
<file path=[Content_Types].xml><?xml version="1.0" encoding="utf-8"?>
<Types xmlns="http://schemas.openxmlformats.org/package/2006/content-types">
  <Default Extension="bin" ContentType="application/vnd.openxmlformats-officedocument.oleObject"/>
  <Default Extension="jpe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5" r:id="rId1"/>
  </p:sldMasterIdLst>
  <p:notesMasterIdLst>
    <p:notesMasterId r:id="rId72"/>
  </p:notesMasterIdLst>
  <p:handoutMasterIdLst>
    <p:handoutMasterId r:id="rId73"/>
  </p:handoutMasterIdLst>
  <p:sldIdLst>
    <p:sldId id="787" r:id="rId2"/>
    <p:sldId id="729" r:id="rId3"/>
    <p:sldId id="661" r:id="rId4"/>
    <p:sldId id="768" r:id="rId5"/>
    <p:sldId id="731" r:id="rId6"/>
    <p:sldId id="757" r:id="rId7"/>
    <p:sldId id="660" r:id="rId8"/>
    <p:sldId id="662" r:id="rId9"/>
    <p:sldId id="694" r:id="rId10"/>
    <p:sldId id="748" r:id="rId11"/>
    <p:sldId id="733" r:id="rId12"/>
    <p:sldId id="741" r:id="rId13"/>
    <p:sldId id="742" r:id="rId14"/>
    <p:sldId id="734" r:id="rId15"/>
    <p:sldId id="743" r:id="rId16"/>
    <p:sldId id="667" r:id="rId17"/>
    <p:sldId id="716" r:id="rId18"/>
    <p:sldId id="717" r:id="rId19"/>
    <p:sldId id="744" r:id="rId20"/>
    <p:sldId id="735" r:id="rId21"/>
    <p:sldId id="746" r:id="rId22"/>
    <p:sldId id="758" r:id="rId23"/>
    <p:sldId id="759" r:id="rId24"/>
    <p:sldId id="749" r:id="rId25"/>
    <p:sldId id="745" r:id="rId26"/>
    <p:sldId id="737" r:id="rId27"/>
    <p:sldId id="738" r:id="rId28"/>
    <p:sldId id="723" r:id="rId29"/>
    <p:sldId id="747" r:id="rId30"/>
    <p:sldId id="727" r:id="rId31"/>
    <p:sldId id="753" r:id="rId32"/>
    <p:sldId id="754" r:id="rId33"/>
    <p:sldId id="769" r:id="rId34"/>
    <p:sldId id="648" r:id="rId35"/>
    <p:sldId id="763" r:id="rId36"/>
    <p:sldId id="715" r:id="rId37"/>
    <p:sldId id="764" r:id="rId38"/>
    <p:sldId id="751" r:id="rId39"/>
    <p:sldId id="649" r:id="rId40"/>
    <p:sldId id="682" r:id="rId41"/>
    <p:sldId id="765" r:id="rId42"/>
    <p:sldId id="766" r:id="rId43"/>
    <p:sldId id="752" r:id="rId44"/>
    <p:sldId id="760" r:id="rId45"/>
    <p:sldId id="762" r:id="rId46"/>
    <p:sldId id="788" r:id="rId47"/>
    <p:sldId id="761" r:id="rId48"/>
    <p:sldId id="789" r:id="rId49"/>
    <p:sldId id="792" r:id="rId50"/>
    <p:sldId id="771" r:id="rId51"/>
    <p:sldId id="793" r:id="rId52"/>
    <p:sldId id="794" r:id="rId53"/>
    <p:sldId id="739" r:id="rId54"/>
    <p:sldId id="767" r:id="rId55"/>
    <p:sldId id="685" r:id="rId56"/>
    <p:sldId id="773" r:id="rId57"/>
    <p:sldId id="691" r:id="rId58"/>
    <p:sldId id="795" r:id="rId59"/>
    <p:sldId id="796" r:id="rId60"/>
    <p:sldId id="797" r:id="rId61"/>
    <p:sldId id="772" r:id="rId62"/>
    <p:sldId id="798" r:id="rId63"/>
    <p:sldId id="799" r:id="rId64"/>
    <p:sldId id="800" r:id="rId65"/>
    <p:sldId id="801" r:id="rId66"/>
    <p:sldId id="802" r:id="rId67"/>
    <p:sldId id="803" r:id="rId68"/>
    <p:sldId id="732" r:id="rId69"/>
    <p:sldId id="804" r:id="rId70"/>
    <p:sldId id="805" r:id="rId71"/>
  </p:sldIdLst>
  <p:sldSz cx="12192000" cy="6858000"/>
  <p:notesSz cx="7315200" cy="9601200"/>
  <p:custDataLst>
    <p:tags r:id="rId74"/>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CCECFF"/>
    <a:srgbClr val="C39BE1"/>
    <a:srgbClr val="C198E0"/>
    <a:srgbClr val="0066CC"/>
    <a:srgbClr val="BD92DE"/>
    <a:srgbClr val="BEE395"/>
    <a:srgbClr val="3399FF"/>
    <a:srgbClr val="FF33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91" autoAdjust="0"/>
    <p:restoredTop sz="80380" autoAdjust="0"/>
  </p:normalViewPr>
  <p:slideViewPr>
    <p:cSldViewPr>
      <p:cViewPr varScale="1">
        <p:scale>
          <a:sx n="70" d="100"/>
          <a:sy n="70" d="100"/>
        </p:scale>
        <p:origin x="1092" y="4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hdr" sz="quarter"/>
          </p:nvPr>
        </p:nvSpPr>
        <p:spPr bwMode="auto">
          <a:xfrm>
            <a:off x="1" y="0"/>
            <a:ext cx="3170138" cy="4795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Arial" pitchFamily="34" charset="0"/>
              </a:defRPr>
            </a:lvl1pPr>
          </a:lstStyle>
          <a:p>
            <a:pPr>
              <a:defRPr/>
            </a:pPr>
            <a:endParaRPr lang="en-US"/>
          </a:p>
        </p:txBody>
      </p:sp>
      <p:sp>
        <p:nvSpPr>
          <p:cNvPr id="229379" name="Rectangle 3"/>
          <p:cNvSpPr>
            <a:spLocks noGrp="1" noChangeArrowheads="1"/>
          </p:cNvSpPr>
          <p:nvPr>
            <p:ph type="dt" sz="quarter" idx="1"/>
          </p:nvPr>
        </p:nvSpPr>
        <p:spPr bwMode="auto">
          <a:xfrm>
            <a:off x="4143427" y="0"/>
            <a:ext cx="3170138" cy="4795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Arial" pitchFamily="34" charset="0"/>
              </a:defRPr>
            </a:lvl1pPr>
          </a:lstStyle>
          <a:p>
            <a:pPr>
              <a:defRPr/>
            </a:pPr>
            <a:endParaRPr lang="en-US"/>
          </a:p>
        </p:txBody>
      </p:sp>
      <p:sp>
        <p:nvSpPr>
          <p:cNvPr id="229380" name="Rectangle 4"/>
          <p:cNvSpPr>
            <a:spLocks noGrp="1" noChangeArrowheads="1"/>
          </p:cNvSpPr>
          <p:nvPr>
            <p:ph type="ftr" sz="quarter" idx="2"/>
          </p:nvPr>
        </p:nvSpPr>
        <p:spPr bwMode="auto">
          <a:xfrm>
            <a:off x="1" y="9120172"/>
            <a:ext cx="3170138" cy="47953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Arial" pitchFamily="34" charset="0"/>
              </a:defRPr>
            </a:lvl1pPr>
          </a:lstStyle>
          <a:p>
            <a:pPr>
              <a:defRPr/>
            </a:pPr>
            <a:endParaRPr lang="en-US"/>
          </a:p>
        </p:txBody>
      </p:sp>
      <p:sp>
        <p:nvSpPr>
          <p:cNvPr id="229381" name="Rectangle 5"/>
          <p:cNvSpPr>
            <a:spLocks noGrp="1" noChangeArrowheads="1"/>
          </p:cNvSpPr>
          <p:nvPr>
            <p:ph type="sldNum" sz="quarter" idx="3"/>
          </p:nvPr>
        </p:nvSpPr>
        <p:spPr bwMode="auto">
          <a:xfrm>
            <a:off x="4143427" y="9120172"/>
            <a:ext cx="3170138" cy="47953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atin typeface="Arial" pitchFamily="34" charset="0"/>
              </a:defRPr>
            </a:lvl1pPr>
          </a:lstStyle>
          <a:p>
            <a:pPr>
              <a:defRPr/>
            </a:pPr>
            <a:fld id="{963147F5-8EB9-406F-9119-AB0022D58130}" type="slidenum">
              <a:rPr lang="en-US"/>
              <a:pPr>
                <a:defRPr/>
              </a:pPr>
              <a:t>‹#›</a:t>
            </a:fld>
            <a:endParaRPr lang="en-US"/>
          </a:p>
        </p:txBody>
      </p:sp>
    </p:spTree>
    <p:extLst>
      <p:ext uri="{BB962C8B-B14F-4D97-AF65-F5344CB8AC3E}">
        <p14:creationId xmlns:p14="http://schemas.microsoft.com/office/powerpoint/2010/main" val="1935652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hdr" sz="quarter"/>
          </p:nvPr>
        </p:nvSpPr>
        <p:spPr bwMode="auto">
          <a:xfrm>
            <a:off x="1" y="0"/>
            <a:ext cx="3170138" cy="4795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Arial" pitchFamily="34" charset="0"/>
              </a:defRPr>
            </a:lvl1pPr>
          </a:lstStyle>
          <a:p>
            <a:pPr>
              <a:defRPr/>
            </a:pPr>
            <a:endParaRPr lang="en-US"/>
          </a:p>
        </p:txBody>
      </p:sp>
      <p:sp>
        <p:nvSpPr>
          <p:cNvPr id="173059" name="Rectangle 3"/>
          <p:cNvSpPr>
            <a:spLocks noGrp="1" noChangeArrowheads="1"/>
          </p:cNvSpPr>
          <p:nvPr>
            <p:ph type="dt" idx="1"/>
          </p:nvPr>
        </p:nvSpPr>
        <p:spPr bwMode="auto">
          <a:xfrm>
            <a:off x="4143427" y="0"/>
            <a:ext cx="3170138" cy="4795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Arial" pitchFamily="34" charset="0"/>
              </a:defRPr>
            </a:lvl1pPr>
          </a:lstStyle>
          <a:p>
            <a:pPr>
              <a:defRPr/>
            </a:pPr>
            <a:endParaRPr lang="en-US"/>
          </a:p>
        </p:txBody>
      </p:sp>
      <p:sp>
        <p:nvSpPr>
          <p:cNvPr id="55300"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p:spPr>
      </p:sp>
      <p:sp>
        <p:nvSpPr>
          <p:cNvPr id="173061" name="Rectangle 5"/>
          <p:cNvSpPr>
            <a:spLocks noGrp="1" noChangeArrowheads="1"/>
          </p:cNvSpPr>
          <p:nvPr>
            <p:ph type="body" sz="quarter" idx="3"/>
          </p:nvPr>
        </p:nvSpPr>
        <p:spPr bwMode="auto">
          <a:xfrm>
            <a:off x="731194" y="4561576"/>
            <a:ext cx="5852814" cy="431882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3062" name="Rectangle 6"/>
          <p:cNvSpPr>
            <a:spLocks noGrp="1" noChangeArrowheads="1"/>
          </p:cNvSpPr>
          <p:nvPr>
            <p:ph type="ftr" sz="quarter" idx="4"/>
          </p:nvPr>
        </p:nvSpPr>
        <p:spPr bwMode="auto">
          <a:xfrm>
            <a:off x="1" y="9120172"/>
            <a:ext cx="3170138" cy="47953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Arial" pitchFamily="34" charset="0"/>
              </a:defRPr>
            </a:lvl1pPr>
          </a:lstStyle>
          <a:p>
            <a:pPr>
              <a:defRPr/>
            </a:pPr>
            <a:endParaRPr lang="en-US"/>
          </a:p>
        </p:txBody>
      </p:sp>
      <p:sp>
        <p:nvSpPr>
          <p:cNvPr id="173063" name="Rectangle 7"/>
          <p:cNvSpPr>
            <a:spLocks noGrp="1" noChangeArrowheads="1"/>
          </p:cNvSpPr>
          <p:nvPr>
            <p:ph type="sldNum" sz="quarter" idx="5"/>
          </p:nvPr>
        </p:nvSpPr>
        <p:spPr bwMode="auto">
          <a:xfrm>
            <a:off x="4143427" y="9120172"/>
            <a:ext cx="3170138" cy="47953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atin typeface="Arial" pitchFamily="34" charset="0"/>
              </a:defRPr>
            </a:lvl1pPr>
          </a:lstStyle>
          <a:p>
            <a:pPr>
              <a:defRPr/>
            </a:pPr>
            <a:fld id="{AF4042F3-6AC5-4F69-BFDB-D78DEF38750B}" type="slidenum">
              <a:rPr lang="en-US"/>
              <a:pPr>
                <a:defRPr/>
              </a:pPr>
              <a:t>‹#›</a:t>
            </a:fld>
            <a:endParaRPr lang="en-US"/>
          </a:p>
        </p:txBody>
      </p:sp>
    </p:spTree>
    <p:extLst>
      <p:ext uri="{BB962C8B-B14F-4D97-AF65-F5344CB8AC3E}">
        <p14:creationId xmlns:p14="http://schemas.microsoft.com/office/powerpoint/2010/main" val="25586285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Please retain proper</a:t>
            </a:r>
            <a:r>
              <a:rPr lang="en-US" baseline="0" dirty="0"/>
              <a:t> attribution, including the reference to </a:t>
            </a:r>
            <a:r>
              <a:rPr lang="en-US" baseline="0" dirty="0" err="1"/>
              <a:t>ai.berkeley.edu</a:t>
            </a:r>
            <a:r>
              <a:rPr lang="en-US" baseline="0" dirty="0"/>
              <a:t>.  </a:t>
            </a:r>
            <a:r>
              <a:rPr lang="en-US" baseline="0"/>
              <a:t>Thanks!</a:t>
            </a:r>
            <a:endParaRPr lang="en-US" sz="1200">
              <a:latin typeface="Calibri"/>
              <a:cs typeface="Calibri"/>
            </a:endParaRPr>
          </a:p>
          <a:p>
            <a:endParaRPr lang="en-US" dirty="0"/>
          </a:p>
        </p:txBody>
      </p:sp>
      <p:sp>
        <p:nvSpPr>
          <p:cNvPr id="4" name="Slide Number Placeholder 3"/>
          <p:cNvSpPr>
            <a:spLocks noGrp="1"/>
          </p:cNvSpPr>
          <p:nvPr>
            <p:ph type="sldNum" sz="quarter" idx="10"/>
          </p:nvPr>
        </p:nvSpPr>
        <p:spPr/>
        <p:txBody>
          <a:bodyPr/>
          <a:lstStyle/>
          <a:p>
            <a:pPr>
              <a:defRPr/>
            </a:pPr>
            <a:fld id="{AF4042F3-6AC5-4F69-BFDB-D78DEF38750B}" type="slidenum">
              <a:rPr lang="en-US" smtClean="0"/>
              <a:pPr>
                <a:defRPr/>
              </a:pPr>
              <a:t>2</a:t>
            </a:fld>
            <a:endParaRPr lang="en-US"/>
          </a:p>
        </p:txBody>
      </p:sp>
    </p:spTree>
    <p:extLst>
      <p:ext uri="{BB962C8B-B14F-4D97-AF65-F5344CB8AC3E}">
        <p14:creationId xmlns:p14="http://schemas.microsoft.com/office/powerpoint/2010/main" val="4049612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EA8ADE4E-6B6A-43C5-A4E7-3C3886E87B4F}" type="slidenum">
              <a:rPr lang="en-US" smtClean="0">
                <a:latin typeface="Arial" charset="0"/>
              </a:rPr>
              <a:pPr/>
              <a:t>26</a:t>
            </a:fld>
            <a:endParaRPr lang="en-US">
              <a:latin typeface="Arial" charset="0"/>
            </a:endParaRPr>
          </a:p>
        </p:txBody>
      </p:sp>
      <p:sp>
        <p:nvSpPr>
          <p:cNvPr id="63491" name="Rectangle 2"/>
          <p:cNvSpPr>
            <a:spLocks noGrp="1" noRot="1" noChangeAspect="1" noChangeArrowheads="1" noTextEdit="1"/>
          </p:cNvSpPr>
          <p:nvPr>
            <p:ph type="sldImg"/>
          </p:nvPr>
        </p:nvSpPr>
        <p:spPr>
          <a:xfrm>
            <a:off x="457200" y="720725"/>
            <a:ext cx="6400800" cy="3600450"/>
          </a:xfrm>
          <a:ln/>
        </p:spPr>
      </p:sp>
      <p:sp>
        <p:nvSpPr>
          <p:cNvPr id="63492"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1976625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3BDCDB44-FDFA-4020-8765-16E5EDF522FD}" type="slidenum">
              <a:rPr lang="en-US" smtClean="0">
                <a:latin typeface="Arial" charset="0"/>
              </a:rPr>
              <a:pPr/>
              <a:t>27</a:t>
            </a:fld>
            <a:endParaRPr lang="en-US">
              <a:latin typeface="Arial" charset="0"/>
            </a:endParaRPr>
          </a:p>
        </p:txBody>
      </p:sp>
      <p:sp>
        <p:nvSpPr>
          <p:cNvPr id="64515" name="Rectangle 2"/>
          <p:cNvSpPr>
            <a:spLocks noGrp="1" noRot="1" noChangeAspect="1" noChangeArrowheads="1" noTextEdit="1"/>
          </p:cNvSpPr>
          <p:nvPr>
            <p:ph type="sldImg"/>
          </p:nvPr>
        </p:nvSpPr>
        <p:spPr>
          <a:xfrm>
            <a:off x="457200" y="720725"/>
            <a:ext cx="6400800" cy="3600450"/>
          </a:xfrm>
          <a:ln/>
        </p:spPr>
      </p:sp>
      <p:sp>
        <p:nvSpPr>
          <p:cNvPr id="64516"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35587174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65D6F6B2-B4A7-4DD8-9C8A-489B85C4F060}" type="slidenum">
              <a:rPr lang="en-US" smtClean="0">
                <a:latin typeface="Arial" charset="0"/>
              </a:rPr>
              <a:pPr/>
              <a:t>28</a:t>
            </a:fld>
            <a:endParaRPr lang="en-US">
              <a:latin typeface="Arial" charset="0"/>
            </a:endParaRPr>
          </a:p>
        </p:txBody>
      </p:sp>
      <p:sp>
        <p:nvSpPr>
          <p:cNvPr id="65539" name="Rectangle 2"/>
          <p:cNvSpPr>
            <a:spLocks noGrp="1" noRot="1" noChangeAspect="1" noChangeArrowheads="1" noTextEdit="1"/>
          </p:cNvSpPr>
          <p:nvPr>
            <p:ph type="sldImg"/>
          </p:nvPr>
        </p:nvSpPr>
        <p:spPr>
          <a:xfrm>
            <a:off x="457200" y="720725"/>
            <a:ext cx="6400800" cy="3600450"/>
          </a:xfrm>
          <a:ln/>
        </p:spPr>
      </p:sp>
      <p:sp>
        <p:nvSpPr>
          <p:cNvPr id="65540"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572475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457200" y="720725"/>
            <a:ext cx="6400800" cy="3600450"/>
          </a:xfrm>
          <a:ln/>
        </p:spPr>
      </p:sp>
      <p:sp>
        <p:nvSpPr>
          <p:cNvPr id="60419" name="Notes Placeholder 2"/>
          <p:cNvSpPr>
            <a:spLocks noGrp="1"/>
          </p:cNvSpPr>
          <p:nvPr>
            <p:ph type="body" idx="1"/>
          </p:nvPr>
        </p:nvSpPr>
        <p:spPr>
          <a:noFill/>
          <a:ln/>
        </p:spPr>
        <p:txBody>
          <a:bodyPr/>
          <a:lstStyle/>
          <a:p>
            <a:r>
              <a:rPr lang="en-US">
                <a:latin typeface="Arial" charset="0"/>
              </a:rPr>
              <a:t>Pick an order for two reasons: sequential processor and pruning</a:t>
            </a:r>
          </a:p>
        </p:txBody>
      </p:sp>
      <p:sp>
        <p:nvSpPr>
          <p:cNvPr id="60420" name="Slide Number Placeholder 3"/>
          <p:cNvSpPr>
            <a:spLocks noGrp="1"/>
          </p:cNvSpPr>
          <p:nvPr>
            <p:ph type="sldNum" sz="quarter" idx="5"/>
          </p:nvPr>
        </p:nvSpPr>
        <p:spPr>
          <a:noFill/>
        </p:spPr>
        <p:txBody>
          <a:bodyPr/>
          <a:lstStyle/>
          <a:p>
            <a:fld id="{48A9289E-F028-4C02-88DD-69770A826917}" type="slidenum">
              <a:rPr lang="en-US" smtClean="0">
                <a:latin typeface="Arial" charset="0"/>
              </a:rPr>
              <a:pPr/>
              <a:t>29</a:t>
            </a:fld>
            <a:endParaRPr lang="en-US">
              <a:latin typeface="Arial" charset="0"/>
            </a:endParaRPr>
          </a:p>
        </p:txBody>
      </p:sp>
    </p:spTree>
    <p:extLst>
      <p:ext uri="{BB962C8B-B14F-4D97-AF65-F5344CB8AC3E}">
        <p14:creationId xmlns:p14="http://schemas.microsoft.com/office/powerpoint/2010/main" val="4770228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xfrm>
            <a:off x="457200" y="720725"/>
            <a:ext cx="6400800" cy="3600450"/>
          </a:xfrm>
          <a:ln/>
        </p:spPr>
      </p:sp>
      <p:sp>
        <p:nvSpPr>
          <p:cNvPr id="69635" name="Notes Placeholder 2"/>
          <p:cNvSpPr>
            <a:spLocks noGrp="1"/>
          </p:cNvSpPr>
          <p:nvPr>
            <p:ph type="body" idx="1"/>
          </p:nvPr>
        </p:nvSpPr>
        <p:spPr>
          <a:noFill/>
          <a:ln/>
        </p:spPr>
        <p:txBody>
          <a:bodyPr/>
          <a:lstStyle/>
          <a:p>
            <a:endParaRPr lang="en-US">
              <a:latin typeface="Arial" charset="0"/>
            </a:endParaRPr>
          </a:p>
        </p:txBody>
      </p:sp>
      <p:sp>
        <p:nvSpPr>
          <p:cNvPr id="69636" name="Slide Number Placeholder 3"/>
          <p:cNvSpPr>
            <a:spLocks noGrp="1"/>
          </p:cNvSpPr>
          <p:nvPr>
            <p:ph type="sldNum" sz="quarter" idx="5"/>
          </p:nvPr>
        </p:nvSpPr>
        <p:spPr>
          <a:noFill/>
        </p:spPr>
        <p:txBody>
          <a:bodyPr/>
          <a:lstStyle/>
          <a:p>
            <a:fld id="{740F0E28-396E-4F98-845A-678F748F62CE}" type="slidenum">
              <a:rPr lang="en-US" smtClean="0">
                <a:latin typeface="Arial" charset="0"/>
              </a:rPr>
              <a:pPr/>
              <a:t>30</a:t>
            </a:fld>
            <a:endParaRPr lang="en-US">
              <a:latin typeface="Arial" charset="0"/>
            </a:endParaRPr>
          </a:p>
        </p:txBody>
      </p:sp>
    </p:spTree>
    <p:extLst>
      <p:ext uri="{BB962C8B-B14F-4D97-AF65-F5344CB8AC3E}">
        <p14:creationId xmlns:p14="http://schemas.microsoft.com/office/powerpoint/2010/main" val="8069548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768350"/>
            <a:ext cx="6823075" cy="3838575"/>
          </a:xfrm>
        </p:spPr>
      </p:sp>
      <p:sp>
        <p:nvSpPr>
          <p:cNvPr id="3" name="Notes Placeholder 2"/>
          <p:cNvSpPr>
            <a:spLocks noGrp="1"/>
          </p:cNvSpPr>
          <p:nvPr>
            <p:ph type="body" idx="1"/>
          </p:nvPr>
        </p:nvSpPr>
        <p:spPr/>
        <p:txBody>
          <a:bodyPr/>
          <a:lstStyle/>
          <a:p>
            <a:r>
              <a:rPr lang="en-US" dirty="0"/>
              <a:t>At</a:t>
            </a:r>
            <a:r>
              <a:rPr lang="en-US" baseline="0" dirty="0"/>
              <a:t> least 10, or otherwise just rather dead; or just 100, or otherwise rather dead; that’s yet something different than </a:t>
            </a:r>
            <a:r>
              <a:rPr lang="en-US" baseline="0" dirty="0" err="1"/>
              <a:t>minimax</a:t>
            </a:r>
            <a:r>
              <a:rPr lang="en-US" baseline="0" dirty="0"/>
              <a:t> or </a:t>
            </a:r>
            <a:r>
              <a:rPr lang="en-US" baseline="0" dirty="0" err="1"/>
              <a:t>expectimax</a:t>
            </a:r>
            <a:endParaRPr lang="en-US" dirty="0"/>
          </a:p>
        </p:txBody>
      </p:sp>
      <p:sp>
        <p:nvSpPr>
          <p:cNvPr id="4" name="Slide Number Placeholder 3"/>
          <p:cNvSpPr>
            <a:spLocks noGrp="1"/>
          </p:cNvSpPr>
          <p:nvPr>
            <p:ph type="sldNum" sz="quarter" idx="10"/>
          </p:nvPr>
        </p:nvSpPr>
        <p:spPr/>
        <p:txBody>
          <a:bodyPr/>
          <a:lstStyle/>
          <a:p>
            <a:pPr>
              <a:defRPr/>
            </a:pPr>
            <a:fld id="{DC3ED746-492E-4D0C-832A-ACED5D621C80}" type="slidenum">
              <a:rPr lang="en-US" smtClean="0"/>
              <a:pPr>
                <a:defRPr/>
              </a:pPr>
              <a:t>47</a:t>
            </a:fld>
            <a:endParaRPr lang="en-US"/>
          </a:p>
        </p:txBody>
      </p:sp>
    </p:spTree>
    <p:extLst>
      <p:ext uri="{BB962C8B-B14F-4D97-AF65-F5344CB8AC3E}">
        <p14:creationId xmlns:p14="http://schemas.microsoft.com/office/powerpoint/2010/main" val="29028606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35E13D75-3764-4B96-AB14-8A910A94CEF9}" type="slidenum">
              <a:rPr lang="en-US" smtClean="0">
                <a:latin typeface="Arial" charset="0"/>
              </a:rPr>
              <a:pPr/>
              <a:t>48</a:t>
            </a:fld>
            <a:endParaRPr lang="en-US">
              <a:latin typeface="Arial" charset="0"/>
            </a:endParaRPr>
          </a:p>
        </p:txBody>
      </p:sp>
      <p:sp>
        <p:nvSpPr>
          <p:cNvPr id="38915" name="Rectangle 2"/>
          <p:cNvSpPr>
            <a:spLocks noGrp="1" noRot="1" noChangeAspect="1" noChangeArrowheads="1" noTextEdit="1"/>
          </p:cNvSpPr>
          <p:nvPr>
            <p:ph type="sldImg"/>
          </p:nvPr>
        </p:nvSpPr>
        <p:spPr>
          <a:xfrm>
            <a:off x="138113" y="768350"/>
            <a:ext cx="6823075" cy="3838575"/>
          </a:xfrm>
          <a:ln/>
        </p:spPr>
      </p:sp>
      <p:sp>
        <p:nvSpPr>
          <p:cNvPr id="38916" name="Rectangle 3"/>
          <p:cNvSpPr>
            <a:spLocks noGrp="1" noChangeArrowheads="1"/>
          </p:cNvSpPr>
          <p:nvPr>
            <p:ph type="body" idx="1"/>
          </p:nvPr>
        </p:nvSpPr>
        <p:spPr>
          <a:xfrm>
            <a:off x="946150" y="4862513"/>
            <a:ext cx="5207000" cy="4603750"/>
          </a:xfrm>
          <a:noFill/>
          <a:ln/>
        </p:spPr>
        <p:txBody>
          <a:bodyPr/>
          <a:lstStyle/>
          <a:p>
            <a:endParaRPr lang="en-US" dirty="0">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138113" y="768350"/>
            <a:ext cx="6823075" cy="3838575"/>
          </a:xfrm>
          <a:ln/>
        </p:spPr>
      </p:sp>
      <p:sp>
        <p:nvSpPr>
          <p:cNvPr id="60419" name="Notes Placeholder 2"/>
          <p:cNvSpPr>
            <a:spLocks noGrp="1"/>
          </p:cNvSpPr>
          <p:nvPr>
            <p:ph type="body" idx="1"/>
          </p:nvPr>
        </p:nvSpPr>
        <p:spPr>
          <a:noFill/>
          <a:ln/>
        </p:spPr>
        <p:txBody>
          <a:bodyPr/>
          <a:lstStyle/>
          <a:p>
            <a:r>
              <a:rPr lang="en-US">
                <a:latin typeface="Arial" charset="0"/>
              </a:rPr>
              <a:t>Pick an order for two reasons: sequential processor and pruning</a:t>
            </a:r>
          </a:p>
        </p:txBody>
      </p:sp>
      <p:sp>
        <p:nvSpPr>
          <p:cNvPr id="60420" name="Slide Number Placeholder 3"/>
          <p:cNvSpPr>
            <a:spLocks noGrp="1"/>
          </p:cNvSpPr>
          <p:nvPr>
            <p:ph type="sldNum" sz="quarter" idx="5"/>
          </p:nvPr>
        </p:nvSpPr>
        <p:spPr>
          <a:noFill/>
        </p:spPr>
        <p:txBody>
          <a:bodyPr/>
          <a:lstStyle/>
          <a:p>
            <a:fld id="{48A9289E-F028-4C02-88DD-69770A826917}" type="slidenum">
              <a:rPr lang="en-US" smtClean="0">
                <a:latin typeface="Arial" charset="0"/>
              </a:rPr>
              <a:pPr/>
              <a:t>49</a:t>
            </a:fld>
            <a:endParaRPr lang="en-US">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xfrm>
            <a:off x="138113" y="768350"/>
            <a:ext cx="6823075" cy="3838575"/>
          </a:xfrm>
          <a:ln/>
        </p:spPr>
      </p:sp>
      <p:sp>
        <p:nvSpPr>
          <p:cNvPr id="39939" name="Notes Placeholder 2"/>
          <p:cNvSpPr>
            <a:spLocks noGrp="1"/>
          </p:cNvSpPr>
          <p:nvPr>
            <p:ph type="body" idx="1"/>
          </p:nvPr>
        </p:nvSpPr>
        <p:spPr>
          <a:noFill/>
          <a:ln/>
        </p:spPr>
        <p:txBody>
          <a:bodyPr/>
          <a:lstStyle/>
          <a:p>
            <a:endParaRPr lang="en-US">
              <a:latin typeface="Arial" charset="0"/>
            </a:endParaRPr>
          </a:p>
        </p:txBody>
      </p:sp>
      <p:sp>
        <p:nvSpPr>
          <p:cNvPr id="39940" name="Slide Number Placeholder 3"/>
          <p:cNvSpPr>
            <a:spLocks noGrp="1"/>
          </p:cNvSpPr>
          <p:nvPr>
            <p:ph type="sldNum" sz="quarter" idx="5"/>
          </p:nvPr>
        </p:nvSpPr>
        <p:spPr>
          <a:noFill/>
        </p:spPr>
        <p:txBody>
          <a:bodyPr/>
          <a:lstStyle/>
          <a:p>
            <a:fld id="{9B419C55-7AEA-4EB9-BA9F-F72D46856111}" type="slidenum">
              <a:rPr lang="en-US" smtClean="0">
                <a:latin typeface="Arial" charset="0"/>
              </a:rPr>
              <a:pPr/>
              <a:t>53</a:t>
            </a:fld>
            <a:endParaRPr lang="en-US">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xfrm>
            <a:off x="138113" y="768350"/>
            <a:ext cx="6823075" cy="3838575"/>
          </a:xfrm>
          <a:ln/>
        </p:spPr>
      </p:sp>
      <p:sp>
        <p:nvSpPr>
          <p:cNvPr id="40963" name="Notes Placeholder 2"/>
          <p:cNvSpPr>
            <a:spLocks noGrp="1"/>
          </p:cNvSpPr>
          <p:nvPr>
            <p:ph type="body" idx="1"/>
          </p:nvPr>
        </p:nvSpPr>
        <p:spPr>
          <a:noFill/>
          <a:ln/>
        </p:spPr>
        <p:txBody>
          <a:bodyPr/>
          <a:lstStyle/>
          <a:p>
            <a:endParaRPr lang="en-US">
              <a:latin typeface="Arial" charset="0"/>
            </a:endParaRPr>
          </a:p>
        </p:txBody>
      </p:sp>
      <p:sp>
        <p:nvSpPr>
          <p:cNvPr id="40964" name="Slide Number Placeholder 3"/>
          <p:cNvSpPr>
            <a:spLocks noGrp="1"/>
          </p:cNvSpPr>
          <p:nvPr>
            <p:ph type="sldNum" sz="quarter" idx="5"/>
          </p:nvPr>
        </p:nvSpPr>
        <p:spPr>
          <a:noFill/>
        </p:spPr>
        <p:txBody>
          <a:bodyPr/>
          <a:lstStyle/>
          <a:p>
            <a:fld id="{736832FB-2179-4C80-8AB1-E690711A109F}" type="slidenum">
              <a:rPr lang="en-US" smtClean="0">
                <a:latin typeface="Arial" charset="0"/>
              </a:rPr>
              <a:pPr/>
              <a:t>56</a:t>
            </a:fld>
            <a:endParaRPr lang="en-US">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8F739287-BF7B-4F04-882C-B3B23CA70729}" type="slidenum">
              <a:rPr lang="en-US" smtClean="0">
                <a:latin typeface="Arial" charset="0"/>
              </a:rPr>
              <a:pPr/>
              <a:t>3</a:t>
            </a:fld>
            <a:endParaRPr lang="en-US">
              <a:latin typeface="Arial" charset="0"/>
            </a:endParaRPr>
          </a:p>
        </p:txBody>
      </p:sp>
      <p:sp>
        <p:nvSpPr>
          <p:cNvPr id="56323" name="Rectangle 2"/>
          <p:cNvSpPr>
            <a:spLocks noGrp="1" noRot="1" noChangeAspect="1" noChangeArrowheads="1" noTextEdit="1"/>
          </p:cNvSpPr>
          <p:nvPr>
            <p:ph type="sldImg"/>
          </p:nvPr>
        </p:nvSpPr>
        <p:spPr>
          <a:xfrm>
            <a:off x="457200" y="720725"/>
            <a:ext cx="6400800" cy="3600450"/>
          </a:xfrm>
          <a:ln/>
        </p:spPr>
      </p:sp>
      <p:sp>
        <p:nvSpPr>
          <p:cNvPr id="56324"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xfrm>
            <a:off x="138113" y="768350"/>
            <a:ext cx="6823075" cy="3838575"/>
          </a:xfrm>
          <a:ln/>
        </p:spPr>
      </p:sp>
      <p:sp>
        <p:nvSpPr>
          <p:cNvPr id="41987" name="Notes Placeholder 2"/>
          <p:cNvSpPr>
            <a:spLocks noGrp="1"/>
          </p:cNvSpPr>
          <p:nvPr>
            <p:ph type="body" idx="1"/>
          </p:nvPr>
        </p:nvSpPr>
        <p:spPr>
          <a:noFill/>
          <a:ln/>
        </p:spPr>
        <p:txBody>
          <a:bodyPr/>
          <a:lstStyle/>
          <a:p>
            <a:endParaRPr lang="en-US" dirty="0">
              <a:latin typeface="Arial" charset="0"/>
            </a:endParaRPr>
          </a:p>
        </p:txBody>
      </p:sp>
      <p:sp>
        <p:nvSpPr>
          <p:cNvPr id="41988" name="Slide Number Placeholder 3"/>
          <p:cNvSpPr>
            <a:spLocks noGrp="1"/>
          </p:cNvSpPr>
          <p:nvPr>
            <p:ph type="sldNum" sz="quarter" idx="5"/>
          </p:nvPr>
        </p:nvSpPr>
        <p:spPr>
          <a:noFill/>
        </p:spPr>
        <p:txBody>
          <a:bodyPr/>
          <a:lstStyle/>
          <a:p>
            <a:fld id="{16FA9C23-4665-4838-ABA4-CC8DE95B3F24}" type="slidenum">
              <a:rPr lang="en-US" smtClean="0">
                <a:latin typeface="Arial" charset="0"/>
              </a:rPr>
              <a:pPr/>
              <a:t>60</a:t>
            </a:fld>
            <a:endParaRPr lang="en-US">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xfrm>
            <a:off x="138113" y="768350"/>
            <a:ext cx="6823075" cy="3838575"/>
          </a:xfrm>
          <a:ln/>
        </p:spPr>
      </p:sp>
      <p:sp>
        <p:nvSpPr>
          <p:cNvPr id="41987" name="Notes Placeholder 2"/>
          <p:cNvSpPr>
            <a:spLocks noGrp="1"/>
          </p:cNvSpPr>
          <p:nvPr>
            <p:ph type="body" idx="1"/>
          </p:nvPr>
        </p:nvSpPr>
        <p:spPr>
          <a:noFill/>
          <a:ln/>
        </p:spPr>
        <p:txBody>
          <a:bodyPr/>
          <a:lstStyle/>
          <a:p>
            <a:r>
              <a:rPr lang="en-US">
                <a:latin typeface="Arial" charset="0"/>
              </a:rPr>
              <a:t>python pacman.py -g SmartGhost -l trapped2 -p ExpectimaxAgent -a depth=4,evalFn=better</a:t>
            </a:r>
          </a:p>
        </p:txBody>
      </p:sp>
      <p:sp>
        <p:nvSpPr>
          <p:cNvPr id="41988" name="Slide Number Placeholder 3"/>
          <p:cNvSpPr>
            <a:spLocks noGrp="1"/>
          </p:cNvSpPr>
          <p:nvPr>
            <p:ph type="sldNum" sz="quarter" idx="5"/>
          </p:nvPr>
        </p:nvSpPr>
        <p:spPr>
          <a:noFill/>
        </p:spPr>
        <p:txBody>
          <a:bodyPr/>
          <a:lstStyle/>
          <a:p>
            <a:fld id="{16FA9C23-4665-4838-ABA4-CC8DE95B3F24}" type="slidenum">
              <a:rPr lang="en-US" smtClean="0">
                <a:latin typeface="Arial" charset="0"/>
              </a:rPr>
              <a:pPr/>
              <a:t>61</a:t>
            </a:fld>
            <a:endParaRPr lang="en-US">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xfrm>
            <a:off x="138113" y="768350"/>
            <a:ext cx="6823075" cy="3838575"/>
          </a:xfrm>
          <a:ln/>
        </p:spPr>
      </p:sp>
      <p:sp>
        <p:nvSpPr>
          <p:cNvPr id="41987" name="Notes Placeholder 2"/>
          <p:cNvSpPr>
            <a:spLocks noGrp="1"/>
          </p:cNvSpPr>
          <p:nvPr>
            <p:ph type="body" idx="1"/>
          </p:nvPr>
        </p:nvSpPr>
        <p:spPr>
          <a:noFill/>
          <a:ln/>
        </p:spPr>
        <p:txBody>
          <a:bodyPr/>
          <a:lstStyle/>
          <a:p>
            <a:r>
              <a:rPr lang="en-US">
                <a:latin typeface="Arial" charset="0"/>
              </a:rPr>
              <a:t>python pacman.py -g SmartGhost -l trapped2 -p ExpectimaxAgent -a depth=4,evalFn=better</a:t>
            </a:r>
          </a:p>
        </p:txBody>
      </p:sp>
      <p:sp>
        <p:nvSpPr>
          <p:cNvPr id="41988" name="Slide Number Placeholder 3"/>
          <p:cNvSpPr>
            <a:spLocks noGrp="1"/>
          </p:cNvSpPr>
          <p:nvPr>
            <p:ph type="sldNum" sz="quarter" idx="5"/>
          </p:nvPr>
        </p:nvSpPr>
        <p:spPr>
          <a:noFill/>
        </p:spPr>
        <p:txBody>
          <a:bodyPr/>
          <a:lstStyle/>
          <a:p>
            <a:fld id="{16FA9C23-4665-4838-ABA4-CC8DE95B3F24}" type="slidenum">
              <a:rPr lang="en-US" smtClean="0">
                <a:latin typeface="Arial" charset="0"/>
              </a:rPr>
              <a:pPr/>
              <a:t>62</a:t>
            </a:fld>
            <a:endParaRPr lang="en-US">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A8C3337F-E14C-4722-B064-8328E1374C64}" type="slidenum">
              <a:rPr lang="en-US" smtClean="0">
                <a:latin typeface="Arial" charset="0"/>
              </a:rPr>
              <a:pPr/>
              <a:t>68</a:t>
            </a:fld>
            <a:endParaRPr lang="en-US">
              <a:latin typeface="Arial" charset="0"/>
            </a:endParaRPr>
          </a:p>
        </p:txBody>
      </p:sp>
      <p:sp>
        <p:nvSpPr>
          <p:cNvPr id="43011" name="Rectangle 2"/>
          <p:cNvSpPr>
            <a:spLocks noGrp="1" noRot="1" noChangeAspect="1" noChangeArrowheads="1" noTextEdit="1"/>
          </p:cNvSpPr>
          <p:nvPr>
            <p:ph type="sldImg"/>
          </p:nvPr>
        </p:nvSpPr>
        <p:spPr>
          <a:xfrm>
            <a:off x="138113" y="768350"/>
            <a:ext cx="6823075" cy="3838575"/>
          </a:xfrm>
          <a:ln/>
        </p:spPr>
      </p:sp>
      <p:sp>
        <p:nvSpPr>
          <p:cNvPr id="43012" name="Rectangle 3"/>
          <p:cNvSpPr>
            <a:spLocks noGrp="1" noChangeArrowheads="1"/>
          </p:cNvSpPr>
          <p:nvPr>
            <p:ph type="body" idx="1"/>
          </p:nvPr>
        </p:nvSpPr>
        <p:spPr>
          <a:xfrm>
            <a:off x="946150" y="4862513"/>
            <a:ext cx="5207000" cy="4603750"/>
          </a:xfrm>
          <a:noFill/>
          <a:ln/>
        </p:spPr>
        <p:txBody>
          <a:bodyPr/>
          <a:lstStyle/>
          <a:p>
            <a:r>
              <a:rPr lang="en-US">
                <a:latin typeface="Arial" charset="0"/>
              </a:rPr>
              <a:t>If it’s terminal or we reached our depth limit, return utility</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04E85BB2-29B2-497D-B377-09C1EC678A88}" type="slidenum">
              <a:rPr lang="en-US" smtClean="0">
                <a:latin typeface="Arial" charset="0"/>
              </a:rPr>
              <a:pPr/>
              <a:t>69</a:t>
            </a:fld>
            <a:endParaRPr lang="en-US">
              <a:latin typeface="Arial" charset="0"/>
            </a:endParaRPr>
          </a:p>
        </p:txBody>
      </p:sp>
      <p:sp>
        <p:nvSpPr>
          <p:cNvPr id="44035" name="Rectangle 2"/>
          <p:cNvSpPr>
            <a:spLocks noGrp="1" noRot="1" noChangeAspect="1" noChangeArrowheads="1" noTextEdit="1"/>
          </p:cNvSpPr>
          <p:nvPr>
            <p:ph type="sldImg"/>
          </p:nvPr>
        </p:nvSpPr>
        <p:spPr>
          <a:xfrm>
            <a:off x="138113" y="768350"/>
            <a:ext cx="6823075" cy="3838575"/>
          </a:xfrm>
          <a:ln/>
        </p:spPr>
      </p:sp>
      <p:sp>
        <p:nvSpPr>
          <p:cNvPr id="44036" name="Rectangle 3"/>
          <p:cNvSpPr>
            <a:spLocks noGrp="1" noChangeArrowheads="1"/>
          </p:cNvSpPr>
          <p:nvPr>
            <p:ph type="body" idx="1"/>
          </p:nvPr>
        </p:nvSpPr>
        <p:spPr>
          <a:xfrm>
            <a:off x="946150" y="4862513"/>
            <a:ext cx="5207000" cy="4603750"/>
          </a:xfrm>
          <a:noFill/>
          <a:ln/>
        </p:spPr>
        <p:txBody>
          <a:bodyPr/>
          <a:lstStyle/>
          <a:p>
            <a:endParaRPr lang="en-US">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8F739287-BF7B-4F04-882C-B3B23CA70729}" type="slidenum">
              <a:rPr lang="en-US" smtClean="0">
                <a:latin typeface="Arial" charset="0"/>
              </a:rPr>
              <a:pPr/>
              <a:t>4</a:t>
            </a:fld>
            <a:endParaRPr lang="en-US">
              <a:latin typeface="Arial" charset="0"/>
            </a:endParaRPr>
          </a:p>
        </p:txBody>
      </p:sp>
      <p:sp>
        <p:nvSpPr>
          <p:cNvPr id="56323" name="Rectangle 2"/>
          <p:cNvSpPr>
            <a:spLocks noGrp="1" noRot="1" noChangeAspect="1" noChangeArrowheads="1" noTextEdit="1"/>
          </p:cNvSpPr>
          <p:nvPr>
            <p:ph type="sldImg"/>
          </p:nvPr>
        </p:nvSpPr>
        <p:spPr>
          <a:xfrm>
            <a:off x="457200" y="720725"/>
            <a:ext cx="6400800" cy="3600450"/>
          </a:xfrm>
          <a:ln/>
        </p:spPr>
      </p:sp>
      <p:sp>
        <p:nvSpPr>
          <p:cNvPr id="56324"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3973697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04C31169-8967-4479-BD8E-A9DFFFA5AB03}" type="slidenum">
              <a:rPr lang="en-US" smtClean="0">
                <a:latin typeface="Arial" charset="0"/>
              </a:rPr>
              <a:pPr/>
              <a:t>8</a:t>
            </a:fld>
            <a:endParaRPr lang="en-US">
              <a:latin typeface="Arial" charset="0"/>
            </a:endParaRPr>
          </a:p>
        </p:txBody>
      </p:sp>
      <p:sp>
        <p:nvSpPr>
          <p:cNvPr id="57347" name="Rectangle 2"/>
          <p:cNvSpPr>
            <a:spLocks noGrp="1" noRot="1" noChangeAspect="1" noChangeArrowheads="1" noTextEdit="1"/>
          </p:cNvSpPr>
          <p:nvPr>
            <p:ph type="sldImg"/>
          </p:nvPr>
        </p:nvSpPr>
        <p:spPr>
          <a:xfrm>
            <a:off x="457200" y="720725"/>
            <a:ext cx="6400800" cy="3600450"/>
          </a:xfrm>
          <a:ln/>
        </p:spPr>
      </p:sp>
      <p:sp>
        <p:nvSpPr>
          <p:cNvPr id="57348"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84F027FC-5BC0-42F1-89EB-2B8A298EE3B3}" type="slidenum">
              <a:rPr lang="en-US" smtClean="0">
                <a:latin typeface="Arial" charset="0"/>
              </a:rPr>
              <a:pPr/>
              <a:t>16</a:t>
            </a:fld>
            <a:endParaRPr lang="en-US">
              <a:latin typeface="Arial" charset="0"/>
            </a:endParaRPr>
          </a:p>
        </p:txBody>
      </p:sp>
      <p:sp>
        <p:nvSpPr>
          <p:cNvPr id="62467" name="Rectangle 2"/>
          <p:cNvSpPr>
            <a:spLocks noGrp="1" noRot="1" noChangeAspect="1" noChangeArrowheads="1" noTextEdit="1"/>
          </p:cNvSpPr>
          <p:nvPr>
            <p:ph type="sldImg"/>
          </p:nvPr>
        </p:nvSpPr>
        <p:spPr>
          <a:xfrm>
            <a:off x="457200" y="720725"/>
            <a:ext cx="6400800" cy="3600450"/>
          </a:xfrm>
          <a:ln/>
        </p:spPr>
      </p:sp>
      <p:sp>
        <p:nvSpPr>
          <p:cNvPr id="62468"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92D6C518-FBD1-4593-88F8-1133D0309234}" type="slidenum">
              <a:rPr lang="en-US" smtClean="0">
                <a:latin typeface="Arial" charset="0"/>
              </a:rPr>
              <a:pPr/>
              <a:t>17</a:t>
            </a:fld>
            <a:endParaRPr lang="en-US">
              <a:latin typeface="Arial" charset="0"/>
            </a:endParaRPr>
          </a:p>
        </p:txBody>
      </p:sp>
      <p:sp>
        <p:nvSpPr>
          <p:cNvPr id="59395" name="Rectangle 2"/>
          <p:cNvSpPr>
            <a:spLocks noGrp="1" noRot="1" noChangeAspect="1" noChangeArrowheads="1" noTextEdit="1"/>
          </p:cNvSpPr>
          <p:nvPr>
            <p:ph type="sldImg"/>
          </p:nvPr>
        </p:nvSpPr>
        <p:spPr>
          <a:xfrm>
            <a:off x="457200" y="720725"/>
            <a:ext cx="6400800" cy="3600450"/>
          </a:xfrm>
          <a:ln/>
        </p:spPr>
      </p:sp>
      <p:sp>
        <p:nvSpPr>
          <p:cNvPr id="59396"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457200" y="720725"/>
            <a:ext cx="6400800" cy="3600450"/>
          </a:xfrm>
          <a:ln/>
        </p:spPr>
      </p:sp>
      <p:sp>
        <p:nvSpPr>
          <p:cNvPr id="60419" name="Notes Placeholder 2"/>
          <p:cNvSpPr>
            <a:spLocks noGrp="1"/>
          </p:cNvSpPr>
          <p:nvPr>
            <p:ph type="body" idx="1"/>
          </p:nvPr>
        </p:nvSpPr>
        <p:spPr>
          <a:noFill/>
          <a:ln/>
        </p:spPr>
        <p:txBody>
          <a:bodyPr/>
          <a:lstStyle/>
          <a:p>
            <a:endParaRPr lang="en-US" dirty="0">
              <a:latin typeface="Arial" charset="0"/>
            </a:endParaRPr>
          </a:p>
        </p:txBody>
      </p:sp>
      <p:sp>
        <p:nvSpPr>
          <p:cNvPr id="60420" name="Slide Number Placeholder 3"/>
          <p:cNvSpPr>
            <a:spLocks noGrp="1"/>
          </p:cNvSpPr>
          <p:nvPr>
            <p:ph type="sldNum" sz="quarter" idx="5"/>
          </p:nvPr>
        </p:nvSpPr>
        <p:spPr>
          <a:noFill/>
        </p:spPr>
        <p:txBody>
          <a:bodyPr/>
          <a:lstStyle/>
          <a:p>
            <a:fld id="{48A9289E-F028-4C02-88DD-69770A826917}" type="slidenum">
              <a:rPr lang="en-US" smtClean="0">
                <a:latin typeface="Arial" charset="0"/>
              </a:rPr>
              <a:pPr/>
              <a:t>18</a:t>
            </a:fld>
            <a:endParaRPr lang="en-US">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457200" y="720725"/>
            <a:ext cx="6400800" cy="3600450"/>
          </a:xfrm>
          <a:ln/>
        </p:spPr>
      </p:sp>
      <p:sp>
        <p:nvSpPr>
          <p:cNvPr id="60419" name="Notes Placeholder 2"/>
          <p:cNvSpPr>
            <a:spLocks noGrp="1"/>
          </p:cNvSpPr>
          <p:nvPr>
            <p:ph type="body" idx="1"/>
          </p:nvPr>
        </p:nvSpPr>
        <p:spPr>
          <a:noFill/>
          <a:ln/>
        </p:spPr>
        <p:txBody>
          <a:bodyPr/>
          <a:lstStyle/>
          <a:p>
            <a:r>
              <a:rPr lang="en-US">
                <a:latin typeface="Arial" charset="0"/>
              </a:rPr>
              <a:t>Pick an order for two reasons: sequential processor and pruning</a:t>
            </a:r>
            <a:endParaRPr lang="en-US" dirty="0">
              <a:latin typeface="Arial" charset="0"/>
            </a:endParaRPr>
          </a:p>
        </p:txBody>
      </p:sp>
      <p:sp>
        <p:nvSpPr>
          <p:cNvPr id="60420" name="Slide Number Placeholder 3"/>
          <p:cNvSpPr>
            <a:spLocks noGrp="1"/>
          </p:cNvSpPr>
          <p:nvPr>
            <p:ph type="sldNum" sz="quarter" idx="5"/>
          </p:nvPr>
        </p:nvSpPr>
        <p:spPr>
          <a:noFill/>
        </p:spPr>
        <p:txBody>
          <a:bodyPr/>
          <a:lstStyle/>
          <a:p>
            <a:fld id="{48A9289E-F028-4C02-88DD-69770A826917}" type="slidenum">
              <a:rPr lang="en-US" smtClean="0">
                <a:latin typeface="Arial" charset="0"/>
              </a:rPr>
              <a:pPr/>
              <a:t>19</a:t>
            </a:fld>
            <a:endParaRPr lang="en-US">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04562BC8-C3F2-47A7-AF2C-13A94AF36327}" type="slidenum">
              <a:rPr lang="en-US" smtClean="0">
                <a:latin typeface="Arial" charset="0"/>
              </a:rPr>
              <a:pPr/>
              <a:t>20</a:t>
            </a:fld>
            <a:endParaRPr lang="en-US">
              <a:latin typeface="Arial" charset="0"/>
            </a:endParaRPr>
          </a:p>
        </p:txBody>
      </p:sp>
      <p:sp>
        <p:nvSpPr>
          <p:cNvPr id="61443" name="Rectangle 2"/>
          <p:cNvSpPr>
            <a:spLocks noGrp="1" noRot="1" noChangeAspect="1" noChangeArrowheads="1" noTextEdit="1"/>
          </p:cNvSpPr>
          <p:nvPr>
            <p:ph type="sldImg"/>
          </p:nvPr>
        </p:nvSpPr>
        <p:spPr>
          <a:xfrm>
            <a:off x="458788" y="720725"/>
            <a:ext cx="6397625" cy="3598863"/>
          </a:xfrm>
          <a:ln/>
        </p:spPr>
      </p:sp>
      <p:sp>
        <p:nvSpPr>
          <p:cNvPr id="61444" name="Rectangle 3"/>
          <p:cNvSpPr>
            <a:spLocks noGrp="1" noChangeArrowheads="1"/>
          </p:cNvSpPr>
          <p:nvPr>
            <p:ph type="body" idx="1"/>
          </p:nvPr>
        </p:nvSpPr>
        <p:spPr>
          <a:xfrm>
            <a:off x="974924" y="4561576"/>
            <a:ext cx="5365352" cy="4318827"/>
          </a:xfrm>
          <a:noFill/>
          <a:ln/>
        </p:spPr>
        <p:txBody>
          <a:bodyPr/>
          <a:lstStyle/>
          <a:p>
            <a:pPr eaLnBrk="1" hangingPunct="1"/>
            <a:endParaRPr lang="en-US" dirty="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0" y="1044578"/>
            <a:ext cx="12192000" cy="1470025"/>
          </a:xfrm>
        </p:spPr>
        <p:txBody>
          <a:bodyPr/>
          <a:lstStyle>
            <a:lvl1pPr>
              <a:defRPr>
                <a:solidFill>
                  <a:schemeClr val="accent2"/>
                </a:solidFill>
              </a:defRPr>
            </a:lvl1pPr>
          </a:lstStyle>
          <a:p>
            <a:r>
              <a:rPr lang="en-US"/>
              <a:t>Click to edit Master title style</a:t>
            </a:r>
          </a:p>
        </p:txBody>
      </p:sp>
      <p:sp>
        <p:nvSpPr>
          <p:cNvPr id="5123" name="Rectangle 3"/>
          <p:cNvSpPr>
            <a:spLocks noGrp="1" noChangeArrowheads="1"/>
          </p:cNvSpPr>
          <p:nvPr>
            <p:ph type="subTitle" idx="1"/>
          </p:nvPr>
        </p:nvSpPr>
        <p:spPr>
          <a:xfrm>
            <a:off x="0" y="3657600"/>
            <a:ext cx="12192000" cy="1524000"/>
          </a:xfrm>
        </p:spPr>
        <p:txBody>
          <a:bodyPr/>
          <a:lstStyle>
            <a:lvl1pPr marL="0" indent="0" algn="ctr">
              <a:buFont typeface="Wingdings" pitchFamily="2" charset="2"/>
              <a:buNone/>
              <a:defRPr>
                <a:solidFill>
                  <a:schemeClr val="tx1"/>
                </a:solidFill>
              </a:defRPr>
            </a:lvl1pPr>
          </a:lstStyle>
          <a:p>
            <a:r>
              <a:rPr lang="en-US"/>
              <a:t>Click to edit Master subtitle style</a:t>
            </a:r>
            <a:endParaRPr lang="en-US" dirty="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BE10AB1-FB9A-4CFC-A058-E74AFD102927}"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276918-8EE8-41BC-8655-5862D016B2B9}"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C4A49B-9F02-4A5C-B982-4DFD370F18E3}" type="slidenum">
              <a:rPr lang="en-US" smtClean="0"/>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81798C-0F99-461B-869F-8FC2E08F7ABC}"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78" indent="0">
              <a:buNone/>
              <a:defRPr sz="1900"/>
            </a:lvl2pPr>
            <a:lvl3pPr marL="914354" indent="0">
              <a:buNone/>
              <a:defRPr sz="1600"/>
            </a:lvl3pPr>
            <a:lvl4pPr marL="1371532" indent="0">
              <a:buNone/>
              <a:defRPr sz="1500"/>
            </a:lvl4pPr>
            <a:lvl5pPr marL="1828709" indent="0">
              <a:buNone/>
              <a:defRPr sz="1500"/>
            </a:lvl5pPr>
            <a:lvl6pPr marL="2285886" indent="0">
              <a:buNone/>
              <a:defRPr sz="1500"/>
            </a:lvl6pPr>
            <a:lvl7pPr marL="2743062" indent="0">
              <a:buNone/>
              <a:defRPr sz="1500"/>
            </a:lvl7pPr>
            <a:lvl8pPr marL="3200240" indent="0">
              <a:buNone/>
              <a:defRPr sz="1500"/>
            </a:lvl8pPr>
            <a:lvl9pPr marL="3657418" indent="0">
              <a:buNone/>
              <a:defRPr sz="15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A71E20-2558-4548-9145-31A1CE74B67E}" type="slidenum">
              <a:rPr lang="en-US" smtClean="0"/>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96C36CE-9816-47A4-A648-59C94611F2D8}" type="slidenum">
              <a:rPr lang="en-US" smtClean="0"/>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3"/>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9567DB1-08A8-4DA3-8792-9FE41D7CAC05}" type="slidenum">
              <a:rPr lang="en-US" smtClean="0"/>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4D915A0-5737-488C-ABBC-0B423BC02545}"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56499FA-73C5-4A44-820B-A2808797D655}"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500"/>
            </a:lvl1pPr>
            <a:lvl2pPr marL="457178" indent="0">
              <a:buNone/>
              <a:defRPr sz="1200"/>
            </a:lvl2pPr>
            <a:lvl3pPr marL="914354" indent="0">
              <a:buNone/>
              <a:defRPr sz="11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593802-8813-400D-A5BB-9C50C37ACBB4}" type="slidenum">
              <a:rPr lang="en-US" smtClean="0"/>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500"/>
            </a:lvl1pPr>
            <a:lvl2pPr marL="457178" indent="0">
              <a:buNone/>
              <a:defRPr sz="1200"/>
            </a:lvl2pPr>
            <a:lvl3pPr marL="914354" indent="0">
              <a:buNone/>
              <a:defRPr sz="11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A85C0E-EF3F-4D12-BC26-7AC478A25631}" type="slidenum">
              <a:rPr lang="en-US" smtClean="0"/>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25400"/>
            <a:ext cx="12192000" cy="1143000"/>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lvl="0"/>
            <a:r>
              <a:rPr lang="en-US"/>
              <a:t>Click to edit Master title style</a:t>
            </a:r>
            <a:endParaRPr lang="en-US" dirty="0"/>
          </a:p>
        </p:txBody>
      </p:sp>
      <p:sp>
        <p:nvSpPr>
          <p:cNvPr id="3075" name="Rectangle 3"/>
          <p:cNvSpPr>
            <a:spLocks noGrp="1" noChangeArrowheads="1"/>
          </p:cNvSpPr>
          <p:nvPr>
            <p:ph type="body" idx="1"/>
          </p:nvPr>
        </p:nvSpPr>
        <p:spPr bwMode="auto">
          <a:xfrm>
            <a:off x="406400" y="1397001"/>
            <a:ext cx="11379200" cy="4729164"/>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100"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defRPr sz="1500"/>
            </a:lvl1pPr>
          </a:lstStyle>
          <a:p>
            <a:pPr>
              <a:defRPr/>
            </a:pPr>
            <a:endParaRPr lang="en-US"/>
          </a:p>
        </p:txBody>
      </p:sp>
      <p:sp>
        <p:nvSpPr>
          <p:cNvPr id="4101"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ctr">
              <a:defRPr sz="1500"/>
            </a:lvl1pPr>
          </a:lstStyle>
          <a:p>
            <a:pPr>
              <a:defRPr/>
            </a:pPr>
            <a:endParaRPr lang="en-US"/>
          </a:p>
        </p:txBody>
      </p:sp>
      <p:sp>
        <p:nvSpPr>
          <p:cNvPr id="4102"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r">
              <a:defRPr sz="1500"/>
            </a:lvl1pPr>
          </a:lstStyle>
          <a:p>
            <a:pPr>
              <a:defRPr/>
            </a:pPr>
            <a:fld id="{6DD5B9B9-0596-4755-A407-4C3F5264CB69}" type="slidenum">
              <a:rPr lang="en-US" smtClean="0"/>
              <a:pPr>
                <a:defRPr/>
              </a:pPr>
              <a:t>‹#›</a:t>
            </a:fld>
            <a:endParaRPr lang="en-US" dirty="0"/>
          </a:p>
        </p:txBody>
      </p:sp>
      <p:sp>
        <p:nvSpPr>
          <p:cNvPr id="4103" name="Rectangle 7"/>
          <p:cNvSpPr>
            <a:spLocks noChangeArrowheads="1"/>
          </p:cNvSpPr>
          <p:nvPr/>
        </p:nvSpPr>
        <p:spPr bwMode="auto">
          <a:xfrm>
            <a:off x="0" y="1031242"/>
            <a:ext cx="12192000" cy="60959"/>
          </a:xfrm>
          <a:prstGeom prst="rect">
            <a:avLst/>
          </a:prstGeom>
          <a:gradFill rotWithShape="1">
            <a:gsLst>
              <a:gs pos="0">
                <a:srgbClr val="0000CC"/>
              </a:gs>
              <a:gs pos="100000">
                <a:schemeClr val="tx1"/>
              </a:gs>
            </a:gsLst>
            <a:lin ang="0" scaled="1"/>
          </a:gradFill>
          <a:ln w="9525">
            <a:solidFill>
              <a:schemeClr val="tx1"/>
            </a:solidFill>
            <a:miter lim="800000"/>
            <a:headEnd/>
            <a:tailEnd/>
          </a:ln>
          <a:effectLst/>
        </p:spPr>
        <p:txBody>
          <a:bodyPr wrap="none" lIns="91436" tIns="45718" rIns="91436" bIns="45718"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hf hdr="0" ftr="0" dt="0"/>
  <p:txStyles>
    <p:titleStyle>
      <a:lvl1pPr algn="ctr" rtl="0" eaLnBrk="1" fontAlgn="base" hangingPunct="1">
        <a:spcBef>
          <a:spcPct val="0"/>
        </a:spcBef>
        <a:spcAft>
          <a:spcPct val="0"/>
        </a:spcAft>
        <a:defRPr sz="4400">
          <a:solidFill>
            <a:schemeClr val="tx2"/>
          </a:solidFill>
          <a:latin typeface="Calibri" pitchFamily="34" charset="0"/>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178" algn="ctr" rtl="0" eaLnBrk="1" fontAlgn="base" hangingPunct="1">
        <a:spcBef>
          <a:spcPct val="0"/>
        </a:spcBef>
        <a:spcAft>
          <a:spcPct val="0"/>
        </a:spcAft>
        <a:defRPr sz="4400">
          <a:solidFill>
            <a:schemeClr val="tx2"/>
          </a:solidFill>
          <a:latin typeface="Arial" charset="0"/>
        </a:defRPr>
      </a:lvl6pPr>
      <a:lvl7pPr marL="914354" algn="ctr" rtl="0" eaLnBrk="1" fontAlgn="base" hangingPunct="1">
        <a:spcBef>
          <a:spcPct val="0"/>
        </a:spcBef>
        <a:spcAft>
          <a:spcPct val="0"/>
        </a:spcAft>
        <a:defRPr sz="4400">
          <a:solidFill>
            <a:schemeClr val="tx2"/>
          </a:solidFill>
          <a:latin typeface="Arial" charset="0"/>
        </a:defRPr>
      </a:lvl7pPr>
      <a:lvl8pPr marL="1371532" algn="ctr" rtl="0" eaLnBrk="1" fontAlgn="base" hangingPunct="1">
        <a:spcBef>
          <a:spcPct val="0"/>
        </a:spcBef>
        <a:spcAft>
          <a:spcPct val="0"/>
        </a:spcAft>
        <a:defRPr sz="4400">
          <a:solidFill>
            <a:schemeClr val="tx2"/>
          </a:solidFill>
          <a:latin typeface="Arial" charset="0"/>
        </a:defRPr>
      </a:lvl8pPr>
      <a:lvl9pPr marL="1828709" algn="ctr" rtl="0" eaLnBrk="1" fontAlgn="base" hangingPunct="1">
        <a:spcBef>
          <a:spcPct val="0"/>
        </a:spcBef>
        <a:spcAft>
          <a:spcPct val="0"/>
        </a:spcAft>
        <a:defRPr sz="4400">
          <a:solidFill>
            <a:schemeClr val="tx2"/>
          </a:solidFill>
          <a:latin typeface="Arial" charset="0"/>
        </a:defRPr>
      </a:lvl9pPr>
    </p:titleStyle>
    <p:body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p:bodyStyle>
    <p:other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6.xml"/><Relationship Id="rId7" Type="http://schemas.openxmlformats.org/officeDocument/2006/relationships/image" Target="../media/image16.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slideLayout" Target="../slideLayouts/slideLayout2.xml"/><Relationship Id="rId9"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31.png"/><Relationship Id="rId4" Type="http://schemas.openxmlformats.org/officeDocument/2006/relationships/image" Target="../media/image30.wmf"/></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3.png"/><Relationship Id="rId7"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oleObject" Target="../embeddings/oleObject2.bin"/><Relationship Id="rId9"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5.png"/><Relationship Id="rId4" Type="http://schemas.openxmlformats.org/officeDocument/2006/relationships/image" Target="../media/image44.png"/></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3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6.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6.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2.mp4"/><Relationship Id="rId1" Type="http://schemas.microsoft.com/office/2007/relationships/media" Target="../media/media12.mp4"/><Relationship Id="rId4" Type="http://schemas.openxmlformats.org/officeDocument/2006/relationships/image" Target="../media/image6.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3.mp4"/><Relationship Id="rId1" Type="http://schemas.microsoft.com/office/2007/relationships/media" Target="../media/media13.mp4"/><Relationship Id="rId4" Type="http://schemas.openxmlformats.org/officeDocument/2006/relationships/image" Target="../media/image6.png"/></Relationships>
</file>

<file path=ppt/slides/_rels/slide6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20.png"/><Relationship Id="rId4" Type="http://schemas.openxmlformats.org/officeDocument/2006/relationships/image" Target="../media/image19.png"/></Relationships>
</file>

<file path=ppt/slides/_rels/slide6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n-US"/>
              <a:t>Announcements</a:t>
            </a:r>
          </a:p>
        </p:txBody>
      </p:sp>
      <p:sp>
        <p:nvSpPr>
          <p:cNvPr id="6147" name="Rectangle 3"/>
          <p:cNvSpPr>
            <a:spLocks noGrp="1" noChangeArrowheads="1"/>
          </p:cNvSpPr>
          <p:nvPr>
            <p:ph idx="1"/>
          </p:nvPr>
        </p:nvSpPr>
        <p:spPr>
          <a:xfrm>
            <a:off x="2286000" y="1295400"/>
            <a:ext cx="8077200" cy="5334000"/>
          </a:xfrm>
        </p:spPr>
        <p:txBody>
          <a:bodyPr/>
          <a:lstStyle/>
          <a:p>
            <a:pPr lvl="6"/>
            <a:endParaRPr lang="en-US" sz="500" dirty="0">
              <a:latin typeface="Calibri"/>
              <a:cs typeface="Calibri"/>
            </a:endParaRPr>
          </a:p>
          <a:p>
            <a:pPr lvl="4"/>
            <a:endParaRPr lang="en-US" sz="500" dirty="0">
              <a:latin typeface="Calibri"/>
              <a:cs typeface="Calibri"/>
            </a:endParaRPr>
          </a:p>
          <a:p>
            <a:pPr eaLnBrk="1" hangingPunct="1"/>
            <a:r>
              <a:rPr lang="en-US" sz="2400" dirty="0">
                <a:latin typeface="Calibri"/>
                <a:cs typeface="Calibri"/>
              </a:rPr>
              <a:t>Homework 1</a:t>
            </a:r>
          </a:p>
          <a:p>
            <a:pPr lvl="1"/>
            <a:r>
              <a:rPr lang="en-US" sz="2000" dirty="0">
                <a:solidFill>
                  <a:srgbClr val="FF0000"/>
                </a:solidFill>
                <a:latin typeface="Calibri"/>
                <a:cs typeface="Calibri"/>
              </a:rPr>
              <a:t> Due </a:t>
            </a:r>
            <a:r>
              <a:rPr lang="en-US" sz="2000" b="1" dirty="0">
                <a:solidFill>
                  <a:srgbClr val="FF0000"/>
                </a:solidFill>
                <a:latin typeface="Calibri"/>
                <a:cs typeface="Calibri"/>
              </a:rPr>
              <a:t>tonight </a:t>
            </a:r>
            <a:r>
              <a:rPr lang="en-US" sz="2000" dirty="0">
                <a:solidFill>
                  <a:srgbClr val="FF0000"/>
                </a:solidFill>
                <a:latin typeface="Calibri"/>
                <a:cs typeface="Calibri"/>
              </a:rPr>
              <a:t>at 11:59pm</a:t>
            </a:r>
            <a:endParaRPr lang="en-US" sz="2000" dirty="0">
              <a:latin typeface="Calibri"/>
              <a:cs typeface="Calibri"/>
            </a:endParaRPr>
          </a:p>
          <a:p>
            <a:pPr lvl="2"/>
            <a:r>
              <a:rPr lang="en-US" sz="1600" dirty="0">
                <a:latin typeface="Calibri"/>
                <a:cs typeface="Calibri"/>
              </a:rPr>
              <a:t>Electronic HW1</a:t>
            </a:r>
          </a:p>
          <a:p>
            <a:pPr lvl="2"/>
            <a:r>
              <a:rPr lang="en-US" sz="1600" dirty="0">
                <a:latin typeface="Calibri"/>
                <a:cs typeface="Calibri"/>
              </a:rPr>
              <a:t>Written HW1</a:t>
            </a:r>
          </a:p>
          <a:p>
            <a:pPr lvl="2"/>
            <a:endParaRPr lang="en-US" sz="100" dirty="0">
              <a:latin typeface="Calibri"/>
              <a:cs typeface="Calibri"/>
            </a:endParaRPr>
          </a:p>
          <a:p>
            <a:pPr lvl="3"/>
            <a:endParaRPr lang="en-US" sz="1200" dirty="0">
              <a:latin typeface="Calibri"/>
              <a:cs typeface="Calibri"/>
            </a:endParaRPr>
          </a:p>
          <a:p>
            <a:r>
              <a:rPr lang="en-US" sz="2400" dirty="0">
                <a:latin typeface="Calibri"/>
                <a:cs typeface="Calibri"/>
              </a:rPr>
              <a:t>Project 1</a:t>
            </a:r>
          </a:p>
          <a:p>
            <a:pPr lvl="1"/>
            <a:r>
              <a:rPr lang="en-US" sz="2000" dirty="0">
                <a:solidFill>
                  <a:srgbClr val="FF0000"/>
                </a:solidFill>
                <a:latin typeface="Calibri"/>
                <a:cs typeface="Calibri"/>
              </a:rPr>
              <a:t>Due Friday 2/8 at 4:00pm</a:t>
            </a:r>
          </a:p>
          <a:p>
            <a:pPr lvl="1"/>
            <a:endParaRPr lang="en-US" sz="2000" dirty="0">
              <a:solidFill>
                <a:srgbClr val="FF0000"/>
              </a:solidFill>
              <a:latin typeface="Calibri"/>
              <a:cs typeface="Calibri"/>
            </a:endParaRPr>
          </a:p>
          <a:p>
            <a:pPr marL="457176" lvl="1" indent="0">
              <a:buNone/>
            </a:pPr>
            <a:r>
              <a:rPr lang="en-US" sz="1200" dirty="0">
                <a:latin typeface="Calibri"/>
                <a:cs typeface="Calibri"/>
              </a:rPr>
              <a:t>		</a:t>
            </a:r>
          </a:p>
          <a:p>
            <a:pPr lvl="3"/>
            <a:endParaRPr lang="en-US" sz="1200" dirty="0">
              <a:latin typeface="Calibri"/>
              <a:cs typeface="Calibri"/>
            </a:endParaRPr>
          </a:p>
        </p:txBody>
      </p:sp>
    </p:spTree>
    <p:extLst>
      <p:ext uri="{BB962C8B-B14F-4D97-AF65-F5344CB8AC3E}">
        <p14:creationId xmlns:p14="http://schemas.microsoft.com/office/powerpoint/2010/main" val="41615933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9"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68197" y="1357400"/>
            <a:ext cx="6583362" cy="2673487"/>
          </a:xfrm>
          <a:prstGeom prst="rect">
            <a:avLst/>
          </a:prstGeom>
          <a:noFill/>
          <a:extLst>
            <a:ext uri="{909E8E84-426E-40dd-AFC4-6F175D3DCCD1}">
              <a14:hiddenFill xmlns:a14="http://schemas.microsoft.com/office/drawing/2010/main" xmlns="">
                <a:solidFill>
                  <a:srgbClr val="FFFFFF"/>
                </a:solidFill>
              </a14:hiddenFill>
            </a:ext>
          </a:extLst>
        </p:spPr>
      </p:pic>
      <p:pic>
        <p:nvPicPr>
          <p:cNvPr id="41988"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1515" y="1388558"/>
            <a:ext cx="4108120" cy="26035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a:t>Zero-Sum Games</a:t>
            </a:r>
          </a:p>
        </p:txBody>
      </p:sp>
      <p:sp>
        <p:nvSpPr>
          <p:cNvPr id="8" name="Content Placeholder 7"/>
          <p:cNvSpPr>
            <a:spLocks noGrp="1"/>
          </p:cNvSpPr>
          <p:nvPr>
            <p:ph sz="half" idx="1"/>
          </p:nvPr>
        </p:nvSpPr>
        <p:spPr>
          <a:xfrm>
            <a:off x="457200" y="4191000"/>
            <a:ext cx="5715000" cy="1706564"/>
          </a:xfrm>
        </p:spPr>
        <p:txBody>
          <a:bodyPr/>
          <a:lstStyle/>
          <a:p>
            <a:r>
              <a:rPr lang="en-US" sz="2400" dirty="0"/>
              <a:t>Zero-Sum Games</a:t>
            </a:r>
          </a:p>
          <a:p>
            <a:pPr lvl="1"/>
            <a:r>
              <a:rPr lang="en-US" sz="2000" dirty="0"/>
              <a:t>Agents have opposite utilities (values on outcomes)</a:t>
            </a:r>
          </a:p>
          <a:p>
            <a:pPr lvl="1"/>
            <a:r>
              <a:rPr lang="en-US" sz="2000" dirty="0"/>
              <a:t>Lets us think of a single value that one maximizes and the other minimizes</a:t>
            </a:r>
          </a:p>
          <a:p>
            <a:pPr lvl="1"/>
            <a:r>
              <a:rPr lang="en-US" sz="2000" dirty="0"/>
              <a:t>Adversarial, pure competition</a:t>
            </a:r>
          </a:p>
        </p:txBody>
      </p:sp>
      <p:sp>
        <p:nvSpPr>
          <p:cNvPr id="9" name="Content Placeholder 8"/>
          <p:cNvSpPr>
            <a:spLocks noGrp="1"/>
          </p:cNvSpPr>
          <p:nvPr>
            <p:ph sz="half" idx="2"/>
          </p:nvPr>
        </p:nvSpPr>
        <p:spPr>
          <a:xfrm>
            <a:off x="6172200" y="4191000"/>
            <a:ext cx="5562600" cy="1706564"/>
          </a:xfrm>
        </p:spPr>
        <p:txBody>
          <a:bodyPr/>
          <a:lstStyle/>
          <a:p>
            <a:r>
              <a:rPr lang="en-US" sz="2400" dirty="0"/>
              <a:t>General Games</a:t>
            </a:r>
          </a:p>
          <a:p>
            <a:pPr lvl="1"/>
            <a:r>
              <a:rPr lang="en-US" sz="2000" dirty="0"/>
              <a:t>Agents have independent utilities (values on outcomes)</a:t>
            </a:r>
          </a:p>
          <a:p>
            <a:pPr lvl="1"/>
            <a:r>
              <a:rPr lang="en-US" sz="2000" dirty="0"/>
              <a:t>Cooperation, indifference, competition, and more are all possible</a:t>
            </a:r>
          </a:p>
          <a:p>
            <a:pPr lvl="1"/>
            <a:r>
              <a:rPr lang="en-US" sz="2000" dirty="0"/>
              <a:t>More later on non-zero-sum games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433291" y="1320018"/>
            <a:ext cx="5484168" cy="507206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a:t>Adversarial Search</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dirty="0"/>
              <a:t>Single-Agent Trees</a:t>
            </a:r>
          </a:p>
        </p:txBody>
      </p:sp>
      <p:sp>
        <p:nvSpPr>
          <p:cNvPr id="9" name="Rectangle 8"/>
          <p:cNvSpPr/>
          <p:nvPr/>
        </p:nvSpPr>
        <p:spPr>
          <a:xfrm>
            <a:off x="5257800" y="14478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048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5867400" y="1512888"/>
            <a:ext cx="304800" cy="261937"/>
          </a:xfrm>
          <a:prstGeom prst="rect">
            <a:avLst/>
          </a:prstGeom>
          <a:noFill/>
          <a:ln w="9525">
            <a:noFill/>
            <a:miter lim="800000"/>
            <a:headEnd/>
            <a:tailEnd/>
          </a:ln>
        </p:spPr>
      </p:pic>
      <p:sp>
        <p:nvSpPr>
          <p:cNvPr id="12" name="Oval 11"/>
          <p:cNvSpPr/>
          <p:nvPr/>
        </p:nvSpPr>
        <p:spPr>
          <a:xfrm>
            <a:off x="655320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6" name="Straight Connector 35"/>
          <p:cNvCxnSpPr/>
          <p:nvPr/>
        </p:nvCxnSpPr>
        <p:spPr>
          <a:xfrm rot="10800000" flipV="1">
            <a:off x="3657600" y="1905000"/>
            <a:ext cx="2362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019800" y="1905000"/>
            <a:ext cx="22860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flipV="1">
            <a:off x="7239000"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8305800"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flipV="1">
            <a:off x="2590801"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657601"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2895600" y="23622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0"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3200400" y="2427288"/>
            <a:ext cx="304800" cy="261937"/>
          </a:xfrm>
          <a:prstGeom prst="rect">
            <a:avLst/>
          </a:prstGeom>
          <a:noFill/>
          <a:ln w="9525">
            <a:noFill/>
            <a:miter lim="800000"/>
            <a:headEnd/>
            <a:tailEnd/>
          </a:ln>
        </p:spPr>
      </p:pic>
      <p:sp>
        <p:nvSpPr>
          <p:cNvPr id="42" name="Oval 41"/>
          <p:cNvSpPr/>
          <p:nvPr/>
        </p:nvSpPr>
        <p:spPr>
          <a:xfrm>
            <a:off x="41910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Rectangle 42"/>
          <p:cNvSpPr/>
          <p:nvPr/>
        </p:nvSpPr>
        <p:spPr>
          <a:xfrm>
            <a:off x="7543800" y="23622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8458200" y="2427288"/>
            <a:ext cx="304800" cy="261937"/>
          </a:xfrm>
          <a:prstGeom prst="rect">
            <a:avLst/>
          </a:prstGeom>
          <a:noFill/>
          <a:ln w="9525">
            <a:noFill/>
            <a:miter lim="800000"/>
            <a:headEnd/>
            <a:tailEnd/>
          </a:ln>
        </p:spPr>
      </p:pic>
      <p:sp>
        <p:nvSpPr>
          <p:cNvPr id="47" name="Oval 46"/>
          <p:cNvSpPr/>
          <p:nvPr/>
        </p:nvSpPr>
        <p:spPr>
          <a:xfrm>
            <a:off x="88392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 name="Rectangle 47"/>
          <p:cNvSpPr/>
          <p:nvPr/>
        </p:nvSpPr>
        <p:spPr>
          <a:xfrm>
            <a:off x="64770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9"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7086600" y="3341688"/>
            <a:ext cx="304800" cy="261937"/>
          </a:xfrm>
          <a:prstGeom prst="rect">
            <a:avLst/>
          </a:prstGeom>
          <a:noFill/>
          <a:ln w="9525">
            <a:noFill/>
            <a:miter lim="800000"/>
            <a:headEnd/>
            <a:tailEnd/>
          </a:ln>
        </p:spPr>
      </p:pic>
      <p:sp>
        <p:nvSpPr>
          <p:cNvPr id="50" name="Oval 49"/>
          <p:cNvSpPr/>
          <p:nvPr/>
        </p:nvSpPr>
        <p:spPr>
          <a:xfrm>
            <a:off x="77724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Rectangle 50"/>
          <p:cNvSpPr/>
          <p:nvPr/>
        </p:nvSpPr>
        <p:spPr>
          <a:xfrm>
            <a:off x="87630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2"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9982200" y="3341688"/>
            <a:ext cx="304800" cy="261937"/>
          </a:xfrm>
          <a:prstGeom prst="rect">
            <a:avLst/>
          </a:prstGeom>
          <a:noFill/>
          <a:ln w="9525">
            <a:noFill/>
            <a:miter lim="800000"/>
            <a:headEnd/>
            <a:tailEnd/>
          </a:ln>
        </p:spPr>
      </p:pic>
      <p:sp>
        <p:nvSpPr>
          <p:cNvPr id="54" name="Rectangle 53"/>
          <p:cNvSpPr/>
          <p:nvPr/>
        </p:nvSpPr>
        <p:spPr>
          <a:xfrm>
            <a:off x="18288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1828800" y="3341688"/>
            <a:ext cx="304800" cy="261937"/>
          </a:xfrm>
          <a:prstGeom prst="rect">
            <a:avLst/>
          </a:prstGeom>
          <a:noFill/>
          <a:ln w="9525">
            <a:noFill/>
            <a:miter lim="800000"/>
            <a:headEnd/>
            <a:tailEnd/>
          </a:ln>
        </p:spPr>
      </p:pic>
      <p:sp>
        <p:nvSpPr>
          <p:cNvPr id="56" name="Oval 55"/>
          <p:cNvSpPr/>
          <p:nvPr/>
        </p:nvSpPr>
        <p:spPr>
          <a:xfrm>
            <a:off x="3124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 name="Rectangle 56"/>
          <p:cNvSpPr/>
          <p:nvPr/>
        </p:nvSpPr>
        <p:spPr>
          <a:xfrm>
            <a:off x="41148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8"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4724400" y="3341688"/>
            <a:ext cx="304800" cy="261937"/>
          </a:xfrm>
          <a:prstGeom prst="rect">
            <a:avLst/>
          </a:prstGeom>
          <a:noFill/>
          <a:ln w="9525">
            <a:noFill/>
            <a:miter lim="800000"/>
            <a:headEnd/>
            <a:tailEnd/>
          </a:ln>
        </p:spPr>
      </p:pic>
      <p:sp>
        <p:nvSpPr>
          <p:cNvPr id="59" name="Oval 58"/>
          <p:cNvSpPr/>
          <p:nvPr/>
        </p:nvSpPr>
        <p:spPr>
          <a:xfrm>
            <a:off x="5410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 name="Isosceles Triangle 59"/>
          <p:cNvSpPr/>
          <p:nvPr/>
        </p:nvSpPr>
        <p:spPr>
          <a:xfrm>
            <a:off x="1828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Isosceles Triangle 60"/>
          <p:cNvSpPr/>
          <p:nvPr/>
        </p:nvSpPr>
        <p:spPr>
          <a:xfrm>
            <a:off x="4114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Isosceles Triangle 61"/>
          <p:cNvSpPr/>
          <p:nvPr/>
        </p:nvSpPr>
        <p:spPr>
          <a:xfrm>
            <a:off x="64770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9372600" y="3733800"/>
            <a:ext cx="533400" cy="461665"/>
          </a:xfrm>
          <a:prstGeom prst="rect">
            <a:avLst/>
          </a:prstGeom>
          <a:noFill/>
        </p:spPr>
        <p:txBody>
          <a:bodyPr wrap="square" rtlCol="0">
            <a:spAutoFit/>
          </a:bodyPr>
          <a:lstStyle/>
          <a:p>
            <a:r>
              <a:rPr lang="en-US" sz="2400" dirty="0">
                <a:latin typeface="Calibri" pitchFamily="34" charset="0"/>
              </a:rPr>
              <a:t>8</a:t>
            </a:r>
          </a:p>
        </p:txBody>
      </p:sp>
      <p:sp>
        <p:nvSpPr>
          <p:cNvPr id="64" name="TextBox 63"/>
          <p:cNvSpPr txBox="1"/>
          <p:nvPr/>
        </p:nvSpPr>
        <p:spPr>
          <a:xfrm>
            <a:off x="2057400" y="5715000"/>
            <a:ext cx="685800" cy="461665"/>
          </a:xfrm>
          <a:prstGeom prst="rect">
            <a:avLst/>
          </a:prstGeom>
          <a:noFill/>
        </p:spPr>
        <p:txBody>
          <a:bodyPr wrap="square" rtlCol="0">
            <a:spAutoFit/>
          </a:bodyPr>
          <a:lstStyle/>
          <a:p>
            <a:r>
              <a:rPr lang="en-US" sz="2400" dirty="0">
                <a:latin typeface="Calibri" pitchFamily="34" charset="0"/>
              </a:rPr>
              <a:t>2</a:t>
            </a:r>
          </a:p>
        </p:txBody>
      </p:sp>
      <p:sp>
        <p:nvSpPr>
          <p:cNvPr id="65" name="TextBox 64"/>
          <p:cNvSpPr txBox="1"/>
          <p:nvPr/>
        </p:nvSpPr>
        <p:spPr>
          <a:xfrm>
            <a:off x="2743200" y="5715000"/>
            <a:ext cx="762000" cy="461665"/>
          </a:xfrm>
          <a:prstGeom prst="rect">
            <a:avLst/>
          </a:prstGeom>
          <a:noFill/>
        </p:spPr>
        <p:txBody>
          <a:bodyPr wrap="square" rtlCol="0">
            <a:spAutoFit/>
          </a:bodyPr>
          <a:lstStyle/>
          <a:p>
            <a:r>
              <a:rPr lang="en-US" sz="2400" dirty="0">
                <a:latin typeface="Calibri" pitchFamily="34" charset="0"/>
              </a:rPr>
              <a:t>0</a:t>
            </a:r>
          </a:p>
        </p:txBody>
      </p:sp>
      <p:sp>
        <p:nvSpPr>
          <p:cNvPr id="66" name="TextBox 65"/>
          <p:cNvSpPr txBox="1"/>
          <p:nvPr/>
        </p:nvSpPr>
        <p:spPr>
          <a:xfrm>
            <a:off x="4419600" y="5715000"/>
            <a:ext cx="838200" cy="461665"/>
          </a:xfrm>
          <a:prstGeom prst="rect">
            <a:avLst/>
          </a:prstGeom>
          <a:noFill/>
        </p:spPr>
        <p:txBody>
          <a:bodyPr wrap="square" rtlCol="0">
            <a:spAutoFit/>
          </a:bodyPr>
          <a:lstStyle/>
          <a:p>
            <a:r>
              <a:rPr lang="en-US" sz="2400" dirty="0">
                <a:latin typeface="Calibri" pitchFamily="34" charset="0"/>
              </a:rPr>
              <a:t>2</a:t>
            </a:r>
          </a:p>
        </p:txBody>
      </p:sp>
      <p:sp>
        <p:nvSpPr>
          <p:cNvPr id="67" name="TextBox 66"/>
          <p:cNvSpPr txBox="1"/>
          <p:nvPr/>
        </p:nvSpPr>
        <p:spPr>
          <a:xfrm>
            <a:off x="5029200" y="5715000"/>
            <a:ext cx="762000" cy="461665"/>
          </a:xfrm>
          <a:prstGeom prst="rect">
            <a:avLst/>
          </a:prstGeom>
          <a:noFill/>
        </p:spPr>
        <p:txBody>
          <a:bodyPr wrap="square" rtlCol="0">
            <a:spAutoFit/>
          </a:bodyPr>
          <a:lstStyle/>
          <a:p>
            <a:r>
              <a:rPr lang="en-US" sz="2400" dirty="0">
                <a:latin typeface="Calibri" pitchFamily="34" charset="0"/>
              </a:rPr>
              <a:t>6</a:t>
            </a:r>
          </a:p>
        </p:txBody>
      </p:sp>
      <p:sp>
        <p:nvSpPr>
          <p:cNvPr id="68" name="TextBox 67"/>
          <p:cNvSpPr txBox="1"/>
          <p:nvPr/>
        </p:nvSpPr>
        <p:spPr>
          <a:xfrm>
            <a:off x="6705600" y="5715000"/>
            <a:ext cx="838200" cy="461665"/>
          </a:xfrm>
          <a:prstGeom prst="rect">
            <a:avLst/>
          </a:prstGeom>
          <a:noFill/>
        </p:spPr>
        <p:txBody>
          <a:bodyPr wrap="square" rtlCol="0">
            <a:spAutoFit/>
          </a:bodyPr>
          <a:lstStyle/>
          <a:p>
            <a:r>
              <a:rPr lang="en-US" sz="2400" dirty="0">
                <a:latin typeface="Calibri" pitchFamily="34" charset="0"/>
              </a:rPr>
              <a:t>4</a:t>
            </a:r>
          </a:p>
        </p:txBody>
      </p:sp>
      <p:sp>
        <p:nvSpPr>
          <p:cNvPr id="69" name="TextBox 68"/>
          <p:cNvSpPr txBox="1"/>
          <p:nvPr/>
        </p:nvSpPr>
        <p:spPr>
          <a:xfrm>
            <a:off x="7467600" y="5715000"/>
            <a:ext cx="762000" cy="461665"/>
          </a:xfrm>
          <a:prstGeom prst="rect">
            <a:avLst/>
          </a:prstGeom>
          <a:noFill/>
        </p:spPr>
        <p:txBody>
          <a:bodyPr wrap="square" rtlCol="0">
            <a:spAutoFit/>
          </a:bodyPr>
          <a:lstStyle/>
          <a:p>
            <a:r>
              <a:rPr lang="en-US" sz="2400" dirty="0">
                <a:latin typeface="Calibri" pitchFamily="34" charset="0"/>
              </a:rPr>
              <a:t>6</a:t>
            </a:r>
          </a:p>
        </p:txBody>
      </p:sp>
      <p:sp>
        <p:nvSpPr>
          <p:cNvPr id="70" name="TextBox 69"/>
          <p:cNvSpPr txBox="1"/>
          <p:nvPr/>
        </p:nvSpPr>
        <p:spPr>
          <a:xfrm>
            <a:off x="3581400" y="5715000"/>
            <a:ext cx="762000" cy="461665"/>
          </a:xfrm>
          <a:prstGeom prst="rect">
            <a:avLst/>
          </a:prstGeom>
          <a:noFill/>
        </p:spPr>
        <p:txBody>
          <a:bodyPr wrap="square" rtlCol="0">
            <a:spAutoFit/>
          </a:bodyPr>
          <a:lstStyle/>
          <a:p>
            <a:r>
              <a:rPr lang="en-US" sz="2400" dirty="0">
                <a:latin typeface="Calibri" pitchFamily="34" charset="0"/>
              </a:rPr>
              <a:t>…</a:t>
            </a:r>
          </a:p>
        </p:txBody>
      </p:sp>
      <p:sp>
        <p:nvSpPr>
          <p:cNvPr id="71" name="TextBox 70"/>
          <p:cNvSpPr txBox="1"/>
          <p:nvPr/>
        </p:nvSpPr>
        <p:spPr>
          <a:xfrm>
            <a:off x="5867400" y="5715000"/>
            <a:ext cx="762000" cy="461665"/>
          </a:xfrm>
          <a:prstGeom prst="rect">
            <a:avLst/>
          </a:prstGeom>
          <a:noFill/>
        </p:spPr>
        <p:txBody>
          <a:bodyPr wrap="square" rtlCol="0">
            <a:spAutoFit/>
          </a:bodyPr>
          <a:lstStyle/>
          <a:p>
            <a:r>
              <a:rPr lang="en-US" sz="2400" dirty="0">
                <a:latin typeface="Calibri"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6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2" grpId="0" animBg="1"/>
      <p:bldP spid="43" grpId="0" animBg="1"/>
      <p:bldP spid="47" grpId="0" animBg="1"/>
      <p:bldP spid="48" grpId="0" animBg="1"/>
      <p:bldP spid="50" grpId="0" animBg="1"/>
      <p:bldP spid="51" grpId="0" animBg="1"/>
      <p:bldP spid="54" grpId="0" animBg="1"/>
      <p:bldP spid="56" grpId="0" animBg="1"/>
      <p:bldP spid="57" grpId="0" animBg="1"/>
      <p:bldP spid="59" grpId="0" animBg="1"/>
      <p:bldP spid="60" grpId="0" animBg="1"/>
      <p:bldP spid="61" grpId="0" animBg="1"/>
      <p:bldP spid="62" grpId="0" animBg="1"/>
      <p:bldP spid="63" grpId="0"/>
      <p:bldP spid="64" grpId="0"/>
      <p:bldP spid="65" grpId="0"/>
      <p:bldP spid="66" grpId="0"/>
      <p:bldP spid="67" grpId="0"/>
      <p:bldP spid="68" grpId="0"/>
      <p:bldP spid="69" grpId="0"/>
      <p:bldP spid="70" grpId="0"/>
      <p:bldP spid="7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dirty="0"/>
              <a:t>Value of a State</a:t>
            </a:r>
          </a:p>
        </p:txBody>
      </p:sp>
      <p:sp>
        <p:nvSpPr>
          <p:cNvPr id="34" name="TextBox 33"/>
          <p:cNvSpPr txBox="1"/>
          <p:nvPr/>
        </p:nvSpPr>
        <p:spPr>
          <a:xfrm>
            <a:off x="8534400" y="1447800"/>
            <a:ext cx="2819400" cy="461665"/>
          </a:xfrm>
          <a:prstGeom prst="rect">
            <a:avLst/>
          </a:prstGeom>
          <a:noFill/>
        </p:spPr>
        <p:txBody>
          <a:bodyPr wrap="square" rtlCol="0">
            <a:spAutoFit/>
          </a:bodyPr>
          <a:lstStyle/>
          <a:p>
            <a:r>
              <a:rPr lang="en-US" sz="2400" dirty="0">
                <a:latin typeface="Calibri" pitchFamily="34" charset="0"/>
              </a:rPr>
              <a:t>Non-Terminal States:</a:t>
            </a:r>
          </a:p>
        </p:txBody>
      </p:sp>
      <p:grpSp>
        <p:nvGrpSpPr>
          <p:cNvPr id="100" name="Group 99"/>
          <p:cNvGrpSpPr/>
          <p:nvPr/>
        </p:nvGrpSpPr>
        <p:grpSpPr>
          <a:xfrm>
            <a:off x="3124200" y="2362200"/>
            <a:ext cx="6324600" cy="3560121"/>
            <a:chOff x="1828800" y="1447800"/>
            <a:chExt cx="8458200" cy="4761126"/>
          </a:xfrm>
        </p:grpSpPr>
        <p:sp>
          <p:nvSpPr>
            <p:cNvPr id="41" name="Rectangle 40"/>
            <p:cNvSpPr/>
            <p:nvPr/>
          </p:nvSpPr>
          <p:spPr>
            <a:xfrm>
              <a:off x="5257800" y="14478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53"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flipH="1">
              <a:off x="5867400" y="1512888"/>
              <a:ext cx="304800" cy="261937"/>
            </a:xfrm>
            <a:prstGeom prst="rect">
              <a:avLst/>
            </a:prstGeom>
            <a:noFill/>
            <a:ln w="9525">
              <a:noFill/>
              <a:miter lim="800000"/>
              <a:headEnd/>
              <a:tailEnd/>
            </a:ln>
          </p:spPr>
        </p:pic>
        <p:sp>
          <p:nvSpPr>
            <p:cNvPr id="64" name="Oval 63"/>
            <p:cNvSpPr/>
            <p:nvPr/>
          </p:nvSpPr>
          <p:spPr>
            <a:xfrm>
              <a:off x="655320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cxnSp>
          <p:nvCxnSpPr>
            <p:cNvPr id="65" name="Straight Connector 64"/>
            <p:cNvCxnSpPr/>
            <p:nvPr/>
          </p:nvCxnSpPr>
          <p:spPr>
            <a:xfrm rot="10800000" flipV="1">
              <a:off x="3657600" y="1905000"/>
              <a:ext cx="2362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6019800" y="1905000"/>
              <a:ext cx="22860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10800000" flipV="1">
              <a:off x="7239000"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8305800"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0800000" flipV="1">
              <a:off x="2590801"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3657601"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2895600" y="23622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72"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a:off x="3200400" y="2427288"/>
              <a:ext cx="304800" cy="261937"/>
            </a:xfrm>
            <a:prstGeom prst="rect">
              <a:avLst/>
            </a:prstGeom>
            <a:noFill/>
            <a:ln w="9525">
              <a:noFill/>
              <a:miter lim="800000"/>
              <a:headEnd/>
              <a:tailEnd/>
            </a:ln>
          </p:spPr>
        </p:pic>
        <p:sp>
          <p:nvSpPr>
            <p:cNvPr id="73" name="Oval 72"/>
            <p:cNvSpPr/>
            <p:nvPr/>
          </p:nvSpPr>
          <p:spPr>
            <a:xfrm>
              <a:off x="41910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74" name="Rectangle 73"/>
            <p:cNvSpPr/>
            <p:nvPr/>
          </p:nvSpPr>
          <p:spPr>
            <a:xfrm>
              <a:off x="7543800" y="23622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75"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flipH="1">
              <a:off x="8458200" y="2427288"/>
              <a:ext cx="304800" cy="261937"/>
            </a:xfrm>
            <a:prstGeom prst="rect">
              <a:avLst/>
            </a:prstGeom>
            <a:noFill/>
            <a:ln w="9525">
              <a:noFill/>
              <a:miter lim="800000"/>
              <a:headEnd/>
              <a:tailEnd/>
            </a:ln>
          </p:spPr>
        </p:pic>
        <p:sp>
          <p:nvSpPr>
            <p:cNvPr id="76" name="Oval 75"/>
            <p:cNvSpPr/>
            <p:nvPr/>
          </p:nvSpPr>
          <p:spPr>
            <a:xfrm>
              <a:off x="88392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77" name="Rectangle 76"/>
            <p:cNvSpPr/>
            <p:nvPr/>
          </p:nvSpPr>
          <p:spPr>
            <a:xfrm>
              <a:off x="64770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78"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flipH="1">
              <a:off x="7086600" y="3341688"/>
              <a:ext cx="304800" cy="261937"/>
            </a:xfrm>
            <a:prstGeom prst="rect">
              <a:avLst/>
            </a:prstGeom>
            <a:noFill/>
            <a:ln w="9525">
              <a:noFill/>
              <a:miter lim="800000"/>
              <a:headEnd/>
              <a:tailEnd/>
            </a:ln>
          </p:spPr>
        </p:pic>
        <p:sp>
          <p:nvSpPr>
            <p:cNvPr id="79" name="Oval 78"/>
            <p:cNvSpPr/>
            <p:nvPr/>
          </p:nvSpPr>
          <p:spPr>
            <a:xfrm>
              <a:off x="77724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80" name="Rectangle 79"/>
            <p:cNvSpPr/>
            <p:nvPr/>
          </p:nvSpPr>
          <p:spPr>
            <a:xfrm>
              <a:off x="87630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81"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flipH="1">
              <a:off x="9982200" y="3341688"/>
              <a:ext cx="304800" cy="261937"/>
            </a:xfrm>
            <a:prstGeom prst="rect">
              <a:avLst/>
            </a:prstGeom>
            <a:noFill/>
            <a:ln w="9525">
              <a:noFill/>
              <a:miter lim="800000"/>
              <a:headEnd/>
              <a:tailEnd/>
            </a:ln>
          </p:spPr>
        </p:pic>
        <p:sp>
          <p:nvSpPr>
            <p:cNvPr id="82" name="Rectangle 81"/>
            <p:cNvSpPr/>
            <p:nvPr/>
          </p:nvSpPr>
          <p:spPr>
            <a:xfrm>
              <a:off x="18288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83"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a:off x="1828800" y="3341688"/>
              <a:ext cx="304800" cy="261937"/>
            </a:xfrm>
            <a:prstGeom prst="rect">
              <a:avLst/>
            </a:prstGeom>
            <a:noFill/>
            <a:ln w="9525">
              <a:noFill/>
              <a:miter lim="800000"/>
              <a:headEnd/>
              <a:tailEnd/>
            </a:ln>
          </p:spPr>
        </p:pic>
        <p:sp>
          <p:nvSpPr>
            <p:cNvPr id="84" name="Oval 83"/>
            <p:cNvSpPr/>
            <p:nvPr/>
          </p:nvSpPr>
          <p:spPr>
            <a:xfrm>
              <a:off x="3124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85" name="Rectangle 84"/>
            <p:cNvSpPr/>
            <p:nvPr/>
          </p:nvSpPr>
          <p:spPr>
            <a:xfrm>
              <a:off x="41148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86"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flipH="1">
              <a:off x="4724400" y="3341688"/>
              <a:ext cx="304800" cy="261937"/>
            </a:xfrm>
            <a:prstGeom prst="rect">
              <a:avLst/>
            </a:prstGeom>
            <a:noFill/>
            <a:ln w="9525">
              <a:noFill/>
              <a:miter lim="800000"/>
              <a:headEnd/>
              <a:tailEnd/>
            </a:ln>
          </p:spPr>
        </p:pic>
        <p:sp>
          <p:nvSpPr>
            <p:cNvPr id="87" name="Oval 86"/>
            <p:cNvSpPr/>
            <p:nvPr/>
          </p:nvSpPr>
          <p:spPr>
            <a:xfrm>
              <a:off x="5410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88" name="Isosceles Triangle 87"/>
            <p:cNvSpPr/>
            <p:nvPr/>
          </p:nvSpPr>
          <p:spPr>
            <a:xfrm>
              <a:off x="1828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9" name="Isosceles Triangle 88"/>
            <p:cNvSpPr/>
            <p:nvPr/>
          </p:nvSpPr>
          <p:spPr>
            <a:xfrm>
              <a:off x="4114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0" name="Isosceles Triangle 89"/>
            <p:cNvSpPr/>
            <p:nvPr/>
          </p:nvSpPr>
          <p:spPr>
            <a:xfrm>
              <a:off x="64770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1" name="TextBox 90"/>
            <p:cNvSpPr txBox="1"/>
            <p:nvPr/>
          </p:nvSpPr>
          <p:spPr>
            <a:xfrm>
              <a:off x="9345975" y="3733800"/>
              <a:ext cx="533400" cy="493926"/>
            </a:xfrm>
            <a:prstGeom prst="rect">
              <a:avLst/>
            </a:prstGeom>
            <a:noFill/>
          </p:spPr>
          <p:txBody>
            <a:bodyPr wrap="square" rtlCol="0">
              <a:spAutoFit/>
            </a:bodyPr>
            <a:lstStyle/>
            <a:p>
              <a:r>
                <a:rPr lang="en-US" dirty="0">
                  <a:latin typeface="Calibri" pitchFamily="34" charset="0"/>
                </a:rPr>
                <a:t>8</a:t>
              </a:r>
            </a:p>
          </p:txBody>
        </p:sp>
        <p:sp>
          <p:nvSpPr>
            <p:cNvPr id="92" name="TextBox 91"/>
            <p:cNvSpPr txBox="1"/>
            <p:nvPr/>
          </p:nvSpPr>
          <p:spPr>
            <a:xfrm>
              <a:off x="2060155" y="5715000"/>
              <a:ext cx="685799" cy="493926"/>
            </a:xfrm>
            <a:prstGeom prst="rect">
              <a:avLst/>
            </a:prstGeom>
            <a:noFill/>
          </p:spPr>
          <p:txBody>
            <a:bodyPr wrap="square" rtlCol="0">
              <a:spAutoFit/>
            </a:bodyPr>
            <a:lstStyle/>
            <a:p>
              <a:r>
                <a:rPr lang="en-US" dirty="0">
                  <a:latin typeface="Calibri" pitchFamily="34" charset="0"/>
                </a:rPr>
                <a:t>2</a:t>
              </a:r>
            </a:p>
          </p:txBody>
        </p:sp>
        <p:sp>
          <p:nvSpPr>
            <p:cNvPr id="93" name="TextBox 92"/>
            <p:cNvSpPr txBox="1"/>
            <p:nvPr/>
          </p:nvSpPr>
          <p:spPr>
            <a:xfrm>
              <a:off x="2644048" y="5715000"/>
              <a:ext cx="762000" cy="493926"/>
            </a:xfrm>
            <a:prstGeom prst="rect">
              <a:avLst/>
            </a:prstGeom>
            <a:noFill/>
          </p:spPr>
          <p:txBody>
            <a:bodyPr wrap="square" rtlCol="0">
              <a:spAutoFit/>
            </a:bodyPr>
            <a:lstStyle/>
            <a:p>
              <a:r>
                <a:rPr lang="en-US" dirty="0">
                  <a:latin typeface="Calibri" pitchFamily="34" charset="0"/>
                </a:rPr>
                <a:t>0</a:t>
              </a:r>
            </a:p>
          </p:txBody>
        </p:sp>
        <p:sp>
          <p:nvSpPr>
            <p:cNvPr id="94" name="TextBox 93"/>
            <p:cNvSpPr txBox="1"/>
            <p:nvPr/>
          </p:nvSpPr>
          <p:spPr>
            <a:xfrm>
              <a:off x="4353499" y="5715000"/>
              <a:ext cx="838200" cy="493926"/>
            </a:xfrm>
            <a:prstGeom prst="rect">
              <a:avLst/>
            </a:prstGeom>
            <a:noFill/>
          </p:spPr>
          <p:txBody>
            <a:bodyPr wrap="square" rtlCol="0">
              <a:spAutoFit/>
            </a:bodyPr>
            <a:lstStyle/>
            <a:p>
              <a:r>
                <a:rPr lang="en-US" dirty="0">
                  <a:latin typeface="Calibri" pitchFamily="34" charset="0"/>
                </a:rPr>
                <a:t>2</a:t>
              </a:r>
            </a:p>
          </p:txBody>
        </p:sp>
        <p:sp>
          <p:nvSpPr>
            <p:cNvPr id="95" name="TextBox 94"/>
            <p:cNvSpPr txBox="1"/>
            <p:nvPr/>
          </p:nvSpPr>
          <p:spPr>
            <a:xfrm>
              <a:off x="4987887" y="5715000"/>
              <a:ext cx="762000" cy="493926"/>
            </a:xfrm>
            <a:prstGeom prst="rect">
              <a:avLst/>
            </a:prstGeom>
            <a:noFill/>
          </p:spPr>
          <p:txBody>
            <a:bodyPr wrap="square" rtlCol="0">
              <a:spAutoFit/>
            </a:bodyPr>
            <a:lstStyle/>
            <a:p>
              <a:r>
                <a:rPr lang="en-US" dirty="0">
                  <a:latin typeface="Calibri" pitchFamily="34" charset="0"/>
                </a:rPr>
                <a:t>6</a:t>
              </a:r>
            </a:p>
          </p:txBody>
        </p:sp>
        <p:sp>
          <p:nvSpPr>
            <p:cNvPr id="96" name="TextBox 95"/>
            <p:cNvSpPr txBox="1"/>
            <p:nvPr/>
          </p:nvSpPr>
          <p:spPr>
            <a:xfrm>
              <a:off x="6697338" y="5715000"/>
              <a:ext cx="838200" cy="493926"/>
            </a:xfrm>
            <a:prstGeom prst="rect">
              <a:avLst/>
            </a:prstGeom>
            <a:noFill/>
          </p:spPr>
          <p:txBody>
            <a:bodyPr wrap="square" rtlCol="0">
              <a:spAutoFit/>
            </a:bodyPr>
            <a:lstStyle/>
            <a:p>
              <a:r>
                <a:rPr lang="en-US" dirty="0">
                  <a:latin typeface="Calibri" pitchFamily="34" charset="0"/>
                </a:rPr>
                <a:t>4</a:t>
              </a:r>
            </a:p>
          </p:txBody>
        </p:sp>
        <p:sp>
          <p:nvSpPr>
            <p:cNvPr id="97" name="TextBox 96"/>
            <p:cNvSpPr txBox="1"/>
            <p:nvPr/>
          </p:nvSpPr>
          <p:spPr>
            <a:xfrm>
              <a:off x="7391401" y="5715000"/>
              <a:ext cx="762000" cy="493926"/>
            </a:xfrm>
            <a:prstGeom prst="rect">
              <a:avLst/>
            </a:prstGeom>
            <a:noFill/>
          </p:spPr>
          <p:txBody>
            <a:bodyPr wrap="square" rtlCol="0">
              <a:spAutoFit/>
            </a:bodyPr>
            <a:lstStyle/>
            <a:p>
              <a:r>
                <a:rPr lang="en-US" dirty="0">
                  <a:latin typeface="Calibri" pitchFamily="34" charset="0"/>
                </a:rPr>
                <a:t>6</a:t>
              </a:r>
            </a:p>
          </p:txBody>
        </p:sp>
        <p:sp>
          <p:nvSpPr>
            <p:cNvPr id="98" name="TextBox 97"/>
            <p:cNvSpPr txBox="1"/>
            <p:nvPr/>
          </p:nvSpPr>
          <p:spPr>
            <a:xfrm>
              <a:off x="3581400" y="5715000"/>
              <a:ext cx="762000" cy="493926"/>
            </a:xfrm>
            <a:prstGeom prst="rect">
              <a:avLst/>
            </a:prstGeom>
            <a:noFill/>
          </p:spPr>
          <p:txBody>
            <a:bodyPr wrap="square" rtlCol="0">
              <a:spAutoFit/>
            </a:bodyPr>
            <a:lstStyle/>
            <a:p>
              <a:r>
                <a:rPr lang="en-US" dirty="0">
                  <a:latin typeface="Calibri" pitchFamily="34" charset="0"/>
                </a:rPr>
                <a:t>…</a:t>
              </a:r>
            </a:p>
          </p:txBody>
        </p:sp>
        <p:sp>
          <p:nvSpPr>
            <p:cNvPr id="99" name="TextBox 98"/>
            <p:cNvSpPr txBox="1"/>
            <p:nvPr/>
          </p:nvSpPr>
          <p:spPr>
            <a:xfrm>
              <a:off x="5867400" y="5715000"/>
              <a:ext cx="762000" cy="493926"/>
            </a:xfrm>
            <a:prstGeom prst="rect">
              <a:avLst/>
            </a:prstGeom>
            <a:noFill/>
          </p:spPr>
          <p:txBody>
            <a:bodyPr wrap="square" rtlCol="0">
              <a:spAutoFit/>
            </a:bodyPr>
            <a:lstStyle/>
            <a:p>
              <a:r>
                <a:rPr lang="en-US" dirty="0">
                  <a:latin typeface="Calibri" pitchFamily="34" charset="0"/>
                </a:rPr>
                <a:t>…</a:t>
              </a:r>
            </a:p>
          </p:txBody>
        </p:sp>
      </p:grpSp>
      <p:sp>
        <p:nvSpPr>
          <p:cNvPr id="101" name="TextBox 100"/>
          <p:cNvSpPr txBox="1"/>
          <p:nvPr/>
        </p:nvSpPr>
        <p:spPr>
          <a:xfrm>
            <a:off x="9220200" y="5634335"/>
            <a:ext cx="2819400" cy="461665"/>
          </a:xfrm>
          <a:prstGeom prst="rect">
            <a:avLst/>
          </a:prstGeom>
          <a:noFill/>
        </p:spPr>
        <p:txBody>
          <a:bodyPr wrap="square" rtlCol="0">
            <a:spAutoFit/>
          </a:bodyPr>
          <a:lstStyle/>
          <a:p>
            <a:r>
              <a:rPr lang="en-US" sz="2400" dirty="0">
                <a:latin typeface="Calibri" pitchFamily="34" charset="0"/>
              </a:rPr>
              <a:t>Terminal States:</a:t>
            </a:r>
          </a:p>
        </p:txBody>
      </p:sp>
      <p:pic>
        <p:nvPicPr>
          <p:cNvPr id="112" name="Picture 111" descr="TP_tmp.png"/>
          <p:cNvPicPr>
            <a:picLocks noChangeAspect="1"/>
          </p:cNvPicPr>
          <p:nvPr>
            <p:custDataLst>
              <p:tags r:id="rId1"/>
            </p:custDataLst>
          </p:nvPr>
        </p:nvPicPr>
        <p:blipFill>
          <a:blip r:embed="rId5" cstate="print"/>
          <a:stretch>
            <a:fillRect/>
          </a:stretch>
        </p:blipFill>
        <p:spPr bwMode="auto">
          <a:xfrm>
            <a:off x="8610851" y="1981203"/>
            <a:ext cx="2717279" cy="457197"/>
          </a:xfrm>
          <a:prstGeom prst="rect">
            <a:avLst/>
          </a:prstGeom>
          <a:noFill/>
          <a:ln/>
          <a:effectLst/>
        </p:spPr>
      </p:pic>
      <p:pic>
        <p:nvPicPr>
          <p:cNvPr id="109" name="Picture 108" descr="TP_tmp.png"/>
          <p:cNvPicPr>
            <a:picLocks noChangeAspect="1"/>
          </p:cNvPicPr>
          <p:nvPr>
            <p:custDataLst>
              <p:tags r:id="rId2"/>
            </p:custDataLst>
          </p:nvPr>
        </p:nvPicPr>
        <p:blipFill>
          <a:blip r:embed="rId6" cstate="print"/>
          <a:stretch>
            <a:fillRect/>
          </a:stretch>
        </p:blipFill>
        <p:spPr bwMode="auto">
          <a:xfrm>
            <a:off x="9448800" y="6172200"/>
            <a:ext cx="1574284" cy="278890"/>
          </a:xfrm>
          <a:prstGeom prst="rect">
            <a:avLst/>
          </a:prstGeom>
          <a:noFill/>
          <a:ln/>
          <a:effectLst/>
        </p:spPr>
      </p:pic>
      <p:sp>
        <p:nvSpPr>
          <p:cNvPr id="110" name="Right Arrow 109"/>
          <p:cNvSpPr/>
          <p:nvPr/>
        </p:nvSpPr>
        <p:spPr>
          <a:xfrm rot="9900000">
            <a:off x="8860469" y="2647461"/>
            <a:ext cx="1066800" cy="304800"/>
          </a:xfrm>
          <a:prstGeom prst="rightArrow">
            <a:avLst/>
          </a:prstGeom>
          <a:solidFill>
            <a:srgbClr val="BEE395"/>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ight Arrow 110"/>
          <p:cNvSpPr/>
          <p:nvPr/>
        </p:nvSpPr>
        <p:spPr>
          <a:xfrm rot="14100089">
            <a:off x="8965176" y="4791553"/>
            <a:ext cx="1066800" cy="304800"/>
          </a:xfrm>
          <a:prstGeom prst="rightArrow">
            <a:avLst/>
          </a:prstGeom>
          <a:solidFill>
            <a:srgbClr val="BEE395"/>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extBox 112"/>
          <p:cNvSpPr txBox="1"/>
          <p:nvPr/>
        </p:nvSpPr>
        <p:spPr>
          <a:xfrm>
            <a:off x="457200" y="1389184"/>
            <a:ext cx="2667000" cy="1569660"/>
          </a:xfrm>
          <a:prstGeom prst="rect">
            <a:avLst/>
          </a:prstGeom>
          <a:noFill/>
        </p:spPr>
        <p:txBody>
          <a:bodyPr wrap="square" rtlCol="0">
            <a:spAutoFit/>
          </a:bodyPr>
          <a:lstStyle/>
          <a:p>
            <a:pPr algn="ctr"/>
            <a:r>
              <a:rPr lang="en-US" sz="2400" dirty="0">
                <a:latin typeface="Calibri" pitchFamily="34" charset="0"/>
              </a:rPr>
              <a:t>Value of a state: The best achievable outcome (utility) from that state</a:t>
            </a:r>
          </a:p>
        </p:txBody>
      </p:sp>
      <p:sp>
        <p:nvSpPr>
          <p:cNvPr id="114" name="Rounded Rectangle 113"/>
          <p:cNvSpPr/>
          <p:nvPr/>
        </p:nvSpPr>
        <p:spPr>
          <a:xfrm>
            <a:off x="304800" y="1295400"/>
            <a:ext cx="2971800" cy="17526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01" grpId="0"/>
      <p:bldP spid="110" grpId="0" animBg="1"/>
      <p:bldP spid="111" grpId="0" animBg="1"/>
      <p:bldP spid="113" grpId="0"/>
      <p:bldP spid="1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Adversarial Game Trees</a:t>
            </a:r>
          </a:p>
        </p:txBody>
      </p:sp>
      <p:sp>
        <p:nvSpPr>
          <p:cNvPr id="6" name="Rectangle 5"/>
          <p:cNvSpPr/>
          <p:nvPr/>
        </p:nvSpPr>
        <p:spPr>
          <a:xfrm>
            <a:off x="5105400" y="14478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5410200" y="1524000"/>
            <a:ext cx="304800" cy="261937"/>
          </a:xfrm>
          <a:prstGeom prst="rect">
            <a:avLst/>
          </a:prstGeom>
          <a:noFill/>
          <a:ln w="9525">
            <a:noFill/>
            <a:miter lim="800000"/>
            <a:headEnd/>
            <a:tailEnd/>
          </a:ln>
        </p:spPr>
      </p:pic>
      <p:sp>
        <p:nvSpPr>
          <p:cNvPr id="8" name="Oval 7"/>
          <p:cNvSpPr/>
          <p:nvPr/>
        </p:nvSpPr>
        <p:spPr>
          <a:xfrm>
            <a:off x="612726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p:cNvCxnSpPr/>
          <p:nvPr/>
        </p:nvCxnSpPr>
        <p:spPr>
          <a:xfrm rot="10800000" flipV="1">
            <a:off x="3657600" y="1905000"/>
            <a:ext cx="2362200" cy="381000"/>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019800" y="1905000"/>
            <a:ext cx="2286000" cy="381000"/>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flipV="1">
            <a:off x="7239000" y="2819400"/>
            <a:ext cx="10668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305800" y="2819400"/>
            <a:ext cx="1219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flipV="1">
            <a:off x="2590801" y="2819400"/>
            <a:ext cx="10668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657601" y="2819400"/>
            <a:ext cx="1219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Isosceles Triangle 31"/>
          <p:cNvSpPr/>
          <p:nvPr/>
        </p:nvSpPr>
        <p:spPr>
          <a:xfrm>
            <a:off x="1828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32"/>
          <p:cNvSpPr/>
          <p:nvPr/>
        </p:nvSpPr>
        <p:spPr>
          <a:xfrm>
            <a:off x="4114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33"/>
          <p:cNvSpPr/>
          <p:nvPr/>
        </p:nvSpPr>
        <p:spPr>
          <a:xfrm>
            <a:off x="64770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905000" y="5715000"/>
            <a:ext cx="685800" cy="461665"/>
          </a:xfrm>
          <a:prstGeom prst="rect">
            <a:avLst/>
          </a:prstGeom>
          <a:noFill/>
        </p:spPr>
        <p:txBody>
          <a:bodyPr wrap="square" rtlCol="0">
            <a:spAutoFit/>
          </a:bodyPr>
          <a:lstStyle/>
          <a:p>
            <a:r>
              <a:rPr lang="en-US" sz="2400" dirty="0">
                <a:latin typeface="Calibri" pitchFamily="34" charset="0"/>
              </a:rPr>
              <a:t>-20</a:t>
            </a:r>
          </a:p>
        </p:txBody>
      </p:sp>
      <p:sp>
        <p:nvSpPr>
          <p:cNvPr id="37" name="TextBox 36"/>
          <p:cNvSpPr txBox="1"/>
          <p:nvPr/>
        </p:nvSpPr>
        <p:spPr>
          <a:xfrm>
            <a:off x="2743200" y="5715000"/>
            <a:ext cx="762000" cy="461665"/>
          </a:xfrm>
          <a:prstGeom prst="rect">
            <a:avLst/>
          </a:prstGeom>
          <a:noFill/>
        </p:spPr>
        <p:txBody>
          <a:bodyPr wrap="square" rtlCol="0">
            <a:spAutoFit/>
          </a:bodyPr>
          <a:lstStyle/>
          <a:p>
            <a:r>
              <a:rPr lang="en-US" sz="2400" dirty="0">
                <a:latin typeface="Calibri" pitchFamily="34" charset="0"/>
              </a:rPr>
              <a:t>-8</a:t>
            </a:r>
          </a:p>
        </p:txBody>
      </p:sp>
      <p:sp>
        <p:nvSpPr>
          <p:cNvPr id="38" name="TextBox 37"/>
          <p:cNvSpPr txBox="1"/>
          <p:nvPr/>
        </p:nvSpPr>
        <p:spPr>
          <a:xfrm>
            <a:off x="4191000" y="5715000"/>
            <a:ext cx="838200" cy="461665"/>
          </a:xfrm>
          <a:prstGeom prst="rect">
            <a:avLst/>
          </a:prstGeom>
          <a:noFill/>
        </p:spPr>
        <p:txBody>
          <a:bodyPr wrap="square" rtlCol="0">
            <a:spAutoFit/>
          </a:bodyPr>
          <a:lstStyle/>
          <a:p>
            <a:r>
              <a:rPr lang="en-US" sz="2400" dirty="0">
                <a:latin typeface="Calibri" pitchFamily="34" charset="0"/>
              </a:rPr>
              <a:t>-18</a:t>
            </a:r>
          </a:p>
        </p:txBody>
      </p:sp>
      <p:sp>
        <p:nvSpPr>
          <p:cNvPr id="39" name="TextBox 38"/>
          <p:cNvSpPr txBox="1"/>
          <p:nvPr/>
        </p:nvSpPr>
        <p:spPr>
          <a:xfrm>
            <a:off x="5029200" y="5715000"/>
            <a:ext cx="762000" cy="461665"/>
          </a:xfrm>
          <a:prstGeom prst="rect">
            <a:avLst/>
          </a:prstGeom>
          <a:noFill/>
        </p:spPr>
        <p:txBody>
          <a:bodyPr wrap="square" rtlCol="0">
            <a:spAutoFit/>
          </a:bodyPr>
          <a:lstStyle/>
          <a:p>
            <a:r>
              <a:rPr lang="en-US" sz="2400" dirty="0">
                <a:latin typeface="Calibri" pitchFamily="34" charset="0"/>
              </a:rPr>
              <a:t>-5</a:t>
            </a:r>
          </a:p>
        </p:txBody>
      </p:sp>
      <p:sp>
        <p:nvSpPr>
          <p:cNvPr id="40" name="TextBox 39"/>
          <p:cNvSpPr txBox="1"/>
          <p:nvPr/>
        </p:nvSpPr>
        <p:spPr>
          <a:xfrm>
            <a:off x="6553200" y="5715000"/>
            <a:ext cx="838200" cy="461665"/>
          </a:xfrm>
          <a:prstGeom prst="rect">
            <a:avLst/>
          </a:prstGeom>
          <a:noFill/>
        </p:spPr>
        <p:txBody>
          <a:bodyPr wrap="square" rtlCol="0">
            <a:spAutoFit/>
          </a:bodyPr>
          <a:lstStyle/>
          <a:p>
            <a:r>
              <a:rPr lang="en-US" sz="2400" dirty="0">
                <a:latin typeface="Calibri" pitchFamily="34" charset="0"/>
              </a:rPr>
              <a:t>-10</a:t>
            </a:r>
          </a:p>
        </p:txBody>
      </p:sp>
      <p:sp>
        <p:nvSpPr>
          <p:cNvPr id="41" name="TextBox 40"/>
          <p:cNvSpPr txBox="1"/>
          <p:nvPr/>
        </p:nvSpPr>
        <p:spPr>
          <a:xfrm>
            <a:off x="7391400" y="5715000"/>
            <a:ext cx="762000" cy="461665"/>
          </a:xfrm>
          <a:prstGeom prst="rect">
            <a:avLst/>
          </a:prstGeom>
          <a:noFill/>
        </p:spPr>
        <p:txBody>
          <a:bodyPr wrap="square" rtlCol="0">
            <a:spAutoFit/>
          </a:bodyPr>
          <a:lstStyle/>
          <a:p>
            <a:r>
              <a:rPr lang="en-US" sz="2400" dirty="0">
                <a:latin typeface="Calibri" pitchFamily="34" charset="0"/>
              </a:rPr>
              <a:t>+4</a:t>
            </a:r>
          </a:p>
        </p:txBody>
      </p:sp>
      <p:sp>
        <p:nvSpPr>
          <p:cNvPr id="42" name="TextBox 41"/>
          <p:cNvSpPr txBox="1"/>
          <p:nvPr/>
        </p:nvSpPr>
        <p:spPr>
          <a:xfrm>
            <a:off x="3581400" y="5715000"/>
            <a:ext cx="762000" cy="461665"/>
          </a:xfrm>
          <a:prstGeom prst="rect">
            <a:avLst/>
          </a:prstGeom>
          <a:noFill/>
        </p:spPr>
        <p:txBody>
          <a:bodyPr wrap="square" rtlCol="0">
            <a:spAutoFit/>
          </a:bodyPr>
          <a:lstStyle/>
          <a:p>
            <a:r>
              <a:rPr lang="en-US" sz="2400" dirty="0">
                <a:latin typeface="Calibri" pitchFamily="34" charset="0"/>
              </a:rPr>
              <a:t>…</a:t>
            </a:r>
          </a:p>
        </p:txBody>
      </p:sp>
      <p:sp>
        <p:nvSpPr>
          <p:cNvPr id="43" name="TextBox 42"/>
          <p:cNvSpPr txBox="1"/>
          <p:nvPr/>
        </p:nvSpPr>
        <p:spPr>
          <a:xfrm>
            <a:off x="5867400" y="5715000"/>
            <a:ext cx="762000" cy="461665"/>
          </a:xfrm>
          <a:prstGeom prst="rect">
            <a:avLst/>
          </a:prstGeom>
          <a:noFill/>
        </p:spPr>
        <p:txBody>
          <a:bodyPr wrap="square" rtlCol="0">
            <a:spAutoFit/>
          </a:bodyPr>
          <a:lstStyle/>
          <a:p>
            <a:r>
              <a:rPr lang="en-US" sz="2400" dirty="0">
                <a:latin typeface="Calibri" pitchFamily="34" charset="0"/>
              </a:rPr>
              <a:t>…</a:t>
            </a:r>
          </a:p>
        </p:txBody>
      </p:sp>
      <p:pic>
        <p:nvPicPr>
          <p:cNvPr id="41986" name="Picture 2"/>
          <p:cNvPicPr>
            <a:picLocks noChangeAspect="1" noChangeArrowheads="1"/>
          </p:cNvPicPr>
          <p:nvPr/>
        </p:nvPicPr>
        <p:blipFill>
          <a:blip r:embed="rId3" cstate="print"/>
          <a:srcRect/>
          <a:stretch>
            <a:fillRect/>
          </a:stretch>
        </p:blipFill>
        <p:spPr bwMode="auto">
          <a:xfrm>
            <a:off x="6324600" y="1500555"/>
            <a:ext cx="289627" cy="273537"/>
          </a:xfrm>
          <a:prstGeom prst="rect">
            <a:avLst/>
          </a:prstGeom>
          <a:noFill/>
          <a:ln w="9525">
            <a:noFill/>
            <a:miter lim="800000"/>
            <a:headEnd/>
            <a:tailEnd/>
          </a:ln>
        </p:spPr>
      </p:pic>
      <p:sp>
        <p:nvSpPr>
          <p:cNvPr id="50" name="Rectangle 49"/>
          <p:cNvSpPr/>
          <p:nvPr/>
        </p:nvSpPr>
        <p:spPr>
          <a:xfrm>
            <a:off x="2743200" y="2362200"/>
            <a:ext cx="1828800" cy="381000"/>
          </a:xfrm>
          <a:prstGeom prst="rect">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1"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2774460" y="2422770"/>
            <a:ext cx="304800" cy="261937"/>
          </a:xfrm>
          <a:prstGeom prst="rect">
            <a:avLst/>
          </a:prstGeom>
          <a:noFill/>
          <a:ln w="9525">
            <a:noFill/>
            <a:miter lim="800000"/>
            <a:headEnd/>
            <a:tailEnd/>
          </a:ln>
        </p:spPr>
      </p:pic>
      <p:sp>
        <p:nvSpPr>
          <p:cNvPr id="52" name="Oval 51"/>
          <p:cNvSpPr/>
          <p:nvPr/>
        </p:nvSpPr>
        <p:spPr>
          <a:xfrm>
            <a:off x="376506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3" name="Picture 2"/>
          <p:cNvPicPr>
            <a:picLocks noChangeAspect="1" noChangeArrowheads="1"/>
          </p:cNvPicPr>
          <p:nvPr/>
        </p:nvPicPr>
        <p:blipFill>
          <a:blip r:embed="rId3" cstate="print"/>
          <a:srcRect/>
          <a:stretch>
            <a:fillRect/>
          </a:stretch>
        </p:blipFill>
        <p:spPr bwMode="auto">
          <a:xfrm>
            <a:off x="3962400" y="2414955"/>
            <a:ext cx="289627" cy="273537"/>
          </a:xfrm>
          <a:prstGeom prst="rect">
            <a:avLst/>
          </a:prstGeom>
          <a:noFill/>
          <a:ln w="9525">
            <a:noFill/>
            <a:miter lim="800000"/>
            <a:headEnd/>
            <a:tailEnd/>
          </a:ln>
        </p:spPr>
      </p:pic>
      <p:sp>
        <p:nvSpPr>
          <p:cNvPr id="54" name="Rectangle 53"/>
          <p:cNvSpPr/>
          <p:nvPr/>
        </p:nvSpPr>
        <p:spPr>
          <a:xfrm>
            <a:off x="7391400" y="2362200"/>
            <a:ext cx="1828800" cy="381000"/>
          </a:xfrm>
          <a:prstGeom prst="rect">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8001000" y="2438400"/>
            <a:ext cx="304800" cy="261937"/>
          </a:xfrm>
          <a:prstGeom prst="rect">
            <a:avLst/>
          </a:prstGeom>
          <a:noFill/>
          <a:ln w="9525">
            <a:noFill/>
            <a:miter lim="800000"/>
            <a:headEnd/>
            <a:tailEnd/>
          </a:ln>
        </p:spPr>
      </p:pic>
      <p:sp>
        <p:nvSpPr>
          <p:cNvPr id="56" name="Oval 55"/>
          <p:cNvSpPr/>
          <p:nvPr/>
        </p:nvSpPr>
        <p:spPr>
          <a:xfrm>
            <a:off x="841326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7" name="Picture 2"/>
          <p:cNvPicPr>
            <a:picLocks noChangeAspect="1" noChangeArrowheads="1"/>
          </p:cNvPicPr>
          <p:nvPr/>
        </p:nvPicPr>
        <p:blipFill>
          <a:blip r:embed="rId3" cstate="print"/>
          <a:srcRect/>
          <a:stretch>
            <a:fillRect/>
          </a:stretch>
        </p:blipFill>
        <p:spPr bwMode="auto">
          <a:xfrm>
            <a:off x="8610600" y="2414955"/>
            <a:ext cx="289627" cy="273537"/>
          </a:xfrm>
          <a:prstGeom prst="rect">
            <a:avLst/>
          </a:prstGeom>
          <a:noFill/>
          <a:ln w="9525">
            <a:noFill/>
            <a:miter lim="800000"/>
            <a:headEnd/>
            <a:tailEnd/>
          </a:ln>
        </p:spPr>
      </p:pic>
      <p:sp>
        <p:nvSpPr>
          <p:cNvPr id="58" name="Rectangle 57"/>
          <p:cNvSpPr/>
          <p:nvPr/>
        </p:nvSpPr>
        <p:spPr>
          <a:xfrm>
            <a:off x="16764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9"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1707660" y="3337170"/>
            <a:ext cx="304800" cy="261937"/>
          </a:xfrm>
          <a:prstGeom prst="rect">
            <a:avLst/>
          </a:prstGeom>
          <a:noFill/>
          <a:ln w="9525">
            <a:noFill/>
            <a:miter lim="800000"/>
            <a:headEnd/>
            <a:tailEnd/>
          </a:ln>
        </p:spPr>
      </p:pic>
      <p:sp>
        <p:nvSpPr>
          <p:cNvPr id="60" name="Oval 59"/>
          <p:cNvSpPr/>
          <p:nvPr/>
        </p:nvSpPr>
        <p:spPr>
          <a:xfrm>
            <a:off x="26982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1" name="Picture 2"/>
          <p:cNvPicPr>
            <a:picLocks noChangeAspect="1" noChangeArrowheads="1"/>
          </p:cNvPicPr>
          <p:nvPr/>
        </p:nvPicPr>
        <p:blipFill>
          <a:blip r:embed="rId3" cstate="print"/>
          <a:srcRect/>
          <a:stretch>
            <a:fillRect/>
          </a:stretch>
        </p:blipFill>
        <p:spPr bwMode="auto">
          <a:xfrm>
            <a:off x="2590800" y="3329355"/>
            <a:ext cx="289627" cy="273537"/>
          </a:xfrm>
          <a:prstGeom prst="rect">
            <a:avLst/>
          </a:prstGeom>
          <a:noFill/>
          <a:ln w="9525">
            <a:noFill/>
            <a:miter lim="800000"/>
            <a:headEnd/>
            <a:tailEnd/>
          </a:ln>
        </p:spPr>
      </p:pic>
      <p:sp>
        <p:nvSpPr>
          <p:cNvPr id="62" name="Rectangle 61"/>
          <p:cNvSpPr/>
          <p:nvPr/>
        </p:nvSpPr>
        <p:spPr>
          <a:xfrm>
            <a:off x="39624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3"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3993660" y="3337170"/>
            <a:ext cx="304800" cy="261937"/>
          </a:xfrm>
          <a:prstGeom prst="rect">
            <a:avLst/>
          </a:prstGeom>
          <a:noFill/>
          <a:ln w="9525">
            <a:noFill/>
            <a:miter lim="800000"/>
            <a:headEnd/>
            <a:tailEnd/>
          </a:ln>
        </p:spPr>
      </p:pic>
      <p:sp>
        <p:nvSpPr>
          <p:cNvPr id="64" name="Oval 63"/>
          <p:cNvSpPr/>
          <p:nvPr/>
        </p:nvSpPr>
        <p:spPr>
          <a:xfrm>
            <a:off x="49842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5" name="Picture 2"/>
          <p:cNvPicPr>
            <a:picLocks noChangeAspect="1" noChangeArrowheads="1"/>
          </p:cNvPicPr>
          <p:nvPr/>
        </p:nvPicPr>
        <p:blipFill>
          <a:blip r:embed="rId3" cstate="print"/>
          <a:srcRect/>
          <a:stretch>
            <a:fillRect/>
          </a:stretch>
        </p:blipFill>
        <p:spPr bwMode="auto">
          <a:xfrm>
            <a:off x="5425373" y="3329355"/>
            <a:ext cx="289627" cy="273537"/>
          </a:xfrm>
          <a:prstGeom prst="rect">
            <a:avLst/>
          </a:prstGeom>
          <a:noFill/>
          <a:ln w="9525">
            <a:noFill/>
            <a:miter lim="800000"/>
            <a:headEnd/>
            <a:tailEnd/>
          </a:ln>
        </p:spPr>
      </p:pic>
      <p:sp>
        <p:nvSpPr>
          <p:cNvPr id="66" name="Rectangle 65"/>
          <p:cNvSpPr/>
          <p:nvPr/>
        </p:nvSpPr>
        <p:spPr>
          <a:xfrm>
            <a:off x="63246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7"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6934200" y="3352800"/>
            <a:ext cx="304800" cy="261937"/>
          </a:xfrm>
          <a:prstGeom prst="rect">
            <a:avLst/>
          </a:prstGeom>
          <a:noFill/>
          <a:ln w="9525">
            <a:noFill/>
            <a:miter lim="800000"/>
            <a:headEnd/>
            <a:tailEnd/>
          </a:ln>
        </p:spPr>
      </p:pic>
      <p:sp>
        <p:nvSpPr>
          <p:cNvPr id="68" name="Oval 67"/>
          <p:cNvSpPr/>
          <p:nvPr/>
        </p:nvSpPr>
        <p:spPr>
          <a:xfrm>
            <a:off x="73464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9" name="Picture 2"/>
          <p:cNvPicPr>
            <a:picLocks noChangeAspect="1" noChangeArrowheads="1"/>
          </p:cNvPicPr>
          <p:nvPr/>
        </p:nvPicPr>
        <p:blipFill>
          <a:blip r:embed="rId3" cstate="print"/>
          <a:srcRect/>
          <a:stretch>
            <a:fillRect/>
          </a:stretch>
        </p:blipFill>
        <p:spPr bwMode="auto">
          <a:xfrm>
            <a:off x="7239000" y="3329355"/>
            <a:ext cx="289627" cy="273537"/>
          </a:xfrm>
          <a:prstGeom prst="rect">
            <a:avLst/>
          </a:prstGeom>
          <a:noFill/>
          <a:ln w="9525">
            <a:noFill/>
            <a:miter lim="800000"/>
            <a:headEnd/>
            <a:tailEnd/>
          </a:ln>
        </p:spPr>
      </p:pic>
      <p:sp>
        <p:nvSpPr>
          <p:cNvPr id="70" name="Rectangle 69"/>
          <p:cNvSpPr/>
          <p:nvPr/>
        </p:nvSpPr>
        <p:spPr>
          <a:xfrm>
            <a:off x="86106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1"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9220200" y="3352800"/>
            <a:ext cx="304800" cy="261937"/>
          </a:xfrm>
          <a:prstGeom prst="rect">
            <a:avLst/>
          </a:prstGeom>
          <a:noFill/>
          <a:ln w="9525">
            <a:noFill/>
            <a:miter lim="800000"/>
            <a:headEnd/>
            <a:tailEnd/>
          </a:ln>
        </p:spPr>
      </p:pic>
      <p:sp>
        <p:nvSpPr>
          <p:cNvPr id="72" name="Oval 71"/>
          <p:cNvSpPr/>
          <p:nvPr/>
        </p:nvSpPr>
        <p:spPr>
          <a:xfrm>
            <a:off x="96324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3" name="Picture 2"/>
          <p:cNvPicPr>
            <a:picLocks noChangeAspect="1" noChangeArrowheads="1"/>
          </p:cNvPicPr>
          <p:nvPr/>
        </p:nvPicPr>
        <p:blipFill>
          <a:blip r:embed="rId3" cstate="print"/>
          <a:srcRect/>
          <a:stretch>
            <a:fillRect/>
          </a:stretch>
        </p:blipFill>
        <p:spPr bwMode="auto">
          <a:xfrm>
            <a:off x="10073573" y="3329355"/>
            <a:ext cx="289627" cy="273537"/>
          </a:xfrm>
          <a:prstGeom prst="rect">
            <a:avLst/>
          </a:prstGeom>
          <a:noFill/>
          <a:ln w="9525">
            <a:noFill/>
            <a:miter lim="800000"/>
            <a:headEnd/>
            <a:tailEnd/>
          </a:ln>
        </p:spPr>
      </p:pic>
      <p:sp>
        <p:nvSpPr>
          <p:cNvPr id="74" name="Isosceles Triangle 73"/>
          <p:cNvSpPr/>
          <p:nvPr/>
        </p:nvSpPr>
        <p:spPr>
          <a:xfrm>
            <a:off x="87630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p:cNvSpPr txBox="1"/>
          <p:nvPr/>
        </p:nvSpPr>
        <p:spPr>
          <a:xfrm>
            <a:off x="8839200" y="5715000"/>
            <a:ext cx="685800" cy="461665"/>
          </a:xfrm>
          <a:prstGeom prst="rect">
            <a:avLst/>
          </a:prstGeom>
          <a:noFill/>
        </p:spPr>
        <p:txBody>
          <a:bodyPr wrap="square" rtlCol="0">
            <a:spAutoFit/>
          </a:bodyPr>
          <a:lstStyle/>
          <a:p>
            <a:r>
              <a:rPr lang="en-US" sz="2400" dirty="0">
                <a:latin typeface="Calibri" pitchFamily="34" charset="0"/>
              </a:rPr>
              <a:t>-20</a:t>
            </a:r>
          </a:p>
        </p:txBody>
      </p:sp>
      <p:sp>
        <p:nvSpPr>
          <p:cNvPr id="76" name="TextBox 75"/>
          <p:cNvSpPr txBox="1"/>
          <p:nvPr/>
        </p:nvSpPr>
        <p:spPr>
          <a:xfrm>
            <a:off x="9677400" y="5715000"/>
            <a:ext cx="762000" cy="461665"/>
          </a:xfrm>
          <a:prstGeom prst="rect">
            <a:avLst/>
          </a:prstGeom>
          <a:noFill/>
        </p:spPr>
        <p:txBody>
          <a:bodyPr wrap="square" rtlCol="0">
            <a:spAutoFit/>
          </a:bodyPr>
          <a:lstStyle/>
          <a:p>
            <a:r>
              <a:rPr lang="en-US" sz="2400" dirty="0">
                <a:latin typeface="Calibri" pitchFamily="34" charset="0"/>
              </a:rPr>
              <a:t>+8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7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6"/>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1"/>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3"/>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74"/>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75"/>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6" grpId="0"/>
      <p:bldP spid="37" grpId="0"/>
      <p:bldP spid="38" grpId="0"/>
      <p:bldP spid="39" grpId="0"/>
      <p:bldP spid="40" grpId="0"/>
      <p:bldP spid="41" grpId="0"/>
      <p:bldP spid="42" grpId="0"/>
      <p:bldP spid="43" grpId="0"/>
      <p:bldP spid="50" grpId="0" animBg="1"/>
      <p:bldP spid="52" grpId="0" animBg="1"/>
      <p:bldP spid="54" grpId="0" animBg="1"/>
      <p:bldP spid="56" grpId="0" animBg="1"/>
      <p:bldP spid="58" grpId="0" animBg="1"/>
      <p:bldP spid="60" grpId="0" animBg="1"/>
      <p:bldP spid="62" grpId="0" animBg="1"/>
      <p:bldP spid="64" grpId="0" animBg="1"/>
      <p:bldP spid="66" grpId="0" animBg="1"/>
      <p:bldP spid="68" grpId="0" animBg="1"/>
      <p:bldP spid="70" grpId="0" animBg="1"/>
      <p:bldP spid="72" grpId="0" animBg="1"/>
      <p:bldP spid="74" grpId="0" animBg="1"/>
      <p:bldP spid="75" grpId="0"/>
      <p:bldP spid="7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Minimax</a:t>
            </a:r>
            <a:r>
              <a:rPr lang="en-US" dirty="0"/>
              <a:t> Values</a:t>
            </a:r>
          </a:p>
        </p:txBody>
      </p:sp>
      <p:grpSp>
        <p:nvGrpSpPr>
          <p:cNvPr id="81" name="Group 80"/>
          <p:cNvGrpSpPr/>
          <p:nvPr/>
        </p:nvGrpSpPr>
        <p:grpSpPr>
          <a:xfrm>
            <a:off x="2743200" y="3124200"/>
            <a:ext cx="6781800" cy="2230830"/>
            <a:chOff x="1676400" y="1447800"/>
            <a:chExt cx="8763000" cy="2882533"/>
          </a:xfrm>
        </p:grpSpPr>
        <p:sp>
          <p:nvSpPr>
            <p:cNvPr id="6" name="Rectangle 5"/>
            <p:cNvSpPr/>
            <p:nvPr/>
          </p:nvSpPr>
          <p:spPr>
            <a:xfrm>
              <a:off x="5105400" y="14478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flipH="1">
              <a:off x="5410200" y="1524000"/>
              <a:ext cx="304800" cy="261937"/>
            </a:xfrm>
            <a:prstGeom prst="rect">
              <a:avLst/>
            </a:prstGeom>
            <a:noFill/>
            <a:ln w="9525">
              <a:noFill/>
              <a:miter lim="800000"/>
              <a:headEnd/>
              <a:tailEnd/>
            </a:ln>
          </p:spPr>
        </p:pic>
        <p:sp>
          <p:nvSpPr>
            <p:cNvPr id="8" name="Oval 7"/>
            <p:cNvSpPr/>
            <p:nvPr/>
          </p:nvSpPr>
          <p:spPr>
            <a:xfrm>
              <a:off x="612726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p:cNvCxnSpPr/>
            <p:nvPr/>
          </p:nvCxnSpPr>
          <p:spPr>
            <a:xfrm rot="10800000" flipV="1">
              <a:off x="3657600" y="1905000"/>
              <a:ext cx="2362200" cy="381000"/>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019800" y="1905000"/>
              <a:ext cx="2286000" cy="381000"/>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flipV="1">
              <a:off x="7239000" y="2819400"/>
              <a:ext cx="10668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305800" y="2819400"/>
              <a:ext cx="1219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flipV="1">
              <a:off x="2590801" y="2819400"/>
              <a:ext cx="10668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657601" y="2819400"/>
              <a:ext cx="1219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41986" name="Picture 2"/>
            <p:cNvPicPr>
              <a:picLocks noChangeAspect="1" noChangeArrowheads="1"/>
            </p:cNvPicPr>
            <p:nvPr/>
          </p:nvPicPr>
          <p:blipFill>
            <a:blip r:embed="rId6" cstate="print"/>
            <a:srcRect/>
            <a:stretch>
              <a:fillRect/>
            </a:stretch>
          </p:blipFill>
          <p:spPr bwMode="auto">
            <a:xfrm>
              <a:off x="6324600" y="1500555"/>
              <a:ext cx="289627" cy="273537"/>
            </a:xfrm>
            <a:prstGeom prst="rect">
              <a:avLst/>
            </a:prstGeom>
            <a:noFill/>
            <a:ln w="9525">
              <a:noFill/>
              <a:miter lim="800000"/>
              <a:headEnd/>
              <a:tailEnd/>
            </a:ln>
          </p:spPr>
        </p:pic>
        <p:sp>
          <p:nvSpPr>
            <p:cNvPr id="50" name="Rectangle 49"/>
            <p:cNvSpPr/>
            <p:nvPr/>
          </p:nvSpPr>
          <p:spPr>
            <a:xfrm>
              <a:off x="2743200" y="2362200"/>
              <a:ext cx="1828800" cy="381000"/>
            </a:xfrm>
            <a:prstGeom prst="rect">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1"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a:off x="2774460" y="2422770"/>
              <a:ext cx="304800" cy="261937"/>
            </a:xfrm>
            <a:prstGeom prst="rect">
              <a:avLst/>
            </a:prstGeom>
            <a:noFill/>
            <a:ln w="9525">
              <a:noFill/>
              <a:miter lim="800000"/>
              <a:headEnd/>
              <a:tailEnd/>
            </a:ln>
          </p:spPr>
        </p:pic>
        <p:sp>
          <p:nvSpPr>
            <p:cNvPr id="52" name="Oval 51"/>
            <p:cNvSpPr/>
            <p:nvPr/>
          </p:nvSpPr>
          <p:spPr>
            <a:xfrm>
              <a:off x="376506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3" name="Picture 2"/>
            <p:cNvPicPr>
              <a:picLocks noChangeAspect="1" noChangeArrowheads="1"/>
            </p:cNvPicPr>
            <p:nvPr/>
          </p:nvPicPr>
          <p:blipFill>
            <a:blip r:embed="rId6" cstate="print"/>
            <a:srcRect/>
            <a:stretch>
              <a:fillRect/>
            </a:stretch>
          </p:blipFill>
          <p:spPr bwMode="auto">
            <a:xfrm>
              <a:off x="3962400" y="2414955"/>
              <a:ext cx="289627" cy="273537"/>
            </a:xfrm>
            <a:prstGeom prst="rect">
              <a:avLst/>
            </a:prstGeom>
            <a:noFill/>
            <a:ln w="9525">
              <a:noFill/>
              <a:miter lim="800000"/>
              <a:headEnd/>
              <a:tailEnd/>
            </a:ln>
          </p:spPr>
        </p:pic>
        <p:sp>
          <p:nvSpPr>
            <p:cNvPr id="54" name="Rectangle 53"/>
            <p:cNvSpPr/>
            <p:nvPr/>
          </p:nvSpPr>
          <p:spPr>
            <a:xfrm>
              <a:off x="7391400" y="2362200"/>
              <a:ext cx="1828800" cy="381000"/>
            </a:xfrm>
            <a:prstGeom prst="rect">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5"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flipH="1">
              <a:off x="8001000" y="2438400"/>
              <a:ext cx="304800" cy="261937"/>
            </a:xfrm>
            <a:prstGeom prst="rect">
              <a:avLst/>
            </a:prstGeom>
            <a:noFill/>
            <a:ln w="9525">
              <a:noFill/>
              <a:miter lim="800000"/>
              <a:headEnd/>
              <a:tailEnd/>
            </a:ln>
          </p:spPr>
        </p:pic>
        <p:sp>
          <p:nvSpPr>
            <p:cNvPr id="56" name="Oval 55"/>
            <p:cNvSpPr/>
            <p:nvPr/>
          </p:nvSpPr>
          <p:spPr>
            <a:xfrm>
              <a:off x="841326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7" name="Picture 2"/>
            <p:cNvPicPr>
              <a:picLocks noChangeAspect="1" noChangeArrowheads="1"/>
            </p:cNvPicPr>
            <p:nvPr/>
          </p:nvPicPr>
          <p:blipFill>
            <a:blip r:embed="rId6" cstate="print"/>
            <a:srcRect/>
            <a:stretch>
              <a:fillRect/>
            </a:stretch>
          </p:blipFill>
          <p:spPr bwMode="auto">
            <a:xfrm>
              <a:off x="8610600" y="2414955"/>
              <a:ext cx="289627" cy="273537"/>
            </a:xfrm>
            <a:prstGeom prst="rect">
              <a:avLst/>
            </a:prstGeom>
            <a:noFill/>
            <a:ln w="9525">
              <a:noFill/>
              <a:miter lim="800000"/>
              <a:headEnd/>
              <a:tailEnd/>
            </a:ln>
          </p:spPr>
        </p:pic>
        <p:sp>
          <p:nvSpPr>
            <p:cNvPr id="58" name="Rectangle 57"/>
            <p:cNvSpPr/>
            <p:nvPr/>
          </p:nvSpPr>
          <p:spPr>
            <a:xfrm>
              <a:off x="16764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9"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a:off x="1707660" y="3337170"/>
              <a:ext cx="304800" cy="261937"/>
            </a:xfrm>
            <a:prstGeom prst="rect">
              <a:avLst/>
            </a:prstGeom>
            <a:noFill/>
            <a:ln w="9525">
              <a:noFill/>
              <a:miter lim="800000"/>
              <a:headEnd/>
              <a:tailEnd/>
            </a:ln>
          </p:spPr>
        </p:pic>
        <p:sp>
          <p:nvSpPr>
            <p:cNvPr id="60" name="Oval 59"/>
            <p:cNvSpPr/>
            <p:nvPr/>
          </p:nvSpPr>
          <p:spPr>
            <a:xfrm>
              <a:off x="26982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1" name="Picture 2"/>
            <p:cNvPicPr>
              <a:picLocks noChangeAspect="1" noChangeArrowheads="1"/>
            </p:cNvPicPr>
            <p:nvPr/>
          </p:nvPicPr>
          <p:blipFill>
            <a:blip r:embed="rId6" cstate="print"/>
            <a:srcRect/>
            <a:stretch>
              <a:fillRect/>
            </a:stretch>
          </p:blipFill>
          <p:spPr bwMode="auto">
            <a:xfrm>
              <a:off x="2590800" y="3329355"/>
              <a:ext cx="289627" cy="273537"/>
            </a:xfrm>
            <a:prstGeom prst="rect">
              <a:avLst/>
            </a:prstGeom>
            <a:noFill/>
            <a:ln w="9525">
              <a:noFill/>
              <a:miter lim="800000"/>
              <a:headEnd/>
              <a:tailEnd/>
            </a:ln>
          </p:spPr>
        </p:pic>
        <p:sp>
          <p:nvSpPr>
            <p:cNvPr id="62" name="Rectangle 61"/>
            <p:cNvSpPr/>
            <p:nvPr/>
          </p:nvSpPr>
          <p:spPr>
            <a:xfrm>
              <a:off x="39624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3"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a:off x="3993660" y="3337170"/>
              <a:ext cx="304800" cy="261937"/>
            </a:xfrm>
            <a:prstGeom prst="rect">
              <a:avLst/>
            </a:prstGeom>
            <a:noFill/>
            <a:ln w="9525">
              <a:noFill/>
              <a:miter lim="800000"/>
              <a:headEnd/>
              <a:tailEnd/>
            </a:ln>
          </p:spPr>
        </p:pic>
        <p:sp>
          <p:nvSpPr>
            <p:cNvPr id="64" name="Oval 63"/>
            <p:cNvSpPr/>
            <p:nvPr/>
          </p:nvSpPr>
          <p:spPr>
            <a:xfrm>
              <a:off x="49842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5" name="Picture 2"/>
            <p:cNvPicPr>
              <a:picLocks noChangeAspect="1" noChangeArrowheads="1"/>
            </p:cNvPicPr>
            <p:nvPr/>
          </p:nvPicPr>
          <p:blipFill>
            <a:blip r:embed="rId6" cstate="print"/>
            <a:srcRect/>
            <a:stretch>
              <a:fillRect/>
            </a:stretch>
          </p:blipFill>
          <p:spPr bwMode="auto">
            <a:xfrm>
              <a:off x="5425373" y="3329355"/>
              <a:ext cx="289627" cy="273537"/>
            </a:xfrm>
            <a:prstGeom prst="rect">
              <a:avLst/>
            </a:prstGeom>
            <a:noFill/>
            <a:ln w="9525">
              <a:noFill/>
              <a:miter lim="800000"/>
              <a:headEnd/>
              <a:tailEnd/>
            </a:ln>
          </p:spPr>
        </p:pic>
        <p:sp>
          <p:nvSpPr>
            <p:cNvPr id="66" name="Rectangle 65"/>
            <p:cNvSpPr/>
            <p:nvPr/>
          </p:nvSpPr>
          <p:spPr>
            <a:xfrm>
              <a:off x="63246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7"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flipH="1">
              <a:off x="6934200" y="3352800"/>
              <a:ext cx="304800" cy="261937"/>
            </a:xfrm>
            <a:prstGeom prst="rect">
              <a:avLst/>
            </a:prstGeom>
            <a:noFill/>
            <a:ln w="9525">
              <a:noFill/>
              <a:miter lim="800000"/>
              <a:headEnd/>
              <a:tailEnd/>
            </a:ln>
          </p:spPr>
        </p:pic>
        <p:sp>
          <p:nvSpPr>
            <p:cNvPr id="68" name="Oval 67"/>
            <p:cNvSpPr/>
            <p:nvPr/>
          </p:nvSpPr>
          <p:spPr>
            <a:xfrm>
              <a:off x="73464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9" name="Picture 2"/>
            <p:cNvPicPr>
              <a:picLocks noChangeAspect="1" noChangeArrowheads="1"/>
            </p:cNvPicPr>
            <p:nvPr/>
          </p:nvPicPr>
          <p:blipFill>
            <a:blip r:embed="rId6" cstate="print"/>
            <a:srcRect/>
            <a:stretch>
              <a:fillRect/>
            </a:stretch>
          </p:blipFill>
          <p:spPr bwMode="auto">
            <a:xfrm>
              <a:off x="7239000" y="3329355"/>
              <a:ext cx="289627" cy="273537"/>
            </a:xfrm>
            <a:prstGeom prst="rect">
              <a:avLst/>
            </a:prstGeom>
            <a:noFill/>
            <a:ln w="9525">
              <a:noFill/>
              <a:miter lim="800000"/>
              <a:headEnd/>
              <a:tailEnd/>
            </a:ln>
          </p:spPr>
        </p:pic>
        <p:sp>
          <p:nvSpPr>
            <p:cNvPr id="70" name="Rectangle 69"/>
            <p:cNvSpPr/>
            <p:nvPr/>
          </p:nvSpPr>
          <p:spPr>
            <a:xfrm>
              <a:off x="86106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1"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flipH="1">
              <a:off x="9220200" y="3352800"/>
              <a:ext cx="304800" cy="261937"/>
            </a:xfrm>
            <a:prstGeom prst="rect">
              <a:avLst/>
            </a:prstGeom>
            <a:noFill/>
            <a:ln w="9525">
              <a:noFill/>
              <a:miter lim="800000"/>
              <a:headEnd/>
              <a:tailEnd/>
            </a:ln>
          </p:spPr>
        </p:pic>
        <p:sp>
          <p:nvSpPr>
            <p:cNvPr id="72" name="Oval 71"/>
            <p:cNvSpPr/>
            <p:nvPr/>
          </p:nvSpPr>
          <p:spPr>
            <a:xfrm>
              <a:off x="96324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3" name="Picture 2"/>
            <p:cNvPicPr>
              <a:picLocks noChangeAspect="1" noChangeArrowheads="1"/>
            </p:cNvPicPr>
            <p:nvPr/>
          </p:nvPicPr>
          <p:blipFill>
            <a:blip r:embed="rId6" cstate="print"/>
            <a:srcRect/>
            <a:stretch>
              <a:fillRect/>
            </a:stretch>
          </p:blipFill>
          <p:spPr bwMode="auto">
            <a:xfrm>
              <a:off x="10073573" y="3329355"/>
              <a:ext cx="289627" cy="273537"/>
            </a:xfrm>
            <a:prstGeom prst="rect">
              <a:avLst/>
            </a:prstGeom>
            <a:noFill/>
            <a:ln w="9525">
              <a:noFill/>
              <a:miter lim="800000"/>
              <a:headEnd/>
              <a:tailEnd/>
            </a:ln>
          </p:spPr>
        </p:pic>
        <p:sp>
          <p:nvSpPr>
            <p:cNvPr id="77" name="TextBox 76"/>
            <p:cNvSpPr txBox="1"/>
            <p:nvPr/>
          </p:nvSpPr>
          <p:spPr>
            <a:xfrm>
              <a:off x="9207357" y="3733800"/>
              <a:ext cx="838200" cy="596533"/>
            </a:xfrm>
            <a:prstGeom prst="rect">
              <a:avLst/>
            </a:prstGeom>
            <a:noFill/>
          </p:spPr>
          <p:txBody>
            <a:bodyPr wrap="square" rtlCol="0">
              <a:spAutoFit/>
            </a:bodyPr>
            <a:lstStyle/>
            <a:p>
              <a:r>
                <a:rPr lang="en-US" sz="2400" dirty="0">
                  <a:latin typeface="Calibri" pitchFamily="34" charset="0"/>
                </a:rPr>
                <a:t>+8</a:t>
              </a:r>
            </a:p>
          </p:txBody>
        </p:sp>
        <p:sp>
          <p:nvSpPr>
            <p:cNvPr id="78" name="TextBox 77"/>
            <p:cNvSpPr txBox="1"/>
            <p:nvPr/>
          </p:nvSpPr>
          <p:spPr>
            <a:xfrm>
              <a:off x="6894816" y="3733799"/>
              <a:ext cx="838200" cy="461666"/>
            </a:xfrm>
            <a:prstGeom prst="rect">
              <a:avLst/>
            </a:prstGeom>
            <a:noFill/>
          </p:spPr>
          <p:txBody>
            <a:bodyPr wrap="square" rtlCol="0">
              <a:spAutoFit/>
            </a:bodyPr>
            <a:lstStyle/>
            <a:p>
              <a:r>
                <a:rPr lang="en-US" sz="2400" dirty="0">
                  <a:latin typeface="Calibri" pitchFamily="34" charset="0"/>
                </a:rPr>
                <a:t>-10</a:t>
              </a:r>
            </a:p>
          </p:txBody>
        </p:sp>
        <p:sp>
          <p:nvSpPr>
            <p:cNvPr id="79" name="TextBox 78"/>
            <p:cNvSpPr txBox="1"/>
            <p:nvPr/>
          </p:nvSpPr>
          <p:spPr>
            <a:xfrm>
              <a:off x="4630220" y="3733799"/>
              <a:ext cx="838200" cy="461666"/>
            </a:xfrm>
            <a:prstGeom prst="rect">
              <a:avLst/>
            </a:prstGeom>
            <a:noFill/>
          </p:spPr>
          <p:txBody>
            <a:bodyPr wrap="square" rtlCol="0">
              <a:spAutoFit/>
            </a:bodyPr>
            <a:lstStyle/>
            <a:p>
              <a:r>
                <a:rPr lang="en-US" sz="2400" dirty="0">
                  <a:latin typeface="Calibri" pitchFamily="34" charset="0"/>
                </a:rPr>
                <a:t>-5</a:t>
              </a:r>
            </a:p>
          </p:txBody>
        </p:sp>
        <p:sp>
          <p:nvSpPr>
            <p:cNvPr id="80" name="TextBox 79"/>
            <p:cNvSpPr txBox="1"/>
            <p:nvPr/>
          </p:nvSpPr>
          <p:spPr>
            <a:xfrm>
              <a:off x="2267164" y="3733799"/>
              <a:ext cx="838200" cy="461666"/>
            </a:xfrm>
            <a:prstGeom prst="rect">
              <a:avLst/>
            </a:prstGeom>
            <a:noFill/>
          </p:spPr>
          <p:txBody>
            <a:bodyPr wrap="square" rtlCol="0">
              <a:spAutoFit/>
            </a:bodyPr>
            <a:lstStyle/>
            <a:p>
              <a:r>
                <a:rPr lang="en-US" sz="2400" dirty="0">
                  <a:latin typeface="Calibri" pitchFamily="34" charset="0"/>
                </a:rPr>
                <a:t>-8</a:t>
              </a:r>
            </a:p>
          </p:txBody>
        </p:sp>
      </p:grpSp>
      <p:sp>
        <p:nvSpPr>
          <p:cNvPr id="82" name="TextBox 81"/>
          <p:cNvSpPr txBox="1"/>
          <p:nvPr/>
        </p:nvSpPr>
        <p:spPr>
          <a:xfrm>
            <a:off x="685800" y="1367135"/>
            <a:ext cx="3962400" cy="461665"/>
          </a:xfrm>
          <a:prstGeom prst="rect">
            <a:avLst/>
          </a:prstGeom>
          <a:noFill/>
        </p:spPr>
        <p:txBody>
          <a:bodyPr wrap="square" rtlCol="0">
            <a:spAutoFit/>
          </a:bodyPr>
          <a:lstStyle/>
          <a:p>
            <a:r>
              <a:rPr lang="en-US" sz="2400" dirty="0">
                <a:solidFill>
                  <a:schemeClr val="accent2"/>
                </a:solidFill>
                <a:latin typeface="Calibri" pitchFamily="34" charset="0"/>
              </a:rPr>
              <a:t>States Under Agent’s Control:</a:t>
            </a:r>
          </a:p>
        </p:txBody>
      </p:sp>
      <p:sp>
        <p:nvSpPr>
          <p:cNvPr id="83" name="TextBox 82"/>
          <p:cNvSpPr txBox="1"/>
          <p:nvPr/>
        </p:nvSpPr>
        <p:spPr>
          <a:xfrm>
            <a:off x="5181600" y="5562600"/>
            <a:ext cx="2819400" cy="461665"/>
          </a:xfrm>
          <a:prstGeom prst="rect">
            <a:avLst/>
          </a:prstGeom>
          <a:noFill/>
        </p:spPr>
        <p:txBody>
          <a:bodyPr wrap="square" rtlCol="0">
            <a:spAutoFit/>
          </a:bodyPr>
          <a:lstStyle/>
          <a:p>
            <a:r>
              <a:rPr lang="en-US" sz="2400" dirty="0">
                <a:solidFill>
                  <a:srgbClr val="7030A0"/>
                </a:solidFill>
                <a:latin typeface="Calibri" pitchFamily="34" charset="0"/>
              </a:rPr>
              <a:t>Terminal States:</a:t>
            </a:r>
          </a:p>
        </p:txBody>
      </p:sp>
      <p:pic>
        <p:nvPicPr>
          <p:cNvPr id="92" name="Picture 91" descr="TP_tmp.png"/>
          <p:cNvPicPr>
            <a:picLocks noChangeAspect="1"/>
          </p:cNvPicPr>
          <p:nvPr>
            <p:custDataLst>
              <p:tags r:id="rId1"/>
            </p:custDataLst>
          </p:nvPr>
        </p:nvPicPr>
        <p:blipFill>
          <a:blip r:embed="rId7" cstate="print"/>
          <a:stretch>
            <a:fillRect/>
          </a:stretch>
        </p:blipFill>
        <p:spPr bwMode="auto">
          <a:xfrm>
            <a:off x="1067083" y="1828800"/>
            <a:ext cx="2920953" cy="457112"/>
          </a:xfrm>
          <a:prstGeom prst="rect">
            <a:avLst/>
          </a:prstGeom>
          <a:noFill/>
          <a:ln/>
          <a:effectLst/>
        </p:spPr>
      </p:pic>
      <p:pic>
        <p:nvPicPr>
          <p:cNvPr id="85" name="Picture 84" descr="TP_tmp.png"/>
          <p:cNvPicPr>
            <a:picLocks noChangeAspect="1"/>
          </p:cNvPicPr>
          <p:nvPr>
            <p:custDataLst>
              <p:tags r:id="rId2"/>
            </p:custDataLst>
          </p:nvPr>
        </p:nvPicPr>
        <p:blipFill>
          <a:blip r:embed="rId8" cstate="print"/>
          <a:stretch>
            <a:fillRect/>
          </a:stretch>
        </p:blipFill>
        <p:spPr bwMode="auto">
          <a:xfrm>
            <a:off x="5512316" y="6019800"/>
            <a:ext cx="1574284" cy="278890"/>
          </a:xfrm>
          <a:prstGeom prst="rect">
            <a:avLst/>
          </a:prstGeom>
          <a:noFill/>
          <a:ln/>
          <a:effectLst/>
        </p:spPr>
      </p:pic>
      <p:sp>
        <p:nvSpPr>
          <p:cNvPr id="86" name="Right Arrow 85"/>
          <p:cNvSpPr/>
          <p:nvPr/>
        </p:nvSpPr>
        <p:spPr>
          <a:xfrm rot="1943663">
            <a:off x="4045804" y="2305478"/>
            <a:ext cx="1706429" cy="304800"/>
          </a:xfrm>
          <a:prstGeom prst="rightArrow">
            <a:avLst/>
          </a:prstGeom>
          <a:solidFill>
            <a:srgbClr val="CCECFF"/>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p:cNvSpPr txBox="1"/>
          <p:nvPr/>
        </p:nvSpPr>
        <p:spPr>
          <a:xfrm>
            <a:off x="7239000" y="1371600"/>
            <a:ext cx="4495800" cy="461665"/>
          </a:xfrm>
          <a:prstGeom prst="rect">
            <a:avLst/>
          </a:prstGeom>
          <a:noFill/>
        </p:spPr>
        <p:txBody>
          <a:bodyPr wrap="square" rtlCol="0">
            <a:spAutoFit/>
          </a:bodyPr>
          <a:lstStyle/>
          <a:p>
            <a:r>
              <a:rPr lang="en-US" sz="2400" dirty="0">
                <a:solidFill>
                  <a:srgbClr val="C00000"/>
                </a:solidFill>
                <a:latin typeface="Calibri" pitchFamily="34" charset="0"/>
              </a:rPr>
              <a:t>States Under Opponent’s Control:</a:t>
            </a:r>
          </a:p>
        </p:txBody>
      </p:sp>
      <p:pic>
        <p:nvPicPr>
          <p:cNvPr id="93" name="Picture 92" descr="TP_tmp.png"/>
          <p:cNvPicPr>
            <a:picLocks noChangeAspect="1"/>
          </p:cNvPicPr>
          <p:nvPr>
            <p:custDataLst>
              <p:tags r:id="rId3"/>
            </p:custDataLst>
          </p:nvPr>
        </p:nvPicPr>
        <p:blipFill>
          <a:blip r:embed="rId9" cstate="print"/>
          <a:stretch>
            <a:fillRect/>
          </a:stretch>
        </p:blipFill>
        <p:spPr bwMode="auto">
          <a:xfrm>
            <a:off x="7899451" y="1828800"/>
            <a:ext cx="2919874" cy="456943"/>
          </a:xfrm>
          <a:prstGeom prst="rect">
            <a:avLst/>
          </a:prstGeom>
          <a:noFill/>
          <a:ln/>
          <a:effectLst/>
        </p:spPr>
      </p:pic>
      <p:sp>
        <p:nvSpPr>
          <p:cNvPr id="90" name="Right Arrow 89"/>
          <p:cNvSpPr/>
          <p:nvPr/>
        </p:nvSpPr>
        <p:spPr>
          <a:xfrm rot="8255959">
            <a:off x="8148387" y="2949051"/>
            <a:ext cx="1406806" cy="304800"/>
          </a:xfrm>
          <a:prstGeom prst="rightArrow">
            <a:avLst/>
          </a:prstGeom>
          <a:solidFill>
            <a:srgbClr val="FF999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83" grpId="0"/>
      <p:bldP spid="86" grpId="0" animBg="1"/>
      <p:bldP spid="87" grpId="0"/>
      <p:bldP spid="9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dirty="0"/>
              <a:t>Tic-</a:t>
            </a:r>
            <a:r>
              <a:rPr lang="en-US" dirty="0" err="1"/>
              <a:t>Tac</a:t>
            </a:r>
            <a:r>
              <a:rPr lang="en-US" dirty="0"/>
              <a:t>-Toe Game Tree</a:t>
            </a:r>
          </a:p>
        </p:txBody>
      </p:sp>
      <p:pic>
        <p:nvPicPr>
          <p:cNvPr id="15363" name="Picture 3"/>
          <p:cNvPicPr>
            <a:picLocks noChangeAspect="1" noChangeArrowheads="1"/>
          </p:cNvPicPr>
          <p:nvPr/>
        </p:nvPicPr>
        <p:blipFill>
          <a:blip r:embed="rId3" cstate="print"/>
          <a:srcRect/>
          <a:stretch>
            <a:fillRect/>
          </a:stretch>
        </p:blipFill>
        <p:spPr bwMode="auto">
          <a:xfrm>
            <a:off x="2305050" y="1295400"/>
            <a:ext cx="7296150" cy="5283200"/>
          </a:xfrm>
          <a:prstGeom prst="rect">
            <a:avLst/>
          </a:prstGeom>
          <a:noFill/>
          <a:ln w="9525">
            <a:noFill/>
            <a:miter lim="800000"/>
            <a:headEnd/>
            <a:tailEnd/>
          </a:ln>
        </p:spPr>
      </p:pic>
      <p:pic>
        <p:nvPicPr>
          <p:cNvPr id="25603"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220265" y="1066800"/>
            <a:ext cx="1045620" cy="1033462"/>
          </a:xfrm>
          <a:prstGeom prst="rect">
            <a:avLst/>
          </a:prstGeom>
          <a:noFill/>
        </p:spPr>
      </p:pic>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338066" y="1981884"/>
            <a:ext cx="928884" cy="1032093"/>
          </a:xfrm>
          <a:prstGeom prst="rect">
            <a:avLst/>
          </a:prstGeom>
          <a:noFill/>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220265" y="2895600"/>
            <a:ext cx="1045620" cy="1033462"/>
          </a:xfrm>
          <a:prstGeom prst="rect">
            <a:avLst/>
          </a:prstGeom>
          <a:noFill/>
        </p:spPr>
      </p:pic>
      <p:pic>
        <p:nvPicPr>
          <p:cNvPr id="13"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338066" y="3810684"/>
            <a:ext cx="928884" cy="1032093"/>
          </a:xfrm>
          <a:prstGeom prst="rect">
            <a:avLst/>
          </a:prstGeom>
          <a:noFill/>
        </p:spPr>
      </p:pic>
      <p:pic>
        <p:nvPicPr>
          <p:cNvPr id="53251" name="Picture 3"/>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515100" y="3733970"/>
            <a:ext cx="4419600" cy="2165493"/>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dirty="0"/>
              <a:t>Adversarial Search (</a:t>
            </a:r>
            <a:r>
              <a:rPr lang="en-US" dirty="0" err="1"/>
              <a:t>Minimax</a:t>
            </a:r>
            <a:r>
              <a:rPr lang="en-US" dirty="0"/>
              <a:t>)</a:t>
            </a:r>
          </a:p>
        </p:txBody>
      </p:sp>
      <p:sp>
        <p:nvSpPr>
          <p:cNvPr id="12291" name="Rectangle 3"/>
          <p:cNvSpPr>
            <a:spLocks noGrp="1" noChangeArrowheads="1"/>
          </p:cNvSpPr>
          <p:nvPr>
            <p:ph idx="1"/>
          </p:nvPr>
        </p:nvSpPr>
        <p:spPr>
          <a:xfrm>
            <a:off x="1066800" y="1447800"/>
            <a:ext cx="5486400" cy="4525963"/>
          </a:xfrm>
        </p:spPr>
        <p:txBody>
          <a:bodyPr/>
          <a:lstStyle/>
          <a:p>
            <a:pPr eaLnBrk="1" hangingPunct="1"/>
            <a:r>
              <a:rPr lang="en-US" sz="2200" dirty="0"/>
              <a:t>Deterministic, zero-sum games:</a:t>
            </a:r>
          </a:p>
          <a:p>
            <a:pPr lvl="1" eaLnBrk="1" hangingPunct="1"/>
            <a:r>
              <a:rPr lang="en-US" sz="2200" dirty="0"/>
              <a:t>Tic-tac-toe, chess, checkers</a:t>
            </a:r>
          </a:p>
          <a:p>
            <a:pPr lvl="1" eaLnBrk="1" hangingPunct="1"/>
            <a:r>
              <a:rPr lang="en-US" sz="2200" dirty="0"/>
              <a:t>One player maximizes result</a:t>
            </a:r>
          </a:p>
          <a:p>
            <a:pPr lvl="1" eaLnBrk="1" hangingPunct="1"/>
            <a:r>
              <a:rPr lang="en-US" sz="2200" dirty="0"/>
              <a:t>The other minimizes result</a:t>
            </a:r>
          </a:p>
          <a:p>
            <a:pPr lvl="1" eaLnBrk="1" hangingPunct="1"/>
            <a:endParaRPr lang="en-US" sz="2200" dirty="0"/>
          </a:p>
          <a:p>
            <a:pPr eaLnBrk="1" hangingPunct="1"/>
            <a:r>
              <a:rPr lang="en-US" sz="2200" dirty="0" err="1"/>
              <a:t>Minimax</a:t>
            </a:r>
            <a:r>
              <a:rPr lang="en-US" sz="2200" dirty="0"/>
              <a:t> search:</a:t>
            </a:r>
          </a:p>
          <a:p>
            <a:pPr lvl="1" eaLnBrk="1" hangingPunct="1"/>
            <a:r>
              <a:rPr lang="en-US" sz="2200" dirty="0"/>
              <a:t>A state-space search tree</a:t>
            </a:r>
          </a:p>
          <a:p>
            <a:pPr lvl="1" eaLnBrk="1" hangingPunct="1"/>
            <a:r>
              <a:rPr lang="en-US" sz="2200" dirty="0"/>
              <a:t>Players alternate turns</a:t>
            </a:r>
          </a:p>
          <a:p>
            <a:pPr lvl="1" eaLnBrk="1" hangingPunct="1"/>
            <a:r>
              <a:rPr lang="en-US" sz="2200" dirty="0"/>
              <a:t>Compute each node’s </a:t>
            </a:r>
            <a:r>
              <a:rPr lang="en-US" sz="2200" dirty="0" err="1">
                <a:solidFill>
                  <a:srgbClr val="CC0000"/>
                </a:solidFill>
              </a:rPr>
              <a:t>minimax</a:t>
            </a:r>
            <a:r>
              <a:rPr lang="en-US" sz="2200" dirty="0">
                <a:solidFill>
                  <a:srgbClr val="CC0000"/>
                </a:solidFill>
              </a:rPr>
              <a:t> value: </a:t>
            </a:r>
            <a:r>
              <a:rPr lang="en-US" sz="2200" dirty="0"/>
              <a:t>the best achievable utility against a rational (optimal) adversary</a:t>
            </a:r>
          </a:p>
        </p:txBody>
      </p:sp>
      <p:sp>
        <p:nvSpPr>
          <p:cNvPr id="12292" name="AutoShape 4"/>
          <p:cNvSpPr>
            <a:spLocks noChangeArrowheads="1"/>
          </p:cNvSpPr>
          <p:nvPr/>
        </p:nvSpPr>
        <p:spPr bwMode="auto">
          <a:xfrm>
            <a:off x="8763000" y="2325687"/>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sp>
        <p:nvSpPr>
          <p:cNvPr id="12293" name="AutoShape 5"/>
          <p:cNvSpPr>
            <a:spLocks noChangeArrowheads="1"/>
          </p:cNvSpPr>
          <p:nvPr/>
        </p:nvSpPr>
        <p:spPr bwMode="auto">
          <a:xfrm rot="10800000">
            <a:off x="8001000" y="3316287"/>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2294" name="AutoShape 6"/>
          <p:cNvSpPr>
            <a:spLocks noChangeArrowheads="1"/>
          </p:cNvSpPr>
          <p:nvPr/>
        </p:nvSpPr>
        <p:spPr bwMode="auto">
          <a:xfrm rot="10800000">
            <a:off x="9525000" y="3316287"/>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2295" name="Rectangle 7"/>
          <p:cNvSpPr>
            <a:spLocks noChangeArrowheads="1"/>
          </p:cNvSpPr>
          <p:nvPr/>
        </p:nvSpPr>
        <p:spPr bwMode="auto">
          <a:xfrm>
            <a:off x="7620000" y="4611687"/>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8</a:t>
            </a:r>
          </a:p>
        </p:txBody>
      </p:sp>
      <p:sp>
        <p:nvSpPr>
          <p:cNvPr id="12296" name="Rectangle 8"/>
          <p:cNvSpPr>
            <a:spLocks noChangeArrowheads="1"/>
          </p:cNvSpPr>
          <p:nvPr/>
        </p:nvSpPr>
        <p:spPr bwMode="auto">
          <a:xfrm>
            <a:off x="8305800" y="4611687"/>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2</a:t>
            </a:r>
          </a:p>
        </p:txBody>
      </p:sp>
      <p:sp>
        <p:nvSpPr>
          <p:cNvPr id="12297" name="Rectangle 9"/>
          <p:cNvSpPr>
            <a:spLocks noChangeArrowheads="1"/>
          </p:cNvSpPr>
          <p:nvPr/>
        </p:nvSpPr>
        <p:spPr bwMode="auto">
          <a:xfrm>
            <a:off x="9144000" y="4611687"/>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5</a:t>
            </a:r>
          </a:p>
        </p:txBody>
      </p:sp>
      <p:sp>
        <p:nvSpPr>
          <p:cNvPr id="12298" name="Rectangle 10"/>
          <p:cNvSpPr>
            <a:spLocks noChangeArrowheads="1"/>
          </p:cNvSpPr>
          <p:nvPr/>
        </p:nvSpPr>
        <p:spPr bwMode="auto">
          <a:xfrm>
            <a:off x="9906000" y="4611687"/>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6</a:t>
            </a:r>
          </a:p>
        </p:txBody>
      </p:sp>
      <p:cxnSp>
        <p:nvCxnSpPr>
          <p:cNvPr id="12299" name="AutoShape 11"/>
          <p:cNvCxnSpPr>
            <a:cxnSpLocks noChangeShapeType="1"/>
            <a:stCxn id="12292" idx="3"/>
            <a:endCxn id="12293" idx="3"/>
          </p:cNvCxnSpPr>
          <p:nvPr/>
        </p:nvCxnSpPr>
        <p:spPr bwMode="auto">
          <a:xfrm flipH="1">
            <a:off x="8191500" y="2630487"/>
            <a:ext cx="762000" cy="685800"/>
          </a:xfrm>
          <a:prstGeom prst="straightConnector1">
            <a:avLst/>
          </a:prstGeom>
          <a:noFill/>
          <a:ln w="9525">
            <a:solidFill>
              <a:schemeClr val="tx1"/>
            </a:solidFill>
            <a:round/>
            <a:headEnd/>
            <a:tailEnd type="triangle" w="med" len="med"/>
          </a:ln>
        </p:spPr>
      </p:cxnSp>
      <p:cxnSp>
        <p:nvCxnSpPr>
          <p:cNvPr id="12300" name="AutoShape 12"/>
          <p:cNvCxnSpPr>
            <a:cxnSpLocks noChangeShapeType="1"/>
            <a:stCxn id="12292" idx="3"/>
            <a:endCxn id="12294" idx="3"/>
          </p:cNvCxnSpPr>
          <p:nvPr/>
        </p:nvCxnSpPr>
        <p:spPr bwMode="auto">
          <a:xfrm>
            <a:off x="8953500" y="2630487"/>
            <a:ext cx="762000" cy="685800"/>
          </a:xfrm>
          <a:prstGeom prst="straightConnector1">
            <a:avLst/>
          </a:prstGeom>
          <a:noFill/>
          <a:ln w="9525">
            <a:solidFill>
              <a:schemeClr val="tx1"/>
            </a:solidFill>
            <a:round/>
            <a:headEnd/>
            <a:tailEnd type="triangle" w="med" len="med"/>
          </a:ln>
        </p:spPr>
      </p:cxnSp>
      <p:cxnSp>
        <p:nvCxnSpPr>
          <p:cNvPr id="12301" name="AutoShape 13"/>
          <p:cNvCxnSpPr>
            <a:cxnSpLocks noChangeShapeType="1"/>
            <a:stCxn id="12293" idx="0"/>
            <a:endCxn id="12295" idx="0"/>
          </p:cNvCxnSpPr>
          <p:nvPr/>
        </p:nvCxnSpPr>
        <p:spPr bwMode="auto">
          <a:xfrm flipH="1">
            <a:off x="7810500" y="3621087"/>
            <a:ext cx="381000" cy="990600"/>
          </a:xfrm>
          <a:prstGeom prst="straightConnector1">
            <a:avLst/>
          </a:prstGeom>
          <a:noFill/>
          <a:ln w="9525">
            <a:solidFill>
              <a:schemeClr val="tx1"/>
            </a:solidFill>
            <a:round/>
            <a:headEnd/>
            <a:tailEnd type="triangle" w="med" len="med"/>
          </a:ln>
        </p:spPr>
      </p:cxnSp>
      <p:cxnSp>
        <p:nvCxnSpPr>
          <p:cNvPr id="12302" name="AutoShape 14"/>
          <p:cNvCxnSpPr>
            <a:cxnSpLocks noChangeShapeType="1"/>
            <a:stCxn id="12293" idx="0"/>
            <a:endCxn id="12296" idx="0"/>
          </p:cNvCxnSpPr>
          <p:nvPr/>
        </p:nvCxnSpPr>
        <p:spPr bwMode="auto">
          <a:xfrm>
            <a:off x="8191500" y="3621087"/>
            <a:ext cx="304800" cy="990600"/>
          </a:xfrm>
          <a:prstGeom prst="straightConnector1">
            <a:avLst/>
          </a:prstGeom>
          <a:noFill/>
          <a:ln w="9525">
            <a:solidFill>
              <a:schemeClr val="tx1"/>
            </a:solidFill>
            <a:round/>
            <a:headEnd/>
            <a:tailEnd type="triangle" w="med" len="med"/>
          </a:ln>
        </p:spPr>
      </p:cxnSp>
      <p:cxnSp>
        <p:nvCxnSpPr>
          <p:cNvPr id="12303" name="AutoShape 15"/>
          <p:cNvCxnSpPr>
            <a:cxnSpLocks noChangeShapeType="1"/>
            <a:stCxn id="12294" idx="0"/>
            <a:endCxn id="12297" idx="0"/>
          </p:cNvCxnSpPr>
          <p:nvPr/>
        </p:nvCxnSpPr>
        <p:spPr bwMode="auto">
          <a:xfrm flipH="1">
            <a:off x="9334500" y="3621087"/>
            <a:ext cx="381000" cy="990600"/>
          </a:xfrm>
          <a:prstGeom prst="straightConnector1">
            <a:avLst/>
          </a:prstGeom>
          <a:noFill/>
          <a:ln w="9525">
            <a:solidFill>
              <a:schemeClr val="tx1"/>
            </a:solidFill>
            <a:round/>
            <a:headEnd/>
            <a:tailEnd type="triangle" w="med" len="med"/>
          </a:ln>
        </p:spPr>
      </p:cxnSp>
      <p:cxnSp>
        <p:nvCxnSpPr>
          <p:cNvPr id="12304" name="AutoShape 16"/>
          <p:cNvCxnSpPr>
            <a:cxnSpLocks noChangeShapeType="1"/>
            <a:stCxn id="12294" idx="0"/>
            <a:endCxn id="12298" idx="0"/>
          </p:cNvCxnSpPr>
          <p:nvPr/>
        </p:nvCxnSpPr>
        <p:spPr bwMode="auto">
          <a:xfrm>
            <a:off x="9715500" y="3621087"/>
            <a:ext cx="381000" cy="990600"/>
          </a:xfrm>
          <a:prstGeom prst="straightConnector1">
            <a:avLst/>
          </a:prstGeom>
          <a:noFill/>
          <a:ln w="9525">
            <a:solidFill>
              <a:schemeClr val="tx1"/>
            </a:solidFill>
            <a:round/>
            <a:headEnd/>
            <a:tailEnd type="triangle" w="med" len="med"/>
          </a:ln>
        </p:spPr>
      </p:cxnSp>
      <p:sp>
        <p:nvSpPr>
          <p:cNvPr id="12305" name="Text Box 17"/>
          <p:cNvSpPr txBox="1">
            <a:spLocks noChangeArrowheads="1"/>
          </p:cNvSpPr>
          <p:nvPr/>
        </p:nvSpPr>
        <p:spPr bwMode="auto">
          <a:xfrm>
            <a:off x="9166225" y="2325687"/>
            <a:ext cx="663575" cy="366713"/>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max</a:t>
            </a:r>
          </a:p>
        </p:txBody>
      </p:sp>
      <p:sp>
        <p:nvSpPr>
          <p:cNvPr id="12306" name="Text Box 18"/>
          <p:cNvSpPr txBox="1">
            <a:spLocks noChangeArrowheads="1"/>
          </p:cNvSpPr>
          <p:nvPr/>
        </p:nvSpPr>
        <p:spPr bwMode="auto">
          <a:xfrm>
            <a:off x="9982200" y="3240087"/>
            <a:ext cx="663575" cy="366713"/>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min</a:t>
            </a:r>
          </a:p>
        </p:txBody>
      </p:sp>
      <p:grpSp>
        <p:nvGrpSpPr>
          <p:cNvPr id="2" name="Group 25"/>
          <p:cNvGrpSpPr>
            <a:grpSpLocks/>
          </p:cNvGrpSpPr>
          <p:nvPr/>
        </p:nvGrpSpPr>
        <p:grpSpPr bwMode="auto">
          <a:xfrm>
            <a:off x="8040688" y="3255962"/>
            <a:ext cx="1846262" cy="381000"/>
            <a:chOff x="6059424" y="3215640"/>
            <a:chExt cx="1846050" cy="381000"/>
          </a:xfrm>
        </p:grpSpPr>
        <p:sp>
          <p:nvSpPr>
            <p:cNvPr id="12316" name="TextBox 19"/>
            <p:cNvSpPr txBox="1">
              <a:spLocks noChangeArrowheads="1"/>
            </p:cNvSpPr>
            <p:nvPr/>
          </p:nvSpPr>
          <p:spPr bwMode="auto">
            <a:xfrm>
              <a:off x="6059424" y="3227308"/>
              <a:ext cx="312906" cy="369332"/>
            </a:xfrm>
            <a:prstGeom prst="rect">
              <a:avLst/>
            </a:prstGeom>
            <a:noFill/>
            <a:ln w="9525">
              <a:noFill/>
              <a:miter lim="800000"/>
              <a:headEnd/>
              <a:tailEnd/>
            </a:ln>
          </p:spPr>
          <p:txBody>
            <a:bodyPr wrap="none">
              <a:spAutoFit/>
            </a:bodyPr>
            <a:lstStyle/>
            <a:p>
              <a:r>
                <a:rPr lang="en-US" dirty="0">
                  <a:latin typeface="Calibri" pitchFamily="34" charset="0"/>
                </a:rPr>
                <a:t>2</a:t>
              </a:r>
            </a:p>
          </p:txBody>
        </p:sp>
        <p:sp>
          <p:nvSpPr>
            <p:cNvPr id="12317" name="TextBox 20"/>
            <p:cNvSpPr txBox="1">
              <a:spLocks noChangeArrowheads="1"/>
            </p:cNvSpPr>
            <p:nvPr/>
          </p:nvSpPr>
          <p:spPr bwMode="auto">
            <a:xfrm>
              <a:off x="7592568" y="3215640"/>
              <a:ext cx="312906" cy="369332"/>
            </a:xfrm>
            <a:prstGeom prst="rect">
              <a:avLst/>
            </a:prstGeom>
            <a:noFill/>
            <a:ln w="9525">
              <a:noFill/>
              <a:miter lim="800000"/>
              <a:headEnd/>
              <a:tailEnd/>
            </a:ln>
          </p:spPr>
          <p:txBody>
            <a:bodyPr wrap="none">
              <a:spAutoFit/>
            </a:bodyPr>
            <a:lstStyle/>
            <a:p>
              <a:r>
                <a:rPr lang="en-US" dirty="0">
                  <a:latin typeface="Calibri" pitchFamily="34" charset="0"/>
                </a:rPr>
                <a:t>5</a:t>
              </a:r>
            </a:p>
          </p:txBody>
        </p:sp>
      </p:grpSp>
      <p:sp>
        <p:nvSpPr>
          <p:cNvPr id="22" name="TextBox 21"/>
          <p:cNvSpPr txBox="1">
            <a:spLocks noChangeArrowheads="1"/>
          </p:cNvSpPr>
          <p:nvPr/>
        </p:nvSpPr>
        <p:spPr bwMode="auto">
          <a:xfrm>
            <a:off x="8799513" y="2349500"/>
            <a:ext cx="312737" cy="369887"/>
          </a:xfrm>
          <a:prstGeom prst="rect">
            <a:avLst/>
          </a:prstGeom>
          <a:noFill/>
          <a:ln w="9525">
            <a:noFill/>
            <a:miter lim="800000"/>
            <a:headEnd/>
            <a:tailEnd/>
          </a:ln>
        </p:spPr>
        <p:txBody>
          <a:bodyPr wrap="none">
            <a:spAutoFit/>
          </a:bodyPr>
          <a:lstStyle/>
          <a:p>
            <a:r>
              <a:rPr lang="en-US">
                <a:latin typeface="Calibri" pitchFamily="34" charset="0"/>
              </a:rPr>
              <a:t>5</a:t>
            </a:r>
          </a:p>
        </p:txBody>
      </p:sp>
      <p:grpSp>
        <p:nvGrpSpPr>
          <p:cNvPr id="3" name="Group 26"/>
          <p:cNvGrpSpPr>
            <a:grpSpLocks/>
          </p:cNvGrpSpPr>
          <p:nvPr/>
        </p:nvGrpSpPr>
        <p:grpSpPr bwMode="auto">
          <a:xfrm>
            <a:off x="7467600" y="4383086"/>
            <a:ext cx="3048000" cy="1484313"/>
            <a:chOff x="5486400" y="4343400"/>
            <a:chExt cx="3048000" cy="1484543"/>
          </a:xfrm>
        </p:grpSpPr>
        <p:sp>
          <p:nvSpPr>
            <p:cNvPr id="23" name="Rounded Rectangle 22"/>
            <p:cNvSpPr/>
            <p:nvPr/>
          </p:nvSpPr>
          <p:spPr>
            <a:xfrm>
              <a:off x="5486400" y="4343400"/>
              <a:ext cx="3048000" cy="762118"/>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latin typeface="Calibri" pitchFamily="34" charset="0"/>
              </a:endParaRPr>
            </a:p>
          </p:txBody>
        </p:sp>
        <p:sp>
          <p:nvSpPr>
            <p:cNvPr id="12315" name="Text Box 17"/>
            <p:cNvSpPr txBox="1">
              <a:spLocks noChangeArrowheads="1"/>
            </p:cNvSpPr>
            <p:nvPr/>
          </p:nvSpPr>
          <p:spPr bwMode="auto">
            <a:xfrm>
              <a:off x="5486400" y="5181612"/>
              <a:ext cx="3048000" cy="646331"/>
            </a:xfrm>
            <a:prstGeom prst="rect">
              <a:avLst/>
            </a:prstGeom>
            <a:noFill/>
            <a:ln w="12700">
              <a:noFill/>
              <a:miter lim="800000"/>
              <a:headEnd/>
              <a:tailEnd/>
            </a:ln>
          </p:spPr>
          <p:txBody>
            <a:bodyPr wrap="square" anchor="ctr">
              <a:spAutoFit/>
            </a:bodyPr>
            <a:lstStyle/>
            <a:p>
              <a:pPr algn="ctr">
                <a:spcBef>
                  <a:spcPct val="50000"/>
                </a:spcBef>
              </a:pPr>
              <a:r>
                <a:rPr lang="en-US" b="1" dirty="0">
                  <a:latin typeface="Calibri" pitchFamily="34" charset="0"/>
                </a:rPr>
                <a:t>Terminal values:</a:t>
              </a:r>
              <a:br>
                <a:rPr lang="en-US" b="1" dirty="0">
                  <a:latin typeface="Calibri" pitchFamily="34" charset="0"/>
                </a:rPr>
              </a:br>
              <a:r>
                <a:rPr lang="en-US" b="1" dirty="0">
                  <a:latin typeface="Calibri" pitchFamily="34" charset="0"/>
                </a:rPr>
                <a:t>part of the game </a:t>
              </a:r>
            </a:p>
          </p:txBody>
        </p:sp>
      </p:grpSp>
      <p:grpSp>
        <p:nvGrpSpPr>
          <p:cNvPr id="4" name="Group 27"/>
          <p:cNvGrpSpPr>
            <a:grpSpLocks/>
          </p:cNvGrpSpPr>
          <p:nvPr/>
        </p:nvGrpSpPr>
        <p:grpSpPr bwMode="auto">
          <a:xfrm>
            <a:off x="7467600" y="1447800"/>
            <a:ext cx="3124200" cy="2362200"/>
            <a:chOff x="5334000" y="2855913"/>
            <a:chExt cx="3124200" cy="2362200"/>
          </a:xfrm>
        </p:grpSpPr>
        <p:sp>
          <p:nvSpPr>
            <p:cNvPr id="29" name="Rounded Rectangle 28"/>
            <p:cNvSpPr/>
            <p:nvPr/>
          </p:nvSpPr>
          <p:spPr>
            <a:xfrm>
              <a:off x="5334000" y="3541713"/>
              <a:ext cx="3124200" cy="16764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latin typeface="Calibri" pitchFamily="34" charset="0"/>
              </a:endParaRPr>
            </a:p>
          </p:txBody>
        </p:sp>
        <p:sp>
          <p:nvSpPr>
            <p:cNvPr id="12313" name="Text Box 17"/>
            <p:cNvSpPr txBox="1">
              <a:spLocks noChangeArrowheads="1"/>
            </p:cNvSpPr>
            <p:nvPr/>
          </p:nvSpPr>
          <p:spPr bwMode="auto">
            <a:xfrm>
              <a:off x="5334000" y="2855913"/>
              <a:ext cx="3124200" cy="646331"/>
            </a:xfrm>
            <a:prstGeom prst="rect">
              <a:avLst/>
            </a:prstGeom>
            <a:noFill/>
            <a:ln w="12700">
              <a:noFill/>
              <a:miter lim="800000"/>
              <a:headEnd/>
              <a:tailEnd/>
            </a:ln>
          </p:spPr>
          <p:txBody>
            <a:bodyPr anchor="ctr">
              <a:spAutoFit/>
            </a:bodyPr>
            <a:lstStyle/>
            <a:p>
              <a:pPr algn="ctr">
                <a:spcBef>
                  <a:spcPct val="50000"/>
                </a:spcBef>
              </a:pPr>
              <a:r>
                <a:rPr lang="en-US" b="1" dirty="0" err="1">
                  <a:latin typeface="Calibri" pitchFamily="34" charset="0"/>
                </a:rPr>
                <a:t>Minimax</a:t>
              </a:r>
              <a:r>
                <a:rPr lang="en-US" b="1" dirty="0">
                  <a:latin typeface="Calibri" pitchFamily="34" charset="0"/>
                </a:rPr>
                <a:t> values:</a:t>
              </a:r>
              <a:br>
                <a:rPr lang="en-US" b="1" dirty="0">
                  <a:latin typeface="Calibri" pitchFamily="34" charset="0"/>
                </a:rPr>
              </a:br>
              <a:r>
                <a:rPr lang="en-US" b="1" dirty="0">
                  <a:latin typeface="Calibri" pitchFamily="34" charset="0"/>
                </a:rPr>
                <a:t>computed recursively</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171450" y="1981200"/>
            <a:ext cx="5257800" cy="2133600"/>
          </a:xfrm>
          <a:prstGeom prst="roundRect">
            <a:avLst/>
          </a:prstGeom>
          <a:solidFill>
            <a:srgbClr val="0066CC">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6724649" y="1981200"/>
            <a:ext cx="5248276" cy="2133600"/>
          </a:xfrm>
          <a:prstGeom prst="roundRect">
            <a:avLst/>
          </a:prstGeom>
          <a:solidFill>
            <a:srgbClr val="C0000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4" name="Title 1"/>
          <p:cNvSpPr>
            <a:spLocks noGrp="1"/>
          </p:cNvSpPr>
          <p:nvPr>
            <p:ph type="title"/>
          </p:nvPr>
        </p:nvSpPr>
        <p:spPr/>
        <p:txBody>
          <a:bodyPr/>
          <a:lstStyle/>
          <a:p>
            <a:r>
              <a:rPr lang="en-US" dirty="0" err="1"/>
              <a:t>Minimax</a:t>
            </a:r>
            <a:r>
              <a:rPr lang="en-US" dirty="0"/>
              <a:t> Implementation</a:t>
            </a:r>
          </a:p>
        </p:txBody>
      </p:sp>
      <p:sp>
        <p:nvSpPr>
          <p:cNvPr id="7" name="Content Placeholder 2"/>
          <p:cNvSpPr txBox="1">
            <a:spLocks/>
          </p:cNvSpPr>
          <p:nvPr/>
        </p:nvSpPr>
        <p:spPr bwMode="auto">
          <a:xfrm>
            <a:off x="6800850" y="2133600"/>
            <a:ext cx="5562600" cy="22860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rgbClr val="C00000"/>
                </a:solidFill>
                <a:effectLst/>
                <a:uLnTx/>
                <a:uFillTx/>
                <a:latin typeface="Calibri" pitchFamily="34" charset="0"/>
                <a:ea typeface="+mn-ea"/>
                <a:cs typeface="+mn-cs"/>
              </a:rPr>
              <a:t>def min-value(state):</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initialize v = </a:t>
            </a:r>
            <a:r>
              <a:rPr lang="en-US" sz="2400" kern="0" dirty="0">
                <a:latin typeface="Times New Roman" pitchFamily="18" charset="0"/>
                <a:cs typeface="Times New Roman" pitchFamily="18" charset="0"/>
              </a:rPr>
              <a:t>+</a:t>
            </a:r>
            <a:r>
              <a:rPr kumimoji="0" lang="en-US" sz="2400" b="0" i="0" u="none" strike="noStrike" kern="0" cap="none" spc="0" normalizeH="0" baseline="0" noProof="0" dirty="0">
                <a:ln>
                  <a:noFill/>
                </a:ln>
                <a:solidFill>
                  <a:schemeClr val="tx1"/>
                </a:solidFill>
                <a:effectLst/>
                <a:uLnTx/>
                <a:uFillTx/>
                <a:latin typeface="Times New Roman" pitchFamily="18" charset="0"/>
                <a:cs typeface="Times New Roman" pitchFamily="18"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for each successor of state:</a:t>
            </a:r>
          </a:p>
          <a:p>
            <a:pPr marL="1142942" marR="0" lvl="2" indent="-228589" algn="l" defTabSz="914400" rtl="0" eaLnBrk="1" fontAlgn="base" latinLnBrk="0" hangingPunct="1">
              <a:lnSpc>
                <a:spcPct val="80000"/>
              </a:lnSpc>
              <a:spcBef>
                <a:spcPct val="20000"/>
              </a:spcBef>
              <a:spcAft>
                <a:spcPct val="0"/>
              </a:spcAft>
              <a:buClr>
                <a:schemeClr val="accent2"/>
              </a:buClr>
              <a:buSzTx/>
              <a:buFont typeface="Wingdings" pitchFamily="2" charset="2"/>
              <a:buNone/>
              <a:tabLst/>
              <a:defRPr/>
            </a:pPr>
            <a:r>
              <a:rPr lang="en-US" sz="2400" kern="0" noProof="0" dirty="0">
                <a:latin typeface="Calibri" pitchFamily="34" charset="0"/>
              </a:rPr>
              <a:t>v = min(v, </a:t>
            </a:r>
            <a:r>
              <a:rPr kumimoji="0" lang="en-US" sz="2400" b="0" i="0" u="none" strike="noStrike" kern="0" cap="none" spc="0" normalizeH="0" baseline="0" noProof="0" dirty="0">
                <a:ln>
                  <a:noFill/>
                </a:ln>
                <a:solidFill>
                  <a:srgbClr val="0070C0"/>
                </a:solidFill>
                <a:effectLst/>
                <a:uLnTx/>
                <a:uFillTx/>
                <a:latin typeface="Calibri" pitchFamily="34" charset="0"/>
              </a:rPr>
              <a:t>max-value(successor)</a:t>
            </a:r>
            <a:r>
              <a:rPr kumimoji="0" lang="en-US" sz="2400" b="0" i="0" u="none" strike="noStrike" kern="0" cap="none" spc="0" normalizeH="0" baseline="0" noProof="0" dirty="0">
                <a:ln>
                  <a:noFill/>
                </a:ln>
                <a:effectLst/>
                <a:uLnTx/>
                <a:uFillTx/>
                <a:latin typeface="Calibri" pitchFamily="34"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return v</a:t>
            </a:r>
          </a:p>
        </p:txBody>
      </p:sp>
      <p:sp>
        <p:nvSpPr>
          <p:cNvPr id="8" name="Content Placeholder 2"/>
          <p:cNvSpPr txBox="1">
            <a:spLocks/>
          </p:cNvSpPr>
          <p:nvPr/>
        </p:nvSpPr>
        <p:spPr bwMode="auto">
          <a:xfrm>
            <a:off x="247650" y="1828800"/>
            <a:ext cx="5410200" cy="22098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endParaRPr kumimoji="0" lang="en-US" sz="1100" b="0" i="0" u="none" strike="noStrike" kern="0" cap="none" spc="0" normalizeH="0" baseline="0" noProof="0" dirty="0">
              <a:ln>
                <a:noFill/>
              </a:ln>
              <a:solidFill>
                <a:srgbClr val="00B0F0"/>
              </a:solidFill>
              <a:effectLst/>
              <a:uLnTx/>
              <a:uFillTx/>
              <a:latin typeface="Calibri" pitchFamily="34" charset="0"/>
              <a:ea typeface="+mn-ea"/>
              <a:cs typeface="+mn-cs"/>
            </a:endParaRPr>
          </a:p>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rgbClr val="0070C0"/>
                </a:solidFill>
                <a:effectLst/>
                <a:uLnTx/>
                <a:uFillTx/>
                <a:latin typeface="Calibri" pitchFamily="34" charset="0"/>
                <a:ea typeface="+mn-ea"/>
                <a:cs typeface="+mn-cs"/>
              </a:rPr>
              <a:t>def max-value(state):</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initialize v = </a:t>
            </a:r>
            <a:r>
              <a:rPr kumimoji="0" lang="en-US" sz="2400" b="0" i="0" u="none" strike="noStrike" kern="0" cap="none" spc="0" normalizeH="0" baseline="0" noProof="0" dirty="0">
                <a:ln>
                  <a:noFill/>
                </a:ln>
                <a:solidFill>
                  <a:schemeClr val="tx1"/>
                </a:solidFill>
                <a:effectLst/>
                <a:uLnTx/>
                <a:uFillTx/>
                <a:latin typeface="Times New Roman" pitchFamily="18" charset="0"/>
                <a:cs typeface="Times New Roman" pitchFamily="18"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for each successor of state:</a:t>
            </a:r>
          </a:p>
          <a:p>
            <a:pPr marL="1142942" marR="0" lvl="2" indent="-228589" algn="l" defTabSz="914400" rtl="0" eaLnBrk="1" fontAlgn="base" latinLnBrk="0" hangingPunct="1">
              <a:lnSpc>
                <a:spcPct val="80000"/>
              </a:lnSpc>
              <a:spcBef>
                <a:spcPct val="200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v = max(v, </a:t>
            </a:r>
            <a:r>
              <a:rPr kumimoji="0" lang="en-US" sz="2400" b="0" i="0" u="none" strike="noStrike" kern="0" cap="none" spc="0" normalizeH="0" baseline="0" noProof="0" dirty="0">
                <a:ln>
                  <a:noFill/>
                </a:ln>
                <a:solidFill>
                  <a:srgbClr val="C00000"/>
                </a:solidFill>
                <a:effectLst/>
                <a:uLnTx/>
                <a:uFillTx/>
                <a:latin typeface="Calibri" pitchFamily="34" charset="0"/>
              </a:rPr>
              <a:t>min-value(successor)</a:t>
            </a:r>
            <a:r>
              <a:rPr kumimoji="0" lang="en-US" sz="2400" b="0" i="0" u="none" strike="noStrike" kern="0" cap="none" spc="0" normalizeH="0" baseline="0" noProof="0" dirty="0">
                <a:ln>
                  <a:noFill/>
                </a:ln>
                <a:effectLst/>
                <a:uLnTx/>
                <a:uFillTx/>
                <a:latin typeface="Calibri" pitchFamily="34"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return v</a:t>
            </a:r>
          </a:p>
        </p:txBody>
      </p:sp>
      <p:sp>
        <p:nvSpPr>
          <p:cNvPr id="14" name="Left-Right Arrow 13"/>
          <p:cNvSpPr/>
          <p:nvPr/>
        </p:nvSpPr>
        <p:spPr>
          <a:xfrm>
            <a:off x="5581650" y="2743200"/>
            <a:ext cx="990600" cy="685800"/>
          </a:xfrm>
          <a:prstGeom prst="leftRightArrow">
            <a:avLst/>
          </a:prstGeom>
          <a:solidFill>
            <a:srgbClr val="BD92D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TP_tmp.png"/>
          <p:cNvPicPr>
            <a:picLocks noChangeAspect="1"/>
          </p:cNvPicPr>
          <p:nvPr>
            <p:custDataLst>
              <p:tags r:id="rId1"/>
            </p:custDataLst>
          </p:nvPr>
        </p:nvPicPr>
        <p:blipFill>
          <a:blip r:embed="rId5" cstate="print"/>
          <a:stretch>
            <a:fillRect/>
          </a:stretch>
        </p:blipFill>
        <p:spPr bwMode="auto">
          <a:xfrm>
            <a:off x="1085850" y="4343400"/>
            <a:ext cx="3407872" cy="533312"/>
          </a:xfrm>
          <a:prstGeom prst="rect">
            <a:avLst/>
          </a:prstGeom>
          <a:noFill/>
          <a:ln/>
          <a:effectLst/>
        </p:spPr>
      </p:pic>
      <p:pic>
        <p:nvPicPr>
          <p:cNvPr id="20" name="Picture 19" descr="TP_tmp.png"/>
          <p:cNvPicPr>
            <a:picLocks noChangeAspect="1"/>
          </p:cNvPicPr>
          <p:nvPr>
            <p:custDataLst>
              <p:tags r:id="rId2"/>
            </p:custDataLst>
          </p:nvPr>
        </p:nvPicPr>
        <p:blipFill>
          <a:blip r:embed="rId6" cstate="print"/>
          <a:stretch>
            <a:fillRect/>
          </a:stretch>
        </p:blipFill>
        <p:spPr bwMode="auto">
          <a:xfrm>
            <a:off x="7639050" y="4343400"/>
            <a:ext cx="3406613" cy="533115"/>
          </a:xfrm>
          <a:prstGeom prst="rect">
            <a:avLst/>
          </a:prstGeom>
          <a:noFill/>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eft-Right-Up Arrow 8"/>
          <p:cNvSpPr/>
          <p:nvPr/>
        </p:nvSpPr>
        <p:spPr>
          <a:xfrm>
            <a:off x="5029200" y="2895600"/>
            <a:ext cx="2133600" cy="2590800"/>
          </a:xfrm>
          <a:prstGeom prst="leftRightUpArrow">
            <a:avLst>
              <a:gd name="adj1" fmla="val 18522"/>
              <a:gd name="adj2" fmla="val 19062"/>
              <a:gd name="adj3" fmla="val 19062"/>
            </a:avLst>
          </a:prstGeom>
          <a:solidFill>
            <a:srgbClr val="BD92DE"/>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7239000" y="3962400"/>
            <a:ext cx="4724400" cy="2209800"/>
          </a:xfrm>
          <a:prstGeom prst="roundRect">
            <a:avLst/>
          </a:prstGeom>
          <a:solidFill>
            <a:srgbClr val="C0000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228600" y="3962400"/>
            <a:ext cx="4724400" cy="2209800"/>
          </a:xfrm>
          <a:prstGeom prst="roundRect">
            <a:avLst/>
          </a:prstGeom>
          <a:solidFill>
            <a:srgbClr val="0066CC">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2286000" y="1371600"/>
            <a:ext cx="7620000" cy="2057400"/>
          </a:xfrm>
          <a:prstGeom prst="roundRect">
            <a:avLst/>
          </a:prstGeom>
          <a:solidFill>
            <a:srgbClr val="C39BE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4" name="Title 1"/>
          <p:cNvSpPr>
            <a:spLocks noGrp="1"/>
          </p:cNvSpPr>
          <p:nvPr>
            <p:ph type="title"/>
          </p:nvPr>
        </p:nvSpPr>
        <p:spPr/>
        <p:txBody>
          <a:bodyPr/>
          <a:lstStyle/>
          <a:p>
            <a:r>
              <a:rPr lang="en-US" dirty="0" err="1"/>
              <a:t>Minimax</a:t>
            </a:r>
            <a:r>
              <a:rPr lang="en-US" dirty="0"/>
              <a:t> Implementation (Dispatch)</a:t>
            </a:r>
          </a:p>
        </p:txBody>
      </p:sp>
      <p:sp>
        <p:nvSpPr>
          <p:cNvPr id="13315" name="Content Placeholder 2"/>
          <p:cNvSpPr>
            <a:spLocks noGrp="1"/>
          </p:cNvSpPr>
          <p:nvPr>
            <p:ph idx="1"/>
          </p:nvPr>
        </p:nvSpPr>
        <p:spPr>
          <a:xfrm>
            <a:off x="2438400" y="1371600"/>
            <a:ext cx="8229600" cy="3810000"/>
          </a:xfrm>
        </p:spPr>
        <p:txBody>
          <a:bodyPr/>
          <a:lstStyle/>
          <a:p>
            <a:pPr>
              <a:lnSpc>
                <a:spcPct val="80000"/>
              </a:lnSpc>
              <a:spcBef>
                <a:spcPts val="1200"/>
              </a:spcBef>
              <a:buFont typeface="Wingdings" pitchFamily="2" charset="2"/>
              <a:buNone/>
            </a:pPr>
            <a:endParaRPr lang="en-US" sz="200" dirty="0"/>
          </a:p>
          <a:p>
            <a:pPr>
              <a:lnSpc>
                <a:spcPct val="80000"/>
              </a:lnSpc>
              <a:spcBef>
                <a:spcPts val="1200"/>
              </a:spcBef>
              <a:buFont typeface="Wingdings" pitchFamily="2" charset="2"/>
              <a:buNone/>
            </a:pPr>
            <a:r>
              <a:rPr lang="en-US" sz="2400" dirty="0">
                <a:solidFill>
                  <a:srgbClr val="7030A0"/>
                </a:solidFill>
              </a:rPr>
              <a:t>def value(state):</a:t>
            </a:r>
          </a:p>
          <a:p>
            <a:pPr lvl="1">
              <a:lnSpc>
                <a:spcPct val="80000"/>
              </a:lnSpc>
              <a:buFont typeface="Wingdings" pitchFamily="2" charset="2"/>
              <a:buNone/>
            </a:pPr>
            <a:r>
              <a:rPr lang="en-US" sz="2400" dirty="0"/>
              <a:t>if the state is a terminal state: return the state’s utility</a:t>
            </a:r>
          </a:p>
          <a:p>
            <a:pPr lvl="1">
              <a:lnSpc>
                <a:spcPct val="80000"/>
              </a:lnSpc>
              <a:buFont typeface="Wingdings" pitchFamily="2" charset="2"/>
              <a:buNone/>
            </a:pPr>
            <a:r>
              <a:rPr lang="en-US" sz="2400" dirty="0"/>
              <a:t>if the next agent is </a:t>
            </a:r>
            <a:r>
              <a:rPr lang="en-US" sz="2400" dirty="0">
                <a:solidFill>
                  <a:srgbClr val="0070C0"/>
                </a:solidFill>
              </a:rPr>
              <a:t>MAX</a:t>
            </a:r>
            <a:r>
              <a:rPr lang="en-US" sz="2400" dirty="0"/>
              <a:t>: return </a:t>
            </a:r>
            <a:r>
              <a:rPr lang="en-US" sz="2400" dirty="0">
                <a:solidFill>
                  <a:srgbClr val="0070C0"/>
                </a:solidFill>
              </a:rPr>
              <a:t>max-value(state)</a:t>
            </a:r>
          </a:p>
          <a:p>
            <a:pPr lvl="1">
              <a:lnSpc>
                <a:spcPct val="80000"/>
              </a:lnSpc>
              <a:buFont typeface="Wingdings" pitchFamily="2" charset="2"/>
              <a:buNone/>
            </a:pPr>
            <a:r>
              <a:rPr lang="en-US" sz="2400" dirty="0"/>
              <a:t>if the next agent is </a:t>
            </a:r>
            <a:r>
              <a:rPr lang="en-US" sz="2400" dirty="0">
                <a:solidFill>
                  <a:srgbClr val="C00000"/>
                </a:solidFill>
              </a:rPr>
              <a:t>MIN</a:t>
            </a:r>
            <a:r>
              <a:rPr lang="en-US" sz="2400" dirty="0"/>
              <a:t>: return </a:t>
            </a:r>
            <a:r>
              <a:rPr lang="en-US" sz="2400" dirty="0">
                <a:solidFill>
                  <a:srgbClr val="C00000"/>
                </a:solidFill>
              </a:rPr>
              <a:t>min-value(state)</a:t>
            </a:r>
          </a:p>
        </p:txBody>
      </p:sp>
      <p:sp>
        <p:nvSpPr>
          <p:cNvPr id="7" name="Content Placeholder 2"/>
          <p:cNvSpPr txBox="1">
            <a:spLocks/>
          </p:cNvSpPr>
          <p:nvPr/>
        </p:nvSpPr>
        <p:spPr bwMode="auto">
          <a:xfrm>
            <a:off x="7365024" y="4114800"/>
            <a:ext cx="4800600" cy="22860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rgbClr val="C00000"/>
                </a:solidFill>
                <a:effectLst/>
                <a:uLnTx/>
                <a:uFillTx/>
                <a:latin typeface="Calibri" pitchFamily="34" charset="0"/>
                <a:ea typeface="+mn-ea"/>
                <a:cs typeface="+mn-cs"/>
              </a:rPr>
              <a:t>def min-value(state):</a:t>
            </a:r>
          </a:p>
          <a:p>
            <a:pPr marL="742913" lvl="1" indent="-285737">
              <a:lnSpc>
                <a:spcPct val="80000"/>
              </a:lnSpc>
              <a:spcBef>
                <a:spcPct val="20000"/>
              </a:spcBef>
              <a:buClr>
                <a:schemeClr val="tx1"/>
              </a:buClr>
              <a:defRPr/>
            </a:pPr>
            <a:r>
              <a:rPr lang="en-US" sz="2400" kern="0" dirty="0">
                <a:latin typeface="Calibri" pitchFamily="34" charset="0"/>
              </a:rPr>
              <a:t>initialize v = </a:t>
            </a:r>
            <a:r>
              <a:rPr lang="en-US" sz="2400" kern="0" dirty="0">
                <a:latin typeface="Times New Roman" pitchFamily="18" charset="0"/>
                <a:cs typeface="Times New Roman" pitchFamily="18" charset="0"/>
              </a:rPr>
              <a:t>+∞</a:t>
            </a:r>
          </a:p>
          <a:p>
            <a:pPr marL="742913" lvl="1" indent="-285737">
              <a:lnSpc>
                <a:spcPct val="80000"/>
              </a:lnSpc>
              <a:spcBef>
                <a:spcPct val="20000"/>
              </a:spcBef>
              <a:buClr>
                <a:schemeClr val="tx1"/>
              </a:buClr>
              <a:defRPr/>
            </a:pPr>
            <a:r>
              <a:rPr lang="en-US" sz="2400" kern="0" dirty="0">
                <a:latin typeface="Calibri" pitchFamily="34" charset="0"/>
              </a:rPr>
              <a:t>for each successor of state:</a:t>
            </a:r>
          </a:p>
          <a:p>
            <a:pPr marL="1142942" lvl="2" indent="-228589">
              <a:lnSpc>
                <a:spcPct val="80000"/>
              </a:lnSpc>
              <a:spcBef>
                <a:spcPct val="20000"/>
              </a:spcBef>
              <a:buClr>
                <a:schemeClr val="accent2"/>
              </a:buClr>
              <a:defRPr/>
            </a:pPr>
            <a:r>
              <a:rPr lang="en-US" sz="2400" kern="0" dirty="0">
                <a:latin typeface="Calibri" pitchFamily="34" charset="0"/>
              </a:rPr>
              <a:t>v = min(v, </a:t>
            </a:r>
            <a:r>
              <a:rPr lang="en-US" sz="2400" kern="0" dirty="0">
                <a:solidFill>
                  <a:srgbClr val="7030A0"/>
                </a:solidFill>
                <a:latin typeface="Calibri" pitchFamily="34" charset="0"/>
              </a:rPr>
              <a:t>value(successor)</a:t>
            </a:r>
            <a:r>
              <a:rPr lang="en-US" sz="2400" kern="0" dirty="0">
                <a:latin typeface="Calibri" pitchFamily="34" charset="0"/>
              </a:rPr>
              <a:t>)</a:t>
            </a:r>
          </a:p>
          <a:p>
            <a:pPr marL="742913" lvl="1" indent="-285737">
              <a:lnSpc>
                <a:spcPct val="80000"/>
              </a:lnSpc>
              <a:spcBef>
                <a:spcPct val="20000"/>
              </a:spcBef>
              <a:buClr>
                <a:schemeClr val="tx1"/>
              </a:buClr>
              <a:defRPr/>
            </a:pPr>
            <a:r>
              <a:rPr lang="en-US" sz="2400" kern="0" dirty="0">
                <a:latin typeface="Calibri" pitchFamily="34" charset="0"/>
              </a:rPr>
              <a:t>return v</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endParaRPr kumimoji="0" lang="en-US" sz="2400" b="0" i="0" u="none" strike="noStrike" kern="0" cap="none" spc="0" normalizeH="0" baseline="0" noProof="0" dirty="0">
              <a:ln>
                <a:noFill/>
              </a:ln>
              <a:solidFill>
                <a:schemeClr val="tx1"/>
              </a:solidFill>
              <a:effectLst/>
              <a:uLnTx/>
              <a:uFillTx/>
              <a:latin typeface="Calibri" pitchFamily="34" charset="0"/>
            </a:endParaRPr>
          </a:p>
        </p:txBody>
      </p:sp>
      <p:sp>
        <p:nvSpPr>
          <p:cNvPr id="8" name="Content Placeholder 2"/>
          <p:cNvSpPr txBox="1">
            <a:spLocks/>
          </p:cNvSpPr>
          <p:nvPr/>
        </p:nvSpPr>
        <p:spPr bwMode="auto">
          <a:xfrm>
            <a:off x="354624" y="3810000"/>
            <a:ext cx="5410200" cy="22098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endParaRPr kumimoji="0" lang="en-US" sz="1100" b="0" i="0" u="none" strike="noStrike" kern="0" cap="none" spc="0" normalizeH="0" baseline="0" noProof="0" dirty="0">
              <a:ln>
                <a:noFill/>
              </a:ln>
              <a:solidFill>
                <a:srgbClr val="00B0F0"/>
              </a:solidFill>
              <a:effectLst/>
              <a:uLnTx/>
              <a:uFillTx/>
              <a:latin typeface="Calibri" pitchFamily="34" charset="0"/>
              <a:ea typeface="+mn-ea"/>
              <a:cs typeface="+mn-cs"/>
            </a:endParaRPr>
          </a:p>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rgbClr val="0070C0"/>
                </a:solidFill>
                <a:effectLst/>
                <a:uLnTx/>
                <a:uFillTx/>
                <a:latin typeface="Calibri" pitchFamily="34" charset="0"/>
                <a:ea typeface="+mn-ea"/>
                <a:cs typeface="+mn-cs"/>
              </a:rPr>
              <a:t>def max-value(state):</a:t>
            </a:r>
          </a:p>
          <a:p>
            <a:pPr marL="742913" lvl="1" indent="-285737">
              <a:lnSpc>
                <a:spcPct val="80000"/>
              </a:lnSpc>
              <a:spcBef>
                <a:spcPct val="20000"/>
              </a:spcBef>
              <a:buClr>
                <a:schemeClr val="tx1"/>
              </a:buClr>
              <a:defRPr/>
            </a:pPr>
            <a:r>
              <a:rPr lang="en-US" sz="2400" kern="0" dirty="0">
                <a:latin typeface="Calibri" pitchFamily="34" charset="0"/>
              </a:rPr>
              <a:t>initialize v = </a:t>
            </a:r>
            <a:r>
              <a:rPr lang="en-US" sz="2400" kern="0" dirty="0">
                <a:latin typeface="Times New Roman" pitchFamily="18" charset="0"/>
                <a:cs typeface="Times New Roman" pitchFamily="18" charset="0"/>
              </a:rPr>
              <a:t>-∞</a:t>
            </a:r>
          </a:p>
          <a:p>
            <a:pPr marL="742913" lvl="1" indent="-285737">
              <a:lnSpc>
                <a:spcPct val="80000"/>
              </a:lnSpc>
              <a:spcBef>
                <a:spcPct val="20000"/>
              </a:spcBef>
              <a:buClr>
                <a:schemeClr val="tx1"/>
              </a:buClr>
              <a:defRPr/>
            </a:pPr>
            <a:r>
              <a:rPr lang="en-US" sz="2400" kern="0" dirty="0">
                <a:latin typeface="Calibri" pitchFamily="34" charset="0"/>
              </a:rPr>
              <a:t>for each successor of state:</a:t>
            </a:r>
          </a:p>
          <a:p>
            <a:pPr marL="1142942" lvl="2" indent="-228589">
              <a:lnSpc>
                <a:spcPct val="80000"/>
              </a:lnSpc>
              <a:spcBef>
                <a:spcPct val="20000"/>
              </a:spcBef>
              <a:buClr>
                <a:schemeClr val="accent2"/>
              </a:buClr>
              <a:defRPr/>
            </a:pPr>
            <a:r>
              <a:rPr lang="en-US" sz="2400" kern="0" dirty="0">
                <a:latin typeface="Calibri" pitchFamily="34" charset="0"/>
              </a:rPr>
              <a:t>v = max(v, </a:t>
            </a:r>
            <a:r>
              <a:rPr lang="en-US" sz="2400" kern="0" dirty="0">
                <a:solidFill>
                  <a:srgbClr val="7030A0"/>
                </a:solidFill>
                <a:latin typeface="Calibri" pitchFamily="34" charset="0"/>
              </a:rPr>
              <a:t>value(successor)</a:t>
            </a:r>
            <a:r>
              <a:rPr lang="en-US" sz="2400" kern="0" dirty="0">
                <a:latin typeface="Calibri" pitchFamily="34" charset="0"/>
              </a:rPr>
              <a:t>)</a:t>
            </a:r>
          </a:p>
          <a:p>
            <a:pPr marL="742913" lvl="1" indent="-285737">
              <a:lnSpc>
                <a:spcPct val="80000"/>
              </a:lnSpc>
              <a:spcBef>
                <a:spcPct val="20000"/>
              </a:spcBef>
              <a:buClr>
                <a:schemeClr val="tx1"/>
              </a:buClr>
              <a:defRPr/>
            </a:pPr>
            <a:r>
              <a:rPr lang="en-US" sz="2400" kern="0" dirty="0">
                <a:latin typeface="Calibri" pitchFamily="34" charset="0"/>
              </a:rPr>
              <a:t>return v</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1" grpId="0" animBg="1"/>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47178" y="1789356"/>
            <a:ext cx="6297644" cy="4803287"/>
          </a:xfrm>
          <a:prstGeom prst="rect">
            <a:avLst/>
          </a:prstGeom>
          <a:noFill/>
          <a:extLst>
            <a:ext uri="{909E8E84-426E-40dd-AFC4-6F175D3DCCD1}">
              <a14:hiddenFill xmlns:a14="http://schemas.microsoft.com/office/drawing/2010/main" xmlns="">
                <a:solidFill>
                  <a:srgbClr val="FFFFFF"/>
                </a:solidFill>
              </a14:hiddenFill>
            </a:ext>
          </a:extLst>
        </p:spPr>
      </p:pic>
      <p:sp>
        <p:nvSpPr>
          <p:cNvPr id="5122" name="Rectangle 5"/>
          <p:cNvSpPr>
            <a:spLocks noGrp="1" noChangeArrowheads="1"/>
          </p:cNvSpPr>
          <p:nvPr>
            <p:ph type="ctrTitle"/>
          </p:nvPr>
        </p:nvSpPr>
        <p:spPr>
          <a:xfrm>
            <a:off x="0" y="279403"/>
            <a:ext cx="12192000" cy="1470025"/>
          </a:xfrm>
        </p:spPr>
        <p:txBody>
          <a:bodyPr/>
          <a:lstStyle/>
          <a:p>
            <a:pPr eaLnBrk="1" hangingPunct="1"/>
            <a:r>
              <a:rPr lang="en-US" dirty="0"/>
              <a:t>CS 188: Artificial Intelligence</a:t>
            </a:r>
            <a:br>
              <a:rPr lang="en-US" dirty="0"/>
            </a:br>
            <a:endParaRPr lang="en-US" sz="3600" dirty="0"/>
          </a:p>
        </p:txBody>
      </p:sp>
      <p:sp>
        <p:nvSpPr>
          <p:cNvPr id="5123" name="Rectangle 6"/>
          <p:cNvSpPr>
            <a:spLocks noGrp="1" noChangeArrowheads="1"/>
          </p:cNvSpPr>
          <p:nvPr>
            <p:ph type="subTitle" idx="1"/>
          </p:nvPr>
        </p:nvSpPr>
        <p:spPr>
          <a:xfrm>
            <a:off x="0" y="1295400"/>
            <a:ext cx="12192000" cy="1524000"/>
          </a:xfrm>
        </p:spPr>
        <p:txBody>
          <a:bodyPr/>
          <a:lstStyle/>
          <a:p>
            <a:pPr eaLnBrk="1" hangingPunct="1"/>
            <a:r>
              <a:rPr lang="en-US" dirty="0"/>
              <a:t>Adversarial Search and Game Trees</a:t>
            </a:r>
          </a:p>
        </p:txBody>
      </p:sp>
      <p:sp>
        <p:nvSpPr>
          <p:cNvPr id="5124" name="Text Box 7"/>
          <p:cNvSpPr txBox="1">
            <a:spLocks noChangeArrowheads="1"/>
          </p:cNvSpPr>
          <p:nvPr/>
        </p:nvSpPr>
        <p:spPr bwMode="auto">
          <a:xfrm>
            <a:off x="1524000" y="6248403"/>
            <a:ext cx="5867400" cy="369328"/>
          </a:xfrm>
          <a:prstGeom prst="rect">
            <a:avLst/>
          </a:prstGeom>
          <a:noFill/>
          <a:ln w="9525">
            <a:noFill/>
            <a:miter lim="800000"/>
            <a:headEnd/>
            <a:tailEnd/>
          </a:ln>
        </p:spPr>
        <p:txBody>
          <a:bodyPr lIns="91432" tIns="45718" rIns="91432" bIns="45718">
            <a:spAutoFit/>
          </a:bodyPr>
          <a:lstStyle/>
          <a:p>
            <a:pPr>
              <a:spcBef>
                <a:spcPct val="50000"/>
              </a:spcBef>
            </a:pPr>
            <a:endParaRPr lang="en-US"/>
          </a:p>
        </p:txBody>
      </p:sp>
      <p:sp>
        <p:nvSpPr>
          <p:cNvPr id="5125" name="Text Box 8"/>
          <p:cNvSpPr txBox="1">
            <a:spLocks noChangeArrowheads="1"/>
          </p:cNvSpPr>
          <p:nvPr/>
        </p:nvSpPr>
        <p:spPr bwMode="auto">
          <a:xfrm>
            <a:off x="76200" y="5511229"/>
            <a:ext cx="12192000" cy="584771"/>
          </a:xfrm>
          <a:prstGeom prst="rect">
            <a:avLst/>
          </a:prstGeom>
          <a:noFill/>
          <a:ln w="9525">
            <a:noFill/>
            <a:miter lim="800000"/>
            <a:headEnd/>
            <a:tailEnd/>
          </a:ln>
        </p:spPr>
        <p:txBody>
          <a:bodyPr wrap="square" lIns="91432" tIns="45718" rIns="91432" bIns="45718">
            <a:spAutoFit/>
          </a:bodyPr>
          <a:lstStyle/>
          <a:p>
            <a:pPr algn="ctr">
              <a:spcBef>
                <a:spcPts val="0"/>
              </a:spcBef>
            </a:pPr>
            <a:r>
              <a:rPr lang="en-US" sz="1600" dirty="0">
                <a:solidFill>
                  <a:schemeClr val="bg1"/>
                </a:solidFill>
                <a:latin typeface="Calibri"/>
                <a:cs typeface="Calibri"/>
              </a:rPr>
              <a:t>Instructors: Sergey Levine &amp; Stuart Russell</a:t>
            </a:r>
          </a:p>
          <a:p>
            <a:pPr algn="ctr">
              <a:spcBef>
                <a:spcPts val="0"/>
              </a:spcBef>
            </a:pPr>
            <a:r>
              <a:rPr lang="en-US" sz="1600" dirty="0">
                <a:solidFill>
                  <a:schemeClr val="bg1"/>
                </a:solidFill>
                <a:latin typeface="Calibri"/>
                <a:cs typeface="Calibri"/>
              </a:rPr>
              <a:t>University of California, Berkeley</a:t>
            </a:r>
          </a:p>
        </p:txBody>
      </p:sp>
      <p:sp>
        <p:nvSpPr>
          <p:cNvPr id="7" name="Text Box 8"/>
          <p:cNvSpPr txBox="1">
            <a:spLocks noChangeArrowheads="1"/>
          </p:cNvSpPr>
          <p:nvPr/>
        </p:nvSpPr>
        <p:spPr bwMode="auto">
          <a:xfrm>
            <a:off x="0" y="6511753"/>
            <a:ext cx="12192000" cy="284691"/>
          </a:xfrm>
          <a:prstGeom prst="rect">
            <a:avLst/>
          </a:prstGeom>
          <a:noFill/>
          <a:ln w="9525">
            <a:noFill/>
            <a:miter lim="800000"/>
            <a:headEnd/>
            <a:tailEnd/>
          </a:ln>
        </p:spPr>
        <p:txBody>
          <a:bodyPr wrap="square" lIns="68579" tIns="34289" rIns="68579" bIns="34289">
            <a:spAutoFit/>
          </a:bodyPr>
          <a:lstStyle/>
          <a:p>
            <a:pPr algn="ctr">
              <a:spcBef>
                <a:spcPct val="50000"/>
              </a:spcBef>
            </a:pPr>
            <a:r>
              <a:rPr lang="en-US" sz="1400" dirty="0">
                <a:latin typeface="Calibri"/>
                <a:cs typeface="Calibri"/>
              </a:rPr>
              <a:t>[Slides adapted from Dan Klein and Pieter </a:t>
            </a:r>
            <a:r>
              <a:rPr lang="en-US" sz="1400" dirty="0" err="1">
                <a:latin typeface="Calibri"/>
                <a:cs typeface="Calibri"/>
              </a:rPr>
              <a:t>Abbeel</a:t>
            </a:r>
            <a:r>
              <a:rPr lang="en-US" sz="1400" dirty="0">
                <a:latin typeface="Calibri"/>
                <a:cs typeface="Calibri"/>
              </a:rPr>
              <a:t> (ai.berkeley.edu).]</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sym typeface="Symbol" pitchFamily="18" charset="2"/>
              </a:rPr>
              <a:t>Minimax Example</a:t>
            </a:r>
          </a:p>
        </p:txBody>
      </p:sp>
      <p:sp>
        <p:nvSpPr>
          <p:cNvPr id="14339" name="AutoShape 4"/>
          <p:cNvSpPr>
            <a:spLocks noChangeArrowheads="1"/>
          </p:cNvSpPr>
          <p:nvPr/>
        </p:nvSpPr>
        <p:spPr bwMode="auto">
          <a:xfrm>
            <a:off x="5693833" y="2209800"/>
            <a:ext cx="508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grpSp>
        <p:nvGrpSpPr>
          <p:cNvPr id="2" name="Group 60"/>
          <p:cNvGrpSpPr>
            <a:grpSpLocks/>
          </p:cNvGrpSpPr>
          <p:nvPr/>
        </p:nvGrpSpPr>
        <p:grpSpPr bwMode="auto">
          <a:xfrm>
            <a:off x="2641600" y="3765550"/>
            <a:ext cx="508000" cy="1187450"/>
            <a:chOff x="1981200" y="3765550"/>
            <a:chExt cx="381000" cy="1187450"/>
          </a:xfrm>
        </p:grpSpPr>
        <p:cxnSp>
          <p:nvCxnSpPr>
            <p:cNvPr id="14382" name="AutoShape 13"/>
            <p:cNvCxnSpPr>
              <a:cxnSpLocks noChangeShapeType="1"/>
              <a:stCxn id="14374" idx="0"/>
            </p:cNvCxnSpPr>
            <p:nvPr/>
          </p:nvCxnSpPr>
          <p:spPr bwMode="auto">
            <a:xfrm>
              <a:off x="2173288" y="3765550"/>
              <a:ext cx="1588" cy="806450"/>
            </a:xfrm>
            <a:prstGeom prst="straightConnector1">
              <a:avLst/>
            </a:prstGeom>
            <a:noFill/>
            <a:ln w="12700">
              <a:solidFill>
                <a:schemeClr val="tx1"/>
              </a:solidFill>
              <a:round/>
              <a:headEnd/>
              <a:tailEnd type="triangle" w="med" len="med"/>
            </a:ln>
          </p:spPr>
        </p:cxnSp>
        <p:sp>
          <p:nvSpPr>
            <p:cNvPr id="14383" name="Rectangle 7"/>
            <p:cNvSpPr>
              <a:spLocks noChangeArrowheads="1"/>
            </p:cNvSpPr>
            <p:nvPr/>
          </p:nvSpPr>
          <p:spPr bwMode="auto">
            <a:xfrm>
              <a:off x="198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12</a:t>
              </a:r>
            </a:p>
          </p:txBody>
        </p:sp>
      </p:grpSp>
      <p:grpSp>
        <p:nvGrpSpPr>
          <p:cNvPr id="3" name="Group 61"/>
          <p:cNvGrpSpPr>
            <a:grpSpLocks/>
          </p:cNvGrpSpPr>
          <p:nvPr/>
        </p:nvGrpSpPr>
        <p:grpSpPr bwMode="auto">
          <a:xfrm>
            <a:off x="2897717" y="3765550"/>
            <a:ext cx="1267883" cy="1187450"/>
            <a:chOff x="2173288" y="3765550"/>
            <a:chExt cx="950912" cy="1187450"/>
          </a:xfrm>
        </p:grpSpPr>
        <p:cxnSp>
          <p:nvCxnSpPr>
            <p:cNvPr id="14380" name="AutoShape 17"/>
            <p:cNvCxnSpPr>
              <a:cxnSpLocks noChangeShapeType="1"/>
              <a:stCxn id="14374" idx="0"/>
            </p:cNvCxnSpPr>
            <p:nvPr/>
          </p:nvCxnSpPr>
          <p:spPr bwMode="auto">
            <a:xfrm>
              <a:off x="2173288" y="3765550"/>
              <a:ext cx="763586" cy="822325"/>
            </a:xfrm>
            <a:prstGeom prst="straightConnector1">
              <a:avLst/>
            </a:prstGeom>
            <a:noFill/>
            <a:ln w="12700">
              <a:solidFill>
                <a:schemeClr val="tx1"/>
              </a:solidFill>
              <a:round/>
              <a:headEnd/>
              <a:tailEnd type="triangle" w="med" len="med"/>
            </a:ln>
          </p:spPr>
        </p:cxnSp>
        <p:sp>
          <p:nvSpPr>
            <p:cNvPr id="14381" name="Rectangle 7"/>
            <p:cNvSpPr>
              <a:spLocks noChangeArrowheads="1"/>
            </p:cNvSpPr>
            <p:nvPr/>
          </p:nvSpPr>
          <p:spPr bwMode="auto">
            <a:xfrm>
              <a:off x="274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8</a:t>
              </a:r>
            </a:p>
          </p:txBody>
        </p:sp>
      </p:grpSp>
      <p:grpSp>
        <p:nvGrpSpPr>
          <p:cNvPr id="4" name="Group 64"/>
          <p:cNvGrpSpPr>
            <a:grpSpLocks/>
          </p:cNvGrpSpPr>
          <p:nvPr/>
        </p:nvGrpSpPr>
        <p:grpSpPr bwMode="auto">
          <a:xfrm>
            <a:off x="8737600" y="3765550"/>
            <a:ext cx="508000" cy="1187450"/>
            <a:chOff x="6553200" y="3765550"/>
            <a:chExt cx="381000" cy="1187450"/>
          </a:xfrm>
        </p:grpSpPr>
        <p:cxnSp>
          <p:nvCxnSpPr>
            <p:cNvPr id="14378"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14379"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5</a:t>
              </a:r>
            </a:p>
          </p:txBody>
        </p:sp>
      </p:grpSp>
      <p:grpSp>
        <p:nvGrpSpPr>
          <p:cNvPr id="5" name="Group 65"/>
          <p:cNvGrpSpPr>
            <a:grpSpLocks/>
          </p:cNvGrpSpPr>
          <p:nvPr/>
        </p:nvGrpSpPr>
        <p:grpSpPr bwMode="auto">
          <a:xfrm>
            <a:off x="8993717" y="3765550"/>
            <a:ext cx="1267883" cy="1187450"/>
            <a:chOff x="6745288" y="3765550"/>
            <a:chExt cx="950912" cy="1187450"/>
          </a:xfrm>
        </p:grpSpPr>
        <p:cxnSp>
          <p:nvCxnSpPr>
            <p:cNvPr id="14376"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14377"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grpSp>
      <p:grpSp>
        <p:nvGrpSpPr>
          <p:cNvPr id="6" name="Group 51"/>
          <p:cNvGrpSpPr>
            <a:grpSpLocks/>
          </p:cNvGrpSpPr>
          <p:nvPr/>
        </p:nvGrpSpPr>
        <p:grpSpPr bwMode="auto">
          <a:xfrm>
            <a:off x="2645833" y="2514600"/>
            <a:ext cx="3302000" cy="1250950"/>
            <a:chOff x="1984375" y="2514600"/>
            <a:chExt cx="2476501" cy="1250950"/>
          </a:xfrm>
        </p:grpSpPr>
        <p:sp>
          <p:nvSpPr>
            <p:cNvPr id="14374" name="AutoShape 6"/>
            <p:cNvSpPr>
              <a:spLocks noChangeArrowheads="1"/>
            </p:cNvSpPr>
            <p:nvPr/>
          </p:nvSpPr>
          <p:spPr bwMode="auto">
            <a:xfrm flipV="1">
              <a:off x="1984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75" name="AutoShape 7"/>
            <p:cNvCxnSpPr>
              <a:cxnSpLocks noChangeShapeType="1"/>
              <a:stCxn id="14339" idx="3"/>
              <a:endCxn id="14374" idx="3"/>
            </p:cNvCxnSpPr>
            <p:nvPr/>
          </p:nvCxnSpPr>
          <p:spPr bwMode="auto">
            <a:xfrm flipH="1">
              <a:off x="2173288" y="2514600"/>
              <a:ext cx="2287588" cy="946150"/>
            </a:xfrm>
            <a:prstGeom prst="straightConnector1">
              <a:avLst/>
            </a:prstGeom>
            <a:noFill/>
            <a:ln w="12700">
              <a:solidFill>
                <a:schemeClr val="tx1"/>
              </a:solidFill>
              <a:round/>
              <a:headEnd/>
              <a:tailEnd type="triangle" w="med" len="med"/>
            </a:ln>
          </p:spPr>
        </p:cxnSp>
      </p:grpSp>
      <p:cxnSp>
        <p:nvCxnSpPr>
          <p:cNvPr id="28720" name="AutoShape 9"/>
          <p:cNvCxnSpPr>
            <a:cxnSpLocks noChangeShapeType="1"/>
            <a:stCxn id="14374" idx="0"/>
          </p:cNvCxnSpPr>
          <p:nvPr/>
        </p:nvCxnSpPr>
        <p:spPr bwMode="auto">
          <a:xfrm flipH="1">
            <a:off x="1883835" y="3765553"/>
            <a:ext cx="1013884" cy="822325"/>
          </a:xfrm>
          <a:prstGeom prst="straightConnector1">
            <a:avLst/>
          </a:prstGeom>
          <a:noFill/>
          <a:ln w="12700">
            <a:solidFill>
              <a:schemeClr val="tx1"/>
            </a:solidFill>
            <a:round/>
            <a:headEnd/>
            <a:tailEnd type="triangle" w="med" len="med"/>
          </a:ln>
        </p:spPr>
      </p:cxnSp>
      <p:sp>
        <p:nvSpPr>
          <p:cNvPr id="51" name="Rectangle 7"/>
          <p:cNvSpPr>
            <a:spLocks noChangeArrowheads="1"/>
          </p:cNvSpPr>
          <p:nvPr/>
        </p:nvSpPr>
        <p:spPr bwMode="auto">
          <a:xfrm>
            <a:off x="1625600" y="4648200"/>
            <a:ext cx="508000" cy="304800"/>
          </a:xfrm>
          <a:prstGeom prst="rect">
            <a:avLst/>
          </a:prstGeom>
          <a:solidFill>
            <a:srgbClr val="CCCCCC"/>
          </a:solidFill>
          <a:ln w="9525">
            <a:solidFill>
              <a:schemeClr val="tx1"/>
            </a:solidFill>
            <a:miter lim="800000"/>
            <a:headEnd/>
            <a:tailEnd/>
          </a:ln>
        </p:spPr>
        <p:txBody>
          <a:bodyPr wrap="none" anchor="ctr"/>
          <a:lstStyle/>
          <a:p>
            <a:pPr algn="ctr"/>
            <a:r>
              <a:rPr lang="en-US"/>
              <a:t>3</a:t>
            </a:r>
          </a:p>
        </p:txBody>
      </p:sp>
      <p:cxnSp>
        <p:nvCxnSpPr>
          <p:cNvPr id="67" name="AutoShape 21"/>
          <p:cNvCxnSpPr>
            <a:cxnSpLocks noChangeShapeType="1"/>
          </p:cNvCxnSpPr>
          <p:nvPr/>
        </p:nvCxnSpPr>
        <p:spPr bwMode="auto">
          <a:xfrm rot="5400000">
            <a:off x="5790143" y="2665943"/>
            <a:ext cx="304800" cy="2116"/>
          </a:xfrm>
          <a:prstGeom prst="straightConnector1">
            <a:avLst/>
          </a:prstGeom>
          <a:noFill/>
          <a:ln w="12700">
            <a:solidFill>
              <a:schemeClr val="tx1"/>
            </a:solidFill>
            <a:round/>
            <a:headEnd/>
            <a:tailEnd/>
          </a:ln>
        </p:spPr>
      </p:cxnSp>
      <p:cxnSp>
        <p:nvCxnSpPr>
          <p:cNvPr id="70" name="AutoShape 21"/>
          <p:cNvCxnSpPr>
            <a:cxnSpLocks noChangeShapeType="1"/>
            <a:stCxn id="14339" idx="3"/>
          </p:cNvCxnSpPr>
          <p:nvPr/>
        </p:nvCxnSpPr>
        <p:spPr bwMode="auto">
          <a:xfrm rot="16200000" flipH="1">
            <a:off x="6212417" y="2250019"/>
            <a:ext cx="228600" cy="757767"/>
          </a:xfrm>
          <a:prstGeom prst="straightConnector1">
            <a:avLst/>
          </a:prstGeom>
          <a:noFill/>
          <a:ln w="12700">
            <a:solidFill>
              <a:schemeClr val="tx1"/>
            </a:solidFill>
            <a:round/>
            <a:headEnd/>
            <a:tailEnd/>
          </a:ln>
        </p:spPr>
      </p:cxnSp>
      <p:cxnSp>
        <p:nvCxnSpPr>
          <p:cNvPr id="74" name="AutoShape 21"/>
          <p:cNvCxnSpPr>
            <a:cxnSpLocks noChangeShapeType="1"/>
          </p:cNvCxnSpPr>
          <p:nvPr/>
        </p:nvCxnSpPr>
        <p:spPr bwMode="auto">
          <a:xfrm rot="5400000">
            <a:off x="2744259" y="3913717"/>
            <a:ext cx="304800" cy="2117"/>
          </a:xfrm>
          <a:prstGeom prst="straightConnector1">
            <a:avLst/>
          </a:prstGeom>
          <a:noFill/>
          <a:ln w="12700">
            <a:solidFill>
              <a:schemeClr val="tx1"/>
            </a:solidFill>
            <a:round/>
            <a:headEnd/>
            <a:tailEnd/>
          </a:ln>
        </p:spPr>
      </p:cxnSp>
      <p:cxnSp>
        <p:nvCxnSpPr>
          <p:cNvPr id="75" name="AutoShape 21"/>
          <p:cNvCxnSpPr>
            <a:cxnSpLocks noChangeShapeType="1"/>
            <a:stCxn id="14374" idx="0"/>
          </p:cNvCxnSpPr>
          <p:nvPr/>
        </p:nvCxnSpPr>
        <p:spPr bwMode="auto">
          <a:xfrm rot="16200000" flipH="1">
            <a:off x="2926292" y="3739091"/>
            <a:ext cx="196850" cy="249767"/>
          </a:xfrm>
          <a:prstGeom prst="straightConnector1">
            <a:avLst/>
          </a:prstGeom>
          <a:noFill/>
          <a:ln w="12700">
            <a:solidFill>
              <a:schemeClr val="tx1"/>
            </a:solidFill>
            <a:round/>
            <a:headEnd/>
            <a:tailEnd/>
          </a:ln>
        </p:spPr>
      </p:cxnSp>
      <p:grpSp>
        <p:nvGrpSpPr>
          <p:cNvPr id="7" name="Group 59"/>
          <p:cNvGrpSpPr>
            <a:grpSpLocks/>
          </p:cNvGrpSpPr>
          <p:nvPr/>
        </p:nvGrpSpPr>
        <p:grpSpPr bwMode="auto">
          <a:xfrm>
            <a:off x="5693833" y="2514603"/>
            <a:ext cx="508000" cy="1235075"/>
            <a:chOff x="4270375" y="2514600"/>
            <a:chExt cx="381000" cy="1235075"/>
          </a:xfrm>
        </p:grpSpPr>
        <p:sp>
          <p:nvSpPr>
            <p:cNvPr id="14372" name="AutoShape 20"/>
            <p:cNvSpPr>
              <a:spLocks noChangeArrowheads="1"/>
            </p:cNvSpPr>
            <p:nvPr/>
          </p:nvSpPr>
          <p:spPr bwMode="auto">
            <a:xfrm flipV="1">
              <a:off x="4270375" y="3444875"/>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73" name="AutoShape 21"/>
            <p:cNvCxnSpPr>
              <a:cxnSpLocks noChangeShapeType="1"/>
              <a:stCxn id="14339" idx="3"/>
              <a:endCxn id="14372" idx="3"/>
            </p:cNvCxnSpPr>
            <p:nvPr/>
          </p:nvCxnSpPr>
          <p:spPr bwMode="auto">
            <a:xfrm flipH="1">
              <a:off x="4459288" y="2514600"/>
              <a:ext cx="1588" cy="930275"/>
            </a:xfrm>
            <a:prstGeom prst="straightConnector1">
              <a:avLst/>
            </a:prstGeom>
            <a:noFill/>
            <a:ln w="12700">
              <a:solidFill>
                <a:schemeClr val="tx1"/>
              </a:solidFill>
              <a:round/>
              <a:headEnd/>
              <a:tailEnd type="triangle" w="med" len="med"/>
            </a:ln>
          </p:spPr>
        </p:cxnSp>
      </p:grpSp>
      <p:grpSp>
        <p:nvGrpSpPr>
          <p:cNvPr id="8" name="Group 58"/>
          <p:cNvGrpSpPr>
            <a:grpSpLocks/>
          </p:cNvGrpSpPr>
          <p:nvPr/>
        </p:nvGrpSpPr>
        <p:grpSpPr bwMode="auto">
          <a:xfrm>
            <a:off x="4673600" y="3762375"/>
            <a:ext cx="1524000" cy="1190625"/>
            <a:chOff x="3505200" y="3762375"/>
            <a:chExt cx="1142999" cy="1190625"/>
          </a:xfrm>
        </p:grpSpPr>
        <p:cxnSp>
          <p:nvCxnSpPr>
            <p:cNvPr id="14368" name="AutoShape 23"/>
            <p:cNvCxnSpPr>
              <a:cxnSpLocks noChangeShapeType="1"/>
            </p:cNvCxnSpPr>
            <p:nvPr/>
          </p:nvCxnSpPr>
          <p:spPr bwMode="auto">
            <a:xfrm flipH="1">
              <a:off x="3698875" y="3765550"/>
              <a:ext cx="760413" cy="822325"/>
            </a:xfrm>
            <a:prstGeom prst="straightConnector1">
              <a:avLst/>
            </a:prstGeom>
            <a:noFill/>
            <a:ln w="12700">
              <a:solidFill>
                <a:schemeClr val="tx1"/>
              </a:solidFill>
              <a:round/>
              <a:headEnd/>
              <a:tailEnd type="triangle" w="med" len="med"/>
            </a:ln>
          </p:spPr>
        </p:cxnSp>
        <p:sp>
          <p:nvSpPr>
            <p:cNvPr id="14369" name="Rectangle 7"/>
            <p:cNvSpPr>
              <a:spLocks noChangeArrowheads="1"/>
            </p:cNvSpPr>
            <p:nvPr/>
          </p:nvSpPr>
          <p:spPr bwMode="auto">
            <a:xfrm>
              <a:off x="350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cxnSp>
          <p:nvCxnSpPr>
            <p:cNvPr id="14370" name="AutoShape 21"/>
            <p:cNvCxnSpPr>
              <a:cxnSpLocks noChangeShapeType="1"/>
            </p:cNvCxnSpPr>
            <p:nvPr/>
          </p:nvCxnSpPr>
          <p:spPr bwMode="auto">
            <a:xfrm rot="5400000">
              <a:off x="4306094" y="3913981"/>
              <a:ext cx="304800" cy="1588"/>
            </a:xfrm>
            <a:prstGeom prst="straightConnector1">
              <a:avLst/>
            </a:prstGeom>
            <a:noFill/>
            <a:ln w="12700">
              <a:solidFill>
                <a:schemeClr val="tx1"/>
              </a:solidFill>
              <a:round/>
              <a:headEnd/>
              <a:tailEnd/>
            </a:ln>
          </p:spPr>
        </p:cxnSp>
        <p:cxnSp>
          <p:nvCxnSpPr>
            <p:cNvPr id="14371" name="AutoShape 21"/>
            <p:cNvCxnSpPr>
              <a:cxnSpLocks noChangeShapeType="1"/>
            </p:cNvCxnSpPr>
            <p:nvPr/>
          </p:nvCxnSpPr>
          <p:spPr bwMode="auto">
            <a:xfrm rot="16200000" flipH="1">
              <a:off x="4456112" y="3770312"/>
              <a:ext cx="196850" cy="187325"/>
            </a:xfrm>
            <a:prstGeom prst="straightConnector1">
              <a:avLst/>
            </a:prstGeom>
            <a:noFill/>
            <a:ln w="12700">
              <a:solidFill>
                <a:schemeClr val="tx1"/>
              </a:solidFill>
              <a:round/>
              <a:headEnd/>
              <a:tailEnd/>
            </a:ln>
          </p:spPr>
        </p:cxnSp>
      </p:grpSp>
      <p:grpSp>
        <p:nvGrpSpPr>
          <p:cNvPr id="9" name="Group 61"/>
          <p:cNvGrpSpPr>
            <a:grpSpLocks/>
          </p:cNvGrpSpPr>
          <p:nvPr/>
        </p:nvGrpSpPr>
        <p:grpSpPr bwMode="auto">
          <a:xfrm>
            <a:off x="5947833" y="2514600"/>
            <a:ext cx="3301998" cy="1250950"/>
            <a:chOff x="4460876" y="2514600"/>
            <a:chExt cx="2476499" cy="1250950"/>
          </a:xfrm>
        </p:grpSpPr>
        <p:sp>
          <p:nvSpPr>
            <p:cNvPr id="14366" name="AutoShape 26"/>
            <p:cNvSpPr>
              <a:spLocks noChangeArrowheads="1"/>
            </p:cNvSpPr>
            <p:nvPr/>
          </p:nvSpPr>
          <p:spPr bwMode="auto">
            <a:xfrm flipV="1">
              <a:off x="6556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67" name="AutoShape 27"/>
            <p:cNvCxnSpPr>
              <a:cxnSpLocks noChangeShapeType="1"/>
              <a:stCxn id="14339" idx="3"/>
              <a:endCxn id="14366" idx="3"/>
            </p:cNvCxnSpPr>
            <p:nvPr/>
          </p:nvCxnSpPr>
          <p:spPr bwMode="auto">
            <a:xfrm>
              <a:off x="4460875" y="2514600"/>
              <a:ext cx="2284413" cy="946150"/>
            </a:xfrm>
            <a:prstGeom prst="straightConnector1">
              <a:avLst/>
            </a:prstGeom>
            <a:noFill/>
            <a:ln w="12700">
              <a:solidFill>
                <a:schemeClr val="tx1"/>
              </a:solidFill>
              <a:round/>
              <a:headEnd/>
              <a:tailEnd type="triangle" w="med" len="med"/>
            </a:ln>
          </p:spPr>
        </p:cxnSp>
      </p:grpSp>
      <p:grpSp>
        <p:nvGrpSpPr>
          <p:cNvPr id="10" name="Group 60"/>
          <p:cNvGrpSpPr>
            <a:grpSpLocks/>
          </p:cNvGrpSpPr>
          <p:nvPr/>
        </p:nvGrpSpPr>
        <p:grpSpPr bwMode="auto">
          <a:xfrm>
            <a:off x="7721600" y="3762375"/>
            <a:ext cx="1524000" cy="1190625"/>
            <a:chOff x="5791200" y="3762375"/>
            <a:chExt cx="1142999" cy="1190625"/>
          </a:xfrm>
        </p:grpSpPr>
        <p:cxnSp>
          <p:nvCxnSpPr>
            <p:cNvPr id="14362" name="AutoShape 29"/>
            <p:cNvCxnSpPr>
              <a:cxnSpLocks noChangeShapeType="1"/>
            </p:cNvCxnSpPr>
            <p:nvPr/>
          </p:nvCxnSpPr>
          <p:spPr bwMode="auto">
            <a:xfrm flipH="1">
              <a:off x="5984875" y="3765550"/>
              <a:ext cx="760413" cy="822325"/>
            </a:xfrm>
            <a:prstGeom prst="straightConnector1">
              <a:avLst/>
            </a:prstGeom>
            <a:noFill/>
            <a:ln w="12700">
              <a:solidFill>
                <a:schemeClr val="tx1"/>
              </a:solidFill>
              <a:round/>
              <a:headEnd/>
              <a:tailEnd type="triangle" w="med" len="med"/>
            </a:ln>
          </p:spPr>
        </p:cxnSp>
        <p:sp>
          <p:nvSpPr>
            <p:cNvPr id="14363" name="Rectangle 7"/>
            <p:cNvSpPr>
              <a:spLocks noChangeArrowheads="1"/>
            </p:cNvSpPr>
            <p:nvPr/>
          </p:nvSpPr>
          <p:spPr bwMode="auto">
            <a:xfrm>
              <a:off x="579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14</a:t>
              </a:r>
            </a:p>
          </p:txBody>
        </p:sp>
        <p:cxnSp>
          <p:nvCxnSpPr>
            <p:cNvPr id="14364" name="AutoShape 21"/>
            <p:cNvCxnSpPr>
              <a:cxnSpLocks noChangeShapeType="1"/>
            </p:cNvCxnSpPr>
            <p:nvPr/>
          </p:nvCxnSpPr>
          <p:spPr bwMode="auto">
            <a:xfrm rot="5400000">
              <a:off x="6592094" y="3913981"/>
              <a:ext cx="304800" cy="1588"/>
            </a:xfrm>
            <a:prstGeom prst="straightConnector1">
              <a:avLst/>
            </a:prstGeom>
            <a:noFill/>
            <a:ln w="12700">
              <a:solidFill>
                <a:schemeClr val="tx1"/>
              </a:solidFill>
              <a:round/>
              <a:headEnd/>
              <a:tailEnd/>
            </a:ln>
          </p:spPr>
        </p:cxnSp>
        <p:cxnSp>
          <p:nvCxnSpPr>
            <p:cNvPr id="14365" name="AutoShape 21"/>
            <p:cNvCxnSpPr>
              <a:cxnSpLocks noChangeShapeType="1"/>
            </p:cNvCxnSpPr>
            <p:nvPr/>
          </p:nvCxnSpPr>
          <p:spPr bwMode="auto">
            <a:xfrm rot="16200000" flipH="1">
              <a:off x="6742112" y="3770312"/>
              <a:ext cx="196850" cy="187325"/>
            </a:xfrm>
            <a:prstGeom prst="straightConnector1">
              <a:avLst/>
            </a:prstGeom>
            <a:noFill/>
            <a:ln w="12700">
              <a:solidFill>
                <a:schemeClr val="tx1"/>
              </a:solidFill>
              <a:round/>
              <a:headEnd/>
              <a:tailEnd/>
            </a:ln>
          </p:spPr>
        </p:cxnSp>
      </p:grpSp>
      <p:grpSp>
        <p:nvGrpSpPr>
          <p:cNvPr id="11" name="Group 64"/>
          <p:cNvGrpSpPr>
            <a:grpSpLocks/>
          </p:cNvGrpSpPr>
          <p:nvPr/>
        </p:nvGrpSpPr>
        <p:grpSpPr bwMode="auto">
          <a:xfrm>
            <a:off x="5689600" y="3765550"/>
            <a:ext cx="508000" cy="1187450"/>
            <a:chOff x="6553200" y="3765550"/>
            <a:chExt cx="381000" cy="1187450"/>
          </a:xfrm>
        </p:grpSpPr>
        <p:cxnSp>
          <p:nvCxnSpPr>
            <p:cNvPr id="14360"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14361"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4</a:t>
              </a:r>
            </a:p>
          </p:txBody>
        </p:sp>
      </p:grpSp>
      <p:grpSp>
        <p:nvGrpSpPr>
          <p:cNvPr id="12" name="Group 65"/>
          <p:cNvGrpSpPr>
            <a:grpSpLocks/>
          </p:cNvGrpSpPr>
          <p:nvPr/>
        </p:nvGrpSpPr>
        <p:grpSpPr bwMode="auto">
          <a:xfrm>
            <a:off x="5945717" y="3765550"/>
            <a:ext cx="1267883" cy="1187450"/>
            <a:chOff x="6745288" y="3765550"/>
            <a:chExt cx="950912" cy="1187450"/>
          </a:xfrm>
        </p:grpSpPr>
        <p:cxnSp>
          <p:nvCxnSpPr>
            <p:cNvPr id="14358"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14359"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6</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7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7"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997822" y="1888303"/>
            <a:ext cx="3579027" cy="1395412"/>
          </a:xfrm>
          <a:prstGeom prst="rect">
            <a:avLst/>
          </a:prstGeom>
          <a:noFill/>
          <a:extLst>
            <a:ext uri="{909E8E84-426E-40dd-AFC4-6F175D3DCCD1}">
              <a14:hiddenFill xmlns:a14="http://schemas.microsoft.com/office/drawing/2010/main" xmlns="">
                <a:solidFill>
                  <a:srgbClr val="FFFFFF"/>
                </a:solidFill>
              </a14:hiddenFill>
            </a:ext>
          </a:extLst>
        </p:spPr>
      </p:pic>
      <p:pic>
        <p:nvPicPr>
          <p:cNvPr id="44036"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7071" y="1536553"/>
            <a:ext cx="3674720" cy="1974850"/>
          </a:xfrm>
          <a:prstGeom prst="rect">
            <a:avLst/>
          </a:prstGeom>
          <a:noFill/>
          <a:extLst>
            <a:ext uri="{909E8E84-426E-40dd-AFC4-6F175D3DCCD1}">
              <a14:hiddenFill xmlns:a14="http://schemas.microsoft.com/office/drawing/2010/main" xmlns="">
                <a:solidFill>
                  <a:srgbClr val="FFFFFF"/>
                </a:solidFill>
              </a14:hiddenFill>
            </a:ext>
          </a:extLst>
        </p:spPr>
      </p:pic>
      <p:sp>
        <p:nvSpPr>
          <p:cNvPr id="16386" name="Rectangle 2"/>
          <p:cNvSpPr>
            <a:spLocks noGrp="1" noChangeArrowheads="1"/>
          </p:cNvSpPr>
          <p:nvPr>
            <p:ph type="title"/>
          </p:nvPr>
        </p:nvSpPr>
        <p:spPr/>
        <p:txBody>
          <a:bodyPr/>
          <a:lstStyle/>
          <a:p>
            <a:pPr eaLnBrk="1" hangingPunct="1"/>
            <a:r>
              <a:rPr lang="en-US"/>
              <a:t>Minimax Properties</a:t>
            </a:r>
          </a:p>
        </p:txBody>
      </p:sp>
      <p:sp>
        <p:nvSpPr>
          <p:cNvPr id="935939" name="Rectangle 3"/>
          <p:cNvSpPr>
            <a:spLocks noGrp="1" noChangeArrowheads="1"/>
          </p:cNvSpPr>
          <p:nvPr>
            <p:ph idx="1"/>
          </p:nvPr>
        </p:nvSpPr>
        <p:spPr>
          <a:xfrm>
            <a:off x="2286000" y="5257800"/>
            <a:ext cx="7366000" cy="685800"/>
          </a:xfrm>
        </p:spPr>
        <p:txBody>
          <a:bodyPr/>
          <a:lstStyle/>
          <a:p>
            <a:pPr algn="ctr" eaLnBrk="1" hangingPunct="1">
              <a:lnSpc>
                <a:spcPct val="90000"/>
              </a:lnSpc>
              <a:buNone/>
            </a:pPr>
            <a:r>
              <a:rPr lang="en-US" sz="2800" dirty="0"/>
              <a:t>Optimal against a perfect player.  Otherwise?</a:t>
            </a:r>
          </a:p>
          <a:p>
            <a:pPr algn="ctr" eaLnBrk="1" hangingPunct="1">
              <a:lnSpc>
                <a:spcPct val="90000"/>
              </a:lnSpc>
            </a:pPr>
            <a:endParaRPr lang="en-US" sz="2800" dirty="0"/>
          </a:p>
        </p:txBody>
      </p:sp>
      <p:sp>
        <p:nvSpPr>
          <p:cNvPr id="16388" name="AutoShape 5"/>
          <p:cNvSpPr>
            <a:spLocks noChangeArrowheads="1"/>
          </p:cNvSpPr>
          <p:nvPr/>
        </p:nvSpPr>
        <p:spPr bwMode="auto">
          <a:xfrm>
            <a:off x="5791200" y="20574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sp>
        <p:nvSpPr>
          <p:cNvPr id="16389" name="AutoShape 6"/>
          <p:cNvSpPr>
            <a:spLocks noChangeArrowheads="1"/>
          </p:cNvSpPr>
          <p:nvPr/>
        </p:nvSpPr>
        <p:spPr bwMode="auto">
          <a:xfrm rot="10800000">
            <a:off x="5029200" y="30480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6390" name="AutoShape 7"/>
          <p:cNvSpPr>
            <a:spLocks noChangeArrowheads="1"/>
          </p:cNvSpPr>
          <p:nvPr/>
        </p:nvSpPr>
        <p:spPr bwMode="auto">
          <a:xfrm rot="10800000">
            <a:off x="6553200" y="30480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6391" name="Rectangle 8"/>
          <p:cNvSpPr>
            <a:spLocks noChangeArrowheads="1"/>
          </p:cNvSpPr>
          <p:nvPr/>
        </p:nvSpPr>
        <p:spPr bwMode="auto">
          <a:xfrm>
            <a:off x="46482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latin typeface="Calibri" pitchFamily="34" charset="0"/>
              </a:rPr>
              <a:t>10</a:t>
            </a:r>
          </a:p>
        </p:txBody>
      </p:sp>
      <p:sp>
        <p:nvSpPr>
          <p:cNvPr id="16392" name="Rectangle 9"/>
          <p:cNvSpPr>
            <a:spLocks noChangeArrowheads="1"/>
          </p:cNvSpPr>
          <p:nvPr/>
        </p:nvSpPr>
        <p:spPr bwMode="auto">
          <a:xfrm>
            <a:off x="53340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10</a:t>
            </a:r>
          </a:p>
        </p:txBody>
      </p:sp>
      <p:sp>
        <p:nvSpPr>
          <p:cNvPr id="16393" name="Rectangle 10"/>
          <p:cNvSpPr>
            <a:spLocks noChangeArrowheads="1"/>
          </p:cNvSpPr>
          <p:nvPr/>
        </p:nvSpPr>
        <p:spPr bwMode="auto">
          <a:xfrm>
            <a:off x="61722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9</a:t>
            </a:r>
          </a:p>
        </p:txBody>
      </p:sp>
      <p:sp>
        <p:nvSpPr>
          <p:cNvPr id="16394" name="Rectangle 11"/>
          <p:cNvSpPr>
            <a:spLocks noChangeArrowheads="1"/>
          </p:cNvSpPr>
          <p:nvPr/>
        </p:nvSpPr>
        <p:spPr bwMode="auto">
          <a:xfrm>
            <a:off x="69342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latin typeface="Calibri" pitchFamily="34" charset="0"/>
              </a:rPr>
              <a:t>100</a:t>
            </a:r>
          </a:p>
        </p:txBody>
      </p:sp>
      <p:cxnSp>
        <p:nvCxnSpPr>
          <p:cNvPr id="16395" name="AutoShape 12"/>
          <p:cNvCxnSpPr>
            <a:cxnSpLocks noChangeShapeType="1"/>
            <a:stCxn id="16388" idx="3"/>
            <a:endCxn id="16389" idx="3"/>
          </p:cNvCxnSpPr>
          <p:nvPr/>
        </p:nvCxnSpPr>
        <p:spPr bwMode="auto">
          <a:xfrm flipH="1">
            <a:off x="5219700" y="2362200"/>
            <a:ext cx="762000" cy="685800"/>
          </a:xfrm>
          <a:prstGeom prst="straightConnector1">
            <a:avLst/>
          </a:prstGeom>
          <a:noFill/>
          <a:ln w="9525">
            <a:solidFill>
              <a:schemeClr val="tx1"/>
            </a:solidFill>
            <a:round/>
            <a:headEnd/>
            <a:tailEnd type="triangle" w="med" len="med"/>
          </a:ln>
        </p:spPr>
      </p:cxnSp>
      <p:cxnSp>
        <p:nvCxnSpPr>
          <p:cNvPr id="16396" name="AutoShape 13"/>
          <p:cNvCxnSpPr>
            <a:cxnSpLocks noChangeShapeType="1"/>
            <a:stCxn id="16388" idx="3"/>
            <a:endCxn id="16390" idx="3"/>
          </p:cNvCxnSpPr>
          <p:nvPr/>
        </p:nvCxnSpPr>
        <p:spPr bwMode="auto">
          <a:xfrm>
            <a:off x="5981700" y="2362200"/>
            <a:ext cx="762000" cy="685800"/>
          </a:xfrm>
          <a:prstGeom prst="straightConnector1">
            <a:avLst/>
          </a:prstGeom>
          <a:noFill/>
          <a:ln w="9525">
            <a:solidFill>
              <a:schemeClr val="tx1"/>
            </a:solidFill>
            <a:round/>
            <a:headEnd/>
            <a:tailEnd type="triangle" w="med" len="med"/>
          </a:ln>
        </p:spPr>
      </p:cxnSp>
      <p:cxnSp>
        <p:nvCxnSpPr>
          <p:cNvPr id="16397" name="AutoShape 14"/>
          <p:cNvCxnSpPr>
            <a:cxnSpLocks noChangeShapeType="1"/>
            <a:stCxn id="16389" idx="0"/>
            <a:endCxn id="16391" idx="0"/>
          </p:cNvCxnSpPr>
          <p:nvPr/>
        </p:nvCxnSpPr>
        <p:spPr bwMode="auto">
          <a:xfrm flipH="1">
            <a:off x="4838700" y="3352800"/>
            <a:ext cx="381000" cy="990600"/>
          </a:xfrm>
          <a:prstGeom prst="straightConnector1">
            <a:avLst/>
          </a:prstGeom>
          <a:noFill/>
          <a:ln w="9525">
            <a:solidFill>
              <a:schemeClr val="tx1"/>
            </a:solidFill>
            <a:round/>
            <a:headEnd/>
            <a:tailEnd type="triangle" w="med" len="med"/>
          </a:ln>
        </p:spPr>
      </p:cxnSp>
      <p:cxnSp>
        <p:nvCxnSpPr>
          <p:cNvPr id="16398" name="AutoShape 15"/>
          <p:cNvCxnSpPr>
            <a:cxnSpLocks noChangeShapeType="1"/>
            <a:stCxn id="16389" idx="0"/>
            <a:endCxn id="16392" idx="0"/>
          </p:cNvCxnSpPr>
          <p:nvPr/>
        </p:nvCxnSpPr>
        <p:spPr bwMode="auto">
          <a:xfrm>
            <a:off x="5219700" y="3352800"/>
            <a:ext cx="304800" cy="990600"/>
          </a:xfrm>
          <a:prstGeom prst="straightConnector1">
            <a:avLst/>
          </a:prstGeom>
          <a:noFill/>
          <a:ln w="9525">
            <a:solidFill>
              <a:schemeClr val="tx1"/>
            </a:solidFill>
            <a:round/>
            <a:headEnd/>
            <a:tailEnd type="triangle" w="med" len="med"/>
          </a:ln>
        </p:spPr>
      </p:cxnSp>
      <p:cxnSp>
        <p:nvCxnSpPr>
          <p:cNvPr id="16399" name="AutoShape 16"/>
          <p:cNvCxnSpPr>
            <a:cxnSpLocks noChangeShapeType="1"/>
            <a:stCxn id="16390" idx="0"/>
            <a:endCxn id="16393" idx="0"/>
          </p:cNvCxnSpPr>
          <p:nvPr/>
        </p:nvCxnSpPr>
        <p:spPr bwMode="auto">
          <a:xfrm flipH="1">
            <a:off x="6362700" y="3352800"/>
            <a:ext cx="381000" cy="990600"/>
          </a:xfrm>
          <a:prstGeom prst="straightConnector1">
            <a:avLst/>
          </a:prstGeom>
          <a:noFill/>
          <a:ln w="9525">
            <a:solidFill>
              <a:schemeClr val="tx1"/>
            </a:solidFill>
            <a:round/>
            <a:headEnd/>
            <a:tailEnd type="triangle" w="med" len="med"/>
          </a:ln>
        </p:spPr>
      </p:cxnSp>
      <p:cxnSp>
        <p:nvCxnSpPr>
          <p:cNvPr id="16400" name="AutoShape 17"/>
          <p:cNvCxnSpPr>
            <a:cxnSpLocks noChangeShapeType="1"/>
            <a:stCxn id="16390" idx="0"/>
            <a:endCxn id="16394" idx="0"/>
          </p:cNvCxnSpPr>
          <p:nvPr/>
        </p:nvCxnSpPr>
        <p:spPr bwMode="auto">
          <a:xfrm>
            <a:off x="6743700" y="3352800"/>
            <a:ext cx="381000" cy="990600"/>
          </a:xfrm>
          <a:prstGeom prst="straightConnector1">
            <a:avLst/>
          </a:prstGeom>
          <a:noFill/>
          <a:ln w="9525">
            <a:solidFill>
              <a:schemeClr val="tx1"/>
            </a:solidFill>
            <a:round/>
            <a:headEnd/>
            <a:tailEnd type="triangle" w="med" len="med"/>
          </a:ln>
        </p:spPr>
      </p:cxnSp>
      <p:sp>
        <p:nvSpPr>
          <p:cNvPr id="16401" name="Text Box 18"/>
          <p:cNvSpPr txBox="1">
            <a:spLocks noChangeArrowheads="1"/>
          </p:cNvSpPr>
          <p:nvPr/>
        </p:nvSpPr>
        <p:spPr bwMode="auto">
          <a:xfrm>
            <a:off x="6194425" y="2057400"/>
            <a:ext cx="663575" cy="366713"/>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max</a:t>
            </a:r>
          </a:p>
        </p:txBody>
      </p:sp>
      <p:sp>
        <p:nvSpPr>
          <p:cNvPr id="16402" name="Text Box 19"/>
          <p:cNvSpPr txBox="1">
            <a:spLocks noChangeArrowheads="1"/>
          </p:cNvSpPr>
          <p:nvPr/>
        </p:nvSpPr>
        <p:spPr bwMode="auto">
          <a:xfrm>
            <a:off x="7010400" y="2971800"/>
            <a:ext cx="663575" cy="366713"/>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min</a:t>
            </a:r>
          </a:p>
        </p:txBody>
      </p:sp>
      <p:sp>
        <p:nvSpPr>
          <p:cNvPr id="16403" name="Text Box 20"/>
          <p:cNvSpPr txBox="1">
            <a:spLocks noChangeArrowheads="1"/>
          </p:cNvSpPr>
          <p:nvPr/>
        </p:nvSpPr>
        <p:spPr bwMode="auto">
          <a:xfrm>
            <a:off x="7010400" y="6477000"/>
            <a:ext cx="5181600" cy="369332"/>
          </a:xfrm>
          <a:prstGeom prst="rect">
            <a:avLst/>
          </a:prstGeom>
          <a:noFill/>
          <a:ln w="9525">
            <a:noFill/>
            <a:miter lim="800000"/>
            <a:headEnd/>
            <a:tailEnd/>
          </a:ln>
        </p:spPr>
        <p:txBody>
          <a:bodyPr wrap="square">
            <a:spAutoFit/>
          </a:bodyPr>
          <a:lstStyle/>
          <a:p>
            <a:pPr algn="r">
              <a:spcBef>
                <a:spcPct val="50000"/>
              </a:spcBef>
            </a:pPr>
            <a:r>
              <a:rPr lang="en-US" dirty="0">
                <a:solidFill>
                  <a:srgbClr val="CC0000"/>
                </a:solidFill>
                <a:latin typeface="Calibri" pitchFamily="34" charset="0"/>
              </a:rPr>
              <a:t>[Demo: min </a:t>
            </a:r>
            <a:r>
              <a:rPr lang="en-US" dirty="0" err="1">
                <a:solidFill>
                  <a:srgbClr val="CC0000"/>
                </a:solidFill>
                <a:latin typeface="Calibri" pitchFamily="34" charset="0"/>
              </a:rPr>
              <a:t>vs</a:t>
            </a:r>
            <a:r>
              <a:rPr lang="en-US" dirty="0">
                <a:solidFill>
                  <a:srgbClr val="CC0000"/>
                </a:solidFill>
                <a:latin typeface="Calibri" pitchFamily="34" charset="0"/>
              </a:rPr>
              <a:t> </a:t>
            </a:r>
            <a:r>
              <a:rPr lang="en-US" dirty="0" err="1">
                <a:solidFill>
                  <a:srgbClr val="CC0000"/>
                </a:solidFill>
                <a:latin typeface="Calibri" pitchFamily="34" charset="0"/>
              </a:rPr>
              <a:t>exp</a:t>
            </a:r>
            <a:r>
              <a:rPr lang="en-US" dirty="0">
                <a:solidFill>
                  <a:srgbClr val="CC0000"/>
                </a:solidFill>
                <a:latin typeface="Calibri" pitchFamily="34" charset="0"/>
              </a:rPr>
              <a:t> (L6D2, L6D3)]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0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037"/>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440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Min vs. </a:t>
            </a:r>
            <a:r>
              <a:rPr lang="en-US" dirty="0" err="1"/>
              <a:t>Exp</a:t>
            </a:r>
            <a:r>
              <a:rPr lang="en-US" dirty="0"/>
              <a:t> (Min)</a:t>
            </a:r>
          </a:p>
        </p:txBody>
      </p:sp>
      <p:pic>
        <p:nvPicPr>
          <p:cNvPr id="5" name="Min vs Exp (mi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05000" y="1143000"/>
            <a:ext cx="8382000" cy="5238750"/>
          </a:xfrm>
          <a:prstGeom prst="rect">
            <a:avLst/>
          </a:prstGeom>
        </p:spPr>
      </p:pic>
    </p:spTree>
    <p:extLst>
      <p:ext uri="{BB962C8B-B14F-4D97-AF65-F5344CB8AC3E}">
        <p14:creationId xmlns:p14="http://schemas.microsoft.com/office/powerpoint/2010/main" val="39463926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Min vs. </a:t>
            </a:r>
            <a:r>
              <a:rPr lang="en-US" dirty="0" err="1"/>
              <a:t>Exp</a:t>
            </a:r>
            <a:r>
              <a:rPr lang="en-US" dirty="0"/>
              <a:t> (</a:t>
            </a:r>
            <a:r>
              <a:rPr lang="en-US" dirty="0" err="1"/>
              <a:t>Exp</a:t>
            </a:r>
            <a:r>
              <a:rPr lang="en-US" dirty="0"/>
              <a:t>)</a:t>
            </a:r>
          </a:p>
        </p:txBody>
      </p:sp>
      <p:pic>
        <p:nvPicPr>
          <p:cNvPr id="3" name="Min vs Exp (ex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0" y="1143000"/>
            <a:ext cx="8290560" cy="5181600"/>
          </a:xfrm>
          <a:prstGeom prst="rect">
            <a:avLst/>
          </a:prstGeom>
        </p:spPr>
      </p:pic>
    </p:spTree>
    <p:extLst>
      <p:ext uri="{BB962C8B-B14F-4D97-AF65-F5344CB8AC3E}">
        <p14:creationId xmlns:p14="http://schemas.microsoft.com/office/powerpoint/2010/main" val="13813425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10025" y="1470461"/>
            <a:ext cx="4918972" cy="454933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err="1"/>
              <a:t>Minimax</a:t>
            </a:r>
            <a:r>
              <a:rPr lang="en-US" dirty="0"/>
              <a:t> Efficiency</a:t>
            </a:r>
          </a:p>
        </p:txBody>
      </p:sp>
      <p:sp>
        <p:nvSpPr>
          <p:cNvPr id="3" name="Content Placeholder 2"/>
          <p:cNvSpPr>
            <a:spLocks noGrp="1"/>
          </p:cNvSpPr>
          <p:nvPr>
            <p:ph idx="1"/>
          </p:nvPr>
        </p:nvSpPr>
        <p:spPr>
          <a:xfrm>
            <a:off x="406400" y="1519236"/>
            <a:ext cx="5918200" cy="4729164"/>
          </a:xfrm>
        </p:spPr>
        <p:txBody>
          <a:bodyPr/>
          <a:lstStyle/>
          <a:p>
            <a:pPr lvl="0">
              <a:lnSpc>
                <a:spcPct val="90000"/>
              </a:lnSpc>
              <a:buClr>
                <a:srgbClr val="333399"/>
              </a:buClr>
            </a:pPr>
            <a:r>
              <a:rPr lang="en-US" sz="2800" dirty="0">
                <a:solidFill>
                  <a:srgbClr val="333399"/>
                </a:solidFill>
              </a:rPr>
              <a:t>How efficient is </a:t>
            </a:r>
            <a:r>
              <a:rPr lang="en-US" sz="2800" dirty="0" err="1">
                <a:solidFill>
                  <a:srgbClr val="333399"/>
                </a:solidFill>
              </a:rPr>
              <a:t>minimax</a:t>
            </a:r>
            <a:r>
              <a:rPr lang="en-US" sz="2800" dirty="0">
                <a:solidFill>
                  <a:srgbClr val="333399"/>
                </a:solidFill>
              </a:rPr>
              <a:t>?</a:t>
            </a:r>
          </a:p>
          <a:p>
            <a:pPr lvl="1">
              <a:lnSpc>
                <a:spcPct val="90000"/>
              </a:lnSpc>
              <a:buClr>
                <a:srgbClr val="333399"/>
              </a:buClr>
            </a:pPr>
            <a:r>
              <a:rPr lang="en-US" sz="2400" dirty="0"/>
              <a:t>Just like (exhaustive) DFS</a:t>
            </a:r>
          </a:p>
          <a:p>
            <a:pPr lvl="1">
              <a:lnSpc>
                <a:spcPct val="90000"/>
              </a:lnSpc>
              <a:buClr>
                <a:srgbClr val="000000"/>
              </a:buClr>
            </a:pPr>
            <a:r>
              <a:rPr lang="en-US" sz="2400" dirty="0">
                <a:solidFill>
                  <a:srgbClr val="000000"/>
                </a:solidFill>
                <a:ea typeface="+mn-ea"/>
                <a:cs typeface="+mn-cs"/>
              </a:rPr>
              <a:t>Time: O(</a:t>
            </a:r>
            <a:r>
              <a:rPr lang="en-US" sz="2400" dirty="0" err="1">
                <a:solidFill>
                  <a:srgbClr val="000000"/>
                </a:solidFill>
                <a:ea typeface="+mn-ea"/>
                <a:cs typeface="+mn-cs"/>
              </a:rPr>
              <a:t>b</a:t>
            </a:r>
            <a:r>
              <a:rPr lang="en-US" sz="2400" baseline="30000" dirty="0" err="1">
                <a:solidFill>
                  <a:srgbClr val="000000"/>
                </a:solidFill>
                <a:ea typeface="+mn-ea"/>
                <a:cs typeface="+mn-cs"/>
              </a:rPr>
              <a:t>m</a:t>
            </a:r>
            <a:r>
              <a:rPr lang="en-US" sz="2400" dirty="0">
                <a:solidFill>
                  <a:srgbClr val="000000"/>
                </a:solidFill>
                <a:ea typeface="+mn-ea"/>
                <a:cs typeface="+mn-cs"/>
              </a:rPr>
              <a:t>)</a:t>
            </a:r>
          </a:p>
          <a:p>
            <a:pPr lvl="1">
              <a:lnSpc>
                <a:spcPct val="90000"/>
              </a:lnSpc>
              <a:buClr>
                <a:srgbClr val="000000"/>
              </a:buClr>
            </a:pPr>
            <a:r>
              <a:rPr lang="en-US" sz="2400" dirty="0">
                <a:solidFill>
                  <a:srgbClr val="000000"/>
                </a:solidFill>
                <a:ea typeface="+mn-ea"/>
                <a:cs typeface="+mn-cs"/>
              </a:rPr>
              <a:t>Space: O(</a:t>
            </a:r>
            <a:r>
              <a:rPr lang="en-US" sz="2400" dirty="0" err="1">
                <a:solidFill>
                  <a:srgbClr val="000000"/>
                </a:solidFill>
                <a:ea typeface="+mn-ea"/>
                <a:cs typeface="+mn-cs"/>
              </a:rPr>
              <a:t>bm</a:t>
            </a:r>
            <a:r>
              <a:rPr lang="en-US" sz="2400" dirty="0">
                <a:solidFill>
                  <a:srgbClr val="000000"/>
                </a:solidFill>
                <a:ea typeface="+mn-ea"/>
                <a:cs typeface="+mn-cs"/>
              </a:rPr>
              <a:t>)</a:t>
            </a:r>
          </a:p>
          <a:p>
            <a:pPr lvl="0">
              <a:lnSpc>
                <a:spcPct val="90000"/>
              </a:lnSpc>
              <a:buClr>
                <a:srgbClr val="333399"/>
              </a:buClr>
            </a:pPr>
            <a:endParaRPr lang="en-US" sz="2800" dirty="0">
              <a:solidFill>
                <a:srgbClr val="333399"/>
              </a:solidFill>
            </a:endParaRPr>
          </a:p>
          <a:p>
            <a:pPr lvl="0">
              <a:lnSpc>
                <a:spcPct val="90000"/>
              </a:lnSpc>
              <a:buClr>
                <a:srgbClr val="333399"/>
              </a:buClr>
            </a:pPr>
            <a:r>
              <a:rPr lang="en-US" sz="2800" dirty="0">
                <a:solidFill>
                  <a:srgbClr val="333399"/>
                </a:solidFill>
              </a:rPr>
              <a:t>Example: For </a:t>
            </a:r>
            <a:r>
              <a:rPr lang="en-US" sz="2800" kern="1200" dirty="0">
                <a:solidFill>
                  <a:srgbClr val="333399"/>
                </a:solidFill>
              </a:rPr>
              <a:t>chess, b </a:t>
            </a:r>
            <a:r>
              <a:rPr lang="en-US" sz="2800" kern="1200" dirty="0">
                <a:solidFill>
                  <a:srgbClr val="333399"/>
                </a:solidFill>
                <a:sym typeface="Symbol" pitchFamily="18" charset="2"/>
              </a:rPr>
              <a:t> 35, m  100</a:t>
            </a:r>
            <a:endParaRPr lang="en-US" sz="2800" dirty="0">
              <a:solidFill>
                <a:srgbClr val="333399"/>
              </a:solidFill>
            </a:endParaRPr>
          </a:p>
          <a:p>
            <a:pPr marL="800082" lvl="1" indent="-342882">
              <a:lnSpc>
                <a:spcPct val="90000"/>
              </a:lnSpc>
              <a:buClrTx/>
            </a:pPr>
            <a:r>
              <a:rPr lang="en-US" sz="2400" dirty="0">
                <a:solidFill>
                  <a:srgbClr val="000000"/>
                </a:solidFill>
                <a:ea typeface="+mn-ea"/>
                <a:cs typeface="+mn-cs"/>
              </a:rPr>
              <a:t>Exact solution is completely infeasible</a:t>
            </a:r>
          </a:p>
          <a:p>
            <a:pPr marL="800082" lvl="1" indent="-342882">
              <a:lnSpc>
                <a:spcPct val="90000"/>
              </a:lnSpc>
              <a:buClrTx/>
            </a:pPr>
            <a:r>
              <a:rPr lang="en-US" sz="2400" dirty="0">
                <a:solidFill>
                  <a:srgbClr val="000000"/>
                </a:solidFill>
                <a:ea typeface="+mn-ea"/>
                <a:cs typeface="+mn-cs"/>
              </a:rPr>
              <a:t>But, do we need to explore the whole tree?</a:t>
            </a:r>
          </a:p>
          <a:p>
            <a:endParaRPr lang="en-US" sz="40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819400" y="1448322"/>
            <a:ext cx="6723063" cy="441855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a:t>Game Tree Pruning</a:t>
            </a:r>
          </a:p>
        </p:txBody>
      </p:sp>
    </p:spTree>
    <p:extLst>
      <p:ext uri="{BB962C8B-B14F-4D97-AF65-F5344CB8AC3E}">
        <p14:creationId xmlns:p14="http://schemas.microsoft.com/office/powerpoint/2010/main" val="8929667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a:sym typeface="Symbol" pitchFamily="18" charset="2"/>
              </a:rPr>
              <a:t>Minimax Example</a:t>
            </a:r>
          </a:p>
        </p:txBody>
      </p:sp>
      <p:sp>
        <p:nvSpPr>
          <p:cNvPr id="21507" name="AutoShape 4"/>
          <p:cNvSpPr>
            <a:spLocks noChangeArrowheads="1"/>
          </p:cNvSpPr>
          <p:nvPr/>
        </p:nvSpPr>
        <p:spPr bwMode="auto">
          <a:xfrm>
            <a:off x="5693833" y="2209800"/>
            <a:ext cx="508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grpSp>
        <p:nvGrpSpPr>
          <p:cNvPr id="2" name="Group 60"/>
          <p:cNvGrpSpPr>
            <a:grpSpLocks/>
          </p:cNvGrpSpPr>
          <p:nvPr/>
        </p:nvGrpSpPr>
        <p:grpSpPr bwMode="auto">
          <a:xfrm>
            <a:off x="2641600" y="3765550"/>
            <a:ext cx="508000" cy="1187450"/>
            <a:chOff x="1981200" y="3765550"/>
            <a:chExt cx="381000" cy="1187450"/>
          </a:xfrm>
        </p:grpSpPr>
        <p:cxnSp>
          <p:nvCxnSpPr>
            <p:cNvPr id="21550" name="AutoShape 13"/>
            <p:cNvCxnSpPr>
              <a:cxnSpLocks noChangeShapeType="1"/>
              <a:stCxn id="21542" idx="0"/>
            </p:cNvCxnSpPr>
            <p:nvPr/>
          </p:nvCxnSpPr>
          <p:spPr bwMode="auto">
            <a:xfrm>
              <a:off x="2173288" y="3765550"/>
              <a:ext cx="1588" cy="806450"/>
            </a:xfrm>
            <a:prstGeom prst="straightConnector1">
              <a:avLst/>
            </a:prstGeom>
            <a:noFill/>
            <a:ln w="12700">
              <a:solidFill>
                <a:schemeClr val="tx1"/>
              </a:solidFill>
              <a:round/>
              <a:headEnd/>
              <a:tailEnd type="triangle" w="med" len="med"/>
            </a:ln>
          </p:spPr>
        </p:cxnSp>
        <p:sp>
          <p:nvSpPr>
            <p:cNvPr id="21551" name="Rectangle 7"/>
            <p:cNvSpPr>
              <a:spLocks noChangeArrowheads="1"/>
            </p:cNvSpPr>
            <p:nvPr/>
          </p:nvSpPr>
          <p:spPr bwMode="auto">
            <a:xfrm>
              <a:off x="198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12</a:t>
              </a:r>
            </a:p>
          </p:txBody>
        </p:sp>
      </p:grpSp>
      <p:grpSp>
        <p:nvGrpSpPr>
          <p:cNvPr id="3" name="Group 61"/>
          <p:cNvGrpSpPr>
            <a:grpSpLocks/>
          </p:cNvGrpSpPr>
          <p:nvPr/>
        </p:nvGrpSpPr>
        <p:grpSpPr bwMode="auto">
          <a:xfrm>
            <a:off x="2897717" y="3765550"/>
            <a:ext cx="1267883" cy="1187450"/>
            <a:chOff x="2173288" y="3765550"/>
            <a:chExt cx="950912" cy="1187450"/>
          </a:xfrm>
        </p:grpSpPr>
        <p:cxnSp>
          <p:nvCxnSpPr>
            <p:cNvPr id="21548" name="AutoShape 17"/>
            <p:cNvCxnSpPr>
              <a:cxnSpLocks noChangeShapeType="1"/>
              <a:stCxn id="21542" idx="0"/>
            </p:cNvCxnSpPr>
            <p:nvPr/>
          </p:nvCxnSpPr>
          <p:spPr bwMode="auto">
            <a:xfrm>
              <a:off x="2173288" y="3765550"/>
              <a:ext cx="763587" cy="822325"/>
            </a:xfrm>
            <a:prstGeom prst="straightConnector1">
              <a:avLst/>
            </a:prstGeom>
            <a:noFill/>
            <a:ln w="12700">
              <a:solidFill>
                <a:schemeClr val="tx1"/>
              </a:solidFill>
              <a:round/>
              <a:headEnd/>
              <a:tailEnd type="triangle" w="med" len="med"/>
            </a:ln>
          </p:spPr>
        </p:cxnSp>
        <p:sp>
          <p:nvSpPr>
            <p:cNvPr id="21549" name="Rectangle 7"/>
            <p:cNvSpPr>
              <a:spLocks noChangeArrowheads="1"/>
            </p:cNvSpPr>
            <p:nvPr/>
          </p:nvSpPr>
          <p:spPr bwMode="auto">
            <a:xfrm>
              <a:off x="274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8</a:t>
              </a:r>
            </a:p>
          </p:txBody>
        </p:sp>
      </p:grpSp>
      <p:grpSp>
        <p:nvGrpSpPr>
          <p:cNvPr id="4" name="Group 64"/>
          <p:cNvGrpSpPr>
            <a:grpSpLocks/>
          </p:cNvGrpSpPr>
          <p:nvPr/>
        </p:nvGrpSpPr>
        <p:grpSpPr bwMode="auto">
          <a:xfrm>
            <a:off x="8737600" y="3765550"/>
            <a:ext cx="508000" cy="1187450"/>
            <a:chOff x="6553200" y="3765550"/>
            <a:chExt cx="381000" cy="1187450"/>
          </a:xfrm>
        </p:grpSpPr>
        <p:cxnSp>
          <p:nvCxnSpPr>
            <p:cNvPr id="21546"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21547"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5</a:t>
              </a:r>
            </a:p>
          </p:txBody>
        </p:sp>
      </p:grpSp>
      <p:grpSp>
        <p:nvGrpSpPr>
          <p:cNvPr id="5" name="Group 65"/>
          <p:cNvGrpSpPr>
            <a:grpSpLocks/>
          </p:cNvGrpSpPr>
          <p:nvPr/>
        </p:nvGrpSpPr>
        <p:grpSpPr bwMode="auto">
          <a:xfrm>
            <a:off x="8993717" y="3765550"/>
            <a:ext cx="1267883" cy="1187450"/>
            <a:chOff x="6745288" y="3765550"/>
            <a:chExt cx="950912" cy="1187450"/>
          </a:xfrm>
        </p:grpSpPr>
        <p:cxnSp>
          <p:nvCxnSpPr>
            <p:cNvPr id="21544"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21545"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grpSp>
      <p:grpSp>
        <p:nvGrpSpPr>
          <p:cNvPr id="6" name="Group 51"/>
          <p:cNvGrpSpPr>
            <a:grpSpLocks/>
          </p:cNvGrpSpPr>
          <p:nvPr/>
        </p:nvGrpSpPr>
        <p:grpSpPr bwMode="auto">
          <a:xfrm>
            <a:off x="2645833" y="2514600"/>
            <a:ext cx="3302000" cy="1250950"/>
            <a:chOff x="1984375" y="2514600"/>
            <a:chExt cx="2476501" cy="1250950"/>
          </a:xfrm>
        </p:grpSpPr>
        <p:sp>
          <p:nvSpPr>
            <p:cNvPr id="21542" name="AutoShape 6"/>
            <p:cNvSpPr>
              <a:spLocks noChangeArrowheads="1"/>
            </p:cNvSpPr>
            <p:nvPr/>
          </p:nvSpPr>
          <p:spPr bwMode="auto">
            <a:xfrm flipV="1">
              <a:off x="1984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21543" name="AutoShape 7"/>
            <p:cNvCxnSpPr>
              <a:cxnSpLocks noChangeShapeType="1"/>
              <a:stCxn id="21507" idx="3"/>
              <a:endCxn id="21542" idx="3"/>
            </p:cNvCxnSpPr>
            <p:nvPr/>
          </p:nvCxnSpPr>
          <p:spPr bwMode="auto">
            <a:xfrm flipH="1">
              <a:off x="2173288" y="2514600"/>
              <a:ext cx="2287588" cy="946150"/>
            </a:xfrm>
            <a:prstGeom prst="straightConnector1">
              <a:avLst/>
            </a:prstGeom>
            <a:noFill/>
            <a:ln w="12700">
              <a:solidFill>
                <a:schemeClr val="tx1"/>
              </a:solidFill>
              <a:round/>
              <a:headEnd/>
              <a:tailEnd type="triangle" w="med" len="med"/>
            </a:ln>
          </p:spPr>
        </p:cxnSp>
      </p:grpSp>
      <p:cxnSp>
        <p:nvCxnSpPr>
          <p:cNvPr id="28720" name="AutoShape 9"/>
          <p:cNvCxnSpPr>
            <a:cxnSpLocks noChangeShapeType="1"/>
            <a:stCxn id="21542" idx="0"/>
          </p:cNvCxnSpPr>
          <p:nvPr/>
        </p:nvCxnSpPr>
        <p:spPr bwMode="auto">
          <a:xfrm flipH="1">
            <a:off x="1883834" y="3765551"/>
            <a:ext cx="1013884" cy="822325"/>
          </a:xfrm>
          <a:prstGeom prst="straightConnector1">
            <a:avLst/>
          </a:prstGeom>
          <a:noFill/>
          <a:ln w="12700">
            <a:solidFill>
              <a:schemeClr val="tx1"/>
            </a:solidFill>
            <a:round/>
            <a:headEnd/>
            <a:tailEnd type="triangle" w="med" len="med"/>
          </a:ln>
        </p:spPr>
      </p:cxnSp>
      <p:sp>
        <p:nvSpPr>
          <p:cNvPr id="51" name="Rectangle 7"/>
          <p:cNvSpPr>
            <a:spLocks noChangeArrowheads="1"/>
          </p:cNvSpPr>
          <p:nvPr/>
        </p:nvSpPr>
        <p:spPr bwMode="auto">
          <a:xfrm>
            <a:off x="1625600" y="4648200"/>
            <a:ext cx="508000" cy="304800"/>
          </a:xfrm>
          <a:prstGeom prst="rect">
            <a:avLst/>
          </a:prstGeom>
          <a:solidFill>
            <a:srgbClr val="CCCCCC"/>
          </a:solidFill>
          <a:ln w="9525">
            <a:solidFill>
              <a:schemeClr val="tx1"/>
            </a:solidFill>
            <a:miter lim="800000"/>
            <a:headEnd/>
            <a:tailEnd/>
          </a:ln>
        </p:spPr>
        <p:txBody>
          <a:bodyPr wrap="none" anchor="ctr"/>
          <a:lstStyle/>
          <a:p>
            <a:pPr algn="ctr"/>
            <a:r>
              <a:rPr lang="en-US"/>
              <a:t>3</a:t>
            </a:r>
          </a:p>
        </p:txBody>
      </p:sp>
      <p:cxnSp>
        <p:nvCxnSpPr>
          <p:cNvPr id="67" name="AutoShape 21"/>
          <p:cNvCxnSpPr>
            <a:cxnSpLocks noChangeShapeType="1"/>
          </p:cNvCxnSpPr>
          <p:nvPr/>
        </p:nvCxnSpPr>
        <p:spPr bwMode="auto">
          <a:xfrm rot="5400000">
            <a:off x="5790143" y="2665942"/>
            <a:ext cx="304800" cy="2116"/>
          </a:xfrm>
          <a:prstGeom prst="straightConnector1">
            <a:avLst/>
          </a:prstGeom>
          <a:noFill/>
          <a:ln w="12700">
            <a:solidFill>
              <a:schemeClr val="tx1"/>
            </a:solidFill>
            <a:round/>
            <a:headEnd/>
            <a:tailEnd/>
          </a:ln>
        </p:spPr>
      </p:cxnSp>
      <p:cxnSp>
        <p:nvCxnSpPr>
          <p:cNvPr id="70" name="AutoShape 21"/>
          <p:cNvCxnSpPr>
            <a:cxnSpLocks noChangeShapeType="1"/>
            <a:stCxn id="21507" idx="3"/>
          </p:cNvCxnSpPr>
          <p:nvPr/>
        </p:nvCxnSpPr>
        <p:spPr bwMode="auto">
          <a:xfrm rot="16200000" flipH="1">
            <a:off x="6212417" y="2250017"/>
            <a:ext cx="228600" cy="757767"/>
          </a:xfrm>
          <a:prstGeom prst="straightConnector1">
            <a:avLst/>
          </a:prstGeom>
          <a:noFill/>
          <a:ln w="12700">
            <a:solidFill>
              <a:schemeClr val="tx1"/>
            </a:solidFill>
            <a:round/>
            <a:headEnd/>
            <a:tailEnd/>
          </a:ln>
        </p:spPr>
      </p:cxnSp>
      <p:cxnSp>
        <p:nvCxnSpPr>
          <p:cNvPr id="74" name="AutoShape 21"/>
          <p:cNvCxnSpPr>
            <a:cxnSpLocks noChangeShapeType="1"/>
          </p:cNvCxnSpPr>
          <p:nvPr/>
        </p:nvCxnSpPr>
        <p:spPr bwMode="auto">
          <a:xfrm rot="5400000">
            <a:off x="2744259" y="3913717"/>
            <a:ext cx="304800" cy="2117"/>
          </a:xfrm>
          <a:prstGeom prst="straightConnector1">
            <a:avLst/>
          </a:prstGeom>
          <a:noFill/>
          <a:ln w="12700">
            <a:solidFill>
              <a:schemeClr val="tx1"/>
            </a:solidFill>
            <a:round/>
            <a:headEnd/>
            <a:tailEnd/>
          </a:ln>
        </p:spPr>
      </p:cxnSp>
      <p:cxnSp>
        <p:nvCxnSpPr>
          <p:cNvPr id="75" name="AutoShape 21"/>
          <p:cNvCxnSpPr>
            <a:cxnSpLocks noChangeShapeType="1"/>
            <a:stCxn id="21542" idx="0"/>
          </p:cNvCxnSpPr>
          <p:nvPr/>
        </p:nvCxnSpPr>
        <p:spPr bwMode="auto">
          <a:xfrm rot="16200000" flipH="1">
            <a:off x="2926292" y="3739091"/>
            <a:ext cx="196850" cy="249767"/>
          </a:xfrm>
          <a:prstGeom prst="straightConnector1">
            <a:avLst/>
          </a:prstGeom>
          <a:noFill/>
          <a:ln w="12700">
            <a:solidFill>
              <a:schemeClr val="tx1"/>
            </a:solidFill>
            <a:round/>
            <a:headEnd/>
            <a:tailEnd/>
          </a:ln>
        </p:spPr>
      </p:cxnSp>
      <p:grpSp>
        <p:nvGrpSpPr>
          <p:cNvPr id="7" name="Group 59"/>
          <p:cNvGrpSpPr>
            <a:grpSpLocks/>
          </p:cNvGrpSpPr>
          <p:nvPr/>
        </p:nvGrpSpPr>
        <p:grpSpPr bwMode="auto">
          <a:xfrm>
            <a:off x="5693833" y="2514601"/>
            <a:ext cx="508000" cy="1235075"/>
            <a:chOff x="4270375" y="2514600"/>
            <a:chExt cx="381000" cy="1235075"/>
          </a:xfrm>
        </p:grpSpPr>
        <p:sp>
          <p:nvSpPr>
            <p:cNvPr id="21540" name="AutoShape 20"/>
            <p:cNvSpPr>
              <a:spLocks noChangeArrowheads="1"/>
            </p:cNvSpPr>
            <p:nvPr/>
          </p:nvSpPr>
          <p:spPr bwMode="auto">
            <a:xfrm flipV="1">
              <a:off x="4270375" y="3444875"/>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21541" name="AutoShape 21"/>
            <p:cNvCxnSpPr>
              <a:cxnSpLocks noChangeShapeType="1"/>
              <a:stCxn id="21507" idx="3"/>
              <a:endCxn id="21540" idx="3"/>
            </p:cNvCxnSpPr>
            <p:nvPr/>
          </p:nvCxnSpPr>
          <p:spPr bwMode="auto">
            <a:xfrm flipH="1">
              <a:off x="4459288" y="2514600"/>
              <a:ext cx="1588" cy="930275"/>
            </a:xfrm>
            <a:prstGeom prst="straightConnector1">
              <a:avLst/>
            </a:prstGeom>
            <a:noFill/>
            <a:ln w="12700">
              <a:solidFill>
                <a:schemeClr val="tx1"/>
              </a:solidFill>
              <a:round/>
              <a:headEnd/>
              <a:tailEnd type="triangle" w="med" len="med"/>
            </a:ln>
          </p:spPr>
        </p:cxnSp>
      </p:grpSp>
      <p:grpSp>
        <p:nvGrpSpPr>
          <p:cNvPr id="8" name="Group 58"/>
          <p:cNvGrpSpPr>
            <a:grpSpLocks/>
          </p:cNvGrpSpPr>
          <p:nvPr/>
        </p:nvGrpSpPr>
        <p:grpSpPr bwMode="auto">
          <a:xfrm>
            <a:off x="4673600" y="3762376"/>
            <a:ext cx="1524000" cy="1190625"/>
            <a:chOff x="3505200" y="3762375"/>
            <a:chExt cx="1142999" cy="1190625"/>
          </a:xfrm>
        </p:grpSpPr>
        <p:cxnSp>
          <p:nvCxnSpPr>
            <p:cNvPr id="21536" name="AutoShape 23"/>
            <p:cNvCxnSpPr>
              <a:cxnSpLocks noChangeShapeType="1"/>
            </p:cNvCxnSpPr>
            <p:nvPr/>
          </p:nvCxnSpPr>
          <p:spPr bwMode="auto">
            <a:xfrm flipH="1">
              <a:off x="3698875" y="3765550"/>
              <a:ext cx="760413" cy="822325"/>
            </a:xfrm>
            <a:prstGeom prst="straightConnector1">
              <a:avLst/>
            </a:prstGeom>
            <a:noFill/>
            <a:ln w="12700">
              <a:solidFill>
                <a:schemeClr val="tx1"/>
              </a:solidFill>
              <a:round/>
              <a:headEnd/>
              <a:tailEnd type="triangle" w="med" len="med"/>
            </a:ln>
          </p:spPr>
        </p:cxnSp>
        <p:sp>
          <p:nvSpPr>
            <p:cNvPr id="21537" name="Rectangle 7"/>
            <p:cNvSpPr>
              <a:spLocks noChangeArrowheads="1"/>
            </p:cNvSpPr>
            <p:nvPr/>
          </p:nvSpPr>
          <p:spPr bwMode="auto">
            <a:xfrm>
              <a:off x="350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cxnSp>
          <p:nvCxnSpPr>
            <p:cNvPr id="21538" name="AutoShape 21"/>
            <p:cNvCxnSpPr>
              <a:cxnSpLocks noChangeShapeType="1"/>
            </p:cNvCxnSpPr>
            <p:nvPr/>
          </p:nvCxnSpPr>
          <p:spPr bwMode="auto">
            <a:xfrm rot="5400000">
              <a:off x="4306094" y="3913981"/>
              <a:ext cx="304800" cy="1588"/>
            </a:xfrm>
            <a:prstGeom prst="straightConnector1">
              <a:avLst/>
            </a:prstGeom>
            <a:noFill/>
            <a:ln w="12700">
              <a:solidFill>
                <a:schemeClr val="tx1"/>
              </a:solidFill>
              <a:round/>
              <a:headEnd/>
              <a:tailEnd/>
            </a:ln>
          </p:spPr>
        </p:cxnSp>
        <p:cxnSp>
          <p:nvCxnSpPr>
            <p:cNvPr id="21539" name="AutoShape 21"/>
            <p:cNvCxnSpPr>
              <a:cxnSpLocks noChangeShapeType="1"/>
            </p:cNvCxnSpPr>
            <p:nvPr/>
          </p:nvCxnSpPr>
          <p:spPr bwMode="auto">
            <a:xfrm rot="16200000" flipH="1">
              <a:off x="4456112" y="3770312"/>
              <a:ext cx="196850" cy="187325"/>
            </a:xfrm>
            <a:prstGeom prst="straightConnector1">
              <a:avLst/>
            </a:prstGeom>
            <a:noFill/>
            <a:ln w="12700">
              <a:solidFill>
                <a:schemeClr val="tx1"/>
              </a:solidFill>
              <a:round/>
              <a:headEnd/>
              <a:tailEnd/>
            </a:ln>
          </p:spPr>
        </p:cxnSp>
      </p:grpSp>
      <p:grpSp>
        <p:nvGrpSpPr>
          <p:cNvPr id="9" name="Group 61"/>
          <p:cNvGrpSpPr>
            <a:grpSpLocks/>
          </p:cNvGrpSpPr>
          <p:nvPr/>
        </p:nvGrpSpPr>
        <p:grpSpPr bwMode="auto">
          <a:xfrm>
            <a:off x="5947833" y="2514600"/>
            <a:ext cx="3302000" cy="1250950"/>
            <a:chOff x="4460875" y="2514600"/>
            <a:chExt cx="2476500" cy="1250950"/>
          </a:xfrm>
        </p:grpSpPr>
        <p:sp>
          <p:nvSpPr>
            <p:cNvPr id="21534" name="AutoShape 26"/>
            <p:cNvSpPr>
              <a:spLocks noChangeArrowheads="1"/>
            </p:cNvSpPr>
            <p:nvPr/>
          </p:nvSpPr>
          <p:spPr bwMode="auto">
            <a:xfrm flipV="1">
              <a:off x="6556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21535" name="AutoShape 27"/>
            <p:cNvCxnSpPr>
              <a:cxnSpLocks noChangeShapeType="1"/>
              <a:stCxn id="21507" idx="3"/>
              <a:endCxn id="21534" idx="3"/>
            </p:cNvCxnSpPr>
            <p:nvPr/>
          </p:nvCxnSpPr>
          <p:spPr bwMode="auto">
            <a:xfrm>
              <a:off x="4460875" y="2514600"/>
              <a:ext cx="2284413" cy="946150"/>
            </a:xfrm>
            <a:prstGeom prst="straightConnector1">
              <a:avLst/>
            </a:prstGeom>
            <a:noFill/>
            <a:ln w="12700">
              <a:solidFill>
                <a:schemeClr val="tx1"/>
              </a:solidFill>
              <a:round/>
              <a:headEnd/>
              <a:tailEnd type="triangle" w="med" len="med"/>
            </a:ln>
          </p:spPr>
        </p:cxnSp>
      </p:grpSp>
      <p:grpSp>
        <p:nvGrpSpPr>
          <p:cNvPr id="10" name="Group 60"/>
          <p:cNvGrpSpPr>
            <a:grpSpLocks/>
          </p:cNvGrpSpPr>
          <p:nvPr/>
        </p:nvGrpSpPr>
        <p:grpSpPr bwMode="auto">
          <a:xfrm>
            <a:off x="7721600" y="3762376"/>
            <a:ext cx="1524000" cy="1190625"/>
            <a:chOff x="5791200" y="3762375"/>
            <a:chExt cx="1142999" cy="1190625"/>
          </a:xfrm>
        </p:grpSpPr>
        <p:cxnSp>
          <p:nvCxnSpPr>
            <p:cNvPr id="21530" name="AutoShape 29"/>
            <p:cNvCxnSpPr>
              <a:cxnSpLocks noChangeShapeType="1"/>
            </p:cNvCxnSpPr>
            <p:nvPr/>
          </p:nvCxnSpPr>
          <p:spPr bwMode="auto">
            <a:xfrm flipH="1">
              <a:off x="5984875" y="3765550"/>
              <a:ext cx="760413" cy="822325"/>
            </a:xfrm>
            <a:prstGeom prst="straightConnector1">
              <a:avLst/>
            </a:prstGeom>
            <a:noFill/>
            <a:ln w="12700">
              <a:solidFill>
                <a:schemeClr val="tx1"/>
              </a:solidFill>
              <a:round/>
              <a:headEnd/>
              <a:tailEnd type="triangle" w="med" len="med"/>
            </a:ln>
          </p:spPr>
        </p:cxnSp>
        <p:sp>
          <p:nvSpPr>
            <p:cNvPr id="21531" name="Rectangle 7"/>
            <p:cNvSpPr>
              <a:spLocks noChangeArrowheads="1"/>
            </p:cNvSpPr>
            <p:nvPr/>
          </p:nvSpPr>
          <p:spPr bwMode="auto">
            <a:xfrm>
              <a:off x="579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14</a:t>
              </a:r>
            </a:p>
          </p:txBody>
        </p:sp>
        <p:cxnSp>
          <p:nvCxnSpPr>
            <p:cNvPr id="21532" name="AutoShape 21"/>
            <p:cNvCxnSpPr>
              <a:cxnSpLocks noChangeShapeType="1"/>
            </p:cNvCxnSpPr>
            <p:nvPr/>
          </p:nvCxnSpPr>
          <p:spPr bwMode="auto">
            <a:xfrm rot="5400000">
              <a:off x="6592094" y="3913981"/>
              <a:ext cx="304800" cy="1588"/>
            </a:xfrm>
            <a:prstGeom prst="straightConnector1">
              <a:avLst/>
            </a:prstGeom>
            <a:noFill/>
            <a:ln w="12700">
              <a:solidFill>
                <a:schemeClr val="tx1"/>
              </a:solidFill>
              <a:round/>
              <a:headEnd/>
              <a:tailEnd/>
            </a:ln>
          </p:spPr>
        </p:cxnSp>
        <p:cxnSp>
          <p:nvCxnSpPr>
            <p:cNvPr id="21533" name="AutoShape 21"/>
            <p:cNvCxnSpPr>
              <a:cxnSpLocks noChangeShapeType="1"/>
            </p:cNvCxnSpPr>
            <p:nvPr/>
          </p:nvCxnSpPr>
          <p:spPr bwMode="auto">
            <a:xfrm rot="16200000" flipH="1">
              <a:off x="6742112" y="3770312"/>
              <a:ext cx="196850" cy="187325"/>
            </a:xfrm>
            <a:prstGeom prst="straightConnector1">
              <a:avLst/>
            </a:prstGeom>
            <a:noFill/>
            <a:ln w="12700">
              <a:solidFill>
                <a:schemeClr val="tx1"/>
              </a:solidFill>
              <a:round/>
              <a:headEnd/>
              <a:tailEnd/>
            </a:ln>
          </p:spPr>
        </p:cxnSp>
      </p:grpSp>
      <p:grpSp>
        <p:nvGrpSpPr>
          <p:cNvPr id="11" name="Group 64"/>
          <p:cNvGrpSpPr>
            <a:grpSpLocks/>
          </p:cNvGrpSpPr>
          <p:nvPr/>
        </p:nvGrpSpPr>
        <p:grpSpPr bwMode="auto">
          <a:xfrm>
            <a:off x="5689600" y="3765550"/>
            <a:ext cx="508000" cy="1187450"/>
            <a:chOff x="6553200" y="3765550"/>
            <a:chExt cx="381000" cy="1187450"/>
          </a:xfrm>
        </p:grpSpPr>
        <p:cxnSp>
          <p:nvCxnSpPr>
            <p:cNvPr id="21528"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21529"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4</a:t>
              </a:r>
            </a:p>
          </p:txBody>
        </p:sp>
      </p:grpSp>
      <p:grpSp>
        <p:nvGrpSpPr>
          <p:cNvPr id="12" name="Group 65"/>
          <p:cNvGrpSpPr>
            <a:grpSpLocks/>
          </p:cNvGrpSpPr>
          <p:nvPr/>
        </p:nvGrpSpPr>
        <p:grpSpPr bwMode="auto">
          <a:xfrm>
            <a:off x="5945717" y="3765550"/>
            <a:ext cx="1267883" cy="1187450"/>
            <a:chOff x="6745288" y="3765550"/>
            <a:chExt cx="950912" cy="1187450"/>
          </a:xfrm>
        </p:grpSpPr>
        <p:cxnSp>
          <p:nvCxnSpPr>
            <p:cNvPr id="21526"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21527"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6</a:t>
              </a:r>
            </a:p>
          </p:txBody>
        </p:sp>
      </p:grpSp>
    </p:spTree>
    <p:extLst>
      <p:ext uri="{BB962C8B-B14F-4D97-AF65-F5344CB8AC3E}">
        <p14:creationId xmlns:p14="http://schemas.microsoft.com/office/powerpoint/2010/main" val="20107968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7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dirty="0" err="1">
                <a:sym typeface="Symbol" pitchFamily="18" charset="2"/>
              </a:rPr>
              <a:t>Minimax</a:t>
            </a:r>
            <a:r>
              <a:rPr lang="en-US" dirty="0">
                <a:sym typeface="Symbol" pitchFamily="18" charset="2"/>
              </a:rPr>
              <a:t> Pruning</a:t>
            </a:r>
          </a:p>
        </p:txBody>
      </p:sp>
      <p:sp>
        <p:nvSpPr>
          <p:cNvPr id="22531" name="AutoShape 4"/>
          <p:cNvSpPr>
            <a:spLocks noChangeArrowheads="1"/>
          </p:cNvSpPr>
          <p:nvPr/>
        </p:nvSpPr>
        <p:spPr bwMode="auto">
          <a:xfrm>
            <a:off x="5693833" y="2209800"/>
            <a:ext cx="508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grpSp>
        <p:nvGrpSpPr>
          <p:cNvPr id="2" name="Group 60"/>
          <p:cNvGrpSpPr>
            <a:grpSpLocks/>
          </p:cNvGrpSpPr>
          <p:nvPr/>
        </p:nvGrpSpPr>
        <p:grpSpPr bwMode="auto">
          <a:xfrm>
            <a:off x="2641600" y="3765550"/>
            <a:ext cx="508000" cy="1187450"/>
            <a:chOff x="1981200" y="3765550"/>
            <a:chExt cx="381000" cy="1187450"/>
          </a:xfrm>
        </p:grpSpPr>
        <p:cxnSp>
          <p:nvCxnSpPr>
            <p:cNvPr id="22568" name="AutoShape 13"/>
            <p:cNvCxnSpPr>
              <a:cxnSpLocks noChangeShapeType="1"/>
              <a:stCxn id="22560" idx="0"/>
            </p:cNvCxnSpPr>
            <p:nvPr/>
          </p:nvCxnSpPr>
          <p:spPr bwMode="auto">
            <a:xfrm>
              <a:off x="2173288" y="3765550"/>
              <a:ext cx="1588" cy="806450"/>
            </a:xfrm>
            <a:prstGeom prst="straightConnector1">
              <a:avLst/>
            </a:prstGeom>
            <a:noFill/>
            <a:ln w="12700">
              <a:solidFill>
                <a:schemeClr val="tx1"/>
              </a:solidFill>
              <a:round/>
              <a:headEnd/>
              <a:tailEnd type="triangle" w="med" len="med"/>
            </a:ln>
          </p:spPr>
        </p:cxnSp>
        <p:sp>
          <p:nvSpPr>
            <p:cNvPr id="22569" name="Rectangle 7"/>
            <p:cNvSpPr>
              <a:spLocks noChangeArrowheads="1"/>
            </p:cNvSpPr>
            <p:nvPr/>
          </p:nvSpPr>
          <p:spPr bwMode="auto">
            <a:xfrm>
              <a:off x="198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12</a:t>
              </a:r>
            </a:p>
          </p:txBody>
        </p:sp>
      </p:grpSp>
      <p:grpSp>
        <p:nvGrpSpPr>
          <p:cNvPr id="3" name="Group 61"/>
          <p:cNvGrpSpPr>
            <a:grpSpLocks/>
          </p:cNvGrpSpPr>
          <p:nvPr/>
        </p:nvGrpSpPr>
        <p:grpSpPr bwMode="auto">
          <a:xfrm>
            <a:off x="2897717" y="3765550"/>
            <a:ext cx="1267883" cy="1187450"/>
            <a:chOff x="2173288" y="3765550"/>
            <a:chExt cx="950912" cy="1187450"/>
          </a:xfrm>
        </p:grpSpPr>
        <p:cxnSp>
          <p:nvCxnSpPr>
            <p:cNvPr id="22566" name="AutoShape 17"/>
            <p:cNvCxnSpPr>
              <a:cxnSpLocks noChangeShapeType="1"/>
              <a:stCxn id="22560" idx="0"/>
            </p:cNvCxnSpPr>
            <p:nvPr/>
          </p:nvCxnSpPr>
          <p:spPr bwMode="auto">
            <a:xfrm>
              <a:off x="2173288" y="3765550"/>
              <a:ext cx="763587" cy="822325"/>
            </a:xfrm>
            <a:prstGeom prst="straightConnector1">
              <a:avLst/>
            </a:prstGeom>
            <a:noFill/>
            <a:ln w="12700">
              <a:solidFill>
                <a:schemeClr val="tx1"/>
              </a:solidFill>
              <a:round/>
              <a:headEnd/>
              <a:tailEnd type="triangle" w="med" len="med"/>
            </a:ln>
          </p:spPr>
        </p:cxnSp>
        <p:sp>
          <p:nvSpPr>
            <p:cNvPr id="22567" name="Rectangle 7"/>
            <p:cNvSpPr>
              <a:spLocks noChangeArrowheads="1"/>
            </p:cNvSpPr>
            <p:nvPr/>
          </p:nvSpPr>
          <p:spPr bwMode="auto">
            <a:xfrm>
              <a:off x="274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8</a:t>
              </a:r>
            </a:p>
          </p:txBody>
        </p:sp>
      </p:grpSp>
      <p:grpSp>
        <p:nvGrpSpPr>
          <p:cNvPr id="4" name="Group 64"/>
          <p:cNvGrpSpPr>
            <a:grpSpLocks/>
          </p:cNvGrpSpPr>
          <p:nvPr/>
        </p:nvGrpSpPr>
        <p:grpSpPr bwMode="auto">
          <a:xfrm>
            <a:off x="8737600" y="3765550"/>
            <a:ext cx="508000" cy="1187450"/>
            <a:chOff x="6553200" y="3765550"/>
            <a:chExt cx="381000" cy="1187450"/>
          </a:xfrm>
        </p:grpSpPr>
        <p:cxnSp>
          <p:nvCxnSpPr>
            <p:cNvPr id="22564"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22565"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5</a:t>
              </a:r>
            </a:p>
          </p:txBody>
        </p:sp>
      </p:grpSp>
      <p:grpSp>
        <p:nvGrpSpPr>
          <p:cNvPr id="5" name="Group 65"/>
          <p:cNvGrpSpPr>
            <a:grpSpLocks/>
          </p:cNvGrpSpPr>
          <p:nvPr/>
        </p:nvGrpSpPr>
        <p:grpSpPr bwMode="auto">
          <a:xfrm>
            <a:off x="8993717" y="3765550"/>
            <a:ext cx="1267883" cy="1187450"/>
            <a:chOff x="6745288" y="3765550"/>
            <a:chExt cx="950912" cy="1187450"/>
          </a:xfrm>
        </p:grpSpPr>
        <p:cxnSp>
          <p:nvCxnSpPr>
            <p:cNvPr id="22562"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22563"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grpSp>
      <p:grpSp>
        <p:nvGrpSpPr>
          <p:cNvPr id="6" name="Group 51"/>
          <p:cNvGrpSpPr>
            <a:grpSpLocks/>
          </p:cNvGrpSpPr>
          <p:nvPr/>
        </p:nvGrpSpPr>
        <p:grpSpPr bwMode="auto">
          <a:xfrm>
            <a:off x="2645833" y="2514600"/>
            <a:ext cx="3302000" cy="1250950"/>
            <a:chOff x="1984375" y="2514600"/>
            <a:chExt cx="2476501" cy="1250950"/>
          </a:xfrm>
        </p:grpSpPr>
        <p:sp>
          <p:nvSpPr>
            <p:cNvPr id="22560" name="AutoShape 6"/>
            <p:cNvSpPr>
              <a:spLocks noChangeArrowheads="1"/>
            </p:cNvSpPr>
            <p:nvPr/>
          </p:nvSpPr>
          <p:spPr bwMode="auto">
            <a:xfrm flipV="1">
              <a:off x="1984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22561" name="AutoShape 7"/>
            <p:cNvCxnSpPr>
              <a:cxnSpLocks noChangeShapeType="1"/>
              <a:stCxn id="22531" idx="3"/>
              <a:endCxn id="22560" idx="3"/>
            </p:cNvCxnSpPr>
            <p:nvPr/>
          </p:nvCxnSpPr>
          <p:spPr bwMode="auto">
            <a:xfrm flipH="1">
              <a:off x="2173288" y="2514600"/>
              <a:ext cx="2287588" cy="946150"/>
            </a:xfrm>
            <a:prstGeom prst="straightConnector1">
              <a:avLst/>
            </a:prstGeom>
            <a:noFill/>
            <a:ln w="12700">
              <a:solidFill>
                <a:schemeClr val="tx1"/>
              </a:solidFill>
              <a:round/>
              <a:headEnd/>
              <a:tailEnd type="triangle" w="med" len="med"/>
            </a:ln>
          </p:spPr>
        </p:cxnSp>
      </p:grpSp>
      <p:cxnSp>
        <p:nvCxnSpPr>
          <p:cNvPr id="28720" name="AutoShape 9"/>
          <p:cNvCxnSpPr>
            <a:cxnSpLocks noChangeShapeType="1"/>
            <a:stCxn id="22560" idx="0"/>
          </p:cNvCxnSpPr>
          <p:nvPr/>
        </p:nvCxnSpPr>
        <p:spPr bwMode="auto">
          <a:xfrm flipH="1">
            <a:off x="1883834" y="3765551"/>
            <a:ext cx="1013884" cy="822325"/>
          </a:xfrm>
          <a:prstGeom prst="straightConnector1">
            <a:avLst/>
          </a:prstGeom>
          <a:noFill/>
          <a:ln w="12700">
            <a:solidFill>
              <a:schemeClr val="tx1"/>
            </a:solidFill>
            <a:round/>
            <a:headEnd/>
            <a:tailEnd type="triangle" w="med" len="med"/>
          </a:ln>
        </p:spPr>
      </p:cxnSp>
      <p:sp>
        <p:nvSpPr>
          <p:cNvPr id="51" name="Rectangle 7"/>
          <p:cNvSpPr>
            <a:spLocks noChangeArrowheads="1"/>
          </p:cNvSpPr>
          <p:nvPr/>
        </p:nvSpPr>
        <p:spPr bwMode="auto">
          <a:xfrm>
            <a:off x="1625600" y="4648200"/>
            <a:ext cx="508000" cy="304800"/>
          </a:xfrm>
          <a:prstGeom prst="rect">
            <a:avLst/>
          </a:prstGeom>
          <a:solidFill>
            <a:srgbClr val="CCCCCC"/>
          </a:solidFill>
          <a:ln w="9525">
            <a:solidFill>
              <a:schemeClr val="tx1"/>
            </a:solidFill>
            <a:miter lim="800000"/>
            <a:headEnd/>
            <a:tailEnd/>
          </a:ln>
        </p:spPr>
        <p:txBody>
          <a:bodyPr wrap="none" anchor="ctr"/>
          <a:lstStyle/>
          <a:p>
            <a:pPr algn="ctr"/>
            <a:r>
              <a:rPr lang="en-US"/>
              <a:t>3</a:t>
            </a:r>
          </a:p>
        </p:txBody>
      </p:sp>
      <p:cxnSp>
        <p:nvCxnSpPr>
          <p:cNvPr id="67" name="AutoShape 21"/>
          <p:cNvCxnSpPr>
            <a:cxnSpLocks noChangeShapeType="1"/>
          </p:cNvCxnSpPr>
          <p:nvPr/>
        </p:nvCxnSpPr>
        <p:spPr bwMode="auto">
          <a:xfrm rot="5400000">
            <a:off x="5790143" y="2665942"/>
            <a:ext cx="304800" cy="2116"/>
          </a:xfrm>
          <a:prstGeom prst="straightConnector1">
            <a:avLst/>
          </a:prstGeom>
          <a:noFill/>
          <a:ln w="12700">
            <a:solidFill>
              <a:schemeClr val="tx1"/>
            </a:solidFill>
            <a:round/>
            <a:headEnd/>
            <a:tailEnd/>
          </a:ln>
        </p:spPr>
      </p:cxnSp>
      <p:cxnSp>
        <p:nvCxnSpPr>
          <p:cNvPr id="70" name="AutoShape 21"/>
          <p:cNvCxnSpPr>
            <a:cxnSpLocks noChangeShapeType="1"/>
            <a:stCxn id="22531" idx="3"/>
          </p:cNvCxnSpPr>
          <p:nvPr/>
        </p:nvCxnSpPr>
        <p:spPr bwMode="auto">
          <a:xfrm rot="16200000" flipH="1">
            <a:off x="6212417" y="2250017"/>
            <a:ext cx="228600" cy="757767"/>
          </a:xfrm>
          <a:prstGeom prst="straightConnector1">
            <a:avLst/>
          </a:prstGeom>
          <a:noFill/>
          <a:ln w="12700">
            <a:solidFill>
              <a:schemeClr val="tx1"/>
            </a:solidFill>
            <a:round/>
            <a:headEnd/>
            <a:tailEnd/>
          </a:ln>
        </p:spPr>
      </p:cxnSp>
      <p:cxnSp>
        <p:nvCxnSpPr>
          <p:cNvPr id="74" name="AutoShape 21"/>
          <p:cNvCxnSpPr>
            <a:cxnSpLocks noChangeShapeType="1"/>
          </p:cNvCxnSpPr>
          <p:nvPr/>
        </p:nvCxnSpPr>
        <p:spPr bwMode="auto">
          <a:xfrm rot="5400000">
            <a:off x="2744259" y="3913717"/>
            <a:ext cx="304800" cy="2117"/>
          </a:xfrm>
          <a:prstGeom prst="straightConnector1">
            <a:avLst/>
          </a:prstGeom>
          <a:noFill/>
          <a:ln w="12700">
            <a:solidFill>
              <a:schemeClr val="tx1"/>
            </a:solidFill>
            <a:round/>
            <a:headEnd/>
            <a:tailEnd/>
          </a:ln>
        </p:spPr>
      </p:cxnSp>
      <p:cxnSp>
        <p:nvCxnSpPr>
          <p:cNvPr id="75" name="AutoShape 21"/>
          <p:cNvCxnSpPr>
            <a:cxnSpLocks noChangeShapeType="1"/>
            <a:stCxn id="22560" idx="0"/>
          </p:cNvCxnSpPr>
          <p:nvPr/>
        </p:nvCxnSpPr>
        <p:spPr bwMode="auto">
          <a:xfrm rot="16200000" flipH="1">
            <a:off x="2926292" y="3739091"/>
            <a:ext cx="196850" cy="249767"/>
          </a:xfrm>
          <a:prstGeom prst="straightConnector1">
            <a:avLst/>
          </a:prstGeom>
          <a:noFill/>
          <a:ln w="12700">
            <a:solidFill>
              <a:schemeClr val="tx1"/>
            </a:solidFill>
            <a:round/>
            <a:headEnd/>
            <a:tailEnd/>
          </a:ln>
        </p:spPr>
      </p:cxnSp>
      <p:grpSp>
        <p:nvGrpSpPr>
          <p:cNvPr id="7" name="Group 59"/>
          <p:cNvGrpSpPr>
            <a:grpSpLocks/>
          </p:cNvGrpSpPr>
          <p:nvPr/>
        </p:nvGrpSpPr>
        <p:grpSpPr bwMode="auto">
          <a:xfrm>
            <a:off x="5693833" y="2514601"/>
            <a:ext cx="508000" cy="1235075"/>
            <a:chOff x="4270375" y="2514600"/>
            <a:chExt cx="381000" cy="1235075"/>
          </a:xfrm>
        </p:grpSpPr>
        <p:sp>
          <p:nvSpPr>
            <p:cNvPr id="22558" name="AutoShape 20"/>
            <p:cNvSpPr>
              <a:spLocks noChangeArrowheads="1"/>
            </p:cNvSpPr>
            <p:nvPr/>
          </p:nvSpPr>
          <p:spPr bwMode="auto">
            <a:xfrm flipV="1">
              <a:off x="4270375" y="3444875"/>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22559" name="AutoShape 21"/>
            <p:cNvCxnSpPr>
              <a:cxnSpLocks noChangeShapeType="1"/>
              <a:stCxn id="22531" idx="3"/>
              <a:endCxn id="22558" idx="3"/>
            </p:cNvCxnSpPr>
            <p:nvPr/>
          </p:nvCxnSpPr>
          <p:spPr bwMode="auto">
            <a:xfrm flipH="1">
              <a:off x="4459288" y="2514600"/>
              <a:ext cx="1588" cy="930275"/>
            </a:xfrm>
            <a:prstGeom prst="straightConnector1">
              <a:avLst/>
            </a:prstGeom>
            <a:noFill/>
            <a:ln w="12700">
              <a:solidFill>
                <a:schemeClr val="tx1"/>
              </a:solidFill>
              <a:round/>
              <a:headEnd/>
              <a:tailEnd type="triangle" w="med" len="med"/>
            </a:ln>
          </p:spPr>
        </p:cxnSp>
      </p:grpSp>
      <p:grpSp>
        <p:nvGrpSpPr>
          <p:cNvPr id="8" name="Group 58"/>
          <p:cNvGrpSpPr>
            <a:grpSpLocks/>
          </p:cNvGrpSpPr>
          <p:nvPr/>
        </p:nvGrpSpPr>
        <p:grpSpPr bwMode="auto">
          <a:xfrm>
            <a:off x="4673600" y="3762376"/>
            <a:ext cx="1524000" cy="1190625"/>
            <a:chOff x="3505200" y="3762375"/>
            <a:chExt cx="1142999" cy="1190625"/>
          </a:xfrm>
        </p:grpSpPr>
        <p:cxnSp>
          <p:nvCxnSpPr>
            <p:cNvPr id="22554" name="AutoShape 23"/>
            <p:cNvCxnSpPr>
              <a:cxnSpLocks noChangeShapeType="1"/>
            </p:cNvCxnSpPr>
            <p:nvPr/>
          </p:nvCxnSpPr>
          <p:spPr bwMode="auto">
            <a:xfrm flipH="1">
              <a:off x="3698875" y="3765550"/>
              <a:ext cx="760413" cy="822325"/>
            </a:xfrm>
            <a:prstGeom prst="straightConnector1">
              <a:avLst/>
            </a:prstGeom>
            <a:noFill/>
            <a:ln w="12700">
              <a:solidFill>
                <a:schemeClr val="tx1"/>
              </a:solidFill>
              <a:round/>
              <a:headEnd/>
              <a:tailEnd type="triangle" w="med" len="med"/>
            </a:ln>
          </p:spPr>
        </p:cxnSp>
        <p:sp>
          <p:nvSpPr>
            <p:cNvPr id="22555" name="Rectangle 7"/>
            <p:cNvSpPr>
              <a:spLocks noChangeArrowheads="1"/>
            </p:cNvSpPr>
            <p:nvPr/>
          </p:nvSpPr>
          <p:spPr bwMode="auto">
            <a:xfrm>
              <a:off x="350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cxnSp>
          <p:nvCxnSpPr>
            <p:cNvPr id="22556" name="AutoShape 21"/>
            <p:cNvCxnSpPr>
              <a:cxnSpLocks noChangeShapeType="1"/>
            </p:cNvCxnSpPr>
            <p:nvPr/>
          </p:nvCxnSpPr>
          <p:spPr bwMode="auto">
            <a:xfrm rot="5400000">
              <a:off x="4306094" y="3913981"/>
              <a:ext cx="304800" cy="1588"/>
            </a:xfrm>
            <a:prstGeom prst="straightConnector1">
              <a:avLst/>
            </a:prstGeom>
            <a:noFill/>
            <a:ln w="12700">
              <a:solidFill>
                <a:schemeClr val="tx1"/>
              </a:solidFill>
              <a:round/>
              <a:headEnd/>
              <a:tailEnd/>
            </a:ln>
          </p:spPr>
        </p:cxnSp>
        <p:cxnSp>
          <p:nvCxnSpPr>
            <p:cNvPr id="22557" name="AutoShape 21"/>
            <p:cNvCxnSpPr>
              <a:cxnSpLocks noChangeShapeType="1"/>
            </p:cNvCxnSpPr>
            <p:nvPr/>
          </p:nvCxnSpPr>
          <p:spPr bwMode="auto">
            <a:xfrm rot="16200000" flipH="1">
              <a:off x="4456112" y="3770312"/>
              <a:ext cx="196850" cy="187325"/>
            </a:xfrm>
            <a:prstGeom prst="straightConnector1">
              <a:avLst/>
            </a:prstGeom>
            <a:noFill/>
            <a:ln w="12700">
              <a:solidFill>
                <a:schemeClr val="tx1"/>
              </a:solidFill>
              <a:round/>
              <a:headEnd/>
              <a:tailEnd/>
            </a:ln>
          </p:spPr>
        </p:cxnSp>
      </p:grpSp>
      <p:grpSp>
        <p:nvGrpSpPr>
          <p:cNvPr id="9" name="Group 61"/>
          <p:cNvGrpSpPr>
            <a:grpSpLocks/>
          </p:cNvGrpSpPr>
          <p:nvPr/>
        </p:nvGrpSpPr>
        <p:grpSpPr bwMode="auto">
          <a:xfrm>
            <a:off x="5947833" y="2514600"/>
            <a:ext cx="3302000" cy="1250950"/>
            <a:chOff x="4460875" y="2514600"/>
            <a:chExt cx="2476500" cy="1250950"/>
          </a:xfrm>
        </p:grpSpPr>
        <p:sp>
          <p:nvSpPr>
            <p:cNvPr id="22552" name="AutoShape 26"/>
            <p:cNvSpPr>
              <a:spLocks noChangeArrowheads="1"/>
            </p:cNvSpPr>
            <p:nvPr/>
          </p:nvSpPr>
          <p:spPr bwMode="auto">
            <a:xfrm flipV="1">
              <a:off x="6556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22553" name="AutoShape 27"/>
            <p:cNvCxnSpPr>
              <a:cxnSpLocks noChangeShapeType="1"/>
              <a:stCxn id="22531" idx="3"/>
              <a:endCxn id="22552" idx="3"/>
            </p:cNvCxnSpPr>
            <p:nvPr/>
          </p:nvCxnSpPr>
          <p:spPr bwMode="auto">
            <a:xfrm>
              <a:off x="4460875" y="2514600"/>
              <a:ext cx="2284413" cy="946150"/>
            </a:xfrm>
            <a:prstGeom prst="straightConnector1">
              <a:avLst/>
            </a:prstGeom>
            <a:noFill/>
            <a:ln w="12700">
              <a:solidFill>
                <a:schemeClr val="tx1"/>
              </a:solidFill>
              <a:round/>
              <a:headEnd/>
              <a:tailEnd type="triangle" w="med" len="med"/>
            </a:ln>
          </p:spPr>
        </p:cxnSp>
      </p:grpSp>
      <p:grpSp>
        <p:nvGrpSpPr>
          <p:cNvPr id="10" name="Group 60"/>
          <p:cNvGrpSpPr>
            <a:grpSpLocks/>
          </p:cNvGrpSpPr>
          <p:nvPr/>
        </p:nvGrpSpPr>
        <p:grpSpPr bwMode="auto">
          <a:xfrm>
            <a:off x="7721600" y="3762376"/>
            <a:ext cx="1524000" cy="1190625"/>
            <a:chOff x="5791200" y="3762375"/>
            <a:chExt cx="1142999" cy="1190625"/>
          </a:xfrm>
        </p:grpSpPr>
        <p:cxnSp>
          <p:nvCxnSpPr>
            <p:cNvPr id="22548" name="AutoShape 29"/>
            <p:cNvCxnSpPr>
              <a:cxnSpLocks noChangeShapeType="1"/>
            </p:cNvCxnSpPr>
            <p:nvPr/>
          </p:nvCxnSpPr>
          <p:spPr bwMode="auto">
            <a:xfrm flipH="1">
              <a:off x="5984875" y="3765550"/>
              <a:ext cx="760413" cy="822325"/>
            </a:xfrm>
            <a:prstGeom prst="straightConnector1">
              <a:avLst/>
            </a:prstGeom>
            <a:noFill/>
            <a:ln w="12700">
              <a:solidFill>
                <a:schemeClr val="tx1"/>
              </a:solidFill>
              <a:round/>
              <a:headEnd/>
              <a:tailEnd type="triangle" w="med" len="med"/>
            </a:ln>
          </p:spPr>
        </p:cxnSp>
        <p:sp>
          <p:nvSpPr>
            <p:cNvPr id="22549" name="Rectangle 7"/>
            <p:cNvSpPr>
              <a:spLocks noChangeArrowheads="1"/>
            </p:cNvSpPr>
            <p:nvPr/>
          </p:nvSpPr>
          <p:spPr bwMode="auto">
            <a:xfrm>
              <a:off x="579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14</a:t>
              </a:r>
            </a:p>
          </p:txBody>
        </p:sp>
        <p:cxnSp>
          <p:nvCxnSpPr>
            <p:cNvPr id="22550" name="AutoShape 21"/>
            <p:cNvCxnSpPr>
              <a:cxnSpLocks noChangeShapeType="1"/>
            </p:cNvCxnSpPr>
            <p:nvPr/>
          </p:nvCxnSpPr>
          <p:spPr bwMode="auto">
            <a:xfrm rot="5400000">
              <a:off x="6592094" y="3913981"/>
              <a:ext cx="304800" cy="1588"/>
            </a:xfrm>
            <a:prstGeom prst="straightConnector1">
              <a:avLst/>
            </a:prstGeom>
            <a:noFill/>
            <a:ln w="12700">
              <a:solidFill>
                <a:schemeClr val="tx1"/>
              </a:solidFill>
              <a:round/>
              <a:headEnd/>
              <a:tailEnd/>
            </a:ln>
          </p:spPr>
        </p:cxnSp>
        <p:cxnSp>
          <p:nvCxnSpPr>
            <p:cNvPr id="22551" name="AutoShape 21"/>
            <p:cNvCxnSpPr>
              <a:cxnSpLocks noChangeShapeType="1"/>
            </p:cNvCxnSpPr>
            <p:nvPr/>
          </p:nvCxnSpPr>
          <p:spPr bwMode="auto">
            <a:xfrm rot="16200000" flipH="1">
              <a:off x="6742112" y="3770312"/>
              <a:ext cx="196850" cy="187325"/>
            </a:xfrm>
            <a:prstGeom prst="straightConnector1">
              <a:avLst/>
            </a:prstGeom>
            <a:noFill/>
            <a:ln w="12700">
              <a:solidFill>
                <a:schemeClr val="tx1"/>
              </a:solidFill>
              <a:round/>
              <a:headEnd/>
              <a:tailEnd/>
            </a:ln>
          </p:spPr>
        </p:cxnSp>
      </p:grpSp>
    </p:spTree>
    <p:extLst>
      <p:ext uri="{BB962C8B-B14F-4D97-AF65-F5344CB8AC3E}">
        <p14:creationId xmlns:p14="http://schemas.microsoft.com/office/powerpoint/2010/main" val="9798481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7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a:sym typeface="Symbol" pitchFamily="18" charset="2"/>
              </a:rPr>
              <a:t>Alpha-Beta Pruning</a:t>
            </a:r>
          </a:p>
        </p:txBody>
      </p:sp>
      <p:sp>
        <p:nvSpPr>
          <p:cNvPr id="23555" name="Rectangle 3"/>
          <p:cNvSpPr>
            <a:spLocks noGrp="1" noChangeArrowheads="1"/>
          </p:cNvSpPr>
          <p:nvPr>
            <p:ph idx="1"/>
          </p:nvPr>
        </p:nvSpPr>
        <p:spPr>
          <a:xfrm>
            <a:off x="457200" y="1447800"/>
            <a:ext cx="6858000" cy="4525963"/>
          </a:xfrm>
        </p:spPr>
        <p:txBody>
          <a:bodyPr/>
          <a:lstStyle/>
          <a:p>
            <a:pPr eaLnBrk="1" hangingPunct="1">
              <a:lnSpc>
                <a:spcPct val="110000"/>
              </a:lnSpc>
            </a:pPr>
            <a:r>
              <a:rPr lang="en-US" sz="2400" dirty="0"/>
              <a:t>General configuration (MIN version)</a:t>
            </a:r>
          </a:p>
          <a:p>
            <a:pPr lvl="1" eaLnBrk="1" hangingPunct="1">
              <a:lnSpc>
                <a:spcPct val="110000"/>
              </a:lnSpc>
            </a:pPr>
            <a:r>
              <a:rPr lang="en-US" sz="2000" dirty="0">
                <a:sym typeface="Symbol" pitchFamily="18" charset="2"/>
              </a:rPr>
              <a:t>We’re computing the MIN-VALUE at some node </a:t>
            </a:r>
            <a:r>
              <a:rPr lang="en-US" sz="2000" i="1" dirty="0">
                <a:sym typeface="Symbol" pitchFamily="18" charset="2"/>
              </a:rPr>
              <a:t>n</a:t>
            </a:r>
          </a:p>
          <a:p>
            <a:pPr lvl="1" eaLnBrk="1" hangingPunct="1">
              <a:lnSpc>
                <a:spcPct val="110000"/>
              </a:lnSpc>
            </a:pPr>
            <a:r>
              <a:rPr lang="en-US" sz="2000" dirty="0">
                <a:sym typeface="Symbol" pitchFamily="18" charset="2"/>
              </a:rPr>
              <a:t>We’re looping over </a:t>
            </a:r>
            <a:r>
              <a:rPr lang="en-US" sz="2000" i="1" dirty="0" err="1">
                <a:sym typeface="Symbol" pitchFamily="18" charset="2"/>
              </a:rPr>
              <a:t>n</a:t>
            </a:r>
            <a:r>
              <a:rPr lang="en-US" sz="2000" dirty="0" err="1">
                <a:sym typeface="Symbol" pitchFamily="18" charset="2"/>
              </a:rPr>
              <a:t>’s</a:t>
            </a:r>
            <a:r>
              <a:rPr lang="en-US" sz="2000" dirty="0">
                <a:sym typeface="Symbol" pitchFamily="18" charset="2"/>
              </a:rPr>
              <a:t> children</a:t>
            </a:r>
          </a:p>
          <a:p>
            <a:pPr lvl="1" eaLnBrk="1" hangingPunct="1">
              <a:lnSpc>
                <a:spcPct val="110000"/>
              </a:lnSpc>
            </a:pPr>
            <a:r>
              <a:rPr lang="en-US" sz="2000" i="1" dirty="0" err="1">
                <a:sym typeface="Symbol" pitchFamily="18" charset="2"/>
              </a:rPr>
              <a:t>n</a:t>
            </a:r>
            <a:r>
              <a:rPr lang="en-US" sz="2000" dirty="0" err="1">
                <a:sym typeface="Symbol" pitchFamily="18" charset="2"/>
              </a:rPr>
              <a:t>’s</a:t>
            </a:r>
            <a:r>
              <a:rPr lang="en-US" sz="2000" dirty="0">
                <a:sym typeface="Symbol" pitchFamily="18" charset="2"/>
              </a:rPr>
              <a:t> estimate of the </a:t>
            </a:r>
            <a:r>
              <a:rPr lang="en-US" sz="2000" dirty="0" err="1">
                <a:sym typeface="Symbol" pitchFamily="18" charset="2"/>
              </a:rPr>
              <a:t>childrens</a:t>
            </a:r>
            <a:r>
              <a:rPr lang="en-US" sz="2000" dirty="0">
                <a:sym typeface="Symbol" pitchFamily="18" charset="2"/>
              </a:rPr>
              <a:t>’ min is dropping</a:t>
            </a:r>
          </a:p>
          <a:p>
            <a:pPr lvl="1" eaLnBrk="1" hangingPunct="1">
              <a:lnSpc>
                <a:spcPct val="110000"/>
              </a:lnSpc>
            </a:pPr>
            <a:r>
              <a:rPr lang="en-US" sz="2000" dirty="0">
                <a:sym typeface="Symbol" pitchFamily="18" charset="2"/>
              </a:rPr>
              <a:t>Who cares about </a:t>
            </a:r>
            <a:r>
              <a:rPr lang="en-US" sz="2000" i="1" dirty="0" err="1">
                <a:sym typeface="Symbol" pitchFamily="18" charset="2"/>
              </a:rPr>
              <a:t>n</a:t>
            </a:r>
            <a:r>
              <a:rPr lang="en-US" sz="2000" dirty="0" err="1">
                <a:sym typeface="Symbol" pitchFamily="18" charset="2"/>
              </a:rPr>
              <a:t>’s</a:t>
            </a:r>
            <a:r>
              <a:rPr lang="en-US" sz="2000" dirty="0">
                <a:sym typeface="Symbol" pitchFamily="18" charset="2"/>
              </a:rPr>
              <a:t> value?  MAX</a:t>
            </a:r>
          </a:p>
          <a:p>
            <a:pPr lvl="1" eaLnBrk="1" hangingPunct="1">
              <a:lnSpc>
                <a:spcPct val="110000"/>
              </a:lnSpc>
            </a:pPr>
            <a:r>
              <a:rPr lang="en-US" sz="2000" dirty="0">
                <a:sym typeface="Symbol" pitchFamily="18" charset="2"/>
              </a:rPr>
              <a:t>Let </a:t>
            </a:r>
            <a:r>
              <a:rPr lang="en-US" sz="2000" i="1" dirty="0">
                <a:sym typeface="Symbol" pitchFamily="18" charset="2"/>
              </a:rPr>
              <a:t>a</a:t>
            </a:r>
            <a:r>
              <a:rPr lang="en-US" sz="2000" dirty="0"/>
              <a:t> be the best value that MAX can get at any choice point along the current path from the root</a:t>
            </a:r>
          </a:p>
          <a:p>
            <a:pPr lvl="1" eaLnBrk="1" hangingPunct="1">
              <a:lnSpc>
                <a:spcPct val="110000"/>
              </a:lnSpc>
            </a:pPr>
            <a:r>
              <a:rPr lang="en-US" sz="2000" dirty="0"/>
              <a:t>If </a:t>
            </a:r>
            <a:r>
              <a:rPr lang="en-US" sz="2000" i="1" dirty="0"/>
              <a:t>n</a:t>
            </a:r>
            <a:r>
              <a:rPr lang="en-US" sz="2000" dirty="0"/>
              <a:t> becomes worse than </a:t>
            </a:r>
            <a:r>
              <a:rPr lang="en-US" sz="2000" i="1" dirty="0">
                <a:sym typeface="Symbol" pitchFamily="18" charset="2"/>
              </a:rPr>
              <a:t>a</a:t>
            </a:r>
            <a:r>
              <a:rPr lang="en-US" sz="2000" dirty="0"/>
              <a:t>, MAX will avoid it, so we can stop considering </a:t>
            </a:r>
            <a:r>
              <a:rPr lang="en-US" sz="2000" i="1" dirty="0" err="1"/>
              <a:t>n</a:t>
            </a:r>
            <a:r>
              <a:rPr lang="en-US" sz="2000" dirty="0" err="1"/>
              <a:t>’s</a:t>
            </a:r>
            <a:r>
              <a:rPr lang="en-US" sz="2000" dirty="0"/>
              <a:t> other children (it’s already bad enough that it won’t be played)</a:t>
            </a:r>
          </a:p>
          <a:p>
            <a:pPr lvl="1" eaLnBrk="1" hangingPunct="1">
              <a:lnSpc>
                <a:spcPct val="110000"/>
              </a:lnSpc>
            </a:pPr>
            <a:endParaRPr lang="en-US" sz="2000" dirty="0"/>
          </a:p>
          <a:p>
            <a:pPr>
              <a:lnSpc>
                <a:spcPct val="110000"/>
              </a:lnSpc>
            </a:pPr>
            <a:r>
              <a:rPr lang="en-US" sz="2400" dirty="0"/>
              <a:t>MAX version is symmetric</a:t>
            </a:r>
            <a:endParaRPr lang="en-US" sz="2000" dirty="0"/>
          </a:p>
        </p:txBody>
      </p:sp>
      <p:sp>
        <p:nvSpPr>
          <p:cNvPr id="23556" name="Text Box 4"/>
          <p:cNvSpPr txBox="1">
            <a:spLocks noChangeArrowheads="1"/>
          </p:cNvSpPr>
          <p:nvPr/>
        </p:nvSpPr>
        <p:spPr bwMode="auto">
          <a:xfrm>
            <a:off x="7778750" y="1995765"/>
            <a:ext cx="635110" cy="369332"/>
          </a:xfrm>
          <a:prstGeom prst="rect">
            <a:avLst/>
          </a:prstGeom>
          <a:noFill/>
          <a:ln w="12700">
            <a:noFill/>
            <a:miter lim="800000"/>
            <a:headEnd/>
            <a:tailEnd/>
          </a:ln>
        </p:spPr>
        <p:txBody>
          <a:bodyPr wrap="none" anchor="ctr">
            <a:spAutoFit/>
          </a:bodyPr>
          <a:lstStyle/>
          <a:p>
            <a:r>
              <a:rPr lang="en-US">
                <a:latin typeface="Calibri" pitchFamily="34" charset="0"/>
              </a:rPr>
              <a:t>MAX</a:t>
            </a:r>
          </a:p>
        </p:txBody>
      </p:sp>
      <p:sp>
        <p:nvSpPr>
          <p:cNvPr id="23557" name="Text Box 5"/>
          <p:cNvSpPr txBox="1">
            <a:spLocks noChangeArrowheads="1"/>
          </p:cNvSpPr>
          <p:nvPr/>
        </p:nvSpPr>
        <p:spPr bwMode="auto">
          <a:xfrm>
            <a:off x="7778750" y="2819400"/>
            <a:ext cx="608013" cy="369888"/>
          </a:xfrm>
          <a:prstGeom prst="rect">
            <a:avLst/>
          </a:prstGeom>
          <a:noFill/>
          <a:ln w="12700">
            <a:noFill/>
            <a:miter lim="800000"/>
            <a:headEnd/>
            <a:tailEnd/>
          </a:ln>
        </p:spPr>
        <p:txBody>
          <a:bodyPr wrap="none" anchor="ctr">
            <a:spAutoFit/>
          </a:bodyPr>
          <a:lstStyle/>
          <a:p>
            <a:r>
              <a:rPr lang="en-US">
                <a:latin typeface="Calibri" pitchFamily="34" charset="0"/>
              </a:rPr>
              <a:t>MIN</a:t>
            </a:r>
          </a:p>
        </p:txBody>
      </p:sp>
      <p:sp>
        <p:nvSpPr>
          <p:cNvPr id="23558" name="Text Box 6"/>
          <p:cNvSpPr txBox="1">
            <a:spLocks noChangeArrowheads="1"/>
          </p:cNvSpPr>
          <p:nvPr/>
        </p:nvSpPr>
        <p:spPr bwMode="auto">
          <a:xfrm>
            <a:off x="7778750" y="4205565"/>
            <a:ext cx="635110" cy="369332"/>
          </a:xfrm>
          <a:prstGeom prst="rect">
            <a:avLst/>
          </a:prstGeom>
          <a:noFill/>
          <a:ln w="12700">
            <a:noFill/>
            <a:miter lim="800000"/>
            <a:headEnd/>
            <a:tailEnd/>
          </a:ln>
        </p:spPr>
        <p:txBody>
          <a:bodyPr wrap="none" anchor="ctr">
            <a:spAutoFit/>
          </a:bodyPr>
          <a:lstStyle/>
          <a:p>
            <a:r>
              <a:rPr lang="en-US">
                <a:latin typeface="Calibri" pitchFamily="34" charset="0"/>
              </a:rPr>
              <a:t>MAX</a:t>
            </a:r>
          </a:p>
        </p:txBody>
      </p:sp>
      <p:sp>
        <p:nvSpPr>
          <p:cNvPr id="23559" name="Text Box 7"/>
          <p:cNvSpPr txBox="1">
            <a:spLocks noChangeArrowheads="1"/>
          </p:cNvSpPr>
          <p:nvPr/>
        </p:nvSpPr>
        <p:spPr bwMode="auto">
          <a:xfrm>
            <a:off x="7778750" y="4967288"/>
            <a:ext cx="608013" cy="369887"/>
          </a:xfrm>
          <a:prstGeom prst="rect">
            <a:avLst/>
          </a:prstGeom>
          <a:noFill/>
          <a:ln w="12700">
            <a:noFill/>
            <a:miter lim="800000"/>
            <a:headEnd/>
            <a:tailEnd/>
          </a:ln>
        </p:spPr>
        <p:txBody>
          <a:bodyPr wrap="none" anchor="ctr">
            <a:spAutoFit/>
          </a:bodyPr>
          <a:lstStyle/>
          <a:p>
            <a:r>
              <a:rPr lang="en-US">
                <a:latin typeface="Calibri" pitchFamily="34" charset="0"/>
              </a:rPr>
              <a:t>MIN</a:t>
            </a:r>
          </a:p>
        </p:txBody>
      </p:sp>
      <p:sp>
        <p:nvSpPr>
          <p:cNvPr id="23560" name="AutoShape 8"/>
          <p:cNvSpPr>
            <a:spLocks noChangeArrowheads="1"/>
          </p:cNvSpPr>
          <p:nvPr/>
        </p:nvSpPr>
        <p:spPr bwMode="auto">
          <a:xfrm flipV="1">
            <a:off x="9296400" y="2895600"/>
            <a:ext cx="381000" cy="304800"/>
          </a:xfrm>
          <a:prstGeom prst="triangle">
            <a:avLst>
              <a:gd name="adj" fmla="val 50000"/>
            </a:avLst>
          </a:prstGeom>
          <a:solidFill>
            <a:srgbClr val="FF9999"/>
          </a:solidFill>
          <a:ln w="12700">
            <a:solidFill>
              <a:schemeClr val="tx1"/>
            </a:solidFill>
            <a:miter lim="800000"/>
            <a:headEnd/>
            <a:tailEnd/>
          </a:ln>
        </p:spPr>
        <p:txBody>
          <a:bodyPr rot="10800000" wrap="none" tIns="91440" anchor="ctr"/>
          <a:lstStyle/>
          <a:p>
            <a:pPr algn="ctr"/>
            <a:r>
              <a:rPr lang="en-US" sz="1600" i="1" dirty="0">
                <a:latin typeface="Calibri" pitchFamily="34" charset="0"/>
                <a:sym typeface="Symbol" pitchFamily="18" charset="2"/>
              </a:rPr>
              <a:t>a</a:t>
            </a:r>
            <a:endParaRPr lang="en-US" sz="1600" i="1" dirty="0">
              <a:latin typeface="Calibri" pitchFamily="34" charset="0"/>
            </a:endParaRPr>
          </a:p>
        </p:txBody>
      </p:sp>
      <p:cxnSp>
        <p:nvCxnSpPr>
          <p:cNvPr id="23561" name="AutoShape 9"/>
          <p:cNvCxnSpPr>
            <a:cxnSpLocks noChangeShapeType="1"/>
            <a:stCxn id="23564" idx="3"/>
            <a:endCxn id="23560" idx="3"/>
          </p:cNvCxnSpPr>
          <p:nvPr/>
        </p:nvCxnSpPr>
        <p:spPr bwMode="auto">
          <a:xfrm flipH="1">
            <a:off x="9485313" y="2362200"/>
            <a:ext cx="763587" cy="533400"/>
          </a:xfrm>
          <a:prstGeom prst="straightConnector1">
            <a:avLst/>
          </a:prstGeom>
          <a:noFill/>
          <a:ln w="12700">
            <a:solidFill>
              <a:schemeClr val="tx1"/>
            </a:solidFill>
            <a:round/>
            <a:headEnd/>
            <a:tailEnd type="triangle" w="med" len="med"/>
          </a:ln>
        </p:spPr>
      </p:cxnSp>
      <p:sp>
        <p:nvSpPr>
          <p:cNvPr id="23562" name="AutoShape 10"/>
          <p:cNvSpPr>
            <a:spLocks noChangeArrowheads="1"/>
          </p:cNvSpPr>
          <p:nvPr/>
        </p:nvSpPr>
        <p:spPr bwMode="auto">
          <a:xfrm>
            <a:off x="10287000" y="4205288"/>
            <a:ext cx="381000" cy="304800"/>
          </a:xfrm>
          <a:prstGeom prst="triangle">
            <a:avLst>
              <a:gd name="adj" fmla="val 50000"/>
            </a:avLst>
          </a:prstGeom>
          <a:solidFill>
            <a:srgbClr val="CCECFF"/>
          </a:solidFill>
          <a:ln w="12700">
            <a:solidFill>
              <a:schemeClr val="tx1"/>
            </a:solidFill>
            <a:miter lim="800000"/>
            <a:headEnd/>
            <a:tailEnd/>
          </a:ln>
        </p:spPr>
        <p:txBody>
          <a:bodyPr wrap="none" anchor="ctr"/>
          <a:lstStyle/>
          <a:p>
            <a:pPr algn="ctr"/>
            <a:endParaRPr lang="en-US" sz="1600">
              <a:latin typeface="Calibri" pitchFamily="34" charset="0"/>
            </a:endParaRPr>
          </a:p>
        </p:txBody>
      </p:sp>
      <p:cxnSp>
        <p:nvCxnSpPr>
          <p:cNvPr id="23563" name="AutoShape 11"/>
          <p:cNvCxnSpPr>
            <a:cxnSpLocks noChangeShapeType="1"/>
            <a:stCxn id="23560" idx="0"/>
          </p:cNvCxnSpPr>
          <p:nvPr/>
        </p:nvCxnSpPr>
        <p:spPr bwMode="auto">
          <a:xfrm>
            <a:off x="9486900" y="3200400"/>
            <a:ext cx="344488" cy="381000"/>
          </a:xfrm>
          <a:prstGeom prst="straightConnector1">
            <a:avLst/>
          </a:prstGeom>
          <a:noFill/>
          <a:ln w="12700">
            <a:solidFill>
              <a:schemeClr val="tx1"/>
            </a:solidFill>
            <a:round/>
            <a:headEnd/>
            <a:tailEnd type="triangle" w="med" len="med"/>
          </a:ln>
        </p:spPr>
      </p:cxnSp>
      <p:sp>
        <p:nvSpPr>
          <p:cNvPr id="23564" name="AutoShape 12"/>
          <p:cNvSpPr>
            <a:spLocks noChangeArrowheads="1"/>
          </p:cNvSpPr>
          <p:nvPr/>
        </p:nvSpPr>
        <p:spPr bwMode="auto">
          <a:xfrm>
            <a:off x="10058400" y="2057400"/>
            <a:ext cx="381000" cy="304800"/>
          </a:xfrm>
          <a:prstGeom prst="triangle">
            <a:avLst>
              <a:gd name="adj" fmla="val 50000"/>
            </a:avLst>
          </a:prstGeom>
          <a:solidFill>
            <a:srgbClr val="CCECFF"/>
          </a:solidFill>
          <a:ln w="12700">
            <a:solidFill>
              <a:schemeClr val="tx1"/>
            </a:solidFill>
            <a:miter lim="800000"/>
            <a:headEnd/>
            <a:tailEnd/>
          </a:ln>
        </p:spPr>
        <p:txBody>
          <a:bodyPr wrap="none" anchor="ctr"/>
          <a:lstStyle/>
          <a:p>
            <a:endParaRPr lang="en-US">
              <a:latin typeface="Calibri" pitchFamily="34" charset="0"/>
            </a:endParaRPr>
          </a:p>
        </p:txBody>
      </p:sp>
      <p:sp>
        <p:nvSpPr>
          <p:cNvPr id="23565" name="Line 13"/>
          <p:cNvSpPr>
            <a:spLocks noChangeShapeType="1"/>
          </p:cNvSpPr>
          <p:nvPr/>
        </p:nvSpPr>
        <p:spPr bwMode="auto">
          <a:xfrm>
            <a:off x="8153400" y="3276600"/>
            <a:ext cx="0" cy="838200"/>
          </a:xfrm>
          <a:prstGeom prst="line">
            <a:avLst/>
          </a:prstGeom>
          <a:noFill/>
          <a:ln w="38100">
            <a:solidFill>
              <a:schemeClr val="tx1"/>
            </a:solidFill>
            <a:prstDash val="sysDot"/>
            <a:round/>
            <a:headEnd/>
            <a:tailEnd/>
          </a:ln>
        </p:spPr>
        <p:txBody>
          <a:bodyPr wrap="none" anchor="ctr"/>
          <a:lstStyle/>
          <a:p>
            <a:endParaRPr lang="en-US">
              <a:latin typeface="Calibri" pitchFamily="34" charset="0"/>
            </a:endParaRPr>
          </a:p>
        </p:txBody>
      </p:sp>
      <p:sp>
        <p:nvSpPr>
          <p:cNvPr id="23566" name="AutoShape 14"/>
          <p:cNvSpPr>
            <a:spLocks noChangeArrowheads="1"/>
          </p:cNvSpPr>
          <p:nvPr/>
        </p:nvSpPr>
        <p:spPr bwMode="auto">
          <a:xfrm flipV="1">
            <a:off x="10668000" y="5029200"/>
            <a:ext cx="381000" cy="304800"/>
          </a:xfrm>
          <a:prstGeom prst="triangle">
            <a:avLst>
              <a:gd name="adj" fmla="val 50000"/>
            </a:avLst>
          </a:prstGeom>
          <a:solidFill>
            <a:srgbClr val="FF9999"/>
          </a:solidFill>
          <a:ln w="12700">
            <a:solidFill>
              <a:schemeClr val="tx1"/>
            </a:solidFill>
            <a:miter lim="800000"/>
            <a:headEnd/>
            <a:tailEnd/>
          </a:ln>
        </p:spPr>
        <p:txBody>
          <a:bodyPr rot="10800000" wrap="none" tIns="91440" anchor="ctr"/>
          <a:lstStyle/>
          <a:p>
            <a:pPr algn="ctr"/>
            <a:r>
              <a:rPr lang="en-US" sz="1600" i="1" dirty="0">
                <a:latin typeface="Calibri" pitchFamily="34" charset="0"/>
              </a:rPr>
              <a:t>n</a:t>
            </a:r>
            <a:endParaRPr lang="en-US" sz="1600" dirty="0">
              <a:latin typeface="Calibri" pitchFamily="34" charset="0"/>
            </a:endParaRPr>
          </a:p>
        </p:txBody>
      </p:sp>
      <p:cxnSp>
        <p:nvCxnSpPr>
          <p:cNvPr id="23567" name="AutoShape 15"/>
          <p:cNvCxnSpPr>
            <a:cxnSpLocks noChangeShapeType="1"/>
            <a:stCxn id="23562" idx="3"/>
            <a:endCxn id="23566" idx="3"/>
          </p:cNvCxnSpPr>
          <p:nvPr/>
        </p:nvCxnSpPr>
        <p:spPr bwMode="auto">
          <a:xfrm rot="16200000" flipH="1">
            <a:off x="10408444" y="4579144"/>
            <a:ext cx="519112" cy="381000"/>
          </a:xfrm>
          <a:prstGeom prst="straightConnector1">
            <a:avLst/>
          </a:prstGeom>
          <a:noFill/>
          <a:ln w="12700">
            <a:solidFill>
              <a:schemeClr val="tx1"/>
            </a:solidFill>
            <a:round/>
            <a:headEnd/>
            <a:tailEnd type="triangle" w="med" len="med"/>
          </a:ln>
        </p:spPr>
      </p:cxnSp>
      <p:cxnSp>
        <p:nvCxnSpPr>
          <p:cNvPr id="23568" name="AutoShape 16"/>
          <p:cNvCxnSpPr>
            <a:cxnSpLocks noChangeShapeType="1"/>
            <a:stCxn id="23560" idx="0"/>
          </p:cNvCxnSpPr>
          <p:nvPr/>
        </p:nvCxnSpPr>
        <p:spPr bwMode="auto">
          <a:xfrm flipH="1">
            <a:off x="9145588" y="3200400"/>
            <a:ext cx="341312" cy="381000"/>
          </a:xfrm>
          <a:prstGeom prst="straightConnector1">
            <a:avLst/>
          </a:prstGeom>
          <a:noFill/>
          <a:ln w="12700">
            <a:solidFill>
              <a:schemeClr val="tx1"/>
            </a:solidFill>
            <a:round/>
            <a:headEnd/>
            <a:tailEnd type="triangle" w="med" len="med"/>
          </a:ln>
        </p:spPr>
      </p:cxnSp>
      <p:sp>
        <p:nvSpPr>
          <p:cNvPr id="23569" name="Freeform 17"/>
          <p:cNvSpPr>
            <a:spLocks/>
          </p:cNvSpPr>
          <p:nvPr/>
        </p:nvSpPr>
        <p:spPr bwMode="auto">
          <a:xfrm>
            <a:off x="10185400" y="2362200"/>
            <a:ext cx="444500" cy="1828800"/>
          </a:xfrm>
          <a:custGeom>
            <a:avLst/>
            <a:gdLst>
              <a:gd name="T0" fmla="*/ 2147483647 w 280"/>
              <a:gd name="T1" fmla="*/ 0 h 1152"/>
              <a:gd name="T2" fmla="*/ 2147483647 w 280"/>
              <a:gd name="T3" fmla="*/ 2147483647 h 1152"/>
              <a:gd name="T4" fmla="*/ 2147483647 w 280"/>
              <a:gd name="T5" fmla="*/ 2147483647 h 1152"/>
              <a:gd name="T6" fmla="*/ 2147483647 w 280"/>
              <a:gd name="T7" fmla="*/ 2147483647 h 1152"/>
              <a:gd name="T8" fmla="*/ 2147483647 w 280"/>
              <a:gd name="T9" fmla="*/ 2147483647 h 1152"/>
              <a:gd name="T10" fmla="*/ 2147483647 w 280"/>
              <a:gd name="T11" fmla="*/ 2147483647 h 1152"/>
              <a:gd name="T12" fmla="*/ 0 60000 65536"/>
              <a:gd name="T13" fmla="*/ 0 60000 65536"/>
              <a:gd name="T14" fmla="*/ 0 60000 65536"/>
              <a:gd name="T15" fmla="*/ 0 60000 65536"/>
              <a:gd name="T16" fmla="*/ 0 60000 65536"/>
              <a:gd name="T17" fmla="*/ 0 60000 65536"/>
              <a:gd name="T18" fmla="*/ 0 w 280"/>
              <a:gd name="T19" fmla="*/ 0 h 1152"/>
              <a:gd name="T20" fmla="*/ 280 w 280"/>
              <a:gd name="T21" fmla="*/ 1152 h 1152"/>
            </a:gdLst>
            <a:ahLst/>
            <a:cxnLst>
              <a:cxn ang="T12">
                <a:pos x="T0" y="T1"/>
              </a:cxn>
              <a:cxn ang="T13">
                <a:pos x="T2" y="T3"/>
              </a:cxn>
              <a:cxn ang="T14">
                <a:pos x="T4" y="T5"/>
              </a:cxn>
              <a:cxn ang="T15">
                <a:pos x="T6" y="T7"/>
              </a:cxn>
              <a:cxn ang="T16">
                <a:pos x="T8" y="T9"/>
              </a:cxn>
              <a:cxn ang="T17">
                <a:pos x="T10" y="T11"/>
              </a:cxn>
            </a:cxnLst>
            <a:rect l="T18" t="T19" r="T20" b="T21"/>
            <a:pathLst>
              <a:path w="280" h="1152">
                <a:moveTo>
                  <a:pt x="40" y="0"/>
                </a:moveTo>
                <a:cubicBezTo>
                  <a:pt x="20" y="112"/>
                  <a:pt x="0" y="224"/>
                  <a:pt x="40" y="288"/>
                </a:cubicBezTo>
                <a:cubicBezTo>
                  <a:pt x="80" y="352"/>
                  <a:pt x="280" y="304"/>
                  <a:pt x="280" y="384"/>
                </a:cubicBezTo>
                <a:cubicBezTo>
                  <a:pt x="280" y="464"/>
                  <a:pt x="48" y="688"/>
                  <a:pt x="40" y="768"/>
                </a:cubicBezTo>
                <a:cubicBezTo>
                  <a:pt x="32" y="848"/>
                  <a:pt x="208" y="800"/>
                  <a:pt x="232" y="864"/>
                </a:cubicBezTo>
                <a:cubicBezTo>
                  <a:pt x="256" y="928"/>
                  <a:pt x="220" y="1040"/>
                  <a:pt x="184" y="1152"/>
                </a:cubicBezTo>
              </a:path>
            </a:pathLst>
          </a:custGeom>
          <a:noFill/>
          <a:ln w="12700">
            <a:solidFill>
              <a:schemeClr val="tx1"/>
            </a:solidFill>
            <a:round/>
            <a:headEnd/>
            <a:tailEnd type="triangle" w="med" len="med"/>
          </a:ln>
        </p:spPr>
        <p:txBody>
          <a:bodyPr wrap="none" anchor="ctr"/>
          <a:lstStyle/>
          <a:p>
            <a:endParaRPr lang="en-US">
              <a:latin typeface="Calibri" pitchFamily="34" charset="0"/>
            </a:endParaRPr>
          </a:p>
        </p:txBody>
      </p:sp>
      <p:cxnSp>
        <p:nvCxnSpPr>
          <p:cNvPr id="23570" name="AutoShape 18"/>
          <p:cNvCxnSpPr>
            <a:cxnSpLocks noChangeShapeType="1"/>
            <a:stCxn id="23562" idx="3"/>
          </p:cNvCxnSpPr>
          <p:nvPr/>
        </p:nvCxnSpPr>
        <p:spPr bwMode="auto">
          <a:xfrm flipH="1">
            <a:off x="10134600" y="4510088"/>
            <a:ext cx="342900" cy="519112"/>
          </a:xfrm>
          <a:prstGeom prst="straightConnector1">
            <a:avLst/>
          </a:prstGeom>
          <a:noFill/>
          <a:ln w="12700">
            <a:solidFill>
              <a:schemeClr val="tx1"/>
            </a:solidFill>
            <a:round/>
            <a:headEnd/>
            <a:tailEnd type="triangle" w="med" len="med"/>
          </a:ln>
        </p:spPr>
      </p:cxnSp>
      <p:cxnSp>
        <p:nvCxnSpPr>
          <p:cNvPr id="23571" name="AutoShape 19"/>
          <p:cNvCxnSpPr>
            <a:cxnSpLocks noChangeShapeType="1"/>
            <a:endCxn id="23564" idx="0"/>
          </p:cNvCxnSpPr>
          <p:nvPr/>
        </p:nvCxnSpPr>
        <p:spPr bwMode="auto">
          <a:xfrm flipH="1">
            <a:off x="10248900" y="1600200"/>
            <a:ext cx="419100" cy="457200"/>
          </a:xfrm>
          <a:prstGeom prst="straightConnector1">
            <a:avLst/>
          </a:prstGeom>
          <a:noFill/>
          <a:ln w="12700">
            <a:solidFill>
              <a:schemeClr val="tx1"/>
            </a:solidFill>
            <a:round/>
            <a:headEnd/>
            <a:tailEnd type="triangle" w="med" len="med"/>
          </a:ln>
        </p:spPr>
      </p:cxnSp>
      <p:cxnSp>
        <p:nvCxnSpPr>
          <p:cNvPr id="23573" name="AutoShape 15"/>
          <p:cNvCxnSpPr>
            <a:cxnSpLocks noChangeShapeType="1"/>
            <a:stCxn id="23566" idx="0"/>
          </p:cNvCxnSpPr>
          <p:nvPr/>
        </p:nvCxnSpPr>
        <p:spPr bwMode="auto">
          <a:xfrm rot="16200000" flipH="1">
            <a:off x="10839450" y="5353050"/>
            <a:ext cx="228600" cy="190500"/>
          </a:xfrm>
          <a:prstGeom prst="straightConnector1">
            <a:avLst/>
          </a:prstGeom>
          <a:noFill/>
          <a:ln w="12700">
            <a:solidFill>
              <a:schemeClr val="tx1"/>
            </a:solidFill>
            <a:round/>
            <a:headEnd/>
            <a:tailEnd/>
          </a:ln>
        </p:spPr>
      </p:cxnSp>
      <p:cxnSp>
        <p:nvCxnSpPr>
          <p:cNvPr id="23574" name="AutoShape 18"/>
          <p:cNvCxnSpPr>
            <a:cxnSpLocks noChangeShapeType="1"/>
            <a:stCxn id="23566" idx="0"/>
          </p:cNvCxnSpPr>
          <p:nvPr/>
        </p:nvCxnSpPr>
        <p:spPr bwMode="auto">
          <a:xfrm rot="5400000">
            <a:off x="10447337" y="5441951"/>
            <a:ext cx="519113" cy="303212"/>
          </a:xfrm>
          <a:prstGeom prst="straightConnector1">
            <a:avLst/>
          </a:prstGeom>
          <a:noFill/>
          <a:ln w="12700">
            <a:solidFill>
              <a:schemeClr val="tx1"/>
            </a:solidFill>
            <a:round/>
            <a:headEnd/>
            <a:tailEnd type="triangle" w="med" len="med"/>
          </a:ln>
        </p:spPr>
      </p:cxnSp>
      <p:cxnSp>
        <p:nvCxnSpPr>
          <p:cNvPr id="23575" name="AutoShape 15"/>
          <p:cNvCxnSpPr>
            <a:cxnSpLocks noChangeShapeType="1"/>
            <a:stCxn id="23566" idx="0"/>
          </p:cNvCxnSpPr>
          <p:nvPr/>
        </p:nvCxnSpPr>
        <p:spPr bwMode="auto">
          <a:xfrm rot="16200000" flipH="1">
            <a:off x="10648950" y="5543550"/>
            <a:ext cx="457200" cy="38100"/>
          </a:xfrm>
          <a:prstGeom prst="straightConnector1">
            <a:avLst/>
          </a:prstGeom>
          <a:noFill/>
          <a:ln w="12700">
            <a:solidFill>
              <a:schemeClr val="tx1"/>
            </a:solidFill>
            <a:round/>
            <a:headEnd/>
            <a:tailEnd type="triangle" w="med" len="med"/>
          </a:ln>
        </p:spPr>
      </p:cxnSp>
    </p:spTree>
    <p:extLst>
      <p:ext uri="{BB962C8B-B14F-4D97-AF65-F5344CB8AC3E}">
        <p14:creationId xmlns:p14="http://schemas.microsoft.com/office/powerpoint/2010/main" val="34158889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6324600" y="3048000"/>
            <a:ext cx="5410200" cy="3124200"/>
          </a:xfrm>
          <a:prstGeom prst="roundRect">
            <a:avLst/>
          </a:prstGeom>
          <a:solidFill>
            <a:srgbClr val="C0000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457200" y="3048000"/>
            <a:ext cx="5410200" cy="3124200"/>
          </a:xfrm>
          <a:prstGeom prst="roundRect">
            <a:avLst/>
          </a:prstGeom>
          <a:solidFill>
            <a:srgbClr val="0066CC">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4" name="Title 1"/>
          <p:cNvSpPr>
            <a:spLocks noGrp="1"/>
          </p:cNvSpPr>
          <p:nvPr>
            <p:ph type="title"/>
          </p:nvPr>
        </p:nvSpPr>
        <p:spPr/>
        <p:txBody>
          <a:bodyPr/>
          <a:lstStyle/>
          <a:p>
            <a:r>
              <a:rPr lang="en-US" dirty="0"/>
              <a:t>Alpha-Beta Implementation</a:t>
            </a:r>
          </a:p>
        </p:txBody>
      </p:sp>
      <p:sp>
        <p:nvSpPr>
          <p:cNvPr id="7" name="Content Placeholder 2"/>
          <p:cNvSpPr txBox="1">
            <a:spLocks/>
          </p:cNvSpPr>
          <p:nvPr/>
        </p:nvSpPr>
        <p:spPr bwMode="auto">
          <a:xfrm>
            <a:off x="6477000" y="3352800"/>
            <a:ext cx="5334000" cy="22860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lvl="0" indent="-342882">
              <a:lnSpc>
                <a:spcPct val="80000"/>
              </a:lnSpc>
              <a:spcBef>
                <a:spcPts val="1200"/>
              </a:spcBef>
              <a:buClr>
                <a:schemeClr val="accent2"/>
              </a:buClr>
            </a:pPr>
            <a:r>
              <a:rPr kumimoji="0" lang="en-US" sz="2400" b="0" i="0" u="none" strike="noStrike" kern="0" cap="none" spc="0" normalizeH="0" baseline="0" noProof="0" dirty="0">
                <a:ln>
                  <a:noFill/>
                </a:ln>
                <a:solidFill>
                  <a:srgbClr val="C00000"/>
                </a:solidFill>
                <a:effectLst/>
                <a:uLnTx/>
                <a:uFillTx/>
                <a:latin typeface="Calibri" pitchFamily="34" charset="0"/>
                <a:ea typeface="+mn-ea"/>
                <a:cs typeface="+mn-cs"/>
              </a:rPr>
              <a:t>def min-value(state</a:t>
            </a:r>
            <a:r>
              <a:rPr lang="en-US" sz="2400" kern="0" dirty="0">
                <a:solidFill>
                  <a:srgbClr val="C00000"/>
                </a:solidFill>
                <a:latin typeface="Calibri" pitchFamily="34" charset="0"/>
              </a:rPr>
              <a:t> , </a:t>
            </a:r>
            <a:r>
              <a:rPr lang="el-GR" sz="2400" kern="0" dirty="0">
                <a:solidFill>
                  <a:srgbClr val="C00000"/>
                </a:solidFill>
                <a:latin typeface="Calibri" pitchFamily="34" charset="0"/>
              </a:rPr>
              <a:t>α</a:t>
            </a:r>
            <a:r>
              <a:rPr lang="en-US" sz="2400" kern="0" dirty="0">
                <a:solidFill>
                  <a:srgbClr val="C00000"/>
                </a:solidFill>
                <a:latin typeface="Calibri" pitchFamily="34" charset="0"/>
              </a:rPr>
              <a:t>, </a:t>
            </a:r>
            <a:r>
              <a:rPr lang="el-GR" sz="2400" kern="0" dirty="0">
                <a:solidFill>
                  <a:srgbClr val="C00000"/>
                </a:solidFill>
                <a:latin typeface="Calibri" pitchFamily="34" charset="0"/>
              </a:rPr>
              <a:t>β</a:t>
            </a:r>
            <a:r>
              <a:rPr kumimoji="0" lang="en-US" sz="2400" b="0" i="0" u="none" strike="noStrike" kern="0" cap="none" spc="0" normalizeH="0" baseline="0" noProof="0" dirty="0">
                <a:ln>
                  <a:noFill/>
                </a:ln>
                <a:solidFill>
                  <a:srgbClr val="C00000"/>
                </a:solidFill>
                <a:effectLst/>
                <a:uLnTx/>
                <a:uFillTx/>
                <a:latin typeface="Calibri" pitchFamily="34" charset="0"/>
                <a:ea typeface="+mn-ea"/>
                <a:cs typeface="+mn-cs"/>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initialize v = </a:t>
            </a:r>
            <a:r>
              <a:rPr lang="en-US" sz="2400" kern="0" dirty="0">
                <a:latin typeface="Times New Roman" pitchFamily="18" charset="0"/>
                <a:cs typeface="Times New Roman" pitchFamily="18" charset="0"/>
              </a:rPr>
              <a:t>+</a:t>
            </a:r>
            <a:r>
              <a:rPr kumimoji="0" lang="en-US" sz="2400" b="0" i="0" u="none" strike="noStrike" kern="0" cap="none" spc="0" normalizeH="0" baseline="0" noProof="0" dirty="0">
                <a:ln>
                  <a:noFill/>
                </a:ln>
                <a:solidFill>
                  <a:schemeClr val="tx1"/>
                </a:solidFill>
                <a:effectLst/>
                <a:uLnTx/>
                <a:uFillTx/>
                <a:latin typeface="Times New Roman" pitchFamily="18" charset="0"/>
                <a:cs typeface="Times New Roman" pitchFamily="18"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for each successor of state:</a:t>
            </a:r>
          </a:p>
          <a:p>
            <a:pPr marL="1142942" lvl="2" indent="-228589">
              <a:lnSpc>
                <a:spcPct val="80000"/>
              </a:lnSpc>
              <a:spcBef>
                <a:spcPct val="20000"/>
              </a:spcBef>
              <a:buClr>
                <a:schemeClr val="accent2"/>
              </a:buClr>
            </a:pPr>
            <a:r>
              <a:rPr lang="en-US" sz="2400" kern="0" dirty="0">
                <a:latin typeface="Calibri" pitchFamily="34" charset="0"/>
              </a:rPr>
              <a:t>v = min(v, </a:t>
            </a:r>
            <a:r>
              <a:rPr kumimoji="0" lang="en-US" sz="2400" b="0" i="0" u="none" strike="noStrike" kern="0" cap="none" spc="0" normalizeH="0" baseline="0" noProof="0" dirty="0">
                <a:ln>
                  <a:noFill/>
                </a:ln>
                <a:solidFill>
                  <a:srgbClr val="7030A0"/>
                </a:solidFill>
                <a:effectLst/>
                <a:uLnTx/>
                <a:uFillTx/>
                <a:latin typeface="Calibri" pitchFamily="34" charset="0"/>
              </a:rPr>
              <a:t>value(successor</a:t>
            </a:r>
            <a:r>
              <a:rPr lang="en-US" sz="2400" kern="0" dirty="0">
                <a:solidFill>
                  <a:srgbClr val="7030A0"/>
                </a:solidFill>
                <a:latin typeface="Calibri" pitchFamily="34" charset="0"/>
              </a:rPr>
              <a:t>, </a:t>
            </a:r>
            <a:r>
              <a:rPr lang="el-GR" sz="2400" kern="0" dirty="0">
                <a:solidFill>
                  <a:srgbClr val="7030A0"/>
                </a:solidFill>
                <a:latin typeface="Calibri" pitchFamily="34" charset="0"/>
              </a:rPr>
              <a:t>α</a:t>
            </a:r>
            <a:r>
              <a:rPr lang="en-US" sz="2400" kern="0" dirty="0">
                <a:solidFill>
                  <a:srgbClr val="7030A0"/>
                </a:solidFill>
                <a:latin typeface="Calibri" pitchFamily="34" charset="0"/>
              </a:rPr>
              <a:t>, </a:t>
            </a:r>
            <a:r>
              <a:rPr lang="el-GR" sz="2400" kern="0" dirty="0">
                <a:solidFill>
                  <a:srgbClr val="7030A0"/>
                </a:solidFill>
                <a:latin typeface="Calibri" pitchFamily="34" charset="0"/>
              </a:rPr>
              <a:t>β</a:t>
            </a:r>
            <a:r>
              <a:rPr kumimoji="0" lang="en-US" sz="2400" b="0" i="0" u="none" strike="noStrike" kern="0" cap="none" spc="0" normalizeH="0" baseline="0" noProof="0" dirty="0">
                <a:ln>
                  <a:noFill/>
                </a:ln>
                <a:solidFill>
                  <a:srgbClr val="7030A0"/>
                </a:solidFill>
                <a:effectLst/>
                <a:uLnTx/>
                <a:uFillTx/>
                <a:latin typeface="Calibri" pitchFamily="34" charset="0"/>
              </a:rPr>
              <a:t>)</a:t>
            </a:r>
            <a:r>
              <a:rPr kumimoji="0" lang="en-US" sz="2400" b="0" i="0" u="none" strike="noStrike" kern="0" cap="none" spc="0" normalizeH="0" baseline="0" noProof="0" dirty="0">
                <a:ln>
                  <a:noFill/>
                </a:ln>
                <a:effectLst/>
                <a:uLnTx/>
                <a:uFillTx/>
                <a:latin typeface="Calibri" pitchFamily="34" charset="0"/>
              </a:rPr>
              <a:t>)</a:t>
            </a:r>
          </a:p>
          <a:p>
            <a:pPr marL="1142942" lvl="2" indent="-228589">
              <a:lnSpc>
                <a:spcPct val="80000"/>
              </a:lnSpc>
              <a:spcBef>
                <a:spcPct val="20000"/>
              </a:spcBef>
              <a:buClr>
                <a:schemeClr val="accent2"/>
              </a:buClr>
            </a:pPr>
            <a:r>
              <a:rPr lang="en-US" sz="2400" kern="0" dirty="0">
                <a:latin typeface="Calibri" pitchFamily="34" charset="0"/>
              </a:rPr>
              <a:t>if v ≤ </a:t>
            </a:r>
            <a:r>
              <a:rPr lang="el-GR" sz="2400" kern="0" dirty="0">
                <a:latin typeface="Calibri" pitchFamily="34" charset="0"/>
              </a:rPr>
              <a:t>α</a:t>
            </a:r>
            <a:r>
              <a:rPr lang="en-US" sz="2400" kern="0" dirty="0">
                <a:latin typeface="Calibri" pitchFamily="34" charset="0"/>
              </a:rPr>
              <a:t> return v</a:t>
            </a:r>
            <a:endParaRPr kumimoji="0" lang="en-US" sz="2400" b="0" i="0" u="none" strike="noStrike" kern="0" cap="none" spc="0" normalizeH="0" baseline="0" noProof="0" dirty="0">
              <a:ln>
                <a:noFill/>
              </a:ln>
              <a:solidFill>
                <a:schemeClr val="tx1"/>
              </a:solidFill>
              <a:effectLst/>
              <a:uLnTx/>
              <a:uFillTx/>
              <a:latin typeface="Calibri" pitchFamily="34" charset="0"/>
            </a:endParaRPr>
          </a:p>
          <a:p>
            <a:pPr marL="1142942" lvl="2" indent="-228589">
              <a:lnSpc>
                <a:spcPct val="80000"/>
              </a:lnSpc>
              <a:spcBef>
                <a:spcPct val="20000"/>
              </a:spcBef>
              <a:buClr>
                <a:schemeClr val="accent2"/>
              </a:buClr>
            </a:pPr>
            <a:r>
              <a:rPr lang="el-GR" sz="2400" kern="0" dirty="0">
                <a:latin typeface="Calibri" pitchFamily="34" charset="0"/>
              </a:rPr>
              <a:t>β </a:t>
            </a:r>
            <a:r>
              <a:rPr lang="en-US" sz="2400" kern="0" dirty="0">
                <a:latin typeface="Calibri" pitchFamily="34" charset="0"/>
              </a:rPr>
              <a:t>= min(</a:t>
            </a:r>
            <a:r>
              <a:rPr lang="el-GR" sz="2400" kern="0" dirty="0">
                <a:latin typeface="Calibri" pitchFamily="34" charset="0"/>
              </a:rPr>
              <a:t>β</a:t>
            </a:r>
            <a:r>
              <a:rPr lang="en-US" sz="2400" kern="0" dirty="0">
                <a:latin typeface="Calibri" pitchFamily="34" charset="0"/>
              </a:rPr>
              <a:t>, v)</a:t>
            </a:r>
            <a:endParaRPr kumimoji="0" lang="en-US" sz="2400" b="0" i="0" u="none" strike="noStrike" kern="0" cap="none" spc="0" normalizeH="0" baseline="0" noProof="0" dirty="0">
              <a:ln>
                <a:noFill/>
              </a:ln>
              <a:solidFill>
                <a:schemeClr val="tx1"/>
              </a:solidFill>
              <a:effectLst/>
              <a:uLnTx/>
              <a:uFillTx/>
              <a:latin typeface="Calibri" pitchFamily="34" charset="0"/>
            </a:endParaRP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return v</a:t>
            </a:r>
          </a:p>
        </p:txBody>
      </p:sp>
      <p:sp>
        <p:nvSpPr>
          <p:cNvPr id="8" name="Content Placeholder 2"/>
          <p:cNvSpPr txBox="1">
            <a:spLocks/>
          </p:cNvSpPr>
          <p:nvPr/>
        </p:nvSpPr>
        <p:spPr bwMode="auto">
          <a:xfrm>
            <a:off x="609600" y="3048000"/>
            <a:ext cx="5410200" cy="22098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endParaRPr kumimoji="0" lang="en-US" sz="1100" b="0" i="0" u="none" strike="noStrike" kern="0" cap="none" spc="0" normalizeH="0" baseline="0" noProof="0" dirty="0">
              <a:ln>
                <a:noFill/>
              </a:ln>
              <a:solidFill>
                <a:srgbClr val="00B0F0"/>
              </a:solidFill>
              <a:effectLst/>
              <a:uLnTx/>
              <a:uFillTx/>
              <a:latin typeface="Calibri" pitchFamily="34" charset="0"/>
              <a:ea typeface="+mn-ea"/>
              <a:cs typeface="+mn-cs"/>
            </a:endParaRPr>
          </a:p>
          <a:p>
            <a:pPr marL="342882" lvl="0" indent="-342882">
              <a:lnSpc>
                <a:spcPct val="80000"/>
              </a:lnSpc>
              <a:spcBef>
                <a:spcPts val="1200"/>
              </a:spcBef>
              <a:buClr>
                <a:schemeClr val="accent2"/>
              </a:buClr>
            </a:pPr>
            <a:r>
              <a:rPr kumimoji="0" lang="en-US" sz="2400" b="0" i="0" u="none" strike="noStrike" kern="0" cap="none" spc="0" normalizeH="0" baseline="0" noProof="0" dirty="0">
                <a:ln>
                  <a:noFill/>
                </a:ln>
                <a:solidFill>
                  <a:srgbClr val="0066CC"/>
                </a:solidFill>
                <a:effectLst/>
                <a:uLnTx/>
                <a:uFillTx/>
                <a:latin typeface="Calibri" pitchFamily="34" charset="0"/>
                <a:ea typeface="+mn-ea"/>
                <a:cs typeface="+mn-cs"/>
              </a:rPr>
              <a:t>def max-value(state, </a:t>
            </a:r>
            <a:r>
              <a:rPr lang="el-GR" sz="2400" kern="0" dirty="0">
                <a:solidFill>
                  <a:srgbClr val="0066CC"/>
                </a:solidFill>
                <a:latin typeface="Calibri" pitchFamily="34" charset="0"/>
              </a:rPr>
              <a:t>α</a:t>
            </a:r>
            <a:r>
              <a:rPr lang="en-US" sz="2400" kern="0" dirty="0">
                <a:solidFill>
                  <a:srgbClr val="0066CC"/>
                </a:solidFill>
                <a:latin typeface="Calibri" pitchFamily="34" charset="0"/>
              </a:rPr>
              <a:t>, </a:t>
            </a:r>
            <a:r>
              <a:rPr lang="el-GR" sz="2400" kern="0" dirty="0">
                <a:solidFill>
                  <a:srgbClr val="0066CC"/>
                </a:solidFill>
                <a:latin typeface="Calibri" pitchFamily="34" charset="0"/>
              </a:rPr>
              <a:t>β</a:t>
            </a:r>
            <a:r>
              <a:rPr kumimoji="0" lang="en-US" sz="2400" b="0" i="0" u="none" strike="noStrike" kern="0" cap="none" spc="0" normalizeH="0" baseline="0" noProof="0" dirty="0">
                <a:ln>
                  <a:noFill/>
                </a:ln>
                <a:solidFill>
                  <a:srgbClr val="0066CC"/>
                </a:solidFill>
                <a:effectLst/>
                <a:uLnTx/>
                <a:uFillTx/>
                <a:latin typeface="Calibri" pitchFamily="34" charset="0"/>
                <a:ea typeface="+mn-ea"/>
                <a:cs typeface="+mn-cs"/>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initialize v = </a:t>
            </a:r>
            <a:r>
              <a:rPr kumimoji="0" lang="en-US" sz="2400" b="0" i="0" u="none" strike="noStrike" kern="0" cap="none" spc="0" normalizeH="0" baseline="0" noProof="0" dirty="0">
                <a:ln>
                  <a:noFill/>
                </a:ln>
                <a:solidFill>
                  <a:schemeClr val="tx1"/>
                </a:solidFill>
                <a:effectLst/>
                <a:uLnTx/>
                <a:uFillTx/>
                <a:latin typeface="Times New Roman" pitchFamily="18" charset="0"/>
                <a:cs typeface="Times New Roman" pitchFamily="18"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for each successor of state:</a:t>
            </a:r>
          </a:p>
          <a:p>
            <a:pPr marL="1142942" lvl="2" indent="-228589">
              <a:lnSpc>
                <a:spcPct val="80000"/>
              </a:lnSpc>
              <a:spcBef>
                <a:spcPct val="20000"/>
              </a:spcBef>
              <a:buClr>
                <a:schemeClr val="accent2"/>
              </a:buClr>
            </a:pPr>
            <a:r>
              <a:rPr kumimoji="0" lang="en-US" sz="2400" b="0" i="0" u="none" strike="noStrike" kern="0" cap="none" spc="0" normalizeH="0" baseline="0" noProof="0" dirty="0">
                <a:ln>
                  <a:noFill/>
                </a:ln>
                <a:solidFill>
                  <a:schemeClr val="tx1"/>
                </a:solidFill>
                <a:effectLst/>
                <a:uLnTx/>
                <a:uFillTx/>
                <a:latin typeface="Calibri" pitchFamily="34" charset="0"/>
              </a:rPr>
              <a:t>v = </a:t>
            </a:r>
            <a:r>
              <a:rPr lang="en-US" sz="2400" kern="0" noProof="0" dirty="0">
                <a:latin typeface="Calibri" pitchFamily="34" charset="0"/>
              </a:rPr>
              <a:t>max(v, </a:t>
            </a:r>
            <a:r>
              <a:rPr kumimoji="0" lang="en-US" sz="2400" b="0" i="0" u="none" strike="noStrike" kern="0" cap="none" spc="0" normalizeH="0" baseline="0" noProof="0" dirty="0">
                <a:ln>
                  <a:noFill/>
                </a:ln>
                <a:solidFill>
                  <a:srgbClr val="7030A0"/>
                </a:solidFill>
                <a:effectLst/>
                <a:uLnTx/>
                <a:uFillTx/>
                <a:latin typeface="Calibri" pitchFamily="34" charset="0"/>
              </a:rPr>
              <a:t>value(successor</a:t>
            </a:r>
            <a:r>
              <a:rPr lang="en-US" sz="2400" kern="0" dirty="0">
                <a:solidFill>
                  <a:srgbClr val="7030A0"/>
                </a:solidFill>
                <a:latin typeface="Calibri" pitchFamily="34" charset="0"/>
              </a:rPr>
              <a:t>, </a:t>
            </a:r>
            <a:r>
              <a:rPr lang="el-GR" sz="2400" kern="0" dirty="0">
                <a:solidFill>
                  <a:srgbClr val="7030A0"/>
                </a:solidFill>
                <a:latin typeface="Calibri" pitchFamily="34" charset="0"/>
              </a:rPr>
              <a:t>α</a:t>
            </a:r>
            <a:r>
              <a:rPr lang="en-US" sz="2400" kern="0" dirty="0">
                <a:solidFill>
                  <a:srgbClr val="7030A0"/>
                </a:solidFill>
                <a:latin typeface="Calibri" pitchFamily="34" charset="0"/>
              </a:rPr>
              <a:t>, </a:t>
            </a:r>
            <a:r>
              <a:rPr lang="el-GR" sz="2400" kern="0" dirty="0">
                <a:solidFill>
                  <a:srgbClr val="7030A0"/>
                </a:solidFill>
                <a:latin typeface="Calibri" pitchFamily="34" charset="0"/>
              </a:rPr>
              <a:t>β</a:t>
            </a:r>
            <a:r>
              <a:rPr kumimoji="0" lang="en-US" sz="2400" b="0" i="0" u="none" strike="noStrike" kern="0" cap="none" spc="0" normalizeH="0" baseline="0" noProof="0" dirty="0">
                <a:ln>
                  <a:noFill/>
                </a:ln>
                <a:solidFill>
                  <a:srgbClr val="7030A0"/>
                </a:solidFill>
                <a:effectLst/>
                <a:uLnTx/>
                <a:uFillTx/>
                <a:latin typeface="Calibri" pitchFamily="34" charset="0"/>
              </a:rPr>
              <a:t>)</a:t>
            </a:r>
            <a:r>
              <a:rPr lang="en-US" sz="2400" kern="0" dirty="0">
                <a:latin typeface="Calibri" pitchFamily="34" charset="0"/>
              </a:rPr>
              <a:t>)</a:t>
            </a:r>
            <a:endParaRPr kumimoji="0" lang="en-US" sz="2400" b="0" i="0" u="none" strike="noStrike" kern="0" cap="none" spc="0" normalizeH="0" baseline="0" noProof="0" dirty="0">
              <a:ln>
                <a:noFill/>
              </a:ln>
              <a:solidFill>
                <a:srgbClr val="7030A0"/>
              </a:solidFill>
              <a:effectLst/>
              <a:uLnTx/>
              <a:uFillTx/>
              <a:latin typeface="Calibri" pitchFamily="34" charset="0"/>
            </a:endParaRPr>
          </a:p>
          <a:p>
            <a:pPr marL="1142942" marR="0" lvl="2" indent="-228589" algn="l" defTabSz="914400" rtl="0" eaLnBrk="1" fontAlgn="base" latinLnBrk="0" hangingPunct="1">
              <a:lnSpc>
                <a:spcPct val="80000"/>
              </a:lnSpc>
              <a:spcBef>
                <a:spcPct val="20000"/>
              </a:spcBef>
              <a:spcAft>
                <a:spcPct val="0"/>
              </a:spcAft>
              <a:buClr>
                <a:schemeClr val="accent2"/>
              </a:buClr>
              <a:buSzTx/>
              <a:buFont typeface="Wingdings" pitchFamily="2" charset="2"/>
              <a:buNone/>
              <a:tabLst/>
              <a:defRPr/>
            </a:pPr>
            <a:r>
              <a:rPr lang="en-US" sz="2400" kern="0" baseline="0" dirty="0">
                <a:latin typeface="Calibri" pitchFamily="34" charset="0"/>
              </a:rPr>
              <a:t>if</a:t>
            </a:r>
            <a:r>
              <a:rPr lang="en-US" sz="2400" kern="0" dirty="0">
                <a:latin typeface="Calibri" pitchFamily="34" charset="0"/>
              </a:rPr>
              <a:t> v ≥ </a:t>
            </a:r>
            <a:r>
              <a:rPr lang="el-GR" sz="2400" kern="0" dirty="0">
                <a:latin typeface="Calibri" pitchFamily="34" charset="0"/>
              </a:rPr>
              <a:t>β</a:t>
            </a:r>
            <a:r>
              <a:rPr lang="en-US" sz="2400" kern="0" dirty="0">
                <a:latin typeface="Calibri" pitchFamily="34" charset="0"/>
              </a:rPr>
              <a:t> return v</a:t>
            </a:r>
          </a:p>
          <a:p>
            <a:pPr marL="1142942" lvl="2" indent="-228589">
              <a:lnSpc>
                <a:spcPct val="80000"/>
              </a:lnSpc>
              <a:spcBef>
                <a:spcPct val="20000"/>
              </a:spcBef>
              <a:buClr>
                <a:schemeClr val="accent2"/>
              </a:buClr>
            </a:pPr>
            <a:r>
              <a:rPr lang="el-GR" sz="2400" kern="0" dirty="0">
                <a:latin typeface="Calibri" pitchFamily="34" charset="0"/>
              </a:rPr>
              <a:t>α</a:t>
            </a:r>
            <a:r>
              <a:rPr lang="en-US" sz="2400" kern="0" dirty="0">
                <a:latin typeface="Calibri" pitchFamily="34" charset="0"/>
              </a:rPr>
              <a:t> = max(</a:t>
            </a:r>
            <a:r>
              <a:rPr lang="el-GR" sz="2400" kern="0" dirty="0">
                <a:latin typeface="Calibri" pitchFamily="34" charset="0"/>
              </a:rPr>
              <a:t>α</a:t>
            </a:r>
            <a:r>
              <a:rPr lang="en-US" sz="2400" kern="0" dirty="0">
                <a:latin typeface="Calibri" pitchFamily="34" charset="0"/>
              </a:rPr>
              <a:t>, v)</a:t>
            </a:r>
            <a:endParaRPr kumimoji="0" lang="en-US" sz="2400" b="0" i="0" u="none" strike="noStrike" kern="0" cap="none" spc="0" normalizeH="0" baseline="0" noProof="0" dirty="0">
              <a:ln>
                <a:noFill/>
              </a:ln>
              <a:solidFill>
                <a:schemeClr val="tx1"/>
              </a:solidFill>
              <a:effectLst/>
              <a:uLnTx/>
              <a:uFillTx/>
              <a:latin typeface="Calibri" pitchFamily="34" charset="0"/>
            </a:endParaRP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return v</a:t>
            </a:r>
          </a:p>
        </p:txBody>
      </p:sp>
      <p:sp>
        <p:nvSpPr>
          <p:cNvPr id="14" name="Rounded Rectangle 13"/>
          <p:cNvSpPr/>
          <p:nvPr/>
        </p:nvSpPr>
        <p:spPr>
          <a:xfrm>
            <a:off x="3505200" y="1524000"/>
            <a:ext cx="5105400" cy="1066800"/>
          </a:xfrm>
          <a:prstGeom prst="roundRect">
            <a:avLst/>
          </a:prstGeom>
          <a:solidFill>
            <a:srgbClr val="7030A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idx="1"/>
          </p:nvPr>
        </p:nvSpPr>
        <p:spPr>
          <a:xfrm>
            <a:off x="0" y="1676400"/>
            <a:ext cx="11734800" cy="1447800"/>
          </a:xfrm>
        </p:spPr>
        <p:txBody>
          <a:bodyPr/>
          <a:lstStyle/>
          <a:p>
            <a:pPr lvl="1" algn="ctr">
              <a:lnSpc>
                <a:spcPct val="80000"/>
              </a:lnSpc>
              <a:buNone/>
            </a:pPr>
            <a:r>
              <a:rPr lang="el-GR" sz="2400" dirty="0">
                <a:solidFill>
                  <a:srgbClr val="0066CC"/>
                </a:solidFill>
              </a:rPr>
              <a:t>α</a:t>
            </a:r>
            <a:r>
              <a:rPr lang="en-US" sz="2400" dirty="0">
                <a:solidFill>
                  <a:srgbClr val="0066CC"/>
                </a:solidFill>
              </a:rPr>
              <a:t>: </a:t>
            </a:r>
            <a:r>
              <a:rPr lang="en-US" sz="2400" dirty="0">
                <a:solidFill>
                  <a:srgbClr val="0070C0"/>
                </a:solidFill>
              </a:rPr>
              <a:t>MAX’s best option on path to root</a:t>
            </a:r>
          </a:p>
          <a:p>
            <a:pPr lvl="1" algn="ctr">
              <a:lnSpc>
                <a:spcPct val="80000"/>
              </a:lnSpc>
              <a:buNone/>
            </a:pPr>
            <a:r>
              <a:rPr lang="el-GR" sz="2400" dirty="0">
                <a:solidFill>
                  <a:srgbClr val="C00000"/>
                </a:solidFill>
              </a:rPr>
              <a:t>β</a:t>
            </a:r>
            <a:r>
              <a:rPr lang="en-US" sz="2400" dirty="0">
                <a:solidFill>
                  <a:srgbClr val="C00000"/>
                </a:solidFill>
              </a:rPr>
              <a:t>:</a:t>
            </a:r>
            <a:r>
              <a:rPr lang="el-GR" sz="2400" dirty="0">
                <a:solidFill>
                  <a:srgbClr val="C00000"/>
                </a:solidFill>
              </a:rPr>
              <a:t> </a:t>
            </a:r>
            <a:r>
              <a:rPr lang="en-US" sz="2400" dirty="0">
                <a:solidFill>
                  <a:srgbClr val="C00000"/>
                </a:solidFill>
              </a:rPr>
              <a:t>MIN’s best option on path to root</a:t>
            </a:r>
          </a:p>
        </p:txBody>
      </p:sp>
    </p:spTree>
    <p:extLst>
      <p:ext uri="{BB962C8B-B14F-4D97-AF65-F5344CB8AC3E}">
        <p14:creationId xmlns:p14="http://schemas.microsoft.com/office/powerpoint/2010/main" val="23405184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t>Game Playing State-of-the-Art</a:t>
            </a:r>
          </a:p>
        </p:txBody>
      </p:sp>
      <p:sp>
        <p:nvSpPr>
          <p:cNvPr id="1098755" name="Rectangle 3"/>
          <p:cNvSpPr>
            <a:spLocks noGrp="1" noChangeArrowheads="1"/>
          </p:cNvSpPr>
          <p:nvPr>
            <p:ph idx="1"/>
          </p:nvPr>
        </p:nvSpPr>
        <p:spPr>
          <a:xfrm>
            <a:off x="381000" y="1295400"/>
            <a:ext cx="5562600" cy="4983162"/>
          </a:xfrm>
        </p:spPr>
        <p:txBody>
          <a:bodyPr/>
          <a:lstStyle/>
          <a:p>
            <a:pPr eaLnBrk="1" hangingPunct="1">
              <a:lnSpc>
                <a:spcPct val="80000"/>
              </a:lnSpc>
            </a:pPr>
            <a:r>
              <a:rPr lang="en-US" sz="1900" b="1" dirty="0"/>
              <a:t>Checkers:</a:t>
            </a:r>
            <a:r>
              <a:rPr lang="en-US" sz="1900" dirty="0"/>
              <a:t> 1950: First computer player.  1994: First computer champion: Chinook ended 40-year-reign of human champion Marion Tinsley using complete 8-piece endgame. 2007: Checkers solved!</a:t>
            </a:r>
          </a:p>
          <a:p>
            <a:pPr eaLnBrk="1" hangingPunct="1">
              <a:lnSpc>
                <a:spcPct val="80000"/>
              </a:lnSpc>
            </a:pPr>
            <a:endParaRPr lang="en-US" sz="1600" b="1" dirty="0"/>
          </a:p>
          <a:p>
            <a:pPr eaLnBrk="1" hangingPunct="1">
              <a:lnSpc>
                <a:spcPct val="80000"/>
              </a:lnSpc>
            </a:pPr>
            <a:r>
              <a:rPr lang="en-US" sz="1900" b="1" dirty="0"/>
              <a:t>Chess:</a:t>
            </a:r>
            <a:r>
              <a:rPr lang="en-US" sz="1900" dirty="0"/>
              <a:t> 1997: Deep Blue defeats human champion Gary Kasparov in a six-game match.  Deep Blue examined 200M positions per second, used very sophisticated evaluation and undisclosed methods for extending some lines of search up to 40 ply.  Current programs are even better, if less historic.</a:t>
            </a:r>
          </a:p>
          <a:p>
            <a:pPr eaLnBrk="1" hangingPunct="1">
              <a:lnSpc>
                <a:spcPct val="80000"/>
              </a:lnSpc>
            </a:pPr>
            <a:endParaRPr lang="en-US" sz="1600" b="1" dirty="0"/>
          </a:p>
          <a:p>
            <a:pPr eaLnBrk="1" hangingPunct="1">
              <a:lnSpc>
                <a:spcPct val="80000"/>
              </a:lnSpc>
            </a:pPr>
            <a:r>
              <a:rPr lang="en-US" sz="1900" b="1" dirty="0"/>
              <a:t>Go:</a:t>
            </a:r>
            <a:r>
              <a:rPr lang="en-US" sz="1900" dirty="0"/>
              <a:t> Human champions are now starting to be challenged by machines. In go, b &gt; 300!  Classic programs use pattern knowledge bases, but big recent advances use Monte Carlo (randomized) expansion methods.</a:t>
            </a:r>
          </a:p>
          <a:p>
            <a:pPr eaLnBrk="1" hangingPunct="1">
              <a:lnSpc>
                <a:spcPct val="80000"/>
              </a:lnSpc>
            </a:pPr>
            <a:endParaRPr lang="en-US" sz="1600" b="1" dirty="0"/>
          </a:p>
          <a:p>
            <a:pPr eaLnBrk="1" hangingPunct="1">
              <a:lnSpc>
                <a:spcPct val="80000"/>
              </a:lnSpc>
            </a:pPr>
            <a:endParaRPr lang="en-US" sz="1900" dirty="0"/>
          </a:p>
          <a:p>
            <a:pPr eaLnBrk="1" hangingPunct="1">
              <a:lnSpc>
                <a:spcPct val="80000"/>
              </a:lnSpc>
            </a:pPr>
            <a:endParaRPr lang="en-US" sz="19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43600" y="1360100"/>
            <a:ext cx="6248400" cy="4887716"/>
          </a:xfrm>
          <a:prstGeom prst="rect">
            <a:avLst/>
          </a:prstGeom>
          <a:noFill/>
        </p:spPr>
      </p:pic>
      <p:sp>
        <p:nvSpPr>
          <p:cNvPr id="8" name="Rectangle 7"/>
          <p:cNvSpPr/>
          <p:nvPr/>
        </p:nvSpPr>
        <p:spPr>
          <a:xfrm>
            <a:off x="7010400" y="1371600"/>
            <a:ext cx="1676400"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229600" y="1371600"/>
            <a:ext cx="1676400"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372600" y="1371600"/>
            <a:ext cx="1676400"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0746606" y="1371600"/>
            <a:ext cx="1445394"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87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987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9875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sym typeface="Symbol" pitchFamily="18" charset="2"/>
              </a:rPr>
              <a:t>Alpha-Beta Pruning Properties</a:t>
            </a:r>
          </a:p>
        </p:txBody>
      </p:sp>
      <p:sp>
        <p:nvSpPr>
          <p:cNvPr id="32771" name="Rectangle 3"/>
          <p:cNvSpPr>
            <a:spLocks noGrp="1" noChangeArrowheads="1"/>
          </p:cNvSpPr>
          <p:nvPr>
            <p:ph idx="1"/>
          </p:nvPr>
        </p:nvSpPr>
        <p:spPr/>
        <p:txBody>
          <a:bodyPr/>
          <a:lstStyle/>
          <a:p>
            <a:pPr eaLnBrk="1" hangingPunct="1">
              <a:lnSpc>
                <a:spcPct val="90000"/>
              </a:lnSpc>
            </a:pPr>
            <a:r>
              <a:rPr lang="en-US" sz="2400" dirty="0"/>
              <a:t>This pruning has </a:t>
            </a:r>
            <a:r>
              <a:rPr lang="en-US" sz="2400" dirty="0">
                <a:solidFill>
                  <a:srgbClr val="CC0000"/>
                </a:solidFill>
              </a:rPr>
              <a:t>no effect</a:t>
            </a:r>
            <a:r>
              <a:rPr lang="en-US" sz="2400" dirty="0"/>
              <a:t> on </a:t>
            </a:r>
            <a:r>
              <a:rPr lang="en-US" sz="2400" dirty="0" err="1"/>
              <a:t>minimax</a:t>
            </a:r>
            <a:r>
              <a:rPr lang="en-US" sz="2400" dirty="0"/>
              <a:t> value computed for the root!</a:t>
            </a:r>
          </a:p>
          <a:p>
            <a:pPr lvl="1" eaLnBrk="1" hangingPunct="1">
              <a:lnSpc>
                <a:spcPct val="90000"/>
              </a:lnSpc>
            </a:pPr>
            <a:endParaRPr lang="en-US" sz="2000" dirty="0"/>
          </a:p>
          <a:p>
            <a:pPr eaLnBrk="1" hangingPunct="1">
              <a:lnSpc>
                <a:spcPct val="90000"/>
              </a:lnSpc>
            </a:pPr>
            <a:r>
              <a:rPr lang="en-US" sz="2400" dirty="0"/>
              <a:t>Values of intermediate nodes might be wrong</a:t>
            </a:r>
          </a:p>
          <a:p>
            <a:pPr lvl="1" eaLnBrk="1" hangingPunct="1">
              <a:lnSpc>
                <a:spcPct val="90000"/>
              </a:lnSpc>
            </a:pPr>
            <a:r>
              <a:rPr lang="en-US" sz="2000" dirty="0"/>
              <a:t>Important: children of the root may have the wrong value</a:t>
            </a:r>
          </a:p>
          <a:p>
            <a:pPr lvl="1" eaLnBrk="1" hangingPunct="1">
              <a:lnSpc>
                <a:spcPct val="90000"/>
              </a:lnSpc>
            </a:pPr>
            <a:r>
              <a:rPr lang="en-US" sz="2000" dirty="0"/>
              <a:t>So the most naïve version won’t let you do action selection</a:t>
            </a:r>
          </a:p>
          <a:p>
            <a:pPr lvl="1" eaLnBrk="1" hangingPunct="1">
              <a:lnSpc>
                <a:spcPct val="90000"/>
              </a:lnSpc>
            </a:pPr>
            <a:endParaRPr lang="en-US" sz="2000" dirty="0"/>
          </a:p>
          <a:p>
            <a:pPr eaLnBrk="1" hangingPunct="1">
              <a:lnSpc>
                <a:spcPct val="90000"/>
              </a:lnSpc>
            </a:pPr>
            <a:r>
              <a:rPr lang="en-US" sz="2400" dirty="0"/>
              <a:t>Good child ordering improves effectiveness of pruning</a:t>
            </a:r>
          </a:p>
          <a:p>
            <a:pPr lvl="1" eaLnBrk="1" hangingPunct="1">
              <a:lnSpc>
                <a:spcPct val="90000"/>
              </a:lnSpc>
            </a:pPr>
            <a:endParaRPr lang="en-US" sz="2000" dirty="0"/>
          </a:p>
          <a:p>
            <a:pPr eaLnBrk="1" hangingPunct="1">
              <a:lnSpc>
                <a:spcPct val="90000"/>
              </a:lnSpc>
            </a:pPr>
            <a:r>
              <a:rPr lang="en-US" sz="2400" dirty="0"/>
              <a:t>With “perfect ordering”:</a:t>
            </a:r>
          </a:p>
          <a:p>
            <a:pPr lvl="1" eaLnBrk="1" hangingPunct="1">
              <a:lnSpc>
                <a:spcPct val="90000"/>
              </a:lnSpc>
            </a:pPr>
            <a:r>
              <a:rPr lang="en-US" sz="2000" dirty="0"/>
              <a:t>Time complexity drops to O(</a:t>
            </a:r>
            <a:r>
              <a:rPr lang="en-US" sz="2000" dirty="0" err="1"/>
              <a:t>b</a:t>
            </a:r>
            <a:r>
              <a:rPr lang="en-US" sz="2000" baseline="30000" dirty="0" err="1"/>
              <a:t>m</a:t>
            </a:r>
            <a:r>
              <a:rPr lang="en-US" sz="2000" baseline="30000" dirty="0"/>
              <a:t>/2</a:t>
            </a:r>
            <a:r>
              <a:rPr lang="en-US" sz="2000" dirty="0"/>
              <a:t>)</a:t>
            </a:r>
          </a:p>
          <a:p>
            <a:pPr lvl="1" eaLnBrk="1" hangingPunct="1">
              <a:lnSpc>
                <a:spcPct val="90000"/>
              </a:lnSpc>
            </a:pPr>
            <a:r>
              <a:rPr lang="en-US" sz="2000" dirty="0"/>
              <a:t>Doubles solvable depth!</a:t>
            </a:r>
          </a:p>
          <a:p>
            <a:pPr lvl="1" eaLnBrk="1" hangingPunct="1">
              <a:lnSpc>
                <a:spcPct val="90000"/>
              </a:lnSpc>
            </a:pPr>
            <a:r>
              <a:rPr lang="en-US" sz="2000" dirty="0"/>
              <a:t>Full search of, e.g. chess, is still hopeless…</a:t>
            </a:r>
          </a:p>
        </p:txBody>
      </p:sp>
      <p:sp>
        <p:nvSpPr>
          <p:cNvPr id="6" name="AutoShape 5"/>
          <p:cNvSpPr>
            <a:spLocks noChangeArrowheads="1"/>
          </p:cNvSpPr>
          <p:nvPr/>
        </p:nvSpPr>
        <p:spPr bwMode="auto">
          <a:xfrm>
            <a:off x="9525000" y="24384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7" name="AutoShape 6"/>
          <p:cNvSpPr>
            <a:spLocks noChangeArrowheads="1"/>
          </p:cNvSpPr>
          <p:nvPr/>
        </p:nvSpPr>
        <p:spPr bwMode="auto">
          <a:xfrm rot="10800000">
            <a:off x="8763000" y="34290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p>
        </p:txBody>
      </p:sp>
      <p:sp>
        <p:nvSpPr>
          <p:cNvPr id="8" name="AutoShape 7"/>
          <p:cNvSpPr>
            <a:spLocks noChangeArrowheads="1"/>
          </p:cNvSpPr>
          <p:nvPr/>
        </p:nvSpPr>
        <p:spPr bwMode="auto">
          <a:xfrm rot="10800000">
            <a:off x="10287000" y="34290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p>
        </p:txBody>
      </p:sp>
      <p:sp>
        <p:nvSpPr>
          <p:cNvPr id="9" name="Rectangle 8"/>
          <p:cNvSpPr>
            <a:spLocks noChangeArrowheads="1"/>
          </p:cNvSpPr>
          <p:nvPr/>
        </p:nvSpPr>
        <p:spPr bwMode="auto">
          <a:xfrm>
            <a:off x="8763000" y="4724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t>10</a:t>
            </a:r>
          </a:p>
        </p:txBody>
      </p:sp>
      <p:sp>
        <p:nvSpPr>
          <p:cNvPr id="11" name="Rectangle 10"/>
          <p:cNvSpPr>
            <a:spLocks noChangeArrowheads="1"/>
          </p:cNvSpPr>
          <p:nvPr/>
        </p:nvSpPr>
        <p:spPr bwMode="auto">
          <a:xfrm>
            <a:off x="9906000" y="4724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t>10</a:t>
            </a:r>
          </a:p>
        </p:txBody>
      </p:sp>
      <p:sp>
        <p:nvSpPr>
          <p:cNvPr id="12" name="Rectangle 11"/>
          <p:cNvSpPr>
            <a:spLocks noChangeArrowheads="1"/>
          </p:cNvSpPr>
          <p:nvPr/>
        </p:nvSpPr>
        <p:spPr bwMode="auto">
          <a:xfrm>
            <a:off x="10668000" y="4724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t>0</a:t>
            </a:r>
          </a:p>
        </p:txBody>
      </p:sp>
      <p:cxnSp>
        <p:nvCxnSpPr>
          <p:cNvPr id="13" name="AutoShape 12"/>
          <p:cNvCxnSpPr>
            <a:cxnSpLocks noChangeShapeType="1"/>
            <a:stCxn id="6" idx="3"/>
            <a:endCxn id="7" idx="3"/>
          </p:cNvCxnSpPr>
          <p:nvPr/>
        </p:nvCxnSpPr>
        <p:spPr bwMode="auto">
          <a:xfrm flipH="1">
            <a:off x="8953500" y="2743200"/>
            <a:ext cx="762000" cy="685800"/>
          </a:xfrm>
          <a:prstGeom prst="straightConnector1">
            <a:avLst/>
          </a:prstGeom>
          <a:noFill/>
          <a:ln w="9525">
            <a:solidFill>
              <a:schemeClr val="tx1"/>
            </a:solidFill>
            <a:round/>
            <a:headEnd/>
            <a:tailEnd type="triangle" w="med" len="med"/>
          </a:ln>
        </p:spPr>
      </p:cxnSp>
      <p:cxnSp>
        <p:nvCxnSpPr>
          <p:cNvPr id="14" name="AutoShape 13"/>
          <p:cNvCxnSpPr>
            <a:cxnSpLocks noChangeShapeType="1"/>
            <a:stCxn id="6" idx="3"/>
            <a:endCxn id="8" idx="3"/>
          </p:cNvCxnSpPr>
          <p:nvPr/>
        </p:nvCxnSpPr>
        <p:spPr bwMode="auto">
          <a:xfrm>
            <a:off x="9715500" y="2743200"/>
            <a:ext cx="762000" cy="685800"/>
          </a:xfrm>
          <a:prstGeom prst="straightConnector1">
            <a:avLst/>
          </a:prstGeom>
          <a:noFill/>
          <a:ln w="9525">
            <a:solidFill>
              <a:schemeClr val="tx1"/>
            </a:solidFill>
            <a:round/>
            <a:headEnd/>
            <a:tailEnd type="triangle" w="med" len="med"/>
          </a:ln>
        </p:spPr>
      </p:cxnSp>
      <p:cxnSp>
        <p:nvCxnSpPr>
          <p:cNvPr id="15" name="AutoShape 14"/>
          <p:cNvCxnSpPr>
            <a:cxnSpLocks noChangeShapeType="1"/>
            <a:stCxn id="7" idx="0"/>
            <a:endCxn id="9" idx="0"/>
          </p:cNvCxnSpPr>
          <p:nvPr/>
        </p:nvCxnSpPr>
        <p:spPr bwMode="auto">
          <a:xfrm>
            <a:off x="8953500" y="3733800"/>
            <a:ext cx="0" cy="990600"/>
          </a:xfrm>
          <a:prstGeom prst="straightConnector1">
            <a:avLst/>
          </a:prstGeom>
          <a:noFill/>
          <a:ln w="9525">
            <a:solidFill>
              <a:schemeClr val="tx1"/>
            </a:solidFill>
            <a:round/>
            <a:headEnd/>
            <a:tailEnd type="triangle" w="med" len="med"/>
          </a:ln>
        </p:spPr>
      </p:cxnSp>
      <p:cxnSp>
        <p:nvCxnSpPr>
          <p:cNvPr id="17" name="AutoShape 16"/>
          <p:cNvCxnSpPr>
            <a:cxnSpLocks noChangeShapeType="1"/>
            <a:stCxn id="8" idx="0"/>
            <a:endCxn id="11" idx="0"/>
          </p:cNvCxnSpPr>
          <p:nvPr/>
        </p:nvCxnSpPr>
        <p:spPr bwMode="auto">
          <a:xfrm flipH="1">
            <a:off x="10096500" y="3733800"/>
            <a:ext cx="381000" cy="990600"/>
          </a:xfrm>
          <a:prstGeom prst="straightConnector1">
            <a:avLst/>
          </a:prstGeom>
          <a:noFill/>
          <a:ln w="9525">
            <a:solidFill>
              <a:schemeClr val="tx1"/>
            </a:solidFill>
            <a:round/>
            <a:headEnd/>
            <a:tailEnd type="triangle" w="med" len="med"/>
          </a:ln>
        </p:spPr>
      </p:cxnSp>
      <p:cxnSp>
        <p:nvCxnSpPr>
          <p:cNvPr id="18" name="AutoShape 17"/>
          <p:cNvCxnSpPr>
            <a:cxnSpLocks noChangeShapeType="1"/>
            <a:stCxn id="8" idx="0"/>
            <a:endCxn id="12" idx="0"/>
          </p:cNvCxnSpPr>
          <p:nvPr/>
        </p:nvCxnSpPr>
        <p:spPr bwMode="auto">
          <a:xfrm>
            <a:off x="10477500" y="3733800"/>
            <a:ext cx="381000" cy="990600"/>
          </a:xfrm>
          <a:prstGeom prst="straightConnector1">
            <a:avLst/>
          </a:prstGeom>
          <a:noFill/>
          <a:ln w="9525">
            <a:solidFill>
              <a:schemeClr val="tx1"/>
            </a:solidFill>
            <a:round/>
            <a:headEnd/>
            <a:tailEnd type="triangle" w="med" len="med"/>
          </a:ln>
        </p:spPr>
      </p:cxnSp>
      <p:sp>
        <p:nvSpPr>
          <p:cNvPr id="19" name="Text Box 18"/>
          <p:cNvSpPr txBox="1">
            <a:spLocks noChangeArrowheads="1"/>
          </p:cNvSpPr>
          <p:nvPr/>
        </p:nvSpPr>
        <p:spPr bwMode="auto">
          <a:xfrm>
            <a:off x="9928225" y="2438400"/>
            <a:ext cx="663575" cy="366713"/>
          </a:xfrm>
          <a:prstGeom prst="rect">
            <a:avLst/>
          </a:prstGeom>
          <a:noFill/>
          <a:ln w="12700">
            <a:noFill/>
            <a:miter lim="800000"/>
            <a:headEnd/>
            <a:tailEnd/>
          </a:ln>
        </p:spPr>
        <p:txBody>
          <a:bodyPr anchor="ctr">
            <a:spAutoFit/>
          </a:bodyPr>
          <a:lstStyle/>
          <a:p>
            <a:pPr algn="ctr">
              <a:spcBef>
                <a:spcPct val="50000"/>
              </a:spcBef>
            </a:pPr>
            <a:r>
              <a:rPr lang="en-US" b="1"/>
              <a:t>max</a:t>
            </a:r>
          </a:p>
        </p:txBody>
      </p:sp>
      <p:sp>
        <p:nvSpPr>
          <p:cNvPr id="20" name="Text Box 19"/>
          <p:cNvSpPr txBox="1">
            <a:spLocks noChangeArrowheads="1"/>
          </p:cNvSpPr>
          <p:nvPr/>
        </p:nvSpPr>
        <p:spPr bwMode="auto">
          <a:xfrm>
            <a:off x="10744200" y="3352800"/>
            <a:ext cx="663575" cy="366713"/>
          </a:xfrm>
          <a:prstGeom prst="rect">
            <a:avLst/>
          </a:prstGeom>
          <a:noFill/>
          <a:ln w="12700">
            <a:noFill/>
            <a:miter lim="800000"/>
            <a:headEnd/>
            <a:tailEnd/>
          </a:ln>
        </p:spPr>
        <p:txBody>
          <a:bodyPr anchor="ctr">
            <a:spAutoFit/>
          </a:bodyPr>
          <a:lstStyle/>
          <a:p>
            <a:pPr algn="ctr">
              <a:spcBef>
                <a:spcPct val="50000"/>
              </a:spcBef>
            </a:pPr>
            <a:r>
              <a:rPr lang="en-US" b="1"/>
              <a:t>min</a:t>
            </a:r>
          </a:p>
        </p:txBody>
      </p:sp>
    </p:spTree>
    <p:extLst>
      <p:ext uri="{BB962C8B-B14F-4D97-AF65-F5344CB8AC3E}">
        <p14:creationId xmlns:p14="http://schemas.microsoft.com/office/powerpoint/2010/main" val="157289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1">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771">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771">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771">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77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Alpha-Beta Quiz</a:t>
            </a:r>
          </a:p>
        </p:txBody>
      </p:sp>
      <p:pic>
        <p:nvPicPr>
          <p:cNvPr id="6" name="Picture 5" descr="alpha-beta-smal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1371600"/>
            <a:ext cx="6502400" cy="4826000"/>
          </a:xfrm>
          <a:prstGeom prst="rect">
            <a:avLst/>
          </a:prstGeom>
        </p:spPr>
      </p:pic>
    </p:spTree>
    <p:extLst>
      <p:ext uri="{BB962C8B-B14F-4D97-AF65-F5344CB8AC3E}">
        <p14:creationId xmlns:p14="http://schemas.microsoft.com/office/powerpoint/2010/main" val="27084727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Alpha-Beta Quiz 2</a:t>
            </a:r>
          </a:p>
        </p:txBody>
      </p:sp>
      <p:pic>
        <p:nvPicPr>
          <p:cNvPr id="5" name="Picture 4" descr="alpha-beta-larg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1143000"/>
            <a:ext cx="9029700" cy="5715000"/>
          </a:xfrm>
          <a:prstGeom prst="rect">
            <a:avLst/>
          </a:prstGeom>
        </p:spPr>
      </p:pic>
    </p:spTree>
    <p:extLst>
      <p:ext uri="{BB962C8B-B14F-4D97-AF65-F5344CB8AC3E}">
        <p14:creationId xmlns:p14="http://schemas.microsoft.com/office/powerpoint/2010/main" val="16547470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90948" y="1382713"/>
            <a:ext cx="7656142" cy="469423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a:t>Resource Limits</a:t>
            </a:r>
          </a:p>
        </p:txBody>
      </p:sp>
    </p:spTree>
    <p:extLst>
      <p:ext uri="{BB962C8B-B14F-4D97-AF65-F5344CB8AC3E}">
        <p14:creationId xmlns:p14="http://schemas.microsoft.com/office/powerpoint/2010/main" val="4151650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t>Resource Limits</a:t>
            </a:r>
          </a:p>
        </p:txBody>
      </p:sp>
      <p:sp>
        <p:nvSpPr>
          <p:cNvPr id="17411" name="Rectangle 3"/>
          <p:cNvSpPr>
            <a:spLocks noGrp="1" noChangeArrowheads="1"/>
          </p:cNvSpPr>
          <p:nvPr>
            <p:ph idx="1"/>
          </p:nvPr>
        </p:nvSpPr>
        <p:spPr>
          <a:xfrm>
            <a:off x="304800" y="1371600"/>
            <a:ext cx="7086600" cy="4525963"/>
          </a:xfrm>
        </p:spPr>
        <p:txBody>
          <a:bodyPr/>
          <a:lstStyle/>
          <a:p>
            <a:pPr eaLnBrk="1" hangingPunct="1">
              <a:lnSpc>
                <a:spcPct val="80000"/>
              </a:lnSpc>
            </a:pPr>
            <a:r>
              <a:rPr lang="en-US" sz="2400" dirty="0"/>
              <a:t>Problem: In realistic games, cannot search to leaves!</a:t>
            </a:r>
          </a:p>
          <a:p>
            <a:pPr lvl="1" eaLnBrk="1" hangingPunct="1">
              <a:lnSpc>
                <a:spcPct val="80000"/>
              </a:lnSpc>
            </a:pPr>
            <a:endParaRPr lang="en-US" sz="1400" dirty="0"/>
          </a:p>
          <a:p>
            <a:pPr eaLnBrk="1" hangingPunct="1">
              <a:lnSpc>
                <a:spcPct val="80000"/>
              </a:lnSpc>
            </a:pPr>
            <a:r>
              <a:rPr lang="en-US" sz="2400" dirty="0"/>
              <a:t>Solution: Depth-limited search</a:t>
            </a:r>
          </a:p>
          <a:p>
            <a:pPr lvl="1" eaLnBrk="1" hangingPunct="1">
              <a:lnSpc>
                <a:spcPct val="80000"/>
              </a:lnSpc>
            </a:pPr>
            <a:r>
              <a:rPr lang="en-US" sz="2000" dirty="0"/>
              <a:t>Instead, search only to a limited depth in the tree</a:t>
            </a:r>
          </a:p>
          <a:p>
            <a:pPr lvl="1" eaLnBrk="1" hangingPunct="1">
              <a:lnSpc>
                <a:spcPct val="80000"/>
              </a:lnSpc>
            </a:pPr>
            <a:r>
              <a:rPr lang="en-US" sz="2000" dirty="0"/>
              <a:t>Replace terminal utilities with an evaluation function for non-terminal positions</a:t>
            </a:r>
          </a:p>
          <a:p>
            <a:pPr lvl="1" eaLnBrk="1" hangingPunct="1">
              <a:lnSpc>
                <a:spcPct val="80000"/>
              </a:lnSpc>
            </a:pPr>
            <a:endParaRPr lang="en-US" sz="1400" dirty="0"/>
          </a:p>
          <a:p>
            <a:pPr eaLnBrk="1" hangingPunct="1">
              <a:lnSpc>
                <a:spcPct val="80000"/>
              </a:lnSpc>
            </a:pPr>
            <a:r>
              <a:rPr lang="en-US" sz="2400" dirty="0"/>
              <a:t>Example:</a:t>
            </a:r>
          </a:p>
          <a:p>
            <a:pPr lvl="1" eaLnBrk="1" hangingPunct="1">
              <a:lnSpc>
                <a:spcPct val="80000"/>
              </a:lnSpc>
            </a:pPr>
            <a:r>
              <a:rPr lang="en-US" sz="2000" dirty="0"/>
              <a:t>Suppose we have 100 seconds, can explore 10K nodes / sec</a:t>
            </a:r>
          </a:p>
          <a:p>
            <a:pPr lvl="1" eaLnBrk="1" hangingPunct="1">
              <a:lnSpc>
                <a:spcPct val="80000"/>
              </a:lnSpc>
            </a:pPr>
            <a:r>
              <a:rPr lang="en-US" sz="2000" dirty="0"/>
              <a:t>So can check 1M nodes per move</a:t>
            </a:r>
          </a:p>
          <a:p>
            <a:pPr lvl="1" eaLnBrk="1" hangingPunct="1">
              <a:lnSpc>
                <a:spcPct val="80000"/>
              </a:lnSpc>
            </a:pPr>
            <a:r>
              <a:rPr lang="en-US" sz="2000" dirty="0">
                <a:sym typeface="Symbol" pitchFamily="18" charset="2"/>
              </a:rPr>
              <a:t>- reaches about depth 8 – decent chess program</a:t>
            </a:r>
          </a:p>
          <a:p>
            <a:pPr eaLnBrk="1" hangingPunct="1">
              <a:lnSpc>
                <a:spcPct val="80000"/>
              </a:lnSpc>
            </a:pPr>
            <a:endParaRPr lang="en-US" sz="1400" dirty="0"/>
          </a:p>
          <a:p>
            <a:pPr eaLnBrk="1" hangingPunct="1">
              <a:lnSpc>
                <a:spcPct val="80000"/>
              </a:lnSpc>
            </a:pPr>
            <a:r>
              <a:rPr lang="en-US" sz="2400" dirty="0"/>
              <a:t>Guarantee of optimal play is gone</a:t>
            </a:r>
          </a:p>
          <a:p>
            <a:pPr marL="0" indent="0" eaLnBrk="1" hangingPunct="1">
              <a:lnSpc>
                <a:spcPct val="80000"/>
              </a:lnSpc>
              <a:buNone/>
            </a:pPr>
            <a:endParaRPr lang="en-US" sz="1400" dirty="0"/>
          </a:p>
          <a:p>
            <a:pPr eaLnBrk="1" hangingPunct="1">
              <a:lnSpc>
                <a:spcPct val="80000"/>
              </a:lnSpc>
            </a:pPr>
            <a:r>
              <a:rPr lang="en-US" sz="2400" dirty="0"/>
              <a:t>Use iterative deepening for an anytime algorithm</a:t>
            </a:r>
          </a:p>
          <a:p>
            <a:pPr lvl="1" eaLnBrk="1" hangingPunct="1">
              <a:lnSpc>
                <a:spcPct val="80000"/>
              </a:lnSpc>
            </a:pPr>
            <a:endParaRPr lang="en-US" sz="2000" dirty="0">
              <a:solidFill>
                <a:srgbClr val="CC0000"/>
              </a:solidFill>
            </a:endParaRPr>
          </a:p>
        </p:txBody>
      </p:sp>
      <p:sp>
        <p:nvSpPr>
          <p:cNvPr id="17412" name="AutoShape 22"/>
          <p:cNvSpPr>
            <a:spLocks noChangeArrowheads="1"/>
          </p:cNvSpPr>
          <p:nvPr/>
        </p:nvSpPr>
        <p:spPr bwMode="auto">
          <a:xfrm>
            <a:off x="9296400" y="15240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pPr algn="ctr"/>
            <a:endParaRPr lang="en-US">
              <a:latin typeface="Calibri" pitchFamily="34" charset="0"/>
            </a:endParaRPr>
          </a:p>
        </p:txBody>
      </p:sp>
      <p:sp>
        <p:nvSpPr>
          <p:cNvPr id="17413" name="AutoShape 23"/>
          <p:cNvSpPr>
            <a:spLocks noChangeArrowheads="1"/>
          </p:cNvSpPr>
          <p:nvPr/>
        </p:nvSpPr>
        <p:spPr bwMode="auto">
          <a:xfrm rot="10800000">
            <a:off x="8458200" y="19812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14" name="AutoShape 24"/>
          <p:cNvSpPr>
            <a:spLocks noChangeArrowheads="1"/>
          </p:cNvSpPr>
          <p:nvPr/>
        </p:nvSpPr>
        <p:spPr bwMode="auto">
          <a:xfrm rot="10800000">
            <a:off x="10134600" y="1981200"/>
            <a:ext cx="381000" cy="304800"/>
          </a:xfrm>
          <a:prstGeom prst="triangle">
            <a:avLst>
              <a:gd name="adj" fmla="val 50000"/>
            </a:avLst>
          </a:prstGeom>
          <a:solidFill>
            <a:srgbClr val="CCCCCC"/>
          </a:solidFill>
          <a:ln w="9525">
            <a:solidFill>
              <a:schemeClr val="tx1"/>
            </a:solidFill>
            <a:miter lim="800000"/>
            <a:headEnd/>
            <a:tailEnd/>
          </a:ln>
        </p:spPr>
        <p:txBody>
          <a:bodyPr rot="10800000" wrap="none" anchor="ctr"/>
          <a:lstStyle/>
          <a:p>
            <a:pPr algn="ctr"/>
            <a:endParaRPr lang="en-US">
              <a:latin typeface="Calibri" pitchFamily="34" charset="0"/>
            </a:endParaRPr>
          </a:p>
        </p:txBody>
      </p:sp>
      <p:cxnSp>
        <p:nvCxnSpPr>
          <p:cNvPr id="17415" name="AutoShape 25"/>
          <p:cNvCxnSpPr>
            <a:cxnSpLocks noChangeShapeType="1"/>
            <a:stCxn id="17412" idx="3"/>
            <a:endCxn id="17413" idx="3"/>
          </p:cNvCxnSpPr>
          <p:nvPr/>
        </p:nvCxnSpPr>
        <p:spPr bwMode="auto">
          <a:xfrm flipH="1">
            <a:off x="8648700" y="1828800"/>
            <a:ext cx="838200" cy="152400"/>
          </a:xfrm>
          <a:prstGeom prst="straightConnector1">
            <a:avLst/>
          </a:prstGeom>
          <a:noFill/>
          <a:ln w="9525">
            <a:solidFill>
              <a:schemeClr val="tx1"/>
            </a:solidFill>
            <a:round/>
            <a:headEnd/>
            <a:tailEnd type="triangle" w="med" len="med"/>
          </a:ln>
        </p:spPr>
      </p:cxnSp>
      <p:cxnSp>
        <p:nvCxnSpPr>
          <p:cNvPr id="17416" name="AutoShape 26"/>
          <p:cNvCxnSpPr>
            <a:cxnSpLocks noChangeShapeType="1"/>
            <a:stCxn id="17412" idx="3"/>
            <a:endCxn id="17414" idx="3"/>
          </p:cNvCxnSpPr>
          <p:nvPr/>
        </p:nvCxnSpPr>
        <p:spPr bwMode="auto">
          <a:xfrm>
            <a:off x="9486900" y="1828800"/>
            <a:ext cx="838200" cy="152400"/>
          </a:xfrm>
          <a:prstGeom prst="straightConnector1">
            <a:avLst/>
          </a:prstGeom>
          <a:noFill/>
          <a:ln w="9525">
            <a:solidFill>
              <a:schemeClr val="tx1"/>
            </a:solidFill>
            <a:round/>
            <a:headEnd/>
            <a:tailEnd type="triangle" w="med" len="med"/>
          </a:ln>
        </p:spPr>
      </p:cxnSp>
      <p:cxnSp>
        <p:nvCxnSpPr>
          <p:cNvPr id="17417" name="AutoShape 27"/>
          <p:cNvCxnSpPr>
            <a:cxnSpLocks noChangeShapeType="1"/>
            <a:stCxn id="17413" idx="0"/>
            <a:endCxn id="1085499" idx="0"/>
          </p:cNvCxnSpPr>
          <p:nvPr/>
        </p:nvCxnSpPr>
        <p:spPr bwMode="auto">
          <a:xfrm flipH="1">
            <a:off x="8305800" y="2286000"/>
            <a:ext cx="342900" cy="152400"/>
          </a:xfrm>
          <a:prstGeom prst="straightConnector1">
            <a:avLst/>
          </a:prstGeom>
          <a:noFill/>
          <a:ln w="9525">
            <a:solidFill>
              <a:schemeClr val="tx1"/>
            </a:solidFill>
            <a:round/>
            <a:headEnd/>
            <a:tailEnd type="triangle" w="med" len="med"/>
          </a:ln>
        </p:spPr>
      </p:cxnSp>
      <p:cxnSp>
        <p:nvCxnSpPr>
          <p:cNvPr id="17418" name="AutoShape 28"/>
          <p:cNvCxnSpPr>
            <a:cxnSpLocks noChangeShapeType="1"/>
            <a:stCxn id="17413" idx="0"/>
            <a:endCxn id="1085500" idx="0"/>
          </p:cNvCxnSpPr>
          <p:nvPr/>
        </p:nvCxnSpPr>
        <p:spPr bwMode="auto">
          <a:xfrm>
            <a:off x="8648700" y="2286000"/>
            <a:ext cx="342900" cy="152400"/>
          </a:xfrm>
          <a:prstGeom prst="straightConnector1">
            <a:avLst/>
          </a:prstGeom>
          <a:noFill/>
          <a:ln w="9525">
            <a:solidFill>
              <a:schemeClr val="tx1"/>
            </a:solidFill>
            <a:round/>
            <a:headEnd/>
            <a:tailEnd type="triangle" w="med" len="med"/>
          </a:ln>
        </p:spPr>
      </p:cxnSp>
      <p:cxnSp>
        <p:nvCxnSpPr>
          <p:cNvPr id="17419" name="AutoShape 29"/>
          <p:cNvCxnSpPr>
            <a:cxnSpLocks noChangeShapeType="1"/>
            <a:stCxn id="17424" idx="3"/>
            <a:endCxn id="17427" idx="0"/>
          </p:cNvCxnSpPr>
          <p:nvPr/>
        </p:nvCxnSpPr>
        <p:spPr bwMode="auto">
          <a:xfrm flipH="1">
            <a:off x="10325100" y="2743200"/>
            <a:ext cx="304800" cy="152400"/>
          </a:xfrm>
          <a:prstGeom prst="straightConnector1">
            <a:avLst/>
          </a:prstGeom>
          <a:noFill/>
          <a:ln w="9525">
            <a:solidFill>
              <a:schemeClr val="tx1"/>
            </a:solidFill>
            <a:round/>
            <a:headEnd/>
            <a:tailEnd type="triangle" w="med" len="med"/>
          </a:ln>
        </p:spPr>
      </p:cxnSp>
      <p:cxnSp>
        <p:nvCxnSpPr>
          <p:cNvPr id="17420" name="AutoShape 30"/>
          <p:cNvCxnSpPr>
            <a:cxnSpLocks noChangeShapeType="1"/>
            <a:stCxn id="17424" idx="3"/>
            <a:endCxn id="17428" idx="0"/>
          </p:cNvCxnSpPr>
          <p:nvPr/>
        </p:nvCxnSpPr>
        <p:spPr bwMode="auto">
          <a:xfrm>
            <a:off x="10629900" y="2743200"/>
            <a:ext cx="304800" cy="152400"/>
          </a:xfrm>
          <a:prstGeom prst="straightConnector1">
            <a:avLst/>
          </a:prstGeom>
          <a:noFill/>
          <a:ln w="9525">
            <a:solidFill>
              <a:schemeClr val="tx1"/>
            </a:solidFill>
            <a:round/>
            <a:headEnd/>
            <a:tailEnd type="triangle" w="med" len="med"/>
          </a:ln>
        </p:spPr>
      </p:cxnSp>
      <p:sp>
        <p:nvSpPr>
          <p:cNvPr id="17421" name="AutoShape 31"/>
          <p:cNvSpPr>
            <a:spLocks noChangeArrowheads="1"/>
          </p:cNvSpPr>
          <p:nvPr/>
        </p:nvSpPr>
        <p:spPr bwMode="auto">
          <a:xfrm>
            <a:off x="8153400" y="24384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2" name="AutoShape 32"/>
          <p:cNvSpPr>
            <a:spLocks noChangeArrowheads="1"/>
          </p:cNvSpPr>
          <p:nvPr/>
        </p:nvSpPr>
        <p:spPr bwMode="auto">
          <a:xfrm>
            <a:off x="8763000" y="24384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3" name="AutoShape 33"/>
          <p:cNvSpPr>
            <a:spLocks noChangeArrowheads="1"/>
          </p:cNvSpPr>
          <p:nvPr/>
        </p:nvSpPr>
        <p:spPr bwMode="auto">
          <a:xfrm>
            <a:off x="9829800" y="24384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4" name="AutoShape 34"/>
          <p:cNvSpPr>
            <a:spLocks noChangeArrowheads="1"/>
          </p:cNvSpPr>
          <p:nvPr/>
        </p:nvSpPr>
        <p:spPr bwMode="auto">
          <a:xfrm>
            <a:off x="10439400" y="24384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5" name="AutoShape 35"/>
          <p:cNvSpPr>
            <a:spLocks noChangeArrowheads="1"/>
          </p:cNvSpPr>
          <p:nvPr/>
        </p:nvSpPr>
        <p:spPr bwMode="auto">
          <a:xfrm>
            <a:off x="8458200" y="28956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6" name="AutoShape 36"/>
          <p:cNvSpPr>
            <a:spLocks noChangeArrowheads="1"/>
          </p:cNvSpPr>
          <p:nvPr/>
        </p:nvSpPr>
        <p:spPr bwMode="auto">
          <a:xfrm>
            <a:off x="8458200" y="38100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p>
        </p:txBody>
      </p:sp>
      <p:sp>
        <p:nvSpPr>
          <p:cNvPr id="17427" name="AutoShape 37"/>
          <p:cNvSpPr>
            <a:spLocks noChangeArrowheads="1"/>
          </p:cNvSpPr>
          <p:nvPr/>
        </p:nvSpPr>
        <p:spPr bwMode="auto">
          <a:xfrm>
            <a:off x="10134600" y="28956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8" name="AutoShape 38"/>
          <p:cNvSpPr>
            <a:spLocks noChangeArrowheads="1"/>
          </p:cNvSpPr>
          <p:nvPr/>
        </p:nvSpPr>
        <p:spPr bwMode="auto">
          <a:xfrm>
            <a:off x="10744200" y="28956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9" name="AutoShape 39"/>
          <p:cNvSpPr>
            <a:spLocks noChangeArrowheads="1"/>
          </p:cNvSpPr>
          <p:nvPr/>
        </p:nvSpPr>
        <p:spPr bwMode="auto">
          <a:xfrm>
            <a:off x="8153400" y="33528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p>
        </p:txBody>
      </p:sp>
      <p:sp>
        <p:nvSpPr>
          <p:cNvPr id="17430" name="AutoShape 40"/>
          <p:cNvSpPr>
            <a:spLocks noChangeArrowheads="1"/>
          </p:cNvSpPr>
          <p:nvPr/>
        </p:nvSpPr>
        <p:spPr bwMode="auto">
          <a:xfrm>
            <a:off x="8763000" y="33528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p>
        </p:txBody>
      </p:sp>
      <p:cxnSp>
        <p:nvCxnSpPr>
          <p:cNvPr id="17431" name="AutoShape 41"/>
          <p:cNvCxnSpPr>
            <a:cxnSpLocks noChangeShapeType="1"/>
            <a:stCxn id="17414" idx="0"/>
            <a:endCxn id="17423" idx="0"/>
          </p:cNvCxnSpPr>
          <p:nvPr/>
        </p:nvCxnSpPr>
        <p:spPr bwMode="auto">
          <a:xfrm flipH="1">
            <a:off x="10020300" y="2286000"/>
            <a:ext cx="304800" cy="152400"/>
          </a:xfrm>
          <a:prstGeom prst="straightConnector1">
            <a:avLst/>
          </a:prstGeom>
          <a:noFill/>
          <a:ln w="9525">
            <a:solidFill>
              <a:schemeClr val="tx1"/>
            </a:solidFill>
            <a:round/>
            <a:headEnd/>
            <a:tailEnd type="triangle" w="med" len="med"/>
          </a:ln>
        </p:spPr>
      </p:cxnSp>
      <p:cxnSp>
        <p:nvCxnSpPr>
          <p:cNvPr id="17432" name="AutoShape 42"/>
          <p:cNvCxnSpPr>
            <a:cxnSpLocks noChangeShapeType="1"/>
            <a:stCxn id="17414" idx="0"/>
            <a:endCxn id="17424" idx="0"/>
          </p:cNvCxnSpPr>
          <p:nvPr/>
        </p:nvCxnSpPr>
        <p:spPr bwMode="auto">
          <a:xfrm>
            <a:off x="10325100" y="2286000"/>
            <a:ext cx="304800" cy="152400"/>
          </a:xfrm>
          <a:prstGeom prst="straightConnector1">
            <a:avLst/>
          </a:prstGeom>
          <a:noFill/>
          <a:ln w="9525">
            <a:solidFill>
              <a:schemeClr val="tx1"/>
            </a:solidFill>
            <a:round/>
            <a:headEnd/>
            <a:tailEnd type="triangle" w="med" len="med"/>
          </a:ln>
        </p:spPr>
      </p:cxnSp>
      <p:cxnSp>
        <p:nvCxnSpPr>
          <p:cNvPr id="17433" name="AutoShape 43"/>
          <p:cNvCxnSpPr>
            <a:cxnSpLocks noChangeShapeType="1"/>
            <a:stCxn id="17422" idx="3"/>
            <a:endCxn id="17425" idx="0"/>
          </p:cNvCxnSpPr>
          <p:nvPr/>
        </p:nvCxnSpPr>
        <p:spPr bwMode="auto">
          <a:xfrm flipH="1">
            <a:off x="8648700" y="2743200"/>
            <a:ext cx="304800" cy="152400"/>
          </a:xfrm>
          <a:prstGeom prst="straightConnector1">
            <a:avLst/>
          </a:prstGeom>
          <a:noFill/>
          <a:ln w="9525">
            <a:solidFill>
              <a:schemeClr val="tx1"/>
            </a:solidFill>
            <a:round/>
            <a:headEnd/>
            <a:tailEnd type="triangle" w="med" len="med"/>
          </a:ln>
        </p:spPr>
      </p:cxnSp>
      <p:sp>
        <p:nvSpPr>
          <p:cNvPr id="17434" name="AutoShape 44"/>
          <p:cNvSpPr>
            <a:spLocks noChangeArrowheads="1"/>
          </p:cNvSpPr>
          <p:nvPr/>
        </p:nvSpPr>
        <p:spPr bwMode="auto">
          <a:xfrm>
            <a:off x="9067800" y="38100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p>
        </p:txBody>
      </p:sp>
      <p:cxnSp>
        <p:nvCxnSpPr>
          <p:cNvPr id="17435" name="AutoShape 45"/>
          <p:cNvCxnSpPr>
            <a:cxnSpLocks noChangeShapeType="1"/>
            <a:stCxn id="17425" idx="3"/>
            <a:endCxn id="17429" idx="0"/>
          </p:cNvCxnSpPr>
          <p:nvPr/>
        </p:nvCxnSpPr>
        <p:spPr bwMode="auto">
          <a:xfrm flipH="1">
            <a:off x="8343900" y="3200400"/>
            <a:ext cx="304800" cy="152400"/>
          </a:xfrm>
          <a:prstGeom prst="straightConnector1">
            <a:avLst/>
          </a:prstGeom>
          <a:noFill/>
          <a:ln w="9525">
            <a:solidFill>
              <a:schemeClr val="tx1"/>
            </a:solidFill>
            <a:round/>
            <a:headEnd/>
            <a:tailEnd type="triangle" w="med" len="med"/>
          </a:ln>
        </p:spPr>
      </p:cxnSp>
      <p:cxnSp>
        <p:nvCxnSpPr>
          <p:cNvPr id="17436" name="AutoShape 46"/>
          <p:cNvCxnSpPr>
            <a:cxnSpLocks noChangeShapeType="1"/>
            <a:stCxn id="17425" idx="3"/>
            <a:endCxn id="17430" idx="0"/>
          </p:cNvCxnSpPr>
          <p:nvPr/>
        </p:nvCxnSpPr>
        <p:spPr bwMode="auto">
          <a:xfrm>
            <a:off x="8648700" y="3200400"/>
            <a:ext cx="304800" cy="152400"/>
          </a:xfrm>
          <a:prstGeom prst="straightConnector1">
            <a:avLst/>
          </a:prstGeom>
          <a:noFill/>
          <a:ln w="9525">
            <a:solidFill>
              <a:schemeClr val="tx1"/>
            </a:solidFill>
            <a:round/>
            <a:headEnd/>
            <a:tailEnd type="triangle" w="med" len="med"/>
          </a:ln>
        </p:spPr>
      </p:cxnSp>
      <p:cxnSp>
        <p:nvCxnSpPr>
          <p:cNvPr id="17437" name="AutoShape 47"/>
          <p:cNvCxnSpPr>
            <a:cxnSpLocks noChangeShapeType="1"/>
            <a:stCxn id="17430" idx="3"/>
            <a:endCxn id="17426" idx="0"/>
          </p:cNvCxnSpPr>
          <p:nvPr/>
        </p:nvCxnSpPr>
        <p:spPr bwMode="auto">
          <a:xfrm flipH="1">
            <a:off x="8648700" y="3657600"/>
            <a:ext cx="304800" cy="152400"/>
          </a:xfrm>
          <a:prstGeom prst="straightConnector1">
            <a:avLst/>
          </a:prstGeom>
          <a:noFill/>
          <a:ln w="9525">
            <a:solidFill>
              <a:schemeClr val="tx1"/>
            </a:solidFill>
            <a:round/>
            <a:headEnd/>
            <a:tailEnd type="triangle" w="med" len="med"/>
          </a:ln>
        </p:spPr>
      </p:cxnSp>
      <p:cxnSp>
        <p:nvCxnSpPr>
          <p:cNvPr id="17438" name="AutoShape 48"/>
          <p:cNvCxnSpPr>
            <a:cxnSpLocks noChangeShapeType="1"/>
            <a:stCxn id="17430" idx="3"/>
            <a:endCxn id="17434" idx="0"/>
          </p:cNvCxnSpPr>
          <p:nvPr/>
        </p:nvCxnSpPr>
        <p:spPr bwMode="auto">
          <a:xfrm>
            <a:off x="8953500" y="3657600"/>
            <a:ext cx="304800" cy="152400"/>
          </a:xfrm>
          <a:prstGeom prst="straightConnector1">
            <a:avLst/>
          </a:prstGeom>
          <a:noFill/>
          <a:ln w="9525">
            <a:solidFill>
              <a:schemeClr val="tx1"/>
            </a:solidFill>
            <a:round/>
            <a:headEnd/>
            <a:tailEnd type="triangle" w="med" len="med"/>
          </a:ln>
        </p:spPr>
      </p:cxnSp>
      <p:sp>
        <p:nvSpPr>
          <p:cNvPr id="17439" name="Rectangle 49"/>
          <p:cNvSpPr>
            <a:spLocks noChangeArrowheads="1"/>
          </p:cNvSpPr>
          <p:nvPr/>
        </p:nvSpPr>
        <p:spPr bwMode="auto">
          <a:xfrm>
            <a:off x="7924800" y="5791200"/>
            <a:ext cx="533400" cy="304800"/>
          </a:xfrm>
          <a:prstGeom prst="rect">
            <a:avLst/>
          </a:prstGeom>
          <a:solidFill>
            <a:srgbClr val="CCCCCC"/>
          </a:solidFill>
          <a:ln w="12700">
            <a:solidFill>
              <a:schemeClr val="tx1"/>
            </a:solidFill>
            <a:miter lim="800000"/>
            <a:headEnd/>
            <a:tailEnd/>
          </a:ln>
        </p:spPr>
        <p:txBody>
          <a:bodyPr wrap="none" anchor="ctr"/>
          <a:lstStyle/>
          <a:p>
            <a:pPr algn="ctr"/>
            <a:r>
              <a:rPr lang="en-US"/>
              <a:t>?</a:t>
            </a:r>
          </a:p>
        </p:txBody>
      </p:sp>
      <p:sp>
        <p:nvSpPr>
          <p:cNvPr id="17440" name="Rectangle 50"/>
          <p:cNvSpPr>
            <a:spLocks noChangeArrowheads="1"/>
          </p:cNvSpPr>
          <p:nvPr/>
        </p:nvSpPr>
        <p:spPr bwMode="auto">
          <a:xfrm>
            <a:off x="8763000" y="5791200"/>
            <a:ext cx="533400" cy="304800"/>
          </a:xfrm>
          <a:prstGeom prst="rect">
            <a:avLst/>
          </a:prstGeom>
          <a:solidFill>
            <a:srgbClr val="CCCCCC"/>
          </a:solidFill>
          <a:ln w="12700">
            <a:solidFill>
              <a:schemeClr val="tx1"/>
            </a:solidFill>
            <a:miter lim="800000"/>
            <a:headEnd/>
            <a:tailEnd/>
          </a:ln>
        </p:spPr>
        <p:txBody>
          <a:bodyPr wrap="none" anchor="ctr"/>
          <a:lstStyle/>
          <a:p>
            <a:pPr algn="ctr"/>
            <a:r>
              <a:rPr lang="en-US"/>
              <a:t>?</a:t>
            </a:r>
          </a:p>
        </p:txBody>
      </p:sp>
      <p:sp>
        <p:nvSpPr>
          <p:cNvPr id="17441" name="Rectangle 51"/>
          <p:cNvSpPr>
            <a:spLocks noChangeArrowheads="1"/>
          </p:cNvSpPr>
          <p:nvPr/>
        </p:nvSpPr>
        <p:spPr bwMode="auto">
          <a:xfrm>
            <a:off x="9753600" y="5791200"/>
            <a:ext cx="533400" cy="304800"/>
          </a:xfrm>
          <a:prstGeom prst="rect">
            <a:avLst/>
          </a:prstGeom>
          <a:solidFill>
            <a:srgbClr val="CCCCCC"/>
          </a:solidFill>
          <a:ln w="12700">
            <a:solidFill>
              <a:schemeClr val="tx1"/>
            </a:solidFill>
            <a:miter lim="800000"/>
            <a:headEnd/>
            <a:tailEnd/>
          </a:ln>
        </p:spPr>
        <p:txBody>
          <a:bodyPr wrap="none" anchor="ctr"/>
          <a:lstStyle/>
          <a:p>
            <a:pPr algn="ctr"/>
            <a:r>
              <a:rPr lang="en-US"/>
              <a:t>?</a:t>
            </a:r>
          </a:p>
        </p:txBody>
      </p:sp>
      <p:sp>
        <p:nvSpPr>
          <p:cNvPr id="17442" name="Rectangle 52"/>
          <p:cNvSpPr>
            <a:spLocks noChangeArrowheads="1"/>
          </p:cNvSpPr>
          <p:nvPr/>
        </p:nvSpPr>
        <p:spPr bwMode="auto">
          <a:xfrm>
            <a:off x="10591800" y="5791200"/>
            <a:ext cx="533400" cy="304800"/>
          </a:xfrm>
          <a:prstGeom prst="rect">
            <a:avLst/>
          </a:prstGeom>
          <a:solidFill>
            <a:srgbClr val="CCCCCC"/>
          </a:solidFill>
          <a:ln w="12700">
            <a:solidFill>
              <a:schemeClr val="tx1"/>
            </a:solidFill>
            <a:miter lim="800000"/>
            <a:headEnd/>
            <a:tailEnd/>
          </a:ln>
        </p:spPr>
        <p:txBody>
          <a:bodyPr wrap="none" anchor="ctr"/>
          <a:lstStyle/>
          <a:p>
            <a:pPr algn="ctr"/>
            <a:r>
              <a:rPr lang="en-US"/>
              <a:t>?</a:t>
            </a:r>
          </a:p>
        </p:txBody>
      </p:sp>
      <p:sp>
        <p:nvSpPr>
          <p:cNvPr id="17443" name="Freeform 53"/>
          <p:cNvSpPr>
            <a:spLocks/>
          </p:cNvSpPr>
          <p:nvPr/>
        </p:nvSpPr>
        <p:spPr bwMode="auto">
          <a:xfrm>
            <a:off x="8102600" y="4114800"/>
            <a:ext cx="508000" cy="1676400"/>
          </a:xfrm>
          <a:custGeom>
            <a:avLst/>
            <a:gdLst>
              <a:gd name="T0" fmla="*/ 2147483647 w 320"/>
              <a:gd name="T1" fmla="*/ 0 h 1440"/>
              <a:gd name="T2" fmla="*/ 2147483647 w 320"/>
              <a:gd name="T3" fmla="*/ 2147483647 h 1440"/>
              <a:gd name="T4" fmla="*/ 2147483647 w 320"/>
              <a:gd name="T5" fmla="*/ 2147483647 h 1440"/>
              <a:gd name="T6" fmla="*/ 2147483647 w 320"/>
              <a:gd name="T7" fmla="*/ 2147483647 h 1440"/>
              <a:gd name="T8" fmla="*/ 2147483647 w 320"/>
              <a:gd name="T9" fmla="*/ 2147483647 h 1440"/>
              <a:gd name="T10" fmla="*/ 2147483647 w 320"/>
              <a:gd name="T11" fmla="*/ 2147483647 h 1440"/>
              <a:gd name="T12" fmla="*/ 0 60000 65536"/>
              <a:gd name="T13" fmla="*/ 0 60000 65536"/>
              <a:gd name="T14" fmla="*/ 0 60000 65536"/>
              <a:gd name="T15" fmla="*/ 0 60000 65536"/>
              <a:gd name="T16" fmla="*/ 0 60000 65536"/>
              <a:gd name="T17" fmla="*/ 0 60000 65536"/>
              <a:gd name="T18" fmla="*/ 0 w 320"/>
              <a:gd name="T19" fmla="*/ 0 h 1440"/>
              <a:gd name="T20" fmla="*/ 320 w 320"/>
              <a:gd name="T21" fmla="*/ 1440 h 1440"/>
            </a:gdLst>
            <a:ahLst/>
            <a:cxnLst>
              <a:cxn ang="T12">
                <a:pos x="T0" y="T1"/>
              </a:cxn>
              <a:cxn ang="T13">
                <a:pos x="T2" y="T3"/>
              </a:cxn>
              <a:cxn ang="T14">
                <a:pos x="T4" y="T5"/>
              </a:cxn>
              <a:cxn ang="T15">
                <a:pos x="T6" y="T7"/>
              </a:cxn>
              <a:cxn ang="T16">
                <a:pos x="T8" y="T9"/>
              </a:cxn>
              <a:cxn ang="T17">
                <a:pos x="T10" y="T11"/>
              </a:cxn>
            </a:cxnLst>
            <a:rect l="T18" t="T19" r="T20" b="T21"/>
            <a:pathLst>
              <a:path w="320" h="1440">
                <a:moveTo>
                  <a:pt x="320" y="0"/>
                </a:moveTo>
                <a:cubicBezTo>
                  <a:pt x="232" y="72"/>
                  <a:pt x="144" y="144"/>
                  <a:pt x="128" y="240"/>
                </a:cubicBezTo>
                <a:cubicBezTo>
                  <a:pt x="112" y="336"/>
                  <a:pt x="240" y="480"/>
                  <a:pt x="224" y="576"/>
                </a:cubicBezTo>
                <a:cubicBezTo>
                  <a:pt x="208" y="672"/>
                  <a:pt x="64" y="736"/>
                  <a:pt x="32" y="816"/>
                </a:cubicBezTo>
                <a:cubicBezTo>
                  <a:pt x="0" y="896"/>
                  <a:pt x="32" y="952"/>
                  <a:pt x="32" y="1056"/>
                </a:cubicBezTo>
                <a:cubicBezTo>
                  <a:pt x="32" y="1160"/>
                  <a:pt x="32" y="1300"/>
                  <a:pt x="32" y="1440"/>
                </a:cubicBezTo>
              </a:path>
            </a:pathLst>
          </a:custGeom>
          <a:noFill/>
          <a:ln w="12700">
            <a:solidFill>
              <a:schemeClr val="tx1"/>
            </a:solidFill>
            <a:round/>
            <a:headEnd/>
            <a:tailEnd type="triangle" w="med" len="med"/>
          </a:ln>
        </p:spPr>
        <p:txBody>
          <a:bodyPr wrap="none" anchor="ctr"/>
          <a:lstStyle/>
          <a:p>
            <a:endParaRPr lang="en-US"/>
          </a:p>
        </p:txBody>
      </p:sp>
      <p:sp>
        <p:nvSpPr>
          <p:cNvPr id="17444" name="Freeform 54"/>
          <p:cNvSpPr>
            <a:spLocks/>
          </p:cNvSpPr>
          <p:nvPr/>
        </p:nvSpPr>
        <p:spPr bwMode="auto">
          <a:xfrm>
            <a:off x="8890000" y="4114800"/>
            <a:ext cx="406400" cy="1676400"/>
          </a:xfrm>
          <a:custGeom>
            <a:avLst/>
            <a:gdLst>
              <a:gd name="T0" fmla="*/ 2147483647 w 256"/>
              <a:gd name="T1" fmla="*/ 0 h 1056"/>
              <a:gd name="T2" fmla="*/ 2147483647 w 256"/>
              <a:gd name="T3" fmla="*/ 2147483647 h 1056"/>
              <a:gd name="T4" fmla="*/ 2147483647 w 256"/>
              <a:gd name="T5" fmla="*/ 2147483647 h 1056"/>
              <a:gd name="T6" fmla="*/ 2147483647 w 256"/>
              <a:gd name="T7" fmla="*/ 2147483647 h 1056"/>
              <a:gd name="T8" fmla="*/ 2147483647 w 256"/>
              <a:gd name="T9" fmla="*/ 2147483647 h 1056"/>
              <a:gd name="T10" fmla="*/ 0 60000 65536"/>
              <a:gd name="T11" fmla="*/ 0 60000 65536"/>
              <a:gd name="T12" fmla="*/ 0 60000 65536"/>
              <a:gd name="T13" fmla="*/ 0 60000 65536"/>
              <a:gd name="T14" fmla="*/ 0 60000 65536"/>
              <a:gd name="T15" fmla="*/ 0 w 256"/>
              <a:gd name="T16" fmla="*/ 0 h 1056"/>
              <a:gd name="T17" fmla="*/ 256 w 256"/>
              <a:gd name="T18" fmla="*/ 1056 h 1056"/>
            </a:gdLst>
            <a:ahLst/>
            <a:cxnLst>
              <a:cxn ang="T10">
                <a:pos x="T0" y="T1"/>
              </a:cxn>
              <a:cxn ang="T11">
                <a:pos x="T2" y="T3"/>
              </a:cxn>
              <a:cxn ang="T12">
                <a:pos x="T4" y="T5"/>
              </a:cxn>
              <a:cxn ang="T13">
                <a:pos x="T6" y="T7"/>
              </a:cxn>
              <a:cxn ang="T14">
                <a:pos x="T8" y="T9"/>
              </a:cxn>
            </a:cxnLst>
            <a:rect l="T15" t="T16" r="T17" b="T18"/>
            <a:pathLst>
              <a:path w="256" h="1056">
                <a:moveTo>
                  <a:pt x="256" y="0"/>
                </a:moveTo>
                <a:cubicBezTo>
                  <a:pt x="140" y="148"/>
                  <a:pt x="24" y="296"/>
                  <a:pt x="16" y="384"/>
                </a:cubicBezTo>
                <a:cubicBezTo>
                  <a:pt x="8" y="472"/>
                  <a:pt x="208" y="456"/>
                  <a:pt x="208" y="528"/>
                </a:cubicBezTo>
                <a:cubicBezTo>
                  <a:pt x="208" y="600"/>
                  <a:pt x="32" y="728"/>
                  <a:pt x="16" y="816"/>
                </a:cubicBezTo>
                <a:cubicBezTo>
                  <a:pt x="0" y="904"/>
                  <a:pt x="56" y="980"/>
                  <a:pt x="112" y="1056"/>
                </a:cubicBezTo>
              </a:path>
            </a:pathLst>
          </a:custGeom>
          <a:noFill/>
          <a:ln w="12700">
            <a:solidFill>
              <a:schemeClr val="tx1"/>
            </a:solidFill>
            <a:round/>
            <a:headEnd/>
            <a:tailEnd type="triangle" w="med" len="med"/>
          </a:ln>
        </p:spPr>
        <p:txBody>
          <a:bodyPr wrap="none" anchor="ctr"/>
          <a:lstStyle/>
          <a:p>
            <a:endParaRPr lang="en-US"/>
          </a:p>
        </p:txBody>
      </p:sp>
      <p:sp>
        <p:nvSpPr>
          <p:cNvPr id="17445" name="Freeform 55"/>
          <p:cNvSpPr>
            <a:spLocks/>
          </p:cNvSpPr>
          <p:nvPr/>
        </p:nvSpPr>
        <p:spPr bwMode="auto">
          <a:xfrm>
            <a:off x="10515600" y="3200400"/>
            <a:ext cx="457200" cy="2590800"/>
          </a:xfrm>
          <a:custGeom>
            <a:avLst/>
            <a:gdLst>
              <a:gd name="T0" fmla="*/ 2147483647 w 256"/>
              <a:gd name="T1" fmla="*/ 0 h 1056"/>
              <a:gd name="T2" fmla="*/ 2147483647 w 256"/>
              <a:gd name="T3" fmla="*/ 2147483647 h 1056"/>
              <a:gd name="T4" fmla="*/ 2147483647 w 256"/>
              <a:gd name="T5" fmla="*/ 2147483647 h 1056"/>
              <a:gd name="T6" fmla="*/ 2147483647 w 256"/>
              <a:gd name="T7" fmla="*/ 2147483647 h 1056"/>
              <a:gd name="T8" fmla="*/ 2147483647 w 256"/>
              <a:gd name="T9" fmla="*/ 2147483647 h 1056"/>
              <a:gd name="T10" fmla="*/ 0 60000 65536"/>
              <a:gd name="T11" fmla="*/ 0 60000 65536"/>
              <a:gd name="T12" fmla="*/ 0 60000 65536"/>
              <a:gd name="T13" fmla="*/ 0 60000 65536"/>
              <a:gd name="T14" fmla="*/ 0 60000 65536"/>
              <a:gd name="T15" fmla="*/ 0 w 256"/>
              <a:gd name="T16" fmla="*/ 0 h 1056"/>
              <a:gd name="T17" fmla="*/ 256 w 256"/>
              <a:gd name="T18" fmla="*/ 1056 h 1056"/>
            </a:gdLst>
            <a:ahLst/>
            <a:cxnLst>
              <a:cxn ang="T10">
                <a:pos x="T0" y="T1"/>
              </a:cxn>
              <a:cxn ang="T11">
                <a:pos x="T2" y="T3"/>
              </a:cxn>
              <a:cxn ang="T12">
                <a:pos x="T4" y="T5"/>
              </a:cxn>
              <a:cxn ang="T13">
                <a:pos x="T6" y="T7"/>
              </a:cxn>
              <a:cxn ang="T14">
                <a:pos x="T8" y="T9"/>
              </a:cxn>
            </a:cxnLst>
            <a:rect l="T15" t="T16" r="T17" b="T18"/>
            <a:pathLst>
              <a:path w="256" h="1056">
                <a:moveTo>
                  <a:pt x="256" y="0"/>
                </a:moveTo>
                <a:cubicBezTo>
                  <a:pt x="140" y="148"/>
                  <a:pt x="24" y="296"/>
                  <a:pt x="16" y="384"/>
                </a:cubicBezTo>
                <a:cubicBezTo>
                  <a:pt x="8" y="472"/>
                  <a:pt x="208" y="456"/>
                  <a:pt x="208" y="528"/>
                </a:cubicBezTo>
                <a:cubicBezTo>
                  <a:pt x="208" y="600"/>
                  <a:pt x="32" y="728"/>
                  <a:pt x="16" y="816"/>
                </a:cubicBezTo>
                <a:cubicBezTo>
                  <a:pt x="0" y="904"/>
                  <a:pt x="56" y="980"/>
                  <a:pt x="112" y="1056"/>
                </a:cubicBezTo>
              </a:path>
            </a:pathLst>
          </a:custGeom>
          <a:noFill/>
          <a:ln w="12700">
            <a:solidFill>
              <a:schemeClr val="tx1"/>
            </a:solidFill>
            <a:round/>
            <a:headEnd/>
            <a:tailEnd type="triangle" w="med" len="med"/>
          </a:ln>
        </p:spPr>
        <p:txBody>
          <a:bodyPr wrap="none" anchor="ctr"/>
          <a:lstStyle/>
          <a:p>
            <a:endParaRPr lang="en-US"/>
          </a:p>
        </p:txBody>
      </p:sp>
      <p:sp>
        <p:nvSpPr>
          <p:cNvPr id="17446" name="Freeform 56"/>
          <p:cNvSpPr>
            <a:spLocks/>
          </p:cNvSpPr>
          <p:nvPr/>
        </p:nvSpPr>
        <p:spPr bwMode="auto">
          <a:xfrm>
            <a:off x="9944100" y="3200400"/>
            <a:ext cx="508000" cy="2590800"/>
          </a:xfrm>
          <a:custGeom>
            <a:avLst/>
            <a:gdLst>
              <a:gd name="T0" fmla="*/ 2147483647 w 320"/>
              <a:gd name="T1" fmla="*/ 0 h 1632"/>
              <a:gd name="T2" fmla="*/ 2147483647 w 320"/>
              <a:gd name="T3" fmla="*/ 2147483647 h 1632"/>
              <a:gd name="T4" fmla="*/ 2147483647 w 320"/>
              <a:gd name="T5" fmla="*/ 2147483647 h 1632"/>
              <a:gd name="T6" fmla="*/ 2147483647 w 320"/>
              <a:gd name="T7" fmla="*/ 2147483647 h 1632"/>
              <a:gd name="T8" fmla="*/ 2147483647 w 320"/>
              <a:gd name="T9" fmla="*/ 2147483647 h 1632"/>
              <a:gd name="T10" fmla="*/ 2147483647 w 320"/>
              <a:gd name="T11" fmla="*/ 2147483647 h 1632"/>
              <a:gd name="T12" fmla="*/ 0 60000 65536"/>
              <a:gd name="T13" fmla="*/ 0 60000 65536"/>
              <a:gd name="T14" fmla="*/ 0 60000 65536"/>
              <a:gd name="T15" fmla="*/ 0 60000 65536"/>
              <a:gd name="T16" fmla="*/ 0 60000 65536"/>
              <a:gd name="T17" fmla="*/ 0 60000 65536"/>
              <a:gd name="T18" fmla="*/ 0 w 320"/>
              <a:gd name="T19" fmla="*/ 0 h 1632"/>
              <a:gd name="T20" fmla="*/ 320 w 320"/>
              <a:gd name="T21" fmla="*/ 1632 h 1632"/>
            </a:gdLst>
            <a:ahLst/>
            <a:cxnLst>
              <a:cxn ang="T12">
                <a:pos x="T0" y="T1"/>
              </a:cxn>
              <a:cxn ang="T13">
                <a:pos x="T2" y="T3"/>
              </a:cxn>
              <a:cxn ang="T14">
                <a:pos x="T4" y="T5"/>
              </a:cxn>
              <a:cxn ang="T15">
                <a:pos x="T6" y="T7"/>
              </a:cxn>
              <a:cxn ang="T16">
                <a:pos x="T8" y="T9"/>
              </a:cxn>
              <a:cxn ang="T17">
                <a:pos x="T10" y="T11"/>
              </a:cxn>
            </a:cxnLst>
            <a:rect l="T18" t="T19" r="T20" b="T21"/>
            <a:pathLst>
              <a:path w="320" h="1632">
                <a:moveTo>
                  <a:pt x="216" y="0"/>
                </a:moveTo>
                <a:cubicBezTo>
                  <a:pt x="268" y="108"/>
                  <a:pt x="320" y="216"/>
                  <a:pt x="312" y="336"/>
                </a:cubicBezTo>
                <a:cubicBezTo>
                  <a:pt x="304" y="456"/>
                  <a:pt x="192" y="576"/>
                  <a:pt x="168" y="720"/>
                </a:cubicBezTo>
                <a:cubicBezTo>
                  <a:pt x="144" y="864"/>
                  <a:pt x="192" y="1104"/>
                  <a:pt x="168" y="1200"/>
                </a:cubicBezTo>
                <a:cubicBezTo>
                  <a:pt x="144" y="1296"/>
                  <a:pt x="48" y="1224"/>
                  <a:pt x="24" y="1296"/>
                </a:cubicBezTo>
                <a:cubicBezTo>
                  <a:pt x="0" y="1368"/>
                  <a:pt x="12" y="1500"/>
                  <a:pt x="24" y="1632"/>
                </a:cubicBezTo>
              </a:path>
            </a:pathLst>
          </a:custGeom>
          <a:noFill/>
          <a:ln w="12700">
            <a:solidFill>
              <a:schemeClr val="tx1"/>
            </a:solidFill>
            <a:round/>
            <a:headEnd/>
            <a:tailEnd type="triangle" w="med" len="med"/>
          </a:ln>
        </p:spPr>
        <p:txBody>
          <a:bodyPr wrap="none" anchor="ctr"/>
          <a:lstStyle/>
          <a:p>
            <a:endParaRPr lang="en-US"/>
          </a:p>
        </p:txBody>
      </p:sp>
      <p:cxnSp>
        <p:nvCxnSpPr>
          <p:cNvPr id="17447" name="AutoShape 57"/>
          <p:cNvCxnSpPr>
            <a:cxnSpLocks noChangeShapeType="1"/>
            <a:stCxn id="17422" idx="3"/>
            <a:endCxn id="17448" idx="0"/>
          </p:cNvCxnSpPr>
          <p:nvPr/>
        </p:nvCxnSpPr>
        <p:spPr bwMode="auto">
          <a:xfrm>
            <a:off x="8953500" y="2743200"/>
            <a:ext cx="304800" cy="152400"/>
          </a:xfrm>
          <a:prstGeom prst="straightConnector1">
            <a:avLst/>
          </a:prstGeom>
          <a:noFill/>
          <a:ln w="9525">
            <a:solidFill>
              <a:schemeClr val="tx1"/>
            </a:solidFill>
            <a:round/>
            <a:headEnd/>
            <a:tailEnd type="triangle" w="med" len="med"/>
          </a:ln>
        </p:spPr>
      </p:cxnSp>
      <p:sp>
        <p:nvSpPr>
          <p:cNvPr id="17448" name="AutoShape 58"/>
          <p:cNvSpPr>
            <a:spLocks noChangeArrowheads="1"/>
          </p:cNvSpPr>
          <p:nvPr/>
        </p:nvSpPr>
        <p:spPr bwMode="auto">
          <a:xfrm>
            <a:off x="9067800" y="28956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085499" name="Rectangle 59"/>
          <p:cNvSpPr>
            <a:spLocks noChangeArrowheads="1"/>
          </p:cNvSpPr>
          <p:nvPr/>
        </p:nvSpPr>
        <p:spPr bwMode="auto">
          <a:xfrm>
            <a:off x="8077200" y="2438400"/>
            <a:ext cx="457200" cy="304800"/>
          </a:xfrm>
          <a:prstGeom prst="rect">
            <a:avLst/>
          </a:prstGeom>
          <a:solidFill>
            <a:srgbClr val="0099FF"/>
          </a:solidFill>
          <a:ln w="12700">
            <a:solidFill>
              <a:schemeClr val="tx1"/>
            </a:solidFill>
            <a:miter lim="800000"/>
            <a:headEnd/>
            <a:tailEnd/>
          </a:ln>
        </p:spPr>
        <p:txBody>
          <a:bodyPr wrap="none" anchor="ctr"/>
          <a:lstStyle/>
          <a:p>
            <a:pPr algn="ctr"/>
            <a:r>
              <a:rPr lang="en-US">
                <a:latin typeface="Calibri" pitchFamily="34" charset="0"/>
              </a:rPr>
              <a:t>-1</a:t>
            </a:r>
          </a:p>
        </p:txBody>
      </p:sp>
      <p:sp>
        <p:nvSpPr>
          <p:cNvPr id="1085500" name="Rectangle 60"/>
          <p:cNvSpPr>
            <a:spLocks noChangeArrowheads="1"/>
          </p:cNvSpPr>
          <p:nvPr/>
        </p:nvSpPr>
        <p:spPr bwMode="auto">
          <a:xfrm>
            <a:off x="8763000" y="2438400"/>
            <a:ext cx="457200" cy="304800"/>
          </a:xfrm>
          <a:prstGeom prst="rect">
            <a:avLst/>
          </a:prstGeom>
          <a:solidFill>
            <a:srgbClr val="0099FF"/>
          </a:solidFill>
          <a:ln w="12700">
            <a:solidFill>
              <a:schemeClr val="tx1"/>
            </a:solidFill>
            <a:miter lim="800000"/>
            <a:headEnd/>
            <a:tailEnd/>
          </a:ln>
        </p:spPr>
        <p:txBody>
          <a:bodyPr wrap="none" anchor="ctr"/>
          <a:lstStyle/>
          <a:p>
            <a:pPr algn="ctr"/>
            <a:r>
              <a:rPr lang="en-US">
                <a:latin typeface="Calibri" pitchFamily="34" charset="0"/>
              </a:rPr>
              <a:t>-2</a:t>
            </a:r>
          </a:p>
        </p:txBody>
      </p:sp>
      <p:sp>
        <p:nvSpPr>
          <p:cNvPr id="1085501" name="Rectangle 61"/>
          <p:cNvSpPr>
            <a:spLocks noChangeArrowheads="1"/>
          </p:cNvSpPr>
          <p:nvPr/>
        </p:nvSpPr>
        <p:spPr bwMode="auto">
          <a:xfrm>
            <a:off x="9753600" y="2438400"/>
            <a:ext cx="457200" cy="304800"/>
          </a:xfrm>
          <a:prstGeom prst="rect">
            <a:avLst/>
          </a:prstGeom>
          <a:solidFill>
            <a:srgbClr val="0099FF"/>
          </a:solidFill>
          <a:ln w="12700">
            <a:solidFill>
              <a:schemeClr val="tx1"/>
            </a:solidFill>
            <a:miter lim="800000"/>
            <a:headEnd/>
            <a:tailEnd/>
          </a:ln>
        </p:spPr>
        <p:txBody>
          <a:bodyPr wrap="none" anchor="ctr"/>
          <a:lstStyle/>
          <a:p>
            <a:pPr algn="ctr"/>
            <a:r>
              <a:rPr lang="en-US">
                <a:latin typeface="Calibri" pitchFamily="34" charset="0"/>
              </a:rPr>
              <a:t>4</a:t>
            </a:r>
          </a:p>
        </p:txBody>
      </p:sp>
      <p:sp>
        <p:nvSpPr>
          <p:cNvPr id="1085502" name="Rectangle 62"/>
          <p:cNvSpPr>
            <a:spLocks noChangeArrowheads="1"/>
          </p:cNvSpPr>
          <p:nvPr/>
        </p:nvSpPr>
        <p:spPr bwMode="auto">
          <a:xfrm>
            <a:off x="10439400" y="2438400"/>
            <a:ext cx="457200" cy="304800"/>
          </a:xfrm>
          <a:prstGeom prst="rect">
            <a:avLst/>
          </a:prstGeom>
          <a:solidFill>
            <a:srgbClr val="0099FF"/>
          </a:solidFill>
          <a:ln w="12700">
            <a:solidFill>
              <a:schemeClr val="tx1"/>
            </a:solidFill>
            <a:miter lim="800000"/>
            <a:headEnd/>
            <a:tailEnd/>
          </a:ln>
        </p:spPr>
        <p:txBody>
          <a:bodyPr wrap="none" anchor="ctr"/>
          <a:lstStyle/>
          <a:p>
            <a:pPr algn="ctr"/>
            <a:r>
              <a:rPr lang="en-US">
                <a:latin typeface="Calibri" pitchFamily="34" charset="0"/>
              </a:rPr>
              <a:t>9</a:t>
            </a:r>
          </a:p>
        </p:txBody>
      </p:sp>
      <p:sp>
        <p:nvSpPr>
          <p:cNvPr id="1085505" name="AutoShape 65"/>
          <p:cNvSpPr>
            <a:spLocks noChangeArrowheads="1"/>
          </p:cNvSpPr>
          <p:nvPr/>
        </p:nvSpPr>
        <p:spPr bwMode="auto">
          <a:xfrm>
            <a:off x="9296400" y="1524000"/>
            <a:ext cx="381000" cy="304800"/>
          </a:xfrm>
          <a:prstGeom prst="triangle">
            <a:avLst>
              <a:gd name="adj" fmla="val 50000"/>
            </a:avLst>
          </a:prstGeom>
          <a:solidFill>
            <a:srgbClr val="0099FF"/>
          </a:solidFill>
          <a:ln w="9525">
            <a:solidFill>
              <a:schemeClr val="tx1"/>
            </a:solidFill>
            <a:miter lim="800000"/>
            <a:headEnd/>
            <a:tailEnd/>
          </a:ln>
        </p:spPr>
        <p:txBody>
          <a:bodyPr wrap="none" tIns="182880" anchor="b" anchorCtr="0"/>
          <a:lstStyle/>
          <a:p>
            <a:pPr algn="ctr"/>
            <a:r>
              <a:rPr lang="en-US" dirty="0">
                <a:latin typeface="Calibri" pitchFamily="34" charset="0"/>
              </a:rPr>
              <a:t>4</a:t>
            </a:r>
          </a:p>
        </p:txBody>
      </p:sp>
      <p:sp>
        <p:nvSpPr>
          <p:cNvPr id="1085507" name="Text Box 67"/>
          <p:cNvSpPr txBox="1">
            <a:spLocks noChangeArrowheads="1"/>
          </p:cNvSpPr>
          <p:nvPr/>
        </p:nvSpPr>
        <p:spPr bwMode="auto">
          <a:xfrm>
            <a:off x="11223625" y="1919288"/>
            <a:ext cx="663575" cy="366712"/>
          </a:xfrm>
          <a:prstGeom prst="rect">
            <a:avLst/>
          </a:prstGeom>
          <a:noFill/>
          <a:ln w="12700">
            <a:noFill/>
            <a:miter lim="800000"/>
            <a:headEnd/>
            <a:tailEnd/>
          </a:ln>
        </p:spPr>
        <p:txBody>
          <a:bodyPr anchor="ctr">
            <a:spAutoFit/>
          </a:bodyPr>
          <a:lstStyle/>
          <a:p>
            <a:pPr algn="ctr">
              <a:spcBef>
                <a:spcPct val="50000"/>
              </a:spcBef>
            </a:pPr>
            <a:r>
              <a:rPr lang="en-US" b="1" dirty="0">
                <a:latin typeface="Calibri" pitchFamily="34" charset="0"/>
              </a:rPr>
              <a:t>min</a:t>
            </a:r>
          </a:p>
        </p:txBody>
      </p:sp>
      <p:sp>
        <p:nvSpPr>
          <p:cNvPr id="1085508" name="Text Box 68"/>
          <p:cNvSpPr txBox="1">
            <a:spLocks noChangeArrowheads="1"/>
          </p:cNvSpPr>
          <p:nvPr/>
        </p:nvSpPr>
        <p:spPr bwMode="auto">
          <a:xfrm>
            <a:off x="11223625" y="1462088"/>
            <a:ext cx="663575" cy="366712"/>
          </a:xfrm>
          <a:prstGeom prst="rect">
            <a:avLst/>
          </a:prstGeom>
          <a:noFill/>
          <a:ln w="12700">
            <a:noFill/>
            <a:miter lim="800000"/>
            <a:headEnd/>
            <a:tailEnd/>
          </a:ln>
        </p:spPr>
        <p:txBody>
          <a:bodyPr anchor="ctr">
            <a:spAutoFit/>
          </a:bodyPr>
          <a:lstStyle/>
          <a:p>
            <a:pPr algn="ctr">
              <a:spcBef>
                <a:spcPct val="50000"/>
              </a:spcBef>
            </a:pPr>
            <a:r>
              <a:rPr lang="en-US" b="1" dirty="0">
                <a:latin typeface="Calibri" pitchFamily="34" charset="0"/>
              </a:rPr>
              <a:t>max</a:t>
            </a:r>
          </a:p>
        </p:txBody>
      </p:sp>
      <p:sp>
        <p:nvSpPr>
          <p:cNvPr id="1085509" name="AutoShape 69"/>
          <p:cNvSpPr>
            <a:spLocks noChangeArrowheads="1"/>
          </p:cNvSpPr>
          <p:nvPr/>
        </p:nvSpPr>
        <p:spPr bwMode="auto">
          <a:xfrm rot="10800000">
            <a:off x="8458200" y="1981200"/>
            <a:ext cx="381000" cy="304800"/>
          </a:xfrm>
          <a:prstGeom prst="triangle">
            <a:avLst>
              <a:gd name="adj" fmla="val 50000"/>
            </a:avLst>
          </a:prstGeom>
          <a:solidFill>
            <a:srgbClr val="FF7575"/>
          </a:solidFill>
          <a:ln w="9525">
            <a:solidFill>
              <a:schemeClr val="tx1"/>
            </a:solidFill>
            <a:miter lim="800000"/>
            <a:headEnd/>
            <a:tailEnd/>
          </a:ln>
        </p:spPr>
        <p:txBody>
          <a:bodyPr rot="10800000" wrap="none" tIns="91440" anchor="ctr" anchorCtr="1"/>
          <a:lstStyle/>
          <a:p>
            <a:pPr algn="ctr"/>
            <a:r>
              <a:rPr lang="en-US" dirty="0">
                <a:latin typeface="Calibri" pitchFamily="34" charset="0"/>
              </a:rPr>
              <a:t>-2</a:t>
            </a:r>
          </a:p>
        </p:txBody>
      </p:sp>
      <p:sp>
        <p:nvSpPr>
          <p:cNvPr id="1085510" name="AutoShape 70"/>
          <p:cNvSpPr>
            <a:spLocks noChangeArrowheads="1"/>
          </p:cNvSpPr>
          <p:nvPr/>
        </p:nvSpPr>
        <p:spPr bwMode="auto">
          <a:xfrm rot="10800000">
            <a:off x="10134600" y="1981200"/>
            <a:ext cx="381000" cy="304800"/>
          </a:xfrm>
          <a:prstGeom prst="triangle">
            <a:avLst>
              <a:gd name="adj" fmla="val 50000"/>
            </a:avLst>
          </a:prstGeom>
          <a:solidFill>
            <a:srgbClr val="FF7575"/>
          </a:solidFill>
          <a:ln w="9525">
            <a:solidFill>
              <a:schemeClr val="tx1"/>
            </a:solidFill>
            <a:miter lim="800000"/>
            <a:headEnd/>
            <a:tailEnd/>
          </a:ln>
        </p:spPr>
        <p:txBody>
          <a:bodyPr rot="10800000" wrap="none" tIns="91440" anchor="ctr" anchorCtr="1"/>
          <a:lstStyle/>
          <a:p>
            <a:pPr algn="ctr"/>
            <a:r>
              <a:rPr lang="en-US" dirty="0">
                <a:latin typeface="Calibri" pitchFamily="34" charset="0"/>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411">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41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8549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08550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08550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08550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8550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855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108550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411">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411">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411">
                                            <p:txEl>
                                              <p:pRg st="8" end="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411">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411">
                                            <p:txEl>
                                              <p:pRg st="11" end="11"/>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7411">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99" grpId="0" animBg="1" autoUpdateAnimBg="0"/>
      <p:bldP spid="1085500" grpId="0" animBg="1" autoUpdateAnimBg="0"/>
      <p:bldP spid="1085501" grpId="0" animBg="1" autoUpdateAnimBg="0"/>
      <p:bldP spid="1085502" grpId="0" animBg="1" autoUpdateAnimBg="0"/>
      <p:bldP spid="1085505" grpId="0" animBg="1" autoUpdateAnimBg="0"/>
      <p:bldP spid="1085509" grpId="0" animBg="1"/>
      <p:bldP spid="10855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Thrashing (d=2)</a:t>
            </a:r>
          </a:p>
        </p:txBody>
      </p:sp>
      <p:pic>
        <p:nvPicPr>
          <p:cNvPr id="5" name="Thrashi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1" y="1143000"/>
            <a:ext cx="8290559" cy="5181600"/>
          </a:xfrm>
          <a:prstGeom prst="rect">
            <a:avLst/>
          </a:prstGeom>
        </p:spPr>
      </p:pic>
      <p:sp>
        <p:nvSpPr>
          <p:cNvPr id="4" name="Text Box 76"/>
          <p:cNvSpPr txBox="1">
            <a:spLocks noChangeArrowheads="1"/>
          </p:cNvSpPr>
          <p:nvPr/>
        </p:nvSpPr>
        <p:spPr bwMode="auto">
          <a:xfrm>
            <a:off x="2286000" y="6488668"/>
            <a:ext cx="9906000" cy="369332"/>
          </a:xfrm>
          <a:prstGeom prst="rect">
            <a:avLst/>
          </a:prstGeom>
          <a:noFill/>
          <a:ln w="9525">
            <a:noFill/>
            <a:miter lim="800000"/>
            <a:headEnd/>
            <a:tailEnd/>
          </a:ln>
        </p:spPr>
        <p:txBody>
          <a:bodyPr wrap="square">
            <a:spAutoFit/>
          </a:bodyPr>
          <a:lstStyle/>
          <a:p>
            <a:pPr algn="r">
              <a:spcBef>
                <a:spcPct val="50000"/>
              </a:spcBef>
            </a:pPr>
            <a:r>
              <a:rPr lang="en-US" dirty="0">
                <a:solidFill>
                  <a:srgbClr val="CC0000"/>
                </a:solidFill>
                <a:latin typeface="Calibri" pitchFamily="34" charset="0"/>
              </a:rPr>
              <a:t>[Demo: thrashing d=2, thrashing d=2 (fixed evaluation function) (L6D6)]</a:t>
            </a:r>
          </a:p>
        </p:txBody>
      </p:sp>
    </p:spTree>
    <p:extLst>
      <p:ext uri="{BB962C8B-B14F-4D97-AF65-F5344CB8AC3E}">
        <p14:creationId xmlns:p14="http://schemas.microsoft.com/office/powerpoint/2010/main" val="16433584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t>Why Pacman Starves</a:t>
            </a:r>
          </a:p>
        </p:txBody>
      </p:sp>
      <p:sp>
        <p:nvSpPr>
          <p:cNvPr id="20483" name="Content Placeholder 2"/>
          <p:cNvSpPr>
            <a:spLocks noGrp="1"/>
          </p:cNvSpPr>
          <p:nvPr>
            <p:ph idx="1"/>
          </p:nvPr>
        </p:nvSpPr>
        <p:spPr>
          <a:xfrm>
            <a:off x="457200" y="4114800"/>
            <a:ext cx="11430000" cy="2133600"/>
          </a:xfrm>
        </p:spPr>
        <p:txBody>
          <a:bodyPr/>
          <a:lstStyle/>
          <a:p>
            <a:r>
              <a:rPr lang="en-US" sz="2800" dirty="0"/>
              <a:t>A danger of </a:t>
            </a:r>
            <a:r>
              <a:rPr lang="en-US" sz="2800" dirty="0" err="1"/>
              <a:t>replanning</a:t>
            </a:r>
            <a:r>
              <a:rPr lang="en-US" sz="2800" dirty="0"/>
              <a:t> agents!</a:t>
            </a:r>
          </a:p>
          <a:p>
            <a:pPr lvl="1"/>
            <a:r>
              <a:rPr lang="en-US" sz="2200" dirty="0"/>
              <a:t>He knows his score will go up by eating the dot now (west, east)</a:t>
            </a:r>
          </a:p>
          <a:p>
            <a:pPr lvl="1"/>
            <a:r>
              <a:rPr lang="en-US" sz="2200" dirty="0"/>
              <a:t>He knows his score will go up just as much by eating the dot later (east, west)</a:t>
            </a:r>
          </a:p>
          <a:p>
            <a:pPr lvl="1"/>
            <a:r>
              <a:rPr lang="en-US" sz="2200" dirty="0"/>
              <a:t>There are no point-scoring opportunities after eating the dot (within the horizon, two here)</a:t>
            </a:r>
          </a:p>
          <a:p>
            <a:pPr lvl="1"/>
            <a:r>
              <a:rPr lang="en-US" sz="2200" dirty="0"/>
              <a:t>Therefore, waiting seems just as good as eating: he may go east, then back west in the next round of </a:t>
            </a:r>
            <a:r>
              <a:rPr lang="en-US" sz="2200" dirty="0" err="1"/>
              <a:t>replanning</a:t>
            </a:r>
            <a:r>
              <a:rPr lang="en-US" sz="2200" dirty="0"/>
              <a:t>!</a:t>
            </a:r>
          </a:p>
          <a:p>
            <a:endParaRPr lang="en-US" sz="2800" dirty="0"/>
          </a:p>
        </p:txBody>
      </p:sp>
      <p:sp>
        <p:nvSpPr>
          <p:cNvPr id="9" name="Rectangle 8"/>
          <p:cNvSpPr/>
          <p:nvPr/>
        </p:nvSpPr>
        <p:spPr>
          <a:xfrm>
            <a:off x="5257800" y="14478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048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5562600" y="1512888"/>
            <a:ext cx="304800" cy="261937"/>
          </a:xfrm>
          <a:prstGeom prst="rect">
            <a:avLst/>
          </a:prstGeom>
          <a:noFill/>
          <a:ln w="9525">
            <a:noFill/>
            <a:miter lim="800000"/>
            <a:headEnd/>
            <a:tailEnd/>
          </a:ln>
        </p:spPr>
      </p:pic>
      <p:sp>
        <p:nvSpPr>
          <p:cNvPr id="11" name="Oval 10"/>
          <p:cNvSpPr/>
          <p:nvPr/>
        </p:nvSpPr>
        <p:spPr>
          <a:xfrm>
            <a:off x="541020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a:off x="624840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2895600" y="23622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4"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2971800" y="2427288"/>
            <a:ext cx="304800" cy="261937"/>
          </a:xfrm>
          <a:prstGeom prst="rect">
            <a:avLst/>
          </a:prstGeom>
          <a:noFill/>
          <a:ln w="9525">
            <a:noFill/>
            <a:miter lim="800000"/>
            <a:headEnd/>
            <a:tailEnd/>
          </a:ln>
        </p:spPr>
      </p:pic>
      <p:sp>
        <p:nvSpPr>
          <p:cNvPr id="16" name="Oval 15"/>
          <p:cNvSpPr/>
          <p:nvPr/>
        </p:nvSpPr>
        <p:spPr>
          <a:xfrm>
            <a:off x="38862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ectangle 19"/>
          <p:cNvSpPr/>
          <p:nvPr/>
        </p:nvSpPr>
        <p:spPr>
          <a:xfrm>
            <a:off x="7467600" y="23622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1"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8077200" y="2427288"/>
            <a:ext cx="304800" cy="261937"/>
          </a:xfrm>
          <a:prstGeom prst="rect">
            <a:avLst/>
          </a:prstGeom>
          <a:noFill/>
          <a:ln w="9525">
            <a:noFill/>
            <a:miter lim="800000"/>
            <a:headEnd/>
            <a:tailEnd/>
          </a:ln>
        </p:spPr>
      </p:pic>
      <p:sp>
        <p:nvSpPr>
          <p:cNvPr id="22" name="Oval 21"/>
          <p:cNvSpPr/>
          <p:nvPr/>
        </p:nvSpPr>
        <p:spPr>
          <a:xfrm>
            <a:off x="76200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Oval 22"/>
          <p:cNvSpPr/>
          <p:nvPr/>
        </p:nvSpPr>
        <p:spPr>
          <a:xfrm>
            <a:off x="84582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ectangle 23"/>
          <p:cNvSpPr/>
          <p:nvPr/>
        </p:nvSpPr>
        <p:spPr>
          <a:xfrm>
            <a:off x="2895600" y="32766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3200400" y="3341688"/>
            <a:ext cx="304800" cy="261937"/>
          </a:xfrm>
          <a:prstGeom prst="rect">
            <a:avLst/>
          </a:prstGeom>
          <a:noFill/>
          <a:ln w="9525">
            <a:noFill/>
            <a:miter lim="800000"/>
            <a:headEnd/>
            <a:tailEnd/>
          </a:ln>
        </p:spPr>
      </p:pic>
      <p:sp>
        <p:nvSpPr>
          <p:cNvPr id="26" name="Oval 25"/>
          <p:cNvSpPr/>
          <p:nvPr/>
        </p:nvSpPr>
        <p:spPr>
          <a:xfrm>
            <a:off x="3886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Rectangle 26"/>
          <p:cNvSpPr/>
          <p:nvPr/>
        </p:nvSpPr>
        <p:spPr>
          <a:xfrm>
            <a:off x="6400800" y="32766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8"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6705600" y="3341688"/>
            <a:ext cx="304800" cy="261937"/>
          </a:xfrm>
          <a:prstGeom prst="rect">
            <a:avLst/>
          </a:prstGeom>
          <a:noFill/>
          <a:ln w="9525">
            <a:noFill/>
            <a:miter lim="800000"/>
            <a:headEnd/>
            <a:tailEnd/>
          </a:ln>
        </p:spPr>
      </p:pic>
      <p:sp>
        <p:nvSpPr>
          <p:cNvPr id="29" name="Oval 28"/>
          <p:cNvSpPr/>
          <p:nvPr/>
        </p:nvSpPr>
        <p:spPr>
          <a:xfrm>
            <a:off x="6553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Oval 29"/>
          <p:cNvSpPr/>
          <p:nvPr/>
        </p:nvSpPr>
        <p:spPr>
          <a:xfrm>
            <a:off x="73914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Rectangle 30"/>
          <p:cNvSpPr/>
          <p:nvPr/>
        </p:nvSpPr>
        <p:spPr>
          <a:xfrm>
            <a:off x="8610600" y="32766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2"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9448800" y="3341688"/>
            <a:ext cx="304800" cy="261937"/>
          </a:xfrm>
          <a:prstGeom prst="rect">
            <a:avLst/>
          </a:prstGeom>
          <a:noFill/>
          <a:ln w="9525">
            <a:noFill/>
            <a:miter lim="800000"/>
            <a:headEnd/>
            <a:tailEnd/>
          </a:ln>
        </p:spPr>
      </p:pic>
      <p:sp>
        <p:nvSpPr>
          <p:cNvPr id="33" name="Oval 32"/>
          <p:cNvSpPr/>
          <p:nvPr/>
        </p:nvSpPr>
        <p:spPr>
          <a:xfrm>
            <a:off x="87630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6" name="Straight Connector 35"/>
          <p:cNvCxnSpPr/>
          <p:nvPr/>
        </p:nvCxnSpPr>
        <p:spPr>
          <a:xfrm rot="10800000" flipV="1">
            <a:off x="3505200" y="1905000"/>
            <a:ext cx="2362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867400" y="1905000"/>
            <a:ext cx="22860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3314700" y="3009900"/>
            <a:ext cx="381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flipV="1">
            <a:off x="7010400"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8077200"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20" grpId="0" animBg="1"/>
      <p:bldP spid="22" grpId="0" animBg="1"/>
      <p:bldP spid="23" grpId="0" animBg="1"/>
      <p:bldP spid="24" grpId="0" animBg="1"/>
      <p:bldP spid="26" grpId="0" animBg="1"/>
      <p:bldP spid="27" grpId="0" animBg="1"/>
      <p:bldP spid="29" grpId="0" animBg="1"/>
      <p:bldP spid="30" grpId="0" animBg="1"/>
      <p:bldP spid="31" grpId="0" animBg="1"/>
      <p:bldP spid="3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Thrashing -- Fixed (d=2)</a:t>
            </a:r>
          </a:p>
        </p:txBody>
      </p:sp>
      <p:pic>
        <p:nvPicPr>
          <p:cNvPr id="3" name="Thrashing-FixedEvaluationFuncti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0" y="1143000"/>
            <a:ext cx="8290560" cy="5181600"/>
          </a:xfrm>
          <a:prstGeom prst="rect">
            <a:avLst/>
          </a:prstGeom>
        </p:spPr>
      </p:pic>
      <p:sp>
        <p:nvSpPr>
          <p:cNvPr id="4" name="Text Box 76"/>
          <p:cNvSpPr txBox="1">
            <a:spLocks noChangeArrowheads="1"/>
          </p:cNvSpPr>
          <p:nvPr/>
        </p:nvSpPr>
        <p:spPr bwMode="auto">
          <a:xfrm>
            <a:off x="2286000" y="6488668"/>
            <a:ext cx="9906000" cy="369332"/>
          </a:xfrm>
          <a:prstGeom prst="rect">
            <a:avLst/>
          </a:prstGeom>
          <a:noFill/>
          <a:ln w="9525">
            <a:noFill/>
            <a:miter lim="800000"/>
            <a:headEnd/>
            <a:tailEnd/>
          </a:ln>
        </p:spPr>
        <p:txBody>
          <a:bodyPr wrap="square">
            <a:spAutoFit/>
          </a:bodyPr>
          <a:lstStyle/>
          <a:p>
            <a:pPr algn="r">
              <a:spcBef>
                <a:spcPct val="50000"/>
              </a:spcBef>
            </a:pPr>
            <a:r>
              <a:rPr lang="en-US" dirty="0">
                <a:solidFill>
                  <a:srgbClr val="CC0000"/>
                </a:solidFill>
                <a:latin typeface="Calibri" pitchFamily="34" charset="0"/>
              </a:rPr>
              <a:t>[Demo: thrashing d=2, thrashing d=2 (fixed evaluation function) (L6D7)]</a:t>
            </a:r>
          </a:p>
        </p:txBody>
      </p:sp>
    </p:spTree>
    <p:extLst>
      <p:ext uri="{BB962C8B-B14F-4D97-AF65-F5344CB8AC3E}">
        <p14:creationId xmlns:p14="http://schemas.microsoft.com/office/powerpoint/2010/main" val="674104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43200" y="1314643"/>
            <a:ext cx="6729412" cy="503516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a:t>Evaluation Functions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t>Evaluation Functions</a:t>
            </a:r>
          </a:p>
        </p:txBody>
      </p:sp>
      <p:sp>
        <p:nvSpPr>
          <p:cNvPr id="19459" name="Rectangle 3"/>
          <p:cNvSpPr>
            <a:spLocks noGrp="1" noChangeArrowheads="1"/>
          </p:cNvSpPr>
          <p:nvPr>
            <p:ph idx="1"/>
          </p:nvPr>
        </p:nvSpPr>
        <p:spPr>
          <a:xfrm>
            <a:off x="1676400" y="1295400"/>
            <a:ext cx="11506200" cy="4953000"/>
          </a:xfrm>
        </p:spPr>
        <p:txBody>
          <a:bodyPr/>
          <a:lstStyle/>
          <a:p>
            <a:pPr eaLnBrk="1" hangingPunct="1">
              <a:lnSpc>
                <a:spcPct val="80000"/>
              </a:lnSpc>
            </a:pPr>
            <a:r>
              <a:rPr lang="en-US" sz="2400" dirty="0"/>
              <a:t>Evaluation functions score non-terminals in depth-limited search</a:t>
            </a:r>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r>
              <a:rPr lang="en-US" sz="2400" dirty="0"/>
              <a:t>Ideal function: returns the actual </a:t>
            </a:r>
            <a:r>
              <a:rPr lang="en-US" sz="2400" dirty="0" err="1"/>
              <a:t>minimax</a:t>
            </a:r>
            <a:r>
              <a:rPr lang="en-US" sz="2400" dirty="0"/>
              <a:t> value of the position</a:t>
            </a:r>
          </a:p>
          <a:p>
            <a:pPr eaLnBrk="1" hangingPunct="1">
              <a:lnSpc>
                <a:spcPct val="80000"/>
              </a:lnSpc>
            </a:pPr>
            <a:r>
              <a:rPr lang="en-US" sz="2400" dirty="0"/>
              <a:t>In practice: typically weighted linear sum of features:</a:t>
            </a:r>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r>
              <a:rPr lang="en-US" sz="2400" dirty="0"/>
              <a:t>e.g.  </a:t>
            </a:r>
            <a:r>
              <a:rPr lang="en-US" sz="2400" i="1" dirty="0">
                <a:solidFill>
                  <a:srgbClr val="CC0000"/>
                </a:solidFill>
                <a:latin typeface="Times New Roman" pitchFamily="18" charset="0"/>
                <a:cs typeface="Times New Roman" pitchFamily="18" charset="0"/>
              </a:rPr>
              <a:t>f</a:t>
            </a:r>
            <a:r>
              <a:rPr lang="en-US" sz="2400" baseline="-25000" dirty="0">
                <a:solidFill>
                  <a:srgbClr val="CC0000"/>
                </a:solidFill>
              </a:rPr>
              <a:t>1</a:t>
            </a:r>
            <a:r>
              <a:rPr lang="en-US" sz="2400" dirty="0">
                <a:solidFill>
                  <a:srgbClr val="CC0000"/>
                </a:solidFill>
              </a:rPr>
              <a:t>(</a:t>
            </a:r>
            <a:r>
              <a:rPr lang="en-US" sz="2400" i="1" dirty="0">
                <a:solidFill>
                  <a:srgbClr val="CC0000"/>
                </a:solidFill>
                <a:latin typeface="Times New Roman" pitchFamily="18" charset="0"/>
                <a:cs typeface="Times New Roman" pitchFamily="18" charset="0"/>
              </a:rPr>
              <a:t>s</a:t>
            </a:r>
            <a:r>
              <a:rPr lang="en-US" sz="2400" dirty="0">
                <a:solidFill>
                  <a:srgbClr val="CC0000"/>
                </a:solidFill>
              </a:rPr>
              <a:t>) = (num white queens – num black queens)</a:t>
            </a:r>
            <a:r>
              <a:rPr lang="en-US" sz="2400" dirty="0"/>
              <a:t>, etc.</a:t>
            </a:r>
          </a:p>
        </p:txBody>
      </p:sp>
      <p:pic>
        <p:nvPicPr>
          <p:cNvPr id="19460" name="Picture 22"/>
          <p:cNvPicPr>
            <a:picLocks noChangeAspect="1" noChangeArrowheads="1"/>
          </p:cNvPicPr>
          <p:nvPr/>
        </p:nvPicPr>
        <p:blipFill>
          <a:blip r:embed="rId3" cstate="print"/>
          <a:srcRect/>
          <a:stretch>
            <a:fillRect/>
          </a:stretch>
        </p:blipFill>
        <p:spPr bwMode="auto">
          <a:xfrm>
            <a:off x="2286000" y="1828800"/>
            <a:ext cx="2184400" cy="2449513"/>
          </a:xfrm>
          <a:prstGeom prst="rect">
            <a:avLst/>
          </a:prstGeom>
          <a:noFill/>
          <a:ln w="9525">
            <a:noFill/>
            <a:miter lim="800000"/>
            <a:headEnd/>
            <a:tailEnd/>
          </a:ln>
        </p:spPr>
      </p:pic>
      <p:pic>
        <p:nvPicPr>
          <p:cNvPr id="19461" name="Picture 23"/>
          <p:cNvPicPr>
            <a:picLocks noChangeAspect="1" noChangeArrowheads="1"/>
          </p:cNvPicPr>
          <p:nvPr/>
        </p:nvPicPr>
        <p:blipFill>
          <a:blip r:embed="rId4" cstate="print"/>
          <a:srcRect/>
          <a:stretch>
            <a:fillRect/>
          </a:stretch>
        </p:blipFill>
        <p:spPr bwMode="auto">
          <a:xfrm>
            <a:off x="7877175" y="1828800"/>
            <a:ext cx="2257425" cy="2460625"/>
          </a:xfrm>
          <a:prstGeom prst="rect">
            <a:avLst/>
          </a:prstGeom>
          <a:noFill/>
          <a:ln w="9525">
            <a:noFill/>
            <a:miter lim="800000"/>
            <a:headEnd/>
            <a:tailEnd/>
          </a:ln>
        </p:spPr>
      </p:pic>
      <p:pic>
        <p:nvPicPr>
          <p:cNvPr id="19462" name="Picture 26" descr="txp_fig"/>
          <p:cNvPicPr>
            <a:picLocks noChangeAspect="1" noChangeArrowheads="1"/>
          </p:cNvPicPr>
          <p:nvPr>
            <p:custDataLst>
              <p:tags r:id="rId1"/>
            </p:custDataLst>
          </p:nvPr>
        </p:nvPicPr>
        <p:blipFill>
          <a:blip r:embed="rId5" cstate="print"/>
          <a:srcRect/>
          <a:stretch>
            <a:fillRect/>
          </a:stretch>
        </p:blipFill>
        <p:spPr bwMode="auto">
          <a:xfrm>
            <a:off x="2209800" y="5486400"/>
            <a:ext cx="7416800" cy="334963"/>
          </a:xfrm>
          <a:prstGeom prst="rect">
            <a:avLst/>
          </a:prstGeom>
          <a:noFill/>
          <a:ln w="9525">
            <a:noFill/>
            <a:miter lim="800000"/>
            <a:headEnd/>
            <a:tailEnd/>
          </a:ln>
        </p:spPr>
      </p:pic>
      <p:sp>
        <p:nvSpPr>
          <p:cNvPr id="19463" name="AutoShape 27"/>
          <p:cNvSpPr>
            <a:spLocks noChangeArrowheads="1"/>
          </p:cNvSpPr>
          <p:nvPr/>
        </p:nvSpPr>
        <p:spPr bwMode="auto">
          <a:xfrm>
            <a:off x="5967413" y="2349500"/>
            <a:ext cx="166687"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19464" name="AutoShape 28"/>
          <p:cNvSpPr>
            <a:spLocks noChangeArrowheads="1"/>
          </p:cNvSpPr>
          <p:nvPr/>
        </p:nvSpPr>
        <p:spPr bwMode="auto">
          <a:xfrm rot="10800000">
            <a:off x="5380038" y="2743200"/>
            <a:ext cx="168275" cy="168275"/>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p>
        </p:txBody>
      </p:sp>
      <p:sp>
        <p:nvSpPr>
          <p:cNvPr id="19465" name="AutoShape 29"/>
          <p:cNvSpPr>
            <a:spLocks noChangeArrowheads="1"/>
          </p:cNvSpPr>
          <p:nvPr/>
        </p:nvSpPr>
        <p:spPr bwMode="auto">
          <a:xfrm rot="10800000">
            <a:off x="6469063" y="2743200"/>
            <a:ext cx="168275" cy="168275"/>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p>
        </p:txBody>
      </p:sp>
      <p:sp>
        <p:nvSpPr>
          <p:cNvPr id="19466" name="AutoShape 30"/>
          <p:cNvSpPr>
            <a:spLocks noChangeArrowheads="1"/>
          </p:cNvSpPr>
          <p:nvPr/>
        </p:nvSpPr>
        <p:spPr bwMode="auto">
          <a:xfrm>
            <a:off x="5089525" y="3032125"/>
            <a:ext cx="168275"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19467" name="AutoShape 31"/>
          <p:cNvSpPr>
            <a:spLocks noChangeArrowheads="1"/>
          </p:cNvSpPr>
          <p:nvPr/>
        </p:nvSpPr>
        <p:spPr bwMode="auto">
          <a:xfrm>
            <a:off x="5699125" y="3032125"/>
            <a:ext cx="168275"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19468" name="AutoShape 32"/>
          <p:cNvSpPr>
            <a:spLocks noChangeArrowheads="1"/>
          </p:cNvSpPr>
          <p:nvPr/>
        </p:nvSpPr>
        <p:spPr bwMode="auto">
          <a:xfrm>
            <a:off x="6156325" y="3032125"/>
            <a:ext cx="168275"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19469" name="AutoShape 33"/>
          <p:cNvSpPr>
            <a:spLocks noChangeArrowheads="1"/>
          </p:cNvSpPr>
          <p:nvPr/>
        </p:nvSpPr>
        <p:spPr bwMode="auto">
          <a:xfrm>
            <a:off x="6805613" y="3032125"/>
            <a:ext cx="168275"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cxnSp>
        <p:nvCxnSpPr>
          <p:cNvPr id="19470" name="AutoShape 34"/>
          <p:cNvCxnSpPr>
            <a:cxnSpLocks noChangeShapeType="1"/>
            <a:stCxn id="19463" idx="3"/>
            <a:endCxn id="19464" idx="3"/>
          </p:cNvCxnSpPr>
          <p:nvPr/>
        </p:nvCxnSpPr>
        <p:spPr bwMode="auto">
          <a:xfrm flipH="1">
            <a:off x="5462588" y="2517775"/>
            <a:ext cx="588962" cy="223838"/>
          </a:xfrm>
          <a:prstGeom prst="straightConnector1">
            <a:avLst/>
          </a:prstGeom>
          <a:noFill/>
          <a:ln w="9525">
            <a:solidFill>
              <a:schemeClr val="tx1"/>
            </a:solidFill>
            <a:round/>
            <a:headEnd/>
            <a:tailEnd/>
          </a:ln>
        </p:spPr>
      </p:cxnSp>
      <p:cxnSp>
        <p:nvCxnSpPr>
          <p:cNvPr id="19471" name="AutoShape 35"/>
          <p:cNvCxnSpPr>
            <a:cxnSpLocks noChangeShapeType="1"/>
            <a:stCxn id="19463" idx="3"/>
            <a:endCxn id="19465" idx="3"/>
          </p:cNvCxnSpPr>
          <p:nvPr/>
        </p:nvCxnSpPr>
        <p:spPr bwMode="auto">
          <a:xfrm>
            <a:off x="6051550" y="2517775"/>
            <a:ext cx="500063" cy="223838"/>
          </a:xfrm>
          <a:prstGeom prst="straightConnector1">
            <a:avLst/>
          </a:prstGeom>
          <a:noFill/>
          <a:ln w="9525">
            <a:solidFill>
              <a:schemeClr val="tx1"/>
            </a:solidFill>
            <a:round/>
            <a:headEnd/>
            <a:tailEnd/>
          </a:ln>
        </p:spPr>
      </p:cxnSp>
      <p:cxnSp>
        <p:nvCxnSpPr>
          <p:cNvPr id="19472" name="AutoShape 36"/>
          <p:cNvCxnSpPr>
            <a:cxnSpLocks noChangeShapeType="1"/>
            <a:stCxn id="19464" idx="0"/>
            <a:endCxn id="19466" idx="0"/>
          </p:cNvCxnSpPr>
          <p:nvPr/>
        </p:nvCxnSpPr>
        <p:spPr bwMode="auto">
          <a:xfrm flipH="1">
            <a:off x="5173663" y="2909888"/>
            <a:ext cx="290512" cy="122237"/>
          </a:xfrm>
          <a:prstGeom prst="straightConnector1">
            <a:avLst/>
          </a:prstGeom>
          <a:noFill/>
          <a:ln w="9525">
            <a:solidFill>
              <a:schemeClr val="tx1"/>
            </a:solidFill>
            <a:round/>
            <a:headEnd/>
            <a:tailEnd/>
          </a:ln>
        </p:spPr>
      </p:cxnSp>
      <p:cxnSp>
        <p:nvCxnSpPr>
          <p:cNvPr id="19473" name="AutoShape 37"/>
          <p:cNvCxnSpPr>
            <a:cxnSpLocks noChangeShapeType="1"/>
            <a:stCxn id="19464" idx="0"/>
            <a:endCxn id="19467" idx="0"/>
          </p:cNvCxnSpPr>
          <p:nvPr/>
        </p:nvCxnSpPr>
        <p:spPr bwMode="auto">
          <a:xfrm>
            <a:off x="5464175" y="2909888"/>
            <a:ext cx="319088" cy="122237"/>
          </a:xfrm>
          <a:prstGeom prst="straightConnector1">
            <a:avLst/>
          </a:prstGeom>
          <a:noFill/>
          <a:ln w="9525">
            <a:solidFill>
              <a:schemeClr val="tx1"/>
            </a:solidFill>
            <a:round/>
            <a:headEnd/>
            <a:tailEnd/>
          </a:ln>
        </p:spPr>
      </p:cxnSp>
      <p:cxnSp>
        <p:nvCxnSpPr>
          <p:cNvPr id="19474" name="AutoShape 38"/>
          <p:cNvCxnSpPr>
            <a:cxnSpLocks noChangeShapeType="1"/>
            <a:stCxn id="19465" idx="0"/>
            <a:endCxn id="19468" idx="0"/>
          </p:cNvCxnSpPr>
          <p:nvPr/>
        </p:nvCxnSpPr>
        <p:spPr bwMode="auto">
          <a:xfrm flipH="1">
            <a:off x="6240463" y="2909888"/>
            <a:ext cx="312737" cy="122237"/>
          </a:xfrm>
          <a:prstGeom prst="straightConnector1">
            <a:avLst/>
          </a:prstGeom>
          <a:noFill/>
          <a:ln w="9525">
            <a:solidFill>
              <a:schemeClr val="tx1"/>
            </a:solidFill>
            <a:round/>
            <a:headEnd/>
            <a:tailEnd/>
          </a:ln>
        </p:spPr>
      </p:cxnSp>
      <p:cxnSp>
        <p:nvCxnSpPr>
          <p:cNvPr id="19475" name="AutoShape 39"/>
          <p:cNvCxnSpPr>
            <a:cxnSpLocks noChangeShapeType="1"/>
            <a:stCxn id="19465" idx="0"/>
            <a:endCxn id="19469" idx="0"/>
          </p:cNvCxnSpPr>
          <p:nvPr/>
        </p:nvCxnSpPr>
        <p:spPr bwMode="auto">
          <a:xfrm>
            <a:off x="6553200" y="2909888"/>
            <a:ext cx="336550" cy="122237"/>
          </a:xfrm>
          <a:prstGeom prst="straightConnector1">
            <a:avLst/>
          </a:prstGeom>
          <a:noFill/>
          <a:ln w="9525">
            <a:solidFill>
              <a:schemeClr val="tx1"/>
            </a:solidFill>
            <a:round/>
            <a:headEnd/>
            <a:tailEnd/>
          </a:ln>
        </p:spPr>
      </p:cxnSp>
      <p:sp>
        <p:nvSpPr>
          <p:cNvPr id="19476" name="AutoShape 40"/>
          <p:cNvSpPr>
            <a:spLocks noChangeArrowheads="1"/>
          </p:cNvSpPr>
          <p:nvPr/>
        </p:nvSpPr>
        <p:spPr bwMode="auto">
          <a:xfrm>
            <a:off x="6629400" y="3690938"/>
            <a:ext cx="609600" cy="271462"/>
          </a:xfrm>
          <a:prstGeom prst="triangle">
            <a:avLst>
              <a:gd name="adj" fmla="val 50000"/>
            </a:avLst>
          </a:prstGeom>
          <a:solidFill>
            <a:schemeClr val="bg1"/>
          </a:solidFill>
          <a:ln w="9525">
            <a:solidFill>
              <a:schemeClr val="tx1"/>
            </a:solidFill>
            <a:prstDash val="dash"/>
            <a:miter lim="800000"/>
            <a:headEnd/>
            <a:tailEnd/>
          </a:ln>
        </p:spPr>
        <p:txBody>
          <a:bodyPr wrap="none" anchor="ctr"/>
          <a:lstStyle/>
          <a:p>
            <a:endParaRPr lang="en-US"/>
          </a:p>
        </p:txBody>
      </p:sp>
      <p:cxnSp>
        <p:nvCxnSpPr>
          <p:cNvPr id="19477" name="AutoShape 41"/>
          <p:cNvCxnSpPr>
            <a:cxnSpLocks noChangeShapeType="1"/>
            <a:endCxn id="19463" idx="1"/>
          </p:cNvCxnSpPr>
          <p:nvPr/>
        </p:nvCxnSpPr>
        <p:spPr bwMode="auto">
          <a:xfrm flipV="1">
            <a:off x="4470400" y="2433638"/>
            <a:ext cx="1538288" cy="620712"/>
          </a:xfrm>
          <a:prstGeom prst="curvedConnector3">
            <a:avLst>
              <a:gd name="adj1" fmla="val 48606"/>
            </a:avLst>
          </a:prstGeom>
          <a:noFill/>
          <a:ln w="9525">
            <a:solidFill>
              <a:schemeClr val="tx1"/>
            </a:solidFill>
            <a:prstDash val="dash"/>
            <a:round/>
            <a:headEnd/>
            <a:tailEnd type="triangle" w="med" len="med"/>
          </a:ln>
        </p:spPr>
      </p:cxnSp>
      <p:cxnSp>
        <p:nvCxnSpPr>
          <p:cNvPr id="19478" name="AutoShape 42"/>
          <p:cNvCxnSpPr>
            <a:cxnSpLocks noChangeShapeType="1"/>
            <a:endCxn id="19482" idx="1"/>
          </p:cNvCxnSpPr>
          <p:nvPr/>
        </p:nvCxnSpPr>
        <p:spPr bwMode="auto">
          <a:xfrm flipH="1">
            <a:off x="7010400" y="3059113"/>
            <a:ext cx="866775" cy="530225"/>
          </a:xfrm>
          <a:prstGeom prst="straightConnector1">
            <a:avLst/>
          </a:prstGeom>
          <a:noFill/>
          <a:ln w="9525">
            <a:solidFill>
              <a:schemeClr val="tx1"/>
            </a:solidFill>
            <a:prstDash val="dash"/>
            <a:round/>
            <a:headEnd/>
            <a:tailEnd type="triangle" w="med" len="med"/>
          </a:ln>
        </p:spPr>
      </p:cxnSp>
      <p:sp>
        <p:nvSpPr>
          <p:cNvPr id="19479" name="Rectangle 43"/>
          <p:cNvSpPr>
            <a:spLocks noChangeArrowheads="1"/>
          </p:cNvSpPr>
          <p:nvPr/>
        </p:nvSpPr>
        <p:spPr bwMode="auto">
          <a:xfrm rot="10800000">
            <a:off x="6156325" y="3489325"/>
            <a:ext cx="168275" cy="168275"/>
          </a:xfrm>
          <a:prstGeom prst="rect">
            <a:avLst/>
          </a:prstGeom>
          <a:solidFill>
            <a:srgbClr val="FF9999"/>
          </a:solidFill>
          <a:ln w="9525">
            <a:solidFill>
              <a:schemeClr val="tx1"/>
            </a:solidFill>
            <a:miter lim="800000"/>
            <a:headEnd/>
            <a:tailEnd/>
          </a:ln>
        </p:spPr>
        <p:txBody>
          <a:bodyPr wrap="none" anchor="ctr"/>
          <a:lstStyle/>
          <a:p>
            <a:endParaRPr lang="en-US"/>
          </a:p>
        </p:txBody>
      </p:sp>
      <p:cxnSp>
        <p:nvCxnSpPr>
          <p:cNvPr id="19480" name="AutoShape 44"/>
          <p:cNvCxnSpPr>
            <a:cxnSpLocks noChangeShapeType="1"/>
            <a:stCxn id="19468" idx="3"/>
            <a:endCxn id="19479" idx="2"/>
          </p:cNvCxnSpPr>
          <p:nvPr/>
        </p:nvCxnSpPr>
        <p:spPr bwMode="auto">
          <a:xfrm flipH="1">
            <a:off x="6238875" y="3200400"/>
            <a:ext cx="1588" cy="287338"/>
          </a:xfrm>
          <a:prstGeom prst="straightConnector1">
            <a:avLst/>
          </a:prstGeom>
          <a:noFill/>
          <a:ln w="9525">
            <a:solidFill>
              <a:schemeClr val="tx1"/>
            </a:solidFill>
            <a:round/>
            <a:headEnd/>
            <a:tailEnd/>
          </a:ln>
        </p:spPr>
      </p:cxnSp>
      <p:cxnSp>
        <p:nvCxnSpPr>
          <p:cNvPr id="19481" name="AutoShape 45"/>
          <p:cNvCxnSpPr>
            <a:cxnSpLocks noChangeShapeType="1"/>
            <a:stCxn id="19468" idx="4"/>
            <a:endCxn id="19482" idx="2"/>
          </p:cNvCxnSpPr>
          <p:nvPr/>
        </p:nvCxnSpPr>
        <p:spPr bwMode="auto">
          <a:xfrm>
            <a:off x="6324600" y="3200400"/>
            <a:ext cx="600075" cy="303213"/>
          </a:xfrm>
          <a:prstGeom prst="straightConnector1">
            <a:avLst/>
          </a:prstGeom>
          <a:noFill/>
          <a:ln w="9525">
            <a:solidFill>
              <a:schemeClr val="tx1"/>
            </a:solidFill>
            <a:round/>
            <a:headEnd/>
            <a:tailEnd/>
          </a:ln>
        </p:spPr>
      </p:cxnSp>
      <p:sp>
        <p:nvSpPr>
          <p:cNvPr id="19482" name="Rectangle 46"/>
          <p:cNvSpPr>
            <a:spLocks noChangeArrowheads="1"/>
          </p:cNvSpPr>
          <p:nvPr/>
        </p:nvSpPr>
        <p:spPr bwMode="auto">
          <a:xfrm rot="10800000">
            <a:off x="6842125" y="3505200"/>
            <a:ext cx="168275" cy="168275"/>
          </a:xfrm>
          <a:prstGeom prst="rect">
            <a:avLst/>
          </a:prstGeom>
          <a:solidFill>
            <a:srgbClr val="FF9999"/>
          </a:solidFill>
          <a:ln w="9525">
            <a:solidFill>
              <a:schemeClr val="tx1"/>
            </a:solidFill>
            <a:miter lim="800000"/>
            <a:headEnd/>
            <a:tailEnd/>
          </a:ln>
        </p:spPr>
        <p:txBody>
          <a:bodyPr wrap="none" anchor="ctr"/>
          <a:lstStyle/>
          <a:p>
            <a:endParaRPr lang="en-US"/>
          </a:p>
        </p:txBody>
      </p:sp>
      <p:sp>
        <p:nvSpPr>
          <p:cNvPr id="19483" name="AutoShape 47"/>
          <p:cNvSpPr>
            <a:spLocks noChangeArrowheads="1"/>
          </p:cNvSpPr>
          <p:nvPr/>
        </p:nvSpPr>
        <p:spPr bwMode="auto">
          <a:xfrm>
            <a:off x="5943600" y="3690938"/>
            <a:ext cx="609600" cy="271462"/>
          </a:xfrm>
          <a:prstGeom prst="triangle">
            <a:avLst>
              <a:gd name="adj" fmla="val 50000"/>
            </a:avLst>
          </a:prstGeom>
          <a:solidFill>
            <a:schemeClr val="bg1"/>
          </a:solidFill>
          <a:ln w="9525">
            <a:solidFill>
              <a:schemeClr val="tx1"/>
            </a:solidFill>
            <a:prstDash val="dash"/>
            <a:miter lim="800000"/>
            <a:headEnd/>
            <a:tailEnd/>
          </a:ln>
        </p:spPr>
        <p:txBody>
          <a:bodyPr wrap="none" anchor="ct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t>Game Playing State-of-the-Art</a:t>
            </a:r>
          </a:p>
        </p:txBody>
      </p:sp>
      <p:sp>
        <p:nvSpPr>
          <p:cNvPr id="1098755" name="Rectangle 3"/>
          <p:cNvSpPr>
            <a:spLocks noGrp="1" noChangeArrowheads="1"/>
          </p:cNvSpPr>
          <p:nvPr>
            <p:ph idx="1"/>
          </p:nvPr>
        </p:nvSpPr>
        <p:spPr>
          <a:xfrm>
            <a:off x="381000" y="1295400"/>
            <a:ext cx="5562600" cy="4983162"/>
          </a:xfrm>
        </p:spPr>
        <p:txBody>
          <a:bodyPr/>
          <a:lstStyle/>
          <a:p>
            <a:pPr eaLnBrk="1" hangingPunct="1">
              <a:lnSpc>
                <a:spcPct val="80000"/>
              </a:lnSpc>
            </a:pPr>
            <a:r>
              <a:rPr lang="en-US" sz="1900" b="1" dirty="0"/>
              <a:t>Checkers:</a:t>
            </a:r>
            <a:r>
              <a:rPr lang="en-US" sz="1900" dirty="0"/>
              <a:t> 1950: First computer player.  1994: First computer champion: Chinook ended 40-year-reign of human champion Marion Tinsley using complete 8-piece endgame. 2007: Checkers solved!</a:t>
            </a:r>
          </a:p>
          <a:p>
            <a:pPr eaLnBrk="1" hangingPunct="1">
              <a:lnSpc>
                <a:spcPct val="80000"/>
              </a:lnSpc>
            </a:pPr>
            <a:endParaRPr lang="en-US" sz="1600" b="1" dirty="0"/>
          </a:p>
          <a:p>
            <a:pPr eaLnBrk="1" hangingPunct="1">
              <a:lnSpc>
                <a:spcPct val="80000"/>
              </a:lnSpc>
            </a:pPr>
            <a:r>
              <a:rPr lang="en-US" sz="1900" b="1" dirty="0"/>
              <a:t>Chess:</a:t>
            </a:r>
            <a:r>
              <a:rPr lang="en-US" sz="1900" dirty="0"/>
              <a:t> 1997: Deep Blue defeats human champion Gary Kasparov in a six-game match.  Deep Blue examined 200M positions per second, used very sophisticated evaluation and undisclosed methods for extending some lines of search up to 40 ply.  Current programs are even better, if less historic.</a:t>
            </a:r>
          </a:p>
          <a:p>
            <a:pPr eaLnBrk="1" hangingPunct="1">
              <a:lnSpc>
                <a:spcPct val="80000"/>
              </a:lnSpc>
            </a:pPr>
            <a:endParaRPr lang="en-US" sz="1600" b="1" dirty="0"/>
          </a:p>
          <a:p>
            <a:pPr eaLnBrk="1" hangingPunct="1">
              <a:lnSpc>
                <a:spcPct val="80000"/>
              </a:lnSpc>
            </a:pPr>
            <a:r>
              <a:rPr lang="en-US" sz="1900" b="1" dirty="0"/>
              <a:t>Go: 2016: Alpha GO defeats human champion. Uses Monte Carlo Tree Search, learned evaluation function.</a:t>
            </a:r>
          </a:p>
          <a:p>
            <a:pPr eaLnBrk="1" hangingPunct="1">
              <a:lnSpc>
                <a:spcPct val="80000"/>
              </a:lnSpc>
            </a:pPr>
            <a:endParaRPr lang="en-US" sz="1600" b="1" dirty="0"/>
          </a:p>
          <a:p>
            <a:pPr eaLnBrk="1" hangingPunct="1">
              <a:lnSpc>
                <a:spcPct val="80000"/>
              </a:lnSpc>
            </a:pPr>
            <a:r>
              <a:rPr lang="en-US" sz="1900" b="1" dirty="0" err="1"/>
              <a:t>Pacman</a:t>
            </a:r>
            <a:endParaRPr lang="en-US" sz="1900" dirty="0"/>
          </a:p>
          <a:p>
            <a:pPr eaLnBrk="1" hangingPunct="1">
              <a:lnSpc>
                <a:spcPct val="80000"/>
              </a:lnSpc>
            </a:pPr>
            <a:endParaRPr lang="en-US" sz="19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43600" y="1360100"/>
            <a:ext cx="6248400" cy="4887716"/>
          </a:xfrm>
          <a:prstGeom prst="rect">
            <a:avLst/>
          </a:prstGeom>
          <a:noFill/>
        </p:spPr>
      </p:pic>
      <p:sp>
        <p:nvSpPr>
          <p:cNvPr id="11" name="Rectangle 10"/>
          <p:cNvSpPr/>
          <p:nvPr/>
        </p:nvSpPr>
        <p:spPr>
          <a:xfrm>
            <a:off x="10746606" y="1371600"/>
            <a:ext cx="1445394"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9982199" y="2667000"/>
            <a:ext cx="580465" cy="533400"/>
          </a:xfrm>
          <a:prstGeom prst="rect">
            <a:avLst/>
          </a:prstGeom>
        </p:spPr>
      </p:pic>
      <p:pic>
        <p:nvPicPr>
          <p:cNvPr id="3" name="Picture 2"/>
          <p:cNvPicPr>
            <a:picLocks noChangeAspect="1"/>
          </p:cNvPicPr>
          <p:nvPr/>
        </p:nvPicPr>
        <p:blipFill>
          <a:blip r:embed="rId5"/>
          <a:stretch>
            <a:fillRect/>
          </a:stretch>
        </p:blipFill>
        <p:spPr>
          <a:xfrm>
            <a:off x="10132359" y="3200400"/>
            <a:ext cx="383241" cy="685800"/>
          </a:xfrm>
          <a:prstGeom prst="rect">
            <a:avLst/>
          </a:prstGeom>
        </p:spPr>
      </p:pic>
    </p:spTree>
    <p:extLst>
      <p:ext uri="{BB962C8B-B14F-4D97-AF65-F5344CB8AC3E}">
        <p14:creationId xmlns:p14="http://schemas.microsoft.com/office/powerpoint/2010/main" val="104061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8755">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3" name="Group 37"/>
          <p:cNvGrpSpPr>
            <a:grpSpLocks/>
          </p:cNvGrpSpPr>
          <p:nvPr/>
        </p:nvGrpSpPr>
        <p:grpSpPr bwMode="auto">
          <a:xfrm>
            <a:off x="3862388" y="1447800"/>
            <a:ext cx="4519612" cy="2462213"/>
            <a:chOff x="1457" y="1425"/>
            <a:chExt cx="2847" cy="1551"/>
          </a:xfrm>
        </p:grpSpPr>
        <p:grpSp>
          <p:nvGrpSpPr>
            <p:cNvPr id="2079" name="Group 34"/>
            <p:cNvGrpSpPr>
              <a:grpSpLocks/>
            </p:cNvGrpSpPr>
            <p:nvPr/>
          </p:nvGrpSpPr>
          <p:grpSpPr bwMode="auto">
            <a:xfrm>
              <a:off x="1457" y="1425"/>
              <a:ext cx="2847" cy="1551"/>
              <a:chOff x="1457" y="1425"/>
              <a:chExt cx="2847" cy="1551"/>
            </a:xfrm>
          </p:grpSpPr>
          <p:pic>
            <p:nvPicPr>
              <p:cNvPr id="2080" name="Picture 28"/>
              <p:cNvPicPr>
                <a:picLocks noChangeAspect="1" noChangeArrowheads="1"/>
              </p:cNvPicPr>
              <p:nvPr/>
            </p:nvPicPr>
            <p:blipFill>
              <a:blip r:embed="rId3" cstate="print"/>
              <a:srcRect/>
              <a:stretch>
                <a:fillRect/>
              </a:stretch>
            </p:blipFill>
            <p:spPr bwMode="auto">
              <a:xfrm>
                <a:off x="1457" y="1425"/>
                <a:ext cx="2847" cy="1551"/>
              </a:xfrm>
              <a:prstGeom prst="rect">
                <a:avLst/>
              </a:prstGeom>
              <a:noFill/>
              <a:ln w="9525">
                <a:noFill/>
                <a:miter lim="800000"/>
                <a:headEnd/>
                <a:tailEnd/>
              </a:ln>
            </p:spPr>
          </p:pic>
          <p:graphicFrame>
            <p:nvGraphicFramePr>
              <p:cNvPr id="2051" name="Object 31"/>
              <p:cNvGraphicFramePr>
                <a:graphicFrameLocks noChangeAspect="1"/>
              </p:cNvGraphicFramePr>
              <p:nvPr/>
            </p:nvGraphicFramePr>
            <p:xfrm>
              <a:off x="2432" y="2400"/>
              <a:ext cx="174" cy="168"/>
            </p:xfrm>
            <a:graphic>
              <a:graphicData uri="http://schemas.openxmlformats.org/presentationml/2006/ole">
                <mc:AlternateContent xmlns:mc="http://schemas.openxmlformats.org/markup-compatibility/2006">
                  <mc:Choice xmlns:v="urn:schemas-microsoft-com:vml" Requires="v">
                    <p:oleObj spid="_x0000_s2212" name="Photo Editor Photo" r:id="rId4" imgW="327619" imgH="343075" progId="MSPhotoEd.3">
                      <p:embed/>
                    </p:oleObj>
                  </mc:Choice>
                  <mc:Fallback>
                    <p:oleObj name="Photo Editor Photo" r:id="rId4" imgW="327619" imgH="343075" progId="MSPhotoEd.3">
                      <p:embed/>
                      <p:pic>
                        <p:nvPicPr>
                          <p:cNvPr id="0" name="Object 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2" y="2400"/>
                            <a:ext cx="174" cy="1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2052" name="Object 33"/>
              <p:cNvGraphicFramePr>
                <a:graphicFrameLocks noChangeAspect="1"/>
              </p:cNvGraphicFramePr>
              <p:nvPr/>
            </p:nvGraphicFramePr>
            <p:xfrm>
              <a:off x="3264" y="2544"/>
              <a:ext cx="206" cy="168"/>
            </p:xfrm>
            <a:graphic>
              <a:graphicData uri="http://schemas.openxmlformats.org/presentationml/2006/ole">
                <mc:AlternateContent xmlns:mc="http://schemas.openxmlformats.org/markup-compatibility/2006">
                  <mc:Choice xmlns:v="urn:schemas-microsoft-com:vml" Requires="v">
                    <p:oleObj spid="_x0000_s2213" name="Photo Editor Photo" r:id="rId6" imgW="327619" imgH="343075" progId="MSPhotoEd.3">
                      <p:embed/>
                    </p:oleObj>
                  </mc:Choice>
                  <mc:Fallback>
                    <p:oleObj name="Photo Editor Photo" r:id="rId6" imgW="327619" imgH="343075" progId="MSPhotoEd.3">
                      <p:embed/>
                      <p:pic>
                        <p:nvPicPr>
                          <p:cNvPr id="0" name="Object 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4" y="2544"/>
                            <a:ext cx="206" cy="1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pSp>
        <p:graphicFrame>
          <p:nvGraphicFramePr>
            <p:cNvPr id="2050" name="Object 35"/>
            <p:cNvGraphicFramePr>
              <a:graphicFrameLocks noChangeAspect="1"/>
            </p:cNvGraphicFramePr>
            <p:nvPr/>
          </p:nvGraphicFramePr>
          <p:xfrm>
            <a:off x="2880" y="2400"/>
            <a:ext cx="192" cy="168"/>
          </p:xfrm>
          <a:graphic>
            <a:graphicData uri="http://schemas.openxmlformats.org/presentationml/2006/ole">
              <mc:AlternateContent xmlns:mc="http://schemas.openxmlformats.org/markup-compatibility/2006">
                <mc:Choice xmlns:v="urn:schemas-microsoft-com:vml" Requires="v">
                  <p:oleObj spid="_x0000_s2214" name="Photo Editor Photo" r:id="rId7" imgW="327619" imgH="343075" progId="MSPhotoEd.3">
                    <p:embed/>
                  </p:oleObj>
                </mc:Choice>
                <mc:Fallback>
                  <p:oleObj name="Photo Editor Photo" r:id="rId7" imgW="327619" imgH="343075" progId="MSPhotoEd.3">
                    <p:embed/>
                    <p:pic>
                      <p:nvPicPr>
                        <p:cNvPr id="0" name="Object 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0" y="2400"/>
                          <a:ext cx="192" cy="1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pSp>
      <p:sp>
        <p:nvSpPr>
          <p:cNvPr id="2054" name="Rectangle 2"/>
          <p:cNvSpPr>
            <a:spLocks noGrp="1" noChangeArrowheads="1"/>
          </p:cNvSpPr>
          <p:nvPr>
            <p:ph type="title"/>
          </p:nvPr>
        </p:nvSpPr>
        <p:spPr/>
        <p:txBody>
          <a:bodyPr/>
          <a:lstStyle/>
          <a:p>
            <a:pPr eaLnBrk="1" hangingPunct="1"/>
            <a:r>
              <a:rPr lang="en-US"/>
              <a:t>Evaluation for Pacman</a:t>
            </a:r>
          </a:p>
        </p:txBody>
      </p:sp>
      <p:grpSp>
        <p:nvGrpSpPr>
          <p:cNvPr id="4" name="Group 45"/>
          <p:cNvGrpSpPr>
            <a:grpSpLocks/>
          </p:cNvGrpSpPr>
          <p:nvPr/>
        </p:nvGrpSpPr>
        <p:grpSpPr bwMode="auto">
          <a:xfrm>
            <a:off x="5511800" y="3452813"/>
            <a:ext cx="1257300" cy="296862"/>
            <a:chOff x="2496" y="2688"/>
            <a:chExt cx="792" cy="187"/>
          </a:xfrm>
        </p:grpSpPr>
        <p:pic>
          <p:nvPicPr>
            <p:cNvPr id="2076" name="Picture 42"/>
            <p:cNvPicPr>
              <a:picLocks noChangeAspect="1" noChangeArrowheads="1"/>
            </p:cNvPicPr>
            <p:nvPr/>
          </p:nvPicPr>
          <p:blipFill>
            <a:blip r:embed="rId8" cstate="print"/>
            <a:srcRect/>
            <a:stretch>
              <a:fillRect/>
            </a:stretch>
          </p:blipFill>
          <p:spPr bwMode="auto">
            <a:xfrm>
              <a:off x="3072" y="2688"/>
              <a:ext cx="216" cy="168"/>
            </a:xfrm>
            <a:prstGeom prst="rect">
              <a:avLst/>
            </a:prstGeom>
            <a:noFill/>
            <a:ln w="9525">
              <a:noFill/>
              <a:miter lim="800000"/>
              <a:headEnd/>
              <a:tailEnd/>
            </a:ln>
          </p:spPr>
        </p:pic>
        <p:pic>
          <p:nvPicPr>
            <p:cNvPr id="2077" name="Picture 43"/>
            <p:cNvPicPr>
              <a:picLocks noChangeAspect="1" noChangeArrowheads="1"/>
            </p:cNvPicPr>
            <p:nvPr/>
          </p:nvPicPr>
          <p:blipFill>
            <a:blip r:embed="rId9" cstate="print"/>
            <a:srcRect/>
            <a:stretch>
              <a:fillRect/>
            </a:stretch>
          </p:blipFill>
          <p:spPr bwMode="auto">
            <a:xfrm>
              <a:off x="2496" y="2688"/>
              <a:ext cx="197" cy="178"/>
            </a:xfrm>
            <a:prstGeom prst="rect">
              <a:avLst/>
            </a:prstGeom>
            <a:noFill/>
            <a:ln w="9525">
              <a:noFill/>
              <a:miter lim="800000"/>
              <a:headEnd/>
              <a:tailEnd/>
            </a:ln>
          </p:spPr>
        </p:pic>
        <p:pic>
          <p:nvPicPr>
            <p:cNvPr id="2078" name="Picture 44"/>
            <p:cNvPicPr>
              <a:picLocks noChangeAspect="1" noChangeArrowheads="1"/>
            </p:cNvPicPr>
            <p:nvPr/>
          </p:nvPicPr>
          <p:blipFill>
            <a:blip r:embed="rId10" cstate="print"/>
            <a:srcRect/>
            <a:stretch>
              <a:fillRect/>
            </a:stretch>
          </p:blipFill>
          <p:spPr bwMode="auto">
            <a:xfrm>
              <a:off x="2784" y="2688"/>
              <a:ext cx="216" cy="187"/>
            </a:xfrm>
            <a:prstGeom prst="rect">
              <a:avLst/>
            </a:prstGeom>
            <a:noFill/>
            <a:ln w="9525">
              <a:noFill/>
              <a:miter lim="800000"/>
              <a:headEnd/>
              <a:tailEnd/>
            </a:ln>
          </p:spPr>
        </p:pic>
      </p:grpSp>
      <p:grpSp>
        <p:nvGrpSpPr>
          <p:cNvPr id="5" name="Group 52"/>
          <p:cNvGrpSpPr>
            <a:grpSpLocks/>
          </p:cNvGrpSpPr>
          <p:nvPr/>
        </p:nvGrpSpPr>
        <p:grpSpPr bwMode="auto">
          <a:xfrm>
            <a:off x="5207000" y="2538413"/>
            <a:ext cx="1866900" cy="754062"/>
            <a:chOff x="2304" y="2112"/>
            <a:chExt cx="1176" cy="475"/>
          </a:xfrm>
        </p:grpSpPr>
        <p:pic>
          <p:nvPicPr>
            <p:cNvPr id="2073" name="Picture 49"/>
            <p:cNvPicPr>
              <a:picLocks noChangeAspect="1" noChangeArrowheads="1"/>
            </p:cNvPicPr>
            <p:nvPr/>
          </p:nvPicPr>
          <p:blipFill>
            <a:blip r:embed="rId8" cstate="print"/>
            <a:srcRect/>
            <a:stretch>
              <a:fillRect/>
            </a:stretch>
          </p:blipFill>
          <p:spPr bwMode="auto">
            <a:xfrm>
              <a:off x="3264" y="2256"/>
              <a:ext cx="216" cy="168"/>
            </a:xfrm>
            <a:prstGeom prst="rect">
              <a:avLst/>
            </a:prstGeom>
            <a:noFill/>
            <a:ln w="9525">
              <a:noFill/>
              <a:miter lim="800000"/>
              <a:headEnd/>
              <a:tailEnd/>
            </a:ln>
          </p:spPr>
        </p:pic>
        <p:pic>
          <p:nvPicPr>
            <p:cNvPr id="2074" name="Picture 50"/>
            <p:cNvPicPr>
              <a:picLocks noChangeAspect="1" noChangeArrowheads="1"/>
            </p:cNvPicPr>
            <p:nvPr/>
          </p:nvPicPr>
          <p:blipFill>
            <a:blip r:embed="rId9" cstate="print"/>
            <a:srcRect/>
            <a:stretch>
              <a:fillRect/>
            </a:stretch>
          </p:blipFill>
          <p:spPr bwMode="auto">
            <a:xfrm>
              <a:off x="2592" y="2112"/>
              <a:ext cx="197" cy="178"/>
            </a:xfrm>
            <a:prstGeom prst="rect">
              <a:avLst/>
            </a:prstGeom>
            <a:noFill/>
            <a:ln w="9525">
              <a:noFill/>
              <a:miter lim="800000"/>
              <a:headEnd/>
              <a:tailEnd/>
            </a:ln>
          </p:spPr>
        </p:pic>
        <p:pic>
          <p:nvPicPr>
            <p:cNvPr id="2075" name="Picture 51"/>
            <p:cNvPicPr>
              <a:picLocks noChangeAspect="1" noChangeArrowheads="1"/>
            </p:cNvPicPr>
            <p:nvPr/>
          </p:nvPicPr>
          <p:blipFill>
            <a:blip r:embed="rId10" cstate="print"/>
            <a:srcRect/>
            <a:stretch>
              <a:fillRect/>
            </a:stretch>
          </p:blipFill>
          <p:spPr bwMode="auto">
            <a:xfrm>
              <a:off x="2304" y="2400"/>
              <a:ext cx="216" cy="187"/>
            </a:xfrm>
            <a:prstGeom prst="rect">
              <a:avLst/>
            </a:prstGeom>
            <a:noFill/>
            <a:ln w="9525">
              <a:noFill/>
              <a:miter lim="800000"/>
              <a:headEnd/>
              <a:tailEnd/>
            </a:ln>
          </p:spPr>
        </p:pic>
      </p:grpSp>
      <p:grpSp>
        <p:nvGrpSpPr>
          <p:cNvPr id="6" name="Group 59"/>
          <p:cNvGrpSpPr>
            <a:grpSpLocks/>
          </p:cNvGrpSpPr>
          <p:nvPr/>
        </p:nvGrpSpPr>
        <p:grpSpPr bwMode="auto">
          <a:xfrm>
            <a:off x="5207000" y="2971800"/>
            <a:ext cx="1104900" cy="296862"/>
            <a:chOff x="2304" y="2400"/>
            <a:chExt cx="696" cy="187"/>
          </a:xfrm>
        </p:grpSpPr>
        <p:pic>
          <p:nvPicPr>
            <p:cNvPr id="2070" name="Picture 56"/>
            <p:cNvPicPr>
              <a:picLocks noChangeAspect="1" noChangeArrowheads="1"/>
            </p:cNvPicPr>
            <p:nvPr/>
          </p:nvPicPr>
          <p:blipFill>
            <a:blip r:embed="rId8" cstate="print"/>
            <a:srcRect/>
            <a:stretch>
              <a:fillRect/>
            </a:stretch>
          </p:blipFill>
          <p:spPr bwMode="auto">
            <a:xfrm>
              <a:off x="2784" y="2400"/>
              <a:ext cx="216" cy="168"/>
            </a:xfrm>
            <a:prstGeom prst="rect">
              <a:avLst/>
            </a:prstGeom>
            <a:noFill/>
            <a:ln w="9525">
              <a:noFill/>
              <a:miter lim="800000"/>
              <a:headEnd/>
              <a:tailEnd/>
            </a:ln>
          </p:spPr>
        </p:pic>
        <p:pic>
          <p:nvPicPr>
            <p:cNvPr id="2071" name="Picture 57"/>
            <p:cNvPicPr>
              <a:picLocks noChangeAspect="1" noChangeArrowheads="1"/>
            </p:cNvPicPr>
            <p:nvPr/>
          </p:nvPicPr>
          <p:blipFill>
            <a:blip r:embed="rId9" cstate="print"/>
            <a:srcRect/>
            <a:stretch>
              <a:fillRect/>
            </a:stretch>
          </p:blipFill>
          <p:spPr bwMode="auto">
            <a:xfrm>
              <a:off x="2544" y="2400"/>
              <a:ext cx="197" cy="178"/>
            </a:xfrm>
            <a:prstGeom prst="rect">
              <a:avLst/>
            </a:prstGeom>
            <a:noFill/>
            <a:ln w="9525">
              <a:noFill/>
              <a:miter lim="800000"/>
              <a:headEnd/>
              <a:tailEnd/>
            </a:ln>
          </p:spPr>
        </p:pic>
        <p:pic>
          <p:nvPicPr>
            <p:cNvPr id="2072" name="Picture 58"/>
            <p:cNvPicPr>
              <a:picLocks noChangeAspect="1" noChangeArrowheads="1"/>
            </p:cNvPicPr>
            <p:nvPr/>
          </p:nvPicPr>
          <p:blipFill>
            <a:blip r:embed="rId10" cstate="print"/>
            <a:srcRect/>
            <a:stretch>
              <a:fillRect/>
            </a:stretch>
          </p:blipFill>
          <p:spPr bwMode="auto">
            <a:xfrm>
              <a:off x="2304" y="2400"/>
              <a:ext cx="216" cy="187"/>
            </a:xfrm>
            <a:prstGeom prst="rect">
              <a:avLst/>
            </a:prstGeom>
            <a:noFill/>
            <a:ln w="9525">
              <a:noFill/>
              <a:miter lim="800000"/>
              <a:headEnd/>
              <a:tailEnd/>
            </a:ln>
          </p:spPr>
        </p:pic>
      </p:grpSp>
      <p:grpSp>
        <p:nvGrpSpPr>
          <p:cNvPr id="7" name="Group 66"/>
          <p:cNvGrpSpPr>
            <a:grpSpLocks/>
          </p:cNvGrpSpPr>
          <p:nvPr/>
        </p:nvGrpSpPr>
        <p:grpSpPr bwMode="auto">
          <a:xfrm>
            <a:off x="4445000" y="2995613"/>
            <a:ext cx="1104900" cy="296862"/>
            <a:chOff x="2304" y="2400"/>
            <a:chExt cx="696" cy="187"/>
          </a:xfrm>
        </p:grpSpPr>
        <p:pic>
          <p:nvPicPr>
            <p:cNvPr id="2067" name="Picture 67"/>
            <p:cNvPicPr>
              <a:picLocks noChangeAspect="1" noChangeArrowheads="1"/>
            </p:cNvPicPr>
            <p:nvPr/>
          </p:nvPicPr>
          <p:blipFill>
            <a:blip r:embed="rId8" cstate="print"/>
            <a:srcRect/>
            <a:stretch>
              <a:fillRect/>
            </a:stretch>
          </p:blipFill>
          <p:spPr bwMode="auto">
            <a:xfrm>
              <a:off x="2784" y="2400"/>
              <a:ext cx="216" cy="168"/>
            </a:xfrm>
            <a:prstGeom prst="rect">
              <a:avLst/>
            </a:prstGeom>
            <a:noFill/>
            <a:ln w="9525">
              <a:noFill/>
              <a:miter lim="800000"/>
              <a:headEnd/>
              <a:tailEnd/>
            </a:ln>
          </p:spPr>
        </p:pic>
        <p:pic>
          <p:nvPicPr>
            <p:cNvPr id="2068" name="Picture 68"/>
            <p:cNvPicPr>
              <a:picLocks noChangeAspect="1" noChangeArrowheads="1"/>
            </p:cNvPicPr>
            <p:nvPr/>
          </p:nvPicPr>
          <p:blipFill>
            <a:blip r:embed="rId9" cstate="print"/>
            <a:srcRect/>
            <a:stretch>
              <a:fillRect/>
            </a:stretch>
          </p:blipFill>
          <p:spPr bwMode="auto">
            <a:xfrm>
              <a:off x="2544" y="2400"/>
              <a:ext cx="197" cy="178"/>
            </a:xfrm>
            <a:prstGeom prst="rect">
              <a:avLst/>
            </a:prstGeom>
            <a:noFill/>
            <a:ln w="9525">
              <a:noFill/>
              <a:miter lim="800000"/>
              <a:headEnd/>
              <a:tailEnd/>
            </a:ln>
          </p:spPr>
        </p:pic>
        <p:pic>
          <p:nvPicPr>
            <p:cNvPr id="2069" name="Picture 69"/>
            <p:cNvPicPr>
              <a:picLocks noChangeAspect="1" noChangeArrowheads="1"/>
            </p:cNvPicPr>
            <p:nvPr/>
          </p:nvPicPr>
          <p:blipFill>
            <a:blip r:embed="rId10" cstate="print"/>
            <a:srcRect/>
            <a:stretch>
              <a:fillRect/>
            </a:stretch>
          </p:blipFill>
          <p:spPr bwMode="auto">
            <a:xfrm>
              <a:off x="2304" y="2400"/>
              <a:ext cx="216" cy="187"/>
            </a:xfrm>
            <a:prstGeom prst="rect">
              <a:avLst/>
            </a:prstGeom>
            <a:noFill/>
            <a:ln w="9525">
              <a:noFill/>
              <a:miter lim="800000"/>
              <a:headEnd/>
              <a:tailEnd/>
            </a:ln>
          </p:spPr>
        </p:pic>
      </p:grpSp>
      <p:grpSp>
        <p:nvGrpSpPr>
          <p:cNvPr id="8" name="Group 75"/>
          <p:cNvGrpSpPr>
            <a:grpSpLocks/>
          </p:cNvGrpSpPr>
          <p:nvPr/>
        </p:nvGrpSpPr>
        <p:grpSpPr bwMode="auto">
          <a:xfrm>
            <a:off x="5732463" y="3429000"/>
            <a:ext cx="808037" cy="296863"/>
            <a:chOff x="2635" y="2837"/>
            <a:chExt cx="509" cy="187"/>
          </a:xfrm>
        </p:grpSpPr>
        <p:pic>
          <p:nvPicPr>
            <p:cNvPr id="2064" name="Picture 73"/>
            <p:cNvPicPr>
              <a:picLocks noChangeAspect="1" noChangeArrowheads="1"/>
            </p:cNvPicPr>
            <p:nvPr/>
          </p:nvPicPr>
          <p:blipFill>
            <a:blip r:embed="rId9" cstate="print"/>
            <a:srcRect/>
            <a:stretch>
              <a:fillRect/>
            </a:stretch>
          </p:blipFill>
          <p:spPr bwMode="auto">
            <a:xfrm>
              <a:off x="2635" y="2846"/>
              <a:ext cx="197" cy="178"/>
            </a:xfrm>
            <a:prstGeom prst="rect">
              <a:avLst/>
            </a:prstGeom>
            <a:noFill/>
            <a:ln w="9525">
              <a:noFill/>
              <a:miter lim="800000"/>
              <a:headEnd/>
              <a:tailEnd/>
            </a:ln>
          </p:spPr>
        </p:pic>
        <p:pic>
          <p:nvPicPr>
            <p:cNvPr id="2065" name="Picture 72"/>
            <p:cNvPicPr>
              <a:picLocks noChangeAspect="1" noChangeArrowheads="1"/>
            </p:cNvPicPr>
            <p:nvPr/>
          </p:nvPicPr>
          <p:blipFill>
            <a:blip r:embed="rId8" cstate="print"/>
            <a:srcRect/>
            <a:stretch>
              <a:fillRect/>
            </a:stretch>
          </p:blipFill>
          <p:spPr bwMode="auto">
            <a:xfrm>
              <a:off x="2928" y="2856"/>
              <a:ext cx="216" cy="168"/>
            </a:xfrm>
            <a:prstGeom prst="rect">
              <a:avLst/>
            </a:prstGeom>
            <a:noFill/>
            <a:ln w="9525">
              <a:noFill/>
              <a:miter lim="800000"/>
              <a:headEnd/>
              <a:tailEnd/>
            </a:ln>
          </p:spPr>
        </p:pic>
        <p:pic>
          <p:nvPicPr>
            <p:cNvPr id="2066" name="Picture 74"/>
            <p:cNvPicPr>
              <a:picLocks noChangeAspect="1" noChangeArrowheads="1"/>
            </p:cNvPicPr>
            <p:nvPr/>
          </p:nvPicPr>
          <p:blipFill>
            <a:blip r:embed="rId10" cstate="print">
              <a:clrChange>
                <a:clrFrom>
                  <a:srgbClr val="000000"/>
                </a:clrFrom>
                <a:clrTo>
                  <a:srgbClr val="000000">
                    <a:alpha val="0"/>
                  </a:srgbClr>
                </a:clrTo>
              </a:clrChange>
            </a:blip>
            <a:srcRect/>
            <a:stretch>
              <a:fillRect/>
            </a:stretch>
          </p:blipFill>
          <p:spPr bwMode="auto">
            <a:xfrm>
              <a:off x="2784" y="2837"/>
              <a:ext cx="216" cy="187"/>
            </a:xfrm>
            <a:prstGeom prst="rect">
              <a:avLst/>
            </a:prstGeom>
            <a:noFill/>
            <a:ln w="9525">
              <a:noFill/>
              <a:miter lim="800000"/>
              <a:headEnd/>
              <a:tailEnd/>
            </a:ln>
          </p:spPr>
        </p:pic>
      </p:grpSp>
      <p:sp>
        <p:nvSpPr>
          <p:cNvPr id="1136716" name="Text Box 76"/>
          <p:cNvSpPr txBox="1">
            <a:spLocks noChangeArrowheads="1"/>
          </p:cNvSpPr>
          <p:nvPr/>
        </p:nvSpPr>
        <p:spPr bwMode="auto">
          <a:xfrm>
            <a:off x="2286000" y="6488668"/>
            <a:ext cx="9906000" cy="369332"/>
          </a:xfrm>
          <a:prstGeom prst="rect">
            <a:avLst/>
          </a:prstGeom>
          <a:noFill/>
          <a:ln w="9525">
            <a:noFill/>
            <a:miter lim="800000"/>
            <a:headEnd/>
            <a:tailEnd/>
          </a:ln>
        </p:spPr>
        <p:txBody>
          <a:bodyPr wrap="square">
            <a:spAutoFit/>
          </a:bodyPr>
          <a:lstStyle/>
          <a:p>
            <a:pPr algn="r">
              <a:spcBef>
                <a:spcPct val="50000"/>
              </a:spcBef>
            </a:pPr>
            <a:r>
              <a:rPr lang="en-US" dirty="0">
                <a:solidFill>
                  <a:srgbClr val="CC0000"/>
                </a:solidFill>
                <a:latin typeface="Calibri" pitchFamily="34" charset="0"/>
              </a:rPr>
              <a:t>[Demo: thrashing d=2, thrashing d=2 (fixed evaluation function), smart ghosts coordinate (L6D6,7,8,10)]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Smart Ghosts (Coordination)</a:t>
            </a:r>
          </a:p>
        </p:txBody>
      </p:sp>
      <p:pic>
        <p:nvPicPr>
          <p:cNvPr id="3" name="SmartGhostsCoordinati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0" y="1143000"/>
            <a:ext cx="8290560" cy="5181600"/>
          </a:xfrm>
          <a:prstGeom prst="rect">
            <a:avLst/>
          </a:prstGeom>
        </p:spPr>
      </p:pic>
    </p:spTree>
    <p:extLst>
      <p:ext uri="{BB962C8B-B14F-4D97-AF65-F5344CB8AC3E}">
        <p14:creationId xmlns:p14="http://schemas.microsoft.com/office/powerpoint/2010/main" val="674104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Video of Demo Smart Ghosts (Coordination) – Zoomed In</a:t>
            </a:r>
          </a:p>
        </p:txBody>
      </p:sp>
      <p:pic>
        <p:nvPicPr>
          <p:cNvPr id="3" name="SmartGhostsCoordinating-ZoomedI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1" y="1143000"/>
            <a:ext cx="8290558" cy="5181600"/>
          </a:xfrm>
          <a:prstGeom prst="rect">
            <a:avLst/>
          </a:prstGeom>
        </p:spPr>
      </p:pic>
    </p:spTree>
    <p:extLst>
      <p:ext uri="{BB962C8B-B14F-4D97-AF65-F5344CB8AC3E}">
        <p14:creationId xmlns:p14="http://schemas.microsoft.com/office/powerpoint/2010/main" val="674104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67500" y="1404536"/>
            <a:ext cx="4610100" cy="2267569"/>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77000" y="3886200"/>
            <a:ext cx="4686300" cy="215879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a:t>Depth Matters</a:t>
            </a:r>
          </a:p>
        </p:txBody>
      </p:sp>
      <p:sp>
        <p:nvSpPr>
          <p:cNvPr id="3" name="Content Placeholder 2"/>
          <p:cNvSpPr>
            <a:spLocks noGrp="1"/>
          </p:cNvSpPr>
          <p:nvPr>
            <p:ph idx="1"/>
          </p:nvPr>
        </p:nvSpPr>
        <p:spPr>
          <a:xfrm>
            <a:off x="406400" y="1397001"/>
            <a:ext cx="5461000" cy="4729164"/>
          </a:xfrm>
        </p:spPr>
        <p:txBody>
          <a:bodyPr/>
          <a:lstStyle/>
          <a:p>
            <a:r>
              <a:rPr lang="en-US" sz="2800" dirty="0"/>
              <a:t>Evaluation functions are always imperfect</a:t>
            </a:r>
          </a:p>
          <a:p>
            <a:r>
              <a:rPr lang="en-US" sz="2800" dirty="0"/>
              <a:t>The deeper in the tree the evaluation function is buried, the less the quality of the evaluation function matters</a:t>
            </a:r>
          </a:p>
          <a:p>
            <a:r>
              <a:rPr lang="en-US" sz="2800" dirty="0"/>
              <a:t>An important example of the tradeoff between complexity of features and complexity of computation</a:t>
            </a:r>
          </a:p>
        </p:txBody>
      </p:sp>
      <p:sp>
        <p:nvSpPr>
          <p:cNvPr id="7" name="Text Box 76"/>
          <p:cNvSpPr txBox="1">
            <a:spLocks noChangeArrowheads="1"/>
          </p:cNvSpPr>
          <p:nvPr/>
        </p:nvSpPr>
        <p:spPr bwMode="auto">
          <a:xfrm>
            <a:off x="8382000" y="6488112"/>
            <a:ext cx="3810000" cy="369888"/>
          </a:xfrm>
          <a:prstGeom prst="rect">
            <a:avLst/>
          </a:prstGeom>
          <a:noFill/>
          <a:ln w="9525">
            <a:noFill/>
            <a:miter lim="800000"/>
            <a:headEnd/>
            <a:tailEnd/>
          </a:ln>
        </p:spPr>
        <p:txBody>
          <a:bodyPr wrap="square">
            <a:spAutoFit/>
          </a:bodyPr>
          <a:lstStyle/>
          <a:p>
            <a:pPr algn="r">
              <a:spcBef>
                <a:spcPct val="50000"/>
              </a:spcBef>
            </a:pPr>
            <a:r>
              <a:rPr lang="en-US" dirty="0">
                <a:solidFill>
                  <a:srgbClr val="CC0000"/>
                </a:solidFill>
                <a:latin typeface="Calibri" pitchFamily="34" charset="0"/>
              </a:rPr>
              <a:t>[Demo: depth limited (L6D4, L6D5)]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Limited Depth (2)</a:t>
            </a:r>
          </a:p>
        </p:txBody>
      </p:sp>
      <p:pic>
        <p:nvPicPr>
          <p:cNvPr id="3" name="DepthLimited-depth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0" y="1143000"/>
            <a:ext cx="8290560" cy="5181600"/>
          </a:xfrm>
          <a:prstGeom prst="rect">
            <a:avLst/>
          </a:prstGeom>
        </p:spPr>
      </p:pic>
    </p:spTree>
    <p:extLst>
      <p:ext uri="{BB962C8B-B14F-4D97-AF65-F5344CB8AC3E}">
        <p14:creationId xmlns:p14="http://schemas.microsoft.com/office/powerpoint/2010/main" val="13813425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Limited Depth (10)</a:t>
            </a:r>
          </a:p>
        </p:txBody>
      </p:sp>
      <p:pic>
        <p:nvPicPr>
          <p:cNvPr id="3" name="DepthLimited-depth1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49450" y="1143000"/>
            <a:ext cx="8293100" cy="5183188"/>
          </a:xfrm>
          <a:prstGeom prst="rect">
            <a:avLst/>
          </a:prstGeom>
        </p:spPr>
      </p:pic>
    </p:spTree>
    <p:extLst>
      <p:ext uri="{BB962C8B-B14F-4D97-AF65-F5344CB8AC3E}">
        <p14:creationId xmlns:p14="http://schemas.microsoft.com/office/powerpoint/2010/main" val="237480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76600" y="1676400"/>
            <a:ext cx="5486400" cy="38862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Uncertain Outcomes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933729" y="1834588"/>
            <a:ext cx="3672377" cy="1431808"/>
          </a:xfrm>
          <a:prstGeom prst="rect">
            <a:avLst/>
          </a:prstGeom>
          <a:noFill/>
          <a:extLst>
            <a:ext uri="{909E8E84-426E-40dd-AFC4-6F175D3DCCD1}">
              <a14:hiddenFill xmlns="" xmlns:a14="http://schemas.microsoft.com/office/drawing/2010/main">
                <a:solidFill>
                  <a:srgbClr val="FFFFFF"/>
                </a:solidFill>
              </a14:hiddenFill>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956173" y="1470022"/>
            <a:ext cx="3626227" cy="2568577"/>
          </a:xfrm>
          <a:prstGeom prst="rect">
            <a:avLst/>
          </a:prstGeom>
          <a:noFill/>
          <a:extLst>
            <a:ext uri="{909E8E84-426E-40dd-AFC4-6F175D3DCCD1}">
              <a14:hiddenFill xmlns=""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10539" y="1460973"/>
            <a:ext cx="3674720" cy="1974850"/>
          </a:xfrm>
          <a:prstGeom prst="rect">
            <a:avLst/>
          </a:prstGeom>
          <a:noFill/>
          <a:extLst>
            <a:ext uri="{909E8E84-426E-40dd-AFC4-6F175D3DCCD1}">
              <a14:hiddenFill xmlns="" xmlns:a14="http://schemas.microsoft.com/office/drawing/2010/main">
                <a:solidFill>
                  <a:srgbClr val="FFFFFF"/>
                </a:solidFill>
              </a14:hiddenFill>
            </a:ext>
          </a:extLst>
        </p:spPr>
      </p:pic>
      <p:sp>
        <p:nvSpPr>
          <p:cNvPr id="16386" name="Rectangle 2"/>
          <p:cNvSpPr>
            <a:spLocks noGrp="1" noChangeArrowheads="1"/>
          </p:cNvSpPr>
          <p:nvPr>
            <p:ph type="title"/>
          </p:nvPr>
        </p:nvSpPr>
        <p:spPr/>
        <p:txBody>
          <a:bodyPr/>
          <a:lstStyle/>
          <a:p>
            <a:pPr eaLnBrk="1" hangingPunct="1"/>
            <a:r>
              <a:rPr lang="en-US" dirty="0"/>
              <a:t>Worst-Case vs. Average Case</a:t>
            </a:r>
          </a:p>
        </p:txBody>
      </p:sp>
      <p:sp>
        <p:nvSpPr>
          <p:cNvPr id="16388" name="AutoShape 5"/>
          <p:cNvSpPr>
            <a:spLocks noChangeArrowheads="1"/>
          </p:cNvSpPr>
          <p:nvPr/>
        </p:nvSpPr>
        <p:spPr bwMode="auto">
          <a:xfrm>
            <a:off x="5791200" y="20574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sp>
        <p:nvSpPr>
          <p:cNvPr id="16389" name="AutoShape 6"/>
          <p:cNvSpPr>
            <a:spLocks noChangeArrowheads="1"/>
          </p:cNvSpPr>
          <p:nvPr/>
        </p:nvSpPr>
        <p:spPr bwMode="auto">
          <a:xfrm rot="10800000">
            <a:off x="5029200" y="30480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6390" name="AutoShape 7"/>
          <p:cNvSpPr>
            <a:spLocks noChangeArrowheads="1"/>
          </p:cNvSpPr>
          <p:nvPr/>
        </p:nvSpPr>
        <p:spPr bwMode="auto">
          <a:xfrm rot="10800000">
            <a:off x="6553200" y="30480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6391" name="Rectangle 8"/>
          <p:cNvSpPr>
            <a:spLocks noChangeArrowheads="1"/>
          </p:cNvSpPr>
          <p:nvPr/>
        </p:nvSpPr>
        <p:spPr bwMode="auto">
          <a:xfrm>
            <a:off x="46482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latin typeface="Calibri" pitchFamily="34" charset="0"/>
              </a:rPr>
              <a:t>10</a:t>
            </a:r>
          </a:p>
        </p:txBody>
      </p:sp>
      <p:sp>
        <p:nvSpPr>
          <p:cNvPr id="16392" name="Rectangle 9"/>
          <p:cNvSpPr>
            <a:spLocks noChangeArrowheads="1"/>
          </p:cNvSpPr>
          <p:nvPr/>
        </p:nvSpPr>
        <p:spPr bwMode="auto">
          <a:xfrm>
            <a:off x="53340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10</a:t>
            </a:r>
          </a:p>
        </p:txBody>
      </p:sp>
      <p:sp>
        <p:nvSpPr>
          <p:cNvPr id="16393" name="Rectangle 10"/>
          <p:cNvSpPr>
            <a:spLocks noChangeArrowheads="1"/>
          </p:cNvSpPr>
          <p:nvPr/>
        </p:nvSpPr>
        <p:spPr bwMode="auto">
          <a:xfrm>
            <a:off x="61722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9</a:t>
            </a:r>
          </a:p>
        </p:txBody>
      </p:sp>
      <p:sp>
        <p:nvSpPr>
          <p:cNvPr id="16394" name="Rectangle 11"/>
          <p:cNvSpPr>
            <a:spLocks noChangeArrowheads="1"/>
          </p:cNvSpPr>
          <p:nvPr/>
        </p:nvSpPr>
        <p:spPr bwMode="auto">
          <a:xfrm>
            <a:off x="69342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latin typeface="Calibri" pitchFamily="34" charset="0"/>
              </a:rPr>
              <a:t>100</a:t>
            </a:r>
          </a:p>
        </p:txBody>
      </p:sp>
      <p:cxnSp>
        <p:nvCxnSpPr>
          <p:cNvPr id="16395" name="AutoShape 12"/>
          <p:cNvCxnSpPr>
            <a:cxnSpLocks noChangeShapeType="1"/>
            <a:stCxn id="16388" idx="3"/>
            <a:endCxn id="16389" idx="3"/>
          </p:cNvCxnSpPr>
          <p:nvPr/>
        </p:nvCxnSpPr>
        <p:spPr bwMode="auto">
          <a:xfrm flipH="1">
            <a:off x="5219700" y="2362200"/>
            <a:ext cx="762000" cy="685800"/>
          </a:xfrm>
          <a:prstGeom prst="straightConnector1">
            <a:avLst/>
          </a:prstGeom>
          <a:noFill/>
          <a:ln w="9525">
            <a:solidFill>
              <a:schemeClr val="tx1"/>
            </a:solidFill>
            <a:round/>
            <a:headEnd/>
            <a:tailEnd type="triangle" w="med" len="med"/>
          </a:ln>
        </p:spPr>
      </p:cxnSp>
      <p:cxnSp>
        <p:nvCxnSpPr>
          <p:cNvPr id="16396" name="AutoShape 13"/>
          <p:cNvCxnSpPr>
            <a:cxnSpLocks noChangeShapeType="1"/>
            <a:stCxn id="16388" idx="3"/>
            <a:endCxn id="16390" idx="3"/>
          </p:cNvCxnSpPr>
          <p:nvPr/>
        </p:nvCxnSpPr>
        <p:spPr bwMode="auto">
          <a:xfrm>
            <a:off x="5981700" y="2362200"/>
            <a:ext cx="762000" cy="685800"/>
          </a:xfrm>
          <a:prstGeom prst="straightConnector1">
            <a:avLst/>
          </a:prstGeom>
          <a:noFill/>
          <a:ln w="9525">
            <a:solidFill>
              <a:schemeClr val="tx1"/>
            </a:solidFill>
            <a:round/>
            <a:headEnd/>
            <a:tailEnd type="triangle" w="med" len="med"/>
          </a:ln>
        </p:spPr>
      </p:cxnSp>
      <p:cxnSp>
        <p:nvCxnSpPr>
          <p:cNvPr id="16397" name="AutoShape 14"/>
          <p:cNvCxnSpPr>
            <a:cxnSpLocks noChangeShapeType="1"/>
            <a:stCxn id="16389" idx="0"/>
            <a:endCxn id="16391" idx="0"/>
          </p:cNvCxnSpPr>
          <p:nvPr/>
        </p:nvCxnSpPr>
        <p:spPr bwMode="auto">
          <a:xfrm flipH="1">
            <a:off x="4838700" y="3352800"/>
            <a:ext cx="381000" cy="990600"/>
          </a:xfrm>
          <a:prstGeom prst="straightConnector1">
            <a:avLst/>
          </a:prstGeom>
          <a:noFill/>
          <a:ln w="9525">
            <a:solidFill>
              <a:schemeClr val="tx1"/>
            </a:solidFill>
            <a:round/>
            <a:headEnd/>
            <a:tailEnd type="triangle" w="med" len="med"/>
          </a:ln>
        </p:spPr>
      </p:cxnSp>
      <p:cxnSp>
        <p:nvCxnSpPr>
          <p:cNvPr id="16398" name="AutoShape 15"/>
          <p:cNvCxnSpPr>
            <a:cxnSpLocks noChangeShapeType="1"/>
            <a:stCxn id="16389" idx="0"/>
            <a:endCxn id="16392" idx="0"/>
          </p:cNvCxnSpPr>
          <p:nvPr/>
        </p:nvCxnSpPr>
        <p:spPr bwMode="auto">
          <a:xfrm>
            <a:off x="5219700" y="3352800"/>
            <a:ext cx="304800" cy="990600"/>
          </a:xfrm>
          <a:prstGeom prst="straightConnector1">
            <a:avLst/>
          </a:prstGeom>
          <a:noFill/>
          <a:ln w="9525">
            <a:solidFill>
              <a:schemeClr val="tx1"/>
            </a:solidFill>
            <a:round/>
            <a:headEnd/>
            <a:tailEnd type="triangle" w="med" len="med"/>
          </a:ln>
        </p:spPr>
      </p:cxnSp>
      <p:cxnSp>
        <p:nvCxnSpPr>
          <p:cNvPr id="16399" name="AutoShape 16"/>
          <p:cNvCxnSpPr>
            <a:cxnSpLocks noChangeShapeType="1"/>
            <a:stCxn id="16390" idx="0"/>
            <a:endCxn id="16393" idx="0"/>
          </p:cNvCxnSpPr>
          <p:nvPr/>
        </p:nvCxnSpPr>
        <p:spPr bwMode="auto">
          <a:xfrm flipH="1">
            <a:off x="6362700" y="3352800"/>
            <a:ext cx="381000" cy="990600"/>
          </a:xfrm>
          <a:prstGeom prst="straightConnector1">
            <a:avLst/>
          </a:prstGeom>
          <a:noFill/>
          <a:ln w="9525">
            <a:solidFill>
              <a:schemeClr val="tx1"/>
            </a:solidFill>
            <a:round/>
            <a:headEnd/>
            <a:tailEnd type="triangle" w="med" len="med"/>
          </a:ln>
        </p:spPr>
      </p:cxnSp>
      <p:cxnSp>
        <p:nvCxnSpPr>
          <p:cNvPr id="16400" name="AutoShape 17"/>
          <p:cNvCxnSpPr>
            <a:cxnSpLocks noChangeShapeType="1"/>
            <a:stCxn id="16390" idx="0"/>
            <a:endCxn id="16394" idx="0"/>
          </p:cNvCxnSpPr>
          <p:nvPr/>
        </p:nvCxnSpPr>
        <p:spPr bwMode="auto">
          <a:xfrm>
            <a:off x="6743700" y="3352800"/>
            <a:ext cx="381000" cy="990600"/>
          </a:xfrm>
          <a:prstGeom prst="straightConnector1">
            <a:avLst/>
          </a:prstGeom>
          <a:noFill/>
          <a:ln w="9525">
            <a:solidFill>
              <a:schemeClr val="tx1"/>
            </a:solidFill>
            <a:round/>
            <a:headEnd/>
            <a:tailEnd type="triangle" w="med" len="med"/>
          </a:ln>
        </p:spPr>
      </p:cxnSp>
      <p:sp>
        <p:nvSpPr>
          <p:cNvPr id="16401" name="Text Box 18"/>
          <p:cNvSpPr txBox="1">
            <a:spLocks noChangeArrowheads="1"/>
          </p:cNvSpPr>
          <p:nvPr/>
        </p:nvSpPr>
        <p:spPr bwMode="auto">
          <a:xfrm>
            <a:off x="6194425" y="2057400"/>
            <a:ext cx="663575" cy="366713"/>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max</a:t>
            </a:r>
          </a:p>
        </p:txBody>
      </p:sp>
      <p:sp>
        <p:nvSpPr>
          <p:cNvPr id="16402" name="Text Box 19"/>
          <p:cNvSpPr txBox="1">
            <a:spLocks noChangeArrowheads="1"/>
          </p:cNvSpPr>
          <p:nvPr/>
        </p:nvSpPr>
        <p:spPr bwMode="auto">
          <a:xfrm>
            <a:off x="7010400" y="2971800"/>
            <a:ext cx="663575" cy="366713"/>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min</a:t>
            </a:r>
          </a:p>
        </p:txBody>
      </p:sp>
      <p:sp>
        <p:nvSpPr>
          <p:cNvPr id="24" name="Oval 15"/>
          <p:cNvSpPr>
            <a:spLocks noChangeArrowheads="1"/>
          </p:cNvSpPr>
          <p:nvPr/>
        </p:nvSpPr>
        <p:spPr bwMode="auto">
          <a:xfrm>
            <a:off x="5029200" y="3048000"/>
            <a:ext cx="381000" cy="381000"/>
          </a:xfrm>
          <a:prstGeom prst="ellipse">
            <a:avLst/>
          </a:prstGeom>
          <a:solidFill>
            <a:srgbClr val="B5EDC2"/>
          </a:solidFill>
          <a:ln w="9525">
            <a:solidFill>
              <a:schemeClr val="tx1"/>
            </a:solidFill>
            <a:round/>
            <a:headEnd/>
            <a:tailEnd/>
          </a:ln>
        </p:spPr>
        <p:txBody>
          <a:bodyPr wrap="none" anchor="ctr"/>
          <a:lstStyle/>
          <a:p>
            <a:endParaRPr lang="en-US">
              <a:latin typeface="Calibri" pitchFamily="34" charset="0"/>
            </a:endParaRPr>
          </a:p>
        </p:txBody>
      </p:sp>
      <p:sp>
        <p:nvSpPr>
          <p:cNvPr id="25" name="Oval 16"/>
          <p:cNvSpPr>
            <a:spLocks noChangeArrowheads="1"/>
          </p:cNvSpPr>
          <p:nvPr/>
        </p:nvSpPr>
        <p:spPr bwMode="auto">
          <a:xfrm>
            <a:off x="6553200" y="3048000"/>
            <a:ext cx="381000" cy="381000"/>
          </a:xfrm>
          <a:prstGeom prst="ellipse">
            <a:avLst/>
          </a:prstGeom>
          <a:solidFill>
            <a:srgbClr val="B5EDC2"/>
          </a:solidFill>
          <a:ln w="9525">
            <a:solidFill>
              <a:schemeClr val="tx1"/>
            </a:solidFill>
            <a:round/>
            <a:headEnd/>
            <a:tailEnd/>
          </a:ln>
        </p:spPr>
        <p:txBody>
          <a:bodyPr wrap="none" anchor="ctr"/>
          <a:lstStyle/>
          <a:p>
            <a:endParaRPr lang="en-US">
              <a:latin typeface="Calibri" pitchFamily="34" charset="0"/>
            </a:endParaRPr>
          </a:p>
        </p:txBody>
      </p:sp>
      <p:sp>
        <p:nvSpPr>
          <p:cNvPr id="26" name="TextBox 25"/>
          <p:cNvSpPr txBox="1"/>
          <p:nvPr/>
        </p:nvSpPr>
        <p:spPr>
          <a:xfrm>
            <a:off x="0" y="5257800"/>
            <a:ext cx="12192000" cy="523220"/>
          </a:xfrm>
          <a:prstGeom prst="rect">
            <a:avLst/>
          </a:prstGeom>
          <a:noFill/>
        </p:spPr>
        <p:txBody>
          <a:bodyPr wrap="square" rtlCol="0">
            <a:spAutoFit/>
          </a:bodyPr>
          <a:lstStyle/>
          <a:p>
            <a:pPr algn="ctr"/>
            <a:r>
              <a:rPr lang="en-US" sz="2800" dirty="0">
                <a:latin typeface="Calibri" pitchFamily="34" charset="0"/>
              </a:rPr>
              <a:t>Idea: Uncertain outcomes controlled by chance, not an adversary!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1"/>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205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10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16389"/>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6390"/>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animBg="1"/>
      <p:bldP spid="16390" grpId="0" animBg="1"/>
      <p:bldP spid="24" grpId="0" animBg="1"/>
      <p:bldP spid="2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dirty="0" err="1"/>
              <a:t>Expectimax</a:t>
            </a:r>
            <a:r>
              <a:rPr lang="en-US" dirty="0"/>
              <a:t> Search</a:t>
            </a:r>
          </a:p>
        </p:txBody>
      </p:sp>
      <p:sp>
        <p:nvSpPr>
          <p:cNvPr id="1106947" name="Rectangle 3"/>
          <p:cNvSpPr>
            <a:spLocks noGrp="1" noChangeArrowheads="1"/>
          </p:cNvSpPr>
          <p:nvPr>
            <p:ph idx="1"/>
          </p:nvPr>
        </p:nvSpPr>
        <p:spPr>
          <a:xfrm>
            <a:off x="457200" y="1447800"/>
            <a:ext cx="7467600" cy="4876800"/>
          </a:xfrm>
        </p:spPr>
        <p:txBody>
          <a:bodyPr/>
          <a:lstStyle/>
          <a:p>
            <a:pPr>
              <a:lnSpc>
                <a:spcPct val="85000"/>
              </a:lnSpc>
              <a:spcBef>
                <a:spcPct val="0"/>
              </a:spcBef>
            </a:pPr>
            <a:r>
              <a:rPr lang="en-US" sz="2200" dirty="0"/>
              <a:t>Why wouldn’t we know what the result of an action will be?</a:t>
            </a:r>
          </a:p>
          <a:p>
            <a:pPr lvl="1">
              <a:lnSpc>
                <a:spcPct val="85000"/>
              </a:lnSpc>
              <a:spcBef>
                <a:spcPct val="0"/>
              </a:spcBef>
            </a:pPr>
            <a:r>
              <a:rPr lang="en-US" sz="2000" dirty="0"/>
              <a:t>Explicit randomness: rolling dice</a:t>
            </a:r>
          </a:p>
          <a:p>
            <a:pPr lvl="1">
              <a:lnSpc>
                <a:spcPct val="85000"/>
              </a:lnSpc>
              <a:spcBef>
                <a:spcPct val="0"/>
              </a:spcBef>
            </a:pPr>
            <a:r>
              <a:rPr lang="en-US" sz="2000" dirty="0"/>
              <a:t>Unpredictable opponents: the ghosts respond randomly</a:t>
            </a:r>
          </a:p>
          <a:p>
            <a:pPr lvl="1">
              <a:lnSpc>
                <a:spcPct val="85000"/>
              </a:lnSpc>
              <a:spcBef>
                <a:spcPct val="0"/>
              </a:spcBef>
            </a:pPr>
            <a:r>
              <a:rPr lang="en-US" sz="2000" dirty="0"/>
              <a:t>Actions can fail: when moving a robot, wheels might slip</a:t>
            </a:r>
          </a:p>
          <a:p>
            <a:pPr lvl="1">
              <a:lnSpc>
                <a:spcPct val="85000"/>
              </a:lnSpc>
              <a:spcBef>
                <a:spcPct val="0"/>
              </a:spcBef>
            </a:pPr>
            <a:endParaRPr lang="en-US" sz="2000" dirty="0"/>
          </a:p>
          <a:p>
            <a:pPr>
              <a:lnSpc>
                <a:spcPct val="85000"/>
              </a:lnSpc>
              <a:spcBef>
                <a:spcPct val="0"/>
              </a:spcBef>
            </a:pPr>
            <a:r>
              <a:rPr lang="en-US" sz="2200" dirty="0"/>
              <a:t>Values should now reflect average-case (</a:t>
            </a:r>
            <a:r>
              <a:rPr lang="en-US" sz="2200" dirty="0" err="1"/>
              <a:t>expectimax</a:t>
            </a:r>
            <a:r>
              <a:rPr lang="en-US" sz="2200" dirty="0"/>
              <a:t>) outcomes, not worst-case (</a:t>
            </a:r>
            <a:r>
              <a:rPr lang="en-US" sz="2200" dirty="0" err="1"/>
              <a:t>minimax</a:t>
            </a:r>
            <a:r>
              <a:rPr lang="en-US" sz="2200" dirty="0"/>
              <a:t>) outcomes</a:t>
            </a:r>
          </a:p>
          <a:p>
            <a:pPr>
              <a:lnSpc>
                <a:spcPct val="85000"/>
              </a:lnSpc>
              <a:spcBef>
                <a:spcPct val="0"/>
              </a:spcBef>
            </a:pPr>
            <a:endParaRPr lang="en-US" sz="2200" dirty="0"/>
          </a:p>
          <a:p>
            <a:pPr>
              <a:lnSpc>
                <a:spcPct val="85000"/>
              </a:lnSpc>
              <a:spcBef>
                <a:spcPct val="0"/>
              </a:spcBef>
            </a:pPr>
            <a:r>
              <a:rPr lang="en-US" sz="2200" dirty="0" err="1">
                <a:solidFill>
                  <a:srgbClr val="C00000"/>
                </a:solidFill>
              </a:rPr>
              <a:t>Expectimax</a:t>
            </a:r>
            <a:r>
              <a:rPr lang="en-US" sz="2200" dirty="0">
                <a:solidFill>
                  <a:srgbClr val="C00000"/>
                </a:solidFill>
              </a:rPr>
              <a:t> search:</a:t>
            </a:r>
            <a:r>
              <a:rPr lang="en-US" sz="2200" dirty="0"/>
              <a:t> compute the average score under optimal play</a:t>
            </a:r>
          </a:p>
          <a:p>
            <a:pPr lvl="1">
              <a:lnSpc>
                <a:spcPct val="85000"/>
              </a:lnSpc>
              <a:spcBef>
                <a:spcPct val="0"/>
              </a:spcBef>
            </a:pPr>
            <a:r>
              <a:rPr lang="en-US" sz="2000" dirty="0"/>
              <a:t>Max nodes as in </a:t>
            </a:r>
            <a:r>
              <a:rPr lang="en-US" sz="2000" dirty="0" err="1"/>
              <a:t>minimax</a:t>
            </a:r>
            <a:r>
              <a:rPr lang="en-US" sz="2000" dirty="0"/>
              <a:t> search</a:t>
            </a:r>
          </a:p>
          <a:p>
            <a:pPr lvl="1">
              <a:lnSpc>
                <a:spcPct val="85000"/>
              </a:lnSpc>
              <a:spcBef>
                <a:spcPct val="0"/>
              </a:spcBef>
            </a:pPr>
            <a:r>
              <a:rPr lang="en-US" sz="2000" dirty="0"/>
              <a:t>Chance nodes are like min nodes but the outcome is uncertain</a:t>
            </a:r>
          </a:p>
          <a:p>
            <a:pPr lvl="1">
              <a:lnSpc>
                <a:spcPct val="85000"/>
              </a:lnSpc>
              <a:spcBef>
                <a:spcPct val="0"/>
              </a:spcBef>
            </a:pPr>
            <a:r>
              <a:rPr lang="en-US" sz="2000" dirty="0"/>
              <a:t>Calculate their </a:t>
            </a:r>
            <a:r>
              <a:rPr lang="en-US" sz="2000" dirty="0">
                <a:solidFill>
                  <a:srgbClr val="CC0000"/>
                </a:solidFill>
              </a:rPr>
              <a:t>expected utilities</a:t>
            </a:r>
            <a:endParaRPr lang="en-US" sz="2000" dirty="0"/>
          </a:p>
          <a:p>
            <a:pPr lvl="1">
              <a:lnSpc>
                <a:spcPct val="85000"/>
              </a:lnSpc>
              <a:spcBef>
                <a:spcPct val="0"/>
              </a:spcBef>
            </a:pPr>
            <a:r>
              <a:rPr lang="en-US" sz="2000" dirty="0"/>
              <a:t>I.e. take weighted average (expectation) of children</a:t>
            </a:r>
          </a:p>
          <a:p>
            <a:pPr>
              <a:lnSpc>
                <a:spcPct val="85000"/>
              </a:lnSpc>
              <a:spcBef>
                <a:spcPct val="0"/>
              </a:spcBef>
            </a:pPr>
            <a:endParaRPr lang="en-US" sz="2200" dirty="0"/>
          </a:p>
          <a:p>
            <a:pPr>
              <a:lnSpc>
                <a:spcPct val="85000"/>
              </a:lnSpc>
              <a:spcBef>
                <a:spcPct val="0"/>
              </a:spcBef>
            </a:pPr>
            <a:r>
              <a:rPr lang="en-US" sz="2200" dirty="0"/>
              <a:t>Later, we’ll learn how to formalize the underlying uncertain-result problems as </a:t>
            </a:r>
            <a:r>
              <a:rPr lang="en-US" sz="2200" dirty="0">
                <a:solidFill>
                  <a:srgbClr val="C00000"/>
                </a:solidFill>
              </a:rPr>
              <a:t>Markov Decision Processes</a:t>
            </a:r>
          </a:p>
        </p:txBody>
      </p:sp>
      <p:sp>
        <p:nvSpPr>
          <p:cNvPr id="5126" name="AutoShape 4"/>
          <p:cNvSpPr>
            <a:spLocks noChangeArrowheads="1"/>
          </p:cNvSpPr>
          <p:nvPr/>
        </p:nvSpPr>
        <p:spPr bwMode="auto">
          <a:xfrm>
            <a:off x="9525000" y="1828800"/>
            <a:ext cx="381000" cy="304800"/>
          </a:xfrm>
          <a:prstGeom prst="triangle">
            <a:avLst>
              <a:gd name="adj" fmla="val 50000"/>
            </a:avLst>
          </a:prstGeom>
          <a:solidFill>
            <a:srgbClr val="99CCFF"/>
          </a:solidFill>
          <a:ln w="9525">
            <a:solidFill>
              <a:schemeClr val="tx1"/>
            </a:solidFill>
            <a:miter lim="800000"/>
            <a:headEnd/>
            <a:tailEnd/>
          </a:ln>
        </p:spPr>
        <p:txBody>
          <a:bodyPr wrap="none" anchor="ctr"/>
          <a:lstStyle/>
          <a:p>
            <a:endParaRPr lang="en-US">
              <a:latin typeface="Calibri" pitchFamily="34" charset="0"/>
            </a:endParaRPr>
          </a:p>
        </p:txBody>
      </p:sp>
      <p:sp>
        <p:nvSpPr>
          <p:cNvPr id="5127" name="Rectangle 5"/>
          <p:cNvSpPr>
            <a:spLocks noChangeArrowheads="1"/>
          </p:cNvSpPr>
          <p:nvPr/>
        </p:nvSpPr>
        <p:spPr bwMode="auto">
          <a:xfrm>
            <a:off x="8382000" y="41148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latin typeface="Calibri" pitchFamily="34" charset="0"/>
              </a:rPr>
              <a:t>10</a:t>
            </a:r>
          </a:p>
        </p:txBody>
      </p:sp>
      <p:sp>
        <p:nvSpPr>
          <p:cNvPr id="5128" name="Rectangle 6"/>
          <p:cNvSpPr>
            <a:spLocks noChangeArrowheads="1"/>
          </p:cNvSpPr>
          <p:nvPr/>
        </p:nvSpPr>
        <p:spPr bwMode="auto">
          <a:xfrm>
            <a:off x="9067800" y="41148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latin typeface="Calibri" pitchFamily="34" charset="0"/>
              </a:rPr>
              <a:t>4</a:t>
            </a:r>
          </a:p>
        </p:txBody>
      </p:sp>
      <p:sp>
        <p:nvSpPr>
          <p:cNvPr id="5129" name="Rectangle 7"/>
          <p:cNvSpPr>
            <a:spLocks noChangeArrowheads="1"/>
          </p:cNvSpPr>
          <p:nvPr/>
        </p:nvSpPr>
        <p:spPr bwMode="auto">
          <a:xfrm>
            <a:off x="9906000" y="41148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latin typeface="Calibri" pitchFamily="34" charset="0"/>
              </a:rPr>
              <a:t>5</a:t>
            </a:r>
          </a:p>
        </p:txBody>
      </p:sp>
      <p:sp>
        <p:nvSpPr>
          <p:cNvPr id="5130" name="Rectangle 8"/>
          <p:cNvSpPr>
            <a:spLocks noChangeArrowheads="1"/>
          </p:cNvSpPr>
          <p:nvPr/>
        </p:nvSpPr>
        <p:spPr bwMode="auto">
          <a:xfrm>
            <a:off x="10668000" y="41148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latin typeface="Calibri" pitchFamily="34" charset="0"/>
              </a:rPr>
              <a:t>7</a:t>
            </a:r>
          </a:p>
        </p:txBody>
      </p:sp>
      <p:cxnSp>
        <p:nvCxnSpPr>
          <p:cNvPr id="5131" name="AutoShape 9"/>
          <p:cNvCxnSpPr>
            <a:cxnSpLocks noChangeShapeType="1"/>
            <a:stCxn id="5126" idx="3"/>
            <a:endCxn id="5137" idx="0"/>
          </p:cNvCxnSpPr>
          <p:nvPr/>
        </p:nvCxnSpPr>
        <p:spPr bwMode="auto">
          <a:xfrm flipH="1">
            <a:off x="8953500" y="2133600"/>
            <a:ext cx="762000" cy="609600"/>
          </a:xfrm>
          <a:prstGeom prst="straightConnector1">
            <a:avLst/>
          </a:prstGeom>
          <a:noFill/>
          <a:ln w="9525">
            <a:solidFill>
              <a:schemeClr val="tx1"/>
            </a:solidFill>
            <a:round/>
            <a:headEnd/>
            <a:tailEnd type="triangle" w="med" len="med"/>
          </a:ln>
        </p:spPr>
      </p:cxnSp>
      <p:cxnSp>
        <p:nvCxnSpPr>
          <p:cNvPr id="5132" name="AutoShape 10"/>
          <p:cNvCxnSpPr>
            <a:cxnSpLocks noChangeShapeType="1"/>
            <a:stCxn id="5126" idx="3"/>
            <a:endCxn id="5138" idx="0"/>
          </p:cNvCxnSpPr>
          <p:nvPr/>
        </p:nvCxnSpPr>
        <p:spPr bwMode="auto">
          <a:xfrm>
            <a:off x="9715500" y="2133600"/>
            <a:ext cx="762000" cy="609600"/>
          </a:xfrm>
          <a:prstGeom prst="straightConnector1">
            <a:avLst/>
          </a:prstGeom>
          <a:noFill/>
          <a:ln w="9525">
            <a:solidFill>
              <a:schemeClr val="tx1"/>
            </a:solidFill>
            <a:round/>
            <a:headEnd/>
            <a:tailEnd type="triangle" w="med" len="med"/>
          </a:ln>
        </p:spPr>
      </p:cxnSp>
      <p:cxnSp>
        <p:nvCxnSpPr>
          <p:cNvPr id="5133" name="AutoShape 11"/>
          <p:cNvCxnSpPr>
            <a:cxnSpLocks noChangeShapeType="1"/>
            <a:endCxn id="5127" idx="0"/>
          </p:cNvCxnSpPr>
          <p:nvPr/>
        </p:nvCxnSpPr>
        <p:spPr bwMode="auto">
          <a:xfrm flipH="1">
            <a:off x="8572500" y="3124200"/>
            <a:ext cx="381000" cy="990600"/>
          </a:xfrm>
          <a:prstGeom prst="straightConnector1">
            <a:avLst/>
          </a:prstGeom>
          <a:noFill/>
          <a:ln w="9525">
            <a:solidFill>
              <a:schemeClr val="tx1"/>
            </a:solidFill>
            <a:round/>
            <a:headEnd/>
            <a:tailEnd type="triangle" w="med" len="med"/>
          </a:ln>
        </p:spPr>
      </p:cxnSp>
      <p:cxnSp>
        <p:nvCxnSpPr>
          <p:cNvPr id="5134" name="AutoShape 12"/>
          <p:cNvCxnSpPr>
            <a:cxnSpLocks noChangeShapeType="1"/>
            <a:endCxn id="5128" idx="0"/>
          </p:cNvCxnSpPr>
          <p:nvPr/>
        </p:nvCxnSpPr>
        <p:spPr bwMode="auto">
          <a:xfrm>
            <a:off x="8953500" y="3124200"/>
            <a:ext cx="304800" cy="990600"/>
          </a:xfrm>
          <a:prstGeom prst="straightConnector1">
            <a:avLst/>
          </a:prstGeom>
          <a:noFill/>
          <a:ln w="9525">
            <a:solidFill>
              <a:schemeClr val="tx1"/>
            </a:solidFill>
            <a:round/>
            <a:headEnd/>
            <a:tailEnd type="triangle" w="med" len="med"/>
          </a:ln>
        </p:spPr>
      </p:cxnSp>
      <p:cxnSp>
        <p:nvCxnSpPr>
          <p:cNvPr id="5135" name="AutoShape 13"/>
          <p:cNvCxnSpPr>
            <a:cxnSpLocks noChangeShapeType="1"/>
            <a:endCxn id="5129" idx="0"/>
          </p:cNvCxnSpPr>
          <p:nvPr/>
        </p:nvCxnSpPr>
        <p:spPr bwMode="auto">
          <a:xfrm flipH="1">
            <a:off x="10096500" y="3124200"/>
            <a:ext cx="381000" cy="990600"/>
          </a:xfrm>
          <a:prstGeom prst="straightConnector1">
            <a:avLst/>
          </a:prstGeom>
          <a:noFill/>
          <a:ln w="9525">
            <a:solidFill>
              <a:schemeClr val="tx1"/>
            </a:solidFill>
            <a:round/>
            <a:headEnd/>
            <a:tailEnd type="triangle" w="med" len="med"/>
          </a:ln>
        </p:spPr>
      </p:cxnSp>
      <p:cxnSp>
        <p:nvCxnSpPr>
          <p:cNvPr id="5136" name="AutoShape 14"/>
          <p:cNvCxnSpPr>
            <a:cxnSpLocks noChangeShapeType="1"/>
            <a:endCxn id="5130" idx="0"/>
          </p:cNvCxnSpPr>
          <p:nvPr/>
        </p:nvCxnSpPr>
        <p:spPr bwMode="auto">
          <a:xfrm>
            <a:off x="10477500" y="3124200"/>
            <a:ext cx="381000" cy="990600"/>
          </a:xfrm>
          <a:prstGeom prst="straightConnector1">
            <a:avLst/>
          </a:prstGeom>
          <a:noFill/>
          <a:ln w="9525">
            <a:solidFill>
              <a:schemeClr val="tx1"/>
            </a:solidFill>
            <a:round/>
            <a:headEnd/>
            <a:tailEnd type="triangle" w="med" len="med"/>
          </a:ln>
        </p:spPr>
      </p:cxnSp>
      <p:sp>
        <p:nvSpPr>
          <p:cNvPr id="5137" name="Oval 15"/>
          <p:cNvSpPr>
            <a:spLocks noChangeArrowheads="1"/>
          </p:cNvSpPr>
          <p:nvPr/>
        </p:nvSpPr>
        <p:spPr bwMode="auto">
          <a:xfrm>
            <a:off x="8763000" y="2743200"/>
            <a:ext cx="381000" cy="381000"/>
          </a:xfrm>
          <a:prstGeom prst="ellipse">
            <a:avLst/>
          </a:prstGeom>
          <a:solidFill>
            <a:srgbClr val="B5EDC2"/>
          </a:solidFill>
          <a:ln w="9525">
            <a:solidFill>
              <a:schemeClr val="tx1"/>
            </a:solidFill>
            <a:round/>
            <a:headEnd/>
            <a:tailEnd/>
          </a:ln>
        </p:spPr>
        <p:txBody>
          <a:bodyPr wrap="none" anchor="ctr"/>
          <a:lstStyle/>
          <a:p>
            <a:endParaRPr lang="en-US">
              <a:latin typeface="Calibri" pitchFamily="34" charset="0"/>
            </a:endParaRPr>
          </a:p>
        </p:txBody>
      </p:sp>
      <p:sp>
        <p:nvSpPr>
          <p:cNvPr id="5138" name="Oval 16"/>
          <p:cNvSpPr>
            <a:spLocks noChangeArrowheads="1"/>
          </p:cNvSpPr>
          <p:nvPr/>
        </p:nvSpPr>
        <p:spPr bwMode="auto">
          <a:xfrm>
            <a:off x="10287000" y="2743200"/>
            <a:ext cx="381000" cy="381000"/>
          </a:xfrm>
          <a:prstGeom prst="ellipse">
            <a:avLst/>
          </a:prstGeom>
          <a:solidFill>
            <a:srgbClr val="B5EDC2"/>
          </a:solidFill>
          <a:ln w="9525">
            <a:solidFill>
              <a:schemeClr val="tx1"/>
            </a:solidFill>
            <a:round/>
            <a:headEnd/>
            <a:tailEnd/>
          </a:ln>
        </p:spPr>
        <p:txBody>
          <a:bodyPr wrap="none" anchor="ctr"/>
          <a:lstStyle/>
          <a:p>
            <a:endParaRPr lang="en-US">
              <a:latin typeface="Calibri" pitchFamily="34" charset="0"/>
            </a:endParaRPr>
          </a:p>
        </p:txBody>
      </p:sp>
      <p:sp>
        <p:nvSpPr>
          <p:cNvPr id="5139" name="Text Box 17"/>
          <p:cNvSpPr txBox="1">
            <a:spLocks noChangeArrowheads="1"/>
          </p:cNvSpPr>
          <p:nvPr/>
        </p:nvSpPr>
        <p:spPr bwMode="auto">
          <a:xfrm>
            <a:off x="9928225" y="1766888"/>
            <a:ext cx="663575" cy="366712"/>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max</a:t>
            </a:r>
          </a:p>
        </p:txBody>
      </p:sp>
      <p:sp>
        <p:nvSpPr>
          <p:cNvPr id="5140" name="Text Box 18"/>
          <p:cNvSpPr txBox="1">
            <a:spLocks noChangeArrowheads="1"/>
          </p:cNvSpPr>
          <p:nvPr/>
        </p:nvSpPr>
        <p:spPr bwMode="auto">
          <a:xfrm>
            <a:off x="10668000" y="2743200"/>
            <a:ext cx="1066800" cy="369888"/>
          </a:xfrm>
          <a:prstGeom prst="rect">
            <a:avLst/>
          </a:prstGeom>
          <a:noFill/>
          <a:ln w="12700">
            <a:noFill/>
            <a:miter lim="800000"/>
            <a:headEnd/>
            <a:tailEnd/>
          </a:ln>
        </p:spPr>
        <p:txBody>
          <a:bodyPr anchor="ctr">
            <a:spAutoFit/>
          </a:bodyPr>
          <a:lstStyle/>
          <a:p>
            <a:pPr algn="ctr">
              <a:spcBef>
                <a:spcPct val="50000"/>
              </a:spcBef>
            </a:pPr>
            <a:r>
              <a:rPr lang="en-US" b="1" dirty="0">
                <a:latin typeface="Calibri" pitchFamily="34" charset="0"/>
              </a:rPr>
              <a:t>chance</a:t>
            </a:r>
          </a:p>
        </p:txBody>
      </p:sp>
      <p:sp>
        <p:nvSpPr>
          <p:cNvPr id="5141" name="Rectangle 8"/>
          <p:cNvSpPr>
            <a:spLocks noChangeArrowheads="1"/>
          </p:cNvSpPr>
          <p:nvPr/>
        </p:nvSpPr>
        <p:spPr bwMode="auto">
          <a:xfrm>
            <a:off x="8382000" y="4114800"/>
            <a:ext cx="381000" cy="304800"/>
          </a:xfrm>
          <a:prstGeom prst="rect">
            <a:avLst/>
          </a:prstGeom>
          <a:solidFill>
            <a:srgbClr val="CC99FF"/>
          </a:solidFill>
          <a:ln w="9525">
            <a:solidFill>
              <a:schemeClr val="tx1"/>
            </a:solidFill>
            <a:miter lim="800000"/>
            <a:headEnd/>
            <a:tailEnd/>
          </a:ln>
        </p:spPr>
        <p:txBody>
          <a:bodyPr wrap="none" anchor="ctr"/>
          <a:lstStyle/>
          <a:p>
            <a:pPr algn="ctr"/>
            <a:r>
              <a:rPr lang="en-US" dirty="0">
                <a:latin typeface="Calibri" pitchFamily="34" charset="0"/>
              </a:rPr>
              <a:t>10</a:t>
            </a:r>
          </a:p>
        </p:txBody>
      </p:sp>
      <p:sp>
        <p:nvSpPr>
          <p:cNvPr id="5142" name="Rectangle 9"/>
          <p:cNvSpPr>
            <a:spLocks noChangeArrowheads="1"/>
          </p:cNvSpPr>
          <p:nvPr/>
        </p:nvSpPr>
        <p:spPr bwMode="auto">
          <a:xfrm>
            <a:off x="9067800" y="4114800"/>
            <a:ext cx="381000" cy="304800"/>
          </a:xfrm>
          <a:prstGeom prst="rect">
            <a:avLst/>
          </a:prstGeom>
          <a:solidFill>
            <a:srgbClr val="CC99FF"/>
          </a:solidFill>
          <a:ln w="9525">
            <a:solidFill>
              <a:schemeClr val="tx1"/>
            </a:solidFill>
            <a:miter lim="800000"/>
            <a:headEnd/>
            <a:tailEnd/>
          </a:ln>
        </p:spPr>
        <p:txBody>
          <a:bodyPr wrap="none" anchor="ctr"/>
          <a:lstStyle/>
          <a:p>
            <a:pPr algn="ctr"/>
            <a:r>
              <a:rPr lang="en-US">
                <a:latin typeface="Calibri" pitchFamily="34" charset="0"/>
              </a:rPr>
              <a:t>10</a:t>
            </a:r>
          </a:p>
        </p:txBody>
      </p:sp>
      <p:sp>
        <p:nvSpPr>
          <p:cNvPr id="5143" name="Rectangle 10"/>
          <p:cNvSpPr>
            <a:spLocks noChangeArrowheads="1"/>
          </p:cNvSpPr>
          <p:nvPr/>
        </p:nvSpPr>
        <p:spPr bwMode="auto">
          <a:xfrm>
            <a:off x="9906000" y="4114800"/>
            <a:ext cx="381000" cy="304800"/>
          </a:xfrm>
          <a:prstGeom prst="rect">
            <a:avLst/>
          </a:prstGeom>
          <a:solidFill>
            <a:srgbClr val="CC99FF"/>
          </a:solidFill>
          <a:ln w="9525">
            <a:solidFill>
              <a:schemeClr val="tx1"/>
            </a:solidFill>
            <a:miter lim="800000"/>
            <a:headEnd/>
            <a:tailEnd/>
          </a:ln>
        </p:spPr>
        <p:txBody>
          <a:bodyPr wrap="none" anchor="ctr"/>
          <a:lstStyle/>
          <a:p>
            <a:pPr algn="ctr"/>
            <a:r>
              <a:rPr lang="en-US" dirty="0">
                <a:latin typeface="Calibri" pitchFamily="34" charset="0"/>
              </a:rPr>
              <a:t>9</a:t>
            </a:r>
          </a:p>
        </p:txBody>
      </p:sp>
      <p:sp>
        <p:nvSpPr>
          <p:cNvPr id="5144" name="Rectangle 11"/>
          <p:cNvSpPr>
            <a:spLocks noChangeArrowheads="1"/>
          </p:cNvSpPr>
          <p:nvPr/>
        </p:nvSpPr>
        <p:spPr bwMode="auto">
          <a:xfrm>
            <a:off x="10668000" y="4114800"/>
            <a:ext cx="381000" cy="304800"/>
          </a:xfrm>
          <a:prstGeom prst="rect">
            <a:avLst/>
          </a:prstGeom>
          <a:solidFill>
            <a:srgbClr val="CC99FF"/>
          </a:solidFill>
          <a:ln w="9525">
            <a:solidFill>
              <a:schemeClr val="tx1"/>
            </a:solidFill>
            <a:miter lim="800000"/>
            <a:headEnd/>
            <a:tailEnd/>
          </a:ln>
        </p:spPr>
        <p:txBody>
          <a:bodyPr wrap="none" anchor="ctr"/>
          <a:lstStyle/>
          <a:p>
            <a:pPr algn="ctr"/>
            <a:r>
              <a:rPr lang="en-US">
                <a:latin typeface="Calibri" pitchFamily="34" charset="0"/>
              </a:rPr>
              <a:t>100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6947">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06947">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06947">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06947">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06947">
                                            <p:txEl>
                                              <p:pRg st="11" end="1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06947">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eft-Right-Up Arrow 8"/>
          <p:cNvSpPr/>
          <p:nvPr/>
        </p:nvSpPr>
        <p:spPr>
          <a:xfrm>
            <a:off x="5029200" y="2895600"/>
            <a:ext cx="2133600" cy="2590800"/>
          </a:xfrm>
          <a:prstGeom prst="leftRightUpArrow">
            <a:avLst>
              <a:gd name="adj1" fmla="val 18522"/>
              <a:gd name="adj2" fmla="val 19062"/>
              <a:gd name="adj3" fmla="val 19062"/>
            </a:avLst>
          </a:prstGeom>
          <a:solidFill>
            <a:srgbClr val="E8D1FF"/>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7239000" y="3962400"/>
            <a:ext cx="4724400" cy="2514600"/>
          </a:xfrm>
          <a:prstGeom prst="roundRect">
            <a:avLst/>
          </a:prstGeom>
          <a:solidFill>
            <a:srgbClr val="00B05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228600" y="3962400"/>
            <a:ext cx="4724400" cy="2514600"/>
          </a:xfrm>
          <a:prstGeom prst="roundRect">
            <a:avLst/>
          </a:prstGeom>
          <a:solidFill>
            <a:srgbClr val="0066CC">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2286000" y="1447800"/>
            <a:ext cx="7620000" cy="1905000"/>
          </a:xfrm>
          <a:prstGeom prst="roundRect">
            <a:avLst/>
          </a:prstGeom>
          <a:solidFill>
            <a:srgbClr val="E8D1FF"/>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4" name="Title 1"/>
          <p:cNvSpPr>
            <a:spLocks noGrp="1"/>
          </p:cNvSpPr>
          <p:nvPr>
            <p:ph type="title"/>
          </p:nvPr>
        </p:nvSpPr>
        <p:spPr/>
        <p:txBody>
          <a:bodyPr/>
          <a:lstStyle/>
          <a:p>
            <a:r>
              <a:rPr lang="en-US" dirty="0" err="1"/>
              <a:t>Expectimax</a:t>
            </a:r>
            <a:r>
              <a:rPr lang="en-US" dirty="0"/>
              <a:t> </a:t>
            </a:r>
            <a:r>
              <a:rPr lang="en-US" dirty="0" err="1"/>
              <a:t>Pseudocode</a:t>
            </a:r>
            <a:endParaRPr lang="en-US" dirty="0"/>
          </a:p>
        </p:txBody>
      </p:sp>
      <p:sp>
        <p:nvSpPr>
          <p:cNvPr id="13315" name="Content Placeholder 2"/>
          <p:cNvSpPr>
            <a:spLocks noGrp="1"/>
          </p:cNvSpPr>
          <p:nvPr>
            <p:ph idx="1"/>
          </p:nvPr>
        </p:nvSpPr>
        <p:spPr>
          <a:xfrm>
            <a:off x="2438400" y="1447800"/>
            <a:ext cx="8229600" cy="3810000"/>
          </a:xfrm>
        </p:spPr>
        <p:txBody>
          <a:bodyPr/>
          <a:lstStyle/>
          <a:p>
            <a:pPr>
              <a:lnSpc>
                <a:spcPct val="80000"/>
              </a:lnSpc>
              <a:spcBef>
                <a:spcPts val="1200"/>
              </a:spcBef>
              <a:buFont typeface="Wingdings" pitchFamily="2" charset="2"/>
              <a:buNone/>
            </a:pPr>
            <a:endParaRPr lang="en-US" sz="200" dirty="0"/>
          </a:p>
          <a:p>
            <a:pPr>
              <a:lnSpc>
                <a:spcPct val="80000"/>
              </a:lnSpc>
              <a:spcBef>
                <a:spcPts val="1200"/>
              </a:spcBef>
              <a:buFont typeface="Wingdings" pitchFamily="2" charset="2"/>
              <a:buNone/>
            </a:pPr>
            <a:r>
              <a:rPr lang="en-US" sz="2400" dirty="0">
                <a:solidFill>
                  <a:srgbClr val="7030A0"/>
                </a:solidFill>
              </a:rPr>
              <a:t>def value(state):</a:t>
            </a:r>
          </a:p>
          <a:p>
            <a:pPr lvl="1">
              <a:lnSpc>
                <a:spcPct val="80000"/>
              </a:lnSpc>
              <a:buFont typeface="Wingdings" pitchFamily="2" charset="2"/>
              <a:buNone/>
            </a:pPr>
            <a:r>
              <a:rPr lang="en-US" sz="2400" dirty="0"/>
              <a:t>if the state is a terminal state: return the state’s utility</a:t>
            </a:r>
          </a:p>
          <a:p>
            <a:pPr lvl="1">
              <a:lnSpc>
                <a:spcPct val="80000"/>
              </a:lnSpc>
              <a:buFont typeface="Wingdings" pitchFamily="2" charset="2"/>
              <a:buNone/>
            </a:pPr>
            <a:r>
              <a:rPr lang="en-US" sz="2400" dirty="0"/>
              <a:t>if the next agent is </a:t>
            </a:r>
            <a:r>
              <a:rPr lang="en-US" sz="2400" dirty="0">
                <a:solidFill>
                  <a:srgbClr val="0070C0"/>
                </a:solidFill>
              </a:rPr>
              <a:t>MAX</a:t>
            </a:r>
            <a:r>
              <a:rPr lang="en-US" sz="2400" dirty="0"/>
              <a:t>: return </a:t>
            </a:r>
            <a:r>
              <a:rPr lang="en-US" sz="2400" dirty="0">
                <a:solidFill>
                  <a:srgbClr val="0070C0"/>
                </a:solidFill>
              </a:rPr>
              <a:t>max-value(state)</a:t>
            </a:r>
          </a:p>
          <a:p>
            <a:pPr lvl="1">
              <a:lnSpc>
                <a:spcPct val="80000"/>
              </a:lnSpc>
              <a:buFont typeface="Wingdings" pitchFamily="2" charset="2"/>
              <a:buNone/>
            </a:pPr>
            <a:r>
              <a:rPr lang="en-US" sz="2400" dirty="0"/>
              <a:t>if the next agent is </a:t>
            </a:r>
            <a:r>
              <a:rPr lang="en-US" sz="2400" dirty="0">
                <a:solidFill>
                  <a:srgbClr val="00B050"/>
                </a:solidFill>
              </a:rPr>
              <a:t>EXP</a:t>
            </a:r>
            <a:r>
              <a:rPr lang="en-US" sz="2400" dirty="0"/>
              <a:t>: return </a:t>
            </a:r>
            <a:r>
              <a:rPr lang="en-US" sz="2400" dirty="0">
                <a:solidFill>
                  <a:srgbClr val="00B050"/>
                </a:solidFill>
              </a:rPr>
              <a:t>exp-value(state)</a:t>
            </a:r>
          </a:p>
        </p:txBody>
      </p:sp>
      <p:sp>
        <p:nvSpPr>
          <p:cNvPr id="7" name="Content Placeholder 2"/>
          <p:cNvSpPr txBox="1">
            <a:spLocks/>
          </p:cNvSpPr>
          <p:nvPr/>
        </p:nvSpPr>
        <p:spPr bwMode="auto">
          <a:xfrm>
            <a:off x="7365024" y="4114800"/>
            <a:ext cx="4800600" cy="22860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rgbClr val="00B050"/>
                </a:solidFill>
                <a:effectLst/>
                <a:uLnTx/>
                <a:uFillTx/>
                <a:latin typeface="Calibri" pitchFamily="34" charset="0"/>
                <a:ea typeface="+mn-ea"/>
                <a:cs typeface="+mn-cs"/>
              </a:rPr>
              <a:t>def exp-value(state):</a:t>
            </a:r>
          </a:p>
          <a:p>
            <a:pPr marL="742913" lvl="1" indent="-285737">
              <a:lnSpc>
                <a:spcPct val="80000"/>
              </a:lnSpc>
              <a:spcBef>
                <a:spcPct val="20000"/>
              </a:spcBef>
              <a:buClr>
                <a:schemeClr val="tx1"/>
              </a:buClr>
              <a:defRPr/>
            </a:pPr>
            <a:r>
              <a:rPr lang="en-US" sz="2400" kern="0" dirty="0">
                <a:latin typeface="Calibri" pitchFamily="34" charset="0"/>
              </a:rPr>
              <a:t>initialize v = </a:t>
            </a:r>
            <a:r>
              <a:rPr lang="en-US" sz="2400" kern="0" dirty="0">
                <a:latin typeface="Calibri" pitchFamily="34" charset="0"/>
                <a:cs typeface="Times New Roman" pitchFamily="18" charset="0"/>
              </a:rPr>
              <a:t>0</a:t>
            </a:r>
          </a:p>
          <a:p>
            <a:pPr marL="742913" lvl="1" indent="-285737">
              <a:lnSpc>
                <a:spcPct val="80000"/>
              </a:lnSpc>
              <a:spcBef>
                <a:spcPct val="20000"/>
              </a:spcBef>
              <a:buClr>
                <a:schemeClr val="tx1"/>
              </a:buClr>
              <a:defRPr/>
            </a:pPr>
            <a:r>
              <a:rPr lang="en-US" sz="2400" kern="0" dirty="0">
                <a:latin typeface="Calibri" pitchFamily="34" charset="0"/>
              </a:rPr>
              <a:t>for each successor of state:</a:t>
            </a:r>
          </a:p>
          <a:p>
            <a:pPr marL="742913" lvl="1" indent="-285737">
              <a:lnSpc>
                <a:spcPct val="80000"/>
              </a:lnSpc>
              <a:spcBef>
                <a:spcPct val="20000"/>
              </a:spcBef>
              <a:buClr>
                <a:schemeClr val="tx1"/>
              </a:buClr>
              <a:defRPr/>
            </a:pPr>
            <a:r>
              <a:rPr lang="en-US" sz="2400" kern="0" dirty="0">
                <a:latin typeface="Calibri" pitchFamily="34" charset="0"/>
              </a:rPr>
              <a:t>		p = probability(successor)</a:t>
            </a:r>
          </a:p>
          <a:p>
            <a:pPr marL="1142942" lvl="2" indent="-228589">
              <a:lnSpc>
                <a:spcPct val="80000"/>
              </a:lnSpc>
              <a:spcBef>
                <a:spcPct val="20000"/>
              </a:spcBef>
              <a:buClr>
                <a:schemeClr val="accent2"/>
              </a:buClr>
              <a:defRPr/>
            </a:pPr>
            <a:r>
              <a:rPr lang="en-US" sz="2400" kern="0" dirty="0">
                <a:latin typeface="Calibri" pitchFamily="34" charset="0"/>
              </a:rPr>
              <a:t>v += p * </a:t>
            </a:r>
            <a:r>
              <a:rPr lang="en-US" sz="2400" kern="0" dirty="0">
                <a:solidFill>
                  <a:srgbClr val="7030A0"/>
                </a:solidFill>
                <a:latin typeface="Calibri" pitchFamily="34" charset="0"/>
              </a:rPr>
              <a:t>value(successor)</a:t>
            </a:r>
            <a:endParaRPr lang="en-US" sz="2400" kern="0" dirty="0">
              <a:latin typeface="Calibri" pitchFamily="34" charset="0"/>
            </a:endParaRPr>
          </a:p>
          <a:p>
            <a:pPr marL="742913" lvl="1" indent="-285737">
              <a:lnSpc>
                <a:spcPct val="80000"/>
              </a:lnSpc>
              <a:spcBef>
                <a:spcPct val="20000"/>
              </a:spcBef>
              <a:buClr>
                <a:schemeClr val="tx1"/>
              </a:buClr>
              <a:defRPr/>
            </a:pPr>
            <a:r>
              <a:rPr lang="en-US" sz="2400" kern="0" dirty="0">
                <a:latin typeface="Calibri" pitchFamily="34" charset="0"/>
              </a:rPr>
              <a:t>return v</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endParaRPr kumimoji="0" lang="en-US" sz="2400" b="0" i="0" u="none" strike="noStrike" kern="0" cap="none" spc="0" normalizeH="0" baseline="0" noProof="0" dirty="0">
              <a:ln>
                <a:noFill/>
              </a:ln>
              <a:solidFill>
                <a:schemeClr val="tx1"/>
              </a:solidFill>
              <a:effectLst/>
              <a:uLnTx/>
              <a:uFillTx/>
              <a:latin typeface="Calibri" pitchFamily="34" charset="0"/>
            </a:endParaRPr>
          </a:p>
        </p:txBody>
      </p:sp>
      <p:sp>
        <p:nvSpPr>
          <p:cNvPr id="8" name="Content Placeholder 2"/>
          <p:cNvSpPr txBox="1">
            <a:spLocks/>
          </p:cNvSpPr>
          <p:nvPr/>
        </p:nvSpPr>
        <p:spPr bwMode="auto">
          <a:xfrm>
            <a:off x="354624" y="3810000"/>
            <a:ext cx="5410200" cy="22098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endParaRPr kumimoji="0" lang="en-US" sz="1100" b="0" i="0" u="none" strike="noStrike" kern="0" cap="none" spc="0" normalizeH="0" baseline="0" noProof="0" dirty="0">
              <a:ln>
                <a:noFill/>
              </a:ln>
              <a:solidFill>
                <a:srgbClr val="00B0F0"/>
              </a:solidFill>
              <a:effectLst/>
              <a:uLnTx/>
              <a:uFillTx/>
              <a:latin typeface="Calibri" pitchFamily="34" charset="0"/>
              <a:ea typeface="+mn-ea"/>
              <a:cs typeface="+mn-cs"/>
            </a:endParaRPr>
          </a:p>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rgbClr val="0070C0"/>
                </a:solidFill>
                <a:effectLst/>
                <a:uLnTx/>
                <a:uFillTx/>
                <a:latin typeface="Calibri" pitchFamily="34" charset="0"/>
                <a:ea typeface="+mn-ea"/>
                <a:cs typeface="+mn-cs"/>
              </a:rPr>
              <a:t>def max-value(state):</a:t>
            </a:r>
          </a:p>
          <a:p>
            <a:pPr marL="742913" lvl="1" indent="-285737">
              <a:lnSpc>
                <a:spcPct val="80000"/>
              </a:lnSpc>
              <a:spcBef>
                <a:spcPct val="20000"/>
              </a:spcBef>
              <a:buClr>
                <a:schemeClr val="tx1"/>
              </a:buClr>
              <a:defRPr/>
            </a:pPr>
            <a:r>
              <a:rPr lang="en-US" sz="2400" kern="0" dirty="0">
                <a:latin typeface="Calibri" pitchFamily="34" charset="0"/>
              </a:rPr>
              <a:t>initialize v = </a:t>
            </a:r>
            <a:r>
              <a:rPr lang="en-US" sz="2400" kern="0" dirty="0">
                <a:latin typeface="Times New Roman" pitchFamily="18" charset="0"/>
                <a:cs typeface="Times New Roman" pitchFamily="18" charset="0"/>
              </a:rPr>
              <a:t>-∞</a:t>
            </a:r>
          </a:p>
          <a:p>
            <a:pPr marL="742913" lvl="1" indent="-285737">
              <a:lnSpc>
                <a:spcPct val="80000"/>
              </a:lnSpc>
              <a:spcBef>
                <a:spcPct val="20000"/>
              </a:spcBef>
              <a:buClr>
                <a:schemeClr val="tx1"/>
              </a:buClr>
              <a:defRPr/>
            </a:pPr>
            <a:r>
              <a:rPr lang="en-US" sz="2400" kern="0" dirty="0">
                <a:latin typeface="Calibri" pitchFamily="34" charset="0"/>
              </a:rPr>
              <a:t>for each successor of state:</a:t>
            </a:r>
          </a:p>
          <a:p>
            <a:pPr marL="1142942" lvl="2" indent="-228589">
              <a:lnSpc>
                <a:spcPct val="80000"/>
              </a:lnSpc>
              <a:spcBef>
                <a:spcPct val="20000"/>
              </a:spcBef>
              <a:buClr>
                <a:schemeClr val="accent2"/>
              </a:buClr>
              <a:defRPr/>
            </a:pPr>
            <a:r>
              <a:rPr lang="en-US" sz="2400" kern="0" dirty="0">
                <a:latin typeface="Calibri" pitchFamily="34" charset="0"/>
              </a:rPr>
              <a:t>v = max(v, </a:t>
            </a:r>
            <a:r>
              <a:rPr lang="en-US" sz="2400" kern="0" dirty="0">
                <a:solidFill>
                  <a:srgbClr val="7030A0"/>
                </a:solidFill>
                <a:latin typeface="Calibri" pitchFamily="34" charset="0"/>
              </a:rPr>
              <a:t>value(successor)</a:t>
            </a:r>
            <a:r>
              <a:rPr lang="en-US" sz="2400" kern="0" dirty="0">
                <a:latin typeface="Calibri" pitchFamily="34" charset="0"/>
              </a:rPr>
              <a:t>)</a:t>
            </a:r>
          </a:p>
          <a:p>
            <a:pPr marL="742913" lvl="1" indent="-285737">
              <a:lnSpc>
                <a:spcPct val="80000"/>
              </a:lnSpc>
              <a:spcBef>
                <a:spcPct val="20000"/>
              </a:spcBef>
              <a:buClr>
                <a:schemeClr val="tx1"/>
              </a:buClr>
              <a:defRPr/>
            </a:pPr>
            <a:r>
              <a:rPr lang="en-US" sz="2400" kern="0" dirty="0">
                <a:latin typeface="Calibri" pitchFamily="34" charset="0"/>
              </a:rPr>
              <a:t>return v</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1" grpId="0" animBg="1"/>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dirty="0"/>
              <a:t>Behavior from Computation</a:t>
            </a:r>
          </a:p>
        </p:txBody>
      </p:sp>
      <p:sp>
        <p:nvSpPr>
          <p:cNvPr id="1028" name="Rectangle 3"/>
          <p:cNvSpPr>
            <a:spLocks noGrp="1" noChangeArrowheads="1"/>
          </p:cNvSpPr>
          <p:nvPr>
            <p:ph idx="1"/>
          </p:nvPr>
        </p:nvSpPr>
        <p:spPr/>
        <p:txBody>
          <a:bodyPr/>
          <a:lstStyle/>
          <a:p>
            <a:pPr eaLnBrk="1" hangingPunct="1"/>
            <a:endParaRPr lang="en-US"/>
          </a:p>
        </p:txBody>
      </p:sp>
      <p:graphicFrame>
        <p:nvGraphicFramePr>
          <p:cNvPr id="1026" name="Object 5"/>
          <p:cNvGraphicFramePr>
            <a:graphicFrameLocks noChangeAspect="1"/>
          </p:cNvGraphicFramePr>
          <p:nvPr/>
        </p:nvGraphicFramePr>
        <p:xfrm>
          <a:off x="2667000" y="1674072"/>
          <a:ext cx="6858000" cy="3736128"/>
        </p:xfrm>
        <a:graphic>
          <a:graphicData uri="http://schemas.openxmlformats.org/presentationml/2006/ole">
            <mc:AlternateContent xmlns:mc="http://schemas.openxmlformats.org/markup-compatibility/2006">
              <mc:Choice xmlns:v="urn:schemas-microsoft-com:vml" Requires="v">
                <p:oleObj spid="_x0000_s38973" name="Photo Editor Photo" r:id="rId3" imgW="4519052" imgH="2461473" progId="MSPhotoEd.3">
                  <p:embed/>
                </p:oleObj>
              </mc:Choice>
              <mc:Fallback>
                <p:oleObj name="Photo Editor Photo" r:id="rId3" imgW="4519052" imgH="2461473" progId="MSPhotoEd.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1674072"/>
                        <a:ext cx="6858000" cy="37361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1029" name="Text Box 6"/>
          <p:cNvSpPr txBox="1">
            <a:spLocks noChangeArrowheads="1"/>
          </p:cNvSpPr>
          <p:nvPr/>
        </p:nvSpPr>
        <p:spPr bwMode="auto">
          <a:xfrm>
            <a:off x="8305800" y="6477000"/>
            <a:ext cx="3886200" cy="369332"/>
          </a:xfrm>
          <a:prstGeom prst="rect">
            <a:avLst/>
          </a:prstGeom>
          <a:noFill/>
          <a:ln w="9525">
            <a:noFill/>
            <a:miter lim="800000"/>
            <a:headEnd/>
            <a:tailEnd/>
          </a:ln>
        </p:spPr>
        <p:txBody>
          <a:bodyPr wrap="square">
            <a:spAutoFit/>
          </a:bodyPr>
          <a:lstStyle/>
          <a:p>
            <a:pPr algn="r">
              <a:spcBef>
                <a:spcPct val="50000"/>
              </a:spcBef>
            </a:pPr>
            <a:r>
              <a:rPr lang="en-US" dirty="0">
                <a:solidFill>
                  <a:srgbClr val="CC0000"/>
                </a:solidFill>
                <a:latin typeface="Calibri" pitchFamily="34" charset="0"/>
              </a:rPr>
              <a:t>[Demo: mystery </a:t>
            </a:r>
            <a:r>
              <a:rPr lang="en-US" dirty="0" err="1">
                <a:solidFill>
                  <a:srgbClr val="CC0000"/>
                </a:solidFill>
                <a:latin typeface="Calibri" pitchFamily="34" charset="0"/>
              </a:rPr>
              <a:t>pacman</a:t>
            </a:r>
            <a:r>
              <a:rPr lang="en-US" dirty="0">
                <a:solidFill>
                  <a:srgbClr val="CC0000"/>
                </a:solidFill>
                <a:latin typeface="Calibri" pitchFamily="34" charset="0"/>
              </a:rPr>
              <a:t> (L6D1)]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Expectimax</a:t>
            </a:r>
            <a:r>
              <a:rPr lang="en-US" dirty="0"/>
              <a:t> </a:t>
            </a:r>
            <a:r>
              <a:rPr lang="en-US" dirty="0" err="1"/>
              <a:t>Pseudocode</a:t>
            </a:r>
            <a:endParaRPr lang="en-US" dirty="0"/>
          </a:p>
        </p:txBody>
      </p:sp>
      <p:sp>
        <p:nvSpPr>
          <p:cNvPr id="4" name="Rounded Rectangle 3"/>
          <p:cNvSpPr/>
          <p:nvPr/>
        </p:nvSpPr>
        <p:spPr>
          <a:xfrm>
            <a:off x="685800" y="1676400"/>
            <a:ext cx="4724400" cy="2514600"/>
          </a:xfrm>
          <a:prstGeom prst="roundRect">
            <a:avLst/>
          </a:prstGeom>
          <a:solidFill>
            <a:srgbClr val="00B05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p:cNvSpPr txBox="1">
            <a:spLocks/>
          </p:cNvSpPr>
          <p:nvPr/>
        </p:nvSpPr>
        <p:spPr bwMode="auto">
          <a:xfrm>
            <a:off x="811824" y="1828800"/>
            <a:ext cx="4800600" cy="22860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rgbClr val="00B050"/>
                </a:solidFill>
                <a:effectLst/>
                <a:uLnTx/>
                <a:uFillTx/>
                <a:latin typeface="Calibri" pitchFamily="34" charset="0"/>
                <a:ea typeface="+mn-ea"/>
                <a:cs typeface="+mn-cs"/>
              </a:rPr>
              <a:t>def exp-value(state):</a:t>
            </a:r>
          </a:p>
          <a:p>
            <a:pPr marL="742913" lvl="1" indent="-285737">
              <a:lnSpc>
                <a:spcPct val="80000"/>
              </a:lnSpc>
              <a:spcBef>
                <a:spcPct val="20000"/>
              </a:spcBef>
              <a:buClr>
                <a:schemeClr val="tx1"/>
              </a:buClr>
              <a:defRPr/>
            </a:pPr>
            <a:r>
              <a:rPr lang="en-US" sz="2400" kern="0" dirty="0">
                <a:latin typeface="Calibri" pitchFamily="34" charset="0"/>
              </a:rPr>
              <a:t>initialize v = </a:t>
            </a:r>
            <a:r>
              <a:rPr lang="en-US" sz="2400" kern="0" dirty="0">
                <a:latin typeface="Calibri" pitchFamily="34" charset="0"/>
                <a:cs typeface="Times New Roman" pitchFamily="18" charset="0"/>
              </a:rPr>
              <a:t>0</a:t>
            </a:r>
          </a:p>
          <a:p>
            <a:pPr marL="742913" lvl="1" indent="-285737">
              <a:lnSpc>
                <a:spcPct val="80000"/>
              </a:lnSpc>
              <a:spcBef>
                <a:spcPct val="20000"/>
              </a:spcBef>
              <a:buClr>
                <a:schemeClr val="tx1"/>
              </a:buClr>
              <a:defRPr/>
            </a:pPr>
            <a:r>
              <a:rPr lang="en-US" sz="2400" kern="0" dirty="0">
                <a:latin typeface="Calibri" pitchFamily="34" charset="0"/>
              </a:rPr>
              <a:t>for each successor of state:</a:t>
            </a:r>
          </a:p>
          <a:p>
            <a:pPr marL="742913" lvl="1" indent="-285737">
              <a:lnSpc>
                <a:spcPct val="80000"/>
              </a:lnSpc>
              <a:spcBef>
                <a:spcPct val="20000"/>
              </a:spcBef>
              <a:buClr>
                <a:schemeClr val="tx1"/>
              </a:buClr>
              <a:defRPr/>
            </a:pPr>
            <a:r>
              <a:rPr lang="en-US" sz="2400" kern="0" dirty="0">
                <a:latin typeface="Calibri" pitchFamily="34" charset="0"/>
              </a:rPr>
              <a:t>		p = probability(successor)</a:t>
            </a:r>
          </a:p>
          <a:p>
            <a:pPr marL="1142942" lvl="2" indent="-228589">
              <a:lnSpc>
                <a:spcPct val="80000"/>
              </a:lnSpc>
              <a:spcBef>
                <a:spcPct val="20000"/>
              </a:spcBef>
              <a:buClr>
                <a:schemeClr val="accent2"/>
              </a:buClr>
              <a:defRPr/>
            </a:pPr>
            <a:r>
              <a:rPr lang="en-US" sz="2400" kern="0" dirty="0">
                <a:latin typeface="Calibri" pitchFamily="34" charset="0"/>
              </a:rPr>
              <a:t>v += p * </a:t>
            </a:r>
            <a:r>
              <a:rPr lang="en-US" sz="2400" kern="0" dirty="0">
                <a:solidFill>
                  <a:srgbClr val="7030A0"/>
                </a:solidFill>
                <a:latin typeface="Calibri" pitchFamily="34" charset="0"/>
              </a:rPr>
              <a:t>value(successor)</a:t>
            </a:r>
            <a:endParaRPr lang="en-US" sz="2400" kern="0" dirty="0">
              <a:latin typeface="Calibri" pitchFamily="34" charset="0"/>
            </a:endParaRPr>
          </a:p>
          <a:p>
            <a:pPr marL="742913" lvl="1" indent="-285737">
              <a:lnSpc>
                <a:spcPct val="80000"/>
              </a:lnSpc>
              <a:spcBef>
                <a:spcPct val="20000"/>
              </a:spcBef>
              <a:buClr>
                <a:schemeClr val="tx1"/>
              </a:buClr>
              <a:defRPr/>
            </a:pPr>
            <a:r>
              <a:rPr lang="en-US" sz="2400" kern="0" dirty="0">
                <a:latin typeface="Calibri" pitchFamily="34" charset="0"/>
              </a:rPr>
              <a:t>return v</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endParaRPr kumimoji="0" lang="en-US" sz="2400" b="0" i="0" u="none" strike="noStrike" kern="0" cap="none" spc="0" normalizeH="0" baseline="0" noProof="0" dirty="0">
              <a:ln>
                <a:noFill/>
              </a:ln>
              <a:solidFill>
                <a:schemeClr val="tx1"/>
              </a:solidFill>
              <a:effectLst/>
              <a:uLnTx/>
              <a:uFillTx/>
              <a:latin typeface="Calibri" pitchFamily="34" charset="0"/>
            </a:endParaRPr>
          </a:p>
        </p:txBody>
      </p:sp>
      <p:sp>
        <p:nvSpPr>
          <p:cNvPr id="6" name="Rectangle 7"/>
          <p:cNvSpPr>
            <a:spLocks noChangeArrowheads="1"/>
          </p:cNvSpPr>
          <p:nvPr/>
        </p:nvSpPr>
        <p:spPr bwMode="auto">
          <a:xfrm>
            <a:off x="7162800" y="3581400"/>
            <a:ext cx="655320" cy="524256"/>
          </a:xfrm>
          <a:prstGeom prst="rect">
            <a:avLst/>
          </a:prstGeom>
          <a:solidFill>
            <a:srgbClr val="CCCCCC"/>
          </a:solidFill>
          <a:ln w="9525">
            <a:solidFill>
              <a:schemeClr val="tx1"/>
            </a:solidFill>
            <a:miter lim="800000"/>
            <a:headEnd/>
            <a:tailEnd/>
          </a:ln>
        </p:spPr>
        <p:txBody>
          <a:bodyPr wrap="none" anchor="ctr"/>
          <a:lstStyle/>
          <a:p>
            <a:pPr algn="ctr"/>
            <a:r>
              <a:rPr lang="en-US" sz="2400">
                <a:latin typeface="Calibri"/>
                <a:cs typeface="Calibri"/>
              </a:rPr>
              <a:t>5</a:t>
            </a:r>
          </a:p>
        </p:txBody>
      </p:sp>
      <p:sp>
        <p:nvSpPr>
          <p:cNvPr id="7" name="Rectangle 8"/>
          <p:cNvSpPr>
            <a:spLocks noChangeArrowheads="1"/>
          </p:cNvSpPr>
          <p:nvPr/>
        </p:nvSpPr>
        <p:spPr bwMode="auto">
          <a:xfrm>
            <a:off x="8473440" y="3581400"/>
            <a:ext cx="655320" cy="524256"/>
          </a:xfrm>
          <a:prstGeom prst="rect">
            <a:avLst/>
          </a:prstGeom>
          <a:solidFill>
            <a:srgbClr val="CCCCCC"/>
          </a:solidFill>
          <a:ln w="9525">
            <a:solidFill>
              <a:schemeClr val="tx1"/>
            </a:solidFill>
            <a:miter lim="800000"/>
            <a:headEnd/>
            <a:tailEnd/>
          </a:ln>
        </p:spPr>
        <p:txBody>
          <a:bodyPr wrap="none" anchor="ctr"/>
          <a:lstStyle/>
          <a:p>
            <a:pPr algn="ctr"/>
            <a:r>
              <a:rPr lang="en-US" sz="2400">
                <a:latin typeface="Calibri"/>
                <a:cs typeface="Calibri"/>
              </a:rPr>
              <a:t>7</a:t>
            </a:r>
          </a:p>
        </p:txBody>
      </p:sp>
      <p:cxnSp>
        <p:nvCxnSpPr>
          <p:cNvPr id="8" name="AutoShape 13"/>
          <p:cNvCxnSpPr>
            <a:cxnSpLocks noChangeShapeType="1"/>
            <a:stCxn id="10" idx="4"/>
            <a:endCxn id="11" idx="0"/>
          </p:cNvCxnSpPr>
          <p:nvPr/>
        </p:nvCxnSpPr>
        <p:spPr bwMode="auto">
          <a:xfrm flipH="1">
            <a:off x="7490460" y="2407920"/>
            <a:ext cx="1310640" cy="1173480"/>
          </a:xfrm>
          <a:prstGeom prst="straightConnector1">
            <a:avLst/>
          </a:prstGeom>
          <a:noFill/>
          <a:ln w="9525">
            <a:solidFill>
              <a:schemeClr val="tx1"/>
            </a:solidFill>
            <a:round/>
            <a:headEnd/>
            <a:tailEnd type="triangle" w="lg" len="lg"/>
          </a:ln>
        </p:spPr>
      </p:cxnSp>
      <p:cxnSp>
        <p:nvCxnSpPr>
          <p:cNvPr id="9" name="AutoShape 14"/>
          <p:cNvCxnSpPr>
            <a:cxnSpLocks noChangeShapeType="1"/>
            <a:stCxn id="10" idx="4"/>
            <a:endCxn id="12" idx="0"/>
          </p:cNvCxnSpPr>
          <p:nvPr/>
        </p:nvCxnSpPr>
        <p:spPr bwMode="auto">
          <a:xfrm>
            <a:off x="8801100" y="2407920"/>
            <a:ext cx="0" cy="1173480"/>
          </a:xfrm>
          <a:prstGeom prst="straightConnector1">
            <a:avLst/>
          </a:prstGeom>
          <a:noFill/>
          <a:ln w="9525">
            <a:solidFill>
              <a:schemeClr val="tx1"/>
            </a:solidFill>
            <a:round/>
            <a:headEnd/>
            <a:tailEnd type="triangle" w="lg" len="lg"/>
          </a:ln>
        </p:spPr>
      </p:cxnSp>
      <p:sp>
        <p:nvSpPr>
          <p:cNvPr id="10" name="Oval 16"/>
          <p:cNvSpPr>
            <a:spLocks noChangeArrowheads="1"/>
          </p:cNvSpPr>
          <p:nvPr/>
        </p:nvSpPr>
        <p:spPr bwMode="auto">
          <a:xfrm>
            <a:off x="8473440" y="1752600"/>
            <a:ext cx="655320" cy="655320"/>
          </a:xfrm>
          <a:prstGeom prst="ellipse">
            <a:avLst/>
          </a:prstGeom>
          <a:solidFill>
            <a:srgbClr val="B5EDC2"/>
          </a:solidFill>
          <a:ln w="9525">
            <a:solidFill>
              <a:schemeClr val="tx1"/>
            </a:solidFill>
            <a:round/>
            <a:headEnd/>
            <a:tailEnd/>
          </a:ln>
        </p:spPr>
        <p:txBody>
          <a:bodyPr wrap="none" anchor="ctr"/>
          <a:lstStyle/>
          <a:p>
            <a:endParaRPr lang="en-US" sz="2400">
              <a:latin typeface="Calibri"/>
              <a:cs typeface="Calibri"/>
            </a:endParaRPr>
          </a:p>
        </p:txBody>
      </p:sp>
      <p:sp>
        <p:nvSpPr>
          <p:cNvPr id="11" name="Rectangle 10"/>
          <p:cNvSpPr>
            <a:spLocks noChangeArrowheads="1"/>
          </p:cNvSpPr>
          <p:nvPr/>
        </p:nvSpPr>
        <p:spPr bwMode="auto">
          <a:xfrm>
            <a:off x="7162800" y="3581400"/>
            <a:ext cx="655320" cy="524256"/>
          </a:xfrm>
          <a:prstGeom prst="rect">
            <a:avLst/>
          </a:prstGeom>
          <a:solidFill>
            <a:srgbClr val="E8D1FF"/>
          </a:solidFill>
          <a:ln w="9525">
            <a:solidFill>
              <a:schemeClr val="tx1"/>
            </a:solidFill>
            <a:miter lim="800000"/>
            <a:headEnd/>
            <a:tailEnd/>
          </a:ln>
        </p:spPr>
        <p:txBody>
          <a:bodyPr wrap="none" anchor="ctr"/>
          <a:lstStyle/>
          <a:p>
            <a:pPr algn="ctr"/>
            <a:r>
              <a:rPr lang="en-US" sz="2400" dirty="0">
                <a:latin typeface="Calibri"/>
                <a:cs typeface="Calibri"/>
              </a:rPr>
              <a:t>8</a:t>
            </a:r>
          </a:p>
        </p:txBody>
      </p:sp>
      <p:sp>
        <p:nvSpPr>
          <p:cNvPr id="12" name="Rectangle 11"/>
          <p:cNvSpPr>
            <a:spLocks noChangeArrowheads="1"/>
          </p:cNvSpPr>
          <p:nvPr/>
        </p:nvSpPr>
        <p:spPr bwMode="auto">
          <a:xfrm>
            <a:off x="8473440" y="3581400"/>
            <a:ext cx="655320" cy="524256"/>
          </a:xfrm>
          <a:prstGeom prst="rect">
            <a:avLst/>
          </a:prstGeom>
          <a:solidFill>
            <a:srgbClr val="E8D1FF"/>
          </a:solidFill>
          <a:ln w="9525">
            <a:solidFill>
              <a:schemeClr val="tx1"/>
            </a:solidFill>
            <a:miter lim="800000"/>
            <a:headEnd/>
            <a:tailEnd/>
          </a:ln>
        </p:spPr>
        <p:txBody>
          <a:bodyPr wrap="none" anchor="ctr"/>
          <a:lstStyle/>
          <a:p>
            <a:pPr algn="ctr"/>
            <a:r>
              <a:rPr lang="en-US" sz="2400" dirty="0">
                <a:latin typeface="Calibri"/>
                <a:cs typeface="Calibri"/>
              </a:rPr>
              <a:t>24</a:t>
            </a:r>
          </a:p>
        </p:txBody>
      </p:sp>
      <p:sp>
        <p:nvSpPr>
          <p:cNvPr id="13" name="Rectangle 12"/>
          <p:cNvSpPr>
            <a:spLocks noChangeArrowheads="1"/>
          </p:cNvSpPr>
          <p:nvPr/>
        </p:nvSpPr>
        <p:spPr bwMode="auto">
          <a:xfrm>
            <a:off x="9784080" y="3581400"/>
            <a:ext cx="655320" cy="524256"/>
          </a:xfrm>
          <a:prstGeom prst="rect">
            <a:avLst/>
          </a:prstGeom>
          <a:solidFill>
            <a:srgbClr val="E8D1FF"/>
          </a:solidFill>
          <a:ln w="9525">
            <a:solidFill>
              <a:schemeClr val="tx1"/>
            </a:solidFill>
            <a:miter lim="800000"/>
            <a:headEnd/>
            <a:tailEnd/>
          </a:ln>
        </p:spPr>
        <p:txBody>
          <a:bodyPr wrap="none" anchor="ctr"/>
          <a:lstStyle/>
          <a:p>
            <a:pPr algn="ctr"/>
            <a:r>
              <a:rPr lang="en-US" sz="2400" dirty="0">
                <a:latin typeface="Calibri"/>
                <a:cs typeface="Calibri"/>
              </a:rPr>
              <a:t>-12</a:t>
            </a:r>
          </a:p>
        </p:txBody>
      </p:sp>
      <p:cxnSp>
        <p:nvCxnSpPr>
          <p:cNvPr id="14" name="AutoShape 14"/>
          <p:cNvCxnSpPr>
            <a:cxnSpLocks noChangeShapeType="1"/>
            <a:stCxn id="10" idx="4"/>
            <a:endCxn id="13" idx="0"/>
          </p:cNvCxnSpPr>
          <p:nvPr/>
        </p:nvCxnSpPr>
        <p:spPr bwMode="auto">
          <a:xfrm>
            <a:off x="8801100" y="2407920"/>
            <a:ext cx="1310640" cy="1173480"/>
          </a:xfrm>
          <a:prstGeom prst="straightConnector1">
            <a:avLst/>
          </a:prstGeom>
          <a:noFill/>
          <a:ln w="9525">
            <a:solidFill>
              <a:schemeClr val="tx1"/>
            </a:solidFill>
            <a:round/>
            <a:headEnd/>
            <a:tailEnd type="triangle" w="lg" len="lg"/>
          </a:ln>
        </p:spPr>
      </p:cxnSp>
      <p:sp>
        <p:nvSpPr>
          <p:cNvPr id="19" name="TextBox 18"/>
          <p:cNvSpPr txBox="1"/>
          <p:nvPr/>
        </p:nvSpPr>
        <p:spPr>
          <a:xfrm>
            <a:off x="7543800" y="2667000"/>
            <a:ext cx="838200" cy="400110"/>
          </a:xfrm>
          <a:prstGeom prst="rect">
            <a:avLst/>
          </a:prstGeom>
          <a:noFill/>
        </p:spPr>
        <p:txBody>
          <a:bodyPr wrap="square" rtlCol="0">
            <a:spAutoFit/>
          </a:bodyPr>
          <a:lstStyle/>
          <a:p>
            <a:r>
              <a:rPr lang="en-US" sz="2000" dirty="0">
                <a:latin typeface="Calibri"/>
                <a:cs typeface="Calibri"/>
              </a:rPr>
              <a:t>1/2</a:t>
            </a:r>
          </a:p>
        </p:txBody>
      </p:sp>
      <p:sp>
        <p:nvSpPr>
          <p:cNvPr id="20" name="TextBox 19"/>
          <p:cNvSpPr txBox="1"/>
          <p:nvPr/>
        </p:nvSpPr>
        <p:spPr>
          <a:xfrm>
            <a:off x="8229600" y="2895600"/>
            <a:ext cx="838200" cy="400110"/>
          </a:xfrm>
          <a:prstGeom prst="rect">
            <a:avLst/>
          </a:prstGeom>
          <a:noFill/>
        </p:spPr>
        <p:txBody>
          <a:bodyPr wrap="square" rtlCol="0">
            <a:spAutoFit/>
          </a:bodyPr>
          <a:lstStyle/>
          <a:p>
            <a:r>
              <a:rPr lang="en-US" sz="2000" dirty="0">
                <a:latin typeface="Calibri"/>
                <a:cs typeface="Calibri"/>
              </a:rPr>
              <a:t>1/3</a:t>
            </a:r>
          </a:p>
        </p:txBody>
      </p:sp>
      <p:sp>
        <p:nvSpPr>
          <p:cNvPr id="21" name="TextBox 20"/>
          <p:cNvSpPr txBox="1"/>
          <p:nvPr/>
        </p:nvSpPr>
        <p:spPr>
          <a:xfrm>
            <a:off x="9525000" y="2667000"/>
            <a:ext cx="838200" cy="400110"/>
          </a:xfrm>
          <a:prstGeom prst="rect">
            <a:avLst/>
          </a:prstGeom>
          <a:noFill/>
        </p:spPr>
        <p:txBody>
          <a:bodyPr wrap="square" rtlCol="0">
            <a:spAutoFit/>
          </a:bodyPr>
          <a:lstStyle/>
          <a:p>
            <a:r>
              <a:rPr lang="en-US" sz="2000" dirty="0">
                <a:latin typeface="Calibri"/>
                <a:cs typeface="Calibri"/>
              </a:rPr>
              <a:t>1/6</a:t>
            </a:r>
          </a:p>
        </p:txBody>
      </p:sp>
      <p:sp>
        <p:nvSpPr>
          <p:cNvPr id="25" name="TextBox 24"/>
          <p:cNvSpPr txBox="1"/>
          <p:nvPr/>
        </p:nvSpPr>
        <p:spPr>
          <a:xfrm>
            <a:off x="2133600" y="4953000"/>
            <a:ext cx="7772400" cy="461665"/>
          </a:xfrm>
          <a:prstGeom prst="rect">
            <a:avLst/>
          </a:prstGeom>
          <a:noFill/>
        </p:spPr>
        <p:txBody>
          <a:bodyPr wrap="square" rtlCol="0">
            <a:spAutoFit/>
          </a:bodyPr>
          <a:lstStyle/>
          <a:p>
            <a:pPr algn="ctr"/>
            <a:r>
              <a:rPr lang="en-US" sz="2400" dirty="0">
                <a:latin typeface="Calibri" pitchFamily="34" charset="0"/>
              </a:rPr>
              <a:t>v = (1/2) (8) + (1/3) (24) + (1/6) (-12) = 10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animBg="1"/>
      <p:bldP spid="10" grpId="0" animBg="1"/>
      <p:bldP spid="11" grpId="0" animBg="1"/>
      <p:bldP spid="12" grpId="0" animBg="1"/>
      <p:bldP spid="13" grpId="0" animBg="1"/>
      <p:bldP spid="19" grpId="0"/>
      <p:bldP spid="20" grpId="0"/>
      <p:bldP spid="21" grpId="0"/>
      <p:bldP spid="2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t>Expectimax Example</a:t>
            </a:r>
          </a:p>
        </p:txBody>
      </p:sp>
      <p:grpSp>
        <p:nvGrpSpPr>
          <p:cNvPr id="51" name="Group 50"/>
          <p:cNvGrpSpPr/>
          <p:nvPr/>
        </p:nvGrpSpPr>
        <p:grpSpPr>
          <a:xfrm>
            <a:off x="1752600" y="1539240"/>
            <a:ext cx="8636000" cy="3947160"/>
            <a:chOff x="1219200" y="1992630"/>
            <a:chExt cx="6477000" cy="2960370"/>
          </a:xfrm>
        </p:grpSpPr>
        <p:sp>
          <p:nvSpPr>
            <p:cNvPr id="6149" name="AutoShape 4"/>
            <p:cNvSpPr>
              <a:spLocks noChangeArrowheads="1"/>
            </p:cNvSpPr>
            <p:nvPr/>
          </p:nvSpPr>
          <p:spPr bwMode="auto">
            <a:xfrm>
              <a:off x="4133850" y="1992630"/>
              <a:ext cx="652463" cy="521970"/>
            </a:xfrm>
            <a:prstGeom prst="triangle">
              <a:avLst>
                <a:gd name="adj" fmla="val 50000"/>
              </a:avLst>
            </a:prstGeom>
            <a:solidFill>
              <a:srgbClr val="99CCFF"/>
            </a:solidFill>
            <a:ln w="19050">
              <a:solidFill>
                <a:schemeClr val="tx1"/>
              </a:solidFill>
              <a:miter lim="800000"/>
              <a:headEnd/>
              <a:tailEnd/>
            </a:ln>
          </p:spPr>
          <p:txBody>
            <a:bodyPr wrap="none" anchor="ctr"/>
            <a:lstStyle/>
            <a:p>
              <a:endParaRPr lang="en-US"/>
            </a:p>
          </p:txBody>
        </p:sp>
        <p:grpSp>
          <p:nvGrpSpPr>
            <p:cNvPr id="6150" name="Group 60"/>
            <p:cNvGrpSpPr>
              <a:grpSpLocks/>
            </p:cNvGrpSpPr>
            <p:nvPr/>
          </p:nvGrpSpPr>
          <p:grpSpPr bwMode="auto">
            <a:xfrm>
              <a:off x="1981200" y="3765550"/>
              <a:ext cx="381000" cy="1187450"/>
              <a:chOff x="1981200" y="3765550"/>
              <a:chExt cx="381000" cy="1187450"/>
            </a:xfrm>
          </p:grpSpPr>
          <p:cxnSp>
            <p:nvCxnSpPr>
              <p:cNvPr id="6190" name="AutoShape 13"/>
              <p:cNvCxnSpPr>
                <a:cxnSpLocks noChangeShapeType="1"/>
                <a:stCxn id="6182" idx="0"/>
              </p:cNvCxnSpPr>
              <p:nvPr/>
            </p:nvCxnSpPr>
            <p:spPr bwMode="auto">
              <a:xfrm>
                <a:off x="2173288" y="3765550"/>
                <a:ext cx="1588" cy="806450"/>
              </a:xfrm>
              <a:prstGeom prst="straightConnector1">
                <a:avLst/>
              </a:prstGeom>
              <a:noFill/>
              <a:ln w="19050">
                <a:solidFill>
                  <a:schemeClr val="tx1"/>
                </a:solidFill>
                <a:round/>
                <a:headEnd/>
                <a:tailEnd type="triangle" w="lg" len="lg"/>
              </a:ln>
            </p:spPr>
          </p:cxnSp>
          <p:sp>
            <p:nvSpPr>
              <p:cNvPr id="6191" name="Rectangle 7"/>
              <p:cNvSpPr>
                <a:spLocks noChangeArrowheads="1"/>
              </p:cNvSpPr>
              <p:nvPr/>
            </p:nvSpPr>
            <p:spPr bwMode="auto">
              <a:xfrm>
                <a:off x="1981200" y="4648200"/>
                <a:ext cx="381000" cy="304800"/>
              </a:xfrm>
              <a:prstGeom prst="rect">
                <a:avLst/>
              </a:prstGeom>
              <a:solidFill>
                <a:srgbClr val="E8D1FF"/>
              </a:solidFill>
              <a:ln w="19050">
                <a:solidFill>
                  <a:schemeClr val="tx1"/>
                </a:solidFill>
                <a:miter lim="800000"/>
                <a:headEnd/>
                <a:tailEnd/>
              </a:ln>
            </p:spPr>
            <p:txBody>
              <a:bodyPr wrap="none" anchor="ctr"/>
              <a:lstStyle/>
              <a:p>
                <a:pPr algn="ctr"/>
                <a:r>
                  <a:rPr lang="en-US"/>
                  <a:t>12</a:t>
                </a:r>
              </a:p>
            </p:txBody>
          </p:sp>
        </p:grpSp>
        <p:grpSp>
          <p:nvGrpSpPr>
            <p:cNvPr id="6151" name="Group 61"/>
            <p:cNvGrpSpPr>
              <a:grpSpLocks/>
            </p:cNvGrpSpPr>
            <p:nvPr/>
          </p:nvGrpSpPr>
          <p:grpSpPr bwMode="auto">
            <a:xfrm>
              <a:off x="2173288" y="3765550"/>
              <a:ext cx="950912" cy="1187450"/>
              <a:chOff x="2173288" y="3765550"/>
              <a:chExt cx="950912" cy="1187450"/>
            </a:xfrm>
          </p:grpSpPr>
          <p:cxnSp>
            <p:nvCxnSpPr>
              <p:cNvPr id="6188" name="AutoShape 17"/>
              <p:cNvCxnSpPr>
                <a:cxnSpLocks noChangeShapeType="1"/>
                <a:stCxn id="6182" idx="0"/>
              </p:cNvCxnSpPr>
              <p:nvPr/>
            </p:nvCxnSpPr>
            <p:spPr bwMode="auto">
              <a:xfrm>
                <a:off x="2173288" y="3765550"/>
                <a:ext cx="763587" cy="822325"/>
              </a:xfrm>
              <a:prstGeom prst="straightConnector1">
                <a:avLst/>
              </a:prstGeom>
              <a:noFill/>
              <a:ln w="19050">
                <a:solidFill>
                  <a:schemeClr val="tx1"/>
                </a:solidFill>
                <a:round/>
                <a:headEnd/>
                <a:tailEnd type="triangle" w="lg" len="lg"/>
              </a:ln>
            </p:spPr>
          </p:cxnSp>
          <p:sp>
            <p:nvSpPr>
              <p:cNvPr id="6189" name="Rectangle 7"/>
              <p:cNvSpPr>
                <a:spLocks noChangeArrowheads="1"/>
              </p:cNvSpPr>
              <p:nvPr/>
            </p:nvSpPr>
            <p:spPr bwMode="auto">
              <a:xfrm>
                <a:off x="2743200" y="4648200"/>
                <a:ext cx="381000" cy="304800"/>
              </a:xfrm>
              <a:prstGeom prst="rect">
                <a:avLst/>
              </a:prstGeom>
              <a:solidFill>
                <a:srgbClr val="E8D1FF"/>
              </a:solidFill>
              <a:ln w="19050">
                <a:solidFill>
                  <a:schemeClr val="tx1"/>
                </a:solidFill>
                <a:miter lim="800000"/>
                <a:headEnd/>
                <a:tailEnd/>
              </a:ln>
            </p:spPr>
            <p:txBody>
              <a:bodyPr wrap="none" anchor="ctr"/>
              <a:lstStyle/>
              <a:p>
                <a:pPr algn="ctr"/>
                <a:r>
                  <a:rPr lang="en-US"/>
                  <a:t>9</a:t>
                </a:r>
              </a:p>
            </p:txBody>
          </p:sp>
        </p:grpSp>
        <p:grpSp>
          <p:nvGrpSpPr>
            <p:cNvPr id="6152" name="Group 64"/>
            <p:cNvGrpSpPr>
              <a:grpSpLocks/>
            </p:cNvGrpSpPr>
            <p:nvPr/>
          </p:nvGrpSpPr>
          <p:grpSpPr bwMode="auto">
            <a:xfrm>
              <a:off x="6553200" y="3765550"/>
              <a:ext cx="381000" cy="1187450"/>
              <a:chOff x="6553200" y="3765550"/>
              <a:chExt cx="381000" cy="1187450"/>
            </a:xfrm>
          </p:grpSpPr>
          <p:cxnSp>
            <p:nvCxnSpPr>
              <p:cNvPr id="6186" name="AutoShape 33"/>
              <p:cNvCxnSpPr>
                <a:cxnSpLocks noChangeShapeType="1"/>
              </p:cNvCxnSpPr>
              <p:nvPr/>
            </p:nvCxnSpPr>
            <p:spPr bwMode="auto">
              <a:xfrm>
                <a:off x="6745288" y="3765550"/>
                <a:ext cx="1588" cy="806450"/>
              </a:xfrm>
              <a:prstGeom prst="straightConnector1">
                <a:avLst/>
              </a:prstGeom>
              <a:noFill/>
              <a:ln w="19050">
                <a:solidFill>
                  <a:schemeClr val="tx1"/>
                </a:solidFill>
                <a:round/>
                <a:headEnd/>
                <a:tailEnd type="triangle" w="lg" len="lg"/>
              </a:ln>
            </p:spPr>
          </p:cxnSp>
          <p:sp>
            <p:nvSpPr>
              <p:cNvPr id="6187" name="Rectangle 7"/>
              <p:cNvSpPr>
                <a:spLocks noChangeArrowheads="1"/>
              </p:cNvSpPr>
              <p:nvPr/>
            </p:nvSpPr>
            <p:spPr bwMode="auto">
              <a:xfrm>
                <a:off x="6553200" y="4648200"/>
                <a:ext cx="381000" cy="304800"/>
              </a:xfrm>
              <a:prstGeom prst="rect">
                <a:avLst/>
              </a:prstGeom>
              <a:solidFill>
                <a:srgbClr val="E8D1FF"/>
              </a:solidFill>
              <a:ln w="19050">
                <a:solidFill>
                  <a:schemeClr val="tx1"/>
                </a:solidFill>
                <a:miter lim="800000"/>
                <a:headEnd/>
                <a:tailEnd/>
              </a:ln>
            </p:spPr>
            <p:txBody>
              <a:bodyPr wrap="none" anchor="ctr"/>
              <a:lstStyle/>
              <a:p>
                <a:pPr algn="ctr"/>
                <a:r>
                  <a:rPr lang="en-US"/>
                  <a:t>6</a:t>
                </a:r>
              </a:p>
            </p:txBody>
          </p:sp>
        </p:grpSp>
        <p:grpSp>
          <p:nvGrpSpPr>
            <p:cNvPr id="6153" name="Group 65"/>
            <p:cNvGrpSpPr>
              <a:grpSpLocks/>
            </p:cNvGrpSpPr>
            <p:nvPr/>
          </p:nvGrpSpPr>
          <p:grpSpPr bwMode="auto">
            <a:xfrm>
              <a:off x="6745288" y="3765550"/>
              <a:ext cx="950912" cy="1187450"/>
              <a:chOff x="6745288" y="3765550"/>
              <a:chExt cx="950912" cy="1187450"/>
            </a:xfrm>
          </p:grpSpPr>
          <p:cxnSp>
            <p:nvCxnSpPr>
              <p:cNvPr id="6184" name="AutoShape 37"/>
              <p:cNvCxnSpPr>
                <a:cxnSpLocks noChangeShapeType="1"/>
              </p:cNvCxnSpPr>
              <p:nvPr/>
            </p:nvCxnSpPr>
            <p:spPr bwMode="auto">
              <a:xfrm>
                <a:off x="6745288" y="3765550"/>
                <a:ext cx="763587" cy="822325"/>
              </a:xfrm>
              <a:prstGeom prst="straightConnector1">
                <a:avLst/>
              </a:prstGeom>
              <a:noFill/>
              <a:ln w="19050">
                <a:solidFill>
                  <a:schemeClr val="tx1"/>
                </a:solidFill>
                <a:round/>
                <a:headEnd/>
                <a:tailEnd type="triangle" w="lg" len="lg"/>
              </a:ln>
            </p:spPr>
          </p:cxnSp>
          <p:sp>
            <p:nvSpPr>
              <p:cNvPr id="6185" name="Rectangle 7"/>
              <p:cNvSpPr>
                <a:spLocks noChangeArrowheads="1"/>
              </p:cNvSpPr>
              <p:nvPr/>
            </p:nvSpPr>
            <p:spPr bwMode="auto">
              <a:xfrm>
                <a:off x="7315200" y="4648200"/>
                <a:ext cx="381000" cy="304800"/>
              </a:xfrm>
              <a:prstGeom prst="rect">
                <a:avLst/>
              </a:prstGeom>
              <a:solidFill>
                <a:srgbClr val="E8D1FF"/>
              </a:solidFill>
              <a:ln w="19050">
                <a:solidFill>
                  <a:schemeClr val="tx1"/>
                </a:solidFill>
                <a:miter lim="800000"/>
                <a:headEnd/>
                <a:tailEnd/>
              </a:ln>
            </p:spPr>
            <p:txBody>
              <a:bodyPr wrap="none" anchor="ctr"/>
              <a:lstStyle/>
              <a:p>
                <a:pPr algn="ctr"/>
                <a:r>
                  <a:rPr lang="en-US"/>
                  <a:t>0</a:t>
                </a:r>
              </a:p>
            </p:txBody>
          </p:sp>
        </p:grpSp>
        <p:grpSp>
          <p:nvGrpSpPr>
            <p:cNvPr id="6154" name="Group 51"/>
            <p:cNvGrpSpPr>
              <a:grpSpLocks/>
            </p:cNvGrpSpPr>
            <p:nvPr/>
          </p:nvGrpSpPr>
          <p:grpSpPr bwMode="auto">
            <a:xfrm>
              <a:off x="1984375" y="2514600"/>
              <a:ext cx="2475707" cy="1250950"/>
              <a:chOff x="1984375" y="2514601"/>
              <a:chExt cx="2475709" cy="1250949"/>
            </a:xfrm>
          </p:grpSpPr>
          <p:sp>
            <p:nvSpPr>
              <p:cNvPr id="6182" name="AutoShape 6"/>
              <p:cNvSpPr>
                <a:spLocks noChangeArrowheads="1"/>
              </p:cNvSpPr>
              <p:nvPr/>
            </p:nvSpPr>
            <p:spPr bwMode="auto">
              <a:xfrm flipV="1">
                <a:off x="1984375" y="3460750"/>
                <a:ext cx="381000" cy="304800"/>
              </a:xfrm>
              <a:prstGeom prst="triangle">
                <a:avLst>
                  <a:gd name="adj" fmla="val 50000"/>
                </a:avLst>
              </a:prstGeom>
              <a:solidFill>
                <a:srgbClr val="CCCCCC"/>
              </a:solidFill>
              <a:ln w="19050">
                <a:solidFill>
                  <a:schemeClr val="tx1"/>
                </a:solidFill>
                <a:miter lim="800000"/>
                <a:headEnd/>
                <a:tailEnd/>
              </a:ln>
            </p:spPr>
            <p:txBody>
              <a:bodyPr wrap="none" anchor="ctr"/>
              <a:lstStyle/>
              <a:p>
                <a:endParaRPr lang="en-US"/>
              </a:p>
            </p:txBody>
          </p:sp>
          <p:cxnSp>
            <p:nvCxnSpPr>
              <p:cNvPr id="6183" name="AutoShape 7"/>
              <p:cNvCxnSpPr>
                <a:cxnSpLocks noChangeShapeType="1"/>
                <a:stCxn id="6149" idx="3"/>
                <a:endCxn id="6167" idx="0"/>
              </p:cNvCxnSpPr>
              <p:nvPr/>
            </p:nvCxnSpPr>
            <p:spPr bwMode="auto">
              <a:xfrm flipH="1">
                <a:off x="2171700" y="2514601"/>
                <a:ext cx="2288384" cy="838199"/>
              </a:xfrm>
              <a:prstGeom prst="straightConnector1">
                <a:avLst/>
              </a:prstGeom>
              <a:noFill/>
              <a:ln w="19050">
                <a:solidFill>
                  <a:schemeClr val="tx1"/>
                </a:solidFill>
                <a:round/>
                <a:headEnd/>
                <a:tailEnd type="triangle" w="lg" len="lg"/>
              </a:ln>
            </p:spPr>
          </p:cxnSp>
        </p:grpSp>
        <p:cxnSp>
          <p:nvCxnSpPr>
            <p:cNvPr id="6155" name="AutoShape 9"/>
            <p:cNvCxnSpPr>
              <a:cxnSpLocks noChangeShapeType="1"/>
              <a:stCxn id="6182" idx="0"/>
            </p:cNvCxnSpPr>
            <p:nvPr/>
          </p:nvCxnSpPr>
          <p:spPr bwMode="auto">
            <a:xfrm flipH="1">
              <a:off x="1412875" y="3765550"/>
              <a:ext cx="760413" cy="822325"/>
            </a:xfrm>
            <a:prstGeom prst="straightConnector1">
              <a:avLst/>
            </a:prstGeom>
            <a:noFill/>
            <a:ln w="19050">
              <a:solidFill>
                <a:schemeClr val="tx1"/>
              </a:solidFill>
              <a:round/>
              <a:headEnd/>
              <a:tailEnd type="triangle" w="lg" len="lg"/>
            </a:ln>
          </p:spPr>
        </p:cxnSp>
        <p:sp>
          <p:nvSpPr>
            <p:cNvPr id="6156" name="Rectangle 7"/>
            <p:cNvSpPr>
              <a:spLocks noChangeArrowheads="1"/>
            </p:cNvSpPr>
            <p:nvPr/>
          </p:nvSpPr>
          <p:spPr bwMode="auto">
            <a:xfrm>
              <a:off x="1219200" y="4648200"/>
              <a:ext cx="381000" cy="304800"/>
            </a:xfrm>
            <a:prstGeom prst="rect">
              <a:avLst/>
            </a:prstGeom>
            <a:solidFill>
              <a:srgbClr val="E8D1FF"/>
            </a:solidFill>
            <a:ln w="19050">
              <a:solidFill>
                <a:schemeClr val="tx1"/>
              </a:solidFill>
              <a:miter lim="800000"/>
              <a:headEnd/>
              <a:tailEnd/>
            </a:ln>
          </p:spPr>
          <p:txBody>
            <a:bodyPr wrap="none" anchor="ctr"/>
            <a:lstStyle/>
            <a:p>
              <a:pPr algn="ctr"/>
              <a:r>
                <a:rPr lang="en-US" dirty="0"/>
                <a:t>3</a:t>
              </a:r>
            </a:p>
          </p:txBody>
        </p:sp>
        <p:cxnSp>
          <p:nvCxnSpPr>
            <p:cNvPr id="6157" name="AutoShape 21"/>
            <p:cNvCxnSpPr>
              <a:cxnSpLocks noChangeShapeType="1"/>
            </p:cNvCxnSpPr>
            <p:nvPr/>
          </p:nvCxnSpPr>
          <p:spPr bwMode="auto">
            <a:xfrm rot="5400000">
              <a:off x="4304507" y="2666206"/>
              <a:ext cx="304800" cy="1587"/>
            </a:xfrm>
            <a:prstGeom prst="straightConnector1">
              <a:avLst/>
            </a:prstGeom>
            <a:noFill/>
            <a:ln w="19050">
              <a:solidFill>
                <a:schemeClr val="tx1"/>
              </a:solidFill>
              <a:round/>
              <a:headEnd/>
              <a:tailEnd/>
            </a:ln>
          </p:spPr>
        </p:cxnSp>
        <p:cxnSp>
          <p:nvCxnSpPr>
            <p:cNvPr id="6158" name="AutoShape 21"/>
            <p:cNvCxnSpPr>
              <a:cxnSpLocks noChangeShapeType="1"/>
            </p:cNvCxnSpPr>
            <p:nvPr/>
          </p:nvCxnSpPr>
          <p:spPr bwMode="auto">
            <a:xfrm rot="5400000">
              <a:off x="2020094" y="3913981"/>
              <a:ext cx="304800" cy="1588"/>
            </a:xfrm>
            <a:prstGeom prst="straightConnector1">
              <a:avLst/>
            </a:prstGeom>
            <a:noFill/>
            <a:ln w="19050">
              <a:solidFill>
                <a:schemeClr val="tx1"/>
              </a:solidFill>
              <a:round/>
              <a:headEnd/>
              <a:tailEnd/>
            </a:ln>
          </p:spPr>
        </p:cxnSp>
        <p:grpSp>
          <p:nvGrpSpPr>
            <p:cNvPr id="6159" name="Group 59"/>
            <p:cNvGrpSpPr>
              <a:grpSpLocks/>
            </p:cNvGrpSpPr>
            <p:nvPr/>
          </p:nvGrpSpPr>
          <p:grpSpPr bwMode="auto">
            <a:xfrm>
              <a:off x="4270375" y="2514600"/>
              <a:ext cx="381000" cy="1235075"/>
              <a:chOff x="4270375" y="2514601"/>
              <a:chExt cx="381000" cy="1235074"/>
            </a:xfrm>
          </p:grpSpPr>
          <p:sp>
            <p:nvSpPr>
              <p:cNvPr id="6180" name="AutoShape 20"/>
              <p:cNvSpPr>
                <a:spLocks noChangeArrowheads="1"/>
              </p:cNvSpPr>
              <p:nvPr/>
            </p:nvSpPr>
            <p:spPr bwMode="auto">
              <a:xfrm flipV="1">
                <a:off x="4270375" y="3444875"/>
                <a:ext cx="381000" cy="304800"/>
              </a:xfrm>
              <a:prstGeom prst="triangle">
                <a:avLst>
                  <a:gd name="adj" fmla="val 50000"/>
                </a:avLst>
              </a:prstGeom>
              <a:solidFill>
                <a:srgbClr val="CCCCCC"/>
              </a:solidFill>
              <a:ln w="19050">
                <a:solidFill>
                  <a:schemeClr val="tx1"/>
                </a:solidFill>
                <a:miter lim="800000"/>
                <a:headEnd/>
                <a:tailEnd/>
              </a:ln>
            </p:spPr>
            <p:txBody>
              <a:bodyPr wrap="none" anchor="ctr"/>
              <a:lstStyle/>
              <a:p>
                <a:endParaRPr lang="en-US"/>
              </a:p>
            </p:txBody>
          </p:sp>
          <p:cxnSp>
            <p:nvCxnSpPr>
              <p:cNvPr id="6181" name="AutoShape 21"/>
              <p:cNvCxnSpPr>
                <a:cxnSpLocks noChangeShapeType="1"/>
                <a:stCxn id="6149" idx="3"/>
                <a:endCxn id="6165" idx="0"/>
              </p:cNvCxnSpPr>
              <p:nvPr/>
            </p:nvCxnSpPr>
            <p:spPr bwMode="auto">
              <a:xfrm flipH="1">
                <a:off x="4457700" y="2514601"/>
                <a:ext cx="2382" cy="761999"/>
              </a:xfrm>
              <a:prstGeom prst="straightConnector1">
                <a:avLst/>
              </a:prstGeom>
              <a:noFill/>
              <a:ln w="19050">
                <a:solidFill>
                  <a:schemeClr val="tx1"/>
                </a:solidFill>
                <a:round/>
                <a:headEnd/>
                <a:tailEnd type="triangle" w="lg" len="lg"/>
              </a:ln>
            </p:spPr>
          </p:cxnSp>
        </p:grpSp>
        <p:grpSp>
          <p:nvGrpSpPr>
            <p:cNvPr id="6160" name="Group 58"/>
            <p:cNvGrpSpPr>
              <a:grpSpLocks/>
            </p:cNvGrpSpPr>
            <p:nvPr/>
          </p:nvGrpSpPr>
          <p:grpSpPr bwMode="auto">
            <a:xfrm>
              <a:off x="3505200" y="3762375"/>
              <a:ext cx="954088" cy="1190625"/>
              <a:chOff x="3505200" y="3762375"/>
              <a:chExt cx="954088" cy="1190625"/>
            </a:xfrm>
          </p:grpSpPr>
          <p:cxnSp>
            <p:nvCxnSpPr>
              <p:cNvPr id="6177" name="AutoShape 23"/>
              <p:cNvCxnSpPr>
                <a:cxnSpLocks noChangeShapeType="1"/>
              </p:cNvCxnSpPr>
              <p:nvPr/>
            </p:nvCxnSpPr>
            <p:spPr bwMode="auto">
              <a:xfrm flipH="1">
                <a:off x="3698875" y="3765550"/>
                <a:ext cx="760413" cy="822325"/>
              </a:xfrm>
              <a:prstGeom prst="straightConnector1">
                <a:avLst/>
              </a:prstGeom>
              <a:noFill/>
              <a:ln w="19050">
                <a:solidFill>
                  <a:schemeClr val="tx1"/>
                </a:solidFill>
                <a:round/>
                <a:headEnd/>
                <a:tailEnd type="triangle" w="lg" len="lg"/>
              </a:ln>
            </p:spPr>
          </p:cxnSp>
          <p:sp>
            <p:nvSpPr>
              <p:cNvPr id="6178" name="Rectangle 7"/>
              <p:cNvSpPr>
                <a:spLocks noChangeArrowheads="1"/>
              </p:cNvSpPr>
              <p:nvPr/>
            </p:nvSpPr>
            <p:spPr bwMode="auto">
              <a:xfrm>
                <a:off x="3505200" y="4648200"/>
                <a:ext cx="381000" cy="304800"/>
              </a:xfrm>
              <a:prstGeom prst="rect">
                <a:avLst/>
              </a:prstGeom>
              <a:solidFill>
                <a:srgbClr val="E8D1FF"/>
              </a:solidFill>
              <a:ln w="19050">
                <a:solidFill>
                  <a:schemeClr val="tx1"/>
                </a:solidFill>
                <a:miter lim="800000"/>
                <a:headEnd/>
                <a:tailEnd/>
              </a:ln>
            </p:spPr>
            <p:txBody>
              <a:bodyPr wrap="none" anchor="ctr"/>
              <a:lstStyle/>
              <a:p>
                <a:pPr algn="ctr"/>
                <a:r>
                  <a:rPr lang="en-US"/>
                  <a:t>2</a:t>
                </a:r>
              </a:p>
            </p:txBody>
          </p:sp>
          <p:cxnSp>
            <p:nvCxnSpPr>
              <p:cNvPr id="6179" name="AutoShape 21"/>
              <p:cNvCxnSpPr>
                <a:cxnSpLocks noChangeShapeType="1"/>
              </p:cNvCxnSpPr>
              <p:nvPr/>
            </p:nvCxnSpPr>
            <p:spPr bwMode="auto">
              <a:xfrm rot="5400000">
                <a:off x="4306094" y="3913981"/>
                <a:ext cx="304800" cy="1588"/>
              </a:xfrm>
              <a:prstGeom prst="straightConnector1">
                <a:avLst/>
              </a:prstGeom>
              <a:noFill/>
              <a:ln w="19050">
                <a:solidFill>
                  <a:schemeClr val="tx1"/>
                </a:solidFill>
                <a:round/>
                <a:headEnd/>
                <a:tailEnd/>
              </a:ln>
            </p:spPr>
          </p:cxnSp>
        </p:grpSp>
        <p:grpSp>
          <p:nvGrpSpPr>
            <p:cNvPr id="6161" name="Group 61"/>
            <p:cNvGrpSpPr>
              <a:grpSpLocks/>
            </p:cNvGrpSpPr>
            <p:nvPr/>
          </p:nvGrpSpPr>
          <p:grpSpPr bwMode="auto">
            <a:xfrm>
              <a:off x="4460082" y="2514600"/>
              <a:ext cx="2477296" cy="1250950"/>
              <a:chOff x="4460079" y="2514600"/>
              <a:chExt cx="2477296" cy="1250950"/>
            </a:xfrm>
          </p:grpSpPr>
          <p:sp>
            <p:nvSpPr>
              <p:cNvPr id="6175" name="AutoShape 26"/>
              <p:cNvSpPr>
                <a:spLocks noChangeArrowheads="1"/>
              </p:cNvSpPr>
              <p:nvPr/>
            </p:nvSpPr>
            <p:spPr bwMode="auto">
              <a:xfrm flipV="1">
                <a:off x="6556375" y="3460750"/>
                <a:ext cx="381000" cy="304800"/>
              </a:xfrm>
              <a:prstGeom prst="triangle">
                <a:avLst>
                  <a:gd name="adj" fmla="val 50000"/>
                </a:avLst>
              </a:prstGeom>
              <a:solidFill>
                <a:srgbClr val="CCCCCC"/>
              </a:solidFill>
              <a:ln w="19050">
                <a:solidFill>
                  <a:schemeClr val="tx1"/>
                </a:solidFill>
                <a:miter lim="800000"/>
                <a:headEnd/>
                <a:tailEnd/>
              </a:ln>
            </p:spPr>
            <p:txBody>
              <a:bodyPr wrap="none" anchor="ctr"/>
              <a:lstStyle/>
              <a:p>
                <a:endParaRPr lang="en-US"/>
              </a:p>
            </p:txBody>
          </p:sp>
          <p:cxnSp>
            <p:nvCxnSpPr>
              <p:cNvPr id="6176" name="AutoShape 27"/>
              <p:cNvCxnSpPr>
                <a:cxnSpLocks noChangeShapeType="1"/>
                <a:stCxn id="6149" idx="3"/>
                <a:endCxn id="6166" idx="0"/>
              </p:cNvCxnSpPr>
              <p:nvPr/>
            </p:nvCxnSpPr>
            <p:spPr bwMode="auto">
              <a:xfrm>
                <a:off x="4460079" y="2514600"/>
                <a:ext cx="2283618" cy="838200"/>
              </a:xfrm>
              <a:prstGeom prst="straightConnector1">
                <a:avLst/>
              </a:prstGeom>
              <a:noFill/>
              <a:ln w="19050">
                <a:solidFill>
                  <a:schemeClr val="tx1"/>
                </a:solidFill>
                <a:round/>
                <a:headEnd/>
                <a:tailEnd type="triangle" w="lg" len="lg"/>
              </a:ln>
            </p:spPr>
          </p:cxnSp>
        </p:grpSp>
        <p:grpSp>
          <p:nvGrpSpPr>
            <p:cNvPr id="6162" name="Group 60"/>
            <p:cNvGrpSpPr>
              <a:grpSpLocks/>
            </p:cNvGrpSpPr>
            <p:nvPr/>
          </p:nvGrpSpPr>
          <p:grpSpPr bwMode="auto">
            <a:xfrm>
              <a:off x="5791200" y="3762375"/>
              <a:ext cx="954088" cy="1190625"/>
              <a:chOff x="5791200" y="3762375"/>
              <a:chExt cx="954088" cy="1190625"/>
            </a:xfrm>
          </p:grpSpPr>
          <p:cxnSp>
            <p:nvCxnSpPr>
              <p:cNvPr id="6172" name="AutoShape 29"/>
              <p:cNvCxnSpPr>
                <a:cxnSpLocks noChangeShapeType="1"/>
              </p:cNvCxnSpPr>
              <p:nvPr/>
            </p:nvCxnSpPr>
            <p:spPr bwMode="auto">
              <a:xfrm flipH="1">
                <a:off x="5984875" y="3765550"/>
                <a:ext cx="760413" cy="822325"/>
              </a:xfrm>
              <a:prstGeom prst="straightConnector1">
                <a:avLst/>
              </a:prstGeom>
              <a:noFill/>
              <a:ln w="19050">
                <a:solidFill>
                  <a:schemeClr val="tx1"/>
                </a:solidFill>
                <a:round/>
                <a:headEnd/>
                <a:tailEnd type="triangle" w="lg" len="lg"/>
              </a:ln>
            </p:spPr>
          </p:cxnSp>
          <p:sp>
            <p:nvSpPr>
              <p:cNvPr id="6173" name="Rectangle 7"/>
              <p:cNvSpPr>
                <a:spLocks noChangeArrowheads="1"/>
              </p:cNvSpPr>
              <p:nvPr/>
            </p:nvSpPr>
            <p:spPr bwMode="auto">
              <a:xfrm>
                <a:off x="5791200" y="4648200"/>
                <a:ext cx="381000" cy="304800"/>
              </a:xfrm>
              <a:prstGeom prst="rect">
                <a:avLst/>
              </a:prstGeom>
              <a:solidFill>
                <a:srgbClr val="E8D1FF"/>
              </a:solidFill>
              <a:ln w="19050">
                <a:solidFill>
                  <a:schemeClr val="tx1"/>
                </a:solidFill>
                <a:miter lim="800000"/>
                <a:headEnd/>
                <a:tailEnd/>
              </a:ln>
            </p:spPr>
            <p:txBody>
              <a:bodyPr wrap="none" anchor="ctr"/>
              <a:lstStyle/>
              <a:p>
                <a:pPr algn="ctr"/>
                <a:r>
                  <a:rPr lang="en-US"/>
                  <a:t>15</a:t>
                </a:r>
              </a:p>
            </p:txBody>
          </p:sp>
          <p:cxnSp>
            <p:nvCxnSpPr>
              <p:cNvPr id="6174" name="AutoShape 21"/>
              <p:cNvCxnSpPr>
                <a:cxnSpLocks noChangeShapeType="1"/>
              </p:cNvCxnSpPr>
              <p:nvPr/>
            </p:nvCxnSpPr>
            <p:spPr bwMode="auto">
              <a:xfrm rot="5400000">
                <a:off x="6592094" y="3913981"/>
                <a:ext cx="304800" cy="1588"/>
              </a:xfrm>
              <a:prstGeom prst="straightConnector1">
                <a:avLst/>
              </a:prstGeom>
              <a:noFill/>
              <a:ln w="19050">
                <a:solidFill>
                  <a:schemeClr val="tx1"/>
                </a:solidFill>
                <a:round/>
                <a:headEnd/>
                <a:tailEnd/>
              </a:ln>
            </p:spPr>
          </p:cxnSp>
        </p:grpSp>
        <p:grpSp>
          <p:nvGrpSpPr>
            <p:cNvPr id="6163" name="Group 64"/>
            <p:cNvGrpSpPr>
              <a:grpSpLocks/>
            </p:cNvGrpSpPr>
            <p:nvPr/>
          </p:nvGrpSpPr>
          <p:grpSpPr bwMode="auto">
            <a:xfrm>
              <a:off x="4267200" y="3765550"/>
              <a:ext cx="381000" cy="1187450"/>
              <a:chOff x="6553200" y="3765550"/>
              <a:chExt cx="381000" cy="1187450"/>
            </a:xfrm>
          </p:grpSpPr>
          <p:cxnSp>
            <p:nvCxnSpPr>
              <p:cNvPr id="6170" name="AutoShape 33"/>
              <p:cNvCxnSpPr>
                <a:cxnSpLocks noChangeShapeType="1"/>
              </p:cNvCxnSpPr>
              <p:nvPr/>
            </p:nvCxnSpPr>
            <p:spPr bwMode="auto">
              <a:xfrm flipH="1">
                <a:off x="6745288" y="3765550"/>
                <a:ext cx="1" cy="818173"/>
              </a:xfrm>
              <a:prstGeom prst="straightConnector1">
                <a:avLst/>
              </a:prstGeom>
              <a:noFill/>
              <a:ln w="19050">
                <a:solidFill>
                  <a:schemeClr val="tx1"/>
                </a:solidFill>
                <a:round/>
                <a:headEnd/>
                <a:tailEnd type="triangle" w="lg" len="lg"/>
              </a:ln>
            </p:spPr>
          </p:cxnSp>
          <p:sp>
            <p:nvSpPr>
              <p:cNvPr id="6171" name="Rectangle 7"/>
              <p:cNvSpPr>
                <a:spLocks noChangeArrowheads="1"/>
              </p:cNvSpPr>
              <p:nvPr/>
            </p:nvSpPr>
            <p:spPr bwMode="auto">
              <a:xfrm>
                <a:off x="6553200" y="4648200"/>
                <a:ext cx="381000" cy="304800"/>
              </a:xfrm>
              <a:prstGeom prst="rect">
                <a:avLst/>
              </a:prstGeom>
              <a:solidFill>
                <a:srgbClr val="E8D1FF"/>
              </a:solidFill>
              <a:ln w="19050">
                <a:solidFill>
                  <a:schemeClr val="tx1"/>
                </a:solidFill>
                <a:miter lim="800000"/>
                <a:headEnd/>
                <a:tailEnd/>
              </a:ln>
            </p:spPr>
            <p:txBody>
              <a:bodyPr wrap="none" anchor="ctr"/>
              <a:lstStyle/>
              <a:p>
                <a:pPr algn="ctr"/>
                <a:r>
                  <a:rPr lang="en-US"/>
                  <a:t>4</a:t>
                </a:r>
              </a:p>
            </p:txBody>
          </p:sp>
        </p:grpSp>
        <p:grpSp>
          <p:nvGrpSpPr>
            <p:cNvPr id="6164" name="Group 65"/>
            <p:cNvGrpSpPr>
              <a:grpSpLocks/>
            </p:cNvGrpSpPr>
            <p:nvPr/>
          </p:nvGrpSpPr>
          <p:grpSpPr bwMode="auto">
            <a:xfrm>
              <a:off x="4459288" y="3765550"/>
              <a:ext cx="950912" cy="1187450"/>
              <a:chOff x="6745288" y="3765550"/>
              <a:chExt cx="950912" cy="1187450"/>
            </a:xfrm>
          </p:grpSpPr>
          <p:cxnSp>
            <p:nvCxnSpPr>
              <p:cNvPr id="6168" name="AutoShape 37"/>
              <p:cNvCxnSpPr>
                <a:cxnSpLocks noChangeShapeType="1"/>
              </p:cNvCxnSpPr>
              <p:nvPr/>
            </p:nvCxnSpPr>
            <p:spPr bwMode="auto">
              <a:xfrm>
                <a:off x="6745288" y="3765550"/>
                <a:ext cx="763587" cy="822325"/>
              </a:xfrm>
              <a:prstGeom prst="straightConnector1">
                <a:avLst/>
              </a:prstGeom>
              <a:noFill/>
              <a:ln w="19050">
                <a:solidFill>
                  <a:schemeClr val="tx1"/>
                </a:solidFill>
                <a:round/>
                <a:headEnd/>
                <a:tailEnd type="triangle" w="lg" len="lg"/>
              </a:ln>
            </p:spPr>
          </p:cxnSp>
          <p:sp>
            <p:nvSpPr>
              <p:cNvPr id="6169" name="Rectangle 7"/>
              <p:cNvSpPr>
                <a:spLocks noChangeArrowheads="1"/>
              </p:cNvSpPr>
              <p:nvPr/>
            </p:nvSpPr>
            <p:spPr bwMode="auto">
              <a:xfrm>
                <a:off x="7315200" y="4648200"/>
                <a:ext cx="381000" cy="304800"/>
              </a:xfrm>
              <a:prstGeom prst="rect">
                <a:avLst/>
              </a:prstGeom>
              <a:solidFill>
                <a:srgbClr val="E8D1FF"/>
              </a:solidFill>
              <a:ln w="19050">
                <a:solidFill>
                  <a:schemeClr val="tx1"/>
                </a:solidFill>
                <a:miter lim="800000"/>
                <a:headEnd/>
                <a:tailEnd/>
              </a:ln>
            </p:spPr>
            <p:txBody>
              <a:bodyPr wrap="none" anchor="ctr"/>
              <a:lstStyle/>
              <a:p>
                <a:pPr algn="ctr"/>
                <a:r>
                  <a:rPr lang="en-US"/>
                  <a:t>6</a:t>
                </a:r>
              </a:p>
            </p:txBody>
          </p:sp>
        </p:grpSp>
        <p:sp>
          <p:nvSpPr>
            <p:cNvPr id="6165" name="Oval 11"/>
            <p:cNvSpPr>
              <a:spLocks noChangeArrowheads="1"/>
            </p:cNvSpPr>
            <p:nvPr/>
          </p:nvSpPr>
          <p:spPr bwMode="auto">
            <a:xfrm>
              <a:off x="4191000" y="3276600"/>
              <a:ext cx="533400" cy="533400"/>
            </a:xfrm>
            <a:prstGeom prst="ellipse">
              <a:avLst/>
            </a:prstGeom>
            <a:solidFill>
              <a:srgbClr val="B5EDC2"/>
            </a:solidFill>
            <a:ln w="19050">
              <a:solidFill>
                <a:schemeClr val="tx1"/>
              </a:solidFill>
              <a:round/>
              <a:headEnd/>
              <a:tailEnd/>
            </a:ln>
          </p:spPr>
          <p:txBody>
            <a:bodyPr wrap="none" anchor="ctr"/>
            <a:lstStyle/>
            <a:p>
              <a:endParaRPr lang="en-US"/>
            </a:p>
          </p:txBody>
        </p:sp>
        <p:sp>
          <p:nvSpPr>
            <p:cNvPr id="6166" name="Oval 11"/>
            <p:cNvSpPr>
              <a:spLocks noChangeArrowheads="1"/>
            </p:cNvSpPr>
            <p:nvPr/>
          </p:nvSpPr>
          <p:spPr bwMode="auto">
            <a:xfrm>
              <a:off x="6477000" y="3352800"/>
              <a:ext cx="533400" cy="533400"/>
            </a:xfrm>
            <a:prstGeom prst="ellipse">
              <a:avLst/>
            </a:prstGeom>
            <a:solidFill>
              <a:srgbClr val="B5EDC2"/>
            </a:solidFill>
            <a:ln w="19050">
              <a:solidFill>
                <a:schemeClr val="tx1"/>
              </a:solidFill>
              <a:round/>
              <a:headEnd/>
              <a:tailEnd/>
            </a:ln>
          </p:spPr>
          <p:txBody>
            <a:bodyPr wrap="none" anchor="ctr"/>
            <a:lstStyle/>
            <a:p>
              <a:endParaRPr lang="en-US"/>
            </a:p>
          </p:txBody>
        </p:sp>
        <p:sp>
          <p:nvSpPr>
            <p:cNvPr id="6167" name="Oval 11"/>
            <p:cNvSpPr>
              <a:spLocks noChangeArrowheads="1"/>
            </p:cNvSpPr>
            <p:nvPr/>
          </p:nvSpPr>
          <p:spPr bwMode="auto">
            <a:xfrm>
              <a:off x="1905000" y="3352800"/>
              <a:ext cx="533400" cy="533400"/>
            </a:xfrm>
            <a:prstGeom prst="ellipse">
              <a:avLst/>
            </a:prstGeom>
            <a:solidFill>
              <a:srgbClr val="B5EDC2"/>
            </a:solidFill>
            <a:ln w="19050">
              <a:solidFill>
                <a:schemeClr val="tx1"/>
              </a:solidFill>
              <a:round/>
              <a:headEnd/>
              <a:tailEnd/>
            </a:ln>
          </p:spPr>
          <p:txBody>
            <a:bodyPr wrap="none" anchor="ctr"/>
            <a:lstStyle/>
            <a:p>
              <a:endParaRPr lang="en-US"/>
            </a:p>
          </p:txBody>
        </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496802" y="2018618"/>
            <a:ext cx="4275137" cy="2768375"/>
          </a:xfrm>
          <a:prstGeom prst="rect">
            <a:avLst/>
          </a:prstGeom>
          <a:noFill/>
          <a:extLst>
            <a:ext uri="{909E8E84-426E-40dd-AFC4-6F175D3DCCD1}">
              <a14:hiddenFill xmlns="" xmlns:a14="http://schemas.microsoft.com/office/drawing/2010/main">
                <a:solidFill>
                  <a:srgbClr val="FFFFFF"/>
                </a:solidFill>
              </a14:hiddenFill>
            </a:ext>
          </a:extLst>
        </p:spPr>
      </p:pic>
      <p:sp>
        <p:nvSpPr>
          <p:cNvPr id="8194" name="Rectangle 2"/>
          <p:cNvSpPr>
            <a:spLocks noGrp="1" noChangeArrowheads="1"/>
          </p:cNvSpPr>
          <p:nvPr>
            <p:ph type="title"/>
          </p:nvPr>
        </p:nvSpPr>
        <p:spPr/>
        <p:txBody>
          <a:bodyPr/>
          <a:lstStyle/>
          <a:p>
            <a:r>
              <a:rPr lang="en-US"/>
              <a:t>Expectimax Pruning?</a:t>
            </a:r>
          </a:p>
        </p:txBody>
      </p:sp>
      <p:sp>
        <p:nvSpPr>
          <p:cNvPr id="77" name="AutoShape 4"/>
          <p:cNvSpPr>
            <a:spLocks noChangeArrowheads="1"/>
          </p:cNvSpPr>
          <p:nvPr/>
        </p:nvSpPr>
        <p:spPr bwMode="auto">
          <a:xfrm>
            <a:off x="5638800" y="1539240"/>
            <a:ext cx="869951" cy="695960"/>
          </a:xfrm>
          <a:prstGeom prst="triangle">
            <a:avLst>
              <a:gd name="adj" fmla="val 50000"/>
            </a:avLst>
          </a:prstGeom>
          <a:solidFill>
            <a:srgbClr val="99CCFF"/>
          </a:solidFill>
          <a:ln w="19050">
            <a:solidFill>
              <a:schemeClr val="tx1"/>
            </a:solidFill>
            <a:miter lim="800000"/>
            <a:headEnd/>
            <a:tailEnd/>
          </a:ln>
        </p:spPr>
        <p:txBody>
          <a:bodyPr wrap="none" anchor="ctr"/>
          <a:lstStyle/>
          <a:p>
            <a:endParaRPr lang="en-US"/>
          </a:p>
        </p:txBody>
      </p:sp>
      <p:grpSp>
        <p:nvGrpSpPr>
          <p:cNvPr id="78" name="Group 60"/>
          <p:cNvGrpSpPr>
            <a:grpSpLocks/>
          </p:cNvGrpSpPr>
          <p:nvPr/>
        </p:nvGrpSpPr>
        <p:grpSpPr bwMode="auto">
          <a:xfrm>
            <a:off x="2768600" y="3903133"/>
            <a:ext cx="508000" cy="1583267"/>
            <a:chOff x="1981200" y="3765550"/>
            <a:chExt cx="381000" cy="1187450"/>
          </a:xfrm>
        </p:grpSpPr>
        <p:cxnSp>
          <p:nvCxnSpPr>
            <p:cNvPr id="118" name="AutoShape 13"/>
            <p:cNvCxnSpPr>
              <a:cxnSpLocks noChangeShapeType="1"/>
              <a:stCxn id="110" idx="0"/>
            </p:cNvCxnSpPr>
            <p:nvPr/>
          </p:nvCxnSpPr>
          <p:spPr bwMode="auto">
            <a:xfrm>
              <a:off x="2173288" y="3765550"/>
              <a:ext cx="1588" cy="806450"/>
            </a:xfrm>
            <a:prstGeom prst="straightConnector1">
              <a:avLst/>
            </a:prstGeom>
            <a:noFill/>
            <a:ln w="19050">
              <a:solidFill>
                <a:schemeClr val="tx1"/>
              </a:solidFill>
              <a:round/>
              <a:headEnd/>
              <a:tailEnd type="triangle" w="lg" len="lg"/>
            </a:ln>
          </p:spPr>
        </p:cxnSp>
        <p:sp>
          <p:nvSpPr>
            <p:cNvPr id="119" name="Rectangle 7"/>
            <p:cNvSpPr>
              <a:spLocks noChangeArrowheads="1"/>
            </p:cNvSpPr>
            <p:nvPr/>
          </p:nvSpPr>
          <p:spPr bwMode="auto">
            <a:xfrm>
              <a:off x="1981200" y="4648200"/>
              <a:ext cx="381000" cy="304800"/>
            </a:xfrm>
            <a:prstGeom prst="rect">
              <a:avLst/>
            </a:prstGeom>
            <a:solidFill>
              <a:srgbClr val="E8D1FF"/>
            </a:solidFill>
            <a:ln w="19050">
              <a:solidFill>
                <a:schemeClr val="tx1"/>
              </a:solidFill>
              <a:miter lim="800000"/>
              <a:headEnd/>
              <a:tailEnd/>
            </a:ln>
          </p:spPr>
          <p:txBody>
            <a:bodyPr wrap="none" anchor="ctr"/>
            <a:lstStyle/>
            <a:p>
              <a:pPr algn="ctr"/>
              <a:r>
                <a:rPr lang="en-US"/>
                <a:t>12</a:t>
              </a:r>
            </a:p>
          </p:txBody>
        </p:sp>
      </p:grpSp>
      <p:grpSp>
        <p:nvGrpSpPr>
          <p:cNvPr id="79" name="Group 61"/>
          <p:cNvGrpSpPr>
            <a:grpSpLocks/>
          </p:cNvGrpSpPr>
          <p:nvPr/>
        </p:nvGrpSpPr>
        <p:grpSpPr bwMode="auto">
          <a:xfrm>
            <a:off x="3024717" y="3903133"/>
            <a:ext cx="1267883" cy="1583267"/>
            <a:chOff x="2173288" y="3765550"/>
            <a:chExt cx="950912" cy="1187450"/>
          </a:xfrm>
        </p:grpSpPr>
        <p:cxnSp>
          <p:nvCxnSpPr>
            <p:cNvPr id="116" name="AutoShape 17"/>
            <p:cNvCxnSpPr>
              <a:cxnSpLocks noChangeShapeType="1"/>
              <a:stCxn id="110" idx="0"/>
            </p:cNvCxnSpPr>
            <p:nvPr/>
          </p:nvCxnSpPr>
          <p:spPr bwMode="auto">
            <a:xfrm>
              <a:off x="2173288" y="3765550"/>
              <a:ext cx="763587" cy="822325"/>
            </a:xfrm>
            <a:prstGeom prst="straightConnector1">
              <a:avLst/>
            </a:prstGeom>
            <a:noFill/>
            <a:ln w="19050">
              <a:solidFill>
                <a:schemeClr val="tx1"/>
              </a:solidFill>
              <a:round/>
              <a:headEnd/>
              <a:tailEnd type="triangle" w="lg" len="lg"/>
            </a:ln>
          </p:spPr>
        </p:cxnSp>
        <p:sp>
          <p:nvSpPr>
            <p:cNvPr id="117" name="Rectangle 7"/>
            <p:cNvSpPr>
              <a:spLocks noChangeArrowheads="1"/>
            </p:cNvSpPr>
            <p:nvPr/>
          </p:nvSpPr>
          <p:spPr bwMode="auto">
            <a:xfrm>
              <a:off x="2743200" y="4648200"/>
              <a:ext cx="381000" cy="304800"/>
            </a:xfrm>
            <a:prstGeom prst="rect">
              <a:avLst/>
            </a:prstGeom>
            <a:solidFill>
              <a:srgbClr val="E8D1FF"/>
            </a:solidFill>
            <a:ln w="19050">
              <a:solidFill>
                <a:schemeClr val="tx1"/>
              </a:solidFill>
              <a:miter lim="800000"/>
              <a:headEnd/>
              <a:tailEnd/>
            </a:ln>
          </p:spPr>
          <p:txBody>
            <a:bodyPr wrap="none" anchor="ctr"/>
            <a:lstStyle/>
            <a:p>
              <a:pPr algn="ctr"/>
              <a:r>
                <a:rPr lang="en-US" dirty="0"/>
                <a:t>9</a:t>
              </a:r>
            </a:p>
          </p:txBody>
        </p:sp>
      </p:grpSp>
      <p:grpSp>
        <p:nvGrpSpPr>
          <p:cNvPr id="82" name="Group 51"/>
          <p:cNvGrpSpPr>
            <a:grpSpLocks/>
          </p:cNvGrpSpPr>
          <p:nvPr/>
        </p:nvGrpSpPr>
        <p:grpSpPr bwMode="auto">
          <a:xfrm>
            <a:off x="2772833" y="2235200"/>
            <a:ext cx="3300942" cy="1667933"/>
            <a:chOff x="1984375" y="2514601"/>
            <a:chExt cx="2475709" cy="1250949"/>
          </a:xfrm>
        </p:grpSpPr>
        <p:sp>
          <p:nvSpPr>
            <p:cNvPr id="110" name="AutoShape 6"/>
            <p:cNvSpPr>
              <a:spLocks noChangeArrowheads="1"/>
            </p:cNvSpPr>
            <p:nvPr/>
          </p:nvSpPr>
          <p:spPr bwMode="auto">
            <a:xfrm flipV="1">
              <a:off x="1984375" y="3460750"/>
              <a:ext cx="381000" cy="304800"/>
            </a:xfrm>
            <a:prstGeom prst="triangle">
              <a:avLst>
                <a:gd name="adj" fmla="val 50000"/>
              </a:avLst>
            </a:prstGeom>
            <a:solidFill>
              <a:srgbClr val="CCCCCC"/>
            </a:solidFill>
            <a:ln w="19050">
              <a:solidFill>
                <a:schemeClr val="tx1"/>
              </a:solidFill>
              <a:miter lim="800000"/>
              <a:headEnd/>
              <a:tailEnd/>
            </a:ln>
          </p:spPr>
          <p:txBody>
            <a:bodyPr wrap="none" anchor="ctr"/>
            <a:lstStyle/>
            <a:p>
              <a:endParaRPr lang="en-US"/>
            </a:p>
          </p:txBody>
        </p:sp>
        <p:cxnSp>
          <p:nvCxnSpPr>
            <p:cNvPr id="111" name="AutoShape 7"/>
            <p:cNvCxnSpPr>
              <a:cxnSpLocks noChangeShapeType="1"/>
              <a:stCxn id="77" idx="3"/>
              <a:endCxn id="95" idx="0"/>
            </p:cNvCxnSpPr>
            <p:nvPr/>
          </p:nvCxnSpPr>
          <p:spPr bwMode="auto">
            <a:xfrm flipH="1">
              <a:off x="2171700" y="2514601"/>
              <a:ext cx="2288384" cy="838199"/>
            </a:xfrm>
            <a:prstGeom prst="straightConnector1">
              <a:avLst/>
            </a:prstGeom>
            <a:noFill/>
            <a:ln w="19050">
              <a:solidFill>
                <a:schemeClr val="tx1"/>
              </a:solidFill>
              <a:round/>
              <a:headEnd/>
              <a:tailEnd type="triangle" w="lg" len="lg"/>
            </a:ln>
          </p:spPr>
        </p:cxnSp>
      </p:grpSp>
      <p:cxnSp>
        <p:nvCxnSpPr>
          <p:cNvPr id="83" name="AutoShape 9"/>
          <p:cNvCxnSpPr>
            <a:cxnSpLocks noChangeShapeType="1"/>
            <a:stCxn id="110" idx="0"/>
          </p:cNvCxnSpPr>
          <p:nvPr/>
        </p:nvCxnSpPr>
        <p:spPr bwMode="auto">
          <a:xfrm flipH="1">
            <a:off x="2010833" y="3903133"/>
            <a:ext cx="1013884" cy="1096433"/>
          </a:xfrm>
          <a:prstGeom prst="straightConnector1">
            <a:avLst/>
          </a:prstGeom>
          <a:noFill/>
          <a:ln w="19050">
            <a:solidFill>
              <a:schemeClr val="tx1"/>
            </a:solidFill>
            <a:round/>
            <a:headEnd/>
            <a:tailEnd type="triangle" w="lg" len="lg"/>
          </a:ln>
        </p:spPr>
      </p:cxnSp>
      <p:sp>
        <p:nvSpPr>
          <p:cNvPr id="84" name="Rectangle 7"/>
          <p:cNvSpPr>
            <a:spLocks noChangeArrowheads="1"/>
          </p:cNvSpPr>
          <p:nvPr/>
        </p:nvSpPr>
        <p:spPr bwMode="auto">
          <a:xfrm>
            <a:off x="1752600" y="5080000"/>
            <a:ext cx="508000" cy="406400"/>
          </a:xfrm>
          <a:prstGeom prst="rect">
            <a:avLst/>
          </a:prstGeom>
          <a:solidFill>
            <a:srgbClr val="E8D1FF"/>
          </a:solidFill>
          <a:ln w="19050">
            <a:solidFill>
              <a:schemeClr val="tx1"/>
            </a:solidFill>
            <a:miter lim="800000"/>
            <a:headEnd/>
            <a:tailEnd/>
          </a:ln>
        </p:spPr>
        <p:txBody>
          <a:bodyPr wrap="none" anchor="ctr"/>
          <a:lstStyle/>
          <a:p>
            <a:pPr algn="ctr"/>
            <a:r>
              <a:rPr lang="en-US" dirty="0"/>
              <a:t>3</a:t>
            </a:r>
          </a:p>
        </p:txBody>
      </p:sp>
      <p:cxnSp>
        <p:nvCxnSpPr>
          <p:cNvPr id="85" name="AutoShape 21"/>
          <p:cNvCxnSpPr>
            <a:cxnSpLocks noChangeShapeType="1"/>
          </p:cNvCxnSpPr>
          <p:nvPr/>
        </p:nvCxnSpPr>
        <p:spPr bwMode="auto">
          <a:xfrm rot="5400000">
            <a:off x="5866342" y="2437341"/>
            <a:ext cx="406400" cy="2116"/>
          </a:xfrm>
          <a:prstGeom prst="straightConnector1">
            <a:avLst/>
          </a:prstGeom>
          <a:noFill/>
          <a:ln w="19050">
            <a:solidFill>
              <a:schemeClr val="tx1"/>
            </a:solidFill>
            <a:round/>
            <a:headEnd/>
            <a:tailEnd/>
          </a:ln>
        </p:spPr>
      </p:cxnSp>
      <p:cxnSp>
        <p:nvCxnSpPr>
          <p:cNvPr id="86" name="AutoShape 21"/>
          <p:cNvCxnSpPr>
            <a:cxnSpLocks noChangeShapeType="1"/>
          </p:cNvCxnSpPr>
          <p:nvPr/>
        </p:nvCxnSpPr>
        <p:spPr bwMode="auto">
          <a:xfrm rot="5400000">
            <a:off x="2820459" y="4101041"/>
            <a:ext cx="406400" cy="2117"/>
          </a:xfrm>
          <a:prstGeom prst="straightConnector1">
            <a:avLst/>
          </a:prstGeom>
          <a:noFill/>
          <a:ln w="19050">
            <a:solidFill>
              <a:schemeClr val="tx1"/>
            </a:solidFill>
            <a:round/>
            <a:headEnd/>
            <a:tailEnd/>
          </a:ln>
        </p:spPr>
      </p:cxnSp>
      <p:grpSp>
        <p:nvGrpSpPr>
          <p:cNvPr id="87" name="Group 59"/>
          <p:cNvGrpSpPr>
            <a:grpSpLocks/>
          </p:cNvGrpSpPr>
          <p:nvPr/>
        </p:nvGrpSpPr>
        <p:grpSpPr bwMode="auto">
          <a:xfrm>
            <a:off x="5820833" y="2235200"/>
            <a:ext cx="508000" cy="1646767"/>
            <a:chOff x="4270375" y="2514601"/>
            <a:chExt cx="381000" cy="1235074"/>
          </a:xfrm>
        </p:grpSpPr>
        <p:sp>
          <p:nvSpPr>
            <p:cNvPr id="108" name="AutoShape 20"/>
            <p:cNvSpPr>
              <a:spLocks noChangeArrowheads="1"/>
            </p:cNvSpPr>
            <p:nvPr/>
          </p:nvSpPr>
          <p:spPr bwMode="auto">
            <a:xfrm flipV="1">
              <a:off x="4270375" y="3444875"/>
              <a:ext cx="381000" cy="304800"/>
            </a:xfrm>
            <a:prstGeom prst="triangle">
              <a:avLst>
                <a:gd name="adj" fmla="val 50000"/>
              </a:avLst>
            </a:prstGeom>
            <a:solidFill>
              <a:srgbClr val="CCCCCC"/>
            </a:solidFill>
            <a:ln w="19050">
              <a:solidFill>
                <a:schemeClr val="tx1"/>
              </a:solidFill>
              <a:miter lim="800000"/>
              <a:headEnd/>
              <a:tailEnd/>
            </a:ln>
          </p:spPr>
          <p:txBody>
            <a:bodyPr wrap="none" anchor="ctr"/>
            <a:lstStyle/>
            <a:p>
              <a:endParaRPr lang="en-US"/>
            </a:p>
          </p:txBody>
        </p:sp>
        <p:cxnSp>
          <p:nvCxnSpPr>
            <p:cNvPr id="109" name="AutoShape 21"/>
            <p:cNvCxnSpPr>
              <a:cxnSpLocks noChangeShapeType="1"/>
              <a:stCxn id="77" idx="3"/>
              <a:endCxn id="93" idx="0"/>
            </p:cNvCxnSpPr>
            <p:nvPr/>
          </p:nvCxnSpPr>
          <p:spPr bwMode="auto">
            <a:xfrm flipH="1">
              <a:off x="4457700" y="2514601"/>
              <a:ext cx="2382" cy="761999"/>
            </a:xfrm>
            <a:prstGeom prst="straightConnector1">
              <a:avLst/>
            </a:prstGeom>
            <a:noFill/>
            <a:ln w="19050">
              <a:solidFill>
                <a:schemeClr val="tx1"/>
              </a:solidFill>
              <a:round/>
              <a:headEnd/>
              <a:tailEnd type="triangle" w="lg" len="lg"/>
            </a:ln>
          </p:spPr>
        </p:cxnSp>
      </p:grpSp>
      <p:grpSp>
        <p:nvGrpSpPr>
          <p:cNvPr id="88" name="Group 58"/>
          <p:cNvGrpSpPr>
            <a:grpSpLocks/>
          </p:cNvGrpSpPr>
          <p:nvPr/>
        </p:nvGrpSpPr>
        <p:grpSpPr bwMode="auto">
          <a:xfrm>
            <a:off x="4800600" y="3898900"/>
            <a:ext cx="1272117" cy="1587500"/>
            <a:chOff x="3505200" y="3762375"/>
            <a:chExt cx="954088" cy="1190625"/>
          </a:xfrm>
        </p:grpSpPr>
        <p:cxnSp>
          <p:nvCxnSpPr>
            <p:cNvPr id="105" name="AutoShape 23"/>
            <p:cNvCxnSpPr>
              <a:cxnSpLocks noChangeShapeType="1"/>
            </p:cNvCxnSpPr>
            <p:nvPr/>
          </p:nvCxnSpPr>
          <p:spPr bwMode="auto">
            <a:xfrm flipH="1">
              <a:off x="3698875" y="3765550"/>
              <a:ext cx="760413" cy="822325"/>
            </a:xfrm>
            <a:prstGeom prst="straightConnector1">
              <a:avLst/>
            </a:prstGeom>
            <a:noFill/>
            <a:ln w="19050">
              <a:solidFill>
                <a:schemeClr val="tx1"/>
              </a:solidFill>
              <a:round/>
              <a:headEnd/>
              <a:tailEnd type="triangle" w="lg" len="lg"/>
            </a:ln>
          </p:spPr>
        </p:cxnSp>
        <p:sp>
          <p:nvSpPr>
            <p:cNvPr id="106" name="Rectangle 7"/>
            <p:cNvSpPr>
              <a:spLocks noChangeArrowheads="1"/>
            </p:cNvSpPr>
            <p:nvPr/>
          </p:nvSpPr>
          <p:spPr bwMode="auto">
            <a:xfrm>
              <a:off x="3505200" y="4648200"/>
              <a:ext cx="381000" cy="304800"/>
            </a:xfrm>
            <a:prstGeom prst="rect">
              <a:avLst/>
            </a:prstGeom>
            <a:solidFill>
              <a:srgbClr val="E8D1FF"/>
            </a:solidFill>
            <a:ln w="19050">
              <a:solidFill>
                <a:schemeClr val="tx1"/>
              </a:solidFill>
              <a:miter lim="800000"/>
              <a:headEnd/>
              <a:tailEnd/>
            </a:ln>
          </p:spPr>
          <p:txBody>
            <a:bodyPr wrap="none" anchor="ctr"/>
            <a:lstStyle/>
            <a:p>
              <a:pPr algn="ctr"/>
              <a:r>
                <a:rPr lang="en-US"/>
                <a:t>2</a:t>
              </a:r>
            </a:p>
          </p:txBody>
        </p:sp>
        <p:cxnSp>
          <p:nvCxnSpPr>
            <p:cNvPr id="107" name="AutoShape 21"/>
            <p:cNvCxnSpPr>
              <a:cxnSpLocks noChangeShapeType="1"/>
            </p:cNvCxnSpPr>
            <p:nvPr/>
          </p:nvCxnSpPr>
          <p:spPr bwMode="auto">
            <a:xfrm rot="5400000">
              <a:off x="4306094" y="3913981"/>
              <a:ext cx="304800" cy="1588"/>
            </a:xfrm>
            <a:prstGeom prst="straightConnector1">
              <a:avLst/>
            </a:prstGeom>
            <a:noFill/>
            <a:ln w="19050">
              <a:solidFill>
                <a:schemeClr val="tx1"/>
              </a:solidFill>
              <a:round/>
              <a:headEnd/>
              <a:tailEnd/>
            </a:ln>
          </p:spPr>
        </p:cxnSp>
      </p:grpSp>
      <p:sp>
        <p:nvSpPr>
          <p:cNvPr id="123" name="Rectangle 122"/>
          <p:cNvSpPr/>
          <p:nvPr/>
        </p:nvSpPr>
        <p:spPr>
          <a:xfrm>
            <a:off x="6019800" y="4038600"/>
            <a:ext cx="20574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8" name="AutoShape 33"/>
          <p:cNvCxnSpPr>
            <a:cxnSpLocks noChangeShapeType="1"/>
          </p:cNvCxnSpPr>
          <p:nvPr/>
        </p:nvCxnSpPr>
        <p:spPr bwMode="auto">
          <a:xfrm flipH="1">
            <a:off x="6057298" y="3903133"/>
            <a:ext cx="15423" cy="1126067"/>
          </a:xfrm>
          <a:prstGeom prst="straightConnector1">
            <a:avLst/>
          </a:prstGeom>
          <a:noFill/>
          <a:ln w="19050">
            <a:solidFill>
              <a:schemeClr val="tx1"/>
            </a:solidFill>
            <a:prstDash val="dash"/>
            <a:round/>
            <a:headEnd/>
            <a:tailEnd type="triangle" w="lg" len="lg"/>
          </a:ln>
        </p:spPr>
      </p:cxnSp>
      <p:sp>
        <p:nvSpPr>
          <p:cNvPr id="95" name="Oval 11"/>
          <p:cNvSpPr>
            <a:spLocks noChangeArrowheads="1"/>
          </p:cNvSpPr>
          <p:nvPr/>
        </p:nvSpPr>
        <p:spPr bwMode="auto">
          <a:xfrm>
            <a:off x="2667000" y="3352800"/>
            <a:ext cx="711200" cy="711200"/>
          </a:xfrm>
          <a:prstGeom prst="ellipse">
            <a:avLst/>
          </a:prstGeom>
          <a:solidFill>
            <a:srgbClr val="B5EDC2"/>
          </a:solidFill>
          <a:ln w="19050">
            <a:solidFill>
              <a:schemeClr val="tx1"/>
            </a:solidFill>
            <a:round/>
            <a:headEnd/>
            <a:tailEnd/>
          </a:ln>
        </p:spPr>
        <p:txBody>
          <a:bodyPr wrap="none" anchor="ctr"/>
          <a:lstStyle/>
          <a:p>
            <a:endParaRPr lang="en-US"/>
          </a:p>
        </p:txBody>
      </p:sp>
      <p:cxnSp>
        <p:nvCxnSpPr>
          <p:cNvPr id="96" name="AutoShape 37"/>
          <p:cNvCxnSpPr>
            <a:cxnSpLocks noChangeShapeType="1"/>
          </p:cNvCxnSpPr>
          <p:nvPr/>
        </p:nvCxnSpPr>
        <p:spPr bwMode="auto">
          <a:xfrm>
            <a:off x="6072717" y="3903133"/>
            <a:ext cx="1018116" cy="1096435"/>
          </a:xfrm>
          <a:prstGeom prst="straightConnector1">
            <a:avLst/>
          </a:prstGeom>
          <a:noFill/>
          <a:ln w="19050">
            <a:solidFill>
              <a:schemeClr val="tx1"/>
            </a:solidFill>
            <a:prstDash val="dash"/>
            <a:round/>
            <a:headEnd/>
            <a:tailEnd type="triangle" w="lg" len="lg"/>
          </a:ln>
        </p:spPr>
      </p:cxnSp>
      <p:sp>
        <p:nvSpPr>
          <p:cNvPr id="93" name="Oval 11"/>
          <p:cNvSpPr>
            <a:spLocks noChangeArrowheads="1"/>
          </p:cNvSpPr>
          <p:nvPr/>
        </p:nvSpPr>
        <p:spPr bwMode="auto">
          <a:xfrm>
            <a:off x="5715000" y="3251200"/>
            <a:ext cx="711200" cy="711200"/>
          </a:xfrm>
          <a:prstGeom prst="ellipse">
            <a:avLst/>
          </a:prstGeom>
          <a:solidFill>
            <a:srgbClr val="B5EDC2"/>
          </a:solidFill>
          <a:ln w="19050">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t>Depth-Limited Expectimax</a:t>
            </a:r>
          </a:p>
        </p:txBody>
      </p:sp>
      <p:sp>
        <p:nvSpPr>
          <p:cNvPr id="9219" name="AutoShape 27"/>
          <p:cNvSpPr>
            <a:spLocks noChangeArrowheads="1"/>
          </p:cNvSpPr>
          <p:nvPr/>
        </p:nvSpPr>
        <p:spPr bwMode="auto">
          <a:xfrm>
            <a:off x="5507038" y="1600200"/>
            <a:ext cx="285750" cy="228600"/>
          </a:xfrm>
          <a:prstGeom prst="triangle">
            <a:avLst>
              <a:gd name="adj" fmla="val 50000"/>
            </a:avLst>
          </a:prstGeom>
          <a:solidFill>
            <a:srgbClr val="99CCFF"/>
          </a:solidFill>
          <a:ln w="9525">
            <a:solidFill>
              <a:schemeClr val="tx1"/>
            </a:solidFill>
            <a:miter lim="800000"/>
            <a:headEnd/>
            <a:tailEnd/>
          </a:ln>
        </p:spPr>
        <p:txBody>
          <a:bodyPr wrap="none" anchor="ctr"/>
          <a:lstStyle/>
          <a:p>
            <a:endParaRPr lang="en-US">
              <a:latin typeface="Calibri"/>
              <a:cs typeface="Calibri"/>
            </a:endParaRPr>
          </a:p>
        </p:txBody>
      </p:sp>
      <p:cxnSp>
        <p:nvCxnSpPr>
          <p:cNvPr id="9220" name="AutoShape 28"/>
          <p:cNvCxnSpPr>
            <a:cxnSpLocks noChangeShapeType="1"/>
            <a:stCxn id="9219" idx="3"/>
            <a:endCxn id="9226" idx="0"/>
          </p:cNvCxnSpPr>
          <p:nvPr/>
        </p:nvCxnSpPr>
        <p:spPr bwMode="auto">
          <a:xfrm flipH="1">
            <a:off x="5078413" y="1828800"/>
            <a:ext cx="571500" cy="458788"/>
          </a:xfrm>
          <a:prstGeom prst="straightConnector1">
            <a:avLst/>
          </a:prstGeom>
          <a:noFill/>
          <a:ln w="9525">
            <a:solidFill>
              <a:schemeClr val="tx1"/>
            </a:solidFill>
            <a:round/>
            <a:headEnd/>
            <a:tailEnd type="triangle" w="med" len="med"/>
          </a:ln>
        </p:spPr>
      </p:cxnSp>
      <p:cxnSp>
        <p:nvCxnSpPr>
          <p:cNvPr id="9221" name="AutoShape 29"/>
          <p:cNvCxnSpPr>
            <a:cxnSpLocks noChangeShapeType="1"/>
            <a:stCxn id="9219" idx="3"/>
            <a:endCxn id="9227" idx="0"/>
          </p:cNvCxnSpPr>
          <p:nvPr/>
        </p:nvCxnSpPr>
        <p:spPr bwMode="auto">
          <a:xfrm>
            <a:off x="5649913" y="1828800"/>
            <a:ext cx="573087" cy="458788"/>
          </a:xfrm>
          <a:prstGeom prst="straightConnector1">
            <a:avLst/>
          </a:prstGeom>
          <a:noFill/>
          <a:ln w="9525">
            <a:solidFill>
              <a:schemeClr val="tx1"/>
            </a:solidFill>
            <a:round/>
            <a:headEnd/>
            <a:tailEnd type="triangle" w="med" len="med"/>
          </a:ln>
        </p:spPr>
      </p:cxnSp>
      <p:cxnSp>
        <p:nvCxnSpPr>
          <p:cNvPr id="9222" name="AutoShape 30"/>
          <p:cNvCxnSpPr>
            <a:cxnSpLocks noChangeShapeType="1"/>
          </p:cNvCxnSpPr>
          <p:nvPr/>
        </p:nvCxnSpPr>
        <p:spPr bwMode="auto">
          <a:xfrm flipH="1">
            <a:off x="4791075" y="2573338"/>
            <a:ext cx="287338" cy="746125"/>
          </a:xfrm>
          <a:prstGeom prst="straightConnector1">
            <a:avLst/>
          </a:prstGeom>
          <a:noFill/>
          <a:ln w="9525">
            <a:solidFill>
              <a:schemeClr val="tx1"/>
            </a:solidFill>
            <a:round/>
            <a:headEnd/>
            <a:tailEnd type="triangle" w="med" len="med"/>
          </a:ln>
        </p:spPr>
      </p:cxnSp>
      <p:cxnSp>
        <p:nvCxnSpPr>
          <p:cNvPr id="9223" name="AutoShape 31"/>
          <p:cNvCxnSpPr>
            <a:cxnSpLocks noChangeShapeType="1"/>
          </p:cNvCxnSpPr>
          <p:nvPr/>
        </p:nvCxnSpPr>
        <p:spPr bwMode="auto">
          <a:xfrm>
            <a:off x="5078413" y="2573338"/>
            <a:ext cx="228600" cy="746125"/>
          </a:xfrm>
          <a:prstGeom prst="straightConnector1">
            <a:avLst/>
          </a:prstGeom>
          <a:noFill/>
          <a:ln w="9525">
            <a:solidFill>
              <a:schemeClr val="tx1"/>
            </a:solidFill>
            <a:round/>
            <a:headEnd/>
            <a:tailEnd type="triangle" w="med" len="med"/>
          </a:ln>
        </p:spPr>
      </p:cxnSp>
      <p:cxnSp>
        <p:nvCxnSpPr>
          <p:cNvPr id="9224" name="AutoShape 32"/>
          <p:cNvCxnSpPr>
            <a:cxnSpLocks noChangeShapeType="1"/>
          </p:cNvCxnSpPr>
          <p:nvPr/>
        </p:nvCxnSpPr>
        <p:spPr bwMode="auto">
          <a:xfrm flipH="1">
            <a:off x="5937250" y="2573338"/>
            <a:ext cx="285750" cy="746125"/>
          </a:xfrm>
          <a:prstGeom prst="straightConnector1">
            <a:avLst/>
          </a:prstGeom>
          <a:noFill/>
          <a:ln w="9525">
            <a:solidFill>
              <a:schemeClr val="tx1"/>
            </a:solidFill>
            <a:round/>
            <a:headEnd/>
            <a:tailEnd type="triangle" w="med" len="med"/>
          </a:ln>
        </p:spPr>
      </p:cxnSp>
      <p:cxnSp>
        <p:nvCxnSpPr>
          <p:cNvPr id="9225" name="AutoShape 33"/>
          <p:cNvCxnSpPr>
            <a:cxnSpLocks noChangeShapeType="1"/>
          </p:cNvCxnSpPr>
          <p:nvPr/>
        </p:nvCxnSpPr>
        <p:spPr bwMode="auto">
          <a:xfrm>
            <a:off x="6223000" y="2573338"/>
            <a:ext cx="285750" cy="746125"/>
          </a:xfrm>
          <a:prstGeom prst="straightConnector1">
            <a:avLst/>
          </a:prstGeom>
          <a:noFill/>
          <a:ln w="9525">
            <a:solidFill>
              <a:schemeClr val="tx1"/>
            </a:solidFill>
            <a:round/>
            <a:headEnd/>
            <a:tailEnd type="triangle" w="med" len="med"/>
          </a:ln>
        </p:spPr>
      </p:cxnSp>
      <p:sp>
        <p:nvSpPr>
          <p:cNvPr id="9226" name="Oval 34"/>
          <p:cNvSpPr>
            <a:spLocks noChangeArrowheads="1"/>
          </p:cNvSpPr>
          <p:nvPr/>
        </p:nvSpPr>
        <p:spPr bwMode="auto">
          <a:xfrm>
            <a:off x="4933950" y="2287588"/>
            <a:ext cx="287338" cy="285750"/>
          </a:xfrm>
          <a:prstGeom prst="ellipse">
            <a:avLst/>
          </a:prstGeom>
          <a:solidFill>
            <a:srgbClr val="B5EDC2"/>
          </a:solidFill>
          <a:ln w="9525">
            <a:solidFill>
              <a:schemeClr val="tx1"/>
            </a:solidFill>
            <a:round/>
            <a:headEnd/>
            <a:tailEnd/>
          </a:ln>
        </p:spPr>
        <p:txBody>
          <a:bodyPr wrap="none" anchor="ctr"/>
          <a:lstStyle/>
          <a:p>
            <a:endParaRPr lang="en-US">
              <a:latin typeface="Calibri"/>
              <a:cs typeface="Calibri"/>
            </a:endParaRPr>
          </a:p>
        </p:txBody>
      </p:sp>
      <p:sp>
        <p:nvSpPr>
          <p:cNvPr id="9227" name="Oval 35"/>
          <p:cNvSpPr>
            <a:spLocks noChangeArrowheads="1"/>
          </p:cNvSpPr>
          <p:nvPr/>
        </p:nvSpPr>
        <p:spPr bwMode="auto">
          <a:xfrm>
            <a:off x="6080125" y="2287588"/>
            <a:ext cx="285750" cy="285750"/>
          </a:xfrm>
          <a:prstGeom prst="ellipse">
            <a:avLst/>
          </a:prstGeom>
          <a:solidFill>
            <a:srgbClr val="B5EDC2"/>
          </a:solidFill>
          <a:ln w="9525">
            <a:solidFill>
              <a:schemeClr val="tx1"/>
            </a:solidFill>
            <a:round/>
            <a:headEnd/>
            <a:tailEnd/>
          </a:ln>
        </p:spPr>
        <p:txBody>
          <a:bodyPr wrap="none" anchor="ctr"/>
          <a:lstStyle/>
          <a:p>
            <a:endParaRPr lang="en-US">
              <a:latin typeface="Calibri"/>
              <a:cs typeface="Calibri"/>
            </a:endParaRPr>
          </a:p>
        </p:txBody>
      </p:sp>
      <p:pic>
        <p:nvPicPr>
          <p:cNvPr id="9228" name="Picture 36"/>
          <p:cNvPicPr>
            <a:picLocks noChangeAspect="1" noChangeArrowheads="1"/>
          </p:cNvPicPr>
          <p:nvPr/>
        </p:nvPicPr>
        <p:blipFill>
          <a:blip r:embed="rId3" cstate="print"/>
          <a:srcRect/>
          <a:stretch>
            <a:fillRect/>
          </a:stretch>
        </p:blipFill>
        <p:spPr bwMode="auto">
          <a:xfrm>
            <a:off x="6905625" y="2287588"/>
            <a:ext cx="257175" cy="200025"/>
          </a:xfrm>
          <a:prstGeom prst="rect">
            <a:avLst/>
          </a:prstGeom>
          <a:noFill/>
          <a:ln w="9525">
            <a:noFill/>
            <a:miter lim="800000"/>
            <a:headEnd/>
            <a:tailEnd/>
          </a:ln>
        </p:spPr>
      </p:pic>
      <p:pic>
        <p:nvPicPr>
          <p:cNvPr id="9229" name="Picture 37"/>
          <p:cNvPicPr>
            <a:picLocks noChangeAspect="1" noChangeArrowheads="1"/>
          </p:cNvPicPr>
          <p:nvPr/>
        </p:nvPicPr>
        <p:blipFill>
          <a:blip r:embed="rId4" cstate="print"/>
          <a:srcRect/>
          <a:stretch>
            <a:fillRect/>
          </a:stretch>
        </p:blipFill>
        <p:spPr bwMode="auto">
          <a:xfrm>
            <a:off x="6915150" y="3376613"/>
            <a:ext cx="234950" cy="211137"/>
          </a:xfrm>
          <a:prstGeom prst="rect">
            <a:avLst/>
          </a:prstGeom>
          <a:noFill/>
          <a:ln w="9525">
            <a:noFill/>
            <a:miter lim="800000"/>
            <a:headEnd/>
            <a:tailEnd/>
          </a:ln>
        </p:spPr>
      </p:pic>
      <p:pic>
        <p:nvPicPr>
          <p:cNvPr id="9230" name="Picture 38"/>
          <p:cNvPicPr>
            <a:picLocks noChangeAspect="1" noChangeArrowheads="1"/>
          </p:cNvPicPr>
          <p:nvPr/>
        </p:nvPicPr>
        <p:blipFill>
          <a:blip r:embed="rId5" cstate="print"/>
          <a:srcRect/>
          <a:stretch>
            <a:fillRect/>
          </a:stretch>
        </p:blipFill>
        <p:spPr bwMode="auto">
          <a:xfrm>
            <a:off x="6891338" y="1600200"/>
            <a:ext cx="257175" cy="223838"/>
          </a:xfrm>
          <a:prstGeom prst="rect">
            <a:avLst/>
          </a:prstGeom>
          <a:noFill/>
          <a:ln w="9525">
            <a:noFill/>
            <a:miter lim="800000"/>
            <a:headEnd/>
            <a:tailEnd/>
          </a:ln>
        </p:spPr>
      </p:pic>
      <p:sp>
        <p:nvSpPr>
          <p:cNvPr id="9231" name="Oval 40"/>
          <p:cNvSpPr>
            <a:spLocks noChangeArrowheads="1"/>
          </p:cNvSpPr>
          <p:nvPr/>
        </p:nvSpPr>
        <p:spPr bwMode="auto">
          <a:xfrm>
            <a:off x="5221288" y="3319463"/>
            <a:ext cx="285750" cy="285750"/>
          </a:xfrm>
          <a:prstGeom prst="ellipse">
            <a:avLst/>
          </a:prstGeom>
          <a:solidFill>
            <a:srgbClr val="B5EDC2"/>
          </a:solidFill>
          <a:ln w="9525">
            <a:solidFill>
              <a:schemeClr val="tx1"/>
            </a:solidFill>
            <a:round/>
            <a:headEnd/>
            <a:tailEnd/>
          </a:ln>
        </p:spPr>
        <p:txBody>
          <a:bodyPr wrap="none" anchor="ctr"/>
          <a:lstStyle/>
          <a:p>
            <a:endParaRPr lang="en-US">
              <a:latin typeface="Calibri"/>
              <a:cs typeface="Calibri"/>
            </a:endParaRPr>
          </a:p>
        </p:txBody>
      </p:sp>
      <p:sp>
        <p:nvSpPr>
          <p:cNvPr id="9232" name="Oval 41"/>
          <p:cNvSpPr>
            <a:spLocks noChangeArrowheads="1"/>
          </p:cNvSpPr>
          <p:nvPr/>
        </p:nvSpPr>
        <p:spPr bwMode="auto">
          <a:xfrm>
            <a:off x="5792788" y="3319463"/>
            <a:ext cx="287337" cy="285750"/>
          </a:xfrm>
          <a:prstGeom prst="ellipse">
            <a:avLst/>
          </a:prstGeom>
          <a:solidFill>
            <a:srgbClr val="B5EDC2"/>
          </a:solidFill>
          <a:ln w="9525">
            <a:solidFill>
              <a:schemeClr val="tx1"/>
            </a:solidFill>
            <a:round/>
            <a:headEnd/>
            <a:tailEnd/>
          </a:ln>
        </p:spPr>
        <p:txBody>
          <a:bodyPr wrap="none" anchor="ctr"/>
          <a:lstStyle/>
          <a:p>
            <a:endParaRPr lang="en-US">
              <a:latin typeface="Calibri"/>
              <a:cs typeface="Calibri"/>
            </a:endParaRPr>
          </a:p>
        </p:txBody>
      </p:sp>
      <p:sp>
        <p:nvSpPr>
          <p:cNvPr id="9233" name="Oval 42"/>
          <p:cNvSpPr>
            <a:spLocks noChangeArrowheads="1"/>
          </p:cNvSpPr>
          <p:nvPr/>
        </p:nvSpPr>
        <p:spPr bwMode="auto">
          <a:xfrm>
            <a:off x="6365875" y="3319463"/>
            <a:ext cx="287338" cy="285750"/>
          </a:xfrm>
          <a:prstGeom prst="ellipse">
            <a:avLst/>
          </a:prstGeom>
          <a:solidFill>
            <a:srgbClr val="B5EDC2"/>
          </a:solidFill>
          <a:ln w="9525">
            <a:solidFill>
              <a:schemeClr val="tx1"/>
            </a:solidFill>
            <a:round/>
            <a:headEnd/>
            <a:tailEnd/>
          </a:ln>
        </p:spPr>
        <p:txBody>
          <a:bodyPr wrap="none" anchor="ctr"/>
          <a:lstStyle/>
          <a:p>
            <a:endParaRPr lang="en-US">
              <a:latin typeface="Calibri"/>
              <a:cs typeface="Calibri"/>
            </a:endParaRPr>
          </a:p>
        </p:txBody>
      </p:sp>
      <p:cxnSp>
        <p:nvCxnSpPr>
          <p:cNvPr id="9234" name="AutoShape 43"/>
          <p:cNvCxnSpPr>
            <a:cxnSpLocks noChangeShapeType="1"/>
          </p:cNvCxnSpPr>
          <p:nvPr/>
        </p:nvCxnSpPr>
        <p:spPr bwMode="auto">
          <a:xfrm>
            <a:off x="4800600" y="3581400"/>
            <a:ext cx="285750" cy="746125"/>
          </a:xfrm>
          <a:prstGeom prst="straightConnector1">
            <a:avLst/>
          </a:prstGeom>
          <a:noFill/>
          <a:ln w="9525">
            <a:solidFill>
              <a:schemeClr val="tx1"/>
            </a:solidFill>
            <a:round/>
            <a:headEnd/>
            <a:tailEnd type="triangle" w="med" len="med"/>
          </a:ln>
        </p:spPr>
      </p:cxnSp>
      <p:sp>
        <p:nvSpPr>
          <p:cNvPr id="9235" name="Line 44"/>
          <p:cNvSpPr>
            <a:spLocks noChangeShapeType="1"/>
          </p:cNvSpPr>
          <p:nvPr/>
        </p:nvSpPr>
        <p:spPr bwMode="auto">
          <a:xfrm flipH="1">
            <a:off x="4572000" y="3581400"/>
            <a:ext cx="228600" cy="762000"/>
          </a:xfrm>
          <a:prstGeom prst="line">
            <a:avLst/>
          </a:prstGeom>
          <a:noFill/>
          <a:ln w="9525">
            <a:solidFill>
              <a:schemeClr val="tx1"/>
            </a:solidFill>
            <a:round/>
            <a:headEnd/>
            <a:tailEnd type="triangle" w="med" len="med"/>
          </a:ln>
        </p:spPr>
        <p:txBody>
          <a:bodyPr/>
          <a:lstStyle/>
          <a:p>
            <a:endParaRPr lang="en-US">
              <a:latin typeface="Calibri"/>
              <a:cs typeface="Calibri"/>
            </a:endParaRPr>
          </a:p>
        </p:txBody>
      </p:sp>
      <p:sp>
        <p:nvSpPr>
          <p:cNvPr id="9236" name="AutoShape 45"/>
          <p:cNvSpPr>
            <a:spLocks noChangeArrowheads="1"/>
          </p:cNvSpPr>
          <p:nvPr/>
        </p:nvSpPr>
        <p:spPr bwMode="auto">
          <a:xfrm>
            <a:off x="4419600" y="4343400"/>
            <a:ext cx="285750" cy="228600"/>
          </a:xfrm>
          <a:prstGeom prst="triangle">
            <a:avLst>
              <a:gd name="adj" fmla="val 50000"/>
            </a:avLst>
          </a:prstGeom>
          <a:solidFill>
            <a:srgbClr val="99CCFF"/>
          </a:solidFill>
          <a:ln w="9525">
            <a:solidFill>
              <a:schemeClr val="tx1"/>
            </a:solidFill>
            <a:miter lim="800000"/>
            <a:headEnd/>
            <a:tailEnd/>
          </a:ln>
        </p:spPr>
        <p:txBody>
          <a:bodyPr wrap="none" anchor="ctr"/>
          <a:lstStyle/>
          <a:p>
            <a:endParaRPr lang="en-US">
              <a:latin typeface="Calibri"/>
              <a:cs typeface="Calibri"/>
            </a:endParaRPr>
          </a:p>
        </p:txBody>
      </p:sp>
      <p:pic>
        <p:nvPicPr>
          <p:cNvPr id="9237" name="Picture 46"/>
          <p:cNvPicPr>
            <a:picLocks noChangeAspect="1" noChangeArrowheads="1"/>
          </p:cNvPicPr>
          <p:nvPr/>
        </p:nvPicPr>
        <p:blipFill>
          <a:blip r:embed="rId5" cstate="print"/>
          <a:srcRect/>
          <a:stretch>
            <a:fillRect/>
          </a:stretch>
        </p:blipFill>
        <p:spPr bwMode="auto">
          <a:xfrm>
            <a:off x="6905625" y="4343400"/>
            <a:ext cx="257175" cy="223838"/>
          </a:xfrm>
          <a:prstGeom prst="rect">
            <a:avLst/>
          </a:prstGeom>
          <a:noFill/>
          <a:ln w="9525">
            <a:noFill/>
            <a:miter lim="800000"/>
            <a:headEnd/>
            <a:tailEnd/>
          </a:ln>
        </p:spPr>
      </p:pic>
      <p:cxnSp>
        <p:nvCxnSpPr>
          <p:cNvPr id="9238" name="AutoShape 47"/>
          <p:cNvCxnSpPr>
            <a:cxnSpLocks noChangeShapeType="1"/>
          </p:cNvCxnSpPr>
          <p:nvPr/>
        </p:nvCxnSpPr>
        <p:spPr bwMode="auto">
          <a:xfrm rot="16200000" flipH="1">
            <a:off x="4478338" y="4665662"/>
            <a:ext cx="304800" cy="117475"/>
          </a:xfrm>
          <a:prstGeom prst="straightConnector1">
            <a:avLst/>
          </a:prstGeom>
          <a:noFill/>
          <a:ln w="9525">
            <a:solidFill>
              <a:schemeClr val="tx1"/>
            </a:solidFill>
            <a:round/>
            <a:headEnd/>
            <a:tailEnd type="triangle" w="med" len="med"/>
          </a:ln>
        </p:spPr>
      </p:cxnSp>
      <p:sp>
        <p:nvSpPr>
          <p:cNvPr id="9239" name="Oval 39"/>
          <p:cNvSpPr>
            <a:spLocks noChangeArrowheads="1"/>
          </p:cNvSpPr>
          <p:nvPr/>
        </p:nvSpPr>
        <p:spPr bwMode="auto">
          <a:xfrm>
            <a:off x="4648200" y="3319463"/>
            <a:ext cx="285750" cy="285750"/>
          </a:xfrm>
          <a:prstGeom prst="ellipse">
            <a:avLst/>
          </a:prstGeom>
          <a:solidFill>
            <a:srgbClr val="B5EDC2"/>
          </a:solidFill>
          <a:ln w="9525">
            <a:solidFill>
              <a:schemeClr val="tx1"/>
            </a:solidFill>
            <a:round/>
            <a:headEnd/>
            <a:tailEnd/>
          </a:ln>
        </p:spPr>
        <p:txBody>
          <a:bodyPr wrap="none" anchor="ctr"/>
          <a:lstStyle/>
          <a:p>
            <a:endParaRPr lang="en-US">
              <a:latin typeface="Calibri"/>
              <a:cs typeface="Calibri"/>
            </a:endParaRPr>
          </a:p>
        </p:txBody>
      </p:sp>
      <p:sp>
        <p:nvSpPr>
          <p:cNvPr id="9240" name="AutoShape 45"/>
          <p:cNvSpPr>
            <a:spLocks noChangeArrowheads="1"/>
          </p:cNvSpPr>
          <p:nvPr/>
        </p:nvSpPr>
        <p:spPr bwMode="auto">
          <a:xfrm>
            <a:off x="4972050" y="4343400"/>
            <a:ext cx="285750" cy="228600"/>
          </a:xfrm>
          <a:prstGeom prst="triangle">
            <a:avLst>
              <a:gd name="adj" fmla="val 50000"/>
            </a:avLst>
          </a:prstGeom>
          <a:solidFill>
            <a:srgbClr val="99CCFF"/>
          </a:solidFill>
          <a:ln w="9525">
            <a:solidFill>
              <a:schemeClr val="tx1"/>
            </a:solidFill>
            <a:miter lim="800000"/>
            <a:headEnd/>
            <a:tailEnd/>
          </a:ln>
        </p:spPr>
        <p:txBody>
          <a:bodyPr wrap="none" anchor="ctr"/>
          <a:lstStyle/>
          <a:p>
            <a:endParaRPr lang="en-US">
              <a:latin typeface="Calibri"/>
              <a:cs typeface="Calibri"/>
            </a:endParaRPr>
          </a:p>
        </p:txBody>
      </p:sp>
      <p:cxnSp>
        <p:nvCxnSpPr>
          <p:cNvPr id="9241" name="AutoShape 47"/>
          <p:cNvCxnSpPr>
            <a:cxnSpLocks noChangeShapeType="1"/>
          </p:cNvCxnSpPr>
          <p:nvPr/>
        </p:nvCxnSpPr>
        <p:spPr bwMode="auto">
          <a:xfrm rot="16200000" flipH="1">
            <a:off x="5035550" y="4654550"/>
            <a:ext cx="304800" cy="139700"/>
          </a:xfrm>
          <a:prstGeom prst="straightConnector1">
            <a:avLst/>
          </a:prstGeom>
          <a:noFill/>
          <a:ln w="9525">
            <a:solidFill>
              <a:schemeClr val="tx1"/>
            </a:solidFill>
            <a:round/>
            <a:headEnd/>
            <a:tailEnd type="triangle" w="med" len="med"/>
          </a:ln>
        </p:spPr>
      </p:cxnSp>
      <p:sp>
        <p:nvSpPr>
          <p:cNvPr id="9242" name="Line 48"/>
          <p:cNvSpPr>
            <a:spLocks noChangeShapeType="1"/>
          </p:cNvSpPr>
          <p:nvPr/>
        </p:nvSpPr>
        <p:spPr bwMode="auto">
          <a:xfrm flipH="1">
            <a:off x="5029200" y="4572000"/>
            <a:ext cx="88900" cy="304800"/>
          </a:xfrm>
          <a:prstGeom prst="line">
            <a:avLst/>
          </a:prstGeom>
          <a:noFill/>
          <a:ln w="9525">
            <a:solidFill>
              <a:schemeClr val="tx1"/>
            </a:solidFill>
            <a:round/>
            <a:headEnd/>
            <a:tailEnd type="triangle" w="med" len="med"/>
          </a:ln>
        </p:spPr>
        <p:txBody>
          <a:bodyPr/>
          <a:lstStyle/>
          <a:p>
            <a:endParaRPr lang="en-US">
              <a:latin typeface="Calibri"/>
              <a:cs typeface="Calibri"/>
            </a:endParaRPr>
          </a:p>
        </p:txBody>
      </p:sp>
      <p:sp>
        <p:nvSpPr>
          <p:cNvPr id="9243" name="TextBox 33"/>
          <p:cNvSpPr txBox="1">
            <a:spLocks noChangeArrowheads="1"/>
          </p:cNvSpPr>
          <p:nvPr/>
        </p:nvSpPr>
        <p:spPr bwMode="auto">
          <a:xfrm>
            <a:off x="5756275" y="4267200"/>
            <a:ext cx="348886" cy="369332"/>
          </a:xfrm>
          <a:prstGeom prst="rect">
            <a:avLst/>
          </a:prstGeom>
          <a:noFill/>
          <a:ln w="9525">
            <a:noFill/>
            <a:miter lim="800000"/>
            <a:headEnd/>
            <a:tailEnd/>
          </a:ln>
        </p:spPr>
        <p:txBody>
          <a:bodyPr wrap="none">
            <a:spAutoFit/>
          </a:bodyPr>
          <a:lstStyle/>
          <a:p>
            <a:r>
              <a:rPr lang="en-US" b="1">
                <a:latin typeface="Calibri"/>
                <a:cs typeface="Calibri"/>
              </a:rPr>
              <a:t>…</a:t>
            </a:r>
          </a:p>
        </p:txBody>
      </p:sp>
      <p:sp>
        <p:nvSpPr>
          <p:cNvPr id="9244" name="TextBox 34"/>
          <p:cNvSpPr txBox="1">
            <a:spLocks noChangeArrowheads="1"/>
          </p:cNvSpPr>
          <p:nvPr/>
        </p:nvSpPr>
        <p:spPr bwMode="auto">
          <a:xfrm>
            <a:off x="4918075" y="5105400"/>
            <a:ext cx="348886" cy="369332"/>
          </a:xfrm>
          <a:prstGeom prst="rect">
            <a:avLst/>
          </a:prstGeom>
          <a:noFill/>
          <a:ln w="9525">
            <a:noFill/>
            <a:miter lim="800000"/>
            <a:headEnd/>
            <a:tailEnd/>
          </a:ln>
        </p:spPr>
        <p:txBody>
          <a:bodyPr wrap="none">
            <a:spAutoFit/>
          </a:bodyPr>
          <a:lstStyle/>
          <a:p>
            <a:r>
              <a:rPr lang="en-US" b="1">
                <a:latin typeface="Calibri"/>
                <a:cs typeface="Calibri"/>
              </a:rPr>
              <a:t>…</a:t>
            </a:r>
          </a:p>
        </p:txBody>
      </p:sp>
      <p:sp>
        <p:nvSpPr>
          <p:cNvPr id="36" name="Rectangle 35"/>
          <p:cNvSpPr/>
          <p:nvPr/>
        </p:nvSpPr>
        <p:spPr>
          <a:xfrm>
            <a:off x="4343400" y="5638800"/>
            <a:ext cx="762000" cy="533400"/>
          </a:xfrm>
          <a:prstGeom prst="rect">
            <a:avLst/>
          </a:prstGeom>
          <a:solidFill>
            <a:srgbClr val="E8D1FF"/>
          </a:solidFill>
          <a:ln w="9525">
            <a:solidFill>
              <a:schemeClr val="tx1"/>
            </a:solidFill>
            <a:round/>
            <a:headEnd/>
            <a:tailEnd/>
          </a:ln>
        </p:spPr>
        <p:txBody>
          <a:bodyPr wrap="none" anchor="ctr"/>
          <a:lstStyle/>
          <a:p>
            <a:pPr algn="ctr">
              <a:defRPr/>
            </a:pPr>
            <a:r>
              <a:rPr lang="en-US" dirty="0">
                <a:solidFill>
                  <a:schemeClr val="tx1">
                    <a:lumMod val="95000"/>
                    <a:lumOff val="5000"/>
                  </a:schemeClr>
                </a:solidFill>
                <a:latin typeface="Calibri"/>
                <a:cs typeface="Calibri"/>
              </a:rPr>
              <a:t>492</a:t>
            </a:r>
          </a:p>
        </p:txBody>
      </p:sp>
      <p:sp>
        <p:nvSpPr>
          <p:cNvPr id="9246" name="Rectangle 38"/>
          <p:cNvSpPr>
            <a:spLocks noChangeArrowheads="1"/>
          </p:cNvSpPr>
          <p:nvPr/>
        </p:nvSpPr>
        <p:spPr bwMode="auto">
          <a:xfrm>
            <a:off x="5334000" y="5638800"/>
            <a:ext cx="762000" cy="533400"/>
          </a:xfrm>
          <a:prstGeom prst="rect">
            <a:avLst/>
          </a:prstGeom>
          <a:solidFill>
            <a:srgbClr val="E8D1FF"/>
          </a:solidFill>
          <a:ln w="9525">
            <a:solidFill>
              <a:schemeClr val="tx1"/>
            </a:solidFill>
            <a:round/>
            <a:headEnd/>
            <a:tailEnd/>
          </a:ln>
        </p:spPr>
        <p:txBody>
          <a:bodyPr wrap="none" anchor="ctr"/>
          <a:lstStyle/>
          <a:p>
            <a:pPr algn="ctr"/>
            <a:r>
              <a:rPr lang="en-US">
                <a:latin typeface="Calibri"/>
                <a:cs typeface="Calibri"/>
              </a:rPr>
              <a:t>362</a:t>
            </a:r>
          </a:p>
        </p:txBody>
      </p:sp>
      <p:sp>
        <p:nvSpPr>
          <p:cNvPr id="9247" name="TextBox 40"/>
          <p:cNvSpPr txBox="1">
            <a:spLocks noChangeArrowheads="1"/>
          </p:cNvSpPr>
          <p:nvPr/>
        </p:nvSpPr>
        <p:spPr bwMode="auto">
          <a:xfrm>
            <a:off x="6213475" y="5649913"/>
            <a:ext cx="348886" cy="369332"/>
          </a:xfrm>
          <a:prstGeom prst="rect">
            <a:avLst/>
          </a:prstGeom>
          <a:noFill/>
          <a:ln w="9525">
            <a:noFill/>
            <a:miter lim="800000"/>
            <a:headEnd/>
            <a:tailEnd/>
          </a:ln>
        </p:spPr>
        <p:txBody>
          <a:bodyPr wrap="none">
            <a:spAutoFit/>
          </a:bodyPr>
          <a:lstStyle/>
          <a:p>
            <a:r>
              <a:rPr lang="en-US" b="1">
                <a:latin typeface="Calibri"/>
                <a:cs typeface="Calibri"/>
              </a:rPr>
              <a:t>…</a:t>
            </a:r>
          </a:p>
        </p:txBody>
      </p:sp>
      <p:sp>
        <p:nvSpPr>
          <p:cNvPr id="43" name="Freeform 42"/>
          <p:cNvSpPr/>
          <p:nvPr/>
        </p:nvSpPr>
        <p:spPr>
          <a:xfrm>
            <a:off x="4421188" y="4589463"/>
            <a:ext cx="346075" cy="1036637"/>
          </a:xfrm>
          <a:custGeom>
            <a:avLst/>
            <a:gdLst>
              <a:gd name="connsiteX0" fmla="*/ 122829 w 354842"/>
              <a:gd name="connsiteY0" fmla="*/ 0 h 1037230"/>
              <a:gd name="connsiteX1" fmla="*/ 0 w 354842"/>
              <a:gd name="connsiteY1" fmla="*/ 191068 h 1037230"/>
              <a:gd name="connsiteX2" fmla="*/ 122829 w 354842"/>
              <a:gd name="connsiteY2" fmla="*/ 545910 h 1037230"/>
              <a:gd name="connsiteX3" fmla="*/ 327546 w 354842"/>
              <a:gd name="connsiteY3" fmla="*/ 832513 h 1037230"/>
              <a:gd name="connsiteX4" fmla="*/ 286603 w 354842"/>
              <a:gd name="connsiteY4" fmla="*/ 1037230 h 1037230"/>
              <a:gd name="connsiteX0" fmla="*/ 122829 w 354842"/>
              <a:gd name="connsiteY0" fmla="*/ 0 h 1037230"/>
              <a:gd name="connsiteX1" fmla="*/ 0 w 354842"/>
              <a:gd name="connsiteY1" fmla="*/ 419668 h 1037230"/>
              <a:gd name="connsiteX2" fmla="*/ 122829 w 354842"/>
              <a:gd name="connsiteY2" fmla="*/ 545910 h 1037230"/>
              <a:gd name="connsiteX3" fmla="*/ 327546 w 354842"/>
              <a:gd name="connsiteY3" fmla="*/ 832513 h 1037230"/>
              <a:gd name="connsiteX4" fmla="*/ 286603 w 354842"/>
              <a:gd name="connsiteY4" fmla="*/ 1037230 h 1037230"/>
              <a:gd name="connsiteX0" fmla="*/ 148229 w 355220"/>
              <a:gd name="connsiteY0" fmla="*/ 0 h 1037230"/>
              <a:gd name="connsiteX1" fmla="*/ 25400 w 355220"/>
              <a:gd name="connsiteY1" fmla="*/ 419668 h 1037230"/>
              <a:gd name="connsiteX2" fmla="*/ 300629 w 355220"/>
              <a:gd name="connsiteY2" fmla="*/ 545910 h 1037230"/>
              <a:gd name="connsiteX3" fmla="*/ 352946 w 355220"/>
              <a:gd name="connsiteY3" fmla="*/ 832513 h 1037230"/>
              <a:gd name="connsiteX4" fmla="*/ 312003 w 355220"/>
              <a:gd name="connsiteY4" fmla="*/ 1037230 h 1037230"/>
              <a:gd name="connsiteX0" fmla="*/ 148229 w 346122"/>
              <a:gd name="connsiteY0" fmla="*/ 0 h 1037230"/>
              <a:gd name="connsiteX1" fmla="*/ 25400 w 346122"/>
              <a:gd name="connsiteY1" fmla="*/ 419668 h 1037230"/>
              <a:gd name="connsiteX2" fmla="*/ 300629 w 346122"/>
              <a:gd name="connsiteY2" fmla="*/ 545910 h 1037230"/>
              <a:gd name="connsiteX3" fmla="*/ 200546 w 346122"/>
              <a:gd name="connsiteY3" fmla="*/ 832513 h 1037230"/>
              <a:gd name="connsiteX4" fmla="*/ 312003 w 346122"/>
              <a:gd name="connsiteY4" fmla="*/ 1037230 h 1037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22" h="1037230">
                <a:moveTo>
                  <a:pt x="148229" y="0"/>
                </a:moveTo>
                <a:cubicBezTo>
                  <a:pt x="86814" y="50041"/>
                  <a:pt x="0" y="328683"/>
                  <a:pt x="25400" y="419668"/>
                </a:cubicBezTo>
                <a:cubicBezTo>
                  <a:pt x="50800" y="510653"/>
                  <a:pt x="271438" y="477103"/>
                  <a:pt x="300629" y="545910"/>
                </a:cubicBezTo>
                <a:cubicBezTo>
                  <a:pt x="329820" y="614718"/>
                  <a:pt x="198650" y="750626"/>
                  <a:pt x="200546" y="832513"/>
                </a:cubicBezTo>
                <a:cubicBezTo>
                  <a:pt x="202442" y="914400"/>
                  <a:pt x="346122" y="975815"/>
                  <a:pt x="312003" y="1037230"/>
                </a:cubicBezTo>
              </a:path>
            </a:pathLst>
          </a:custGeom>
          <a:ln>
            <a:headEnd type="none" w="med" len="med"/>
            <a:tailEnd type="triangle" w="med" len="med"/>
          </a:ln>
        </p:spPr>
        <p:style>
          <a:lnRef idx="1">
            <a:schemeClr val="dk1"/>
          </a:lnRef>
          <a:fillRef idx="0">
            <a:schemeClr val="dk1"/>
          </a:fillRef>
          <a:effectRef idx="0">
            <a:schemeClr val="dk1"/>
          </a:effectRef>
          <a:fontRef idx="minor">
            <a:schemeClr val="tx1"/>
          </a:fontRef>
        </p:style>
        <p:txBody>
          <a:bodyPr anchor="ctr"/>
          <a:lstStyle/>
          <a:p>
            <a:pPr algn="ctr">
              <a:defRPr/>
            </a:pPr>
            <a:endParaRPr lang="en-US">
              <a:latin typeface="Calibri"/>
              <a:cs typeface="Calibri"/>
            </a:endParaRPr>
          </a:p>
        </p:txBody>
      </p:sp>
      <p:sp>
        <p:nvSpPr>
          <p:cNvPr id="38" name="Rectangle 37"/>
          <p:cNvSpPr/>
          <p:nvPr/>
        </p:nvSpPr>
        <p:spPr>
          <a:xfrm>
            <a:off x="4343400" y="4343400"/>
            <a:ext cx="457200" cy="381000"/>
          </a:xfrm>
          <a:prstGeom prst="rect">
            <a:avLst/>
          </a:prstGeom>
          <a:solidFill>
            <a:srgbClr val="E8D1FF"/>
          </a:solidFill>
          <a:ln w="9525">
            <a:solidFill>
              <a:schemeClr val="tx1"/>
            </a:solidFill>
            <a:round/>
            <a:headEnd/>
            <a:tailEnd/>
          </a:ln>
        </p:spPr>
        <p:txBody>
          <a:bodyPr wrap="none" anchor="ctr"/>
          <a:lstStyle/>
          <a:p>
            <a:pPr algn="ctr">
              <a:defRPr/>
            </a:pPr>
            <a:r>
              <a:rPr lang="en-US" dirty="0">
                <a:solidFill>
                  <a:schemeClr val="tx1">
                    <a:lumMod val="95000"/>
                    <a:lumOff val="5000"/>
                  </a:schemeClr>
                </a:solidFill>
                <a:latin typeface="Calibri"/>
                <a:cs typeface="Calibri"/>
              </a:rPr>
              <a:t>400</a:t>
            </a:r>
          </a:p>
        </p:txBody>
      </p:sp>
      <p:sp>
        <p:nvSpPr>
          <p:cNvPr id="40" name="Rectangle 39"/>
          <p:cNvSpPr/>
          <p:nvPr/>
        </p:nvSpPr>
        <p:spPr>
          <a:xfrm>
            <a:off x="4953000" y="4343400"/>
            <a:ext cx="457200" cy="381000"/>
          </a:xfrm>
          <a:prstGeom prst="rect">
            <a:avLst/>
          </a:prstGeom>
          <a:solidFill>
            <a:srgbClr val="E8D1FF"/>
          </a:solidFill>
          <a:ln w="9525">
            <a:solidFill>
              <a:schemeClr val="tx1"/>
            </a:solidFill>
            <a:round/>
            <a:headEnd/>
            <a:tailEnd/>
          </a:ln>
        </p:spPr>
        <p:txBody>
          <a:bodyPr wrap="none" anchor="ctr"/>
          <a:lstStyle/>
          <a:p>
            <a:pPr algn="ctr">
              <a:defRPr/>
            </a:pPr>
            <a:r>
              <a:rPr lang="en-US" dirty="0">
                <a:solidFill>
                  <a:schemeClr val="tx1">
                    <a:lumMod val="95000"/>
                    <a:lumOff val="5000"/>
                  </a:schemeClr>
                </a:solidFill>
                <a:latin typeface="Calibri"/>
                <a:cs typeface="Calibri"/>
              </a:rPr>
              <a:t>300</a:t>
            </a:r>
          </a:p>
        </p:txBody>
      </p:sp>
      <p:sp>
        <p:nvSpPr>
          <p:cNvPr id="42" name="Rounded Rectangular Callout 41"/>
          <p:cNvSpPr/>
          <p:nvPr/>
        </p:nvSpPr>
        <p:spPr>
          <a:xfrm>
            <a:off x="5638800" y="3962400"/>
            <a:ext cx="2133600" cy="1600200"/>
          </a:xfrm>
          <a:prstGeom prst="wedgeRoundRectCallout">
            <a:avLst>
              <a:gd name="adj1" fmla="val -59213"/>
              <a:gd name="adj2" fmla="val -17670"/>
              <a:gd name="adj3" fmla="val 16667"/>
            </a:avLst>
          </a:prstGeom>
          <a:ln>
            <a:solidFill>
              <a:srgbClr val="7030A0"/>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en-US" dirty="0">
                <a:latin typeface="Calibri"/>
                <a:cs typeface="Calibri"/>
              </a:rPr>
              <a:t>Estimate of true </a:t>
            </a:r>
            <a:r>
              <a:rPr lang="en-US" dirty="0" err="1">
                <a:latin typeface="Calibri"/>
                <a:cs typeface="Calibri"/>
              </a:rPr>
              <a:t>expectimax</a:t>
            </a:r>
            <a:r>
              <a:rPr lang="en-US" dirty="0">
                <a:latin typeface="Calibri"/>
                <a:cs typeface="Calibri"/>
              </a:rPr>
              <a:t> value (which would require a lot of work to compute)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0" grpId="0" animBg="1"/>
      <p:bldP spid="4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163700" y="1524000"/>
            <a:ext cx="4065899" cy="4654992"/>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Probabilities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382000" y="3048000"/>
            <a:ext cx="1662739" cy="1568400"/>
          </a:xfrm>
          <a:prstGeom prst="rect">
            <a:avLst/>
          </a:prstGeom>
          <a:noFill/>
          <a:extLst>
            <a:ext uri="{909E8E84-426E-40dd-AFC4-6F175D3DCCD1}">
              <a14:hiddenFill xmlns=""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428333" y="1356197"/>
            <a:ext cx="1535600" cy="1597025"/>
          </a:xfrm>
          <a:prstGeom prst="rect">
            <a:avLst/>
          </a:prstGeom>
          <a:noFill/>
          <a:extLst>
            <a:ext uri="{909E8E84-426E-40dd-AFC4-6F175D3DCCD1}">
              <a14:hiddenFill xmlns="" xmlns:a14="http://schemas.microsoft.com/office/drawing/2010/main">
                <a:solidFill>
                  <a:srgbClr val="FFFFFF"/>
                </a:solidFill>
              </a14:hiddenFill>
            </a:ext>
          </a:extLst>
        </p:spPr>
      </p:pic>
      <p:pic>
        <p:nvPicPr>
          <p:cNvPr id="3079" name="Picture 7"/>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382318" y="4826203"/>
            <a:ext cx="1554162" cy="1769655"/>
          </a:xfrm>
          <a:prstGeom prst="rect">
            <a:avLst/>
          </a:prstGeom>
          <a:noFill/>
          <a:extLst>
            <a:ext uri="{909E8E84-426E-40dd-AFC4-6F175D3DCCD1}">
              <a14:hiddenFill xmlns="" xmlns:a14="http://schemas.microsoft.com/office/drawing/2010/main">
                <a:solidFill>
                  <a:srgbClr val="FFFFFF"/>
                </a:solidFill>
              </a14:hiddenFill>
            </a:ext>
          </a:extLst>
        </p:spPr>
      </p:pic>
      <p:sp>
        <p:nvSpPr>
          <p:cNvPr id="12290" name="Rectangle 2"/>
          <p:cNvSpPr>
            <a:spLocks noGrp="1" noChangeArrowheads="1"/>
          </p:cNvSpPr>
          <p:nvPr>
            <p:ph type="title"/>
          </p:nvPr>
        </p:nvSpPr>
        <p:spPr/>
        <p:txBody>
          <a:bodyPr/>
          <a:lstStyle/>
          <a:p>
            <a:r>
              <a:rPr lang="en-US"/>
              <a:t>Reminder: Probabilities</a:t>
            </a:r>
          </a:p>
        </p:txBody>
      </p:sp>
      <p:sp>
        <p:nvSpPr>
          <p:cNvPr id="12291" name="Rectangle 3"/>
          <p:cNvSpPr>
            <a:spLocks noGrp="1" noChangeArrowheads="1"/>
          </p:cNvSpPr>
          <p:nvPr>
            <p:ph idx="1"/>
          </p:nvPr>
        </p:nvSpPr>
        <p:spPr/>
        <p:txBody>
          <a:bodyPr/>
          <a:lstStyle/>
          <a:p>
            <a:pPr>
              <a:lnSpc>
                <a:spcPct val="80000"/>
              </a:lnSpc>
            </a:pPr>
            <a:r>
              <a:rPr lang="en-US" sz="2000" dirty="0"/>
              <a:t>A </a:t>
            </a:r>
            <a:r>
              <a:rPr lang="en-US" sz="2000" dirty="0">
                <a:solidFill>
                  <a:srgbClr val="CC0000"/>
                </a:solidFill>
              </a:rPr>
              <a:t>random variable</a:t>
            </a:r>
            <a:r>
              <a:rPr lang="en-US" sz="2000" dirty="0"/>
              <a:t> represents an event whose outcome is unknown</a:t>
            </a:r>
          </a:p>
          <a:p>
            <a:pPr>
              <a:lnSpc>
                <a:spcPct val="80000"/>
              </a:lnSpc>
            </a:pPr>
            <a:r>
              <a:rPr lang="en-US" sz="2000" dirty="0"/>
              <a:t>A </a:t>
            </a:r>
            <a:r>
              <a:rPr lang="en-US" sz="2000" dirty="0">
                <a:solidFill>
                  <a:srgbClr val="CC0000"/>
                </a:solidFill>
              </a:rPr>
              <a:t>probability distribution</a:t>
            </a:r>
            <a:r>
              <a:rPr lang="en-US" sz="2000" dirty="0"/>
              <a:t> is an assignment of weights to outcomes</a:t>
            </a:r>
          </a:p>
          <a:p>
            <a:pPr>
              <a:lnSpc>
                <a:spcPct val="80000"/>
              </a:lnSpc>
            </a:pPr>
            <a:endParaRPr lang="en-US" sz="2000" dirty="0"/>
          </a:p>
          <a:p>
            <a:pPr>
              <a:lnSpc>
                <a:spcPct val="80000"/>
              </a:lnSpc>
            </a:pPr>
            <a:r>
              <a:rPr lang="en-US" sz="2000" dirty="0"/>
              <a:t>Example: Traffic on freeway</a:t>
            </a:r>
          </a:p>
          <a:p>
            <a:pPr lvl="1">
              <a:lnSpc>
                <a:spcPct val="80000"/>
              </a:lnSpc>
            </a:pPr>
            <a:r>
              <a:rPr lang="en-US" sz="1800" dirty="0"/>
              <a:t>Random variable: T = whether there’s traffic</a:t>
            </a:r>
          </a:p>
          <a:p>
            <a:pPr lvl="1">
              <a:lnSpc>
                <a:spcPct val="80000"/>
              </a:lnSpc>
            </a:pPr>
            <a:r>
              <a:rPr lang="en-US" sz="1800" dirty="0"/>
              <a:t>Outcomes: T in {none, light, heavy}</a:t>
            </a:r>
          </a:p>
          <a:p>
            <a:pPr lvl="1">
              <a:lnSpc>
                <a:spcPct val="80000"/>
              </a:lnSpc>
            </a:pPr>
            <a:r>
              <a:rPr lang="en-US" sz="1800" dirty="0"/>
              <a:t>Distribution: P(T=none) = 0.25, P(T=light) = 0.50, P(T=heavy) = 0.25</a:t>
            </a:r>
          </a:p>
          <a:p>
            <a:pPr>
              <a:lnSpc>
                <a:spcPct val="80000"/>
              </a:lnSpc>
            </a:pPr>
            <a:endParaRPr lang="en-US" sz="2000" dirty="0"/>
          </a:p>
          <a:p>
            <a:pPr>
              <a:lnSpc>
                <a:spcPct val="80000"/>
              </a:lnSpc>
            </a:pPr>
            <a:r>
              <a:rPr lang="en-US" sz="2000" dirty="0"/>
              <a:t>Some laws of probability:</a:t>
            </a:r>
          </a:p>
          <a:p>
            <a:pPr lvl="1">
              <a:lnSpc>
                <a:spcPct val="80000"/>
              </a:lnSpc>
            </a:pPr>
            <a:r>
              <a:rPr lang="en-US" sz="1800" dirty="0"/>
              <a:t>Probabilities are always non-negative</a:t>
            </a:r>
          </a:p>
          <a:p>
            <a:pPr lvl="1">
              <a:lnSpc>
                <a:spcPct val="80000"/>
              </a:lnSpc>
            </a:pPr>
            <a:r>
              <a:rPr lang="en-US" sz="1800" dirty="0"/>
              <a:t>Probabilities over all possible outcomes sum to one</a:t>
            </a:r>
          </a:p>
          <a:p>
            <a:pPr>
              <a:lnSpc>
                <a:spcPct val="80000"/>
              </a:lnSpc>
            </a:pPr>
            <a:endParaRPr lang="en-US" sz="2000" dirty="0"/>
          </a:p>
          <a:p>
            <a:pPr>
              <a:lnSpc>
                <a:spcPct val="80000"/>
              </a:lnSpc>
            </a:pPr>
            <a:endParaRPr lang="en-US" sz="1800" dirty="0"/>
          </a:p>
        </p:txBody>
      </p:sp>
      <p:sp>
        <p:nvSpPr>
          <p:cNvPr id="10" name="TextBox 9"/>
          <p:cNvSpPr txBox="1"/>
          <p:nvPr/>
        </p:nvSpPr>
        <p:spPr>
          <a:xfrm>
            <a:off x="10287000" y="1905000"/>
            <a:ext cx="1219200" cy="584775"/>
          </a:xfrm>
          <a:prstGeom prst="rect">
            <a:avLst/>
          </a:prstGeom>
          <a:noFill/>
        </p:spPr>
        <p:txBody>
          <a:bodyPr wrap="square" rtlCol="0">
            <a:spAutoFit/>
          </a:bodyPr>
          <a:lstStyle/>
          <a:p>
            <a:r>
              <a:rPr lang="en-US" sz="3200" dirty="0">
                <a:latin typeface="Calibri" pitchFamily="34" charset="0"/>
              </a:rPr>
              <a:t>0.25</a:t>
            </a:r>
          </a:p>
        </p:txBody>
      </p:sp>
      <p:sp>
        <p:nvSpPr>
          <p:cNvPr id="11" name="TextBox 10"/>
          <p:cNvSpPr txBox="1"/>
          <p:nvPr/>
        </p:nvSpPr>
        <p:spPr>
          <a:xfrm>
            <a:off x="10287000" y="3657600"/>
            <a:ext cx="1219200" cy="584775"/>
          </a:xfrm>
          <a:prstGeom prst="rect">
            <a:avLst/>
          </a:prstGeom>
          <a:noFill/>
        </p:spPr>
        <p:txBody>
          <a:bodyPr wrap="square" rtlCol="0">
            <a:spAutoFit/>
          </a:bodyPr>
          <a:lstStyle/>
          <a:p>
            <a:r>
              <a:rPr lang="en-US" sz="3200" dirty="0">
                <a:latin typeface="Calibri" pitchFamily="34" charset="0"/>
              </a:rPr>
              <a:t>0.50</a:t>
            </a:r>
          </a:p>
        </p:txBody>
      </p:sp>
      <p:sp>
        <p:nvSpPr>
          <p:cNvPr id="12" name="TextBox 11"/>
          <p:cNvSpPr txBox="1"/>
          <p:nvPr/>
        </p:nvSpPr>
        <p:spPr>
          <a:xfrm>
            <a:off x="10287000" y="5511225"/>
            <a:ext cx="1219200" cy="584775"/>
          </a:xfrm>
          <a:prstGeom prst="rect">
            <a:avLst/>
          </a:prstGeom>
          <a:noFill/>
        </p:spPr>
        <p:txBody>
          <a:bodyPr wrap="square" rtlCol="0">
            <a:spAutoFit/>
          </a:bodyPr>
          <a:lstStyle/>
          <a:p>
            <a:r>
              <a:rPr lang="en-US" sz="3200" dirty="0">
                <a:latin typeface="Calibri" pitchFamily="34" charset="0"/>
              </a:rPr>
              <a:t>0.25</a:t>
            </a: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71519" y="4826203"/>
            <a:ext cx="1554162" cy="1726997"/>
          </a:xfrm>
          <a:prstGeom prst="rect">
            <a:avLst/>
          </a:prstGeom>
          <a:noFill/>
          <a:extLst>
            <a:ext uri="{909E8E84-426E-40dd-AFC4-6F175D3DCCD1}">
              <a14:hiddenFill xmlns="" xmlns:a14="http://schemas.microsoft.com/office/drawing/2010/main">
                <a:solidFill>
                  <a:srgbClr val="FFFFFF"/>
                </a:solidFill>
              </a14:hiddenFill>
            </a:ext>
          </a:extLst>
        </p:spPr>
      </p:pic>
      <p:pic>
        <p:nvPicPr>
          <p:cNvPr id="26" name="Picture 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876800" y="4800600"/>
            <a:ext cx="1643063" cy="1549839"/>
          </a:xfrm>
          <a:prstGeom prst="rect">
            <a:avLst/>
          </a:prstGeom>
          <a:noFill/>
          <a:extLst>
            <a:ext uri="{909E8E84-426E-40dd-AFC4-6F175D3DCCD1}">
              <a14:hiddenFill xmlns="" xmlns:a14="http://schemas.microsoft.com/office/drawing/2010/main">
                <a:solidFill>
                  <a:srgbClr val="FFFFFF"/>
                </a:solidFill>
              </a14:hiddenFill>
            </a:ext>
          </a:extLst>
        </p:spPr>
      </p:pic>
      <p:sp>
        <p:nvSpPr>
          <p:cNvPr id="16387" name="Rectangle 3"/>
          <p:cNvSpPr>
            <a:spLocks noGrp="1" noChangeArrowheads="1"/>
          </p:cNvSpPr>
          <p:nvPr>
            <p:ph idx="1"/>
          </p:nvPr>
        </p:nvSpPr>
        <p:spPr>
          <a:xfrm>
            <a:off x="381000" y="1371600"/>
            <a:ext cx="8915400" cy="4525963"/>
          </a:xfrm>
        </p:spPr>
        <p:txBody>
          <a:bodyPr/>
          <a:lstStyle/>
          <a:p>
            <a:pPr>
              <a:lnSpc>
                <a:spcPct val="90000"/>
              </a:lnSpc>
            </a:pPr>
            <a:r>
              <a:rPr lang="en-US" sz="2600" dirty="0"/>
              <a:t>The expected value of a function of a random variable is the average, weighted by the probability distribution over outcomes</a:t>
            </a:r>
          </a:p>
          <a:p>
            <a:pPr lvl="4">
              <a:lnSpc>
                <a:spcPct val="90000"/>
              </a:lnSpc>
            </a:pPr>
            <a:endParaRPr lang="en-US" sz="1600" dirty="0"/>
          </a:p>
          <a:p>
            <a:pPr>
              <a:lnSpc>
                <a:spcPct val="90000"/>
              </a:lnSpc>
            </a:pPr>
            <a:r>
              <a:rPr lang="en-US" sz="2600" dirty="0"/>
              <a:t>Example: How long to get to the airport?</a:t>
            </a:r>
          </a:p>
          <a:p>
            <a:pPr lvl="1">
              <a:lnSpc>
                <a:spcPct val="90000"/>
              </a:lnSpc>
            </a:pPr>
            <a:endParaRPr lang="en-US" sz="2000" dirty="0"/>
          </a:p>
          <a:p>
            <a:pPr lvl="2">
              <a:lnSpc>
                <a:spcPct val="90000"/>
              </a:lnSpc>
            </a:pPr>
            <a:endParaRPr lang="en-US" sz="2000" dirty="0"/>
          </a:p>
        </p:txBody>
      </p:sp>
      <p:pic>
        <p:nvPicPr>
          <p:cNvPr id="30" name="Picture 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580963" y="4813148"/>
            <a:ext cx="1535600" cy="1597025"/>
          </a:xfrm>
          <a:prstGeom prst="rect">
            <a:avLst/>
          </a:prstGeom>
          <a:noFill/>
          <a:extLst>
            <a:ext uri="{909E8E84-426E-40dd-AFC4-6F175D3DCCD1}">
              <a14:hiddenFill xmlns="" xmlns:a14="http://schemas.microsoft.com/office/drawing/2010/main">
                <a:solidFill>
                  <a:srgbClr val="FFFFFF"/>
                </a:solidFill>
              </a14:hiddenFill>
            </a:ext>
          </a:extLst>
        </p:spPr>
      </p:pic>
      <p:pic>
        <p:nvPicPr>
          <p:cNvPr id="7172" name="Picture 4"/>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807076" y="1212791"/>
            <a:ext cx="3108698" cy="1987608"/>
          </a:xfrm>
          <a:prstGeom prst="rect">
            <a:avLst/>
          </a:prstGeom>
          <a:noFill/>
          <a:extLst>
            <a:ext uri="{909E8E84-426E-40dd-AFC4-6F175D3DCCD1}">
              <a14:hiddenFill xmlns="" xmlns:a14="http://schemas.microsoft.com/office/drawing/2010/main">
                <a:solidFill>
                  <a:srgbClr val="FFFFFF"/>
                </a:solidFill>
              </a14:hiddenFill>
            </a:ext>
          </a:extLst>
        </p:spPr>
      </p:pic>
      <p:sp>
        <p:nvSpPr>
          <p:cNvPr id="13314" name="Rectangle 2"/>
          <p:cNvSpPr>
            <a:spLocks noGrp="1" noChangeArrowheads="1"/>
          </p:cNvSpPr>
          <p:nvPr>
            <p:ph type="title"/>
          </p:nvPr>
        </p:nvSpPr>
        <p:spPr/>
        <p:txBody>
          <a:bodyPr/>
          <a:lstStyle/>
          <a:p>
            <a:r>
              <a:rPr lang="en-US"/>
              <a:t>Reminder: Expectations</a:t>
            </a:r>
          </a:p>
        </p:txBody>
      </p:sp>
      <p:sp>
        <p:nvSpPr>
          <p:cNvPr id="10" name="TextBox 9"/>
          <p:cNvSpPr txBox="1"/>
          <p:nvPr/>
        </p:nvSpPr>
        <p:spPr>
          <a:xfrm>
            <a:off x="3097824" y="4229833"/>
            <a:ext cx="1219200" cy="461665"/>
          </a:xfrm>
          <a:prstGeom prst="rect">
            <a:avLst/>
          </a:prstGeom>
          <a:noFill/>
        </p:spPr>
        <p:txBody>
          <a:bodyPr wrap="square" rtlCol="0">
            <a:spAutoFit/>
          </a:bodyPr>
          <a:lstStyle/>
          <a:p>
            <a:r>
              <a:rPr lang="en-US" sz="2400" dirty="0">
                <a:latin typeface="Calibri"/>
                <a:cs typeface="Calibri"/>
              </a:rPr>
              <a:t>0.25</a:t>
            </a:r>
          </a:p>
        </p:txBody>
      </p:sp>
      <p:sp>
        <p:nvSpPr>
          <p:cNvPr id="11" name="TextBox 10"/>
          <p:cNvSpPr txBox="1"/>
          <p:nvPr/>
        </p:nvSpPr>
        <p:spPr>
          <a:xfrm>
            <a:off x="5383824" y="4229833"/>
            <a:ext cx="1219200" cy="461665"/>
          </a:xfrm>
          <a:prstGeom prst="rect">
            <a:avLst/>
          </a:prstGeom>
          <a:noFill/>
        </p:spPr>
        <p:txBody>
          <a:bodyPr wrap="square" rtlCol="0">
            <a:spAutoFit/>
          </a:bodyPr>
          <a:lstStyle/>
          <a:p>
            <a:r>
              <a:rPr lang="en-US" sz="2400" dirty="0">
                <a:latin typeface="Calibri"/>
                <a:cs typeface="Calibri"/>
              </a:rPr>
              <a:t>0.50</a:t>
            </a:r>
          </a:p>
        </p:txBody>
      </p:sp>
      <p:sp>
        <p:nvSpPr>
          <p:cNvPr id="12" name="TextBox 11"/>
          <p:cNvSpPr txBox="1"/>
          <p:nvPr/>
        </p:nvSpPr>
        <p:spPr>
          <a:xfrm>
            <a:off x="7669824" y="4229833"/>
            <a:ext cx="1219200" cy="461665"/>
          </a:xfrm>
          <a:prstGeom prst="rect">
            <a:avLst/>
          </a:prstGeom>
          <a:noFill/>
        </p:spPr>
        <p:txBody>
          <a:bodyPr wrap="square" rtlCol="0">
            <a:spAutoFit/>
          </a:bodyPr>
          <a:lstStyle/>
          <a:p>
            <a:r>
              <a:rPr lang="en-US" sz="2400" dirty="0">
                <a:latin typeface="Calibri"/>
                <a:cs typeface="Calibri"/>
              </a:rPr>
              <a:t>0.25</a:t>
            </a:r>
          </a:p>
        </p:txBody>
      </p:sp>
      <p:sp>
        <p:nvSpPr>
          <p:cNvPr id="14" name="TextBox 13"/>
          <p:cNvSpPr txBox="1"/>
          <p:nvPr/>
        </p:nvSpPr>
        <p:spPr>
          <a:xfrm>
            <a:off x="811824" y="4229833"/>
            <a:ext cx="2286000" cy="461665"/>
          </a:xfrm>
          <a:prstGeom prst="rect">
            <a:avLst/>
          </a:prstGeom>
          <a:noFill/>
        </p:spPr>
        <p:txBody>
          <a:bodyPr wrap="square" rtlCol="0">
            <a:spAutoFit/>
          </a:bodyPr>
          <a:lstStyle/>
          <a:p>
            <a:r>
              <a:rPr lang="en-US" sz="2400" dirty="0">
                <a:latin typeface="Calibri"/>
                <a:cs typeface="Calibri"/>
              </a:rPr>
              <a:t>Probability:</a:t>
            </a:r>
          </a:p>
        </p:txBody>
      </p:sp>
      <p:sp>
        <p:nvSpPr>
          <p:cNvPr id="15" name="TextBox 14"/>
          <p:cNvSpPr txBox="1"/>
          <p:nvPr/>
        </p:nvSpPr>
        <p:spPr>
          <a:xfrm>
            <a:off x="3097824" y="3544033"/>
            <a:ext cx="1219200" cy="461665"/>
          </a:xfrm>
          <a:prstGeom prst="rect">
            <a:avLst/>
          </a:prstGeom>
          <a:noFill/>
        </p:spPr>
        <p:txBody>
          <a:bodyPr wrap="square" rtlCol="0">
            <a:spAutoFit/>
          </a:bodyPr>
          <a:lstStyle/>
          <a:p>
            <a:r>
              <a:rPr lang="en-US" sz="2400" dirty="0">
                <a:latin typeface="Calibri"/>
                <a:cs typeface="Calibri"/>
              </a:rPr>
              <a:t>20 min</a:t>
            </a:r>
          </a:p>
        </p:txBody>
      </p:sp>
      <p:sp>
        <p:nvSpPr>
          <p:cNvPr id="16" name="TextBox 15"/>
          <p:cNvSpPr txBox="1"/>
          <p:nvPr/>
        </p:nvSpPr>
        <p:spPr>
          <a:xfrm>
            <a:off x="5383824" y="3544033"/>
            <a:ext cx="1219200" cy="461665"/>
          </a:xfrm>
          <a:prstGeom prst="rect">
            <a:avLst/>
          </a:prstGeom>
          <a:noFill/>
        </p:spPr>
        <p:txBody>
          <a:bodyPr wrap="square" rtlCol="0">
            <a:spAutoFit/>
          </a:bodyPr>
          <a:lstStyle/>
          <a:p>
            <a:r>
              <a:rPr lang="en-US" sz="2400" dirty="0">
                <a:latin typeface="Calibri"/>
                <a:cs typeface="Calibri"/>
              </a:rPr>
              <a:t>30 min</a:t>
            </a:r>
          </a:p>
        </p:txBody>
      </p:sp>
      <p:sp>
        <p:nvSpPr>
          <p:cNvPr id="17" name="TextBox 16"/>
          <p:cNvSpPr txBox="1"/>
          <p:nvPr/>
        </p:nvSpPr>
        <p:spPr>
          <a:xfrm>
            <a:off x="7669824" y="3544033"/>
            <a:ext cx="1219200" cy="461665"/>
          </a:xfrm>
          <a:prstGeom prst="rect">
            <a:avLst/>
          </a:prstGeom>
          <a:noFill/>
        </p:spPr>
        <p:txBody>
          <a:bodyPr wrap="square" rtlCol="0">
            <a:spAutoFit/>
          </a:bodyPr>
          <a:lstStyle/>
          <a:p>
            <a:r>
              <a:rPr lang="en-US" sz="2400" dirty="0">
                <a:latin typeface="Calibri"/>
                <a:cs typeface="Calibri"/>
              </a:rPr>
              <a:t>60 min</a:t>
            </a:r>
          </a:p>
        </p:txBody>
      </p:sp>
      <p:sp>
        <p:nvSpPr>
          <p:cNvPr id="18" name="TextBox 17"/>
          <p:cNvSpPr txBox="1"/>
          <p:nvPr/>
        </p:nvSpPr>
        <p:spPr>
          <a:xfrm>
            <a:off x="811824" y="3544033"/>
            <a:ext cx="2286000" cy="461665"/>
          </a:xfrm>
          <a:prstGeom prst="rect">
            <a:avLst/>
          </a:prstGeom>
          <a:noFill/>
        </p:spPr>
        <p:txBody>
          <a:bodyPr wrap="square" rtlCol="0">
            <a:spAutoFit/>
          </a:bodyPr>
          <a:lstStyle/>
          <a:p>
            <a:r>
              <a:rPr lang="en-US" sz="2400" dirty="0">
                <a:latin typeface="Calibri"/>
                <a:cs typeface="Calibri"/>
              </a:rPr>
              <a:t>Time:</a:t>
            </a:r>
          </a:p>
        </p:txBody>
      </p:sp>
      <p:sp>
        <p:nvSpPr>
          <p:cNvPr id="19" name="Right Arrow 18"/>
          <p:cNvSpPr/>
          <p:nvPr/>
        </p:nvSpPr>
        <p:spPr>
          <a:xfrm>
            <a:off x="8991600" y="3686253"/>
            <a:ext cx="838200" cy="914400"/>
          </a:xfrm>
          <a:prstGeom prst="rightArrow">
            <a:avLst/>
          </a:prstGeom>
          <a:solidFill>
            <a:srgbClr val="99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cs typeface="Calibri"/>
            </a:endParaRPr>
          </a:p>
        </p:txBody>
      </p:sp>
      <p:sp>
        <p:nvSpPr>
          <p:cNvPr id="20" name="TextBox 19"/>
          <p:cNvSpPr txBox="1"/>
          <p:nvPr/>
        </p:nvSpPr>
        <p:spPr>
          <a:xfrm>
            <a:off x="10210800" y="3848833"/>
            <a:ext cx="1219200" cy="523220"/>
          </a:xfrm>
          <a:prstGeom prst="rect">
            <a:avLst/>
          </a:prstGeom>
          <a:noFill/>
        </p:spPr>
        <p:txBody>
          <a:bodyPr wrap="square" rtlCol="0">
            <a:spAutoFit/>
          </a:bodyPr>
          <a:lstStyle/>
          <a:p>
            <a:r>
              <a:rPr lang="en-US" sz="2800" dirty="0">
                <a:latin typeface="Calibri"/>
                <a:cs typeface="Calibri"/>
              </a:rPr>
              <a:t>35 min</a:t>
            </a:r>
          </a:p>
        </p:txBody>
      </p:sp>
      <p:sp>
        <p:nvSpPr>
          <p:cNvPr id="21" name="TextBox 20"/>
          <p:cNvSpPr txBox="1"/>
          <p:nvPr/>
        </p:nvSpPr>
        <p:spPr>
          <a:xfrm>
            <a:off x="3276600" y="3914853"/>
            <a:ext cx="381000" cy="369332"/>
          </a:xfrm>
          <a:prstGeom prst="rect">
            <a:avLst/>
          </a:prstGeom>
          <a:noFill/>
        </p:spPr>
        <p:txBody>
          <a:bodyPr wrap="square" rtlCol="0">
            <a:spAutoFit/>
          </a:bodyPr>
          <a:lstStyle/>
          <a:p>
            <a:r>
              <a:rPr lang="en-US" dirty="0">
                <a:latin typeface="Calibri"/>
                <a:cs typeface="Calibri"/>
              </a:rPr>
              <a:t>x</a:t>
            </a:r>
          </a:p>
        </p:txBody>
      </p:sp>
      <p:sp>
        <p:nvSpPr>
          <p:cNvPr id="22" name="TextBox 21"/>
          <p:cNvSpPr txBox="1"/>
          <p:nvPr/>
        </p:nvSpPr>
        <p:spPr>
          <a:xfrm>
            <a:off x="5562600" y="3914853"/>
            <a:ext cx="381000" cy="369332"/>
          </a:xfrm>
          <a:prstGeom prst="rect">
            <a:avLst/>
          </a:prstGeom>
          <a:noFill/>
        </p:spPr>
        <p:txBody>
          <a:bodyPr wrap="square" rtlCol="0">
            <a:spAutoFit/>
          </a:bodyPr>
          <a:lstStyle/>
          <a:p>
            <a:r>
              <a:rPr lang="en-US" dirty="0">
                <a:latin typeface="Calibri"/>
                <a:cs typeface="Calibri"/>
              </a:rPr>
              <a:t>x</a:t>
            </a:r>
          </a:p>
        </p:txBody>
      </p:sp>
      <p:sp>
        <p:nvSpPr>
          <p:cNvPr id="23" name="TextBox 22"/>
          <p:cNvSpPr txBox="1"/>
          <p:nvPr/>
        </p:nvSpPr>
        <p:spPr>
          <a:xfrm>
            <a:off x="7848600" y="3914853"/>
            <a:ext cx="381000" cy="369332"/>
          </a:xfrm>
          <a:prstGeom prst="rect">
            <a:avLst/>
          </a:prstGeom>
          <a:noFill/>
        </p:spPr>
        <p:txBody>
          <a:bodyPr wrap="square" rtlCol="0">
            <a:spAutoFit/>
          </a:bodyPr>
          <a:lstStyle/>
          <a:p>
            <a:r>
              <a:rPr lang="en-US" dirty="0">
                <a:latin typeface="Calibri"/>
                <a:cs typeface="Calibri"/>
              </a:rPr>
              <a:t>x</a:t>
            </a:r>
          </a:p>
        </p:txBody>
      </p:sp>
      <p:sp>
        <p:nvSpPr>
          <p:cNvPr id="24" name="TextBox 23"/>
          <p:cNvSpPr txBox="1"/>
          <p:nvPr/>
        </p:nvSpPr>
        <p:spPr>
          <a:xfrm>
            <a:off x="4419600" y="3762453"/>
            <a:ext cx="1219200" cy="646331"/>
          </a:xfrm>
          <a:prstGeom prst="rect">
            <a:avLst/>
          </a:prstGeom>
          <a:noFill/>
        </p:spPr>
        <p:txBody>
          <a:bodyPr wrap="square" rtlCol="0">
            <a:spAutoFit/>
          </a:bodyPr>
          <a:lstStyle/>
          <a:p>
            <a:r>
              <a:rPr lang="en-US" sz="3600" dirty="0">
                <a:latin typeface="Calibri"/>
                <a:cs typeface="Calibri"/>
              </a:rPr>
              <a:t>+</a:t>
            </a:r>
          </a:p>
        </p:txBody>
      </p:sp>
      <p:sp>
        <p:nvSpPr>
          <p:cNvPr id="25" name="TextBox 24"/>
          <p:cNvSpPr txBox="1"/>
          <p:nvPr/>
        </p:nvSpPr>
        <p:spPr>
          <a:xfrm>
            <a:off x="6629400" y="3762453"/>
            <a:ext cx="1219200" cy="646331"/>
          </a:xfrm>
          <a:prstGeom prst="rect">
            <a:avLst/>
          </a:prstGeom>
          <a:noFill/>
        </p:spPr>
        <p:txBody>
          <a:bodyPr wrap="square" rtlCol="0">
            <a:spAutoFit/>
          </a:bodyPr>
          <a:lstStyle/>
          <a:p>
            <a:r>
              <a:rPr lang="en-US" sz="3600" dirty="0">
                <a:latin typeface="Calibri"/>
                <a:cs typeface="Calibri"/>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p:bldP spid="15" grpId="0"/>
      <p:bldP spid="16" grpId="0"/>
      <p:bldP spid="17" grpId="0"/>
      <p:bldP spid="18" grpId="0"/>
      <p:bldP spid="19" grpId="0" animBg="1"/>
      <p:bldP spid="20" grpId="0"/>
      <p:bldP spid="21" grpId="0"/>
      <p:bldP spid="22" grpId="0"/>
      <p:bldP spid="23" grpId="0"/>
      <p:bldP spid="24" grpId="0"/>
      <p:bldP spid="2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idx="1"/>
          </p:nvPr>
        </p:nvSpPr>
        <p:spPr>
          <a:xfrm>
            <a:off x="457200" y="1524000"/>
            <a:ext cx="7239000" cy="4525963"/>
          </a:xfrm>
        </p:spPr>
        <p:txBody>
          <a:bodyPr/>
          <a:lstStyle/>
          <a:p>
            <a:pPr>
              <a:lnSpc>
                <a:spcPct val="80000"/>
              </a:lnSpc>
            </a:pPr>
            <a:r>
              <a:rPr lang="en-US" sz="2400" dirty="0">
                <a:latin typeface="Calibri"/>
                <a:cs typeface="Calibri"/>
              </a:rPr>
              <a:t>In </a:t>
            </a:r>
            <a:r>
              <a:rPr lang="en-US" sz="2400" dirty="0" err="1">
                <a:latin typeface="Calibri"/>
                <a:cs typeface="Calibri"/>
              </a:rPr>
              <a:t>expectimax</a:t>
            </a:r>
            <a:r>
              <a:rPr lang="en-US" sz="2400" dirty="0">
                <a:latin typeface="Calibri"/>
                <a:cs typeface="Calibri"/>
              </a:rPr>
              <a:t> search, we have a probabilistic model of how the opponent (or environment) will behave in any state</a:t>
            </a:r>
          </a:p>
          <a:p>
            <a:pPr lvl="1">
              <a:lnSpc>
                <a:spcPct val="80000"/>
              </a:lnSpc>
            </a:pPr>
            <a:r>
              <a:rPr lang="en-US" sz="2000" dirty="0">
                <a:latin typeface="Calibri"/>
                <a:cs typeface="Calibri"/>
              </a:rPr>
              <a:t>Model could be a simple uniform distribution (roll a die)</a:t>
            </a:r>
          </a:p>
          <a:p>
            <a:pPr lvl="1">
              <a:lnSpc>
                <a:spcPct val="80000"/>
              </a:lnSpc>
            </a:pPr>
            <a:r>
              <a:rPr lang="en-US" sz="2000" dirty="0">
                <a:latin typeface="Calibri"/>
                <a:cs typeface="Calibri"/>
              </a:rPr>
              <a:t>Model could be sophisticated and require a great deal of computation</a:t>
            </a:r>
          </a:p>
          <a:p>
            <a:pPr lvl="1">
              <a:lnSpc>
                <a:spcPct val="80000"/>
              </a:lnSpc>
            </a:pPr>
            <a:r>
              <a:rPr lang="en-US" sz="2000" dirty="0">
                <a:latin typeface="Calibri"/>
                <a:cs typeface="Calibri"/>
              </a:rPr>
              <a:t>We have a chance node for any outcome out of our control: opponent or environment</a:t>
            </a:r>
          </a:p>
          <a:p>
            <a:pPr lvl="1">
              <a:lnSpc>
                <a:spcPct val="80000"/>
              </a:lnSpc>
            </a:pPr>
            <a:r>
              <a:rPr lang="en-US" sz="2000" dirty="0">
                <a:latin typeface="Calibri"/>
                <a:cs typeface="Calibri"/>
              </a:rPr>
              <a:t>The model might say that adversarial actions are likely!</a:t>
            </a:r>
          </a:p>
          <a:p>
            <a:pPr>
              <a:lnSpc>
                <a:spcPct val="80000"/>
              </a:lnSpc>
            </a:pPr>
            <a:endParaRPr lang="en-US" sz="2400" dirty="0">
              <a:latin typeface="Calibri"/>
              <a:cs typeface="Calibri"/>
            </a:endParaRPr>
          </a:p>
          <a:p>
            <a:pPr>
              <a:lnSpc>
                <a:spcPct val="80000"/>
              </a:lnSpc>
            </a:pPr>
            <a:r>
              <a:rPr lang="en-US" sz="2400" dirty="0">
                <a:latin typeface="Calibri"/>
                <a:cs typeface="Calibri"/>
              </a:rPr>
              <a:t>For now, assume each chance node magically comes along with probabilities that specify the distribution over its outcomes</a:t>
            </a:r>
          </a:p>
        </p:txBody>
      </p:sp>
      <p:sp>
        <p:nvSpPr>
          <p:cNvPr id="11266" name="Rectangle 2"/>
          <p:cNvSpPr>
            <a:spLocks noGrp="1" noChangeArrowheads="1"/>
          </p:cNvSpPr>
          <p:nvPr>
            <p:ph type="title"/>
          </p:nvPr>
        </p:nvSpPr>
        <p:spPr/>
        <p:txBody>
          <a:bodyPr/>
          <a:lstStyle/>
          <a:p>
            <a:r>
              <a:rPr lang="en-US">
                <a:latin typeface="Calibri"/>
                <a:cs typeface="Calibri"/>
              </a:rPr>
              <a:t>What Probabilities to Use?</a:t>
            </a:r>
          </a:p>
        </p:txBody>
      </p:sp>
      <p:grpSp>
        <p:nvGrpSpPr>
          <p:cNvPr id="11268" name="Group 50"/>
          <p:cNvGrpSpPr>
            <a:grpSpLocks/>
          </p:cNvGrpSpPr>
          <p:nvPr/>
        </p:nvGrpSpPr>
        <p:grpSpPr bwMode="auto">
          <a:xfrm>
            <a:off x="8382000" y="1676400"/>
            <a:ext cx="2819400" cy="3733800"/>
            <a:chOff x="3408" y="1248"/>
            <a:chExt cx="1776" cy="2352"/>
          </a:xfrm>
        </p:grpSpPr>
        <p:sp>
          <p:nvSpPr>
            <p:cNvPr id="11271" name="AutoShape 27"/>
            <p:cNvSpPr>
              <a:spLocks noChangeArrowheads="1"/>
            </p:cNvSpPr>
            <p:nvPr/>
          </p:nvSpPr>
          <p:spPr bwMode="auto">
            <a:xfrm>
              <a:off x="4141" y="1248"/>
              <a:ext cx="180" cy="144"/>
            </a:xfrm>
            <a:prstGeom prst="triangle">
              <a:avLst>
                <a:gd name="adj" fmla="val 50000"/>
              </a:avLst>
            </a:prstGeom>
            <a:solidFill>
              <a:srgbClr val="99CCFF"/>
            </a:solidFill>
            <a:ln w="9525">
              <a:solidFill>
                <a:schemeClr val="tx1"/>
              </a:solidFill>
              <a:miter lim="800000"/>
              <a:headEnd/>
              <a:tailEnd/>
            </a:ln>
          </p:spPr>
          <p:txBody>
            <a:bodyPr wrap="none" anchor="ctr"/>
            <a:lstStyle/>
            <a:p>
              <a:endParaRPr lang="en-US">
                <a:latin typeface="Calibri"/>
                <a:cs typeface="Calibri"/>
              </a:endParaRPr>
            </a:p>
          </p:txBody>
        </p:sp>
        <p:cxnSp>
          <p:nvCxnSpPr>
            <p:cNvPr id="11272" name="AutoShape 28"/>
            <p:cNvCxnSpPr>
              <a:cxnSpLocks noChangeShapeType="1"/>
              <a:stCxn id="11271" idx="3"/>
              <a:endCxn id="11278" idx="0"/>
            </p:cNvCxnSpPr>
            <p:nvPr/>
          </p:nvCxnSpPr>
          <p:spPr bwMode="auto">
            <a:xfrm flipH="1">
              <a:off x="3871" y="1392"/>
              <a:ext cx="360" cy="289"/>
            </a:xfrm>
            <a:prstGeom prst="straightConnector1">
              <a:avLst/>
            </a:prstGeom>
            <a:noFill/>
            <a:ln w="9525">
              <a:solidFill>
                <a:schemeClr val="tx1"/>
              </a:solidFill>
              <a:round/>
              <a:headEnd/>
              <a:tailEnd type="triangle" w="med" len="med"/>
            </a:ln>
          </p:spPr>
        </p:cxnSp>
        <p:cxnSp>
          <p:nvCxnSpPr>
            <p:cNvPr id="11273" name="AutoShape 29"/>
            <p:cNvCxnSpPr>
              <a:cxnSpLocks noChangeShapeType="1"/>
              <a:stCxn id="11271" idx="3"/>
              <a:endCxn id="11279" idx="0"/>
            </p:cNvCxnSpPr>
            <p:nvPr/>
          </p:nvCxnSpPr>
          <p:spPr bwMode="auto">
            <a:xfrm>
              <a:off x="4231" y="1392"/>
              <a:ext cx="361" cy="289"/>
            </a:xfrm>
            <a:prstGeom prst="straightConnector1">
              <a:avLst/>
            </a:prstGeom>
            <a:noFill/>
            <a:ln w="9525">
              <a:solidFill>
                <a:schemeClr val="tx1"/>
              </a:solidFill>
              <a:round/>
              <a:headEnd/>
              <a:tailEnd type="triangle" w="med" len="med"/>
            </a:ln>
          </p:spPr>
        </p:cxnSp>
        <p:cxnSp>
          <p:nvCxnSpPr>
            <p:cNvPr id="11274" name="AutoShape 30"/>
            <p:cNvCxnSpPr>
              <a:cxnSpLocks noChangeShapeType="1"/>
            </p:cNvCxnSpPr>
            <p:nvPr/>
          </p:nvCxnSpPr>
          <p:spPr bwMode="auto">
            <a:xfrm flipH="1">
              <a:off x="3690" y="1861"/>
              <a:ext cx="181" cy="470"/>
            </a:xfrm>
            <a:prstGeom prst="straightConnector1">
              <a:avLst/>
            </a:prstGeom>
            <a:noFill/>
            <a:ln w="9525">
              <a:solidFill>
                <a:schemeClr val="tx1"/>
              </a:solidFill>
              <a:round/>
              <a:headEnd/>
              <a:tailEnd type="triangle" w="med" len="med"/>
            </a:ln>
          </p:spPr>
        </p:cxnSp>
        <p:cxnSp>
          <p:nvCxnSpPr>
            <p:cNvPr id="11275" name="AutoShape 31"/>
            <p:cNvCxnSpPr>
              <a:cxnSpLocks noChangeShapeType="1"/>
            </p:cNvCxnSpPr>
            <p:nvPr/>
          </p:nvCxnSpPr>
          <p:spPr bwMode="auto">
            <a:xfrm>
              <a:off x="3871" y="1861"/>
              <a:ext cx="144" cy="470"/>
            </a:xfrm>
            <a:prstGeom prst="straightConnector1">
              <a:avLst/>
            </a:prstGeom>
            <a:noFill/>
            <a:ln w="9525">
              <a:solidFill>
                <a:schemeClr val="tx1"/>
              </a:solidFill>
              <a:round/>
              <a:headEnd/>
              <a:tailEnd type="triangle" w="med" len="med"/>
            </a:ln>
          </p:spPr>
        </p:cxnSp>
        <p:cxnSp>
          <p:nvCxnSpPr>
            <p:cNvPr id="11276" name="AutoShape 32"/>
            <p:cNvCxnSpPr>
              <a:cxnSpLocks noChangeShapeType="1"/>
            </p:cNvCxnSpPr>
            <p:nvPr/>
          </p:nvCxnSpPr>
          <p:spPr bwMode="auto">
            <a:xfrm flipH="1">
              <a:off x="4412" y="1861"/>
              <a:ext cx="180" cy="470"/>
            </a:xfrm>
            <a:prstGeom prst="straightConnector1">
              <a:avLst/>
            </a:prstGeom>
            <a:noFill/>
            <a:ln w="9525">
              <a:solidFill>
                <a:schemeClr val="tx1"/>
              </a:solidFill>
              <a:round/>
              <a:headEnd/>
              <a:tailEnd type="triangle" w="med" len="med"/>
            </a:ln>
          </p:spPr>
        </p:cxnSp>
        <p:cxnSp>
          <p:nvCxnSpPr>
            <p:cNvPr id="11277" name="AutoShape 33"/>
            <p:cNvCxnSpPr>
              <a:cxnSpLocks noChangeShapeType="1"/>
            </p:cNvCxnSpPr>
            <p:nvPr/>
          </p:nvCxnSpPr>
          <p:spPr bwMode="auto">
            <a:xfrm>
              <a:off x="4592" y="1861"/>
              <a:ext cx="180" cy="470"/>
            </a:xfrm>
            <a:prstGeom prst="straightConnector1">
              <a:avLst/>
            </a:prstGeom>
            <a:noFill/>
            <a:ln w="9525">
              <a:solidFill>
                <a:schemeClr val="tx1"/>
              </a:solidFill>
              <a:round/>
              <a:headEnd/>
              <a:tailEnd type="triangle" w="med" len="med"/>
            </a:ln>
          </p:spPr>
        </p:cxnSp>
        <p:sp>
          <p:nvSpPr>
            <p:cNvPr id="11278" name="Oval 34"/>
            <p:cNvSpPr>
              <a:spLocks noChangeArrowheads="1"/>
            </p:cNvSpPr>
            <p:nvPr/>
          </p:nvSpPr>
          <p:spPr bwMode="auto">
            <a:xfrm>
              <a:off x="3780" y="1681"/>
              <a:ext cx="181" cy="180"/>
            </a:xfrm>
            <a:prstGeom prst="ellipse">
              <a:avLst/>
            </a:prstGeom>
            <a:solidFill>
              <a:srgbClr val="B5EDC2"/>
            </a:solidFill>
            <a:ln w="9525">
              <a:solidFill>
                <a:schemeClr val="tx1"/>
              </a:solidFill>
              <a:round/>
              <a:headEnd/>
              <a:tailEnd/>
            </a:ln>
          </p:spPr>
          <p:txBody>
            <a:bodyPr wrap="none" anchor="ctr"/>
            <a:lstStyle/>
            <a:p>
              <a:endParaRPr lang="en-US">
                <a:latin typeface="Calibri"/>
                <a:cs typeface="Calibri"/>
              </a:endParaRPr>
            </a:p>
          </p:txBody>
        </p:sp>
        <p:sp>
          <p:nvSpPr>
            <p:cNvPr id="11279" name="Oval 35"/>
            <p:cNvSpPr>
              <a:spLocks noChangeArrowheads="1"/>
            </p:cNvSpPr>
            <p:nvPr/>
          </p:nvSpPr>
          <p:spPr bwMode="auto">
            <a:xfrm>
              <a:off x="4502" y="1681"/>
              <a:ext cx="180" cy="180"/>
            </a:xfrm>
            <a:prstGeom prst="ellipse">
              <a:avLst/>
            </a:prstGeom>
            <a:solidFill>
              <a:srgbClr val="B5EDC2"/>
            </a:solidFill>
            <a:ln w="9525">
              <a:solidFill>
                <a:schemeClr val="tx1"/>
              </a:solidFill>
              <a:round/>
              <a:headEnd/>
              <a:tailEnd/>
            </a:ln>
          </p:spPr>
          <p:txBody>
            <a:bodyPr wrap="none" anchor="ctr"/>
            <a:lstStyle/>
            <a:p>
              <a:endParaRPr lang="en-US">
                <a:latin typeface="Calibri"/>
                <a:cs typeface="Calibri"/>
              </a:endParaRPr>
            </a:p>
          </p:txBody>
        </p:sp>
        <p:pic>
          <p:nvPicPr>
            <p:cNvPr id="11280" name="Picture 36"/>
            <p:cNvPicPr>
              <a:picLocks noChangeAspect="1" noChangeArrowheads="1"/>
            </p:cNvPicPr>
            <p:nvPr/>
          </p:nvPicPr>
          <p:blipFill>
            <a:blip r:embed="rId2" cstate="print"/>
            <a:srcRect/>
            <a:stretch>
              <a:fillRect/>
            </a:stretch>
          </p:blipFill>
          <p:spPr bwMode="auto">
            <a:xfrm>
              <a:off x="5022" y="1681"/>
              <a:ext cx="162" cy="126"/>
            </a:xfrm>
            <a:prstGeom prst="rect">
              <a:avLst/>
            </a:prstGeom>
            <a:noFill/>
            <a:ln w="9525">
              <a:noFill/>
              <a:miter lim="800000"/>
              <a:headEnd/>
              <a:tailEnd/>
            </a:ln>
          </p:spPr>
        </p:pic>
        <p:pic>
          <p:nvPicPr>
            <p:cNvPr id="11281" name="Picture 37"/>
            <p:cNvPicPr>
              <a:picLocks noChangeAspect="1" noChangeArrowheads="1"/>
            </p:cNvPicPr>
            <p:nvPr/>
          </p:nvPicPr>
          <p:blipFill>
            <a:blip r:embed="rId3" cstate="print"/>
            <a:srcRect/>
            <a:stretch>
              <a:fillRect/>
            </a:stretch>
          </p:blipFill>
          <p:spPr bwMode="auto">
            <a:xfrm>
              <a:off x="5028" y="2367"/>
              <a:ext cx="148" cy="133"/>
            </a:xfrm>
            <a:prstGeom prst="rect">
              <a:avLst/>
            </a:prstGeom>
            <a:noFill/>
            <a:ln w="9525">
              <a:noFill/>
              <a:miter lim="800000"/>
              <a:headEnd/>
              <a:tailEnd/>
            </a:ln>
          </p:spPr>
        </p:pic>
        <p:pic>
          <p:nvPicPr>
            <p:cNvPr id="11282" name="Picture 38"/>
            <p:cNvPicPr>
              <a:picLocks noChangeAspect="1" noChangeArrowheads="1"/>
            </p:cNvPicPr>
            <p:nvPr/>
          </p:nvPicPr>
          <p:blipFill>
            <a:blip r:embed="rId4" cstate="print"/>
            <a:srcRect/>
            <a:stretch>
              <a:fillRect/>
            </a:stretch>
          </p:blipFill>
          <p:spPr bwMode="auto">
            <a:xfrm>
              <a:off x="5013" y="1248"/>
              <a:ext cx="162" cy="141"/>
            </a:xfrm>
            <a:prstGeom prst="rect">
              <a:avLst/>
            </a:prstGeom>
            <a:noFill/>
            <a:ln w="9525">
              <a:noFill/>
              <a:miter lim="800000"/>
              <a:headEnd/>
              <a:tailEnd/>
            </a:ln>
          </p:spPr>
        </p:pic>
        <p:sp>
          <p:nvSpPr>
            <p:cNvPr id="11283" name="Oval 40"/>
            <p:cNvSpPr>
              <a:spLocks noChangeArrowheads="1"/>
            </p:cNvSpPr>
            <p:nvPr/>
          </p:nvSpPr>
          <p:spPr bwMode="auto">
            <a:xfrm>
              <a:off x="3961" y="2331"/>
              <a:ext cx="180" cy="180"/>
            </a:xfrm>
            <a:prstGeom prst="ellipse">
              <a:avLst/>
            </a:prstGeom>
            <a:solidFill>
              <a:srgbClr val="B5EDC2"/>
            </a:solidFill>
            <a:ln w="9525">
              <a:solidFill>
                <a:schemeClr val="tx1"/>
              </a:solidFill>
              <a:round/>
              <a:headEnd/>
              <a:tailEnd/>
            </a:ln>
          </p:spPr>
          <p:txBody>
            <a:bodyPr wrap="none" anchor="ctr"/>
            <a:lstStyle/>
            <a:p>
              <a:endParaRPr lang="en-US">
                <a:latin typeface="Calibri"/>
                <a:cs typeface="Calibri"/>
              </a:endParaRPr>
            </a:p>
          </p:txBody>
        </p:sp>
        <p:sp>
          <p:nvSpPr>
            <p:cNvPr id="11284" name="Oval 41"/>
            <p:cNvSpPr>
              <a:spLocks noChangeArrowheads="1"/>
            </p:cNvSpPr>
            <p:nvPr/>
          </p:nvSpPr>
          <p:spPr bwMode="auto">
            <a:xfrm>
              <a:off x="4321" y="2331"/>
              <a:ext cx="181" cy="180"/>
            </a:xfrm>
            <a:prstGeom prst="ellipse">
              <a:avLst/>
            </a:prstGeom>
            <a:solidFill>
              <a:srgbClr val="B5EDC2"/>
            </a:solidFill>
            <a:ln w="9525">
              <a:solidFill>
                <a:schemeClr val="tx1"/>
              </a:solidFill>
              <a:round/>
              <a:headEnd/>
              <a:tailEnd/>
            </a:ln>
          </p:spPr>
          <p:txBody>
            <a:bodyPr wrap="none" anchor="ctr"/>
            <a:lstStyle/>
            <a:p>
              <a:endParaRPr lang="en-US">
                <a:latin typeface="Calibri"/>
                <a:cs typeface="Calibri"/>
              </a:endParaRPr>
            </a:p>
          </p:txBody>
        </p:sp>
        <p:sp>
          <p:nvSpPr>
            <p:cNvPr id="11285" name="Oval 42"/>
            <p:cNvSpPr>
              <a:spLocks noChangeArrowheads="1"/>
            </p:cNvSpPr>
            <p:nvPr/>
          </p:nvSpPr>
          <p:spPr bwMode="auto">
            <a:xfrm>
              <a:off x="4682" y="2331"/>
              <a:ext cx="181" cy="180"/>
            </a:xfrm>
            <a:prstGeom prst="ellipse">
              <a:avLst/>
            </a:prstGeom>
            <a:solidFill>
              <a:srgbClr val="B5EDC2"/>
            </a:solidFill>
            <a:ln w="9525">
              <a:solidFill>
                <a:schemeClr val="tx1"/>
              </a:solidFill>
              <a:round/>
              <a:headEnd/>
              <a:tailEnd/>
            </a:ln>
          </p:spPr>
          <p:txBody>
            <a:bodyPr wrap="none" anchor="ctr"/>
            <a:lstStyle/>
            <a:p>
              <a:endParaRPr lang="en-US">
                <a:latin typeface="Calibri"/>
                <a:cs typeface="Calibri"/>
              </a:endParaRPr>
            </a:p>
          </p:txBody>
        </p:sp>
        <p:cxnSp>
          <p:nvCxnSpPr>
            <p:cNvPr id="11286" name="AutoShape 43"/>
            <p:cNvCxnSpPr>
              <a:cxnSpLocks noChangeShapeType="1"/>
            </p:cNvCxnSpPr>
            <p:nvPr/>
          </p:nvCxnSpPr>
          <p:spPr bwMode="auto">
            <a:xfrm>
              <a:off x="3696" y="2496"/>
              <a:ext cx="180" cy="470"/>
            </a:xfrm>
            <a:prstGeom prst="straightConnector1">
              <a:avLst/>
            </a:prstGeom>
            <a:noFill/>
            <a:ln w="9525">
              <a:solidFill>
                <a:schemeClr val="tx1"/>
              </a:solidFill>
              <a:round/>
              <a:headEnd/>
              <a:tailEnd type="triangle" w="med" len="med"/>
            </a:ln>
          </p:spPr>
        </p:cxnSp>
        <p:sp>
          <p:nvSpPr>
            <p:cNvPr id="11287" name="Line 44"/>
            <p:cNvSpPr>
              <a:spLocks noChangeShapeType="1"/>
            </p:cNvSpPr>
            <p:nvPr/>
          </p:nvSpPr>
          <p:spPr bwMode="auto">
            <a:xfrm flipH="1">
              <a:off x="3552" y="2496"/>
              <a:ext cx="144" cy="480"/>
            </a:xfrm>
            <a:prstGeom prst="line">
              <a:avLst/>
            </a:prstGeom>
            <a:noFill/>
            <a:ln w="9525">
              <a:solidFill>
                <a:schemeClr val="tx1"/>
              </a:solidFill>
              <a:round/>
              <a:headEnd/>
              <a:tailEnd type="triangle" w="med" len="med"/>
            </a:ln>
          </p:spPr>
          <p:txBody>
            <a:bodyPr/>
            <a:lstStyle/>
            <a:p>
              <a:endParaRPr lang="en-US">
                <a:latin typeface="Calibri"/>
                <a:cs typeface="Calibri"/>
              </a:endParaRPr>
            </a:p>
          </p:txBody>
        </p:sp>
        <p:sp>
          <p:nvSpPr>
            <p:cNvPr id="11288" name="AutoShape 45"/>
            <p:cNvSpPr>
              <a:spLocks noChangeArrowheads="1"/>
            </p:cNvSpPr>
            <p:nvPr/>
          </p:nvSpPr>
          <p:spPr bwMode="auto">
            <a:xfrm>
              <a:off x="3456" y="2976"/>
              <a:ext cx="180" cy="144"/>
            </a:xfrm>
            <a:prstGeom prst="triangle">
              <a:avLst>
                <a:gd name="adj" fmla="val 50000"/>
              </a:avLst>
            </a:prstGeom>
            <a:solidFill>
              <a:srgbClr val="99CCFF"/>
            </a:solidFill>
            <a:ln w="9525">
              <a:solidFill>
                <a:schemeClr val="tx1"/>
              </a:solidFill>
              <a:miter lim="800000"/>
              <a:headEnd/>
              <a:tailEnd/>
            </a:ln>
          </p:spPr>
          <p:txBody>
            <a:bodyPr wrap="none" anchor="ctr"/>
            <a:lstStyle/>
            <a:p>
              <a:endParaRPr lang="en-US">
                <a:latin typeface="Calibri"/>
                <a:cs typeface="Calibri"/>
              </a:endParaRPr>
            </a:p>
          </p:txBody>
        </p:sp>
        <p:pic>
          <p:nvPicPr>
            <p:cNvPr id="11289" name="Picture 46"/>
            <p:cNvPicPr>
              <a:picLocks noChangeAspect="1" noChangeArrowheads="1"/>
            </p:cNvPicPr>
            <p:nvPr/>
          </p:nvPicPr>
          <p:blipFill>
            <a:blip r:embed="rId4" cstate="print"/>
            <a:srcRect/>
            <a:stretch>
              <a:fillRect/>
            </a:stretch>
          </p:blipFill>
          <p:spPr bwMode="auto">
            <a:xfrm>
              <a:off x="5022" y="2976"/>
              <a:ext cx="162" cy="141"/>
            </a:xfrm>
            <a:prstGeom prst="rect">
              <a:avLst/>
            </a:prstGeom>
            <a:noFill/>
            <a:ln w="9525">
              <a:noFill/>
              <a:miter lim="800000"/>
              <a:headEnd/>
              <a:tailEnd/>
            </a:ln>
          </p:spPr>
        </p:pic>
        <p:cxnSp>
          <p:nvCxnSpPr>
            <p:cNvPr id="11290" name="AutoShape 47"/>
            <p:cNvCxnSpPr>
              <a:cxnSpLocks noChangeShapeType="1"/>
            </p:cNvCxnSpPr>
            <p:nvPr/>
          </p:nvCxnSpPr>
          <p:spPr bwMode="auto">
            <a:xfrm>
              <a:off x="3552" y="3120"/>
              <a:ext cx="180" cy="470"/>
            </a:xfrm>
            <a:prstGeom prst="straightConnector1">
              <a:avLst/>
            </a:prstGeom>
            <a:noFill/>
            <a:ln w="9525">
              <a:solidFill>
                <a:schemeClr val="tx1"/>
              </a:solidFill>
              <a:round/>
              <a:headEnd/>
              <a:tailEnd type="triangle" w="med" len="med"/>
            </a:ln>
          </p:spPr>
        </p:cxnSp>
        <p:sp>
          <p:nvSpPr>
            <p:cNvPr id="11291" name="Line 48"/>
            <p:cNvSpPr>
              <a:spLocks noChangeShapeType="1"/>
            </p:cNvSpPr>
            <p:nvPr/>
          </p:nvSpPr>
          <p:spPr bwMode="auto">
            <a:xfrm flipH="1">
              <a:off x="3408" y="3120"/>
              <a:ext cx="144" cy="480"/>
            </a:xfrm>
            <a:prstGeom prst="line">
              <a:avLst/>
            </a:prstGeom>
            <a:noFill/>
            <a:ln w="9525">
              <a:solidFill>
                <a:schemeClr val="tx1"/>
              </a:solidFill>
              <a:round/>
              <a:headEnd/>
              <a:tailEnd type="triangle" w="med" len="med"/>
            </a:ln>
          </p:spPr>
          <p:txBody>
            <a:bodyPr/>
            <a:lstStyle/>
            <a:p>
              <a:endParaRPr lang="en-US">
                <a:latin typeface="Calibri"/>
                <a:cs typeface="Calibri"/>
              </a:endParaRPr>
            </a:p>
          </p:txBody>
        </p:sp>
        <p:sp>
          <p:nvSpPr>
            <p:cNvPr id="11292" name="Oval 39"/>
            <p:cNvSpPr>
              <a:spLocks noChangeArrowheads="1"/>
            </p:cNvSpPr>
            <p:nvPr/>
          </p:nvSpPr>
          <p:spPr bwMode="auto">
            <a:xfrm>
              <a:off x="3600" y="2331"/>
              <a:ext cx="180" cy="180"/>
            </a:xfrm>
            <a:prstGeom prst="ellipse">
              <a:avLst/>
            </a:prstGeom>
            <a:solidFill>
              <a:srgbClr val="B5EDC2"/>
            </a:solidFill>
            <a:ln w="9525">
              <a:solidFill>
                <a:schemeClr val="tx1"/>
              </a:solidFill>
              <a:round/>
              <a:headEnd/>
              <a:tailEnd/>
            </a:ln>
          </p:spPr>
          <p:txBody>
            <a:bodyPr wrap="none" anchor="ctr"/>
            <a:lstStyle/>
            <a:p>
              <a:endParaRPr lang="en-US">
                <a:latin typeface="Calibri"/>
                <a:cs typeface="Calibri"/>
              </a:endParaRPr>
            </a:p>
          </p:txBody>
        </p:sp>
      </p:grpSp>
      <p:sp>
        <p:nvSpPr>
          <p:cNvPr id="11269" name="Text Box 51"/>
          <p:cNvSpPr txBox="1">
            <a:spLocks noChangeArrowheads="1"/>
          </p:cNvSpPr>
          <p:nvPr/>
        </p:nvSpPr>
        <p:spPr bwMode="auto">
          <a:xfrm>
            <a:off x="8077200" y="5715000"/>
            <a:ext cx="3886200" cy="915988"/>
          </a:xfrm>
          <a:prstGeom prst="rect">
            <a:avLst/>
          </a:prstGeom>
          <a:noFill/>
          <a:ln w="9525">
            <a:noFill/>
            <a:miter lim="800000"/>
            <a:headEnd/>
            <a:tailEnd/>
          </a:ln>
        </p:spPr>
        <p:txBody>
          <a:bodyPr>
            <a:spAutoFit/>
          </a:bodyPr>
          <a:lstStyle/>
          <a:p>
            <a:pPr algn="ctr">
              <a:spcBef>
                <a:spcPct val="50000"/>
              </a:spcBef>
            </a:pPr>
            <a:r>
              <a:rPr lang="en-US" i="1" dirty="0">
                <a:solidFill>
                  <a:srgbClr val="CC0000"/>
                </a:solidFill>
                <a:latin typeface="Calibri"/>
                <a:cs typeface="Calibri"/>
              </a:rPr>
              <a:t>Having a probabilistic belief about another agent’s action does not mean that the agent is flipping any coins!</a:t>
            </a:r>
          </a:p>
        </p:txBody>
      </p:sp>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546706" y="1519387"/>
            <a:ext cx="2206625" cy="2273308"/>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 calcmode="lin" valueType="num">
                                      <p:cBhvr additive="base">
                                        <p:cTn id="7" dur="500" fill="hold"/>
                                        <p:tgtEl>
                                          <p:spTgt spid="4099"/>
                                        </p:tgtEl>
                                        <p:attrNameLst>
                                          <p:attrName>ppt_x</p:attrName>
                                        </p:attrNameLst>
                                      </p:cBhvr>
                                      <p:tavLst>
                                        <p:tav tm="0">
                                          <p:val>
                                            <p:strVal val="0-#ppt_w/2"/>
                                          </p:val>
                                        </p:tav>
                                        <p:tav tm="100000">
                                          <p:val>
                                            <p:strVal val="#ppt_x"/>
                                          </p:val>
                                        </p:tav>
                                      </p:tavLst>
                                    </p:anim>
                                    <p:anim calcmode="lin" valueType="num">
                                      <p:cBhvr additive="base">
                                        <p:cTn id="8" dur="500" fill="hold"/>
                                        <p:tgtEl>
                                          <p:spTgt spid="409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2" fill="hold" nodeType="clickEffect">
                                  <p:stCondLst>
                                    <p:cond delay="0"/>
                                  </p:stCondLst>
                                  <p:childTnLst>
                                    <p:anim calcmode="lin" valueType="num">
                                      <p:cBhvr additive="base">
                                        <p:cTn id="12" dur="500"/>
                                        <p:tgtEl>
                                          <p:spTgt spid="4099"/>
                                        </p:tgtEl>
                                        <p:attrNameLst>
                                          <p:attrName>ppt_x</p:attrName>
                                        </p:attrNameLst>
                                      </p:cBhvr>
                                      <p:tavLst>
                                        <p:tav tm="0">
                                          <p:val>
                                            <p:strVal val="ppt_x"/>
                                          </p:val>
                                        </p:tav>
                                        <p:tav tm="100000">
                                          <p:val>
                                            <p:strVal val="1+ppt_w/2"/>
                                          </p:val>
                                        </p:tav>
                                      </p:tavLst>
                                    </p:anim>
                                    <p:anim calcmode="lin" valueType="num">
                                      <p:cBhvr additive="base">
                                        <p:cTn id="13" dur="500"/>
                                        <p:tgtEl>
                                          <p:spTgt spid="4099"/>
                                        </p:tgtEl>
                                        <p:attrNameLst>
                                          <p:attrName>ppt_y</p:attrName>
                                        </p:attrNameLst>
                                      </p:cBhvr>
                                      <p:tavLst>
                                        <p:tav tm="0">
                                          <p:val>
                                            <p:strVal val="ppt_y"/>
                                          </p:val>
                                        </p:tav>
                                        <p:tav tm="100000">
                                          <p:val>
                                            <p:strVal val="ppt_y"/>
                                          </p:val>
                                        </p:tav>
                                      </p:tavLst>
                                    </p:anim>
                                    <p:set>
                                      <p:cBhvr>
                                        <p:cTn id="14" dur="1" fill="hold">
                                          <p:stCondLst>
                                            <p:cond delay="499"/>
                                          </p:stCondLst>
                                        </p:cTn>
                                        <p:tgtEl>
                                          <p:spTgt spid="40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Quiz: Informed Probabilities</a:t>
            </a:r>
          </a:p>
        </p:txBody>
      </p:sp>
      <p:sp>
        <p:nvSpPr>
          <p:cNvPr id="3" name="Content Placeholder 2"/>
          <p:cNvSpPr>
            <a:spLocks noGrp="1"/>
          </p:cNvSpPr>
          <p:nvPr>
            <p:ph idx="1"/>
          </p:nvPr>
        </p:nvSpPr>
        <p:spPr/>
        <p:txBody>
          <a:bodyPr/>
          <a:lstStyle/>
          <a:p>
            <a:r>
              <a:rPr lang="en-US" sz="2400" dirty="0"/>
              <a:t>Let’s say you know that your opponent is actually running a depth 2 </a:t>
            </a:r>
            <a:r>
              <a:rPr lang="en-US" sz="2400" dirty="0" err="1"/>
              <a:t>minimax</a:t>
            </a:r>
            <a:r>
              <a:rPr lang="en-US" sz="2400" dirty="0"/>
              <a:t>, using the result 80% of the time, and moving randomly otherwise</a:t>
            </a:r>
          </a:p>
          <a:p>
            <a:r>
              <a:rPr lang="en-US" sz="2400" dirty="0"/>
              <a:t>Question: What tree search should you use?  </a:t>
            </a:r>
          </a:p>
          <a:p>
            <a:endParaRPr lang="en-US" sz="2400" dirty="0"/>
          </a:p>
        </p:txBody>
      </p:sp>
      <p:sp>
        <p:nvSpPr>
          <p:cNvPr id="29" name="Cloud Callout 28"/>
          <p:cNvSpPr/>
          <p:nvPr/>
        </p:nvSpPr>
        <p:spPr>
          <a:xfrm>
            <a:off x="533400" y="3352800"/>
            <a:ext cx="2286000" cy="2362200"/>
          </a:xfrm>
          <a:prstGeom prst="cloudCallout">
            <a:avLst>
              <a:gd name="adj1" fmla="val 85321"/>
              <a:gd name="adj2" fmla="val -25814"/>
            </a:avLst>
          </a:prstGeom>
          <a:solidFill>
            <a:srgbClr val="B5ED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p:cNvGrpSpPr/>
          <p:nvPr/>
        </p:nvGrpSpPr>
        <p:grpSpPr>
          <a:xfrm>
            <a:off x="914400" y="3886200"/>
            <a:ext cx="1524000" cy="943442"/>
            <a:chOff x="7620000" y="2801226"/>
            <a:chExt cx="3352800" cy="2075574"/>
          </a:xfrm>
        </p:grpSpPr>
        <p:sp>
          <p:nvSpPr>
            <p:cNvPr id="40" name="AutoShape 5"/>
            <p:cNvSpPr>
              <a:spLocks noChangeArrowheads="1"/>
            </p:cNvSpPr>
            <p:nvPr/>
          </p:nvSpPr>
          <p:spPr bwMode="auto">
            <a:xfrm>
              <a:off x="8229600" y="34290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sp>
          <p:nvSpPr>
            <p:cNvPr id="41" name="AutoShape 6"/>
            <p:cNvSpPr>
              <a:spLocks noChangeArrowheads="1"/>
            </p:cNvSpPr>
            <p:nvPr/>
          </p:nvSpPr>
          <p:spPr bwMode="auto">
            <a:xfrm rot="10800000">
              <a:off x="7848600" y="40386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42" name="AutoShape 7"/>
            <p:cNvSpPr>
              <a:spLocks noChangeArrowheads="1"/>
            </p:cNvSpPr>
            <p:nvPr/>
          </p:nvSpPr>
          <p:spPr bwMode="auto">
            <a:xfrm rot="10800000">
              <a:off x="8610600" y="40386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cxnSp>
          <p:nvCxnSpPr>
            <p:cNvPr id="43" name="AutoShape 12"/>
            <p:cNvCxnSpPr>
              <a:cxnSpLocks noChangeShapeType="1"/>
              <a:stCxn id="40" idx="3"/>
              <a:endCxn id="41" idx="3"/>
            </p:cNvCxnSpPr>
            <p:nvPr/>
          </p:nvCxnSpPr>
          <p:spPr bwMode="auto">
            <a:xfrm flipH="1">
              <a:off x="8039100" y="3733800"/>
              <a:ext cx="381000" cy="304800"/>
            </a:xfrm>
            <a:prstGeom prst="straightConnector1">
              <a:avLst/>
            </a:prstGeom>
            <a:noFill/>
            <a:ln w="9525">
              <a:solidFill>
                <a:schemeClr val="tx1"/>
              </a:solidFill>
              <a:round/>
              <a:headEnd/>
              <a:tailEnd type="triangle" w="med" len="med"/>
            </a:ln>
          </p:spPr>
        </p:cxnSp>
        <p:cxnSp>
          <p:nvCxnSpPr>
            <p:cNvPr id="44" name="AutoShape 13"/>
            <p:cNvCxnSpPr>
              <a:cxnSpLocks noChangeShapeType="1"/>
              <a:stCxn id="40" idx="3"/>
              <a:endCxn id="42" idx="3"/>
            </p:cNvCxnSpPr>
            <p:nvPr/>
          </p:nvCxnSpPr>
          <p:spPr bwMode="auto">
            <a:xfrm>
              <a:off x="8420100" y="3733800"/>
              <a:ext cx="381000" cy="304800"/>
            </a:xfrm>
            <a:prstGeom prst="straightConnector1">
              <a:avLst/>
            </a:prstGeom>
            <a:noFill/>
            <a:ln w="9525">
              <a:solidFill>
                <a:schemeClr val="tx1"/>
              </a:solidFill>
              <a:round/>
              <a:headEnd/>
              <a:tailEnd type="triangle" w="med" len="med"/>
            </a:ln>
          </p:spPr>
        </p:cxnSp>
        <p:sp>
          <p:nvSpPr>
            <p:cNvPr id="49" name="AutoShape 5"/>
            <p:cNvSpPr>
              <a:spLocks noChangeArrowheads="1"/>
            </p:cNvSpPr>
            <p:nvPr/>
          </p:nvSpPr>
          <p:spPr bwMode="auto">
            <a:xfrm>
              <a:off x="9982200" y="34290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sp>
          <p:nvSpPr>
            <p:cNvPr id="50" name="AutoShape 6"/>
            <p:cNvSpPr>
              <a:spLocks noChangeArrowheads="1"/>
            </p:cNvSpPr>
            <p:nvPr/>
          </p:nvSpPr>
          <p:spPr bwMode="auto">
            <a:xfrm rot="10800000">
              <a:off x="9601200" y="40386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51" name="AutoShape 7"/>
            <p:cNvSpPr>
              <a:spLocks noChangeArrowheads="1"/>
            </p:cNvSpPr>
            <p:nvPr/>
          </p:nvSpPr>
          <p:spPr bwMode="auto">
            <a:xfrm rot="10800000">
              <a:off x="10363200" y="40386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cxnSp>
          <p:nvCxnSpPr>
            <p:cNvPr id="52" name="AutoShape 12"/>
            <p:cNvCxnSpPr>
              <a:cxnSpLocks noChangeShapeType="1"/>
              <a:stCxn id="49" idx="3"/>
              <a:endCxn id="50" idx="3"/>
            </p:cNvCxnSpPr>
            <p:nvPr/>
          </p:nvCxnSpPr>
          <p:spPr bwMode="auto">
            <a:xfrm flipH="1">
              <a:off x="9791700" y="3733800"/>
              <a:ext cx="381000" cy="304800"/>
            </a:xfrm>
            <a:prstGeom prst="straightConnector1">
              <a:avLst/>
            </a:prstGeom>
            <a:noFill/>
            <a:ln w="9525">
              <a:solidFill>
                <a:schemeClr val="tx1"/>
              </a:solidFill>
              <a:round/>
              <a:headEnd/>
              <a:tailEnd type="triangle" w="med" len="med"/>
            </a:ln>
          </p:spPr>
        </p:cxnSp>
        <p:cxnSp>
          <p:nvCxnSpPr>
            <p:cNvPr id="53" name="AutoShape 13"/>
            <p:cNvCxnSpPr>
              <a:cxnSpLocks noChangeShapeType="1"/>
              <a:stCxn id="49" idx="3"/>
              <a:endCxn id="51" idx="3"/>
            </p:cNvCxnSpPr>
            <p:nvPr/>
          </p:nvCxnSpPr>
          <p:spPr bwMode="auto">
            <a:xfrm>
              <a:off x="10172700" y="3733800"/>
              <a:ext cx="381000" cy="304800"/>
            </a:xfrm>
            <a:prstGeom prst="straightConnector1">
              <a:avLst/>
            </a:prstGeom>
            <a:noFill/>
            <a:ln w="9525">
              <a:solidFill>
                <a:schemeClr val="tx1"/>
              </a:solidFill>
              <a:round/>
              <a:headEnd/>
              <a:tailEnd type="triangle" w="med" len="med"/>
            </a:ln>
          </p:spPr>
        </p:cxnSp>
        <p:cxnSp>
          <p:nvCxnSpPr>
            <p:cNvPr id="54" name="AutoShape 12"/>
            <p:cNvCxnSpPr>
              <a:cxnSpLocks noChangeShapeType="1"/>
              <a:stCxn id="58" idx="0"/>
              <a:endCxn id="40" idx="0"/>
            </p:cNvCxnSpPr>
            <p:nvPr/>
          </p:nvCxnSpPr>
          <p:spPr bwMode="auto">
            <a:xfrm flipH="1">
              <a:off x="8420100" y="3106025"/>
              <a:ext cx="838200" cy="322973"/>
            </a:xfrm>
            <a:prstGeom prst="straightConnector1">
              <a:avLst/>
            </a:prstGeom>
            <a:noFill/>
            <a:ln w="9525">
              <a:solidFill>
                <a:schemeClr val="tx1"/>
              </a:solidFill>
              <a:round/>
              <a:headEnd/>
              <a:tailEnd type="triangle" w="med" len="med"/>
            </a:ln>
          </p:spPr>
        </p:cxnSp>
        <p:cxnSp>
          <p:nvCxnSpPr>
            <p:cNvPr id="55" name="AutoShape 13"/>
            <p:cNvCxnSpPr>
              <a:cxnSpLocks noChangeShapeType="1"/>
              <a:stCxn id="58" idx="0"/>
              <a:endCxn id="49" idx="0"/>
            </p:cNvCxnSpPr>
            <p:nvPr/>
          </p:nvCxnSpPr>
          <p:spPr bwMode="auto">
            <a:xfrm>
              <a:off x="9258300" y="3106025"/>
              <a:ext cx="914399" cy="322973"/>
            </a:xfrm>
            <a:prstGeom prst="straightConnector1">
              <a:avLst/>
            </a:prstGeom>
            <a:noFill/>
            <a:ln w="28575">
              <a:solidFill>
                <a:srgbClr val="C00000"/>
              </a:solidFill>
              <a:round/>
              <a:headEnd/>
              <a:tailEnd type="triangle" w="med" len="med"/>
            </a:ln>
          </p:spPr>
        </p:cxnSp>
        <p:sp>
          <p:nvSpPr>
            <p:cNvPr id="58" name="AutoShape 7"/>
            <p:cNvSpPr>
              <a:spLocks noChangeArrowheads="1"/>
            </p:cNvSpPr>
            <p:nvPr/>
          </p:nvSpPr>
          <p:spPr bwMode="auto">
            <a:xfrm rot="10800000">
              <a:off x="9067800" y="2801226"/>
              <a:ext cx="381000" cy="304799"/>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61" name="AutoShape 5"/>
            <p:cNvSpPr>
              <a:spLocks noChangeArrowheads="1"/>
            </p:cNvSpPr>
            <p:nvPr/>
          </p:nvSpPr>
          <p:spPr bwMode="auto">
            <a:xfrm>
              <a:off x="7620000" y="45720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sp>
          <p:nvSpPr>
            <p:cNvPr id="62" name="AutoShape 5"/>
            <p:cNvSpPr>
              <a:spLocks noChangeArrowheads="1"/>
            </p:cNvSpPr>
            <p:nvPr/>
          </p:nvSpPr>
          <p:spPr bwMode="auto">
            <a:xfrm>
              <a:off x="8001000" y="45720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cxnSp>
          <p:nvCxnSpPr>
            <p:cNvPr id="63" name="AutoShape 12"/>
            <p:cNvCxnSpPr>
              <a:cxnSpLocks noChangeShapeType="1"/>
              <a:stCxn id="41" idx="0"/>
              <a:endCxn id="61" idx="0"/>
            </p:cNvCxnSpPr>
            <p:nvPr/>
          </p:nvCxnSpPr>
          <p:spPr bwMode="auto">
            <a:xfrm flipH="1">
              <a:off x="7810500" y="4343400"/>
              <a:ext cx="228600" cy="228600"/>
            </a:xfrm>
            <a:prstGeom prst="straightConnector1">
              <a:avLst/>
            </a:prstGeom>
            <a:noFill/>
            <a:ln w="9525">
              <a:solidFill>
                <a:schemeClr val="tx1"/>
              </a:solidFill>
              <a:round/>
              <a:headEnd/>
              <a:tailEnd type="triangle" w="med" len="med"/>
            </a:ln>
          </p:spPr>
        </p:cxnSp>
        <p:cxnSp>
          <p:nvCxnSpPr>
            <p:cNvPr id="64" name="AutoShape 13"/>
            <p:cNvCxnSpPr>
              <a:cxnSpLocks noChangeShapeType="1"/>
              <a:stCxn id="41" idx="0"/>
              <a:endCxn id="62" idx="0"/>
            </p:cNvCxnSpPr>
            <p:nvPr/>
          </p:nvCxnSpPr>
          <p:spPr bwMode="auto">
            <a:xfrm>
              <a:off x="8039100" y="4343400"/>
              <a:ext cx="152400" cy="228600"/>
            </a:xfrm>
            <a:prstGeom prst="straightConnector1">
              <a:avLst/>
            </a:prstGeom>
            <a:noFill/>
            <a:ln w="9525">
              <a:solidFill>
                <a:schemeClr val="tx1"/>
              </a:solidFill>
              <a:round/>
              <a:headEnd/>
              <a:tailEnd type="triangle" w="med" len="med"/>
            </a:ln>
          </p:spPr>
        </p:cxnSp>
        <p:sp>
          <p:nvSpPr>
            <p:cNvPr id="70" name="AutoShape 5"/>
            <p:cNvSpPr>
              <a:spLocks noChangeArrowheads="1"/>
            </p:cNvSpPr>
            <p:nvPr/>
          </p:nvSpPr>
          <p:spPr bwMode="auto">
            <a:xfrm>
              <a:off x="8458200" y="45720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sp>
          <p:nvSpPr>
            <p:cNvPr id="71" name="AutoShape 5"/>
            <p:cNvSpPr>
              <a:spLocks noChangeArrowheads="1"/>
            </p:cNvSpPr>
            <p:nvPr/>
          </p:nvSpPr>
          <p:spPr bwMode="auto">
            <a:xfrm>
              <a:off x="8839200" y="45720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cxnSp>
          <p:nvCxnSpPr>
            <p:cNvPr id="72" name="AutoShape 12"/>
            <p:cNvCxnSpPr>
              <a:cxnSpLocks noChangeShapeType="1"/>
              <a:stCxn id="42" idx="0"/>
              <a:endCxn id="70" idx="0"/>
            </p:cNvCxnSpPr>
            <p:nvPr/>
          </p:nvCxnSpPr>
          <p:spPr bwMode="auto">
            <a:xfrm flipH="1">
              <a:off x="8648700" y="4343400"/>
              <a:ext cx="152400" cy="228600"/>
            </a:xfrm>
            <a:prstGeom prst="straightConnector1">
              <a:avLst/>
            </a:prstGeom>
            <a:noFill/>
            <a:ln w="9525">
              <a:solidFill>
                <a:schemeClr val="tx1"/>
              </a:solidFill>
              <a:round/>
              <a:headEnd/>
              <a:tailEnd type="triangle" w="med" len="med"/>
            </a:ln>
          </p:spPr>
        </p:cxnSp>
        <p:cxnSp>
          <p:nvCxnSpPr>
            <p:cNvPr id="73" name="AutoShape 13"/>
            <p:cNvCxnSpPr>
              <a:cxnSpLocks noChangeShapeType="1"/>
              <a:stCxn id="42" idx="0"/>
              <a:endCxn id="71" idx="0"/>
            </p:cNvCxnSpPr>
            <p:nvPr/>
          </p:nvCxnSpPr>
          <p:spPr bwMode="auto">
            <a:xfrm>
              <a:off x="8801100" y="4343400"/>
              <a:ext cx="228600" cy="228600"/>
            </a:xfrm>
            <a:prstGeom prst="straightConnector1">
              <a:avLst/>
            </a:prstGeom>
            <a:noFill/>
            <a:ln w="9525">
              <a:solidFill>
                <a:schemeClr val="tx1"/>
              </a:solidFill>
              <a:round/>
              <a:headEnd/>
              <a:tailEnd type="triangle" w="med" len="med"/>
            </a:ln>
          </p:spPr>
        </p:cxnSp>
        <p:sp>
          <p:nvSpPr>
            <p:cNvPr id="76" name="AutoShape 5"/>
            <p:cNvSpPr>
              <a:spLocks noChangeArrowheads="1"/>
            </p:cNvSpPr>
            <p:nvPr/>
          </p:nvSpPr>
          <p:spPr bwMode="auto">
            <a:xfrm>
              <a:off x="9372600" y="45720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sp>
          <p:nvSpPr>
            <p:cNvPr id="77" name="AutoShape 5"/>
            <p:cNvSpPr>
              <a:spLocks noChangeArrowheads="1"/>
            </p:cNvSpPr>
            <p:nvPr/>
          </p:nvSpPr>
          <p:spPr bwMode="auto">
            <a:xfrm>
              <a:off x="9753600" y="45720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cxnSp>
          <p:nvCxnSpPr>
            <p:cNvPr id="78" name="AutoShape 12"/>
            <p:cNvCxnSpPr>
              <a:cxnSpLocks noChangeShapeType="1"/>
              <a:endCxn id="76" idx="0"/>
            </p:cNvCxnSpPr>
            <p:nvPr/>
          </p:nvCxnSpPr>
          <p:spPr bwMode="auto">
            <a:xfrm flipH="1">
              <a:off x="9563100" y="4343400"/>
              <a:ext cx="228600" cy="228600"/>
            </a:xfrm>
            <a:prstGeom prst="straightConnector1">
              <a:avLst/>
            </a:prstGeom>
            <a:noFill/>
            <a:ln w="9525">
              <a:solidFill>
                <a:schemeClr val="tx1"/>
              </a:solidFill>
              <a:round/>
              <a:headEnd/>
              <a:tailEnd type="triangle" w="med" len="med"/>
            </a:ln>
          </p:spPr>
        </p:cxnSp>
        <p:cxnSp>
          <p:nvCxnSpPr>
            <p:cNvPr id="79" name="AutoShape 13"/>
            <p:cNvCxnSpPr>
              <a:cxnSpLocks noChangeShapeType="1"/>
              <a:endCxn id="77" idx="0"/>
            </p:cNvCxnSpPr>
            <p:nvPr/>
          </p:nvCxnSpPr>
          <p:spPr bwMode="auto">
            <a:xfrm>
              <a:off x="9791700" y="4343400"/>
              <a:ext cx="152400" cy="228600"/>
            </a:xfrm>
            <a:prstGeom prst="straightConnector1">
              <a:avLst/>
            </a:prstGeom>
            <a:noFill/>
            <a:ln w="9525">
              <a:solidFill>
                <a:schemeClr val="tx1"/>
              </a:solidFill>
              <a:round/>
              <a:headEnd/>
              <a:tailEnd type="triangle" w="med" len="med"/>
            </a:ln>
          </p:spPr>
        </p:cxnSp>
        <p:sp>
          <p:nvSpPr>
            <p:cNvPr id="80" name="AutoShape 5"/>
            <p:cNvSpPr>
              <a:spLocks noChangeArrowheads="1"/>
            </p:cNvSpPr>
            <p:nvPr/>
          </p:nvSpPr>
          <p:spPr bwMode="auto">
            <a:xfrm>
              <a:off x="10210800" y="45720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sp>
          <p:nvSpPr>
            <p:cNvPr id="81" name="AutoShape 5"/>
            <p:cNvSpPr>
              <a:spLocks noChangeArrowheads="1"/>
            </p:cNvSpPr>
            <p:nvPr/>
          </p:nvSpPr>
          <p:spPr bwMode="auto">
            <a:xfrm>
              <a:off x="10591800" y="45720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cxnSp>
          <p:nvCxnSpPr>
            <p:cNvPr id="82" name="AutoShape 12"/>
            <p:cNvCxnSpPr>
              <a:cxnSpLocks noChangeShapeType="1"/>
              <a:endCxn id="80" idx="0"/>
            </p:cNvCxnSpPr>
            <p:nvPr/>
          </p:nvCxnSpPr>
          <p:spPr bwMode="auto">
            <a:xfrm flipH="1">
              <a:off x="10401300" y="4343400"/>
              <a:ext cx="152400" cy="228600"/>
            </a:xfrm>
            <a:prstGeom prst="straightConnector1">
              <a:avLst/>
            </a:prstGeom>
            <a:noFill/>
            <a:ln w="9525">
              <a:solidFill>
                <a:schemeClr val="tx1"/>
              </a:solidFill>
              <a:round/>
              <a:headEnd/>
              <a:tailEnd type="triangle" w="med" len="med"/>
            </a:ln>
          </p:spPr>
        </p:cxnSp>
        <p:cxnSp>
          <p:nvCxnSpPr>
            <p:cNvPr id="83" name="AutoShape 13"/>
            <p:cNvCxnSpPr>
              <a:cxnSpLocks noChangeShapeType="1"/>
              <a:endCxn id="81" idx="0"/>
            </p:cNvCxnSpPr>
            <p:nvPr/>
          </p:nvCxnSpPr>
          <p:spPr bwMode="auto">
            <a:xfrm>
              <a:off x="10553700" y="4343400"/>
              <a:ext cx="228600" cy="228600"/>
            </a:xfrm>
            <a:prstGeom prst="straightConnector1">
              <a:avLst/>
            </a:prstGeom>
            <a:noFill/>
            <a:ln w="9525">
              <a:solidFill>
                <a:schemeClr val="tx1"/>
              </a:solidFill>
              <a:round/>
              <a:headEnd/>
              <a:tailEnd type="triangle" w="med" len="med"/>
            </a:ln>
          </p:spPr>
        </p:cxnSp>
      </p:grpSp>
      <p:sp>
        <p:nvSpPr>
          <p:cNvPr id="86" name="TextBox 85"/>
          <p:cNvSpPr txBox="1"/>
          <p:nvPr/>
        </p:nvSpPr>
        <p:spPr>
          <a:xfrm>
            <a:off x="3285392" y="4114800"/>
            <a:ext cx="1676400" cy="369332"/>
          </a:xfrm>
          <a:prstGeom prst="rect">
            <a:avLst/>
          </a:prstGeom>
          <a:noFill/>
        </p:spPr>
        <p:txBody>
          <a:bodyPr wrap="square" rtlCol="0">
            <a:spAutoFit/>
          </a:bodyPr>
          <a:lstStyle/>
          <a:p>
            <a:r>
              <a:rPr lang="en-US" dirty="0">
                <a:latin typeface="Calibri" pitchFamily="34" charset="0"/>
              </a:rPr>
              <a:t>0.1          0.9</a:t>
            </a:r>
          </a:p>
        </p:txBody>
      </p:sp>
      <p:sp>
        <p:nvSpPr>
          <p:cNvPr id="88" name="Content Placeholder 2"/>
          <p:cNvSpPr txBox="1">
            <a:spLocks/>
          </p:cNvSpPr>
          <p:nvPr/>
        </p:nvSpPr>
        <p:spPr bwMode="auto">
          <a:xfrm>
            <a:off x="5943600" y="3047999"/>
            <a:ext cx="5918200" cy="3230565"/>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100000"/>
              </a:lnSpc>
              <a:spcBef>
                <a:spcPct val="20000"/>
              </a:spcBef>
              <a:spcAft>
                <a:spcPct val="0"/>
              </a:spcAft>
              <a:buClr>
                <a:schemeClr val="accent2"/>
              </a:buClr>
              <a:buSzTx/>
              <a:buFont typeface="Wingdings" pitchFamily="2" charset="2"/>
              <a:buChar char="§"/>
              <a:tabLst/>
              <a:defRPr/>
            </a:pPr>
            <a:r>
              <a:rPr kumimoji="0" lang="en-US" sz="2400" b="0" i="0" u="none" strike="noStrike" kern="0" cap="none" spc="0" normalizeH="0" baseline="0" noProof="0" dirty="0">
                <a:ln>
                  <a:noFill/>
                </a:ln>
                <a:solidFill>
                  <a:schemeClr val="accent2"/>
                </a:solidFill>
                <a:effectLst/>
                <a:uLnTx/>
                <a:uFillTx/>
                <a:latin typeface="Calibri" pitchFamily="34" charset="0"/>
                <a:ea typeface="+mn-ea"/>
                <a:cs typeface="+mn-cs"/>
              </a:rPr>
              <a:t>Answer: </a:t>
            </a:r>
            <a:r>
              <a:rPr kumimoji="0" lang="en-US" sz="2400" b="0" i="0" u="none" strike="noStrike" kern="0" cap="none" spc="0" normalizeH="0" baseline="0" noProof="0" dirty="0" err="1">
                <a:ln>
                  <a:noFill/>
                </a:ln>
                <a:solidFill>
                  <a:schemeClr val="accent2"/>
                </a:solidFill>
                <a:effectLst/>
                <a:uLnTx/>
                <a:uFillTx/>
                <a:latin typeface="Calibri" pitchFamily="34" charset="0"/>
                <a:ea typeface="+mn-ea"/>
                <a:cs typeface="+mn-cs"/>
              </a:rPr>
              <a:t>Expectimax</a:t>
            </a:r>
            <a:r>
              <a:rPr kumimoji="0" lang="en-US" sz="2400" b="0" i="0" u="none" strike="noStrike" kern="0" cap="none" spc="0" normalizeH="0" baseline="0" noProof="0" dirty="0">
                <a:ln>
                  <a:noFill/>
                </a:ln>
                <a:solidFill>
                  <a:schemeClr val="accent2"/>
                </a:solidFill>
                <a:effectLst/>
                <a:uLnTx/>
                <a:uFillTx/>
                <a:latin typeface="Calibri" pitchFamily="34" charset="0"/>
                <a:ea typeface="+mn-ea"/>
                <a:cs typeface="+mn-cs"/>
              </a:rPr>
              <a:t>!</a:t>
            </a:r>
            <a:endParaRPr lang="en-US" sz="2400" kern="0" noProof="0" dirty="0">
              <a:solidFill>
                <a:schemeClr val="accent2"/>
              </a:solidFill>
              <a:latin typeface="Calibri" pitchFamily="34" charset="0"/>
            </a:endParaRPr>
          </a:p>
          <a:p>
            <a:pPr marL="800082" lvl="1" indent="-342882">
              <a:spcBef>
                <a:spcPct val="20000"/>
              </a:spcBef>
              <a:buFont typeface="Wingdings" pitchFamily="2" charset="2"/>
              <a:buChar char="§"/>
            </a:pPr>
            <a:r>
              <a:rPr lang="en-US" sz="2000" kern="0" noProof="0" dirty="0">
                <a:latin typeface="Calibri" pitchFamily="34" charset="0"/>
              </a:rPr>
              <a:t>To figure out EACH chance node’s probabilities, you have to run a simulation of your opponent</a:t>
            </a:r>
          </a:p>
          <a:p>
            <a:pPr marL="800082" lvl="1" indent="-342882">
              <a:spcBef>
                <a:spcPct val="20000"/>
              </a:spcBef>
              <a:buFont typeface="Wingdings" pitchFamily="2" charset="2"/>
              <a:buChar char="§"/>
            </a:pPr>
            <a:r>
              <a:rPr kumimoji="0" lang="en-US" sz="2000" b="0" i="0" u="none" strike="noStrike" kern="0" cap="none" spc="0" normalizeH="0" baseline="0" dirty="0">
                <a:ln>
                  <a:noFill/>
                </a:ln>
                <a:effectLst/>
                <a:uLnTx/>
                <a:uFillTx/>
                <a:latin typeface="Calibri" pitchFamily="34" charset="0"/>
                <a:ea typeface="+mn-ea"/>
                <a:cs typeface="+mn-cs"/>
              </a:rPr>
              <a:t>This</a:t>
            </a:r>
            <a:r>
              <a:rPr kumimoji="0" lang="en-US" sz="2000" b="0" i="0" u="none" strike="noStrike" kern="0" cap="none" spc="0" normalizeH="0" dirty="0">
                <a:ln>
                  <a:noFill/>
                </a:ln>
                <a:effectLst/>
                <a:uLnTx/>
                <a:uFillTx/>
                <a:latin typeface="Calibri" pitchFamily="34" charset="0"/>
                <a:ea typeface="+mn-ea"/>
                <a:cs typeface="+mn-cs"/>
              </a:rPr>
              <a:t> kind of thing gets very slow very quickly</a:t>
            </a:r>
          </a:p>
          <a:p>
            <a:pPr marL="800082" lvl="1" indent="-342882">
              <a:spcBef>
                <a:spcPct val="20000"/>
              </a:spcBef>
              <a:buFont typeface="Wingdings" pitchFamily="2" charset="2"/>
              <a:buChar char="§"/>
            </a:pPr>
            <a:r>
              <a:rPr lang="en-US" sz="2000" kern="0" dirty="0">
                <a:latin typeface="Calibri" pitchFamily="34" charset="0"/>
              </a:rPr>
              <a:t>Even worse if you have to simulate your opponent simulating you…</a:t>
            </a:r>
          </a:p>
          <a:p>
            <a:pPr marL="800082" lvl="1" indent="-342882">
              <a:spcBef>
                <a:spcPct val="20000"/>
              </a:spcBef>
              <a:buFont typeface="Wingdings" pitchFamily="2" charset="2"/>
              <a:buChar char="§"/>
            </a:pPr>
            <a:r>
              <a:rPr lang="en-US" sz="2000" kern="0" noProof="0" dirty="0">
                <a:latin typeface="Calibri" pitchFamily="34" charset="0"/>
              </a:rPr>
              <a:t>… except for </a:t>
            </a:r>
            <a:r>
              <a:rPr lang="en-US" sz="2000" kern="0" noProof="0" dirty="0" err="1">
                <a:latin typeface="Calibri" pitchFamily="34" charset="0"/>
              </a:rPr>
              <a:t>minimax</a:t>
            </a:r>
            <a:r>
              <a:rPr lang="en-US" sz="2000" kern="0" noProof="0" dirty="0">
                <a:latin typeface="Calibri" pitchFamily="34" charset="0"/>
              </a:rPr>
              <a:t>, which</a:t>
            </a:r>
            <a:r>
              <a:rPr lang="en-US" sz="2000" kern="0" dirty="0">
                <a:latin typeface="Calibri" pitchFamily="34" charset="0"/>
              </a:rPr>
              <a:t> has the nice property that it all collapses into one game tree</a:t>
            </a:r>
            <a:endParaRPr lang="en-US" sz="2000" kern="0" noProof="0" dirty="0">
              <a:latin typeface="Calibri" pitchFamily="34" charset="0"/>
            </a:endParaRPr>
          </a:p>
        </p:txBody>
      </p:sp>
      <p:grpSp>
        <p:nvGrpSpPr>
          <p:cNvPr id="95" name="Group 94"/>
          <p:cNvGrpSpPr/>
          <p:nvPr/>
        </p:nvGrpSpPr>
        <p:grpSpPr>
          <a:xfrm>
            <a:off x="3429000" y="3048000"/>
            <a:ext cx="2133600" cy="2286000"/>
            <a:chOff x="3429000" y="3048000"/>
            <a:chExt cx="2133600" cy="2286000"/>
          </a:xfrm>
        </p:grpSpPr>
        <p:sp>
          <p:nvSpPr>
            <p:cNvPr id="4" name="AutoShape 27"/>
            <p:cNvSpPr>
              <a:spLocks noChangeArrowheads="1"/>
            </p:cNvSpPr>
            <p:nvPr/>
          </p:nvSpPr>
          <p:spPr bwMode="auto">
            <a:xfrm>
              <a:off x="4364038" y="3048000"/>
              <a:ext cx="285750" cy="228600"/>
            </a:xfrm>
            <a:prstGeom prst="triangle">
              <a:avLst>
                <a:gd name="adj" fmla="val 50000"/>
              </a:avLst>
            </a:prstGeom>
            <a:solidFill>
              <a:srgbClr val="99CCFF"/>
            </a:solidFill>
            <a:ln w="9525">
              <a:solidFill>
                <a:schemeClr val="tx1"/>
              </a:solidFill>
              <a:miter lim="800000"/>
              <a:headEnd/>
              <a:tailEnd/>
            </a:ln>
          </p:spPr>
          <p:txBody>
            <a:bodyPr wrap="none" anchor="ctr"/>
            <a:lstStyle/>
            <a:p>
              <a:endParaRPr lang="en-US"/>
            </a:p>
          </p:txBody>
        </p:sp>
        <p:cxnSp>
          <p:nvCxnSpPr>
            <p:cNvPr id="5" name="AutoShape 28"/>
            <p:cNvCxnSpPr>
              <a:cxnSpLocks noChangeShapeType="1"/>
              <a:stCxn id="4" idx="3"/>
              <a:endCxn id="11" idx="0"/>
            </p:cNvCxnSpPr>
            <p:nvPr/>
          </p:nvCxnSpPr>
          <p:spPr bwMode="auto">
            <a:xfrm flipH="1">
              <a:off x="3935413" y="3276600"/>
              <a:ext cx="571500" cy="458788"/>
            </a:xfrm>
            <a:prstGeom prst="straightConnector1">
              <a:avLst/>
            </a:prstGeom>
            <a:noFill/>
            <a:ln w="9525">
              <a:solidFill>
                <a:schemeClr val="tx1"/>
              </a:solidFill>
              <a:round/>
              <a:headEnd/>
              <a:tailEnd type="triangle" w="med" len="med"/>
            </a:ln>
          </p:spPr>
        </p:cxnSp>
        <p:cxnSp>
          <p:nvCxnSpPr>
            <p:cNvPr id="6" name="AutoShape 29"/>
            <p:cNvCxnSpPr>
              <a:cxnSpLocks noChangeShapeType="1"/>
              <a:stCxn id="4" idx="3"/>
              <a:endCxn id="12" idx="0"/>
            </p:cNvCxnSpPr>
            <p:nvPr/>
          </p:nvCxnSpPr>
          <p:spPr bwMode="auto">
            <a:xfrm>
              <a:off x="4506913" y="3276600"/>
              <a:ext cx="573087" cy="458788"/>
            </a:xfrm>
            <a:prstGeom prst="straightConnector1">
              <a:avLst/>
            </a:prstGeom>
            <a:noFill/>
            <a:ln w="9525">
              <a:solidFill>
                <a:schemeClr val="tx1"/>
              </a:solidFill>
              <a:round/>
              <a:headEnd/>
              <a:tailEnd type="triangle" w="med" len="med"/>
            </a:ln>
          </p:spPr>
        </p:cxnSp>
        <p:cxnSp>
          <p:nvCxnSpPr>
            <p:cNvPr id="7" name="AutoShape 30"/>
            <p:cNvCxnSpPr>
              <a:cxnSpLocks noChangeShapeType="1"/>
              <a:stCxn id="11" idx="4"/>
              <a:endCxn id="18" idx="0"/>
            </p:cNvCxnSpPr>
            <p:nvPr/>
          </p:nvCxnSpPr>
          <p:spPr bwMode="auto">
            <a:xfrm flipH="1">
              <a:off x="3648075" y="4021138"/>
              <a:ext cx="286544" cy="550862"/>
            </a:xfrm>
            <a:prstGeom prst="straightConnector1">
              <a:avLst/>
            </a:prstGeom>
            <a:noFill/>
            <a:ln w="9525">
              <a:solidFill>
                <a:schemeClr val="tx1"/>
              </a:solidFill>
              <a:round/>
              <a:headEnd/>
              <a:tailEnd type="triangle" w="med" len="med"/>
            </a:ln>
          </p:spPr>
        </p:cxnSp>
        <p:cxnSp>
          <p:nvCxnSpPr>
            <p:cNvPr id="8" name="AutoShape 31"/>
            <p:cNvCxnSpPr>
              <a:cxnSpLocks noChangeShapeType="1"/>
              <a:stCxn id="11" idx="4"/>
              <a:endCxn id="21" idx="0"/>
            </p:cNvCxnSpPr>
            <p:nvPr/>
          </p:nvCxnSpPr>
          <p:spPr bwMode="auto">
            <a:xfrm>
              <a:off x="3934619" y="4021138"/>
              <a:ext cx="246856" cy="550862"/>
            </a:xfrm>
            <a:prstGeom prst="straightConnector1">
              <a:avLst/>
            </a:prstGeom>
            <a:noFill/>
            <a:ln w="9525">
              <a:solidFill>
                <a:schemeClr val="tx1"/>
              </a:solidFill>
              <a:round/>
              <a:headEnd/>
              <a:tailEnd type="triangle" w="med" len="med"/>
            </a:ln>
          </p:spPr>
        </p:cxnSp>
        <p:cxnSp>
          <p:nvCxnSpPr>
            <p:cNvPr id="9" name="AutoShape 32"/>
            <p:cNvCxnSpPr>
              <a:cxnSpLocks noChangeShapeType="1"/>
              <a:stCxn id="12" idx="4"/>
              <a:endCxn id="27" idx="0"/>
            </p:cNvCxnSpPr>
            <p:nvPr/>
          </p:nvCxnSpPr>
          <p:spPr bwMode="auto">
            <a:xfrm flipH="1">
              <a:off x="4810125" y="4021138"/>
              <a:ext cx="269875" cy="550862"/>
            </a:xfrm>
            <a:prstGeom prst="straightConnector1">
              <a:avLst/>
            </a:prstGeom>
            <a:noFill/>
            <a:ln w="9525">
              <a:solidFill>
                <a:schemeClr val="tx1"/>
              </a:solidFill>
              <a:round/>
              <a:headEnd/>
              <a:tailEnd type="triangle" w="med" len="med"/>
            </a:ln>
          </p:spPr>
        </p:cxnSp>
        <p:cxnSp>
          <p:nvCxnSpPr>
            <p:cNvPr id="10" name="AutoShape 33"/>
            <p:cNvCxnSpPr>
              <a:cxnSpLocks noChangeShapeType="1"/>
              <a:stCxn id="12" idx="4"/>
              <a:endCxn id="28" idx="0"/>
            </p:cNvCxnSpPr>
            <p:nvPr/>
          </p:nvCxnSpPr>
          <p:spPr bwMode="auto">
            <a:xfrm>
              <a:off x="5080000" y="4021138"/>
              <a:ext cx="263525" cy="550862"/>
            </a:xfrm>
            <a:prstGeom prst="straightConnector1">
              <a:avLst/>
            </a:prstGeom>
            <a:noFill/>
            <a:ln w="9525">
              <a:solidFill>
                <a:schemeClr val="tx1"/>
              </a:solidFill>
              <a:round/>
              <a:headEnd/>
              <a:tailEnd type="triangle" w="med" len="med"/>
            </a:ln>
          </p:spPr>
        </p:cxnSp>
        <p:sp>
          <p:nvSpPr>
            <p:cNvPr id="11" name="Oval 34"/>
            <p:cNvSpPr>
              <a:spLocks noChangeArrowheads="1"/>
            </p:cNvSpPr>
            <p:nvPr/>
          </p:nvSpPr>
          <p:spPr bwMode="auto">
            <a:xfrm>
              <a:off x="3790950" y="3735388"/>
              <a:ext cx="287338" cy="285750"/>
            </a:xfrm>
            <a:prstGeom prst="ellipse">
              <a:avLst/>
            </a:prstGeom>
            <a:solidFill>
              <a:srgbClr val="B5EDC2"/>
            </a:solidFill>
            <a:ln w="9525">
              <a:solidFill>
                <a:schemeClr val="tx1"/>
              </a:solidFill>
              <a:round/>
              <a:headEnd/>
              <a:tailEnd/>
            </a:ln>
          </p:spPr>
          <p:txBody>
            <a:bodyPr wrap="none" anchor="ctr"/>
            <a:lstStyle/>
            <a:p>
              <a:endParaRPr lang="en-US"/>
            </a:p>
          </p:txBody>
        </p:sp>
        <p:sp>
          <p:nvSpPr>
            <p:cNvPr id="12" name="Oval 35"/>
            <p:cNvSpPr>
              <a:spLocks noChangeArrowheads="1"/>
            </p:cNvSpPr>
            <p:nvPr/>
          </p:nvSpPr>
          <p:spPr bwMode="auto">
            <a:xfrm>
              <a:off x="4937125" y="3735388"/>
              <a:ext cx="285750" cy="285750"/>
            </a:xfrm>
            <a:prstGeom prst="ellipse">
              <a:avLst/>
            </a:prstGeom>
            <a:solidFill>
              <a:srgbClr val="B5EDC2"/>
            </a:solidFill>
            <a:ln w="9525">
              <a:solidFill>
                <a:schemeClr val="tx1"/>
              </a:solidFill>
              <a:round/>
              <a:headEnd/>
              <a:tailEnd/>
            </a:ln>
          </p:spPr>
          <p:txBody>
            <a:bodyPr wrap="none" anchor="ctr"/>
            <a:lstStyle/>
            <a:p>
              <a:endParaRPr lang="en-US"/>
            </a:p>
          </p:txBody>
        </p:sp>
        <p:cxnSp>
          <p:nvCxnSpPr>
            <p:cNvPr id="16" name="AutoShape 43"/>
            <p:cNvCxnSpPr>
              <a:cxnSpLocks noChangeShapeType="1"/>
            </p:cNvCxnSpPr>
            <p:nvPr/>
          </p:nvCxnSpPr>
          <p:spPr bwMode="auto">
            <a:xfrm>
              <a:off x="3657600" y="4800600"/>
              <a:ext cx="228600" cy="533400"/>
            </a:xfrm>
            <a:prstGeom prst="straightConnector1">
              <a:avLst/>
            </a:prstGeom>
            <a:noFill/>
            <a:ln w="9525">
              <a:solidFill>
                <a:schemeClr val="tx1"/>
              </a:solidFill>
              <a:round/>
              <a:headEnd/>
              <a:tailEnd type="triangle" w="med" len="med"/>
            </a:ln>
          </p:spPr>
        </p:cxnSp>
        <p:sp>
          <p:nvSpPr>
            <p:cNvPr id="17" name="Line 44"/>
            <p:cNvSpPr>
              <a:spLocks noChangeShapeType="1"/>
            </p:cNvSpPr>
            <p:nvPr/>
          </p:nvSpPr>
          <p:spPr bwMode="auto">
            <a:xfrm flipH="1">
              <a:off x="3429000" y="4800600"/>
              <a:ext cx="228600" cy="533400"/>
            </a:xfrm>
            <a:prstGeom prst="line">
              <a:avLst/>
            </a:prstGeom>
            <a:noFill/>
            <a:ln w="9525">
              <a:solidFill>
                <a:schemeClr val="tx1"/>
              </a:solidFill>
              <a:round/>
              <a:headEnd/>
              <a:tailEnd type="triangle" w="med" len="med"/>
            </a:ln>
          </p:spPr>
          <p:txBody>
            <a:bodyPr/>
            <a:lstStyle/>
            <a:p>
              <a:endParaRPr lang="en-US"/>
            </a:p>
          </p:txBody>
        </p:sp>
        <p:sp>
          <p:nvSpPr>
            <p:cNvPr id="18" name="AutoShape 45"/>
            <p:cNvSpPr>
              <a:spLocks noChangeArrowheads="1"/>
            </p:cNvSpPr>
            <p:nvPr/>
          </p:nvSpPr>
          <p:spPr bwMode="auto">
            <a:xfrm>
              <a:off x="3505200" y="4572000"/>
              <a:ext cx="285750" cy="228600"/>
            </a:xfrm>
            <a:prstGeom prst="triangle">
              <a:avLst>
                <a:gd name="adj" fmla="val 50000"/>
              </a:avLst>
            </a:prstGeom>
            <a:solidFill>
              <a:srgbClr val="99CCFF"/>
            </a:solidFill>
            <a:ln w="9525">
              <a:solidFill>
                <a:schemeClr val="tx1"/>
              </a:solidFill>
              <a:miter lim="800000"/>
              <a:headEnd/>
              <a:tailEnd/>
            </a:ln>
          </p:spPr>
          <p:txBody>
            <a:bodyPr wrap="none" anchor="ctr"/>
            <a:lstStyle/>
            <a:p>
              <a:endParaRPr lang="en-US"/>
            </a:p>
          </p:txBody>
        </p:sp>
        <p:sp>
          <p:nvSpPr>
            <p:cNvPr id="21" name="AutoShape 45"/>
            <p:cNvSpPr>
              <a:spLocks noChangeArrowheads="1"/>
            </p:cNvSpPr>
            <p:nvPr/>
          </p:nvSpPr>
          <p:spPr bwMode="auto">
            <a:xfrm>
              <a:off x="4038600" y="4572000"/>
              <a:ext cx="285750" cy="228600"/>
            </a:xfrm>
            <a:prstGeom prst="triangle">
              <a:avLst>
                <a:gd name="adj" fmla="val 50000"/>
              </a:avLst>
            </a:prstGeom>
            <a:solidFill>
              <a:srgbClr val="99CCFF"/>
            </a:solidFill>
            <a:ln w="9525">
              <a:solidFill>
                <a:schemeClr val="tx1"/>
              </a:solidFill>
              <a:miter lim="800000"/>
              <a:headEnd/>
              <a:tailEnd/>
            </a:ln>
          </p:spPr>
          <p:txBody>
            <a:bodyPr wrap="none" anchor="ctr"/>
            <a:lstStyle/>
            <a:p>
              <a:endParaRPr lang="en-US"/>
            </a:p>
          </p:txBody>
        </p:sp>
        <p:sp>
          <p:nvSpPr>
            <p:cNvPr id="27" name="AutoShape 45"/>
            <p:cNvSpPr>
              <a:spLocks noChangeArrowheads="1"/>
            </p:cNvSpPr>
            <p:nvPr/>
          </p:nvSpPr>
          <p:spPr bwMode="auto">
            <a:xfrm>
              <a:off x="4667250" y="4572000"/>
              <a:ext cx="285750" cy="228600"/>
            </a:xfrm>
            <a:prstGeom prst="triangle">
              <a:avLst>
                <a:gd name="adj" fmla="val 50000"/>
              </a:avLst>
            </a:prstGeom>
            <a:solidFill>
              <a:srgbClr val="99CCFF"/>
            </a:solidFill>
            <a:ln w="9525">
              <a:solidFill>
                <a:schemeClr val="tx1"/>
              </a:solidFill>
              <a:miter lim="800000"/>
              <a:headEnd/>
              <a:tailEnd/>
            </a:ln>
          </p:spPr>
          <p:txBody>
            <a:bodyPr wrap="none" anchor="ctr"/>
            <a:lstStyle/>
            <a:p>
              <a:endParaRPr lang="en-US"/>
            </a:p>
          </p:txBody>
        </p:sp>
        <p:sp>
          <p:nvSpPr>
            <p:cNvPr id="28" name="AutoShape 45"/>
            <p:cNvSpPr>
              <a:spLocks noChangeArrowheads="1"/>
            </p:cNvSpPr>
            <p:nvPr/>
          </p:nvSpPr>
          <p:spPr bwMode="auto">
            <a:xfrm>
              <a:off x="5200650" y="4572000"/>
              <a:ext cx="285750" cy="228600"/>
            </a:xfrm>
            <a:prstGeom prst="triangle">
              <a:avLst>
                <a:gd name="adj" fmla="val 50000"/>
              </a:avLst>
            </a:prstGeom>
            <a:solidFill>
              <a:srgbClr val="99CCFF"/>
            </a:solidFill>
            <a:ln w="9525">
              <a:solidFill>
                <a:schemeClr val="tx1"/>
              </a:solidFill>
              <a:miter lim="800000"/>
              <a:headEnd/>
              <a:tailEnd/>
            </a:ln>
          </p:spPr>
          <p:txBody>
            <a:bodyPr wrap="none" anchor="ctr"/>
            <a:lstStyle/>
            <a:p>
              <a:endParaRPr lang="en-US"/>
            </a:p>
          </p:txBody>
        </p:sp>
        <p:cxnSp>
          <p:nvCxnSpPr>
            <p:cNvPr id="89" name="AutoShape 43"/>
            <p:cNvCxnSpPr>
              <a:cxnSpLocks noChangeShapeType="1"/>
            </p:cNvCxnSpPr>
            <p:nvPr/>
          </p:nvCxnSpPr>
          <p:spPr bwMode="auto">
            <a:xfrm>
              <a:off x="4191000" y="4800600"/>
              <a:ext cx="228600" cy="533400"/>
            </a:xfrm>
            <a:prstGeom prst="straightConnector1">
              <a:avLst/>
            </a:prstGeom>
            <a:noFill/>
            <a:ln w="9525">
              <a:solidFill>
                <a:schemeClr val="tx1"/>
              </a:solidFill>
              <a:round/>
              <a:headEnd/>
              <a:tailEnd type="triangle" w="med" len="med"/>
            </a:ln>
          </p:spPr>
        </p:cxnSp>
        <p:sp>
          <p:nvSpPr>
            <p:cNvPr id="90" name="Line 44"/>
            <p:cNvSpPr>
              <a:spLocks noChangeShapeType="1"/>
            </p:cNvSpPr>
            <p:nvPr/>
          </p:nvSpPr>
          <p:spPr bwMode="auto">
            <a:xfrm flipH="1">
              <a:off x="3962400" y="4800600"/>
              <a:ext cx="228600" cy="533400"/>
            </a:xfrm>
            <a:prstGeom prst="line">
              <a:avLst/>
            </a:prstGeom>
            <a:noFill/>
            <a:ln w="9525">
              <a:solidFill>
                <a:schemeClr val="tx1"/>
              </a:solidFill>
              <a:round/>
              <a:headEnd/>
              <a:tailEnd type="triangle" w="med" len="med"/>
            </a:ln>
          </p:spPr>
          <p:txBody>
            <a:bodyPr/>
            <a:lstStyle/>
            <a:p>
              <a:endParaRPr lang="en-US"/>
            </a:p>
          </p:txBody>
        </p:sp>
        <p:cxnSp>
          <p:nvCxnSpPr>
            <p:cNvPr id="91" name="AutoShape 43"/>
            <p:cNvCxnSpPr>
              <a:cxnSpLocks noChangeShapeType="1"/>
            </p:cNvCxnSpPr>
            <p:nvPr/>
          </p:nvCxnSpPr>
          <p:spPr bwMode="auto">
            <a:xfrm>
              <a:off x="4800600" y="4800600"/>
              <a:ext cx="228600" cy="533400"/>
            </a:xfrm>
            <a:prstGeom prst="straightConnector1">
              <a:avLst/>
            </a:prstGeom>
            <a:noFill/>
            <a:ln w="9525">
              <a:solidFill>
                <a:schemeClr val="tx1"/>
              </a:solidFill>
              <a:round/>
              <a:headEnd/>
              <a:tailEnd type="triangle" w="med" len="med"/>
            </a:ln>
          </p:spPr>
        </p:cxnSp>
        <p:sp>
          <p:nvSpPr>
            <p:cNvPr id="92" name="Line 44"/>
            <p:cNvSpPr>
              <a:spLocks noChangeShapeType="1"/>
            </p:cNvSpPr>
            <p:nvPr/>
          </p:nvSpPr>
          <p:spPr bwMode="auto">
            <a:xfrm flipH="1">
              <a:off x="4572000" y="4800600"/>
              <a:ext cx="228600" cy="533400"/>
            </a:xfrm>
            <a:prstGeom prst="line">
              <a:avLst/>
            </a:prstGeom>
            <a:noFill/>
            <a:ln w="9525">
              <a:solidFill>
                <a:schemeClr val="tx1"/>
              </a:solidFill>
              <a:round/>
              <a:headEnd/>
              <a:tailEnd type="triangle" w="med" len="med"/>
            </a:ln>
          </p:spPr>
          <p:txBody>
            <a:bodyPr/>
            <a:lstStyle/>
            <a:p>
              <a:endParaRPr lang="en-US"/>
            </a:p>
          </p:txBody>
        </p:sp>
        <p:cxnSp>
          <p:nvCxnSpPr>
            <p:cNvPr id="93" name="AutoShape 43"/>
            <p:cNvCxnSpPr>
              <a:cxnSpLocks noChangeShapeType="1"/>
            </p:cNvCxnSpPr>
            <p:nvPr/>
          </p:nvCxnSpPr>
          <p:spPr bwMode="auto">
            <a:xfrm>
              <a:off x="5334000" y="4800600"/>
              <a:ext cx="228600" cy="533400"/>
            </a:xfrm>
            <a:prstGeom prst="straightConnector1">
              <a:avLst/>
            </a:prstGeom>
            <a:noFill/>
            <a:ln w="9525">
              <a:solidFill>
                <a:schemeClr val="tx1"/>
              </a:solidFill>
              <a:round/>
              <a:headEnd/>
              <a:tailEnd type="triangle" w="med" len="med"/>
            </a:ln>
          </p:spPr>
        </p:cxnSp>
        <p:sp>
          <p:nvSpPr>
            <p:cNvPr id="94" name="Line 44"/>
            <p:cNvSpPr>
              <a:spLocks noChangeShapeType="1"/>
            </p:cNvSpPr>
            <p:nvPr/>
          </p:nvSpPr>
          <p:spPr bwMode="auto">
            <a:xfrm flipH="1">
              <a:off x="5105400" y="4800600"/>
              <a:ext cx="228600" cy="533400"/>
            </a:xfrm>
            <a:prstGeom prst="line">
              <a:avLst/>
            </a:prstGeom>
            <a:noFill/>
            <a:ln w="9525">
              <a:solidFill>
                <a:schemeClr val="tx1"/>
              </a:solidFill>
              <a:round/>
              <a:headEnd/>
              <a:tailEnd type="triangle" w="med" len="med"/>
            </a:ln>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8">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8">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8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97471" y="1340652"/>
            <a:ext cx="8362412" cy="4387402"/>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Modeling Assumptions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Mystery </a:t>
            </a:r>
            <a:r>
              <a:rPr lang="en-US" dirty="0" err="1"/>
              <a:t>Pacman</a:t>
            </a:r>
            <a:endParaRPr lang="en-US" dirty="0"/>
          </a:p>
        </p:txBody>
      </p:sp>
      <p:pic>
        <p:nvPicPr>
          <p:cNvPr id="5" name="MysteryPacma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89760" y="1143000"/>
            <a:ext cx="8412480" cy="5257800"/>
          </a:xfrm>
          <a:prstGeom prst="rect">
            <a:avLst/>
          </a:prstGeom>
        </p:spPr>
      </p:pic>
    </p:spTree>
    <p:extLst>
      <p:ext uri="{BB962C8B-B14F-4D97-AF65-F5344CB8AC3E}">
        <p14:creationId xmlns:p14="http://schemas.microsoft.com/office/powerpoint/2010/main" val="9928139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03130" y="2369236"/>
            <a:ext cx="4710819" cy="3719728"/>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772275" y="2523872"/>
            <a:ext cx="4323969" cy="3226484"/>
          </a:xfrm>
          <a:prstGeom prst="rect">
            <a:avLst/>
          </a:prstGeom>
          <a:noFill/>
          <a:extLst>
            <a:ext uri="{909E8E84-426E-40dd-AFC4-6F175D3DCCD1}">
              <a14:hiddenFill xmlns="" xmlns:a14="http://schemas.microsoft.com/office/drawing/2010/main">
                <a:solidFill>
                  <a:srgbClr val="FFFFFF"/>
                </a:solidFill>
              </a14:hiddenFill>
            </a:ext>
          </a:extLst>
        </p:spPr>
      </p:pic>
      <p:sp>
        <p:nvSpPr>
          <p:cNvPr id="15362" name="Title 1"/>
          <p:cNvSpPr>
            <a:spLocks noGrp="1"/>
          </p:cNvSpPr>
          <p:nvPr>
            <p:ph type="title"/>
          </p:nvPr>
        </p:nvSpPr>
        <p:spPr/>
        <p:txBody>
          <a:bodyPr/>
          <a:lstStyle/>
          <a:p>
            <a:r>
              <a:rPr lang="en-US" dirty="0"/>
              <a:t>The Dangers of Optimism and Pessimism</a:t>
            </a:r>
          </a:p>
        </p:txBody>
      </p:sp>
      <p:sp>
        <p:nvSpPr>
          <p:cNvPr id="10" name="TextBox 9"/>
          <p:cNvSpPr txBox="1"/>
          <p:nvPr/>
        </p:nvSpPr>
        <p:spPr>
          <a:xfrm>
            <a:off x="838200" y="1394936"/>
            <a:ext cx="5105400" cy="738664"/>
          </a:xfrm>
          <a:prstGeom prst="rect">
            <a:avLst/>
          </a:prstGeom>
          <a:noFill/>
        </p:spPr>
        <p:txBody>
          <a:bodyPr wrap="square" rtlCol="0">
            <a:spAutoFit/>
          </a:bodyPr>
          <a:lstStyle/>
          <a:p>
            <a:pPr algn="ctr"/>
            <a:r>
              <a:rPr lang="en-US" sz="2400" dirty="0">
                <a:latin typeface="Calibri" pitchFamily="34" charset="0"/>
              </a:rPr>
              <a:t>Dangerous Optimism</a:t>
            </a:r>
          </a:p>
          <a:p>
            <a:pPr algn="ctr"/>
            <a:r>
              <a:rPr lang="en-US" dirty="0">
                <a:latin typeface="Calibri" pitchFamily="34" charset="0"/>
              </a:rPr>
              <a:t>Assuming chance when the world is adversarial</a:t>
            </a:r>
          </a:p>
        </p:txBody>
      </p:sp>
      <p:sp>
        <p:nvSpPr>
          <p:cNvPr id="11" name="TextBox 10"/>
          <p:cNvSpPr txBox="1"/>
          <p:nvPr/>
        </p:nvSpPr>
        <p:spPr>
          <a:xfrm>
            <a:off x="6248400" y="1394936"/>
            <a:ext cx="5105400" cy="738664"/>
          </a:xfrm>
          <a:prstGeom prst="rect">
            <a:avLst/>
          </a:prstGeom>
          <a:noFill/>
        </p:spPr>
        <p:txBody>
          <a:bodyPr wrap="square" rtlCol="0">
            <a:spAutoFit/>
          </a:bodyPr>
          <a:lstStyle/>
          <a:p>
            <a:pPr algn="ctr"/>
            <a:r>
              <a:rPr lang="en-US" sz="2400" dirty="0">
                <a:latin typeface="Calibri" pitchFamily="34" charset="0"/>
              </a:rPr>
              <a:t>Dangerous Pessimism</a:t>
            </a:r>
          </a:p>
          <a:p>
            <a:pPr algn="ctr"/>
            <a:r>
              <a:rPr lang="en-US" dirty="0">
                <a:latin typeface="Calibri" pitchFamily="34" charset="0"/>
              </a:rPr>
              <a:t>Assuming the worst case when it’s not likely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dirty="0"/>
              <a:t>Assumptions vs. Reality</a:t>
            </a:r>
          </a:p>
        </p:txBody>
      </p:sp>
      <p:pic>
        <p:nvPicPr>
          <p:cNvPr id="15363" name="Picture 2" descr="\\.host\Shared Folders\Shared with PC\images\min-vs-exp-2.png"/>
          <p:cNvPicPr>
            <a:picLocks noChangeAspect="1" noChangeArrowheads="1"/>
          </p:cNvPicPr>
          <p:nvPr/>
        </p:nvPicPr>
        <p:blipFill>
          <a:blip r:embed="rId3" cstate="print"/>
          <a:srcRect/>
          <a:stretch>
            <a:fillRect/>
          </a:stretch>
        </p:blipFill>
        <p:spPr bwMode="auto">
          <a:xfrm>
            <a:off x="1143000" y="1752600"/>
            <a:ext cx="3289300" cy="3340100"/>
          </a:xfrm>
          <a:prstGeom prst="rect">
            <a:avLst/>
          </a:prstGeom>
          <a:noFill/>
          <a:ln w="9525">
            <a:noFill/>
            <a:miter lim="800000"/>
            <a:headEnd/>
            <a:tailEnd/>
          </a:ln>
        </p:spPr>
      </p:pic>
      <p:graphicFrame>
        <p:nvGraphicFramePr>
          <p:cNvPr id="5" name="Table 4"/>
          <p:cNvGraphicFramePr>
            <a:graphicFrameLocks noGrp="1"/>
          </p:cNvGraphicFramePr>
          <p:nvPr>
            <p:extLst/>
          </p:nvPr>
        </p:nvGraphicFramePr>
        <p:xfrm>
          <a:off x="5791200" y="1905000"/>
          <a:ext cx="5715000" cy="3098800"/>
        </p:xfrm>
        <a:graphic>
          <a:graphicData uri="http://schemas.openxmlformats.org/drawingml/2006/table">
            <a:tbl>
              <a:tblPr firstRow="1" bandRow="1">
                <a:tableStyleId>{21E4AEA4-8DFA-4A89-87EB-49C32662AFE0}</a:tableStyleId>
              </a:tblPr>
              <a:tblGrid>
                <a:gridCol w="1524000">
                  <a:extLst>
                    <a:ext uri="{9D8B030D-6E8A-4147-A177-3AD203B41FA5}">
                      <a16:colId xmlns:a16="http://schemas.microsoft.com/office/drawing/2014/main" val="20000"/>
                    </a:ext>
                  </a:extLst>
                </a:gridCol>
                <a:gridCol w="21336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tblGrid>
              <a:tr h="838200">
                <a:tc>
                  <a:txBody>
                    <a:bodyPr/>
                    <a:lstStyle/>
                    <a:p>
                      <a:pPr algn="ctr"/>
                      <a:endParaRPr lang="en-US" dirty="0">
                        <a:latin typeface="Calibri"/>
                        <a:cs typeface="Calibri"/>
                      </a:endParaRPr>
                    </a:p>
                  </a:txBody>
                  <a:tcPr anchor="ctr">
                    <a:solidFill>
                      <a:schemeClr val="bg1"/>
                    </a:solidFill>
                  </a:tcPr>
                </a:tc>
                <a:tc>
                  <a:txBody>
                    <a:bodyPr/>
                    <a:lstStyle/>
                    <a:p>
                      <a:pPr algn="ctr"/>
                      <a:r>
                        <a:rPr lang="en-US" b="0" dirty="0">
                          <a:solidFill>
                            <a:schemeClr val="tx1"/>
                          </a:solidFill>
                          <a:latin typeface="Calibri"/>
                          <a:cs typeface="Calibri"/>
                        </a:rPr>
                        <a:t>Adversarial </a:t>
                      </a:r>
                      <a:r>
                        <a:rPr lang="en-US" b="0" baseline="0" dirty="0">
                          <a:solidFill>
                            <a:schemeClr val="tx1"/>
                          </a:solidFill>
                          <a:latin typeface="Calibri"/>
                          <a:cs typeface="Calibri"/>
                        </a:rPr>
                        <a:t>Ghost</a:t>
                      </a:r>
                      <a:endParaRPr lang="en-US" b="0" dirty="0">
                        <a:solidFill>
                          <a:schemeClr val="tx1"/>
                        </a:solidFill>
                        <a:latin typeface="Calibri"/>
                        <a:cs typeface="Calibri"/>
                      </a:endParaRPr>
                    </a:p>
                  </a:txBody>
                  <a:tcPr anchor="ctr">
                    <a:solidFill>
                      <a:srgbClr val="FFCCFF"/>
                    </a:solidFill>
                  </a:tcPr>
                </a:tc>
                <a:tc>
                  <a:txBody>
                    <a:bodyPr/>
                    <a:lstStyle/>
                    <a:p>
                      <a:pPr algn="ctr"/>
                      <a:r>
                        <a:rPr lang="en-US" b="0" dirty="0">
                          <a:solidFill>
                            <a:schemeClr val="tx1"/>
                          </a:solidFill>
                          <a:latin typeface="Calibri"/>
                          <a:cs typeface="Calibri"/>
                        </a:rPr>
                        <a:t>Random</a:t>
                      </a:r>
                      <a:r>
                        <a:rPr lang="en-US" b="0" baseline="0" dirty="0">
                          <a:solidFill>
                            <a:schemeClr val="tx1"/>
                          </a:solidFill>
                          <a:latin typeface="Calibri"/>
                          <a:cs typeface="Calibri"/>
                        </a:rPr>
                        <a:t> Ghost</a:t>
                      </a:r>
                      <a:endParaRPr lang="en-US" b="0" dirty="0">
                        <a:solidFill>
                          <a:schemeClr val="tx1"/>
                        </a:solidFill>
                        <a:latin typeface="Calibri"/>
                        <a:cs typeface="Calibri"/>
                      </a:endParaRPr>
                    </a:p>
                  </a:txBody>
                  <a:tcPr anchor="ctr">
                    <a:solidFill>
                      <a:srgbClr val="FFCCFF"/>
                    </a:solidFill>
                  </a:tcPr>
                </a:tc>
                <a:extLst>
                  <a:ext uri="{0D108BD9-81ED-4DB2-BD59-A6C34878D82A}">
                    <a16:rowId xmlns:a16="http://schemas.microsoft.com/office/drawing/2014/main" val="10000"/>
                  </a:ext>
                </a:extLst>
              </a:tr>
              <a:tr h="1143000">
                <a:tc>
                  <a:txBody>
                    <a:bodyPr/>
                    <a:lstStyle/>
                    <a:p>
                      <a:pPr algn="ctr"/>
                      <a:r>
                        <a:rPr lang="en-US" dirty="0" err="1">
                          <a:latin typeface="Calibri"/>
                          <a:cs typeface="Calibri"/>
                        </a:rPr>
                        <a:t>Minimax</a:t>
                      </a:r>
                      <a:r>
                        <a:rPr lang="en-US" dirty="0">
                          <a:latin typeface="Calibri"/>
                          <a:cs typeface="Calibri"/>
                        </a:rPr>
                        <a:t> </a:t>
                      </a:r>
                      <a:r>
                        <a:rPr lang="en-US" dirty="0" err="1">
                          <a:latin typeface="Calibri"/>
                          <a:cs typeface="Calibri"/>
                        </a:rPr>
                        <a:t>Pacman</a:t>
                      </a:r>
                      <a:endParaRPr lang="en-US" dirty="0">
                        <a:latin typeface="Calibri"/>
                        <a:cs typeface="Calibri"/>
                      </a:endParaRPr>
                    </a:p>
                  </a:txBody>
                  <a:tcPr anchor="ctr">
                    <a:solidFill>
                      <a:srgbClr val="99CCFF"/>
                    </a:solidFill>
                  </a:tcPr>
                </a:tc>
                <a:tc>
                  <a:txBody>
                    <a:bodyPr/>
                    <a:lstStyle/>
                    <a:p>
                      <a:pPr algn="ctr"/>
                      <a:r>
                        <a:rPr lang="en-US" dirty="0">
                          <a:latin typeface="Calibri"/>
                          <a:cs typeface="Calibri"/>
                        </a:rPr>
                        <a:t>Won 5/5</a:t>
                      </a:r>
                    </a:p>
                    <a:p>
                      <a:pPr algn="ctr"/>
                      <a:endParaRPr lang="en-US" sz="1050" dirty="0">
                        <a:latin typeface="Calibri"/>
                        <a:cs typeface="Calibri"/>
                      </a:endParaRPr>
                    </a:p>
                    <a:p>
                      <a:pPr algn="ctr"/>
                      <a:r>
                        <a:rPr lang="en-US" dirty="0">
                          <a:latin typeface="Calibri"/>
                          <a:cs typeface="Calibri"/>
                        </a:rPr>
                        <a:t>Avg.</a:t>
                      </a:r>
                      <a:r>
                        <a:rPr lang="en-US" baseline="0" dirty="0">
                          <a:latin typeface="Calibri"/>
                          <a:cs typeface="Calibri"/>
                        </a:rPr>
                        <a:t> Score: 483</a:t>
                      </a:r>
                      <a:endParaRPr lang="en-US" dirty="0">
                        <a:latin typeface="Calibri"/>
                        <a:cs typeface="Calibri"/>
                      </a:endParaRPr>
                    </a:p>
                  </a:txBody>
                  <a:tcPr anchor="ctr">
                    <a:solidFill>
                      <a:schemeClr val="bg2">
                        <a:lumMod val="20000"/>
                        <a:lumOff val="80000"/>
                      </a:schemeClr>
                    </a:solidFill>
                  </a:tcPr>
                </a:tc>
                <a:tc>
                  <a:txBody>
                    <a:bodyPr/>
                    <a:lstStyle/>
                    <a:p>
                      <a:pPr algn="ctr"/>
                      <a:r>
                        <a:rPr lang="en-US" dirty="0">
                          <a:latin typeface="Calibri"/>
                          <a:cs typeface="Calibri"/>
                        </a:rPr>
                        <a:t>Won 5/5</a:t>
                      </a:r>
                    </a:p>
                    <a:p>
                      <a:pPr algn="ctr"/>
                      <a:endParaRPr lang="en-US" sz="1050" dirty="0">
                        <a:latin typeface="Calibri"/>
                        <a:cs typeface="Calibri"/>
                      </a:endParaRPr>
                    </a:p>
                    <a:p>
                      <a:pPr algn="ctr"/>
                      <a:r>
                        <a:rPr lang="en-US" dirty="0">
                          <a:latin typeface="Calibri"/>
                          <a:cs typeface="Calibri"/>
                        </a:rPr>
                        <a:t>Avg.</a:t>
                      </a:r>
                      <a:r>
                        <a:rPr lang="en-US" baseline="0" dirty="0">
                          <a:latin typeface="Calibri"/>
                          <a:cs typeface="Calibri"/>
                        </a:rPr>
                        <a:t> Score: 493</a:t>
                      </a:r>
                      <a:endParaRPr lang="en-US" dirty="0">
                        <a:latin typeface="Calibri"/>
                        <a:cs typeface="Calibri"/>
                      </a:endParaRPr>
                    </a:p>
                  </a:txBody>
                  <a:tcPr anchor="ctr">
                    <a:solidFill>
                      <a:schemeClr val="bg2">
                        <a:lumMod val="40000"/>
                        <a:lumOff val="60000"/>
                      </a:schemeClr>
                    </a:solidFill>
                  </a:tcPr>
                </a:tc>
                <a:extLst>
                  <a:ext uri="{0D108BD9-81ED-4DB2-BD59-A6C34878D82A}">
                    <a16:rowId xmlns:a16="http://schemas.microsoft.com/office/drawing/2014/main" val="10001"/>
                  </a:ext>
                </a:extLst>
              </a:tr>
              <a:tr h="1117600">
                <a:tc>
                  <a:txBody>
                    <a:bodyPr/>
                    <a:lstStyle/>
                    <a:p>
                      <a:pPr algn="ctr"/>
                      <a:r>
                        <a:rPr lang="en-US" dirty="0" err="1">
                          <a:latin typeface="Calibri"/>
                          <a:cs typeface="Calibri"/>
                        </a:rPr>
                        <a:t>Expectimax</a:t>
                      </a:r>
                      <a:r>
                        <a:rPr lang="en-US" dirty="0">
                          <a:latin typeface="Calibri"/>
                          <a:cs typeface="Calibri"/>
                        </a:rPr>
                        <a:t> </a:t>
                      </a:r>
                      <a:r>
                        <a:rPr lang="en-US" dirty="0" err="1">
                          <a:latin typeface="Calibri"/>
                          <a:cs typeface="Calibri"/>
                        </a:rPr>
                        <a:t>Pacman</a:t>
                      </a:r>
                      <a:endParaRPr lang="en-US" dirty="0">
                        <a:latin typeface="Calibri"/>
                        <a:cs typeface="Calibri"/>
                      </a:endParaRPr>
                    </a:p>
                  </a:txBody>
                  <a:tcPr anchor="ctr">
                    <a:solidFill>
                      <a:srgbClr val="99CCFF"/>
                    </a:solidFill>
                  </a:tcPr>
                </a:tc>
                <a:tc>
                  <a:txBody>
                    <a:bodyPr/>
                    <a:lstStyle/>
                    <a:p>
                      <a:pPr algn="ctr"/>
                      <a:r>
                        <a:rPr lang="en-US" dirty="0">
                          <a:latin typeface="Calibri"/>
                          <a:cs typeface="Calibri"/>
                        </a:rPr>
                        <a:t>Won 1/5</a:t>
                      </a:r>
                    </a:p>
                    <a:p>
                      <a:pPr algn="ctr"/>
                      <a:endParaRPr lang="en-US" sz="1050" dirty="0">
                        <a:latin typeface="Calibri"/>
                        <a:cs typeface="Calibri"/>
                      </a:endParaRPr>
                    </a:p>
                    <a:p>
                      <a:pPr algn="ctr"/>
                      <a:r>
                        <a:rPr lang="en-US" dirty="0">
                          <a:latin typeface="Calibri"/>
                          <a:cs typeface="Calibri"/>
                        </a:rPr>
                        <a:t>Avg.</a:t>
                      </a:r>
                      <a:r>
                        <a:rPr lang="en-US" baseline="0" dirty="0">
                          <a:latin typeface="Calibri"/>
                          <a:cs typeface="Calibri"/>
                        </a:rPr>
                        <a:t> Score: -303</a:t>
                      </a:r>
                      <a:endParaRPr lang="en-US" dirty="0">
                        <a:latin typeface="Calibri"/>
                        <a:cs typeface="Calibri"/>
                      </a:endParaRPr>
                    </a:p>
                  </a:txBody>
                  <a:tcPr anchor="ctr">
                    <a:solidFill>
                      <a:schemeClr val="bg2">
                        <a:lumMod val="40000"/>
                        <a:lumOff val="60000"/>
                      </a:schemeClr>
                    </a:solidFill>
                  </a:tcPr>
                </a:tc>
                <a:tc>
                  <a:txBody>
                    <a:bodyPr/>
                    <a:lstStyle/>
                    <a:p>
                      <a:pPr algn="ctr"/>
                      <a:r>
                        <a:rPr lang="en-US" dirty="0">
                          <a:latin typeface="Calibri"/>
                          <a:cs typeface="Calibri"/>
                        </a:rPr>
                        <a:t>Won 5/5</a:t>
                      </a:r>
                    </a:p>
                    <a:p>
                      <a:pPr algn="ctr"/>
                      <a:endParaRPr lang="en-US" sz="1050" dirty="0">
                        <a:latin typeface="Calibri"/>
                        <a:cs typeface="Calibri"/>
                      </a:endParaRPr>
                    </a:p>
                    <a:p>
                      <a:pPr algn="ctr"/>
                      <a:r>
                        <a:rPr lang="en-US" dirty="0">
                          <a:latin typeface="Calibri"/>
                          <a:cs typeface="Calibri"/>
                        </a:rPr>
                        <a:t>Avg.</a:t>
                      </a:r>
                      <a:r>
                        <a:rPr lang="en-US" baseline="0" dirty="0">
                          <a:latin typeface="Calibri"/>
                          <a:cs typeface="Calibri"/>
                        </a:rPr>
                        <a:t> Score: 503</a:t>
                      </a:r>
                      <a:endParaRPr lang="en-US" dirty="0">
                        <a:latin typeface="Calibri"/>
                        <a:cs typeface="Calibri"/>
                      </a:endParaRPr>
                    </a:p>
                  </a:txBody>
                  <a:tcPr anchor="ctr">
                    <a:solidFill>
                      <a:schemeClr val="bg2">
                        <a:lumMod val="20000"/>
                        <a:lumOff val="80000"/>
                      </a:schemeClr>
                    </a:solidFill>
                  </a:tcPr>
                </a:tc>
                <a:extLst>
                  <a:ext uri="{0D108BD9-81ED-4DB2-BD59-A6C34878D82A}">
                    <a16:rowId xmlns:a16="http://schemas.microsoft.com/office/drawing/2014/main" val="10002"/>
                  </a:ext>
                </a:extLst>
              </a:tr>
            </a:tbl>
          </a:graphicData>
        </a:graphic>
      </p:graphicFrame>
      <p:sp>
        <p:nvSpPr>
          <p:cNvPr id="15382" name="TextBox 5"/>
          <p:cNvSpPr txBox="1">
            <a:spLocks noChangeArrowheads="1"/>
          </p:cNvSpPr>
          <p:nvPr/>
        </p:nvSpPr>
        <p:spPr bwMode="auto">
          <a:xfrm>
            <a:off x="8107411" y="6488668"/>
            <a:ext cx="4056068" cy="369332"/>
          </a:xfrm>
          <a:prstGeom prst="rect">
            <a:avLst/>
          </a:prstGeom>
          <a:noFill/>
          <a:ln w="9525">
            <a:noFill/>
            <a:miter lim="800000"/>
            <a:headEnd/>
            <a:tailEnd/>
          </a:ln>
        </p:spPr>
        <p:txBody>
          <a:bodyPr wrap="none">
            <a:spAutoFit/>
          </a:bodyPr>
          <a:lstStyle/>
          <a:p>
            <a:pPr algn="r"/>
            <a:r>
              <a:rPr lang="en-US" dirty="0">
                <a:solidFill>
                  <a:srgbClr val="C00000"/>
                </a:solidFill>
                <a:latin typeface="Calibri" pitchFamily="34" charset="0"/>
              </a:rPr>
              <a:t>[Demos: world assumptions (L7D3,4,5,6)]</a:t>
            </a:r>
          </a:p>
        </p:txBody>
      </p:sp>
      <p:sp>
        <p:nvSpPr>
          <p:cNvPr id="15383" name="TextBox 6"/>
          <p:cNvSpPr txBox="1">
            <a:spLocks noChangeArrowheads="1"/>
          </p:cNvSpPr>
          <p:nvPr/>
        </p:nvSpPr>
        <p:spPr bwMode="auto">
          <a:xfrm>
            <a:off x="8545068" y="5105400"/>
            <a:ext cx="2961132" cy="369332"/>
          </a:xfrm>
          <a:prstGeom prst="rect">
            <a:avLst/>
          </a:prstGeom>
          <a:noFill/>
          <a:ln w="9525">
            <a:noFill/>
            <a:miter lim="800000"/>
            <a:headEnd/>
            <a:tailEnd/>
          </a:ln>
        </p:spPr>
        <p:txBody>
          <a:bodyPr wrap="none">
            <a:spAutoFit/>
          </a:bodyPr>
          <a:lstStyle/>
          <a:p>
            <a:r>
              <a:rPr lang="en-US" dirty="0">
                <a:latin typeface="Calibri" pitchFamily="34" charset="0"/>
              </a:rPr>
              <a:t>Results from playing 5 games</a:t>
            </a:r>
          </a:p>
        </p:txBody>
      </p:sp>
      <p:sp>
        <p:nvSpPr>
          <p:cNvPr id="15384" name="TextBox 7"/>
          <p:cNvSpPr txBox="1">
            <a:spLocks noChangeArrowheads="1"/>
          </p:cNvSpPr>
          <p:nvPr/>
        </p:nvSpPr>
        <p:spPr bwMode="auto">
          <a:xfrm>
            <a:off x="1066800" y="6059269"/>
            <a:ext cx="6720045" cy="646331"/>
          </a:xfrm>
          <a:prstGeom prst="rect">
            <a:avLst/>
          </a:prstGeom>
          <a:noFill/>
          <a:ln w="9525">
            <a:noFill/>
            <a:miter lim="800000"/>
            <a:headEnd/>
            <a:tailEnd/>
          </a:ln>
        </p:spPr>
        <p:txBody>
          <a:bodyPr wrap="none">
            <a:spAutoFit/>
          </a:bodyPr>
          <a:lstStyle/>
          <a:p>
            <a:r>
              <a:rPr lang="en-US" dirty="0" err="1">
                <a:latin typeface="Calibri" pitchFamily="34" charset="0"/>
              </a:rPr>
              <a:t>Pacman</a:t>
            </a:r>
            <a:r>
              <a:rPr lang="en-US" dirty="0">
                <a:latin typeface="Calibri" pitchFamily="34" charset="0"/>
              </a:rPr>
              <a:t> used depth 4 search with an </a:t>
            </a:r>
            <a:r>
              <a:rPr lang="en-US" dirty="0" err="1">
                <a:latin typeface="Calibri" pitchFamily="34" charset="0"/>
              </a:rPr>
              <a:t>eval</a:t>
            </a:r>
            <a:r>
              <a:rPr lang="en-US" dirty="0">
                <a:latin typeface="Calibri" pitchFamily="34" charset="0"/>
              </a:rPr>
              <a:t> function that avoids trouble</a:t>
            </a:r>
            <a:br>
              <a:rPr lang="en-US" dirty="0">
                <a:latin typeface="Calibri" pitchFamily="34" charset="0"/>
              </a:rPr>
            </a:br>
            <a:r>
              <a:rPr lang="en-US" dirty="0">
                <a:latin typeface="Calibri" pitchFamily="34" charset="0"/>
              </a:rPr>
              <a:t>Ghost used depth 2 search with an </a:t>
            </a:r>
            <a:r>
              <a:rPr lang="en-US" dirty="0" err="1">
                <a:latin typeface="Calibri" pitchFamily="34" charset="0"/>
              </a:rPr>
              <a:t>eval</a:t>
            </a:r>
            <a:r>
              <a:rPr lang="en-US" dirty="0">
                <a:latin typeface="Calibri" pitchFamily="34" charset="0"/>
              </a:rPr>
              <a:t> function that seeks </a:t>
            </a:r>
            <a:r>
              <a:rPr lang="en-US" dirty="0" err="1">
                <a:latin typeface="Calibri" pitchFamily="34" charset="0"/>
              </a:rPr>
              <a:t>Pacman</a:t>
            </a:r>
            <a:endParaRPr lang="en-US" dirty="0">
              <a:latin typeface="Calibri" pitchFamily="34" charset="0"/>
            </a:endParaRPr>
          </a:p>
        </p:txBody>
      </p:sp>
      <p:sp>
        <p:nvSpPr>
          <p:cNvPr id="3" name="Rectangle 2"/>
          <p:cNvSpPr/>
          <p:nvPr/>
        </p:nvSpPr>
        <p:spPr>
          <a:xfrm>
            <a:off x="7620000" y="2971800"/>
            <a:ext cx="1524000" cy="762000"/>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9677400" y="4114800"/>
            <a:ext cx="1600200" cy="762000"/>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9677400" y="2895600"/>
            <a:ext cx="1600200" cy="838200"/>
          </a:xfrm>
          <a:prstGeom prst="rect">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7543800" y="4038600"/>
            <a:ext cx="1676400" cy="838200"/>
          </a:xfrm>
          <a:prstGeom prst="rect">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P spid="1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dirty="0"/>
              <a:t>Assumptions vs. Reality</a:t>
            </a:r>
          </a:p>
        </p:txBody>
      </p:sp>
      <p:pic>
        <p:nvPicPr>
          <p:cNvPr id="15363" name="Picture 2" descr="\\.host\Shared Folders\Shared with PC\images\min-vs-exp-2.png"/>
          <p:cNvPicPr>
            <a:picLocks noChangeAspect="1" noChangeArrowheads="1"/>
          </p:cNvPicPr>
          <p:nvPr/>
        </p:nvPicPr>
        <p:blipFill>
          <a:blip r:embed="rId3" cstate="print"/>
          <a:srcRect/>
          <a:stretch>
            <a:fillRect/>
          </a:stretch>
        </p:blipFill>
        <p:spPr bwMode="auto">
          <a:xfrm>
            <a:off x="1143000" y="1752600"/>
            <a:ext cx="3289300" cy="3340100"/>
          </a:xfrm>
          <a:prstGeom prst="rect">
            <a:avLst/>
          </a:prstGeom>
          <a:noFill/>
          <a:ln w="9525">
            <a:noFill/>
            <a:miter lim="800000"/>
            <a:headEnd/>
            <a:tailEnd/>
          </a:ln>
        </p:spPr>
      </p:pic>
      <p:graphicFrame>
        <p:nvGraphicFramePr>
          <p:cNvPr id="5" name="Table 4"/>
          <p:cNvGraphicFramePr>
            <a:graphicFrameLocks noGrp="1"/>
          </p:cNvGraphicFramePr>
          <p:nvPr>
            <p:extLst/>
          </p:nvPr>
        </p:nvGraphicFramePr>
        <p:xfrm>
          <a:off x="5791200" y="1905000"/>
          <a:ext cx="5715000" cy="3098800"/>
        </p:xfrm>
        <a:graphic>
          <a:graphicData uri="http://schemas.openxmlformats.org/drawingml/2006/table">
            <a:tbl>
              <a:tblPr firstRow="1" bandRow="1">
                <a:tableStyleId>{21E4AEA4-8DFA-4A89-87EB-49C32662AFE0}</a:tableStyleId>
              </a:tblPr>
              <a:tblGrid>
                <a:gridCol w="1524000">
                  <a:extLst>
                    <a:ext uri="{9D8B030D-6E8A-4147-A177-3AD203B41FA5}">
                      <a16:colId xmlns:a16="http://schemas.microsoft.com/office/drawing/2014/main" val="20000"/>
                    </a:ext>
                  </a:extLst>
                </a:gridCol>
                <a:gridCol w="21336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tblGrid>
              <a:tr h="838200">
                <a:tc>
                  <a:txBody>
                    <a:bodyPr/>
                    <a:lstStyle/>
                    <a:p>
                      <a:pPr algn="ctr"/>
                      <a:endParaRPr lang="en-US" dirty="0">
                        <a:latin typeface="Calibri"/>
                        <a:cs typeface="Calibri"/>
                      </a:endParaRPr>
                    </a:p>
                  </a:txBody>
                  <a:tcPr anchor="ctr">
                    <a:solidFill>
                      <a:schemeClr val="bg1"/>
                    </a:solidFill>
                  </a:tcPr>
                </a:tc>
                <a:tc>
                  <a:txBody>
                    <a:bodyPr/>
                    <a:lstStyle/>
                    <a:p>
                      <a:pPr algn="ctr"/>
                      <a:r>
                        <a:rPr lang="en-US" b="0" dirty="0">
                          <a:solidFill>
                            <a:schemeClr val="tx1"/>
                          </a:solidFill>
                          <a:latin typeface="Calibri"/>
                          <a:cs typeface="Calibri"/>
                        </a:rPr>
                        <a:t>Adversarial </a:t>
                      </a:r>
                      <a:r>
                        <a:rPr lang="en-US" b="0" baseline="0" dirty="0">
                          <a:solidFill>
                            <a:schemeClr val="tx1"/>
                          </a:solidFill>
                          <a:latin typeface="Calibri"/>
                          <a:cs typeface="Calibri"/>
                        </a:rPr>
                        <a:t>Ghost</a:t>
                      </a:r>
                      <a:endParaRPr lang="en-US" b="0" dirty="0">
                        <a:solidFill>
                          <a:schemeClr val="tx1"/>
                        </a:solidFill>
                        <a:latin typeface="Calibri"/>
                        <a:cs typeface="Calibri"/>
                      </a:endParaRPr>
                    </a:p>
                  </a:txBody>
                  <a:tcPr anchor="ctr">
                    <a:solidFill>
                      <a:srgbClr val="FFCCFF"/>
                    </a:solidFill>
                  </a:tcPr>
                </a:tc>
                <a:tc>
                  <a:txBody>
                    <a:bodyPr/>
                    <a:lstStyle/>
                    <a:p>
                      <a:pPr algn="ctr"/>
                      <a:r>
                        <a:rPr lang="en-US" b="0" dirty="0">
                          <a:solidFill>
                            <a:schemeClr val="tx1"/>
                          </a:solidFill>
                          <a:latin typeface="Calibri"/>
                          <a:cs typeface="Calibri"/>
                        </a:rPr>
                        <a:t>Random</a:t>
                      </a:r>
                      <a:r>
                        <a:rPr lang="en-US" b="0" baseline="0" dirty="0">
                          <a:solidFill>
                            <a:schemeClr val="tx1"/>
                          </a:solidFill>
                          <a:latin typeface="Calibri"/>
                          <a:cs typeface="Calibri"/>
                        </a:rPr>
                        <a:t> Ghost</a:t>
                      </a:r>
                      <a:endParaRPr lang="en-US" b="0" dirty="0">
                        <a:solidFill>
                          <a:schemeClr val="tx1"/>
                        </a:solidFill>
                        <a:latin typeface="Calibri"/>
                        <a:cs typeface="Calibri"/>
                      </a:endParaRPr>
                    </a:p>
                  </a:txBody>
                  <a:tcPr anchor="ctr">
                    <a:solidFill>
                      <a:srgbClr val="FFCCFF"/>
                    </a:solidFill>
                  </a:tcPr>
                </a:tc>
                <a:extLst>
                  <a:ext uri="{0D108BD9-81ED-4DB2-BD59-A6C34878D82A}">
                    <a16:rowId xmlns:a16="http://schemas.microsoft.com/office/drawing/2014/main" val="10000"/>
                  </a:ext>
                </a:extLst>
              </a:tr>
              <a:tr h="1143000">
                <a:tc>
                  <a:txBody>
                    <a:bodyPr/>
                    <a:lstStyle/>
                    <a:p>
                      <a:pPr algn="ctr"/>
                      <a:r>
                        <a:rPr lang="en-US" dirty="0" err="1">
                          <a:latin typeface="Calibri"/>
                          <a:cs typeface="Calibri"/>
                        </a:rPr>
                        <a:t>Minimax</a:t>
                      </a:r>
                      <a:r>
                        <a:rPr lang="en-US" dirty="0">
                          <a:latin typeface="Calibri"/>
                          <a:cs typeface="Calibri"/>
                        </a:rPr>
                        <a:t> </a:t>
                      </a:r>
                      <a:r>
                        <a:rPr lang="en-US" dirty="0" err="1">
                          <a:latin typeface="Calibri"/>
                          <a:cs typeface="Calibri"/>
                        </a:rPr>
                        <a:t>Pacman</a:t>
                      </a:r>
                      <a:endParaRPr lang="en-US" dirty="0">
                        <a:latin typeface="Calibri"/>
                        <a:cs typeface="Calibri"/>
                      </a:endParaRPr>
                    </a:p>
                  </a:txBody>
                  <a:tcPr anchor="ctr">
                    <a:solidFill>
                      <a:srgbClr val="99CCFF"/>
                    </a:solidFill>
                  </a:tcPr>
                </a:tc>
                <a:tc>
                  <a:txBody>
                    <a:bodyPr/>
                    <a:lstStyle/>
                    <a:p>
                      <a:pPr algn="ctr"/>
                      <a:r>
                        <a:rPr lang="en-US" dirty="0">
                          <a:latin typeface="Calibri"/>
                          <a:cs typeface="Calibri"/>
                        </a:rPr>
                        <a:t>Won 5/5</a:t>
                      </a:r>
                    </a:p>
                    <a:p>
                      <a:pPr algn="ctr"/>
                      <a:endParaRPr lang="en-US" sz="1050" dirty="0">
                        <a:latin typeface="Calibri"/>
                        <a:cs typeface="Calibri"/>
                      </a:endParaRPr>
                    </a:p>
                    <a:p>
                      <a:pPr algn="ctr"/>
                      <a:r>
                        <a:rPr lang="en-US" dirty="0">
                          <a:latin typeface="Calibri"/>
                          <a:cs typeface="Calibri"/>
                        </a:rPr>
                        <a:t>Avg.</a:t>
                      </a:r>
                      <a:r>
                        <a:rPr lang="en-US" baseline="0" dirty="0">
                          <a:latin typeface="Calibri"/>
                          <a:cs typeface="Calibri"/>
                        </a:rPr>
                        <a:t> Score: 483</a:t>
                      </a:r>
                      <a:endParaRPr lang="en-US" dirty="0">
                        <a:latin typeface="Calibri"/>
                        <a:cs typeface="Calibri"/>
                      </a:endParaRPr>
                    </a:p>
                  </a:txBody>
                  <a:tcPr anchor="ctr">
                    <a:solidFill>
                      <a:schemeClr val="bg2">
                        <a:lumMod val="20000"/>
                        <a:lumOff val="80000"/>
                      </a:schemeClr>
                    </a:solidFill>
                  </a:tcPr>
                </a:tc>
                <a:tc>
                  <a:txBody>
                    <a:bodyPr/>
                    <a:lstStyle/>
                    <a:p>
                      <a:pPr algn="ctr"/>
                      <a:r>
                        <a:rPr lang="en-US" dirty="0">
                          <a:latin typeface="Calibri"/>
                          <a:cs typeface="Calibri"/>
                        </a:rPr>
                        <a:t>Won 5/5</a:t>
                      </a:r>
                    </a:p>
                    <a:p>
                      <a:pPr algn="ctr"/>
                      <a:endParaRPr lang="en-US" sz="1050" dirty="0">
                        <a:latin typeface="Calibri"/>
                        <a:cs typeface="Calibri"/>
                      </a:endParaRPr>
                    </a:p>
                    <a:p>
                      <a:pPr algn="ctr"/>
                      <a:r>
                        <a:rPr lang="en-US" dirty="0">
                          <a:latin typeface="Calibri"/>
                          <a:cs typeface="Calibri"/>
                        </a:rPr>
                        <a:t>Avg.</a:t>
                      </a:r>
                      <a:r>
                        <a:rPr lang="en-US" baseline="0" dirty="0">
                          <a:latin typeface="Calibri"/>
                          <a:cs typeface="Calibri"/>
                        </a:rPr>
                        <a:t> Score: 493</a:t>
                      </a:r>
                      <a:endParaRPr lang="en-US" dirty="0">
                        <a:latin typeface="Calibri"/>
                        <a:cs typeface="Calibri"/>
                      </a:endParaRPr>
                    </a:p>
                  </a:txBody>
                  <a:tcPr anchor="ctr">
                    <a:solidFill>
                      <a:schemeClr val="bg2">
                        <a:lumMod val="40000"/>
                        <a:lumOff val="60000"/>
                      </a:schemeClr>
                    </a:solidFill>
                  </a:tcPr>
                </a:tc>
                <a:extLst>
                  <a:ext uri="{0D108BD9-81ED-4DB2-BD59-A6C34878D82A}">
                    <a16:rowId xmlns:a16="http://schemas.microsoft.com/office/drawing/2014/main" val="10001"/>
                  </a:ext>
                </a:extLst>
              </a:tr>
              <a:tr h="1117600">
                <a:tc>
                  <a:txBody>
                    <a:bodyPr/>
                    <a:lstStyle/>
                    <a:p>
                      <a:pPr algn="ctr"/>
                      <a:r>
                        <a:rPr lang="en-US" dirty="0" err="1">
                          <a:latin typeface="Calibri"/>
                          <a:cs typeface="Calibri"/>
                        </a:rPr>
                        <a:t>Expectimax</a:t>
                      </a:r>
                      <a:r>
                        <a:rPr lang="en-US" dirty="0">
                          <a:latin typeface="Calibri"/>
                          <a:cs typeface="Calibri"/>
                        </a:rPr>
                        <a:t> </a:t>
                      </a:r>
                      <a:r>
                        <a:rPr lang="en-US" dirty="0" err="1">
                          <a:latin typeface="Calibri"/>
                          <a:cs typeface="Calibri"/>
                        </a:rPr>
                        <a:t>Pacman</a:t>
                      </a:r>
                      <a:endParaRPr lang="en-US" dirty="0">
                        <a:latin typeface="Calibri"/>
                        <a:cs typeface="Calibri"/>
                      </a:endParaRPr>
                    </a:p>
                  </a:txBody>
                  <a:tcPr anchor="ctr">
                    <a:solidFill>
                      <a:srgbClr val="99CCFF"/>
                    </a:solidFill>
                  </a:tcPr>
                </a:tc>
                <a:tc>
                  <a:txBody>
                    <a:bodyPr/>
                    <a:lstStyle/>
                    <a:p>
                      <a:pPr algn="ctr"/>
                      <a:r>
                        <a:rPr lang="en-US" dirty="0">
                          <a:latin typeface="Calibri"/>
                          <a:cs typeface="Calibri"/>
                        </a:rPr>
                        <a:t>Won 1/5</a:t>
                      </a:r>
                    </a:p>
                    <a:p>
                      <a:pPr algn="ctr"/>
                      <a:endParaRPr lang="en-US" sz="1050" dirty="0">
                        <a:latin typeface="Calibri"/>
                        <a:cs typeface="Calibri"/>
                      </a:endParaRPr>
                    </a:p>
                    <a:p>
                      <a:pPr algn="ctr"/>
                      <a:r>
                        <a:rPr lang="en-US" dirty="0">
                          <a:latin typeface="Calibri"/>
                          <a:cs typeface="Calibri"/>
                        </a:rPr>
                        <a:t>Avg.</a:t>
                      </a:r>
                      <a:r>
                        <a:rPr lang="en-US" baseline="0" dirty="0">
                          <a:latin typeface="Calibri"/>
                          <a:cs typeface="Calibri"/>
                        </a:rPr>
                        <a:t> Score: -303</a:t>
                      </a:r>
                      <a:endParaRPr lang="en-US" dirty="0">
                        <a:latin typeface="Calibri"/>
                        <a:cs typeface="Calibri"/>
                      </a:endParaRPr>
                    </a:p>
                  </a:txBody>
                  <a:tcPr anchor="ctr">
                    <a:solidFill>
                      <a:schemeClr val="bg2">
                        <a:lumMod val="40000"/>
                        <a:lumOff val="60000"/>
                      </a:schemeClr>
                    </a:solidFill>
                  </a:tcPr>
                </a:tc>
                <a:tc>
                  <a:txBody>
                    <a:bodyPr/>
                    <a:lstStyle/>
                    <a:p>
                      <a:pPr algn="ctr"/>
                      <a:r>
                        <a:rPr lang="en-US" dirty="0">
                          <a:latin typeface="Calibri"/>
                          <a:cs typeface="Calibri"/>
                        </a:rPr>
                        <a:t>Won 5/5</a:t>
                      </a:r>
                    </a:p>
                    <a:p>
                      <a:pPr algn="ctr"/>
                      <a:endParaRPr lang="en-US" sz="1050" dirty="0">
                        <a:latin typeface="Calibri"/>
                        <a:cs typeface="Calibri"/>
                      </a:endParaRPr>
                    </a:p>
                    <a:p>
                      <a:pPr algn="ctr"/>
                      <a:r>
                        <a:rPr lang="en-US" dirty="0">
                          <a:latin typeface="Calibri"/>
                          <a:cs typeface="Calibri"/>
                        </a:rPr>
                        <a:t>Avg.</a:t>
                      </a:r>
                      <a:r>
                        <a:rPr lang="en-US" baseline="0" dirty="0">
                          <a:latin typeface="Calibri"/>
                          <a:cs typeface="Calibri"/>
                        </a:rPr>
                        <a:t> Score: 503</a:t>
                      </a:r>
                      <a:endParaRPr lang="en-US" dirty="0">
                        <a:latin typeface="Calibri"/>
                        <a:cs typeface="Calibri"/>
                      </a:endParaRPr>
                    </a:p>
                  </a:txBody>
                  <a:tcPr anchor="ctr">
                    <a:solidFill>
                      <a:schemeClr val="bg2">
                        <a:lumMod val="20000"/>
                        <a:lumOff val="80000"/>
                      </a:schemeClr>
                    </a:solidFill>
                  </a:tcPr>
                </a:tc>
                <a:extLst>
                  <a:ext uri="{0D108BD9-81ED-4DB2-BD59-A6C34878D82A}">
                    <a16:rowId xmlns:a16="http://schemas.microsoft.com/office/drawing/2014/main" val="10002"/>
                  </a:ext>
                </a:extLst>
              </a:tr>
            </a:tbl>
          </a:graphicData>
        </a:graphic>
      </p:graphicFrame>
      <p:sp>
        <p:nvSpPr>
          <p:cNvPr id="15382" name="TextBox 5"/>
          <p:cNvSpPr txBox="1">
            <a:spLocks noChangeArrowheads="1"/>
          </p:cNvSpPr>
          <p:nvPr/>
        </p:nvSpPr>
        <p:spPr bwMode="auto">
          <a:xfrm>
            <a:off x="8107411" y="6488668"/>
            <a:ext cx="4056068" cy="369332"/>
          </a:xfrm>
          <a:prstGeom prst="rect">
            <a:avLst/>
          </a:prstGeom>
          <a:noFill/>
          <a:ln w="9525">
            <a:noFill/>
            <a:miter lim="800000"/>
            <a:headEnd/>
            <a:tailEnd/>
          </a:ln>
        </p:spPr>
        <p:txBody>
          <a:bodyPr wrap="none">
            <a:spAutoFit/>
          </a:bodyPr>
          <a:lstStyle/>
          <a:p>
            <a:pPr algn="r"/>
            <a:r>
              <a:rPr lang="en-US" dirty="0">
                <a:solidFill>
                  <a:srgbClr val="C00000"/>
                </a:solidFill>
                <a:latin typeface="Calibri" pitchFamily="34" charset="0"/>
              </a:rPr>
              <a:t>[Demos: world assumptions (L7D3,4,5,6)]</a:t>
            </a:r>
          </a:p>
        </p:txBody>
      </p:sp>
      <p:sp>
        <p:nvSpPr>
          <p:cNvPr id="15383" name="TextBox 6"/>
          <p:cNvSpPr txBox="1">
            <a:spLocks noChangeArrowheads="1"/>
          </p:cNvSpPr>
          <p:nvPr/>
        </p:nvSpPr>
        <p:spPr bwMode="auto">
          <a:xfrm>
            <a:off x="8545068" y="5105400"/>
            <a:ext cx="2961132" cy="369332"/>
          </a:xfrm>
          <a:prstGeom prst="rect">
            <a:avLst/>
          </a:prstGeom>
          <a:noFill/>
          <a:ln w="9525">
            <a:noFill/>
            <a:miter lim="800000"/>
            <a:headEnd/>
            <a:tailEnd/>
          </a:ln>
        </p:spPr>
        <p:txBody>
          <a:bodyPr wrap="none">
            <a:spAutoFit/>
          </a:bodyPr>
          <a:lstStyle/>
          <a:p>
            <a:r>
              <a:rPr lang="en-US" dirty="0">
                <a:latin typeface="Calibri" pitchFamily="34" charset="0"/>
              </a:rPr>
              <a:t>Results from playing 5 games</a:t>
            </a:r>
          </a:p>
        </p:txBody>
      </p:sp>
      <p:sp>
        <p:nvSpPr>
          <p:cNvPr id="15384" name="TextBox 7"/>
          <p:cNvSpPr txBox="1">
            <a:spLocks noChangeArrowheads="1"/>
          </p:cNvSpPr>
          <p:nvPr/>
        </p:nvSpPr>
        <p:spPr bwMode="auto">
          <a:xfrm>
            <a:off x="1066800" y="6059269"/>
            <a:ext cx="6720045" cy="646331"/>
          </a:xfrm>
          <a:prstGeom prst="rect">
            <a:avLst/>
          </a:prstGeom>
          <a:noFill/>
          <a:ln w="9525">
            <a:noFill/>
            <a:miter lim="800000"/>
            <a:headEnd/>
            <a:tailEnd/>
          </a:ln>
        </p:spPr>
        <p:txBody>
          <a:bodyPr wrap="none">
            <a:spAutoFit/>
          </a:bodyPr>
          <a:lstStyle/>
          <a:p>
            <a:r>
              <a:rPr lang="en-US" dirty="0" err="1">
                <a:latin typeface="Calibri" pitchFamily="34" charset="0"/>
              </a:rPr>
              <a:t>Pacman</a:t>
            </a:r>
            <a:r>
              <a:rPr lang="en-US" dirty="0">
                <a:latin typeface="Calibri" pitchFamily="34" charset="0"/>
              </a:rPr>
              <a:t> used depth 4 search with an </a:t>
            </a:r>
            <a:r>
              <a:rPr lang="en-US" dirty="0" err="1">
                <a:latin typeface="Calibri" pitchFamily="34" charset="0"/>
              </a:rPr>
              <a:t>eval</a:t>
            </a:r>
            <a:r>
              <a:rPr lang="en-US" dirty="0">
                <a:latin typeface="Calibri" pitchFamily="34" charset="0"/>
              </a:rPr>
              <a:t> function that avoids trouble</a:t>
            </a:r>
            <a:br>
              <a:rPr lang="en-US" dirty="0">
                <a:latin typeface="Calibri" pitchFamily="34" charset="0"/>
              </a:rPr>
            </a:br>
            <a:r>
              <a:rPr lang="en-US" dirty="0">
                <a:latin typeface="Calibri" pitchFamily="34" charset="0"/>
              </a:rPr>
              <a:t>Ghost used depth 2 search with an </a:t>
            </a:r>
            <a:r>
              <a:rPr lang="en-US" dirty="0" err="1">
                <a:latin typeface="Calibri" pitchFamily="34" charset="0"/>
              </a:rPr>
              <a:t>eval</a:t>
            </a:r>
            <a:r>
              <a:rPr lang="en-US" dirty="0">
                <a:latin typeface="Calibri" pitchFamily="34" charset="0"/>
              </a:rPr>
              <a:t> function that seeks </a:t>
            </a:r>
            <a:r>
              <a:rPr lang="en-US" dirty="0" err="1">
                <a:latin typeface="Calibri" pitchFamily="34" charset="0"/>
              </a:rPr>
              <a:t>Pacman</a:t>
            </a:r>
            <a:endParaRPr lang="en-US" dirty="0">
              <a:latin typeface="Calibri" pitchFamily="34" charset="0"/>
            </a:endParaRPr>
          </a:p>
        </p:txBody>
      </p:sp>
    </p:spTree>
    <p:extLst>
      <p:ext uri="{BB962C8B-B14F-4D97-AF65-F5344CB8AC3E}">
        <p14:creationId xmlns:p14="http://schemas.microsoft.com/office/powerpoint/2010/main" val="11252284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12192000" cy="1143000"/>
          </a:xfrm>
        </p:spPr>
        <p:txBody>
          <a:bodyPr/>
          <a:lstStyle/>
          <a:p>
            <a:r>
              <a:rPr lang="en-US" sz="3600" dirty="0"/>
              <a:t>Video of Demo World Assumptions</a:t>
            </a:r>
            <a:br>
              <a:rPr lang="en-US" sz="3600" dirty="0"/>
            </a:br>
            <a:r>
              <a:rPr lang="en-US" sz="3600" dirty="0"/>
              <a:t>Random Ghost – </a:t>
            </a:r>
            <a:r>
              <a:rPr lang="en-US" sz="3600" dirty="0" err="1"/>
              <a:t>Expectimax</a:t>
            </a:r>
            <a:r>
              <a:rPr lang="en-US" sz="3600" dirty="0"/>
              <a:t> </a:t>
            </a:r>
            <a:r>
              <a:rPr lang="en-US" sz="3600" dirty="0" err="1"/>
              <a:t>Pacman</a:t>
            </a:r>
            <a:endParaRPr lang="en-US" sz="3600" dirty="0"/>
          </a:p>
        </p:txBody>
      </p:sp>
      <p:pic>
        <p:nvPicPr>
          <p:cNvPr id="4" name="World Assumptions -- Random Ghost Expectimax Pacma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1" y="1143001"/>
            <a:ext cx="8290559" cy="5181600"/>
          </a:xfrm>
          <a:prstGeom prst="rect">
            <a:avLst/>
          </a:prstGeom>
        </p:spPr>
      </p:pic>
    </p:spTree>
    <p:extLst>
      <p:ext uri="{BB962C8B-B14F-4D97-AF65-F5344CB8AC3E}">
        <p14:creationId xmlns:p14="http://schemas.microsoft.com/office/powerpoint/2010/main" val="30237208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12192000" cy="1143000"/>
          </a:xfrm>
        </p:spPr>
        <p:txBody>
          <a:bodyPr/>
          <a:lstStyle/>
          <a:p>
            <a:r>
              <a:rPr lang="en-US" sz="3600" dirty="0"/>
              <a:t>Video of Demo World Assumptions</a:t>
            </a:r>
            <a:br>
              <a:rPr lang="en-US" sz="3600" dirty="0"/>
            </a:br>
            <a:r>
              <a:rPr lang="en-US" sz="3600" dirty="0"/>
              <a:t>Adversarial Ghost – </a:t>
            </a:r>
            <a:r>
              <a:rPr lang="en-US" sz="3600" dirty="0" err="1"/>
              <a:t>Minimax</a:t>
            </a:r>
            <a:r>
              <a:rPr lang="en-US" sz="3600" dirty="0"/>
              <a:t> </a:t>
            </a:r>
            <a:r>
              <a:rPr lang="en-US" sz="3600" dirty="0" err="1"/>
              <a:t>Pacman</a:t>
            </a:r>
            <a:endParaRPr lang="en-US" sz="3600" dirty="0"/>
          </a:p>
        </p:txBody>
      </p:sp>
      <p:pic>
        <p:nvPicPr>
          <p:cNvPr id="4" name="World Assumptions -- Adversarial Ghost Minimax Pacma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43100" y="1143000"/>
            <a:ext cx="8305800" cy="5191125"/>
          </a:xfrm>
          <a:prstGeom prst="rect">
            <a:avLst/>
          </a:prstGeom>
        </p:spPr>
      </p:pic>
    </p:spTree>
    <p:extLst>
      <p:ext uri="{BB962C8B-B14F-4D97-AF65-F5344CB8AC3E}">
        <p14:creationId xmlns:p14="http://schemas.microsoft.com/office/powerpoint/2010/main" val="35931601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12192000" cy="1143000"/>
          </a:xfrm>
        </p:spPr>
        <p:txBody>
          <a:bodyPr/>
          <a:lstStyle/>
          <a:p>
            <a:r>
              <a:rPr lang="en-US" sz="3600" dirty="0"/>
              <a:t>Video of Demo World Assumptions</a:t>
            </a:r>
            <a:br>
              <a:rPr lang="en-US" sz="3600" dirty="0"/>
            </a:br>
            <a:r>
              <a:rPr lang="en-US" sz="3600" dirty="0"/>
              <a:t>Adversarial Ghost – </a:t>
            </a:r>
            <a:r>
              <a:rPr lang="en-US" sz="3600" dirty="0" err="1"/>
              <a:t>Expectimax</a:t>
            </a:r>
            <a:r>
              <a:rPr lang="en-US" sz="3600" dirty="0"/>
              <a:t> </a:t>
            </a:r>
            <a:r>
              <a:rPr lang="en-US" sz="3600" dirty="0" err="1"/>
              <a:t>Pacman</a:t>
            </a:r>
            <a:endParaRPr lang="en-US" sz="3600" dirty="0"/>
          </a:p>
        </p:txBody>
      </p:sp>
      <p:pic>
        <p:nvPicPr>
          <p:cNvPr id="4" name="World Assumptions -- Adversarial Ghost Expectimax Pacma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43100" y="1143000"/>
            <a:ext cx="8305800" cy="5191125"/>
          </a:xfrm>
          <a:prstGeom prst="rect">
            <a:avLst/>
          </a:prstGeom>
        </p:spPr>
      </p:pic>
    </p:spTree>
    <p:extLst>
      <p:ext uri="{BB962C8B-B14F-4D97-AF65-F5344CB8AC3E}">
        <p14:creationId xmlns:p14="http://schemas.microsoft.com/office/powerpoint/2010/main" val="4126830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12192000" cy="1143000"/>
          </a:xfrm>
        </p:spPr>
        <p:txBody>
          <a:bodyPr/>
          <a:lstStyle/>
          <a:p>
            <a:r>
              <a:rPr lang="en-US" sz="3600" dirty="0"/>
              <a:t>Video of Demo World Assumptions</a:t>
            </a:r>
            <a:br>
              <a:rPr lang="en-US" sz="3600" dirty="0"/>
            </a:br>
            <a:r>
              <a:rPr lang="en-US" sz="3600" dirty="0"/>
              <a:t>Random Ghost – </a:t>
            </a:r>
            <a:r>
              <a:rPr lang="en-US" sz="3600" dirty="0" err="1"/>
              <a:t>Minimax</a:t>
            </a:r>
            <a:r>
              <a:rPr lang="en-US" sz="3600" dirty="0"/>
              <a:t> </a:t>
            </a:r>
            <a:r>
              <a:rPr lang="en-US" sz="3600" dirty="0" err="1"/>
              <a:t>Pacman</a:t>
            </a:r>
            <a:endParaRPr lang="en-US" sz="3600" dirty="0"/>
          </a:p>
        </p:txBody>
      </p:sp>
      <p:pic>
        <p:nvPicPr>
          <p:cNvPr id="4" name="World Assumptions -- Random Ghost Minimax Pacma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05000" y="1143000"/>
            <a:ext cx="8382000" cy="5238750"/>
          </a:xfrm>
          <a:prstGeom prst="rect">
            <a:avLst/>
          </a:prstGeom>
        </p:spPr>
      </p:pic>
    </p:spTree>
    <p:extLst>
      <p:ext uri="{BB962C8B-B14F-4D97-AF65-F5344CB8AC3E}">
        <p14:creationId xmlns:p14="http://schemas.microsoft.com/office/powerpoint/2010/main" val="5761567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505200" y="1430338"/>
            <a:ext cx="5162550" cy="51054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Other Game Types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11397" y="1681694"/>
            <a:ext cx="2432553" cy="2784996"/>
          </a:xfrm>
          <a:prstGeom prst="rect">
            <a:avLst/>
          </a:prstGeom>
          <a:noFill/>
          <a:extLst>
            <a:ext uri="{909E8E84-426E-40dd-AFC4-6F175D3DCCD1}">
              <a14:hiddenFill xmlns="" xmlns:a14="http://schemas.microsoft.com/office/drawing/2010/main">
                <a:solidFill>
                  <a:srgbClr val="FFFFFF"/>
                </a:solidFill>
              </a14:hiddenFill>
            </a:ext>
          </a:extLst>
        </p:spPr>
      </p:pic>
      <p:sp>
        <p:nvSpPr>
          <p:cNvPr id="16386" name="Rectangle 2"/>
          <p:cNvSpPr>
            <a:spLocks noGrp="1" noChangeArrowheads="1"/>
          </p:cNvSpPr>
          <p:nvPr>
            <p:ph type="title"/>
          </p:nvPr>
        </p:nvSpPr>
        <p:spPr/>
        <p:txBody>
          <a:bodyPr/>
          <a:lstStyle/>
          <a:p>
            <a:r>
              <a:rPr lang="en-US"/>
              <a:t>Mixed Layer Types</a:t>
            </a:r>
          </a:p>
        </p:txBody>
      </p:sp>
      <p:sp>
        <p:nvSpPr>
          <p:cNvPr id="16387" name="Rectangle 3"/>
          <p:cNvSpPr>
            <a:spLocks noGrp="1" noChangeArrowheads="1"/>
          </p:cNvSpPr>
          <p:nvPr>
            <p:ph idx="1"/>
          </p:nvPr>
        </p:nvSpPr>
        <p:spPr>
          <a:xfrm>
            <a:off x="457200" y="1371600"/>
            <a:ext cx="3276600" cy="5029200"/>
          </a:xfrm>
        </p:spPr>
        <p:txBody>
          <a:bodyPr/>
          <a:lstStyle/>
          <a:p>
            <a:r>
              <a:rPr lang="en-US" sz="2800" dirty="0"/>
              <a:t>E.g. Backgammon</a:t>
            </a:r>
          </a:p>
          <a:p>
            <a:r>
              <a:rPr lang="en-US" sz="2800" dirty="0" err="1"/>
              <a:t>Expectiminimax</a:t>
            </a:r>
            <a:endParaRPr lang="en-US" sz="2800" dirty="0"/>
          </a:p>
          <a:p>
            <a:pPr lvl="1"/>
            <a:r>
              <a:rPr lang="en-US" sz="2400" dirty="0"/>
              <a:t>Environment is an extra “random agent” player that moves after each min/max agent</a:t>
            </a:r>
          </a:p>
          <a:p>
            <a:pPr lvl="1"/>
            <a:r>
              <a:rPr lang="en-US" sz="2400" dirty="0"/>
              <a:t>Each node computes the appropriate combination of its children</a:t>
            </a:r>
          </a:p>
          <a:p>
            <a:pPr lvl="1"/>
            <a:endParaRPr lang="en-US" sz="2200" dirty="0"/>
          </a:p>
          <a:p>
            <a:endParaRPr lang="en-US" sz="2200" dirty="0"/>
          </a:p>
        </p:txBody>
      </p:sp>
      <p:pic>
        <p:nvPicPr>
          <p:cNvPr id="13"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592865" y="1219200"/>
            <a:ext cx="1045620" cy="1033462"/>
          </a:xfrm>
          <a:prstGeom prst="rect">
            <a:avLst/>
          </a:prstGeom>
          <a:noFill/>
        </p:spPr>
      </p:pic>
      <p:pic>
        <p:nvPicPr>
          <p:cNvPr id="14"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0744200" y="3310622"/>
            <a:ext cx="928884" cy="1032093"/>
          </a:xfrm>
          <a:prstGeom prst="rect">
            <a:avLst/>
          </a:prstGeom>
          <a:noFill/>
        </p:spPr>
      </p:pic>
      <p:pic>
        <p:nvPicPr>
          <p:cNvPr id="11265" name="Picture 1"/>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0670542" y="2258167"/>
            <a:ext cx="909315" cy="1018433"/>
          </a:xfrm>
          <a:prstGeom prst="rect">
            <a:avLst/>
          </a:prstGeom>
          <a:noFill/>
        </p:spPr>
      </p:pic>
      <p:grpSp>
        <p:nvGrpSpPr>
          <p:cNvPr id="60" name="Group 59"/>
          <p:cNvGrpSpPr/>
          <p:nvPr/>
        </p:nvGrpSpPr>
        <p:grpSpPr>
          <a:xfrm>
            <a:off x="7086600" y="1600200"/>
            <a:ext cx="3048000" cy="3352800"/>
            <a:chOff x="7315200" y="1539240"/>
            <a:chExt cx="2133600" cy="2346960"/>
          </a:xfrm>
        </p:grpSpPr>
        <p:sp>
          <p:nvSpPr>
            <p:cNvPr id="15" name="AutoShape 27"/>
            <p:cNvSpPr>
              <a:spLocks noChangeArrowheads="1"/>
            </p:cNvSpPr>
            <p:nvPr/>
          </p:nvSpPr>
          <p:spPr bwMode="auto">
            <a:xfrm>
              <a:off x="8229600" y="1539240"/>
              <a:ext cx="285750" cy="228600"/>
            </a:xfrm>
            <a:prstGeom prst="triangle">
              <a:avLst>
                <a:gd name="adj" fmla="val 50000"/>
              </a:avLst>
            </a:prstGeom>
            <a:solidFill>
              <a:srgbClr val="99CCFF"/>
            </a:solidFill>
            <a:ln w="9525">
              <a:solidFill>
                <a:schemeClr val="tx1"/>
              </a:solidFill>
              <a:miter lim="800000"/>
              <a:headEnd/>
              <a:tailEnd/>
            </a:ln>
          </p:spPr>
          <p:txBody>
            <a:bodyPr wrap="none" anchor="ctr"/>
            <a:lstStyle/>
            <a:p>
              <a:endParaRPr lang="en-US"/>
            </a:p>
          </p:txBody>
        </p:sp>
        <p:cxnSp>
          <p:nvCxnSpPr>
            <p:cNvPr id="16" name="AutoShape 28"/>
            <p:cNvCxnSpPr>
              <a:cxnSpLocks noChangeShapeType="1"/>
              <a:stCxn id="15" idx="3"/>
              <a:endCxn id="22" idx="0"/>
            </p:cNvCxnSpPr>
            <p:nvPr/>
          </p:nvCxnSpPr>
          <p:spPr bwMode="auto">
            <a:xfrm flipH="1">
              <a:off x="7720807" y="1767840"/>
              <a:ext cx="651669" cy="519749"/>
            </a:xfrm>
            <a:prstGeom prst="straightConnector1">
              <a:avLst/>
            </a:prstGeom>
            <a:noFill/>
            <a:ln w="9525">
              <a:solidFill>
                <a:schemeClr val="tx1"/>
              </a:solidFill>
              <a:round/>
              <a:headEnd/>
              <a:tailEnd type="triangle" w="med" len="med"/>
            </a:ln>
          </p:spPr>
        </p:cxnSp>
        <p:cxnSp>
          <p:nvCxnSpPr>
            <p:cNvPr id="17" name="AutoShape 29"/>
            <p:cNvCxnSpPr>
              <a:cxnSpLocks noChangeShapeType="1"/>
              <a:stCxn id="15" idx="3"/>
              <a:endCxn id="23" idx="0"/>
            </p:cNvCxnSpPr>
            <p:nvPr/>
          </p:nvCxnSpPr>
          <p:spPr bwMode="auto">
            <a:xfrm>
              <a:off x="8372475" y="1767840"/>
              <a:ext cx="646112" cy="519749"/>
            </a:xfrm>
            <a:prstGeom prst="straightConnector1">
              <a:avLst/>
            </a:prstGeom>
            <a:noFill/>
            <a:ln w="9525">
              <a:solidFill>
                <a:schemeClr val="tx1"/>
              </a:solidFill>
              <a:round/>
              <a:headEnd/>
              <a:tailEnd type="triangle" w="med" len="med"/>
            </a:ln>
          </p:spPr>
        </p:cxnSp>
        <p:cxnSp>
          <p:nvCxnSpPr>
            <p:cNvPr id="18" name="AutoShape 30"/>
            <p:cNvCxnSpPr>
              <a:cxnSpLocks noChangeShapeType="1"/>
              <a:stCxn id="22" idx="4"/>
              <a:endCxn id="30" idx="3"/>
            </p:cNvCxnSpPr>
            <p:nvPr/>
          </p:nvCxnSpPr>
          <p:spPr bwMode="auto">
            <a:xfrm flipH="1">
              <a:off x="7458075" y="2573338"/>
              <a:ext cx="262731" cy="550862"/>
            </a:xfrm>
            <a:prstGeom prst="straightConnector1">
              <a:avLst/>
            </a:prstGeom>
            <a:noFill/>
            <a:ln w="9525">
              <a:solidFill>
                <a:schemeClr val="tx1"/>
              </a:solidFill>
              <a:round/>
              <a:headEnd/>
              <a:tailEnd type="triangle" w="med" len="med"/>
            </a:ln>
          </p:spPr>
        </p:cxnSp>
        <p:cxnSp>
          <p:nvCxnSpPr>
            <p:cNvPr id="19" name="AutoShape 31"/>
            <p:cNvCxnSpPr>
              <a:cxnSpLocks noChangeShapeType="1"/>
              <a:stCxn id="22" idx="4"/>
              <a:endCxn id="31" idx="3"/>
            </p:cNvCxnSpPr>
            <p:nvPr/>
          </p:nvCxnSpPr>
          <p:spPr bwMode="auto">
            <a:xfrm>
              <a:off x="7720806" y="2573338"/>
              <a:ext cx="289719" cy="550862"/>
            </a:xfrm>
            <a:prstGeom prst="straightConnector1">
              <a:avLst/>
            </a:prstGeom>
            <a:noFill/>
            <a:ln w="9525">
              <a:solidFill>
                <a:schemeClr val="tx1"/>
              </a:solidFill>
              <a:round/>
              <a:headEnd/>
              <a:tailEnd type="triangle" w="med" len="med"/>
            </a:ln>
          </p:spPr>
        </p:cxnSp>
        <p:cxnSp>
          <p:nvCxnSpPr>
            <p:cNvPr id="20" name="AutoShape 32"/>
            <p:cNvCxnSpPr>
              <a:cxnSpLocks noChangeShapeType="1"/>
              <a:stCxn id="23" idx="4"/>
              <a:endCxn id="32" idx="3"/>
            </p:cNvCxnSpPr>
            <p:nvPr/>
          </p:nvCxnSpPr>
          <p:spPr bwMode="auto">
            <a:xfrm flipH="1">
              <a:off x="8753475" y="2573338"/>
              <a:ext cx="265112" cy="550862"/>
            </a:xfrm>
            <a:prstGeom prst="straightConnector1">
              <a:avLst/>
            </a:prstGeom>
            <a:noFill/>
            <a:ln w="9525">
              <a:solidFill>
                <a:schemeClr val="tx1"/>
              </a:solidFill>
              <a:round/>
              <a:headEnd/>
              <a:tailEnd type="triangle" w="med" len="med"/>
            </a:ln>
          </p:spPr>
        </p:cxnSp>
        <p:cxnSp>
          <p:nvCxnSpPr>
            <p:cNvPr id="21" name="AutoShape 33"/>
            <p:cNvCxnSpPr>
              <a:cxnSpLocks noChangeShapeType="1"/>
              <a:stCxn id="23" idx="4"/>
              <a:endCxn id="33" idx="3"/>
            </p:cNvCxnSpPr>
            <p:nvPr/>
          </p:nvCxnSpPr>
          <p:spPr bwMode="auto">
            <a:xfrm>
              <a:off x="9018587" y="2573338"/>
              <a:ext cx="287338" cy="550862"/>
            </a:xfrm>
            <a:prstGeom prst="straightConnector1">
              <a:avLst/>
            </a:prstGeom>
            <a:noFill/>
            <a:ln w="9525">
              <a:solidFill>
                <a:schemeClr val="tx1"/>
              </a:solidFill>
              <a:round/>
              <a:headEnd/>
              <a:tailEnd type="triangle" w="med" len="med"/>
            </a:ln>
          </p:spPr>
        </p:cxnSp>
        <p:sp>
          <p:nvSpPr>
            <p:cNvPr id="22" name="Oval 34"/>
            <p:cNvSpPr>
              <a:spLocks noChangeArrowheads="1"/>
            </p:cNvSpPr>
            <p:nvPr/>
          </p:nvSpPr>
          <p:spPr bwMode="auto">
            <a:xfrm>
              <a:off x="7577137" y="2287588"/>
              <a:ext cx="287338" cy="285750"/>
            </a:xfrm>
            <a:prstGeom prst="ellipse">
              <a:avLst/>
            </a:prstGeom>
            <a:solidFill>
              <a:srgbClr val="B5EDC2"/>
            </a:solidFill>
            <a:ln w="9525">
              <a:solidFill>
                <a:schemeClr val="tx1"/>
              </a:solidFill>
              <a:round/>
              <a:headEnd/>
              <a:tailEnd/>
            </a:ln>
          </p:spPr>
          <p:txBody>
            <a:bodyPr wrap="none" anchor="ctr"/>
            <a:lstStyle/>
            <a:p>
              <a:endParaRPr lang="en-US"/>
            </a:p>
          </p:txBody>
        </p:sp>
        <p:sp>
          <p:nvSpPr>
            <p:cNvPr id="23" name="Oval 35"/>
            <p:cNvSpPr>
              <a:spLocks noChangeArrowheads="1"/>
            </p:cNvSpPr>
            <p:nvPr/>
          </p:nvSpPr>
          <p:spPr bwMode="auto">
            <a:xfrm>
              <a:off x="8875712" y="2287588"/>
              <a:ext cx="285750" cy="285750"/>
            </a:xfrm>
            <a:prstGeom prst="ellipse">
              <a:avLst/>
            </a:prstGeom>
            <a:solidFill>
              <a:srgbClr val="B5EDC2"/>
            </a:solidFill>
            <a:ln w="9525">
              <a:solidFill>
                <a:schemeClr val="tx1"/>
              </a:solidFill>
              <a:round/>
              <a:headEnd/>
              <a:tailEnd/>
            </a:ln>
          </p:spPr>
          <p:txBody>
            <a:bodyPr wrap="none" anchor="ctr"/>
            <a:lstStyle/>
            <a:p>
              <a:endParaRPr lang="en-US"/>
            </a:p>
          </p:txBody>
        </p:sp>
        <p:sp>
          <p:nvSpPr>
            <p:cNvPr id="30" name="AutoShape 27"/>
            <p:cNvSpPr>
              <a:spLocks noChangeArrowheads="1"/>
            </p:cNvSpPr>
            <p:nvPr/>
          </p:nvSpPr>
          <p:spPr bwMode="auto">
            <a:xfrm rot="10800000">
              <a:off x="7315200" y="3124200"/>
              <a:ext cx="285750" cy="228600"/>
            </a:xfrm>
            <a:prstGeom prst="triangle">
              <a:avLst>
                <a:gd name="adj" fmla="val 50000"/>
              </a:avLst>
            </a:prstGeom>
            <a:solidFill>
              <a:srgbClr val="FFCCFF"/>
            </a:solidFill>
            <a:ln w="9525">
              <a:solidFill>
                <a:schemeClr val="tx1"/>
              </a:solidFill>
              <a:miter lim="800000"/>
              <a:headEnd/>
              <a:tailEnd/>
            </a:ln>
          </p:spPr>
          <p:txBody>
            <a:bodyPr wrap="none" anchor="ctr"/>
            <a:lstStyle/>
            <a:p>
              <a:endParaRPr lang="en-US"/>
            </a:p>
          </p:txBody>
        </p:sp>
        <p:sp>
          <p:nvSpPr>
            <p:cNvPr id="31" name="AutoShape 27"/>
            <p:cNvSpPr>
              <a:spLocks noChangeArrowheads="1"/>
            </p:cNvSpPr>
            <p:nvPr/>
          </p:nvSpPr>
          <p:spPr bwMode="auto">
            <a:xfrm rot="10800000">
              <a:off x="7867650" y="3124200"/>
              <a:ext cx="285750" cy="228600"/>
            </a:xfrm>
            <a:prstGeom prst="triangle">
              <a:avLst>
                <a:gd name="adj" fmla="val 50000"/>
              </a:avLst>
            </a:prstGeom>
            <a:solidFill>
              <a:srgbClr val="FFCCFF"/>
            </a:solidFill>
            <a:ln w="9525">
              <a:solidFill>
                <a:schemeClr val="tx1"/>
              </a:solidFill>
              <a:miter lim="800000"/>
              <a:headEnd/>
              <a:tailEnd/>
            </a:ln>
          </p:spPr>
          <p:txBody>
            <a:bodyPr wrap="none" anchor="ctr"/>
            <a:lstStyle/>
            <a:p>
              <a:endParaRPr lang="en-US"/>
            </a:p>
          </p:txBody>
        </p:sp>
        <p:sp>
          <p:nvSpPr>
            <p:cNvPr id="32" name="AutoShape 27"/>
            <p:cNvSpPr>
              <a:spLocks noChangeArrowheads="1"/>
            </p:cNvSpPr>
            <p:nvPr/>
          </p:nvSpPr>
          <p:spPr bwMode="auto">
            <a:xfrm rot="10800000">
              <a:off x="8610600" y="3124200"/>
              <a:ext cx="285750" cy="228600"/>
            </a:xfrm>
            <a:prstGeom prst="triangle">
              <a:avLst>
                <a:gd name="adj" fmla="val 50000"/>
              </a:avLst>
            </a:prstGeom>
            <a:solidFill>
              <a:srgbClr val="FFCCFF"/>
            </a:solidFill>
            <a:ln w="9525">
              <a:solidFill>
                <a:schemeClr val="tx1"/>
              </a:solidFill>
              <a:miter lim="800000"/>
              <a:headEnd/>
              <a:tailEnd/>
            </a:ln>
          </p:spPr>
          <p:txBody>
            <a:bodyPr wrap="none" anchor="ctr"/>
            <a:lstStyle/>
            <a:p>
              <a:endParaRPr lang="en-US"/>
            </a:p>
          </p:txBody>
        </p:sp>
        <p:sp>
          <p:nvSpPr>
            <p:cNvPr id="33" name="AutoShape 27"/>
            <p:cNvSpPr>
              <a:spLocks noChangeArrowheads="1"/>
            </p:cNvSpPr>
            <p:nvPr/>
          </p:nvSpPr>
          <p:spPr bwMode="auto">
            <a:xfrm rot="10800000">
              <a:off x="9163050" y="3124200"/>
              <a:ext cx="285750" cy="228600"/>
            </a:xfrm>
            <a:prstGeom prst="triangle">
              <a:avLst>
                <a:gd name="adj" fmla="val 50000"/>
              </a:avLst>
            </a:prstGeom>
            <a:solidFill>
              <a:srgbClr val="FFCCFF"/>
            </a:solidFill>
            <a:ln w="9525">
              <a:solidFill>
                <a:schemeClr val="tx1"/>
              </a:solidFill>
              <a:miter lim="800000"/>
              <a:headEnd/>
              <a:tailEnd/>
            </a:ln>
          </p:spPr>
          <p:txBody>
            <a:bodyPr wrap="none" anchor="ctr"/>
            <a:lstStyle/>
            <a:p>
              <a:endParaRPr lang="en-US"/>
            </a:p>
          </p:txBody>
        </p:sp>
        <p:cxnSp>
          <p:nvCxnSpPr>
            <p:cNvPr id="42" name="AutoShape 32"/>
            <p:cNvCxnSpPr>
              <a:cxnSpLocks noChangeShapeType="1"/>
              <a:stCxn id="30" idx="0"/>
            </p:cNvCxnSpPr>
            <p:nvPr/>
          </p:nvCxnSpPr>
          <p:spPr bwMode="auto">
            <a:xfrm flipH="1">
              <a:off x="7315200" y="3352800"/>
              <a:ext cx="142875" cy="533400"/>
            </a:xfrm>
            <a:prstGeom prst="straightConnector1">
              <a:avLst/>
            </a:prstGeom>
            <a:noFill/>
            <a:ln w="9525">
              <a:solidFill>
                <a:schemeClr val="tx1"/>
              </a:solidFill>
              <a:round/>
              <a:headEnd/>
              <a:tailEnd type="triangle" w="med" len="med"/>
            </a:ln>
          </p:spPr>
        </p:cxnSp>
        <p:cxnSp>
          <p:nvCxnSpPr>
            <p:cNvPr id="43" name="AutoShape 33"/>
            <p:cNvCxnSpPr>
              <a:cxnSpLocks noChangeShapeType="1"/>
              <a:stCxn id="30" idx="0"/>
            </p:cNvCxnSpPr>
            <p:nvPr/>
          </p:nvCxnSpPr>
          <p:spPr bwMode="auto">
            <a:xfrm>
              <a:off x="7458075" y="3352800"/>
              <a:ext cx="161925" cy="533400"/>
            </a:xfrm>
            <a:prstGeom prst="straightConnector1">
              <a:avLst/>
            </a:prstGeom>
            <a:noFill/>
            <a:ln w="9525">
              <a:solidFill>
                <a:schemeClr val="tx1"/>
              </a:solidFill>
              <a:round/>
              <a:headEnd/>
              <a:tailEnd type="triangle" w="med" len="med"/>
            </a:ln>
          </p:spPr>
        </p:cxnSp>
        <p:cxnSp>
          <p:nvCxnSpPr>
            <p:cNvPr id="48" name="AutoShape 32"/>
            <p:cNvCxnSpPr>
              <a:cxnSpLocks noChangeShapeType="1"/>
              <a:stCxn id="31" idx="0"/>
            </p:cNvCxnSpPr>
            <p:nvPr/>
          </p:nvCxnSpPr>
          <p:spPr bwMode="auto">
            <a:xfrm flipH="1">
              <a:off x="7848601" y="3352800"/>
              <a:ext cx="161924" cy="533400"/>
            </a:xfrm>
            <a:prstGeom prst="straightConnector1">
              <a:avLst/>
            </a:prstGeom>
            <a:noFill/>
            <a:ln w="9525">
              <a:solidFill>
                <a:schemeClr val="tx1"/>
              </a:solidFill>
              <a:round/>
              <a:headEnd/>
              <a:tailEnd type="triangle" w="med" len="med"/>
            </a:ln>
          </p:spPr>
        </p:cxnSp>
        <p:cxnSp>
          <p:nvCxnSpPr>
            <p:cNvPr id="49" name="AutoShape 33"/>
            <p:cNvCxnSpPr>
              <a:cxnSpLocks noChangeShapeType="1"/>
              <a:stCxn id="31" idx="0"/>
            </p:cNvCxnSpPr>
            <p:nvPr/>
          </p:nvCxnSpPr>
          <p:spPr bwMode="auto">
            <a:xfrm>
              <a:off x="8010525" y="3352800"/>
              <a:ext cx="142875" cy="533400"/>
            </a:xfrm>
            <a:prstGeom prst="straightConnector1">
              <a:avLst/>
            </a:prstGeom>
            <a:noFill/>
            <a:ln w="9525">
              <a:solidFill>
                <a:schemeClr val="tx1"/>
              </a:solidFill>
              <a:round/>
              <a:headEnd/>
              <a:tailEnd type="triangle" w="med" len="med"/>
            </a:ln>
          </p:spPr>
        </p:cxnSp>
        <p:cxnSp>
          <p:nvCxnSpPr>
            <p:cNvPr id="52" name="AutoShape 32"/>
            <p:cNvCxnSpPr>
              <a:cxnSpLocks noChangeShapeType="1"/>
              <a:stCxn id="32" idx="0"/>
            </p:cNvCxnSpPr>
            <p:nvPr/>
          </p:nvCxnSpPr>
          <p:spPr bwMode="auto">
            <a:xfrm flipH="1">
              <a:off x="8610601" y="3352800"/>
              <a:ext cx="142874" cy="533400"/>
            </a:xfrm>
            <a:prstGeom prst="straightConnector1">
              <a:avLst/>
            </a:prstGeom>
            <a:noFill/>
            <a:ln w="9525">
              <a:solidFill>
                <a:schemeClr val="tx1"/>
              </a:solidFill>
              <a:round/>
              <a:headEnd/>
              <a:tailEnd type="triangle" w="med" len="med"/>
            </a:ln>
          </p:spPr>
        </p:cxnSp>
        <p:cxnSp>
          <p:nvCxnSpPr>
            <p:cNvPr id="53" name="AutoShape 33"/>
            <p:cNvCxnSpPr>
              <a:cxnSpLocks noChangeShapeType="1"/>
              <a:stCxn id="32" idx="0"/>
            </p:cNvCxnSpPr>
            <p:nvPr/>
          </p:nvCxnSpPr>
          <p:spPr bwMode="auto">
            <a:xfrm>
              <a:off x="8753475" y="3352800"/>
              <a:ext cx="161925" cy="533400"/>
            </a:xfrm>
            <a:prstGeom prst="straightConnector1">
              <a:avLst/>
            </a:prstGeom>
            <a:noFill/>
            <a:ln w="9525">
              <a:solidFill>
                <a:schemeClr val="tx1"/>
              </a:solidFill>
              <a:round/>
              <a:headEnd/>
              <a:tailEnd type="triangle" w="med" len="med"/>
            </a:ln>
          </p:spPr>
        </p:cxnSp>
        <p:cxnSp>
          <p:nvCxnSpPr>
            <p:cNvPr id="56" name="AutoShape 32"/>
            <p:cNvCxnSpPr>
              <a:cxnSpLocks noChangeShapeType="1"/>
              <a:stCxn id="33" idx="0"/>
            </p:cNvCxnSpPr>
            <p:nvPr/>
          </p:nvCxnSpPr>
          <p:spPr bwMode="auto">
            <a:xfrm flipH="1">
              <a:off x="9144000" y="3352800"/>
              <a:ext cx="161925" cy="533400"/>
            </a:xfrm>
            <a:prstGeom prst="straightConnector1">
              <a:avLst/>
            </a:prstGeom>
            <a:noFill/>
            <a:ln w="9525">
              <a:solidFill>
                <a:schemeClr val="tx1"/>
              </a:solidFill>
              <a:round/>
              <a:headEnd/>
              <a:tailEnd type="triangle" w="med" len="med"/>
            </a:ln>
          </p:spPr>
        </p:cxnSp>
        <p:cxnSp>
          <p:nvCxnSpPr>
            <p:cNvPr id="57" name="AutoShape 33"/>
            <p:cNvCxnSpPr>
              <a:cxnSpLocks noChangeShapeType="1"/>
              <a:stCxn id="33" idx="0"/>
            </p:cNvCxnSpPr>
            <p:nvPr/>
          </p:nvCxnSpPr>
          <p:spPr bwMode="auto">
            <a:xfrm>
              <a:off x="9305925" y="3352800"/>
              <a:ext cx="142874" cy="533400"/>
            </a:xfrm>
            <a:prstGeom prst="straightConnector1">
              <a:avLst/>
            </a:prstGeom>
            <a:noFill/>
            <a:ln w="9525">
              <a:solidFill>
                <a:schemeClr val="tx1"/>
              </a:solidFill>
              <a:round/>
              <a:headEnd/>
              <a:tailEnd type="triangle" w="med" len="med"/>
            </a:ln>
          </p:spPr>
        </p:cxnSp>
      </p:gr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dirty="0"/>
              <a:t>Example: Backgammon</a:t>
            </a:r>
          </a:p>
        </p:txBody>
      </p:sp>
      <p:sp>
        <p:nvSpPr>
          <p:cNvPr id="17411" name="Rectangle 3"/>
          <p:cNvSpPr>
            <a:spLocks noGrp="1" noChangeArrowheads="1"/>
          </p:cNvSpPr>
          <p:nvPr>
            <p:ph idx="1"/>
          </p:nvPr>
        </p:nvSpPr>
        <p:spPr>
          <a:xfrm>
            <a:off x="457200" y="1341437"/>
            <a:ext cx="6553200" cy="4525963"/>
          </a:xfrm>
        </p:spPr>
        <p:txBody>
          <a:bodyPr/>
          <a:lstStyle/>
          <a:p>
            <a:r>
              <a:rPr lang="en-US" sz="2200" dirty="0"/>
              <a:t>Dice rolls increase </a:t>
            </a:r>
            <a:r>
              <a:rPr lang="en-US" sz="2200" i="1" dirty="0"/>
              <a:t>b</a:t>
            </a:r>
            <a:r>
              <a:rPr lang="en-US" sz="2200" dirty="0"/>
              <a:t>: 21 possible rolls with 2 dice</a:t>
            </a:r>
          </a:p>
          <a:p>
            <a:pPr lvl="1"/>
            <a:r>
              <a:rPr lang="en-US" sz="2000" dirty="0"/>
              <a:t>Backgammon </a:t>
            </a:r>
            <a:r>
              <a:rPr lang="en-US" sz="2000" dirty="0">
                <a:sym typeface="Symbol" pitchFamily="18" charset="2"/>
              </a:rPr>
              <a:t></a:t>
            </a:r>
            <a:r>
              <a:rPr lang="en-US" sz="2000" dirty="0"/>
              <a:t> 20 legal moves</a:t>
            </a:r>
          </a:p>
          <a:p>
            <a:pPr lvl="1"/>
            <a:r>
              <a:rPr lang="en-US" sz="2000" dirty="0"/>
              <a:t>Depth 2 = 20 x (21 x 20)</a:t>
            </a:r>
            <a:r>
              <a:rPr lang="en-US" sz="2000" baseline="30000" dirty="0"/>
              <a:t>3</a:t>
            </a:r>
            <a:r>
              <a:rPr lang="en-US" sz="2000" dirty="0"/>
              <a:t> = 1.2 x 10</a:t>
            </a:r>
            <a:r>
              <a:rPr lang="en-US" sz="2000" baseline="30000" dirty="0"/>
              <a:t>9</a:t>
            </a:r>
          </a:p>
          <a:p>
            <a:pPr lvl="4"/>
            <a:endParaRPr lang="en-US" sz="1200" dirty="0"/>
          </a:p>
          <a:p>
            <a:r>
              <a:rPr lang="en-US" sz="2200" dirty="0"/>
              <a:t>As depth increases, probability of reaching a given search node shrinks</a:t>
            </a:r>
          </a:p>
          <a:p>
            <a:pPr lvl="1"/>
            <a:r>
              <a:rPr lang="en-US" sz="2000" dirty="0"/>
              <a:t>So usefulness of search is diminished</a:t>
            </a:r>
          </a:p>
          <a:p>
            <a:pPr lvl="1"/>
            <a:r>
              <a:rPr lang="en-US" sz="2000" dirty="0"/>
              <a:t>So limiting depth is less damaging</a:t>
            </a:r>
          </a:p>
          <a:p>
            <a:pPr lvl="1"/>
            <a:r>
              <a:rPr lang="en-US" sz="2000" dirty="0"/>
              <a:t>But pruning is trickier…</a:t>
            </a:r>
          </a:p>
          <a:p>
            <a:pPr lvl="4"/>
            <a:endParaRPr lang="en-US" sz="1200" dirty="0"/>
          </a:p>
          <a:p>
            <a:r>
              <a:rPr lang="en-US" sz="2200" dirty="0"/>
              <a:t>Historic AI: </a:t>
            </a:r>
            <a:r>
              <a:rPr lang="en-US" sz="2200" dirty="0" err="1"/>
              <a:t>TDGammon</a:t>
            </a:r>
            <a:r>
              <a:rPr lang="en-US" sz="2200" dirty="0"/>
              <a:t> uses depth-2 search + very good evaluation function + reinforcement learning: </a:t>
            </a:r>
            <a:br>
              <a:rPr lang="en-US" sz="2200" dirty="0"/>
            </a:br>
            <a:r>
              <a:rPr lang="en-US" sz="2200" dirty="0"/>
              <a:t>world-champion level play</a:t>
            </a:r>
          </a:p>
          <a:p>
            <a:pPr lvl="3"/>
            <a:endParaRPr lang="en-US" sz="1000" dirty="0"/>
          </a:p>
          <a:p>
            <a:r>
              <a:rPr lang="en-US" sz="2200" dirty="0"/>
              <a:t>1</a:t>
            </a:r>
            <a:r>
              <a:rPr lang="en-US" sz="2200" baseline="30000" dirty="0"/>
              <a:t>st</a:t>
            </a:r>
            <a:r>
              <a:rPr lang="en-US" sz="2200" dirty="0"/>
              <a:t> AI world champion in any game!</a:t>
            </a:r>
          </a:p>
        </p:txBody>
      </p:sp>
      <p:pic>
        <p:nvPicPr>
          <p:cNvPr id="9218" name="Picture 2" descr="http://upload.wikimedia.org/wikipedia/commons/3/30/Backgammon_lg.jpg"/>
          <p:cNvPicPr>
            <a:picLocks noChangeAspect="1" noChangeArrowheads="1"/>
          </p:cNvPicPr>
          <p:nvPr/>
        </p:nvPicPr>
        <p:blipFill>
          <a:blip r:embed="rId3" cstate="print"/>
          <a:srcRect/>
          <a:stretch>
            <a:fillRect/>
          </a:stretch>
        </p:blipFill>
        <p:spPr bwMode="auto">
          <a:xfrm>
            <a:off x="7467600" y="1524000"/>
            <a:ext cx="4229100" cy="2819400"/>
          </a:xfrm>
          <a:prstGeom prst="rect">
            <a:avLst/>
          </a:prstGeom>
          <a:noFill/>
        </p:spPr>
      </p:pic>
      <p:sp>
        <p:nvSpPr>
          <p:cNvPr id="6" name="TextBox 5"/>
          <p:cNvSpPr txBox="1"/>
          <p:nvPr/>
        </p:nvSpPr>
        <p:spPr>
          <a:xfrm>
            <a:off x="8001000" y="6550223"/>
            <a:ext cx="4114800" cy="307777"/>
          </a:xfrm>
          <a:prstGeom prst="rect">
            <a:avLst/>
          </a:prstGeom>
          <a:noFill/>
        </p:spPr>
        <p:txBody>
          <a:bodyPr wrap="square" rtlCol="0">
            <a:spAutoFit/>
          </a:bodyPr>
          <a:lstStyle/>
          <a:p>
            <a:pPr algn="r"/>
            <a:r>
              <a:rPr lang="en-US" sz="1400" dirty="0">
                <a:latin typeface="Calibri" pitchFamily="34" charset="0"/>
              </a:rPr>
              <a:t>Image: Wikipedia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48000" y="1637976"/>
            <a:ext cx="5791199" cy="3670143"/>
          </a:xfrm>
          <a:prstGeom prst="rect">
            <a:avLst/>
          </a:prstGeom>
          <a:noFill/>
          <a:extLst>
            <a:ext uri="{909E8E84-426E-40dd-AFC4-6F175D3DCCD1}">
              <a14:hiddenFill xmlns:a14="http://schemas.microsoft.com/office/drawing/2010/main" xmlns="">
                <a:solidFill>
                  <a:srgbClr val="FFFFFF"/>
                </a:solidFill>
              </a14:hiddenFill>
            </a:ext>
          </a:extLst>
        </p:spPr>
      </p:pic>
      <p:sp>
        <p:nvSpPr>
          <p:cNvPr id="1027" name="Rectangle 2"/>
          <p:cNvSpPr>
            <a:spLocks noGrp="1" noChangeArrowheads="1"/>
          </p:cNvSpPr>
          <p:nvPr>
            <p:ph type="title"/>
          </p:nvPr>
        </p:nvSpPr>
        <p:spPr/>
        <p:txBody>
          <a:bodyPr/>
          <a:lstStyle/>
          <a:p>
            <a:pPr eaLnBrk="1" hangingPunct="1"/>
            <a:r>
              <a:rPr lang="en-US" dirty="0"/>
              <a:t>Adversarial Games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601" y="4246885"/>
            <a:ext cx="3657600" cy="2343054"/>
          </a:xfrm>
          <a:prstGeom prst="rect">
            <a:avLst/>
          </a:prstGeom>
          <a:noFill/>
          <a:extLst>
            <a:ext uri="{909E8E84-426E-40dd-AFC4-6F175D3DCCD1}">
              <a14:hiddenFill xmlns="" xmlns:a14="http://schemas.microsoft.com/office/drawing/2010/main">
                <a:solidFill>
                  <a:srgbClr val="FFFFFF"/>
                </a:solidFill>
              </a14:hiddenFill>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737112" y="228600"/>
            <a:ext cx="3454888" cy="2041525"/>
          </a:xfrm>
          <a:prstGeom prst="rect">
            <a:avLst/>
          </a:prstGeom>
          <a:noFill/>
          <a:extLst>
            <a:ext uri="{909E8E84-426E-40dd-AFC4-6F175D3DCCD1}">
              <a14:hiddenFill xmlns="" xmlns:a14="http://schemas.microsoft.com/office/drawing/2010/main">
                <a:solidFill>
                  <a:srgbClr val="FFFFFF"/>
                </a:solidFill>
              </a14:hiddenFill>
            </a:ext>
          </a:extLst>
        </p:spPr>
      </p:pic>
      <p:sp>
        <p:nvSpPr>
          <p:cNvPr id="18434" name="Rectangle 2"/>
          <p:cNvSpPr>
            <a:spLocks noGrp="1" noChangeArrowheads="1"/>
          </p:cNvSpPr>
          <p:nvPr>
            <p:ph type="title"/>
          </p:nvPr>
        </p:nvSpPr>
        <p:spPr/>
        <p:txBody>
          <a:bodyPr/>
          <a:lstStyle/>
          <a:p>
            <a:r>
              <a:rPr lang="en-US"/>
              <a:t>Multi-Agent Utilities</a:t>
            </a:r>
          </a:p>
        </p:txBody>
      </p:sp>
      <p:sp>
        <p:nvSpPr>
          <p:cNvPr id="18435" name="Rectangle 3"/>
          <p:cNvSpPr>
            <a:spLocks noGrp="1" noChangeArrowheads="1"/>
          </p:cNvSpPr>
          <p:nvPr>
            <p:ph idx="1"/>
          </p:nvPr>
        </p:nvSpPr>
        <p:spPr>
          <a:xfrm>
            <a:off x="304800" y="1371600"/>
            <a:ext cx="8610600" cy="4525963"/>
          </a:xfrm>
        </p:spPr>
        <p:txBody>
          <a:bodyPr/>
          <a:lstStyle/>
          <a:p>
            <a:pPr>
              <a:lnSpc>
                <a:spcPct val="80000"/>
              </a:lnSpc>
            </a:pPr>
            <a:r>
              <a:rPr lang="en-US" sz="2400" dirty="0"/>
              <a:t>What if the game is not zero-sum, or has multiple players?</a:t>
            </a:r>
          </a:p>
          <a:p>
            <a:pPr lvl="2">
              <a:lnSpc>
                <a:spcPct val="80000"/>
              </a:lnSpc>
            </a:pPr>
            <a:endParaRPr lang="en-US" sz="1600" dirty="0"/>
          </a:p>
          <a:p>
            <a:pPr>
              <a:lnSpc>
                <a:spcPct val="80000"/>
              </a:lnSpc>
            </a:pPr>
            <a:r>
              <a:rPr lang="en-US" sz="2400" dirty="0"/>
              <a:t>Generalization of </a:t>
            </a:r>
            <a:r>
              <a:rPr lang="en-US" sz="2400" dirty="0" err="1"/>
              <a:t>minimax</a:t>
            </a:r>
            <a:r>
              <a:rPr lang="en-US" sz="2400" dirty="0"/>
              <a:t>:</a:t>
            </a:r>
          </a:p>
          <a:p>
            <a:pPr lvl="1">
              <a:lnSpc>
                <a:spcPct val="80000"/>
              </a:lnSpc>
            </a:pPr>
            <a:r>
              <a:rPr lang="en-US" sz="2000" dirty="0"/>
              <a:t>Terminals have utility </a:t>
            </a:r>
            <a:r>
              <a:rPr lang="en-US" sz="2000" dirty="0" err="1"/>
              <a:t>tuples</a:t>
            </a:r>
            <a:endParaRPr lang="en-US" sz="2000" dirty="0"/>
          </a:p>
          <a:p>
            <a:pPr lvl="1">
              <a:lnSpc>
                <a:spcPct val="80000"/>
              </a:lnSpc>
            </a:pPr>
            <a:r>
              <a:rPr lang="en-US" sz="2000" dirty="0"/>
              <a:t>Node values are also utility </a:t>
            </a:r>
            <a:r>
              <a:rPr lang="en-US" sz="2000" dirty="0" err="1"/>
              <a:t>tuples</a:t>
            </a:r>
            <a:endParaRPr lang="en-US" sz="2000" dirty="0"/>
          </a:p>
          <a:p>
            <a:pPr lvl="1">
              <a:lnSpc>
                <a:spcPct val="80000"/>
              </a:lnSpc>
            </a:pPr>
            <a:r>
              <a:rPr lang="en-US" sz="2000" dirty="0"/>
              <a:t>Each player maximizes its own component</a:t>
            </a:r>
          </a:p>
          <a:p>
            <a:pPr lvl="1">
              <a:lnSpc>
                <a:spcPct val="80000"/>
              </a:lnSpc>
            </a:pPr>
            <a:r>
              <a:rPr lang="en-US" sz="2000" dirty="0"/>
              <a:t>Can give rise to cooperation and</a:t>
            </a:r>
          </a:p>
          <a:p>
            <a:pPr lvl="1">
              <a:lnSpc>
                <a:spcPct val="80000"/>
              </a:lnSpc>
              <a:buNone/>
            </a:pPr>
            <a:r>
              <a:rPr lang="en-US" sz="2000" dirty="0"/>
              <a:t>	competition dynamically…</a:t>
            </a:r>
          </a:p>
        </p:txBody>
      </p:sp>
      <p:grpSp>
        <p:nvGrpSpPr>
          <p:cNvPr id="34" name="Group 33"/>
          <p:cNvGrpSpPr/>
          <p:nvPr/>
        </p:nvGrpSpPr>
        <p:grpSpPr>
          <a:xfrm>
            <a:off x="4572000" y="1972273"/>
            <a:ext cx="6934200" cy="3742727"/>
            <a:chOff x="3200400" y="2057400"/>
            <a:chExt cx="5638800" cy="3043536"/>
          </a:xfrm>
        </p:grpSpPr>
        <p:sp>
          <p:nvSpPr>
            <p:cNvPr id="18436" name="Text Box 25"/>
            <p:cNvSpPr txBox="1">
              <a:spLocks noChangeArrowheads="1"/>
            </p:cNvSpPr>
            <p:nvPr/>
          </p:nvSpPr>
          <p:spPr bwMode="auto">
            <a:xfrm>
              <a:off x="3200400" y="4800600"/>
              <a:ext cx="609600" cy="300336"/>
            </a:xfrm>
            <a:prstGeom prst="rect">
              <a:avLst/>
            </a:prstGeom>
            <a:noFill/>
            <a:ln w="19050">
              <a:solidFill>
                <a:schemeClr val="tx1"/>
              </a:solidFill>
              <a:miter lim="800000"/>
              <a:headEnd/>
              <a:tailEnd/>
            </a:ln>
          </p:spPr>
          <p:txBody>
            <a:bodyPr>
              <a:spAutoFit/>
            </a:bodyPr>
            <a:lstStyle/>
            <a:p>
              <a:pPr algn="ctr">
                <a:spcBef>
                  <a:spcPct val="50000"/>
                </a:spcBef>
              </a:pPr>
              <a:r>
                <a:rPr lang="en-US">
                  <a:solidFill>
                    <a:srgbClr val="CC0000"/>
                  </a:solidFill>
                  <a:latin typeface="Calibri"/>
                  <a:cs typeface="Calibri"/>
                </a:rPr>
                <a:t>1</a:t>
              </a:r>
              <a:r>
                <a:rPr lang="en-US">
                  <a:latin typeface="Calibri"/>
                  <a:cs typeface="Calibri"/>
                </a:rPr>
                <a:t>,</a:t>
              </a:r>
              <a:r>
                <a:rPr lang="en-US">
                  <a:solidFill>
                    <a:srgbClr val="3333FF"/>
                  </a:solidFill>
                  <a:latin typeface="Calibri"/>
                  <a:cs typeface="Calibri"/>
                </a:rPr>
                <a:t>6</a:t>
              </a:r>
              <a:r>
                <a:rPr lang="en-US">
                  <a:latin typeface="Calibri"/>
                  <a:cs typeface="Calibri"/>
                </a:rPr>
                <a:t>,</a:t>
              </a:r>
              <a:r>
                <a:rPr lang="en-US">
                  <a:solidFill>
                    <a:srgbClr val="008000"/>
                  </a:solidFill>
                  <a:latin typeface="Calibri"/>
                  <a:cs typeface="Calibri"/>
                </a:rPr>
                <a:t>6</a:t>
              </a:r>
            </a:p>
          </p:txBody>
        </p:sp>
        <p:sp>
          <p:nvSpPr>
            <p:cNvPr id="18437" name="Text Box 26"/>
            <p:cNvSpPr txBox="1">
              <a:spLocks noChangeArrowheads="1"/>
            </p:cNvSpPr>
            <p:nvPr/>
          </p:nvSpPr>
          <p:spPr bwMode="auto">
            <a:xfrm>
              <a:off x="3886200" y="4800600"/>
              <a:ext cx="609600" cy="300336"/>
            </a:xfrm>
            <a:prstGeom prst="rect">
              <a:avLst/>
            </a:prstGeom>
            <a:noFill/>
            <a:ln w="19050">
              <a:solidFill>
                <a:schemeClr val="tx1"/>
              </a:solidFill>
              <a:miter lim="800000"/>
              <a:headEnd/>
              <a:tailEnd/>
            </a:ln>
          </p:spPr>
          <p:txBody>
            <a:bodyPr>
              <a:spAutoFit/>
            </a:bodyPr>
            <a:lstStyle/>
            <a:p>
              <a:pPr algn="ctr">
                <a:spcBef>
                  <a:spcPct val="50000"/>
                </a:spcBef>
              </a:pPr>
              <a:r>
                <a:rPr lang="en-US">
                  <a:solidFill>
                    <a:srgbClr val="CC0000"/>
                  </a:solidFill>
                  <a:latin typeface="Calibri"/>
                  <a:cs typeface="Calibri"/>
                </a:rPr>
                <a:t>7</a:t>
              </a:r>
              <a:r>
                <a:rPr lang="en-US">
                  <a:latin typeface="Calibri"/>
                  <a:cs typeface="Calibri"/>
                </a:rPr>
                <a:t>,</a:t>
              </a:r>
              <a:r>
                <a:rPr lang="en-US">
                  <a:solidFill>
                    <a:srgbClr val="3333FF"/>
                  </a:solidFill>
                  <a:latin typeface="Calibri"/>
                  <a:cs typeface="Calibri"/>
                </a:rPr>
                <a:t>1</a:t>
              </a:r>
              <a:r>
                <a:rPr lang="en-US">
                  <a:latin typeface="Calibri"/>
                  <a:cs typeface="Calibri"/>
                </a:rPr>
                <a:t>,</a:t>
              </a:r>
              <a:r>
                <a:rPr lang="en-US">
                  <a:solidFill>
                    <a:srgbClr val="008000"/>
                  </a:solidFill>
                  <a:latin typeface="Calibri"/>
                  <a:cs typeface="Calibri"/>
                </a:rPr>
                <a:t>2</a:t>
              </a:r>
            </a:p>
          </p:txBody>
        </p:sp>
        <p:sp>
          <p:nvSpPr>
            <p:cNvPr id="18438" name="Text Box 27"/>
            <p:cNvSpPr txBox="1">
              <a:spLocks noChangeArrowheads="1"/>
            </p:cNvSpPr>
            <p:nvPr/>
          </p:nvSpPr>
          <p:spPr bwMode="auto">
            <a:xfrm>
              <a:off x="4648200" y="4800600"/>
              <a:ext cx="609600" cy="300336"/>
            </a:xfrm>
            <a:prstGeom prst="rect">
              <a:avLst/>
            </a:prstGeom>
            <a:noFill/>
            <a:ln w="19050">
              <a:solidFill>
                <a:schemeClr val="tx1"/>
              </a:solidFill>
              <a:miter lim="800000"/>
              <a:headEnd/>
              <a:tailEnd/>
            </a:ln>
          </p:spPr>
          <p:txBody>
            <a:bodyPr>
              <a:spAutoFit/>
            </a:bodyPr>
            <a:lstStyle/>
            <a:p>
              <a:pPr algn="ctr">
                <a:spcBef>
                  <a:spcPct val="50000"/>
                </a:spcBef>
              </a:pPr>
              <a:r>
                <a:rPr lang="en-US" dirty="0">
                  <a:solidFill>
                    <a:srgbClr val="CC0000"/>
                  </a:solidFill>
                  <a:latin typeface="Calibri"/>
                  <a:cs typeface="Calibri"/>
                </a:rPr>
                <a:t>6</a:t>
              </a:r>
              <a:r>
                <a:rPr lang="en-US" dirty="0">
                  <a:latin typeface="Calibri"/>
                  <a:cs typeface="Calibri"/>
                </a:rPr>
                <a:t>,</a:t>
              </a:r>
              <a:r>
                <a:rPr lang="en-US" dirty="0">
                  <a:solidFill>
                    <a:srgbClr val="3333FF"/>
                  </a:solidFill>
                  <a:latin typeface="Calibri"/>
                  <a:cs typeface="Calibri"/>
                </a:rPr>
                <a:t>1</a:t>
              </a:r>
              <a:r>
                <a:rPr lang="en-US" dirty="0">
                  <a:latin typeface="Calibri"/>
                  <a:cs typeface="Calibri"/>
                </a:rPr>
                <a:t>,</a:t>
              </a:r>
              <a:r>
                <a:rPr lang="en-US" dirty="0">
                  <a:solidFill>
                    <a:srgbClr val="008000"/>
                  </a:solidFill>
                  <a:latin typeface="Calibri"/>
                  <a:cs typeface="Calibri"/>
                </a:rPr>
                <a:t>2</a:t>
              </a:r>
            </a:p>
          </p:txBody>
        </p:sp>
        <p:sp>
          <p:nvSpPr>
            <p:cNvPr id="18439" name="Text Box 28"/>
            <p:cNvSpPr txBox="1">
              <a:spLocks noChangeArrowheads="1"/>
            </p:cNvSpPr>
            <p:nvPr/>
          </p:nvSpPr>
          <p:spPr bwMode="auto">
            <a:xfrm>
              <a:off x="5334000" y="4800600"/>
              <a:ext cx="609600" cy="300336"/>
            </a:xfrm>
            <a:prstGeom prst="rect">
              <a:avLst/>
            </a:prstGeom>
            <a:noFill/>
            <a:ln w="19050">
              <a:solidFill>
                <a:schemeClr val="tx1"/>
              </a:solidFill>
              <a:miter lim="800000"/>
              <a:headEnd/>
              <a:tailEnd/>
            </a:ln>
          </p:spPr>
          <p:txBody>
            <a:bodyPr>
              <a:spAutoFit/>
            </a:bodyPr>
            <a:lstStyle/>
            <a:p>
              <a:pPr algn="ctr">
                <a:spcBef>
                  <a:spcPct val="50000"/>
                </a:spcBef>
              </a:pPr>
              <a:r>
                <a:rPr lang="en-US">
                  <a:solidFill>
                    <a:srgbClr val="CC0000"/>
                  </a:solidFill>
                  <a:latin typeface="Calibri"/>
                  <a:cs typeface="Calibri"/>
                </a:rPr>
                <a:t>7</a:t>
              </a:r>
              <a:r>
                <a:rPr lang="en-US">
                  <a:latin typeface="Calibri"/>
                  <a:cs typeface="Calibri"/>
                </a:rPr>
                <a:t>,</a:t>
              </a:r>
              <a:r>
                <a:rPr lang="en-US">
                  <a:solidFill>
                    <a:srgbClr val="3333FF"/>
                  </a:solidFill>
                  <a:latin typeface="Calibri"/>
                  <a:cs typeface="Calibri"/>
                </a:rPr>
                <a:t>2</a:t>
              </a:r>
              <a:r>
                <a:rPr lang="en-US">
                  <a:latin typeface="Calibri"/>
                  <a:cs typeface="Calibri"/>
                </a:rPr>
                <a:t>,</a:t>
              </a:r>
              <a:r>
                <a:rPr lang="en-US">
                  <a:solidFill>
                    <a:srgbClr val="008000"/>
                  </a:solidFill>
                  <a:latin typeface="Calibri"/>
                  <a:cs typeface="Calibri"/>
                </a:rPr>
                <a:t>1</a:t>
              </a:r>
            </a:p>
          </p:txBody>
        </p:sp>
        <p:sp>
          <p:nvSpPr>
            <p:cNvPr id="18440" name="Text Box 29"/>
            <p:cNvSpPr txBox="1">
              <a:spLocks noChangeArrowheads="1"/>
            </p:cNvSpPr>
            <p:nvPr/>
          </p:nvSpPr>
          <p:spPr bwMode="auto">
            <a:xfrm>
              <a:off x="6096000" y="4800600"/>
              <a:ext cx="609600" cy="300336"/>
            </a:xfrm>
            <a:prstGeom prst="rect">
              <a:avLst/>
            </a:prstGeom>
            <a:noFill/>
            <a:ln w="19050">
              <a:solidFill>
                <a:schemeClr val="tx1"/>
              </a:solidFill>
              <a:miter lim="800000"/>
              <a:headEnd/>
              <a:tailEnd/>
            </a:ln>
          </p:spPr>
          <p:txBody>
            <a:bodyPr>
              <a:spAutoFit/>
            </a:bodyPr>
            <a:lstStyle/>
            <a:p>
              <a:pPr algn="ctr">
                <a:spcBef>
                  <a:spcPct val="50000"/>
                </a:spcBef>
              </a:pPr>
              <a:r>
                <a:rPr lang="en-US">
                  <a:solidFill>
                    <a:srgbClr val="CC0000"/>
                  </a:solidFill>
                  <a:latin typeface="Calibri"/>
                  <a:cs typeface="Calibri"/>
                </a:rPr>
                <a:t>5</a:t>
              </a:r>
              <a:r>
                <a:rPr lang="en-US">
                  <a:latin typeface="Calibri"/>
                  <a:cs typeface="Calibri"/>
                </a:rPr>
                <a:t>,</a:t>
              </a:r>
              <a:r>
                <a:rPr lang="en-US">
                  <a:solidFill>
                    <a:srgbClr val="3333FF"/>
                  </a:solidFill>
                  <a:latin typeface="Calibri"/>
                  <a:cs typeface="Calibri"/>
                </a:rPr>
                <a:t>1</a:t>
              </a:r>
              <a:r>
                <a:rPr lang="en-US">
                  <a:latin typeface="Calibri"/>
                  <a:cs typeface="Calibri"/>
                </a:rPr>
                <a:t>,</a:t>
              </a:r>
              <a:r>
                <a:rPr lang="en-US">
                  <a:solidFill>
                    <a:srgbClr val="008000"/>
                  </a:solidFill>
                  <a:latin typeface="Calibri"/>
                  <a:cs typeface="Calibri"/>
                </a:rPr>
                <a:t>7</a:t>
              </a:r>
            </a:p>
          </p:txBody>
        </p:sp>
        <p:sp>
          <p:nvSpPr>
            <p:cNvPr id="18441" name="Text Box 30"/>
            <p:cNvSpPr txBox="1">
              <a:spLocks noChangeArrowheads="1"/>
            </p:cNvSpPr>
            <p:nvPr/>
          </p:nvSpPr>
          <p:spPr bwMode="auto">
            <a:xfrm>
              <a:off x="6781800" y="4800600"/>
              <a:ext cx="609600" cy="300336"/>
            </a:xfrm>
            <a:prstGeom prst="rect">
              <a:avLst/>
            </a:prstGeom>
            <a:noFill/>
            <a:ln w="19050">
              <a:solidFill>
                <a:schemeClr val="tx1"/>
              </a:solidFill>
              <a:miter lim="800000"/>
              <a:headEnd/>
              <a:tailEnd/>
            </a:ln>
          </p:spPr>
          <p:txBody>
            <a:bodyPr>
              <a:spAutoFit/>
            </a:bodyPr>
            <a:lstStyle/>
            <a:p>
              <a:pPr algn="ctr">
                <a:spcBef>
                  <a:spcPct val="50000"/>
                </a:spcBef>
              </a:pPr>
              <a:r>
                <a:rPr lang="en-US">
                  <a:solidFill>
                    <a:srgbClr val="CC0000"/>
                  </a:solidFill>
                  <a:latin typeface="Calibri"/>
                  <a:cs typeface="Calibri"/>
                </a:rPr>
                <a:t>1</a:t>
              </a:r>
              <a:r>
                <a:rPr lang="en-US">
                  <a:latin typeface="Calibri"/>
                  <a:cs typeface="Calibri"/>
                </a:rPr>
                <a:t>,</a:t>
              </a:r>
              <a:r>
                <a:rPr lang="en-US">
                  <a:solidFill>
                    <a:srgbClr val="3333FF"/>
                  </a:solidFill>
                  <a:latin typeface="Calibri"/>
                  <a:cs typeface="Calibri"/>
                </a:rPr>
                <a:t>5</a:t>
              </a:r>
              <a:r>
                <a:rPr lang="en-US">
                  <a:latin typeface="Calibri"/>
                  <a:cs typeface="Calibri"/>
                </a:rPr>
                <a:t>,</a:t>
              </a:r>
              <a:r>
                <a:rPr lang="en-US">
                  <a:solidFill>
                    <a:srgbClr val="008000"/>
                  </a:solidFill>
                  <a:latin typeface="Calibri"/>
                  <a:cs typeface="Calibri"/>
                </a:rPr>
                <a:t>2</a:t>
              </a:r>
            </a:p>
          </p:txBody>
        </p:sp>
        <p:sp>
          <p:nvSpPr>
            <p:cNvPr id="18442" name="Text Box 31"/>
            <p:cNvSpPr txBox="1">
              <a:spLocks noChangeArrowheads="1"/>
            </p:cNvSpPr>
            <p:nvPr/>
          </p:nvSpPr>
          <p:spPr bwMode="auto">
            <a:xfrm>
              <a:off x="7543800" y="4800600"/>
              <a:ext cx="609600" cy="300336"/>
            </a:xfrm>
            <a:prstGeom prst="rect">
              <a:avLst/>
            </a:prstGeom>
            <a:noFill/>
            <a:ln w="19050">
              <a:solidFill>
                <a:schemeClr val="tx1"/>
              </a:solidFill>
              <a:miter lim="800000"/>
              <a:headEnd/>
              <a:tailEnd/>
            </a:ln>
          </p:spPr>
          <p:txBody>
            <a:bodyPr>
              <a:spAutoFit/>
            </a:bodyPr>
            <a:lstStyle/>
            <a:p>
              <a:pPr algn="ctr">
                <a:spcBef>
                  <a:spcPct val="50000"/>
                </a:spcBef>
              </a:pPr>
              <a:r>
                <a:rPr lang="en-US">
                  <a:solidFill>
                    <a:srgbClr val="CC0000"/>
                  </a:solidFill>
                  <a:latin typeface="Calibri"/>
                  <a:cs typeface="Calibri"/>
                </a:rPr>
                <a:t>7</a:t>
              </a:r>
              <a:r>
                <a:rPr lang="en-US">
                  <a:latin typeface="Calibri"/>
                  <a:cs typeface="Calibri"/>
                </a:rPr>
                <a:t>,</a:t>
              </a:r>
              <a:r>
                <a:rPr lang="en-US">
                  <a:solidFill>
                    <a:srgbClr val="3333FF"/>
                  </a:solidFill>
                  <a:latin typeface="Calibri"/>
                  <a:cs typeface="Calibri"/>
                </a:rPr>
                <a:t>7</a:t>
              </a:r>
              <a:r>
                <a:rPr lang="en-US">
                  <a:latin typeface="Calibri"/>
                  <a:cs typeface="Calibri"/>
                </a:rPr>
                <a:t>,</a:t>
              </a:r>
              <a:r>
                <a:rPr lang="en-US">
                  <a:solidFill>
                    <a:srgbClr val="008000"/>
                  </a:solidFill>
                  <a:latin typeface="Calibri"/>
                  <a:cs typeface="Calibri"/>
                </a:rPr>
                <a:t>1</a:t>
              </a:r>
            </a:p>
          </p:txBody>
        </p:sp>
        <p:sp>
          <p:nvSpPr>
            <p:cNvPr id="18443" name="Text Box 32"/>
            <p:cNvSpPr txBox="1">
              <a:spLocks noChangeArrowheads="1"/>
            </p:cNvSpPr>
            <p:nvPr/>
          </p:nvSpPr>
          <p:spPr bwMode="auto">
            <a:xfrm>
              <a:off x="8229600" y="4800600"/>
              <a:ext cx="609600" cy="300336"/>
            </a:xfrm>
            <a:prstGeom prst="rect">
              <a:avLst/>
            </a:prstGeom>
            <a:noFill/>
            <a:ln w="19050">
              <a:solidFill>
                <a:schemeClr val="tx1"/>
              </a:solidFill>
              <a:miter lim="800000"/>
              <a:headEnd/>
              <a:tailEnd/>
            </a:ln>
          </p:spPr>
          <p:txBody>
            <a:bodyPr>
              <a:spAutoFit/>
            </a:bodyPr>
            <a:lstStyle/>
            <a:p>
              <a:pPr algn="ctr">
                <a:spcBef>
                  <a:spcPct val="50000"/>
                </a:spcBef>
              </a:pPr>
              <a:r>
                <a:rPr lang="en-US">
                  <a:solidFill>
                    <a:srgbClr val="CC0000"/>
                  </a:solidFill>
                  <a:latin typeface="Calibri"/>
                  <a:cs typeface="Calibri"/>
                </a:rPr>
                <a:t>5</a:t>
              </a:r>
              <a:r>
                <a:rPr lang="en-US">
                  <a:latin typeface="Calibri"/>
                  <a:cs typeface="Calibri"/>
                </a:rPr>
                <a:t>,</a:t>
              </a:r>
              <a:r>
                <a:rPr lang="en-US">
                  <a:solidFill>
                    <a:srgbClr val="3333FF"/>
                  </a:solidFill>
                  <a:latin typeface="Calibri"/>
                  <a:cs typeface="Calibri"/>
                </a:rPr>
                <a:t>2</a:t>
              </a:r>
              <a:r>
                <a:rPr lang="en-US">
                  <a:latin typeface="Calibri"/>
                  <a:cs typeface="Calibri"/>
                </a:rPr>
                <a:t>,</a:t>
              </a:r>
              <a:r>
                <a:rPr lang="en-US">
                  <a:solidFill>
                    <a:srgbClr val="008000"/>
                  </a:solidFill>
                  <a:latin typeface="Calibri"/>
                  <a:cs typeface="Calibri"/>
                </a:rPr>
                <a:t>5</a:t>
              </a:r>
            </a:p>
          </p:txBody>
        </p:sp>
        <p:cxnSp>
          <p:nvCxnSpPr>
            <p:cNvPr id="18445" name="AutoShape 11"/>
            <p:cNvCxnSpPr>
              <a:cxnSpLocks noChangeShapeType="1"/>
            </p:cNvCxnSpPr>
            <p:nvPr/>
          </p:nvCxnSpPr>
          <p:spPr bwMode="auto">
            <a:xfrm flipH="1">
              <a:off x="4686300" y="2362200"/>
              <a:ext cx="1295400" cy="457200"/>
            </a:xfrm>
            <a:prstGeom prst="straightConnector1">
              <a:avLst/>
            </a:prstGeom>
            <a:noFill/>
            <a:ln w="19050">
              <a:solidFill>
                <a:schemeClr val="tx1"/>
              </a:solidFill>
              <a:round/>
              <a:headEnd/>
              <a:tailEnd type="triangle" w="lg" len="lg"/>
            </a:ln>
          </p:spPr>
        </p:cxnSp>
        <p:cxnSp>
          <p:nvCxnSpPr>
            <p:cNvPr id="18446" name="AutoShape 12"/>
            <p:cNvCxnSpPr>
              <a:cxnSpLocks noChangeShapeType="1"/>
            </p:cNvCxnSpPr>
            <p:nvPr/>
          </p:nvCxnSpPr>
          <p:spPr bwMode="auto">
            <a:xfrm>
              <a:off x="5981700" y="2362200"/>
              <a:ext cx="1447800" cy="457200"/>
            </a:xfrm>
            <a:prstGeom prst="straightConnector1">
              <a:avLst/>
            </a:prstGeom>
            <a:noFill/>
            <a:ln w="19050">
              <a:solidFill>
                <a:schemeClr val="tx1"/>
              </a:solidFill>
              <a:round/>
              <a:headEnd/>
              <a:tailEnd type="triangle" w="lg" len="lg"/>
            </a:ln>
          </p:spPr>
        </p:cxnSp>
        <p:cxnSp>
          <p:nvCxnSpPr>
            <p:cNvPr id="18447" name="AutoShape 13"/>
            <p:cNvCxnSpPr>
              <a:cxnSpLocks noChangeShapeType="1"/>
            </p:cNvCxnSpPr>
            <p:nvPr/>
          </p:nvCxnSpPr>
          <p:spPr bwMode="auto">
            <a:xfrm flipH="1">
              <a:off x="4000500" y="3124200"/>
              <a:ext cx="685800" cy="609600"/>
            </a:xfrm>
            <a:prstGeom prst="straightConnector1">
              <a:avLst/>
            </a:prstGeom>
            <a:noFill/>
            <a:ln w="19050">
              <a:solidFill>
                <a:schemeClr val="tx1"/>
              </a:solidFill>
              <a:round/>
              <a:headEnd/>
              <a:tailEnd type="triangle" w="lg" len="lg"/>
            </a:ln>
          </p:spPr>
        </p:cxnSp>
        <p:cxnSp>
          <p:nvCxnSpPr>
            <p:cNvPr id="18448" name="AutoShape 14"/>
            <p:cNvCxnSpPr>
              <a:cxnSpLocks noChangeShapeType="1"/>
            </p:cNvCxnSpPr>
            <p:nvPr/>
          </p:nvCxnSpPr>
          <p:spPr bwMode="auto">
            <a:xfrm>
              <a:off x="4686300" y="3124200"/>
              <a:ext cx="609600" cy="609600"/>
            </a:xfrm>
            <a:prstGeom prst="straightConnector1">
              <a:avLst/>
            </a:prstGeom>
            <a:noFill/>
            <a:ln w="19050">
              <a:solidFill>
                <a:schemeClr val="tx1"/>
              </a:solidFill>
              <a:round/>
              <a:headEnd/>
              <a:tailEnd type="triangle" w="lg" len="lg"/>
            </a:ln>
          </p:spPr>
        </p:cxnSp>
        <p:cxnSp>
          <p:nvCxnSpPr>
            <p:cNvPr id="18449" name="AutoShape 15"/>
            <p:cNvCxnSpPr>
              <a:cxnSpLocks noChangeShapeType="1"/>
            </p:cNvCxnSpPr>
            <p:nvPr/>
          </p:nvCxnSpPr>
          <p:spPr bwMode="auto">
            <a:xfrm flipH="1">
              <a:off x="6819900" y="3124200"/>
              <a:ext cx="609600" cy="609600"/>
            </a:xfrm>
            <a:prstGeom prst="straightConnector1">
              <a:avLst/>
            </a:prstGeom>
            <a:noFill/>
            <a:ln w="19050">
              <a:solidFill>
                <a:schemeClr val="tx1"/>
              </a:solidFill>
              <a:round/>
              <a:headEnd/>
              <a:tailEnd type="triangle" w="lg" len="lg"/>
            </a:ln>
          </p:spPr>
        </p:cxnSp>
        <p:cxnSp>
          <p:nvCxnSpPr>
            <p:cNvPr id="18450" name="AutoShape 16"/>
            <p:cNvCxnSpPr>
              <a:cxnSpLocks noChangeShapeType="1"/>
            </p:cNvCxnSpPr>
            <p:nvPr/>
          </p:nvCxnSpPr>
          <p:spPr bwMode="auto">
            <a:xfrm>
              <a:off x="7429500" y="3124200"/>
              <a:ext cx="609600" cy="609600"/>
            </a:xfrm>
            <a:prstGeom prst="straightConnector1">
              <a:avLst/>
            </a:prstGeom>
            <a:noFill/>
            <a:ln w="19050">
              <a:solidFill>
                <a:schemeClr val="tx1"/>
              </a:solidFill>
              <a:round/>
              <a:headEnd/>
              <a:tailEnd type="triangle" w="lg" len="lg"/>
            </a:ln>
          </p:spPr>
        </p:cxnSp>
        <p:cxnSp>
          <p:nvCxnSpPr>
            <p:cNvPr id="18451" name="AutoShape 17"/>
            <p:cNvCxnSpPr>
              <a:cxnSpLocks noChangeShapeType="1"/>
            </p:cNvCxnSpPr>
            <p:nvPr/>
          </p:nvCxnSpPr>
          <p:spPr bwMode="auto">
            <a:xfrm flipH="1">
              <a:off x="3733800" y="4038600"/>
              <a:ext cx="266700" cy="685800"/>
            </a:xfrm>
            <a:prstGeom prst="straightConnector1">
              <a:avLst/>
            </a:prstGeom>
            <a:noFill/>
            <a:ln w="19050">
              <a:solidFill>
                <a:schemeClr val="tx1"/>
              </a:solidFill>
              <a:round/>
              <a:headEnd/>
              <a:tailEnd type="triangle" w="lg" len="lg"/>
            </a:ln>
          </p:spPr>
        </p:cxnSp>
        <p:cxnSp>
          <p:nvCxnSpPr>
            <p:cNvPr id="18452" name="AutoShape 18"/>
            <p:cNvCxnSpPr>
              <a:cxnSpLocks noChangeShapeType="1"/>
            </p:cNvCxnSpPr>
            <p:nvPr/>
          </p:nvCxnSpPr>
          <p:spPr bwMode="auto">
            <a:xfrm>
              <a:off x="4000500" y="4038600"/>
              <a:ext cx="190500" cy="685800"/>
            </a:xfrm>
            <a:prstGeom prst="straightConnector1">
              <a:avLst/>
            </a:prstGeom>
            <a:noFill/>
            <a:ln w="19050">
              <a:solidFill>
                <a:schemeClr val="tx1"/>
              </a:solidFill>
              <a:round/>
              <a:headEnd/>
              <a:tailEnd type="triangle" w="lg" len="lg"/>
            </a:ln>
          </p:spPr>
        </p:cxnSp>
        <p:cxnSp>
          <p:nvCxnSpPr>
            <p:cNvPr id="18453" name="AutoShape 19"/>
            <p:cNvCxnSpPr>
              <a:cxnSpLocks noChangeShapeType="1"/>
            </p:cNvCxnSpPr>
            <p:nvPr/>
          </p:nvCxnSpPr>
          <p:spPr bwMode="auto">
            <a:xfrm flipH="1">
              <a:off x="5029200" y="4038600"/>
              <a:ext cx="266700" cy="685800"/>
            </a:xfrm>
            <a:prstGeom prst="straightConnector1">
              <a:avLst/>
            </a:prstGeom>
            <a:noFill/>
            <a:ln w="19050">
              <a:solidFill>
                <a:schemeClr val="tx1"/>
              </a:solidFill>
              <a:round/>
              <a:headEnd/>
              <a:tailEnd type="triangle" w="lg" len="lg"/>
            </a:ln>
          </p:spPr>
        </p:cxnSp>
        <p:cxnSp>
          <p:nvCxnSpPr>
            <p:cNvPr id="18454" name="AutoShape 20"/>
            <p:cNvCxnSpPr>
              <a:cxnSpLocks noChangeShapeType="1"/>
            </p:cNvCxnSpPr>
            <p:nvPr/>
          </p:nvCxnSpPr>
          <p:spPr bwMode="auto">
            <a:xfrm>
              <a:off x="5295900" y="4038600"/>
              <a:ext cx="266700" cy="685800"/>
            </a:xfrm>
            <a:prstGeom prst="straightConnector1">
              <a:avLst/>
            </a:prstGeom>
            <a:noFill/>
            <a:ln w="19050">
              <a:solidFill>
                <a:schemeClr val="tx1"/>
              </a:solidFill>
              <a:round/>
              <a:headEnd/>
              <a:tailEnd type="triangle" w="lg" len="lg"/>
            </a:ln>
          </p:spPr>
        </p:cxnSp>
        <p:cxnSp>
          <p:nvCxnSpPr>
            <p:cNvPr id="18455" name="AutoShape 21"/>
            <p:cNvCxnSpPr>
              <a:cxnSpLocks noChangeShapeType="1"/>
            </p:cNvCxnSpPr>
            <p:nvPr/>
          </p:nvCxnSpPr>
          <p:spPr bwMode="auto">
            <a:xfrm flipH="1">
              <a:off x="6553200" y="4038600"/>
              <a:ext cx="266700" cy="685800"/>
            </a:xfrm>
            <a:prstGeom prst="straightConnector1">
              <a:avLst/>
            </a:prstGeom>
            <a:noFill/>
            <a:ln w="19050">
              <a:solidFill>
                <a:schemeClr val="tx1"/>
              </a:solidFill>
              <a:round/>
              <a:headEnd/>
              <a:tailEnd type="triangle" w="lg" len="lg"/>
            </a:ln>
          </p:spPr>
        </p:cxnSp>
        <p:cxnSp>
          <p:nvCxnSpPr>
            <p:cNvPr id="18456" name="AutoShape 22"/>
            <p:cNvCxnSpPr>
              <a:cxnSpLocks noChangeShapeType="1"/>
            </p:cNvCxnSpPr>
            <p:nvPr/>
          </p:nvCxnSpPr>
          <p:spPr bwMode="auto">
            <a:xfrm>
              <a:off x="6819900" y="4038600"/>
              <a:ext cx="190500" cy="685800"/>
            </a:xfrm>
            <a:prstGeom prst="straightConnector1">
              <a:avLst/>
            </a:prstGeom>
            <a:noFill/>
            <a:ln w="19050">
              <a:solidFill>
                <a:schemeClr val="tx1"/>
              </a:solidFill>
              <a:round/>
              <a:headEnd/>
              <a:tailEnd type="triangle" w="lg" len="lg"/>
            </a:ln>
          </p:spPr>
        </p:cxnSp>
        <p:cxnSp>
          <p:nvCxnSpPr>
            <p:cNvPr id="18457" name="AutoShape 23"/>
            <p:cNvCxnSpPr>
              <a:cxnSpLocks noChangeShapeType="1"/>
            </p:cNvCxnSpPr>
            <p:nvPr/>
          </p:nvCxnSpPr>
          <p:spPr bwMode="auto">
            <a:xfrm flipH="1">
              <a:off x="7772400" y="4038600"/>
              <a:ext cx="266700" cy="685800"/>
            </a:xfrm>
            <a:prstGeom prst="straightConnector1">
              <a:avLst/>
            </a:prstGeom>
            <a:noFill/>
            <a:ln w="19050">
              <a:solidFill>
                <a:schemeClr val="tx1"/>
              </a:solidFill>
              <a:round/>
              <a:headEnd/>
              <a:tailEnd type="triangle" w="lg" len="lg"/>
            </a:ln>
          </p:spPr>
        </p:cxnSp>
        <p:cxnSp>
          <p:nvCxnSpPr>
            <p:cNvPr id="18458" name="AutoShape 24"/>
            <p:cNvCxnSpPr>
              <a:cxnSpLocks noChangeShapeType="1"/>
            </p:cNvCxnSpPr>
            <p:nvPr/>
          </p:nvCxnSpPr>
          <p:spPr bwMode="auto">
            <a:xfrm>
              <a:off x="8039100" y="4038600"/>
              <a:ext cx="266700" cy="685800"/>
            </a:xfrm>
            <a:prstGeom prst="straightConnector1">
              <a:avLst/>
            </a:prstGeom>
            <a:noFill/>
            <a:ln w="19050">
              <a:solidFill>
                <a:schemeClr val="tx1"/>
              </a:solidFill>
              <a:round/>
              <a:headEnd/>
              <a:tailEnd type="triangle" w="lg" len="lg"/>
            </a:ln>
          </p:spPr>
        </p:cxnSp>
        <p:sp>
          <p:nvSpPr>
            <p:cNvPr id="18459" name="AutoShape 27"/>
            <p:cNvSpPr>
              <a:spLocks noChangeArrowheads="1"/>
            </p:cNvSpPr>
            <p:nvPr/>
          </p:nvSpPr>
          <p:spPr bwMode="auto">
            <a:xfrm>
              <a:off x="5762625" y="2057400"/>
              <a:ext cx="436563" cy="304800"/>
            </a:xfrm>
            <a:prstGeom prst="triangle">
              <a:avLst>
                <a:gd name="adj" fmla="val 50000"/>
              </a:avLst>
            </a:prstGeom>
            <a:solidFill>
              <a:srgbClr val="CC0000"/>
            </a:solidFill>
            <a:ln w="19050">
              <a:solidFill>
                <a:schemeClr val="tx1"/>
              </a:solidFill>
              <a:miter lim="800000"/>
              <a:headEnd/>
              <a:tailEnd/>
            </a:ln>
          </p:spPr>
          <p:txBody>
            <a:bodyPr wrap="none" anchor="ctr"/>
            <a:lstStyle/>
            <a:p>
              <a:pPr algn="ctr"/>
              <a:endParaRPr lang="en-US" sz="2400">
                <a:latin typeface="Calibri"/>
                <a:cs typeface="Calibri"/>
              </a:endParaRPr>
            </a:p>
          </p:txBody>
        </p:sp>
        <p:sp>
          <p:nvSpPr>
            <p:cNvPr id="18460" name="AutoShape 27"/>
            <p:cNvSpPr>
              <a:spLocks noChangeArrowheads="1"/>
            </p:cNvSpPr>
            <p:nvPr/>
          </p:nvSpPr>
          <p:spPr bwMode="auto">
            <a:xfrm>
              <a:off x="4481513" y="2819400"/>
              <a:ext cx="436562" cy="304800"/>
            </a:xfrm>
            <a:prstGeom prst="triangle">
              <a:avLst>
                <a:gd name="adj" fmla="val 50000"/>
              </a:avLst>
            </a:prstGeom>
            <a:solidFill>
              <a:srgbClr val="3333FF"/>
            </a:solidFill>
            <a:ln w="19050">
              <a:solidFill>
                <a:schemeClr val="tx1"/>
              </a:solidFill>
              <a:miter lim="800000"/>
              <a:headEnd/>
              <a:tailEnd/>
            </a:ln>
          </p:spPr>
          <p:txBody>
            <a:bodyPr wrap="none" anchor="ctr"/>
            <a:lstStyle/>
            <a:p>
              <a:pPr algn="ctr"/>
              <a:endParaRPr lang="en-US" sz="2400">
                <a:latin typeface="Calibri"/>
                <a:cs typeface="Calibri"/>
              </a:endParaRPr>
            </a:p>
          </p:txBody>
        </p:sp>
        <p:sp>
          <p:nvSpPr>
            <p:cNvPr id="18461" name="AutoShape 27"/>
            <p:cNvSpPr>
              <a:spLocks noChangeArrowheads="1"/>
            </p:cNvSpPr>
            <p:nvPr/>
          </p:nvSpPr>
          <p:spPr bwMode="auto">
            <a:xfrm>
              <a:off x="7799388" y="3733800"/>
              <a:ext cx="436562" cy="304800"/>
            </a:xfrm>
            <a:prstGeom prst="triangle">
              <a:avLst>
                <a:gd name="adj" fmla="val 50000"/>
              </a:avLst>
            </a:prstGeom>
            <a:solidFill>
              <a:srgbClr val="008000"/>
            </a:solidFill>
            <a:ln w="19050">
              <a:solidFill>
                <a:schemeClr val="tx1"/>
              </a:solidFill>
              <a:miter lim="800000"/>
              <a:headEnd/>
              <a:tailEnd/>
            </a:ln>
          </p:spPr>
          <p:txBody>
            <a:bodyPr wrap="none" anchor="ctr"/>
            <a:lstStyle/>
            <a:p>
              <a:pPr algn="ctr"/>
              <a:endParaRPr lang="en-US" sz="2400">
                <a:latin typeface="Calibri"/>
                <a:cs typeface="Calibri"/>
              </a:endParaRPr>
            </a:p>
          </p:txBody>
        </p:sp>
        <p:sp>
          <p:nvSpPr>
            <p:cNvPr id="18462" name="AutoShape 27"/>
            <p:cNvSpPr>
              <a:spLocks noChangeArrowheads="1"/>
            </p:cNvSpPr>
            <p:nvPr/>
          </p:nvSpPr>
          <p:spPr bwMode="auto">
            <a:xfrm>
              <a:off x="7210425" y="2819400"/>
              <a:ext cx="436563" cy="304800"/>
            </a:xfrm>
            <a:prstGeom prst="triangle">
              <a:avLst>
                <a:gd name="adj" fmla="val 50000"/>
              </a:avLst>
            </a:prstGeom>
            <a:solidFill>
              <a:srgbClr val="3333FF"/>
            </a:solidFill>
            <a:ln w="19050">
              <a:solidFill>
                <a:schemeClr val="tx1"/>
              </a:solidFill>
              <a:miter lim="800000"/>
              <a:headEnd/>
              <a:tailEnd/>
            </a:ln>
          </p:spPr>
          <p:txBody>
            <a:bodyPr wrap="none" anchor="ctr"/>
            <a:lstStyle/>
            <a:p>
              <a:pPr algn="ctr"/>
              <a:endParaRPr lang="en-US" sz="2400">
                <a:latin typeface="Calibri"/>
                <a:cs typeface="Calibri"/>
              </a:endParaRPr>
            </a:p>
          </p:txBody>
        </p:sp>
        <p:sp>
          <p:nvSpPr>
            <p:cNvPr id="18463" name="AutoShape 27"/>
            <p:cNvSpPr>
              <a:spLocks noChangeArrowheads="1"/>
            </p:cNvSpPr>
            <p:nvPr/>
          </p:nvSpPr>
          <p:spPr bwMode="auto">
            <a:xfrm>
              <a:off x="6602413" y="3733800"/>
              <a:ext cx="436562" cy="304800"/>
            </a:xfrm>
            <a:prstGeom prst="triangle">
              <a:avLst>
                <a:gd name="adj" fmla="val 50000"/>
              </a:avLst>
            </a:prstGeom>
            <a:solidFill>
              <a:srgbClr val="008000"/>
            </a:solidFill>
            <a:ln w="19050">
              <a:solidFill>
                <a:schemeClr val="tx1"/>
              </a:solidFill>
              <a:miter lim="800000"/>
              <a:headEnd/>
              <a:tailEnd/>
            </a:ln>
          </p:spPr>
          <p:txBody>
            <a:bodyPr wrap="none" anchor="ctr"/>
            <a:lstStyle/>
            <a:p>
              <a:pPr algn="ctr"/>
              <a:endParaRPr lang="en-US" sz="2400">
                <a:latin typeface="Calibri"/>
                <a:cs typeface="Calibri"/>
              </a:endParaRPr>
            </a:p>
          </p:txBody>
        </p:sp>
        <p:sp>
          <p:nvSpPr>
            <p:cNvPr id="18464" name="AutoShape 27"/>
            <p:cNvSpPr>
              <a:spLocks noChangeArrowheads="1"/>
            </p:cNvSpPr>
            <p:nvPr/>
          </p:nvSpPr>
          <p:spPr bwMode="auto">
            <a:xfrm>
              <a:off x="5091113" y="3733800"/>
              <a:ext cx="436562" cy="304800"/>
            </a:xfrm>
            <a:prstGeom prst="triangle">
              <a:avLst>
                <a:gd name="adj" fmla="val 50000"/>
              </a:avLst>
            </a:prstGeom>
            <a:solidFill>
              <a:srgbClr val="008000"/>
            </a:solidFill>
            <a:ln w="19050">
              <a:solidFill>
                <a:schemeClr val="tx1"/>
              </a:solidFill>
              <a:miter lim="800000"/>
              <a:headEnd/>
              <a:tailEnd/>
            </a:ln>
          </p:spPr>
          <p:txBody>
            <a:bodyPr wrap="none" anchor="ctr"/>
            <a:lstStyle/>
            <a:p>
              <a:pPr algn="ctr"/>
              <a:endParaRPr lang="en-US" sz="2400">
                <a:latin typeface="Calibri"/>
                <a:cs typeface="Calibri"/>
              </a:endParaRPr>
            </a:p>
          </p:txBody>
        </p:sp>
        <p:sp>
          <p:nvSpPr>
            <p:cNvPr id="18465" name="AutoShape 27"/>
            <p:cNvSpPr>
              <a:spLocks noChangeArrowheads="1"/>
            </p:cNvSpPr>
            <p:nvPr/>
          </p:nvSpPr>
          <p:spPr bwMode="auto">
            <a:xfrm>
              <a:off x="3795713" y="3733800"/>
              <a:ext cx="436562" cy="304800"/>
            </a:xfrm>
            <a:prstGeom prst="triangle">
              <a:avLst>
                <a:gd name="adj" fmla="val 50000"/>
              </a:avLst>
            </a:prstGeom>
            <a:solidFill>
              <a:srgbClr val="008000"/>
            </a:solidFill>
            <a:ln w="19050">
              <a:solidFill>
                <a:schemeClr val="tx1"/>
              </a:solidFill>
              <a:miter lim="800000"/>
              <a:headEnd/>
              <a:tailEnd/>
            </a:ln>
          </p:spPr>
          <p:txBody>
            <a:bodyPr wrap="none" anchor="ctr"/>
            <a:lstStyle/>
            <a:p>
              <a:pPr algn="ctr"/>
              <a:endParaRPr lang="en-US" sz="2400">
                <a:latin typeface="Calibri"/>
                <a:cs typeface="Calibri"/>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87412" y="1548776"/>
            <a:ext cx="5148607" cy="2876550"/>
          </a:xfrm>
          <a:prstGeom prst="rect">
            <a:avLst/>
          </a:prstGeom>
          <a:noFill/>
          <a:extLst>
            <a:ext uri="{909E8E84-426E-40dd-AFC4-6F175D3DCCD1}">
              <a14:hiddenFill xmlns:a14="http://schemas.microsoft.com/office/drawing/2010/main" xmlns="">
                <a:solidFill>
                  <a:srgbClr val="FFFFFF"/>
                </a:solidFill>
              </a14:hiddenFill>
            </a:ext>
          </a:extLst>
        </p:spPr>
      </p:pic>
      <p:sp>
        <p:nvSpPr>
          <p:cNvPr id="9219" name="Rectangle 3"/>
          <p:cNvSpPr>
            <a:spLocks noGrp="1" noChangeArrowheads="1"/>
          </p:cNvSpPr>
          <p:nvPr>
            <p:ph idx="1"/>
          </p:nvPr>
        </p:nvSpPr>
        <p:spPr>
          <a:xfrm>
            <a:off x="406400" y="1397001"/>
            <a:ext cx="11379200" cy="4729164"/>
          </a:xfrm>
        </p:spPr>
        <p:txBody>
          <a:bodyPr/>
          <a:lstStyle/>
          <a:p>
            <a:pPr eaLnBrk="1" hangingPunct="1"/>
            <a:r>
              <a:rPr lang="en-US" sz="2800" dirty="0"/>
              <a:t>Many different kinds of games!</a:t>
            </a:r>
          </a:p>
          <a:p>
            <a:pPr lvl="1" eaLnBrk="1" hangingPunct="1"/>
            <a:endParaRPr lang="en-US" sz="2400" dirty="0"/>
          </a:p>
          <a:p>
            <a:pPr eaLnBrk="1" hangingPunct="1"/>
            <a:r>
              <a:rPr lang="en-US" sz="2800" dirty="0"/>
              <a:t>Axes:</a:t>
            </a:r>
          </a:p>
          <a:p>
            <a:pPr lvl="1" eaLnBrk="1" hangingPunct="1"/>
            <a:r>
              <a:rPr lang="en-US" sz="2400" dirty="0"/>
              <a:t>Deterministic or stochastic?</a:t>
            </a:r>
          </a:p>
          <a:p>
            <a:pPr lvl="1" eaLnBrk="1" hangingPunct="1"/>
            <a:r>
              <a:rPr lang="en-US" sz="2400" dirty="0"/>
              <a:t>One, two, or more players?</a:t>
            </a:r>
          </a:p>
          <a:p>
            <a:pPr lvl="1" eaLnBrk="1" hangingPunct="1"/>
            <a:r>
              <a:rPr lang="en-US" sz="2400" dirty="0"/>
              <a:t>Zero sum?</a:t>
            </a:r>
          </a:p>
          <a:p>
            <a:pPr lvl="1" eaLnBrk="1" hangingPunct="1"/>
            <a:r>
              <a:rPr lang="en-US" sz="2400" dirty="0"/>
              <a:t>Perfect information (can you see the state)?</a:t>
            </a:r>
          </a:p>
          <a:p>
            <a:pPr lvl="1" eaLnBrk="1" hangingPunct="1"/>
            <a:endParaRPr lang="en-US" sz="2400" dirty="0"/>
          </a:p>
          <a:p>
            <a:pPr eaLnBrk="1" hangingPunct="1"/>
            <a:r>
              <a:rPr lang="en-US" sz="2800" dirty="0"/>
              <a:t>Want algorithms for calculating a </a:t>
            </a:r>
            <a:r>
              <a:rPr lang="en-US" sz="2800" dirty="0">
                <a:solidFill>
                  <a:srgbClr val="CC0000"/>
                </a:solidFill>
              </a:rPr>
              <a:t>strategy (policy)</a:t>
            </a:r>
            <a:r>
              <a:rPr lang="en-US" sz="2800" dirty="0"/>
              <a:t> which recommends a move from each state</a:t>
            </a:r>
          </a:p>
        </p:txBody>
      </p:sp>
      <p:sp>
        <p:nvSpPr>
          <p:cNvPr id="9218" name="Rectangle 2"/>
          <p:cNvSpPr>
            <a:spLocks noGrp="1" noChangeArrowheads="1"/>
          </p:cNvSpPr>
          <p:nvPr>
            <p:ph type="title"/>
          </p:nvPr>
        </p:nvSpPr>
        <p:spPr/>
        <p:txBody>
          <a:bodyPr/>
          <a:lstStyle/>
          <a:p>
            <a:pPr eaLnBrk="1" hangingPunct="1"/>
            <a:r>
              <a:rPr lang="en-US" dirty="0"/>
              <a:t>Types of Games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305035" y="1396999"/>
            <a:ext cx="4207019" cy="4406900"/>
          </a:xfrm>
          <a:prstGeom prst="rect">
            <a:avLst/>
          </a:prstGeom>
          <a:noFill/>
          <a:extLst>
            <a:ext uri="{909E8E84-426E-40dd-AFC4-6F175D3DCCD1}">
              <a14:hiddenFill xmlns:a14="http://schemas.microsoft.com/office/drawing/2010/main" xmlns="">
                <a:solidFill>
                  <a:srgbClr val="FFFFFF"/>
                </a:solidFill>
              </a14:hiddenFill>
            </a:ext>
          </a:extLst>
        </p:spPr>
      </p:pic>
      <p:sp>
        <p:nvSpPr>
          <p:cNvPr id="10242" name="Title 1"/>
          <p:cNvSpPr>
            <a:spLocks noGrp="1"/>
          </p:cNvSpPr>
          <p:nvPr>
            <p:ph type="title"/>
          </p:nvPr>
        </p:nvSpPr>
        <p:spPr/>
        <p:txBody>
          <a:bodyPr/>
          <a:lstStyle/>
          <a:p>
            <a:r>
              <a:rPr lang="en-US"/>
              <a:t>Deterministic Games</a:t>
            </a:r>
          </a:p>
        </p:txBody>
      </p:sp>
      <p:sp>
        <p:nvSpPr>
          <p:cNvPr id="10243" name="Content Placeholder 2"/>
          <p:cNvSpPr>
            <a:spLocks noGrp="1"/>
          </p:cNvSpPr>
          <p:nvPr>
            <p:ph idx="1"/>
          </p:nvPr>
        </p:nvSpPr>
        <p:spPr/>
        <p:txBody>
          <a:bodyPr/>
          <a:lstStyle/>
          <a:p>
            <a:r>
              <a:rPr lang="en-US" sz="2800" dirty="0"/>
              <a:t>Many possible formalizations, one is:</a:t>
            </a:r>
          </a:p>
          <a:p>
            <a:pPr lvl="1"/>
            <a:r>
              <a:rPr lang="en-US" sz="2400" dirty="0"/>
              <a:t>States: S (start at s</a:t>
            </a:r>
            <a:r>
              <a:rPr lang="en-US" sz="2400" baseline="-25000" dirty="0"/>
              <a:t>0</a:t>
            </a:r>
            <a:r>
              <a:rPr lang="en-US" sz="2400" dirty="0"/>
              <a:t>)</a:t>
            </a:r>
          </a:p>
          <a:p>
            <a:pPr lvl="1"/>
            <a:r>
              <a:rPr lang="en-US" sz="2400" dirty="0"/>
              <a:t>Players: P={1...N} (usually take turns)</a:t>
            </a:r>
          </a:p>
          <a:p>
            <a:pPr lvl="1"/>
            <a:r>
              <a:rPr lang="en-US" sz="2400" dirty="0"/>
              <a:t>Actions: A (may depend on player / state)</a:t>
            </a:r>
          </a:p>
          <a:p>
            <a:pPr lvl="1"/>
            <a:r>
              <a:rPr lang="en-US" sz="2400" dirty="0"/>
              <a:t>Transition Function: </a:t>
            </a:r>
            <a:r>
              <a:rPr lang="en-US" sz="2400" dirty="0" err="1"/>
              <a:t>SxA</a:t>
            </a:r>
            <a:r>
              <a:rPr lang="en-US" sz="2400" dirty="0"/>
              <a:t> </a:t>
            </a:r>
            <a:r>
              <a:rPr lang="en-US" sz="2400" dirty="0">
                <a:sym typeface="Symbol" pitchFamily="18" charset="2"/>
              </a:rPr>
              <a:t> S</a:t>
            </a:r>
          </a:p>
          <a:p>
            <a:pPr lvl="1"/>
            <a:r>
              <a:rPr lang="en-US" sz="2400" dirty="0">
                <a:sym typeface="Symbol" pitchFamily="18" charset="2"/>
              </a:rPr>
              <a:t>Terminal Test: S  {</a:t>
            </a:r>
            <a:r>
              <a:rPr lang="en-US" sz="2400" dirty="0" err="1">
                <a:sym typeface="Symbol" pitchFamily="18" charset="2"/>
              </a:rPr>
              <a:t>t,f</a:t>
            </a:r>
            <a:r>
              <a:rPr lang="en-US" sz="2400" dirty="0">
                <a:sym typeface="Symbol" pitchFamily="18" charset="2"/>
              </a:rPr>
              <a:t>}</a:t>
            </a:r>
          </a:p>
          <a:p>
            <a:pPr lvl="1"/>
            <a:r>
              <a:rPr lang="en-US" sz="2400" dirty="0">
                <a:sym typeface="Symbol" pitchFamily="18" charset="2"/>
              </a:rPr>
              <a:t>Terminal Utilities: </a:t>
            </a:r>
            <a:r>
              <a:rPr lang="en-US" sz="2400" dirty="0" err="1">
                <a:sym typeface="Symbol" pitchFamily="18" charset="2"/>
              </a:rPr>
              <a:t>SxP</a:t>
            </a:r>
            <a:r>
              <a:rPr lang="en-US" sz="2400" dirty="0">
                <a:sym typeface="Symbol" pitchFamily="18" charset="2"/>
              </a:rPr>
              <a:t>  R</a:t>
            </a:r>
          </a:p>
          <a:p>
            <a:endParaRPr lang="en-US" sz="2800" dirty="0">
              <a:sym typeface="Symbol" pitchFamily="18" charset="2"/>
            </a:endParaRPr>
          </a:p>
          <a:p>
            <a:r>
              <a:rPr lang="en-US" sz="2800" dirty="0">
                <a:sym typeface="Symbol" pitchFamily="18" charset="2"/>
              </a:rPr>
              <a:t>Solution for a player is a </a:t>
            </a:r>
            <a:r>
              <a:rPr lang="en-US" sz="2800" dirty="0">
                <a:solidFill>
                  <a:srgbClr val="C00000"/>
                </a:solidFill>
                <a:sym typeface="Symbol" pitchFamily="18" charset="2"/>
              </a:rPr>
              <a:t>policy</a:t>
            </a:r>
            <a:r>
              <a:rPr lang="en-US" sz="2800" dirty="0">
                <a:sym typeface="Symbol" pitchFamily="18" charset="2"/>
              </a:rPr>
              <a:t>: S  A</a:t>
            </a:r>
            <a:endParaRPr lang="en-US" sz="2800" dirty="0"/>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DEFAULTFONTSIZE" val="10"/>
  <p:tag name="DEFAULTWIDTH" val="385"/>
  <p:tag name="DEFAULTHEIGHT" val="283"/>
</p:tagLst>
</file>

<file path=ppt/tags/tag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x_{s' \in \mathrm{children}(s)} V(s')&#10;\]&#10;\end{document}&#10;"/>
  <p:tag name="FILENAME" val="TP_tmp"/>
  <p:tag name="FORMAT" val="png16m"/>
  <p:tag name="RES" val="1200"/>
  <p:tag name="BLEND" val="0"/>
  <p:tag name="TRANSPARENT" val="0"/>
  <p:tag name="TBUG" val="0"/>
  <p:tag name="ALLOWFS" val="0"/>
  <p:tag name="ORIGWIDTH" val="107"/>
  <p:tag name="PICTUREFILESIZE" val="9043"/>
</p:tagLst>
</file>

<file path=ppt/tags/tag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thrm{known}&#10;\]&#10;\end{document}&#10;"/>
  <p:tag name="FILENAME" val="TP_tmp"/>
  <p:tag name="FORMAT" val="png16m"/>
  <p:tag name="RES" val="1200"/>
  <p:tag name="BLEND" val="0"/>
  <p:tag name="TRANSPARENT" val="0"/>
  <p:tag name="TBUG" val="0"/>
  <p:tag name="ALLOWFS" val="0"/>
  <p:tag name="ORIGWIDTH" val="62"/>
  <p:tag name="PICTUREFILESIZE" val="4173"/>
</p:tagLst>
</file>

<file path=ppt/tags/tag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x_{s' \in \mathrm{successors}(s)} V(s')&#10;\]&#10;\end{document}&#10;"/>
  <p:tag name="FILENAME" val="TP_tmp"/>
  <p:tag name="FORMAT" val="png16m"/>
  <p:tag name="RES" val="1200"/>
  <p:tag name="BLEND" val="0"/>
  <p:tag name="TRANSPARENT" val="0"/>
  <p:tag name="TBUG" val="0"/>
  <p:tag name="ALLOWFS" val="0"/>
  <p:tag name="ORIGWIDTH" val="115"/>
  <p:tag name="PICTUREFILESIZE" val="9848"/>
</p:tagLst>
</file>

<file path=ppt/tags/tag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thrm{known}&#10;\]&#10;\end{document}&#10;"/>
  <p:tag name="FILENAME" val="TP_tmp"/>
  <p:tag name="FORMAT" val="png16m"/>
  <p:tag name="RES" val="1200"/>
  <p:tag name="BLEND" val="0"/>
  <p:tag name="TRANSPARENT" val="0"/>
  <p:tag name="TBUG" val="0"/>
  <p:tag name="ALLOWFS" val="0"/>
  <p:tag name="ORIGWIDTH" val="62"/>
  <p:tag name="PICTUREFILESIZE" val="4173"/>
</p:tagLst>
</file>

<file path=ppt/tags/tag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in_{s \in \mathrm{successors}(s')} V(s)&#10;\]&#10;\end{document}&#10;"/>
  <p:tag name="FILENAME" val="TP_tmp"/>
  <p:tag name="FORMAT" val="png16m"/>
  <p:tag name="RES" val="1200"/>
  <p:tag name="BLEND" val="0"/>
  <p:tag name="TRANSPARENT" val="0"/>
  <p:tag name="TBUG" val="0"/>
  <p:tag name="ALLOWFS" val="0"/>
  <p:tag name="ORIGWIDTH" val="115"/>
  <p:tag name="PICTUREFILESIZE" val="9213"/>
</p:tagLst>
</file>

<file path=ppt/tags/tag7.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x_{s' \in \mathrm{successors}(s)} V(s')&#10;\]&#10;\end{document}&#10;"/>
  <p:tag name="FILENAME" val="TP_tmp"/>
  <p:tag name="FORMAT" val="png16m"/>
  <p:tag name="RES" val="1200"/>
  <p:tag name="BLEND" val="0"/>
  <p:tag name="TRANSPARENT" val="0"/>
  <p:tag name="TBUG" val="0"/>
  <p:tag name="ALLOWFS" val="0"/>
  <p:tag name="ORIGWIDTH" val="115"/>
  <p:tag name="PICTUREFILESIZE" val="9848"/>
</p:tagLst>
</file>

<file path=ppt/tags/tag8.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in_{s \in \mathrm{successors}(s')} V(s)&#10;\]&#10;\end{document}&#10;"/>
  <p:tag name="FILENAME" val="TP_tmp"/>
  <p:tag name="FORMAT" val="png16m"/>
  <p:tag name="RES" val="1200"/>
  <p:tag name="BLEND" val="0"/>
  <p:tag name="TRANSPARENT" val="0"/>
  <p:tag name="TBUG" val="0"/>
  <p:tag name="ALLOWFS" val="0"/>
  <p:tag name="ORIGWIDTH" val="115"/>
  <p:tag name="PICTUREFILESIZE" val="9213"/>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begin{document}&#10;\[&#10;{\sc Eval}(s) = w_1 f_1(s) + w_2 f_2(s) + \ldots + w_n f_n(s)&#10;\]&#10;\end{document}&#10;"/>
  <p:tag name="EXTERNALNAME" val="txp_fig"/>
  <p:tag name="BLEND" val="False"/>
  <p:tag name="TRANSPARENT" val="False"/>
  <p:tag name="KEEPFILES" val="False"/>
  <p:tag name="DEBUGPAUSE" val="False"/>
  <p:tag name="RESOLUTION" val="1200"/>
  <p:tag name="TIMEOUT" val="(none)"/>
  <p:tag name="BOXWIDTH" val="727"/>
  <p:tag name="BOXHEIGHT" val="381"/>
  <p:tag name="BOXFONT" val="10"/>
  <p:tag name="BOXWRAP" val="False"/>
  <p:tag name="WORKAROUNDTRANSPARENCYBUG" val="False"/>
  <p:tag name="ALLOWFONTSUBSTITUTION" val="False"/>
  <p:tag name="BITMAPFORMAT" val="pngmono"/>
  <p:tag name="ORIGWIDTH" val="442"/>
  <p:tag name="PICTUREFILESIZE" val="20164"/>
</p:tagLst>
</file>

<file path=ppt/theme/theme1.xml><?xml version="1.0" encoding="utf-8"?>
<a:theme xmlns:a="http://schemas.openxmlformats.org/drawingml/2006/main" name="dan-berkeley-nlp-v1">
  <a:themeElements>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an-berkeley-nlp-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an-berkeley-nlp-v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an-berkeley-nlp-v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an-berkeley-nlp-v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an-berkeley-nlp-v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an-berkeley-nlp-v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an-berkeley-nlp-v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an-berkeley-nlp-v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an-berkeley-nlp-v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an-berkeley-nlp-v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an-berkeley-nlp-v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an-berkeley-nlp-v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FA12 cs188 lecture 3 -- a-star search</Template>
  <TotalTime>33296</TotalTime>
  <Words>2870</Words>
  <Application>Microsoft Office PowerPoint</Application>
  <PresentationFormat>Widescreen</PresentationFormat>
  <Paragraphs>592</Paragraphs>
  <Slides>70</Slides>
  <Notes>24</Notes>
  <HiddenSlides>0</HiddenSlides>
  <MMClips>13</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70</vt:i4>
      </vt:variant>
    </vt:vector>
  </HeadingPairs>
  <TitlesOfParts>
    <vt:vector size="76" baseType="lpstr">
      <vt:lpstr>Arial</vt:lpstr>
      <vt:lpstr>Calibri</vt:lpstr>
      <vt:lpstr>Times New Roman</vt:lpstr>
      <vt:lpstr>Wingdings</vt:lpstr>
      <vt:lpstr>dan-berkeley-nlp-v1</vt:lpstr>
      <vt:lpstr>Photo Editor Photo</vt:lpstr>
      <vt:lpstr>Announcements</vt:lpstr>
      <vt:lpstr>CS 188: Artificial Intelligence </vt:lpstr>
      <vt:lpstr>Game Playing State-of-the-Art</vt:lpstr>
      <vt:lpstr>Game Playing State-of-the-Art</vt:lpstr>
      <vt:lpstr>Behavior from Computation</vt:lpstr>
      <vt:lpstr>Video of Demo Mystery Pacman</vt:lpstr>
      <vt:lpstr>Adversarial Games</vt:lpstr>
      <vt:lpstr>Types of Games</vt:lpstr>
      <vt:lpstr>Deterministic Games</vt:lpstr>
      <vt:lpstr>Zero-Sum Games</vt:lpstr>
      <vt:lpstr>Adversarial Search</vt:lpstr>
      <vt:lpstr>Single-Agent Trees</vt:lpstr>
      <vt:lpstr>Value of a State</vt:lpstr>
      <vt:lpstr>Adversarial Game Trees</vt:lpstr>
      <vt:lpstr>Minimax Values</vt:lpstr>
      <vt:lpstr>Tic-Tac-Toe Game Tree</vt:lpstr>
      <vt:lpstr>Adversarial Search (Minimax)</vt:lpstr>
      <vt:lpstr>Minimax Implementation</vt:lpstr>
      <vt:lpstr>Minimax Implementation (Dispatch)</vt:lpstr>
      <vt:lpstr>Minimax Example</vt:lpstr>
      <vt:lpstr>Minimax Properties</vt:lpstr>
      <vt:lpstr>Video of Demo Min vs. Exp (Min)</vt:lpstr>
      <vt:lpstr>Video of Demo Min vs. Exp (Exp)</vt:lpstr>
      <vt:lpstr>Minimax Efficiency</vt:lpstr>
      <vt:lpstr>Game Tree Pruning</vt:lpstr>
      <vt:lpstr>Minimax Example</vt:lpstr>
      <vt:lpstr>Minimax Pruning</vt:lpstr>
      <vt:lpstr>Alpha-Beta Pruning</vt:lpstr>
      <vt:lpstr>Alpha-Beta Implementation</vt:lpstr>
      <vt:lpstr>Alpha-Beta Pruning Properties</vt:lpstr>
      <vt:lpstr>Alpha-Beta Quiz</vt:lpstr>
      <vt:lpstr>Alpha-Beta Quiz 2</vt:lpstr>
      <vt:lpstr>Resource Limits</vt:lpstr>
      <vt:lpstr>Resource Limits</vt:lpstr>
      <vt:lpstr>Video of Demo Thrashing (d=2)</vt:lpstr>
      <vt:lpstr>Why Pacman Starves</vt:lpstr>
      <vt:lpstr>Video of Demo Thrashing -- Fixed (d=2)</vt:lpstr>
      <vt:lpstr>Evaluation Functions</vt:lpstr>
      <vt:lpstr>Evaluation Functions</vt:lpstr>
      <vt:lpstr>Evaluation for Pacman</vt:lpstr>
      <vt:lpstr>Video of Demo Smart Ghosts (Coordination)</vt:lpstr>
      <vt:lpstr>Video of Demo Smart Ghosts (Coordination) – Zoomed In</vt:lpstr>
      <vt:lpstr>Depth Matters</vt:lpstr>
      <vt:lpstr>Video of Demo Limited Depth (2)</vt:lpstr>
      <vt:lpstr>Video of Demo Limited Depth (10)</vt:lpstr>
      <vt:lpstr>Uncertain Outcomes</vt:lpstr>
      <vt:lpstr>Worst-Case vs. Average Case</vt:lpstr>
      <vt:lpstr>Expectimax Search</vt:lpstr>
      <vt:lpstr>Expectimax Pseudocode</vt:lpstr>
      <vt:lpstr>Expectimax Pseudocode</vt:lpstr>
      <vt:lpstr>Expectimax Example</vt:lpstr>
      <vt:lpstr>Expectimax Pruning?</vt:lpstr>
      <vt:lpstr>Depth-Limited Expectimax</vt:lpstr>
      <vt:lpstr>Probabilities</vt:lpstr>
      <vt:lpstr>Reminder: Probabilities</vt:lpstr>
      <vt:lpstr>Reminder: Expectations</vt:lpstr>
      <vt:lpstr>What Probabilities to Use?</vt:lpstr>
      <vt:lpstr>Quiz: Informed Probabilities</vt:lpstr>
      <vt:lpstr>Modeling Assumptions</vt:lpstr>
      <vt:lpstr>The Dangers of Optimism and Pessimism</vt:lpstr>
      <vt:lpstr>Assumptions vs. Reality</vt:lpstr>
      <vt:lpstr>Assumptions vs. Reality</vt:lpstr>
      <vt:lpstr>Video of Demo World Assumptions Random Ghost – Expectimax Pacman</vt:lpstr>
      <vt:lpstr>Video of Demo World Assumptions Adversarial Ghost – Minimax Pacman</vt:lpstr>
      <vt:lpstr>Video of Demo World Assumptions Adversarial Ghost – Expectimax Pacman</vt:lpstr>
      <vt:lpstr>Video of Demo World Assumptions Random Ghost – Minimax Pacman</vt:lpstr>
      <vt:lpstr>Other Game Types</vt:lpstr>
      <vt:lpstr>Mixed Layer Types</vt:lpstr>
      <vt:lpstr>Example: Backgammon</vt:lpstr>
      <vt:lpstr>Multi-Agent Utilities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294-5: Statistical Natural Language Processing</dc:title>
  <dc:creator>Preferred Customer</dc:creator>
  <cp:lastModifiedBy>svlevine</cp:lastModifiedBy>
  <cp:revision>2120</cp:revision>
  <cp:lastPrinted>2016-02-04T17:52:29Z</cp:lastPrinted>
  <dcterms:created xsi:type="dcterms:W3CDTF">2004-08-27T04:16:05Z</dcterms:created>
  <dcterms:modified xsi:type="dcterms:W3CDTF">2019-02-04T05:37:21Z</dcterms:modified>
</cp:coreProperties>
</file>