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75"/>
  </p:notesMasterIdLst>
  <p:handoutMasterIdLst>
    <p:handoutMasterId r:id="rId76"/>
  </p:handoutMasterIdLst>
  <p:sldIdLst>
    <p:sldId id="787" r:id="rId2"/>
    <p:sldId id="893" r:id="rId3"/>
    <p:sldId id="761" r:id="rId4"/>
    <p:sldId id="789" r:id="rId5"/>
    <p:sldId id="792" r:id="rId6"/>
    <p:sldId id="771" r:id="rId7"/>
    <p:sldId id="793" r:id="rId8"/>
    <p:sldId id="794" r:id="rId9"/>
    <p:sldId id="739" r:id="rId10"/>
    <p:sldId id="767" r:id="rId11"/>
    <p:sldId id="685" r:id="rId12"/>
    <p:sldId id="773" r:id="rId13"/>
    <p:sldId id="691" r:id="rId14"/>
    <p:sldId id="795" r:id="rId15"/>
    <p:sldId id="803" r:id="rId16"/>
    <p:sldId id="732" r:id="rId17"/>
    <p:sldId id="804" r:id="rId18"/>
    <p:sldId id="805" r:id="rId19"/>
    <p:sldId id="860" r:id="rId20"/>
    <p:sldId id="820" r:id="rId21"/>
    <p:sldId id="929" r:id="rId22"/>
    <p:sldId id="859" r:id="rId23"/>
    <p:sldId id="945" r:id="rId24"/>
    <p:sldId id="823" r:id="rId25"/>
    <p:sldId id="825" r:id="rId26"/>
    <p:sldId id="826" r:id="rId27"/>
    <p:sldId id="931" r:id="rId28"/>
    <p:sldId id="894" r:id="rId29"/>
    <p:sldId id="896" r:id="rId30"/>
    <p:sldId id="968" r:id="rId31"/>
    <p:sldId id="897" r:id="rId32"/>
    <p:sldId id="898" r:id="rId33"/>
    <p:sldId id="899" r:id="rId34"/>
    <p:sldId id="864" r:id="rId35"/>
    <p:sldId id="862" r:id="rId36"/>
    <p:sldId id="932" r:id="rId37"/>
    <p:sldId id="863" r:id="rId38"/>
    <p:sldId id="834" r:id="rId39"/>
    <p:sldId id="900" r:id="rId40"/>
    <p:sldId id="917" r:id="rId41"/>
    <p:sldId id="946" r:id="rId42"/>
    <p:sldId id="947" r:id="rId43"/>
    <p:sldId id="948" r:id="rId44"/>
    <p:sldId id="949" r:id="rId45"/>
    <p:sldId id="950" r:id="rId46"/>
    <p:sldId id="951" r:id="rId47"/>
    <p:sldId id="952" r:id="rId48"/>
    <p:sldId id="953" r:id="rId49"/>
    <p:sldId id="901" r:id="rId50"/>
    <p:sldId id="944" r:id="rId51"/>
    <p:sldId id="919" r:id="rId52"/>
    <p:sldId id="921" r:id="rId53"/>
    <p:sldId id="904" r:id="rId54"/>
    <p:sldId id="954" r:id="rId55"/>
    <p:sldId id="955" r:id="rId56"/>
    <p:sldId id="956" r:id="rId57"/>
    <p:sldId id="957" r:id="rId58"/>
    <p:sldId id="958" r:id="rId59"/>
    <p:sldId id="959" r:id="rId60"/>
    <p:sldId id="960" r:id="rId61"/>
    <p:sldId id="961" r:id="rId62"/>
    <p:sldId id="962" r:id="rId63"/>
    <p:sldId id="963" r:id="rId64"/>
    <p:sldId id="964" r:id="rId65"/>
    <p:sldId id="965" r:id="rId66"/>
    <p:sldId id="966" r:id="rId67"/>
    <p:sldId id="967" r:id="rId68"/>
    <p:sldId id="905" r:id="rId69"/>
    <p:sldId id="906" r:id="rId70"/>
    <p:sldId id="923" r:id="rId71"/>
    <p:sldId id="926" r:id="rId72"/>
    <p:sldId id="928" r:id="rId73"/>
    <p:sldId id="916" r:id="rId74"/>
  </p:sldIdLst>
  <p:sldSz cx="12192000" cy="6858000"/>
  <p:notesSz cx="7099300" cy="10234613"/>
  <p:custDataLst>
    <p:tags r:id="rId7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8FAAFF"/>
    <a:srgbClr val="7F2727"/>
    <a:srgbClr val="0066FF"/>
    <a:srgbClr val="B8EAC0"/>
    <a:srgbClr val="A3FFCD"/>
    <a:srgbClr val="A50021"/>
    <a:srgbClr val="7DFF00"/>
    <a:srgbClr val="B9FF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75528" autoAdjust="0"/>
  </p:normalViewPr>
  <p:slideViewPr>
    <p:cSldViewPr>
      <p:cViewPr varScale="1">
        <p:scale>
          <a:sx n="82" d="100"/>
          <a:sy n="82" d="100"/>
        </p:scale>
        <p:origin x="6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generates the time-limited</a:t>
            </a:r>
            <a:r>
              <a:rPr lang="en-US" baseline="0" dirty="0"/>
              <a:t> values for </a:t>
            </a:r>
            <a:r>
              <a:rPr lang="en-US" baseline="0" dirty="0" err="1"/>
              <a:t>gridworld</a:t>
            </a:r>
            <a:r>
              <a:rPr lang="en-US" baseline="0" dirty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70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20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w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wm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.xml"/><Relationship Id="rId7" Type="http://schemas.openxmlformats.org/officeDocument/2006/relationships/image" Target="../media/image3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5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.xml"/><Relationship Id="rId7" Type="http://schemas.openxmlformats.org/officeDocument/2006/relationships/image" Target="../media/image5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0.xml"/><Relationship Id="rId7" Type="http://schemas.openxmlformats.org/officeDocument/2006/relationships/image" Target="../media/image59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8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3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6.png"/><Relationship Id="rId5" Type="http://schemas.openxmlformats.org/officeDocument/2006/relationships/tags" Target="../tags/tag15.xml"/><Relationship Id="rId10" Type="http://schemas.openxmlformats.org/officeDocument/2006/relationships/image" Target="../media/image65.png"/><Relationship Id="rId4" Type="http://schemas.openxmlformats.org/officeDocument/2006/relationships/tags" Target="../tags/tag14.xml"/><Relationship Id="rId9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8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image" Target="../media/image84.png"/><Relationship Id="rId26" Type="http://schemas.openxmlformats.org/officeDocument/2006/relationships/image" Target="../media/image91.png"/><Relationship Id="rId3" Type="http://schemas.openxmlformats.org/officeDocument/2006/relationships/tags" Target="../tags/tag23.xml"/><Relationship Id="rId21" Type="http://schemas.openxmlformats.org/officeDocument/2006/relationships/image" Target="../media/image106.png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83.png"/><Relationship Id="rId25" Type="http://schemas.openxmlformats.org/officeDocument/2006/relationships/image" Target="../media/image107.png"/><Relationship Id="rId2" Type="http://schemas.openxmlformats.org/officeDocument/2006/relationships/tags" Target="../tags/tag2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86.png"/><Relationship Id="rId29" Type="http://schemas.openxmlformats.org/officeDocument/2006/relationships/image" Target="../media/image110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image" Target="../media/image89.png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image" Target="../media/image90.png"/><Relationship Id="rId28" Type="http://schemas.openxmlformats.org/officeDocument/2006/relationships/image" Target="../media/image109.png"/><Relationship Id="rId10" Type="http://schemas.openxmlformats.org/officeDocument/2006/relationships/tags" Target="../tags/tag30.xml"/><Relationship Id="rId19" Type="http://schemas.openxmlformats.org/officeDocument/2006/relationships/image" Target="../media/image85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image" Target="../media/image88.png"/><Relationship Id="rId27" Type="http://schemas.openxmlformats.org/officeDocument/2006/relationships/image" Target="../media/image10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tags" Target="../tags/tag39.xml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7.png"/><Relationship Id="rId4" Type="http://schemas.openxmlformats.org/officeDocument/2006/relationships/tags" Target="../tags/tag40.xml"/><Relationship Id="rId9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2B8DBF0-4046-4EDE-B5D9-D85081FBC3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1295400"/>
            <a:ext cx="6172200" cy="5334000"/>
          </a:xfrm>
        </p:spPr>
        <p:txBody>
          <a:bodyPr/>
          <a:lstStyle/>
          <a:p>
            <a:pPr lvl="6"/>
            <a:endParaRPr lang="en-US" sz="500" dirty="0">
              <a:latin typeface="Calibri"/>
              <a:cs typeface="Calibri"/>
            </a:endParaRPr>
          </a:p>
          <a:p>
            <a:pPr lvl="4"/>
            <a:endParaRPr lang="en-US" sz="500" dirty="0">
              <a:latin typeface="Calibri"/>
              <a:cs typeface="Calibri"/>
            </a:endParaRPr>
          </a:p>
          <a:p>
            <a:pPr eaLnBrk="1" hangingPunct="1"/>
            <a:r>
              <a:rPr lang="en-US" sz="2400" dirty="0">
                <a:latin typeface="Calibri"/>
                <a:cs typeface="Calibri"/>
              </a:rPr>
              <a:t>Homework 2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 Due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2/11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at 11:59pm</a:t>
            </a:r>
            <a:endParaRPr lang="en-US" sz="2000" dirty="0">
              <a:latin typeface="Calibri"/>
              <a:cs typeface="Calibri"/>
            </a:endParaRPr>
          </a:p>
          <a:p>
            <a:pPr lvl="2"/>
            <a:r>
              <a:rPr lang="en-US" sz="1600" dirty="0">
                <a:latin typeface="Calibri"/>
                <a:cs typeface="Calibri"/>
              </a:rPr>
              <a:t>Electronic HW2</a:t>
            </a:r>
          </a:p>
          <a:p>
            <a:pPr lvl="2"/>
            <a:r>
              <a:rPr lang="en-US" sz="1600" dirty="0">
                <a:latin typeface="Calibri"/>
                <a:cs typeface="Calibri"/>
              </a:rPr>
              <a:t>Written HW2</a:t>
            </a:r>
          </a:p>
          <a:p>
            <a:pPr lvl="2"/>
            <a:endParaRPr lang="en-US" sz="100" dirty="0">
              <a:latin typeface="Calibri"/>
              <a:cs typeface="Calibri"/>
            </a:endParaRPr>
          </a:p>
          <a:p>
            <a:pPr lvl="3"/>
            <a:endParaRPr lang="en-US" sz="12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1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Friday 2/8 at 4:00pm</a:t>
            </a:r>
          </a:p>
          <a:p>
            <a:pPr lvl="1"/>
            <a:endParaRPr lang="en-US" sz="20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Mini-contest 1 (optional)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Due </a:t>
            </a:r>
            <a:r>
              <a:rPr lang="en-US" sz="2000" b="1" dirty="0">
                <a:solidFill>
                  <a:srgbClr val="FF0000"/>
                </a:solidFill>
                <a:latin typeface="Calibri"/>
                <a:cs typeface="Calibri"/>
              </a:rPr>
              <a:t>2/11 </a:t>
            </a:r>
            <a:r>
              <a:rPr lang="en-US" sz="2000" dirty="0">
                <a:solidFill>
                  <a:srgbClr val="FF0000"/>
                </a:solidFill>
                <a:latin typeface="Calibri"/>
                <a:cs typeface="Calibri"/>
              </a:rPr>
              <a:t>at 11:59pm</a:t>
            </a:r>
          </a:p>
          <a:p>
            <a:pPr lvl="1"/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7176" lvl="1" indent="0">
              <a:buNone/>
            </a:pPr>
            <a:r>
              <a:rPr lang="en-US" sz="1200" dirty="0">
                <a:latin typeface="Calibri"/>
                <a:cs typeface="Calibri"/>
              </a:rPr>
              <a:t>		</a:t>
            </a:r>
          </a:p>
          <a:p>
            <a:pPr lvl="3"/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BAFF3-FDC8-4170-8C6C-C734681D0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447800"/>
            <a:ext cx="5748112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893" y="1354565"/>
            <a:ext cx="6150138" cy="5327650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7F7EB32-70A5-4DF4-B6E9-2561DB797E4A}"/>
              </a:ext>
            </a:extLst>
          </p:cNvPr>
          <p:cNvGrpSpPr/>
          <p:nvPr/>
        </p:nvGrpSpPr>
        <p:grpSpPr>
          <a:xfrm>
            <a:off x="7709999" y="2661078"/>
            <a:ext cx="3352800" cy="2652712"/>
            <a:chOff x="7709999" y="2661078"/>
            <a:chExt cx="3352800" cy="2652712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936CAFC3-D9A5-422D-9D11-2F439DF95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2999" y="272299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F0D52B4B-620F-4C30-994A-58E431B65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9999" y="500899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81C5F242-FDE3-4330-80B8-E6FFBCB72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5799" y="500899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4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4C0AEAEF-D5ED-405A-B74D-C47CCB581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3999" y="500899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5</a:t>
              </a:r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E911DEA8-45AE-41AE-8637-E21EF2605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5999" y="5008990"/>
              <a:ext cx="381000" cy="304800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7</a:t>
              </a:r>
            </a:p>
          </p:txBody>
        </p:sp>
        <p:cxnSp>
          <p:nvCxnSpPr>
            <p:cNvPr id="9" name="AutoShape 9">
              <a:extLst>
                <a:ext uri="{FF2B5EF4-FFF2-40B4-BE49-F238E27FC236}">
                  <a16:creationId xmlns:a16="http://schemas.microsoft.com/office/drawing/2014/main" id="{003A072C-97A9-4CF4-9987-0E53BD8F8465}"/>
                </a:ext>
              </a:extLst>
            </p:cNvPr>
            <p:cNvCxnSpPr>
              <a:cxnSpLocks noChangeShapeType="1"/>
              <a:stCxn id="4" idx="3"/>
              <a:endCxn id="15" idx="0"/>
            </p:cNvCxnSpPr>
            <p:nvPr/>
          </p:nvCxnSpPr>
          <p:spPr bwMode="auto">
            <a:xfrm flipH="1">
              <a:off x="8281499" y="3027790"/>
              <a:ext cx="762000" cy="609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10">
              <a:extLst>
                <a:ext uri="{FF2B5EF4-FFF2-40B4-BE49-F238E27FC236}">
                  <a16:creationId xmlns:a16="http://schemas.microsoft.com/office/drawing/2014/main" id="{E2C564C3-4FB7-467E-9F72-32EF5A69F87C}"/>
                </a:ext>
              </a:extLst>
            </p:cNvPr>
            <p:cNvCxnSpPr>
              <a:cxnSpLocks noChangeShapeType="1"/>
              <a:stCxn id="4" idx="3"/>
              <a:endCxn id="16" idx="0"/>
            </p:cNvCxnSpPr>
            <p:nvPr/>
          </p:nvCxnSpPr>
          <p:spPr bwMode="auto">
            <a:xfrm>
              <a:off x="9043499" y="3027790"/>
              <a:ext cx="762000" cy="609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" name="AutoShape 11">
              <a:extLst>
                <a:ext uri="{FF2B5EF4-FFF2-40B4-BE49-F238E27FC236}">
                  <a16:creationId xmlns:a16="http://schemas.microsoft.com/office/drawing/2014/main" id="{5627CD3F-1B8E-4F8B-B8F3-57632FFC5785}"/>
                </a:ext>
              </a:extLst>
            </p:cNvPr>
            <p:cNvCxnSpPr>
              <a:cxnSpLocks noChangeShapeType="1"/>
              <a:endCxn id="5" idx="0"/>
            </p:cNvCxnSpPr>
            <p:nvPr/>
          </p:nvCxnSpPr>
          <p:spPr bwMode="auto">
            <a:xfrm flipH="1">
              <a:off x="7900499" y="4018390"/>
              <a:ext cx="381000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" name="AutoShape 12">
              <a:extLst>
                <a:ext uri="{FF2B5EF4-FFF2-40B4-BE49-F238E27FC236}">
                  <a16:creationId xmlns:a16="http://schemas.microsoft.com/office/drawing/2014/main" id="{BE5ABF80-5D4C-492D-8F83-369C8D94E3FC}"/>
                </a:ext>
              </a:extLst>
            </p:cNvPr>
            <p:cNvCxnSpPr>
              <a:cxnSpLocks noChangeShapeType="1"/>
              <a:endCxn id="6" idx="0"/>
            </p:cNvCxnSpPr>
            <p:nvPr/>
          </p:nvCxnSpPr>
          <p:spPr bwMode="auto">
            <a:xfrm>
              <a:off x="8281499" y="4018390"/>
              <a:ext cx="304800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3" name="AutoShape 13">
              <a:extLst>
                <a:ext uri="{FF2B5EF4-FFF2-40B4-BE49-F238E27FC236}">
                  <a16:creationId xmlns:a16="http://schemas.microsoft.com/office/drawing/2014/main" id="{C98F85D7-C862-48F3-812C-60839590AB72}"/>
                </a:ext>
              </a:extLst>
            </p:cNvPr>
            <p:cNvCxnSpPr>
              <a:cxnSpLocks noChangeShapeType="1"/>
              <a:endCxn id="7" idx="0"/>
            </p:cNvCxnSpPr>
            <p:nvPr/>
          </p:nvCxnSpPr>
          <p:spPr bwMode="auto">
            <a:xfrm flipH="1">
              <a:off x="9424499" y="4018390"/>
              <a:ext cx="381000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14">
              <a:extLst>
                <a:ext uri="{FF2B5EF4-FFF2-40B4-BE49-F238E27FC236}">
                  <a16:creationId xmlns:a16="http://schemas.microsoft.com/office/drawing/2014/main" id="{FDB8EFC3-21DD-4881-BBE4-1BFC9561BE73}"/>
                </a:ext>
              </a:extLst>
            </p:cNvPr>
            <p:cNvCxnSpPr>
              <a:cxnSpLocks noChangeShapeType="1"/>
              <a:endCxn id="8" idx="0"/>
            </p:cNvCxnSpPr>
            <p:nvPr/>
          </p:nvCxnSpPr>
          <p:spPr bwMode="auto">
            <a:xfrm>
              <a:off x="9805499" y="4018390"/>
              <a:ext cx="381000" cy="990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8A87E982-CE7E-4BC0-A774-E09A5FBCB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0999" y="3637390"/>
              <a:ext cx="381000" cy="38100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728644C0-1AA2-4774-9FE3-962EA0549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4999" y="3637390"/>
              <a:ext cx="381000" cy="38100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Text Box 17">
              <a:extLst>
                <a:ext uri="{FF2B5EF4-FFF2-40B4-BE49-F238E27FC236}">
                  <a16:creationId xmlns:a16="http://schemas.microsoft.com/office/drawing/2014/main" id="{DBA4D086-65DF-4266-86EC-2EB09C6C67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56224" y="2661078"/>
              <a:ext cx="663575" cy="3667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Calibri" pitchFamily="34" charset="0"/>
                </a:rPr>
                <a:t>max</a:t>
              </a:r>
            </a:p>
          </p:txBody>
        </p:sp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2975B57C-3EAC-49EE-B43D-6311CBC50B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5999" y="3637390"/>
              <a:ext cx="1066800" cy="3698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Calibri" pitchFamily="34" charset="0"/>
                </a:rPr>
                <a:t>chance</a:t>
              </a:r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A6B1A88E-F702-434C-9534-2108D474E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9999" y="5008990"/>
              <a:ext cx="381000" cy="30480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376696B6-0A38-4AAD-A8E0-0C6A715A8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5799" y="5008990"/>
              <a:ext cx="381000" cy="30480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8DA76382-3104-429D-85FF-9A3501B6F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3999" y="5008990"/>
              <a:ext cx="381000" cy="30480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9</a:t>
              </a:r>
            </a:p>
          </p:txBody>
        </p:sp>
        <p:sp>
          <p:nvSpPr>
            <p:cNvPr id="22" name="Rectangle 11">
              <a:extLst>
                <a:ext uri="{FF2B5EF4-FFF2-40B4-BE49-F238E27FC236}">
                  <a16:creationId xmlns:a16="http://schemas.microsoft.com/office/drawing/2014/main" id="{553094AC-E7E3-40E2-88ED-AF76D675D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5999" y="5008990"/>
              <a:ext cx="381000" cy="304800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err="1"/>
              <a:t>Expectimax</a:t>
            </a:r>
            <a:r>
              <a:rPr lang="en-US" sz="3600" dirty="0"/>
              <a:t> &amp; 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Sergey Levine and Stuart Russell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http://ai.berkeley.edu.]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Walls block the agent’</a:t>
            </a:r>
            <a:r>
              <a:rPr lang="en-US" altLang="ja-JP" dirty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80% of the time, the action North takes the agent North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Small </a:t>
            </a:r>
            <a:r>
              <a:rPr lang="en-US" altLang="ja-JP" dirty="0">
                <a:latin typeface="Calibri" pitchFamily="34" charset="0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Gridworld</a:t>
            </a:r>
            <a:r>
              <a:rPr lang="en-US" dirty="0"/>
              <a:t> Manual Intro</a:t>
            </a:r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MDPs, we want an optimal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Racing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>
                <a:latin typeface="Calibri"/>
                <a:cs typeface="Calibri"/>
              </a:rPr>
              <a:t>Slow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alibri"/>
                  <a:cs typeface="Calibri"/>
                </a:rPr>
                <a:t>Overheated</a:t>
              </a: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Each MDP state projects an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/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</a:rPr>
              <a:t>s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T(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 = P(s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|</a:t>
            </a:r>
            <a:r>
              <a:rPr lang="en-US" altLang="ja-JP" dirty="0" err="1">
                <a:solidFill>
                  <a:srgbClr val="C00000"/>
                </a:solidFill>
              </a:rPr>
              <a:t>s,a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</a:rPr>
              <a:t>R(</a:t>
            </a:r>
            <a:r>
              <a:rPr lang="en-US" dirty="0" err="1">
                <a:solidFill>
                  <a:srgbClr val="C00000"/>
                </a:solidFill>
              </a:rPr>
              <a:t>s,a,s</a:t>
            </a:r>
            <a:r>
              <a:rPr lang="ja-JP" altLang="en-US">
                <a:solidFill>
                  <a:srgbClr val="C00000"/>
                </a:solidFill>
              </a:rPr>
              <a:t>’</a:t>
            </a:r>
            <a:r>
              <a:rPr lang="en-US" altLang="ja-JP" dirty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s,a,s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</a:rPr>
              <a:t>s is a </a:t>
            </a:r>
            <a:r>
              <a:rPr lang="en-US" i="1" dirty="0">
                <a:solidFill>
                  <a:srgbClr val="0000FF"/>
                </a:solidFill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</a:rPr>
              <a:t>(s, a) is a </a:t>
            </a:r>
            <a:r>
              <a:rPr lang="en-US" i="1" dirty="0">
                <a:solidFill>
                  <a:srgbClr val="008000"/>
                </a:solidFill>
              </a:rPr>
              <a:t>q-state</a:t>
            </a:r>
          </a:p>
        </p:txBody>
      </p:sp>
      <p:pic>
        <p:nvPicPr>
          <p:cNvPr id="18434" name="Picture 2" descr="C:\Users\Dan\Dropbox\Office\CS 188\Ketrina Art\MDPs\QStat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743200"/>
            <a:ext cx="3017838" cy="2260157"/>
          </a:xfrm>
          <a:prstGeom prst="rect">
            <a:avLst/>
          </a:prstGeom>
          <a:noFill/>
        </p:spPr>
      </p:pic>
      <p:pic>
        <p:nvPicPr>
          <p:cNvPr id="35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4" cstate="print"/>
          <a:srcRect l="73764" r="1569" b="67901"/>
          <a:stretch>
            <a:fillRect/>
          </a:stretch>
        </p:blipFill>
        <p:spPr bwMode="auto">
          <a:xfrm>
            <a:off x="10134600" y="4343400"/>
            <a:ext cx="1844538" cy="1600200"/>
          </a:xfrm>
          <a:prstGeom prst="rect">
            <a:avLst/>
          </a:prstGeom>
          <a:noFill/>
        </p:spPr>
      </p:pic>
      <p:pic>
        <p:nvPicPr>
          <p:cNvPr id="36" name="Picture 2" descr="C:\Users\Dan\Dropbox\Office\CS 188\Ketrina Art\MDPs\GridFutures3.png"/>
          <p:cNvPicPr>
            <a:picLocks noChangeAspect="1" noChangeArrowheads="1"/>
          </p:cNvPicPr>
          <p:nvPr/>
        </p:nvPicPr>
        <p:blipFill>
          <a:blip r:embed="rId5" cstate="print"/>
          <a:srcRect l="52636" t="68040" r="24411"/>
          <a:stretch>
            <a:fillRect/>
          </a:stretch>
        </p:blipFill>
        <p:spPr bwMode="auto">
          <a:xfrm>
            <a:off x="9906000" y="1447800"/>
            <a:ext cx="2057400" cy="1444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6711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/>
              <a:t>Given: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Actions: East, West, and Exit (only available in exit states a, e)</a:t>
            </a:r>
          </a:p>
          <a:p>
            <a:pPr lvl="1"/>
            <a:r>
              <a:rPr lang="en-US" sz="2400" dirty="0"/>
              <a:t>Transitions: deterministic</a:t>
            </a:r>
          </a:p>
          <a:p>
            <a:endParaRPr lang="en-US" sz="2800" dirty="0"/>
          </a:p>
          <a:p>
            <a:r>
              <a:rPr lang="en-US" sz="2800" dirty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/>
              <a:t> = 0.1, what is the optimal policy?</a:t>
            </a:r>
          </a:p>
          <a:p>
            <a:pPr lvl="2"/>
            <a:endParaRPr lang="en-US" sz="2000" dirty="0"/>
          </a:p>
          <a:p>
            <a:r>
              <a:rPr lang="en-US" sz="2800" dirty="0"/>
              <a:t>Quiz 3: For which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>
                <a:latin typeface="cmmi10"/>
                <a:ea typeface="cmmi10"/>
                <a:cs typeface="cmmi10"/>
              </a:rPr>
              <a:t> </a:t>
            </a:r>
            <a:r>
              <a:rPr lang="en-US" sz="2800" dirty="0"/>
              <a:t>are West and East equally good when in state d?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nonstationary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P(s’</a:t>
            </a:r>
            <a:r>
              <a:rPr lang="en-US" altLang="ja-JP" dirty="0">
                <a:ea typeface="ＭＳ Ｐゴシック" pitchFamily="34" charset="-128"/>
              </a:rPr>
              <a:t>|</a:t>
            </a:r>
            <a:r>
              <a:rPr lang="en-US" altLang="ja-JP" dirty="0" err="1">
                <a:ea typeface="ＭＳ Ｐゴシック" pitchFamily="34" charset="-128"/>
              </a:rPr>
              <a:t>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1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V Values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Snapshot of Demo – </a:t>
            </a:r>
            <a:r>
              <a:rPr lang="en-US" dirty="0" err="1"/>
              <a:t>Gridworld</a:t>
            </a:r>
            <a:r>
              <a:rPr lang="en-US" dirty="0"/>
              <a:t> Q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-0.1</a:t>
            </a: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Values of States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Racing Search Tree</a:t>
            </a:r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/>
              <a:t>We’re doing way too much work with </a:t>
            </a:r>
            <a:r>
              <a:rPr lang="en-US" sz="2400" dirty="0" err="1"/>
              <a:t>expectimax</a:t>
            </a:r>
            <a:r>
              <a:rPr lang="en-US" sz="2400" dirty="0"/>
              <a:t>!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States are repeated </a:t>
            </a:r>
          </a:p>
          <a:p>
            <a:pPr lvl="1"/>
            <a:r>
              <a:rPr lang="en-US" sz="2000" dirty="0"/>
              <a:t>Idea: Only compute needed quantities once</a:t>
            </a:r>
          </a:p>
          <a:p>
            <a:pPr lvl="1"/>
            <a:endParaRPr lang="en-US" sz="2000" dirty="0"/>
          </a:p>
          <a:p>
            <a:r>
              <a:rPr lang="en-US" sz="2400" dirty="0"/>
              <a:t>Problem: Tree goes on forever</a:t>
            </a:r>
          </a:p>
          <a:p>
            <a:pPr lvl="1"/>
            <a:r>
              <a:rPr lang="en-US" sz="2000" dirty="0"/>
              <a:t>Idea: Do a depth-limited computation, but with increasing depths until change is small</a:t>
            </a:r>
          </a:p>
          <a:p>
            <a:pPr lvl="1"/>
            <a:r>
              <a:rPr lang="en-US" sz="2000" dirty="0"/>
              <a:t>Note: deep parts of the tree eventually don’t matter if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/>
              <a:t> &lt; 1</a:t>
            </a:r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Time-Limited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/>
              <a:t>Key idea: time-limited values</a:t>
            </a:r>
          </a:p>
          <a:p>
            <a:pPr lvl="4"/>
            <a:endParaRPr lang="en-US" sz="1200" dirty="0"/>
          </a:p>
          <a:p>
            <a:r>
              <a:rPr lang="en-US" sz="2400" dirty="0"/>
              <a:t>Define </a:t>
            </a:r>
            <a:r>
              <a:rPr lang="en-US" sz="2400" dirty="0" err="1"/>
              <a:t>V</a:t>
            </a:r>
            <a:r>
              <a:rPr lang="en-US" sz="2400" baseline="-25000" dirty="0" err="1"/>
              <a:t>k</a:t>
            </a:r>
            <a:r>
              <a:rPr lang="en-US" sz="2400" dirty="0"/>
              <a:t>(s) to be the optimal value of s if the game ends in k more time steps</a:t>
            </a:r>
          </a:p>
          <a:p>
            <a:pPr lvl="1"/>
            <a:r>
              <a:rPr lang="en-US" sz="2000" dirty="0"/>
              <a:t>Equivalently, it’s what a depth-k </a:t>
            </a:r>
            <a:r>
              <a:rPr lang="en-US" sz="2000" dirty="0" err="1"/>
              <a:t>expectimax</a:t>
            </a:r>
            <a:r>
              <a:rPr lang="en-US" sz="2000" dirty="0"/>
              <a:t> would give from s</a:t>
            </a:r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Time-Limited Values</a:t>
            </a:r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Iteration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step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Value Iteration</a:t>
            </a: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0             0             0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2             1             0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  3.5          2.5          0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alibri"/>
                <a:cs typeface="Calibri"/>
              </a:rPr>
              <a:t>Assume no discount!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discounted by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Policy-Based Methods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50799</TotalTime>
  <Words>3348</Words>
  <Application>Microsoft Office PowerPoint</Application>
  <PresentationFormat>Widescreen</PresentationFormat>
  <Paragraphs>671</Paragraphs>
  <Slides>73</Slides>
  <Notes>40</Notes>
  <HiddenSlides>6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Calibri</vt:lpstr>
      <vt:lpstr>cmmi10</vt:lpstr>
      <vt:lpstr>Times New Roman</vt:lpstr>
      <vt:lpstr>Wingdings</vt:lpstr>
      <vt:lpstr>dan-berkeley-nlp-v1</vt:lpstr>
      <vt:lpstr>Announcements</vt:lpstr>
      <vt:lpstr>CS 188: Artificial Intelligence </vt:lpstr>
      <vt:lpstr>Worst-Case vs. Average Case</vt:lpstr>
      <vt:lpstr>Expectimax Search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Other Game Types</vt:lpstr>
      <vt:lpstr>Mixed Layer Types</vt:lpstr>
      <vt:lpstr>Example: Backgammon</vt:lpstr>
      <vt:lpstr>Multi-Agent Utilities</vt:lpstr>
      <vt:lpstr>Non-Deterministic Search</vt:lpstr>
      <vt:lpstr>Example: Grid World</vt:lpstr>
      <vt:lpstr>Grid World Actions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Convergence*</vt:lpstr>
      <vt:lpstr>Next Time: Policy-Based Methods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svlevine</cp:lastModifiedBy>
  <cp:revision>2729</cp:revision>
  <cp:lastPrinted>2014-02-13T17:51:45Z</cp:lastPrinted>
  <dcterms:created xsi:type="dcterms:W3CDTF">2004-08-27T04:16:05Z</dcterms:created>
  <dcterms:modified xsi:type="dcterms:W3CDTF">2019-02-06T06:58:33Z</dcterms:modified>
</cp:coreProperties>
</file>