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22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23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24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notesMasterIdLst>
    <p:notesMasterId r:id="rId70"/>
  </p:notesMasterIdLst>
  <p:handoutMasterIdLst>
    <p:handoutMasterId r:id="rId71"/>
  </p:handoutMasterIdLst>
  <p:sldIdLst>
    <p:sldId id="787" r:id="rId2"/>
    <p:sldId id="893" r:id="rId3"/>
    <p:sldId id="796" r:id="rId4"/>
    <p:sldId id="738" r:id="rId5"/>
    <p:sldId id="894" r:id="rId6"/>
    <p:sldId id="896" r:id="rId7"/>
    <p:sldId id="864" r:id="rId8"/>
    <p:sldId id="797" r:id="rId9"/>
    <p:sldId id="900" r:id="rId10"/>
    <p:sldId id="950" r:id="rId11"/>
    <p:sldId id="951" r:id="rId12"/>
    <p:sldId id="944" r:id="rId13"/>
    <p:sldId id="919" r:id="rId14"/>
    <p:sldId id="921" r:id="rId15"/>
    <p:sldId id="904" r:id="rId16"/>
    <p:sldId id="954" r:id="rId17"/>
    <p:sldId id="955" r:id="rId18"/>
    <p:sldId id="956" r:id="rId19"/>
    <p:sldId id="957" r:id="rId20"/>
    <p:sldId id="958" r:id="rId21"/>
    <p:sldId id="959" r:id="rId22"/>
    <p:sldId id="960" r:id="rId23"/>
    <p:sldId id="961" r:id="rId24"/>
    <p:sldId id="962" r:id="rId25"/>
    <p:sldId id="963" r:id="rId26"/>
    <p:sldId id="964" r:id="rId27"/>
    <p:sldId id="965" r:id="rId28"/>
    <p:sldId id="966" r:id="rId29"/>
    <p:sldId id="967" r:id="rId30"/>
    <p:sldId id="905" r:id="rId31"/>
    <p:sldId id="906" r:id="rId32"/>
    <p:sldId id="923" r:id="rId33"/>
    <p:sldId id="926" r:id="rId34"/>
    <p:sldId id="928" r:id="rId35"/>
    <p:sldId id="798" r:id="rId36"/>
    <p:sldId id="799" r:id="rId37"/>
    <p:sldId id="804" r:id="rId38"/>
    <p:sldId id="856" r:id="rId39"/>
    <p:sldId id="800" r:id="rId40"/>
    <p:sldId id="845" r:id="rId41"/>
    <p:sldId id="754" r:id="rId42"/>
    <p:sldId id="861" r:id="rId43"/>
    <p:sldId id="862" r:id="rId44"/>
    <p:sldId id="753" r:id="rId45"/>
    <p:sldId id="801" r:id="rId46"/>
    <p:sldId id="847" r:id="rId47"/>
    <p:sldId id="742" r:id="rId48"/>
    <p:sldId id="802" r:id="rId49"/>
    <p:sldId id="849" r:id="rId50"/>
    <p:sldId id="873" r:id="rId51"/>
    <p:sldId id="874" r:id="rId52"/>
    <p:sldId id="875" r:id="rId53"/>
    <p:sldId id="876" r:id="rId54"/>
    <p:sldId id="877" r:id="rId55"/>
    <p:sldId id="878" r:id="rId56"/>
    <p:sldId id="879" r:id="rId57"/>
    <p:sldId id="880" r:id="rId58"/>
    <p:sldId id="881" r:id="rId59"/>
    <p:sldId id="882" r:id="rId60"/>
    <p:sldId id="883" r:id="rId61"/>
    <p:sldId id="884" r:id="rId62"/>
    <p:sldId id="885" r:id="rId63"/>
    <p:sldId id="886" r:id="rId64"/>
    <p:sldId id="749" r:id="rId65"/>
    <p:sldId id="750" r:id="rId66"/>
    <p:sldId id="770" r:id="rId67"/>
    <p:sldId id="848" r:id="rId68"/>
    <p:sldId id="865" r:id="rId69"/>
  </p:sldIdLst>
  <p:sldSz cx="12192000" cy="6858000"/>
  <p:notesSz cx="7099300" cy="10234613"/>
  <p:custDataLst>
    <p:tags r:id="rId7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8FAAFF"/>
    <a:srgbClr val="7F2727"/>
    <a:srgbClr val="0066FF"/>
    <a:srgbClr val="B8EAC0"/>
    <a:srgbClr val="A3FFCD"/>
    <a:srgbClr val="A50021"/>
    <a:srgbClr val="7DFF00"/>
    <a:srgbClr val="B9FF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75528" autoAdjust="0"/>
  </p:normalViewPr>
  <p:slideViewPr>
    <p:cSldViewPr>
      <p:cViewPr varScale="1">
        <p:scale>
          <a:sx n="91" d="100"/>
          <a:sy n="91" d="100"/>
        </p:scale>
        <p:origin x="629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gs" Target="tags/tag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7337" cy="51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9" tIns="49511" rIns="99019" bIns="49511" numCol="1" anchor="t" anchorCtr="0" compatLnSpc="1">
            <a:prstTxWarp prst="textNoShape">
              <a:avLst/>
            </a:prstTxWarp>
          </a:bodyPr>
          <a:lstStyle>
            <a:lvl1pPr defTabSz="990387">
              <a:defRPr sz="13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0340" y="1"/>
            <a:ext cx="3077337" cy="51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9" tIns="49511" rIns="99019" bIns="49511" numCol="1" anchor="t" anchorCtr="0" compatLnSpc="1">
            <a:prstTxWarp prst="textNoShape">
              <a:avLst/>
            </a:prstTxWarp>
          </a:bodyPr>
          <a:lstStyle>
            <a:lvl1pPr algn="r" defTabSz="990387">
              <a:defRPr sz="13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708"/>
            <a:ext cx="3077337" cy="51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9" tIns="49511" rIns="99019" bIns="49511" numCol="1" anchor="b" anchorCtr="0" compatLnSpc="1">
            <a:prstTxWarp prst="textNoShape">
              <a:avLst/>
            </a:prstTxWarp>
          </a:bodyPr>
          <a:lstStyle>
            <a:lvl1pPr defTabSz="990387">
              <a:defRPr sz="13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0340" y="9722708"/>
            <a:ext cx="3077337" cy="51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9" tIns="49511" rIns="99019" bIns="49511" numCol="1" anchor="b" anchorCtr="0" compatLnSpc="1">
            <a:prstTxWarp prst="textNoShape">
              <a:avLst/>
            </a:prstTxWarp>
          </a:bodyPr>
          <a:lstStyle>
            <a:lvl1pPr algn="r" defTabSz="989801">
              <a:defRPr sz="1300"/>
            </a:lvl1pPr>
          </a:lstStyle>
          <a:p>
            <a:fld id="{370EF009-23CE-4081-AF56-082D82CEF6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4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7337" cy="51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9" tIns="49511" rIns="99019" bIns="49511" numCol="1" anchor="t" anchorCtr="0" compatLnSpc="1">
            <a:prstTxWarp prst="textNoShape">
              <a:avLst/>
            </a:prstTxWarp>
          </a:bodyPr>
          <a:lstStyle>
            <a:lvl1pPr defTabSz="990387">
              <a:defRPr sz="13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0340" y="1"/>
            <a:ext cx="3077337" cy="51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9" tIns="49511" rIns="99019" bIns="49511" numCol="1" anchor="t" anchorCtr="0" compatLnSpc="1">
            <a:prstTxWarp prst="textNoShape">
              <a:avLst/>
            </a:prstTxWarp>
          </a:bodyPr>
          <a:lstStyle>
            <a:lvl1pPr algn="r" defTabSz="990387">
              <a:defRPr sz="13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905" y="4862233"/>
            <a:ext cx="5677492" cy="4603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9" tIns="49511" rIns="99019" bIns="495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708"/>
            <a:ext cx="3077337" cy="51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9" tIns="49511" rIns="99019" bIns="49511" numCol="1" anchor="b" anchorCtr="0" compatLnSpc="1">
            <a:prstTxWarp prst="textNoShape">
              <a:avLst/>
            </a:prstTxWarp>
          </a:bodyPr>
          <a:lstStyle>
            <a:lvl1pPr defTabSz="990387">
              <a:defRPr sz="13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0340" y="9722708"/>
            <a:ext cx="3077337" cy="51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9" tIns="49511" rIns="99019" bIns="49511" numCol="1" anchor="b" anchorCtr="0" compatLnSpc="1">
            <a:prstTxWarp prst="textNoShape">
              <a:avLst/>
            </a:prstTxWarp>
          </a:bodyPr>
          <a:lstStyle>
            <a:lvl1pPr algn="r" defTabSz="989801">
              <a:defRPr sz="1300"/>
            </a:lvl1pPr>
          </a:lstStyle>
          <a:p>
            <a:fld id="{72CC9163-7EC6-4747-8782-88871FDBE1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2623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retain proper</a:t>
            </a:r>
            <a:r>
              <a:rPr lang="en-US" baseline="0" dirty="0"/>
              <a:t> attribution, including the reference to </a:t>
            </a:r>
            <a:r>
              <a:rPr lang="en-US" baseline="0" dirty="0" err="1"/>
              <a:t>ai.berkeley.edu</a:t>
            </a:r>
            <a:r>
              <a:rPr lang="en-US" baseline="0" dirty="0"/>
              <a:t>.  </a:t>
            </a:r>
            <a:r>
              <a:rPr lang="en-US" baseline="0"/>
              <a:t>Thanks!</a:t>
            </a:r>
            <a:endParaRPr lang="en-US" sz="1200"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6943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[cut demo of moving around in grid world program]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552C0BAA-F2C0-47C6-A20B-733CA31DCFFD}" type="slidenum">
              <a:rPr lang="en-US"/>
              <a:pPr defTabSz="988101"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Discuss computational complexity: S * A * S   times number of iterations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Note: updates not in place [if in place, it means something else and not even clear what it means]</a:t>
            </a: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AD2D01F0-63A4-49FC-8DAB-288B21321D7F}" type="slidenum">
              <a:rPr lang="en-US"/>
              <a:pPr defTabSz="988101"/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Let</a:t>
            </a:r>
            <a:r>
              <a:rPr lang="ja-JP" altLang="en-US">
                <a:ea typeface="ＭＳ Ｐゴシック" pitchFamily="34" charset="-128"/>
              </a:rPr>
              <a:t>’</a:t>
            </a:r>
            <a:r>
              <a:rPr lang="en-US" altLang="ja-JP" dirty="0">
                <a:ea typeface="ＭＳ Ｐゴシック" pitchFamily="34" charset="-128"/>
              </a:rPr>
              <a:t>s start by equations that characterize these quantities through mutual recursions.  [step through this by writing on slide, one step at a time]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Recursive characterization of V* in terms of V*; not necessarily helpful; but it is a characterization.</a:t>
            </a:r>
          </a:p>
          <a:p>
            <a:endParaRPr lang="en-US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Note: this is a set of equations that needs to be satisfied; but it could have multiple solutions (it does not, but at this stage of our knowledge it could).</a:t>
            </a:r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C1E7E75B-705E-4367-8AB0-DE7E9DB4A734}" type="slidenum">
              <a:rPr lang="en-US"/>
              <a:pPr defTabSz="988101"/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Discuss computational complexity: S * A * S   times number of iterations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Note: updates not in place [if in place, it means something else and not even clear what it means]</a:t>
            </a: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AD2D01F0-63A4-49FC-8DAB-288B21321D7F}" type="slidenum">
              <a:rPr lang="en-US"/>
              <a:pPr defTabSz="988101"/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 steps through value iteration; snapshots of values shown on next slides.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5975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Rewards in the future (deeper in the tree) matter less</a:t>
            </a:r>
          </a:p>
          <a:p>
            <a:endParaRPr lang="en-US">
              <a:ea typeface="ＭＳ Ｐゴシック" pitchFamily="34" charset="-128"/>
            </a:endParaRPr>
          </a:p>
          <a:p>
            <a:r>
              <a:rPr lang="en-US">
                <a:ea typeface="ＭＳ Ｐゴシック" pitchFamily="34" charset="-128"/>
              </a:rPr>
              <a:t>Interesting: running expectimax, if having to truncate the search, then not losing much; e.g.,  less then \gamma^d / (1-\gamma)</a:t>
            </a:r>
          </a:p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8DDD6D-317B-4886-9A60-0B722A074D75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 just shows V and Q values, snapshots on next slides.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588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demo doesn’t show</a:t>
            </a:r>
            <a:r>
              <a:rPr lang="en-US" baseline="0" dirty="0"/>
              <a:t> anything in action, it just shows the V and Q values.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184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demo doesn’t show</a:t>
            </a:r>
            <a:r>
              <a:rPr lang="en-US" baseline="0" dirty="0"/>
              <a:t> anything in action, it just shows the V and Q values.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28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demo generates the time-limited</a:t>
            </a:r>
            <a:r>
              <a:rPr lang="en-US" baseline="0" dirty="0"/>
              <a:t> values for </a:t>
            </a:r>
            <a:r>
              <a:rPr lang="en-US" baseline="0" dirty="0" err="1"/>
              <a:t>gridworld</a:t>
            </a:r>
            <a:r>
              <a:rPr lang="en-US" baseline="0" dirty="0"/>
              <a:t> as snapshotted onto the next slides.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01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2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w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tags" Target="../tags/tag18.xml"/><Relationship Id="rId18" Type="http://schemas.openxmlformats.org/officeDocument/2006/relationships/image" Target="../media/image24.png"/><Relationship Id="rId26" Type="http://schemas.openxmlformats.org/officeDocument/2006/relationships/image" Target="../media/image31.png"/><Relationship Id="rId3" Type="http://schemas.openxmlformats.org/officeDocument/2006/relationships/tags" Target="../tags/tag8.xml"/><Relationship Id="rId21" Type="http://schemas.openxmlformats.org/officeDocument/2006/relationships/image" Target="../media/image46.png"/><Relationship Id="rId7" Type="http://schemas.openxmlformats.org/officeDocument/2006/relationships/tags" Target="../tags/tag12.xml"/><Relationship Id="rId12" Type="http://schemas.openxmlformats.org/officeDocument/2006/relationships/tags" Target="../tags/tag17.xml"/><Relationship Id="rId17" Type="http://schemas.openxmlformats.org/officeDocument/2006/relationships/image" Target="../media/image23.png"/><Relationship Id="rId25" Type="http://schemas.openxmlformats.org/officeDocument/2006/relationships/image" Target="../media/image47.png"/><Relationship Id="rId2" Type="http://schemas.openxmlformats.org/officeDocument/2006/relationships/tags" Target="../tags/tag7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26.png"/><Relationship Id="rId29" Type="http://schemas.openxmlformats.org/officeDocument/2006/relationships/image" Target="../media/image50.png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tags" Target="../tags/tag16.xml"/><Relationship Id="rId24" Type="http://schemas.openxmlformats.org/officeDocument/2006/relationships/image" Target="../media/image29.png"/><Relationship Id="rId5" Type="http://schemas.openxmlformats.org/officeDocument/2006/relationships/tags" Target="../tags/tag10.xml"/><Relationship Id="rId15" Type="http://schemas.openxmlformats.org/officeDocument/2006/relationships/tags" Target="../tags/tag20.xml"/><Relationship Id="rId23" Type="http://schemas.openxmlformats.org/officeDocument/2006/relationships/image" Target="../media/image30.png"/><Relationship Id="rId28" Type="http://schemas.openxmlformats.org/officeDocument/2006/relationships/image" Target="../media/image49.png"/><Relationship Id="rId10" Type="http://schemas.openxmlformats.org/officeDocument/2006/relationships/tags" Target="../tags/tag15.xml"/><Relationship Id="rId19" Type="http://schemas.openxmlformats.org/officeDocument/2006/relationships/image" Target="../media/image25.png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tags" Target="../tags/tag19.xml"/><Relationship Id="rId22" Type="http://schemas.openxmlformats.org/officeDocument/2006/relationships/image" Target="../media/image28.png"/><Relationship Id="rId27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5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tags" Target="../tags/tag24.xml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7.png"/><Relationship Id="rId4" Type="http://schemas.openxmlformats.org/officeDocument/2006/relationships/tags" Target="../tags/tag25.xml"/><Relationship Id="rId9" Type="http://schemas.openxmlformats.org/officeDocument/2006/relationships/image" Target="../media/image5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tags" Target="../tags/tag30.xml"/><Relationship Id="rId7" Type="http://schemas.openxmlformats.org/officeDocument/2006/relationships/image" Target="../media/image65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64.png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65.png"/><Relationship Id="rId5" Type="http://schemas.openxmlformats.org/officeDocument/2006/relationships/image" Target="../media/image52.png"/><Relationship Id="rId4" Type="http://schemas.openxmlformats.org/officeDocument/2006/relationships/notesSlide" Target="../notesSlides/notesSlide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7" Type="http://schemas.openxmlformats.org/officeDocument/2006/relationships/image" Target="../media/image75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74.png"/><Relationship Id="rId5" Type="http://schemas.openxmlformats.org/officeDocument/2006/relationships/image" Target="../media/image69.png"/><Relationship Id="rId4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79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4" Type="http://schemas.openxmlformats.org/officeDocument/2006/relationships/image" Target="../media/image5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4.xml"/><Relationship Id="rId7" Type="http://schemas.openxmlformats.org/officeDocument/2006/relationships/image" Target="../media/image16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19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Announcements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2B8DBF0-4046-4EDE-B5D9-D85081FBC3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00200" y="1295400"/>
            <a:ext cx="9067800" cy="5334000"/>
          </a:xfrm>
        </p:spPr>
        <p:txBody>
          <a:bodyPr/>
          <a:lstStyle/>
          <a:p>
            <a:pPr lvl="6"/>
            <a:endParaRPr lang="en-US" sz="500" dirty="0">
              <a:latin typeface="Calibri"/>
              <a:cs typeface="Calibri"/>
            </a:endParaRPr>
          </a:p>
          <a:p>
            <a:pPr lvl="4"/>
            <a:endParaRPr lang="en-US" sz="500" dirty="0">
              <a:latin typeface="Calibri"/>
              <a:cs typeface="Calibri"/>
            </a:endParaRPr>
          </a:p>
          <a:p>
            <a:pPr eaLnBrk="1" hangingPunct="1"/>
            <a:r>
              <a:rPr lang="en-US" sz="2400" dirty="0">
                <a:latin typeface="Calibri"/>
                <a:cs typeface="Calibri"/>
              </a:rPr>
              <a:t>Homework 2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  <a:latin typeface="Calibri"/>
                <a:cs typeface="Calibri"/>
              </a:rPr>
              <a:t> Due </a:t>
            </a:r>
            <a:r>
              <a:rPr lang="en-US" sz="2000" b="1" dirty="0">
                <a:solidFill>
                  <a:srgbClr val="FF0000"/>
                </a:solidFill>
                <a:latin typeface="Calibri"/>
                <a:cs typeface="Calibri"/>
              </a:rPr>
              <a:t>2/11 (today) </a:t>
            </a:r>
            <a:r>
              <a:rPr lang="en-US" sz="2000" dirty="0">
                <a:solidFill>
                  <a:srgbClr val="FF0000"/>
                </a:solidFill>
                <a:latin typeface="Calibri"/>
                <a:cs typeface="Calibri"/>
              </a:rPr>
              <a:t>at 11:59pm</a:t>
            </a:r>
            <a:endParaRPr lang="en-US" sz="2000" dirty="0">
              <a:latin typeface="Calibri"/>
              <a:cs typeface="Calibri"/>
            </a:endParaRPr>
          </a:p>
          <a:p>
            <a:pPr lvl="2"/>
            <a:r>
              <a:rPr lang="en-US" sz="1600" dirty="0">
                <a:latin typeface="Calibri"/>
                <a:cs typeface="Calibri"/>
              </a:rPr>
              <a:t>Electronic HW2</a:t>
            </a:r>
          </a:p>
          <a:p>
            <a:pPr lvl="2"/>
            <a:r>
              <a:rPr lang="en-US" sz="1600" dirty="0">
                <a:latin typeface="Calibri"/>
                <a:cs typeface="Calibri"/>
              </a:rPr>
              <a:t>Written HW2</a:t>
            </a:r>
          </a:p>
          <a:p>
            <a:pPr lvl="2"/>
            <a:endParaRPr lang="en-US" sz="100" dirty="0">
              <a:latin typeface="Calibri"/>
              <a:cs typeface="Calibri"/>
            </a:endParaRPr>
          </a:p>
          <a:p>
            <a:pPr lvl="3"/>
            <a:endParaRPr lang="en-US" sz="1200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Project 2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Releases today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  <a:latin typeface="Calibri"/>
                <a:cs typeface="Calibri"/>
              </a:rPr>
              <a:t>Due </a:t>
            </a:r>
            <a:r>
              <a:rPr lang="en-US" sz="2000" b="1" dirty="0">
                <a:solidFill>
                  <a:srgbClr val="FF0000"/>
                </a:solidFill>
                <a:latin typeface="Calibri"/>
                <a:cs typeface="Calibri"/>
              </a:rPr>
              <a:t>2/22</a:t>
            </a:r>
            <a:r>
              <a:rPr lang="en-US" sz="2000" dirty="0">
                <a:solidFill>
                  <a:srgbClr val="FF0000"/>
                </a:solidFill>
                <a:latin typeface="Calibri"/>
                <a:cs typeface="Calibri"/>
              </a:rPr>
              <a:t> at 4:00pm</a:t>
            </a:r>
          </a:p>
          <a:p>
            <a:pPr lvl="1"/>
            <a:endParaRPr lang="en-US" sz="2000" dirty="0">
              <a:solidFill>
                <a:srgbClr val="FF0000"/>
              </a:solidFill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Mini-contest 1 (optional)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  <a:latin typeface="Calibri"/>
                <a:cs typeface="Calibri"/>
              </a:rPr>
              <a:t>Due </a:t>
            </a:r>
            <a:r>
              <a:rPr lang="en-US" sz="2000" b="1" dirty="0">
                <a:solidFill>
                  <a:srgbClr val="FF0000"/>
                </a:solidFill>
                <a:latin typeface="Calibri"/>
                <a:cs typeface="Calibri"/>
              </a:rPr>
              <a:t>2/11 (today) </a:t>
            </a:r>
            <a:r>
              <a:rPr lang="en-US" sz="2000" dirty="0">
                <a:solidFill>
                  <a:srgbClr val="FF0000"/>
                </a:solidFill>
                <a:latin typeface="Calibri"/>
                <a:cs typeface="Calibri"/>
              </a:rPr>
              <a:t>at 11:59pm</a:t>
            </a:r>
          </a:p>
          <a:p>
            <a:pPr lvl="1"/>
            <a:endParaRPr lang="en-US" sz="2000" dirty="0">
              <a:latin typeface="Calibri"/>
              <a:cs typeface="Calibri"/>
            </a:endParaRPr>
          </a:p>
          <a:p>
            <a:endParaRPr lang="en-US" sz="24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457176" lvl="1" indent="0">
              <a:buNone/>
            </a:pPr>
            <a:r>
              <a:rPr lang="en-US" sz="1200" dirty="0">
                <a:latin typeface="Calibri"/>
                <a:cs typeface="Calibri"/>
              </a:rPr>
              <a:t>		</a:t>
            </a:r>
          </a:p>
          <a:p>
            <a:pPr lvl="3"/>
            <a:endParaRPr lang="en-US" sz="1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159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Snapshot of Demo – </a:t>
            </a:r>
            <a:r>
              <a:rPr lang="en-US" dirty="0" err="1"/>
              <a:t>Gridworld</a:t>
            </a:r>
            <a:r>
              <a:rPr lang="en-US" dirty="0"/>
              <a:t> V Values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0.5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265" y="1134664"/>
            <a:ext cx="6215470" cy="572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484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Snapshot of Demo – </a:t>
            </a:r>
            <a:r>
              <a:rPr lang="en-US" dirty="0" err="1"/>
              <a:t>Gridworld</a:t>
            </a:r>
            <a:r>
              <a:rPr lang="en-US" dirty="0"/>
              <a:t> Q Values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0.5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241" y="1143000"/>
            <a:ext cx="6215518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766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Racing Search Tree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3362" y="1295400"/>
            <a:ext cx="928190" cy="610285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54642" y="3124200"/>
            <a:ext cx="1014614" cy="639346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24561" y="4941332"/>
            <a:ext cx="984797" cy="697468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>
          <a:xfrm>
            <a:off x="1770678" y="2209800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790478" y="2209800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5" idx="2"/>
            <a:endCxn id="9" idx="1"/>
          </p:cNvCxnSpPr>
          <p:nvPr/>
        </p:nvCxnSpPr>
        <p:spPr>
          <a:xfrm>
            <a:off x="5207457" y="1905685"/>
            <a:ext cx="2627658" cy="348752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2"/>
            <a:endCxn id="8" idx="7"/>
          </p:cNvCxnSpPr>
          <p:nvPr/>
        </p:nvCxnSpPr>
        <p:spPr>
          <a:xfrm flipH="1">
            <a:off x="2030841" y="1905685"/>
            <a:ext cx="3176616" cy="348752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6004" y="3124200"/>
            <a:ext cx="928190" cy="610285"/>
          </a:xfrm>
          <a:prstGeom prst="rect">
            <a:avLst/>
          </a:prstGeom>
          <a:noFill/>
        </p:spPr>
      </p:pic>
      <p:cxnSp>
        <p:nvCxnSpPr>
          <p:cNvPr id="17" name="Straight Arrow Connector 16"/>
          <p:cNvCxnSpPr>
            <a:stCxn id="9" idx="4"/>
            <a:endCxn id="16" idx="0"/>
          </p:cNvCxnSpPr>
          <p:nvPr/>
        </p:nvCxnSpPr>
        <p:spPr>
          <a:xfrm flipH="1">
            <a:off x="6030099" y="2514600"/>
            <a:ext cx="1912779" cy="609600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4"/>
            <a:endCxn id="6" idx="0"/>
          </p:cNvCxnSpPr>
          <p:nvPr/>
        </p:nvCxnSpPr>
        <p:spPr>
          <a:xfrm>
            <a:off x="7942878" y="2514600"/>
            <a:ext cx="2219072" cy="609600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1204" y="3123515"/>
            <a:ext cx="928190" cy="610285"/>
          </a:xfrm>
          <a:prstGeom prst="rect">
            <a:avLst/>
          </a:prstGeom>
          <a:noFill/>
        </p:spPr>
      </p:pic>
      <p:cxnSp>
        <p:nvCxnSpPr>
          <p:cNvPr id="26" name="Straight Arrow Connector 25"/>
          <p:cNvCxnSpPr>
            <a:stCxn id="8" idx="4"/>
            <a:endCxn id="25" idx="0"/>
          </p:cNvCxnSpPr>
          <p:nvPr/>
        </p:nvCxnSpPr>
        <p:spPr>
          <a:xfrm flipH="1">
            <a:off x="1915299" y="2514600"/>
            <a:ext cx="7779" cy="60891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72842" y="5029200"/>
            <a:ext cx="1014614" cy="639346"/>
          </a:xfrm>
          <a:prstGeom prst="rect">
            <a:avLst/>
          </a:prstGeom>
          <a:noFill/>
        </p:spPr>
      </p:pic>
      <p:sp>
        <p:nvSpPr>
          <p:cNvPr id="30" name="Oval 29"/>
          <p:cNvSpPr/>
          <p:nvPr/>
        </p:nvSpPr>
        <p:spPr>
          <a:xfrm>
            <a:off x="764520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780040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>
            <a:stCxn id="25" idx="2"/>
            <a:endCxn id="31" idx="1"/>
          </p:cNvCxnSpPr>
          <p:nvPr/>
        </p:nvCxnSpPr>
        <p:spPr>
          <a:xfrm>
            <a:off x="1915299" y="3733800"/>
            <a:ext cx="909378" cy="424952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5" idx="2"/>
            <a:endCxn id="30" idx="7"/>
          </p:cNvCxnSpPr>
          <p:nvPr/>
        </p:nvCxnSpPr>
        <p:spPr>
          <a:xfrm flipH="1">
            <a:off x="1024683" y="3733800"/>
            <a:ext cx="890616" cy="424952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0804" y="5029200"/>
            <a:ext cx="928190" cy="610285"/>
          </a:xfrm>
          <a:prstGeom prst="rect">
            <a:avLst/>
          </a:prstGeom>
          <a:noFill/>
        </p:spPr>
      </p:pic>
      <p:cxnSp>
        <p:nvCxnSpPr>
          <p:cNvPr id="35" name="Straight Arrow Connector 34"/>
          <p:cNvCxnSpPr>
            <a:stCxn id="31" idx="4"/>
            <a:endCxn id="34" idx="0"/>
          </p:cNvCxnSpPr>
          <p:nvPr/>
        </p:nvCxnSpPr>
        <p:spPr>
          <a:xfrm flipH="1">
            <a:off x="2524899" y="4418915"/>
            <a:ext cx="407541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1" idx="4"/>
            <a:endCxn id="29" idx="0"/>
          </p:cNvCxnSpPr>
          <p:nvPr/>
        </p:nvCxnSpPr>
        <p:spPr>
          <a:xfrm>
            <a:off x="2932440" y="4418915"/>
            <a:ext cx="447710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0604" y="5027830"/>
            <a:ext cx="928190" cy="610285"/>
          </a:xfrm>
          <a:prstGeom prst="rect">
            <a:avLst/>
          </a:prstGeom>
          <a:noFill/>
        </p:spPr>
      </p:pic>
      <p:cxnSp>
        <p:nvCxnSpPr>
          <p:cNvPr id="38" name="Straight Arrow Connector 37"/>
          <p:cNvCxnSpPr>
            <a:stCxn id="30" idx="4"/>
            <a:endCxn id="37" idx="0"/>
          </p:cNvCxnSpPr>
          <p:nvPr/>
        </p:nvCxnSpPr>
        <p:spPr>
          <a:xfrm>
            <a:off x="916920" y="4418915"/>
            <a:ext cx="7779" cy="60891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4863762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/>
          <p:cNvCxnSpPr>
            <a:endCxn id="53" idx="7"/>
          </p:cNvCxnSpPr>
          <p:nvPr/>
        </p:nvCxnSpPr>
        <p:spPr>
          <a:xfrm flipH="1">
            <a:off x="5123925" y="3733800"/>
            <a:ext cx="890616" cy="424952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9846" y="5027830"/>
            <a:ext cx="928190" cy="610285"/>
          </a:xfrm>
          <a:prstGeom prst="rect">
            <a:avLst/>
          </a:prstGeom>
          <a:noFill/>
        </p:spPr>
      </p:pic>
      <p:cxnSp>
        <p:nvCxnSpPr>
          <p:cNvPr id="61" name="Straight Arrow Connector 60"/>
          <p:cNvCxnSpPr>
            <a:stCxn id="53" idx="4"/>
            <a:endCxn id="60" idx="0"/>
          </p:cNvCxnSpPr>
          <p:nvPr/>
        </p:nvCxnSpPr>
        <p:spPr>
          <a:xfrm>
            <a:off x="5016162" y="4418915"/>
            <a:ext cx="7779" cy="60891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87642" y="5029200"/>
            <a:ext cx="1014614" cy="639346"/>
          </a:xfrm>
          <a:prstGeom prst="rect">
            <a:avLst/>
          </a:prstGeom>
          <a:noFill/>
        </p:spPr>
      </p:pic>
      <p:sp>
        <p:nvSpPr>
          <p:cNvPr id="65" name="Oval 64"/>
          <p:cNvSpPr/>
          <p:nvPr/>
        </p:nvSpPr>
        <p:spPr>
          <a:xfrm>
            <a:off x="6894840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Arrow Connector 65"/>
          <p:cNvCxnSpPr>
            <a:stCxn id="16" idx="2"/>
            <a:endCxn id="65" idx="1"/>
          </p:cNvCxnSpPr>
          <p:nvPr/>
        </p:nvCxnSpPr>
        <p:spPr>
          <a:xfrm>
            <a:off x="6030099" y="3734485"/>
            <a:ext cx="909378" cy="424267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5604" y="5029200"/>
            <a:ext cx="928190" cy="610285"/>
          </a:xfrm>
          <a:prstGeom prst="rect">
            <a:avLst/>
          </a:prstGeom>
          <a:noFill/>
        </p:spPr>
      </p:pic>
      <p:cxnSp>
        <p:nvCxnSpPr>
          <p:cNvPr id="68" name="Straight Arrow Connector 67"/>
          <p:cNvCxnSpPr>
            <a:stCxn id="65" idx="4"/>
            <a:endCxn id="67" idx="0"/>
          </p:cNvCxnSpPr>
          <p:nvPr/>
        </p:nvCxnSpPr>
        <p:spPr>
          <a:xfrm flipH="1">
            <a:off x="6639699" y="4418915"/>
            <a:ext cx="407541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65" idx="4"/>
            <a:endCxn id="64" idx="0"/>
          </p:cNvCxnSpPr>
          <p:nvPr/>
        </p:nvCxnSpPr>
        <p:spPr>
          <a:xfrm>
            <a:off x="7047240" y="4418915"/>
            <a:ext cx="447710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5042" y="5028515"/>
            <a:ext cx="1014614" cy="639346"/>
          </a:xfrm>
          <a:prstGeom prst="rect">
            <a:avLst/>
          </a:prstGeom>
          <a:noFill/>
        </p:spPr>
      </p:pic>
      <p:sp>
        <p:nvSpPr>
          <p:cNvPr id="72" name="Oval 71"/>
          <p:cNvSpPr/>
          <p:nvPr/>
        </p:nvSpPr>
        <p:spPr>
          <a:xfrm>
            <a:off x="8952240" y="4113430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Arrow Connector 72"/>
          <p:cNvCxnSpPr>
            <a:stCxn id="6" idx="2"/>
            <a:endCxn id="72" idx="7"/>
          </p:cNvCxnSpPr>
          <p:nvPr/>
        </p:nvCxnSpPr>
        <p:spPr>
          <a:xfrm flipH="1">
            <a:off x="9212403" y="3763546"/>
            <a:ext cx="949547" cy="394521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33004" y="5028515"/>
            <a:ext cx="928190" cy="610285"/>
          </a:xfrm>
          <a:prstGeom prst="rect">
            <a:avLst/>
          </a:prstGeom>
          <a:noFill/>
        </p:spPr>
      </p:pic>
      <p:cxnSp>
        <p:nvCxnSpPr>
          <p:cNvPr id="75" name="Straight Arrow Connector 74"/>
          <p:cNvCxnSpPr>
            <a:stCxn id="72" idx="4"/>
            <a:endCxn id="74" idx="0"/>
          </p:cNvCxnSpPr>
          <p:nvPr/>
        </p:nvCxnSpPr>
        <p:spPr>
          <a:xfrm flipH="1">
            <a:off x="8697099" y="4418230"/>
            <a:ext cx="407541" cy="61028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72" idx="4"/>
            <a:endCxn id="71" idx="0"/>
          </p:cNvCxnSpPr>
          <p:nvPr/>
        </p:nvCxnSpPr>
        <p:spPr>
          <a:xfrm>
            <a:off x="9104640" y="4418230"/>
            <a:ext cx="447710" cy="61028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/>
          <p:cNvSpPr/>
          <p:nvPr/>
        </p:nvSpPr>
        <p:spPr>
          <a:xfrm>
            <a:off x="11119941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Arrow Connector 79"/>
          <p:cNvCxnSpPr>
            <a:stCxn id="6" idx="2"/>
            <a:endCxn id="79" idx="1"/>
          </p:cNvCxnSpPr>
          <p:nvPr/>
        </p:nvCxnSpPr>
        <p:spPr>
          <a:xfrm>
            <a:off x="10161950" y="3763546"/>
            <a:ext cx="1002628" cy="395206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79" idx="4"/>
          </p:cNvCxnSpPr>
          <p:nvPr/>
        </p:nvCxnSpPr>
        <p:spPr>
          <a:xfrm>
            <a:off x="11272341" y="4418915"/>
            <a:ext cx="7779" cy="60891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362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Racing Search Tree</a:t>
            </a:r>
          </a:p>
        </p:txBody>
      </p:sp>
      <p:pic>
        <p:nvPicPr>
          <p:cNvPr id="45" name="Picture 44" descr="RacingSubTre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352800"/>
            <a:ext cx="5803005" cy="2822260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2982141" y="1447800"/>
            <a:ext cx="6237200" cy="2286000"/>
            <a:chOff x="460604" y="1295400"/>
            <a:chExt cx="11931837" cy="437314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43363" y="1295400"/>
              <a:ext cx="928189" cy="610285"/>
            </a:xfrm>
            <a:prstGeom prst="rect">
              <a:avLst/>
            </a:prstGeom>
            <a:noFill/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212034" y="3124200"/>
              <a:ext cx="1014614" cy="639346"/>
            </a:xfrm>
            <a:prstGeom prst="rect">
              <a:avLst/>
            </a:prstGeom>
            <a:noFill/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407647" y="4941332"/>
              <a:ext cx="984794" cy="697467"/>
            </a:xfrm>
            <a:prstGeom prst="rect">
              <a:avLst/>
            </a:prstGeom>
            <a:noFill/>
          </p:spPr>
        </p:pic>
        <p:sp>
          <p:nvSpPr>
            <p:cNvPr id="8" name="Oval 7"/>
            <p:cNvSpPr/>
            <p:nvPr/>
          </p:nvSpPr>
          <p:spPr>
            <a:xfrm>
              <a:off x="1770678" y="220980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8153453" y="2209801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>
              <a:stCxn id="5" idx="2"/>
              <a:endCxn id="9" idx="1"/>
            </p:cNvCxnSpPr>
            <p:nvPr/>
          </p:nvCxnSpPr>
          <p:spPr>
            <a:xfrm>
              <a:off x="5207456" y="1905685"/>
              <a:ext cx="2990634" cy="348752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5" idx="2"/>
              <a:endCxn id="8" idx="7"/>
            </p:cNvCxnSpPr>
            <p:nvPr/>
          </p:nvCxnSpPr>
          <p:spPr>
            <a:xfrm flipH="1">
              <a:off x="2030841" y="1905685"/>
              <a:ext cx="3176616" cy="3487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66004" y="3124200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17" name="Straight Arrow Connector 16"/>
            <p:cNvCxnSpPr>
              <a:stCxn id="9" idx="4"/>
              <a:endCxn id="16" idx="0"/>
            </p:cNvCxnSpPr>
            <p:nvPr/>
          </p:nvCxnSpPr>
          <p:spPr>
            <a:xfrm flipH="1">
              <a:off x="6030098" y="2514601"/>
              <a:ext cx="2275755" cy="609599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9" idx="4"/>
              <a:endCxn id="6" idx="0"/>
            </p:cNvCxnSpPr>
            <p:nvPr/>
          </p:nvCxnSpPr>
          <p:spPr>
            <a:xfrm>
              <a:off x="8305854" y="2514601"/>
              <a:ext cx="2413488" cy="609599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51204" y="3123515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26" name="Straight Arrow Connector 25"/>
            <p:cNvCxnSpPr>
              <a:stCxn id="8" idx="4"/>
              <a:endCxn id="25" idx="0"/>
            </p:cNvCxnSpPr>
            <p:nvPr/>
          </p:nvCxnSpPr>
          <p:spPr>
            <a:xfrm flipH="1">
              <a:off x="1915299" y="2514600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88129" y="5029200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30" name="Oval 29"/>
            <p:cNvSpPr/>
            <p:nvPr/>
          </p:nvSpPr>
          <p:spPr>
            <a:xfrm>
              <a:off x="76452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2778807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Arrow Connector 31"/>
            <p:cNvCxnSpPr>
              <a:stCxn id="25" idx="2"/>
              <a:endCxn id="31" idx="1"/>
            </p:cNvCxnSpPr>
            <p:nvPr/>
          </p:nvCxnSpPr>
          <p:spPr>
            <a:xfrm>
              <a:off x="1915298" y="3733800"/>
              <a:ext cx="908145" cy="424951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25" idx="2"/>
              <a:endCxn id="30" idx="7"/>
            </p:cNvCxnSpPr>
            <p:nvPr/>
          </p:nvCxnSpPr>
          <p:spPr>
            <a:xfrm flipH="1">
              <a:off x="1024683" y="3733800"/>
              <a:ext cx="890616" cy="4249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72547" y="5029200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35" name="Straight Arrow Connector 34"/>
            <p:cNvCxnSpPr>
              <a:stCxn id="31" idx="4"/>
              <a:endCxn id="34" idx="0"/>
            </p:cNvCxnSpPr>
            <p:nvPr/>
          </p:nvCxnSpPr>
          <p:spPr>
            <a:xfrm flipH="1">
              <a:off x="2236642" y="4418915"/>
              <a:ext cx="694565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31" idx="4"/>
              <a:endCxn id="29" idx="0"/>
            </p:cNvCxnSpPr>
            <p:nvPr/>
          </p:nvCxnSpPr>
          <p:spPr>
            <a:xfrm>
              <a:off x="2931207" y="4418915"/>
              <a:ext cx="66423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0604" y="5027830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38" name="Straight Arrow Connector 37"/>
            <p:cNvCxnSpPr>
              <a:stCxn id="30" idx="4"/>
              <a:endCxn id="37" idx="0"/>
            </p:cNvCxnSpPr>
            <p:nvPr/>
          </p:nvCxnSpPr>
          <p:spPr>
            <a:xfrm>
              <a:off x="916920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l 52"/>
            <p:cNvSpPr/>
            <p:nvPr/>
          </p:nvSpPr>
          <p:spPr>
            <a:xfrm>
              <a:off x="4863762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Arrow Connector 55"/>
            <p:cNvCxnSpPr>
              <a:endCxn id="53" idx="7"/>
            </p:cNvCxnSpPr>
            <p:nvPr/>
          </p:nvCxnSpPr>
          <p:spPr>
            <a:xfrm flipH="1">
              <a:off x="5123925" y="3733800"/>
              <a:ext cx="890616" cy="4249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59846" y="5027830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61" name="Straight Arrow Connector 60"/>
            <p:cNvCxnSpPr>
              <a:stCxn id="53" idx="4"/>
              <a:endCxn id="60" idx="0"/>
            </p:cNvCxnSpPr>
            <p:nvPr/>
          </p:nvCxnSpPr>
          <p:spPr>
            <a:xfrm>
              <a:off x="5016162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69733" y="5029200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65" name="Oval 64"/>
            <p:cNvSpPr/>
            <p:nvPr/>
          </p:nvSpPr>
          <p:spPr>
            <a:xfrm>
              <a:off x="689484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6" name="Straight Arrow Connector 65"/>
            <p:cNvCxnSpPr>
              <a:stCxn id="16" idx="2"/>
              <a:endCxn id="65" idx="1"/>
            </p:cNvCxnSpPr>
            <p:nvPr/>
          </p:nvCxnSpPr>
          <p:spPr>
            <a:xfrm>
              <a:off x="6030099" y="3734485"/>
              <a:ext cx="909378" cy="424267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99923" y="5029200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68" name="Straight Arrow Connector 67"/>
            <p:cNvCxnSpPr>
              <a:stCxn id="65" idx="4"/>
              <a:endCxn id="67" idx="0"/>
            </p:cNvCxnSpPr>
            <p:nvPr/>
          </p:nvCxnSpPr>
          <p:spPr>
            <a:xfrm flipH="1">
              <a:off x="6464016" y="4418915"/>
              <a:ext cx="583224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65" idx="4"/>
              <a:endCxn id="64" idx="0"/>
            </p:cNvCxnSpPr>
            <p:nvPr/>
          </p:nvCxnSpPr>
          <p:spPr>
            <a:xfrm>
              <a:off x="7047240" y="4418915"/>
              <a:ext cx="62980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1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920493" y="5028515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72" name="Oval 71"/>
            <p:cNvSpPr/>
            <p:nvPr/>
          </p:nvSpPr>
          <p:spPr>
            <a:xfrm>
              <a:off x="9478656" y="411343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Arrow Connector 72"/>
            <p:cNvCxnSpPr>
              <a:stCxn id="6" idx="2"/>
              <a:endCxn id="72" idx="7"/>
            </p:cNvCxnSpPr>
            <p:nvPr/>
          </p:nvCxnSpPr>
          <p:spPr>
            <a:xfrm flipH="1">
              <a:off x="9738818" y="3763545"/>
              <a:ext cx="980524" cy="394521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549581" y="5028515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75" name="Straight Arrow Connector 74"/>
            <p:cNvCxnSpPr>
              <a:stCxn id="72" idx="4"/>
              <a:endCxn id="74" idx="0"/>
            </p:cNvCxnSpPr>
            <p:nvPr/>
          </p:nvCxnSpPr>
          <p:spPr>
            <a:xfrm flipH="1">
              <a:off x="9013677" y="4418230"/>
              <a:ext cx="617379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>
              <a:stCxn id="72" idx="4"/>
              <a:endCxn id="71" idx="0"/>
            </p:cNvCxnSpPr>
            <p:nvPr/>
          </p:nvCxnSpPr>
          <p:spPr>
            <a:xfrm>
              <a:off x="9631056" y="4418230"/>
              <a:ext cx="796745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Oval 78"/>
            <p:cNvSpPr/>
            <p:nvPr/>
          </p:nvSpPr>
          <p:spPr>
            <a:xfrm>
              <a:off x="11651969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" name="Straight Arrow Connector 79"/>
            <p:cNvCxnSpPr>
              <a:stCxn id="6" idx="2"/>
              <a:endCxn id="79" idx="1"/>
            </p:cNvCxnSpPr>
            <p:nvPr/>
          </p:nvCxnSpPr>
          <p:spPr>
            <a:xfrm>
              <a:off x="10719342" y="3763545"/>
              <a:ext cx="977264" cy="39520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>
              <a:stCxn id="79" idx="4"/>
            </p:cNvCxnSpPr>
            <p:nvPr/>
          </p:nvCxnSpPr>
          <p:spPr>
            <a:xfrm>
              <a:off x="11804369" y="4418915"/>
              <a:ext cx="7778" cy="608916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Racing Search Tree</a:t>
            </a:r>
          </a:p>
        </p:txBody>
      </p:sp>
      <p:sp>
        <p:nvSpPr>
          <p:cNvPr id="358" name="Content Placeholder 357"/>
          <p:cNvSpPr>
            <a:spLocks noGrp="1"/>
          </p:cNvSpPr>
          <p:nvPr>
            <p:ph idx="1"/>
          </p:nvPr>
        </p:nvSpPr>
        <p:spPr>
          <a:xfrm>
            <a:off x="304800" y="1397001"/>
            <a:ext cx="4470400" cy="4729164"/>
          </a:xfrm>
        </p:spPr>
        <p:txBody>
          <a:bodyPr/>
          <a:lstStyle/>
          <a:p>
            <a:r>
              <a:rPr lang="en-US" sz="2400" dirty="0"/>
              <a:t>We’re doing way too much work with </a:t>
            </a:r>
            <a:r>
              <a:rPr lang="en-US" sz="2400" dirty="0" err="1"/>
              <a:t>expectimax</a:t>
            </a:r>
            <a:r>
              <a:rPr lang="en-US" sz="2400" dirty="0"/>
              <a:t>!</a:t>
            </a:r>
          </a:p>
          <a:p>
            <a:pPr lvl="1"/>
            <a:endParaRPr lang="en-US" sz="2000" dirty="0"/>
          </a:p>
          <a:p>
            <a:r>
              <a:rPr lang="en-US" sz="2400" dirty="0"/>
              <a:t>Problem: States are repeated </a:t>
            </a:r>
          </a:p>
          <a:p>
            <a:pPr lvl="1"/>
            <a:r>
              <a:rPr lang="en-US" sz="2000" dirty="0"/>
              <a:t>Idea: Only compute needed quantities once</a:t>
            </a:r>
          </a:p>
          <a:p>
            <a:pPr lvl="1"/>
            <a:endParaRPr lang="en-US" sz="2000" dirty="0"/>
          </a:p>
          <a:p>
            <a:r>
              <a:rPr lang="en-US" sz="2400" dirty="0"/>
              <a:t>Problem: Tree goes on forever</a:t>
            </a:r>
          </a:p>
          <a:p>
            <a:pPr lvl="1"/>
            <a:r>
              <a:rPr lang="en-US" sz="2000" dirty="0"/>
              <a:t>Idea: Do a depth-limited computation, but with increasing depths until change is small</a:t>
            </a:r>
          </a:p>
          <a:p>
            <a:pPr lvl="1"/>
            <a:r>
              <a:rPr lang="en-US" sz="2000" dirty="0"/>
              <a:t>Note: deep parts of the tree eventually don’t matter if 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000" dirty="0"/>
              <a:t> &lt; 1</a:t>
            </a:r>
          </a:p>
        </p:txBody>
      </p:sp>
      <p:pic>
        <p:nvPicPr>
          <p:cNvPr id="41" name="Picture 40" descr="RacingSubTre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352800"/>
            <a:ext cx="5803005" cy="2822260"/>
          </a:xfrm>
          <a:prstGeom prst="rect">
            <a:avLst/>
          </a:prstGeom>
        </p:spPr>
      </p:pic>
      <p:grpSp>
        <p:nvGrpSpPr>
          <p:cNvPr id="22" name="Group 43"/>
          <p:cNvGrpSpPr/>
          <p:nvPr/>
        </p:nvGrpSpPr>
        <p:grpSpPr>
          <a:xfrm>
            <a:off x="5115741" y="1447800"/>
            <a:ext cx="6237200" cy="2286000"/>
            <a:chOff x="460604" y="1295400"/>
            <a:chExt cx="11931837" cy="437314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43363" y="1295400"/>
              <a:ext cx="928189" cy="610285"/>
            </a:xfrm>
            <a:prstGeom prst="rect">
              <a:avLst/>
            </a:prstGeom>
            <a:noFill/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212034" y="3124200"/>
              <a:ext cx="1014614" cy="639346"/>
            </a:xfrm>
            <a:prstGeom prst="rect">
              <a:avLst/>
            </a:prstGeom>
            <a:noFill/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407647" y="4941332"/>
              <a:ext cx="984794" cy="697467"/>
            </a:xfrm>
            <a:prstGeom prst="rect">
              <a:avLst/>
            </a:prstGeom>
            <a:noFill/>
          </p:spPr>
        </p:pic>
        <p:sp>
          <p:nvSpPr>
            <p:cNvPr id="8" name="Oval 7"/>
            <p:cNvSpPr/>
            <p:nvPr/>
          </p:nvSpPr>
          <p:spPr>
            <a:xfrm>
              <a:off x="1770678" y="220980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8153453" y="2209801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>
              <a:stCxn id="5" idx="2"/>
              <a:endCxn id="9" idx="1"/>
            </p:cNvCxnSpPr>
            <p:nvPr/>
          </p:nvCxnSpPr>
          <p:spPr>
            <a:xfrm>
              <a:off x="5207456" y="1905685"/>
              <a:ext cx="2990634" cy="348752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5" idx="2"/>
              <a:endCxn id="8" idx="7"/>
            </p:cNvCxnSpPr>
            <p:nvPr/>
          </p:nvCxnSpPr>
          <p:spPr>
            <a:xfrm flipH="1">
              <a:off x="2030841" y="1905685"/>
              <a:ext cx="3176616" cy="3487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66004" y="3124200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17" name="Straight Arrow Connector 16"/>
            <p:cNvCxnSpPr>
              <a:stCxn id="9" idx="4"/>
              <a:endCxn id="16" idx="0"/>
            </p:cNvCxnSpPr>
            <p:nvPr/>
          </p:nvCxnSpPr>
          <p:spPr>
            <a:xfrm flipH="1">
              <a:off x="6030098" y="2514601"/>
              <a:ext cx="2275755" cy="609599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9" idx="4"/>
              <a:endCxn id="6" idx="0"/>
            </p:cNvCxnSpPr>
            <p:nvPr/>
          </p:nvCxnSpPr>
          <p:spPr>
            <a:xfrm>
              <a:off x="8305854" y="2514601"/>
              <a:ext cx="2413488" cy="609599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51203" y="3123515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26" name="Straight Arrow Connector 25"/>
            <p:cNvCxnSpPr>
              <a:stCxn id="8" idx="4"/>
              <a:endCxn id="25" idx="0"/>
            </p:cNvCxnSpPr>
            <p:nvPr/>
          </p:nvCxnSpPr>
          <p:spPr>
            <a:xfrm flipH="1">
              <a:off x="1915299" y="2514600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88129" y="5029200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30" name="Oval 29"/>
            <p:cNvSpPr/>
            <p:nvPr/>
          </p:nvSpPr>
          <p:spPr>
            <a:xfrm>
              <a:off x="76452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2778807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Arrow Connector 31"/>
            <p:cNvCxnSpPr>
              <a:stCxn id="25" idx="2"/>
              <a:endCxn id="31" idx="1"/>
            </p:cNvCxnSpPr>
            <p:nvPr/>
          </p:nvCxnSpPr>
          <p:spPr>
            <a:xfrm>
              <a:off x="1915298" y="3733800"/>
              <a:ext cx="908145" cy="424951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25" idx="2"/>
              <a:endCxn id="30" idx="7"/>
            </p:cNvCxnSpPr>
            <p:nvPr/>
          </p:nvCxnSpPr>
          <p:spPr>
            <a:xfrm flipH="1">
              <a:off x="1024683" y="3733800"/>
              <a:ext cx="890616" cy="4249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72547" y="5029200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35" name="Straight Arrow Connector 34"/>
            <p:cNvCxnSpPr>
              <a:stCxn id="31" idx="4"/>
              <a:endCxn id="34" idx="0"/>
            </p:cNvCxnSpPr>
            <p:nvPr/>
          </p:nvCxnSpPr>
          <p:spPr>
            <a:xfrm flipH="1">
              <a:off x="2236642" y="4418915"/>
              <a:ext cx="694565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31" idx="4"/>
              <a:endCxn id="29" idx="0"/>
            </p:cNvCxnSpPr>
            <p:nvPr/>
          </p:nvCxnSpPr>
          <p:spPr>
            <a:xfrm>
              <a:off x="2931207" y="4418915"/>
              <a:ext cx="66423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0604" y="5027830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38" name="Straight Arrow Connector 37"/>
            <p:cNvCxnSpPr>
              <a:stCxn id="30" idx="4"/>
              <a:endCxn id="37" idx="0"/>
            </p:cNvCxnSpPr>
            <p:nvPr/>
          </p:nvCxnSpPr>
          <p:spPr>
            <a:xfrm>
              <a:off x="916920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l 52"/>
            <p:cNvSpPr/>
            <p:nvPr/>
          </p:nvSpPr>
          <p:spPr>
            <a:xfrm>
              <a:off x="4863762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Arrow Connector 55"/>
            <p:cNvCxnSpPr>
              <a:endCxn id="53" idx="7"/>
            </p:cNvCxnSpPr>
            <p:nvPr/>
          </p:nvCxnSpPr>
          <p:spPr>
            <a:xfrm flipH="1">
              <a:off x="5123925" y="3733800"/>
              <a:ext cx="890616" cy="4249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59846" y="5027830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61" name="Straight Arrow Connector 60"/>
            <p:cNvCxnSpPr>
              <a:stCxn id="53" idx="4"/>
              <a:endCxn id="60" idx="0"/>
            </p:cNvCxnSpPr>
            <p:nvPr/>
          </p:nvCxnSpPr>
          <p:spPr>
            <a:xfrm>
              <a:off x="5016162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69733" y="5029200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65" name="Oval 64"/>
            <p:cNvSpPr/>
            <p:nvPr/>
          </p:nvSpPr>
          <p:spPr>
            <a:xfrm>
              <a:off x="689484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6" name="Straight Arrow Connector 65"/>
            <p:cNvCxnSpPr>
              <a:stCxn id="16" idx="2"/>
              <a:endCxn id="65" idx="1"/>
            </p:cNvCxnSpPr>
            <p:nvPr/>
          </p:nvCxnSpPr>
          <p:spPr>
            <a:xfrm>
              <a:off x="6030099" y="3734485"/>
              <a:ext cx="909378" cy="424267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99923" y="5029200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68" name="Straight Arrow Connector 67"/>
            <p:cNvCxnSpPr>
              <a:stCxn id="65" idx="4"/>
              <a:endCxn id="67" idx="0"/>
            </p:cNvCxnSpPr>
            <p:nvPr/>
          </p:nvCxnSpPr>
          <p:spPr>
            <a:xfrm flipH="1">
              <a:off x="6464016" y="4418915"/>
              <a:ext cx="583224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65" idx="4"/>
              <a:endCxn id="64" idx="0"/>
            </p:cNvCxnSpPr>
            <p:nvPr/>
          </p:nvCxnSpPr>
          <p:spPr>
            <a:xfrm>
              <a:off x="7047240" y="4418915"/>
              <a:ext cx="62980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1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920493" y="5028515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72" name="Oval 71"/>
            <p:cNvSpPr/>
            <p:nvPr/>
          </p:nvSpPr>
          <p:spPr>
            <a:xfrm>
              <a:off x="9478656" y="411343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Arrow Connector 72"/>
            <p:cNvCxnSpPr>
              <a:stCxn id="6" idx="2"/>
              <a:endCxn id="72" idx="7"/>
            </p:cNvCxnSpPr>
            <p:nvPr/>
          </p:nvCxnSpPr>
          <p:spPr>
            <a:xfrm flipH="1">
              <a:off x="9738818" y="3763545"/>
              <a:ext cx="980524" cy="394521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549581" y="5028515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75" name="Straight Arrow Connector 74"/>
            <p:cNvCxnSpPr>
              <a:stCxn id="72" idx="4"/>
              <a:endCxn id="74" idx="0"/>
            </p:cNvCxnSpPr>
            <p:nvPr/>
          </p:nvCxnSpPr>
          <p:spPr>
            <a:xfrm flipH="1">
              <a:off x="9013677" y="4418230"/>
              <a:ext cx="617379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>
              <a:stCxn id="72" idx="4"/>
              <a:endCxn id="71" idx="0"/>
            </p:cNvCxnSpPr>
            <p:nvPr/>
          </p:nvCxnSpPr>
          <p:spPr>
            <a:xfrm>
              <a:off x="9631056" y="4418230"/>
              <a:ext cx="796745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Oval 78"/>
            <p:cNvSpPr/>
            <p:nvPr/>
          </p:nvSpPr>
          <p:spPr>
            <a:xfrm>
              <a:off x="11651969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" name="Straight Arrow Connector 79"/>
            <p:cNvCxnSpPr>
              <a:stCxn id="6" idx="2"/>
              <a:endCxn id="79" idx="1"/>
            </p:cNvCxnSpPr>
            <p:nvPr/>
          </p:nvCxnSpPr>
          <p:spPr>
            <a:xfrm>
              <a:off x="10719342" y="3763545"/>
              <a:ext cx="977264" cy="39520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>
              <a:stCxn id="79" idx="4"/>
            </p:cNvCxnSpPr>
            <p:nvPr/>
          </p:nvCxnSpPr>
          <p:spPr>
            <a:xfrm>
              <a:off x="11804369" y="4418915"/>
              <a:ext cx="7778" cy="608916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Time-Limited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7823200" cy="4729164"/>
          </a:xfrm>
        </p:spPr>
        <p:txBody>
          <a:bodyPr/>
          <a:lstStyle/>
          <a:p>
            <a:r>
              <a:rPr lang="en-US" sz="2400" dirty="0"/>
              <a:t>Key idea: time-limited values</a:t>
            </a:r>
          </a:p>
          <a:p>
            <a:pPr lvl="4"/>
            <a:endParaRPr lang="en-US" sz="1200" dirty="0"/>
          </a:p>
          <a:p>
            <a:r>
              <a:rPr lang="en-US" sz="2400" dirty="0"/>
              <a:t>Define </a:t>
            </a:r>
            <a:r>
              <a:rPr lang="en-US" sz="2400" dirty="0" err="1"/>
              <a:t>V</a:t>
            </a:r>
            <a:r>
              <a:rPr lang="en-US" sz="2400" baseline="-25000" dirty="0" err="1"/>
              <a:t>k</a:t>
            </a:r>
            <a:r>
              <a:rPr lang="en-US" sz="2400" dirty="0"/>
              <a:t>(s) to be the optimal value of s if the game ends in k more time steps</a:t>
            </a:r>
          </a:p>
          <a:p>
            <a:pPr lvl="1"/>
            <a:r>
              <a:rPr lang="en-US" sz="2000" dirty="0"/>
              <a:t>Equivalently, it’s what a depth-k </a:t>
            </a:r>
            <a:r>
              <a:rPr lang="en-US" sz="2000" dirty="0" err="1"/>
              <a:t>expectimax</a:t>
            </a:r>
            <a:r>
              <a:rPr lang="en-US" sz="2000" dirty="0"/>
              <a:t> would give from s</a:t>
            </a:r>
          </a:p>
          <a:p>
            <a:endParaRPr lang="en-US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29020" y="1264178"/>
            <a:ext cx="2248579" cy="2164822"/>
          </a:xfrm>
          <a:prstGeom prst="rect">
            <a:avLst/>
          </a:prstGeom>
          <a:noFill/>
        </p:spPr>
      </p:pic>
      <p:sp>
        <p:nvSpPr>
          <p:cNvPr id="5" name="Text Box 28"/>
          <p:cNvSpPr txBox="1">
            <a:spLocks noChangeArrowheads="1"/>
          </p:cNvSpPr>
          <p:nvPr/>
        </p:nvSpPr>
        <p:spPr bwMode="auto">
          <a:xfrm>
            <a:off x="7696200" y="6488112"/>
            <a:ext cx="449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[Demo – time-limited values (L8D6)]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524350" y="3962400"/>
            <a:ext cx="4492280" cy="1731062"/>
            <a:chOff x="460604" y="1295400"/>
            <a:chExt cx="11348754" cy="437314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43362" y="1295400"/>
              <a:ext cx="928190" cy="610286"/>
            </a:xfrm>
            <a:prstGeom prst="rect">
              <a:avLst/>
            </a:prstGeom>
            <a:noFill/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654641" y="3124199"/>
              <a:ext cx="1014612" cy="639346"/>
            </a:xfrm>
            <a:prstGeom prst="rect">
              <a:avLst/>
            </a:prstGeom>
            <a:noFill/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824561" y="4941331"/>
              <a:ext cx="984797" cy="697468"/>
            </a:xfrm>
            <a:prstGeom prst="rect">
              <a:avLst/>
            </a:prstGeom>
            <a:noFill/>
          </p:spPr>
        </p:pic>
        <p:sp>
          <p:nvSpPr>
            <p:cNvPr id="11" name="Oval 10"/>
            <p:cNvSpPr/>
            <p:nvPr/>
          </p:nvSpPr>
          <p:spPr>
            <a:xfrm>
              <a:off x="1770678" y="220980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7790478" y="220980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>
              <a:stCxn id="8" idx="2"/>
              <a:endCxn id="12" idx="1"/>
            </p:cNvCxnSpPr>
            <p:nvPr/>
          </p:nvCxnSpPr>
          <p:spPr>
            <a:xfrm>
              <a:off x="5207457" y="1905685"/>
              <a:ext cx="2627658" cy="348752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8" idx="2"/>
              <a:endCxn id="11" idx="7"/>
            </p:cNvCxnSpPr>
            <p:nvPr/>
          </p:nvCxnSpPr>
          <p:spPr>
            <a:xfrm flipH="1">
              <a:off x="2030841" y="1905685"/>
              <a:ext cx="3176616" cy="3487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66005" y="3124199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16" name="Straight Arrow Connector 15"/>
            <p:cNvCxnSpPr>
              <a:stCxn id="12" idx="4"/>
              <a:endCxn id="15" idx="0"/>
            </p:cNvCxnSpPr>
            <p:nvPr/>
          </p:nvCxnSpPr>
          <p:spPr>
            <a:xfrm flipH="1">
              <a:off x="6030099" y="2514600"/>
              <a:ext cx="1912779" cy="609600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2" idx="4"/>
              <a:endCxn id="9" idx="0"/>
            </p:cNvCxnSpPr>
            <p:nvPr/>
          </p:nvCxnSpPr>
          <p:spPr>
            <a:xfrm>
              <a:off x="7942878" y="2514600"/>
              <a:ext cx="2219072" cy="609600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51204" y="3123514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19" name="Straight Arrow Connector 18"/>
            <p:cNvCxnSpPr>
              <a:stCxn id="11" idx="4"/>
              <a:endCxn id="18" idx="0"/>
            </p:cNvCxnSpPr>
            <p:nvPr/>
          </p:nvCxnSpPr>
          <p:spPr>
            <a:xfrm flipH="1">
              <a:off x="1915299" y="2514600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72842" y="5029200"/>
              <a:ext cx="1014612" cy="639346"/>
            </a:xfrm>
            <a:prstGeom prst="rect">
              <a:avLst/>
            </a:prstGeom>
            <a:noFill/>
          </p:spPr>
        </p:pic>
        <p:sp>
          <p:nvSpPr>
            <p:cNvPr id="21" name="Oval 20"/>
            <p:cNvSpPr/>
            <p:nvPr/>
          </p:nvSpPr>
          <p:spPr>
            <a:xfrm>
              <a:off x="76452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278004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/>
            <p:cNvCxnSpPr>
              <a:stCxn id="18" idx="2"/>
              <a:endCxn id="22" idx="1"/>
            </p:cNvCxnSpPr>
            <p:nvPr/>
          </p:nvCxnSpPr>
          <p:spPr>
            <a:xfrm>
              <a:off x="1915299" y="3733800"/>
              <a:ext cx="909378" cy="424952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8" idx="2"/>
              <a:endCxn id="21" idx="7"/>
            </p:cNvCxnSpPr>
            <p:nvPr/>
          </p:nvCxnSpPr>
          <p:spPr>
            <a:xfrm flipH="1">
              <a:off x="1024683" y="3733800"/>
              <a:ext cx="890616" cy="4249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60805" y="5029200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26" name="Straight Arrow Connector 25"/>
            <p:cNvCxnSpPr>
              <a:stCxn id="22" idx="4"/>
              <a:endCxn id="25" idx="0"/>
            </p:cNvCxnSpPr>
            <p:nvPr/>
          </p:nvCxnSpPr>
          <p:spPr>
            <a:xfrm flipH="1">
              <a:off x="2524899" y="4418915"/>
              <a:ext cx="407541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22" idx="4"/>
              <a:endCxn id="20" idx="0"/>
            </p:cNvCxnSpPr>
            <p:nvPr/>
          </p:nvCxnSpPr>
          <p:spPr>
            <a:xfrm>
              <a:off x="2932440" y="4418915"/>
              <a:ext cx="44771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0604" y="5027831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29" name="Straight Arrow Connector 28"/>
            <p:cNvCxnSpPr>
              <a:stCxn id="21" idx="4"/>
              <a:endCxn id="28" idx="0"/>
            </p:cNvCxnSpPr>
            <p:nvPr/>
          </p:nvCxnSpPr>
          <p:spPr>
            <a:xfrm>
              <a:off x="916920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>
              <a:off x="4863762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Arrow Connector 30"/>
            <p:cNvCxnSpPr>
              <a:endCxn id="30" idx="7"/>
            </p:cNvCxnSpPr>
            <p:nvPr/>
          </p:nvCxnSpPr>
          <p:spPr>
            <a:xfrm flipH="1">
              <a:off x="5123925" y="3733800"/>
              <a:ext cx="890616" cy="4249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59846" y="5027831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33" name="Straight Arrow Connector 32"/>
            <p:cNvCxnSpPr>
              <a:stCxn id="30" idx="4"/>
              <a:endCxn id="32" idx="0"/>
            </p:cNvCxnSpPr>
            <p:nvPr/>
          </p:nvCxnSpPr>
          <p:spPr>
            <a:xfrm>
              <a:off x="5016162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987643" y="5029200"/>
              <a:ext cx="1014612" cy="639346"/>
            </a:xfrm>
            <a:prstGeom prst="rect">
              <a:avLst/>
            </a:prstGeom>
            <a:noFill/>
          </p:spPr>
        </p:pic>
        <p:sp>
          <p:nvSpPr>
            <p:cNvPr id="35" name="Oval 34"/>
            <p:cNvSpPr/>
            <p:nvPr/>
          </p:nvSpPr>
          <p:spPr>
            <a:xfrm>
              <a:off x="689484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Arrow Connector 35"/>
            <p:cNvCxnSpPr>
              <a:stCxn id="15" idx="2"/>
              <a:endCxn id="35" idx="1"/>
            </p:cNvCxnSpPr>
            <p:nvPr/>
          </p:nvCxnSpPr>
          <p:spPr>
            <a:xfrm>
              <a:off x="6030099" y="3734485"/>
              <a:ext cx="909378" cy="424267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175604" y="5029200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38" name="Straight Arrow Connector 37"/>
            <p:cNvCxnSpPr>
              <a:stCxn id="35" idx="4"/>
              <a:endCxn id="37" idx="0"/>
            </p:cNvCxnSpPr>
            <p:nvPr/>
          </p:nvCxnSpPr>
          <p:spPr>
            <a:xfrm flipH="1">
              <a:off x="6639699" y="4418915"/>
              <a:ext cx="407541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5" idx="4"/>
              <a:endCxn id="34" idx="0"/>
            </p:cNvCxnSpPr>
            <p:nvPr/>
          </p:nvCxnSpPr>
          <p:spPr>
            <a:xfrm>
              <a:off x="7047240" y="4418915"/>
              <a:ext cx="44771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0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045042" y="5028516"/>
              <a:ext cx="1014612" cy="639346"/>
            </a:xfrm>
            <a:prstGeom prst="rect">
              <a:avLst/>
            </a:prstGeom>
            <a:noFill/>
          </p:spPr>
        </p:pic>
        <p:sp>
          <p:nvSpPr>
            <p:cNvPr id="41" name="Oval 40"/>
            <p:cNvSpPr/>
            <p:nvPr/>
          </p:nvSpPr>
          <p:spPr>
            <a:xfrm>
              <a:off x="8952240" y="411343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Arrow Connector 41"/>
            <p:cNvCxnSpPr>
              <a:stCxn id="9" idx="2"/>
              <a:endCxn id="41" idx="7"/>
            </p:cNvCxnSpPr>
            <p:nvPr/>
          </p:nvCxnSpPr>
          <p:spPr>
            <a:xfrm flipH="1">
              <a:off x="9212403" y="3763546"/>
              <a:ext cx="949547" cy="394521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233005" y="5028516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44" name="Straight Arrow Connector 43"/>
            <p:cNvCxnSpPr>
              <a:stCxn id="41" idx="4"/>
              <a:endCxn id="43" idx="0"/>
            </p:cNvCxnSpPr>
            <p:nvPr/>
          </p:nvCxnSpPr>
          <p:spPr>
            <a:xfrm flipH="1">
              <a:off x="8697099" y="4418230"/>
              <a:ext cx="407541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41" idx="4"/>
              <a:endCxn id="40" idx="0"/>
            </p:cNvCxnSpPr>
            <p:nvPr/>
          </p:nvCxnSpPr>
          <p:spPr>
            <a:xfrm>
              <a:off x="9104640" y="4418230"/>
              <a:ext cx="447710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/>
            <p:cNvSpPr/>
            <p:nvPr/>
          </p:nvSpPr>
          <p:spPr>
            <a:xfrm>
              <a:off x="11119941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Arrow Connector 46"/>
            <p:cNvCxnSpPr>
              <a:stCxn id="9" idx="2"/>
              <a:endCxn id="46" idx="1"/>
            </p:cNvCxnSpPr>
            <p:nvPr/>
          </p:nvCxnSpPr>
          <p:spPr>
            <a:xfrm>
              <a:off x="10161950" y="3763546"/>
              <a:ext cx="1002628" cy="395206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46" idx="4"/>
            </p:cNvCxnSpPr>
            <p:nvPr/>
          </p:nvCxnSpPr>
          <p:spPr>
            <a:xfrm>
              <a:off x="11272341" y="4418915"/>
              <a:ext cx="7779" cy="60891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Right Arrow 48"/>
          <p:cNvSpPr/>
          <p:nvPr/>
        </p:nvSpPr>
        <p:spPr>
          <a:xfrm>
            <a:off x="6629400" y="4343400"/>
            <a:ext cx="990600" cy="91440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Isosceles Triangle 49"/>
          <p:cNvSpPr/>
          <p:nvPr/>
        </p:nvSpPr>
        <p:spPr>
          <a:xfrm>
            <a:off x="8229600" y="4267200"/>
            <a:ext cx="2057400" cy="1447800"/>
          </a:xfrm>
          <a:prstGeom prst="triangle">
            <a:avLst/>
          </a:prstGeom>
          <a:solidFill>
            <a:srgbClr val="8FAA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5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8763000" y="3962400"/>
            <a:ext cx="864110" cy="278892"/>
          </a:xfrm>
          <a:prstGeom prst="rect">
            <a:avLst/>
          </a:prstGeom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350" y="3962400"/>
            <a:ext cx="367414" cy="241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7.4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791" y="1143000"/>
            <a:ext cx="6206418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199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7.5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45" y="1143000"/>
            <a:ext cx="617691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199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7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400" y="1143000"/>
            <a:ext cx="6207201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199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179" y="1143000"/>
            <a:ext cx="6177643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19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CF470963-E2AA-46E5-BD49-7EBE6FC68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9800" y="942975"/>
            <a:ext cx="7458076" cy="4972050"/>
          </a:xfrm>
          <a:prstGeom prst="rect">
            <a:avLst/>
          </a:prstGeom>
          <a:noFill/>
        </p:spPr>
      </p:pic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3"/>
            <a:ext cx="12192000" cy="1470025"/>
          </a:xfrm>
        </p:spPr>
        <p:txBody>
          <a:bodyPr/>
          <a:lstStyle/>
          <a:p>
            <a:pPr eaLnBrk="1" hangingPunct="1"/>
            <a:r>
              <a:rPr lang="en-US" dirty="0"/>
              <a:t>CS 188: Artificial Intelligence</a:t>
            </a:r>
            <a:br>
              <a:rPr lang="en-US" dirty="0"/>
            </a:b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123950"/>
            <a:ext cx="12192000" cy="1524000"/>
          </a:xfrm>
        </p:spPr>
        <p:txBody>
          <a:bodyPr/>
          <a:lstStyle/>
          <a:p>
            <a:pPr eaLnBrk="1" hangingPunct="1"/>
            <a:r>
              <a:rPr lang="en-US" sz="3600" dirty="0"/>
              <a:t>How to Solve Markov Decision Processes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5486400"/>
            <a:ext cx="12192000" cy="131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</a:rPr>
              <a:t>Instructors: Sergey Levine and Stuart Russell</a:t>
            </a:r>
          </a:p>
          <a:p>
            <a:pPr algn="ctr"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</a:rPr>
              <a:t>University of California, Berkeley</a:t>
            </a:r>
          </a:p>
          <a:p>
            <a:pPr algn="ctr">
              <a:spcBef>
                <a:spcPct val="50000"/>
              </a:spcBef>
            </a:pPr>
            <a:r>
              <a:rPr lang="en-US" sz="1400" dirty="0">
                <a:latin typeface="Calibri"/>
                <a:cs typeface="Calibri"/>
              </a:rPr>
              <a:t>[slides adapted from Dan Klein and Pieter </a:t>
            </a:r>
            <a:r>
              <a:rPr lang="en-US" sz="1400" dirty="0" err="1">
                <a:latin typeface="Calibri"/>
                <a:cs typeface="Calibri"/>
              </a:rPr>
              <a:t>Abbeel</a:t>
            </a:r>
            <a:r>
              <a:rPr lang="en-US" sz="1400" dirty="0">
                <a:latin typeface="Calibri"/>
                <a:cs typeface="Calibri"/>
              </a:rPr>
              <a:t> http://ai.berkeley.edu.]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0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57098"/>
            <a:ext cx="6172200" cy="570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199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0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644" y="1143000"/>
            <a:ext cx="6186713" cy="57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199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1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972" y="1173166"/>
            <a:ext cx="6154057" cy="568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199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1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48034"/>
            <a:ext cx="6172200" cy="570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199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2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75224"/>
            <a:ext cx="6172200" cy="568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199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2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198" y="1157224"/>
            <a:ext cx="6179605" cy="570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199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3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725" y="1143000"/>
            <a:ext cx="61965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199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3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38306"/>
            <a:ext cx="6172200" cy="571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199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725" y="1143000"/>
            <a:ext cx="61965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199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k=100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9.2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746" y="1130418"/>
            <a:ext cx="6190508" cy="572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19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Example: Grid World</a:t>
            </a:r>
          </a:p>
        </p:txBody>
      </p:sp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0735" y="1371600"/>
            <a:ext cx="4495800" cy="348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3"/>
          <p:cNvSpPr txBox="1">
            <a:spLocks noChangeArrowheads="1"/>
          </p:cNvSpPr>
          <p:nvPr/>
        </p:nvSpPr>
        <p:spPr bwMode="auto">
          <a:xfrm>
            <a:off x="228600" y="1493838"/>
            <a:ext cx="64770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accent2"/>
                </a:solidFill>
                <a:latin typeface="Calibri" pitchFamily="34" charset="0"/>
              </a:rPr>
              <a:t>A maze-like problem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The agent lives in a grid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Walls block the agent’</a:t>
            </a:r>
            <a:r>
              <a:rPr lang="en-US" altLang="ja-JP" dirty="0">
                <a:latin typeface="Calibri" pitchFamily="34" charset="0"/>
              </a:rPr>
              <a:t>s path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endParaRPr lang="en-US" altLang="ja-JP" sz="6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accent2"/>
                </a:solidFill>
                <a:latin typeface="Calibri" pitchFamily="34" charset="0"/>
              </a:rPr>
              <a:t>Noisy movement: </a:t>
            </a:r>
            <a:r>
              <a:rPr lang="en-US" altLang="ja-JP" sz="2000" dirty="0">
                <a:solidFill>
                  <a:schemeClr val="accent2"/>
                </a:solidFill>
                <a:latin typeface="Calibri" pitchFamily="34" charset="0"/>
              </a:rPr>
              <a:t>actions do not always go as planned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80% of the time, the action North takes the agent North 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10% of the time, North takes the agent West; 10% East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If there is a wall in the direction the agent would have been taken, the agent stays put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sz="6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accent2"/>
                </a:solidFill>
                <a:latin typeface="Calibri" pitchFamily="34" charset="0"/>
              </a:rPr>
              <a:t>The agent receives rewards each time step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Small </a:t>
            </a:r>
            <a:r>
              <a:rPr lang="en-US" altLang="ja-JP" dirty="0">
                <a:latin typeface="Calibri" pitchFamily="34" charset="0"/>
              </a:rPr>
              <a:t>“living” reward each step (can be negative)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Big rewards come at the end (good or bad)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endParaRPr lang="en-US" sz="6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accent2"/>
                </a:solidFill>
                <a:latin typeface="Calibri" pitchFamily="34" charset="0"/>
              </a:rPr>
              <a:t>Goal: maximize sum of (discounted) rewards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3135" y="1373299"/>
            <a:ext cx="4439265" cy="3197001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10800" y="3896549"/>
            <a:ext cx="457200" cy="24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67801" y="3886200"/>
            <a:ext cx="509618" cy="21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77400" y="2895600"/>
            <a:ext cx="433322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Dan\Dropbox\Office\CS 188\Ketrina Art\MDPs\AgentTopDow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471422" y="3581400"/>
            <a:ext cx="815578" cy="76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acingSubTree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657600"/>
            <a:ext cx="5803005" cy="2822260"/>
          </a:xfrm>
          <a:prstGeom prst="rect">
            <a:avLst/>
          </a:prstGeom>
        </p:spPr>
      </p:pic>
      <p:cxnSp>
        <p:nvCxnSpPr>
          <p:cNvPr id="951" name="Straight Arrow Connector 10"/>
          <p:cNvCxnSpPr>
            <a:stCxn id="309" idx="2"/>
            <a:endCxn id="313" idx="1"/>
          </p:cNvCxnSpPr>
          <p:nvPr/>
        </p:nvCxnSpPr>
        <p:spPr>
          <a:xfrm>
            <a:off x="7749492" y="1843018"/>
            <a:ext cx="1563311" cy="41090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Time-Limited Values</a:t>
            </a:r>
          </a:p>
        </p:txBody>
      </p:sp>
      <p:grpSp>
        <p:nvGrpSpPr>
          <p:cNvPr id="308" name="Group 43"/>
          <p:cNvGrpSpPr/>
          <p:nvPr/>
        </p:nvGrpSpPr>
        <p:grpSpPr>
          <a:xfrm>
            <a:off x="5268141" y="1524000"/>
            <a:ext cx="6237200" cy="2514600"/>
            <a:chOff x="460604" y="858084"/>
            <a:chExt cx="11931837" cy="4810462"/>
          </a:xfrm>
        </p:grpSpPr>
        <p:pic>
          <p:nvPicPr>
            <p:cNvPr id="309" name="Picture 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43363" y="858084"/>
              <a:ext cx="928189" cy="610286"/>
            </a:xfrm>
            <a:prstGeom prst="rect">
              <a:avLst/>
            </a:prstGeom>
            <a:noFill/>
          </p:spPr>
        </p:pic>
        <p:pic>
          <p:nvPicPr>
            <p:cNvPr id="310" name="Picture 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212034" y="3044658"/>
              <a:ext cx="1014614" cy="639346"/>
            </a:xfrm>
            <a:prstGeom prst="rect">
              <a:avLst/>
            </a:prstGeom>
            <a:noFill/>
          </p:spPr>
        </p:pic>
        <p:pic>
          <p:nvPicPr>
            <p:cNvPr id="311" name="Picture 2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407647" y="4941331"/>
              <a:ext cx="984794" cy="697467"/>
            </a:xfrm>
            <a:prstGeom prst="rect">
              <a:avLst/>
            </a:prstGeom>
            <a:noFill/>
          </p:spPr>
        </p:pic>
        <p:sp>
          <p:nvSpPr>
            <p:cNvPr id="312" name="Oval 7"/>
            <p:cNvSpPr/>
            <p:nvPr/>
          </p:nvSpPr>
          <p:spPr>
            <a:xfrm>
              <a:off x="1770678" y="220980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Oval 8"/>
            <p:cNvSpPr/>
            <p:nvPr/>
          </p:nvSpPr>
          <p:spPr>
            <a:xfrm>
              <a:off x="8153453" y="2209801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5" name="Straight Arrow Connector 12"/>
            <p:cNvCxnSpPr>
              <a:stCxn id="309" idx="2"/>
            </p:cNvCxnSpPr>
            <p:nvPr/>
          </p:nvCxnSpPr>
          <p:spPr>
            <a:xfrm flipH="1">
              <a:off x="2030842" y="1468370"/>
              <a:ext cx="3176615" cy="786067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6" name="Picture 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66004" y="3044658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17" name="Straight Arrow Connector 16"/>
            <p:cNvCxnSpPr/>
            <p:nvPr/>
          </p:nvCxnSpPr>
          <p:spPr>
            <a:xfrm flipH="1">
              <a:off x="6030098" y="2514601"/>
              <a:ext cx="2275755" cy="609599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Arrow Connector 17"/>
            <p:cNvCxnSpPr/>
            <p:nvPr/>
          </p:nvCxnSpPr>
          <p:spPr>
            <a:xfrm>
              <a:off x="8305854" y="2514601"/>
              <a:ext cx="2413488" cy="609599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9" name="Picture 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51203" y="3044658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20" name="Straight Arrow Connector 319"/>
            <p:cNvCxnSpPr>
              <a:endCxn id="319" idx="0"/>
            </p:cNvCxnSpPr>
            <p:nvPr/>
          </p:nvCxnSpPr>
          <p:spPr>
            <a:xfrm flipH="1">
              <a:off x="1915298" y="2435743"/>
              <a:ext cx="7778" cy="608916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1" name="Picture 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88129" y="5029200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322" name="Oval 321"/>
            <p:cNvSpPr/>
            <p:nvPr/>
          </p:nvSpPr>
          <p:spPr>
            <a:xfrm>
              <a:off x="76452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Oval 322"/>
            <p:cNvSpPr/>
            <p:nvPr/>
          </p:nvSpPr>
          <p:spPr>
            <a:xfrm>
              <a:off x="2778807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4" name="Straight Arrow Connector 323"/>
            <p:cNvCxnSpPr>
              <a:stCxn id="319" idx="2"/>
              <a:endCxn id="323" idx="1"/>
            </p:cNvCxnSpPr>
            <p:nvPr/>
          </p:nvCxnSpPr>
          <p:spPr>
            <a:xfrm>
              <a:off x="1915298" y="3654944"/>
              <a:ext cx="908145" cy="503807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Arrow Connector 324"/>
            <p:cNvCxnSpPr>
              <a:stCxn id="319" idx="2"/>
              <a:endCxn id="322" idx="7"/>
            </p:cNvCxnSpPr>
            <p:nvPr/>
          </p:nvCxnSpPr>
          <p:spPr>
            <a:xfrm flipH="1">
              <a:off x="1024684" y="3654944"/>
              <a:ext cx="890614" cy="503807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6" name="Picture 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72547" y="5029200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27" name="Straight Arrow Connector 326"/>
            <p:cNvCxnSpPr>
              <a:stCxn id="323" idx="4"/>
              <a:endCxn id="326" idx="0"/>
            </p:cNvCxnSpPr>
            <p:nvPr/>
          </p:nvCxnSpPr>
          <p:spPr>
            <a:xfrm flipH="1">
              <a:off x="2236642" y="4418915"/>
              <a:ext cx="694565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Arrow Connector 327"/>
            <p:cNvCxnSpPr>
              <a:stCxn id="323" idx="4"/>
              <a:endCxn id="321" idx="0"/>
            </p:cNvCxnSpPr>
            <p:nvPr/>
          </p:nvCxnSpPr>
          <p:spPr>
            <a:xfrm>
              <a:off x="2931207" y="4418915"/>
              <a:ext cx="66423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9" name="Picture 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0604" y="5027830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30" name="Straight Arrow Connector 329"/>
            <p:cNvCxnSpPr>
              <a:stCxn id="322" idx="4"/>
              <a:endCxn id="329" idx="0"/>
            </p:cNvCxnSpPr>
            <p:nvPr/>
          </p:nvCxnSpPr>
          <p:spPr>
            <a:xfrm>
              <a:off x="916920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1" name="Oval 330"/>
            <p:cNvSpPr/>
            <p:nvPr/>
          </p:nvSpPr>
          <p:spPr>
            <a:xfrm>
              <a:off x="4863762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2" name="Straight Arrow Connector 331"/>
            <p:cNvCxnSpPr>
              <a:stCxn id="316" idx="2"/>
              <a:endCxn id="331" idx="7"/>
            </p:cNvCxnSpPr>
            <p:nvPr/>
          </p:nvCxnSpPr>
          <p:spPr>
            <a:xfrm flipH="1">
              <a:off x="5123926" y="3654944"/>
              <a:ext cx="906173" cy="503807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3" name="Picture 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59846" y="5027830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34" name="Straight Arrow Connector 333"/>
            <p:cNvCxnSpPr>
              <a:stCxn id="331" idx="4"/>
              <a:endCxn id="333" idx="0"/>
            </p:cNvCxnSpPr>
            <p:nvPr/>
          </p:nvCxnSpPr>
          <p:spPr>
            <a:xfrm>
              <a:off x="5016162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5" name="Picture 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69733" y="5029200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336" name="Oval 335"/>
            <p:cNvSpPr/>
            <p:nvPr/>
          </p:nvSpPr>
          <p:spPr>
            <a:xfrm>
              <a:off x="689484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7" name="Straight Arrow Connector 336"/>
            <p:cNvCxnSpPr>
              <a:stCxn id="316" idx="2"/>
              <a:endCxn id="336" idx="1"/>
            </p:cNvCxnSpPr>
            <p:nvPr/>
          </p:nvCxnSpPr>
          <p:spPr>
            <a:xfrm>
              <a:off x="6030098" y="3654944"/>
              <a:ext cx="909379" cy="503807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8" name="Picture 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99923" y="5029200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39" name="Straight Arrow Connector 338"/>
            <p:cNvCxnSpPr>
              <a:stCxn id="336" idx="4"/>
              <a:endCxn id="338" idx="0"/>
            </p:cNvCxnSpPr>
            <p:nvPr/>
          </p:nvCxnSpPr>
          <p:spPr>
            <a:xfrm flipH="1">
              <a:off x="6464016" y="4418915"/>
              <a:ext cx="583224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Arrow Connector 339"/>
            <p:cNvCxnSpPr>
              <a:stCxn id="336" idx="4"/>
              <a:endCxn id="335" idx="0"/>
            </p:cNvCxnSpPr>
            <p:nvPr/>
          </p:nvCxnSpPr>
          <p:spPr>
            <a:xfrm>
              <a:off x="7047240" y="4418915"/>
              <a:ext cx="62980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1" name="Picture 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920493" y="5028515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342" name="Oval 341"/>
            <p:cNvSpPr/>
            <p:nvPr/>
          </p:nvSpPr>
          <p:spPr>
            <a:xfrm>
              <a:off x="9478656" y="411343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3" name="Straight Arrow Connector 342"/>
            <p:cNvCxnSpPr>
              <a:stCxn id="310" idx="2"/>
              <a:endCxn id="342" idx="7"/>
            </p:cNvCxnSpPr>
            <p:nvPr/>
          </p:nvCxnSpPr>
          <p:spPr>
            <a:xfrm flipH="1">
              <a:off x="9738820" y="3684004"/>
              <a:ext cx="980522" cy="47406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4" name="Picture 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549581" y="5028515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45" name="Straight Arrow Connector 344"/>
            <p:cNvCxnSpPr>
              <a:stCxn id="342" idx="4"/>
              <a:endCxn id="344" idx="0"/>
            </p:cNvCxnSpPr>
            <p:nvPr/>
          </p:nvCxnSpPr>
          <p:spPr>
            <a:xfrm flipH="1">
              <a:off x="9013677" y="4418230"/>
              <a:ext cx="617379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Arrow Connector 345"/>
            <p:cNvCxnSpPr>
              <a:stCxn id="342" idx="4"/>
              <a:endCxn id="341" idx="0"/>
            </p:cNvCxnSpPr>
            <p:nvPr/>
          </p:nvCxnSpPr>
          <p:spPr>
            <a:xfrm>
              <a:off x="9631056" y="4418230"/>
              <a:ext cx="796745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7" name="Oval 346"/>
            <p:cNvSpPr/>
            <p:nvPr/>
          </p:nvSpPr>
          <p:spPr>
            <a:xfrm>
              <a:off x="11651969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8" name="Straight Arrow Connector 347"/>
            <p:cNvCxnSpPr>
              <a:stCxn id="310" idx="2"/>
              <a:endCxn id="347" idx="1"/>
            </p:cNvCxnSpPr>
            <p:nvPr/>
          </p:nvCxnSpPr>
          <p:spPr>
            <a:xfrm>
              <a:off x="10719342" y="3684004"/>
              <a:ext cx="977264" cy="474747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Arrow Connector 348"/>
            <p:cNvCxnSpPr>
              <a:stCxn id="347" idx="4"/>
            </p:cNvCxnSpPr>
            <p:nvPr/>
          </p:nvCxnSpPr>
          <p:spPr>
            <a:xfrm>
              <a:off x="11804369" y="4418915"/>
              <a:ext cx="7778" cy="608916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0" name="Rounded Rectangle 349"/>
          <p:cNvSpPr/>
          <p:nvPr/>
        </p:nvSpPr>
        <p:spPr>
          <a:xfrm>
            <a:off x="4953000" y="5867400"/>
            <a:ext cx="67818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1" name="Right Arrow 350"/>
          <p:cNvSpPr/>
          <p:nvPr/>
        </p:nvSpPr>
        <p:spPr>
          <a:xfrm flipH="1">
            <a:off x="4038600" y="6025662"/>
            <a:ext cx="685800" cy="42203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4" name="Picture 35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533400" y="6096000"/>
            <a:ext cx="864620" cy="279057"/>
          </a:xfrm>
          <a:prstGeom prst="rect">
            <a:avLst/>
          </a:prstGeom>
          <a:noFill/>
          <a:ln/>
          <a:effectLst/>
        </p:spPr>
      </p:pic>
      <p:pic>
        <p:nvPicPr>
          <p:cNvPr id="353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5006" y="6096000"/>
            <a:ext cx="367414" cy="241575"/>
          </a:xfrm>
          <a:prstGeom prst="rect">
            <a:avLst/>
          </a:prstGeom>
          <a:noFill/>
        </p:spPr>
      </p:pic>
      <p:pic>
        <p:nvPicPr>
          <p:cNvPr id="355" name="Picture 35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1649980" y="6096000"/>
            <a:ext cx="864620" cy="279057"/>
          </a:xfrm>
          <a:prstGeom prst="rect">
            <a:avLst/>
          </a:prstGeom>
          <a:noFill/>
          <a:ln/>
          <a:effectLst/>
        </p:spPr>
      </p:pic>
      <p:pic>
        <p:nvPicPr>
          <p:cNvPr id="357" name="Picture 356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2792980" y="6096000"/>
            <a:ext cx="864620" cy="279057"/>
          </a:xfrm>
          <a:prstGeom prst="rect">
            <a:avLst/>
          </a:prstGeom>
          <a:noFill/>
          <a:ln/>
          <a:effectLst/>
        </p:spPr>
      </p:pic>
      <p:pic>
        <p:nvPicPr>
          <p:cNvPr id="359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5027" y="6051604"/>
            <a:ext cx="389821" cy="276085"/>
          </a:xfrm>
          <a:prstGeom prst="rect">
            <a:avLst/>
          </a:prstGeom>
          <a:noFill/>
        </p:spPr>
      </p:pic>
      <p:pic>
        <p:nvPicPr>
          <p:cNvPr id="360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1998" y="6087424"/>
            <a:ext cx="401623" cy="253078"/>
          </a:xfrm>
          <a:prstGeom prst="rect">
            <a:avLst/>
          </a:prstGeom>
          <a:noFill/>
        </p:spPr>
      </p:pic>
      <p:sp>
        <p:nvSpPr>
          <p:cNvPr id="361" name="Rounded Rectangle 360"/>
          <p:cNvSpPr/>
          <p:nvPr/>
        </p:nvSpPr>
        <p:spPr>
          <a:xfrm>
            <a:off x="381000" y="5867400"/>
            <a:ext cx="34290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2" name="Rounded Rectangle 361"/>
          <p:cNvSpPr/>
          <p:nvPr/>
        </p:nvSpPr>
        <p:spPr>
          <a:xfrm>
            <a:off x="4953000" y="4724400"/>
            <a:ext cx="67818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3" name="Right Arrow 362"/>
          <p:cNvSpPr/>
          <p:nvPr/>
        </p:nvSpPr>
        <p:spPr>
          <a:xfrm flipH="1">
            <a:off x="4038600" y="4882662"/>
            <a:ext cx="685800" cy="42203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1" name="Picture 370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 cstate="print"/>
          <a:stretch>
            <a:fillRect/>
          </a:stretch>
        </p:blipFill>
        <p:spPr bwMode="auto">
          <a:xfrm>
            <a:off x="533144" y="4953000"/>
            <a:ext cx="865130" cy="279221"/>
          </a:xfrm>
          <a:prstGeom prst="rect">
            <a:avLst/>
          </a:prstGeom>
          <a:noFill/>
          <a:ln/>
          <a:effectLst/>
        </p:spPr>
      </p:pic>
      <p:pic>
        <p:nvPicPr>
          <p:cNvPr id="365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5006" y="4953000"/>
            <a:ext cx="367414" cy="241575"/>
          </a:xfrm>
          <a:prstGeom prst="rect">
            <a:avLst/>
          </a:prstGeom>
          <a:noFill/>
        </p:spPr>
      </p:pic>
      <p:pic>
        <p:nvPicPr>
          <p:cNvPr id="372" name="Picture 371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/>
          <a:stretch>
            <a:fillRect/>
          </a:stretch>
        </p:blipFill>
        <p:spPr bwMode="auto">
          <a:xfrm>
            <a:off x="1649724" y="4953000"/>
            <a:ext cx="865130" cy="279221"/>
          </a:xfrm>
          <a:prstGeom prst="rect">
            <a:avLst/>
          </a:prstGeom>
          <a:noFill/>
          <a:ln/>
          <a:effectLst/>
        </p:spPr>
      </p:pic>
      <p:pic>
        <p:nvPicPr>
          <p:cNvPr id="373" name="Picture 372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 cstate="print"/>
          <a:stretch>
            <a:fillRect/>
          </a:stretch>
        </p:blipFill>
        <p:spPr bwMode="auto">
          <a:xfrm>
            <a:off x="2792724" y="4953000"/>
            <a:ext cx="865130" cy="279221"/>
          </a:xfrm>
          <a:prstGeom prst="rect">
            <a:avLst/>
          </a:prstGeom>
          <a:noFill/>
          <a:ln/>
          <a:effectLst/>
        </p:spPr>
      </p:pic>
      <p:pic>
        <p:nvPicPr>
          <p:cNvPr id="368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5027" y="4908604"/>
            <a:ext cx="389821" cy="276085"/>
          </a:xfrm>
          <a:prstGeom prst="rect">
            <a:avLst/>
          </a:prstGeom>
          <a:noFill/>
        </p:spPr>
      </p:pic>
      <p:pic>
        <p:nvPicPr>
          <p:cNvPr id="369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1998" y="4944424"/>
            <a:ext cx="401623" cy="253078"/>
          </a:xfrm>
          <a:prstGeom prst="rect">
            <a:avLst/>
          </a:prstGeom>
          <a:noFill/>
        </p:spPr>
      </p:pic>
      <p:sp>
        <p:nvSpPr>
          <p:cNvPr id="370" name="Rounded Rectangle 369"/>
          <p:cNvSpPr/>
          <p:nvPr/>
        </p:nvSpPr>
        <p:spPr>
          <a:xfrm>
            <a:off x="381000" y="4724400"/>
            <a:ext cx="34290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4" name="Rounded Rectangle 373"/>
          <p:cNvSpPr/>
          <p:nvPr/>
        </p:nvSpPr>
        <p:spPr>
          <a:xfrm>
            <a:off x="4953000" y="3597302"/>
            <a:ext cx="67818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5" name="Right Arrow 374"/>
          <p:cNvSpPr/>
          <p:nvPr/>
        </p:nvSpPr>
        <p:spPr>
          <a:xfrm flipH="1">
            <a:off x="4038600" y="3755564"/>
            <a:ext cx="685800" cy="42203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3" name="Picture 382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/>
          <a:stretch>
            <a:fillRect/>
          </a:stretch>
        </p:blipFill>
        <p:spPr bwMode="auto">
          <a:xfrm>
            <a:off x="532889" y="3825902"/>
            <a:ext cx="865640" cy="279386"/>
          </a:xfrm>
          <a:prstGeom prst="rect">
            <a:avLst/>
          </a:prstGeom>
          <a:noFill/>
          <a:ln/>
          <a:effectLst/>
        </p:spPr>
      </p:pic>
      <p:pic>
        <p:nvPicPr>
          <p:cNvPr id="377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5006" y="3825902"/>
            <a:ext cx="367414" cy="241575"/>
          </a:xfrm>
          <a:prstGeom prst="rect">
            <a:avLst/>
          </a:prstGeom>
          <a:noFill/>
        </p:spPr>
      </p:pic>
      <p:pic>
        <p:nvPicPr>
          <p:cNvPr id="384" name="Picture 383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/>
          <a:stretch>
            <a:fillRect/>
          </a:stretch>
        </p:blipFill>
        <p:spPr bwMode="auto">
          <a:xfrm>
            <a:off x="1649469" y="3825902"/>
            <a:ext cx="865640" cy="279386"/>
          </a:xfrm>
          <a:prstGeom prst="rect">
            <a:avLst/>
          </a:prstGeom>
          <a:noFill/>
          <a:ln/>
          <a:effectLst/>
        </p:spPr>
      </p:pic>
      <p:pic>
        <p:nvPicPr>
          <p:cNvPr id="385" name="Picture 384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/>
          <a:stretch>
            <a:fillRect/>
          </a:stretch>
        </p:blipFill>
        <p:spPr bwMode="auto">
          <a:xfrm>
            <a:off x="2792468" y="3825902"/>
            <a:ext cx="865640" cy="279386"/>
          </a:xfrm>
          <a:prstGeom prst="rect">
            <a:avLst/>
          </a:prstGeom>
          <a:noFill/>
          <a:ln/>
          <a:effectLst/>
        </p:spPr>
      </p:pic>
      <p:pic>
        <p:nvPicPr>
          <p:cNvPr id="380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5027" y="3781506"/>
            <a:ext cx="389821" cy="276085"/>
          </a:xfrm>
          <a:prstGeom prst="rect">
            <a:avLst/>
          </a:prstGeom>
          <a:noFill/>
        </p:spPr>
      </p:pic>
      <p:pic>
        <p:nvPicPr>
          <p:cNvPr id="381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1998" y="3817326"/>
            <a:ext cx="401623" cy="253078"/>
          </a:xfrm>
          <a:prstGeom prst="rect">
            <a:avLst/>
          </a:prstGeom>
          <a:noFill/>
        </p:spPr>
      </p:pic>
      <p:sp>
        <p:nvSpPr>
          <p:cNvPr id="382" name="Rounded Rectangle 381"/>
          <p:cNvSpPr/>
          <p:nvPr/>
        </p:nvSpPr>
        <p:spPr>
          <a:xfrm>
            <a:off x="381000" y="3597302"/>
            <a:ext cx="34290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6" name="Rounded Rectangle 385"/>
          <p:cNvSpPr/>
          <p:nvPr/>
        </p:nvSpPr>
        <p:spPr>
          <a:xfrm>
            <a:off x="4953000" y="2474845"/>
            <a:ext cx="67818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7" name="Right Arrow 386"/>
          <p:cNvSpPr/>
          <p:nvPr/>
        </p:nvSpPr>
        <p:spPr>
          <a:xfrm flipH="1">
            <a:off x="4038600" y="2633107"/>
            <a:ext cx="685800" cy="42203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9" name="Picture 398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/>
          <a:stretch>
            <a:fillRect/>
          </a:stretch>
        </p:blipFill>
        <p:spPr bwMode="auto">
          <a:xfrm>
            <a:off x="532633" y="2703445"/>
            <a:ext cx="866151" cy="279551"/>
          </a:xfrm>
          <a:prstGeom prst="rect">
            <a:avLst/>
          </a:prstGeom>
          <a:noFill/>
          <a:ln/>
          <a:effectLst/>
        </p:spPr>
      </p:pic>
      <p:pic>
        <p:nvPicPr>
          <p:cNvPr id="389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5006" y="2703445"/>
            <a:ext cx="367414" cy="241575"/>
          </a:xfrm>
          <a:prstGeom prst="rect">
            <a:avLst/>
          </a:prstGeom>
          <a:noFill/>
        </p:spPr>
      </p:pic>
      <p:pic>
        <p:nvPicPr>
          <p:cNvPr id="400" name="Picture 399" descr="TP_tmp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/>
          <a:stretch>
            <a:fillRect/>
          </a:stretch>
        </p:blipFill>
        <p:spPr bwMode="auto">
          <a:xfrm>
            <a:off x="1649213" y="2703445"/>
            <a:ext cx="866151" cy="279551"/>
          </a:xfrm>
          <a:prstGeom prst="rect">
            <a:avLst/>
          </a:prstGeom>
          <a:noFill/>
          <a:ln/>
          <a:effectLst/>
        </p:spPr>
      </p:pic>
      <p:pic>
        <p:nvPicPr>
          <p:cNvPr id="401" name="Picture 400" descr="TP_tmp.pn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/>
          <a:stretch>
            <a:fillRect/>
          </a:stretch>
        </p:blipFill>
        <p:spPr bwMode="auto">
          <a:xfrm>
            <a:off x="2792212" y="2703445"/>
            <a:ext cx="866151" cy="279551"/>
          </a:xfrm>
          <a:prstGeom prst="rect">
            <a:avLst/>
          </a:prstGeom>
          <a:noFill/>
          <a:ln/>
          <a:effectLst/>
        </p:spPr>
      </p:pic>
      <p:pic>
        <p:nvPicPr>
          <p:cNvPr id="392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5027" y="2659049"/>
            <a:ext cx="389821" cy="276085"/>
          </a:xfrm>
          <a:prstGeom prst="rect">
            <a:avLst/>
          </a:prstGeom>
          <a:noFill/>
        </p:spPr>
      </p:pic>
      <p:pic>
        <p:nvPicPr>
          <p:cNvPr id="393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1998" y="2694869"/>
            <a:ext cx="401623" cy="253078"/>
          </a:xfrm>
          <a:prstGeom prst="rect">
            <a:avLst/>
          </a:prstGeom>
          <a:noFill/>
        </p:spPr>
      </p:pic>
      <p:sp>
        <p:nvSpPr>
          <p:cNvPr id="394" name="Rounded Rectangle 393"/>
          <p:cNvSpPr/>
          <p:nvPr/>
        </p:nvSpPr>
        <p:spPr>
          <a:xfrm>
            <a:off x="381000" y="2474845"/>
            <a:ext cx="34290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2" name="Rounded Rectangle 401"/>
          <p:cNvSpPr/>
          <p:nvPr/>
        </p:nvSpPr>
        <p:spPr>
          <a:xfrm>
            <a:off x="4953000" y="1371600"/>
            <a:ext cx="67818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3" name="Right Arrow 402"/>
          <p:cNvSpPr/>
          <p:nvPr/>
        </p:nvSpPr>
        <p:spPr>
          <a:xfrm flipH="1">
            <a:off x="4038600" y="1529862"/>
            <a:ext cx="685800" cy="42203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54" name="Picture 953" descr="TP_tmp.pn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/>
          <a:stretch>
            <a:fillRect/>
          </a:stretch>
        </p:blipFill>
        <p:spPr bwMode="auto">
          <a:xfrm>
            <a:off x="532377" y="1600200"/>
            <a:ext cx="866662" cy="279716"/>
          </a:xfrm>
          <a:prstGeom prst="rect">
            <a:avLst/>
          </a:prstGeom>
          <a:noFill/>
          <a:ln/>
          <a:effectLst/>
        </p:spPr>
      </p:pic>
      <p:pic>
        <p:nvPicPr>
          <p:cNvPr id="405" name="Picture 2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5006" y="1600200"/>
            <a:ext cx="367414" cy="241575"/>
          </a:xfrm>
          <a:prstGeom prst="rect">
            <a:avLst/>
          </a:prstGeom>
          <a:noFill/>
        </p:spPr>
      </p:pic>
      <p:pic>
        <p:nvPicPr>
          <p:cNvPr id="955" name="Picture 954" descr="TP_tmp.pn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8" cstate="print"/>
          <a:stretch>
            <a:fillRect/>
          </a:stretch>
        </p:blipFill>
        <p:spPr bwMode="auto">
          <a:xfrm>
            <a:off x="1648957" y="1600200"/>
            <a:ext cx="866662" cy="279716"/>
          </a:xfrm>
          <a:prstGeom prst="rect">
            <a:avLst/>
          </a:prstGeom>
          <a:noFill/>
          <a:ln/>
          <a:effectLst/>
        </p:spPr>
      </p:pic>
      <p:pic>
        <p:nvPicPr>
          <p:cNvPr id="956" name="Picture 955" descr="TP_tmp.pn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/>
          <a:stretch>
            <a:fillRect/>
          </a:stretch>
        </p:blipFill>
        <p:spPr bwMode="auto">
          <a:xfrm>
            <a:off x="2791956" y="1600200"/>
            <a:ext cx="866662" cy="279716"/>
          </a:xfrm>
          <a:prstGeom prst="rect">
            <a:avLst/>
          </a:prstGeom>
          <a:noFill/>
          <a:ln/>
          <a:effectLst/>
        </p:spPr>
      </p:pic>
      <p:pic>
        <p:nvPicPr>
          <p:cNvPr id="408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5027" y="1555804"/>
            <a:ext cx="389821" cy="276085"/>
          </a:xfrm>
          <a:prstGeom prst="rect">
            <a:avLst/>
          </a:prstGeom>
          <a:noFill/>
        </p:spPr>
      </p:pic>
      <p:pic>
        <p:nvPicPr>
          <p:cNvPr id="409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1998" y="1591624"/>
            <a:ext cx="401623" cy="253078"/>
          </a:xfrm>
          <a:prstGeom prst="rect">
            <a:avLst/>
          </a:prstGeom>
          <a:noFill/>
        </p:spPr>
      </p:pic>
      <p:sp>
        <p:nvSpPr>
          <p:cNvPr id="410" name="Rounded Rectangle 409"/>
          <p:cNvSpPr/>
          <p:nvPr/>
        </p:nvSpPr>
        <p:spPr>
          <a:xfrm>
            <a:off x="381000" y="1371600"/>
            <a:ext cx="34290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" grpId="0" animBg="1"/>
      <p:bldP spid="351" grpId="0" animBg="1"/>
      <p:bldP spid="361" grpId="0" animBg="1"/>
      <p:bldP spid="362" grpId="0" animBg="1"/>
      <p:bldP spid="363" grpId="0" animBg="1"/>
      <p:bldP spid="370" grpId="0" animBg="1"/>
      <p:bldP spid="374" grpId="0" animBg="1"/>
      <p:bldP spid="375" grpId="0" animBg="1"/>
      <p:bldP spid="382" grpId="0" animBg="1"/>
      <p:bldP spid="386" grpId="0" animBg="1"/>
      <p:bldP spid="387" grpId="0" animBg="1"/>
      <p:bldP spid="394" grpId="0" animBg="1"/>
      <p:bldP spid="402" grpId="0" animBg="1"/>
      <p:bldP spid="403" grpId="0" animBg="1"/>
      <p:bldP spid="4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Iteration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00" y="1600200"/>
            <a:ext cx="6067425" cy="4200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  <a:sym typeface="Symbol" pitchFamily="18" charset="2"/>
              </a:rPr>
              <a:t>Value Iteration</a:t>
            </a:r>
          </a:p>
        </p:txBody>
      </p:sp>
      <p:sp>
        <p:nvSpPr>
          <p:cNvPr id="17571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11277600" cy="480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Start with V</a:t>
            </a:r>
            <a:r>
              <a:rPr lang="en-US" sz="2400" baseline="-25000" dirty="0">
                <a:ea typeface="ＭＳ Ｐゴシック" pitchFamily="34" charset="-128"/>
              </a:rPr>
              <a:t>0</a:t>
            </a:r>
            <a:r>
              <a:rPr lang="en-US" sz="2400" dirty="0">
                <a:ea typeface="ＭＳ Ｐゴシック" pitchFamily="34" charset="-128"/>
              </a:rPr>
              <a:t>(s) = 0: no time steps left means an expected reward sum of zero</a:t>
            </a:r>
          </a:p>
          <a:p>
            <a:pPr lvl="2">
              <a:lnSpc>
                <a:spcPct val="80000"/>
              </a:lnSpc>
            </a:pPr>
            <a:endParaRPr lang="en-US" sz="16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Given vector of </a:t>
            </a:r>
            <a:r>
              <a:rPr lang="en-US" sz="2400" dirty="0" err="1">
                <a:ea typeface="ＭＳ Ｐゴシック" pitchFamily="34" charset="-128"/>
              </a:rPr>
              <a:t>V</a:t>
            </a:r>
            <a:r>
              <a:rPr lang="en-US" sz="2400" baseline="-25000" dirty="0" err="1">
                <a:ea typeface="ＭＳ Ｐゴシック" pitchFamily="34" charset="-128"/>
              </a:rPr>
              <a:t>k</a:t>
            </a:r>
            <a:r>
              <a:rPr lang="en-US" sz="2400" dirty="0">
                <a:ea typeface="ＭＳ Ｐゴシック" pitchFamily="34" charset="-128"/>
              </a:rPr>
              <a:t>(s) values, do one step of </a:t>
            </a:r>
            <a:r>
              <a:rPr lang="en-US" sz="2400" dirty="0" err="1">
                <a:ea typeface="ＭＳ Ｐゴシック" pitchFamily="34" charset="-128"/>
              </a:rPr>
              <a:t>expectimax</a:t>
            </a:r>
            <a:r>
              <a:rPr lang="en-US" sz="2400" dirty="0">
                <a:ea typeface="ＭＳ Ｐゴシック" pitchFamily="34" charset="-128"/>
              </a:rPr>
              <a:t> from each state:</a:t>
            </a: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Repeat until convergence</a:t>
            </a: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Complexity of each iteration: O(S</a:t>
            </a:r>
            <a:r>
              <a:rPr lang="en-US" sz="2400" baseline="30000" dirty="0">
                <a:ea typeface="ＭＳ Ｐゴシック" pitchFamily="34" charset="-128"/>
              </a:rPr>
              <a:t>2</a:t>
            </a:r>
            <a:r>
              <a:rPr lang="en-US" sz="2400" dirty="0">
                <a:ea typeface="ＭＳ Ｐゴシック" pitchFamily="34" charset="-128"/>
              </a:rPr>
              <a:t>A)</a:t>
            </a: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Theorem: will converge to unique optimal values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Basic idea: approximations get refined towards optimal values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Policy may converge long before values do</a:t>
            </a:r>
          </a:p>
        </p:txBody>
      </p:sp>
      <p:pic>
        <p:nvPicPr>
          <p:cNvPr id="29" name="Picture 2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142684" y="2667000"/>
            <a:ext cx="7266933" cy="690930"/>
          </a:xfrm>
          <a:prstGeom prst="rect">
            <a:avLst/>
          </a:prstGeom>
          <a:noFill/>
          <a:ln/>
          <a:effectLst/>
        </p:spPr>
      </p:pic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9220200" y="2286000"/>
            <a:ext cx="2286000" cy="2122488"/>
            <a:chOff x="2400" y="1401"/>
            <a:chExt cx="1440" cy="1337"/>
          </a:xfrm>
        </p:grpSpPr>
        <p:sp>
          <p:nvSpPr>
            <p:cNvPr id="9" name="AutoShape 11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10" name="Group 12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23" name="Line 13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4" name="Line 14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5" name="Line 15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6" name="Line 16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11" name="Oval 17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12" name="Group 18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9" name="Line 19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0" name="Line 20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1" name="Line 21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2" name="Line 22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13" name="Text Box 23"/>
            <p:cNvSpPr txBox="1">
              <a:spLocks noChangeArrowheads="1"/>
            </p:cNvSpPr>
            <p:nvPr/>
          </p:nvSpPr>
          <p:spPr bwMode="auto">
            <a:xfrm>
              <a:off x="3024" y="1680"/>
              <a:ext cx="12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14" name="Text Box 24"/>
            <p:cNvSpPr txBox="1">
              <a:spLocks noChangeArrowheads="1"/>
            </p:cNvSpPr>
            <p:nvPr/>
          </p:nvSpPr>
          <p:spPr bwMode="auto">
            <a:xfrm>
              <a:off x="3216" y="1401"/>
              <a:ext cx="62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0000FF"/>
                  </a:solidFill>
                  <a:latin typeface="Calibri"/>
                  <a:cs typeface="Calibri"/>
                </a:rPr>
                <a:t>V</a:t>
              </a:r>
              <a:r>
                <a:rPr lang="en-US" baseline="-25000" dirty="0">
                  <a:solidFill>
                    <a:srgbClr val="0000FF"/>
                  </a:solidFill>
                  <a:latin typeface="Calibri"/>
                  <a:cs typeface="Calibri"/>
                </a:rPr>
                <a:t>k+1</a:t>
              </a:r>
              <a:r>
                <a:rPr lang="en-US" dirty="0">
                  <a:solidFill>
                    <a:srgbClr val="0000FF"/>
                  </a:solidFill>
                  <a:latin typeface="Calibri"/>
                  <a:cs typeface="Calibri"/>
                </a:rPr>
                <a:t>(s)</a:t>
              </a:r>
            </a:p>
          </p:txBody>
        </p:sp>
        <p:sp>
          <p:nvSpPr>
            <p:cNvPr id="15" name="Text Box 25"/>
            <p:cNvSpPr txBox="1">
              <a:spLocks noChangeArrowheads="1"/>
            </p:cNvSpPr>
            <p:nvPr/>
          </p:nvSpPr>
          <p:spPr bwMode="auto">
            <a:xfrm>
              <a:off x="2976" y="1920"/>
              <a:ext cx="55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16" name="Text Box 26"/>
            <p:cNvSpPr txBox="1">
              <a:spLocks noChangeArrowheads="1"/>
            </p:cNvSpPr>
            <p:nvPr/>
          </p:nvSpPr>
          <p:spPr bwMode="auto">
            <a:xfrm>
              <a:off x="2592" y="2265"/>
              <a:ext cx="5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>
                  <a:latin typeface="Calibri"/>
                  <a:cs typeface="Calibri"/>
                </a:rPr>
                <a:t>s,a,s</a:t>
              </a:r>
              <a:r>
                <a:rPr lang="ja-JP" altLang="en-US">
                  <a:latin typeface="Calibri"/>
                  <a:cs typeface="Calibri"/>
                </a:rPr>
                <a:t>’</a:t>
              </a:r>
              <a:endParaRPr lang="en-US" dirty="0">
                <a:latin typeface="Calibri"/>
                <a:cs typeface="Calibri"/>
              </a:endParaRPr>
            </a:p>
          </p:txBody>
        </p:sp>
        <p:sp>
          <p:nvSpPr>
            <p:cNvPr id="18" name="Text Box 28"/>
            <p:cNvSpPr txBox="1">
              <a:spLocks noChangeArrowheads="1"/>
            </p:cNvSpPr>
            <p:nvPr/>
          </p:nvSpPr>
          <p:spPr bwMode="auto">
            <a:xfrm>
              <a:off x="2789" y="2505"/>
              <a:ext cx="66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dirty="0" err="1">
                  <a:solidFill>
                    <a:srgbClr val="0000FF"/>
                  </a:solidFill>
                  <a:latin typeface="Calibri"/>
                  <a:cs typeface="Calibri"/>
                </a:rPr>
                <a:t>V</a:t>
              </a:r>
              <a:r>
                <a:rPr lang="en-US" baseline="-25000" dirty="0" err="1">
                  <a:solidFill>
                    <a:srgbClr val="0000FF"/>
                  </a:solidFill>
                  <a:latin typeface="Calibri"/>
                  <a:cs typeface="Calibri"/>
                </a:rPr>
                <a:t>k</a:t>
              </a:r>
              <a:r>
                <a:rPr lang="en-US" dirty="0">
                  <a:solidFill>
                    <a:srgbClr val="0000FF"/>
                  </a:solidFill>
                  <a:latin typeface="Calibri"/>
                  <a:cs typeface="Calibri"/>
                </a:rPr>
                <a:t>(s’</a:t>
              </a:r>
              <a:r>
                <a:rPr lang="en-US" altLang="ja-JP" dirty="0">
                  <a:solidFill>
                    <a:srgbClr val="0000FF"/>
                  </a:solidFill>
                  <a:latin typeface="Calibri"/>
                  <a:cs typeface="Calibri"/>
                </a:rPr>
                <a:t>)</a:t>
              </a:r>
              <a:endParaRPr lang="en-US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27" name="Isosceles Triangle 26"/>
          <p:cNvSpPr/>
          <p:nvPr/>
        </p:nvSpPr>
        <p:spPr>
          <a:xfrm>
            <a:off x="9601200" y="4495800"/>
            <a:ext cx="1600200" cy="1752600"/>
          </a:xfrm>
          <a:prstGeom prst="triangle">
            <a:avLst/>
          </a:prstGeom>
          <a:solidFill>
            <a:srgbClr val="8FAA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Value Iteration</a:t>
            </a:r>
          </a:p>
        </p:txBody>
      </p:sp>
      <p:pic>
        <p:nvPicPr>
          <p:cNvPr id="39" name="Content Placeholder 38" descr="TP_tmp.png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685800" y="5231592"/>
            <a:ext cx="254808" cy="254808"/>
          </a:xfrm>
          <a:noFill/>
          <a:ln>
            <a:noFill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8191" y="1644596"/>
            <a:ext cx="668678" cy="439656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7315" y="1600200"/>
            <a:ext cx="709457" cy="502463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36907" y="1636019"/>
            <a:ext cx="730937" cy="460591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1219200" y="4937098"/>
            <a:ext cx="3657600" cy="85410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219200" y="3565498"/>
            <a:ext cx="3657600" cy="85410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219200" y="2209800"/>
            <a:ext cx="3657600" cy="838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pic>
        <p:nvPicPr>
          <p:cNvPr id="41" name="Picture 4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698540" y="3875895"/>
            <a:ext cx="229327" cy="255317"/>
          </a:xfrm>
          <a:prstGeom prst="rect">
            <a:avLst/>
          </a:prstGeom>
          <a:noFill/>
          <a:ln/>
          <a:effectLst/>
        </p:spPr>
      </p:pic>
      <p:pic>
        <p:nvPicPr>
          <p:cNvPr id="43" name="Picture 42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672805" y="2504295"/>
            <a:ext cx="255317" cy="255317"/>
          </a:xfrm>
          <a:prstGeom prst="rect">
            <a:avLst/>
          </a:prstGeom>
          <a:noFill/>
          <a:ln/>
          <a:effectLst/>
        </p:spPr>
      </p:pic>
      <p:sp>
        <p:nvSpPr>
          <p:cNvPr id="76" name="TextBox 75"/>
          <p:cNvSpPr txBox="1"/>
          <p:nvPr/>
        </p:nvSpPr>
        <p:spPr>
          <a:xfrm>
            <a:off x="14478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  0             0             0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447800" y="3733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  2             1             0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447800" y="23622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  3.5          2.5          0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162800" y="45720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Calibri"/>
                <a:cs typeface="Calibri"/>
              </a:rPr>
              <a:t>Assume no discount!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8981" y="1876171"/>
            <a:ext cx="6428219" cy="234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5715000" y="5334000"/>
            <a:ext cx="5971533" cy="56776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7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Convergence*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6375400" cy="4729164"/>
          </a:xfrm>
        </p:spPr>
        <p:txBody>
          <a:bodyPr/>
          <a:lstStyle/>
          <a:p>
            <a:r>
              <a:rPr lang="en-US" sz="2000" dirty="0">
                <a:latin typeface="Calibri"/>
                <a:cs typeface="Calibri"/>
              </a:rPr>
              <a:t>How do we know the </a:t>
            </a:r>
            <a:r>
              <a:rPr lang="en-US" sz="2000" dirty="0" err="1">
                <a:latin typeface="Calibri"/>
                <a:cs typeface="Calibri"/>
              </a:rPr>
              <a:t>V</a:t>
            </a:r>
            <a:r>
              <a:rPr lang="en-US" sz="2000" baseline="-25000" dirty="0" err="1">
                <a:latin typeface="Calibri"/>
                <a:cs typeface="Calibri"/>
              </a:rPr>
              <a:t>k</a:t>
            </a:r>
            <a:r>
              <a:rPr lang="en-US" sz="2000" dirty="0">
                <a:latin typeface="Calibri"/>
                <a:cs typeface="Calibri"/>
              </a:rPr>
              <a:t> vectors are going to converge?</a:t>
            </a:r>
          </a:p>
          <a:p>
            <a:pPr lvl="1"/>
            <a:endParaRPr lang="en-US" sz="1600" dirty="0">
              <a:latin typeface="Calibri"/>
              <a:cs typeface="Calibri"/>
            </a:endParaRPr>
          </a:p>
          <a:p>
            <a:r>
              <a:rPr lang="en-US" sz="2000" dirty="0">
                <a:latin typeface="Calibri"/>
                <a:cs typeface="Calibri"/>
              </a:rPr>
              <a:t>Case 1: If the tree has maximum depth M, then V</a:t>
            </a:r>
            <a:r>
              <a:rPr lang="en-US" sz="2000" baseline="-25000" dirty="0">
                <a:latin typeface="Calibri"/>
                <a:cs typeface="Calibri"/>
              </a:rPr>
              <a:t>M</a:t>
            </a:r>
            <a:r>
              <a:rPr lang="en-US" sz="2000" dirty="0">
                <a:latin typeface="Calibri"/>
                <a:cs typeface="Calibri"/>
              </a:rPr>
              <a:t> holds the actual </a:t>
            </a:r>
            <a:r>
              <a:rPr lang="en-US" sz="2000" dirty="0" err="1">
                <a:latin typeface="Calibri"/>
                <a:cs typeface="Calibri"/>
              </a:rPr>
              <a:t>untruncated</a:t>
            </a:r>
            <a:r>
              <a:rPr lang="en-US" sz="2000" dirty="0">
                <a:latin typeface="Calibri"/>
                <a:cs typeface="Calibri"/>
              </a:rPr>
              <a:t> values</a:t>
            </a:r>
          </a:p>
          <a:p>
            <a:pPr lvl="1"/>
            <a:endParaRPr lang="en-US" sz="1600" dirty="0">
              <a:latin typeface="Calibri"/>
              <a:cs typeface="Calibri"/>
            </a:endParaRPr>
          </a:p>
          <a:p>
            <a:r>
              <a:rPr lang="en-US" sz="2000" dirty="0">
                <a:latin typeface="Calibri"/>
                <a:cs typeface="Calibri"/>
              </a:rPr>
              <a:t>Case 2: If the discount is less than 1</a:t>
            </a:r>
          </a:p>
          <a:p>
            <a:pPr lvl="1"/>
            <a:r>
              <a:rPr lang="en-US" sz="1800" dirty="0">
                <a:latin typeface="Calibri"/>
                <a:cs typeface="Calibri"/>
              </a:rPr>
              <a:t>Sketch: For any state </a:t>
            </a:r>
            <a:r>
              <a:rPr lang="en-US" sz="1800" dirty="0" err="1">
                <a:latin typeface="Calibri"/>
                <a:cs typeface="Calibri"/>
              </a:rPr>
              <a:t>V</a:t>
            </a:r>
            <a:r>
              <a:rPr lang="en-US" sz="1800" baseline="-25000" dirty="0" err="1">
                <a:latin typeface="Calibri"/>
                <a:cs typeface="Calibri"/>
              </a:rPr>
              <a:t>k</a:t>
            </a:r>
            <a:r>
              <a:rPr lang="en-US" sz="1800" dirty="0">
                <a:latin typeface="Calibri"/>
                <a:cs typeface="Calibri"/>
              </a:rPr>
              <a:t> and V</a:t>
            </a:r>
            <a:r>
              <a:rPr lang="en-US" sz="1800" baseline="-25000" dirty="0">
                <a:latin typeface="Calibri"/>
                <a:cs typeface="Calibri"/>
              </a:rPr>
              <a:t>k+1</a:t>
            </a:r>
            <a:r>
              <a:rPr lang="en-US" sz="1800" dirty="0">
                <a:latin typeface="Calibri"/>
                <a:cs typeface="Calibri"/>
              </a:rPr>
              <a:t> can be viewed as depth k+1 </a:t>
            </a:r>
            <a:r>
              <a:rPr lang="en-US" sz="1800" dirty="0" err="1">
                <a:latin typeface="Calibri"/>
                <a:cs typeface="Calibri"/>
              </a:rPr>
              <a:t>expectimax</a:t>
            </a:r>
            <a:r>
              <a:rPr lang="en-US" sz="1800" dirty="0">
                <a:latin typeface="Calibri"/>
                <a:cs typeface="Calibri"/>
              </a:rPr>
              <a:t> results in nearly identical search trees</a:t>
            </a:r>
          </a:p>
          <a:p>
            <a:pPr lvl="1"/>
            <a:r>
              <a:rPr lang="en-US" sz="1800" dirty="0">
                <a:latin typeface="Calibri"/>
                <a:cs typeface="Calibri"/>
              </a:rPr>
              <a:t>The difference is that on the bottom layer, V</a:t>
            </a:r>
            <a:r>
              <a:rPr lang="en-US" sz="1800" baseline="-25000" dirty="0">
                <a:latin typeface="Calibri"/>
                <a:cs typeface="Calibri"/>
              </a:rPr>
              <a:t>k+1</a:t>
            </a:r>
            <a:r>
              <a:rPr lang="en-US" sz="1800" dirty="0">
                <a:latin typeface="Calibri"/>
                <a:cs typeface="Calibri"/>
              </a:rPr>
              <a:t> has actual rewards while </a:t>
            </a:r>
            <a:r>
              <a:rPr lang="en-US" sz="1800" dirty="0" err="1">
                <a:latin typeface="Calibri"/>
                <a:cs typeface="Calibri"/>
              </a:rPr>
              <a:t>V</a:t>
            </a:r>
            <a:r>
              <a:rPr lang="en-US" sz="1800" baseline="-25000" dirty="0" err="1">
                <a:latin typeface="Calibri"/>
                <a:cs typeface="Calibri"/>
              </a:rPr>
              <a:t>k</a:t>
            </a:r>
            <a:r>
              <a:rPr lang="en-US" sz="1800" dirty="0">
                <a:latin typeface="Calibri"/>
                <a:cs typeface="Calibri"/>
              </a:rPr>
              <a:t> has zeros</a:t>
            </a:r>
          </a:p>
          <a:p>
            <a:pPr lvl="1"/>
            <a:r>
              <a:rPr lang="en-US" sz="1800" dirty="0">
                <a:latin typeface="Calibri"/>
                <a:cs typeface="Calibri"/>
              </a:rPr>
              <a:t>That last layer is at best all R</a:t>
            </a:r>
            <a:r>
              <a:rPr lang="en-US" sz="1800" baseline="-25000" dirty="0">
                <a:latin typeface="Calibri"/>
                <a:cs typeface="Calibri"/>
              </a:rPr>
              <a:t>MAX</a:t>
            </a:r>
            <a:r>
              <a:rPr lang="en-US" sz="1800" dirty="0">
                <a:latin typeface="Calibri"/>
                <a:cs typeface="Calibri"/>
              </a:rPr>
              <a:t> </a:t>
            </a:r>
          </a:p>
          <a:p>
            <a:pPr lvl="1"/>
            <a:r>
              <a:rPr lang="en-US" sz="1800" dirty="0">
                <a:latin typeface="Calibri"/>
                <a:cs typeface="Calibri"/>
              </a:rPr>
              <a:t>It is at worst R</a:t>
            </a:r>
            <a:r>
              <a:rPr lang="en-US" sz="1800" baseline="-25000" dirty="0">
                <a:latin typeface="Calibri"/>
                <a:cs typeface="Calibri"/>
              </a:rPr>
              <a:t>MIN</a:t>
            </a:r>
            <a:r>
              <a:rPr lang="en-US" sz="1800" dirty="0">
                <a:latin typeface="Calibri"/>
                <a:cs typeface="Calibri"/>
              </a:rPr>
              <a:t> </a:t>
            </a:r>
          </a:p>
          <a:p>
            <a:pPr lvl="1"/>
            <a:r>
              <a:rPr lang="en-US" sz="1800" dirty="0">
                <a:latin typeface="Calibri"/>
                <a:cs typeface="Calibri"/>
              </a:rPr>
              <a:t>But everything is discounted by </a:t>
            </a:r>
            <a:r>
              <a:rPr lang="el-GR" sz="1800" dirty="0">
                <a:latin typeface="Calibri"/>
                <a:cs typeface="Calibri"/>
              </a:rPr>
              <a:t>γ</a:t>
            </a:r>
            <a:r>
              <a:rPr lang="en-US" sz="1800" baseline="30000" dirty="0">
                <a:latin typeface="Calibri"/>
                <a:cs typeface="Calibri"/>
              </a:rPr>
              <a:t>k</a:t>
            </a:r>
            <a:r>
              <a:rPr lang="en-US" sz="1800" dirty="0">
                <a:latin typeface="Calibri"/>
                <a:cs typeface="Calibri"/>
              </a:rPr>
              <a:t> that far out</a:t>
            </a:r>
          </a:p>
          <a:p>
            <a:pPr lvl="1"/>
            <a:r>
              <a:rPr lang="en-US" sz="1800" dirty="0">
                <a:latin typeface="Calibri"/>
                <a:cs typeface="Calibri"/>
              </a:rPr>
              <a:t>So </a:t>
            </a:r>
            <a:r>
              <a:rPr lang="en-US" sz="1800" dirty="0" err="1">
                <a:latin typeface="Calibri"/>
                <a:cs typeface="Calibri"/>
              </a:rPr>
              <a:t>V</a:t>
            </a:r>
            <a:r>
              <a:rPr lang="en-US" sz="1800" baseline="-25000" dirty="0" err="1">
                <a:latin typeface="Calibri"/>
                <a:cs typeface="Calibri"/>
              </a:rPr>
              <a:t>k</a:t>
            </a:r>
            <a:r>
              <a:rPr lang="en-US" sz="1800" dirty="0">
                <a:latin typeface="Calibri"/>
                <a:cs typeface="Calibri"/>
              </a:rPr>
              <a:t> and V</a:t>
            </a:r>
            <a:r>
              <a:rPr lang="en-US" sz="1800" baseline="-25000" dirty="0">
                <a:latin typeface="Calibri"/>
                <a:cs typeface="Calibri"/>
              </a:rPr>
              <a:t>k+1</a:t>
            </a:r>
            <a:r>
              <a:rPr lang="en-US" sz="1800" dirty="0">
                <a:latin typeface="Calibri"/>
                <a:cs typeface="Calibri"/>
              </a:rPr>
              <a:t> are at most </a:t>
            </a:r>
            <a:r>
              <a:rPr lang="el-GR" sz="1800" dirty="0">
                <a:latin typeface="Calibri"/>
                <a:cs typeface="Calibri"/>
              </a:rPr>
              <a:t>γ</a:t>
            </a:r>
            <a:r>
              <a:rPr lang="en-US" sz="1800" baseline="30000" dirty="0">
                <a:latin typeface="Calibri"/>
                <a:cs typeface="Calibri"/>
              </a:rPr>
              <a:t>k</a:t>
            </a:r>
            <a:r>
              <a:rPr lang="en-US" sz="1800" dirty="0">
                <a:latin typeface="Calibri"/>
                <a:cs typeface="Calibri"/>
              </a:rPr>
              <a:t> </a:t>
            </a:r>
            <a:r>
              <a:rPr lang="en-US" sz="1800" dirty="0" err="1">
                <a:latin typeface="Calibri"/>
                <a:cs typeface="Calibri"/>
              </a:rPr>
              <a:t>max|R</a:t>
            </a:r>
            <a:r>
              <a:rPr lang="en-US" sz="1800" dirty="0">
                <a:latin typeface="Calibri"/>
                <a:cs typeface="Calibri"/>
              </a:rPr>
              <a:t>| different</a:t>
            </a:r>
          </a:p>
          <a:p>
            <a:pPr lvl="1"/>
            <a:r>
              <a:rPr lang="en-US" sz="1800" dirty="0">
                <a:latin typeface="Calibri"/>
                <a:cs typeface="Calibri"/>
              </a:rPr>
              <a:t>So as k increases, the values converge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7239000" y="2304691"/>
            <a:ext cx="2135038" cy="3105509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7368396" y="2304691"/>
            <a:ext cx="1876245" cy="2717321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9697528" y="2304691"/>
            <a:ext cx="2135038" cy="3105509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7" name="Isosceles Triangle 6"/>
          <p:cNvSpPr/>
          <p:nvPr/>
        </p:nvSpPr>
        <p:spPr>
          <a:xfrm>
            <a:off x="9826925" y="2304691"/>
            <a:ext cx="1876245" cy="2717321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pic>
        <p:nvPicPr>
          <p:cNvPr id="9" name="Picture 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7931118" y="1828939"/>
            <a:ext cx="780241" cy="389057"/>
          </a:xfrm>
          <a:prstGeom prst="rect">
            <a:avLst/>
          </a:prstGeom>
        </p:spPr>
      </p:pic>
      <p:pic>
        <p:nvPicPr>
          <p:cNvPr id="11" name="Picture 1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0219613" y="1828800"/>
            <a:ext cx="1134187" cy="38941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Bellman Equations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3875" y="1219677"/>
            <a:ext cx="8551863" cy="514254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871850" y="2057400"/>
            <a:ext cx="5562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How to be optimal:</a:t>
            </a:r>
          </a:p>
          <a:p>
            <a:endParaRPr lang="en-US" dirty="0">
              <a:latin typeface="Calibri" pitchFamily="34" charset="0"/>
            </a:endParaRPr>
          </a:p>
          <a:p>
            <a:r>
              <a:rPr lang="en-US" sz="2800" dirty="0">
                <a:latin typeface="Calibri" pitchFamily="34" charset="0"/>
              </a:rPr>
              <a:t>    Step 1: Take correct first action</a:t>
            </a:r>
          </a:p>
          <a:p>
            <a:endParaRPr lang="en-US" dirty="0">
              <a:latin typeface="Calibri" pitchFamily="34" charset="0"/>
            </a:endParaRPr>
          </a:p>
          <a:p>
            <a:r>
              <a:rPr lang="en-US" sz="2800" dirty="0">
                <a:latin typeface="Calibri" pitchFamily="34" charset="0"/>
              </a:rPr>
              <a:t>    Step 2: Keep being optimal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The Bellman Equations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610600" cy="4525963"/>
          </a:xfrm>
        </p:spPr>
        <p:txBody>
          <a:bodyPr/>
          <a:lstStyle/>
          <a:p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Definition of </a:t>
            </a:r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</a:rPr>
              <a:t>“optimal utility” via </a:t>
            </a:r>
            <a:r>
              <a:rPr lang="en-US" altLang="ja-JP" sz="2800" dirty="0" err="1">
                <a:latin typeface="Calibri"/>
                <a:ea typeface="ＭＳ Ｐゴシック" pitchFamily="34" charset="-128"/>
                <a:cs typeface="Calibri"/>
              </a:rPr>
              <a:t>expectimax</a:t>
            </a:r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</a:rPr>
              <a:t> recurrence gives a simple one-step </a:t>
            </a:r>
            <a:r>
              <a:rPr lang="en-US" altLang="ja-JP" sz="2800" dirty="0" err="1">
                <a:latin typeface="Calibri"/>
                <a:ea typeface="ＭＳ Ｐゴシック" pitchFamily="34" charset="-128"/>
                <a:cs typeface="Calibri"/>
              </a:rPr>
              <a:t>lookahead</a:t>
            </a:r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</a:rPr>
              <a:t> relationship amongst optimal utility values</a:t>
            </a: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</a:rPr>
              <a:t>These are the Bellman equations, and they characterize optimal values in a way we’ll use over and over</a:t>
            </a:r>
            <a:endParaRPr lang="en-US" sz="1400" dirty="0">
              <a:solidFill>
                <a:srgbClr val="CC0000"/>
              </a:solidFill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buFont typeface="Wingdings" pitchFamily="2" charset="2"/>
              <a:buNone/>
            </a:pPr>
            <a:r>
              <a:rPr lang="en-US" sz="2400" dirty="0">
                <a:solidFill>
                  <a:srgbClr val="CC0000"/>
                </a:solidFill>
                <a:latin typeface="Calibri"/>
                <a:ea typeface="ＭＳ Ｐゴシック" pitchFamily="34" charset="-128"/>
                <a:cs typeface="Calibri"/>
              </a:rPr>
              <a:t>	</a:t>
            </a:r>
            <a:endParaRPr lang="en-US" sz="2800" dirty="0">
              <a:latin typeface="Calibri"/>
              <a:ea typeface="ＭＳ Ｐゴシック" pitchFamily="34" charset="-128"/>
              <a:cs typeface="Calibri"/>
              <a:sym typeface="Symbol" pitchFamily="18" charset="2"/>
            </a:endParaRPr>
          </a:p>
          <a:p>
            <a:endParaRPr lang="en-US" sz="2800" dirty="0">
              <a:latin typeface="Calibri"/>
              <a:ea typeface="ＭＳ Ｐゴシック" pitchFamily="34" charset="-128"/>
              <a:cs typeface="Calibri"/>
              <a:sym typeface="Symbol" pitchFamily="18" charset="2"/>
            </a:endParaRPr>
          </a:p>
        </p:txBody>
      </p:sp>
      <p:pic>
        <p:nvPicPr>
          <p:cNvPr id="47" name="Picture 4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295247" y="2971800"/>
            <a:ext cx="3076881" cy="405209"/>
          </a:xfrm>
          <a:prstGeom prst="rect">
            <a:avLst/>
          </a:prstGeom>
          <a:noFill/>
          <a:ln/>
          <a:effectLst/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1295243" y="4356100"/>
            <a:ext cx="6950388" cy="690805"/>
          </a:xfrm>
          <a:prstGeom prst="rect">
            <a:avLst/>
          </a:prstGeom>
          <a:noFill/>
          <a:ln/>
          <a:effectLst/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1301873" y="3614737"/>
            <a:ext cx="5556003" cy="593269"/>
          </a:xfrm>
          <a:prstGeom prst="rect">
            <a:avLst/>
          </a:prstGeom>
          <a:noFill/>
          <a:ln/>
          <a:effectLst/>
        </p:spPr>
      </p:pic>
      <p:grpSp>
        <p:nvGrpSpPr>
          <p:cNvPr id="27" name="Group 4"/>
          <p:cNvGrpSpPr>
            <a:grpSpLocks/>
          </p:cNvGrpSpPr>
          <p:nvPr/>
        </p:nvGrpSpPr>
        <p:grpSpPr bwMode="auto">
          <a:xfrm>
            <a:off x="8610600" y="1371600"/>
            <a:ext cx="3048000" cy="2754586"/>
            <a:chOff x="2400" y="1401"/>
            <a:chExt cx="1392" cy="1258"/>
          </a:xfrm>
        </p:grpSpPr>
        <p:sp>
          <p:nvSpPr>
            <p:cNvPr id="28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29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42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3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4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5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30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31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38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39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0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1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32" name="Text Box 17"/>
            <p:cNvSpPr txBox="1">
              <a:spLocks noChangeArrowheads="1"/>
            </p:cNvSpPr>
            <p:nvPr/>
          </p:nvSpPr>
          <p:spPr bwMode="auto">
            <a:xfrm>
              <a:off x="3071" y="1680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33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34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35" name="Text Box 20"/>
            <p:cNvSpPr txBox="1">
              <a:spLocks noChangeArrowheads="1"/>
            </p:cNvSpPr>
            <p:nvPr/>
          </p:nvSpPr>
          <p:spPr bwMode="auto">
            <a:xfrm>
              <a:off x="2609" y="2261"/>
              <a:ext cx="50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>
                  <a:latin typeface="Calibri"/>
                  <a:cs typeface="Calibri"/>
                </a:rPr>
                <a:t>s,a,s</a:t>
              </a:r>
              <a:r>
                <a:rPr lang="ja-JP" altLang="en-US" sz="2400">
                  <a:latin typeface="Calibri"/>
                  <a:cs typeface="Calibri"/>
                </a:rPr>
                <a:t>’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36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37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Value Iteration</a:t>
            </a:r>
          </a:p>
        </p:txBody>
      </p:sp>
      <p:sp>
        <p:nvSpPr>
          <p:cNvPr id="17571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11277600" cy="480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Bellman equations </a:t>
            </a:r>
            <a:r>
              <a:rPr lang="en-US" sz="2800" dirty="0">
                <a:solidFill>
                  <a:srgbClr val="C00000"/>
                </a:solidFill>
                <a:latin typeface="Calibri"/>
                <a:ea typeface="ＭＳ Ｐゴシック" pitchFamily="34" charset="-128"/>
                <a:cs typeface="Calibri"/>
              </a:rPr>
              <a:t>characterize</a:t>
            </a: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 the optimal values:</a:t>
            </a: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Value iteration </a:t>
            </a:r>
            <a:r>
              <a:rPr lang="en-US" sz="2800" dirty="0">
                <a:solidFill>
                  <a:srgbClr val="C00000"/>
                </a:solidFill>
                <a:latin typeface="Calibri"/>
                <a:ea typeface="ＭＳ Ｐゴシック" pitchFamily="34" charset="-128"/>
                <a:cs typeface="Calibri"/>
              </a:rPr>
              <a:t>computes</a:t>
            </a: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 them:</a:t>
            </a: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Value iteration is just a fixed point solution method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… though the </a:t>
            </a:r>
            <a:r>
              <a:rPr lang="en-US" sz="2000" dirty="0" err="1">
                <a:latin typeface="Calibri"/>
                <a:ea typeface="ＭＳ Ｐゴシック" pitchFamily="34" charset="-128"/>
                <a:cs typeface="Calibri"/>
              </a:rPr>
              <a:t>V</a:t>
            </a:r>
            <a:r>
              <a:rPr lang="en-US" sz="2000" baseline="-25000" dirty="0" err="1">
                <a:latin typeface="Calibri"/>
                <a:ea typeface="ＭＳ Ｐゴシック" pitchFamily="34" charset="-128"/>
                <a:cs typeface="Calibri"/>
              </a:rPr>
              <a:t>k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 vectors are also interpretable as time-limited values</a:t>
            </a:r>
          </a:p>
        </p:txBody>
      </p:sp>
      <p:pic>
        <p:nvPicPr>
          <p:cNvPr id="29" name="Picture 2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371600" y="4343400"/>
            <a:ext cx="7266933" cy="690930"/>
          </a:xfrm>
          <a:prstGeom prst="rect">
            <a:avLst/>
          </a:prstGeom>
          <a:noFill/>
          <a:ln/>
          <a:effectLst/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9220200" y="1524000"/>
            <a:ext cx="2209800" cy="2427288"/>
            <a:chOff x="2400" y="1209"/>
            <a:chExt cx="1392" cy="1529"/>
          </a:xfrm>
        </p:grpSpPr>
        <p:sp>
          <p:nvSpPr>
            <p:cNvPr id="9" name="AutoShape 11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23" name="Line 13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4" name="Line 14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5" name="Line 15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6" name="Line 16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11" name="Oval 17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4" name="Group 18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9" name="Line 19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0" name="Line 20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1" name="Line 21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2" name="Line 22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13" name="Text Box 23"/>
            <p:cNvSpPr txBox="1">
              <a:spLocks noChangeArrowheads="1"/>
            </p:cNvSpPr>
            <p:nvPr/>
          </p:nvSpPr>
          <p:spPr bwMode="auto">
            <a:xfrm>
              <a:off x="3024" y="1680"/>
              <a:ext cx="12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14" name="Text Box 24"/>
            <p:cNvSpPr txBox="1">
              <a:spLocks noChangeArrowheads="1"/>
            </p:cNvSpPr>
            <p:nvPr/>
          </p:nvSpPr>
          <p:spPr bwMode="auto">
            <a:xfrm>
              <a:off x="2976" y="1209"/>
              <a:ext cx="62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0000FF"/>
                  </a:solidFill>
                  <a:latin typeface="Calibri"/>
                  <a:cs typeface="Calibri"/>
                </a:rPr>
                <a:t>V(s)</a:t>
              </a:r>
            </a:p>
          </p:txBody>
        </p:sp>
        <p:sp>
          <p:nvSpPr>
            <p:cNvPr id="15" name="Text Box 25"/>
            <p:cNvSpPr txBox="1">
              <a:spLocks noChangeArrowheads="1"/>
            </p:cNvSpPr>
            <p:nvPr/>
          </p:nvSpPr>
          <p:spPr bwMode="auto">
            <a:xfrm>
              <a:off x="2976" y="1920"/>
              <a:ext cx="55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16" name="Text Box 26"/>
            <p:cNvSpPr txBox="1">
              <a:spLocks noChangeArrowheads="1"/>
            </p:cNvSpPr>
            <p:nvPr/>
          </p:nvSpPr>
          <p:spPr bwMode="auto">
            <a:xfrm>
              <a:off x="2592" y="2265"/>
              <a:ext cx="5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>
                  <a:latin typeface="Calibri"/>
                  <a:cs typeface="Calibri"/>
                </a:rPr>
                <a:t>s,a,s</a:t>
              </a:r>
              <a:r>
                <a:rPr lang="ja-JP" altLang="en-US">
                  <a:latin typeface="Calibri"/>
                  <a:cs typeface="Calibri"/>
                </a:rPr>
                <a:t>’</a:t>
              </a:r>
              <a:endParaRPr lang="en-US" dirty="0">
                <a:latin typeface="Calibri"/>
                <a:cs typeface="Calibri"/>
              </a:endParaRPr>
            </a:p>
          </p:txBody>
        </p:sp>
        <p:sp>
          <p:nvSpPr>
            <p:cNvPr id="18" name="Text Box 28"/>
            <p:cNvSpPr txBox="1">
              <a:spLocks noChangeArrowheads="1"/>
            </p:cNvSpPr>
            <p:nvPr/>
          </p:nvSpPr>
          <p:spPr bwMode="auto">
            <a:xfrm>
              <a:off x="2688" y="2505"/>
              <a:ext cx="66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dirty="0">
                  <a:solidFill>
                    <a:srgbClr val="0000FF"/>
                  </a:solidFill>
                  <a:latin typeface="Calibri"/>
                  <a:cs typeface="Calibri"/>
                </a:rPr>
                <a:t>V(s’</a:t>
              </a:r>
              <a:r>
                <a:rPr lang="en-US" altLang="ja-JP" dirty="0">
                  <a:solidFill>
                    <a:srgbClr val="0000FF"/>
                  </a:solidFill>
                  <a:latin typeface="Calibri"/>
                  <a:cs typeface="Calibri"/>
                </a:rPr>
                <a:t>)</a:t>
              </a:r>
              <a:endParaRPr lang="en-US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27" name="Isosceles Triangle 26"/>
          <p:cNvSpPr/>
          <p:nvPr/>
        </p:nvSpPr>
        <p:spPr>
          <a:xfrm>
            <a:off x="9601200" y="4038600"/>
            <a:ext cx="1600200" cy="1752600"/>
          </a:xfrm>
          <a:prstGeom prst="triangle">
            <a:avLst/>
          </a:prstGeom>
          <a:solidFill>
            <a:srgbClr val="8FAA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pic>
        <p:nvPicPr>
          <p:cNvPr id="28" name="Picture 2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295243" y="2286000"/>
            <a:ext cx="6950388" cy="69080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Methods</a:t>
            </a: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9800" y="1219756"/>
            <a:ext cx="7608888" cy="53328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Evaluation</a:t>
            </a: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3588" y="1476848"/>
            <a:ext cx="5764212" cy="48519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Recap: MDPs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Markov decision processes: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States 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Actions A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Transitions P(</a:t>
            </a:r>
            <a:r>
              <a:rPr lang="en-US" sz="2400" dirty="0" err="1"/>
              <a:t>s’|s,a</a:t>
            </a:r>
            <a:r>
              <a:rPr lang="en-US" sz="2400" dirty="0"/>
              <a:t>) (or T(</a:t>
            </a:r>
            <a:r>
              <a:rPr lang="en-US" sz="2400" dirty="0" err="1"/>
              <a:t>s,a,s</a:t>
            </a:r>
            <a:r>
              <a:rPr lang="en-US" sz="2400" dirty="0"/>
              <a:t>’))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Rewards R(</a:t>
            </a:r>
            <a:r>
              <a:rPr lang="en-US" sz="2400" dirty="0" err="1"/>
              <a:t>s,a,s</a:t>
            </a:r>
            <a:r>
              <a:rPr lang="en-US" sz="2400" dirty="0"/>
              <a:t>’) (and discount </a:t>
            </a:r>
            <a:r>
              <a:rPr lang="en-US" sz="2400" dirty="0">
                <a:sym typeface="Symbol" pitchFamily="18" charset="2"/>
              </a:rPr>
              <a:t></a:t>
            </a:r>
            <a:r>
              <a:rPr lang="en-US" sz="2400" dirty="0"/>
              <a:t>)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Start state s</a:t>
            </a:r>
            <a:r>
              <a:rPr lang="en-US" sz="2400" baseline="-25000" dirty="0"/>
              <a:t>0</a:t>
            </a:r>
          </a:p>
          <a:p>
            <a:pPr lvl="1">
              <a:lnSpc>
                <a:spcPct val="80000"/>
              </a:lnSpc>
            </a:pPr>
            <a:endParaRPr lang="en-US" sz="2400" baseline="-25000" dirty="0"/>
          </a:p>
          <a:p>
            <a:pPr lvl="1">
              <a:lnSpc>
                <a:spcPct val="80000"/>
              </a:lnSpc>
            </a:pPr>
            <a:endParaRPr lang="en-US" sz="2400" baseline="-25000" dirty="0"/>
          </a:p>
          <a:p>
            <a:pPr>
              <a:lnSpc>
                <a:spcPct val="80000"/>
              </a:lnSpc>
            </a:pPr>
            <a:r>
              <a:rPr lang="en-US" sz="2800" dirty="0"/>
              <a:t>Quantities: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Policy = map of states to actions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Utility = sum of discounted rewards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Values = expected future utility from a state (max node)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Q-Values = expected future utility from a q-state (chance node)</a:t>
            </a:r>
          </a:p>
          <a:p>
            <a:pPr lvl="1">
              <a:lnSpc>
                <a:spcPct val="80000"/>
              </a:lnSpc>
            </a:pPr>
            <a:endParaRPr lang="en-US" sz="2400" baseline="-25000" dirty="0"/>
          </a:p>
          <a:p>
            <a:pPr lvl="1">
              <a:lnSpc>
                <a:spcPct val="80000"/>
              </a:lnSpc>
            </a:pPr>
            <a:endParaRPr lang="en-US" sz="2400" dirty="0"/>
          </a:p>
        </p:txBody>
      </p:sp>
      <p:grpSp>
        <p:nvGrpSpPr>
          <p:cNvPr id="25" name="Group 4"/>
          <p:cNvGrpSpPr>
            <a:grpSpLocks/>
          </p:cNvGrpSpPr>
          <p:nvPr/>
        </p:nvGrpSpPr>
        <p:grpSpPr bwMode="auto">
          <a:xfrm>
            <a:off x="8001000" y="1600200"/>
            <a:ext cx="3048000" cy="2754586"/>
            <a:chOff x="2400" y="1401"/>
            <a:chExt cx="1392" cy="1258"/>
          </a:xfrm>
        </p:grpSpPr>
        <p:sp>
          <p:nvSpPr>
            <p:cNvPr id="26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27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40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1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2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3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28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29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36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37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38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39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30" name="Text Box 17"/>
            <p:cNvSpPr txBox="1">
              <a:spLocks noChangeArrowheads="1"/>
            </p:cNvSpPr>
            <p:nvPr/>
          </p:nvSpPr>
          <p:spPr bwMode="auto">
            <a:xfrm>
              <a:off x="3071" y="1680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31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32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33" name="Text Box 20"/>
            <p:cNvSpPr txBox="1">
              <a:spLocks noChangeArrowheads="1"/>
            </p:cNvSpPr>
            <p:nvPr/>
          </p:nvSpPr>
          <p:spPr bwMode="auto">
            <a:xfrm>
              <a:off x="2609" y="2261"/>
              <a:ext cx="50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>
                  <a:latin typeface="Calibri"/>
                  <a:cs typeface="Calibri"/>
                </a:rPr>
                <a:t>s,a,s</a:t>
              </a:r>
              <a:r>
                <a:rPr lang="ja-JP" altLang="en-US" sz="2400">
                  <a:latin typeface="Calibri"/>
                  <a:cs typeface="Calibri"/>
                </a:rPr>
                <a:t>’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34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35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Fixed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5075235"/>
            <a:ext cx="11379200" cy="1782765"/>
          </a:xfrm>
        </p:spPr>
        <p:txBody>
          <a:bodyPr/>
          <a:lstStyle/>
          <a:p>
            <a:r>
              <a:rPr lang="en-US" sz="2400" dirty="0" err="1">
                <a:latin typeface="Calibri"/>
                <a:cs typeface="Calibri"/>
              </a:rPr>
              <a:t>Expectimax</a:t>
            </a:r>
            <a:r>
              <a:rPr lang="en-US" sz="2400" dirty="0">
                <a:latin typeface="Calibri"/>
                <a:cs typeface="Calibri"/>
              </a:rPr>
              <a:t> trees max over all actions to compute the optimal values</a:t>
            </a:r>
          </a:p>
          <a:p>
            <a:pPr lvl="5"/>
            <a:endParaRPr lang="en-US" sz="800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If we fixed some policy </a:t>
            </a:r>
            <a:r>
              <a:rPr lang="en-US" sz="2400" dirty="0">
                <a:latin typeface="Calibri"/>
                <a:cs typeface="Calibri"/>
                <a:sym typeface="Symbol" pitchFamily="18" charset="2"/>
              </a:rPr>
              <a:t>(s</a:t>
            </a:r>
            <a:r>
              <a:rPr lang="en-US" sz="2400" dirty="0">
                <a:latin typeface="Calibri"/>
                <a:cs typeface="Calibri"/>
              </a:rPr>
              <a:t>), then the tree would be simpler – only one action per state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… though the tree’s value would depend on which policy we fixed</a:t>
            </a:r>
          </a:p>
          <a:p>
            <a:endParaRPr lang="en-US" sz="2400" dirty="0">
              <a:latin typeface="Calibri"/>
              <a:cs typeface="Calibri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057400" y="1893614"/>
            <a:ext cx="3048000" cy="2754586"/>
            <a:chOff x="2400" y="1401"/>
            <a:chExt cx="1392" cy="1258"/>
          </a:xfrm>
        </p:grpSpPr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20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1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2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3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6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17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18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19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10" name="Text Box 17"/>
            <p:cNvSpPr txBox="1">
              <a:spLocks noChangeArrowheads="1"/>
            </p:cNvSpPr>
            <p:nvPr/>
          </p:nvSpPr>
          <p:spPr bwMode="auto">
            <a:xfrm>
              <a:off x="3061" y="1680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C00000"/>
                  </a:solidFill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11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12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13" name="Text Box 20"/>
            <p:cNvSpPr txBox="1">
              <a:spLocks noChangeArrowheads="1"/>
            </p:cNvSpPr>
            <p:nvPr/>
          </p:nvSpPr>
          <p:spPr bwMode="auto">
            <a:xfrm>
              <a:off x="2609" y="2261"/>
              <a:ext cx="50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>
                  <a:latin typeface="Calibri"/>
                  <a:cs typeface="Calibri"/>
                </a:rPr>
                <a:t>s,a,s</a:t>
              </a:r>
              <a:r>
                <a:rPr lang="ja-JP" altLang="en-US" sz="2400">
                  <a:latin typeface="Calibri"/>
                  <a:cs typeface="Calibri"/>
                </a:rPr>
                <a:t>’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14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5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7239438" y="1893614"/>
            <a:ext cx="2590362" cy="2754586"/>
            <a:chOff x="2400" y="1401"/>
            <a:chExt cx="1183" cy="1258"/>
          </a:xfrm>
        </p:grpSpPr>
        <p:sp>
          <p:nvSpPr>
            <p:cNvPr id="25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41" name="Line 9"/>
            <p:cNvSpPr>
              <a:spLocks noChangeShapeType="1"/>
            </p:cNvSpPr>
            <p:nvPr/>
          </p:nvSpPr>
          <p:spPr bwMode="auto">
            <a:xfrm flipH="1">
              <a:off x="2916" y="1617"/>
              <a:ext cx="232" cy="361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27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28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35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36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37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38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29" name="Text Box 17"/>
            <p:cNvSpPr txBox="1">
              <a:spLocks noChangeArrowheads="1"/>
            </p:cNvSpPr>
            <p:nvPr/>
          </p:nvSpPr>
          <p:spPr bwMode="auto">
            <a:xfrm>
              <a:off x="3096" y="1680"/>
              <a:ext cx="373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C00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400" dirty="0">
                  <a:solidFill>
                    <a:srgbClr val="C00000"/>
                  </a:solidFill>
                  <a:latin typeface="Calibri"/>
                  <a:cs typeface="Calibri"/>
                </a:rPr>
                <a:t>)</a:t>
              </a:r>
            </a:p>
          </p:txBody>
        </p:sp>
        <p:sp>
          <p:nvSpPr>
            <p:cNvPr id="30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31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</a:t>
              </a: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)</a:t>
              </a:r>
            </a:p>
          </p:txBody>
        </p:sp>
        <p:sp>
          <p:nvSpPr>
            <p:cNvPr id="32" name="Text Box 20"/>
            <p:cNvSpPr txBox="1">
              <a:spLocks noChangeArrowheads="1"/>
            </p:cNvSpPr>
            <p:nvPr/>
          </p:nvSpPr>
          <p:spPr bwMode="auto">
            <a:xfrm>
              <a:off x="2435" y="2271"/>
              <a:ext cx="66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s,</a:t>
              </a:r>
              <a:r>
                <a:rPr lang="en-US" sz="2400" dirty="0">
                  <a:latin typeface="Calibri"/>
                  <a:cs typeface="Calibri"/>
                  <a:sym typeface="Symbol" pitchFamily="18" charset="2"/>
                </a:rPr>
                <a:t> (s</a:t>
              </a:r>
              <a:r>
                <a:rPr lang="en-US" sz="2400" dirty="0">
                  <a:latin typeface="Calibri"/>
                  <a:cs typeface="Calibri"/>
                </a:rPr>
                <a:t>),s</a:t>
              </a:r>
              <a:r>
                <a:rPr lang="ja-JP" altLang="en-US" sz="2400">
                  <a:latin typeface="Calibri"/>
                  <a:cs typeface="Calibri"/>
                </a:rPr>
                <a:t>’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33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34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1752600" y="12909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/>
                <a:cs typeface="Calibri"/>
              </a:rPr>
              <a:t>Do the optimal action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629400" y="12909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/>
                <a:cs typeface="Calibri"/>
              </a:rPr>
              <a:t>Do what </a:t>
            </a:r>
            <a:r>
              <a:rPr lang="en-US" sz="2400" dirty="0">
                <a:latin typeface="Calibri"/>
                <a:cs typeface="Calibri"/>
                <a:sym typeface="Symbol" pitchFamily="18" charset="2"/>
              </a:rPr>
              <a:t></a:t>
            </a:r>
            <a:r>
              <a:rPr lang="en-US" sz="2400" dirty="0">
                <a:latin typeface="Calibri"/>
                <a:cs typeface="Calibri"/>
              </a:rPr>
              <a:t> says to do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Utilities for a Fixed Policy</a:t>
            </a:r>
          </a:p>
        </p:txBody>
      </p:sp>
      <p:sp>
        <p:nvSpPr>
          <p:cNvPr id="17274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sz="2400" dirty="0">
                <a:latin typeface="Calibri"/>
                <a:cs typeface="Calibri"/>
              </a:rPr>
              <a:t>Another basic operation: compute the utility of a state s under a fixed (generally non-optimal) policy</a:t>
            </a:r>
          </a:p>
          <a:p>
            <a:endParaRPr lang="en-US" sz="2400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Define the utility of a state s, under a fixed policy </a:t>
            </a:r>
            <a:r>
              <a:rPr lang="en-US" sz="2400" dirty="0">
                <a:latin typeface="Calibri"/>
                <a:cs typeface="Calibri"/>
                <a:sym typeface="Symbol" pitchFamily="18" charset="2"/>
              </a:rPr>
              <a:t></a:t>
            </a:r>
            <a:r>
              <a:rPr lang="en-US" sz="2400" dirty="0">
                <a:latin typeface="Calibri"/>
                <a:cs typeface="Calibri"/>
              </a:rPr>
              <a:t>:</a:t>
            </a:r>
          </a:p>
          <a:p>
            <a:pPr lvl="1">
              <a:buFont typeface="Wingdings" pitchFamily="2" charset="2"/>
              <a:buNone/>
            </a:pPr>
            <a:r>
              <a:rPr lang="en-US" sz="2000" dirty="0">
                <a:latin typeface="Calibri"/>
                <a:cs typeface="Calibri"/>
              </a:rPr>
              <a:t>V</a:t>
            </a:r>
            <a:r>
              <a:rPr lang="en-US" sz="2000" baseline="30000" dirty="0">
                <a:latin typeface="Calibri"/>
                <a:cs typeface="Calibri"/>
                <a:sym typeface="Symbol" pitchFamily="18" charset="2"/>
              </a:rPr>
              <a:t></a:t>
            </a:r>
            <a:r>
              <a:rPr lang="en-US" sz="2000" dirty="0">
                <a:latin typeface="Calibri"/>
                <a:cs typeface="Calibri"/>
              </a:rPr>
              <a:t>(s) = expected total discounted rewards starting in s and following </a:t>
            </a:r>
            <a:r>
              <a:rPr lang="en-US" sz="2000" dirty="0">
                <a:latin typeface="Calibri"/>
                <a:cs typeface="Calibri"/>
                <a:sym typeface="Symbol" pitchFamily="18" charset="2"/>
              </a:rPr>
              <a:t></a:t>
            </a:r>
            <a:endParaRPr lang="en-US" sz="2000" dirty="0">
              <a:latin typeface="Calibri"/>
              <a:cs typeface="Calibri"/>
            </a:endParaRPr>
          </a:p>
          <a:p>
            <a:endParaRPr lang="en-US" sz="2400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Recursive relation (one-step look-ahead / Bellman equation):</a:t>
            </a:r>
          </a:p>
        </p:txBody>
      </p:sp>
      <p:pic>
        <p:nvPicPr>
          <p:cNvPr id="61" name="Picture 60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158868" y="4800600"/>
            <a:ext cx="7070738" cy="645824"/>
          </a:xfrm>
          <a:prstGeom prst="rect">
            <a:avLst/>
          </a:prstGeom>
          <a:noFill/>
          <a:ln/>
          <a:effectLst/>
        </p:spPr>
      </p:pic>
      <p:grpSp>
        <p:nvGrpSpPr>
          <p:cNvPr id="46" name="Group 45"/>
          <p:cNvGrpSpPr>
            <a:grpSpLocks/>
          </p:cNvGrpSpPr>
          <p:nvPr/>
        </p:nvGrpSpPr>
        <p:grpSpPr bwMode="auto">
          <a:xfrm>
            <a:off x="9068238" y="1600200"/>
            <a:ext cx="2590362" cy="2754586"/>
            <a:chOff x="2400" y="1401"/>
            <a:chExt cx="1183" cy="1258"/>
          </a:xfrm>
        </p:grpSpPr>
        <p:sp>
          <p:nvSpPr>
            <p:cNvPr id="47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48" name="Line 9"/>
            <p:cNvSpPr>
              <a:spLocks noChangeShapeType="1"/>
            </p:cNvSpPr>
            <p:nvPr/>
          </p:nvSpPr>
          <p:spPr bwMode="auto">
            <a:xfrm flipH="1">
              <a:off x="2916" y="1617"/>
              <a:ext cx="232" cy="361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49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50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57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58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59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60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51" name="Text Box 17"/>
            <p:cNvSpPr txBox="1">
              <a:spLocks noChangeArrowheads="1"/>
            </p:cNvSpPr>
            <p:nvPr/>
          </p:nvSpPr>
          <p:spPr bwMode="auto">
            <a:xfrm>
              <a:off x="3096" y="1680"/>
              <a:ext cx="373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C00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400" dirty="0">
                  <a:solidFill>
                    <a:srgbClr val="C00000"/>
                  </a:solidFill>
                  <a:latin typeface="Calibri"/>
                  <a:cs typeface="Calibri"/>
                </a:rPr>
                <a:t>)</a:t>
              </a:r>
            </a:p>
          </p:txBody>
        </p:sp>
        <p:sp>
          <p:nvSpPr>
            <p:cNvPr id="52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53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</a:t>
              </a: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)</a:t>
              </a:r>
            </a:p>
          </p:txBody>
        </p:sp>
        <p:sp>
          <p:nvSpPr>
            <p:cNvPr id="54" name="Text Box 20"/>
            <p:cNvSpPr txBox="1">
              <a:spLocks noChangeArrowheads="1"/>
            </p:cNvSpPr>
            <p:nvPr/>
          </p:nvSpPr>
          <p:spPr bwMode="auto">
            <a:xfrm>
              <a:off x="2435" y="2271"/>
              <a:ext cx="66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s,</a:t>
              </a:r>
              <a:r>
                <a:rPr lang="en-US" sz="2400" dirty="0">
                  <a:latin typeface="Calibri"/>
                  <a:cs typeface="Calibri"/>
                  <a:sym typeface="Symbol" pitchFamily="18" charset="2"/>
                </a:rPr>
                <a:t> (s</a:t>
              </a:r>
              <a:r>
                <a:rPr lang="en-US" sz="2400" dirty="0">
                  <a:latin typeface="Calibri"/>
                  <a:cs typeface="Calibri"/>
                </a:rPr>
                <a:t>),s</a:t>
              </a:r>
              <a:r>
                <a:rPr lang="ja-JP" altLang="en-US" sz="2400">
                  <a:latin typeface="Calibri"/>
                  <a:cs typeface="Calibri"/>
                </a:rPr>
                <a:t>’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55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56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7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Policy Evaluation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7800" y="12909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/>
                <a:cs typeface="Calibri"/>
              </a:rPr>
              <a:t>Always Go Right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10387" y="12909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/>
                <a:cs typeface="Calibri"/>
              </a:rPr>
              <a:t>Always Go Forward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8427" y="1219200"/>
            <a:ext cx="4592932" cy="4562475"/>
          </a:xfrm>
          <a:prstGeom prst="rect">
            <a:avLst/>
          </a:prstGeom>
          <a:noFill/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7023" y="1219200"/>
            <a:ext cx="4647754" cy="4562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828800" y="1828800"/>
            <a:ext cx="3048000" cy="403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62750" y="1828800"/>
            <a:ext cx="3048000" cy="403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Policy Evaluation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7800" y="12909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/>
                <a:cs typeface="Calibri"/>
              </a:rPr>
              <a:t>Always Go Right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10387" y="12909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/>
                <a:cs typeface="Calibri"/>
              </a:rPr>
              <a:t>Always Go Forward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" t="8813" r="71526" b="32430"/>
          <a:stretch/>
        </p:blipFill>
        <p:spPr bwMode="auto">
          <a:xfrm>
            <a:off x="7262750" y="1828800"/>
            <a:ext cx="3068664" cy="4029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16271" r="67839" b="25876"/>
          <a:stretch/>
        </p:blipFill>
        <p:spPr bwMode="auto">
          <a:xfrm>
            <a:off x="1858254" y="1852550"/>
            <a:ext cx="3006671" cy="3967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txp_fig">
            <a:extLst>
              <a:ext uri="{FF2B5EF4-FFF2-40B4-BE49-F238E27FC236}">
                <a16:creationId xmlns:a16="http://schemas.microsoft.com/office/drawing/2014/main" id="{F9F99C5E-2384-4614-B251-3058AE61078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5008405" y="5083840"/>
            <a:ext cx="7070738" cy="645824"/>
          </a:xfrm>
          <a:prstGeom prst="rect">
            <a:avLst/>
          </a:prstGeom>
          <a:noFill/>
          <a:ln/>
          <a:effectLst/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Policy Evaluation</a:t>
            </a:r>
          </a:p>
        </p:txBody>
      </p:sp>
      <p:sp>
        <p:nvSpPr>
          <p:cNvPr id="1728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How do we calculate the V’s for a fixed policy </a:t>
            </a:r>
            <a:r>
              <a:rPr lang="en-US" sz="2400" dirty="0">
                <a:latin typeface="Calibri"/>
                <a:cs typeface="Calibri"/>
                <a:sym typeface="Symbol" pitchFamily="18" charset="2"/>
              </a:rPr>
              <a:t></a:t>
            </a:r>
            <a:r>
              <a:rPr lang="en-US" sz="2400" dirty="0">
                <a:latin typeface="Calibri"/>
                <a:cs typeface="Calibri"/>
              </a:rPr>
              <a:t>?</a:t>
            </a: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Idea 1: Turn recursive Bellman equations into updates</a:t>
            </a:r>
          </a:p>
          <a:p>
            <a:pPr>
              <a:lnSpc>
                <a:spcPct val="80000"/>
              </a:lnSpc>
              <a:buNone/>
            </a:pPr>
            <a:r>
              <a:rPr lang="en-US" sz="2400" dirty="0">
                <a:latin typeface="Calibri"/>
                <a:cs typeface="Calibri"/>
              </a:rPr>
              <a:t>	(like value iteration)</a:t>
            </a: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sz="36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sz="36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Efficiency: O(S</a:t>
            </a:r>
            <a:r>
              <a:rPr lang="en-US" sz="2400" baseline="30000" dirty="0">
                <a:latin typeface="Calibri"/>
                <a:cs typeface="Calibri"/>
              </a:rPr>
              <a:t>2</a:t>
            </a:r>
            <a:r>
              <a:rPr lang="en-US" sz="2400" dirty="0">
                <a:latin typeface="Calibri"/>
                <a:cs typeface="Calibri"/>
              </a:rPr>
              <a:t>) per iteration</a:t>
            </a: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Idea 2: Without the maxes, the Bellman equations are just a linear system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Solve with </a:t>
            </a:r>
            <a:r>
              <a:rPr lang="en-US" sz="2000" dirty="0" err="1">
                <a:latin typeface="Calibri"/>
                <a:cs typeface="Calibri"/>
              </a:rPr>
              <a:t>Matlab</a:t>
            </a:r>
            <a:r>
              <a:rPr lang="en-US" sz="2000" dirty="0">
                <a:latin typeface="Calibri"/>
                <a:cs typeface="Calibri"/>
              </a:rPr>
              <a:t> (or your favorite linear system solver)</a:t>
            </a:r>
          </a:p>
        </p:txBody>
      </p:sp>
      <p:pic>
        <p:nvPicPr>
          <p:cNvPr id="24" name="Picture 2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300125" y="3926130"/>
            <a:ext cx="7416560" cy="645897"/>
          </a:xfrm>
          <a:prstGeom prst="rect">
            <a:avLst/>
          </a:prstGeom>
          <a:noFill/>
          <a:ln/>
          <a:effectLst/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1330016" y="3316530"/>
            <a:ext cx="1502078" cy="330692"/>
          </a:xfrm>
          <a:prstGeom prst="rect">
            <a:avLst/>
          </a:prstGeom>
          <a:noFill/>
          <a:ln/>
          <a:effectLst/>
        </p:spPr>
      </p:pic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9144438" y="1371600"/>
            <a:ext cx="2590362" cy="2754586"/>
            <a:chOff x="2400" y="1401"/>
            <a:chExt cx="1183" cy="1258"/>
          </a:xfrm>
        </p:grpSpPr>
        <p:sp>
          <p:nvSpPr>
            <p:cNvPr id="10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flipH="1">
              <a:off x="2916" y="1617"/>
              <a:ext cx="232" cy="361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20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1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2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3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14" name="Text Box 17"/>
            <p:cNvSpPr txBox="1">
              <a:spLocks noChangeArrowheads="1"/>
            </p:cNvSpPr>
            <p:nvPr/>
          </p:nvSpPr>
          <p:spPr bwMode="auto">
            <a:xfrm>
              <a:off x="3096" y="1680"/>
              <a:ext cx="373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C00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400" dirty="0">
                  <a:solidFill>
                    <a:srgbClr val="C00000"/>
                  </a:solidFill>
                  <a:latin typeface="Calibri"/>
                  <a:cs typeface="Calibri"/>
                </a:rPr>
                <a:t>)</a:t>
              </a:r>
            </a:p>
          </p:txBody>
        </p:sp>
        <p:sp>
          <p:nvSpPr>
            <p:cNvPr id="15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16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</a:t>
              </a: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)</a:t>
              </a:r>
            </a:p>
          </p:txBody>
        </p:sp>
        <p:sp>
          <p:nvSpPr>
            <p:cNvPr id="17" name="Text Box 20"/>
            <p:cNvSpPr txBox="1">
              <a:spLocks noChangeArrowheads="1"/>
            </p:cNvSpPr>
            <p:nvPr/>
          </p:nvSpPr>
          <p:spPr bwMode="auto">
            <a:xfrm>
              <a:off x="2435" y="2271"/>
              <a:ext cx="66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s,</a:t>
              </a:r>
              <a:r>
                <a:rPr lang="en-US" sz="2400" dirty="0">
                  <a:latin typeface="Calibri"/>
                  <a:cs typeface="Calibri"/>
                  <a:sym typeface="Symbol" pitchFamily="18" charset="2"/>
                </a:rPr>
                <a:t> (s</a:t>
              </a:r>
              <a:r>
                <a:rPr lang="en-US" sz="2400" dirty="0">
                  <a:latin typeface="Calibri"/>
                  <a:cs typeface="Calibri"/>
                </a:rPr>
                <a:t>),s</a:t>
              </a:r>
              <a:r>
                <a:rPr lang="ja-JP" altLang="en-US" sz="2400">
                  <a:latin typeface="Calibri"/>
                  <a:cs typeface="Calibri"/>
                </a:rPr>
                <a:t>’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18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9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25CF3E9-D3BC-49A4-8039-8F3F960FA791}"/>
              </a:ext>
            </a:extLst>
          </p:cNvPr>
          <p:cNvSpPr txBox="1"/>
          <p:nvPr/>
        </p:nvSpPr>
        <p:spPr>
          <a:xfrm>
            <a:off x="4976247" y="4597428"/>
            <a:ext cx="4682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/>
                <a:cs typeface="Calibri"/>
              </a:rPr>
              <a:t>Challenge question: </a:t>
            </a:r>
            <a:r>
              <a:rPr lang="en-US" dirty="0">
                <a:latin typeface="Calibri"/>
                <a:cs typeface="Calibri"/>
              </a:rPr>
              <a:t>how </a:t>
            </a:r>
            <a:r>
              <a:rPr lang="en-US" b="1" dirty="0">
                <a:latin typeface="Calibri"/>
                <a:cs typeface="Calibri"/>
              </a:rPr>
              <a:t>else</a:t>
            </a:r>
            <a:r>
              <a:rPr lang="en-US" dirty="0">
                <a:latin typeface="Calibri"/>
                <a:cs typeface="Calibri"/>
              </a:rPr>
              <a:t> can we solve this?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Extraction</a:t>
            </a: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7998" y="1295950"/>
            <a:ext cx="6660802" cy="52328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Actions from Values</a:t>
            </a:r>
          </a:p>
        </p:txBody>
      </p:sp>
      <p:sp>
        <p:nvSpPr>
          <p:cNvPr id="173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Let’s imagine we have the optimal values V*(s)</a:t>
            </a:r>
          </a:p>
          <a:p>
            <a:pPr marL="342882" lvl="1" indent="-342882">
              <a:buClr>
                <a:schemeClr val="accent2"/>
              </a:buClr>
            </a:pPr>
            <a:endParaRPr lang="en-US" sz="2000" dirty="0"/>
          </a:p>
          <a:p>
            <a:r>
              <a:rPr lang="en-US" sz="2800" dirty="0"/>
              <a:t>How should we act?</a:t>
            </a:r>
          </a:p>
          <a:p>
            <a:pPr lvl="1"/>
            <a:r>
              <a:rPr lang="en-US" sz="2400" dirty="0"/>
              <a:t>It’s not obvious!</a:t>
            </a:r>
          </a:p>
          <a:p>
            <a:pPr lvl="1"/>
            <a:endParaRPr lang="en-US" sz="2000" dirty="0"/>
          </a:p>
          <a:p>
            <a:r>
              <a:rPr lang="en-US" sz="2800" dirty="0"/>
              <a:t>We need to do a mini-</a:t>
            </a:r>
            <a:r>
              <a:rPr lang="en-US" sz="2800" dirty="0" err="1"/>
              <a:t>expectimax</a:t>
            </a:r>
            <a:r>
              <a:rPr lang="en-US" sz="2800" dirty="0"/>
              <a:t> (one step)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r>
              <a:rPr lang="en-US" sz="2800" dirty="0"/>
              <a:t>This is called </a:t>
            </a:r>
            <a:r>
              <a:rPr lang="en-US" sz="2800" dirty="0">
                <a:solidFill>
                  <a:srgbClr val="C00000"/>
                </a:solidFill>
              </a:rPr>
              <a:t>policy extraction</a:t>
            </a:r>
            <a:r>
              <a:rPr lang="en-US" sz="2800" dirty="0"/>
              <a:t>, since it gets the policy implied by the values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2828003" y="4648200"/>
            <a:ext cx="6392197" cy="685800"/>
          </a:xfrm>
          <a:prstGeom prst="rect">
            <a:avLst/>
          </a:prstGeom>
          <a:noFill/>
          <a:ln/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5" t="22147" r="62711" b="41695"/>
          <a:stretch/>
        </p:blipFill>
        <p:spPr bwMode="auto">
          <a:xfrm>
            <a:off x="7934801" y="1295400"/>
            <a:ext cx="3647599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432955" y="4683368"/>
            <a:ext cx="1195552" cy="33475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Actions from Q-Values</a:t>
            </a:r>
          </a:p>
        </p:txBody>
      </p:sp>
      <p:sp>
        <p:nvSpPr>
          <p:cNvPr id="173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Let’s imagine we have the optimal q-values:</a:t>
            </a:r>
          </a:p>
          <a:p>
            <a:endParaRPr lang="en-US" sz="2800" dirty="0"/>
          </a:p>
          <a:p>
            <a:r>
              <a:rPr lang="en-US" sz="2800" dirty="0"/>
              <a:t>How should we act?</a:t>
            </a:r>
          </a:p>
          <a:p>
            <a:pPr lvl="1"/>
            <a:r>
              <a:rPr lang="en-US" sz="2400" dirty="0"/>
              <a:t>Completely trivial to decide!</a:t>
            </a:r>
          </a:p>
          <a:p>
            <a:endParaRPr lang="en-US" sz="28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r>
              <a:rPr lang="en-US" sz="2800" dirty="0"/>
              <a:t>Important lesson: actions are easier to select from q-values than values!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1" t="20051" r="58223" b="36486"/>
          <a:stretch/>
        </p:blipFill>
        <p:spPr bwMode="auto">
          <a:xfrm>
            <a:off x="7391401" y="1292469"/>
            <a:ext cx="4557346" cy="3456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3199872" y="3781300"/>
            <a:ext cx="2438928" cy="478221"/>
          </a:xfrm>
          <a:prstGeom prst="rect">
            <a:avLst/>
          </a:prstGeom>
          <a:noFill/>
          <a:ln/>
          <a:effectLst/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813955" y="3768968"/>
            <a:ext cx="1195552" cy="33475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Iteration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2862" y="1448320"/>
            <a:ext cx="7018338" cy="45995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Problems with Value Iteration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Calibri"/>
                <a:cs typeface="Calibri"/>
              </a:rPr>
              <a:t>Value iteration repeats the Bellman updates:</a:t>
            </a:r>
          </a:p>
          <a:p>
            <a:endParaRPr lang="en-US" sz="2800" dirty="0">
              <a:latin typeface="Calibri"/>
              <a:cs typeface="Calibri"/>
            </a:endParaRPr>
          </a:p>
          <a:p>
            <a:endParaRPr lang="en-US" sz="2800" dirty="0">
              <a:latin typeface="Calibri"/>
              <a:cs typeface="Calibri"/>
            </a:endParaRPr>
          </a:p>
          <a:p>
            <a:endParaRPr lang="en-US" sz="2800" dirty="0">
              <a:latin typeface="Calibri"/>
              <a:cs typeface="Calibri"/>
            </a:endParaRPr>
          </a:p>
          <a:p>
            <a:r>
              <a:rPr lang="en-US" sz="2800" dirty="0">
                <a:latin typeface="Calibri"/>
                <a:cs typeface="Calibri"/>
              </a:rPr>
              <a:t>Problem 1: It’s slow – O(S</a:t>
            </a:r>
            <a:r>
              <a:rPr lang="en-US" sz="2800" baseline="30000" dirty="0">
                <a:latin typeface="Calibri"/>
                <a:cs typeface="Calibri"/>
              </a:rPr>
              <a:t>2</a:t>
            </a:r>
            <a:r>
              <a:rPr lang="en-US" sz="2800" dirty="0">
                <a:latin typeface="Calibri"/>
                <a:cs typeface="Calibri"/>
              </a:rPr>
              <a:t>A) per iteration</a:t>
            </a:r>
          </a:p>
          <a:p>
            <a:endParaRPr lang="en-US" sz="2800" dirty="0">
              <a:latin typeface="Calibri"/>
              <a:cs typeface="Calibri"/>
            </a:endParaRPr>
          </a:p>
          <a:p>
            <a:r>
              <a:rPr lang="en-US" sz="2800" dirty="0">
                <a:latin typeface="Calibri"/>
                <a:cs typeface="Calibri"/>
              </a:rPr>
              <a:t>Problem 2: The “max” at each state rarely changes</a:t>
            </a:r>
          </a:p>
          <a:p>
            <a:endParaRPr lang="en-US" sz="2800" dirty="0">
              <a:latin typeface="Calibri"/>
              <a:cs typeface="Calibri"/>
            </a:endParaRPr>
          </a:p>
          <a:p>
            <a:r>
              <a:rPr lang="en-US" sz="2800" dirty="0">
                <a:latin typeface="Calibri"/>
                <a:cs typeface="Calibri"/>
              </a:rPr>
              <a:t>Problem 3: The policy often converges long before the values</a:t>
            </a:r>
          </a:p>
          <a:p>
            <a:pPr lvl="1"/>
            <a:endParaRPr lang="en-US" sz="2400" dirty="0">
              <a:latin typeface="Calibri"/>
              <a:cs typeface="Calibri"/>
            </a:endParaRPr>
          </a:p>
          <a:p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066801" y="2362200"/>
            <a:ext cx="6629400" cy="630314"/>
          </a:xfrm>
          <a:prstGeom prst="rect">
            <a:avLst/>
          </a:prstGeom>
          <a:noFill/>
          <a:ln/>
          <a:effectLst/>
        </p:spPr>
      </p:pic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8534400" y="1447800"/>
            <a:ext cx="3048000" cy="2754586"/>
            <a:chOff x="2400" y="1401"/>
            <a:chExt cx="1392" cy="1258"/>
          </a:xfrm>
        </p:grpSpPr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21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2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3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4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10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7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18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19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0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11" name="Text Box 17"/>
            <p:cNvSpPr txBox="1">
              <a:spLocks noChangeArrowheads="1"/>
            </p:cNvSpPr>
            <p:nvPr/>
          </p:nvSpPr>
          <p:spPr bwMode="auto">
            <a:xfrm>
              <a:off x="3061" y="1680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C00000"/>
                  </a:solidFill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12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13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14" name="Text Box 20"/>
            <p:cNvSpPr txBox="1">
              <a:spLocks noChangeArrowheads="1"/>
            </p:cNvSpPr>
            <p:nvPr/>
          </p:nvSpPr>
          <p:spPr bwMode="auto">
            <a:xfrm>
              <a:off x="2609" y="2261"/>
              <a:ext cx="50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>
                  <a:latin typeface="Calibri"/>
                  <a:cs typeface="Calibri"/>
                </a:rPr>
                <a:t>s,a,s</a:t>
              </a:r>
              <a:r>
                <a:rPr lang="ja-JP" altLang="en-US" sz="2400">
                  <a:latin typeface="Calibri"/>
                  <a:cs typeface="Calibri"/>
                </a:rPr>
                <a:t>’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15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6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Racing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11379200" cy="4729164"/>
          </a:xfrm>
        </p:spPr>
        <p:txBody>
          <a:bodyPr/>
          <a:lstStyle/>
          <a:p>
            <a:pPr>
              <a:buClrTx/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A robot car wants to travel far, quickly</a:t>
            </a:r>
          </a:p>
          <a:p>
            <a:pPr>
              <a:buClrTx/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Three states: </a:t>
            </a:r>
            <a:r>
              <a:rPr lang="en-US" sz="2000" dirty="0">
                <a:solidFill>
                  <a:srgbClr val="00B0F0"/>
                </a:solidFill>
                <a:latin typeface="Calibri"/>
                <a:cs typeface="Calibri"/>
              </a:rPr>
              <a:t>Cool</a:t>
            </a: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, </a:t>
            </a:r>
            <a:r>
              <a:rPr lang="en-US" sz="2000" dirty="0">
                <a:solidFill>
                  <a:srgbClr val="7F2727"/>
                </a:solidFill>
                <a:latin typeface="Calibri"/>
                <a:cs typeface="Calibri"/>
              </a:rPr>
              <a:t>Warm</a:t>
            </a: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, Overheated</a:t>
            </a:r>
          </a:p>
          <a:p>
            <a:pPr>
              <a:buClrTx/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Two actions: </a:t>
            </a:r>
            <a:r>
              <a:rPr lang="en-US" sz="2000" i="1" dirty="0">
                <a:latin typeface="Calibri"/>
                <a:cs typeface="Calibri"/>
              </a:rPr>
              <a:t>Slow</a:t>
            </a: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, </a:t>
            </a:r>
            <a:r>
              <a:rPr lang="en-US" sz="2000" i="1" dirty="0">
                <a:solidFill>
                  <a:srgbClr val="C00000"/>
                </a:solidFill>
                <a:latin typeface="Calibri"/>
                <a:cs typeface="Calibri"/>
              </a:rPr>
              <a:t>Fast</a:t>
            </a:r>
            <a:endParaRPr lang="en-US" sz="2000" i="1" dirty="0">
              <a:solidFill>
                <a:srgbClr val="0000FF"/>
              </a:solidFill>
              <a:latin typeface="Calibri"/>
              <a:cs typeface="Calibri"/>
            </a:endParaRPr>
          </a:p>
          <a:p>
            <a:pPr>
              <a:buClrTx/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Going faster gets double reward</a:t>
            </a:r>
          </a:p>
          <a:p>
            <a:endParaRPr lang="en-US" sz="2000" dirty="0">
              <a:latin typeface="Calibri"/>
              <a:cs typeface="Calibri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38200" y="2286000"/>
            <a:ext cx="11044696" cy="3962400"/>
            <a:chOff x="838200" y="2286000"/>
            <a:chExt cx="11044696" cy="3962400"/>
          </a:xfrm>
        </p:grpSpPr>
        <p:pic>
          <p:nvPicPr>
            <p:cNvPr id="1433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83518" y="3950732"/>
              <a:ext cx="2433764" cy="1600200"/>
            </a:xfrm>
            <a:prstGeom prst="rect">
              <a:avLst/>
            </a:prstGeom>
            <a:noFill/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46913" y="2731532"/>
              <a:ext cx="2660373" cy="1676400"/>
            </a:xfrm>
            <a:prstGeom prst="rect">
              <a:avLst/>
            </a:prstGeom>
            <a:noFill/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300704" y="3798332"/>
              <a:ext cx="2582192" cy="1828800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2057400" y="5341442"/>
              <a:ext cx="2286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B0F0"/>
                  </a:solidFill>
                  <a:latin typeface="Calibri"/>
                  <a:cs typeface="Calibri"/>
                </a:rPr>
                <a:t>Cool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943600" y="4160222"/>
              <a:ext cx="2286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7F2727"/>
                  </a:solidFill>
                  <a:latin typeface="Calibri"/>
                  <a:cs typeface="Calibri"/>
                </a:rPr>
                <a:t>Warm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296400" y="5455622"/>
              <a:ext cx="2286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Overheated</a:t>
              </a:r>
            </a:p>
          </p:txBody>
        </p:sp>
        <p:cxnSp>
          <p:nvCxnSpPr>
            <p:cNvPr id="13" name="Curved Connector 12"/>
            <p:cNvCxnSpPr>
              <a:stCxn id="14338" idx="3"/>
              <a:endCxn id="8" idx="2"/>
            </p:cNvCxnSpPr>
            <p:nvPr/>
          </p:nvCxnSpPr>
          <p:spPr>
            <a:xfrm flipH="1">
              <a:off x="3200400" y="4750832"/>
              <a:ext cx="1219200" cy="990720"/>
            </a:xfrm>
            <a:prstGeom prst="curvedConnector4">
              <a:avLst>
                <a:gd name="adj1" fmla="val -18750"/>
                <a:gd name="adj2" fmla="val 153572"/>
              </a:avLst>
            </a:prstGeom>
            <a:ln w="762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urved Connector 12"/>
            <p:cNvCxnSpPr>
              <a:stCxn id="14338" idx="3"/>
              <a:endCxn id="9" idx="2"/>
            </p:cNvCxnSpPr>
            <p:nvPr/>
          </p:nvCxnSpPr>
          <p:spPr>
            <a:xfrm flipV="1">
              <a:off x="4419600" y="4560332"/>
              <a:ext cx="2667000" cy="190500"/>
            </a:xfrm>
            <a:prstGeom prst="curvedConnector2">
              <a:avLst/>
            </a:prstGeom>
            <a:ln w="762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4724400" y="4788932"/>
              <a:ext cx="9144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C00000"/>
                  </a:solidFill>
                  <a:latin typeface="Calibri"/>
                  <a:cs typeface="Calibri"/>
                </a:rPr>
                <a:t>Fast</a:t>
              </a:r>
            </a:p>
          </p:txBody>
        </p:sp>
        <p:cxnSp>
          <p:nvCxnSpPr>
            <p:cNvPr id="19" name="Curved Connector 12"/>
            <p:cNvCxnSpPr>
              <a:stCxn id="6" idx="0"/>
            </p:cNvCxnSpPr>
            <p:nvPr/>
          </p:nvCxnSpPr>
          <p:spPr>
            <a:xfrm rot="16200000" flipH="1">
              <a:off x="8096250" y="1912382"/>
              <a:ext cx="1447800" cy="3086100"/>
            </a:xfrm>
            <a:prstGeom prst="curvedConnector4">
              <a:avLst>
                <a:gd name="adj1" fmla="val -15789"/>
                <a:gd name="adj2" fmla="val 105099"/>
              </a:avLst>
            </a:prstGeom>
            <a:ln w="762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9144000" y="2731532"/>
              <a:ext cx="9144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C00000"/>
                  </a:solidFill>
                  <a:latin typeface="Calibri"/>
                  <a:cs typeface="Calibri"/>
                </a:rPr>
                <a:t>Fast</a:t>
              </a:r>
            </a:p>
          </p:txBody>
        </p:sp>
        <p:cxnSp>
          <p:nvCxnSpPr>
            <p:cNvPr id="23" name="Curved Connector 12"/>
            <p:cNvCxnSpPr>
              <a:stCxn id="14338" idx="1"/>
            </p:cNvCxnSpPr>
            <p:nvPr/>
          </p:nvCxnSpPr>
          <p:spPr>
            <a:xfrm rot="10800000" flipH="1" flipV="1">
              <a:off x="1981200" y="4750832"/>
              <a:ext cx="152400" cy="190500"/>
            </a:xfrm>
            <a:prstGeom prst="curvedConnector4">
              <a:avLst>
                <a:gd name="adj1" fmla="val -635217"/>
                <a:gd name="adj2" fmla="val 482610"/>
              </a:avLst>
            </a:prstGeom>
            <a:ln w="7620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urved Connector 12"/>
            <p:cNvCxnSpPr>
              <a:stCxn id="6" idx="1"/>
              <a:endCxn id="14338" idx="0"/>
            </p:cNvCxnSpPr>
            <p:nvPr/>
          </p:nvCxnSpPr>
          <p:spPr>
            <a:xfrm rot="10800000" flipV="1">
              <a:off x="3200400" y="3569732"/>
              <a:ext cx="2743200" cy="381000"/>
            </a:xfrm>
            <a:prstGeom prst="curvedConnector2">
              <a:avLst/>
            </a:prstGeom>
            <a:ln w="7620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990600" y="4331732"/>
              <a:ext cx="9144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chemeClr val="accent6"/>
                  </a:solidFill>
                  <a:latin typeface="Calibri"/>
                  <a:cs typeface="Calibri"/>
                </a:rPr>
                <a:t>Slow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495800" y="3112532"/>
              <a:ext cx="9144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chemeClr val="accent6"/>
                  </a:solidFill>
                  <a:latin typeface="Calibri"/>
                  <a:cs typeface="Calibri"/>
                </a:rPr>
                <a:t>Slow</a:t>
              </a:r>
            </a:p>
          </p:txBody>
        </p:sp>
        <p:cxnSp>
          <p:nvCxnSpPr>
            <p:cNvPr id="60" name="Curved Connector 12"/>
            <p:cNvCxnSpPr/>
            <p:nvPr/>
          </p:nvCxnSpPr>
          <p:spPr>
            <a:xfrm rot="-5400000" flipH="1" flipV="1">
              <a:off x="5962650" y="3398282"/>
              <a:ext cx="152400" cy="190500"/>
            </a:xfrm>
            <a:prstGeom prst="curvedConnector4">
              <a:avLst>
                <a:gd name="adj1" fmla="val -635217"/>
                <a:gd name="adj2" fmla="val 482610"/>
              </a:avLst>
            </a:prstGeom>
            <a:ln w="76200">
              <a:solidFill>
                <a:schemeClr val="accent2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4572000" y="3645932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  <a:latin typeface="Calibri"/>
                  <a:cs typeface="Calibri"/>
                </a:rPr>
                <a:t>0.5 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800600" y="22860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  <a:latin typeface="Calibri"/>
                  <a:cs typeface="Calibri"/>
                </a:rPr>
                <a:t>0.5 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724400" y="53340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  <a:latin typeface="Calibri"/>
                  <a:cs typeface="Calibri"/>
                </a:rPr>
                <a:t>0.5 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867400" y="4788932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  <a:latin typeface="Calibri"/>
                  <a:cs typeface="Calibri"/>
                </a:rPr>
                <a:t>0.5 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38200" y="5627132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  <a:latin typeface="Calibri"/>
                  <a:cs typeface="Calibri"/>
                </a:rPr>
                <a:t>1.0 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0210800" y="2579132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  <a:latin typeface="Calibri"/>
                  <a:cs typeface="Calibri"/>
                </a:rPr>
                <a:t>1.0 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905000" y="54864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latin typeface="Calibri"/>
                  <a:cs typeface="Calibri"/>
                </a:rPr>
                <a:t>+1 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581400" y="3288268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latin typeface="Calibri"/>
                  <a:cs typeface="Calibri"/>
                </a:rPr>
                <a:t>+1 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943600" y="22860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latin typeface="Calibri"/>
                  <a:cs typeface="Calibri"/>
                </a:rPr>
                <a:t>+1 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648200" y="5879068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latin typeface="Calibri"/>
                  <a:cs typeface="Calibri"/>
                </a:rPr>
                <a:t>+2 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477000" y="4788415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latin typeface="Calibri"/>
                  <a:cs typeface="Calibri"/>
                </a:rPr>
                <a:t>+2 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0668000" y="31242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latin typeface="Calibri"/>
                  <a:cs typeface="Calibri"/>
                </a:rPr>
                <a:t>-10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7.4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791" y="1143000"/>
            <a:ext cx="6206418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35989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7.5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45" y="1143000"/>
            <a:ext cx="617691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80419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7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400" y="1143000"/>
            <a:ext cx="6207201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6611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179" y="1143000"/>
            <a:ext cx="6177643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3016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0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57098"/>
            <a:ext cx="6172200" cy="570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39919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0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644" y="1143000"/>
            <a:ext cx="6186713" cy="57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74993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1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972" y="1173166"/>
            <a:ext cx="6154057" cy="568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91278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1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48034"/>
            <a:ext cx="6172200" cy="570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79943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2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75224"/>
            <a:ext cx="6172200" cy="568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7735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2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198" y="1157224"/>
            <a:ext cx="6179605" cy="570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677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Racing Search Tree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3362" y="1295400"/>
            <a:ext cx="928190" cy="610285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54642" y="3124200"/>
            <a:ext cx="1014614" cy="639346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24561" y="4941332"/>
            <a:ext cx="984797" cy="697468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>
          <a:xfrm>
            <a:off x="1770678" y="2209800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790478" y="2209800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5" idx="2"/>
            <a:endCxn id="9" idx="1"/>
          </p:cNvCxnSpPr>
          <p:nvPr/>
        </p:nvCxnSpPr>
        <p:spPr>
          <a:xfrm>
            <a:off x="5207457" y="1905685"/>
            <a:ext cx="2627658" cy="348752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2"/>
            <a:endCxn id="8" idx="7"/>
          </p:cNvCxnSpPr>
          <p:nvPr/>
        </p:nvCxnSpPr>
        <p:spPr>
          <a:xfrm flipH="1">
            <a:off x="2030841" y="1905685"/>
            <a:ext cx="3176616" cy="348752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6004" y="3124200"/>
            <a:ext cx="928190" cy="610285"/>
          </a:xfrm>
          <a:prstGeom prst="rect">
            <a:avLst/>
          </a:prstGeom>
          <a:noFill/>
        </p:spPr>
      </p:pic>
      <p:cxnSp>
        <p:nvCxnSpPr>
          <p:cNvPr id="17" name="Straight Arrow Connector 16"/>
          <p:cNvCxnSpPr>
            <a:stCxn id="9" idx="4"/>
            <a:endCxn id="16" idx="0"/>
          </p:cNvCxnSpPr>
          <p:nvPr/>
        </p:nvCxnSpPr>
        <p:spPr>
          <a:xfrm flipH="1">
            <a:off x="6030099" y="2514600"/>
            <a:ext cx="1912779" cy="609600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4"/>
            <a:endCxn id="6" idx="0"/>
          </p:cNvCxnSpPr>
          <p:nvPr/>
        </p:nvCxnSpPr>
        <p:spPr>
          <a:xfrm>
            <a:off x="7942878" y="2514600"/>
            <a:ext cx="2219072" cy="609600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1204" y="3123515"/>
            <a:ext cx="928190" cy="610285"/>
          </a:xfrm>
          <a:prstGeom prst="rect">
            <a:avLst/>
          </a:prstGeom>
          <a:noFill/>
        </p:spPr>
      </p:pic>
      <p:cxnSp>
        <p:nvCxnSpPr>
          <p:cNvPr id="26" name="Straight Arrow Connector 25"/>
          <p:cNvCxnSpPr>
            <a:stCxn id="8" idx="4"/>
            <a:endCxn id="25" idx="0"/>
          </p:cNvCxnSpPr>
          <p:nvPr/>
        </p:nvCxnSpPr>
        <p:spPr>
          <a:xfrm flipH="1">
            <a:off x="1915299" y="2514600"/>
            <a:ext cx="7779" cy="60891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72842" y="5029200"/>
            <a:ext cx="1014614" cy="639346"/>
          </a:xfrm>
          <a:prstGeom prst="rect">
            <a:avLst/>
          </a:prstGeom>
          <a:noFill/>
        </p:spPr>
      </p:pic>
      <p:sp>
        <p:nvSpPr>
          <p:cNvPr id="30" name="Oval 29"/>
          <p:cNvSpPr/>
          <p:nvPr/>
        </p:nvSpPr>
        <p:spPr>
          <a:xfrm>
            <a:off x="764520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780040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>
            <a:stCxn id="25" idx="2"/>
            <a:endCxn id="31" idx="1"/>
          </p:cNvCxnSpPr>
          <p:nvPr/>
        </p:nvCxnSpPr>
        <p:spPr>
          <a:xfrm>
            <a:off x="1915299" y="3733800"/>
            <a:ext cx="909378" cy="424952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5" idx="2"/>
            <a:endCxn id="30" idx="7"/>
          </p:cNvCxnSpPr>
          <p:nvPr/>
        </p:nvCxnSpPr>
        <p:spPr>
          <a:xfrm flipH="1">
            <a:off x="1024683" y="3733800"/>
            <a:ext cx="890616" cy="424952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0804" y="5029200"/>
            <a:ext cx="928190" cy="610285"/>
          </a:xfrm>
          <a:prstGeom prst="rect">
            <a:avLst/>
          </a:prstGeom>
          <a:noFill/>
        </p:spPr>
      </p:pic>
      <p:cxnSp>
        <p:nvCxnSpPr>
          <p:cNvPr id="35" name="Straight Arrow Connector 34"/>
          <p:cNvCxnSpPr>
            <a:stCxn id="31" idx="4"/>
            <a:endCxn id="34" idx="0"/>
          </p:cNvCxnSpPr>
          <p:nvPr/>
        </p:nvCxnSpPr>
        <p:spPr>
          <a:xfrm flipH="1">
            <a:off x="2524899" y="4418915"/>
            <a:ext cx="407541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1" idx="4"/>
            <a:endCxn id="29" idx="0"/>
          </p:cNvCxnSpPr>
          <p:nvPr/>
        </p:nvCxnSpPr>
        <p:spPr>
          <a:xfrm>
            <a:off x="2932440" y="4418915"/>
            <a:ext cx="447710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0604" y="5027830"/>
            <a:ext cx="928190" cy="610285"/>
          </a:xfrm>
          <a:prstGeom prst="rect">
            <a:avLst/>
          </a:prstGeom>
          <a:noFill/>
        </p:spPr>
      </p:pic>
      <p:cxnSp>
        <p:nvCxnSpPr>
          <p:cNvPr id="38" name="Straight Arrow Connector 37"/>
          <p:cNvCxnSpPr>
            <a:stCxn id="30" idx="4"/>
            <a:endCxn id="37" idx="0"/>
          </p:cNvCxnSpPr>
          <p:nvPr/>
        </p:nvCxnSpPr>
        <p:spPr>
          <a:xfrm>
            <a:off x="916920" y="4418915"/>
            <a:ext cx="7779" cy="60891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4863762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/>
          <p:cNvCxnSpPr>
            <a:endCxn id="53" idx="7"/>
          </p:cNvCxnSpPr>
          <p:nvPr/>
        </p:nvCxnSpPr>
        <p:spPr>
          <a:xfrm flipH="1">
            <a:off x="5123925" y="3733800"/>
            <a:ext cx="890616" cy="424952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9846" y="5027830"/>
            <a:ext cx="928190" cy="610285"/>
          </a:xfrm>
          <a:prstGeom prst="rect">
            <a:avLst/>
          </a:prstGeom>
          <a:noFill/>
        </p:spPr>
      </p:pic>
      <p:cxnSp>
        <p:nvCxnSpPr>
          <p:cNvPr id="61" name="Straight Arrow Connector 60"/>
          <p:cNvCxnSpPr>
            <a:stCxn id="53" idx="4"/>
            <a:endCxn id="60" idx="0"/>
          </p:cNvCxnSpPr>
          <p:nvPr/>
        </p:nvCxnSpPr>
        <p:spPr>
          <a:xfrm>
            <a:off x="5016162" y="4418915"/>
            <a:ext cx="7779" cy="60891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87642" y="5029200"/>
            <a:ext cx="1014614" cy="639346"/>
          </a:xfrm>
          <a:prstGeom prst="rect">
            <a:avLst/>
          </a:prstGeom>
          <a:noFill/>
        </p:spPr>
      </p:pic>
      <p:sp>
        <p:nvSpPr>
          <p:cNvPr id="65" name="Oval 64"/>
          <p:cNvSpPr/>
          <p:nvPr/>
        </p:nvSpPr>
        <p:spPr>
          <a:xfrm>
            <a:off x="6894840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Arrow Connector 65"/>
          <p:cNvCxnSpPr>
            <a:stCxn id="16" idx="2"/>
            <a:endCxn id="65" idx="1"/>
          </p:cNvCxnSpPr>
          <p:nvPr/>
        </p:nvCxnSpPr>
        <p:spPr>
          <a:xfrm>
            <a:off x="6030099" y="3734485"/>
            <a:ext cx="909378" cy="424267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5604" y="5029200"/>
            <a:ext cx="928190" cy="610285"/>
          </a:xfrm>
          <a:prstGeom prst="rect">
            <a:avLst/>
          </a:prstGeom>
          <a:noFill/>
        </p:spPr>
      </p:pic>
      <p:cxnSp>
        <p:nvCxnSpPr>
          <p:cNvPr id="68" name="Straight Arrow Connector 67"/>
          <p:cNvCxnSpPr>
            <a:stCxn id="65" idx="4"/>
            <a:endCxn id="67" idx="0"/>
          </p:cNvCxnSpPr>
          <p:nvPr/>
        </p:nvCxnSpPr>
        <p:spPr>
          <a:xfrm flipH="1">
            <a:off x="6639699" y="4418915"/>
            <a:ext cx="407541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65" idx="4"/>
            <a:endCxn id="64" idx="0"/>
          </p:cNvCxnSpPr>
          <p:nvPr/>
        </p:nvCxnSpPr>
        <p:spPr>
          <a:xfrm>
            <a:off x="7047240" y="4418915"/>
            <a:ext cx="447710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5042" y="5028515"/>
            <a:ext cx="1014614" cy="639346"/>
          </a:xfrm>
          <a:prstGeom prst="rect">
            <a:avLst/>
          </a:prstGeom>
          <a:noFill/>
        </p:spPr>
      </p:pic>
      <p:sp>
        <p:nvSpPr>
          <p:cNvPr id="72" name="Oval 71"/>
          <p:cNvSpPr/>
          <p:nvPr/>
        </p:nvSpPr>
        <p:spPr>
          <a:xfrm>
            <a:off x="8952240" y="4113430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Arrow Connector 72"/>
          <p:cNvCxnSpPr>
            <a:stCxn id="6" idx="2"/>
            <a:endCxn id="72" idx="7"/>
          </p:cNvCxnSpPr>
          <p:nvPr/>
        </p:nvCxnSpPr>
        <p:spPr>
          <a:xfrm flipH="1">
            <a:off x="9212403" y="3763546"/>
            <a:ext cx="949547" cy="394521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33004" y="5028515"/>
            <a:ext cx="928190" cy="610285"/>
          </a:xfrm>
          <a:prstGeom prst="rect">
            <a:avLst/>
          </a:prstGeom>
          <a:noFill/>
        </p:spPr>
      </p:pic>
      <p:cxnSp>
        <p:nvCxnSpPr>
          <p:cNvPr id="75" name="Straight Arrow Connector 74"/>
          <p:cNvCxnSpPr>
            <a:stCxn id="72" idx="4"/>
            <a:endCxn id="74" idx="0"/>
          </p:cNvCxnSpPr>
          <p:nvPr/>
        </p:nvCxnSpPr>
        <p:spPr>
          <a:xfrm flipH="1">
            <a:off x="8697099" y="4418230"/>
            <a:ext cx="407541" cy="61028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72" idx="4"/>
            <a:endCxn id="71" idx="0"/>
          </p:cNvCxnSpPr>
          <p:nvPr/>
        </p:nvCxnSpPr>
        <p:spPr>
          <a:xfrm>
            <a:off x="9104640" y="4418230"/>
            <a:ext cx="447710" cy="61028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/>
          <p:cNvSpPr/>
          <p:nvPr/>
        </p:nvSpPr>
        <p:spPr>
          <a:xfrm>
            <a:off x="11119941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Arrow Connector 79"/>
          <p:cNvCxnSpPr>
            <a:stCxn id="6" idx="2"/>
            <a:endCxn id="79" idx="1"/>
          </p:cNvCxnSpPr>
          <p:nvPr/>
        </p:nvCxnSpPr>
        <p:spPr>
          <a:xfrm>
            <a:off x="10161950" y="3763546"/>
            <a:ext cx="1002628" cy="395206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79" idx="4"/>
          </p:cNvCxnSpPr>
          <p:nvPr/>
        </p:nvCxnSpPr>
        <p:spPr>
          <a:xfrm>
            <a:off x="11272341" y="4418915"/>
            <a:ext cx="7779" cy="60891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30" grpId="0" animBg="1"/>
      <p:bldP spid="31" grpId="0" animBg="1"/>
      <p:bldP spid="53" grpId="0" animBg="1"/>
      <p:bldP spid="65" grpId="0" animBg="1"/>
      <p:bldP spid="72" grpId="0" animBg="1"/>
      <p:bldP spid="79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3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725" y="1143000"/>
            <a:ext cx="61965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38256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3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38306"/>
            <a:ext cx="6172200" cy="571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62239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725" y="1143000"/>
            <a:ext cx="61965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65026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k=100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9.2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746" y="1130418"/>
            <a:ext cx="6190508" cy="572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6713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Iteration</a:t>
            </a:r>
          </a:p>
        </p:txBody>
      </p:sp>
      <p:sp>
        <p:nvSpPr>
          <p:cNvPr id="17612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Alternative approach for optimal values:</a:t>
            </a:r>
          </a:p>
          <a:p>
            <a:pPr lvl="1"/>
            <a:r>
              <a:rPr lang="en-US" sz="2400" dirty="0">
                <a:solidFill>
                  <a:srgbClr val="CC0000"/>
                </a:solidFill>
              </a:rPr>
              <a:t>Step 1: Policy evaluation: </a:t>
            </a:r>
            <a:r>
              <a:rPr lang="en-US" sz="2400" dirty="0"/>
              <a:t>calculate utilities for some fixed policy (not optimal utilities!) until convergence</a:t>
            </a:r>
          </a:p>
          <a:p>
            <a:pPr lvl="1"/>
            <a:r>
              <a:rPr lang="en-US" sz="2400" dirty="0">
                <a:solidFill>
                  <a:srgbClr val="CC0000"/>
                </a:solidFill>
              </a:rPr>
              <a:t>Step 2: Policy improvement: </a:t>
            </a:r>
            <a:r>
              <a:rPr lang="en-US" sz="2400" dirty="0"/>
              <a:t>update policy using one-step look-ahead with resulting converged (but not optimal!) utilities as future values</a:t>
            </a:r>
          </a:p>
          <a:p>
            <a:pPr lvl="1"/>
            <a:r>
              <a:rPr lang="en-US" sz="2400" dirty="0"/>
              <a:t>Repeat steps until policy converges</a:t>
            </a:r>
          </a:p>
          <a:p>
            <a:pPr lvl="1"/>
            <a:endParaRPr lang="en-US" sz="2400" dirty="0"/>
          </a:p>
          <a:p>
            <a:r>
              <a:rPr lang="en-US" sz="2800" dirty="0"/>
              <a:t>This is </a:t>
            </a:r>
            <a:r>
              <a:rPr lang="en-US" sz="2800" dirty="0">
                <a:solidFill>
                  <a:srgbClr val="CC0000"/>
                </a:solidFill>
              </a:rPr>
              <a:t>policy iteration</a:t>
            </a:r>
          </a:p>
          <a:p>
            <a:pPr lvl="1"/>
            <a:r>
              <a:rPr lang="en-US" sz="2400" dirty="0"/>
              <a:t>It’s still optimal!</a:t>
            </a:r>
          </a:p>
          <a:p>
            <a:pPr lvl="1"/>
            <a:r>
              <a:rPr lang="en-US" sz="2400" dirty="0"/>
              <a:t>Can converge (much) faster under some conditions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Policy Iteration</a:t>
            </a:r>
          </a:p>
        </p:txBody>
      </p:sp>
      <p:sp>
        <p:nvSpPr>
          <p:cNvPr id="17623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3"/>
            <a:endParaRPr lang="en-US" sz="1200" dirty="0"/>
          </a:p>
          <a:p>
            <a:r>
              <a:rPr lang="en-US" sz="2400" dirty="0"/>
              <a:t>Evaluation: For fixed current policy </a:t>
            </a:r>
            <a:r>
              <a:rPr lang="en-US" sz="2400" dirty="0">
                <a:sym typeface="Symbol" pitchFamily="18" charset="2"/>
              </a:rPr>
              <a:t>, find values with policy evaluation:</a:t>
            </a:r>
          </a:p>
          <a:p>
            <a:pPr lvl="1"/>
            <a:r>
              <a:rPr lang="en-US" sz="2000" dirty="0">
                <a:sym typeface="Symbol" pitchFamily="18" charset="2"/>
              </a:rPr>
              <a:t>Iterate until values converge:</a:t>
            </a:r>
          </a:p>
          <a:p>
            <a:endParaRPr lang="en-US" sz="2400" dirty="0">
              <a:sym typeface="Symbol" pitchFamily="18" charset="2"/>
            </a:endParaRPr>
          </a:p>
          <a:p>
            <a:endParaRPr lang="en-US" sz="2400" dirty="0">
              <a:sym typeface="Symbol" pitchFamily="18" charset="2"/>
            </a:endParaRPr>
          </a:p>
          <a:p>
            <a:endParaRPr lang="en-US" sz="2400" dirty="0">
              <a:sym typeface="Symbol" pitchFamily="18" charset="2"/>
            </a:endParaRPr>
          </a:p>
          <a:p>
            <a:r>
              <a:rPr lang="en-US" sz="2400" dirty="0"/>
              <a:t>Improvement: For fixed values, get a better policy using policy extraction</a:t>
            </a:r>
          </a:p>
          <a:p>
            <a:pPr lvl="1"/>
            <a:r>
              <a:rPr lang="en-US" sz="2000" dirty="0"/>
              <a:t>One-step look-ahead:</a:t>
            </a:r>
          </a:p>
          <a:p>
            <a:endParaRPr lang="en-US" sz="2400" dirty="0">
              <a:sym typeface="Symbol" pitchFamily="18" charset="2"/>
            </a:endParaRPr>
          </a:p>
        </p:txBody>
      </p:sp>
      <p:pic>
        <p:nvPicPr>
          <p:cNvPr id="9" name="Picture 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2026211" y="2743200"/>
            <a:ext cx="7834776" cy="690721"/>
          </a:xfrm>
          <a:prstGeom prst="rect">
            <a:avLst/>
          </a:prstGeom>
          <a:noFill/>
          <a:ln/>
          <a:effectLst/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2030087" y="4921250"/>
            <a:ext cx="7215495" cy="64106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Comparison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11201400" cy="5257800"/>
          </a:xfrm>
        </p:spPr>
        <p:txBody>
          <a:bodyPr/>
          <a:lstStyle/>
          <a:p>
            <a:r>
              <a:rPr lang="en-US" sz="2400" dirty="0"/>
              <a:t>Both value iteration and policy iteration compute the same thing (all optimal values)</a:t>
            </a:r>
          </a:p>
          <a:p>
            <a:pPr lvl="3"/>
            <a:endParaRPr lang="en-US" sz="1200" dirty="0"/>
          </a:p>
          <a:p>
            <a:r>
              <a:rPr lang="en-US" sz="2400" dirty="0"/>
              <a:t>In value iteration:</a:t>
            </a:r>
          </a:p>
          <a:p>
            <a:pPr lvl="1"/>
            <a:r>
              <a:rPr lang="en-US" sz="2200" dirty="0"/>
              <a:t>Every iteration updates both the values and (implicitly) the policy</a:t>
            </a:r>
          </a:p>
          <a:p>
            <a:pPr lvl="1"/>
            <a:r>
              <a:rPr lang="en-US" sz="2200" dirty="0"/>
              <a:t>We don’t track the policy, but taking the max over actions implicitly </a:t>
            </a:r>
            <a:r>
              <a:rPr lang="en-US" sz="2200" dirty="0" err="1"/>
              <a:t>recomputes</a:t>
            </a:r>
            <a:r>
              <a:rPr lang="en-US" sz="2200" dirty="0"/>
              <a:t> it</a:t>
            </a:r>
          </a:p>
          <a:p>
            <a:pPr lvl="3"/>
            <a:endParaRPr lang="en-US" sz="1200" dirty="0"/>
          </a:p>
          <a:p>
            <a:r>
              <a:rPr lang="en-US" sz="2400" dirty="0"/>
              <a:t>In policy iteration:</a:t>
            </a:r>
          </a:p>
          <a:p>
            <a:pPr lvl="1"/>
            <a:r>
              <a:rPr lang="en-US" sz="2200" dirty="0"/>
              <a:t>We do several passes that update utilities with fixed policy (each pass is fast because we consider only one action, not all of them)</a:t>
            </a:r>
          </a:p>
          <a:p>
            <a:pPr lvl="1"/>
            <a:r>
              <a:rPr lang="en-US" sz="2200" dirty="0"/>
              <a:t>After the policy is evaluated, a new policy is chosen (slow like a value iteration pass)</a:t>
            </a:r>
          </a:p>
          <a:p>
            <a:pPr lvl="1"/>
            <a:r>
              <a:rPr lang="en-US" sz="2200" dirty="0"/>
              <a:t>The new policy will be better (or we’re done)</a:t>
            </a:r>
          </a:p>
          <a:p>
            <a:pPr lvl="4"/>
            <a:endParaRPr lang="en-US" sz="1200" dirty="0"/>
          </a:p>
          <a:p>
            <a:pPr>
              <a:spcBef>
                <a:spcPts val="1200"/>
              </a:spcBef>
            </a:pPr>
            <a:r>
              <a:rPr lang="en-US" sz="2400" dirty="0"/>
              <a:t>Both are dynamic programs for solving MDPs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MDP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So you want to….</a:t>
            </a:r>
          </a:p>
          <a:p>
            <a:pPr lvl="1"/>
            <a:r>
              <a:rPr lang="en-US" sz="2400" dirty="0"/>
              <a:t>Compute optimal values: use value iteration or policy iteration</a:t>
            </a:r>
          </a:p>
          <a:p>
            <a:pPr lvl="1"/>
            <a:r>
              <a:rPr lang="en-US" sz="2400" dirty="0"/>
              <a:t>Compute values for a particular policy: use policy evaluation</a:t>
            </a:r>
          </a:p>
          <a:p>
            <a:pPr lvl="1"/>
            <a:r>
              <a:rPr lang="en-US" sz="2400" dirty="0"/>
              <a:t>Turn your values into a policy: use policy extraction (one-step </a:t>
            </a:r>
            <a:r>
              <a:rPr lang="en-US" sz="2400" dirty="0" err="1"/>
              <a:t>lookahead</a:t>
            </a:r>
            <a:r>
              <a:rPr lang="en-US" sz="2400" dirty="0"/>
              <a:t>)</a:t>
            </a:r>
          </a:p>
          <a:p>
            <a:pPr lvl="1"/>
            <a:endParaRPr lang="en-US" sz="2400" dirty="0"/>
          </a:p>
          <a:p>
            <a:r>
              <a:rPr lang="en-US" sz="2800" dirty="0"/>
              <a:t>These all look the same!</a:t>
            </a:r>
          </a:p>
          <a:p>
            <a:pPr lvl="1"/>
            <a:r>
              <a:rPr lang="en-US" sz="2400" dirty="0"/>
              <a:t>They basically are – they are all variations of Bellman updates</a:t>
            </a:r>
          </a:p>
          <a:p>
            <a:pPr lvl="1"/>
            <a:r>
              <a:rPr lang="en-US" sz="2400" dirty="0"/>
              <a:t>They all use one-step </a:t>
            </a:r>
            <a:r>
              <a:rPr lang="en-US" sz="2400" dirty="0" err="1"/>
              <a:t>lookahead</a:t>
            </a:r>
            <a:r>
              <a:rPr lang="en-US" sz="2400" dirty="0"/>
              <a:t> </a:t>
            </a:r>
            <a:r>
              <a:rPr lang="en-US" sz="2400" dirty="0" err="1"/>
              <a:t>expectimax</a:t>
            </a:r>
            <a:r>
              <a:rPr lang="en-US" sz="2400" dirty="0"/>
              <a:t> fragments</a:t>
            </a:r>
          </a:p>
          <a:p>
            <a:pPr lvl="1"/>
            <a:r>
              <a:rPr lang="en-US" sz="2400" dirty="0"/>
              <a:t>They differ only in whether we plug in a fixed policy or max over actions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Time: Reinforcement Learning!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Discounting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4648200" cy="4525963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How to discount?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Each time we descend a level, we multiply in the discount once</a:t>
            </a:r>
          </a:p>
          <a:p>
            <a:pPr lvl="1"/>
            <a:endParaRPr lang="en-US" sz="20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Why discount?</a:t>
            </a:r>
            <a:endParaRPr lang="en-US" sz="2400" dirty="0">
              <a:ea typeface="ＭＳ Ｐゴシック" pitchFamily="34" charset="-128"/>
              <a:sym typeface="Symbol" pitchFamily="18" charset="2"/>
            </a:endParaRPr>
          </a:p>
          <a:p>
            <a:pPr lvl="1"/>
            <a:r>
              <a:rPr lang="en-US" sz="2000" dirty="0">
                <a:ea typeface="ＭＳ Ｐゴシック" pitchFamily="34" charset="-128"/>
                <a:sym typeface="Symbol" pitchFamily="18" charset="2"/>
              </a:rPr>
              <a:t>Sooner rewards probably do have higher utility than later rewards</a:t>
            </a:r>
          </a:p>
          <a:p>
            <a:pPr lvl="1"/>
            <a:r>
              <a:rPr lang="en-US" sz="2000" dirty="0">
                <a:ea typeface="ＭＳ Ｐゴシック" pitchFamily="34" charset="-128"/>
                <a:sym typeface="Symbol" pitchFamily="18" charset="2"/>
              </a:rPr>
              <a:t>Also helps our algorithms converge</a:t>
            </a:r>
          </a:p>
          <a:p>
            <a:pPr lvl="1"/>
            <a:endParaRPr lang="en-US" sz="2000" dirty="0">
              <a:ea typeface="ＭＳ Ｐゴシック" pitchFamily="34" charset="-128"/>
              <a:sym typeface="Symbol" pitchFamily="18" charset="2"/>
            </a:endParaRPr>
          </a:p>
          <a:p>
            <a:r>
              <a:rPr lang="en-US" sz="2400" dirty="0">
                <a:ea typeface="ＭＳ Ｐゴシック" pitchFamily="34" charset="-128"/>
                <a:sym typeface="Symbol" pitchFamily="18" charset="2"/>
              </a:rPr>
              <a:t>Example: discount of 0.5</a:t>
            </a:r>
          </a:p>
          <a:p>
            <a:pPr lvl="1"/>
            <a:r>
              <a:rPr lang="en-US" sz="2000" dirty="0">
                <a:ea typeface="ＭＳ Ｐゴシック" pitchFamily="34" charset="-128"/>
                <a:sym typeface="Symbol" pitchFamily="18" charset="2"/>
              </a:rPr>
              <a:t>U([1,2,3]) = 1*1 + 0.5*2 + 0.25*3</a:t>
            </a:r>
          </a:p>
          <a:p>
            <a:pPr lvl="1"/>
            <a:r>
              <a:rPr lang="en-US" sz="2000" dirty="0">
                <a:ea typeface="ＭＳ Ｐゴシック" pitchFamily="34" charset="-128"/>
                <a:sym typeface="Symbol" pitchFamily="18" charset="2"/>
              </a:rPr>
              <a:t>U([1,2,3]) &lt; U([3,2,1])</a:t>
            </a:r>
          </a:p>
        </p:txBody>
      </p:sp>
      <p:grpSp>
        <p:nvGrpSpPr>
          <p:cNvPr id="39939" name="Group 4"/>
          <p:cNvGrpSpPr>
            <a:grpSpLocks/>
          </p:cNvGrpSpPr>
          <p:nvPr/>
        </p:nvGrpSpPr>
        <p:grpSpPr bwMode="auto">
          <a:xfrm>
            <a:off x="8304213" y="1371600"/>
            <a:ext cx="2135187" cy="4875213"/>
            <a:chOff x="4085" y="960"/>
            <a:chExt cx="1345" cy="3071"/>
          </a:xfrm>
        </p:grpSpPr>
        <p:grpSp>
          <p:nvGrpSpPr>
            <p:cNvPr id="39947" name="Group 5"/>
            <p:cNvGrpSpPr>
              <a:grpSpLocks/>
            </p:cNvGrpSpPr>
            <p:nvPr/>
          </p:nvGrpSpPr>
          <p:grpSpPr bwMode="auto">
            <a:xfrm>
              <a:off x="4085" y="960"/>
              <a:ext cx="1291" cy="1202"/>
              <a:chOff x="2400" y="1401"/>
              <a:chExt cx="1392" cy="1296"/>
            </a:xfrm>
          </p:grpSpPr>
          <p:sp>
            <p:nvSpPr>
              <p:cNvPr id="39986" name="AutoShape 6"/>
              <p:cNvSpPr>
                <a:spLocks noChangeArrowheads="1"/>
              </p:cNvSpPr>
              <p:nvPr/>
            </p:nvSpPr>
            <p:spPr bwMode="auto">
              <a:xfrm>
                <a:off x="3070" y="1488"/>
                <a:ext cx="155" cy="124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9987" name="Group 7"/>
              <p:cNvGrpSpPr>
                <a:grpSpLocks/>
              </p:cNvGrpSpPr>
              <p:nvPr/>
            </p:nvGrpSpPr>
            <p:grpSpPr bwMode="auto">
              <a:xfrm>
                <a:off x="2529" y="1617"/>
                <a:ext cx="1263" cy="361"/>
                <a:chOff x="1584" y="1680"/>
                <a:chExt cx="2352" cy="336"/>
              </a:xfrm>
            </p:grpSpPr>
            <p:sp>
              <p:nvSpPr>
                <p:cNvPr id="40000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1584" y="1680"/>
                  <a:ext cx="1152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01" name="Line 9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120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02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2304" y="1680"/>
                  <a:ext cx="432" cy="3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03" name="Line 11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432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88" name="Oval 12"/>
              <p:cNvSpPr>
                <a:spLocks noChangeArrowheads="1"/>
              </p:cNvSpPr>
              <p:nvPr/>
            </p:nvSpPr>
            <p:spPr bwMode="auto">
              <a:xfrm>
                <a:off x="2864" y="1978"/>
                <a:ext cx="129" cy="129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9989" name="Group 13"/>
              <p:cNvGrpSpPr>
                <a:grpSpLocks/>
              </p:cNvGrpSpPr>
              <p:nvPr/>
            </p:nvGrpSpPr>
            <p:grpSpPr bwMode="auto">
              <a:xfrm>
                <a:off x="2400" y="2107"/>
                <a:ext cx="1057" cy="386"/>
                <a:chOff x="1536" y="2400"/>
                <a:chExt cx="1584" cy="624"/>
              </a:xfrm>
            </p:grpSpPr>
            <p:sp>
              <p:nvSpPr>
                <p:cNvPr id="39996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536" y="2400"/>
                  <a:ext cx="776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97" name="Line 15"/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808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98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2021" y="2400"/>
                  <a:ext cx="291" cy="624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99" name="Line 17"/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280" cy="624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90" name="Text Box 18"/>
              <p:cNvSpPr txBox="1">
                <a:spLocks noChangeArrowheads="1"/>
              </p:cNvSpPr>
              <p:nvPr/>
            </p:nvSpPr>
            <p:spPr bwMode="auto">
              <a:xfrm>
                <a:off x="3024" y="1680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991" name="Text Box 19"/>
              <p:cNvSpPr txBox="1">
                <a:spLocks noChangeArrowheads="1"/>
              </p:cNvSpPr>
              <p:nvPr/>
            </p:nvSpPr>
            <p:spPr bwMode="auto">
              <a:xfrm>
                <a:off x="3216" y="1401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  <p:sp>
            <p:nvSpPr>
              <p:cNvPr id="39992" name="Text Box 20"/>
              <p:cNvSpPr txBox="1">
                <a:spLocks noChangeArrowheads="1"/>
              </p:cNvSpPr>
              <p:nvPr/>
            </p:nvSpPr>
            <p:spPr bwMode="auto">
              <a:xfrm>
                <a:off x="2976" y="1920"/>
                <a:ext cx="55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3333FF"/>
                  </a:solidFill>
                </a:endParaRPr>
              </a:p>
            </p:txBody>
          </p:sp>
          <p:sp>
            <p:nvSpPr>
              <p:cNvPr id="39993" name="Text Box 21"/>
              <p:cNvSpPr txBox="1">
                <a:spLocks noChangeArrowheads="1"/>
              </p:cNvSpPr>
              <p:nvPr/>
            </p:nvSpPr>
            <p:spPr bwMode="auto">
              <a:xfrm>
                <a:off x="2616" y="2261"/>
                <a:ext cx="504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994" name="AutoShape 22"/>
              <p:cNvSpPr>
                <a:spLocks noChangeArrowheads="1"/>
              </p:cNvSpPr>
              <p:nvPr/>
            </p:nvSpPr>
            <p:spPr bwMode="auto">
              <a:xfrm>
                <a:off x="3019" y="2499"/>
                <a:ext cx="154" cy="123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/>
              </a:p>
            </p:txBody>
          </p:sp>
          <p:sp>
            <p:nvSpPr>
              <p:cNvPr id="39995" name="Text Box 23"/>
              <p:cNvSpPr txBox="1">
                <a:spLocks noChangeArrowheads="1"/>
              </p:cNvSpPr>
              <p:nvPr/>
            </p:nvSpPr>
            <p:spPr bwMode="auto">
              <a:xfrm>
                <a:off x="3173" y="2448"/>
                <a:ext cx="235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rtl="1"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39948" name="Group 24"/>
            <p:cNvGrpSpPr>
              <a:grpSpLocks/>
            </p:cNvGrpSpPr>
            <p:nvPr/>
          </p:nvGrpSpPr>
          <p:grpSpPr bwMode="auto">
            <a:xfrm flipH="1">
              <a:off x="4128" y="1895"/>
              <a:ext cx="1302" cy="1201"/>
              <a:chOff x="2400" y="1401"/>
              <a:chExt cx="1392" cy="1296"/>
            </a:xfrm>
          </p:grpSpPr>
          <p:sp>
            <p:nvSpPr>
              <p:cNvPr id="39968" name="AutoShape 25"/>
              <p:cNvSpPr>
                <a:spLocks noChangeArrowheads="1"/>
              </p:cNvSpPr>
              <p:nvPr/>
            </p:nvSpPr>
            <p:spPr bwMode="auto">
              <a:xfrm>
                <a:off x="3070" y="1488"/>
                <a:ext cx="155" cy="124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9969" name="Group 26"/>
              <p:cNvGrpSpPr>
                <a:grpSpLocks/>
              </p:cNvGrpSpPr>
              <p:nvPr/>
            </p:nvGrpSpPr>
            <p:grpSpPr bwMode="auto">
              <a:xfrm>
                <a:off x="2529" y="1617"/>
                <a:ext cx="1263" cy="361"/>
                <a:chOff x="1584" y="1680"/>
                <a:chExt cx="2352" cy="336"/>
              </a:xfrm>
            </p:grpSpPr>
            <p:sp>
              <p:nvSpPr>
                <p:cNvPr id="39982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1584" y="1680"/>
                  <a:ext cx="1152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83" name="Line 28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120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84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2304" y="1680"/>
                  <a:ext cx="432" cy="3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85" name="Line 30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432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70" name="Oval 31"/>
              <p:cNvSpPr>
                <a:spLocks noChangeArrowheads="1"/>
              </p:cNvSpPr>
              <p:nvPr/>
            </p:nvSpPr>
            <p:spPr bwMode="auto">
              <a:xfrm>
                <a:off x="2864" y="1978"/>
                <a:ext cx="129" cy="129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9971" name="Group 32"/>
              <p:cNvGrpSpPr>
                <a:grpSpLocks/>
              </p:cNvGrpSpPr>
              <p:nvPr/>
            </p:nvGrpSpPr>
            <p:grpSpPr bwMode="auto">
              <a:xfrm>
                <a:off x="2400" y="2107"/>
                <a:ext cx="1057" cy="386"/>
                <a:chOff x="1536" y="2400"/>
                <a:chExt cx="1584" cy="624"/>
              </a:xfrm>
            </p:grpSpPr>
            <p:sp>
              <p:nvSpPr>
                <p:cNvPr id="39978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1536" y="2400"/>
                  <a:ext cx="776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79" name="Line 34"/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808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80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2021" y="2400"/>
                  <a:ext cx="291" cy="624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81" name="Line 36"/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280" cy="624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72" name="Text Box 37"/>
              <p:cNvSpPr txBox="1">
                <a:spLocks noChangeArrowheads="1"/>
              </p:cNvSpPr>
              <p:nvPr/>
            </p:nvSpPr>
            <p:spPr bwMode="auto">
              <a:xfrm>
                <a:off x="3024" y="1680"/>
                <a:ext cx="12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973" name="Text Box 38"/>
              <p:cNvSpPr txBox="1">
                <a:spLocks noChangeArrowheads="1"/>
              </p:cNvSpPr>
              <p:nvPr/>
            </p:nvSpPr>
            <p:spPr bwMode="auto">
              <a:xfrm>
                <a:off x="3216" y="1401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  <p:sp>
            <p:nvSpPr>
              <p:cNvPr id="39974" name="Text Box 39"/>
              <p:cNvSpPr txBox="1">
                <a:spLocks noChangeArrowheads="1"/>
              </p:cNvSpPr>
              <p:nvPr/>
            </p:nvSpPr>
            <p:spPr bwMode="auto">
              <a:xfrm>
                <a:off x="2976" y="1920"/>
                <a:ext cx="55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3333FF"/>
                  </a:solidFill>
                </a:endParaRPr>
              </a:p>
            </p:txBody>
          </p:sp>
          <p:sp>
            <p:nvSpPr>
              <p:cNvPr id="39975" name="Text Box 40"/>
              <p:cNvSpPr txBox="1">
                <a:spLocks noChangeArrowheads="1"/>
              </p:cNvSpPr>
              <p:nvPr/>
            </p:nvSpPr>
            <p:spPr bwMode="auto">
              <a:xfrm>
                <a:off x="2616" y="2261"/>
                <a:ext cx="504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976" name="AutoShape 41"/>
              <p:cNvSpPr>
                <a:spLocks noChangeArrowheads="1"/>
              </p:cNvSpPr>
              <p:nvPr/>
            </p:nvSpPr>
            <p:spPr bwMode="auto">
              <a:xfrm>
                <a:off x="3019" y="2499"/>
                <a:ext cx="154" cy="123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/>
              </a:p>
            </p:txBody>
          </p:sp>
          <p:sp>
            <p:nvSpPr>
              <p:cNvPr id="39977" name="Text Box 42"/>
              <p:cNvSpPr txBox="1">
                <a:spLocks noChangeArrowheads="1"/>
              </p:cNvSpPr>
              <p:nvPr/>
            </p:nvSpPr>
            <p:spPr bwMode="auto">
              <a:xfrm>
                <a:off x="3173" y="2448"/>
                <a:ext cx="235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rtl="1"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39949" name="Group 43"/>
            <p:cNvGrpSpPr>
              <a:grpSpLocks/>
            </p:cNvGrpSpPr>
            <p:nvPr/>
          </p:nvGrpSpPr>
          <p:grpSpPr bwMode="auto">
            <a:xfrm>
              <a:off x="4085" y="2829"/>
              <a:ext cx="1291" cy="1202"/>
              <a:chOff x="2400" y="1401"/>
              <a:chExt cx="1392" cy="1296"/>
            </a:xfrm>
          </p:grpSpPr>
          <p:sp>
            <p:nvSpPr>
              <p:cNvPr id="39950" name="AutoShape 44"/>
              <p:cNvSpPr>
                <a:spLocks noChangeArrowheads="1"/>
              </p:cNvSpPr>
              <p:nvPr/>
            </p:nvSpPr>
            <p:spPr bwMode="auto">
              <a:xfrm>
                <a:off x="3070" y="1488"/>
                <a:ext cx="155" cy="124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9951" name="Group 45"/>
              <p:cNvGrpSpPr>
                <a:grpSpLocks/>
              </p:cNvGrpSpPr>
              <p:nvPr/>
            </p:nvGrpSpPr>
            <p:grpSpPr bwMode="auto">
              <a:xfrm>
                <a:off x="2529" y="1617"/>
                <a:ext cx="1263" cy="361"/>
                <a:chOff x="1584" y="1680"/>
                <a:chExt cx="2352" cy="336"/>
              </a:xfrm>
            </p:grpSpPr>
            <p:sp>
              <p:nvSpPr>
                <p:cNvPr id="39964" name="Line 46"/>
                <p:cNvSpPr>
                  <a:spLocks noChangeShapeType="1"/>
                </p:cNvSpPr>
                <p:nvPr/>
              </p:nvSpPr>
              <p:spPr bwMode="auto">
                <a:xfrm flipH="1">
                  <a:off x="1584" y="1680"/>
                  <a:ext cx="1152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5" name="Line 47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120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6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2304" y="1680"/>
                  <a:ext cx="432" cy="3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7" name="Line 49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432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52" name="Oval 50"/>
              <p:cNvSpPr>
                <a:spLocks noChangeArrowheads="1"/>
              </p:cNvSpPr>
              <p:nvPr/>
            </p:nvSpPr>
            <p:spPr bwMode="auto">
              <a:xfrm>
                <a:off x="2864" y="1978"/>
                <a:ext cx="129" cy="129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9953" name="Group 51"/>
              <p:cNvGrpSpPr>
                <a:grpSpLocks/>
              </p:cNvGrpSpPr>
              <p:nvPr/>
            </p:nvGrpSpPr>
            <p:grpSpPr bwMode="auto">
              <a:xfrm>
                <a:off x="2400" y="2107"/>
                <a:ext cx="1057" cy="386"/>
                <a:chOff x="1536" y="2400"/>
                <a:chExt cx="1584" cy="624"/>
              </a:xfrm>
            </p:grpSpPr>
            <p:sp>
              <p:nvSpPr>
                <p:cNvPr id="39960" name="Line 52"/>
                <p:cNvSpPr>
                  <a:spLocks noChangeShapeType="1"/>
                </p:cNvSpPr>
                <p:nvPr/>
              </p:nvSpPr>
              <p:spPr bwMode="auto">
                <a:xfrm flipH="1">
                  <a:off x="1536" y="2400"/>
                  <a:ext cx="776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1" name="Line 53"/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808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2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2021" y="2400"/>
                  <a:ext cx="291" cy="624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3" name="Line 55"/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280" cy="624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54" name="Text Box 56"/>
              <p:cNvSpPr txBox="1">
                <a:spLocks noChangeArrowheads="1"/>
              </p:cNvSpPr>
              <p:nvPr/>
            </p:nvSpPr>
            <p:spPr bwMode="auto">
              <a:xfrm>
                <a:off x="3024" y="1680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955" name="Text Box 57"/>
              <p:cNvSpPr txBox="1">
                <a:spLocks noChangeArrowheads="1"/>
              </p:cNvSpPr>
              <p:nvPr/>
            </p:nvSpPr>
            <p:spPr bwMode="auto">
              <a:xfrm>
                <a:off x="3216" y="1401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  <p:sp>
            <p:nvSpPr>
              <p:cNvPr id="39956" name="Text Box 58"/>
              <p:cNvSpPr txBox="1">
                <a:spLocks noChangeArrowheads="1"/>
              </p:cNvSpPr>
              <p:nvPr/>
            </p:nvSpPr>
            <p:spPr bwMode="auto">
              <a:xfrm>
                <a:off x="2976" y="1920"/>
                <a:ext cx="55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3333FF"/>
                  </a:solidFill>
                </a:endParaRPr>
              </a:p>
            </p:txBody>
          </p:sp>
          <p:sp>
            <p:nvSpPr>
              <p:cNvPr id="39957" name="Text Box 59"/>
              <p:cNvSpPr txBox="1">
                <a:spLocks noChangeArrowheads="1"/>
              </p:cNvSpPr>
              <p:nvPr/>
            </p:nvSpPr>
            <p:spPr bwMode="auto">
              <a:xfrm>
                <a:off x="2616" y="2261"/>
                <a:ext cx="504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958" name="AutoShape 60"/>
              <p:cNvSpPr>
                <a:spLocks noChangeArrowheads="1"/>
              </p:cNvSpPr>
              <p:nvPr/>
            </p:nvSpPr>
            <p:spPr bwMode="auto">
              <a:xfrm>
                <a:off x="3019" y="2499"/>
                <a:ext cx="154" cy="123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/>
              </a:p>
            </p:txBody>
          </p:sp>
          <p:sp>
            <p:nvSpPr>
              <p:cNvPr id="39959" name="Text Box 61"/>
              <p:cNvSpPr txBox="1">
                <a:spLocks noChangeArrowheads="1"/>
              </p:cNvSpPr>
              <p:nvPr/>
            </p:nvSpPr>
            <p:spPr bwMode="auto">
              <a:xfrm>
                <a:off x="3173" y="2448"/>
                <a:ext cx="235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rtl="1"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</p:grpSp>
      </p:grpSp>
      <p:sp>
        <p:nvSpPr>
          <p:cNvPr id="39940" name="AutoShape 62"/>
          <p:cNvSpPr>
            <a:spLocks/>
          </p:cNvSpPr>
          <p:nvPr/>
        </p:nvSpPr>
        <p:spPr bwMode="auto">
          <a:xfrm>
            <a:off x="7772400" y="3505200"/>
            <a:ext cx="304800" cy="1143000"/>
          </a:xfrm>
          <a:prstGeom prst="leftBrace">
            <a:avLst>
              <a:gd name="adj1" fmla="val 312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1" name="AutoShape 63"/>
          <p:cNvSpPr>
            <a:spLocks/>
          </p:cNvSpPr>
          <p:nvPr/>
        </p:nvSpPr>
        <p:spPr bwMode="auto">
          <a:xfrm>
            <a:off x="7772400" y="1981200"/>
            <a:ext cx="304800" cy="1143000"/>
          </a:xfrm>
          <a:prstGeom prst="leftBrace">
            <a:avLst>
              <a:gd name="adj1" fmla="val 312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2" name="AutoShape 64"/>
          <p:cNvSpPr>
            <a:spLocks/>
          </p:cNvSpPr>
          <p:nvPr/>
        </p:nvSpPr>
        <p:spPr bwMode="auto">
          <a:xfrm>
            <a:off x="7772400" y="5029200"/>
            <a:ext cx="304800" cy="1143000"/>
          </a:xfrm>
          <a:prstGeom prst="leftBrace">
            <a:avLst>
              <a:gd name="adj1" fmla="val 312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2" name="Picture 7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7162800" y="2312690"/>
            <a:ext cx="211138" cy="351897"/>
          </a:xfrm>
          <a:prstGeom prst="rect">
            <a:avLst/>
          </a:prstGeom>
          <a:noFill/>
          <a:ln/>
          <a:effectLst/>
        </p:spPr>
      </p:pic>
      <p:pic>
        <p:nvPicPr>
          <p:cNvPr id="73" name="Picture 7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7137699" y="3856766"/>
            <a:ext cx="280688" cy="327002"/>
          </a:xfrm>
          <a:prstGeom prst="rect">
            <a:avLst/>
          </a:prstGeom>
          <a:noFill/>
          <a:ln/>
          <a:effectLst/>
        </p:spPr>
      </p:pic>
      <p:pic>
        <p:nvPicPr>
          <p:cNvPr id="74" name="Picture 7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7056372" y="5225060"/>
            <a:ext cx="514651" cy="560927"/>
          </a:xfrm>
          <a:prstGeom prst="rect">
            <a:avLst/>
          </a:prstGeom>
          <a:noFill/>
          <a:ln/>
          <a:effectLst/>
        </p:spPr>
      </p:pic>
      <p:pic>
        <p:nvPicPr>
          <p:cNvPr id="69" name="Picture 3" descr="C:\Users\Dan\Dropbox\Office\CS 188\Ketrina Art\MDPs\Discounting.png"/>
          <p:cNvPicPr>
            <a:picLocks noChangeAspect="1" noChangeArrowheads="1"/>
          </p:cNvPicPr>
          <p:nvPr/>
        </p:nvPicPr>
        <p:blipFill>
          <a:blip r:embed="rId9" cstate="print"/>
          <a:srcRect l="73764" t="76543" r="1569"/>
          <a:stretch>
            <a:fillRect/>
          </a:stretch>
        </p:blipFill>
        <p:spPr bwMode="auto">
          <a:xfrm>
            <a:off x="5486400" y="5181600"/>
            <a:ext cx="1562540" cy="990600"/>
          </a:xfrm>
          <a:prstGeom prst="rect">
            <a:avLst/>
          </a:prstGeom>
          <a:noFill/>
        </p:spPr>
      </p:pic>
      <p:pic>
        <p:nvPicPr>
          <p:cNvPr id="70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2600" y="1676400"/>
            <a:ext cx="1761584" cy="1524000"/>
          </a:xfrm>
          <a:prstGeom prst="rect">
            <a:avLst/>
          </a:prstGeom>
          <a:noFill/>
        </p:spPr>
      </p:pic>
      <p:pic>
        <p:nvPicPr>
          <p:cNvPr id="71" name="Picture 3" descr="C:\Users\Dan\Dropbox\Office\CS 188\Ketrina Art\MDPs\Discounting.png"/>
          <p:cNvPicPr>
            <a:picLocks noChangeAspect="1" noChangeArrowheads="1"/>
          </p:cNvPicPr>
          <p:nvPr/>
        </p:nvPicPr>
        <p:blipFill>
          <a:blip r:embed="rId9" cstate="print"/>
          <a:srcRect l="73764" t="38272" r="1569" b="35802"/>
          <a:stretch>
            <a:fillRect/>
          </a:stretch>
        </p:blipFill>
        <p:spPr bwMode="auto">
          <a:xfrm>
            <a:off x="5562600" y="3429000"/>
            <a:ext cx="1566128" cy="1097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Quantities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143000"/>
            <a:ext cx="6705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value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(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utility) of a state s: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V</a:t>
            </a:r>
            <a:r>
              <a:rPr kumimoji="0" lang="en-US" sz="28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*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(s) = expected utility starting in s and acting optimally</a:t>
            </a: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value (utility) of a q-state (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s,a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Q</a:t>
            </a:r>
            <a:r>
              <a:rPr kumimoji="0" lang="en-US" sz="28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*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(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s,a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) = expected utility starting out having taken action a from state s and (thereafter) acting optimally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itchFamily="34" charset="0"/>
            </a:endParaRP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optimal policy: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</a:t>
            </a:r>
            <a:r>
              <a:rPr kumimoji="0" lang="en-US" sz="28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*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(s) = optimal action from state s</a:t>
            </a: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8732838" y="2209800"/>
            <a:ext cx="350837" cy="276225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8615363" y="4468813"/>
            <a:ext cx="350837" cy="276225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en-US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H="1">
            <a:off x="7504113" y="2498725"/>
            <a:ext cx="1403350" cy="8064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>
            <a:off x="8382000" y="2498725"/>
            <a:ext cx="525463" cy="806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8907463" y="2498725"/>
            <a:ext cx="525462" cy="6905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8264525" y="3305175"/>
            <a:ext cx="292100" cy="287338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H="1">
            <a:off x="7696200" y="3592513"/>
            <a:ext cx="690563" cy="4651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8386763" y="3592513"/>
            <a:ext cx="757237" cy="3889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 flipH="1">
            <a:off x="7945438" y="3592513"/>
            <a:ext cx="441325" cy="86360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8386763" y="3592513"/>
            <a:ext cx="423862" cy="8636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8674100" y="2740025"/>
            <a:ext cx="2921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9083675" y="2209800"/>
            <a:ext cx="292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s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8991600" y="4456113"/>
            <a:ext cx="381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s’</a:t>
            </a: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8556625" y="3305175"/>
            <a:ext cx="584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8000"/>
                </a:solidFill>
              </a:rPr>
              <a:t>s, a</a:t>
            </a:r>
          </a:p>
        </p:txBody>
      </p:sp>
      <p:sp>
        <p:nvSpPr>
          <p:cNvPr id="19" name="Line 22"/>
          <p:cNvSpPr>
            <a:spLocks noChangeShapeType="1"/>
          </p:cNvSpPr>
          <p:nvPr/>
        </p:nvSpPr>
        <p:spPr bwMode="auto">
          <a:xfrm flipH="1">
            <a:off x="7388225" y="4745038"/>
            <a:ext cx="1401763" cy="4032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" name="Line 24"/>
          <p:cNvSpPr>
            <a:spLocks noChangeShapeType="1"/>
          </p:cNvSpPr>
          <p:nvPr/>
        </p:nvSpPr>
        <p:spPr bwMode="auto">
          <a:xfrm flipH="1">
            <a:off x="8264525" y="4745038"/>
            <a:ext cx="525463" cy="403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>
            <a:off x="8789988" y="4745038"/>
            <a:ext cx="527050" cy="3444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Box 27"/>
          <p:cNvSpPr txBox="1">
            <a:spLocks noChangeArrowheads="1"/>
          </p:cNvSpPr>
          <p:nvPr/>
        </p:nvSpPr>
        <p:spPr bwMode="auto">
          <a:xfrm>
            <a:off x="9723438" y="4016375"/>
            <a:ext cx="21637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C00000"/>
                </a:solidFill>
              </a:rPr>
              <a:t>(s,a,s’) is a </a:t>
            </a:r>
            <a:br>
              <a:rPr lang="en-US" sz="2000">
                <a:solidFill>
                  <a:srgbClr val="C00000"/>
                </a:solidFill>
              </a:rPr>
            </a:br>
            <a:r>
              <a:rPr lang="en-US" sz="2000" i="1">
                <a:solidFill>
                  <a:srgbClr val="C00000"/>
                </a:solidFill>
              </a:rPr>
              <a:t>transition</a:t>
            </a:r>
          </a:p>
        </p:txBody>
      </p:sp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7924800" y="4008438"/>
            <a:ext cx="8191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s,a,s’</a:t>
            </a:r>
          </a:p>
        </p:txBody>
      </p:sp>
      <p:sp>
        <p:nvSpPr>
          <p:cNvPr id="24" name="Text Box 30"/>
          <p:cNvSpPr txBox="1">
            <a:spLocks noChangeArrowheads="1"/>
          </p:cNvSpPr>
          <p:nvPr/>
        </p:nvSpPr>
        <p:spPr bwMode="auto">
          <a:xfrm>
            <a:off x="9723438" y="2076450"/>
            <a:ext cx="10525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</a:rPr>
              <a:t>s is a </a:t>
            </a:r>
            <a:r>
              <a:rPr lang="en-US" sz="2000" i="1">
                <a:solidFill>
                  <a:srgbClr val="0000FF"/>
                </a:solidFill>
              </a:rPr>
              <a:t>state</a:t>
            </a:r>
          </a:p>
        </p:txBody>
      </p:sp>
      <p:sp>
        <p:nvSpPr>
          <p:cNvPr id="25" name="Text Box 32"/>
          <p:cNvSpPr txBox="1">
            <a:spLocks noChangeArrowheads="1"/>
          </p:cNvSpPr>
          <p:nvPr/>
        </p:nvSpPr>
        <p:spPr bwMode="auto">
          <a:xfrm>
            <a:off x="9723438" y="3048000"/>
            <a:ext cx="1295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8000"/>
                </a:solidFill>
              </a:rPr>
              <a:t>(s, a) is a </a:t>
            </a:r>
            <a:r>
              <a:rPr lang="en-US" sz="2000" i="1" dirty="0">
                <a:solidFill>
                  <a:srgbClr val="008000"/>
                </a:solidFill>
              </a:rPr>
              <a:t>q-state</a:t>
            </a:r>
          </a:p>
        </p:txBody>
      </p:sp>
      <p:sp>
        <p:nvSpPr>
          <p:cNvPr id="26" name="Text Box 28"/>
          <p:cNvSpPr txBox="1">
            <a:spLocks noChangeArrowheads="1"/>
          </p:cNvSpPr>
          <p:nvPr/>
        </p:nvSpPr>
        <p:spPr bwMode="auto">
          <a:xfrm>
            <a:off x="7696200" y="6488112"/>
            <a:ext cx="449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[Demo:  </a:t>
            </a:r>
            <a:r>
              <a:rPr lang="en-US" dirty="0" err="1">
                <a:solidFill>
                  <a:srgbClr val="CC0000"/>
                </a:solidFill>
                <a:latin typeface="Calibri" pitchFamily="34" charset="0"/>
              </a:rPr>
              <a:t>gridworld</a:t>
            </a: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 values (L9D1)]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MDPs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6187" y="1667339"/>
            <a:ext cx="7313613" cy="42757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85"/>
  <p:tag name="DEFAULTHEIGHT" val="28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1(\phantom{xxx})  template TPT1  env TPENV1  fore 0  back 16777215  eqnno 1"/>
  <p:tag name="FILENAME" val="TP_tmp"/>
  <p:tag name="ORIGWIDTH" val="34"/>
  <p:tag name="PICTUREFILESIZE" val="208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1(\phantom{xxx})  template TPT1  env TPENV1  fore 0  back 16777215  eqnno 1"/>
  <p:tag name="FILENAME" val="TP_tmp"/>
  <p:tag name="ORIGWIDTH" val="34"/>
  <p:tag name="PICTUREFILESIZE" val="208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2(\phantom{xxx})  template TPT1  env TPENV1  fore 0  back 16777215  eqnno 1"/>
  <p:tag name="FILENAME" val="TP_tmp"/>
  <p:tag name="ORIGWIDTH" val="34"/>
  <p:tag name="PICTUREFILESIZE" val="236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2(\phantom{xxx})  template TPT1  env TPENV1  fore 0  back 16777215  eqnno 1"/>
  <p:tag name="FILENAME" val="TP_tmp"/>
  <p:tag name="ORIGWIDTH" val="34"/>
  <p:tag name="PICTUREFILESIZE" val="236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2(\phantom{xxx})  template TPT1  env TPENV1  fore 0  back 16777215  eqnno 1"/>
  <p:tag name="FILENAME" val="TP_tmp"/>
  <p:tag name="ORIGWIDTH" val="34"/>
  <p:tag name="PICTUREFILESIZE" val="236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3(\phantom{xxx})  template TPT1  env TPENV1  fore 0  back 16777215  eqnno 1"/>
  <p:tag name="FILENAME" val="TP_tmp"/>
  <p:tag name="ORIGWIDTH" val="34"/>
  <p:tag name="PICTUREFILESIZE" val="241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3(\phantom{xxx})  template TPT1  env TPENV1  fore 0  back 16777215  eqnno 1"/>
  <p:tag name="FILENAME" val="TP_tmp"/>
  <p:tag name="ORIGWIDTH" val="34"/>
  <p:tag name="PICTUREFILESIZE" val="241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3(\phantom{xxx})  template TPT1  env TPENV1  fore 0  back 16777215  eqnno 1"/>
  <p:tag name="FILENAME" val="TP_tmp"/>
  <p:tag name="ORIGWIDTH" val="34"/>
  <p:tag name="PICTUREFILESIZE" val="241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4(\phantom{xxx})  template TPT1  env TPENV1  fore 0  back 16777215  eqnno 1"/>
  <p:tag name="FILENAME" val="TP_tmp"/>
  <p:tag name="ORIGWIDTH" val="34"/>
  <p:tag name="PICTUREFILESIZE" val="222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4(\phantom{xxx})  template TPT1  env TPENV1  fore 0  back 16777215  eqnno 1"/>
  <p:tag name="FILENAME" val="TP_tmp"/>
  <p:tag name="ORIGWIDTH" val="34"/>
  <p:tag name="PICTUREFILESIZE" val="222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1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9"/>
  <p:tag name="PICTUREFILESIZE" val="98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4(\phantom{xxx})  template TPT1  env TPENV1  fore 0  back 16777215  eqnno 1"/>
  <p:tag name="FILENAME" val="TP_tmp"/>
  <p:tag name="ORIGWIDTH" val="34"/>
  <p:tag name="PICTUREFILESIZE" val="222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0  template TPT1  env TPENV1  fore 0  back 16777215  eqnno 1"/>
  <p:tag name="FILENAME" val="TP_tmp"/>
  <p:tag name="ORIGWIDTH" val="10"/>
  <p:tag name="PICTUREFILESIZE" val="134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1  template TPT1  env TPENV1  fore 0  back 16777215  eqnno 1"/>
  <p:tag name="FILENAME" val="TP_tmp"/>
  <p:tag name="ORIGWIDTH" val="9"/>
  <p:tag name="PICTUREFILESIZE" val="115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2  template TPT1  env TPENV1  fore 0  back 16777215  eqnno 1"/>
  <p:tag name="FILENAME" val="TP_tmp"/>
  <p:tag name="ORIGWIDTH" val="10"/>
  <p:tag name="PICTUREFILESIZE" val="139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k(s)  template TPT1  env TPENV1  fore 0  back 16777215  eqnno 2"/>
  <p:tag name="FILENAME" val="TP_tmp"/>
  <p:tag name="ORIGWIDTH" val="22"/>
  <p:tag name="PICTUREFILESIZE" val="267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{k+1}(s)  template TPT1  env TPENV1  fore 0  back 16777215  eqnno 2"/>
  <p:tag name="FILENAME" val="TP_tmp"/>
  <p:tag name="ORIGWIDTH" val="32"/>
  <p:tag name="PICTUREFILESIZE" val="298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V^*(s) = \max_a Q^*(s,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05"/>
  <p:tag name="PICTUREFILESIZE" val="1926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^*(s) = \max_a \sum_{s'} T(s,a,s') \,\left[ R(s, a, s') + \gamma\, V^*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63"/>
  <p:tag name="PICTUREFILESIZE" val="4639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\gamma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2"/>
  <p:tag name="PICTUREFILESIZE" val="170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OliveGreen}{Q^*(s,a) = \sum_{s'} T(s,a,s') \left[ R(s,a,s') + \gamma V^*(s') 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31"/>
  <p:tag name="PICTUREFILESIZE" val="4323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^*(s) = \max_a \sum_{s'} T(s,a,s') \,\left[ R(s, a, s') + \gamma\, V^*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63"/>
  <p:tag name="PICTUREFILESIZE" val="4639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^\pi(s) = \sum_{s'} T(s, \pi(s), s') [R(s,\pi(s), s') + \gamma V^\pi(s')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71"/>
  <p:tag name="PICTUREFILESIZE" val="4400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^\pi(s) = \sum_{s'} T(s, \pi(s), s') [R(s,\pi(s), s') + \gamma V^\pi(s')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71"/>
  <p:tag name="PICTUREFILESIZE" val="4400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^\pi(s) \leftarrow \sum_{s'} T(s, \pi(s), s') [R(s,\pi(s), s') + \gamma V_k^\pi(s')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94"/>
  <p:tag name="PICTUREFILESIZE" val="4729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0}^\pi(s) = 0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00"/>
  <p:tag name="PICTUREFILESIZE" val="882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argmax_a \sum_{s'} T(s, a ,s') [ R(s,a,s') + \gamma V^*(s')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01"/>
  <p:tag name="PICTUREFILESIZE" val="4195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pi^*(s) =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75"/>
  <p:tag name="PICTUREFILESIZE" val="625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argmax_a Q^*(s, 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53"/>
  <p:tag name="PICTUREFILESIZE" val="1708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\gamma^2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2"/>
  <p:tag name="PICTUREFILESIZE" val="320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pi^*(s) =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75"/>
  <p:tag name="PICTUREFILESIZE" val="625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^{\pi_i}_{k+1}(s) \leftarrow \sum_{s'} T(s,\pi_i(s),s') \,\left[ R(s, \pi_i(s), s') + \gamma\, V^{\pi_i}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522"/>
  <p:tag name="PICTUREFILESIZE" val="5148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pi_{i+1}(s) = \argmax_a \sum_{s'} T(s, a ,s') \left[ R(s,a,s') + \gamma V^{\pi_i}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518"/>
  <p:tag name="PICTUREFILESIZE" val="5134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2(\phantom{xxx})  template TPT1  env TPENV1  fore 0  back 16777215  eqnno 1"/>
  <p:tag name="FILENAME" val="TP_tmp"/>
  <p:tag name="ORIGWIDTH" val="34"/>
  <p:tag name="PICTUREFILESIZE" val="236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0(\phantom{xxx})  template TPT1  env TPENV1  fore 0  back 16777215  eqnno 1"/>
  <p:tag name="FILENAME" val="TP_tmp"/>
  <p:tag name="ORIGWIDTH" val="34"/>
  <p:tag name="PICTUREFILESIZE" val="227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0(\phantom{xxx})  template TPT1  env TPENV1  fore 0  back 16777215  eqnno 1"/>
  <p:tag name="FILENAME" val="TP_tmp"/>
  <p:tag name="ORIGWIDTH" val="34"/>
  <p:tag name="PICTUREFILESIZE" val="227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0(\phantom{xxx})  template TPT1  env TPENV1  fore 0  back 16777215  eqnno 1"/>
  <p:tag name="FILENAME" val="TP_tmp"/>
  <p:tag name="ORIGWIDTH" val="34"/>
  <p:tag name="PICTUREFILESIZE" val="227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1(\phantom{xxx})  template TPT1  env TPENV1  fore 0  back 16777215  eqnno 1"/>
  <p:tag name="FILENAME" val="TP_tmp"/>
  <p:tag name="ORIGWIDTH" val="34"/>
  <p:tag name="PICTUREFILESIZE" val="2084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3 -- a-star search</Template>
  <TotalTime>50825</TotalTime>
  <Words>2587</Words>
  <Application>Microsoft Office PowerPoint</Application>
  <PresentationFormat>Widescreen</PresentationFormat>
  <Paragraphs>561</Paragraphs>
  <Slides>68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3" baseType="lpstr">
      <vt:lpstr>Arial</vt:lpstr>
      <vt:lpstr>Calibri</vt:lpstr>
      <vt:lpstr>Times New Roman</vt:lpstr>
      <vt:lpstr>Wingdings</vt:lpstr>
      <vt:lpstr>dan-berkeley-nlp-v1</vt:lpstr>
      <vt:lpstr>Announcements</vt:lpstr>
      <vt:lpstr>CS 188: Artificial Intelligence </vt:lpstr>
      <vt:lpstr>Example: Grid World</vt:lpstr>
      <vt:lpstr>Recap: MDPs</vt:lpstr>
      <vt:lpstr>Example: Racing</vt:lpstr>
      <vt:lpstr>Racing Search Tree</vt:lpstr>
      <vt:lpstr>Discounting</vt:lpstr>
      <vt:lpstr>Optimal Quantities</vt:lpstr>
      <vt:lpstr>Solving MDPs</vt:lpstr>
      <vt:lpstr>Snapshot of Demo – Gridworld V Values</vt:lpstr>
      <vt:lpstr>Snapshot of Demo – Gridworld Q Values</vt:lpstr>
      <vt:lpstr>Racing Search Tree</vt:lpstr>
      <vt:lpstr>Racing Search Tree</vt:lpstr>
      <vt:lpstr>Racing Search Tree</vt:lpstr>
      <vt:lpstr>Time-Limited Values</vt:lpstr>
      <vt:lpstr>k=0</vt:lpstr>
      <vt:lpstr>k=1</vt:lpstr>
      <vt:lpstr>k=2</vt:lpstr>
      <vt:lpstr>k=3</vt:lpstr>
      <vt:lpstr>k=4</vt:lpstr>
      <vt:lpstr>k=5</vt:lpstr>
      <vt:lpstr>k=6</vt:lpstr>
      <vt:lpstr>k=7</vt:lpstr>
      <vt:lpstr>k=8</vt:lpstr>
      <vt:lpstr>k=9</vt:lpstr>
      <vt:lpstr>k=10</vt:lpstr>
      <vt:lpstr>k=11</vt:lpstr>
      <vt:lpstr>k=12</vt:lpstr>
      <vt:lpstr>k=100</vt:lpstr>
      <vt:lpstr>Computing Time-Limited Values</vt:lpstr>
      <vt:lpstr>Value Iteration</vt:lpstr>
      <vt:lpstr>Value Iteration</vt:lpstr>
      <vt:lpstr>Example: Value Iteration</vt:lpstr>
      <vt:lpstr>Convergence*</vt:lpstr>
      <vt:lpstr>The Bellman Equations</vt:lpstr>
      <vt:lpstr>The Bellman Equations</vt:lpstr>
      <vt:lpstr>Value Iteration</vt:lpstr>
      <vt:lpstr>Policy Methods</vt:lpstr>
      <vt:lpstr>Policy Evaluation</vt:lpstr>
      <vt:lpstr>Fixed Policies</vt:lpstr>
      <vt:lpstr>Utilities for a Fixed Policy</vt:lpstr>
      <vt:lpstr>Example: Policy Evaluation</vt:lpstr>
      <vt:lpstr>Example: Policy Evaluation</vt:lpstr>
      <vt:lpstr>Policy Evaluation</vt:lpstr>
      <vt:lpstr>Policy Extraction</vt:lpstr>
      <vt:lpstr>Computing Actions from Values</vt:lpstr>
      <vt:lpstr>Computing Actions from Q-Values</vt:lpstr>
      <vt:lpstr>Policy Iteration</vt:lpstr>
      <vt:lpstr>Problems with Value Iteration</vt:lpstr>
      <vt:lpstr>k=0</vt:lpstr>
      <vt:lpstr>k=1</vt:lpstr>
      <vt:lpstr>k=2</vt:lpstr>
      <vt:lpstr>k=3</vt:lpstr>
      <vt:lpstr>k=4</vt:lpstr>
      <vt:lpstr>k=5</vt:lpstr>
      <vt:lpstr>k=6</vt:lpstr>
      <vt:lpstr>k=7</vt:lpstr>
      <vt:lpstr>k=8</vt:lpstr>
      <vt:lpstr>k=9</vt:lpstr>
      <vt:lpstr>k=10</vt:lpstr>
      <vt:lpstr>k=11</vt:lpstr>
      <vt:lpstr>k=12</vt:lpstr>
      <vt:lpstr>k=100</vt:lpstr>
      <vt:lpstr>Policy Iteration</vt:lpstr>
      <vt:lpstr>Policy Iteration</vt:lpstr>
      <vt:lpstr>Comparison</vt:lpstr>
      <vt:lpstr>Summary: MDP Algorithms</vt:lpstr>
      <vt:lpstr>Next Time: Reinforcement Learning!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svlevine</cp:lastModifiedBy>
  <cp:revision>2733</cp:revision>
  <cp:lastPrinted>2014-02-13T17:51:45Z</cp:lastPrinted>
  <dcterms:created xsi:type="dcterms:W3CDTF">2004-08-27T04:16:05Z</dcterms:created>
  <dcterms:modified xsi:type="dcterms:W3CDTF">2019-02-11T01:48:41Z</dcterms:modified>
</cp:coreProperties>
</file>