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theme/theme2.xml" ContentType="application/vnd.openxmlformats-officedocument.theme+xml"/>
  <Default Extension="wmf" ContentType="image/x-wmf"/>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Default Extension="tiff" ContentType="image/tiff"/>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handoutMasters/handoutMaster1.xml" ContentType="application/vnd.openxmlformats-officedocument.presentationml.handoutMaster+xml"/>
  <Override PartName="/ppt/slides/slide6.xml" ContentType="application/vnd.openxmlformats-officedocument.presentationml.slide+xml"/>
  <Override PartName="/ppt/slideLayouts/slideLayout7.xml" ContentType="application/vnd.openxmlformats-officedocument.presentationml.slideLayout+xml"/>
  <Override PartName="/ppt/slides/slide17.xml" ContentType="application/vnd.openxmlformats-officedocument.presentationml.slide+xml"/>
  <Override PartName="/ppt/theme/theme3.xml" ContentType="application/vnd.openxmlformats-officedocument.them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21"/>
  </p:notesMasterIdLst>
  <p:handoutMasterIdLst>
    <p:handoutMasterId r:id="rId22"/>
  </p:handoutMasterIdLst>
  <p:sldIdLst>
    <p:sldId id="1047" r:id="rId2"/>
    <p:sldId id="1048" r:id="rId3"/>
    <p:sldId id="1049" r:id="rId4"/>
    <p:sldId id="1057" r:id="rId5"/>
    <p:sldId id="1052" r:id="rId6"/>
    <p:sldId id="1051" r:id="rId7"/>
    <p:sldId id="1062" r:id="rId8"/>
    <p:sldId id="1050" r:id="rId9"/>
    <p:sldId id="1068" r:id="rId10"/>
    <p:sldId id="1063" r:id="rId11"/>
    <p:sldId id="1067" r:id="rId12"/>
    <p:sldId id="1071" r:id="rId13"/>
    <p:sldId id="1053" r:id="rId14"/>
    <p:sldId id="1056" r:id="rId15"/>
    <p:sldId id="1055" r:id="rId16"/>
    <p:sldId id="1058" r:id="rId17"/>
    <p:sldId id="1066" r:id="rId18"/>
    <p:sldId id="1054" r:id="rId19"/>
    <p:sldId id="1070" r:id="rId20"/>
  </p:sldIdLst>
  <p:sldSz cx="9144000" cy="6858000" type="letter"/>
  <p:notesSz cx="7023100" cy="9309100"/>
  <p:defaultTextStyle>
    <a:defPPr>
      <a:defRPr lang="en-US"/>
    </a:defPPr>
    <a:lvl1pPr algn="l" rtl="0" eaLnBrk="0" fontAlgn="base" hangingPunct="0">
      <a:spcBef>
        <a:spcPct val="0"/>
      </a:spcBef>
      <a:spcAft>
        <a:spcPct val="0"/>
      </a:spcAft>
      <a:defRPr sz="25600" kern="1200">
        <a:solidFill>
          <a:schemeClr val="accent1"/>
        </a:solidFill>
        <a:latin typeface="Helvetica" pitchFamily="-65" charset="0"/>
        <a:ea typeface="+mn-ea"/>
        <a:cs typeface="+mn-cs"/>
      </a:defRPr>
    </a:lvl1pPr>
    <a:lvl2pPr marL="457200" algn="l" rtl="0" eaLnBrk="0" fontAlgn="base" hangingPunct="0">
      <a:spcBef>
        <a:spcPct val="0"/>
      </a:spcBef>
      <a:spcAft>
        <a:spcPct val="0"/>
      </a:spcAft>
      <a:defRPr sz="25600" kern="1200">
        <a:solidFill>
          <a:schemeClr val="accent1"/>
        </a:solidFill>
        <a:latin typeface="Helvetica" pitchFamily="-65" charset="0"/>
        <a:ea typeface="+mn-ea"/>
        <a:cs typeface="+mn-cs"/>
      </a:defRPr>
    </a:lvl2pPr>
    <a:lvl3pPr marL="914400" algn="l" rtl="0" eaLnBrk="0" fontAlgn="base" hangingPunct="0">
      <a:spcBef>
        <a:spcPct val="0"/>
      </a:spcBef>
      <a:spcAft>
        <a:spcPct val="0"/>
      </a:spcAft>
      <a:defRPr sz="25600" kern="1200">
        <a:solidFill>
          <a:schemeClr val="accent1"/>
        </a:solidFill>
        <a:latin typeface="Helvetica" pitchFamily="-65" charset="0"/>
        <a:ea typeface="+mn-ea"/>
        <a:cs typeface="+mn-cs"/>
      </a:defRPr>
    </a:lvl3pPr>
    <a:lvl4pPr marL="1371600" algn="l" rtl="0" eaLnBrk="0" fontAlgn="base" hangingPunct="0">
      <a:spcBef>
        <a:spcPct val="0"/>
      </a:spcBef>
      <a:spcAft>
        <a:spcPct val="0"/>
      </a:spcAft>
      <a:defRPr sz="25600" kern="1200">
        <a:solidFill>
          <a:schemeClr val="accent1"/>
        </a:solidFill>
        <a:latin typeface="Helvetica" pitchFamily="-65" charset="0"/>
        <a:ea typeface="+mn-ea"/>
        <a:cs typeface="+mn-cs"/>
      </a:defRPr>
    </a:lvl4pPr>
    <a:lvl5pPr marL="1828800" algn="l" rtl="0" eaLnBrk="0" fontAlgn="base" hangingPunct="0">
      <a:spcBef>
        <a:spcPct val="0"/>
      </a:spcBef>
      <a:spcAft>
        <a:spcPct val="0"/>
      </a:spcAft>
      <a:defRPr sz="25600" kern="1200">
        <a:solidFill>
          <a:schemeClr val="accent1"/>
        </a:solidFill>
        <a:latin typeface="Helvetica" pitchFamily="-65" charset="0"/>
        <a:ea typeface="+mn-ea"/>
        <a:cs typeface="+mn-cs"/>
      </a:defRPr>
    </a:lvl5pPr>
    <a:lvl6pPr marL="2286000" algn="l" defTabSz="457200" rtl="0" eaLnBrk="1" latinLnBrk="0" hangingPunct="1">
      <a:defRPr sz="25600" kern="1200">
        <a:solidFill>
          <a:schemeClr val="accent1"/>
        </a:solidFill>
        <a:latin typeface="Helvetica" pitchFamily="-65" charset="0"/>
        <a:ea typeface="+mn-ea"/>
        <a:cs typeface="+mn-cs"/>
      </a:defRPr>
    </a:lvl6pPr>
    <a:lvl7pPr marL="2743200" algn="l" defTabSz="457200" rtl="0" eaLnBrk="1" latinLnBrk="0" hangingPunct="1">
      <a:defRPr sz="25600" kern="1200">
        <a:solidFill>
          <a:schemeClr val="accent1"/>
        </a:solidFill>
        <a:latin typeface="Helvetica" pitchFamily="-65" charset="0"/>
        <a:ea typeface="+mn-ea"/>
        <a:cs typeface="+mn-cs"/>
      </a:defRPr>
    </a:lvl7pPr>
    <a:lvl8pPr marL="3200400" algn="l" defTabSz="457200" rtl="0" eaLnBrk="1" latinLnBrk="0" hangingPunct="1">
      <a:defRPr sz="25600" kern="1200">
        <a:solidFill>
          <a:schemeClr val="accent1"/>
        </a:solidFill>
        <a:latin typeface="Helvetica" pitchFamily="-65" charset="0"/>
        <a:ea typeface="+mn-ea"/>
        <a:cs typeface="+mn-cs"/>
      </a:defRPr>
    </a:lvl8pPr>
    <a:lvl9pPr marL="3657600" algn="l" defTabSz="457200" rtl="0" eaLnBrk="1" latinLnBrk="0" hangingPunct="1">
      <a:defRPr sz="25600" kern="1200">
        <a:solidFill>
          <a:schemeClr val="accent1"/>
        </a:solidFill>
        <a:latin typeface="Helvetica"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clrMode="bw" frameSlides="1"/>
  <p:showPr showNarration="1" useTimings="0">
    <p:present/>
    <p:sldAll/>
    <p:penClr>
      <a:schemeClr val="tx1"/>
    </p:penClr>
  </p:showPr>
  <p:clrMru>
    <a:srgbClr val="900306"/>
    <a:srgbClr val="32415C"/>
    <a:srgbClr val="FB0A10"/>
    <a:srgbClr val="94F0E4"/>
    <a:srgbClr val="5771A0"/>
    <a:srgbClr val="800080"/>
    <a:srgbClr val="66FF33"/>
    <a:srgbClr val="FF0000"/>
    <a:srgbClr val="3333CC"/>
    <a:srgbClr val="FF8DA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4758" autoAdjust="0"/>
    <p:restoredTop sz="81191" autoAdjust="0"/>
  </p:normalViewPr>
  <p:slideViewPr>
    <p:cSldViewPr>
      <p:cViewPr varScale="1">
        <p:scale>
          <a:sx n="163" d="100"/>
          <a:sy n="163" d="100"/>
        </p:scale>
        <p:origin x="-104" y="-2096"/>
      </p:cViewPr>
      <p:guideLst>
        <p:guide orient="horz" pos="2160"/>
        <p:guide pos="28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6" d="100"/>
          <a:sy n="106" d="100"/>
        </p:scale>
        <p:origin x="-4208" y="-112"/>
      </p:cViewPr>
      <p:guideLst>
        <p:guide orient="horz" pos="2931"/>
        <p:guide pos="2212"/>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204913" y="596900"/>
            <a:ext cx="4637087" cy="3478213"/>
          </a:xfrm>
          <a:prstGeom prst="rect">
            <a:avLst/>
          </a:prstGeom>
          <a:noFill/>
          <a:ln w="12700">
            <a:noFill/>
            <a:miter lim="800000"/>
            <a:headEnd/>
            <a:tailEnd/>
          </a:ln>
        </p:spPr>
      </p:sp>
      <p:sp>
        <p:nvSpPr>
          <p:cNvPr id="2051" name="Rectangle 3"/>
          <p:cNvSpPr>
            <a:spLocks noGrp="1" noChangeArrowheads="1"/>
          </p:cNvSpPr>
          <p:nvPr>
            <p:ph type="body" sz="quarter" idx="3"/>
          </p:nvPr>
        </p:nvSpPr>
        <p:spPr bwMode="auto">
          <a:xfrm>
            <a:off x="528638" y="4424363"/>
            <a:ext cx="6049962" cy="4186237"/>
          </a:xfrm>
          <a:prstGeom prst="rect">
            <a:avLst/>
          </a:prstGeom>
          <a:noFill/>
          <a:ln w="12700">
            <a:noFill/>
            <a:miter lim="800000"/>
            <a:headEnd/>
            <a:tailEnd/>
          </a:ln>
          <a:effectLst/>
        </p:spPr>
        <p:txBody>
          <a:bodyPr vert="horz" wrap="square" lIns="92282" tIns="45329" rIns="92282" bIns="45329" numCol="1" anchor="t" anchorCtr="0" compatLnSpc="1">
            <a:prstTxWarp prst="textNoShape">
              <a:avLst/>
            </a:prstTxWarp>
          </a:bodyPr>
          <a:lstStyle/>
          <a:p>
            <a:pPr lvl="0"/>
            <a:r>
              <a:rPr lang="en-US" noProof="0"/>
              <a:t>We want this to be in font 11 and justify.</a:t>
            </a:r>
          </a:p>
        </p:txBody>
      </p:sp>
    </p:spTree>
  </p:cSld>
  <p:clrMap bg1="lt1" tx1="dk1" bg2="lt2" tx2="dk2" accent1="accent1" accent2="accent2" accent3="accent3" accent4="accent4" accent5="accent5" accent6="accent6" hlink="hlink" folHlink="folHlink"/>
  <p:notesStyle>
    <a:lvl1pPr algn="just" rtl="0" eaLnBrk="0" fontAlgn="base" hangingPunct="0">
      <a:lnSpc>
        <a:spcPct val="90000"/>
      </a:lnSpc>
      <a:spcBef>
        <a:spcPct val="40000"/>
      </a:spcBef>
      <a:spcAft>
        <a:spcPct val="0"/>
      </a:spcAft>
      <a:defRPr sz="1100" kern="1200">
        <a:solidFill>
          <a:schemeClr val="tx1"/>
        </a:solidFill>
        <a:latin typeface="Arial" pitchFamily="-65" charset="0"/>
        <a:ea typeface="ＭＳ Ｐゴシック" charset="-128"/>
        <a:cs typeface="ＭＳ Ｐゴシック" charset="-128"/>
      </a:defRPr>
    </a:lvl1pPr>
    <a:lvl2pPr marL="37931725" indent="-37474525"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344" y="990601"/>
            <a:ext cx="4038600" cy="53058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990601"/>
            <a:ext cx="4038600" cy="53058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21"/>
          <p:cNvSpPr>
            <a:spLocks noGrp="1"/>
          </p:cNvSpPr>
          <p:nvPr>
            <p:ph type="title"/>
          </p:nvPr>
        </p:nvSpPr>
        <p:spPr>
          <a:xfrm>
            <a:off x="457200" y="228600"/>
            <a:ext cx="8229600" cy="762000"/>
          </a:xfrm>
          <a:prstGeom prst="rect">
            <a:avLst/>
          </a:prstGeom>
        </p:spPr>
        <p:txBody>
          <a:bodyPr vert="horz" anchor="t">
            <a:noAutofit/>
          </a:bodyPr>
          <a:lstStyle/>
          <a:p>
            <a:r>
              <a:rPr lang="en-US" dirty="0" smtClean="0"/>
              <a:t>Click to edit Master title style</a:t>
            </a:r>
            <a:endParaRPr lang="en-US" dirty="0"/>
          </a:p>
        </p:txBody>
      </p:sp>
      <p:cxnSp>
        <p:nvCxnSpPr>
          <p:cNvPr id="9" name="Straight Connector 8"/>
          <p:cNvCxnSpPr/>
          <p:nvPr userDrawn="1"/>
        </p:nvCxnSpPr>
        <p:spPr>
          <a:xfrm>
            <a:off x="457200" y="989012"/>
            <a:ext cx="8229600" cy="1588"/>
          </a:xfrm>
          <a:prstGeom prst="line">
            <a:avLst/>
          </a:prstGeom>
          <a:ln>
            <a:solidFill>
              <a:schemeClr val="tx2"/>
            </a:solidFill>
          </a:ln>
          <a:effectLst>
            <a:glow rad="101600">
              <a:schemeClr val="tx2">
                <a:alpha val="75000"/>
              </a:schemeClr>
            </a:glow>
          </a:effectLst>
        </p:spPr>
        <p:style>
          <a:lnRef idx="2">
            <a:schemeClr val="accent1"/>
          </a:lnRef>
          <a:fillRef idx="0">
            <a:schemeClr val="accent1"/>
          </a:fillRef>
          <a:effectRef idx="1">
            <a:schemeClr val="accent1"/>
          </a:effectRef>
          <a:fontRef idx="minor">
            <a:schemeClr val="tx1"/>
          </a:fontRef>
        </p:style>
      </p:cxnSp>
      <p:sp>
        <p:nvSpPr>
          <p:cNvPr id="17" name="Rectangle 11"/>
          <p:cNvSpPr>
            <a:spLocks noChangeArrowheads="1"/>
          </p:cNvSpPr>
          <p:nvPr userDrawn="1"/>
        </p:nvSpPr>
        <p:spPr bwMode="auto">
          <a:xfrm>
            <a:off x="8053958" y="6248400"/>
            <a:ext cx="1090042" cy="205184"/>
          </a:xfrm>
          <a:prstGeom prst="rect">
            <a:avLst/>
          </a:prstGeom>
          <a:noFill/>
          <a:ln w="12700">
            <a:noFill/>
            <a:miter lim="800000"/>
            <a:headEnd/>
            <a:tailEnd/>
          </a:ln>
          <a:effectLst/>
        </p:spPr>
        <p:txBody>
          <a:bodyPr wrap="none" lIns="63500" tIns="25400" rIns="63500" bIns="25400">
            <a:prstTxWarp prst="textNoShape">
              <a:avLst/>
            </a:prstTxWarp>
            <a:spAutoFit/>
          </a:bodyPr>
          <a:lstStyle/>
          <a:p>
            <a:pPr algn="r">
              <a:defRPr/>
            </a:pPr>
            <a:r>
              <a:rPr lang="en-US" sz="1000" b="1" dirty="0">
                <a:solidFill>
                  <a:schemeClr val="tx1"/>
                </a:solidFill>
                <a:latin typeface="18 VAG Rounded Black   09390"/>
              </a:rPr>
              <a:t>Garcia,</a:t>
            </a:r>
            <a:r>
              <a:rPr lang="en-US" sz="1000" b="1" dirty="0" smtClean="0">
                <a:solidFill>
                  <a:schemeClr val="tx1"/>
                </a:solidFill>
                <a:latin typeface="18 VAG Rounded Black   09390"/>
              </a:rPr>
              <a:t> Fall 2009</a:t>
            </a:r>
            <a:endParaRPr lang="en-US" sz="1000" b="1" dirty="0">
              <a:solidFill>
                <a:schemeClr val="tx1"/>
              </a:solidFill>
              <a:latin typeface="18 VAG Rounded Black   09390"/>
            </a:endParaRPr>
          </a:p>
        </p:txBody>
      </p:sp>
      <p:pic>
        <p:nvPicPr>
          <p:cNvPr id="18" name="Picture 25" descr="Seal"/>
          <p:cNvPicPr>
            <a:picLocks noChangeAspect="1" noChangeArrowheads="1"/>
          </p:cNvPicPr>
          <p:nvPr userDrawn="1"/>
        </p:nvPicPr>
        <p:blipFill>
          <a:blip r:embed="rId2"/>
          <a:srcRect/>
          <a:stretch>
            <a:fillRect/>
          </a:stretch>
        </p:blipFill>
        <p:spPr bwMode="auto">
          <a:xfrm>
            <a:off x="76200" y="6192838"/>
            <a:ext cx="609600" cy="609600"/>
          </a:xfrm>
          <a:prstGeom prst="rect">
            <a:avLst/>
          </a:prstGeom>
          <a:noFill/>
        </p:spPr>
      </p:pic>
      <p:pic>
        <p:nvPicPr>
          <p:cNvPr id="19" name="Picture 18"/>
          <p:cNvPicPr>
            <a:picLocks noChangeAspect="1"/>
          </p:cNvPicPr>
          <p:nvPr userDrawn="1"/>
        </p:nvPicPr>
        <p:blipFill>
          <a:blip r:embed="rId3"/>
          <a:stretch>
            <a:fillRect/>
          </a:stretch>
        </p:blipFill>
        <p:spPr>
          <a:xfrm>
            <a:off x="8026400" y="6464300"/>
            <a:ext cx="1117600" cy="393700"/>
          </a:xfrm>
          <a:prstGeom prst="rect">
            <a:avLst/>
          </a:prstGeom>
        </p:spPr>
      </p:pic>
      <p:sp>
        <p:nvSpPr>
          <p:cNvPr id="12" name="Rectangle 10"/>
          <p:cNvSpPr>
            <a:spLocks noChangeArrowheads="1"/>
          </p:cNvSpPr>
          <p:nvPr userDrawn="1"/>
        </p:nvSpPr>
        <p:spPr bwMode="auto">
          <a:xfrm>
            <a:off x="0" y="6622038"/>
            <a:ext cx="9144000" cy="235962"/>
          </a:xfrm>
          <a:prstGeom prst="rect">
            <a:avLst/>
          </a:prstGeom>
          <a:noFill/>
          <a:ln w="12700">
            <a:noFill/>
            <a:miter lim="800000"/>
            <a:headEnd/>
            <a:tailEnd/>
          </a:ln>
          <a:effectLst/>
        </p:spPr>
        <p:txBody>
          <a:bodyPr wrap="square" lIns="63500" tIns="25400" rIns="63500" bIns="25400">
            <a:prstTxWarp prst="textNoShape">
              <a:avLst/>
            </a:prstTxWarp>
            <a:spAutoFit/>
          </a:bodyPr>
          <a:lstStyle/>
          <a:p>
            <a:pPr algn="ctr">
              <a:defRPr/>
            </a:pPr>
            <a:r>
              <a:rPr lang="en-US" sz="1200" b="1" dirty="0" smtClean="0">
                <a:solidFill>
                  <a:schemeClr val="tx1"/>
                </a:solidFill>
                <a:latin typeface="18 VAG Rounded Black   09390"/>
              </a:rPr>
              <a:t>UC Berkeley CS39N “</a:t>
            </a:r>
            <a:r>
              <a:rPr lang="en-US" sz="1200" b="1" baseline="0" dirty="0" smtClean="0">
                <a:solidFill>
                  <a:schemeClr val="tx1"/>
                </a:solidFill>
                <a:latin typeface="18 VAG Rounded Black   09390"/>
              </a:rPr>
              <a:t>The Beauty and Joy of Computing” </a:t>
            </a:r>
            <a:r>
              <a:rPr lang="en-US" sz="1200" b="1" baseline="0" dirty="0" smtClean="0">
                <a:solidFill>
                  <a:srgbClr val="FFFF00"/>
                </a:solidFill>
                <a:latin typeface="18 VAG Rounded Black   09390"/>
              </a:rPr>
              <a:t>: Applications that Changed the World </a:t>
            </a:r>
            <a:r>
              <a:rPr lang="en-US" sz="1200" b="1" dirty="0" smtClean="0">
                <a:solidFill>
                  <a:schemeClr val="tx1"/>
                </a:solidFill>
                <a:latin typeface="18 VAG Rounded Black   09390"/>
              </a:rPr>
              <a:t>(</a:t>
            </a:r>
            <a:fld id="{0382F9D6-1C8F-9447-89CA-9F506CE985D4}" type="slidenum">
              <a:rPr lang="en-US" sz="1200" b="1">
                <a:solidFill>
                  <a:schemeClr val="tx1"/>
                </a:solidFill>
                <a:latin typeface="18 VAG Rounded Black   09390"/>
              </a:rPr>
              <a:pPr algn="ctr">
                <a:defRPr/>
              </a:pPr>
              <a:t>‹#›</a:t>
            </a:fld>
            <a:r>
              <a:rPr lang="en-US" sz="1200" b="1" dirty="0">
                <a:solidFill>
                  <a:schemeClr val="tx1"/>
                </a:solidFill>
                <a:latin typeface="18 VAG Rounded Black   09390"/>
              </a:rPr>
              <a:t>)</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5"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3767D12C-1D62-DB44-B351-8710E9C41DB2}"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5"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EB5093A4-CC93-424A-94EB-96D0AD625C4C}" type="slidenum">
              <a:rPr/>
              <a:pPr>
                <a:defRPr/>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48100" cy="2138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86300" y="1143000"/>
            <a:ext cx="3848100" cy="2138363"/>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smtClean="0"/>
              <a:t>Click to edit Master title style</a:t>
            </a:r>
            <a:endParaRPr lang="en-US"/>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5" name="Date Placeholder 27"/>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16" name="Footer Placeholder 16"/>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17" name="Slide Number Placeholder 28"/>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8E3342FC-85AC-0141-B4E7-B626C5929470}" type="slidenum">
              <a:rPr/>
              <a:pPr>
                <a:def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5"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01C1680E-D985-8A48-BA9E-A9F7CF2082B4}"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a:defRPr/>
            </a:pPr>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smtClean="0"/>
              <a:t>Click to edit Master title style</a:t>
            </a:r>
            <a:endParaRPr lang="en-US"/>
          </a:p>
        </p:txBody>
      </p:sp>
      <p:sp>
        <p:nvSpPr>
          <p:cNvPr id="25" name="Date Placeholder 3"/>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26"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27" name="Slide Number Placeholder 5"/>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F08356AB-6050-C54D-8146-0D0927CCFB8F}"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18" name="Footer Placeholder 7"/>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19" name="Slide Number Placeholder 8"/>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50361CD5-B477-9E43-A365-B6CBAABDE154}"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smtClean="0"/>
              <a:t>Click to edit Master title style</a:t>
            </a:r>
            <a:endParaRPr lang="en-US"/>
          </a:p>
        </p:txBody>
      </p:sp>
      <p:sp>
        <p:nvSpPr>
          <p:cNvPr id="3" name="Date Placeholder 2"/>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4" name="Footer Placeholder 3"/>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5" name="Slide Number Placeholder 4"/>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CD69752C-0324-1C40-9504-CBF4C9360C20}"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3" name="Footer Placeholder 2"/>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4" name="Slide Number Placeholder 3"/>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44F050E0-6EC7-2D45-8299-7B7E99CE3E4C}"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477000" y="6416675"/>
            <a:ext cx="2133600" cy="365125"/>
          </a:xfrm>
          <a:prstGeom prst="rect">
            <a:avLst/>
          </a:prstGeom>
        </p:spPr>
        <p:txBody>
          <a:bodyPr/>
          <a:lstStyle>
            <a:lvl1pPr>
              <a:defRPr>
                <a:latin typeface="Helvetica" pitchFamily="-65" charset="0"/>
              </a:defRPr>
            </a:lvl1pPr>
          </a:lstStyle>
          <a:p>
            <a:pPr>
              <a:defRPr/>
            </a:pPr>
            <a:endParaRPr/>
          </a:p>
        </p:txBody>
      </p:sp>
      <p:sp>
        <p:nvSpPr>
          <p:cNvPr id="6" name="Footer Placeholder 5"/>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7" name="Slide Number Placeholder 6"/>
          <p:cNvSpPr>
            <a:spLocks noGrp="1"/>
          </p:cNvSpPr>
          <p:nvPr>
            <p:ph type="sldNum" sz="quarter" idx="12"/>
          </p:nvPr>
        </p:nvSpPr>
        <p:spPr>
          <a:xfrm>
            <a:off x="8610600" y="6416675"/>
            <a:ext cx="457200" cy="365125"/>
          </a:xfrm>
          <a:prstGeom prst="rect">
            <a:avLst/>
          </a:prstGeom>
        </p:spPr>
        <p:txBody>
          <a:bodyPr/>
          <a:lstStyle>
            <a:lvl1pPr>
              <a:defRPr>
                <a:latin typeface="Helvetica" pitchFamily="-65" charset="0"/>
              </a:defRPr>
            </a:lvl1pPr>
          </a:lstStyle>
          <a:p>
            <a:pPr>
              <a:defRPr/>
            </a:pPr>
            <a:fld id="{9956C743-C58C-B546-AEA2-8065E3DEDFB6}"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20"/>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59693" y="1302242"/>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1299" y="1395381"/>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0613"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59692" y="13022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1298" y="1395380"/>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0612"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a:lstStyle>
            <a:lvl1pPr>
              <a:defRPr>
                <a:latin typeface="Helvetica" pitchFamily="-65" charset="0"/>
              </a:defRPr>
            </a:lvl1pPr>
          </a:lstStyle>
          <a:p>
            <a:pPr>
              <a:defRPr/>
            </a:pPr>
            <a:endParaRPr/>
          </a:p>
        </p:txBody>
      </p:sp>
      <p:sp>
        <p:nvSpPr>
          <p:cNvPr id="20" name="Footer Placeholder 5"/>
          <p:cNvSpPr>
            <a:spLocks noGrp="1"/>
          </p:cNvSpPr>
          <p:nvPr>
            <p:ph type="ftr" sz="quarter" idx="11"/>
          </p:nvPr>
        </p:nvSpPr>
        <p:spPr>
          <a:xfrm>
            <a:off x="914400" y="55563"/>
            <a:ext cx="5562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Helvetica" charset="0"/>
              </a:defRPr>
            </a:lvl1pPr>
          </a:lstStyle>
          <a:p>
            <a:pPr>
              <a:defRPr/>
            </a:pPr>
            <a:r>
              <a:rPr lang="en-US"/>
              <a:t>
              </a:t>
            </a:r>
          </a:p>
        </p:txBody>
      </p:sp>
      <p:sp>
        <p:nvSpPr>
          <p:cNvPr id="21" name="Slide Number Placeholder 6"/>
          <p:cNvSpPr>
            <a:spLocks noGrp="1"/>
          </p:cNvSpPr>
          <p:nvPr>
            <p:ph type="sldNum" sz="quarter" idx="12"/>
          </p:nvPr>
        </p:nvSpPr>
        <p:spPr>
          <a:xfrm>
            <a:off x="8610600" y="55563"/>
            <a:ext cx="457200" cy="365125"/>
          </a:xfrm>
          <a:prstGeom prst="rect">
            <a:avLst/>
          </a:prstGeom>
        </p:spPr>
        <p:txBody>
          <a:bodyPr/>
          <a:lstStyle>
            <a:lvl1pPr>
              <a:defRPr>
                <a:latin typeface="Helvetica" pitchFamily="-65" charset="0"/>
              </a:defRPr>
            </a:lvl1pPr>
          </a:lstStyle>
          <a:p>
            <a:pPr>
              <a:defRPr/>
            </a:pPr>
            <a:fld id="{458E6A8A-592E-AF43-B50A-9BAEEB4055EB}"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28600"/>
            <a:ext cx="8229600" cy="762000"/>
          </a:xfrm>
          <a:prstGeom prst="rect">
            <a:avLst/>
          </a:prstGeom>
        </p:spPr>
        <p:txBody>
          <a:bodyPr vert="horz" anchor="t">
            <a:noAutofit/>
          </a:bodyPr>
          <a:lstStyle/>
          <a:p>
            <a:r>
              <a:rPr lang="en-US" dirty="0" smtClean="0"/>
              <a:t>Click to edit Master title style</a:t>
            </a:r>
            <a:endParaRPr lang="en-US" dirty="0"/>
          </a:p>
        </p:txBody>
      </p:sp>
      <p:sp>
        <p:nvSpPr>
          <p:cNvPr id="1031" name="Text Placeholder 12"/>
          <p:cNvSpPr>
            <a:spLocks noGrp="1"/>
          </p:cNvSpPr>
          <p:nvPr>
            <p:ph type="body" idx="1"/>
          </p:nvPr>
        </p:nvSpPr>
        <p:spPr bwMode="auto">
          <a:xfrm>
            <a:off x="457200" y="990600"/>
            <a:ext cx="8229600" cy="5365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0"/>
          <p:cNvSpPr>
            <a:spLocks noChangeArrowheads="1"/>
          </p:cNvSpPr>
          <p:nvPr userDrawn="1"/>
        </p:nvSpPr>
        <p:spPr bwMode="auto">
          <a:xfrm>
            <a:off x="0" y="6622038"/>
            <a:ext cx="9144000" cy="235962"/>
          </a:xfrm>
          <a:prstGeom prst="rect">
            <a:avLst/>
          </a:prstGeom>
          <a:noFill/>
          <a:ln w="12700">
            <a:noFill/>
            <a:miter lim="800000"/>
            <a:headEnd/>
            <a:tailEnd/>
          </a:ln>
          <a:effectLst/>
        </p:spPr>
        <p:txBody>
          <a:bodyPr wrap="square" lIns="63500" tIns="25400" rIns="63500" bIns="25400">
            <a:prstTxWarp prst="textNoShape">
              <a:avLst/>
            </a:prstTxWarp>
            <a:spAutoFit/>
          </a:bodyPr>
          <a:lstStyle/>
          <a:p>
            <a:pPr algn="ctr">
              <a:defRPr/>
            </a:pPr>
            <a:r>
              <a:rPr lang="en-US" sz="1200" b="1" dirty="0" smtClean="0">
                <a:solidFill>
                  <a:schemeClr val="tx1"/>
                </a:solidFill>
                <a:latin typeface="18 VAG Rounded Black   09390"/>
              </a:rPr>
              <a:t>UC Berkeley CS39N “</a:t>
            </a:r>
            <a:r>
              <a:rPr lang="en-US" sz="1200" b="1" baseline="0" dirty="0" smtClean="0">
                <a:solidFill>
                  <a:schemeClr val="tx1"/>
                </a:solidFill>
                <a:latin typeface="18 VAG Rounded Black   09390"/>
              </a:rPr>
              <a:t>The Beauty and Joy of Computing” </a:t>
            </a:r>
            <a:r>
              <a:rPr lang="en-US" sz="1200" b="1" baseline="0" dirty="0" smtClean="0">
                <a:solidFill>
                  <a:srgbClr val="FFFF00"/>
                </a:solidFill>
                <a:latin typeface="18 VAG Rounded Black   09390"/>
              </a:rPr>
              <a:t>: Applications that Changed the World </a:t>
            </a:r>
            <a:r>
              <a:rPr lang="en-US" sz="1200" b="1" dirty="0" smtClean="0">
                <a:solidFill>
                  <a:schemeClr val="tx1"/>
                </a:solidFill>
                <a:latin typeface="18 VAG Rounded Black   09390"/>
              </a:rPr>
              <a:t>(</a:t>
            </a:r>
            <a:fld id="{0382F9D6-1C8F-9447-89CA-9F506CE985D4}" type="slidenum">
              <a:rPr lang="en-US" sz="1200" b="1">
                <a:solidFill>
                  <a:schemeClr val="tx1"/>
                </a:solidFill>
                <a:latin typeface="18 VAG Rounded Black   09390"/>
              </a:rPr>
              <a:pPr algn="ctr">
                <a:defRPr/>
              </a:pPr>
              <a:t>‹#›</a:t>
            </a:fld>
            <a:r>
              <a:rPr lang="en-US" sz="1200" b="1" dirty="0">
                <a:solidFill>
                  <a:schemeClr val="tx1"/>
                </a:solidFill>
                <a:latin typeface="18 VAG Rounded Black   09390"/>
              </a:rPr>
              <a:t>)</a:t>
            </a:r>
          </a:p>
        </p:txBody>
      </p:sp>
      <p:sp>
        <p:nvSpPr>
          <p:cNvPr id="19" name="Rectangle 11"/>
          <p:cNvSpPr>
            <a:spLocks noChangeArrowheads="1"/>
          </p:cNvSpPr>
          <p:nvPr userDrawn="1"/>
        </p:nvSpPr>
        <p:spPr bwMode="auto">
          <a:xfrm>
            <a:off x="8053958" y="6248400"/>
            <a:ext cx="1090042" cy="205184"/>
          </a:xfrm>
          <a:prstGeom prst="rect">
            <a:avLst/>
          </a:prstGeom>
          <a:noFill/>
          <a:ln w="12700">
            <a:noFill/>
            <a:miter lim="800000"/>
            <a:headEnd/>
            <a:tailEnd/>
          </a:ln>
          <a:effectLst/>
        </p:spPr>
        <p:txBody>
          <a:bodyPr wrap="none" lIns="63500" tIns="25400" rIns="63500" bIns="25400">
            <a:prstTxWarp prst="textNoShape">
              <a:avLst/>
            </a:prstTxWarp>
            <a:spAutoFit/>
          </a:bodyPr>
          <a:lstStyle/>
          <a:p>
            <a:pPr algn="r">
              <a:defRPr/>
            </a:pPr>
            <a:r>
              <a:rPr lang="en-US" sz="1000" b="1" dirty="0">
                <a:solidFill>
                  <a:schemeClr val="tx1"/>
                </a:solidFill>
                <a:latin typeface="18 VAG Rounded Black   09390"/>
              </a:rPr>
              <a:t>Garcia,</a:t>
            </a:r>
            <a:r>
              <a:rPr lang="en-US" sz="1000" b="1" dirty="0" smtClean="0">
                <a:solidFill>
                  <a:schemeClr val="tx1"/>
                </a:solidFill>
                <a:latin typeface="18 VAG Rounded Black   09390"/>
              </a:rPr>
              <a:t> Fall 2009</a:t>
            </a:r>
            <a:endParaRPr lang="en-US" sz="1000" b="1" dirty="0">
              <a:solidFill>
                <a:schemeClr val="tx1"/>
              </a:solidFill>
              <a:latin typeface="18 VAG Rounded Black   09390"/>
            </a:endParaRPr>
          </a:p>
        </p:txBody>
      </p:sp>
      <p:cxnSp>
        <p:nvCxnSpPr>
          <p:cNvPr id="13" name="Straight Connector 12"/>
          <p:cNvCxnSpPr/>
          <p:nvPr userDrawn="1"/>
        </p:nvCxnSpPr>
        <p:spPr>
          <a:xfrm>
            <a:off x="457200" y="989012"/>
            <a:ext cx="8229600" cy="1588"/>
          </a:xfrm>
          <a:prstGeom prst="line">
            <a:avLst/>
          </a:prstGeom>
          <a:ln>
            <a:solidFill>
              <a:schemeClr val="tx2"/>
            </a:solidFill>
          </a:ln>
          <a:effectLst>
            <a:glow rad="101600">
              <a:schemeClr val="tx2">
                <a:alpha val="75000"/>
              </a:schemeClr>
            </a:glow>
          </a:effectLst>
        </p:spPr>
        <p:style>
          <a:lnRef idx="2">
            <a:schemeClr val="accent1"/>
          </a:lnRef>
          <a:fillRef idx="0">
            <a:schemeClr val="accent1"/>
          </a:fillRef>
          <a:effectRef idx="1">
            <a:schemeClr val="accent1"/>
          </a:effectRef>
          <a:fontRef idx="minor">
            <a:schemeClr val="tx1"/>
          </a:fontRef>
        </p:style>
      </p:cxnSp>
      <p:pic>
        <p:nvPicPr>
          <p:cNvPr id="8" name="Picture 25" descr="Seal"/>
          <p:cNvPicPr>
            <a:picLocks noChangeAspect="1" noChangeArrowheads="1"/>
          </p:cNvPicPr>
          <p:nvPr userDrawn="1"/>
        </p:nvPicPr>
        <p:blipFill>
          <a:blip r:embed="rId14"/>
          <a:srcRect/>
          <a:stretch>
            <a:fillRect/>
          </a:stretch>
        </p:blipFill>
        <p:spPr bwMode="auto">
          <a:xfrm>
            <a:off x="76200" y="6192838"/>
            <a:ext cx="609600" cy="609600"/>
          </a:xfrm>
          <a:prstGeom prst="rect">
            <a:avLst/>
          </a:prstGeom>
          <a:noFill/>
        </p:spPr>
      </p:pic>
      <p:pic>
        <p:nvPicPr>
          <p:cNvPr id="9" name="Picture 8"/>
          <p:cNvPicPr>
            <a:picLocks noChangeAspect="1"/>
          </p:cNvPicPr>
          <p:nvPr/>
        </p:nvPicPr>
        <p:blipFill>
          <a:blip r:embed="rId15"/>
          <a:stretch>
            <a:fillRect/>
          </a:stretch>
        </p:blipFill>
        <p:spPr>
          <a:xfrm>
            <a:off x="8026400" y="6464300"/>
            <a:ext cx="1117600" cy="393700"/>
          </a:xfrm>
          <a:prstGeom prst="rect">
            <a:avLst/>
          </a:prstGeom>
        </p:spPr>
      </p:pic>
    </p:spTree>
  </p:cSld>
  <p:clrMap bg1="dk1" tx1="lt1" bg2="dk2" tx2="lt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rtl="0" eaLnBrk="0" fontAlgn="base" hangingPunct="0">
        <a:spcBef>
          <a:spcPct val="0"/>
        </a:spcBef>
        <a:spcAft>
          <a:spcPct val="0"/>
        </a:spcAft>
        <a:defRPr sz="4000" b="0" i="0" kern="1200" spc="-100">
          <a:solidFill>
            <a:srgbClr val="C1EEFF"/>
          </a:solidFill>
          <a:latin typeface="18 VAG Rounded Bold   07390"/>
          <a:ea typeface="ＭＳ Ｐゴシック" charset="-128"/>
          <a:cs typeface="AppleGaramond Bd"/>
        </a:defRPr>
      </a:lvl1pPr>
      <a:lvl2pPr algn="l" rtl="0" eaLnBrk="0" fontAlgn="base" hangingPunct="0">
        <a:spcBef>
          <a:spcPct val="0"/>
        </a:spcBef>
        <a:spcAft>
          <a:spcPct val="0"/>
        </a:spcAft>
        <a:defRPr sz="4000" b="1">
          <a:solidFill>
            <a:srgbClr val="C1EEFF"/>
          </a:solidFill>
          <a:latin typeface="Corbel" charset="0"/>
          <a:ea typeface="ＭＳ Ｐゴシック" charset="-128"/>
          <a:cs typeface="ＭＳ Ｐゴシック" charset="-128"/>
        </a:defRPr>
      </a:lvl2pPr>
      <a:lvl3pPr algn="l" rtl="0" eaLnBrk="0" fontAlgn="base" hangingPunct="0">
        <a:spcBef>
          <a:spcPct val="0"/>
        </a:spcBef>
        <a:spcAft>
          <a:spcPct val="0"/>
        </a:spcAft>
        <a:defRPr sz="4000" b="1">
          <a:solidFill>
            <a:srgbClr val="C1EEFF"/>
          </a:solidFill>
          <a:latin typeface="Corbel" charset="0"/>
          <a:ea typeface="ＭＳ Ｐゴシック" charset="-128"/>
          <a:cs typeface="ＭＳ Ｐゴシック" charset="-128"/>
        </a:defRPr>
      </a:lvl3pPr>
      <a:lvl4pPr algn="l" rtl="0" eaLnBrk="0" fontAlgn="base" hangingPunct="0">
        <a:spcBef>
          <a:spcPct val="0"/>
        </a:spcBef>
        <a:spcAft>
          <a:spcPct val="0"/>
        </a:spcAft>
        <a:defRPr sz="4000" b="1">
          <a:solidFill>
            <a:srgbClr val="C1EEFF"/>
          </a:solidFill>
          <a:latin typeface="Corbel" charset="0"/>
          <a:ea typeface="ＭＳ Ｐゴシック" charset="-128"/>
          <a:cs typeface="ＭＳ Ｐゴシック" charset="-128"/>
        </a:defRPr>
      </a:lvl4pPr>
      <a:lvl5pPr algn="l" rtl="0" eaLnBrk="0" fontAlgn="base" hangingPunct="0">
        <a:spcBef>
          <a:spcPct val="0"/>
        </a:spcBef>
        <a:spcAft>
          <a:spcPct val="0"/>
        </a:spcAft>
        <a:defRPr sz="4000" b="1">
          <a:solidFill>
            <a:srgbClr val="C1EEFF"/>
          </a:solidFill>
          <a:latin typeface="Corbel" charset="0"/>
          <a:ea typeface="ＭＳ Ｐゴシック" charset="-128"/>
          <a:cs typeface="ＭＳ Ｐゴシック" charset="-128"/>
        </a:defRPr>
      </a:lvl5pPr>
      <a:lvl6pPr marL="457200" algn="l" rtl="0" fontAlgn="base">
        <a:spcBef>
          <a:spcPct val="0"/>
        </a:spcBef>
        <a:spcAft>
          <a:spcPct val="0"/>
        </a:spcAft>
        <a:defRPr sz="4000" b="1">
          <a:solidFill>
            <a:srgbClr val="C1EEFF"/>
          </a:solidFill>
          <a:latin typeface="Corbel" charset="0"/>
          <a:ea typeface="ＭＳ Ｐゴシック" charset="-128"/>
          <a:cs typeface="ＭＳ Ｐゴシック" charset="-128"/>
        </a:defRPr>
      </a:lvl6pPr>
      <a:lvl7pPr marL="914400" algn="l" rtl="0" fontAlgn="base">
        <a:spcBef>
          <a:spcPct val="0"/>
        </a:spcBef>
        <a:spcAft>
          <a:spcPct val="0"/>
        </a:spcAft>
        <a:defRPr sz="4000" b="1">
          <a:solidFill>
            <a:srgbClr val="C1EEFF"/>
          </a:solidFill>
          <a:latin typeface="Corbel" charset="0"/>
          <a:ea typeface="ＭＳ Ｐゴシック" charset="-128"/>
          <a:cs typeface="ＭＳ Ｐゴシック" charset="-128"/>
        </a:defRPr>
      </a:lvl7pPr>
      <a:lvl8pPr marL="1371600" algn="l" rtl="0" fontAlgn="base">
        <a:spcBef>
          <a:spcPct val="0"/>
        </a:spcBef>
        <a:spcAft>
          <a:spcPct val="0"/>
        </a:spcAft>
        <a:defRPr sz="4000" b="1">
          <a:solidFill>
            <a:srgbClr val="C1EEFF"/>
          </a:solidFill>
          <a:latin typeface="Corbel" charset="0"/>
          <a:ea typeface="ＭＳ Ｐゴシック" charset="-128"/>
          <a:cs typeface="ＭＳ Ｐゴシック" charset="-128"/>
        </a:defRPr>
      </a:lvl8pPr>
      <a:lvl9pPr marL="1828800" algn="l" rtl="0" fontAlgn="base">
        <a:spcBef>
          <a:spcPct val="0"/>
        </a:spcBef>
        <a:spcAft>
          <a:spcPct val="0"/>
        </a:spcAft>
        <a:defRPr sz="4000" b="1">
          <a:solidFill>
            <a:srgbClr val="C1EEFF"/>
          </a:solidFill>
          <a:latin typeface="Corbel" charset="0"/>
          <a:ea typeface="ＭＳ Ｐゴシック" charset="-128"/>
          <a:cs typeface="ＭＳ Ｐゴシック" charset="-128"/>
        </a:defRPr>
      </a:lvl9pPr>
    </p:titleStyle>
    <p:bodyStyle>
      <a:lvl1pPr marL="411163" indent="-342900" algn="l" rtl="0" eaLnBrk="0" fontAlgn="base" hangingPunct="0">
        <a:spcBef>
          <a:spcPts val="700"/>
        </a:spcBef>
        <a:spcAft>
          <a:spcPct val="0"/>
        </a:spcAft>
        <a:buClr>
          <a:schemeClr val="tx2"/>
        </a:buClr>
        <a:buSzPct val="95000"/>
        <a:buFont typeface="Wingdings" pitchFamily="-65" charset="2"/>
        <a:buChar char=""/>
        <a:defRPr sz="3000" b="0" i="0" kern="1200">
          <a:solidFill>
            <a:schemeClr val="tx1"/>
          </a:solidFill>
          <a:latin typeface="18 VAG Rounded Bold   07390"/>
          <a:ea typeface="ＭＳ Ｐゴシック" charset="-128"/>
          <a:cs typeface="ＭＳ Ｐゴシック" charset="-128"/>
        </a:defRPr>
      </a:lvl1pPr>
      <a:lvl2pPr marL="739775" indent="-285750" algn="l" rtl="0" eaLnBrk="0" fontAlgn="base" hangingPunct="0">
        <a:spcBef>
          <a:spcPct val="20000"/>
        </a:spcBef>
        <a:spcAft>
          <a:spcPct val="0"/>
        </a:spcAft>
        <a:buSzPct val="90000"/>
        <a:buFont typeface="Wingdings" pitchFamily="-65" charset="2"/>
        <a:buChar char=""/>
        <a:defRPr sz="2600" b="0" i="0" kern="1200">
          <a:solidFill>
            <a:schemeClr val="accent3">
              <a:lumMod val="40000"/>
              <a:lumOff val="60000"/>
            </a:schemeClr>
          </a:solidFill>
          <a:latin typeface="18 VAG Rounded Light   02390"/>
          <a:ea typeface="ＭＳ Ｐゴシック" charset="-128"/>
          <a:cs typeface="+mn-cs"/>
        </a:defRPr>
      </a:lvl2pPr>
      <a:lvl3pPr marL="995363" indent="-228600" algn="l" rtl="0" eaLnBrk="0" fontAlgn="base" hangingPunct="0">
        <a:spcBef>
          <a:spcPct val="20000"/>
        </a:spcBef>
        <a:spcAft>
          <a:spcPct val="0"/>
        </a:spcAft>
        <a:buFont typeface="Wingdings 2" pitchFamily="-65" charset="2"/>
        <a:buChar char=""/>
        <a:defRPr sz="2400" b="0" i="0" kern="1200">
          <a:solidFill>
            <a:schemeClr val="tx2">
              <a:lumMod val="90000"/>
            </a:schemeClr>
          </a:solidFill>
          <a:latin typeface="18 VAG Rounded Light   02390"/>
          <a:ea typeface="ＭＳ Ｐゴシック" charset="-128"/>
          <a:cs typeface="+mn-cs"/>
        </a:defRPr>
      </a:lvl3pPr>
      <a:lvl4pPr marL="1260475" indent="-228600" algn="l" rtl="0" eaLnBrk="0" fontAlgn="base" hangingPunct="0">
        <a:spcBef>
          <a:spcPct val="20000"/>
        </a:spcBef>
        <a:spcAft>
          <a:spcPct val="0"/>
        </a:spcAft>
        <a:buClr>
          <a:schemeClr val="accent2"/>
        </a:buClr>
        <a:buFont typeface="Wingdings 3" pitchFamily="-65" charset="2"/>
        <a:buChar char=""/>
        <a:defRPr sz="2200" b="0" i="0" kern="1200">
          <a:solidFill>
            <a:srgbClr val="F273AF"/>
          </a:solidFill>
          <a:latin typeface="18 VAG Rounded Light   02390"/>
          <a:ea typeface="ＭＳ Ｐゴシック" charset="-128"/>
          <a:cs typeface="+mn-cs"/>
        </a:defRPr>
      </a:lvl4pPr>
      <a:lvl5pPr marL="1481138" indent="-209550" algn="l" rtl="0" eaLnBrk="0" fontAlgn="base" hangingPunct="0">
        <a:spcBef>
          <a:spcPct val="20000"/>
        </a:spcBef>
        <a:spcAft>
          <a:spcPct val="0"/>
        </a:spcAft>
        <a:buClr>
          <a:schemeClr val="tx1"/>
        </a:buClr>
        <a:buFont typeface="Wingdings 2" pitchFamily="-65" charset="2"/>
        <a:buChar char=""/>
        <a:defRPr sz="2000" b="0" i="0" kern="1200">
          <a:solidFill>
            <a:schemeClr val="tx1"/>
          </a:solidFill>
          <a:latin typeface="18 VAG Rounded Light   02390"/>
          <a:ea typeface="ＭＳ Ｐゴシック"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tiff"/><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tiff"/><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tiff"/><Relationship Id="rId5"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f"/><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5362" name="Picture 5"/>
          <p:cNvPicPr>
            <a:picLocks noChangeAspect="1" noChangeArrowheads="1"/>
          </p:cNvPicPr>
          <p:nvPr/>
        </p:nvPicPr>
        <p:blipFill>
          <a:blip r:embed="rId3"/>
          <a:srcRect/>
          <a:stretch>
            <a:fillRect/>
          </a:stretch>
        </p:blipFill>
        <p:spPr bwMode="auto">
          <a:xfrm>
            <a:off x="381000" y="304800"/>
            <a:ext cx="1600200" cy="2133600"/>
          </a:xfrm>
          <a:prstGeom prst="rect">
            <a:avLst/>
          </a:prstGeom>
          <a:noFill/>
          <a:ln w="9525">
            <a:noFill/>
            <a:miter lim="800000"/>
            <a:headEnd/>
            <a:tailEnd/>
          </a:ln>
        </p:spPr>
      </p:pic>
      <p:sp>
        <p:nvSpPr>
          <p:cNvPr id="15363" name="Rectangle 4"/>
          <p:cNvSpPr>
            <a:spLocks noChangeArrowheads="1"/>
          </p:cNvSpPr>
          <p:nvPr/>
        </p:nvSpPr>
        <p:spPr bwMode="auto">
          <a:xfrm>
            <a:off x="1981200" y="-165891"/>
            <a:ext cx="7162800" cy="3103619"/>
          </a:xfrm>
          <a:prstGeom prst="rect">
            <a:avLst/>
          </a:prstGeom>
          <a:noFill/>
          <a:ln w="12700">
            <a:noFill/>
            <a:miter lim="800000"/>
            <a:headEnd/>
            <a:tailEnd/>
          </a:ln>
        </p:spPr>
        <p:txBody>
          <a:bodyPr lIns="63500" tIns="25400" rIns="63500" bIns="25400" anchor="ctr">
            <a:prstTxWarp prst="textNoShape">
              <a:avLst/>
            </a:prstTxWarp>
            <a:spAutoFit/>
          </a:bodyPr>
          <a:lstStyle/>
          <a:p>
            <a:pPr algn="ctr">
              <a:lnSpc>
                <a:spcPct val="77000"/>
              </a:lnSpc>
            </a:pPr>
            <a:r>
              <a:rPr lang="en-US" sz="3200" b="1" dirty="0" smtClean="0">
                <a:solidFill>
                  <a:schemeClr val="accent2"/>
                </a:solidFill>
              </a:rPr>
              <a:t/>
            </a:r>
            <a:br>
              <a:rPr lang="en-US" sz="3200" b="1" dirty="0" smtClean="0">
                <a:solidFill>
                  <a:schemeClr val="accent2"/>
                </a:solidFill>
              </a:rPr>
            </a:br>
            <a:r>
              <a:rPr lang="en-US" sz="3600" b="1" dirty="0" smtClean="0">
                <a:solidFill>
                  <a:schemeClr val="tx2"/>
                </a:solidFill>
                <a:latin typeface="18 VAG Rounded Bold   07390"/>
                <a:cs typeface=""/>
              </a:rPr>
              <a:t>CS39N</a:t>
            </a:r>
            <a:br>
              <a:rPr lang="en-US" sz="3600" b="1" dirty="0" smtClean="0">
                <a:solidFill>
                  <a:schemeClr val="tx2"/>
                </a:solidFill>
                <a:latin typeface="18 VAG Rounded Bold   07390"/>
                <a:cs typeface=""/>
              </a:rPr>
            </a:br>
            <a:r>
              <a:rPr lang="en-US" sz="3600" b="1" dirty="0" smtClean="0">
                <a:solidFill>
                  <a:schemeClr val="tx2"/>
                </a:solidFill>
                <a:latin typeface="18 VAG Rounded Bold   07390"/>
                <a:cs typeface=""/>
              </a:rPr>
              <a:t>The Beauty and Joy of Computing</a:t>
            </a:r>
            <a:r>
              <a:rPr lang="en-US" sz="3200" b="1" dirty="0" smtClean="0">
                <a:solidFill>
                  <a:schemeClr val="tx2"/>
                </a:solidFill>
                <a:latin typeface="18 VAG Rounded Bold   07390"/>
                <a:cs typeface=""/>
              </a:rPr>
              <a:t/>
            </a:r>
            <a:br>
              <a:rPr lang="en-US" sz="3200" b="1" dirty="0" smtClean="0">
                <a:solidFill>
                  <a:schemeClr val="tx2"/>
                </a:solidFill>
                <a:latin typeface="18 VAG Rounded Bold   07390"/>
                <a:cs typeface=""/>
              </a:rPr>
            </a:br>
            <a:r>
              <a:rPr lang="en-US" sz="3200" b="1" dirty="0" smtClean="0">
                <a:latin typeface="18 VAG Rounded Bold   07390"/>
                <a:cs typeface=""/>
              </a:rPr>
              <a:t/>
            </a:r>
            <a:br>
              <a:rPr lang="en-US" sz="3200" b="1" dirty="0" smtClean="0">
                <a:latin typeface="18 VAG Rounded Bold   07390"/>
                <a:cs typeface=""/>
              </a:rPr>
            </a:br>
            <a:r>
              <a:rPr lang="en-US" sz="2800" b="1" dirty="0" smtClean="0">
                <a:solidFill>
                  <a:schemeClr val="tx1"/>
                </a:solidFill>
                <a:latin typeface="18 VAG Rounded Bold   07390"/>
                <a:cs typeface=""/>
              </a:rPr>
              <a:t>Lecture #7</a:t>
            </a:r>
            <a:br>
              <a:rPr lang="en-US" sz="2800" b="1" dirty="0" smtClean="0">
                <a:solidFill>
                  <a:schemeClr val="tx1"/>
                </a:solidFill>
                <a:latin typeface="18 VAG Rounded Bold   07390"/>
                <a:cs typeface=""/>
              </a:rPr>
            </a:br>
            <a:r>
              <a:rPr lang="en-US" sz="2800" b="1" dirty="0" smtClean="0">
                <a:solidFill>
                  <a:schemeClr val="tx1"/>
                </a:solidFill>
                <a:latin typeface="18 VAG Rounded Bold   07390"/>
                <a:cs typeface=""/>
              </a:rPr>
              <a:t>Applications That Changed The World</a:t>
            </a:r>
            <a:br>
              <a:rPr lang="en-US" sz="2800" b="1" dirty="0" smtClean="0">
                <a:solidFill>
                  <a:schemeClr val="tx1"/>
                </a:solidFill>
                <a:latin typeface="18 VAG Rounded Bold   07390"/>
                <a:cs typeface=""/>
              </a:rPr>
            </a:br>
            <a:endParaRPr lang="en-US" sz="3200" b="1" dirty="0" smtClean="0">
              <a:solidFill>
                <a:schemeClr val="bg2"/>
              </a:solidFill>
              <a:latin typeface="18 VAG Rounded Bold   07390"/>
              <a:cs typeface=""/>
            </a:endParaRPr>
          </a:p>
          <a:p>
            <a:pPr algn="ctr">
              <a:lnSpc>
                <a:spcPct val="77000"/>
              </a:lnSpc>
            </a:pPr>
            <a:r>
              <a:rPr lang="en-US" sz="3200" b="1" dirty="0" smtClean="0">
                <a:solidFill>
                  <a:schemeClr val="bg2"/>
                </a:solidFill>
                <a:latin typeface="18 VAG Rounded Bold   07390"/>
                <a:cs typeface=""/>
              </a:rPr>
              <a:t>2009-10-05</a:t>
            </a:r>
            <a:endParaRPr lang="en-US" sz="3200" b="1" dirty="0">
              <a:solidFill>
                <a:schemeClr val="bg2"/>
              </a:solidFill>
              <a:latin typeface="18 VAG Rounded Bold   07390"/>
              <a:cs typeface=""/>
            </a:endParaRPr>
          </a:p>
        </p:txBody>
      </p:sp>
      <p:sp>
        <p:nvSpPr>
          <p:cNvPr id="48" name="Title 47"/>
          <p:cNvSpPr>
            <a:spLocks noGrp="1"/>
          </p:cNvSpPr>
          <p:nvPr>
            <p:ph type="ctrTitle"/>
          </p:nvPr>
        </p:nvSpPr>
        <p:spPr>
          <a:xfrm>
            <a:off x="381000" y="3733800"/>
            <a:ext cx="5867400" cy="685800"/>
          </a:xfrm>
        </p:spPr>
        <p:txBody>
          <a:bodyPr/>
          <a:lstStyle/>
          <a:p>
            <a:pPr eaLnBrk="1" fontAlgn="auto" hangingPunct="1">
              <a:spcAft>
                <a:spcPts val="0"/>
              </a:spcAft>
              <a:defRPr/>
            </a:pPr>
            <a:r>
              <a:rPr lang="en-US" sz="2800" dirty="0" smtClean="0">
                <a:solidFill>
                  <a:srgbClr val="FFFF00"/>
                </a:solidFill>
              </a:rPr>
              <a:t>Intel to replace copper wires</a:t>
            </a:r>
            <a:endParaRPr lang="en-US" sz="2800" dirty="0">
              <a:solidFill>
                <a:srgbClr val="FFFF00"/>
              </a:solidFill>
              <a:ea typeface="+mj-ea"/>
              <a:cs typeface="+mj-cs"/>
            </a:endParaRPr>
          </a:p>
        </p:txBody>
      </p:sp>
      <p:sp>
        <p:nvSpPr>
          <p:cNvPr id="15365" name="Subtitle 48"/>
          <p:cNvSpPr>
            <a:spLocks noGrp="1"/>
          </p:cNvSpPr>
          <p:nvPr>
            <p:ph type="subTitle" idx="1"/>
          </p:nvPr>
        </p:nvSpPr>
        <p:spPr>
          <a:xfrm>
            <a:off x="381001" y="4419600"/>
            <a:ext cx="5867399" cy="1981200"/>
          </a:xfrm>
        </p:spPr>
        <p:txBody>
          <a:bodyPr anchor="t"/>
          <a:lstStyle/>
          <a:p>
            <a:pPr eaLnBrk="1" hangingPunct="1">
              <a:spcBef>
                <a:spcPct val="0"/>
              </a:spcBef>
            </a:pPr>
            <a:r>
              <a:rPr lang="en-US" dirty="0" smtClean="0">
                <a:ea typeface="ＭＳ Ｐゴシック" pitchFamily="-65" charset="-128"/>
                <a:cs typeface="ＭＳ Ｐゴシック" pitchFamily="-65" charset="-128"/>
              </a:rPr>
              <a:t>We’ve all heard of “Fiber Optic” cables, using photons instead of electrons to transport data.  That’s great for long distances, but copper wiring is still used for short distances. Intel hopes to change that with its prototype “Light Peak” cables, which will be lighter &amp; cheaper with higher bandwidth.</a:t>
            </a:r>
            <a:endParaRPr lang="en-US" i="1" dirty="0" smtClean="0">
              <a:solidFill>
                <a:schemeClr val="accent4"/>
              </a:solidFill>
              <a:ea typeface="ＭＳ Ｐゴシック" pitchFamily="-65" charset="-128"/>
              <a:cs typeface="ＭＳ Ｐゴシック" pitchFamily="-65" charset="-128"/>
            </a:endParaRPr>
          </a:p>
        </p:txBody>
      </p:sp>
      <p:sp>
        <p:nvSpPr>
          <p:cNvPr id="51" name="TextBox 50"/>
          <p:cNvSpPr txBox="1"/>
          <p:nvPr/>
        </p:nvSpPr>
        <p:spPr>
          <a:xfrm>
            <a:off x="0" y="2438400"/>
            <a:ext cx="2362200" cy="1631216"/>
          </a:xfrm>
          <a:prstGeom prst="rect">
            <a:avLst/>
          </a:prstGeom>
          <a:noFill/>
        </p:spPr>
        <p:txBody>
          <a:bodyPr wrap="square">
            <a:spAutoFit/>
          </a:bodyPr>
          <a:lstStyle/>
          <a:p>
            <a:pPr algn="ctr">
              <a:defRPr/>
            </a:pPr>
            <a:r>
              <a:rPr lang="en-US" sz="2000" b="1" dirty="0" smtClean="0">
                <a:solidFill>
                  <a:schemeClr val="bg2"/>
                </a:solidFill>
                <a:latin typeface="18 VAG Rounded Bold   07390"/>
              </a:rPr>
              <a:t>UC Berkeley</a:t>
            </a:r>
            <a:br>
              <a:rPr lang="en-US" sz="2000" b="1" dirty="0" smtClean="0">
                <a:solidFill>
                  <a:schemeClr val="bg2"/>
                </a:solidFill>
                <a:latin typeface="18 VAG Rounded Bold   07390"/>
              </a:rPr>
            </a:br>
            <a:r>
              <a:rPr lang="en-US" sz="2000" b="1" dirty="0" smtClean="0">
                <a:solidFill>
                  <a:schemeClr val="bg2"/>
                </a:solidFill>
                <a:latin typeface="18 VAG Rounded Bold   07390"/>
              </a:rPr>
              <a:t>Computer Science</a:t>
            </a:r>
            <a:br>
              <a:rPr lang="en-US" sz="2000" b="1" dirty="0" smtClean="0">
                <a:solidFill>
                  <a:schemeClr val="bg2"/>
                </a:solidFill>
                <a:latin typeface="18 VAG Rounded Bold   07390"/>
              </a:rPr>
            </a:br>
            <a:r>
              <a:rPr lang="en-US" sz="2000" b="1" dirty="0" smtClean="0">
                <a:solidFill>
                  <a:schemeClr val="bg2"/>
                </a:solidFill>
                <a:latin typeface="18 VAG Rounded Bold   07390"/>
              </a:rPr>
              <a:t>Lecturer SOE</a:t>
            </a:r>
            <a:br>
              <a:rPr lang="en-US" sz="2000" b="1" dirty="0" smtClean="0">
                <a:solidFill>
                  <a:schemeClr val="bg2"/>
                </a:solidFill>
                <a:latin typeface="18 VAG Rounded Bold   07390"/>
              </a:rPr>
            </a:br>
            <a:r>
              <a:rPr lang="en-US" sz="2000" b="1" dirty="0" smtClean="0">
                <a:solidFill>
                  <a:schemeClr val="bg2"/>
                </a:solidFill>
                <a:latin typeface="18 VAG Rounded Bold   07390"/>
              </a:rPr>
              <a:t>Dan </a:t>
            </a:r>
            <a:r>
              <a:rPr lang="en-US" sz="2000" b="1" dirty="0">
                <a:solidFill>
                  <a:schemeClr val="bg2"/>
                </a:solidFill>
                <a:latin typeface="18 VAG Rounded Bold   07390"/>
              </a:rPr>
              <a:t>Garcia</a:t>
            </a:r>
          </a:p>
          <a:p>
            <a:pPr algn="ctr">
              <a:defRPr/>
            </a:pPr>
            <a:endParaRPr lang="en-US" sz="2000" b="1" dirty="0">
              <a:solidFill>
                <a:schemeClr val="bg2"/>
              </a:solidFill>
              <a:latin typeface="18 VAG Rounded Bold   07390"/>
            </a:endParaRPr>
          </a:p>
        </p:txBody>
      </p:sp>
      <p:sp>
        <p:nvSpPr>
          <p:cNvPr id="15367" name="Subtitle 48"/>
          <p:cNvSpPr txBox="1">
            <a:spLocks/>
          </p:cNvSpPr>
          <p:nvPr/>
        </p:nvSpPr>
        <p:spPr bwMode="auto">
          <a:xfrm>
            <a:off x="0" y="6324600"/>
            <a:ext cx="9144000" cy="533400"/>
          </a:xfrm>
          <a:prstGeom prst="rect">
            <a:avLst/>
          </a:prstGeom>
          <a:noFill/>
          <a:ln w="9525">
            <a:noFill/>
            <a:miter lim="800000"/>
            <a:headEnd/>
            <a:tailEnd/>
          </a:ln>
        </p:spPr>
        <p:txBody>
          <a:bodyPr lIns="100584">
            <a:prstTxWarp prst="textNoShape">
              <a:avLst/>
            </a:prstTxWarp>
          </a:bodyPr>
          <a:lstStyle/>
          <a:p>
            <a:pPr algn="ctr"/>
            <a:r>
              <a:rPr lang="en-US" sz="2800" b="1" dirty="0" err="1" smtClean="0">
                <a:latin typeface="Courier New" pitchFamily="1" charset="0"/>
              </a:rPr>
              <a:t>technologyreview.com/computing/23523/</a:t>
            </a:r>
            <a:endParaRPr lang="en-US" sz="2800" b="1" dirty="0" smtClean="0">
              <a:latin typeface="Courier New" pitchFamily="1" charset="0"/>
            </a:endParaRPr>
          </a:p>
        </p:txBody>
      </p:sp>
      <p:sp>
        <p:nvSpPr>
          <p:cNvPr id="54" name="Oval 53"/>
          <p:cNvSpPr/>
          <p:nvPr/>
        </p:nvSpPr>
        <p:spPr>
          <a:xfrm>
            <a:off x="6553200" y="6005052"/>
            <a:ext cx="2438400" cy="471948"/>
          </a:xfrm>
          <a:prstGeom prst="ellipse">
            <a:avLst/>
          </a:prstGeom>
          <a:solidFill>
            <a:schemeClr val="bg1">
              <a:alpha val="17000"/>
            </a:schemeClr>
          </a:solidFill>
          <a:ln>
            <a:noFill/>
          </a:ln>
          <a:effectLst>
            <a:softEdge rad="139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Picture 8" descr="ltpeak_x220.jpg"/>
          <p:cNvPicPr>
            <a:picLocks noChangeAspect="1"/>
          </p:cNvPicPr>
          <p:nvPr/>
        </p:nvPicPr>
        <p:blipFill>
          <a:blip r:embed="rId4"/>
          <a:stretch>
            <a:fillRect/>
          </a:stretch>
        </p:blipFill>
        <p:spPr>
          <a:xfrm>
            <a:off x="6727371" y="3105150"/>
            <a:ext cx="2035629" cy="2914650"/>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Gary Starkweather @ Xerox invented it</a:t>
            </a:r>
          </a:p>
          <a:p>
            <a:pPr lvl="1"/>
            <a:r>
              <a:rPr lang="en-US" sz="2000"/>
              <a:t>Modified an existing Xerox</a:t>
            </a:r>
          </a:p>
          <a:p>
            <a:pPr lvl="1"/>
            <a:r>
              <a:rPr lang="en-US" sz="2000"/>
              <a:t>Laser beam projects image onto electrically charged rotating drum</a:t>
            </a:r>
          </a:p>
          <a:p>
            <a:r>
              <a:rPr lang="en-US" sz="2400"/>
              <a:t>Picture is </a:t>
            </a:r>
            <a:r>
              <a:rPr lang="en-US" sz="2400" u="sng"/>
              <a:t>commands</a:t>
            </a:r>
            <a:r>
              <a:rPr lang="en-US" sz="2400"/>
              <a:t>!</a:t>
            </a:r>
          </a:p>
          <a:p>
            <a:pPr lvl="1"/>
            <a:r>
              <a:rPr lang="en-US" sz="2000"/>
              <a:t>John Warnock, founder of Adobe, invented </a:t>
            </a:r>
            <a:r>
              <a:rPr lang="en-US" sz="2000" u="sng"/>
              <a:t>Postscript</a:t>
            </a:r>
          </a:p>
          <a:p>
            <a:pPr lvl="1"/>
            <a:r>
              <a:rPr lang="en-US" sz="2000"/>
              <a:t>Turing-complete language!</a:t>
            </a:r>
          </a:p>
          <a:p>
            <a:pPr lvl="1"/>
            <a:r>
              <a:rPr lang="en-US" sz="2000"/>
              <a:t>The processor on the printer </a:t>
            </a:r>
            <a:r>
              <a:rPr lang="en-US" sz="2000" u="sng"/>
              <a:t>rasterized</a:t>
            </a:r>
            <a:r>
              <a:rPr lang="en-US" sz="2000"/>
              <a:t> the image</a:t>
            </a:r>
          </a:p>
          <a:p>
            <a:pPr lvl="2"/>
            <a:r>
              <a:rPr lang="en-US" sz="1600"/>
              <a:t>Commands </a:t>
            </a:r>
            <a:r>
              <a:rPr lang="en-US" sz="1600">
                <a:sym typeface="Wingdings"/>
              </a:rPr>
              <a:t> Image bits on/off</a:t>
            </a:r>
          </a:p>
          <a:p>
            <a:r>
              <a:rPr lang="en-US" sz="2400">
                <a:sym typeface="Wingdings"/>
              </a:rPr>
              <a:t>Professional-quality output in hands of people</a:t>
            </a:r>
            <a:endParaRPr lang="en-US" sz="2400"/>
          </a:p>
        </p:txBody>
      </p:sp>
      <p:sp>
        <p:nvSpPr>
          <p:cNvPr id="4" name="Title 3"/>
          <p:cNvSpPr>
            <a:spLocks noGrp="1"/>
          </p:cNvSpPr>
          <p:nvPr>
            <p:ph type="title"/>
          </p:nvPr>
        </p:nvSpPr>
        <p:spPr/>
        <p:txBody>
          <a:bodyPr/>
          <a:lstStyle/>
          <a:p>
            <a:r>
              <a:rPr lang="en-US"/>
              <a:t>The Laser Printer (‘69), Postscript (‘82)</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en.wikipedia.org/wiki/Laser_printer</a:t>
            </a:r>
          </a:p>
        </p:txBody>
      </p:sp>
      <p:pic>
        <p:nvPicPr>
          <p:cNvPr id="9" name="Picture 8"/>
          <p:cNvPicPr>
            <a:picLocks noChangeAspect="1"/>
          </p:cNvPicPr>
          <p:nvPr/>
        </p:nvPicPr>
        <p:blipFill>
          <a:blip r:embed="rId2"/>
          <a:stretch>
            <a:fillRect/>
          </a:stretch>
        </p:blipFill>
        <p:spPr>
          <a:xfrm>
            <a:off x="4724400" y="1447800"/>
            <a:ext cx="2057400" cy="1371600"/>
          </a:xfrm>
          <a:prstGeom prst="rect">
            <a:avLst/>
          </a:prstGeom>
        </p:spPr>
      </p:pic>
      <p:pic>
        <p:nvPicPr>
          <p:cNvPr id="10" name="Picture 9"/>
          <p:cNvPicPr>
            <a:picLocks noChangeAspect="1"/>
          </p:cNvPicPr>
          <p:nvPr/>
        </p:nvPicPr>
        <p:blipFill>
          <a:blip r:embed="rId3"/>
          <a:stretch>
            <a:fillRect/>
          </a:stretch>
        </p:blipFill>
        <p:spPr>
          <a:xfrm>
            <a:off x="4724400" y="5035286"/>
            <a:ext cx="1917700" cy="1117804"/>
          </a:xfrm>
          <a:prstGeom prst="rect">
            <a:avLst/>
          </a:prstGeom>
        </p:spPr>
      </p:pic>
      <p:pic>
        <p:nvPicPr>
          <p:cNvPr id="11" name="Picture 10"/>
          <p:cNvPicPr>
            <a:picLocks noChangeAspect="1"/>
          </p:cNvPicPr>
          <p:nvPr/>
        </p:nvPicPr>
        <p:blipFill>
          <a:blip r:embed="rId4"/>
          <a:stretch>
            <a:fillRect/>
          </a:stretch>
        </p:blipFill>
        <p:spPr>
          <a:xfrm>
            <a:off x="6934200" y="3714690"/>
            <a:ext cx="1805152" cy="2117582"/>
          </a:xfrm>
          <a:prstGeom prst="rect">
            <a:avLst/>
          </a:prstGeom>
        </p:spPr>
      </p:pic>
      <p:sp>
        <p:nvSpPr>
          <p:cNvPr id="12" name="Rectangle 11"/>
          <p:cNvSpPr/>
          <p:nvPr/>
        </p:nvSpPr>
        <p:spPr>
          <a:xfrm>
            <a:off x="7010400" y="2819400"/>
            <a:ext cx="1600200" cy="400110"/>
          </a:xfrm>
          <a:prstGeom prst="rect">
            <a:avLst/>
          </a:prstGeom>
        </p:spPr>
        <p:txBody>
          <a:bodyPr wrap="square">
            <a:spAutoFit/>
          </a:bodyPr>
          <a:lstStyle/>
          <a:p>
            <a:pPr algn="ctr"/>
            <a:r>
              <a:rPr lang="en-US" sz="2000">
                <a:solidFill>
                  <a:schemeClr val="tx1"/>
                </a:solidFill>
                <a:latin typeface="18 VAG Rounded Thin   55390"/>
              </a:rPr>
              <a:t>How it works</a:t>
            </a:r>
            <a:endParaRPr lang="en-US" sz="2000" b="1">
              <a:solidFill>
                <a:schemeClr val="tx1"/>
              </a:solidFill>
              <a:latin typeface="Courier New"/>
              <a:cs typeface="Courier New"/>
            </a:endParaRPr>
          </a:p>
        </p:txBody>
      </p:sp>
      <p:sp>
        <p:nvSpPr>
          <p:cNvPr id="13" name="Rectangle 12"/>
          <p:cNvSpPr/>
          <p:nvPr/>
        </p:nvSpPr>
        <p:spPr>
          <a:xfrm>
            <a:off x="4648200" y="2819400"/>
            <a:ext cx="2286000" cy="400110"/>
          </a:xfrm>
          <a:prstGeom prst="rect">
            <a:avLst/>
          </a:prstGeom>
        </p:spPr>
        <p:txBody>
          <a:bodyPr wrap="square">
            <a:spAutoFit/>
          </a:bodyPr>
          <a:lstStyle/>
          <a:p>
            <a:pPr algn="ctr"/>
            <a:r>
              <a:rPr lang="en-US" sz="2000">
                <a:solidFill>
                  <a:schemeClr val="tx1"/>
                </a:solidFill>
                <a:latin typeface="18 VAG Rounded Thin   55390"/>
              </a:rPr>
              <a:t>Gary Starkweather</a:t>
            </a:r>
            <a:endParaRPr lang="en-US" sz="2000" b="1">
              <a:solidFill>
                <a:schemeClr val="tx1"/>
              </a:solidFill>
              <a:latin typeface="Courier New"/>
              <a:cs typeface="Courier New"/>
            </a:endParaRPr>
          </a:p>
        </p:txBody>
      </p:sp>
      <p:sp>
        <p:nvSpPr>
          <p:cNvPr id="15" name="Rectangle 14"/>
          <p:cNvSpPr/>
          <p:nvPr/>
        </p:nvSpPr>
        <p:spPr>
          <a:xfrm>
            <a:off x="6781800" y="5772090"/>
            <a:ext cx="2133600" cy="400110"/>
          </a:xfrm>
          <a:prstGeom prst="rect">
            <a:avLst/>
          </a:prstGeom>
        </p:spPr>
        <p:txBody>
          <a:bodyPr wrap="square">
            <a:spAutoFit/>
          </a:bodyPr>
          <a:lstStyle/>
          <a:p>
            <a:pPr algn="ctr"/>
            <a:r>
              <a:rPr lang="en-US" sz="2000">
                <a:solidFill>
                  <a:schemeClr val="tx1"/>
                </a:solidFill>
                <a:latin typeface="18 VAG Rounded Thin   55390"/>
              </a:rPr>
              <a:t>John Warnock</a:t>
            </a:r>
            <a:endParaRPr lang="en-US" sz="2000" b="1">
              <a:solidFill>
                <a:schemeClr val="tx1"/>
              </a:solidFill>
              <a:latin typeface="Courier New"/>
              <a:cs typeface="Courier New"/>
            </a:endParaRPr>
          </a:p>
        </p:txBody>
      </p:sp>
      <p:pic>
        <p:nvPicPr>
          <p:cNvPr id="16" name="Picture 15"/>
          <p:cNvPicPr>
            <a:picLocks noChangeAspect="1"/>
          </p:cNvPicPr>
          <p:nvPr/>
        </p:nvPicPr>
        <p:blipFill>
          <a:blip r:embed="rId5"/>
          <a:stretch>
            <a:fillRect/>
          </a:stretch>
        </p:blipFill>
        <p:spPr>
          <a:xfrm>
            <a:off x="7086600" y="1295400"/>
            <a:ext cx="1676400" cy="1424940"/>
          </a:xfrm>
          <a:prstGeom prst="rect">
            <a:avLst/>
          </a:prstGeom>
        </p:spPr>
      </p:pic>
      <p:sp>
        <p:nvSpPr>
          <p:cNvPr id="17" name="Rectangle 16"/>
          <p:cNvSpPr/>
          <p:nvPr/>
        </p:nvSpPr>
        <p:spPr>
          <a:xfrm>
            <a:off x="4648200" y="3486090"/>
            <a:ext cx="2514600" cy="1600438"/>
          </a:xfrm>
          <a:prstGeom prst="rect">
            <a:avLst/>
          </a:prstGeom>
        </p:spPr>
        <p:txBody>
          <a:bodyPr wrap="square">
            <a:spAutoFit/>
          </a:bodyPr>
          <a:lstStyle/>
          <a:p>
            <a:r>
              <a:rPr lang="en-US" sz="1400" b="1">
                <a:solidFill>
                  <a:schemeClr val="tx1"/>
                </a:solidFill>
                <a:latin typeface="Courier New"/>
                <a:cs typeface="Courier New"/>
              </a:rPr>
              <a:t>%!PS</a:t>
            </a:r>
          </a:p>
          <a:p>
            <a:r>
              <a:rPr lang="en-US" sz="1400" b="1">
                <a:solidFill>
                  <a:schemeClr val="tx1"/>
                </a:solidFill>
                <a:latin typeface="Courier New"/>
                <a:cs typeface="Courier New"/>
              </a:rPr>
              <a:t>/Courier findfont</a:t>
            </a:r>
          </a:p>
          <a:p>
            <a:r>
              <a:rPr lang="en-US" sz="1400" b="1">
                <a:solidFill>
                  <a:schemeClr val="tx1"/>
                </a:solidFill>
                <a:latin typeface="Courier New"/>
                <a:cs typeface="Courier New"/>
              </a:rPr>
              <a:t>20 scalefont</a:t>
            </a:r>
          </a:p>
          <a:p>
            <a:r>
              <a:rPr lang="en-US" sz="1400" b="1">
                <a:solidFill>
                  <a:schemeClr val="tx1"/>
                </a:solidFill>
                <a:latin typeface="Courier New"/>
                <a:cs typeface="Courier New"/>
              </a:rPr>
              <a:t>setfont</a:t>
            </a:r>
          </a:p>
          <a:p>
            <a:r>
              <a:rPr lang="en-US" sz="1400" b="1">
                <a:solidFill>
                  <a:schemeClr val="tx1"/>
                </a:solidFill>
                <a:latin typeface="Courier New"/>
                <a:cs typeface="Courier New"/>
              </a:rPr>
              <a:t>72 500 moveto</a:t>
            </a:r>
          </a:p>
          <a:p>
            <a:r>
              <a:rPr lang="en-US" sz="1400" b="1">
                <a:solidFill>
                  <a:schemeClr val="tx1"/>
                </a:solidFill>
                <a:latin typeface="Courier New"/>
                <a:cs typeface="Courier New"/>
              </a:rPr>
              <a:t>(Hello world!) show</a:t>
            </a:r>
          </a:p>
          <a:p>
            <a:r>
              <a:rPr lang="en-US" sz="1400" b="1">
                <a:solidFill>
                  <a:schemeClr val="tx1"/>
                </a:solidFill>
                <a:latin typeface="Courier New"/>
                <a:cs typeface="Courier New"/>
              </a:rPr>
              <a:t>showpage</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344" y="990601"/>
            <a:ext cx="4260056" cy="5305864"/>
          </a:xfrm>
        </p:spPr>
        <p:txBody>
          <a:bodyPr/>
          <a:lstStyle/>
          <a:p>
            <a:r>
              <a:rPr lang="en-US" sz="2400"/>
              <a:t>Grid of rows and columns, with each cell a formula or data</a:t>
            </a:r>
          </a:p>
          <a:p>
            <a:pPr lvl="1"/>
            <a:r>
              <a:rPr lang="en-US" sz="1800"/>
              <a:t>Simulates a paper worksheet</a:t>
            </a:r>
          </a:p>
          <a:p>
            <a:pPr lvl="1"/>
            <a:r>
              <a:rPr lang="en-US" sz="1800"/>
              <a:t>Commonly used for financial information (&amp; grades!)</a:t>
            </a:r>
          </a:p>
          <a:p>
            <a:r>
              <a:rPr lang="en-US" sz="2400"/>
              <a:t>History</a:t>
            </a:r>
          </a:p>
          <a:p>
            <a:pPr lvl="1"/>
            <a:r>
              <a:rPr lang="en-US" sz="1800"/>
              <a:t>Richard Mattessich 1961 paper</a:t>
            </a:r>
          </a:p>
          <a:p>
            <a:pPr lvl="2"/>
            <a:r>
              <a:rPr lang="en-US" sz="1400"/>
              <a:t>“Budgeting Models &amp; System Simulation”</a:t>
            </a:r>
          </a:p>
          <a:p>
            <a:pPr lvl="1"/>
            <a:r>
              <a:rPr lang="en-US" sz="1800"/>
              <a:t>VisiCalc (by Dan Bricklin) helped drive the sales of Apple II ~1980</a:t>
            </a:r>
          </a:p>
          <a:p>
            <a:pPr lvl="1"/>
            <a:r>
              <a:rPr lang="en-US" sz="1800"/>
              <a:t>Lotus 1-2-3 with DOS in 1981</a:t>
            </a:r>
          </a:p>
          <a:p>
            <a:pPr lvl="1"/>
            <a:r>
              <a:rPr lang="en-US" sz="1800"/>
              <a:t>Excel the current market leader</a:t>
            </a:r>
          </a:p>
          <a:p>
            <a:r>
              <a:rPr lang="en-US" sz="2400"/>
              <a:t>Now online (Google Docs)</a:t>
            </a:r>
          </a:p>
        </p:txBody>
      </p:sp>
      <p:sp>
        <p:nvSpPr>
          <p:cNvPr id="4" name="Title 3"/>
          <p:cNvSpPr>
            <a:spLocks noGrp="1"/>
          </p:cNvSpPr>
          <p:nvPr>
            <p:ph type="title"/>
          </p:nvPr>
        </p:nvSpPr>
        <p:spPr/>
        <p:txBody>
          <a:bodyPr/>
          <a:lstStyle/>
          <a:p>
            <a:r>
              <a:rPr lang="en-US"/>
              <a:t>The Spreadsheet (1961, 1980)</a:t>
            </a:r>
          </a:p>
        </p:txBody>
      </p:sp>
      <p:pic>
        <p:nvPicPr>
          <p:cNvPr id="7" name="Picture 6"/>
          <p:cNvPicPr>
            <a:picLocks noChangeAspect="1"/>
          </p:cNvPicPr>
          <p:nvPr/>
        </p:nvPicPr>
        <p:blipFill>
          <a:blip r:embed="rId2"/>
          <a:stretch>
            <a:fillRect/>
          </a:stretch>
        </p:blipFill>
        <p:spPr>
          <a:xfrm>
            <a:off x="4724400" y="1143000"/>
            <a:ext cx="3810000" cy="1790700"/>
          </a:xfrm>
          <a:prstGeom prst="rect">
            <a:avLst/>
          </a:prstGeom>
        </p:spPr>
      </p:pic>
      <p:sp>
        <p:nvSpPr>
          <p:cNvPr id="8" name="Rectangle 7"/>
          <p:cNvSpPr/>
          <p:nvPr/>
        </p:nvSpPr>
        <p:spPr>
          <a:xfrm>
            <a:off x="4419600" y="2952690"/>
            <a:ext cx="4495800" cy="400110"/>
          </a:xfrm>
          <a:prstGeom prst="rect">
            <a:avLst/>
          </a:prstGeom>
        </p:spPr>
        <p:txBody>
          <a:bodyPr wrap="square">
            <a:spAutoFit/>
          </a:bodyPr>
          <a:lstStyle/>
          <a:p>
            <a:pPr algn="ctr"/>
            <a:r>
              <a:rPr lang="en-US" sz="2000">
                <a:solidFill>
                  <a:schemeClr val="tx1"/>
                </a:solidFill>
                <a:latin typeface="18 VAG Rounded Thin   55390"/>
              </a:rPr>
              <a:t>VisiCalc, the first PC spreadsheet (1970s)</a:t>
            </a:r>
            <a:endParaRPr lang="en-US" sz="2000" b="1">
              <a:solidFill>
                <a:schemeClr val="tx1"/>
              </a:solidFill>
              <a:latin typeface="Courier New"/>
              <a:cs typeface="Courier New"/>
            </a:endParaRPr>
          </a:p>
        </p:txBody>
      </p:sp>
      <p:pic>
        <p:nvPicPr>
          <p:cNvPr id="9" name="Picture 8"/>
          <p:cNvPicPr>
            <a:picLocks noChangeAspect="1"/>
          </p:cNvPicPr>
          <p:nvPr/>
        </p:nvPicPr>
        <p:blipFill>
          <a:blip r:embed="rId3"/>
          <a:srcRect l="3069" t="2637" r="3142" b="6423"/>
          <a:stretch>
            <a:fillRect/>
          </a:stretch>
        </p:blipFill>
        <p:spPr>
          <a:xfrm>
            <a:off x="4953000" y="3429000"/>
            <a:ext cx="3345793" cy="2356069"/>
          </a:xfrm>
          <a:prstGeom prst="rect">
            <a:avLst/>
          </a:prstGeom>
        </p:spPr>
      </p:pic>
      <p:sp>
        <p:nvSpPr>
          <p:cNvPr id="10" name="Rectangle 9"/>
          <p:cNvSpPr/>
          <p:nvPr/>
        </p:nvSpPr>
        <p:spPr>
          <a:xfrm>
            <a:off x="4724400" y="5791200"/>
            <a:ext cx="3886200" cy="400110"/>
          </a:xfrm>
          <a:prstGeom prst="rect">
            <a:avLst/>
          </a:prstGeom>
        </p:spPr>
        <p:txBody>
          <a:bodyPr wrap="square">
            <a:spAutoFit/>
          </a:bodyPr>
          <a:lstStyle/>
          <a:p>
            <a:pPr algn="ctr"/>
            <a:r>
              <a:rPr lang="en-US" sz="2000">
                <a:solidFill>
                  <a:schemeClr val="tx1"/>
                </a:solidFill>
                <a:latin typeface="18 VAG Rounded Thin   55390"/>
              </a:rPr>
              <a:t>Microsoft Excel (2008)</a:t>
            </a:r>
            <a:endParaRPr lang="en-US" sz="2000" b="1">
              <a:solidFill>
                <a:schemeClr val="tx1"/>
              </a:solidFill>
              <a:latin typeface="Courier New"/>
              <a:cs typeface="Courier New"/>
            </a:endParaRPr>
          </a:p>
        </p:txBody>
      </p:sp>
      <p:sp>
        <p:nvSpPr>
          <p:cNvPr id="11" name="Rectangle 10"/>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en.wikipedia.org/wiki/Spreadsheet</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History</a:t>
            </a:r>
          </a:p>
          <a:p>
            <a:pPr lvl="1"/>
            <a:r>
              <a:rPr lang="en-US" sz="2000"/>
              <a:t>1936 : closed-circuit TV</a:t>
            </a:r>
            <a:endParaRPr lang="en-US"/>
          </a:p>
          <a:p>
            <a:pPr lvl="1"/>
            <a:r>
              <a:rPr lang="en-US" sz="2000"/>
              <a:t>1968 : Englebart’s “Mother of All Demos”</a:t>
            </a:r>
          </a:p>
          <a:p>
            <a:pPr lvl="1"/>
            <a:r>
              <a:rPr lang="en-US" sz="2000"/>
              <a:t>1980s : Digital Telephony (via ISDN)</a:t>
            </a:r>
          </a:p>
          <a:p>
            <a:pPr lvl="1"/>
            <a:r>
              <a:rPr lang="en-US" sz="2000"/>
              <a:t>1990s : Internet Protocol (IP) based videoconferencing</a:t>
            </a:r>
          </a:p>
          <a:p>
            <a:r>
              <a:rPr lang="en-US" sz="2400"/>
              <a:t>Impact</a:t>
            </a:r>
          </a:p>
          <a:p>
            <a:pPr lvl="1"/>
            <a:r>
              <a:rPr lang="en-US" sz="2000"/>
              <a:t>For some businesses, essential (e.g., Dreamworks)</a:t>
            </a:r>
          </a:p>
          <a:p>
            <a:pPr lvl="1"/>
            <a:r>
              <a:rPr lang="en-US" sz="2000"/>
              <a:t>Big with grandparents, sign language communication</a:t>
            </a:r>
          </a:p>
          <a:p>
            <a:pPr lvl="1"/>
            <a:r>
              <a:rPr lang="en-US" sz="2000"/>
              <a:t>Telemedicine</a:t>
            </a:r>
          </a:p>
          <a:p>
            <a:pPr lvl="1"/>
            <a:r>
              <a:rPr lang="en-US" sz="2000"/>
              <a:t>Education impact huge</a:t>
            </a:r>
          </a:p>
        </p:txBody>
      </p:sp>
      <p:sp>
        <p:nvSpPr>
          <p:cNvPr id="4" name="Title 3"/>
          <p:cNvSpPr>
            <a:spLocks noGrp="1"/>
          </p:cNvSpPr>
          <p:nvPr>
            <p:ph type="title"/>
          </p:nvPr>
        </p:nvSpPr>
        <p:spPr/>
        <p:txBody>
          <a:bodyPr/>
          <a:lstStyle/>
          <a:p>
            <a:r>
              <a:rPr lang="en-US"/>
              <a:t>Audio/Videoconferencing (1980s)</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en.wikipedia.org/wiki/Videoconferencing</a:t>
            </a:r>
          </a:p>
        </p:txBody>
      </p:sp>
      <p:pic>
        <p:nvPicPr>
          <p:cNvPr id="8" name="Picture 7"/>
          <p:cNvPicPr>
            <a:picLocks noChangeAspect="1"/>
          </p:cNvPicPr>
          <p:nvPr/>
        </p:nvPicPr>
        <p:blipFill>
          <a:blip r:embed="rId2"/>
          <a:srcRect b="26108"/>
          <a:stretch>
            <a:fillRect/>
          </a:stretch>
        </p:blipFill>
        <p:spPr>
          <a:xfrm>
            <a:off x="4724400" y="1143000"/>
            <a:ext cx="3810000" cy="1905000"/>
          </a:xfrm>
          <a:prstGeom prst="rect">
            <a:avLst/>
          </a:prstGeom>
        </p:spPr>
      </p:pic>
      <p:pic>
        <p:nvPicPr>
          <p:cNvPr id="9" name="Picture 8"/>
          <p:cNvPicPr>
            <a:picLocks noChangeAspect="1"/>
          </p:cNvPicPr>
          <p:nvPr/>
        </p:nvPicPr>
        <p:blipFill>
          <a:blip r:embed="rId3"/>
          <a:stretch>
            <a:fillRect/>
          </a:stretch>
        </p:blipFill>
        <p:spPr>
          <a:xfrm>
            <a:off x="4724400" y="3505200"/>
            <a:ext cx="3810000" cy="2438400"/>
          </a:xfrm>
          <a:prstGeom prst="rect">
            <a:avLst/>
          </a:prstGeom>
        </p:spPr>
      </p:pic>
      <p:sp>
        <p:nvSpPr>
          <p:cNvPr id="10" name="Rectangle 9"/>
          <p:cNvSpPr/>
          <p:nvPr/>
        </p:nvSpPr>
        <p:spPr>
          <a:xfrm>
            <a:off x="4343400" y="5867400"/>
            <a:ext cx="4495800" cy="400110"/>
          </a:xfrm>
          <a:prstGeom prst="rect">
            <a:avLst/>
          </a:prstGeom>
        </p:spPr>
        <p:txBody>
          <a:bodyPr wrap="square">
            <a:spAutoFit/>
          </a:bodyPr>
          <a:lstStyle/>
          <a:p>
            <a:pPr algn="ctr"/>
            <a:r>
              <a:rPr lang="en-US" sz="2000">
                <a:solidFill>
                  <a:schemeClr val="tx1"/>
                </a:solidFill>
                <a:latin typeface="18 VAG Rounded Thin   55390"/>
              </a:rPr>
              <a:t>T3 ultra-high resolution telepresence</a:t>
            </a:r>
            <a:endParaRPr lang="en-US" sz="2000" b="1">
              <a:solidFill>
                <a:schemeClr val="tx1"/>
              </a:solidFill>
              <a:latin typeface="Courier New"/>
              <a:cs typeface="Courier New"/>
            </a:endParaRPr>
          </a:p>
        </p:txBody>
      </p:sp>
      <p:sp>
        <p:nvSpPr>
          <p:cNvPr id="11" name="Rectangle 10"/>
          <p:cNvSpPr/>
          <p:nvPr/>
        </p:nvSpPr>
        <p:spPr>
          <a:xfrm>
            <a:off x="4343400" y="2971800"/>
            <a:ext cx="4495800" cy="400110"/>
          </a:xfrm>
          <a:prstGeom prst="rect">
            <a:avLst/>
          </a:prstGeom>
        </p:spPr>
        <p:txBody>
          <a:bodyPr wrap="square">
            <a:spAutoFit/>
          </a:bodyPr>
          <a:lstStyle/>
          <a:p>
            <a:pPr algn="ctr"/>
            <a:r>
              <a:rPr lang="en-US" sz="2000">
                <a:solidFill>
                  <a:schemeClr val="tx1"/>
                </a:solidFill>
                <a:latin typeface="18 VAG Rounded Thin   55390"/>
              </a:rPr>
              <a:t>First demo of videoconferencing in 1968</a:t>
            </a:r>
            <a:endParaRPr lang="en-US" sz="2000" b="1">
              <a:solidFill>
                <a:schemeClr val="tx1"/>
              </a:solidFill>
              <a:latin typeface="Courier New"/>
              <a:cs typeface="Courier New"/>
            </a:endParaRPr>
          </a:p>
        </p:txBody>
      </p:sp>
      <p:pic>
        <p:nvPicPr>
          <p:cNvPr id="13" name="Picture 12"/>
          <p:cNvPicPr>
            <a:picLocks noChangeAspect="1"/>
          </p:cNvPicPr>
          <p:nvPr/>
        </p:nvPicPr>
        <p:blipFill>
          <a:blip r:embed="rId4"/>
          <a:stretch>
            <a:fillRect/>
          </a:stretch>
        </p:blipFill>
        <p:spPr>
          <a:xfrm>
            <a:off x="6781800" y="1371600"/>
            <a:ext cx="1992254" cy="146969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344" y="990601"/>
            <a:ext cx="4183856" cy="5305864"/>
          </a:xfrm>
        </p:spPr>
        <p:txBody>
          <a:bodyPr/>
          <a:lstStyle/>
          <a:p>
            <a:r>
              <a:rPr lang="en-US" sz="2400"/>
              <a:t>“System of interlinked hypertext documents on the Internet”</a:t>
            </a:r>
          </a:p>
          <a:p>
            <a:r>
              <a:rPr lang="en-US" sz="2400"/>
              <a:t>History</a:t>
            </a:r>
          </a:p>
          <a:p>
            <a:pPr lvl="1"/>
            <a:r>
              <a:rPr lang="en-US" sz="2000"/>
              <a:t>1945: Vannevar Bush describes hypertext system called “memex” in article</a:t>
            </a:r>
          </a:p>
          <a:p>
            <a:pPr lvl="1"/>
            <a:r>
              <a:rPr lang="en-US" sz="2000"/>
              <a:t>1989: Tim Berners-Lee proposes, gets system up ’90</a:t>
            </a:r>
          </a:p>
          <a:p>
            <a:pPr lvl="1"/>
            <a:r>
              <a:rPr lang="en-US" sz="2000"/>
              <a:t>~2000 Dot-com entrepreneurs rushed in, 2001 bubble burst</a:t>
            </a:r>
          </a:p>
          <a:p>
            <a:r>
              <a:rPr lang="en-US" sz="2400"/>
              <a:t>Wayback Machine</a:t>
            </a:r>
          </a:p>
          <a:p>
            <a:pPr lvl="1"/>
            <a:r>
              <a:rPr lang="en-US" sz="2000"/>
              <a:t>Snapshots of web over time</a:t>
            </a:r>
          </a:p>
          <a:p>
            <a:r>
              <a:rPr lang="en-US" sz="2400"/>
              <a:t>Today : Access anywhere!</a:t>
            </a:r>
          </a:p>
        </p:txBody>
      </p:sp>
      <p:sp>
        <p:nvSpPr>
          <p:cNvPr id="4" name="Title 3"/>
          <p:cNvSpPr>
            <a:spLocks noGrp="1"/>
          </p:cNvSpPr>
          <p:nvPr>
            <p:ph type="title"/>
          </p:nvPr>
        </p:nvSpPr>
        <p:spPr/>
        <p:txBody>
          <a:bodyPr/>
          <a:lstStyle/>
          <a:p>
            <a:r>
              <a:rPr lang="en-US"/>
              <a:t>The World Wide Web (1989)</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en.wikipedia.org/wiki/History_of_the_World_Wide_Web</a:t>
            </a:r>
          </a:p>
        </p:txBody>
      </p:sp>
      <p:pic>
        <p:nvPicPr>
          <p:cNvPr id="8" name="Picture 7"/>
          <p:cNvPicPr>
            <a:picLocks noChangeAspect="1"/>
          </p:cNvPicPr>
          <p:nvPr/>
        </p:nvPicPr>
        <p:blipFill>
          <a:blip r:embed="rId2"/>
          <a:stretch>
            <a:fillRect/>
          </a:stretch>
        </p:blipFill>
        <p:spPr>
          <a:xfrm>
            <a:off x="6553200" y="1295400"/>
            <a:ext cx="2286000" cy="1536700"/>
          </a:xfrm>
          <a:prstGeom prst="rect">
            <a:avLst/>
          </a:prstGeom>
        </p:spPr>
      </p:pic>
      <p:pic>
        <p:nvPicPr>
          <p:cNvPr id="9" name="Picture 8"/>
          <p:cNvPicPr>
            <a:picLocks noChangeAspect="1"/>
          </p:cNvPicPr>
          <p:nvPr/>
        </p:nvPicPr>
        <p:blipFill>
          <a:blip r:embed="rId3"/>
          <a:srcRect l="1625" t="7811" r="7521" b="11798"/>
          <a:stretch>
            <a:fillRect/>
          </a:stretch>
        </p:blipFill>
        <p:spPr>
          <a:xfrm>
            <a:off x="4953000" y="1295400"/>
            <a:ext cx="1285707" cy="1905109"/>
          </a:xfrm>
          <a:prstGeom prst="rect">
            <a:avLst/>
          </a:prstGeom>
        </p:spPr>
      </p:pic>
      <p:sp>
        <p:nvSpPr>
          <p:cNvPr id="10" name="Rectangle 9"/>
          <p:cNvSpPr/>
          <p:nvPr/>
        </p:nvSpPr>
        <p:spPr>
          <a:xfrm>
            <a:off x="4572000" y="3200400"/>
            <a:ext cx="2057400" cy="400110"/>
          </a:xfrm>
          <a:prstGeom prst="rect">
            <a:avLst/>
          </a:prstGeom>
        </p:spPr>
        <p:txBody>
          <a:bodyPr wrap="square">
            <a:spAutoFit/>
          </a:bodyPr>
          <a:lstStyle/>
          <a:p>
            <a:pPr algn="ctr"/>
            <a:r>
              <a:rPr lang="en-US" sz="2000">
                <a:solidFill>
                  <a:schemeClr val="tx1"/>
                </a:solidFill>
                <a:latin typeface="18 VAG Rounded Thin   55390"/>
              </a:rPr>
              <a:t>Tim Berners-Lee</a:t>
            </a:r>
            <a:endParaRPr lang="en-US" sz="2000" b="1">
              <a:solidFill>
                <a:schemeClr val="tx1"/>
              </a:solidFill>
              <a:latin typeface="Courier New"/>
              <a:cs typeface="Courier New"/>
            </a:endParaRPr>
          </a:p>
        </p:txBody>
      </p:sp>
      <p:sp>
        <p:nvSpPr>
          <p:cNvPr id="11" name="Rectangle 10"/>
          <p:cNvSpPr/>
          <p:nvPr/>
        </p:nvSpPr>
        <p:spPr>
          <a:xfrm>
            <a:off x="6553200" y="2895600"/>
            <a:ext cx="2286000" cy="707886"/>
          </a:xfrm>
          <a:prstGeom prst="rect">
            <a:avLst/>
          </a:prstGeom>
        </p:spPr>
        <p:txBody>
          <a:bodyPr wrap="square">
            <a:spAutoFit/>
          </a:bodyPr>
          <a:lstStyle/>
          <a:p>
            <a:pPr algn="ctr"/>
            <a:r>
              <a:rPr lang="en-US" sz="2000">
                <a:solidFill>
                  <a:schemeClr val="tx1"/>
                </a:solidFill>
                <a:latin typeface="18 VAG Rounded Thin   55390"/>
              </a:rPr>
              <a:t>World’s First web server in 1990</a:t>
            </a:r>
            <a:endParaRPr lang="en-US" sz="2000" b="1">
              <a:solidFill>
                <a:schemeClr val="tx1"/>
              </a:solidFill>
              <a:latin typeface="Courier New"/>
              <a:cs typeface="Courier New"/>
            </a:endParaRPr>
          </a:p>
        </p:txBody>
      </p:sp>
      <p:pic>
        <p:nvPicPr>
          <p:cNvPr id="12" name="Picture 11"/>
          <p:cNvPicPr>
            <a:picLocks noChangeAspect="1"/>
          </p:cNvPicPr>
          <p:nvPr/>
        </p:nvPicPr>
        <p:blipFill>
          <a:blip r:embed="rId4"/>
          <a:stretch>
            <a:fillRect/>
          </a:stretch>
        </p:blipFill>
        <p:spPr>
          <a:xfrm>
            <a:off x="5715000" y="4159624"/>
            <a:ext cx="1600200" cy="564776"/>
          </a:xfrm>
          <a:prstGeom prst="rect">
            <a:avLst/>
          </a:prstGeom>
        </p:spPr>
      </p:pic>
      <p:sp>
        <p:nvSpPr>
          <p:cNvPr id="13" name="Rectangle 12"/>
          <p:cNvSpPr/>
          <p:nvPr/>
        </p:nvSpPr>
        <p:spPr>
          <a:xfrm>
            <a:off x="5486400" y="4724400"/>
            <a:ext cx="2057400" cy="400110"/>
          </a:xfrm>
          <a:prstGeom prst="rect">
            <a:avLst/>
          </a:prstGeom>
        </p:spPr>
        <p:txBody>
          <a:bodyPr wrap="square">
            <a:spAutoFit/>
          </a:bodyPr>
          <a:lstStyle/>
          <a:p>
            <a:pPr algn="ctr"/>
            <a:r>
              <a:rPr lang="en-US" sz="2000">
                <a:solidFill>
                  <a:schemeClr val="tx1"/>
                </a:solidFill>
                <a:latin typeface="18 VAG Rounded Thin   55390"/>
              </a:rPr>
              <a:t>www.archive.org</a:t>
            </a:r>
            <a:endParaRPr lang="en-US" sz="2000" b="1">
              <a:solidFill>
                <a:schemeClr val="tx1"/>
              </a:solidFill>
              <a:latin typeface="Courier New"/>
              <a:cs typeface="Courier New"/>
            </a:endParaRPr>
          </a:p>
        </p:txBody>
      </p:sp>
      <p:pic>
        <p:nvPicPr>
          <p:cNvPr id="14" name="Picture 13"/>
          <p:cNvPicPr>
            <a:picLocks noChangeAspect="1"/>
          </p:cNvPicPr>
          <p:nvPr/>
        </p:nvPicPr>
        <p:blipFill>
          <a:blip r:embed="rId5">
            <a:clrChange>
              <a:clrFrom>
                <a:srgbClr val="000400"/>
              </a:clrFrom>
              <a:clrTo>
                <a:srgbClr val="000400">
                  <a:alpha val="0"/>
                </a:srgbClr>
              </a:clrTo>
            </a:clrChange>
          </a:blip>
          <a:stretch>
            <a:fillRect/>
          </a:stretch>
        </p:blipFill>
        <p:spPr>
          <a:xfrm>
            <a:off x="4724400" y="3554515"/>
            <a:ext cx="4191000" cy="292248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Browser</a:t>
            </a:r>
          </a:p>
          <a:p>
            <a:pPr lvl="1"/>
            <a:r>
              <a:rPr lang="en-US" sz="2000"/>
              <a:t>Marc L. Andreesen and Eric J. Bina @ NCSA create Mosaic, 1</a:t>
            </a:r>
            <a:r>
              <a:rPr lang="en-US" sz="2000" baseline="30000"/>
              <a:t>st</a:t>
            </a:r>
            <a:r>
              <a:rPr lang="en-US" sz="2000"/>
              <a:t> popular WWW browser</a:t>
            </a:r>
          </a:p>
          <a:p>
            <a:pPr lvl="2"/>
            <a:r>
              <a:rPr lang="en-US" sz="1800"/>
              <a:t>First Internet “Killer App”</a:t>
            </a:r>
          </a:p>
          <a:p>
            <a:pPr lvl="2"/>
            <a:r>
              <a:rPr lang="en-US" sz="1800"/>
              <a:t>Later: Netscape Navigator </a:t>
            </a:r>
          </a:p>
          <a:p>
            <a:pPr lvl="1"/>
            <a:r>
              <a:rPr lang="en-US" sz="2200"/>
              <a:t>Now IE (68%), Firefox (22%)</a:t>
            </a:r>
          </a:p>
          <a:p>
            <a:r>
              <a:rPr lang="en-US" sz="2400"/>
              <a:t>Search</a:t>
            </a:r>
          </a:p>
          <a:p>
            <a:pPr lvl="1"/>
            <a:r>
              <a:rPr lang="en-US" sz="2000"/>
              <a:t>Before engines, there was a complete list of all servers!</a:t>
            </a:r>
          </a:p>
          <a:p>
            <a:pPr lvl="1"/>
            <a:r>
              <a:rPr lang="en-US" sz="2000"/>
              <a:t>1993 Martijn Koster Aliweb is 1</a:t>
            </a:r>
            <a:r>
              <a:rPr lang="en-US" sz="2000" baseline="30000"/>
              <a:t>st</a:t>
            </a:r>
            <a:r>
              <a:rPr lang="en-US" sz="2000"/>
              <a:t> web search engine</a:t>
            </a:r>
          </a:p>
          <a:p>
            <a:pPr lvl="1"/>
            <a:r>
              <a:rPr lang="en-US" sz="2000"/>
              <a:t>1997 Stanford Sergey Brin and Larry Page develop Google’s search, based on PageRank (each: $12 </a:t>
            </a:r>
            <a:r>
              <a:rPr lang="en-US" sz="2000" u="sng"/>
              <a:t>B</a:t>
            </a:r>
            <a:r>
              <a:rPr lang="en-US" sz="2000"/>
              <a:t>illion)</a:t>
            </a:r>
          </a:p>
          <a:p>
            <a:pPr lvl="1"/>
            <a:endParaRPr lang="en-US" sz="2000"/>
          </a:p>
        </p:txBody>
      </p:sp>
      <p:sp>
        <p:nvSpPr>
          <p:cNvPr id="4" name="Title 3"/>
          <p:cNvSpPr>
            <a:spLocks noGrp="1"/>
          </p:cNvSpPr>
          <p:nvPr>
            <p:ph type="title"/>
          </p:nvPr>
        </p:nvSpPr>
        <p:spPr/>
        <p:txBody>
          <a:bodyPr/>
          <a:lstStyle/>
          <a:p>
            <a:r>
              <a:rPr lang="en-US"/>
              <a:t>WWW Search &amp; Browser (1993)</a:t>
            </a:r>
          </a:p>
        </p:txBody>
      </p:sp>
      <p:pic>
        <p:nvPicPr>
          <p:cNvPr id="7" name="Picture 6"/>
          <p:cNvPicPr>
            <a:picLocks noChangeAspect="1"/>
          </p:cNvPicPr>
          <p:nvPr/>
        </p:nvPicPr>
        <p:blipFill>
          <a:blip r:embed="rId2"/>
          <a:srcRect t="9375"/>
          <a:stretch>
            <a:fillRect/>
          </a:stretch>
        </p:blipFill>
        <p:spPr>
          <a:xfrm>
            <a:off x="5105400" y="1295400"/>
            <a:ext cx="2017986" cy="2438400"/>
          </a:xfrm>
          <a:prstGeom prst="rect">
            <a:avLst/>
          </a:prstGeom>
        </p:spPr>
      </p:pic>
      <p:pic>
        <p:nvPicPr>
          <p:cNvPr id="8" name="Picture 7"/>
          <p:cNvPicPr>
            <a:picLocks noChangeAspect="1"/>
          </p:cNvPicPr>
          <p:nvPr/>
        </p:nvPicPr>
        <p:blipFill>
          <a:blip r:embed="rId3"/>
          <a:stretch>
            <a:fillRect/>
          </a:stretch>
        </p:blipFill>
        <p:spPr>
          <a:xfrm>
            <a:off x="7543800" y="1371600"/>
            <a:ext cx="900545" cy="990600"/>
          </a:xfrm>
          <a:prstGeom prst="rect">
            <a:avLst/>
          </a:prstGeom>
        </p:spPr>
      </p:pic>
      <p:sp>
        <p:nvSpPr>
          <p:cNvPr id="9" name="Rectangle 8"/>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en.wikipedia.org/wiki/History_of_the_web_browser</a:t>
            </a:r>
          </a:p>
        </p:txBody>
      </p:sp>
      <p:pic>
        <p:nvPicPr>
          <p:cNvPr id="10" name="Picture 9"/>
          <p:cNvPicPr>
            <a:picLocks noChangeAspect="1"/>
          </p:cNvPicPr>
          <p:nvPr/>
        </p:nvPicPr>
        <p:blipFill>
          <a:blip r:embed="rId4"/>
          <a:stretch>
            <a:fillRect/>
          </a:stretch>
        </p:blipFill>
        <p:spPr>
          <a:xfrm>
            <a:off x="5334000" y="3962400"/>
            <a:ext cx="2975978" cy="2395663"/>
          </a:xfrm>
          <a:prstGeom prst="rect">
            <a:avLst/>
          </a:prstGeom>
        </p:spPr>
      </p:pic>
      <p:pic>
        <p:nvPicPr>
          <p:cNvPr id="11" name="Picture 10"/>
          <p:cNvPicPr>
            <a:picLocks noChangeAspect="1"/>
          </p:cNvPicPr>
          <p:nvPr/>
        </p:nvPicPr>
        <p:blipFill>
          <a:blip r:embed="rId5"/>
          <a:stretch>
            <a:fillRect/>
          </a:stretch>
        </p:blipFill>
        <p:spPr>
          <a:xfrm>
            <a:off x="7315200" y="3276600"/>
            <a:ext cx="1563128" cy="422044"/>
          </a:xfrm>
          <a:prstGeom prst="rect">
            <a:avLst/>
          </a:prstGeom>
          <a:solidFill>
            <a:schemeClr val="tx1"/>
          </a:solidFill>
        </p:spPr>
      </p:pic>
      <p:cxnSp>
        <p:nvCxnSpPr>
          <p:cNvPr id="13" name="Straight Arrow Connector 12"/>
          <p:cNvCxnSpPr/>
          <p:nvPr/>
        </p:nvCxnSpPr>
        <p:spPr>
          <a:xfrm rot="5400000">
            <a:off x="7733506" y="2780506"/>
            <a:ext cx="686594" cy="794"/>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“…web development &amp; design that facilitates interactive information sharing, interoperability, user-centered design and collaboration on WWW”</a:t>
            </a:r>
          </a:p>
          <a:p>
            <a:pPr lvl="1"/>
            <a:r>
              <a:rPr lang="en-US" sz="2000"/>
              <a:t>Users change content via “architecture of partipation”</a:t>
            </a:r>
          </a:p>
          <a:p>
            <a:r>
              <a:rPr lang="en-US"/>
              <a:t>Examples</a:t>
            </a:r>
          </a:p>
          <a:p>
            <a:pPr lvl="1"/>
            <a:r>
              <a:rPr lang="en-US"/>
              <a:t>Web communities, apps, social networks, video &amp; photo sharing, wikis, blogs, tweets, …</a:t>
            </a:r>
          </a:p>
          <a:p>
            <a:r>
              <a:rPr lang="en-US"/>
              <a:t>“Take back the web!”</a:t>
            </a:r>
          </a:p>
        </p:txBody>
      </p:sp>
      <p:sp>
        <p:nvSpPr>
          <p:cNvPr id="4" name="Title 3"/>
          <p:cNvSpPr>
            <a:spLocks noGrp="1"/>
          </p:cNvSpPr>
          <p:nvPr>
            <p:ph type="title"/>
          </p:nvPr>
        </p:nvSpPr>
        <p:spPr/>
        <p:txBody>
          <a:bodyPr/>
          <a:lstStyle/>
          <a:p>
            <a:r>
              <a:rPr lang="en-US"/>
              <a:t>Web 2.0 : The Social Network (2004)</a:t>
            </a:r>
          </a:p>
        </p:txBody>
      </p:sp>
      <p:pic>
        <p:nvPicPr>
          <p:cNvPr id="7" name="Picture 6"/>
          <p:cNvPicPr>
            <a:picLocks noChangeAspect="1"/>
          </p:cNvPicPr>
          <p:nvPr/>
        </p:nvPicPr>
        <p:blipFill>
          <a:blip r:embed="rId3"/>
          <a:srcRect t="11832" b="12246"/>
          <a:stretch>
            <a:fillRect/>
          </a:stretch>
        </p:blipFill>
        <p:spPr>
          <a:xfrm>
            <a:off x="4538375" y="1219200"/>
            <a:ext cx="4148426" cy="2362200"/>
          </a:xfrm>
          <a:prstGeom prst="rect">
            <a:avLst/>
          </a:prstGeom>
        </p:spPr>
      </p:pic>
      <p:sp>
        <p:nvSpPr>
          <p:cNvPr id="8" name="Rectangle 7"/>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en.wikipedia.org/wiki/Web_2.0</a:t>
            </a:r>
          </a:p>
        </p:txBody>
      </p:sp>
      <p:pic>
        <p:nvPicPr>
          <p:cNvPr id="9" name="Picture 8"/>
          <p:cNvPicPr>
            <a:picLocks noChangeAspect="1"/>
          </p:cNvPicPr>
          <p:nvPr/>
        </p:nvPicPr>
        <p:blipFill>
          <a:blip r:embed="rId4"/>
          <a:stretch>
            <a:fillRect/>
          </a:stretch>
        </p:blipFill>
        <p:spPr>
          <a:xfrm>
            <a:off x="5832402" y="3661638"/>
            <a:ext cx="1635198" cy="2178902"/>
          </a:xfrm>
          <a:prstGeom prst="rect">
            <a:avLst/>
          </a:prstGeom>
        </p:spPr>
      </p:pic>
      <p:sp>
        <p:nvSpPr>
          <p:cNvPr id="10" name="Rectangle 9"/>
          <p:cNvSpPr/>
          <p:nvPr/>
        </p:nvSpPr>
        <p:spPr>
          <a:xfrm>
            <a:off x="4343400" y="5867400"/>
            <a:ext cx="4495800" cy="400110"/>
          </a:xfrm>
          <a:prstGeom prst="rect">
            <a:avLst/>
          </a:prstGeom>
        </p:spPr>
        <p:txBody>
          <a:bodyPr wrap="square">
            <a:spAutoFit/>
          </a:bodyPr>
          <a:lstStyle/>
          <a:p>
            <a:pPr algn="ctr"/>
            <a:r>
              <a:rPr lang="en-US" sz="2000">
                <a:solidFill>
                  <a:schemeClr val="tx1"/>
                </a:solidFill>
                <a:latin typeface="18 VAG Rounded Thin   55390"/>
              </a:rPr>
              <a:t>“You” – Time’s 2006 Person of the Year</a:t>
            </a:r>
            <a:endParaRPr lang="en-US" sz="2000" b="1">
              <a:solidFill>
                <a:schemeClr val="tx1"/>
              </a:solidFill>
              <a:latin typeface="Courier New"/>
              <a:cs typeface="Courier Ne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344" y="990601"/>
            <a:ext cx="4412456" cy="5305864"/>
          </a:xfrm>
        </p:spPr>
        <p:txBody>
          <a:bodyPr/>
          <a:lstStyle/>
          <a:p>
            <a:r>
              <a:rPr lang="en-US" sz="2400"/>
              <a:t>“Designing, implementing, generating and delivering maps on the WWW”</a:t>
            </a:r>
          </a:p>
          <a:p>
            <a:r>
              <a:rPr lang="en-US" sz="2400"/>
              <a:t>Advantages</a:t>
            </a:r>
          </a:p>
          <a:p>
            <a:pPr lvl="1"/>
            <a:r>
              <a:rPr lang="en-US" sz="2000"/>
              <a:t>Mobile computing + GPS means you’re never lost again!</a:t>
            </a:r>
          </a:p>
          <a:p>
            <a:pPr lvl="1"/>
            <a:r>
              <a:rPr lang="en-US" sz="2000"/>
              <a:t>Real-time traffic!!</a:t>
            </a:r>
          </a:p>
          <a:p>
            <a:pPr lvl="1"/>
            <a:r>
              <a:rPr lang="en-US" sz="2000"/>
              <a:t>Collaborative maps have lots of potential (</a:t>
            </a:r>
            <a:r>
              <a:rPr lang="en-US" sz="1800"/>
              <a:t>E.g., WikiMapia)</a:t>
            </a:r>
          </a:p>
          <a:p>
            <a:pPr lvl="1"/>
            <a:r>
              <a:rPr lang="en-US" sz="2000"/>
              <a:t>Street view can allow you to see what it looks like on the ground</a:t>
            </a:r>
          </a:p>
          <a:p>
            <a:pPr lvl="1"/>
            <a:r>
              <a:rPr lang="en-US" sz="2000"/>
              <a:t>Can have hyperlinking, yet another way to connect to web</a:t>
            </a:r>
          </a:p>
          <a:p>
            <a:pPr lvl="1"/>
            <a:r>
              <a:rPr lang="en-US" sz="2000"/>
              <a:t>Can layer content, many uses!</a:t>
            </a:r>
          </a:p>
          <a:p>
            <a:pPr lvl="1"/>
            <a:endParaRPr lang="en-US" sz="1600"/>
          </a:p>
          <a:p>
            <a:pPr lvl="2"/>
            <a:endParaRPr lang="en-US"/>
          </a:p>
          <a:p>
            <a:pPr lvl="2"/>
            <a:endParaRPr lang="en-US" sz="1600"/>
          </a:p>
        </p:txBody>
      </p:sp>
      <p:sp>
        <p:nvSpPr>
          <p:cNvPr id="4" name="Title 3"/>
          <p:cNvSpPr>
            <a:spLocks noGrp="1"/>
          </p:cNvSpPr>
          <p:nvPr>
            <p:ph type="title"/>
          </p:nvPr>
        </p:nvSpPr>
        <p:spPr/>
        <p:txBody>
          <a:bodyPr/>
          <a:lstStyle/>
          <a:p>
            <a:r>
              <a:rPr lang="en-US"/>
              <a:t>Web Mapping (1993)</a:t>
            </a:r>
          </a:p>
        </p:txBody>
      </p:sp>
      <p:pic>
        <p:nvPicPr>
          <p:cNvPr id="7" name="Picture 6"/>
          <p:cNvPicPr>
            <a:picLocks noChangeAspect="1"/>
          </p:cNvPicPr>
          <p:nvPr/>
        </p:nvPicPr>
        <p:blipFill>
          <a:blip r:embed="rId2"/>
          <a:stretch>
            <a:fillRect/>
          </a:stretch>
        </p:blipFill>
        <p:spPr>
          <a:xfrm>
            <a:off x="5562600" y="1181227"/>
            <a:ext cx="2146300" cy="508000"/>
          </a:xfrm>
          <a:prstGeom prst="rect">
            <a:avLst/>
          </a:prstGeom>
          <a:solidFill>
            <a:srgbClr val="FFFFFF"/>
          </a:solidFill>
        </p:spPr>
      </p:pic>
      <p:pic>
        <p:nvPicPr>
          <p:cNvPr id="9" name="Picture 8" descr="Screen shot 2009-10-04 at 10.31.49 PM.png"/>
          <p:cNvPicPr>
            <a:picLocks noChangeAspect="1"/>
          </p:cNvPicPr>
          <p:nvPr/>
        </p:nvPicPr>
        <p:blipFill>
          <a:blip r:embed="rId3"/>
          <a:stretch>
            <a:fillRect/>
          </a:stretch>
        </p:blipFill>
        <p:spPr>
          <a:xfrm>
            <a:off x="4953000" y="1828800"/>
            <a:ext cx="1712102" cy="1371600"/>
          </a:xfrm>
          <a:prstGeom prst="rect">
            <a:avLst/>
          </a:prstGeom>
        </p:spPr>
      </p:pic>
      <p:pic>
        <p:nvPicPr>
          <p:cNvPr id="10" name="Picture 9" descr="Screen shot 2009-10-04 at 10.32.44 PM.png"/>
          <p:cNvPicPr>
            <a:picLocks noChangeAspect="1"/>
          </p:cNvPicPr>
          <p:nvPr/>
        </p:nvPicPr>
        <p:blipFill>
          <a:blip r:embed="rId4"/>
          <a:stretch>
            <a:fillRect/>
          </a:stretch>
        </p:blipFill>
        <p:spPr>
          <a:xfrm>
            <a:off x="6781800" y="1828800"/>
            <a:ext cx="1657718" cy="1371600"/>
          </a:xfrm>
          <a:prstGeom prst="rect">
            <a:avLst/>
          </a:prstGeom>
        </p:spPr>
      </p:pic>
      <p:pic>
        <p:nvPicPr>
          <p:cNvPr id="11" name="Picture 10" descr="Screen shot 2009-10-04 at 10.33.19 PM.png"/>
          <p:cNvPicPr>
            <a:picLocks noChangeAspect="1"/>
          </p:cNvPicPr>
          <p:nvPr/>
        </p:nvPicPr>
        <p:blipFill>
          <a:blip r:embed="rId5"/>
          <a:stretch>
            <a:fillRect/>
          </a:stretch>
        </p:blipFill>
        <p:spPr>
          <a:xfrm>
            <a:off x="4953000" y="3352800"/>
            <a:ext cx="3465458" cy="2286000"/>
          </a:xfrm>
          <a:prstGeom prst="rect">
            <a:avLst/>
          </a:prstGeom>
        </p:spPr>
      </p:pic>
      <p:sp>
        <p:nvSpPr>
          <p:cNvPr id="12" name="Rectangle 11"/>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en.wikipedia.org/wiki/{Web_mapping, Gps}</a:t>
            </a:r>
          </a:p>
        </p:txBody>
      </p:sp>
      <p:sp>
        <p:nvSpPr>
          <p:cNvPr id="13" name="Rectangle 12"/>
          <p:cNvSpPr/>
          <p:nvPr/>
        </p:nvSpPr>
        <p:spPr>
          <a:xfrm>
            <a:off x="4419600" y="5638800"/>
            <a:ext cx="4495800" cy="400110"/>
          </a:xfrm>
          <a:prstGeom prst="rect">
            <a:avLst/>
          </a:prstGeom>
        </p:spPr>
        <p:txBody>
          <a:bodyPr wrap="square">
            <a:spAutoFit/>
          </a:bodyPr>
          <a:lstStyle/>
          <a:p>
            <a:pPr algn="ctr"/>
            <a:r>
              <a:rPr lang="en-US" sz="2000">
                <a:solidFill>
                  <a:schemeClr val="tx1"/>
                </a:solidFill>
                <a:latin typeface="18 VAG Rounded Thin   55390"/>
              </a:rPr>
              <a:t>Different views of this classroom</a:t>
            </a:r>
            <a:endParaRPr lang="en-US" sz="2000" b="1">
              <a:solidFill>
                <a:schemeClr val="tx1"/>
              </a:solidFill>
              <a:latin typeface="Courier New"/>
              <a:cs typeface="Courier Ne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Free, web-based word processor, spreadsheet, presentation and form application</a:t>
            </a:r>
          </a:p>
          <a:p>
            <a:r>
              <a:rPr lang="en-US" sz="2400"/>
              <a:t>Single source of truth!</a:t>
            </a:r>
          </a:p>
          <a:p>
            <a:r>
              <a:rPr lang="en-US" sz="2400"/>
              <a:t>Fundamentally changing the way people collaboratively author documents</a:t>
            </a:r>
          </a:p>
          <a:p>
            <a:pPr lvl="1"/>
            <a:r>
              <a:rPr lang="en-US" sz="2000"/>
              <a:t>No more attachments and versions!!</a:t>
            </a:r>
          </a:p>
          <a:p>
            <a:pPr lvl="1"/>
            <a:r>
              <a:rPr lang="en-US" sz="2000"/>
              <a:t>Much better than Wikis, which are not WYSIWYG, so folks grabs local temp copy</a:t>
            </a:r>
          </a:p>
        </p:txBody>
      </p:sp>
      <p:sp>
        <p:nvSpPr>
          <p:cNvPr id="4" name="Title 3"/>
          <p:cNvSpPr>
            <a:spLocks noGrp="1"/>
          </p:cNvSpPr>
          <p:nvPr>
            <p:ph type="title"/>
          </p:nvPr>
        </p:nvSpPr>
        <p:spPr/>
        <p:txBody>
          <a:bodyPr/>
          <a:lstStyle/>
          <a:p>
            <a:r>
              <a:rPr lang="en-US"/>
              <a:t>Google Docs, SW as a Service (2006)</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en.wikipedia.org/wiki/Google_Docs</a:t>
            </a:r>
          </a:p>
        </p:txBody>
      </p:sp>
      <p:pic>
        <p:nvPicPr>
          <p:cNvPr id="8" name="Picture 7"/>
          <p:cNvPicPr>
            <a:picLocks noChangeAspect="1"/>
          </p:cNvPicPr>
          <p:nvPr/>
        </p:nvPicPr>
        <p:blipFill>
          <a:blip r:embed="rId2"/>
          <a:stretch>
            <a:fillRect/>
          </a:stretch>
        </p:blipFill>
        <p:spPr>
          <a:xfrm>
            <a:off x="5715000" y="1143000"/>
            <a:ext cx="1905000" cy="482600"/>
          </a:xfrm>
          <a:prstGeom prst="rect">
            <a:avLst/>
          </a:prstGeom>
          <a:solidFill>
            <a:schemeClr val="tx1"/>
          </a:solidFill>
        </p:spPr>
      </p:pic>
      <p:pic>
        <p:nvPicPr>
          <p:cNvPr id="9" name="Picture 8"/>
          <p:cNvPicPr>
            <a:picLocks noChangeAspect="1"/>
          </p:cNvPicPr>
          <p:nvPr/>
        </p:nvPicPr>
        <p:blipFill>
          <a:blip r:embed="rId3"/>
          <a:stretch>
            <a:fillRect/>
          </a:stretch>
        </p:blipFill>
        <p:spPr>
          <a:xfrm>
            <a:off x="4800600" y="1765300"/>
            <a:ext cx="3810000" cy="1587500"/>
          </a:xfrm>
          <a:prstGeom prst="rect">
            <a:avLst/>
          </a:prstGeom>
        </p:spPr>
      </p:pic>
      <p:pic>
        <p:nvPicPr>
          <p:cNvPr id="10" name="Picture 9"/>
          <p:cNvPicPr>
            <a:picLocks noChangeAspect="1"/>
          </p:cNvPicPr>
          <p:nvPr/>
        </p:nvPicPr>
        <p:blipFill>
          <a:blip r:embed="rId4"/>
          <a:stretch>
            <a:fillRect/>
          </a:stretch>
        </p:blipFill>
        <p:spPr>
          <a:xfrm>
            <a:off x="5181600" y="3504320"/>
            <a:ext cx="3048000" cy="25603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r="8647"/>
          <a:stretch>
            <a:fillRect/>
          </a:stretch>
        </p:blipFill>
        <p:spPr>
          <a:xfrm>
            <a:off x="5705224" y="4495800"/>
            <a:ext cx="1609976" cy="1678663"/>
          </a:xfrm>
          <a:prstGeom prst="rect">
            <a:avLst/>
          </a:prstGeom>
        </p:spPr>
      </p:pic>
      <p:sp>
        <p:nvSpPr>
          <p:cNvPr id="5" name="Content Placeholder 4"/>
          <p:cNvSpPr>
            <a:spLocks noGrp="1"/>
          </p:cNvSpPr>
          <p:nvPr>
            <p:ph sz="half" idx="1"/>
          </p:nvPr>
        </p:nvSpPr>
        <p:spPr>
          <a:xfrm>
            <a:off x="464344" y="990601"/>
            <a:ext cx="4641056" cy="5305864"/>
          </a:xfrm>
        </p:spPr>
        <p:txBody>
          <a:bodyPr/>
          <a:lstStyle/>
          <a:p>
            <a:r>
              <a:rPr lang="en-US"/>
              <a:t>History of Cell Phones</a:t>
            </a:r>
          </a:p>
          <a:p>
            <a:pPr lvl="1"/>
            <a:r>
              <a:rPr lang="en-US"/>
              <a:t>1908: Nathan Stubblefield patents wireless telephone</a:t>
            </a:r>
          </a:p>
          <a:p>
            <a:pPr lvl="1"/>
            <a:r>
              <a:rPr lang="en-US"/>
              <a:t>1945: 0G introduced</a:t>
            </a:r>
          </a:p>
          <a:p>
            <a:pPr lvl="1"/>
            <a:r>
              <a:rPr lang="en-US"/>
              <a:t>1983: Motorola DynaTAC 1</a:t>
            </a:r>
            <a:r>
              <a:rPr lang="en-US" baseline="30000"/>
              <a:t>st</a:t>
            </a:r>
            <a:r>
              <a:rPr lang="en-US"/>
              <a:t> FCC-approved phone</a:t>
            </a:r>
          </a:p>
          <a:p>
            <a:r>
              <a:rPr lang="en-US"/>
              <a:t>PDA: handheld computer</a:t>
            </a:r>
          </a:p>
          <a:p>
            <a:pPr lvl="1"/>
            <a:r>
              <a:rPr lang="en-US"/>
              <a:t>1983: First PDA (Casio)</a:t>
            </a:r>
          </a:p>
          <a:p>
            <a:pPr lvl="1"/>
            <a:r>
              <a:rPr lang="en-US"/>
              <a:t>Phones became “smart”</a:t>
            </a:r>
          </a:p>
          <a:p>
            <a:r>
              <a:rPr lang="en-US"/>
              <a:t>Texting (short messages)</a:t>
            </a:r>
          </a:p>
          <a:p>
            <a:pPr lvl="1"/>
            <a:r>
              <a:rPr lang="en-US"/>
              <a:t>Most popular mobile service</a:t>
            </a:r>
          </a:p>
          <a:p>
            <a:pPr lvl="1"/>
            <a:r>
              <a:rPr lang="en-US"/>
              <a:t>Has affected language...gr8!</a:t>
            </a:r>
          </a:p>
        </p:txBody>
      </p:sp>
      <p:sp>
        <p:nvSpPr>
          <p:cNvPr id="4" name="Title 3"/>
          <p:cNvSpPr>
            <a:spLocks noGrp="1"/>
          </p:cNvSpPr>
          <p:nvPr>
            <p:ph type="title"/>
          </p:nvPr>
        </p:nvSpPr>
        <p:spPr/>
        <p:txBody>
          <a:bodyPr/>
          <a:lstStyle/>
          <a:p>
            <a:r>
              <a:rPr lang="en-US"/>
              <a:t>The Mobile Phone, PDA &amp; Texting</a:t>
            </a:r>
          </a:p>
        </p:txBody>
      </p:sp>
      <p:sp>
        <p:nvSpPr>
          <p:cNvPr id="7" name="Rectangle 6"/>
          <p:cNvSpPr/>
          <p:nvPr/>
        </p:nvSpPr>
        <p:spPr>
          <a:xfrm>
            <a:off x="0" y="0"/>
            <a:ext cx="9144000" cy="338554"/>
          </a:xfrm>
          <a:prstGeom prst="rect">
            <a:avLst/>
          </a:prstGeom>
        </p:spPr>
        <p:txBody>
          <a:bodyPr wrap="square">
            <a:spAutoFit/>
          </a:bodyPr>
          <a:lstStyle/>
          <a:p>
            <a:pPr algn="r"/>
            <a:r>
              <a:rPr lang="en-US" sz="1600" b="1">
                <a:solidFill>
                  <a:schemeClr val="tx1">
                    <a:lumMod val="75000"/>
                  </a:schemeClr>
                </a:solidFill>
                <a:latin typeface="Courier New"/>
                <a:cs typeface="Courier New"/>
              </a:rPr>
              <a:t>en.wikipedia.org/wiki/{Personal_digital_assistant, Mobile_phone, Texting}</a:t>
            </a:r>
          </a:p>
        </p:txBody>
      </p:sp>
      <p:pic>
        <p:nvPicPr>
          <p:cNvPr id="8" name="Picture 7"/>
          <p:cNvPicPr>
            <a:picLocks noChangeAspect="1"/>
          </p:cNvPicPr>
          <p:nvPr/>
        </p:nvPicPr>
        <p:blipFill>
          <a:blip r:embed="rId3"/>
          <a:srcRect r="28000"/>
          <a:stretch>
            <a:fillRect/>
          </a:stretch>
        </p:blipFill>
        <p:spPr>
          <a:xfrm>
            <a:off x="7239000" y="4495800"/>
            <a:ext cx="1828800" cy="1689100"/>
          </a:xfrm>
          <a:prstGeom prst="rect">
            <a:avLst/>
          </a:prstGeom>
        </p:spPr>
      </p:pic>
      <p:pic>
        <p:nvPicPr>
          <p:cNvPr id="9" name="Picture 8"/>
          <p:cNvPicPr>
            <a:picLocks noChangeAspect="1"/>
          </p:cNvPicPr>
          <p:nvPr/>
        </p:nvPicPr>
        <p:blipFill>
          <a:blip r:embed="rId4">
            <a:clrChange>
              <a:clrFrom>
                <a:srgbClr val="000400"/>
              </a:clrFrom>
              <a:clrTo>
                <a:srgbClr val="000400">
                  <a:alpha val="0"/>
                </a:srgbClr>
              </a:clrTo>
            </a:clrChange>
          </a:blip>
          <a:stretch>
            <a:fillRect/>
          </a:stretch>
        </p:blipFill>
        <p:spPr>
          <a:xfrm>
            <a:off x="5257800" y="1143000"/>
            <a:ext cx="3652548" cy="3246110"/>
          </a:xfrm>
          <a:prstGeom prst="rect">
            <a:avLst/>
          </a:prstGeom>
        </p:spPr>
      </p:pic>
      <p:pic>
        <p:nvPicPr>
          <p:cNvPr id="11" name="Picture 10"/>
          <p:cNvPicPr>
            <a:picLocks noChangeAspect="1"/>
          </p:cNvPicPr>
          <p:nvPr/>
        </p:nvPicPr>
        <p:blipFill>
          <a:blip r:embed="rId5"/>
          <a:stretch>
            <a:fillRect/>
          </a:stretch>
        </p:blipFill>
        <p:spPr>
          <a:xfrm>
            <a:off x="5138418" y="4572000"/>
            <a:ext cx="652782" cy="1598010"/>
          </a:xfrm>
          <a:prstGeom prst="rect">
            <a:avLst/>
          </a:prstGeom>
        </p:spPr>
      </p:pic>
      <p:cxnSp>
        <p:nvCxnSpPr>
          <p:cNvPr id="13" name="Straight Arrow Connector 12"/>
          <p:cNvCxnSpPr/>
          <p:nvPr/>
        </p:nvCxnSpPr>
        <p:spPr>
          <a:xfrm rot="16200000" flipH="1">
            <a:off x="4381500" y="3543300"/>
            <a:ext cx="13716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344" y="990601"/>
            <a:ext cx="4336256" cy="5305864"/>
          </a:xfrm>
        </p:spPr>
        <p:txBody>
          <a:bodyPr/>
          <a:lstStyle/>
          <a:p>
            <a:r>
              <a:rPr lang="en-US" sz="2400"/>
              <a:t>How many of the 21</a:t>
            </a:r>
            <a:r>
              <a:rPr lang="en-US" sz="2400" baseline="30000"/>
              <a:t>st</a:t>
            </a:r>
            <a:r>
              <a:rPr lang="en-US" sz="2400"/>
              <a:t> cent engineering achievements are happening today?</a:t>
            </a:r>
          </a:p>
          <a:p>
            <a:r>
              <a:rPr lang="en-US" sz="2400"/>
              <a:t>What’s the next big thing?</a:t>
            </a:r>
          </a:p>
          <a:p>
            <a:pPr lvl="1"/>
            <a:r>
              <a:rPr lang="en-US" sz="2000"/>
              <a:t>Natural language processing?</a:t>
            </a:r>
          </a:p>
          <a:p>
            <a:pPr lvl="1"/>
            <a:r>
              <a:rPr lang="en-US" sz="2000"/>
              <a:t>3D displays?</a:t>
            </a:r>
          </a:p>
          <a:p>
            <a:pPr lvl="1"/>
            <a:r>
              <a:rPr lang="en-US" sz="2000"/>
              <a:t>Robotics? Self-driving cars?</a:t>
            </a:r>
          </a:p>
          <a:p>
            <a:pPr lvl="1"/>
            <a:r>
              <a:rPr lang="en-US" sz="2000"/>
              <a:t>Optical or quantum computing?</a:t>
            </a:r>
          </a:p>
          <a:p>
            <a:pPr lvl="1"/>
            <a:r>
              <a:rPr lang="en-US" sz="2000"/>
              <a:t>Personal air vehicle?</a:t>
            </a:r>
          </a:p>
          <a:p>
            <a:pPr lvl="1"/>
            <a:r>
              <a:rPr lang="en-US" sz="2000"/>
              <a:t>Space travel?</a:t>
            </a:r>
          </a:p>
          <a:p>
            <a:pPr lvl="1"/>
            <a:r>
              <a:rPr lang="en-US" sz="2000"/>
              <a:t>Computer displays in glasses?</a:t>
            </a:r>
          </a:p>
          <a:p>
            <a:pPr lvl="1"/>
            <a:r>
              <a:rPr lang="en-US" sz="2000"/>
              <a:t>Flexible displays?</a:t>
            </a:r>
          </a:p>
          <a:p>
            <a:pPr lvl="1"/>
            <a:r>
              <a:rPr lang="en-US" sz="2000"/>
              <a:t>Brain machine interfaces?</a:t>
            </a:r>
          </a:p>
          <a:p>
            <a:pPr lvl="1"/>
            <a:r>
              <a:rPr lang="en-US" sz="2000"/>
              <a:t>Energy!</a:t>
            </a:r>
            <a:endParaRPr lang="en-US" sz="2000"/>
          </a:p>
          <a:p>
            <a:endParaRPr lang="en-US" sz="2400"/>
          </a:p>
        </p:txBody>
      </p:sp>
      <p:pic>
        <p:nvPicPr>
          <p:cNvPr id="7" name="Content Placeholder 6"/>
          <p:cNvPicPr>
            <a:picLocks noGrp="1" noChangeAspect="1"/>
          </p:cNvPicPr>
          <p:nvPr>
            <p:ph sz="half" idx="2"/>
          </p:nvPr>
        </p:nvPicPr>
        <p:blipFill>
          <a:blip r:embed="rId2"/>
          <a:srcRect l="-5004" r="-5004"/>
          <a:stretch>
            <a:fillRect/>
          </a:stretch>
        </p:blipFill>
        <p:spPr/>
      </p:pic>
      <p:sp>
        <p:nvSpPr>
          <p:cNvPr id="4" name="Title 3"/>
          <p:cNvSpPr>
            <a:spLocks noGrp="1"/>
          </p:cNvSpPr>
          <p:nvPr>
            <p:ph type="title"/>
          </p:nvPr>
        </p:nvSpPr>
        <p:spPr/>
        <p:txBody>
          <a:bodyPr/>
          <a:lstStyle/>
          <a:p>
            <a:r>
              <a:rPr lang="en-US"/>
              <a:t>Summary</a:t>
            </a:r>
          </a:p>
        </p:txBody>
      </p:sp>
      <p:sp>
        <p:nvSpPr>
          <p:cNvPr id="8" name="Oval 7"/>
          <p:cNvSpPr/>
          <p:nvPr/>
        </p:nvSpPr>
        <p:spPr>
          <a:xfrm>
            <a:off x="4811470" y="6157452"/>
            <a:ext cx="3581400" cy="471948"/>
          </a:xfrm>
          <a:prstGeom prst="ellipse">
            <a:avLst/>
          </a:prstGeom>
          <a:solidFill>
            <a:schemeClr val="bg1">
              <a:alpha val="17000"/>
            </a:schemeClr>
          </a:solidFill>
          <a:ln>
            <a:noFill/>
          </a:ln>
          <a:effectLst>
            <a:softEdge rad="139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344" y="990601"/>
            <a:ext cx="4869656" cy="5305864"/>
          </a:xfrm>
        </p:spPr>
        <p:txBody>
          <a:bodyPr/>
          <a:lstStyle/>
          <a:p>
            <a:r>
              <a:rPr lang="en-US" dirty="0" smtClean="0"/>
              <a:t>What counts?</a:t>
            </a:r>
          </a:p>
          <a:p>
            <a:r>
              <a:rPr lang="en-US" dirty="0" smtClean="0"/>
              <a:t>For each application</a:t>
            </a:r>
          </a:p>
          <a:p>
            <a:pPr lvl="1"/>
            <a:r>
              <a:rPr lang="en-US" dirty="0" smtClean="0"/>
              <a:t>Historical context</a:t>
            </a:r>
          </a:p>
          <a:p>
            <a:pPr lvl="2"/>
            <a:r>
              <a:rPr lang="en-US" dirty="0" smtClean="0"/>
              <a:t>What world was like before</a:t>
            </a:r>
          </a:p>
          <a:p>
            <a:pPr lvl="2"/>
            <a:r>
              <a:rPr lang="en-US" dirty="0" smtClean="0"/>
              <a:t>On what shoulders does it stand?</a:t>
            </a:r>
          </a:p>
          <a:p>
            <a:pPr lvl="1"/>
            <a:r>
              <a:rPr lang="en-US" dirty="0" smtClean="0"/>
              <a:t>Key players</a:t>
            </a:r>
          </a:p>
          <a:p>
            <a:pPr lvl="2"/>
            <a:r>
              <a:rPr lang="en-US" dirty="0" smtClean="0"/>
              <a:t>Sometimes origins fuzzy</a:t>
            </a:r>
          </a:p>
          <a:p>
            <a:pPr lvl="1"/>
            <a:r>
              <a:rPr lang="en-US" dirty="0" smtClean="0"/>
              <a:t>How it changed world</a:t>
            </a:r>
          </a:p>
          <a:p>
            <a:r>
              <a:rPr lang="en-US" dirty="0" smtClean="0"/>
              <a:t>Summary</a:t>
            </a:r>
          </a:p>
        </p:txBody>
      </p:sp>
      <p:sp>
        <p:nvSpPr>
          <p:cNvPr id="2" name="Title 1"/>
          <p:cNvSpPr>
            <a:spLocks noGrp="1"/>
          </p:cNvSpPr>
          <p:nvPr>
            <p:ph type="title"/>
          </p:nvPr>
        </p:nvSpPr>
        <p:spPr/>
        <p:txBody>
          <a:bodyPr/>
          <a:lstStyle/>
          <a:p>
            <a:r>
              <a:rPr lang="en-US" dirty="0" smtClean="0"/>
              <a:t>Lecture Overview</a:t>
            </a:r>
            <a:endParaRPr lang="en-US" dirty="0"/>
          </a:p>
        </p:txBody>
      </p:sp>
      <p:sp>
        <p:nvSpPr>
          <p:cNvPr id="14" name="Oval 13"/>
          <p:cNvSpPr/>
          <p:nvPr/>
        </p:nvSpPr>
        <p:spPr>
          <a:xfrm>
            <a:off x="5181600" y="6005052"/>
            <a:ext cx="2971800" cy="471948"/>
          </a:xfrm>
          <a:prstGeom prst="ellipse">
            <a:avLst/>
          </a:prstGeom>
          <a:solidFill>
            <a:schemeClr val="bg1">
              <a:alpha val="17000"/>
            </a:schemeClr>
          </a:solidFill>
          <a:ln>
            <a:noFill/>
          </a:ln>
          <a:effectLst>
            <a:softEdge rad="139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5" name="Content Placeholder 8"/>
          <p:cNvPicPr>
            <a:picLocks noChangeAspect="1"/>
          </p:cNvPicPr>
          <p:nvPr/>
        </p:nvPicPr>
        <p:blipFill>
          <a:blip r:embed="rId2"/>
          <a:srcRect l="-21095" r="-21095"/>
          <a:stretch>
            <a:fillRect/>
          </a:stretch>
        </p:blipFill>
        <p:spPr bwMode="auto">
          <a:xfrm>
            <a:off x="4829344" y="1219200"/>
            <a:ext cx="3690600" cy="48486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Applications that Changed the World</a:t>
            </a:r>
          </a:p>
        </p:txBody>
      </p:sp>
      <p:sp>
        <p:nvSpPr>
          <p:cNvPr id="10" name="Content Placeholder 9"/>
          <p:cNvSpPr>
            <a:spLocks noGrp="1"/>
          </p:cNvSpPr>
          <p:nvPr>
            <p:ph sz="half" idx="1"/>
          </p:nvPr>
        </p:nvSpPr>
        <p:spPr/>
        <p:txBody>
          <a:bodyPr/>
          <a:lstStyle/>
          <a:p>
            <a:r>
              <a:rPr lang="en-US"/>
              <a:t>Lots of applications changed the world</a:t>
            </a:r>
          </a:p>
          <a:p>
            <a:pPr lvl="1"/>
            <a:r>
              <a:rPr lang="en-US"/>
              <a:t>Electricity, Radio, TV, Cars, Planes, AC, ...</a:t>
            </a:r>
          </a:p>
          <a:p>
            <a:r>
              <a:rPr lang="en-US"/>
              <a:t>We’ll focus on those utilizing </a:t>
            </a:r>
            <a:r>
              <a:rPr lang="en-US" u="sng"/>
              <a:t>Computing</a:t>
            </a:r>
          </a:p>
          <a:p>
            <a:r>
              <a:rPr lang="en-US"/>
              <a:t>Important to consider historical apps</a:t>
            </a:r>
          </a:p>
          <a:p>
            <a:pPr lvl="1"/>
            <a:r>
              <a:rPr lang="en-US"/>
              <a:t>Too easy to focus on recent N years!</a:t>
            </a:r>
          </a:p>
          <a:p>
            <a:pPr lvl="1"/>
            <a:endParaRPr lang="en-US"/>
          </a:p>
        </p:txBody>
      </p:sp>
      <p:sp>
        <p:nvSpPr>
          <p:cNvPr id="5" name="Rectangle 4"/>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www.greatachievements.org</a:t>
            </a:r>
          </a:p>
        </p:txBody>
      </p:sp>
      <p:sp>
        <p:nvSpPr>
          <p:cNvPr id="11" name="Oval 10"/>
          <p:cNvSpPr/>
          <p:nvPr/>
        </p:nvSpPr>
        <p:spPr>
          <a:xfrm>
            <a:off x="4811470" y="6005052"/>
            <a:ext cx="3581400" cy="471948"/>
          </a:xfrm>
          <a:prstGeom prst="ellipse">
            <a:avLst/>
          </a:prstGeom>
          <a:solidFill>
            <a:schemeClr val="bg1">
              <a:alpha val="17000"/>
            </a:schemeClr>
          </a:solidFill>
          <a:ln>
            <a:noFill/>
          </a:ln>
          <a:effectLst>
            <a:softEdge rad="139700"/>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12" name="Content Placeholder 10"/>
          <p:cNvPicPr>
            <a:picLocks noGrp="1" noChangeAspect="1"/>
          </p:cNvPicPr>
          <p:nvPr>
            <p:ph sz="half" idx="2"/>
          </p:nvPr>
        </p:nvPicPr>
        <p:blipFill>
          <a:blip r:embed="rId2"/>
          <a:srcRect l="-3285" r="-3285"/>
          <a:stretch>
            <a:fillRect/>
          </a:stretch>
        </p:blipFill>
        <p:spPr>
          <a:xfrm>
            <a:off x="4800600" y="1267266"/>
            <a:ext cx="3617428" cy="4752534"/>
          </a:xfrm>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Early Inventions</a:t>
            </a:r>
          </a:p>
          <a:p>
            <a:pPr lvl="1"/>
            <a:r>
              <a:rPr lang="en-US" sz="2000"/>
              <a:t>Bell Labs’ CNC ‘39</a:t>
            </a:r>
          </a:p>
          <a:p>
            <a:pPr lvl="1"/>
            <a:r>
              <a:rPr lang="en-US" sz="2000"/>
              <a:t>Konrad Zuse’s Z3 ‘41</a:t>
            </a:r>
          </a:p>
          <a:p>
            <a:pPr lvl="1"/>
            <a:r>
              <a:rPr lang="en-US" sz="2000"/>
              <a:t>Harvard’s Mark-1 ‘44</a:t>
            </a:r>
          </a:p>
          <a:p>
            <a:pPr lvl="1"/>
            <a:r>
              <a:rPr lang="en-US" sz="2000"/>
              <a:t>Eckert &amp; Mauchly’s ENIAC ’46</a:t>
            </a:r>
          </a:p>
          <a:p>
            <a:r>
              <a:rPr lang="en-US" sz="2400"/>
              <a:t>Early Theoreticians</a:t>
            </a:r>
          </a:p>
          <a:p>
            <a:pPr lvl="1"/>
            <a:r>
              <a:rPr lang="en-US" sz="2000"/>
              <a:t>Shannon’s theories</a:t>
            </a:r>
          </a:p>
          <a:p>
            <a:pPr lvl="1"/>
            <a:r>
              <a:rPr lang="en-US" sz="2000"/>
              <a:t>Turing’s computability, AI</a:t>
            </a:r>
          </a:p>
          <a:p>
            <a:r>
              <a:rPr lang="en-US" sz="2400"/>
              <a:t>History : entire museum</a:t>
            </a:r>
          </a:p>
          <a:p>
            <a:pPr lvl="1"/>
            <a:r>
              <a:rPr lang="en-US" sz="2000"/>
              <a:t>Lots of incremental progress</a:t>
            </a:r>
          </a:p>
          <a:p>
            <a:pPr lvl="1"/>
            <a:r>
              <a:rPr lang="en-US" sz="2000"/>
              <a:t>Early ones size of house</a:t>
            </a:r>
          </a:p>
          <a:p>
            <a:r>
              <a:rPr lang="en-US" sz="2400"/>
              <a:t>Everything today owes its success to this</a:t>
            </a:r>
          </a:p>
        </p:txBody>
      </p:sp>
      <p:sp>
        <p:nvSpPr>
          <p:cNvPr id="4" name="Title 3"/>
          <p:cNvSpPr>
            <a:spLocks noGrp="1"/>
          </p:cNvSpPr>
          <p:nvPr>
            <p:ph type="title"/>
          </p:nvPr>
        </p:nvSpPr>
        <p:spPr/>
        <p:txBody>
          <a:bodyPr/>
          <a:lstStyle/>
          <a:p>
            <a:r>
              <a:rPr lang="en-US"/>
              <a:t>The Computer (1940s)</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www.computerhistory.org/timeline</a:t>
            </a:r>
          </a:p>
        </p:txBody>
      </p:sp>
      <p:pic>
        <p:nvPicPr>
          <p:cNvPr id="8" name="Picture 7"/>
          <p:cNvPicPr>
            <a:picLocks noChangeAspect="1"/>
          </p:cNvPicPr>
          <p:nvPr/>
        </p:nvPicPr>
        <p:blipFill>
          <a:blip r:embed="rId2"/>
          <a:stretch>
            <a:fillRect/>
          </a:stretch>
        </p:blipFill>
        <p:spPr>
          <a:xfrm>
            <a:off x="6502400" y="1573470"/>
            <a:ext cx="2336800" cy="1577340"/>
          </a:xfrm>
          <a:prstGeom prst="rect">
            <a:avLst/>
          </a:prstGeom>
        </p:spPr>
      </p:pic>
      <p:pic>
        <p:nvPicPr>
          <p:cNvPr id="9" name="Picture 8"/>
          <p:cNvPicPr>
            <a:picLocks noChangeAspect="1"/>
          </p:cNvPicPr>
          <p:nvPr/>
        </p:nvPicPr>
        <p:blipFill>
          <a:blip r:embed="rId3"/>
          <a:stretch>
            <a:fillRect/>
          </a:stretch>
        </p:blipFill>
        <p:spPr>
          <a:xfrm>
            <a:off x="4572000" y="1428690"/>
            <a:ext cx="1769242" cy="1999244"/>
          </a:xfrm>
          <a:prstGeom prst="rect">
            <a:avLst/>
          </a:prstGeom>
        </p:spPr>
      </p:pic>
      <p:pic>
        <p:nvPicPr>
          <p:cNvPr id="10" name="Picture 9"/>
          <p:cNvPicPr>
            <a:picLocks noChangeAspect="1"/>
          </p:cNvPicPr>
          <p:nvPr/>
        </p:nvPicPr>
        <p:blipFill>
          <a:blip r:embed="rId4"/>
          <a:stretch>
            <a:fillRect/>
          </a:stretch>
        </p:blipFill>
        <p:spPr>
          <a:xfrm>
            <a:off x="4876800" y="3886200"/>
            <a:ext cx="1371600" cy="1639062"/>
          </a:xfrm>
          <a:prstGeom prst="rect">
            <a:avLst/>
          </a:prstGeom>
        </p:spPr>
      </p:pic>
      <p:pic>
        <p:nvPicPr>
          <p:cNvPr id="11" name="Picture 10"/>
          <p:cNvPicPr>
            <a:picLocks noChangeAspect="1"/>
          </p:cNvPicPr>
          <p:nvPr/>
        </p:nvPicPr>
        <p:blipFill>
          <a:blip r:embed="rId5"/>
          <a:stretch>
            <a:fillRect/>
          </a:stretch>
        </p:blipFill>
        <p:spPr>
          <a:xfrm>
            <a:off x="6781800" y="4095690"/>
            <a:ext cx="1896962" cy="1498600"/>
          </a:xfrm>
          <a:prstGeom prst="rect">
            <a:avLst/>
          </a:prstGeom>
        </p:spPr>
      </p:pic>
      <p:sp>
        <p:nvSpPr>
          <p:cNvPr id="12" name="Rectangle 11"/>
          <p:cNvSpPr/>
          <p:nvPr/>
        </p:nvSpPr>
        <p:spPr>
          <a:xfrm>
            <a:off x="5105400" y="5543490"/>
            <a:ext cx="914400" cy="400110"/>
          </a:xfrm>
          <a:prstGeom prst="rect">
            <a:avLst/>
          </a:prstGeom>
        </p:spPr>
        <p:txBody>
          <a:bodyPr wrap="square">
            <a:spAutoFit/>
          </a:bodyPr>
          <a:lstStyle/>
          <a:p>
            <a:pPr algn="ctr"/>
            <a:r>
              <a:rPr lang="en-US" sz="2000">
                <a:solidFill>
                  <a:schemeClr val="tx1"/>
                </a:solidFill>
                <a:latin typeface="18 VAG Rounded Thin   55390"/>
              </a:rPr>
              <a:t>Mark-1</a:t>
            </a:r>
            <a:endParaRPr lang="en-US" sz="2000" b="1">
              <a:solidFill>
                <a:schemeClr val="tx1"/>
              </a:solidFill>
              <a:latin typeface="Courier New"/>
              <a:cs typeface="Courier New"/>
            </a:endParaRPr>
          </a:p>
        </p:txBody>
      </p:sp>
      <p:sp>
        <p:nvSpPr>
          <p:cNvPr id="13" name="Rectangle 12"/>
          <p:cNvSpPr/>
          <p:nvPr/>
        </p:nvSpPr>
        <p:spPr>
          <a:xfrm>
            <a:off x="4953000" y="3257490"/>
            <a:ext cx="914400" cy="400110"/>
          </a:xfrm>
          <a:prstGeom prst="rect">
            <a:avLst/>
          </a:prstGeom>
        </p:spPr>
        <p:txBody>
          <a:bodyPr wrap="square">
            <a:spAutoFit/>
          </a:bodyPr>
          <a:lstStyle/>
          <a:p>
            <a:pPr algn="ctr"/>
            <a:r>
              <a:rPr lang="en-US" sz="2000">
                <a:solidFill>
                  <a:schemeClr val="tx1"/>
                </a:solidFill>
                <a:latin typeface="18 VAG Rounded Thin   55390"/>
              </a:rPr>
              <a:t>CNC</a:t>
            </a:r>
            <a:endParaRPr lang="en-US" sz="2000" b="1">
              <a:solidFill>
                <a:schemeClr val="tx1"/>
              </a:solidFill>
              <a:latin typeface="Courier New"/>
              <a:cs typeface="Courier New"/>
            </a:endParaRPr>
          </a:p>
        </p:txBody>
      </p:sp>
      <p:sp>
        <p:nvSpPr>
          <p:cNvPr id="15" name="Rectangle 14"/>
          <p:cNvSpPr/>
          <p:nvPr/>
        </p:nvSpPr>
        <p:spPr>
          <a:xfrm>
            <a:off x="7239000" y="3257490"/>
            <a:ext cx="914400" cy="400110"/>
          </a:xfrm>
          <a:prstGeom prst="rect">
            <a:avLst/>
          </a:prstGeom>
        </p:spPr>
        <p:txBody>
          <a:bodyPr wrap="square">
            <a:spAutoFit/>
          </a:bodyPr>
          <a:lstStyle/>
          <a:p>
            <a:pPr algn="ctr"/>
            <a:r>
              <a:rPr lang="en-US" sz="2000">
                <a:solidFill>
                  <a:schemeClr val="tx1"/>
                </a:solidFill>
                <a:latin typeface="18 VAG Rounded Thin   55390"/>
              </a:rPr>
              <a:t>Z3</a:t>
            </a:r>
            <a:endParaRPr lang="en-US" sz="2000" b="1">
              <a:solidFill>
                <a:schemeClr val="tx1"/>
              </a:solidFill>
              <a:latin typeface="Courier New"/>
              <a:cs typeface="Courier New"/>
            </a:endParaRPr>
          </a:p>
        </p:txBody>
      </p:sp>
      <p:sp>
        <p:nvSpPr>
          <p:cNvPr id="16" name="Rectangle 15"/>
          <p:cNvSpPr/>
          <p:nvPr/>
        </p:nvSpPr>
        <p:spPr>
          <a:xfrm>
            <a:off x="7239000" y="5619690"/>
            <a:ext cx="914400" cy="400110"/>
          </a:xfrm>
          <a:prstGeom prst="rect">
            <a:avLst/>
          </a:prstGeom>
        </p:spPr>
        <p:txBody>
          <a:bodyPr wrap="square">
            <a:spAutoFit/>
          </a:bodyPr>
          <a:lstStyle/>
          <a:p>
            <a:pPr algn="ctr"/>
            <a:r>
              <a:rPr lang="en-US" sz="2000">
                <a:solidFill>
                  <a:schemeClr val="tx1"/>
                </a:solidFill>
                <a:latin typeface="18 VAG Rounded Thin   55390"/>
              </a:rPr>
              <a:t>ENIAC</a:t>
            </a:r>
            <a:endParaRPr lang="en-US" sz="2000" b="1">
              <a:solidFill>
                <a:schemeClr val="tx1"/>
              </a:solidFill>
              <a:latin typeface="Courier New"/>
              <a:cs typeface="Courier Ne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Semiconductor device to </a:t>
            </a:r>
            <a:r>
              <a:rPr lang="en-US" sz="2400" u="sng"/>
              <a:t>amplify</a:t>
            </a:r>
            <a:r>
              <a:rPr lang="en-US" sz="2400"/>
              <a:t> or </a:t>
            </a:r>
            <a:r>
              <a:rPr lang="en-US" sz="2400" u="sng"/>
              <a:t>switch</a:t>
            </a:r>
            <a:r>
              <a:rPr lang="en-US" sz="2400"/>
              <a:t> signals</a:t>
            </a:r>
          </a:p>
          <a:p>
            <a:pPr lvl="1"/>
            <a:r>
              <a:rPr lang="en-US" sz="2000"/>
              <a:t>Key component in ALL modern electronics</a:t>
            </a:r>
          </a:p>
          <a:p>
            <a:r>
              <a:rPr lang="en-US" sz="2400"/>
              <a:t>Who?</a:t>
            </a:r>
          </a:p>
          <a:p>
            <a:pPr lvl="1"/>
            <a:r>
              <a:rPr lang="en-US" sz="2000"/>
              <a:t>John Bardeen, William Shockley, Walter Brattain </a:t>
            </a:r>
          </a:p>
          <a:p>
            <a:r>
              <a:rPr lang="en-US" sz="2400"/>
              <a:t>Before that?</a:t>
            </a:r>
          </a:p>
          <a:p>
            <a:pPr lvl="1"/>
            <a:r>
              <a:rPr lang="en-US" sz="2000"/>
              <a:t>Vacuum Tubes</a:t>
            </a:r>
          </a:p>
          <a:p>
            <a:r>
              <a:rPr lang="en-US" sz="2400"/>
              <a:t>After that?</a:t>
            </a:r>
          </a:p>
          <a:p>
            <a:pPr lvl="1"/>
            <a:r>
              <a:rPr lang="en-US" sz="2000"/>
              <a:t>Integrated circuit, microprocessor</a:t>
            </a:r>
          </a:p>
          <a:p>
            <a:endParaRPr lang="en-US" sz="2400"/>
          </a:p>
        </p:txBody>
      </p:sp>
      <p:pic>
        <p:nvPicPr>
          <p:cNvPr id="10" name="Content Placeholder 9" descr="Replica-of-first-transistor.jpg"/>
          <p:cNvPicPr>
            <a:picLocks noGrp="1" noChangeAspect="1"/>
          </p:cNvPicPr>
          <p:nvPr>
            <p:ph sz="half" idx="2"/>
          </p:nvPr>
        </p:nvPicPr>
        <p:blipFill>
          <a:blip r:embed="rId2"/>
          <a:srcRect t="-23308" b="-23308"/>
          <a:stretch>
            <a:fillRect/>
          </a:stretch>
        </p:blipFill>
        <p:spPr>
          <a:xfrm>
            <a:off x="4655344" y="304800"/>
            <a:ext cx="4038600" cy="5305864"/>
          </a:xfrm>
        </p:spPr>
      </p:pic>
      <p:sp>
        <p:nvSpPr>
          <p:cNvPr id="4" name="Title 3"/>
          <p:cNvSpPr>
            <a:spLocks noGrp="1"/>
          </p:cNvSpPr>
          <p:nvPr>
            <p:ph type="title"/>
          </p:nvPr>
        </p:nvSpPr>
        <p:spPr/>
        <p:txBody>
          <a:bodyPr/>
          <a:lstStyle/>
          <a:p>
            <a:r>
              <a:rPr lang="en-US"/>
              <a:t>The Transistor (“born” 1947-12-23)</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en.wikipedia.org/wiki/History_of_the_transistor</a:t>
            </a:r>
          </a:p>
        </p:txBody>
      </p:sp>
      <p:sp>
        <p:nvSpPr>
          <p:cNvPr id="8" name="Rectangle 7"/>
          <p:cNvSpPr/>
          <p:nvPr/>
        </p:nvSpPr>
        <p:spPr>
          <a:xfrm>
            <a:off x="4495800" y="4495800"/>
            <a:ext cx="4343400" cy="1015663"/>
          </a:xfrm>
          <a:prstGeom prst="rect">
            <a:avLst/>
          </a:prstGeom>
        </p:spPr>
        <p:txBody>
          <a:bodyPr wrap="square">
            <a:spAutoFit/>
          </a:bodyPr>
          <a:lstStyle/>
          <a:p>
            <a:pPr algn="ctr"/>
            <a:r>
              <a:rPr lang="en-US" sz="2000" i="1">
                <a:solidFill>
                  <a:schemeClr val="tx1"/>
                </a:solidFill>
                <a:latin typeface="18 VAG Rounded Thin   55390"/>
              </a:rPr>
              <a:t> "The Transistor was probably THE most</a:t>
            </a:r>
          </a:p>
          <a:p>
            <a:pPr algn="ctr"/>
            <a:r>
              <a:rPr lang="en-US" sz="2000" i="1">
                <a:solidFill>
                  <a:schemeClr val="tx1"/>
                </a:solidFill>
                <a:latin typeface="18 VAG Rounded Thin   55390"/>
              </a:rPr>
              <a:t>important invention of the 20th Century”</a:t>
            </a:r>
            <a:r>
              <a:rPr lang="en-US" sz="2000">
                <a:solidFill>
                  <a:schemeClr val="tx1"/>
                </a:solidFill>
                <a:latin typeface="18 VAG Rounded Thin   55390"/>
              </a:rPr>
              <a:t/>
            </a:r>
            <a:br>
              <a:rPr lang="en-US" sz="2000">
                <a:solidFill>
                  <a:schemeClr val="tx1"/>
                </a:solidFill>
                <a:latin typeface="18 VAG Rounded Thin   55390"/>
              </a:rPr>
            </a:br>
            <a:r>
              <a:rPr lang="en-US" sz="2000">
                <a:solidFill>
                  <a:schemeClr val="tx1"/>
                </a:solidFill>
                <a:latin typeface="18 VAG Rounded Thin   55390"/>
              </a:rPr>
              <a:t>- Ira Flatow, Transistorized! (PBS Special)</a:t>
            </a:r>
            <a:endParaRPr lang="en-US" sz="2000" b="1">
              <a:solidFill>
                <a:schemeClr val="tx1"/>
              </a:solidFill>
              <a:latin typeface="Courier New"/>
              <a:cs typeface="Courier New"/>
            </a:endParaRPr>
          </a:p>
        </p:txBody>
      </p:sp>
      <p:sp>
        <p:nvSpPr>
          <p:cNvPr id="14" name="Rectangle 13"/>
          <p:cNvSpPr/>
          <p:nvPr/>
        </p:nvSpPr>
        <p:spPr>
          <a:xfrm>
            <a:off x="958195" y="5562600"/>
            <a:ext cx="7239000" cy="1031051"/>
          </a:xfrm>
          <a:prstGeom prst="rect">
            <a:avLst/>
          </a:prstGeom>
        </p:spPr>
        <p:txBody>
          <a:bodyPr wrap="square">
            <a:spAutoFit/>
          </a:bodyPr>
          <a:lstStyle/>
          <a:p>
            <a:pPr algn="ctr"/>
            <a:r>
              <a:rPr lang="en-US" sz="2000" b="1">
                <a:solidFill>
                  <a:schemeClr val="tx1">
                    <a:lumMod val="75000"/>
                  </a:schemeClr>
                </a:solidFill>
                <a:latin typeface="Courier New"/>
                <a:cs typeface="Courier New"/>
              </a:rPr>
              <a:t>www.pbs.org/transistor</a:t>
            </a:r>
            <a:br>
              <a:rPr lang="en-US" sz="2000" b="1">
                <a:solidFill>
                  <a:schemeClr val="tx1">
                    <a:lumMod val="75000"/>
                  </a:schemeClr>
                </a:solidFill>
                <a:latin typeface="Courier New"/>
                <a:cs typeface="Courier New"/>
              </a:rPr>
            </a:br>
            <a:r>
              <a:rPr lang="en-US" sz="2000" b="1">
                <a:solidFill>
                  <a:schemeClr val="tx1">
                    <a:lumMod val="75000"/>
                  </a:schemeClr>
                </a:solidFill>
                <a:latin typeface="Courier New"/>
                <a:cs typeface="Courier New"/>
              </a:rPr>
              <a:t>www.youtube.com/watch?v=-td7YT-Pums</a:t>
            </a:r>
            <a:br>
              <a:rPr lang="en-US" sz="2000" b="1">
                <a:solidFill>
                  <a:schemeClr val="tx1">
                    <a:lumMod val="75000"/>
                  </a:schemeClr>
                </a:solidFill>
                <a:latin typeface="Courier New"/>
                <a:cs typeface="Courier New"/>
              </a:rPr>
            </a:br>
            <a:r>
              <a:rPr lang="en-US" sz="2000" b="1">
                <a:solidFill>
                  <a:schemeClr val="tx1">
                    <a:lumMod val="75000"/>
                  </a:schemeClr>
                </a:solidFill>
                <a:latin typeface="Courier New"/>
                <a:cs typeface="Courier New"/>
              </a:rPr>
              <a:t>www.youtube.com/watch?v=ZaBLiciesOU</a:t>
            </a:r>
          </a:p>
          <a:p>
            <a:pPr algn="ctr"/>
            <a:endParaRPr lang="en-US" sz="100" b="1">
              <a:solidFill>
                <a:schemeClr val="tx1">
                  <a:lumMod val="75000"/>
                </a:schemeClr>
              </a:solidFill>
              <a:latin typeface="18 VAG Rounded Thin   55390"/>
              <a:cs typeface="Courier New"/>
            </a:endParaRPr>
          </a:p>
        </p:txBody>
      </p:sp>
      <p:pic>
        <p:nvPicPr>
          <p:cNvPr id="15" name="Picture 14"/>
          <p:cNvPicPr>
            <a:picLocks noChangeAspect="1"/>
          </p:cNvPicPr>
          <p:nvPr/>
        </p:nvPicPr>
        <p:blipFill>
          <a:blip r:embed="rId3"/>
          <a:stretch>
            <a:fillRect/>
          </a:stretch>
        </p:blipFill>
        <p:spPr>
          <a:xfrm>
            <a:off x="3200400" y="3962400"/>
            <a:ext cx="1221336" cy="155553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64344" y="990601"/>
            <a:ext cx="4336256" cy="5305864"/>
          </a:xfrm>
        </p:spPr>
        <p:txBody>
          <a:bodyPr/>
          <a:lstStyle/>
          <a:p>
            <a:r>
              <a:rPr lang="en-US" sz="2400"/>
              <a:t>Founders</a:t>
            </a:r>
          </a:p>
          <a:p>
            <a:pPr lvl="1"/>
            <a:r>
              <a:rPr lang="en-US" sz="2000"/>
              <a:t>JCR Licklider, as head of ARPA, writes on “intergalactic network”</a:t>
            </a:r>
          </a:p>
          <a:p>
            <a:pPr lvl="1"/>
            <a:r>
              <a:rPr lang="en-US" sz="2000"/>
              <a:t>1963 : ASCII becomes first universal computer standard</a:t>
            </a:r>
          </a:p>
          <a:p>
            <a:pPr lvl="1"/>
            <a:r>
              <a:rPr lang="en-US" sz="2000"/>
              <a:t>1969 : Defense Advanced Research Projects Agency (DARPA) deploys 4 “nodes” @ UCLA, SRI, Utah, &amp; UCSB</a:t>
            </a:r>
            <a:endParaRPr lang="en-US"/>
          </a:p>
          <a:p>
            <a:pPr lvl="1"/>
            <a:r>
              <a:rPr lang="en-US" sz="2000"/>
              <a:t>1973 Robert Kahn &amp; Vint Cerf invent </a:t>
            </a:r>
            <a:r>
              <a:rPr lang="en-US" sz="2000" u="sng"/>
              <a:t>TCP</a:t>
            </a:r>
            <a:r>
              <a:rPr lang="en-US" sz="2000"/>
              <a:t>, now part of the </a:t>
            </a:r>
            <a:r>
              <a:rPr lang="en-US" sz="2000" u="sng"/>
              <a:t>Internet Protocol Suite</a:t>
            </a:r>
          </a:p>
          <a:p>
            <a:r>
              <a:rPr lang="en-US"/>
              <a:t>Internet growth rates</a:t>
            </a:r>
          </a:p>
          <a:p>
            <a:pPr lvl="1"/>
            <a:r>
              <a:rPr lang="en-US"/>
              <a:t>Exponential since start!</a:t>
            </a:r>
          </a:p>
        </p:txBody>
      </p:sp>
      <p:pic>
        <p:nvPicPr>
          <p:cNvPr id="8" name="Content Placeholder 7"/>
          <p:cNvPicPr>
            <a:picLocks noGrp="1" noChangeAspect="1"/>
          </p:cNvPicPr>
          <p:nvPr>
            <p:ph sz="half" idx="2"/>
          </p:nvPr>
        </p:nvPicPr>
        <p:blipFill>
          <a:blip r:embed="rId2">
            <a:alphaModFix amt="54000"/>
          </a:blip>
          <a:srcRect t="-2534" b="-2534"/>
          <a:stretch>
            <a:fillRect/>
          </a:stretch>
        </p:blipFill>
        <p:spPr>
          <a:xfrm>
            <a:off x="4865930" y="1267266"/>
            <a:ext cx="3617428" cy="4752534"/>
          </a:xfrm>
        </p:spPr>
      </p:pic>
      <p:sp>
        <p:nvSpPr>
          <p:cNvPr id="4" name="Title 3"/>
          <p:cNvSpPr>
            <a:spLocks noGrp="1"/>
          </p:cNvSpPr>
          <p:nvPr>
            <p:ph type="title"/>
          </p:nvPr>
        </p:nvSpPr>
        <p:spPr/>
        <p:txBody>
          <a:bodyPr/>
          <a:lstStyle/>
          <a:p>
            <a:r>
              <a:rPr lang="en-US"/>
              <a:t>The Internet (1962)</a:t>
            </a:r>
          </a:p>
        </p:txBody>
      </p:sp>
      <p:sp>
        <p:nvSpPr>
          <p:cNvPr id="9" name="Rectangle 8"/>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www.computerhistory.org/internet_history</a:t>
            </a:r>
          </a:p>
        </p:txBody>
      </p:sp>
      <p:pic>
        <p:nvPicPr>
          <p:cNvPr id="10" name="Picture 9"/>
          <p:cNvPicPr>
            <a:picLocks noChangeAspect="1"/>
          </p:cNvPicPr>
          <p:nvPr/>
        </p:nvPicPr>
        <p:blipFill>
          <a:blip r:embed="rId3"/>
          <a:stretch>
            <a:fillRect/>
          </a:stretch>
        </p:blipFill>
        <p:spPr>
          <a:xfrm>
            <a:off x="7467600" y="1447800"/>
            <a:ext cx="922090" cy="1005078"/>
          </a:xfrm>
          <a:prstGeom prst="rect">
            <a:avLst/>
          </a:prstGeom>
        </p:spPr>
      </p:pic>
      <p:pic>
        <p:nvPicPr>
          <p:cNvPr id="12" name="Picture 11"/>
          <p:cNvPicPr>
            <a:picLocks noChangeAspect="1"/>
          </p:cNvPicPr>
          <p:nvPr/>
        </p:nvPicPr>
        <p:blipFill>
          <a:blip r:embed="rId4">
            <a:clrChange>
              <a:clrFrom>
                <a:srgbClr val="000400"/>
              </a:clrFrom>
              <a:clrTo>
                <a:srgbClr val="000400">
                  <a:alpha val="0"/>
                </a:srgbClr>
              </a:clrTo>
            </a:clrChange>
          </a:blip>
          <a:stretch>
            <a:fillRect/>
          </a:stretch>
        </p:blipFill>
        <p:spPr>
          <a:xfrm>
            <a:off x="4724400" y="1828800"/>
            <a:ext cx="3863112" cy="3514358"/>
          </a:xfrm>
          <a:prstGeom prst="rect">
            <a:avLst/>
          </a:prstGeom>
        </p:spPr>
      </p:pic>
      <p:sp>
        <p:nvSpPr>
          <p:cNvPr id="13" name="Rectangle 12"/>
          <p:cNvSpPr/>
          <p:nvPr/>
        </p:nvSpPr>
        <p:spPr>
          <a:xfrm>
            <a:off x="958195" y="5924490"/>
            <a:ext cx="7239000" cy="707886"/>
          </a:xfrm>
          <a:prstGeom prst="rect">
            <a:avLst/>
          </a:prstGeom>
        </p:spPr>
        <p:txBody>
          <a:bodyPr wrap="square">
            <a:spAutoFit/>
          </a:bodyPr>
          <a:lstStyle/>
          <a:p>
            <a:pPr algn="ctr"/>
            <a:r>
              <a:rPr lang="en-US" sz="2000" b="1">
                <a:solidFill>
                  <a:schemeClr val="tx1">
                    <a:lumMod val="75000"/>
                  </a:schemeClr>
                </a:solidFill>
                <a:latin typeface="Courier New"/>
                <a:cs typeface="Courier New"/>
              </a:rPr>
              <a:t>www.greatachievements.org/?id=3736</a:t>
            </a:r>
            <a:br>
              <a:rPr lang="en-US" sz="2000" b="1">
                <a:solidFill>
                  <a:schemeClr val="tx1">
                    <a:lumMod val="75000"/>
                  </a:schemeClr>
                </a:solidFill>
                <a:latin typeface="Courier New"/>
                <a:cs typeface="Courier New"/>
              </a:rPr>
            </a:br>
            <a:r>
              <a:rPr lang="en-US" sz="2000" b="1">
                <a:solidFill>
                  <a:schemeClr val="tx1">
                    <a:lumMod val="75000"/>
                  </a:schemeClr>
                </a:solidFill>
                <a:latin typeface="Courier New"/>
                <a:cs typeface="Courier New"/>
              </a:rPr>
              <a:t>en.wikipedia.org/wiki/Internet_Protocol_Suite</a:t>
            </a:r>
            <a:endParaRPr lang="en-US" sz="100" b="1">
              <a:solidFill>
                <a:schemeClr val="tx1">
                  <a:lumMod val="75000"/>
                </a:schemeClr>
              </a:solidFill>
              <a:latin typeface="18 VAG Rounded Thin   55390"/>
              <a:cs typeface="Courier New"/>
            </a:endParaRPr>
          </a:p>
        </p:txBody>
      </p:sp>
      <p:pic>
        <p:nvPicPr>
          <p:cNvPr id="14" name="Picture 13"/>
          <p:cNvPicPr>
            <a:picLocks noChangeAspect="1"/>
          </p:cNvPicPr>
          <p:nvPr/>
        </p:nvPicPr>
        <p:blipFill>
          <a:blip r:embed="rId5"/>
          <a:srcRect b="4602"/>
          <a:stretch>
            <a:fillRect/>
          </a:stretch>
        </p:blipFill>
        <p:spPr>
          <a:xfrm>
            <a:off x="5105401" y="4495800"/>
            <a:ext cx="788624" cy="955460"/>
          </a:xfrm>
          <a:prstGeom prst="rect">
            <a:avLst/>
          </a:prstGeom>
        </p:spPr>
      </p:pic>
      <p:pic>
        <p:nvPicPr>
          <p:cNvPr id="15" name="Picture 14"/>
          <p:cNvPicPr>
            <a:picLocks noChangeAspect="1"/>
          </p:cNvPicPr>
          <p:nvPr/>
        </p:nvPicPr>
        <p:blipFill>
          <a:blip r:embed="rId6"/>
          <a:srcRect b="3253"/>
          <a:stretch>
            <a:fillRect/>
          </a:stretch>
        </p:blipFill>
        <p:spPr>
          <a:xfrm>
            <a:off x="4953000" y="1447800"/>
            <a:ext cx="1281837" cy="1481959"/>
          </a:xfrm>
          <a:prstGeom prst="rect">
            <a:avLst/>
          </a:prstGeom>
        </p:spPr>
      </p:pic>
      <p:sp>
        <p:nvSpPr>
          <p:cNvPr id="16" name="Rectangle 15"/>
          <p:cNvSpPr/>
          <p:nvPr/>
        </p:nvSpPr>
        <p:spPr>
          <a:xfrm>
            <a:off x="4953000" y="2971800"/>
            <a:ext cx="1295400" cy="400110"/>
          </a:xfrm>
          <a:prstGeom prst="rect">
            <a:avLst/>
          </a:prstGeom>
        </p:spPr>
        <p:txBody>
          <a:bodyPr wrap="square">
            <a:spAutoFit/>
          </a:bodyPr>
          <a:lstStyle/>
          <a:p>
            <a:pPr algn="ctr"/>
            <a:r>
              <a:rPr lang="en-US" sz="2000">
                <a:solidFill>
                  <a:schemeClr val="tx1"/>
                </a:solidFill>
                <a:latin typeface="18 VAG Rounded Thin   55390"/>
              </a:rPr>
              <a:t>“Lick”</a:t>
            </a:r>
            <a:endParaRPr lang="en-US" sz="2000" b="1">
              <a:solidFill>
                <a:schemeClr val="tx1"/>
              </a:solidFill>
              <a:latin typeface="Courier New"/>
              <a:cs typeface="Courier New"/>
            </a:endParaRPr>
          </a:p>
        </p:txBody>
      </p:sp>
      <p:sp>
        <p:nvSpPr>
          <p:cNvPr id="17" name="Rectangle 16"/>
          <p:cNvSpPr/>
          <p:nvPr/>
        </p:nvSpPr>
        <p:spPr>
          <a:xfrm>
            <a:off x="4876800" y="5486400"/>
            <a:ext cx="1219200" cy="400110"/>
          </a:xfrm>
          <a:prstGeom prst="rect">
            <a:avLst/>
          </a:prstGeom>
        </p:spPr>
        <p:txBody>
          <a:bodyPr wrap="square">
            <a:spAutoFit/>
          </a:bodyPr>
          <a:lstStyle/>
          <a:p>
            <a:pPr algn="ctr"/>
            <a:r>
              <a:rPr lang="en-US" sz="2000">
                <a:solidFill>
                  <a:schemeClr val="tx1"/>
                </a:solidFill>
                <a:latin typeface="18 VAG Rounded Thin   55390"/>
              </a:rPr>
              <a:t>Vint Cerf</a:t>
            </a:r>
            <a:endParaRPr lang="en-US" sz="2000" b="1">
              <a:solidFill>
                <a:schemeClr val="tx1"/>
              </a:solidFill>
              <a:latin typeface="Courier New"/>
              <a:cs typeface="Courier New"/>
            </a:endParaRPr>
          </a:p>
        </p:txBody>
      </p:sp>
      <p:sp>
        <p:nvSpPr>
          <p:cNvPr id="18" name="Rectangle 17"/>
          <p:cNvSpPr/>
          <p:nvPr/>
        </p:nvSpPr>
        <p:spPr>
          <a:xfrm>
            <a:off x="5943600" y="5181600"/>
            <a:ext cx="2667000" cy="646331"/>
          </a:xfrm>
          <a:prstGeom prst="rect">
            <a:avLst/>
          </a:prstGeom>
        </p:spPr>
        <p:txBody>
          <a:bodyPr wrap="square">
            <a:spAutoFit/>
          </a:bodyPr>
          <a:lstStyle/>
          <a:p>
            <a:pPr algn="ctr"/>
            <a:r>
              <a:rPr lang="en-US" sz="1800" i="1">
                <a:solidFill>
                  <a:schemeClr val="tx1"/>
                </a:solidFill>
                <a:latin typeface="18 VAG Rounded Thin   55390"/>
              </a:rPr>
              <a:t>Revolutions like this don't come along very often</a:t>
            </a:r>
            <a:endParaRPr lang="en-US" sz="1800" b="1" i="1">
              <a:solidFill>
                <a:schemeClr val="tx1"/>
              </a:solidFill>
              <a:latin typeface="Courier New"/>
              <a:cs typeface="Courier Ne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Fundamentally changed the way people interact!</a:t>
            </a:r>
          </a:p>
          <a:p>
            <a:r>
              <a:rPr lang="en-US" sz="2400"/>
              <a:t>1965: MIT’s CTSS</a:t>
            </a:r>
          </a:p>
          <a:p>
            <a:pPr lvl="1"/>
            <a:r>
              <a:rPr lang="en-US" sz="2000"/>
              <a:t>Compatible Time-Sharing Sys</a:t>
            </a:r>
          </a:p>
          <a:p>
            <a:r>
              <a:rPr lang="en-US" sz="2400"/>
              <a:t>Exchange of digital info</a:t>
            </a:r>
          </a:p>
          <a:p>
            <a:pPr lvl="1"/>
            <a:r>
              <a:rPr lang="en-US" sz="2000"/>
              <a:t>Model: “Store and Forward”</a:t>
            </a:r>
          </a:p>
          <a:p>
            <a:pPr lvl="1"/>
            <a:r>
              <a:rPr lang="en-US" sz="2000"/>
              <a:t>“Push” technology</a:t>
            </a:r>
          </a:p>
          <a:p>
            <a:r>
              <a:rPr lang="en-US" sz="2400"/>
              <a:t>Pros</a:t>
            </a:r>
          </a:p>
          <a:p>
            <a:pPr lvl="1"/>
            <a:r>
              <a:rPr lang="en-US" sz="2000"/>
              <a:t>Solves logistics (where) &amp; synchronization (when)</a:t>
            </a:r>
          </a:p>
          <a:p>
            <a:r>
              <a:rPr lang="en-US" sz="2400"/>
              <a:t>Cons</a:t>
            </a:r>
          </a:p>
          <a:p>
            <a:pPr lvl="1"/>
            <a:r>
              <a:rPr lang="en-US" sz="2000"/>
              <a:t>“Email Fatigue”</a:t>
            </a:r>
          </a:p>
          <a:p>
            <a:pPr lvl="1"/>
            <a:r>
              <a:rPr lang="en-US" sz="2000"/>
              <a:t>Information Overload</a:t>
            </a:r>
          </a:p>
          <a:p>
            <a:pPr lvl="1"/>
            <a:r>
              <a:rPr lang="en-US" sz="2000"/>
              <a:t>Loss of Context</a:t>
            </a:r>
          </a:p>
        </p:txBody>
      </p:sp>
      <p:sp>
        <p:nvSpPr>
          <p:cNvPr id="10" name="Content Placeholder 9"/>
          <p:cNvSpPr>
            <a:spLocks noGrp="1"/>
          </p:cNvSpPr>
          <p:nvPr>
            <p:ph sz="half" idx="2"/>
          </p:nvPr>
        </p:nvSpPr>
        <p:spPr/>
        <p:txBody>
          <a:bodyPr/>
          <a:lstStyle/>
          <a:p>
            <a:pPr>
              <a:buNone/>
            </a:pPr>
            <a:endParaRPr lang="en-US" sz="2400"/>
          </a:p>
          <a:p>
            <a:pPr>
              <a:buNone/>
            </a:pPr>
            <a:endParaRPr lang="en-US" sz="2400"/>
          </a:p>
          <a:p>
            <a:pPr>
              <a:buNone/>
            </a:pPr>
            <a:endParaRPr lang="en-US" sz="2400"/>
          </a:p>
          <a:p>
            <a:pPr>
              <a:buNone/>
            </a:pPr>
            <a:endParaRPr lang="en-US" sz="2400"/>
          </a:p>
          <a:p>
            <a:r>
              <a:rPr lang="en-US" sz="2400"/>
              <a:t>How</a:t>
            </a:r>
          </a:p>
          <a:p>
            <a:pPr lvl="1"/>
            <a:r>
              <a:rPr lang="en-US" sz="2000"/>
              <a:t>Alice composes email to bob@b.org</a:t>
            </a:r>
          </a:p>
          <a:p>
            <a:pPr lvl="1"/>
            <a:r>
              <a:rPr lang="en-US" sz="2000"/>
              <a:t>Domain Name System looks up where b.org is</a:t>
            </a:r>
          </a:p>
          <a:p>
            <a:pPr lvl="1"/>
            <a:r>
              <a:rPr lang="en-US" sz="2000"/>
              <a:t>DNS server with the mail exchange server for b.org</a:t>
            </a:r>
          </a:p>
          <a:p>
            <a:pPr lvl="1"/>
            <a:r>
              <a:rPr lang="en-US" sz="2000"/>
              <a:t>Mail is sent to mx.b.org</a:t>
            </a:r>
          </a:p>
          <a:p>
            <a:pPr lvl="1"/>
            <a:r>
              <a:rPr lang="en-US" sz="2000"/>
              <a:t>Bob reads email from there </a:t>
            </a:r>
          </a:p>
          <a:p>
            <a:pPr>
              <a:buNone/>
            </a:pPr>
            <a:endParaRPr lang="en-US" sz="2400"/>
          </a:p>
        </p:txBody>
      </p:sp>
      <p:sp>
        <p:nvSpPr>
          <p:cNvPr id="4" name="Title 3"/>
          <p:cNvSpPr>
            <a:spLocks noGrp="1"/>
          </p:cNvSpPr>
          <p:nvPr>
            <p:ph type="title"/>
          </p:nvPr>
        </p:nvSpPr>
        <p:spPr/>
        <p:txBody>
          <a:bodyPr/>
          <a:lstStyle/>
          <a:p>
            <a:r>
              <a:rPr lang="en-US"/>
              <a:t>Email (1965)</a:t>
            </a:r>
          </a:p>
        </p:txBody>
      </p:sp>
      <p:pic>
        <p:nvPicPr>
          <p:cNvPr id="7" name="Picture 6"/>
          <p:cNvPicPr>
            <a:picLocks noChangeAspect="1"/>
          </p:cNvPicPr>
          <p:nvPr/>
        </p:nvPicPr>
        <p:blipFill>
          <a:blip r:embed="rId2"/>
          <a:stretch>
            <a:fillRect/>
          </a:stretch>
        </p:blipFill>
        <p:spPr>
          <a:xfrm>
            <a:off x="5029201" y="990600"/>
            <a:ext cx="3268820" cy="2375632"/>
          </a:xfrm>
          <a:prstGeom prst="rect">
            <a:avLst/>
          </a:prstGeom>
        </p:spPr>
      </p:pic>
      <p:sp>
        <p:nvSpPr>
          <p:cNvPr id="11" name="Rectangle 10"/>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en.wikipedia.org/wiki/Email</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First PCs sold as kits to hobbyists</a:t>
            </a:r>
          </a:p>
          <a:p>
            <a:pPr lvl="1"/>
            <a:r>
              <a:rPr lang="en-US" sz="2000"/>
              <a:t> Altair 8800 (1975)</a:t>
            </a:r>
          </a:p>
          <a:p>
            <a:r>
              <a:rPr lang="en-US" sz="2400"/>
              <a:t>Early mass-prod PCs</a:t>
            </a:r>
          </a:p>
          <a:p>
            <a:pPr lvl="1"/>
            <a:r>
              <a:rPr lang="en-US" sz="2000"/>
              <a:t>Apple I, II (Jobs &amp; Woz)</a:t>
            </a:r>
          </a:p>
          <a:p>
            <a:pPr lvl="1"/>
            <a:r>
              <a:rPr lang="en-US" sz="2000"/>
              <a:t>Commodore PET</a:t>
            </a:r>
          </a:p>
          <a:p>
            <a:pPr lvl="1"/>
            <a:r>
              <a:rPr lang="en-US" sz="2000"/>
              <a:t>IBM ran away w/market</a:t>
            </a:r>
          </a:p>
          <a:p>
            <a:r>
              <a:rPr lang="en-US" sz="2400"/>
              <a:t>Microprocessor key</a:t>
            </a:r>
          </a:p>
          <a:p>
            <a:r>
              <a:rPr lang="en-US" sz="2400"/>
              <a:t>Laptops </a:t>
            </a:r>
            <a:r>
              <a:rPr lang="en-US" sz="2400">
                <a:sym typeface="Wingdings"/>
              </a:rPr>
              <a:t> </a:t>
            </a:r>
            <a:r>
              <a:rPr lang="en-US" sz="2400"/>
              <a:t>portability</a:t>
            </a:r>
          </a:p>
          <a:p>
            <a:r>
              <a:rPr lang="en-US" sz="2400"/>
              <a:t>Created industry, wealth</a:t>
            </a:r>
          </a:p>
          <a:p>
            <a:pPr lvl="1"/>
            <a:r>
              <a:rPr lang="en-US" sz="2000"/>
              <a:t>Silicon Valley!</a:t>
            </a:r>
          </a:p>
          <a:p>
            <a:pPr lvl="1"/>
            <a:r>
              <a:rPr lang="en-US" sz="2000"/>
              <a:t>Bill Gates worth $50 </a:t>
            </a:r>
            <a:r>
              <a:rPr lang="en-US" sz="2000" u="sng"/>
              <a:t>B</a:t>
            </a:r>
            <a:r>
              <a:rPr lang="en-US" sz="2000"/>
              <a:t>illion</a:t>
            </a:r>
          </a:p>
          <a:p>
            <a:endParaRPr lang="en-US" sz="2400"/>
          </a:p>
          <a:p>
            <a:endParaRPr lang="en-US" sz="2400"/>
          </a:p>
          <a:p>
            <a:pPr lvl="1"/>
            <a:endParaRPr lang="en-US" sz="2000"/>
          </a:p>
        </p:txBody>
      </p:sp>
      <p:pic>
        <p:nvPicPr>
          <p:cNvPr id="15" name="Content Placeholder 14" descr="Popular_Electronics_Cover_Jan_1975.jpg"/>
          <p:cNvPicPr>
            <a:picLocks noGrp="1" noChangeAspect="1"/>
          </p:cNvPicPr>
          <p:nvPr>
            <p:ph sz="half" idx="2"/>
          </p:nvPr>
        </p:nvPicPr>
        <p:blipFill>
          <a:blip r:embed="rId2"/>
          <a:srcRect l="-687" r="-687"/>
          <a:stretch>
            <a:fillRect/>
          </a:stretch>
        </p:blipFill>
        <p:spPr>
          <a:xfrm>
            <a:off x="4865930" y="1267266"/>
            <a:ext cx="1645421" cy="2161734"/>
          </a:xfrm>
        </p:spPr>
      </p:pic>
      <p:sp>
        <p:nvSpPr>
          <p:cNvPr id="4" name="Title 3"/>
          <p:cNvSpPr>
            <a:spLocks noGrp="1"/>
          </p:cNvSpPr>
          <p:nvPr>
            <p:ph type="title"/>
          </p:nvPr>
        </p:nvSpPr>
        <p:spPr/>
        <p:txBody>
          <a:bodyPr/>
          <a:lstStyle/>
          <a:p>
            <a:r>
              <a:rPr lang="en-US"/>
              <a:t>The Personal Computer (1970s)</a:t>
            </a:r>
          </a:p>
        </p:txBody>
      </p:sp>
      <p:sp>
        <p:nvSpPr>
          <p:cNvPr id="7" name="Rectangle 6"/>
          <p:cNvSpPr/>
          <p:nvPr/>
        </p:nvSpPr>
        <p:spPr>
          <a:xfrm>
            <a:off x="0" y="0"/>
            <a:ext cx="9144000" cy="369332"/>
          </a:xfrm>
          <a:prstGeom prst="rect">
            <a:avLst/>
          </a:prstGeom>
        </p:spPr>
        <p:txBody>
          <a:bodyPr wrap="square">
            <a:spAutoFit/>
          </a:bodyPr>
          <a:lstStyle/>
          <a:p>
            <a:pPr algn="r"/>
            <a:r>
              <a:rPr lang="en-US" sz="1800" b="1">
                <a:solidFill>
                  <a:schemeClr val="tx1">
                    <a:lumMod val="75000"/>
                  </a:schemeClr>
                </a:solidFill>
                <a:latin typeface="Courier New"/>
                <a:cs typeface="Courier New"/>
              </a:rPr>
              <a:t>www.greatachievements.org/?id=3989 www.blinkenlights.com/pc.shtml</a:t>
            </a:r>
          </a:p>
        </p:txBody>
      </p:sp>
      <p:pic>
        <p:nvPicPr>
          <p:cNvPr id="16" name="Picture 15"/>
          <p:cNvPicPr>
            <a:picLocks noChangeAspect="1"/>
          </p:cNvPicPr>
          <p:nvPr/>
        </p:nvPicPr>
        <p:blipFill>
          <a:blip r:embed="rId3"/>
          <a:stretch>
            <a:fillRect/>
          </a:stretch>
        </p:blipFill>
        <p:spPr>
          <a:xfrm>
            <a:off x="6705600" y="4114800"/>
            <a:ext cx="1843383" cy="1333938"/>
          </a:xfrm>
          <a:prstGeom prst="rect">
            <a:avLst/>
          </a:prstGeom>
        </p:spPr>
      </p:pic>
      <p:pic>
        <p:nvPicPr>
          <p:cNvPr id="17" name="Picture 16"/>
          <p:cNvPicPr>
            <a:picLocks noChangeAspect="1"/>
          </p:cNvPicPr>
          <p:nvPr/>
        </p:nvPicPr>
        <p:blipFill>
          <a:blip r:embed="rId4"/>
          <a:srcRect b="2326"/>
          <a:stretch>
            <a:fillRect/>
          </a:stretch>
        </p:blipFill>
        <p:spPr>
          <a:xfrm>
            <a:off x="6858000" y="1295400"/>
            <a:ext cx="1638300" cy="2133600"/>
          </a:xfrm>
          <a:prstGeom prst="rect">
            <a:avLst/>
          </a:prstGeom>
        </p:spPr>
      </p:pic>
      <p:pic>
        <p:nvPicPr>
          <p:cNvPr id="18" name="Picture 17"/>
          <p:cNvPicPr>
            <a:picLocks noChangeAspect="1"/>
          </p:cNvPicPr>
          <p:nvPr/>
        </p:nvPicPr>
        <p:blipFill>
          <a:blip r:embed="rId5"/>
          <a:stretch>
            <a:fillRect/>
          </a:stretch>
        </p:blipFill>
        <p:spPr>
          <a:xfrm>
            <a:off x="4876800" y="4141742"/>
            <a:ext cx="1600200" cy="1297306"/>
          </a:xfrm>
          <a:prstGeom prst="rect">
            <a:avLst/>
          </a:prstGeom>
        </p:spPr>
      </p:pic>
      <p:sp>
        <p:nvSpPr>
          <p:cNvPr id="19" name="Rectangle 18"/>
          <p:cNvSpPr/>
          <p:nvPr/>
        </p:nvSpPr>
        <p:spPr>
          <a:xfrm>
            <a:off x="6858000" y="3505200"/>
            <a:ext cx="1600200" cy="400110"/>
          </a:xfrm>
          <a:prstGeom prst="rect">
            <a:avLst/>
          </a:prstGeom>
        </p:spPr>
        <p:txBody>
          <a:bodyPr wrap="square">
            <a:spAutoFit/>
          </a:bodyPr>
          <a:lstStyle/>
          <a:p>
            <a:pPr algn="ctr"/>
            <a:r>
              <a:rPr lang="en-US" sz="2000">
                <a:solidFill>
                  <a:schemeClr val="tx1"/>
                </a:solidFill>
                <a:latin typeface="18 VAG Rounded Thin   55390"/>
              </a:rPr>
              <a:t>Apple II</a:t>
            </a:r>
            <a:endParaRPr lang="en-US" sz="2000" b="1">
              <a:solidFill>
                <a:schemeClr val="tx1"/>
              </a:solidFill>
              <a:latin typeface="Courier New"/>
              <a:cs typeface="Courier New"/>
            </a:endParaRPr>
          </a:p>
        </p:txBody>
      </p:sp>
      <p:sp>
        <p:nvSpPr>
          <p:cNvPr id="20" name="Rectangle 19"/>
          <p:cNvSpPr/>
          <p:nvPr/>
        </p:nvSpPr>
        <p:spPr>
          <a:xfrm>
            <a:off x="4876800" y="3505200"/>
            <a:ext cx="1600200" cy="400110"/>
          </a:xfrm>
          <a:prstGeom prst="rect">
            <a:avLst/>
          </a:prstGeom>
        </p:spPr>
        <p:txBody>
          <a:bodyPr wrap="square">
            <a:spAutoFit/>
          </a:bodyPr>
          <a:lstStyle/>
          <a:p>
            <a:pPr algn="ctr"/>
            <a:r>
              <a:rPr lang="en-US" sz="2000">
                <a:solidFill>
                  <a:schemeClr val="tx1"/>
                </a:solidFill>
                <a:latin typeface="18 VAG Rounded Thin   55390"/>
              </a:rPr>
              <a:t>Altair 8800</a:t>
            </a:r>
            <a:endParaRPr lang="en-US" sz="2000" b="1">
              <a:solidFill>
                <a:schemeClr val="tx1"/>
              </a:solidFill>
              <a:latin typeface="Courier New"/>
              <a:cs typeface="Courier New"/>
            </a:endParaRPr>
          </a:p>
        </p:txBody>
      </p:sp>
      <p:sp>
        <p:nvSpPr>
          <p:cNvPr id="21" name="Rectangle 20"/>
          <p:cNvSpPr/>
          <p:nvPr/>
        </p:nvSpPr>
        <p:spPr>
          <a:xfrm>
            <a:off x="6705600" y="5486400"/>
            <a:ext cx="1828800" cy="400110"/>
          </a:xfrm>
          <a:prstGeom prst="rect">
            <a:avLst/>
          </a:prstGeom>
        </p:spPr>
        <p:txBody>
          <a:bodyPr wrap="square">
            <a:spAutoFit/>
          </a:bodyPr>
          <a:lstStyle/>
          <a:p>
            <a:pPr algn="ctr"/>
            <a:r>
              <a:rPr lang="en-US" sz="2000">
                <a:solidFill>
                  <a:schemeClr val="tx1"/>
                </a:solidFill>
                <a:latin typeface="18 VAG Rounded Thin   55390"/>
              </a:rPr>
              <a:t>IBM PC</a:t>
            </a:r>
            <a:endParaRPr lang="en-US" sz="2000" b="1">
              <a:solidFill>
                <a:schemeClr val="tx1"/>
              </a:solidFill>
              <a:latin typeface="Courier New"/>
              <a:cs typeface="Courier New"/>
            </a:endParaRPr>
          </a:p>
        </p:txBody>
      </p:sp>
      <p:sp>
        <p:nvSpPr>
          <p:cNvPr id="22" name="Rectangle 21"/>
          <p:cNvSpPr/>
          <p:nvPr/>
        </p:nvSpPr>
        <p:spPr>
          <a:xfrm>
            <a:off x="4572000" y="5486400"/>
            <a:ext cx="2133600" cy="400110"/>
          </a:xfrm>
          <a:prstGeom prst="rect">
            <a:avLst/>
          </a:prstGeom>
        </p:spPr>
        <p:txBody>
          <a:bodyPr wrap="square">
            <a:spAutoFit/>
          </a:bodyPr>
          <a:lstStyle/>
          <a:p>
            <a:pPr algn="ctr"/>
            <a:r>
              <a:rPr lang="en-US" sz="2000">
                <a:solidFill>
                  <a:schemeClr val="tx1"/>
                </a:solidFill>
                <a:latin typeface="18 VAG Rounded Thin   55390"/>
              </a:rPr>
              <a:t>Commodore PET</a:t>
            </a:r>
            <a:endParaRPr lang="en-US" sz="2000" b="1">
              <a:solidFill>
                <a:schemeClr val="tx1"/>
              </a:solidFill>
              <a:latin typeface="Courier New"/>
              <a:cs typeface="Courier New"/>
            </a:endParaRPr>
          </a:p>
        </p:txBody>
      </p:sp>
      <p:sp>
        <p:nvSpPr>
          <p:cNvPr id="23" name="Rectangle 22"/>
          <p:cNvSpPr/>
          <p:nvPr/>
        </p:nvSpPr>
        <p:spPr>
          <a:xfrm>
            <a:off x="0" y="6248400"/>
            <a:ext cx="9144000" cy="369332"/>
          </a:xfrm>
          <a:prstGeom prst="rect">
            <a:avLst/>
          </a:prstGeom>
        </p:spPr>
        <p:txBody>
          <a:bodyPr wrap="square">
            <a:spAutoFit/>
          </a:bodyPr>
          <a:lstStyle/>
          <a:p>
            <a:pPr algn="ctr"/>
            <a:r>
              <a:rPr lang="en-US" sz="1800" b="1">
                <a:solidFill>
                  <a:schemeClr val="tx1">
                    <a:lumMod val="75000"/>
                  </a:schemeClr>
                </a:solidFill>
                <a:latin typeface="Courier New"/>
                <a:cs typeface="Courier New"/>
              </a:rPr>
              <a:t>en.wikipedia.org/wiki/Personal_computer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2400"/>
              <a:t>WIMP: </a:t>
            </a:r>
            <a:r>
              <a:rPr lang="en-US" sz="2400" u="sng"/>
              <a:t>W</a:t>
            </a:r>
            <a:r>
              <a:rPr lang="en-US" sz="2400"/>
              <a:t>indow, </a:t>
            </a:r>
            <a:r>
              <a:rPr lang="en-US" sz="2400" u="sng"/>
              <a:t>I</a:t>
            </a:r>
            <a:r>
              <a:rPr lang="en-US" sz="2400"/>
              <a:t>con, </a:t>
            </a:r>
            <a:r>
              <a:rPr lang="en-US" sz="2400" u="sng"/>
              <a:t>M</a:t>
            </a:r>
            <a:r>
              <a:rPr lang="en-US" sz="2400"/>
              <a:t>enu/</a:t>
            </a:r>
            <a:r>
              <a:rPr lang="en-US" sz="2400" u="sng"/>
              <a:t>M</a:t>
            </a:r>
            <a:r>
              <a:rPr lang="en-US" sz="2400"/>
              <a:t>ouse, </a:t>
            </a:r>
            <a:r>
              <a:rPr lang="en-US" sz="2400" u="sng"/>
              <a:t>P</a:t>
            </a:r>
            <a:r>
              <a:rPr lang="en-US" sz="2400"/>
              <a:t>ointer</a:t>
            </a:r>
          </a:p>
          <a:p>
            <a:pPr lvl="1"/>
            <a:r>
              <a:rPr lang="en-US" sz="2000"/>
              <a:t>Dominant style of Human-Somputer Interaction (HCI)</a:t>
            </a:r>
          </a:p>
          <a:p>
            <a:pPr lvl="1"/>
            <a:r>
              <a:rPr lang="en-US" sz="2000"/>
              <a:t>Contrast with a command-line interface it replaced</a:t>
            </a:r>
          </a:p>
          <a:p>
            <a:pPr lvl="1"/>
            <a:r>
              <a:rPr lang="en-US" sz="2000"/>
              <a:t>Both developed at Xerox PARC 1973, popularized by Apple’s Mac computers 1984</a:t>
            </a:r>
          </a:p>
          <a:p>
            <a:r>
              <a:rPr lang="en-US" sz="2400"/>
              <a:t>WYSIWYG: </a:t>
            </a:r>
            <a:r>
              <a:rPr lang="en-US" sz="2400" u="sng"/>
              <a:t>W</a:t>
            </a:r>
            <a:r>
              <a:rPr lang="en-US" sz="2400"/>
              <a:t>hat </a:t>
            </a:r>
            <a:r>
              <a:rPr lang="en-US" sz="2400" u="sng"/>
              <a:t>Y</a:t>
            </a:r>
            <a:r>
              <a:rPr lang="en-US" sz="2400"/>
              <a:t>ou </a:t>
            </a:r>
            <a:r>
              <a:rPr lang="en-US" sz="2400" u="sng"/>
              <a:t>S</a:t>
            </a:r>
            <a:r>
              <a:rPr lang="en-US" sz="2400"/>
              <a:t>ee </a:t>
            </a:r>
            <a:r>
              <a:rPr lang="en-US" sz="2400" u="sng"/>
              <a:t>I</a:t>
            </a:r>
            <a:r>
              <a:rPr lang="en-US" sz="2400"/>
              <a:t>s </a:t>
            </a:r>
            <a:r>
              <a:rPr lang="en-US" sz="2400" u="sng"/>
              <a:t>W</a:t>
            </a:r>
            <a:r>
              <a:rPr lang="en-US" sz="2400"/>
              <a:t>hat </a:t>
            </a:r>
            <a:r>
              <a:rPr lang="en-US" sz="2400" u="sng"/>
              <a:t>Y</a:t>
            </a:r>
            <a:r>
              <a:rPr lang="en-US" sz="2400"/>
              <a:t>ou </a:t>
            </a:r>
            <a:r>
              <a:rPr lang="en-US" sz="2400" u="sng"/>
              <a:t>G</a:t>
            </a:r>
            <a:r>
              <a:rPr lang="en-US" sz="2400"/>
              <a:t>et</a:t>
            </a:r>
          </a:p>
          <a:p>
            <a:pPr lvl="1"/>
            <a:r>
              <a:rPr lang="en-US" sz="2000"/>
              <a:t>Display shows printed result</a:t>
            </a:r>
          </a:p>
          <a:p>
            <a:pPr lvl="1"/>
            <a:r>
              <a:rPr lang="en-US" sz="2000"/>
              <a:t>Before this, commands </a:t>
            </a:r>
            <a:r>
              <a:rPr lang="en-US" sz="2000">
                <a:sym typeface="Wingdings"/>
              </a:rPr>
              <a:t></a:t>
            </a:r>
          </a:p>
          <a:p>
            <a:pPr lvl="1"/>
            <a:r>
              <a:rPr lang="en-US" sz="2000">
                <a:sym typeface="Wingdings"/>
              </a:rPr>
              <a:t>Even today, both WYSIWYG and non- available</a:t>
            </a:r>
            <a:endParaRPr lang="en-US"/>
          </a:p>
        </p:txBody>
      </p:sp>
      <p:sp>
        <p:nvSpPr>
          <p:cNvPr id="4" name="Title 3"/>
          <p:cNvSpPr>
            <a:spLocks noGrp="1"/>
          </p:cNvSpPr>
          <p:nvPr>
            <p:ph type="title"/>
          </p:nvPr>
        </p:nvSpPr>
        <p:spPr/>
        <p:txBody>
          <a:bodyPr/>
          <a:lstStyle/>
          <a:p>
            <a:r>
              <a:rPr lang="en-US"/>
              <a:t>WIMP, WYSIWYG Interface (1973)</a:t>
            </a:r>
          </a:p>
        </p:txBody>
      </p:sp>
      <p:sp>
        <p:nvSpPr>
          <p:cNvPr id="7" name="Rectangle 6"/>
          <p:cNvSpPr/>
          <p:nvPr/>
        </p:nvSpPr>
        <p:spPr>
          <a:xfrm>
            <a:off x="0" y="0"/>
            <a:ext cx="9144000" cy="400110"/>
          </a:xfrm>
          <a:prstGeom prst="rect">
            <a:avLst/>
          </a:prstGeom>
        </p:spPr>
        <p:txBody>
          <a:bodyPr wrap="square">
            <a:spAutoFit/>
          </a:bodyPr>
          <a:lstStyle/>
          <a:p>
            <a:pPr algn="r"/>
            <a:r>
              <a:rPr lang="en-US" sz="2000" b="1">
                <a:solidFill>
                  <a:schemeClr val="tx1">
                    <a:lumMod val="75000"/>
                  </a:schemeClr>
                </a:solidFill>
                <a:latin typeface="Courier New"/>
                <a:cs typeface="Courier New"/>
              </a:rPr>
              <a:t>en.wikipedia.org/wiki/{Wysiwyg, WIMP_(computing)}</a:t>
            </a:r>
          </a:p>
        </p:txBody>
      </p:sp>
      <p:pic>
        <p:nvPicPr>
          <p:cNvPr id="8" name="Picture 7"/>
          <p:cNvPicPr>
            <a:picLocks noChangeAspect="1"/>
          </p:cNvPicPr>
          <p:nvPr/>
        </p:nvPicPr>
        <p:blipFill>
          <a:blip r:embed="rId2"/>
          <a:stretch>
            <a:fillRect/>
          </a:stretch>
        </p:blipFill>
        <p:spPr>
          <a:xfrm>
            <a:off x="4756690" y="1149462"/>
            <a:ext cx="3810000" cy="2857500"/>
          </a:xfrm>
          <a:prstGeom prst="rect">
            <a:avLst/>
          </a:prstGeom>
        </p:spPr>
      </p:pic>
      <p:sp>
        <p:nvSpPr>
          <p:cNvPr id="9" name="Rectangle 8"/>
          <p:cNvSpPr/>
          <p:nvPr/>
        </p:nvSpPr>
        <p:spPr>
          <a:xfrm>
            <a:off x="4724400" y="4038600"/>
            <a:ext cx="3886200" cy="2246769"/>
          </a:xfrm>
          <a:prstGeom prst="rect">
            <a:avLst/>
          </a:prstGeom>
        </p:spPr>
        <p:txBody>
          <a:bodyPr wrap="square">
            <a:spAutoFit/>
          </a:bodyPr>
          <a:lstStyle/>
          <a:p>
            <a:pPr algn="ctr"/>
            <a:r>
              <a:rPr lang="en-US" sz="2000" i="1">
                <a:solidFill>
                  <a:schemeClr val="tx1"/>
                </a:solidFill>
                <a:latin typeface="18 VAG Rounded Thin   55390"/>
              </a:rPr>
              <a:t>“The program on the left uses a WYSIWYG editor to produce a document. The program on the right contains LaTeX code, which when compiled will produce a document that will look very similar to the document on the left.”</a:t>
            </a:r>
            <a:endParaRPr lang="en-US" sz="2000" b="1" i="1">
              <a:solidFill>
                <a:schemeClr val="tx1"/>
              </a:solidFill>
              <a:latin typeface="Courier New"/>
              <a:cs typeface="Courier New"/>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49474</TotalTime>
  <Pages>47</Pages>
  <Words>1606</Words>
  <Application>Microsoft Macintosh PowerPoint</Application>
  <PresentationFormat>Letter Paper (8.5x11 in)</PresentationFormat>
  <Paragraphs>246</Paragraphs>
  <Slides>19</Slides>
  <Notes>2</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Metro</vt:lpstr>
      <vt:lpstr>Intel to replace copper wires</vt:lpstr>
      <vt:lpstr>Lecture Overview</vt:lpstr>
      <vt:lpstr>Applications that Changed the World</vt:lpstr>
      <vt:lpstr>The Computer (1940s)</vt:lpstr>
      <vt:lpstr>The Transistor (“born” 1947-12-23)</vt:lpstr>
      <vt:lpstr>The Internet (1962)</vt:lpstr>
      <vt:lpstr>Email (1965)</vt:lpstr>
      <vt:lpstr>The Personal Computer (1970s)</vt:lpstr>
      <vt:lpstr>WIMP, WYSIWYG Interface (1973)</vt:lpstr>
      <vt:lpstr>The Laser Printer (‘69), Postscript (‘82)</vt:lpstr>
      <vt:lpstr>The Spreadsheet (1961, 1980)</vt:lpstr>
      <vt:lpstr>Audio/Videoconferencing (1980s)</vt:lpstr>
      <vt:lpstr>The World Wide Web (1989)</vt:lpstr>
      <vt:lpstr>WWW Search &amp; Browser (1993)</vt:lpstr>
      <vt:lpstr>Web 2.0 : The Social Network (2004)</vt:lpstr>
      <vt:lpstr>Web Mapping (1993)</vt:lpstr>
      <vt:lpstr>Google Docs, SW as a Service (2006)</vt:lpstr>
      <vt:lpstr>The Mobile Phone, PDA &amp; Texting</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CS61C - Lecture 13</dc:title>
  <dc:subject/>
  <dc:creator>John Wawrzynek</dc:creator>
  <cp:keywords/>
  <dc:description/>
  <cp:lastModifiedBy>Dan Garcia</cp:lastModifiedBy>
  <cp:revision>3059</cp:revision>
  <cp:lastPrinted>2009-09-28T16:11:25Z</cp:lastPrinted>
  <dcterms:created xsi:type="dcterms:W3CDTF">2009-10-05T06:31:56Z</dcterms:created>
  <dcterms:modified xsi:type="dcterms:W3CDTF">2009-10-05T06:51:25Z</dcterms:modified>
</cp:coreProperties>
</file>