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71" r:id="rId3"/>
    <p:sldId id="1072" r:id="rId4"/>
    <p:sldId id="1073" r:id="rId5"/>
    <p:sldId id="1074" r:id="rId6"/>
    <p:sldId id="1075" r:id="rId7"/>
    <p:sldId id="1076" r:id="rId8"/>
    <p:sldId id="1077" r:id="rId9"/>
    <p:sldId id="1078" r:id="rId10"/>
    <p:sldId id="1079" r:id="rId11"/>
    <p:sldId id="1080" r:id="rId12"/>
    <p:sldId id="1081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758" autoAdjust="0"/>
    <p:restoredTop sz="81191" autoAdjust="0"/>
  </p:normalViewPr>
  <p:slideViewPr>
    <p:cSldViewPr>
      <p:cViewPr varScale="1">
        <p:scale>
          <a:sx n="239" d="100"/>
          <a:sy n="239" d="100"/>
        </p:scale>
        <p:origin x="-76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# of trials</c:v>
                </c:pt>
              </c:strCache>
            </c:strRef>
          </c:tx>
          <c:dLbls>
            <c:dLbl>
              <c:idx val="7"/>
              <c:layout/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18 VAG Rounded Thin   55390"/>
                  </a:defRPr>
                </a:pPr>
                <a:endParaRPr lang="en-US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5499.0</c:v>
                </c:pt>
                <c:pt idx="6">
                  <c:v>1.093706E6</c:v>
                </c:pt>
                <c:pt idx="7">
                  <c:v>5.681623E6</c:v>
                </c:pt>
                <c:pt idx="8">
                  <c:v>3.098303E6</c:v>
                </c:pt>
                <c:pt idx="9">
                  <c:v>120869.0</c:v>
                </c:pt>
                <c:pt idx="10">
                  <c:v>0.0</c:v>
                </c:pt>
              </c:numCache>
            </c:numRef>
          </c:val>
        </c:ser>
        <c:dLbls>
          <c:showVal val="1"/>
        </c:dLbls>
        <c:axId val="837119080"/>
        <c:axId val="837131608"/>
      </c:barChart>
      <c:catAx>
        <c:axId val="837119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18 VAG Rounded Bold   07390"/>
                  </a:defRPr>
                </a:pPr>
                <a:r>
                  <a:rPr lang="en-US">
                    <a:latin typeface="18 VAG Rounded Bold   07390"/>
                  </a:rPr>
                  <a:t>Number of cars parked</a:t>
                </a:r>
              </a:p>
            </c:rich>
          </c:tx>
          <c:layout/>
        </c:title>
        <c:numFmt formatCode="General" sourceLinked="1"/>
        <c:tickLblPos val="nextTo"/>
        <c:crossAx val="837131608"/>
        <c:crosses val="autoZero"/>
        <c:auto val="1"/>
        <c:lblAlgn val="ctr"/>
        <c:lblOffset val="100"/>
      </c:catAx>
      <c:valAx>
        <c:axId val="837131608"/>
        <c:scaling>
          <c:orientation val="minMax"/>
          <c:max val="6.0E6"/>
          <c:min val="0.0"/>
        </c:scaling>
        <c:axPos val="l"/>
        <c:title>
          <c:tx>
            <c:rich>
              <a:bodyPr/>
              <a:lstStyle/>
              <a:p>
                <a:pPr>
                  <a:defRPr>
                    <a:latin typeface="18 VAG Rounded Bold   07390"/>
                  </a:defRPr>
                </a:pPr>
                <a:r>
                  <a:rPr lang="en-US">
                    <a:latin typeface="18 VAG Rounded Bold   07390"/>
                  </a:rPr>
                  <a:t>Number of simulations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837119080"/>
        <c:crosses val="autoZero"/>
        <c:crossBetween val="between"/>
        <c:majorUnit val="100000.0"/>
        <c:minorUnit val="20000.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C0DF94B-1B9E-B74E-888A-1576770490CE}" type="slidenum">
              <a:rPr lang="en-US"/>
              <a:pPr/>
              <a:t>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E3C9F5CD-43C2-9B48-AAE8-51D48DE5BA2F}" type="slidenum">
              <a:rPr lang="en-US"/>
              <a:pPr/>
              <a:t>3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DC9B8C6-1A9C-7B4A-BE31-8583CA5960F9}" type="slidenum">
              <a:rPr lang="en-US"/>
              <a:pPr/>
              <a:t>4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1A58844E-0F83-264A-ACF9-5243D4FD5D64}" type="slidenum">
              <a:rPr lang="en-US"/>
              <a:pPr/>
              <a:t>5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CBC4CA44-4BAB-AE4C-B297-C65527F7234B}" type="slidenum">
              <a:rPr lang="en-US"/>
              <a:pPr/>
              <a:t>6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193A9D2-832F-AB44-8809-43F253286A76}" type="slidenum">
              <a:rPr lang="en-US"/>
              <a:pPr/>
              <a:t>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722E8E6-BB73-1F4B-92BF-E0A4484FC8EC}" type="slidenum">
              <a:rPr lang="en-US"/>
              <a:pPr/>
              <a:t>10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12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8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784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925" y="3733800"/>
            <a:ext cx="784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2B5908-969B-484D-809C-E95E6FC9389F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2478AB-E8FA-9B44-8E3B-4BA14AA91072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95600" y="-24997"/>
            <a:ext cx="6248400" cy="3530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CS39N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Recursion II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2009-11-02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400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Muscle-bound computer interface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64007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Researchers at Microsoft, UW and U Toronto have come up with a technique to interact with a computer by flexing muscles (sensor electrodes on forearm)</a:t>
            </a:r>
            <a:endParaRPr lang="en-US" sz="28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3200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www.technologyreview.com/computing/23813/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81800" y="6005052"/>
            <a:ext cx="2209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474095"/>
            <a:ext cx="1879600" cy="1469505"/>
          </a:xfrm>
          <a:prstGeom prst="rect">
            <a:avLst/>
          </a:prstGeom>
        </p:spPr>
      </p:pic>
      <p:pic>
        <p:nvPicPr>
          <p:cNvPr id="11" name="Picture 58" descr="DanSpamGarciaHu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049762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Fractal Beauty in Nature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29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Fractals are self-similar objects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They appear in nature: rivers, coastlines, mountains, snow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perfect for describing with recursion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Same ideas apply: base case + recursive case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Tip: look at n=0 and n=1 case; n=</a:t>
            </a:r>
            <a:r>
              <a:rPr lang="en-US" sz="2000">
                <a:sym typeface="Symbol" pitchFamily="-65" charset="2"/>
              </a:rPr>
              <a:t></a:t>
            </a:r>
            <a:r>
              <a:rPr lang="en-US" sz="2000"/>
              <a:t> is often hard to decrypt</a:t>
            </a:r>
          </a:p>
          <a:p>
            <a:pPr>
              <a:lnSpc>
                <a:spcPct val="90000"/>
              </a:lnSpc>
            </a:pPr>
            <a:r>
              <a:rPr lang="en-US" sz="2400"/>
              <a:t>How to write (pseudo)code for the Sierpinski Square: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Courier New" pitchFamily="-65" charset="0"/>
              </a:rPr>
              <a:t>SierpinskiSquare(</a:t>
            </a:r>
            <a:r>
              <a:rPr lang="en-US" sz="2000" b="1">
                <a:solidFill>
                  <a:schemeClr val="accent1"/>
                </a:solidFill>
                <a:latin typeface="Courier New" pitchFamily="-65" charset="0"/>
              </a:rPr>
              <a:t>L,R,U,D,n</a:t>
            </a:r>
            <a:r>
              <a:rPr lang="en-US" sz="2000" b="1">
                <a:latin typeface="Courier New" pitchFamily="-65" charset="0"/>
              </a:rPr>
              <a:t>)</a:t>
            </a:r>
            <a:r>
              <a:rPr lang="en-US" sz="2000"/>
              <a:t> </a:t>
            </a:r>
            <a:r>
              <a:rPr lang="en-US" sz="2000">
                <a:solidFill>
                  <a:srgbClr val="FFFF00"/>
                </a:solidFill>
              </a:rPr>
              <a:t>given</a:t>
            </a:r>
            <a:r>
              <a:rPr lang="en-US" sz="2000"/>
              <a:t> </a:t>
            </a:r>
            <a:r>
              <a:rPr lang="en-US" sz="2000" b="1">
                <a:latin typeface="Courier New" pitchFamily="-65" charset="0"/>
              </a:rPr>
              <a:t>DrawRectangle(</a:t>
            </a:r>
            <a:r>
              <a:rPr lang="en-US" sz="2000" b="1">
                <a:solidFill>
                  <a:schemeClr val="accent1"/>
                </a:solidFill>
                <a:latin typeface="Courier New" pitchFamily="-65" charset="0"/>
              </a:rPr>
              <a:t>L,R,U,D</a:t>
            </a:r>
            <a:r>
              <a:rPr lang="en-US" sz="2000" b="1">
                <a:latin typeface="Courier New" pitchFamily="-65" charset="0"/>
              </a:rPr>
              <a:t>) </a:t>
            </a:r>
            <a:r>
              <a:rPr lang="en-US" sz="2000"/>
              <a:t>and  </a:t>
            </a:r>
            <a:r>
              <a:rPr lang="en-US" sz="2000" b="1">
                <a:latin typeface="Courier New" pitchFamily="-65" charset="0"/>
              </a:rPr>
              <a:t>OneThird(</a:t>
            </a:r>
            <a:r>
              <a:rPr lang="en-US" sz="2000" b="1">
                <a:solidFill>
                  <a:schemeClr val="accent1"/>
                </a:solidFill>
                <a:latin typeface="Courier New" pitchFamily="-65" charset="0"/>
              </a:rPr>
              <a:t>from,to</a:t>
            </a:r>
            <a:r>
              <a:rPr lang="en-US" sz="2000" b="1">
                <a:latin typeface="Courier New" pitchFamily="-65" charset="0"/>
              </a:rPr>
              <a:t>)</a:t>
            </a: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4495847" y="0"/>
            <a:ext cx="4648153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en.wikipedia.org/wiki/Fractal</a:t>
            </a:r>
          </a:p>
        </p:txBody>
      </p:sp>
      <p:pic>
        <p:nvPicPr>
          <p:cNvPr id="536585" name="Picture 9" descr="sier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495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8" name="Picture 12" descr="si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95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2" name="Picture 16" descr="sier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315200" y="4492625"/>
            <a:ext cx="1219200" cy="1216025"/>
          </a:xfrm>
          <a:noFill/>
          <a:ln/>
        </p:spPr>
      </p:pic>
      <p:sp>
        <p:nvSpPr>
          <p:cNvPr id="536593" name="Rectangle 17"/>
          <p:cNvSpPr>
            <a:spLocks noChangeArrowheads="1"/>
          </p:cNvSpPr>
          <p:nvPr/>
        </p:nvSpPr>
        <p:spPr bwMode="auto">
          <a:xfrm>
            <a:off x="1438275" y="412908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= 0</a:t>
            </a:r>
          </a:p>
        </p:txBody>
      </p:sp>
      <p:sp>
        <p:nvSpPr>
          <p:cNvPr id="536594" name="Rectangle 18"/>
          <p:cNvSpPr>
            <a:spLocks noChangeArrowheads="1"/>
          </p:cNvSpPr>
          <p:nvPr/>
        </p:nvSpPr>
        <p:spPr bwMode="auto">
          <a:xfrm>
            <a:off x="3563938" y="412908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= 1</a:t>
            </a:r>
          </a:p>
        </p:txBody>
      </p:sp>
      <p:sp>
        <p:nvSpPr>
          <p:cNvPr id="536595" name="Rectangle 19"/>
          <p:cNvSpPr>
            <a:spLocks noChangeArrowheads="1"/>
          </p:cNvSpPr>
          <p:nvPr/>
        </p:nvSpPr>
        <p:spPr bwMode="auto">
          <a:xfrm>
            <a:off x="7415213" y="412908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= 4</a:t>
            </a:r>
          </a:p>
        </p:txBody>
      </p:sp>
      <p:sp>
        <p:nvSpPr>
          <p:cNvPr id="536596" name="Rectangle 20"/>
          <p:cNvSpPr>
            <a:spLocks noChangeArrowheads="1"/>
          </p:cNvSpPr>
          <p:nvPr/>
        </p:nvSpPr>
        <p:spPr bwMode="auto">
          <a:xfrm>
            <a:off x="5410200" y="41910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…</a:t>
            </a:r>
          </a:p>
        </p:txBody>
      </p:sp>
      <p:sp>
        <p:nvSpPr>
          <p:cNvPr id="536597" name="Line 21"/>
          <p:cNvSpPr>
            <a:spLocks noChangeShapeType="1"/>
          </p:cNvSpPr>
          <p:nvPr/>
        </p:nvSpPr>
        <p:spPr bwMode="auto">
          <a:xfrm>
            <a:off x="1311275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598" name="Rectangle 22"/>
          <p:cNvSpPr>
            <a:spLocks noChangeArrowheads="1"/>
          </p:cNvSpPr>
          <p:nvPr/>
        </p:nvSpPr>
        <p:spPr bwMode="auto">
          <a:xfrm>
            <a:off x="1158875" y="5851525"/>
            <a:ext cx="29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L</a:t>
            </a:r>
          </a:p>
        </p:txBody>
      </p:sp>
      <p:sp>
        <p:nvSpPr>
          <p:cNvPr id="536599" name="Line 23"/>
          <p:cNvSpPr>
            <a:spLocks noChangeShapeType="1"/>
          </p:cNvSpPr>
          <p:nvPr/>
        </p:nvSpPr>
        <p:spPr bwMode="auto">
          <a:xfrm>
            <a:off x="2498725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600" name="Rectangle 24"/>
          <p:cNvSpPr>
            <a:spLocks noChangeArrowheads="1"/>
          </p:cNvSpPr>
          <p:nvPr/>
        </p:nvSpPr>
        <p:spPr bwMode="auto">
          <a:xfrm>
            <a:off x="2362200" y="5851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R</a:t>
            </a:r>
          </a:p>
        </p:txBody>
      </p:sp>
      <p:sp>
        <p:nvSpPr>
          <p:cNvPr id="536601" name="Rectangle 25"/>
          <p:cNvSpPr>
            <a:spLocks noChangeArrowheads="1"/>
          </p:cNvSpPr>
          <p:nvPr/>
        </p:nvSpPr>
        <p:spPr bwMode="auto">
          <a:xfrm>
            <a:off x="785813" y="55149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D</a:t>
            </a:r>
          </a:p>
        </p:txBody>
      </p:sp>
      <p:sp>
        <p:nvSpPr>
          <p:cNvPr id="536602" name="Line 26"/>
          <p:cNvSpPr>
            <a:spLocks noChangeShapeType="1"/>
          </p:cNvSpPr>
          <p:nvPr/>
        </p:nvSpPr>
        <p:spPr bwMode="auto">
          <a:xfrm rot="5400000">
            <a:off x="1219200" y="5622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603" name="Rectangle 27"/>
          <p:cNvSpPr>
            <a:spLocks noChangeArrowheads="1"/>
          </p:cNvSpPr>
          <p:nvPr/>
        </p:nvSpPr>
        <p:spPr bwMode="auto">
          <a:xfrm>
            <a:off x="785813" y="43434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U</a:t>
            </a:r>
          </a:p>
        </p:txBody>
      </p:sp>
      <p:sp>
        <p:nvSpPr>
          <p:cNvPr id="536604" name="Line 28"/>
          <p:cNvSpPr>
            <a:spLocks noChangeShapeType="1"/>
          </p:cNvSpPr>
          <p:nvPr/>
        </p:nvSpPr>
        <p:spPr bwMode="auto">
          <a:xfrm rot="5400000">
            <a:off x="1219200" y="4427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Sierpinski Square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-65" charset="2"/>
              <a:buNone/>
            </a:pPr>
            <a:r>
              <a:rPr lang="en-US" sz="1800"/>
              <a:t>	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(L,R,U,D,n) {</a:t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if(</a:t>
            </a: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n == 0</a:t>
            </a:r>
            <a:r>
              <a:rPr lang="en-US" sz="1800" b="1">
                <a:latin typeface="Courier New" pitchFamily="-65" charset="0"/>
              </a:rPr>
              <a:t>) {</a:t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DrawRectangle(L,R,U,D)</a:t>
            </a:r>
            <a:endParaRPr lang="en-US" sz="1800" b="1">
              <a:latin typeface="Courier New" pitchFamily="-65" charset="0"/>
            </a:endParaRPr>
          </a:p>
          <a:p>
            <a:pPr>
              <a:lnSpc>
                <a:spcPct val="130000"/>
              </a:lnSpc>
              <a:buFont typeface="Wingdings" pitchFamily="-65" charset="2"/>
              <a:buNone/>
            </a:pPr>
            <a:r>
              <a:rPr lang="en-US" sz="1800" b="1">
                <a:latin typeface="Courier New" pitchFamily="-65" charset="0"/>
              </a:rPr>
              <a:t>    } </a:t>
            </a:r>
            <a:r>
              <a:rPr lang="en-US" sz="1800" b="1">
                <a:solidFill>
                  <a:srgbClr val="FF3099"/>
                </a:solidFill>
                <a:latin typeface="Courier New" pitchFamily="-65" charset="0"/>
              </a:rPr>
              <a:t>else</a:t>
            </a:r>
            <a:r>
              <a:rPr lang="en-US" sz="1400" b="1">
                <a:latin typeface="Courier New" pitchFamily="-65" charset="0"/>
              </a:rPr>
              <a:t> </a:t>
            </a:r>
            <a:r>
              <a:rPr lang="en-US" sz="1800" b="1">
                <a:latin typeface="Courier New" pitchFamily="-65" charset="0"/>
              </a:rPr>
              <a:t>{ </a:t>
            </a:r>
            <a:r>
              <a:rPr lang="en-US" sz="1800" b="1">
                <a:solidFill>
                  <a:srgbClr val="7F7F7F"/>
                </a:solidFill>
                <a:latin typeface="Courier New" pitchFamily="-65" charset="0"/>
              </a:rPr>
              <a:t>// We shorten OneThird to OT here…</a:t>
            </a:r>
            <a:br>
              <a:rPr lang="en-US" sz="1800" b="1">
                <a:solidFill>
                  <a:srgbClr val="7F7F7F"/>
                </a:solidFill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(L,OT(L,R),U,OT(U,D),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r>
              <a:rPr lang="en-US" sz="1800" b="1">
                <a:latin typeface="Courier New" pitchFamily="-65" charset="0"/>
              </a:rPr>
              <a:t>) </a:t>
            </a:r>
            <a:r>
              <a:rPr lang="en-US" sz="1800" b="1">
                <a:solidFill>
                  <a:srgbClr val="7F7F7F"/>
                </a:solidFill>
                <a:latin typeface="Courier New" pitchFamily="-65" charset="0"/>
              </a:rPr>
              <a:t>// NW</a:t>
            </a:r>
            <a:r>
              <a:rPr lang="en-US" sz="1800" b="1">
                <a:latin typeface="Courier New" pitchFamily="-65" charset="0"/>
              </a:rPr>
              <a:t/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(OT(R,L),R,U,OT(U,D),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r>
              <a:rPr lang="en-US" sz="1800" b="1">
                <a:latin typeface="Courier New" pitchFamily="-65" charset="0"/>
              </a:rPr>
              <a:t>) </a:t>
            </a:r>
            <a:r>
              <a:rPr lang="en-US" sz="1800" b="1">
                <a:solidFill>
                  <a:srgbClr val="7F7F7F"/>
                </a:solidFill>
                <a:latin typeface="Courier New" pitchFamily="-65" charset="0"/>
              </a:rPr>
              <a:t>// NE</a:t>
            </a:r>
            <a:r>
              <a:rPr lang="en-US" sz="1800" b="1">
                <a:latin typeface="Courier New" pitchFamily="-65" charset="0"/>
              </a:rPr>
              <a:t/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(OT(L,R),OT(R,L),OT(U,D),OT(D,U),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r>
              <a:rPr lang="en-US" sz="1800" b="1">
                <a:latin typeface="Courier New" pitchFamily="-65" charset="0"/>
              </a:rPr>
              <a:t>) </a:t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(L,OT(L,R),OT(D,U),D,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r>
              <a:rPr lang="en-US" sz="1800" b="1">
                <a:latin typeface="Courier New" pitchFamily="-65" charset="0"/>
              </a:rPr>
              <a:t>) </a:t>
            </a:r>
            <a:r>
              <a:rPr lang="en-US" sz="1800" b="1">
                <a:solidFill>
                  <a:srgbClr val="7F7F7F"/>
                </a:solidFill>
                <a:latin typeface="Courier New" pitchFamily="-65" charset="0"/>
              </a:rPr>
              <a:t>// SW</a:t>
            </a:r>
            <a:r>
              <a:rPr lang="en-US" sz="1800" b="1">
                <a:latin typeface="Courier New" pitchFamily="-65" charset="0"/>
              </a:rPr>
              <a:t/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00FF00"/>
                </a:solidFill>
                <a:latin typeface="Courier New" pitchFamily="-65" charset="0"/>
              </a:rPr>
              <a:t>SierpinskiSquare</a:t>
            </a:r>
            <a:r>
              <a:rPr lang="en-US" sz="1800" b="1">
                <a:latin typeface="Courier New" pitchFamily="-65" charset="0"/>
              </a:rPr>
              <a:t>(OT(R,L),R,OT(D,U),D,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r>
              <a:rPr lang="en-US" sz="1800" b="1">
                <a:latin typeface="Courier New" pitchFamily="-65" charset="0"/>
              </a:rPr>
              <a:t>) </a:t>
            </a:r>
            <a:r>
              <a:rPr lang="en-US" sz="1800" b="1">
                <a:solidFill>
                  <a:srgbClr val="7F7F7F"/>
                </a:solidFill>
                <a:latin typeface="Courier New" pitchFamily="-65" charset="0"/>
              </a:rPr>
              <a:t>// SE</a:t>
            </a:r>
            <a:r>
              <a:rPr lang="en-US" sz="1800" b="1">
                <a:latin typeface="Courier New" pitchFamily="-65" charset="0"/>
              </a:rPr>
              <a:t/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  }</a:t>
            </a:r>
            <a:br>
              <a:rPr lang="en-US" sz="1800" b="1">
                <a:latin typeface="Courier New" pitchFamily="-65" charset="0"/>
              </a:rPr>
            </a:br>
            <a:r>
              <a:rPr lang="en-US" sz="1800" b="1">
                <a:latin typeface="Courier New" pitchFamily="-65" charset="0"/>
              </a:rPr>
              <a:t>}</a:t>
            </a:r>
          </a:p>
          <a:p>
            <a:pPr>
              <a:lnSpc>
                <a:spcPct val="130000"/>
              </a:lnSpc>
            </a:pPr>
            <a:r>
              <a:rPr lang="en-US" sz="1800" b="1"/>
              <a:t>This is </a:t>
            </a:r>
            <a:r>
              <a:rPr lang="en-US" sz="1800" b="1">
                <a:solidFill>
                  <a:schemeClr val="accent1"/>
                </a:solidFill>
              </a:rPr>
              <a:t>procedural recursion</a:t>
            </a:r>
            <a:r>
              <a:rPr lang="en-US" sz="1800" b="1"/>
              <a:t> -- purpose is side-effect, not return value</a:t>
            </a:r>
          </a:p>
          <a:p>
            <a:pPr lvl="1">
              <a:lnSpc>
                <a:spcPct val="130000"/>
              </a:lnSpc>
            </a:pPr>
            <a:r>
              <a:rPr lang="en-US" sz="1600" b="1"/>
              <a:t>Sometimes we want a side-effect AND a return value…</a:t>
            </a:r>
          </a:p>
        </p:txBody>
      </p:sp>
      <p:pic>
        <p:nvPicPr>
          <p:cNvPr id="544773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848600" y="5105400"/>
            <a:ext cx="1076325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57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Many flavors, patterns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Functional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Procedural</a:t>
            </a:r>
          </a:p>
          <a:p>
            <a:pPr>
              <a:lnSpc>
                <a:spcPct val="90000"/>
              </a:lnSpc>
            </a:pPr>
            <a:r>
              <a:rPr lang="en-US" sz="2800"/>
              <a:t>Inductive definitions lead naturally to recursion</a:t>
            </a:r>
          </a:p>
          <a:p>
            <a:pPr>
              <a:lnSpc>
                <a:spcPct val="90000"/>
              </a:lnSpc>
            </a:pPr>
            <a:r>
              <a:rPr lang="en-US" sz="2800"/>
              <a:t>Recursion simpler code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Fractals scream for it</a:t>
            </a:r>
          </a:p>
          <a:p>
            <a:pPr>
              <a:lnSpc>
                <a:spcPct val="90000"/>
              </a:lnSpc>
            </a:pPr>
            <a:r>
              <a:rPr lang="en-US" sz="2800"/>
              <a:t>Thinking recursively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Breaking problem down by </a:t>
            </a:r>
            <a:r>
              <a:rPr lang="en-US" sz="2400">
                <a:solidFill>
                  <a:schemeClr val="accent1"/>
                </a:solidFill>
              </a:rPr>
              <a:t>trusting recursion</a:t>
            </a:r>
            <a:r>
              <a:rPr lang="en-US" sz="2400"/>
              <a:t>, building off of that</a:t>
            </a:r>
          </a:p>
        </p:txBody>
      </p:sp>
      <p:pic>
        <p:nvPicPr>
          <p:cNvPr id="466950" name="Picture 6" descr="siercub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4425" y="1733550"/>
            <a:ext cx="3848100" cy="3848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already know it!</a:t>
            </a:r>
          </a:p>
        </p:txBody>
      </p:sp>
      <p:pic>
        <p:nvPicPr>
          <p:cNvPr id="513031" name="Picture 7" descr="recursionexampl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193800"/>
            <a:ext cx="7158038" cy="5054600"/>
          </a:xfrm>
        </p:spPr>
      </p:pic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3880194" y="0"/>
            <a:ext cx="5263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doi.acm.org/10.1145/330908.331877</a:t>
            </a:r>
          </a:p>
        </p:txBody>
      </p:sp>
      <p:pic>
        <p:nvPicPr>
          <p:cNvPr id="513035" name="Picture 11" descr="HandDrawingH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40" t="14859" r="17781" b="16580"/>
          <a:stretch>
            <a:fillRect/>
          </a:stretch>
        </p:blipFill>
        <p:spPr bwMode="auto">
          <a:xfrm>
            <a:off x="4149725" y="2362200"/>
            <a:ext cx="1108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34200" y="1371600"/>
            <a:ext cx="1371600" cy="1360488"/>
            <a:chOff x="2112" y="864"/>
            <a:chExt cx="3988" cy="3955"/>
          </a:xfrm>
        </p:grpSpPr>
        <p:sp>
          <p:nvSpPr>
            <p:cNvPr id="513037" name="Oval 13"/>
            <p:cNvSpPr>
              <a:spLocks noChangeArrowheads="1"/>
            </p:cNvSpPr>
            <p:nvPr/>
          </p:nvSpPr>
          <p:spPr bwMode="auto">
            <a:xfrm>
              <a:off x="2208" y="912"/>
              <a:ext cx="3840" cy="3840"/>
            </a:xfrm>
            <a:prstGeom prst="ellipse">
              <a:avLst/>
            </a:prstGeom>
            <a:solidFill>
              <a:srgbClr val="E4E4E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036" name="Picture 12" descr="escherbond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5" t="2892" r="3894" b="19299"/>
            <a:stretch>
              <a:fillRect/>
            </a:stretch>
          </p:blipFill>
          <p:spPr bwMode="auto">
            <a:xfrm>
              <a:off x="2112" y="864"/>
              <a:ext cx="3988" cy="39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153400" cy="4876800"/>
          </a:xfrm>
        </p:spPr>
        <p:txBody>
          <a:bodyPr/>
          <a:lstStyle/>
          <a:p>
            <a:r>
              <a:rPr lang="en-US" sz="2400"/>
              <a:t>Recursion: (noun) See recursion. </a:t>
            </a:r>
            <a:r>
              <a:rPr lang="en-US" sz="2400">
                <a:sym typeface="Wingdings"/>
              </a:rPr>
              <a:t>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 i="1">
                <a:solidFill>
                  <a:schemeClr val="hlink"/>
                </a:solidFill>
              </a:rPr>
              <a:t>An algorithmic technique where a function, in order to accomplish a task, calls itself with some part of the task</a:t>
            </a:r>
            <a:endParaRPr lang="en-US" sz="2400">
              <a:solidFill>
                <a:schemeClr val="hlink"/>
              </a:solidFill>
            </a:endParaRPr>
          </a:p>
          <a:p>
            <a:r>
              <a:rPr lang="en-US" sz="2400"/>
              <a:t>Recursive solutions involve two major parts:</a:t>
            </a:r>
          </a:p>
          <a:p>
            <a:pPr lvl="1"/>
            <a:r>
              <a:rPr lang="en-US" sz="2000">
                <a:solidFill>
                  <a:srgbClr val="FFFF00"/>
                </a:solidFill>
              </a:rPr>
              <a:t>Base case(s)</a:t>
            </a:r>
            <a:r>
              <a:rPr lang="en-US" sz="2000">
                <a:solidFill>
                  <a:schemeClr val="tx1"/>
                </a:solidFill>
              </a:rPr>
              <a:t>, the problem is simple enough to be solved directly</a:t>
            </a:r>
          </a:p>
          <a:p>
            <a:pPr lvl="1"/>
            <a:r>
              <a:rPr lang="en-US" sz="2000">
                <a:solidFill>
                  <a:srgbClr val="FF3099"/>
                </a:solidFill>
              </a:rPr>
              <a:t>Recursive case(s)</a:t>
            </a:r>
            <a:r>
              <a:rPr lang="en-US" sz="2000">
                <a:solidFill>
                  <a:schemeClr val="tx1"/>
                </a:solidFill>
              </a:rPr>
              <a:t>. A recursive case has three components:</a:t>
            </a:r>
          </a:p>
          <a:p>
            <a:pPr lvl="2"/>
            <a:r>
              <a:rPr lang="en-US" sz="1800">
                <a:solidFill>
                  <a:srgbClr val="FF0000"/>
                </a:solidFill>
              </a:rPr>
              <a:t>Divide</a:t>
            </a:r>
            <a:r>
              <a:rPr lang="en-US" sz="1800"/>
              <a:t> </a:t>
            </a:r>
            <a:r>
              <a:rPr lang="en-US" sz="1800">
                <a:solidFill>
                  <a:schemeClr val="tx1"/>
                </a:solidFill>
              </a:rPr>
              <a:t>the problem into one or more simpler or smaller parts</a:t>
            </a:r>
            <a:endParaRPr lang="en-US" sz="1800"/>
          </a:p>
          <a:p>
            <a:pPr lvl="2"/>
            <a:r>
              <a:rPr lang="en-US" sz="1800">
                <a:solidFill>
                  <a:srgbClr val="00FF00"/>
                </a:solidFill>
              </a:rPr>
              <a:t>Invoke</a:t>
            </a:r>
            <a:r>
              <a:rPr lang="en-US" sz="1800"/>
              <a:t> </a:t>
            </a:r>
            <a:r>
              <a:rPr lang="en-US" sz="1800">
                <a:solidFill>
                  <a:schemeClr val="tx1"/>
                </a:solidFill>
              </a:rPr>
              <a:t>the function (recursively) on each part, and</a:t>
            </a:r>
            <a:endParaRPr lang="en-US" sz="1800"/>
          </a:p>
          <a:p>
            <a:pPr lvl="2"/>
            <a:r>
              <a:rPr lang="en-US" sz="1800">
                <a:solidFill>
                  <a:schemeClr val="accent4"/>
                </a:solidFill>
              </a:rPr>
              <a:t>Combine </a:t>
            </a:r>
            <a:r>
              <a:rPr lang="en-US" sz="1800">
                <a:solidFill>
                  <a:schemeClr val="tx1"/>
                </a:solidFill>
              </a:rPr>
              <a:t>the solutions of the parts into a solution for the problem.</a:t>
            </a:r>
          </a:p>
          <a:p>
            <a:r>
              <a:rPr lang="en-US" sz="2400"/>
              <a:t>Depending on the problem, </a:t>
            </a:r>
            <a:br>
              <a:rPr lang="en-US" sz="2400"/>
            </a:br>
            <a:r>
              <a:rPr lang="en-US" sz="2400"/>
              <a:t>any of these may be trivial or complex.</a:t>
            </a:r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1879321" y="0"/>
            <a:ext cx="7264679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www.catb.org/~esr/jargon/html/R/recursion.html</a:t>
            </a:r>
            <a:b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www.nist.gov/dads/HTML/recursion.html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Functional Pattern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876800"/>
          </a:xfrm>
        </p:spPr>
        <p:txBody>
          <a:bodyPr/>
          <a:lstStyle/>
          <a:p>
            <a:r>
              <a:rPr lang="en-US" sz="2800" b="1"/>
              <a:t>Functional programming</a:t>
            </a:r>
          </a:p>
          <a:p>
            <a:pPr lvl="1"/>
            <a:r>
              <a:rPr lang="en-US" sz="2400" b="1"/>
              <a:t>It’s all about the reporter </a:t>
            </a:r>
            <a:r>
              <a:rPr lang="en-US" sz="2400" b="1" u="sng"/>
              <a:t>return value</a:t>
            </a:r>
            <a:endParaRPr lang="en-US" sz="2400" b="1"/>
          </a:p>
          <a:p>
            <a:pPr lvl="1"/>
            <a:r>
              <a:rPr lang="en-US" sz="2400" b="1"/>
              <a:t>There are </a:t>
            </a:r>
            <a:r>
              <a:rPr lang="en-US" sz="2400" b="1" u="sng"/>
              <a:t>no side-effects</a:t>
            </a:r>
            <a:endParaRPr lang="en-US" sz="2400" b="1">
              <a:latin typeface="Courier New" pitchFamily="-65" charset="0"/>
            </a:endParaRPr>
          </a:p>
          <a:p>
            <a:r>
              <a:rPr lang="en-US" sz="2400" b="1">
                <a:solidFill>
                  <a:srgbClr val="00FF00"/>
                </a:solidFill>
                <a:latin typeface="Courier New" pitchFamily="-65" charset="0"/>
              </a:rPr>
              <a:t>Recursion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 i="1">
                <a:latin typeface="Courier New" pitchFamily="-65" charset="0"/>
              </a:rPr>
              <a:t>arg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) {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if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 i="1">
                <a:solidFill>
                  <a:srgbClr val="FFFF00"/>
                </a:solidFill>
                <a:latin typeface="Courier New" pitchFamily="-65" charset="0"/>
              </a:rPr>
              <a:t>base_case_test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) {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  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return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 i="1">
                <a:solidFill>
                  <a:srgbClr val="FFFF00"/>
                </a:solidFill>
                <a:latin typeface="Courier New" pitchFamily="-65" charset="0"/>
              </a:rPr>
              <a:t>base_case_answer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)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}</a:t>
            </a:r>
            <a:r>
              <a:rPr lang="en-US" sz="2400" b="1">
                <a:latin typeface="Courier New" pitchFamily="-65" charset="0"/>
              </a:rPr>
              <a:t> </a:t>
            </a:r>
            <a:r>
              <a:rPr lang="en-US" sz="2400" b="1">
                <a:solidFill>
                  <a:srgbClr val="FF3099"/>
                </a:solidFill>
                <a:latin typeface="Courier New" pitchFamily="-65" charset="0"/>
              </a:rPr>
              <a:t>else</a:t>
            </a:r>
            <a:r>
              <a:rPr lang="en-US" sz="2400" b="1">
                <a:latin typeface="Courier New" pitchFamily="-65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{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  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return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>
                <a:solidFill>
                  <a:schemeClr val="accent4"/>
                </a:solidFill>
                <a:latin typeface="Courier New" pitchFamily="-65" charset="0"/>
              </a:rPr>
              <a:t>Combiner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ourier New" pitchFamily="-65" charset="0"/>
              </a:rPr>
              <a:t>SomePart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>
                <a:latin typeface="Courier New" pitchFamily="-65" charset="0"/>
              </a:rPr>
              <a:t>arg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),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                  </a:t>
            </a:r>
            <a:r>
              <a:rPr lang="en-US" sz="2400" b="1">
                <a:solidFill>
                  <a:srgbClr val="00FF00"/>
                </a:solidFill>
                <a:latin typeface="Courier New" pitchFamily="-65" charset="0"/>
              </a:rPr>
              <a:t>Recursion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ourier New" pitchFamily="-65" charset="0"/>
              </a:rPr>
              <a:t>Rest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(</a:t>
            </a:r>
            <a:r>
              <a:rPr lang="en-US" sz="2400" b="1">
                <a:latin typeface="Courier New" pitchFamily="-65" charset="0"/>
              </a:rPr>
              <a:t>arg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))))</a:t>
            </a:r>
            <a:r>
              <a:rPr lang="en-US" sz="2400" b="1">
                <a:latin typeface="Courier New" pitchFamily="-65" charset="0"/>
              </a:rPr>
              <a:t/>
            </a:r>
            <a:br>
              <a:rPr lang="en-US" sz="2400" b="1">
                <a:latin typeface="Courier New" pitchFamily="-65" charset="0"/>
              </a:rPr>
            </a:br>
            <a:r>
              <a:rPr lang="en-US" sz="2400" b="1">
                <a:latin typeface="Courier New" pitchFamily="-65" charset="0"/>
              </a:rPr>
              <a:t>  </a:t>
            </a: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}</a:t>
            </a:r>
            <a:br>
              <a:rPr lang="en-US" sz="2400" b="1">
                <a:solidFill>
                  <a:schemeClr val="hlink"/>
                </a:solidFill>
                <a:latin typeface="Courier New" pitchFamily="-65" charset="0"/>
              </a:rPr>
            </a:br>
            <a:r>
              <a:rPr lang="en-US" sz="2400" b="1">
                <a:solidFill>
                  <a:schemeClr val="hlink"/>
                </a:solidFill>
                <a:latin typeface="Courier New" pitchFamily="-65" charset="0"/>
              </a:rPr>
              <a:t>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19800" y="1143000"/>
            <a:ext cx="2689225" cy="1766888"/>
            <a:chOff x="3456" y="912"/>
            <a:chExt cx="1694" cy="1113"/>
          </a:xfrm>
        </p:grpSpPr>
        <p:sp>
          <p:nvSpPr>
            <p:cNvPr id="517124" name="Rectangle 4"/>
            <p:cNvSpPr>
              <a:spLocks noChangeArrowheads="1"/>
            </p:cNvSpPr>
            <p:nvPr/>
          </p:nvSpPr>
          <p:spPr bwMode="auto">
            <a:xfrm>
              <a:off x="3456" y="912"/>
              <a:ext cx="1425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lvl="1" eaLnBrk="1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-65" charset="2"/>
                <a:buChar char="n"/>
              </a:pPr>
              <a:r>
                <a:rPr lang="en-US" sz="2000" b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 VAG Rounded Bold" pitchFamily="-65" charset="0"/>
                </a:rPr>
                <a:t> </a:t>
              </a:r>
              <a:r>
                <a:rPr lang="en-US" sz="20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Base case(s)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-65" charset="2"/>
                <a:buChar char="n"/>
              </a:pPr>
              <a:r>
                <a:rPr lang="en-US" sz="2000" b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 </a:t>
              </a:r>
              <a:r>
                <a:rPr lang="en-US" sz="2000" b="0">
                  <a:solidFill>
                    <a:srgbClr val="FF3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Recursive case(s)</a:t>
              </a:r>
              <a:endParaRPr lang="en-US" sz="1800" b="0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endParaRPr>
            </a:p>
            <a:p>
              <a:pPr lvl="2" eaLnBrk="1" hangingPunct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-65" charset="2"/>
                <a:buChar char="n"/>
              </a:pPr>
              <a:r>
                <a:rPr lang="en-US" sz="1800" b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 </a:t>
              </a:r>
              <a:r>
                <a:rPr lang="en-US" sz="18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Divide</a:t>
              </a:r>
              <a:endParaRPr lang="en-US" sz="18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endParaRPr>
            </a:p>
            <a:p>
              <a:pPr lvl="2" eaLnBrk="1" hangingPunct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-65" charset="2"/>
                <a:buChar char="n"/>
              </a:pPr>
              <a:r>
                <a:rPr lang="en-US" sz="1800" b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 Invoke</a:t>
              </a:r>
              <a:r>
                <a:rPr lang="en-US" sz="1800" b="0">
                  <a:solidFill>
                    <a:srgbClr val="95E88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 </a:t>
              </a:r>
            </a:p>
            <a:p>
              <a:pPr lvl="2" eaLnBrk="1" hangingPunct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-65" charset="2"/>
                <a:buChar char="n"/>
              </a:pPr>
              <a:r>
                <a:rPr lang="en-US" sz="1800" b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 </a:t>
              </a:r>
              <a:r>
                <a:rPr lang="en-US" sz="1800" b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18 VAG Rounded Bold   07390"/>
                </a:rPr>
                <a:t>Combine</a:t>
              </a:r>
            </a:p>
          </p:txBody>
        </p:sp>
        <p:sp>
          <p:nvSpPr>
            <p:cNvPr id="517125" name="AutoShape 5"/>
            <p:cNvSpPr>
              <a:spLocks noChangeArrowheads="1"/>
            </p:cNvSpPr>
            <p:nvPr/>
          </p:nvSpPr>
          <p:spPr bwMode="auto">
            <a:xfrm>
              <a:off x="3715" y="912"/>
              <a:ext cx="1435" cy="1089"/>
            </a:xfrm>
            <a:prstGeom prst="roundRect">
              <a:avLst>
                <a:gd name="adj" fmla="val 956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31868" t="19978" r="12162" b="16763"/>
          <a:stretch>
            <a:fillRect/>
          </a:stretch>
        </p:blipFill>
        <p:spPr>
          <a:xfrm>
            <a:off x="3200400" y="4953000"/>
            <a:ext cx="348821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Functional Example: </a:t>
            </a:r>
            <a:r>
              <a:rPr lang="en-US" b="1">
                <a:latin typeface="Courier New"/>
                <a:cs typeface="Courier New"/>
              </a:rPr>
              <a:t>n!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1752600"/>
            <a:ext cx="8067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Factorial(n) = n!</a:t>
            </a:r>
            <a:br>
              <a:rPr lang="en-US" sz="2400" b="1"/>
            </a:br>
            <a:r>
              <a:rPr lang="en-US" sz="2400" b="1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n! = 1            </a:t>
            </a:r>
            <a:r>
              <a:rPr lang="en-US" sz="2000" b="1">
                <a:solidFill>
                  <a:srgbClr val="7F7F7F"/>
                </a:solidFill>
              </a:rPr>
              <a:t>, n </a:t>
            </a:r>
            <a:r>
              <a:rPr lang="en-US" sz="2000" b="1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>
                <a:solidFill>
                  <a:srgbClr val="7F7F7F"/>
                </a:solidFill>
              </a:rPr>
              <a:t>0</a:t>
            </a:r>
            <a:endParaRPr lang="en-US" sz="2000" b="1"/>
          </a:p>
          <a:p>
            <a:pPr lvl="1">
              <a:lnSpc>
                <a:spcPct val="90000"/>
              </a:lnSpc>
            </a:pPr>
            <a:r>
              <a:rPr lang="en-US" sz="2000" b="1"/>
              <a:t>n! = n * (n-1)!</a:t>
            </a:r>
            <a:r>
              <a:rPr lang="en-US" sz="2000" b="1">
                <a:solidFill>
                  <a:srgbClr val="7F7F7F"/>
                </a:solidFill>
              </a:rPr>
              <a:t>, n &gt; 0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What are…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Courier New" pitchFamily="-65" charset="0"/>
              </a:rPr>
              <a:t>base_case_test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n == 0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Courier New" pitchFamily="-65" charset="0"/>
              </a:rPr>
              <a:t>base_case_answer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1</a:t>
            </a:r>
            <a:endParaRPr lang="en-US" sz="1800" b="1"/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Courier New" pitchFamily="-65" charset="0"/>
              </a:rPr>
              <a:t>SomePart</a:t>
            </a:r>
            <a:r>
              <a:rPr lang="en-US" sz="2000" b="1">
                <a:solidFill>
                  <a:schemeClr val="tx1"/>
                </a:solidFill>
                <a:latin typeface="Courier New" pitchFamily="-65" charset="0"/>
              </a:rPr>
              <a:t>(arg)</a:t>
            </a:r>
            <a:endParaRPr lang="en-US" sz="2000" b="1">
              <a:solidFill>
                <a:srgbClr val="FF0000"/>
              </a:solidFill>
              <a:latin typeface="Courier New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</a:t>
            </a:r>
            <a:endParaRPr lang="en-US" sz="1800" b="1"/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Courier New" pitchFamily="-65" charset="0"/>
              </a:rPr>
              <a:t>Rest</a:t>
            </a:r>
            <a:r>
              <a:rPr lang="en-US" sz="2000" b="1">
                <a:solidFill>
                  <a:schemeClr val="tx1"/>
                </a:solidFill>
                <a:latin typeface="Courier New" pitchFamily="-65" charset="0"/>
              </a:rPr>
              <a:t>(arg)</a:t>
            </a:r>
            <a:endParaRPr lang="en-US" sz="2000" b="1">
              <a:solidFill>
                <a:srgbClr val="FF0000"/>
              </a:solidFill>
              <a:latin typeface="Courier New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</a:t>
            </a:r>
            <a:endParaRPr lang="en-US" sz="1800" b="1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chemeClr val="accent4"/>
                </a:solidFill>
                <a:latin typeface="Courier New" pitchFamily="-65" charset="0"/>
              </a:rPr>
              <a:t>Combiner: </a:t>
            </a:r>
            <a:r>
              <a:rPr lang="en-US" sz="1800" b="1">
                <a:solidFill>
                  <a:schemeClr val="accent4"/>
                </a:solidFill>
                <a:latin typeface="Courier New" pitchFamily="-65" charset="0"/>
              </a:rPr>
              <a:t>*</a:t>
            </a:r>
          </a:p>
        </p:txBody>
      </p:sp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4343400" y="1143000"/>
            <a:ext cx="4810125" cy="18319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base_case_test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base_case_answer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4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Combiner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SomePart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),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</a:t>
            </a: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Rest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))))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b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</a:p>
        </p:txBody>
      </p:sp>
      <p:sp>
        <p:nvSpPr>
          <p:cNvPr id="518157" name="Rectangle 13"/>
          <p:cNvSpPr>
            <a:spLocks noChangeArrowheads="1"/>
          </p:cNvSpPr>
          <p:nvPr/>
        </p:nvSpPr>
        <p:spPr bwMode="auto">
          <a:xfrm>
            <a:off x="4188021" y="0"/>
            <a:ext cx="4955979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en.wikipedia.org/wiki/Factorial</a:t>
            </a:r>
          </a:p>
        </p:txBody>
      </p:sp>
      <p:pic>
        <p:nvPicPr>
          <p:cNvPr id="518158" name="Picture 14" descr="f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2743200" cy="557213"/>
          </a:xfrm>
          <a:prstGeom prst="rect">
            <a:avLst/>
          </a:prstGeom>
          <a:noFill/>
        </p:spPr>
      </p:pic>
      <p:sp>
        <p:nvSpPr>
          <p:cNvPr id="518159" name="Rectangle 15"/>
          <p:cNvSpPr>
            <a:spLocks noChangeArrowheads="1"/>
          </p:cNvSpPr>
          <p:nvPr/>
        </p:nvSpPr>
        <p:spPr bwMode="auto">
          <a:xfrm>
            <a:off x="4341813" y="3048000"/>
            <a:ext cx="4802187" cy="21526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9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Factorial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== 0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1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</a:t>
            </a:r>
            <a:r>
              <a:rPr lang="en-US" sz="19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*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Factorial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n-1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b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</a:p>
        </p:txBody>
      </p:sp>
      <p:sp>
        <p:nvSpPr>
          <p:cNvPr id="518161" name="Text Box 17"/>
          <p:cNvSpPr txBox="1">
            <a:spLocks noChangeArrowheads="1"/>
          </p:cNvSpPr>
          <p:nvPr/>
        </p:nvSpPr>
        <p:spPr bwMode="auto">
          <a:xfrm>
            <a:off x="4343400" y="52578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  <a:latin typeface="18 VAG Rounded Bold   07390"/>
              </a:rPr>
              <a:t>Let’s now trace…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1066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endParaRPr lang="en-US" sz="1200" b="1">
                        <a:latin typeface="Courier New"/>
                        <a:cs typeface="Courier Ne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n!</a:t>
                      </a:r>
                      <a:endParaRPr lang="en-US" sz="1200" b="1"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30000" t="21067" r="32000" b="15733"/>
          <a:stretch>
            <a:fillRect/>
          </a:stretch>
        </p:blipFill>
        <p:spPr>
          <a:xfrm>
            <a:off x="6457950" y="4648200"/>
            <a:ext cx="25336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  <p:bldP spid="518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30226" t="19384" r="30226" b="17343"/>
          <a:stretch>
            <a:fillRect/>
          </a:stretch>
        </p:blipFill>
        <p:spPr>
          <a:xfrm>
            <a:off x="3048000" y="5486400"/>
            <a:ext cx="1981200" cy="1181100"/>
          </a:xfrm>
          <a:prstGeom prst="rect">
            <a:avLst/>
          </a:prstGeom>
        </p:spPr>
      </p:pic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762000"/>
          </a:xfrm>
        </p:spPr>
        <p:txBody>
          <a:bodyPr/>
          <a:lstStyle/>
          <a:p>
            <a:r>
              <a:rPr lang="en-US"/>
              <a:t>Non-linear Functional Example: </a:t>
            </a:r>
            <a:r>
              <a:rPr lang="en-US" b="1">
                <a:latin typeface="Courier New"/>
                <a:cs typeface="Courier New"/>
              </a:rPr>
              <a:t>Fib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1219200"/>
            <a:ext cx="8067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Inductive definition:</a:t>
            </a:r>
          </a:p>
          <a:p>
            <a:pPr lvl="1">
              <a:lnSpc>
                <a:spcPct val="90000"/>
              </a:lnSpc>
              <a:buFont typeface="Wingdings" pitchFamily="-65" charset="2"/>
              <a:buNone/>
            </a:pP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What are…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Courier New" pitchFamily="-65" charset="0"/>
              </a:rPr>
              <a:t>base_case_test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n &lt;= 1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FF00"/>
                </a:solidFill>
                <a:latin typeface="Courier New" pitchFamily="-65" charset="0"/>
              </a:rPr>
              <a:t>base_case_answer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FF00"/>
                </a:solidFill>
                <a:latin typeface="Courier New" pitchFamily="-65" charset="0"/>
              </a:rPr>
              <a:t>n</a:t>
            </a:r>
            <a:endParaRPr lang="en-US" sz="1800" b="1"/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Courier New" pitchFamily="-65" charset="0"/>
              </a:rPr>
              <a:t>SomePart</a:t>
            </a:r>
            <a:r>
              <a:rPr lang="en-US" sz="2000" b="1">
                <a:solidFill>
                  <a:schemeClr val="tx1"/>
                </a:solidFill>
                <a:latin typeface="Courier New" pitchFamily="-65" charset="0"/>
              </a:rPr>
              <a:t>(arg)</a:t>
            </a:r>
            <a:endParaRPr lang="en-US" sz="2000" b="1">
              <a:solidFill>
                <a:srgbClr val="FF0000"/>
              </a:solidFill>
              <a:latin typeface="Courier New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0</a:t>
            </a:r>
            <a:endParaRPr lang="en-US" sz="1800" b="1"/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Courier New" pitchFamily="-65" charset="0"/>
              </a:rPr>
              <a:t>Rest</a:t>
            </a:r>
            <a:r>
              <a:rPr lang="en-US" sz="2000" b="1">
                <a:solidFill>
                  <a:schemeClr val="tx1"/>
                </a:solidFill>
                <a:latin typeface="Courier New" pitchFamily="-65" charset="0"/>
              </a:rPr>
              <a:t>(arg)</a:t>
            </a:r>
            <a:endParaRPr lang="en-US" sz="2000" b="1">
              <a:solidFill>
                <a:srgbClr val="FF0000"/>
              </a:solidFill>
              <a:latin typeface="Courier New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n-1 </a:t>
            </a:r>
            <a:r>
              <a:rPr lang="en-US" sz="1800" b="1" u="sng">
                <a:solidFill>
                  <a:schemeClr val="tx1"/>
                </a:solidFill>
                <a:latin typeface="Courier New" pitchFamily="-65" charset="0"/>
              </a:rPr>
              <a:t>and</a:t>
            </a:r>
            <a:r>
              <a:rPr lang="en-US" sz="1800" b="1">
                <a:solidFill>
                  <a:srgbClr val="FF0000"/>
                </a:solidFill>
                <a:latin typeface="Courier New" pitchFamily="-65" charset="0"/>
              </a:rPr>
              <a:t> n-2</a:t>
            </a:r>
            <a:endParaRPr lang="en-US" sz="1800" b="1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chemeClr val="accent4"/>
                </a:solidFill>
                <a:latin typeface="Courier New" pitchFamily="-65" charset="0"/>
              </a:rPr>
              <a:t>Combiner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solidFill>
                  <a:schemeClr val="accent4"/>
                </a:solidFill>
                <a:latin typeface="Courier New" pitchFamily="-65" charset="0"/>
              </a:rPr>
              <a:t>+</a:t>
            </a:r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4343400" y="1371600"/>
            <a:ext cx="4810125" cy="13192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base_case_test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base_case_answer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4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Combiner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SomePart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),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</a:t>
            </a: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Rest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))))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 }</a:t>
            </a:r>
            <a:endParaRPr lang="en-US" sz="1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角ゴ Pro W3" pitchFamily="-65" charset="-128"/>
            </a:endParaRPr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2648888" y="0"/>
            <a:ext cx="6495112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en.wikipedia.org/wiki/Fibonacci_number</a:t>
            </a:r>
            <a:b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www.ics.uci.edu/~eppstein/161/960109.html</a:t>
            </a:r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4341813" y="4267200"/>
            <a:ext cx="4802187" cy="1752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9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Fib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 &lt;= 1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Fib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n-1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9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+</a:t>
            </a:r>
            <a:r>
              <a:rPr lang="en-US" sz="19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Fib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n-2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</a:t>
            </a: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b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5029200" y="60198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  <a:latin typeface="18 VAG Rounded Bold   07390"/>
              </a:rPr>
              <a:t>Let’s now: trace… (gif from Ybungalobill@wikimedia)</a:t>
            </a:r>
          </a:p>
        </p:txBody>
      </p:sp>
      <p:pic>
        <p:nvPicPr>
          <p:cNvPr id="530441" name="Picture 9" descr="FibIn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76400"/>
            <a:ext cx="2971800" cy="707571"/>
          </a:xfrm>
          <a:prstGeom prst="rect">
            <a:avLst/>
          </a:prstGeom>
          <a:noFill/>
        </p:spPr>
      </p:pic>
      <p:sp>
        <p:nvSpPr>
          <p:cNvPr id="530442" name="Rectangle 10"/>
          <p:cNvSpPr>
            <a:spLocks noChangeArrowheads="1"/>
          </p:cNvSpPr>
          <p:nvPr/>
        </p:nvSpPr>
        <p:spPr bwMode="auto">
          <a:xfrm>
            <a:off x="4343400" y="2651125"/>
            <a:ext cx="4800600" cy="16160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base_case_test</a:t>
            </a:r>
            <a:r>
              <a: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br>
              <a: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return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base_case_answer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);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2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Combiner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SomePart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),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</a:t>
            </a:r>
            <a:r>
              <a:rPr lang="en-US" sz="1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Rest1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)),</a:t>
            </a:r>
            <a:b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</a:t>
            </a:r>
            <a:r>
              <a:rPr lang="en-US" sz="1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Rest2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)),</a:t>
            </a:r>
            <a:b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…</a:t>
            </a:r>
            <a:b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         </a:t>
            </a:r>
            <a:r>
              <a:rPr lang="en-US" sz="1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Recursion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Restn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arg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 ))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 }</a:t>
            </a:r>
          </a:p>
        </p:txBody>
      </p:sp>
      <p:pic>
        <p:nvPicPr>
          <p:cNvPr id="530443" name="Picture 11" descr="Fibonacci"/>
          <p:cNvPicPr>
            <a:picLocks noChangeAspect="1" noChangeArrowheads="1"/>
          </p:cNvPicPr>
          <p:nvPr/>
        </p:nvPicPr>
        <p:blipFill>
          <a:blip r:embed="rId5"/>
          <a:srcRect l="18114" r="23032"/>
          <a:stretch>
            <a:fillRect/>
          </a:stretch>
        </p:blipFill>
        <p:spPr bwMode="auto">
          <a:xfrm>
            <a:off x="0" y="3886200"/>
            <a:ext cx="1268413" cy="1676400"/>
          </a:xfrm>
          <a:prstGeom prst="rect">
            <a:avLst/>
          </a:prstGeom>
          <a:noFill/>
        </p:spPr>
      </p:pic>
      <p:sp>
        <p:nvSpPr>
          <p:cNvPr id="530444" name="Rectangle 12"/>
          <p:cNvSpPr>
            <a:spLocks noChangeArrowheads="1"/>
          </p:cNvSpPr>
          <p:nvPr/>
        </p:nvSpPr>
        <p:spPr bwMode="auto">
          <a:xfrm>
            <a:off x="0" y="5562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Leonardo de Pisa</a:t>
            </a:r>
            <a:b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</a:b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aka, Fibonacci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1127740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endParaRPr lang="en-US" sz="1200" b="1">
                        <a:latin typeface="Courier New"/>
                        <a:cs typeface="Courier Ne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F(n)</a:t>
                      </a:r>
                      <a:endParaRPr lang="en-US" sz="1200" b="1"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  <p:bldP spid="530436" grpId="0" animBg="1"/>
      <p:bldP spid="530439" grpId="0" animBg="1"/>
      <p:bldP spid="5304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Authoring: Trust the Recursion!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authoring recursive code:</a:t>
            </a:r>
          </a:p>
          <a:p>
            <a:pPr lvl="1"/>
            <a:r>
              <a:rPr lang="en-US"/>
              <a:t>The base is usually easy: “when to stop?”</a:t>
            </a:r>
          </a:p>
          <a:p>
            <a:pPr lvl="1"/>
            <a:r>
              <a:rPr lang="en-US"/>
              <a:t>In the recursive step</a:t>
            </a:r>
          </a:p>
          <a:p>
            <a:pPr lvl="2"/>
            <a:r>
              <a:rPr lang="en-US"/>
              <a:t>How can we break the problem down into two:</a:t>
            </a:r>
          </a:p>
          <a:p>
            <a:pPr lvl="3"/>
            <a:r>
              <a:rPr lang="en-US"/>
              <a:t>A piece I can handle right now</a:t>
            </a:r>
          </a:p>
          <a:p>
            <a:pPr lvl="3"/>
            <a:r>
              <a:rPr lang="en-US"/>
              <a:t>The answer from a smaller piece of the problem</a:t>
            </a:r>
          </a:p>
          <a:p>
            <a:pPr lvl="2"/>
            <a:r>
              <a:rPr lang="en-US">
                <a:solidFill>
                  <a:srgbClr val="FF3099"/>
                </a:solidFill>
              </a:rPr>
              <a:t>Assume your self-call does the right thing</a:t>
            </a:r>
            <a:r>
              <a:rPr lang="en-US"/>
              <a:t> </a:t>
            </a:r>
            <a:br>
              <a:rPr lang="en-US"/>
            </a:br>
            <a:r>
              <a:rPr lang="en-US"/>
              <a:t>on a smaller piece of the problem</a:t>
            </a:r>
          </a:p>
          <a:p>
            <a:pPr lvl="2"/>
            <a:r>
              <a:rPr lang="en-US"/>
              <a:t>How to combine parts to get the overall answer?</a:t>
            </a:r>
          </a:p>
          <a:p>
            <a:r>
              <a:rPr lang="en-US"/>
              <a:t>Practice will make it easier to see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/>
              <a:t>Now you try one…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Want to park unit-length cars on a block 10 units wide.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In the ideal case, you can get 10 cars in.</a:t>
            </a:r>
          </a:p>
          <a:p>
            <a:pPr lvl="1"/>
            <a:r>
              <a:rPr lang="en-US" sz="2000"/>
              <a:t>Assume no wiggling needed, they just drop in</a:t>
            </a:r>
          </a:p>
          <a:p>
            <a:r>
              <a:rPr lang="en-US" sz="2400"/>
              <a:t>Assuming cars arrive &amp; park randomly on the open spaces, how many cars can park on avg?</a:t>
            </a:r>
          </a:p>
          <a:p>
            <a:r>
              <a:rPr lang="en-US" sz="2400"/>
              <a:t>With a partner, write </a:t>
            </a:r>
            <a:r>
              <a:rPr lang="en-US" sz="2400" b="1">
                <a:solidFill>
                  <a:srgbClr val="FFFF00"/>
                </a:solidFill>
                <a:latin typeface="Courier New"/>
                <a:cs typeface="Courier New"/>
              </a:rPr>
              <a:t>park(room)</a:t>
            </a:r>
            <a:r>
              <a:rPr lang="en-US" sz="2400"/>
              <a:t> </a:t>
            </a:r>
            <a:r>
              <a:rPr lang="en-US" sz="2400">
                <a:sym typeface="Wingdings"/>
              </a:rPr>
              <a:t></a:t>
            </a:r>
            <a:r>
              <a:rPr lang="en-US" sz="2400"/>
              <a:t> # of cars</a:t>
            </a:r>
          </a:p>
          <a:p>
            <a:pPr lvl="1"/>
            <a:r>
              <a:rPr lang="en-US" sz="2000"/>
              <a:t>Answer will be </a:t>
            </a:r>
            <a:r>
              <a:rPr lang="en-US" sz="2000" b="1">
                <a:latin typeface="Courier New"/>
                <a:cs typeface="Courier New"/>
              </a:rPr>
              <a:t>park(10)</a:t>
            </a:r>
          </a:p>
          <a:p>
            <a:pPr lvl="1"/>
            <a:r>
              <a:rPr lang="en-US" sz="2000"/>
              <a:t>Given: </a:t>
            </a:r>
            <a:r>
              <a:rPr lang="en-US" sz="2000" b="1">
                <a:latin typeface="Courier New"/>
                <a:cs typeface="Courier New"/>
              </a:rPr>
              <a:t>place(room)</a:t>
            </a:r>
            <a:r>
              <a:rPr lang="en-US" sz="2000"/>
              <a:t> randomly places </a:t>
            </a:r>
            <a:r>
              <a:rPr lang="en-US" sz="2000">
                <a:solidFill>
                  <a:schemeClr val="accent1"/>
                </a:solidFill>
              </a:rPr>
              <a:t>rear bumper </a:t>
            </a:r>
            <a:r>
              <a:rPr lang="en-US" sz="2000"/>
              <a:t>on a place from </a:t>
            </a:r>
            <a:r>
              <a:rPr lang="en-US" sz="2000" b="1">
                <a:latin typeface="Courier New"/>
                <a:cs typeface="Courier New"/>
              </a:rPr>
              <a:t>0</a:t>
            </a:r>
            <a:r>
              <a:rPr lang="en-US" sz="2000"/>
              <a:t> to </a:t>
            </a:r>
            <a:r>
              <a:rPr lang="en-US" sz="2000" b="1">
                <a:latin typeface="Courier New"/>
                <a:cs typeface="Courier New"/>
              </a:rPr>
              <a:t>room-1</a:t>
            </a:r>
            <a:r>
              <a:rPr lang="en-US" sz="2000"/>
              <a:t> and returns location. Assumes </a:t>
            </a:r>
            <a:r>
              <a:rPr lang="en-US" sz="2000" b="1">
                <a:latin typeface="Courier New"/>
                <a:cs typeface="Courier New"/>
              </a:rPr>
              <a:t>room</a:t>
            </a:r>
            <a:r>
              <a:rPr lang="en-US" sz="2000"/>
              <a:t> </a:t>
            </a:r>
            <a:r>
              <a:rPr lang="en-US" sz="2000" b="1">
                <a:latin typeface="Courier New"/>
                <a:cs typeface="Courier New"/>
              </a:rPr>
              <a:t>&gt;</a:t>
            </a:r>
            <a:r>
              <a:rPr lang="en-US" sz="2000"/>
              <a:t> </a:t>
            </a:r>
            <a:r>
              <a:rPr lang="en-US" sz="2000" b="1">
                <a:latin typeface="Courier New"/>
                <a:cs typeface="Courier New"/>
              </a:rPr>
              <a:t>1</a:t>
            </a:r>
            <a:r>
              <a:rPr lang="en-US" sz="2000"/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3486682" y="1712869"/>
            <a:ext cx="294208" cy="69965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63668" y="0"/>
            <a:ext cx="7880332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http://doi.acm.org/10.1145/1473195.1473219</a:t>
            </a:r>
            <a:b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mathworld.wolfram.com/RenyisParkingConstants.html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972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830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688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546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404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9262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120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978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9836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69458" y="1607487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458439" y="1575867"/>
            <a:ext cx="6898794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1279269" y="1728872"/>
            <a:ext cx="368883" cy="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8197557" y="1730318"/>
            <a:ext cx="368883" cy="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4824181" y="1698972"/>
            <a:ext cx="294208" cy="6996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1852381" y="1698972"/>
            <a:ext cx="294208" cy="6996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7338781" y="1698972"/>
            <a:ext cx="294208" cy="6996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6424381" y="1698972"/>
            <a:ext cx="294208" cy="6996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5662381" y="1698972"/>
            <a:ext cx="294208" cy="6996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2766781" y="1698972"/>
            <a:ext cx="294208" cy="6996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7" t="4904" r="12326" b="3958"/>
          <a:stretch>
            <a:fillRect/>
          </a:stretch>
        </p:blipFill>
        <p:spPr>
          <a:xfrm rot="5400000">
            <a:off x="3048219" y="5727220"/>
            <a:ext cx="294208" cy="69965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14972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1830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8688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546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2404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9262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6120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2978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9836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669458" y="5624210"/>
            <a:ext cx="685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1458439" y="5592590"/>
            <a:ext cx="6898794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279269" y="5745595"/>
            <a:ext cx="368883" cy="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8197557" y="5747041"/>
            <a:ext cx="368883" cy="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81400" y="6096000"/>
            <a:ext cx="480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1447800" y="60960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5846833" y="5998137"/>
            <a:ext cx="33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7</a:t>
            </a:r>
            <a:endParaRPr lang="en-US" b="1"/>
          </a:p>
        </p:txBody>
      </p:sp>
      <p:sp>
        <p:nvSpPr>
          <p:cNvPr id="66" name="Rectangle 65"/>
          <p:cNvSpPr/>
          <p:nvPr/>
        </p:nvSpPr>
        <p:spPr>
          <a:xfrm>
            <a:off x="1981200" y="5998137"/>
            <a:ext cx="33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2</a:t>
            </a:r>
            <a:endParaRPr lang="en-US" b="1"/>
          </a:p>
        </p:txBody>
      </p:sp>
      <p:sp>
        <p:nvSpPr>
          <p:cNvPr id="67" name="Bent Arrow 66"/>
          <p:cNvSpPr/>
          <p:nvPr/>
        </p:nvSpPr>
        <p:spPr bwMode="auto">
          <a:xfrm flipV="1">
            <a:off x="381000" y="5486400"/>
            <a:ext cx="8382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941" y="4572000"/>
            <a:ext cx="1292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E.g., </a:t>
            </a:r>
            <a:br>
              <a:rPr lang="en-US" sz="1600">
                <a:latin typeface="Courier New"/>
                <a:cs typeface="Courier New"/>
              </a:rPr>
            </a:br>
            <a:r>
              <a:rPr lang="en-US" sz="1600">
                <a:latin typeface="Courier New"/>
                <a:cs typeface="Courier New"/>
              </a:rPr>
              <a:t>place(10)</a:t>
            </a:r>
          </a:p>
          <a:p>
            <a:r>
              <a:rPr lang="en-US" sz="1600">
                <a:latin typeface="Courier New"/>
                <a:cs typeface="Courier New"/>
                <a:sym typeface="Wingdings"/>
              </a:rPr>
              <a:t> 2</a:t>
            </a:r>
            <a:r>
              <a:rPr lang="en-US" sz="1600"/>
              <a:t> </a:t>
            </a:r>
          </a:p>
        </p:txBody>
      </p:sp>
      <p:pic>
        <p:nvPicPr>
          <p:cNvPr id="57" name="Picture 56" descr="Screen shot 2009-11-01 at 1.33.26 P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029200"/>
            <a:ext cx="1201615" cy="381000"/>
          </a:xfrm>
          <a:prstGeom prst="rect">
            <a:avLst/>
          </a:prstGeom>
        </p:spPr>
      </p:pic>
      <p:pic>
        <p:nvPicPr>
          <p:cNvPr id="58" name="Picture 57" descr="Screen shot 2009-11-01 at 1.32.23 P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886200"/>
            <a:ext cx="162071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62686A"/>
              </a:clrFrom>
              <a:clrTo>
                <a:srgbClr val="62686A">
                  <a:alpha val="0"/>
                </a:srgbClr>
              </a:clrTo>
            </a:clrChange>
          </a:blip>
          <a:srcRect l="33681" t="18651" r="5806" b="15577"/>
          <a:stretch>
            <a:fillRect/>
          </a:stretch>
        </p:blipFill>
        <p:spPr>
          <a:xfrm>
            <a:off x="990601" y="3247972"/>
            <a:ext cx="4038599" cy="200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</a:t>
            </a:r>
            <a:r>
              <a:rPr lang="en-US" baseline="30000"/>
              <a:t>7</a:t>
            </a:r>
            <a:r>
              <a:rPr lang="en-US"/>
              <a:t> trials; avg = 7.2235337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3153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1066800"/>
            <a:ext cx="4610182" cy="2206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park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room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if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room &lt; 1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{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0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800" b="1">
                <a:solidFill>
                  <a:srgbClr val="FF3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else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rear 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= place(room)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</a:t>
            </a: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return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park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rear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 </a:t>
            </a:r>
            <a:r>
              <a:rPr lang="en-US" sz="18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+</a:t>
            </a:r>
            <a:r>
              <a:rPr lang="en-US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1 </a:t>
            </a:r>
            <a:r>
              <a:rPr lang="en-US" sz="18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+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         </a:t>
            </a:r>
            <a:r>
              <a:rPr lang="en-U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park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room-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(</a:t>
            </a: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rear+1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)))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/>
            </a:r>
            <a:b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  </a:t>
            </a: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  <a:b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</a:b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65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50961</TotalTime>
  <Pages>47</Pages>
  <Words>1444</Words>
  <Application>Microsoft Macintosh PowerPoint</Application>
  <PresentationFormat>Letter Paper (8.5x11 in)</PresentationFormat>
  <Paragraphs>164</Paragraphs>
  <Slides>12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Muscle-bound computer interface</vt:lpstr>
      <vt:lpstr>You already know it!</vt:lpstr>
      <vt:lpstr>Definition</vt:lpstr>
      <vt:lpstr>Linear Functional Pattern</vt:lpstr>
      <vt:lpstr>Linear Functional Example: n!</vt:lpstr>
      <vt:lpstr>Non-linear Functional Example: Fib</vt:lpstr>
      <vt:lpstr>Authoring: Trust the Recursion!</vt:lpstr>
      <vt:lpstr>Now you try one…</vt:lpstr>
      <vt:lpstr>107 trials; avg = 7.2235337</vt:lpstr>
      <vt:lpstr>Fractal Beauty in Nature</vt:lpstr>
      <vt:lpstr>Sierpinski Square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3070</cp:revision>
  <cp:lastPrinted>2009-11-01T22:03:53Z</cp:lastPrinted>
  <dcterms:created xsi:type="dcterms:W3CDTF">2009-10-31T21:17:24Z</dcterms:created>
  <dcterms:modified xsi:type="dcterms:W3CDTF">2009-11-01T22:04:42Z</dcterms:modified>
</cp:coreProperties>
</file>