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4" r:id="rId2"/>
    <p:sldId id="381" r:id="rId3"/>
    <p:sldId id="380" r:id="rId4"/>
    <p:sldId id="404" r:id="rId5"/>
    <p:sldId id="387" r:id="rId6"/>
    <p:sldId id="382" r:id="rId7"/>
    <p:sldId id="383" r:id="rId8"/>
    <p:sldId id="384" r:id="rId9"/>
    <p:sldId id="385" r:id="rId10"/>
    <p:sldId id="405" r:id="rId11"/>
    <p:sldId id="386" r:id="rId12"/>
    <p:sldId id="389" r:id="rId13"/>
    <p:sldId id="388" r:id="rId14"/>
    <p:sldId id="390" r:id="rId15"/>
    <p:sldId id="360" r:id="rId16"/>
    <p:sldId id="376" r:id="rId17"/>
    <p:sldId id="366" r:id="rId18"/>
    <p:sldId id="363" r:id="rId19"/>
    <p:sldId id="364" r:id="rId20"/>
    <p:sldId id="365" r:id="rId21"/>
    <p:sldId id="392" r:id="rId22"/>
    <p:sldId id="367" r:id="rId23"/>
    <p:sldId id="406" r:id="rId24"/>
    <p:sldId id="368" r:id="rId25"/>
    <p:sldId id="370" r:id="rId26"/>
    <p:sldId id="372" r:id="rId27"/>
    <p:sldId id="373" r:id="rId28"/>
    <p:sldId id="400" r:id="rId29"/>
    <p:sldId id="374" r:id="rId30"/>
    <p:sldId id="402" r:id="rId31"/>
    <p:sldId id="399" r:id="rId32"/>
    <p:sldId id="396" r:id="rId33"/>
    <p:sldId id="330" r:id="rId34"/>
    <p:sldId id="397" r:id="rId35"/>
    <p:sldId id="398" r:id="rId36"/>
    <p:sldId id="359" r:id="rId37"/>
    <p:sldId id="393" r:id="rId38"/>
    <p:sldId id="394" r:id="rId39"/>
    <p:sldId id="395" r:id="rId40"/>
    <p:sldId id="403" r:id="rId41"/>
    <p:sldId id="401" r:id="rId42"/>
    <p:sldId id="34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>
    <p:present/>
    <p:sldAll/>
    <p:penClr>
      <a:schemeClr val="tx1"/>
    </p:penClr>
  </p:showPr>
  <p:clrMru>
    <a:srgbClr val="D9D9D9"/>
    <a:srgbClr val="262673"/>
    <a:srgbClr val="E7E7E7"/>
    <a:srgbClr val="F9F9F9"/>
    <a:srgbClr val="F3CF51"/>
    <a:srgbClr val="F9D86C"/>
    <a:srgbClr val="FFCC33"/>
    <a:srgbClr val="001F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2362" autoAdjust="0"/>
  </p:normalViewPr>
  <p:slideViewPr>
    <p:cSldViewPr>
      <p:cViewPr varScale="1">
        <p:scale>
          <a:sx n="256" d="100"/>
          <a:sy n="256" d="100"/>
        </p:scale>
        <p:origin x="-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329BCC5-8119-DB40-92C8-9AC1D95DF578}" type="datetime1">
              <a:rPr lang="en-US"/>
              <a:pPr>
                <a:defRPr/>
              </a:pPr>
              <a:t>11/9/10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EF36736-DD8A-0F47-9CF5-057411899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05D0F7-8CD0-AC48-95A8-90D2E6119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What's hard about</a:t>
            </a:r>
            <a:r>
              <a:rPr lang="en-US" baseline="0"/>
              <a:t> programming NOW?</a:t>
            </a:r>
          </a:p>
          <a:p>
            <a:r>
              <a:rPr lang="en-US" baseline="0"/>
              <a:t>Handling partial failures</a:t>
            </a:r>
          </a:p>
          <a:p>
            <a:r>
              <a:rPr lang="en-US" baseline="0"/>
              <a:t>As gets bigger, hard to manage so many machines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5D0F7-8CD0-AC48-95A8-90D2E6119287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Potentially 32 servers, just 6 used here</a:t>
            </a:r>
          </a:p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Top is request rage</a:t>
            </a:r>
          </a:p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Middle is mix of puts (writes so lots more work) vs. gets (reads so easier)</a:t>
            </a:r>
          </a:p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Bottom is Utilization based on workload in blue, number of keys per sever in black, replicas show up in green</a:t>
            </a:r>
          </a:p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Changes every 5 minutes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8A592-1858-E74F-9BC2-010FA2246FC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F5A78-F49F-E742-B330-A14D89DE6904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977ED5B-2EB0-4F43-BFC1-BE6D8074896F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200KW racked HW, 7TB RAM, 1.5TB disk, 250 servers</a:t>
            </a:r>
          </a:p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“In tents” Computing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2213E-558C-304D-8448-197992C0298B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15534-1247-9843-93EB-43AA6B2DCF71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65" charset="0"/>
              </a:rPr>
              <a:t>Subtext: come to our retreats!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A3D68-2EE7-F046-A3ED-5D175731E30B}" type="slidenum">
              <a:rPr lang="en-US">
                <a:latin typeface="Arial" pitchFamily="-65" charset="0"/>
              </a:rPr>
              <a:pPr/>
              <a:t>21</a:t>
            </a:fld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8DE04-A94E-164A-A4A6-8471FEF927E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65" charset="0"/>
              </a:rPr>
              <a:t>Spam classification parallelizes well since batches of training instances can be handled separately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BEAF-12F7-3049-B7CD-51281554DE1F}" type="slidenum">
              <a:rPr lang="en-US">
                <a:latin typeface="Arial" pitchFamily="-65" charset="0"/>
              </a:rPr>
              <a:pPr/>
              <a:t>32</a:t>
            </a:fld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65" charset="0"/>
              </a:rPr>
              <a:t>I said M/R was elegant, not necessarily intuitive</a:t>
            </a:r>
          </a:p>
          <a:p>
            <a:r>
              <a:rPr lang="en-US">
                <a:latin typeface="Arial" pitchFamily="-65" charset="0"/>
              </a:rPr>
              <a:t>Open-source tools could still integrate much better than they do</a:t>
            </a:r>
          </a:p>
          <a:p>
            <a:r>
              <a:rPr lang="en-US">
                <a:latin typeface="Arial" pitchFamily="-65" charset="0"/>
              </a:rPr>
              <a:t>Bottom line, though, is you have to find &amp; expose //ism; also makes multicore prog hard. </a:t>
            </a:r>
          </a:p>
          <a:p>
            <a:endParaRPr lang="en-US">
              <a:latin typeface="Arial" pitchFamily="-65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5A217-44A4-8947-A15E-AD19F541B931}" type="slidenum">
              <a:rPr lang="en-US">
                <a:latin typeface="Arial" pitchFamily="-65" charset="0"/>
              </a:rPr>
              <a:pPr/>
              <a:t>34</a:t>
            </a:fld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65" charset="0"/>
              </a:rPr>
              <a:t>partitioning computation to minimize bulk data movement</a:t>
            </a:r>
          </a:p>
          <a:p>
            <a:r>
              <a:rPr lang="en-US">
                <a:latin typeface="Arial" pitchFamily="-65" charset="0"/>
              </a:rPr>
              <a:t>((if time)) "gravity well" effect of data, importance of open standards</a:t>
            </a:r>
          </a:p>
          <a:p>
            <a:endParaRPr lang="en-US">
              <a:latin typeface="Arial" pitchFamily="-65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1BAEE-9A84-1947-96DB-633C0D9F6FF7}" type="slidenum">
              <a:rPr lang="en-US">
                <a:latin typeface="Arial" pitchFamily="-65" charset="0"/>
              </a:rPr>
              <a:pPr/>
              <a:t>35</a:t>
            </a:fld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2286000" y="6705600"/>
            <a:ext cx="4419600" cy="152400"/>
          </a:xfrm>
          <a:prstGeom prst="rect">
            <a:avLst/>
          </a:prstGeom>
          <a:gradFill rotWithShape="1">
            <a:gsLst>
              <a:gs pos="0">
                <a:srgbClr val="00204E"/>
              </a:gs>
              <a:gs pos="50000">
                <a:schemeClr val="bg1"/>
              </a:gs>
              <a:gs pos="100000">
                <a:srgbClr val="00204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6705600"/>
            <a:ext cx="2286000" cy="1524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6705600" y="6705600"/>
            <a:ext cx="2438400" cy="1524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2286000" y="152400"/>
            <a:ext cx="4419600" cy="1066800"/>
          </a:xfrm>
          <a:prstGeom prst="rect">
            <a:avLst/>
          </a:prstGeom>
          <a:gradFill rotWithShape="1">
            <a:gsLst>
              <a:gs pos="0">
                <a:srgbClr val="00204E"/>
              </a:gs>
              <a:gs pos="50000">
                <a:schemeClr val="bg1"/>
              </a:gs>
              <a:gs pos="100000">
                <a:srgbClr val="00204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8" name="Picture 8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2667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52400"/>
            <a:ext cx="2286000" cy="10668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6705600" y="152400"/>
            <a:ext cx="2438400" cy="10668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3133725" y="754063"/>
            <a:ext cx="895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>
                <a:latin typeface="Arial" pitchFamily="-65" charset="0"/>
                <a:ea typeface="+mn-ea"/>
                <a:cs typeface="+mn-cs"/>
              </a:rPr>
              <a:t>UC Berkeley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772A-C6CF-2E48-B700-3253A3FD1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6EA8-EAC8-8F40-9075-A77FAFF64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945C-D557-F449-8116-68DE43C62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20B0-2EE9-CA42-8E6A-82AD2CDE3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D82C-C909-B34D-BE72-96D213948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58D6-37D6-F94B-BCB3-516750E90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796D-717A-0142-B9E5-1606F739F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85FC-53A1-6F44-94C5-1EE88ECCC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E48C-878B-3340-B5BC-AAFAC9B91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5F80-1183-C845-A985-81CA0574F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A2B8-63CA-DB4B-9D53-699ADCD40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2.png"/><Relationship Id="rId17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154113"/>
        </p:xfrm>
        <a:graphic>
          <a:graphicData uri="http://schemas.openxmlformats.org/presentationml/2006/ole">
            <p:oleObj spid="_x0000_s1026" name="Image" r:id="rId15" imgW="10057143" imgH="1269841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D60EFA5-BE85-0E4B-A4BB-E528E6D27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20" descr="Picture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813" y="109538"/>
            <a:ext cx="18049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1027" name="Image" r:id="rId17" imgW="10057143" imgH="1269841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6" Type="http://schemas.openxmlformats.org/officeDocument/2006/relationships/image" Target="../media/image27.jpeg"/><Relationship Id="rId1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-128"/>
            </a:endParaRPr>
          </a:p>
        </p:txBody>
      </p:sp>
      <p:sp>
        <p:nvSpPr>
          <p:cNvPr id="16387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45E7-2697-134A-904C-285AB49E5A6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6389" name="Picture 10" descr="1834540_4daa912b78.jpg"/>
          <p:cNvPicPr>
            <a:picLocks noChangeAspect="1"/>
          </p:cNvPicPr>
          <p:nvPr/>
        </p:nvPicPr>
        <p:blipFill>
          <a:blip r:embed="rId2"/>
          <a:srcRect r="25000" b="40981"/>
          <a:stretch>
            <a:fillRect/>
          </a:stretch>
        </p:blipFill>
        <p:spPr bwMode="auto">
          <a:xfrm>
            <a:off x="0" y="1443038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0" y="1447800"/>
            <a:ext cx="9448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  <a:t>Above the Clouds:</a:t>
            </a:r>
            <a:br>
              <a:rPr lang="en-US" sz="36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  <a:t>A Berkeley View of Cloud Computing</a:t>
            </a:r>
          </a:p>
          <a:p>
            <a:pPr algn="ctr"/>
            <a: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>Armando Fox, UC Berkeley</a:t>
            </a:r>
            <a:b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>Reliable Adaptive Distributed Systems Lab</a:t>
            </a:r>
            <a:b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>© 2009</a:t>
            </a:r>
            <a:r>
              <a:rPr lang="en-US" sz="32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32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2800">
              <a:solidFill>
                <a:srgbClr val="2D2D8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96063"/>
            <a:ext cx="9144000" cy="307975"/>
          </a:xfrm>
          <a:prstGeom prst="rect">
            <a:avLst/>
          </a:prstGeom>
          <a:solidFill>
            <a:srgbClr val="001F52"/>
          </a:solidFill>
          <a:ln>
            <a:solidFill>
              <a:srgbClr val="001F52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Image: John Curley http://www.flickr.com/photos/jay_que/1834540/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Google datacenter built c.2005 would be designed to house approximately _______ computers.</a:t>
            </a:r>
          </a:p>
          <a:p>
            <a:endParaRPr lang="en-US"/>
          </a:p>
          <a:p>
            <a:pPr>
              <a:buNone/>
            </a:pPr>
            <a:r>
              <a:rPr lang="en-US"/>
              <a:t>(a) 1,000</a:t>
            </a:r>
          </a:p>
          <a:p>
            <a:pPr>
              <a:buNone/>
            </a:pPr>
            <a:r>
              <a:rPr lang="en-US"/>
              <a:t>(b) 5,000</a:t>
            </a:r>
          </a:p>
          <a:p>
            <a:pPr>
              <a:buNone/>
            </a:pPr>
            <a:r>
              <a:rPr lang="en-US"/>
              <a:t>(c) 10,000</a:t>
            </a:r>
          </a:p>
          <a:p>
            <a:pPr>
              <a:buNone/>
            </a:pPr>
            <a:r>
              <a:rPr lang="en-US"/>
              <a:t>(d) 50,000</a:t>
            </a:r>
          </a:p>
          <a:p>
            <a:pPr>
              <a:buNone/>
            </a:pPr>
            <a:r>
              <a:rPr lang="en-US"/>
              <a:t>(e) 100,000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 how do you program a NOW? (or: what is it good for?)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Killer App for NOWs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Prof. Eric Brewer, Armando Fox, Steve Gribble, Paul Gauthier, Yatin Chawathe: </a:t>
            </a:r>
            <a:r>
              <a:rPr lang="en-US" i="1"/>
              <a:t>Cluster-Based Scalable Network Servers</a:t>
            </a:r>
            <a:br>
              <a:rPr lang="en-US" i="1"/>
            </a:br>
            <a:r>
              <a:rPr lang="en-US" sz="2400"/>
              <a:t>in Symposium on Operating Systems Principles, 1997</a:t>
            </a:r>
          </a:p>
          <a:p>
            <a:r>
              <a:rPr lang="en-US" i="1"/>
              <a:t>Non-</a:t>
            </a:r>
            <a:r>
              <a:rPr lang="en-US"/>
              <a:t>goal: build best/fastest search engine</a:t>
            </a:r>
          </a:p>
          <a:p>
            <a:pPr lvl="1"/>
            <a:r>
              <a:rPr lang="en-US"/>
              <a:t>But led to Inktomi, first </a:t>
            </a:r>
            <a:r>
              <a:rPr lang="en-US" i="1">
                <a:solidFill>
                  <a:srgbClr val="FF0000"/>
                </a:solidFill>
              </a:rPr>
              <a:t>truly scalable </a:t>
            </a:r>
            <a:r>
              <a:rPr lang="en-US"/>
              <a:t>search engine that took advantage of NOW ideas</a:t>
            </a:r>
          </a:p>
          <a:p>
            <a:r>
              <a:rPr lang="en-US"/>
              <a:t>Goal: show general techniques for programming NOW’s for Internet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latin typeface="Helvetica" pitchFamily="-65" charset="0"/>
              </a:rPr>
              <a:t>Access Is the Killer App!</a:t>
            </a:r>
            <a:r>
              <a:rPr lang="en-US" i="1">
                <a:latin typeface="Helvetica" pitchFamily="-65" charset="0"/>
              </a:rPr>
              <a:t> </a:t>
            </a:r>
            <a:r>
              <a:rPr lang="en-US">
                <a:latin typeface="Helvetica" pitchFamily="-65" charset="0"/>
              </a:rPr>
              <a:t/>
            </a:r>
            <a:br>
              <a:rPr lang="en-US">
                <a:latin typeface="Helvetica" pitchFamily="-65" charset="0"/>
              </a:rPr>
            </a:br>
            <a:r>
              <a:rPr lang="en-US" sz="3600">
                <a:latin typeface="Helvetica" pitchFamily="-65" charset="0"/>
              </a:rPr>
              <a:t>UC Berkeley, 1994-1999</a:t>
            </a:r>
            <a:endParaRPr lang="en-US" i="1">
              <a:latin typeface="Helvetica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781800" cy="5486400"/>
          </a:xfrm>
        </p:spPr>
        <p:txBody>
          <a:bodyPr/>
          <a:lstStyle/>
          <a:p>
            <a:pPr>
              <a:defRPr/>
            </a:pPr>
            <a:r>
              <a:rPr lang="en-US" sz="2800"/>
              <a:t>Project Daedalus: Profs. Katz &amp; Brewer</a:t>
            </a:r>
          </a:p>
          <a:p>
            <a:pPr>
              <a:defRPr/>
            </a:pPr>
            <a:r>
              <a:rPr lang="en-US" sz="2800"/>
              <a:t>Data, services in </a:t>
            </a:r>
            <a:r>
              <a:rPr lang="en-US" sz="2800" strike="dblStrike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/>
              <a:t>cloud</a:t>
            </a:r>
          </a:p>
          <a:p>
            <a:pPr lvl="1">
              <a:defRPr/>
            </a:pPr>
            <a:r>
              <a:rPr lang="en-US" sz="2400"/>
              <a:t>search, email, personal comms, productivity...</a:t>
            </a:r>
          </a:p>
          <a:p>
            <a:pPr>
              <a:defRPr/>
            </a:pPr>
            <a:r>
              <a:rPr lang="en-US" sz="2800"/>
              <a:t>Mobile access </a:t>
            </a:r>
            <a:r>
              <a:rPr lang="en-US" sz="2800" i="1"/>
              <a:t>anywhere, anytime</a:t>
            </a:r>
          </a:p>
          <a:p>
            <a:pPr>
              <a:defRPr/>
            </a:pPr>
            <a:r>
              <a:rPr lang="en-US" sz="2800"/>
              <a:t>Many “firsts”:</a:t>
            </a:r>
          </a:p>
          <a:p>
            <a:pPr lvl="1">
              <a:defRPr/>
            </a:pPr>
            <a:r>
              <a:rPr lang="en-US" sz="2400"/>
              <a:t>server architecture with auto-scaling </a:t>
            </a:r>
            <a:endParaRPr lang="en-US" sz="2400" i="1"/>
          </a:p>
          <a:p>
            <a:pPr lvl="1">
              <a:defRPr/>
            </a:pPr>
            <a:r>
              <a:rPr lang="en-US" sz="2400"/>
              <a:t>cluster-based Internet service: Inktomi</a:t>
            </a:r>
          </a:p>
          <a:p>
            <a:pPr lvl="1">
              <a:defRPr/>
            </a:pPr>
            <a:r>
              <a:rPr lang="en-US" sz="2400"/>
              <a:t>mobile Web: TopGun Wingman on Palm</a:t>
            </a:r>
          </a:p>
          <a:p>
            <a:pPr>
              <a:buNone/>
              <a:defRPr/>
            </a:pPr>
            <a:endParaRPr lang="en-US" i="1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i="1">
                <a:solidFill>
                  <a:srgbClr val="FF0000"/>
                </a:solidFill>
              </a:rPr>
              <a:t>Challenge: </a:t>
            </a:r>
            <a:r>
              <a:rPr lang="en-US">
                <a:solidFill>
                  <a:srgbClr val="FF0000"/>
                </a:solidFill>
              </a:rPr>
              <a:t>deploying the service! </a:t>
            </a:r>
          </a:p>
        </p:txBody>
      </p:sp>
      <p:pic>
        <p:nvPicPr>
          <p:cNvPr id="5" name="Picture 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1676400"/>
            <a:ext cx="2608262" cy="419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93800"/>
            <a:ext cx="27432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3886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6553200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A61848E-3E15-ED41-9853-1B924B3C17D1}" type="slidenum">
              <a:rPr lang="en-US" sz="1400"/>
              <a:pPr algn="r"/>
              <a:t>15</a:t>
            </a:fld>
            <a:endParaRPr lang="en-US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2005: </a:t>
            </a:r>
            <a:r>
              <a:rPr lang="en-US" sz="3600" i="1">
                <a:ea typeface="ＭＳ Ｐゴシック" charset="-128"/>
                <a:cs typeface="ＭＳ Ｐゴシック" charset="-128"/>
              </a:rPr>
              <a:t>Datacenter </a:t>
            </a:r>
            <a:r>
              <a:rPr lang="en-US" sz="3600">
                <a:ea typeface="ＭＳ Ｐゴシック" charset="-128"/>
                <a:cs typeface="ＭＳ Ｐゴシック" charset="-128"/>
              </a:rPr>
              <a:t>is new “server”</a:t>
            </a:r>
            <a:endParaRPr lang="en-US" sz="3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“Program”</a:t>
            </a:r>
            <a:r>
              <a:rPr lang="en-US" sz="2800">
                <a:ea typeface="ＭＳ Ｐゴシック" charset="-128"/>
                <a:cs typeface="ＭＳ Ｐゴシック" charset="-128"/>
              </a:rPr>
              <a:t> =&gt; Web search, email, map/GIS, …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“Computer”</a:t>
            </a:r>
            <a:r>
              <a:rPr lang="en-US" sz="2800">
                <a:ea typeface="ＭＳ Ｐゴシック" charset="-128"/>
                <a:cs typeface="ＭＳ Ｐゴシック" charset="-128"/>
              </a:rPr>
              <a:t> =&gt; 1000’s computers, storage, network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Warehouse-sized</a:t>
            </a:r>
            <a:r>
              <a:rPr lang="en-US" sz="2800">
                <a:ea typeface="ＭＳ Ｐゴシック" charset="-128"/>
                <a:cs typeface="ＭＳ Ｐゴシック" charset="-128"/>
              </a:rPr>
              <a:t> facilities and workloads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76200" y="63246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photos: Sun Microsystems, CNET, &amp; datacenterknowledge.com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2973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909" t="23842" r="2000"/>
          <a:stretch>
            <a:fillRect/>
          </a:stretch>
        </p:blipFill>
        <p:spPr>
          <a:xfrm>
            <a:off x="2057400" y="4800600"/>
            <a:ext cx="2743200" cy="14358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RAD Lab 5-year Mission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54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Enable </a:t>
            </a:r>
            <a:r>
              <a:rPr lang="en-US" sz="2800" b="1" i="1" u="sng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 person</a:t>
            </a:r>
            <a:r>
              <a:rPr lang="en-US" sz="2800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to develop, deploy, operate </a:t>
            </a:r>
            <a:br>
              <a:rPr lang="en-US" sz="2800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next -generation Internet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Key enabling technology: Statistical machine learning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Highly interdisciplinary faculty &amp;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7 faculty across CS, from theory to systems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2 postdocs, ~30 PhD students, ~5 undergrads </a:t>
            </a:r>
            <a:endParaRPr lang="en-US" sz="320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600575"/>
            <a:ext cx="1676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524375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5"/>
          <a:srcRect t="36333" b="35408"/>
          <a:stretch>
            <a:fillRect/>
          </a:stretch>
        </p:blipFill>
        <p:spPr bwMode="auto">
          <a:xfrm>
            <a:off x="3208338" y="4616450"/>
            <a:ext cx="2706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77000" y="6245225"/>
            <a:ext cx="2133600" cy="476250"/>
          </a:xfrm>
          <a:noFill/>
        </p:spPr>
        <p:txBody>
          <a:bodyPr/>
          <a:lstStyle/>
          <a:p>
            <a:fld id="{2A626317-CEEB-384A-B5EE-C1A2BFDAD028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6872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5334000"/>
            <a:ext cx="952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" y="5357813"/>
            <a:ext cx="1463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5461770"/>
            <a:ext cx="1311275" cy="4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6725" y="5975350"/>
            <a:ext cx="1260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13200" y="5989638"/>
            <a:ext cx="101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7125" y="5975350"/>
            <a:ext cx="14636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5867400"/>
            <a:ext cx="1123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95500" y="5562600"/>
            <a:ext cx="1057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ujitsu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3900" y="5337175"/>
            <a:ext cx="1231900" cy="615950"/>
          </a:xfrm>
          <a:prstGeom prst="rect">
            <a:avLst/>
          </a:prstGeom>
        </p:spPr>
      </p:pic>
      <p:pic>
        <p:nvPicPr>
          <p:cNvPr id="17" name="Picture 16" descr="25.08.08-ebay-logo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3487" y="5410200"/>
            <a:ext cx="1266713" cy="685800"/>
          </a:xfrm>
          <a:prstGeom prst="rect">
            <a:avLst/>
          </a:prstGeom>
        </p:spPr>
      </p:pic>
      <p:pic>
        <p:nvPicPr>
          <p:cNvPr id="18" name="Picture 17" descr="yahoo-logo_0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0" y="6085840"/>
            <a:ext cx="1752600" cy="467360"/>
          </a:xfrm>
          <a:prstGeom prst="rect">
            <a:avLst/>
          </a:prstGeom>
        </p:spPr>
      </p:pic>
      <p:pic>
        <p:nvPicPr>
          <p:cNvPr id="19" name="Picture 18" descr="Intel_logo.jpg"/>
          <p:cNvPicPr>
            <a:picLocks noChangeAspect="1"/>
          </p:cNvPicPr>
          <p:nvPr/>
        </p:nvPicPr>
        <p:blipFill>
          <a:blip r:embed="rId17"/>
          <a:srcRect t="10131"/>
          <a:stretch>
            <a:fillRect/>
          </a:stretch>
        </p:blipFill>
        <p:spPr>
          <a:xfrm>
            <a:off x="762000" y="5943600"/>
            <a:ext cx="1371600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Utility Computing Arrives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Amazon Elastic Compute Cloud (EC2)</a:t>
            </a:r>
          </a:p>
          <a:p>
            <a:r>
              <a:rPr lang="en-US" sz="2800">
                <a:ea typeface="华文细黑" charset="-122"/>
                <a:cs typeface="华文细黑" charset="-122"/>
              </a:rPr>
              <a:t>“Compute unit” </a:t>
            </a:r>
            <a:r>
              <a:rPr lang="en-US" sz="2800">
                <a:ea typeface="ＭＳ Ｐゴシック" charset="-128"/>
                <a:cs typeface="ＭＳ Ｐゴシック" charset="-128"/>
              </a:rPr>
              <a:t>rental: $0.08-0.80/hr.</a:t>
            </a:r>
          </a:p>
          <a:p>
            <a:pPr lvl="1"/>
            <a:r>
              <a:rPr lang="en-US" sz="2400"/>
              <a:t>1 CU ≈ 1.0-1.2 GHz 2007 AMD Opteron/Xeon core</a:t>
            </a:r>
          </a:p>
          <a:p>
            <a:pPr lvl="1">
              <a:buFontTx/>
              <a:buNone/>
            </a:pPr>
            <a:endParaRPr lang="en-US" sz="2400"/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N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No up-front cost, no contract, no minimum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Billing rounded to nearest hour; pay-as-you-go storage also available</a:t>
            </a: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A new paradigm for deploying services?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7848600" y="624522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D239C6C-8FFC-8245-862B-A38DF71A9AEE}" type="slidenum">
              <a:rPr lang="en-US" sz="1400"/>
              <a:pPr algn="r"/>
              <a:t>17</a:t>
            </a:fld>
            <a:endParaRPr lang="en-US" sz="140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/>
        </p:nvGraphicFramePr>
        <p:xfrm>
          <a:off x="304800" y="2857500"/>
          <a:ext cx="8610600" cy="1485900"/>
        </p:xfrm>
        <a:graphic>
          <a:graphicData uri="http://schemas.openxmlformats.org/drawingml/2006/table">
            <a:tbl>
              <a:tblPr/>
              <a:tblGrid>
                <a:gridCol w="2232025"/>
                <a:gridCol w="1212850"/>
                <a:gridCol w="898525"/>
                <a:gridCol w="1143000"/>
                <a:gridCol w="3124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“Instances”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Platform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Small - $0.10 /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32-bit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1.7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  160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Large - $0.40 /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64-bit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7.5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  850 GB – 2 spindles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XLarge - $0.80 /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64-bit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15.0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  <a:cs typeface="ＭＳ Ｐゴシック" charset="-128"/>
                        </a:rPr>
                        <a:t>1690 GB – 3 spindles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3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E649A-7A75-8745-8A9F-D3355A14DAD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smtClean="0">
              <a:solidFill>
                <a:srgbClr val="333399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4000" smtClean="0">
                <a:solidFill>
                  <a:srgbClr val="333399"/>
                </a:solidFill>
                <a:ea typeface="ＭＳ Ｐゴシック" charset="-128"/>
                <a:cs typeface="ＭＳ Ｐゴシック" charset="-128"/>
              </a:rPr>
              <a:t>But... </a:t>
            </a:r>
          </a:p>
          <a:p>
            <a:r>
              <a:rPr lang="en-US" sz="4000" smtClean="0">
                <a:solidFill>
                  <a:srgbClr val="333399"/>
                </a:solidFill>
                <a:ea typeface="ＭＳ Ｐゴシック" charset="-128"/>
                <a:cs typeface="ＭＳ Ｐゴシック" charset="-128"/>
              </a:rPr>
              <a:t>What </a:t>
            </a:r>
            <a:r>
              <a:rPr lang="en-US" sz="4000" i="1" smtClean="0">
                <a:solidFill>
                  <a:srgbClr val="333399"/>
                </a:solidFill>
                <a:ea typeface="ＭＳ Ｐゴシック" charset="-128"/>
                <a:cs typeface="ＭＳ Ｐゴシック" charset="-128"/>
              </a:rPr>
              <a:t>is </a:t>
            </a:r>
            <a:r>
              <a:rPr lang="en-US" sz="4000" smtClean="0">
                <a:solidFill>
                  <a:srgbClr val="333399"/>
                </a:solidFill>
                <a:ea typeface="ＭＳ Ｐゴシック" charset="-128"/>
                <a:cs typeface="ＭＳ Ｐゴシック" charset="-128"/>
              </a:rPr>
              <a:t>cloud computing, exactly?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E31B2A-E5EA-A640-9E37-374409F0F33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“It’s nothing (new)”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>
                <a:ea typeface="ＭＳ Ｐゴシック" charset="-128"/>
                <a:cs typeface="ＭＳ Ｐゴシック" charset="-128"/>
              </a:rPr>
              <a:t>	“...we’ve redefined Cloud Computing to include everything that we already do... </a:t>
            </a:r>
            <a:br>
              <a:rPr lang="en-US" i="1">
                <a:ea typeface="ＭＳ Ｐゴシック" charset="-128"/>
                <a:cs typeface="ＭＳ Ｐゴシック" charset="-128"/>
              </a:rPr>
            </a:br>
            <a:r>
              <a:rPr lang="en-US" i="1">
                <a:ea typeface="ＭＳ Ｐゴシック" charset="-128"/>
                <a:cs typeface="ＭＳ Ｐゴシック" charset="-128"/>
              </a:rPr>
              <a:t>I don’t understand what we would do differently ... other than change the wording of some of our ads.”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i="1">
                <a:ea typeface="ＭＳ Ｐゴシック" charset="-128"/>
                <a:cs typeface="ＭＳ Ｐゴシック" charset="-128"/>
              </a:rPr>
              <a:t>– Larry Ellison, CEO, Oracle </a:t>
            </a:r>
            <a:br>
              <a:rPr lang="en-US" i="1">
                <a:ea typeface="ＭＳ Ｐゴシック" charset="-128"/>
                <a:cs typeface="ＭＳ Ｐゴシック" charset="-128"/>
              </a:rPr>
            </a:br>
            <a:r>
              <a:rPr lang="en-US" i="1">
                <a:ea typeface="ＭＳ Ｐゴシック" charset="-128"/>
                <a:cs typeface="ＭＳ Ｐゴシック" charset="-128"/>
              </a:rPr>
              <a:t>(Wall Street Journal, Sept. 26, 2008)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B5B9E-52B4-504D-96DB-BA7BD0E0688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distributed computing?</a:t>
            </a:r>
          </a:p>
          <a:p>
            <a:r>
              <a:rPr lang="en-US"/>
              <a:t>What is warehouse-scale computing?</a:t>
            </a:r>
          </a:p>
          <a:p>
            <a:r>
              <a:rPr lang="en-US"/>
              <a:t>What is cloud computing?</a:t>
            </a:r>
          </a:p>
          <a:p>
            <a:r>
              <a:rPr lang="en-US"/>
              <a:t>Why should you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153400" cy="1143000"/>
          </a:xfrm>
        </p:spPr>
        <p:txBody>
          <a:bodyPr/>
          <a:lstStyle/>
          <a:p>
            <a:r>
              <a:rPr lang="en-US" sz="3600" i="1" smtClean="0">
                <a:ea typeface="ＭＳ Ｐゴシック" charset="-128"/>
                <a:cs typeface="ＭＳ Ｐゴシック" charset="-128"/>
              </a:rPr>
              <a:t>Above the Clouds:</a:t>
            </a:r>
            <a:br>
              <a:rPr lang="en-US" sz="3600" i="1" smtClean="0">
                <a:ea typeface="ＭＳ Ｐゴシック" charset="-128"/>
                <a:cs typeface="ＭＳ Ｐゴシック" charset="-128"/>
              </a:rPr>
            </a:br>
            <a:r>
              <a:rPr lang="en-US" sz="3600" i="1" smtClean="0">
                <a:ea typeface="ＭＳ Ｐゴシック" charset="-128"/>
                <a:cs typeface="ＭＳ Ｐゴシック" charset="-128"/>
              </a:rPr>
              <a:t>A Berkeley View of Cloud Computing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 u="sng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abovetheclouds.cs.berkeley.edu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2/09 White paper by RAD Lab PI’s and students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Goal: stimulate discussion on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what’s really new</a:t>
            </a:r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400" smtClean="0"/>
              <a:t>Clarify terminology </a:t>
            </a:r>
          </a:p>
          <a:p>
            <a:pPr lvl="1"/>
            <a:r>
              <a:rPr lang="en-US" sz="2400" smtClean="0"/>
              <a:t>Comparison with conventional computing</a:t>
            </a:r>
          </a:p>
          <a:p>
            <a:pPr lvl="1"/>
            <a:r>
              <a:rPr lang="en-US" sz="2400" smtClean="0"/>
              <a:t>Identify challenges &amp; opportunities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Why can we offer new perspective?</a:t>
            </a:r>
          </a:p>
          <a:p>
            <a:pPr lvl="1"/>
            <a:r>
              <a:rPr lang="en-US" sz="2400" smtClean="0"/>
              <a:t>Strong engagement with industry</a:t>
            </a:r>
          </a:p>
          <a:p>
            <a:pPr lvl="1"/>
            <a:r>
              <a:rPr lang="en-US" sz="2400" smtClean="0"/>
              <a:t>Users of cloud computing in our own research and teaching</a:t>
            </a:r>
          </a:p>
          <a:p>
            <a:r>
              <a:rPr lang="en-US" sz="2800" smtClean="0"/>
              <a:t>Over 60,000 downloads</a:t>
            </a:r>
          </a:p>
        </p:txBody>
      </p:sp>
      <p:sp>
        <p:nvSpPr>
          <p:cNvPr id="2253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133600" cy="476250"/>
          </a:xfrm>
          <a:noFill/>
        </p:spPr>
        <p:txBody>
          <a:bodyPr/>
          <a:lstStyle/>
          <a:p>
            <a:fld id="{0005A1D8-CCC4-D24A-A30F-EB7AFB364E61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Above The Clouds </a:t>
            </a:r>
            <a:r>
              <a:rPr lang="en-US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Research collaborations/hires: Amazon, Google, Microsoft, Twitter, Facebook, Cloudera, Yahoo!... </a:t>
            </a:r>
          </a:p>
          <a:p>
            <a:pPr>
              <a:defRPr/>
            </a:pPr>
            <a:r>
              <a:rPr lang="en-US" sz="2800"/>
              <a:t>Invited presentations/advice</a:t>
            </a:r>
          </a:p>
          <a:p>
            <a:pPr lvl="1">
              <a:defRPr/>
            </a:pPr>
            <a:r>
              <a:rPr lang="en-US" sz="2400"/>
              <a:t>Google, Fujitsu, IBM, HP, Microsoft, SAP, Juniper, ...</a:t>
            </a:r>
          </a:p>
          <a:p>
            <a:pPr lvl="1">
              <a:defRPr/>
            </a:pPr>
            <a:r>
              <a:rPr lang="en-US" sz="2400"/>
              <a:t>World Economic Forum</a:t>
            </a:r>
          </a:p>
          <a:p>
            <a:pPr lvl="1">
              <a:defRPr/>
            </a:pPr>
            <a:r>
              <a:rPr lang="en-US" sz="2400"/>
              <a:t>Nat’l Academy of Engineering</a:t>
            </a:r>
          </a:p>
          <a:p>
            <a:pPr lvl="1">
              <a:defRPr/>
            </a:pPr>
            <a:r>
              <a:rPr lang="en-US" sz="2400"/>
              <a:t>OpenCirrus Summit</a:t>
            </a:r>
          </a:p>
          <a:p>
            <a:pPr lvl="1">
              <a:defRPr/>
            </a:pPr>
            <a:r>
              <a:rPr lang="en-US" sz="2400"/>
              <a:t>UCB Office of the CIO</a:t>
            </a:r>
          </a:p>
          <a:p>
            <a:pPr lvl="1">
              <a:defRPr/>
            </a:pPr>
            <a:r>
              <a:rPr lang="en-US" sz="2400"/>
              <a:t>UC Systemwide Cloud Computing Task Force</a:t>
            </a:r>
          </a:p>
          <a:p>
            <a:pPr marL="0" indent="0" algn="ctr">
              <a:buFontTx/>
              <a:buNone/>
              <a:defRPr/>
            </a:pPr>
            <a:r>
              <a:rPr lang="en-US" sz="2800" i="1">
                <a:solidFill>
                  <a:srgbClr val="FF0000"/>
                </a:solidFill>
              </a:rPr>
              <a:t>UCB is academic leader in cloud computing in both research &amp;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is it? What’s new?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Old idea: Software as a Service (SaaS)</a:t>
            </a:r>
          </a:p>
          <a:p>
            <a:pPr lvl="1"/>
            <a:r>
              <a:rPr lang="en-US" smtClean="0">
                <a:ea typeface="ＭＳ Ｐゴシック" charset="-128"/>
                <a:cs typeface="ＭＳ Ｐゴシック" charset="-128"/>
              </a:rPr>
              <a:t>Software hosted in the infrastructure vs. installed on local servers or desktops; dumb (but brawny) terminals</a:t>
            </a:r>
          </a:p>
          <a:p>
            <a:r>
              <a:rPr lang="en-US" b="1" smtClean="0">
                <a:ea typeface="ＭＳ Ｐゴシック" charset="-128"/>
                <a:cs typeface="ＭＳ Ｐゴシック" charset="-128"/>
              </a:rPr>
              <a:t>New: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pay-as-you-go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utility computing</a:t>
            </a:r>
          </a:p>
          <a:p>
            <a:pPr lvl="1"/>
            <a:r>
              <a:rPr lang="en-US" smtClean="0"/>
              <a:t>Illusion of infinite resources on demand</a:t>
            </a:r>
          </a:p>
          <a:p>
            <a:pPr lvl="1"/>
            <a:r>
              <a:rPr lang="en-US" smtClean="0"/>
              <a:t>Fine-grained billing: release == don’t pay</a:t>
            </a:r>
          </a:p>
          <a:p>
            <a:pPr lvl="1"/>
            <a:r>
              <a:rPr lang="en-US" smtClean="0"/>
              <a:t>Earlier examples: Sun, Intel Computing Services—longer commitment, more $$$/hour, no storage</a:t>
            </a:r>
          </a:p>
          <a:p>
            <a:pPr lvl="1"/>
            <a:r>
              <a:rPr lang="en-US" i="1" smtClean="0"/>
              <a:t>Public (utility)</a:t>
            </a:r>
            <a:r>
              <a:rPr lang="en-US" smtClean="0"/>
              <a:t> vs. </a:t>
            </a:r>
            <a:r>
              <a:rPr lang="en-US" i="1" smtClean="0"/>
              <a:t>private</a:t>
            </a:r>
            <a:r>
              <a:rPr lang="en-US" smtClean="0"/>
              <a:t> clouds</a:t>
            </a:r>
            <a:endParaRPr lang="en-US" i="1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1C4DF-64A5-A54E-BDAB-E1B3E83E447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much data per month, approximately, is processed through Google’s </a:t>
            </a:r>
            <a:r>
              <a:rPr lang="en-US" i="1"/>
              <a:t>BigTable </a:t>
            </a:r>
            <a:r>
              <a:rPr lang="en-US"/>
              <a:t>storage system?</a:t>
            </a:r>
          </a:p>
          <a:p>
            <a:pPr>
              <a:buNone/>
            </a:pPr>
            <a:r>
              <a:rPr lang="en-US"/>
              <a:t>(a) 1 TB (1,000 GB)</a:t>
            </a:r>
          </a:p>
          <a:p>
            <a:pPr>
              <a:buNone/>
            </a:pPr>
            <a:r>
              <a:rPr lang="en-US"/>
              <a:t>(b) 100 TB</a:t>
            </a:r>
          </a:p>
          <a:p>
            <a:pPr>
              <a:buNone/>
            </a:pPr>
            <a:r>
              <a:rPr lang="en-US"/>
              <a:t>(c) 1 PB (1,000 TB)</a:t>
            </a:r>
          </a:p>
          <a:p>
            <a:pPr>
              <a:buNone/>
            </a:pPr>
            <a:r>
              <a:rPr lang="en-US"/>
              <a:t>(d) 100 PB</a:t>
            </a:r>
          </a:p>
          <a:p>
            <a:pPr>
              <a:buNone/>
            </a:pPr>
            <a:r>
              <a:rPr lang="en-US"/>
              <a:t>(e) 1 EB (exabyte = 1,000 PB)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Why Now (not then)?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The Web “</a:t>
            </a:r>
            <a:r>
              <a:rPr lang="en-US" sz="2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Space Race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”: Build-out of extremely large datacenters (10,000’s of </a:t>
            </a:r>
            <a:r>
              <a:rPr lang="en-US" sz="2800" b="1" i="1" smtClean="0">
                <a:ea typeface="ＭＳ Ｐゴシック" charset="-128"/>
                <a:cs typeface="ＭＳ Ｐゴシック" charset="-128"/>
              </a:rPr>
              <a:t>commodity 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PCs)</a:t>
            </a:r>
          </a:p>
          <a:p>
            <a:r>
              <a:rPr lang="en-US" sz="2800" smtClean="0"/>
              <a:t>Driven by growth in demand (more users)</a:t>
            </a:r>
          </a:p>
          <a:p>
            <a:pPr lvl="1"/>
            <a:r>
              <a:rPr lang="en-US" sz="2400" smtClean="0"/>
              <a:t>Infrastructure software: e.g., Google File System</a:t>
            </a:r>
          </a:p>
          <a:p>
            <a:pPr lvl="1"/>
            <a:r>
              <a:rPr lang="en-US" sz="2400" smtClean="0"/>
              <a:t>Operational expertise</a:t>
            </a:r>
          </a:p>
          <a:p>
            <a:pPr lvl="1"/>
            <a:r>
              <a:rPr lang="en-US" sz="2400" smtClean="0"/>
              <a:t>Discovered </a:t>
            </a:r>
            <a:r>
              <a:rPr lang="en-US" sz="2400" smtClean="0">
                <a:solidFill>
                  <a:srgbClr val="0000FF"/>
                </a:solidFill>
              </a:rPr>
              <a:t>economy of scale: 5-7x </a:t>
            </a:r>
            <a:r>
              <a:rPr lang="en-US" sz="2400" smtClean="0"/>
              <a:t>cheaper than provisioning a medium-sized (100’s machines) facility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More pervasive broadband Internet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Free &amp; open source software</a:t>
            </a:r>
            <a:endParaRPr lang="en-US" sz="2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FA2CBF-8F3F-5746-A75E-E149F5B536A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43000" y="3429000"/>
            <a:ext cx="6654800" cy="2971800"/>
            <a:chOff x="1142999" y="3581400"/>
            <a:chExt cx="6654755" cy="2971800"/>
          </a:xfrm>
        </p:grpSpPr>
        <p:sp>
          <p:nvSpPr>
            <p:cNvPr id="35" name="Rectangle 34"/>
            <p:cNvSpPr/>
            <p:nvPr/>
          </p:nvSpPr>
          <p:spPr>
            <a:xfrm>
              <a:off x="5181572" y="4460875"/>
              <a:ext cx="2613007" cy="2174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81572" y="3581400"/>
              <a:ext cx="2616182" cy="908050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solidFill>
              <a:srgbClr val="D9D9D9"/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2999" y="3581400"/>
              <a:ext cx="2613007" cy="10969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01" name="TextBox 35"/>
            <p:cNvSpPr txBox="1">
              <a:spLocks noChangeArrowheads="1"/>
            </p:cNvSpPr>
            <p:nvPr/>
          </p:nvSpPr>
          <p:spPr bwMode="auto">
            <a:xfrm>
              <a:off x="3617774" y="6029980"/>
              <a:ext cx="3098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Unused resources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70211" y="6105525"/>
              <a:ext cx="533396" cy="3810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>
                <a:schemeClr val="accent6">
                  <a:lumMod val="50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Cloud Economics 101</a:t>
            </a:r>
          </a:p>
        </p:txBody>
      </p:sp>
      <p:sp>
        <p:nvSpPr>
          <p:cNvPr id="28676" name="Content Placeholder 2"/>
          <p:cNvSpPr txBox="1">
            <a:spLocks/>
          </p:cNvSpPr>
          <p:nvPr/>
        </p:nvSpPr>
        <p:spPr bwMode="auto">
          <a:xfrm>
            <a:off x="457200" y="13716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charset="0"/>
              </a:rPr>
              <a:t> Static provisioning for peak - wasteful, but necessary for SLA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3438" y="5029200"/>
            <a:ext cx="3281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“Statically provisioned”</a:t>
            </a:r>
            <a:br>
              <a:rPr lang="en-US"/>
            </a:br>
            <a:r>
              <a:rPr lang="en-US"/>
              <a:t> data center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05400" y="5105400"/>
            <a:ext cx="2881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“</a:t>
            </a:r>
            <a:r>
              <a:rPr lang="en-US">
                <a:solidFill>
                  <a:srgbClr val="0000FF"/>
                </a:solidFill>
              </a:rPr>
              <a:t>Virtual</a:t>
            </a:r>
            <a:r>
              <a:rPr lang="en-US"/>
              <a:t>” data center </a:t>
            </a:r>
            <a:br>
              <a:rPr lang="en-US"/>
            </a:br>
            <a:r>
              <a:rPr lang="en-US"/>
              <a:t>in the cloud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19138" y="2668588"/>
            <a:ext cx="3700462" cy="2436812"/>
            <a:chOff x="719863" y="3048794"/>
            <a:chExt cx="3775937" cy="2455971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6273" y="4115172"/>
              <a:ext cx="2134375" cy="162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2651" y="5181569"/>
              <a:ext cx="3124747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142651" y="3962383"/>
              <a:ext cx="2667941" cy="990389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93" name="TextBox 17"/>
            <p:cNvSpPr txBox="1">
              <a:spLocks noChangeArrowheads="1"/>
            </p:cNvSpPr>
            <p:nvPr/>
          </p:nvSpPr>
          <p:spPr bwMode="auto">
            <a:xfrm>
              <a:off x="3535212" y="4232780"/>
              <a:ext cx="96058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262673"/>
                  </a:solidFill>
                </a:rPr>
                <a:t>Demand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42651" y="3815185"/>
              <a:ext cx="2744075" cy="16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695" name="TextBox 19"/>
            <p:cNvSpPr txBox="1">
              <a:spLocks noChangeArrowheads="1"/>
            </p:cNvSpPr>
            <p:nvPr/>
          </p:nvSpPr>
          <p:spPr bwMode="auto">
            <a:xfrm>
              <a:off x="3512839" y="3477181"/>
              <a:ext cx="982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Capacity</a:t>
              </a:r>
            </a:p>
          </p:txBody>
        </p:sp>
        <p:sp>
          <p:nvSpPr>
            <p:cNvPr id="28696" name="TextBox 22"/>
            <p:cNvSpPr txBox="1">
              <a:spLocks noChangeArrowheads="1"/>
            </p:cNvSpPr>
            <p:nvPr/>
          </p:nvSpPr>
          <p:spPr bwMode="auto">
            <a:xfrm>
              <a:off x="2443015" y="5181600"/>
              <a:ext cx="60498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863" y="3658394"/>
              <a:ext cx="423973" cy="922793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Machines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873625" y="2667000"/>
            <a:ext cx="3813175" cy="2438400"/>
            <a:chOff x="4876284" y="3048001"/>
            <a:chExt cx="3886716" cy="2455970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 flipV="1">
              <a:off x="4118852" y="4111257"/>
              <a:ext cx="2132984" cy="647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88581" y="5179387"/>
              <a:ext cx="3124583" cy="159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188581" y="3960996"/>
              <a:ext cx="2668274" cy="991342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85" name="TextBox 28"/>
            <p:cNvSpPr txBox="1">
              <a:spLocks noChangeArrowheads="1"/>
            </p:cNvSpPr>
            <p:nvPr/>
          </p:nvSpPr>
          <p:spPr bwMode="auto">
            <a:xfrm>
              <a:off x="7803457" y="4766861"/>
              <a:ext cx="959543" cy="3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262673"/>
                  </a:solidFill>
                </a:rPr>
                <a:t>Demand</a:t>
              </a:r>
            </a:p>
          </p:txBody>
        </p:sp>
        <p:sp>
          <p:nvSpPr>
            <p:cNvPr id="28686" name="TextBox 30"/>
            <p:cNvSpPr txBox="1">
              <a:spLocks noChangeArrowheads="1"/>
            </p:cNvSpPr>
            <p:nvPr/>
          </p:nvSpPr>
          <p:spPr bwMode="auto">
            <a:xfrm>
              <a:off x="7753147" y="4191000"/>
              <a:ext cx="982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Capacity</a:t>
              </a:r>
            </a:p>
          </p:txBody>
        </p:sp>
        <p:sp>
          <p:nvSpPr>
            <p:cNvPr id="28687" name="TextBox 31"/>
            <p:cNvSpPr txBox="1">
              <a:spLocks noChangeArrowheads="1"/>
            </p:cNvSpPr>
            <p:nvPr/>
          </p:nvSpPr>
          <p:spPr bwMode="auto">
            <a:xfrm>
              <a:off x="6489254" y="5180806"/>
              <a:ext cx="60498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4630077" y="3678690"/>
              <a:ext cx="650988" cy="15857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00FF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$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82109" y="3810695"/>
              <a:ext cx="2666656" cy="912994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68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F6CA3-D531-FA42-B320-0CA5206CCB8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338263" y="3048000"/>
            <a:ext cx="2613025" cy="1630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TextBox 36"/>
          <p:cNvSpPr txBox="1">
            <a:spLocks noChangeArrowheads="1"/>
          </p:cNvSpPr>
          <p:nvPr/>
        </p:nvSpPr>
        <p:spPr bwMode="auto">
          <a:xfrm>
            <a:off x="5511800" y="2936875"/>
            <a:ext cx="309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Unused resources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64113" y="3013075"/>
            <a:ext cx="533400" cy="38100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>
              <a:schemeClr val="accent6">
                <a:lumMod val="50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Risk of Under Utilization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457200" y="14478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charset="0"/>
              </a:rPr>
              <a:t>Underutilization results if “peak” predictions are too optimistic</a:t>
            </a:r>
          </a:p>
        </p:txBody>
      </p: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490663" y="5405438"/>
            <a:ext cx="2582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Static data center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914400" y="2708275"/>
            <a:ext cx="3700463" cy="2544763"/>
            <a:chOff x="719863" y="2939763"/>
            <a:chExt cx="3775937" cy="2565002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6178" y="4115046"/>
              <a:ext cx="2134568" cy="1619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2652" y="5181540"/>
              <a:ext cx="3124745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142652" y="3962244"/>
              <a:ext cx="2667939" cy="990477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781" name="TextBox 17"/>
            <p:cNvSpPr txBox="1">
              <a:spLocks noChangeArrowheads="1"/>
            </p:cNvSpPr>
            <p:nvPr/>
          </p:nvSpPr>
          <p:spPr bwMode="auto">
            <a:xfrm>
              <a:off x="3535212" y="4232665"/>
              <a:ext cx="960588" cy="33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262673"/>
                  </a:solidFill>
                </a:rPr>
                <a:t>Demand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42652" y="3277390"/>
              <a:ext cx="2744074" cy="16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783" name="TextBox 19"/>
            <p:cNvSpPr txBox="1">
              <a:spLocks noChangeArrowheads="1"/>
            </p:cNvSpPr>
            <p:nvPr/>
          </p:nvSpPr>
          <p:spPr bwMode="auto">
            <a:xfrm>
              <a:off x="3512839" y="2939763"/>
              <a:ext cx="982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Capacity</a:t>
              </a:r>
            </a:p>
          </p:txBody>
        </p:sp>
        <p:sp>
          <p:nvSpPr>
            <p:cNvPr id="32784" name="TextBox 22"/>
            <p:cNvSpPr txBox="1">
              <a:spLocks noChangeArrowheads="1"/>
            </p:cNvSpPr>
            <p:nvPr/>
          </p:nvSpPr>
          <p:spPr bwMode="auto">
            <a:xfrm>
              <a:off x="2443015" y="5181600"/>
              <a:ext cx="60498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863" y="3658394"/>
              <a:ext cx="415498" cy="1011774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Resources</a:t>
              </a:r>
            </a:p>
          </p:txBody>
        </p:sp>
      </p:grpSp>
      <p:sp>
        <p:nvSpPr>
          <p:cNvPr id="32777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ED0A14-D1B7-F049-B267-2185D054251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Risks of Under Provisioning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572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endParaRPr lang="en-US" sz="3200">
              <a:latin typeface="Helvetica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5930900" y="371475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Lost revenue</a:t>
            </a:r>
          </a:p>
        </p:txBody>
      </p:sp>
      <p:sp>
        <p:nvSpPr>
          <p:cNvPr id="33797" name="TextBox 24"/>
          <p:cNvSpPr txBox="1">
            <a:spLocks noChangeArrowheads="1"/>
          </p:cNvSpPr>
          <p:nvPr/>
        </p:nvSpPr>
        <p:spPr bwMode="auto">
          <a:xfrm>
            <a:off x="6076950" y="6076950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Lost users</a:t>
            </a:r>
          </a:p>
        </p:txBody>
      </p:sp>
      <p:sp>
        <p:nvSpPr>
          <p:cNvPr id="84" name="Up Arrow 83"/>
          <p:cNvSpPr/>
          <p:nvPr/>
        </p:nvSpPr>
        <p:spPr>
          <a:xfrm rot="3513410">
            <a:off x="4187032" y="2610644"/>
            <a:ext cx="762000" cy="954087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Up Arrow 85"/>
          <p:cNvSpPr/>
          <p:nvPr/>
        </p:nvSpPr>
        <p:spPr>
          <a:xfrm rot="6949103">
            <a:off x="4179094" y="3731419"/>
            <a:ext cx="762000" cy="95408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930775" y="4114800"/>
            <a:ext cx="4060825" cy="1908175"/>
            <a:chOff x="1143000" y="2362201"/>
            <a:chExt cx="6162311" cy="2895599"/>
          </a:xfrm>
        </p:grpSpPr>
        <p:sp>
          <p:nvSpPr>
            <p:cNvPr id="47" name="Freeform 46"/>
            <p:cNvSpPr/>
            <p:nvPr/>
          </p:nvSpPr>
          <p:spPr>
            <a:xfrm>
              <a:off x="1663352" y="2909041"/>
              <a:ext cx="4581984" cy="1370711"/>
            </a:xfrm>
            <a:custGeom>
              <a:avLst/>
              <a:gdLst>
                <a:gd name="connsiteX0" fmla="*/ 0 w 4800600"/>
                <a:gd name="connsiteY0" fmla="*/ 1746955 h 1761066"/>
                <a:gd name="connsiteX1" fmla="*/ 7027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2477"/>
                <a:gd name="connsiteX1" fmla="*/ 778934 w 4800600"/>
                <a:gd name="connsiteY1" fmla="*/ 104422 h 1762477"/>
                <a:gd name="connsiteX2" fmla="*/ 1608667 w 4800600"/>
                <a:gd name="connsiteY2" fmla="*/ 1738488 h 1762477"/>
                <a:gd name="connsiteX3" fmla="*/ 2404940 w 4800600"/>
                <a:gd name="connsiteY3" fmla="*/ 95954 h 1762477"/>
                <a:gd name="connsiteX4" fmla="*/ 3200400 w 4800600"/>
                <a:gd name="connsiteY4" fmla="*/ 1746955 h 1762477"/>
                <a:gd name="connsiteX5" fmla="*/ 4030134 w 4800600"/>
                <a:gd name="connsiteY5" fmla="*/ 2822 h 1762477"/>
                <a:gd name="connsiteX6" fmla="*/ 4800600 w 4800600"/>
                <a:gd name="connsiteY6" fmla="*/ 1730022 h 1762477"/>
                <a:gd name="connsiteX0" fmla="*/ 0 w 4800600"/>
                <a:gd name="connsiteY0" fmla="*/ 1670755 h 1673577"/>
                <a:gd name="connsiteX1" fmla="*/ 778934 w 4800600"/>
                <a:gd name="connsiteY1" fmla="*/ 28222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78934 w 4800600"/>
                <a:gd name="connsiteY1" fmla="*/ 28222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78934 w 4800600"/>
                <a:gd name="connsiteY1" fmla="*/ 48926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13813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13813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04939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04939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1851"/>
                <a:gd name="connsiteX1" fmla="*/ 796681 w 4800600"/>
                <a:gd name="connsiteY1" fmla="*/ 7517 h 1671851"/>
                <a:gd name="connsiteX2" fmla="*/ 1608667 w 4800600"/>
                <a:gd name="connsiteY2" fmla="*/ 1662288 h 1671851"/>
                <a:gd name="connsiteX3" fmla="*/ 2387192 w 4800600"/>
                <a:gd name="connsiteY3" fmla="*/ 9401 h 1671851"/>
                <a:gd name="connsiteX4" fmla="*/ 3200400 w 4800600"/>
                <a:gd name="connsiteY4" fmla="*/ 1670755 h 1671851"/>
                <a:gd name="connsiteX5" fmla="*/ 4030134 w 4800600"/>
                <a:gd name="connsiteY5" fmla="*/ 2822 h 1671851"/>
                <a:gd name="connsiteX6" fmla="*/ 4800600 w 4800600"/>
                <a:gd name="connsiteY6" fmla="*/ 1653822 h 1671851"/>
                <a:gd name="connsiteX0" fmla="*/ 0 w 4800600"/>
                <a:gd name="connsiteY0" fmla="*/ 1670755 h 1671851"/>
                <a:gd name="connsiteX1" fmla="*/ 796681 w 4800600"/>
                <a:gd name="connsiteY1" fmla="*/ 7517 h 1671851"/>
                <a:gd name="connsiteX2" fmla="*/ 1608667 w 4800600"/>
                <a:gd name="connsiteY2" fmla="*/ 1662288 h 1671851"/>
                <a:gd name="connsiteX3" fmla="*/ 2413813 w 4800600"/>
                <a:gd name="connsiteY3" fmla="*/ 9400 h 1671851"/>
                <a:gd name="connsiteX4" fmla="*/ 3200400 w 4800600"/>
                <a:gd name="connsiteY4" fmla="*/ 1670755 h 1671851"/>
                <a:gd name="connsiteX5" fmla="*/ 4030134 w 4800600"/>
                <a:gd name="connsiteY5" fmla="*/ 2822 h 1671851"/>
                <a:gd name="connsiteX6" fmla="*/ 4800600 w 4800600"/>
                <a:gd name="connsiteY6" fmla="*/ 1653822 h 1671851"/>
                <a:gd name="connsiteX0" fmla="*/ 0 w 4800600"/>
                <a:gd name="connsiteY0" fmla="*/ 1670755 h 1671851"/>
                <a:gd name="connsiteX1" fmla="*/ 796681 w 4800600"/>
                <a:gd name="connsiteY1" fmla="*/ 7517 h 1671851"/>
                <a:gd name="connsiteX2" fmla="*/ 1608667 w 4800600"/>
                <a:gd name="connsiteY2" fmla="*/ 1662288 h 1671851"/>
                <a:gd name="connsiteX3" fmla="*/ 2413813 w 4800600"/>
                <a:gd name="connsiteY3" fmla="*/ 9400 h 1671851"/>
                <a:gd name="connsiteX4" fmla="*/ 3200400 w 4800600"/>
                <a:gd name="connsiteY4" fmla="*/ 1670755 h 1671851"/>
                <a:gd name="connsiteX5" fmla="*/ 4030134 w 4800600"/>
                <a:gd name="connsiteY5" fmla="*/ 2822 h 1671851"/>
                <a:gd name="connsiteX6" fmla="*/ 4800600 w 4800600"/>
                <a:gd name="connsiteY6" fmla="*/ 1653822 h 167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1671851">
                  <a:moveTo>
                    <a:pt x="0" y="1670755"/>
                  </a:moveTo>
                  <a:cubicBezTo>
                    <a:pt x="410902" y="1340416"/>
                    <a:pt x="528570" y="8928"/>
                    <a:pt x="796681" y="7517"/>
                  </a:cubicBezTo>
                  <a:cubicBezTo>
                    <a:pt x="1064792" y="6106"/>
                    <a:pt x="1339145" y="1661974"/>
                    <a:pt x="1608667" y="1662288"/>
                  </a:cubicBezTo>
                  <a:cubicBezTo>
                    <a:pt x="1878189" y="1662602"/>
                    <a:pt x="2148524" y="7989"/>
                    <a:pt x="2413813" y="9400"/>
                  </a:cubicBezTo>
                  <a:cubicBezTo>
                    <a:pt x="2679102" y="10811"/>
                    <a:pt x="2931013" y="1671851"/>
                    <a:pt x="3200400" y="1670755"/>
                  </a:cubicBezTo>
                  <a:cubicBezTo>
                    <a:pt x="3469787" y="1669659"/>
                    <a:pt x="3763434" y="5644"/>
                    <a:pt x="4030134" y="2822"/>
                  </a:cubicBezTo>
                  <a:cubicBezTo>
                    <a:pt x="4296834" y="0"/>
                    <a:pt x="4501610" y="1417669"/>
                    <a:pt x="4800600" y="1653822"/>
                  </a:cubicBezTo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1627217" y="4568831"/>
              <a:ext cx="4801206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 bwMode="auto">
            <a:xfrm>
              <a:off x="1143000" y="2909751"/>
              <a:ext cx="473663" cy="120504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Resources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rot="5400000" flipH="1" flipV="1">
              <a:off x="521492" y="3465516"/>
              <a:ext cx="2209039" cy="241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37" name="TextBox 22"/>
            <p:cNvSpPr txBox="1">
              <a:spLocks noChangeArrowheads="1"/>
            </p:cNvSpPr>
            <p:nvPr/>
          </p:nvSpPr>
          <p:spPr bwMode="auto">
            <a:xfrm>
              <a:off x="6360153" y="4038601"/>
              <a:ext cx="91174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Demand</a:t>
              </a:r>
            </a:p>
          </p:txBody>
        </p:sp>
        <p:sp>
          <p:nvSpPr>
            <p:cNvPr id="33838" name="TextBox 22"/>
            <p:cNvSpPr txBox="1">
              <a:spLocks noChangeArrowheads="1"/>
            </p:cNvSpPr>
            <p:nvPr/>
          </p:nvSpPr>
          <p:spPr bwMode="auto">
            <a:xfrm>
              <a:off x="6364028" y="3258235"/>
              <a:ext cx="94128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solidFill>
                    <a:srgbClr val="FF0000"/>
                  </a:solidFill>
                </a:rPr>
                <a:t>Capacity</a:t>
              </a:r>
            </a:p>
          </p:txBody>
        </p:sp>
        <p:pic>
          <p:nvPicPr>
            <p:cNvPr id="33839" name="Picture 52" descr="temp-1.png"/>
            <p:cNvPicPr>
              <a:picLocks noChangeAspect="1"/>
            </p:cNvPicPr>
            <p:nvPr/>
          </p:nvPicPr>
          <p:blipFill>
            <a:blip r:embed="rId2"/>
            <a:srcRect b="61111"/>
            <a:stretch>
              <a:fillRect/>
            </a:stretch>
          </p:blipFill>
          <p:spPr bwMode="auto">
            <a:xfrm>
              <a:off x="1647824" y="2895601"/>
              <a:ext cx="4600576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0" name="Picture 53" descr="temp-4.png"/>
            <p:cNvPicPr>
              <a:picLocks noChangeAspect="1"/>
            </p:cNvPicPr>
            <p:nvPr/>
          </p:nvPicPr>
          <p:blipFill>
            <a:blip r:embed="rId3"/>
            <a:srcRect t="38773"/>
            <a:stretch>
              <a:fillRect/>
            </a:stretch>
          </p:blipFill>
          <p:spPr bwMode="auto">
            <a:xfrm>
              <a:off x="1635124" y="3440112"/>
              <a:ext cx="4600576" cy="83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Straight Arrow Connector 54"/>
            <p:cNvCxnSpPr/>
            <p:nvPr/>
          </p:nvCxnSpPr>
          <p:spPr bwMode="auto">
            <a:xfrm>
              <a:off x="1627217" y="3426972"/>
              <a:ext cx="4601256" cy="241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42" name="TextBox 22"/>
            <p:cNvSpPr txBox="1">
              <a:spLocks noChangeArrowheads="1"/>
            </p:cNvSpPr>
            <p:nvPr/>
          </p:nvSpPr>
          <p:spPr bwMode="auto">
            <a:xfrm>
              <a:off x="3352800" y="4934635"/>
              <a:ext cx="11928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 (days)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rot="5400000" flipH="1" flipV="1">
              <a:off x="3138887" y="4610987"/>
              <a:ext cx="91541" cy="722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 rot="5400000" flipH="1" flipV="1">
              <a:off x="4657782" y="4609784"/>
              <a:ext cx="81905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 bwMode="auto">
            <a:xfrm rot="5400000" flipH="1" flipV="1">
              <a:off x="6185110" y="4609784"/>
              <a:ext cx="74679" cy="241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46" name="TextBox 22"/>
            <p:cNvSpPr txBox="1">
              <a:spLocks noChangeArrowheads="1"/>
            </p:cNvSpPr>
            <p:nvPr/>
          </p:nvSpPr>
          <p:spPr bwMode="auto">
            <a:xfrm>
              <a:off x="2978150" y="4610100"/>
              <a:ext cx="36784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1</a:t>
              </a:r>
            </a:p>
          </p:txBody>
        </p:sp>
        <p:sp>
          <p:nvSpPr>
            <p:cNvPr id="33847" name="TextBox 60"/>
            <p:cNvSpPr txBox="1">
              <a:spLocks noChangeArrowheads="1"/>
            </p:cNvSpPr>
            <p:nvPr/>
          </p:nvSpPr>
          <p:spPr bwMode="auto">
            <a:xfrm>
              <a:off x="4552017" y="4572000"/>
              <a:ext cx="33113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2</a:t>
              </a:r>
            </a:p>
          </p:txBody>
        </p:sp>
        <p:sp>
          <p:nvSpPr>
            <p:cNvPr id="33848" name="TextBox 22"/>
            <p:cNvSpPr txBox="1">
              <a:spLocks noChangeArrowheads="1"/>
            </p:cNvSpPr>
            <p:nvPr/>
          </p:nvSpPr>
          <p:spPr bwMode="auto">
            <a:xfrm>
              <a:off x="6026150" y="4572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3</a:t>
              </a:r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4914900" y="1828800"/>
            <a:ext cx="4076700" cy="1905000"/>
            <a:chOff x="1143000" y="2362201"/>
            <a:chExt cx="6196562" cy="2895599"/>
          </a:xfrm>
        </p:grpSpPr>
        <p:cxnSp>
          <p:nvCxnSpPr>
            <p:cNvPr id="64" name="Straight Arrow Connector 63"/>
            <p:cNvCxnSpPr/>
            <p:nvPr/>
          </p:nvCxnSpPr>
          <p:spPr bwMode="auto">
            <a:xfrm>
              <a:off x="1628012" y="4567682"/>
              <a:ext cx="4799439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 bwMode="auto">
            <a:xfrm>
              <a:off x="1143000" y="2909751"/>
              <a:ext cx="473663" cy="120504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Resources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rot="5400000" flipH="1" flipV="1">
              <a:off x="521652" y="3466148"/>
              <a:ext cx="2210307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3821" name="Picture 71" descr="temp-3.png"/>
            <p:cNvPicPr>
              <a:picLocks noChangeAspect="1"/>
            </p:cNvPicPr>
            <p:nvPr/>
          </p:nvPicPr>
          <p:blipFill>
            <a:blip r:embed="rId4"/>
            <a:srcRect t="38773"/>
            <a:stretch>
              <a:fillRect/>
            </a:stretch>
          </p:blipFill>
          <p:spPr bwMode="auto">
            <a:xfrm>
              <a:off x="1625600" y="3429000"/>
              <a:ext cx="4600575" cy="83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2" name="TextBox 22"/>
            <p:cNvSpPr txBox="1">
              <a:spLocks noChangeArrowheads="1"/>
            </p:cNvSpPr>
            <p:nvPr/>
          </p:nvSpPr>
          <p:spPr bwMode="auto">
            <a:xfrm>
              <a:off x="6394404" y="4038599"/>
              <a:ext cx="911747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Demand</a:t>
              </a:r>
            </a:p>
          </p:txBody>
        </p:sp>
        <p:sp>
          <p:nvSpPr>
            <p:cNvPr id="33823" name="TextBox 22"/>
            <p:cNvSpPr txBox="1">
              <a:spLocks noChangeArrowheads="1"/>
            </p:cNvSpPr>
            <p:nvPr/>
          </p:nvSpPr>
          <p:spPr bwMode="auto">
            <a:xfrm>
              <a:off x="6398280" y="3258235"/>
              <a:ext cx="941282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solidFill>
                    <a:srgbClr val="FF0000"/>
                  </a:solidFill>
                </a:rPr>
                <a:t>Capacity</a:t>
              </a:r>
            </a:p>
          </p:txBody>
        </p:sp>
        <p:pic>
          <p:nvPicPr>
            <p:cNvPr id="33824" name="Picture 80" descr="temp-2.png"/>
            <p:cNvPicPr>
              <a:picLocks noChangeAspect="1"/>
            </p:cNvPicPr>
            <p:nvPr/>
          </p:nvPicPr>
          <p:blipFill>
            <a:blip r:embed="rId5"/>
            <a:srcRect b="61227"/>
            <a:stretch>
              <a:fillRect/>
            </a:stretch>
          </p:blipFill>
          <p:spPr bwMode="auto">
            <a:xfrm>
              <a:off x="1616663" y="2895600"/>
              <a:ext cx="4600575" cy="53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Straight Arrow Connector 81"/>
            <p:cNvCxnSpPr/>
            <p:nvPr/>
          </p:nvCxnSpPr>
          <p:spPr bwMode="auto">
            <a:xfrm>
              <a:off x="1628012" y="3426334"/>
              <a:ext cx="4599162" cy="2412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26" name="TextBox 22"/>
            <p:cNvSpPr txBox="1">
              <a:spLocks noChangeArrowheads="1"/>
            </p:cNvSpPr>
            <p:nvPr/>
          </p:nvSpPr>
          <p:spPr bwMode="auto">
            <a:xfrm>
              <a:off x="3352800" y="4934635"/>
              <a:ext cx="11928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 (days)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rot="5400000" flipH="1" flipV="1">
              <a:off x="3137338" y="4612323"/>
              <a:ext cx="94108" cy="4826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 rot="5400000" flipH="1" flipV="1">
              <a:off x="4657522" y="4607497"/>
              <a:ext cx="82042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 rot="5400000" flipH="1" flipV="1">
              <a:off x="6184947" y="4609909"/>
              <a:ext cx="77216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30" name="TextBox 22"/>
            <p:cNvSpPr txBox="1">
              <a:spLocks noChangeArrowheads="1"/>
            </p:cNvSpPr>
            <p:nvPr/>
          </p:nvSpPr>
          <p:spPr bwMode="auto">
            <a:xfrm>
              <a:off x="2978150" y="4610100"/>
              <a:ext cx="36784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1</a:t>
              </a:r>
            </a:p>
          </p:txBody>
        </p:sp>
        <p:sp>
          <p:nvSpPr>
            <p:cNvPr id="33831" name="TextBox 22"/>
            <p:cNvSpPr txBox="1">
              <a:spLocks noChangeArrowheads="1"/>
            </p:cNvSpPr>
            <p:nvPr/>
          </p:nvSpPr>
          <p:spPr bwMode="auto">
            <a:xfrm>
              <a:off x="4552017" y="4572000"/>
              <a:ext cx="33113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2</a:t>
              </a:r>
            </a:p>
          </p:txBody>
        </p:sp>
        <p:sp>
          <p:nvSpPr>
            <p:cNvPr id="33832" name="TextBox 95"/>
            <p:cNvSpPr txBox="1">
              <a:spLocks noChangeArrowheads="1"/>
            </p:cNvSpPr>
            <p:nvPr/>
          </p:nvSpPr>
          <p:spPr bwMode="auto">
            <a:xfrm>
              <a:off x="6026150" y="4572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3</a:t>
              </a:r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-76200" y="2743200"/>
            <a:ext cx="4038600" cy="1905000"/>
            <a:chOff x="1143000" y="2362201"/>
            <a:chExt cx="6138669" cy="2895599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>
              <a:off x="1628014" y="4567682"/>
              <a:ext cx="4799454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 bwMode="auto">
            <a:xfrm>
              <a:off x="1143000" y="2909751"/>
              <a:ext cx="473663" cy="120504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Resources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rot="5400000" flipH="1" flipV="1">
              <a:off x="521653" y="3466148"/>
              <a:ext cx="2210307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3807" name="Picture 104" descr="temp-3.png"/>
            <p:cNvPicPr>
              <a:picLocks noChangeAspect="1"/>
            </p:cNvPicPr>
            <p:nvPr/>
          </p:nvPicPr>
          <p:blipFill>
            <a:blip r:embed="rId4"/>
            <a:srcRect t="-5228"/>
            <a:stretch>
              <a:fillRect/>
            </a:stretch>
          </p:blipFill>
          <p:spPr bwMode="auto">
            <a:xfrm>
              <a:off x="1625600" y="2825497"/>
              <a:ext cx="4600576" cy="144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Box 22"/>
            <p:cNvSpPr txBox="1">
              <a:spLocks noChangeArrowheads="1"/>
            </p:cNvSpPr>
            <p:nvPr/>
          </p:nvSpPr>
          <p:spPr bwMode="auto">
            <a:xfrm>
              <a:off x="6369922" y="4038599"/>
              <a:ext cx="911747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Demand</a:t>
              </a:r>
            </a:p>
          </p:txBody>
        </p:sp>
        <p:sp>
          <p:nvSpPr>
            <p:cNvPr id="33809" name="TextBox 22"/>
            <p:cNvSpPr txBox="1">
              <a:spLocks noChangeArrowheads="1"/>
            </p:cNvSpPr>
            <p:nvPr/>
          </p:nvSpPr>
          <p:spPr bwMode="auto">
            <a:xfrm>
              <a:off x="6340387" y="3288793"/>
              <a:ext cx="941282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solidFill>
                    <a:srgbClr val="FF0000"/>
                  </a:solidFill>
                </a:rPr>
                <a:t>Capacity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1628014" y="3426334"/>
              <a:ext cx="4599176" cy="2412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11" name="TextBox 22"/>
            <p:cNvSpPr txBox="1">
              <a:spLocks noChangeArrowheads="1"/>
            </p:cNvSpPr>
            <p:nvPr/>
          </p:nvSpPr>
          <p:spPr bwMode="auto">
            <a:xfrm>
              <a:off x="3352800" y="4934635"/>
              <a:ext cx="11928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 (days)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rot="5400000" flipH="1" flipV="1">
              <a:off x="3137344" y="4612323"/>
              <a:ext cx="94108" cy="4826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 bwMode="auto">
            <a:xfrm rot="5400000" flipH="1" flipV="1">
              <a:off x="4657533" y="4607497"/>
              <a:ext cx="82042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 bwMode="auto">
            <a:xfrm rot="5400000" flipH="1" flipV="1">
              <a:off x="6184962" y="4609909"/>
              <a:ext cx="77216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15" name="TextBox 22"/>
            <p:cNvSpPr txBox="1">
              <a:spLocks noChangeArrowheads="1"/>
            </p:cNvSpPr>
            <p:nvPr/>
          </p:nvSpPr>
          <p:spPr bwMode="auto">
            <a:xfrm>
              <a:off x="2978150" y="4610100"/>
              <a:ext cx="36784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1</a:t>
              </a:r>
            </a:p>
          </p:txBody>
        </p:sp>
        <p:sp>
          <p:nvSpPr>
            <p:cNvPr id="33816" name="TextBox 22"/>
            <p:cNvSpPr txBox="1">
              <a:spLocks noChangeArrowheads="1"/>
            </p:cNvSpPr>
            <p:nvPr/>
          </p:nvSpPr>
          <p:spPr bwMode="auto">
            <a:xfrm>
              <a:off x="4552017" y="4572000"/>
              <a:ext cx="33113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2</a:t>
              </a:r>
            </a:p>
          </p:txBody>
        </p:sp>
        <p:sp>
          <p:nvSpPr>
            <p:cNvPr id="33817" name="TextBox 120"/>
            <p:cNvSpPr txBox="1">
              <a:spLocks noChangeArrowheads="1"/>
            </p:cNvSpPr>
            <p:nvPr/>
          </p:nvSpPr>
          <p:spPr bwMode="auto">
            <a:xfrm>
              <a:off x="6026150" y="4572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3</a:t>
              </a:r>
            </a:p>
          </p:txBody>
        </p:sp>
      </p:grpSp>
      <p:sp>
        <p:nvSpPr>
          <p:cNvPr id="33803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B4507126-C82A-E342-8E20-68F23CF259E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can you do with this?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0772A-C6CF-2E48-B700-3253A3FD1773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Cost Associativity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1,000 CPUs for 1 hour same price as 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mtClean="0">
                <a:ea typeface="ＭＳ Ｐゴシック" charset="-128"/>
                <a:cs typeface="ＭＳ Ｐゴシック" charset="-128"/>
              </a:rPr>
              <a:t>1 CPU for 1,000 hours </a:t>
            </a:r>
          </a:p>
          <a:p>
            <a:r>
              <a:rPr lang="en-US" smtClean="0"/>
              <a:t>Washington Post converted Hillary Clinton’s travel documents to post on WWW</a:t>
            </a:r>
          </a:p>
          <a:p>
            <a:pPr lvl="1"/>
            <a:r>
              <a:rPr lang="en-US" smtClean="0"/>
              <a:t>Conversion time:  </a:t>
            </a:r>
            <a:r>
              <a:rPr lang="en-US" b="1" smtClean="0"/>
              <a:t>&lt;1 day</a:t>
            </a:r>
            <a:r>
              <a:rPr lang="en-US" smtClean="0"/>
              <a:t> after released</a:t>
            </a:r>
          </a:p>
          <a:p>
            <a:pPr lvl="1"/>
            <a:r>
              <a:rPr lang="en-US" smtClean="0"/>
              <a:t>Cost: less than $200</a:t>
            </a:r>
          </a:p>
          <a:p>
            <a:r>
              <a:rPr lang="en-US" smtClean="0"/>
              <a:t>RAD Lab graduate students demonstrate improved MapReduce scheduling—on 1,000 servers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1AC0A-A480-E643-8448-0E5D6F2EB4E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distributed computing?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2001: CNN home page meltdown on 9/11</a:t>
            </a:r>
          </a:p>
          <a:p>
            <a:pPr lvl="1"/>
            <a:r>
              <a:rPr lang="en-US" smtClean="0">
                <a:ea typeface="ＭＳ Ｐゴシック" charset="-128"/>
                <a:cs typeface="ＭＳ Ｐゴシック" charset="-128"/>
              </a:rPr>
              <a:t>~10x traffic increase in ~15 minutes</a:t>
            </a:r>
          </a:p>
          <a:p>
            <a:pPr lvl="1"/>
            <a:r>
              <a:rPr lang="en-US" smtClean="0">
                <a:ea typeface="ＭＳ Ｐゴシック" charset="-128"/>
                <a:cs typeface="ＭＳ Ｐゴシック" charset="-128"/>
              </a:rPr>
              <a:t>result: site had to go offline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2008: Animoto</a:t>
            </a:r>
          </a:p>
          <a:p>
            <a:pPr lvl="1"/>
            <a:r>
              <a:rPr lang="en-US" smtClean="0"/>
              <a:t> traffic doubled every 12 hours for 3 days when released as Facebook plug-in</a:t>
            </a:r>
          </a:p>
          <a:p>
            <a:pPr lvl="1"/>
            <a:r>
              <a:rPr lang="en-US" smtClean="0"/>
              <a:t>Scaled from 50 to &gt;3500 servers</a:t>
            </a:r>
          </a:p>
          <a:p>
            <a:pPr lvl="1"/>
            <a:r>
              <a:rPr lang="en-US" b="1" i="1" smtClean="0"/>
              <a:t>...then scaled back down</a:t>
            </a:r>
          </a:p>
          <a:p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 the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245225"/>
            <a:ext cx="2133600" cy="476250"/>
          </a:xfrm>
        </p:spPr>
        <p:txBody>
          <a:bodyPr/>
          <a:lstStyle/>
          <a:p>
            <a:pPr>
              <a:defRPr/>
            </a:pPr>
            <a:fld id="{2409C55A-7690-6141-99AC-5723090AD5D7}" type="slidenum">
              <a:rPr lang="en-US">
                <a:solidFill>
                  <a:schemeClr val="accent2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381000" y="1295400"/>
            <a:ext cx="1752600" cy="12192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To be or not to be...	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2667000" y="1295400"/>
            <a:ext cx="1752600" cy="12192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...or a better fool ...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953000" y="1295400"/>
            <a:ext cx="1752600" cy="12192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...better to love a fool...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2895600"/>
          <a:ext cx="1524000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4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43200" y="2895600"/>
          <a:ext cx="1524000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4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9200" y="2743200"/>
          <a:ext cx="15240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4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to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A,C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be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or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A,B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not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better</a:t>
            </a:r>
            <a:r>
              <a:rPr lang="en-US">
                <a:solidFill>
                  <a:schemeClr val="accent2"/>
                </a:solidFill>
              </a:rPr>
              <a:t>	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B,C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1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love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B,C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77200" y="4953000"/>
            <a:ext cx="10668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fool</a:t>
            </a:r>
          </a:p>
          <a:p>
            <a:pPr algn="ctr"/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B,C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9600" y="3200400"/>
            <a:ext cx="5181600" cy="1752600"/>
            <a:chOff x="609600" y="3200400"/>
            <a:chExt cx="5181600" cy="1752600"/>
          </a:xfrm>
        </p:grpSpPr>
        <p:cxnSp>
          <p:nvCxnSpPr>
            <p:cNvPr id="23" name="Straight Arrow Connector 22"/>
            <p:cNvCxnSpPr>
              <a:endCxn id="13" idx="0"/>
            </p:cNvCxnSpPr>
            <p:nvPr/>
          </p:nvCxnSpPr>
          <p:spPr>
            <a:xfrm rot="5400000">
              <a:off x="0" y="3810000"/>
              <a:ext cx="1752600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3" idx="0"/>
            </p:cNvCxnSpPr>
            <p:nvPr/>
          </p:nvCxnSpPr>
          <p:spPr>
            <a:xfrm rot="10800000" flipV="1">
              <a:off x="609600" y="3352800"/>
              <a:ext cx="5181600" cy="1600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>
            <a:endCxn id="14" idx="0"/>
          </p:cNvCxnSpPr>
          <p:nvPr/>
        </p:nvCxnSpPr>
        <p:spPr>
          <a:xfrm rot="16200000" flipH="1">
            <a:off x="762000" y="3962400"/>
            <a:ext cx="1447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66800" y="3124200"/>
            <a:ext cx="2286000" cy="1828800"/>
            <a:chOff x="1066800" y="3124200"/>
            <a:chExt cx="2286000" cy="1828800"/>
          </a:xfrm>
        </p:grpSpPr>
        <p:cxnSp>
          <p:nvCxnSpPr>
            <p:cNvPr id="30" name="Straight Arrow Connector 29"/>
            <p:cNvCxnSpPr>
              <a:endCxn id="15" idx="0"/>
            </p:cNvCxnSpPr>
            <p:nvPr/>
          </p:nvCxnSpPr>
          <p:spPr>
            <a:xfrm>
              <a:off x="1066800" y="3810000"/>
              <a:ext cx="1828800" cy="114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15" idx="0"/>
            </p:cNvCxnSpPr>
            <p:nvPr/>
          </p:nvCxnSpPr>
          <p:spPr>
            <a:xfrm rot="5400000">
              <a:off x="2209800" y="3810000"/>
              <a:ext cx="18288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endCxn id="16" idx="0"/>
          </p:cNvCxnSpPr>
          <p:nvPr/>
        </p:nvCxnSpPr>
        <p:spPr>
          <a:xfrm>
            <a:off x="1219200" y="4267200"/>
            <a:ext cx="2819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429000" y="2971800"/>
            <a:ext cx="2362200" cy="1981200"/>
            <a:chOff x="3429000" y="2971800"/>
            <a:chExt cx="2362200" cy="1981200"/>
          </a:xfrm>
        </p:grpSpPr>
        <p:cxnSp>
          <p:nvCxnSpPr>
            <p:cNvPr id="37" name="Straight Arrow Connector 36"/>
            <p:cNvCxnSpPr>
              <a:endCxn id="17" idx="0"/>
            </p:cNvCxnSpPr>
            <p:nvPr/>
          </p:nvCxnSpPr>
          <p:spPr>
            <a:xfrm>
              <a:off x="3429000" y="3810000"/>
              <a:ext cx="1752600" cy="114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7" idx="0"/>
            </p:cNvCxnSpPr>
            <p:nvPr/>
          </p:nvCxnSpPr>
          <p:spPr>
            <a:xfrm rot="5400000">
              <a:off x="4495800" y="3657600"/>
              <a:ext cx="19812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xplosion 1 40"/>
          <p:cNvSpPr/>
          <p:nvPr/>
        </p:nvSpPr>
        <p:spPr>
          <a:xfrm>
            <a:off x="6477000" y="2133600"/>
            <a:ext cx="2514600" cy="2438400"/>
          </a:xfrm>
          <a:prstGeom prst="irregularSeal1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 &amp;</a:t>
            </a:r>
            <a:br>
              <a:rPr lang="en-US"/>
            </a:br>
            <a:r>
              <a:rPr lang="en-US"/>
              <a:t>Combine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MapReduce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/>
          <a:lstStyle/>
          <a:p>
            <a:r>
              <a:rPr lang="en-US" smtClean="0"/>
              <a:t>Example: spam classification</a:t>
            </a:r>
          </a:p>
          <a:p>
            <a:pPr lvl="1"/>
            <a:r>
              <a:rPr lang="en-US" smtClean="0"/>
              <a:t>training: 10</a:t>
            </a:r>
            <a:r>
              <a:rPr lang="en-US" baseline="30000" smtClean="0"/>
              <a:t>7</a:t>
            </a:r>
            <a:r>
              <a:rPr lang="en-US" smtClean="0"/>
              <a:t> URLs x 64KB data each = 640GB data</a:t>
            </a:r>
          </a:p>
          <a:p>
            <a:pPr lvl="1"/>
            <a:r>
              <a:rPr lang="en-US" smtClean="0"/>
              <a:t>One heavy-duty server: ~270 hours</a:t>
            </a:r>
          </a:p>
          <a:p>
            <a:pPr lvl="1"/>
            <a:r>
              <a:rPr lang="en-US" smtClean="0"/>
              <a:t>100 servers in cloud: ~3 hours (= ~$255)</a:t>
            </a:r>
          </a:p>
          <a:p>
            <a:r>
              <a:rPr lang="en-US" smtClean="0"/>
              <a:t>Rapid uptake in other scientific research</a:t>
            </a:r>
          </a:p>
          <a:p>
            <a:pPr lvl="1"/>
            <a:r>
              <a:rPr lang="en-US" smtClean="0"/>
              <a:t>Large-population genetic risk analysis &amp; simulation (Harvard Medical School)</a:t>
            </a:r>
          </a:p>
          <a:p>
            <a:pPr lvl="1"/>
            <a:r>
              <a:rPr lang="en-US" smtClean="0"/>
              <a:t>Genome sequencing (UNC Chapel Hill Cancer Ctr)</a:t>
            </a:r>
          </a:p>
          <a:p>
            <a:pPr lvl="1"/>
            <a:r>
              <a:rPr lang="en-US" smtClean="0"/>
              <a:t>many others... so </a:t>
            </a:r>
            <a:r>
              <a:rPr lang="en-US" i="1" smtClean="0"/>
              <a:t>what’s the downside?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-128"/>
              </a:rPr>
              <a:t>Challenges &amp; Opportunities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Helvetica" charset="0"/>
                <a:ea typeface="ＭＳ Ｐゴシック" charset="-128"/>
              </a:rPr>
              <a:t>Challenges to adoption, growth, &amp; business/policy models</a:t>
            </a:r>
          </a:p>
          <a:p>
            <a:r>
              <a:rPr lang="en-US" sz="3600">
                <a:latin typeface="Helvetica" charset="0"/>
                <a:ea typeface="ＭＳ Ｐゴシック" charset="-128"/>
              </a:rPr>
              <a:t>Both technical and nontechnical</a:t>
            </a:r>
          </a:p>
          <a:p>
            <a:r>
              <a:rPr lang="en-US" sz="3600">
                <a:latin typeface="Helvetica" charset="0"/>
                <a:ea typeface="ＭＳ Ｐゴシック" charset="-128"/>
              </a:rPr>
              <a:t>Most translate to 1 or more </a:t>
            </a:r>
            <a:r>
              <a:rPr lang="en-US" sz="3600" i="1">
                <a:latin typeface="Helvetica" charset="0"/>
                <a:ea typeface="ＭＳ Ｐゴシック" charset="-128"/>
              </a:rPr>
              <a:t>opportunities</a:t>
            </a:r>
          </a:p>
          <a:p>
            <a:r>
              <a:rPr lang="en-US" sz="3600">
                <a:latin typeface="Helvetica" charset="0"/>
                <a:ea typeface="ＭＳ Ｐゴシック" charset="-128"/>
              </a:rPr>
              <a:t>Complete list in paper; I’ll discuss subset</a:t>
            </a:r>
          </a:p>
          <a:p>
            <a:endParaRPr lang="en-US" sz="3600">
              <a:latin typeface="Helvetica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9544C-10A6-0D40-A840-46A943D7816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Challenge: Cloud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Challenge: exposing parallelism</a:t>
            </a:r>
          </a:p>
          <a:p>
            <a:pPr lvl="1"/>
            <a:r>
              <a:rPr lang="en-US"/>
              <a:t>MapReduce relies on “embarrassing parallelism” </a:t>
            </a:r>
          </a:p>
          <a:p>
            <a:r>
              <a:rPr lang="en-US"/>
              <a:t>Programmers must (re)write problems to expose this parallelism, if it’s there to be found</a:t>
            </a:r>
          </a:p>
          <a:p>
            <a:r>
              <a:rPr lang="en-US"/>
              <a:t>Tools still primitive, though progressing rapidly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Challenge: Big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2"/>
                          </a:solidFill>
                        </a:rPr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2"/>
                          </a:solidFill>
                        </a:rPr>
                        <a:t>Data generated per day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DNA Sequencing</a:t>
                      </a:r>
                      <a:r>
                        <a:rPr lang="en-US" baseline="0"/>
                        <a:t> (Illumina HiSeq machine)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TB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Large Synoptic Survey</a:t>
                      </a:r>
                      <a:r>
                        <a:rPr lang="en-US" baseline="0"/>
                        <a:t> Telescope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TB; 400</a:t>
                      </a:r>
                      <a:r>
                        <a:rPr lang="en-US" baseline="0"/>
                        <a:t> Mbps sustained data rate between Chile and NCSA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Large Hadron</a:t>
                      </a:r>
                      <a:r>
                        <a:rPr lang="en-US" baseline="0"/>
                        <a:t> Collider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 TB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72" name="TextBox 4"/>
          <p:cNvSpPr txBox="1">
            <a:spLocks noChangeArrowheads="1"/>
          </p:cNvSpPr>
          <p:nvPr/>
        </p:nvSpPr>
        <p:spPr bwMode="auto">
          <a:xfrm>
            <a:off x="76200" y="6505575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>
                <a:latin typeface="Helvetica" pitchFamily="-65" charset="0"/>
                <a:ea typeface="Helvetica" pitchFamily="-65" charset="0"/>
                <a:cs typeface="Helvetica" pitchFamily="-65" charset="0"/>
              </a:rPr>
              <a:t>Source: Ed Lazowska, eScience 2010, Microsoft Cloud Futures Workshop, lazowska.cs.washington.edu/cloud2010.pdf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581400"/>
            <a:ext cx="82296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  <a:t>Challenge: Long-haul networking is most expensive cloud resource, and improving most slowly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  <a:t>Copy 8 TB to Amazon over ~20 Mbps network </a:t>
            </a:r>
            <a:b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  <a:t>=&gt;</a:t>
            </a:r>
            <a:r>
              <a:rPr lang="en-US" sz="2400" kern="0">
                <a:solidFill>
                  <a:schemeClr val="accent2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~35 days, ~$800 in transfer fees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  <a:t>How about shipping 8TB drive to Amazon instead?</a:t>
            </a:r>
            <a:b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kern="0">
                <a:latin typeface="+mn-lt"/>
                <a:ea typeface="ＭＳ Ｐゴシック" pitchFamily="-65" charset="-128"/>
                <a:cs typeface="ＭＳ Ｐゴシック" pitchFamily="-65" charset="-128"/>
              </a:rPr>
              <a:t>=&gt; </a:t>
            </a:r>
            <a:r>
              <a:rPr lang="en-US" sz="2400" kern="0">
                <a:solidFill>
                  <a:schemeClr val="accent2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1 day, ~$150 (shipping + transfer fees)</a:t>
            </a:r>
            <a:endParaRPr lang="en-US" sz="2400" ker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Web services in the cloud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4276" name="Picture 5" descr="state_12530251600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47800" y="4724400"/>
            <a:ext cx="63246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47800" y="4038600"/>
            <a:ext cx="6553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514350" indent="-514350">
              <a:buFont typeface="Helvetica" pitchFamily="-65" charset="0"/>
              <a:buAutoNum type="arabicPeriod"/>
            </a:pPr>
            <a:r>
              <a:rPr lang="en-US" sz="2400"/>
              <a:t>Berkeley research culture: integrate leading research into teaching at all levels</a:t>
            </a:r>
          </a:p>
          <a:p>
            <a:pPr marL="514350" indent="-514350">
              <a:buFont typeface="Helvetica" pitchFamily="-65" charset="0"/>
              <a:buAutoNum type="arabicPeriod"/>
            </a:pPr>
            <a:r>
              <a:rPr lang="en-US" sz="2400"/>
              <a:t>RAD Lab need for “killer apps” to show off infrastructure</a:t>
            </a:r>
          </a:p>
          <a:p>
            <a:pPr marL="514350" indent="-514350">
              <a:buFontTx/>
              <a:buNone/>
            </a:pPr>
            <a:r>
              <a:rPr lang="en-US" sz="2400"/>
              <a:t>Current efforts (student counts approximate):</a:t>
            </a:r>
          </a:p>
          <a:p>
            <a:pPr marL="514350" indent="-514350"/>
            <a:r>
              <a:rPr lang="en-US" sz="2400"/>
              <a:t>Great Ideas in Computer Architecture (reinvented Fall 2010): 190 students</a:t>
            </a:r>
          </a:p>
          <a:p>
            <a:pPr marL="514350" indent="-514350"/>
            <a:r>
              <a:rPr lang="en-US" sz="2400"/>
              <a:t>Software Engineering for SaaS (in its 4</a:t>
            </a:r>
            <a:r>
              <a:rPr lang="en-US" sz="2400" baseline="30000"/>
              <a:t>th</a:t>
            </a:r>
            <a:r>
              <a:rPr lang="en-US" sz="2400"/>
              <a:t> iteration): 50+50+50+70 students</a:t>
            </a:r>
          </a:p>
          <a:p>
            <a:pPr marL="514350" indent="-514350"/>
            <a:r>
              <a:rPr lang="en-US" sz="2400"/>
              <a:t>Operating Systems: 70 students</a:t>
            </a:r>
          </a:p>
          <a:p>
            <a:pPr marL="514350" indent="-514350"/>
            <a:r>
              <a:rPr lang="en-US" sz="2400"/>
              <a:t>Intro. Data Science (Spring 2010): 30 </a:t>
            </a:r>
            <a:endParaRPr lang="en-US" sz="2000"/>
          </a:p>
          <a:p>
            <a:pPr marL="514350" indent="-514350"/>
            <a:r>
              <a:rPr lang="en-US" sz="2400"/>
              <a:t>Adv. topics in HCI: 20 students</a:t>
            </a:r>
          </a:p>
          <a:p>
            <a:pPr marL="514350" indent="-514350"/>
            <a:r>
              <a:rPr lang="en-US" sz="2400"/>
              <a:t>Natural language processing: 20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AWS is a great fit for courses...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New undergraduate teaching opportunities</a:t>
            </a:r>
          </a:p>
          <a:p>
            <a:pPr lvl="1">
              <a:lnSpc>
                <a:spcPct val="90000"/>
              </a:lnSpc>
            </a:pPr>
            <a:r>
              <a:rPr lang="en-US"/>
              <a:t>SaaS: make a database fall over—would need 200 servers for ~20 project teams</a:t>
            </a:r>
          </a:p>
          <a:p>
            <a:pPr lvl="1">
              <a:lnSpc>
                <a:spcPct val="90000"/>
              </a:lnSpc>
            </a:pPr>
            <a:r>
              <a:rPr lang="en-US"/>
              <a:t>deploy projects publicly, many continue after course</a:t>
            </a:r>
          </a:p>
          <a:p>
            <a:pPr>
              <a:lnSpc>
                <a:spcPct val="90000"/>
              </a:lnSpc>
            </a:pPr>
            <a:r>
              <a:rPr lang="en-US"/>
              <a:t>Better use of resources</a:t>
            </a:r>
          </a:p>
          <a:p>
            <a:pPr lvl="1">
              <a:lnSpc>
                <a:spcPct val="90000"/>
              </a:lnSpc>
            </a:pPr>
            <a:r>
              <a:rPr lang="en-US"/>
              <a:t>Heavy usage right before lab deadlines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 stories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95788"/>
            <a:ext cx="46482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177925"/>
            <a:ext cx="46101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7244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 b="12320"/>
          <a:stretch>
            <a:fillRect/>
          </a:stretch>
        </p:blipFill>
        <p:spPr bwMode="auto">
          <a:xfrm>
            <a:off x="4724400" y="3962400"/>
            <a:ext cx="4267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first demonstration of how to build really large Internet sites out of </a:t>
            </a:r>
            <a:r>
              <a:rPr lang="en-US" i="1"/>
              <a:t>clusters </a:t>
            </a:r>
            <a:r>
              <a:rPr lang="en-US"/>
              <a:t>of computers was done by:</a:t>
            </a:r>
          </a:p>
          <a:p>
            <a:pPr>
              <a:buNone/>
            </a:pPr>
            <a:r>
              <a:rPr lang="en-US"/>
              <a:t>(a) Stanford</a:t>
            </a:r>
          </a:p>
          <a:p>
            <a:pPr>
              <a:buNone/>
            </a:pPr>
            <a:r>
              <a:rPr lang="en-US"/>
              <a:t>(b) Berkeley</a:t>
            </a:r>
          </a:p>
          <a:p>
            <a:pPr>
              <a:buNone/>
            </a:pPr>
            <a:r>
              <a:rPr lang="en-US"/>
              <a:t>(c) Yahoo!</a:t>
            </a:r>
          </a:p>
          <a:p>
            <a:pPr>
              <a:buNone/>
            </a:pPr>
            <a:r>
              <a:rPr lang="en-US"/>
              <a:t>(d) Google</a:t>
            </a:r>
          </a:p>
          <a:p>
            <a:pPr>
              <a:buNone/>
            </a:pPr>
            <a:r>
              <a:rPr lang="en-US"/>
              <a:t>(e) IBM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Cloud computing </a:t>
            </a:r>
            <a:r>
              <a:rPr lang="en-US" i="1"/>
              <a:t>democratizes access </a:t>
            </a:r>
            <a:r>
              <a:rPr lang="en-US"/>
              <a:t>to “supercomputer-class” capability</a:t>
            </a:r>
          </a:p>
          <a:p>
            <a:pPr lvl="1"/>
            <a:r>
              <a:rPr lang="en-US"/>
              <a:t>All you need is a credit card</a:t>
            </a:r>
          </a:p>
          <a:p>
            <a:r>
              <a:rPr lang="en-US"/>
              <a:t>Puts students, academia on more level playing field to have high impact in industry</a:t>
            </a:r>
          </a:p>
          <a:p>
            <a:r>
              <a:rPr lang="en-US"/>
              <a:t>The next Google, eBay, Amazon, etc. can come from a small team of entrepreneurs even </a:t>
            </a:r>
            <a:r>
              <a:rPr lang="en-US" i="1"/>
              <a:t>without </a:t>
            </a:r>
            <a:r>
              <a:rPr lang="en-US"/>
              <a:t>heavy dose of $$ up front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485FC-53A1-6F44-94C5-1EE88ECCC525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Going back to NOW...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2000</a:t>
            </a:r>
            <a:r>
              <a:rPr lang="en-US" sz="3600"/>
              <a:t>: using medium-</a:t>
            </a:r>
            <a:br>
              <a:rPr lang="en-US" sz="3600"/>
            </a:br>
            <a:r>
              <a:rPr lang="en-US" sz="3600"/>
              <a:t>sized clusters for </a:t>
            </a:r>
            <a:br>
              <a:rPr lang="en-US" sz="3600"/>
            </a:br>
            <a:r>
              <a:rPr lang="en-US" sz="3600"/>
              <a:t>Internet services</a:t>
            </a:r>
            <a:br>
              <a:rPr lang="en-US" sz="3600"/>
            </a:br>
            <a:r>
              <a:rPr lang="en-US" sz="3600"/>
              <a:t>=&gt; several PhD’s </a:t>
            </a:r>
          </a:p>
          <a:p>
            <a:r>
              <a:rPr lang="en-US" sz="3600">
                <a:solidFill>
                  <a:srgbClr val="FF0000"/>
                </a:solidFill>
              </a:rPr>
              <a:t>2010</a:t>
            </a:r>
            <a:r>
              <a:rPr lang="en-US" sz="3600"/>
              <a:t>: CS169 students do it in 6-8 weeks and deploy on cloud computing</a:t>
            </a:r>
          </a:p>
          <a:p>
            <a:r>
              <a:rPr lang="en-US" sz="3600">
                <a:solidFill>
                  <a:srgbClr val="FF0000"/>
                </a:solidFill>
              </a:rPr>
              <a:t>2020</a:t>
            </a:r>
            <a:r>
              <a:rPr lang="en-US" sz="3600"/>
              <a:t>:  ? 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588" y="1219200"/>
            <a:ext cx="45450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Computers c.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/>
              <a:t>Sun E-10000 “supermini”</a:t>
            </a:r>
          </a:p>
          <a:p>
            <a:r>
              <a:rPr lang="en-US"/>
              <a:t>Up to 64 processors @250MHz</a:t>
            </a:r>
          </a:p>
          <a:p>
            <a:r>
              <a:rPr lang="en-US"/>
              <a:t>Up to 64 GB RAM</a:t>
            </a:r>
          </a:p>
          <a:p>
            <a:r>
              <a:rPr lang="en-US"/>
              <a:t>Up to 20 TB Disk</a:t>
            </a:r>
          </a:p>
          <a:p>
            <a:r>
              <a:rPr lang="en-US"/>
              <a:t>Used by eBay, among others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PC</a:t>
            </a:r>
          </a:p>
          <a:p>
            <a:r>
              <a:rPr lang="en-US"/>
              <a:t>200 MHz CPU, 32MB RAM, 4 GB disk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917" b="2236"/>
          <a:stretch>
            <a:fillRect/>
          </a:stretch>
        </p:blipFill>
        <p:spPr>
          <a:xfrm>
            <a:off x="6451600" y="1143000"/>
            <a:ext cx="2540000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 Berkeley </a:t>
            </a:r>
            <a:r>
              <a:rPr lang="en-US" i="1"/>
              <a:t>Networks Of Workstations</a:t>
            </a:r>
            <a:r>
              <a:rPr lang="en-US"/>
              <a:t> (1994-1999)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866900"/>
            <a:ext cx="7658100" cy="4076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NOW-0 (4 HP-735’s)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NOW-0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1994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Four</a:t>
            </a:r>
          </a:p>
          <a:p>
            <a:pPr>
              <a:buNone/>
            </a:pPr>
            <a:r>
              <a:rPr lang="en-US"/>
              <a:t>HP-735’s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42" y="0"/>
            <a:ext cx="6810659" cy="678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NOW-1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1995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32 Sun SPARC-</a:t>
            </a:r>
            <a:br>
              <a:rPr lang="en-US"/>
            </a:br>
            <a:r>
              <a:rPr lang="en-US"/>
              <a:t>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953000" cy="660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NOW-2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1997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60 Sun SPARC-2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RAD_Lab_ppt_template_v2">
  <a:themeElements>
    <a:clrScheme name="RAD_Lab_ppt_template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D_Lab_ppt_templat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_Lab_ppt_template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RAD_Lab_ppt_template_v2</Template>
  <TotalTime>19739</TotalTime>
  <Words>2166</Words>
  <Application>Microsoft Macintosh PowerPoint</Application>
  <PresentationFormat>On-screen Show (4:3)</PresentationFormat>
  <Paragraphs>396</Paragraphs>
  <Slides>42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RAD_Lab_ppt_template_v2</vt:lpstr>
      <vt:lpstr>Image</vt:lpstr>
      <vt:lpstr>Slide 1</vt:lpstr>
      <vt:lpstr>Slide 2</vt:lpstr>
      <vt:lpstr>What is distributed computing?</vt:lpstr>
      <vt:lpstr>Slide 4</vt:lpstr>
      <vt:lpstr>Big Computers c. 1996</vt:lpstr>
      <vt:lpstr>UC Berkeley Networks Of Workstations (1994-1999)</vt:lpstr>
      <vt:lpstr>NOW-0 (4 HP-735’s)</vt:lpstr>
      <vt:lpstr>Slide 8</vt:lpstr>
      <vt:lpstr>Slide 9</vt:lpstr>
      <vt:lpstr>Slide 10</vt:lpstr>
      <vt:lpstr>Challenge:  how do you program a NOW? (or: what is it good for?)</vt:lpstr>
      <vt:lpstr>The Killer App for NOWs</vt:lpstr>
      <vt:lpstr>Access Is the Killer App!  UC Berkeley, 1994-1999</vt:lpstr>
      <vt:lpstr>Slide 14</vt:lpstr>
      <vt:lpstr>2005: Datacenter is new “server”</vt:lpstr>
      <vt:lpstr>RAD Lab 5-year Mission</vt:lpstr>
      <vt:lpstr>Utility Computing Arrives</vt:lpstr>
      <vt:lpstr>Slide 18</vt:lpstr>
      <vt:lpstr>“It’s nothing (new)”</vt:lpstr>
      <vt:lpstr>Above the Clouds: A Berkeley View of Cloud Computing</vt:lpstr>
      <vt:lpstr>Above The Clouds Impact</vt:lpstr>
      <vt:lpstr>What is it? What’s new?</vt:lpstr>
      <vt:lpstr>Slide 23</vt:lpstr>
      <vt:lpstr>Why Now (not then)?</vt:lpstr>
      <vt:lpstr>Cloud Economics 101</vt:lpstr>
      <vt:lpstr>Risk of Under Utilization</vt:lpstr>
      <vt:lpstr>Risks of Under Provisioning</vt:lpstr>
      <vt:lpstr>What can you do with this?</vt:lpstr>
      <vt:lpstr>Cost Associativity</vt:lpstr>
      <vt:lpstr>Risk transfer</vt:lpstr>
      <vt:lpstr>Indexing the Web</vt:lpstr>
      <vt:lpstr>MapReduce in Practice</vt:lpstr>
      <vt:lpstr>Challenges &amp; Opportunities</vt:lpstr>
      <vt:lpstr>Challenge: Cloud Programming</vt:lpstr>
      <vt:lpstr>Challenge: Big Data</vt:lpstr>
      <vt:lpstr>Web services in the cloud</vt:lpstr>
      <vt:lpstr>Cloud in Education</vt:lpstr>
      <vt:lpstr>AWS is a great fit for courses...</vt:lpstr>
      <vt:lpstr>Success stories</vt:lpstr>
      <vt:lpstr>Summary</vt:lpstr>
      <vt:lpstr>Going back to NOW...</vt:lpstr>
      <vt:lpstr>Thank you!</vt:lpstr>
    </vt:vector>
  </TitlesOfParts>
  <Manager/>
  <Company>EECS - University of California, Berkeley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X-Tracing Hadoop</dc:title>
  <dc:subject/>
  <dc:creator>andyk</dc:creator>
  <cp:keywords/>
  <dc:description/>
  <cp:lastModifiedBy>Dan Garcia</cp:lastModifiedBy>
  <cp:revision>1385</cp:revision>
  <cp:lastPrinted>2010-11-10T05:00:25Z</cp:lastPrinted>
  <dcterms:created xsi:type="dcterms:W3CDTF">2010-11-10T04:54:41Z</dcterms:created>
  <dcterms:modified xsi:type="dcterms:W3CDTF">2010-11-10T05:00:27Z</dcterms:modified>
  <cp:category/>
</cp:coreProperties>
</file>