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47" r:id="rId2"/>
    <p:sldId id="1071" r:id="rId3"/>
    <p:sldId id="1072" r:id="rId4"/>
    <p:sldId id="1073" r:id="rId5"/>
    <p:sldId id="1074" r:id="rId6"/>
    <p:sldId id="1075" r:id="rId7"/>
    <p:sldId id="1076" r:id="rId8"/>
    <p:sldId id="1077" r:id="rId9"/>
    <p:sldId id="1082" r:id="rId10"/>
    <p:sldId id="1083" r:id="rId11"/>
    <p:sldId id="1078" r:id="rId12"/>
    <p:sldId id="1089" r:id="rId13"/>
    <p:sldId id="1085" r:id="rId14"/>
    <p:sldId id="1088" r:id="rId15"/>
    <p:sldId id="1086" r:id="rId16"/>
    <p:sldId id="1087" r:id="rId17"/>
    <p:sldId id="1090" r:id="rId18"/>
    <p:sldId id="1070" r:id="rId1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758" autoAdjust="0"/>
    <p:restoredTop sz="81191" autoAdjust="0"/>
  </p:normalViewPr>
  <p:slideViewPr>
    <p:cSldViewPr>
      <p:cViewPr varScale="1">
        <p:scale>
          <a:sx n="254" d="100"/>
          <a:sy n="254" d="100"/>
        </p:scale>
        <p:origin x="-1264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595A2-E4D9-F54C-9627-A4D768FC6BF7}" type="doc">
      <dgm:prSet loTypeId="urn:microsoft.com/office/officeart/2005/8/layout/chevron1" loCatId="process" qsTypeId="urn:microsoft.com/office/officeart/2005/8/quickstyle/3D4" qsCatId="3D" csTypeId="urn:microsoft.com/office/officeart/2005/8/colors/colorful1#1" csCatId="colorful" phldr="1"/>
      <dgm:spPr/>
    </dgm:pt>
    <dgm:pt modelId="{302696FB-86BC-EA49-B419-3E56FCDC2F21}">
      <dgm:prSet phldrT="[Text]"/>
      <dgm:spPr/>
      <dgm:t>
        <a:bodyPr/>
        <a:lstStyle/>
        <a:p>
          <a:r>
            <a:rPr lang="en-US"/>
            <a:t>Modeling</a:t>
          </a:r>
        </a:p>
      </dgm:t>
    </dgm:pt>
    <dgm:pt modelId="{185371C9-9DB5-8041-A9E6-EF1E481F8B74}" type="parTrans" cxnId="{FE083258-CB70-3A45-B8CD-DB1A08F4237E}">
      <dgm:prSet/>
      <dgm:spPr/>
      <dgm:t>
        <a:bodyPr/>
        <a:lstStyle/>
        <a:p>
          <a:endParaRPr lang="en-US"/>
        </a:p>
      </dgm:t>
    </dgm:pt>
    <dgm:pt modelId="{A6E547B3-CDC5-9E45-A938-23C39AA994D1}" type="sibTrans" cxnId="{FE083258-CB70-3A45-B8CD-DB1A08F4237E}">
      <dgm:prSet/>
      <dgm:spPr/>
      <dgm:t>
        <a:bodyPr/>
        <a:lstStyle/>
        <a:p>
          <a:endParaRPr lang="en-US"/>
        </a:p>
      </dgm:t>
    </dgm:pt>
    <dgm:pt modelId="{716B4356-35C4-824F-BCDE-D094DE3C19A5}">
      <dgm:prSet phldrT="[Text]"/>
      <dgm:spPr/>
      <dgm:t>
        <a:bodyPr/>
        <a:lstStyle/>
        <a:p>
          <a:r>
            <a:rPr lang="en-US"/>
            <a:t>Animation</a:t>
          </a:r>
        </a:p>
      </dgm:t>
    </dgm:pt>
    <dgm:pt modelId="{87898D1A-1001-1142-AF3D-8611747389C2}" type="parTrans" cxnId="{4E75F739-E92E-334A-87C1-4A52F6B09048}">
      <dgm:prSet/>
      <dgm:spPr/>
      <dgm:t>
        <a:bodyPr/>
        <a:lstStyle/>
        <a:p>
          <a:endParaRPr lang="en-US"/>
        </a:p>
      </dgm:t>
    </dgm:pt>
    <dgm:pt modelId="{EDE54AF2-AED4-3D4C-A6AD-305AB0DD0926}" type="sibTrans" cxnId="{4E75F739-E92E-334A-87C1-4A52F6B09048}">
      <dgm:prSet/>
      <dgm:spPr/>
      <dgm:t>
        <a:bodyPr/>
        <a:lstStyle/>
        <a:p>
          <a:endParaRPr lang="en-US"/>
        </a:p>
      </dgm:t>
    </dgm:pt>
    <dgm:pt modelId="{46070E24-DEA0-A94E-85AF-C85AC21026AE}">
      <dgm:prSet phldrT="[Text]"/>
      <dgm:spPr/>
      <dgm:t>
        <a:bodyPr/>
        <a:lstStyle/>
        <a:p>
          <a:r>
            <a:rPr lang="en-US"/>
            <a:t>Rendering</a:t>
          </a:r>
        </a:p>
      </dgm:t>
    </dgm:pt>
    <dgm:pt modelId="{BA5E9A62-07C3-1947-8FD7-643B6EF2D567}" type="parTrans" cxnId="{0CC3028D-F196-E247-8011-AB9E09AABAAC}">
      <dgm:prSet/>
      <dgm:spPr/>
      <dgm:t>
        <a:bodyPr/>
        <a:lstStyle/>
        <a:p>
          <a:endParaRPr lang="en-US"/>
        </a:p>
      </dgm:t>
    </dgm:pt>
    <dgm:pt modelId="{4EEAB94C-0D9B-1544-BEC5-3CCC4A6A89EA}" type="sibTrans" cxnId="{0CC3028D-F196-E247-8011-AB9E09AABAAC}">
      <dgm:prSet/>
      <dgm:spPr/>
      <dgm:t>
        <a:bodyPr/>
        <a:lstStyle/>
        <a:p>
          <a:endParaRPr lang="en-US"/>
        </a:p>
      </dgm:t>
    </dgm:pt>
    <dgm:pt modelId="{CBDDD883-340B-A248-8F83-35CDB85C95E3}">
      <dgm:prSet phldrT="[Text]"/>
      <dgm:spPr/>
      <dgm:t>
        <a:bodyPr/>
        <a:lstStyle/>
        <a:p>
          <a:r>
            <a:rPr lang="en-US"/>
            <a:t>Lighting &amp;</a:t>
          </a:r>
          <a:br>
            <a:rPr lang="en-US"/>
          </a:br>
          <a:r>
            <a:rPr lang="en-US"/>
            <a:t>Shading</a:t>
          </a:r>
        </a:p>
      </dgm:t>
    </dgm:pt>
    <dgm:pt modelId="{7E6C2518-D486-ED42-A66F-58BC0E669F44}" type="parTrans" cxnId="{5E52535F-FB4C-4048-BBE8-A3B448A881EE}">
      <dgm:prSet/>
      <dgm:spPr/>
      <dgm:t>
        <a:bodyPr/>
        <a:lstStyle/>
        <a:p>
          <a:endParaRPr lang="en-US"/>
        </a:p>
      </dgm:t>
    </dgm:pt>
    <dgm:pt modelId="{813BADD6-ED0B-154E-91B2-FEC6F9F61EEE}" type="sibTrans" cxnId="{5E52535F-FB4C-4048-BBE8-A3B448A881EE}">
      <dgm:prSet/>
      <dgm:spPr/>
      <dgm:t>
        <a:bodyPr/>
        <a:lstStyle/>
        <a:p>
          <a:endParaRPr lang="en-US"/>
        </a:p>
      </dgm:t>
    </dgm:pt>
    <dgm:pt modelId="{65539EB2-B55B-7943-B7AD-7E545BD694BF}" type="pres">
      <dgm:prSet presAssocID="{84B595A2-E4D9-F54C-9627-A4D768FC6BF7}" presName="Name0" presStyleCnt="0">
        <dgm:presLayoutVars>
          <dgm:dir/>
          <dgm:animLvl val="lvl"/>
          <dgm:resizeHandles val="exact"/>
        </dgm:presLayoutVars>
      </dgm:prSet>
      <dgm:spPr/>
    </dgm:pt>
    <dgm:pt modelId="{F724FE87-15DC-B64A-8CE6-9FB96F2F6E60}" type="pres">
      <dgm:prSet presAssocID="{302696FB-86BC-EA49-B419-3E56FCDC2F2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259E8-5A9F-794B-B45D-258BCC6674F6}" type="pres">
      <dgm:prSet presAssocID="{A6E547B3-CDC5-9E45-A938-23C39AA994D1}" presName="parTxOnlySpace" presStyleCnt="0"/>
      <dgm:spPr/>
    </dgm:pt>
    <dgm:pt modelId="{0A08BD60-F4B5-7146-B7C3-39725B95E513}" type="pres">
      <dgm:prSet presAssocID="{716B4356-35C4-824F-BCDE-D094DE3C19A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ADDEF-8516-CD44-BF6B-D672E306A18E}" type="pres">
      <dgm:prSet presAssocID="{EDE54AF2-AED4-3D4C-A6AD-305AB0DD0926}" presName="parTxOnlySpace" presStyleCnt="0"/>
      <dgm:spPr/>
    </dgm:pt>
    <dgm:pt modelId="{F781D608-1932-B04D-8AB8-656397D47478}" type="pres">
      <dgm:prSet presAssocID="{CBDDD883-340B-A248-8F83-35CDB85C95E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72BED-6588-E044-AEDD-5AE789A53BC8}" type="pres">
      <dgm:prSet presAssocID="{813BADD6-ED0B-154E-91B2-FEC6F9F61EEE}" presName="parTxOnlySpace" presStyleCnt="0"/>
      <dgm:spPr/>
    </dgm:pt>
    <dgm:pt modelId="{E1D0AA0E-56C9-5247-9258-84E9746D7735}" type="pres">
      <dgm:prSet presAssocID="{46070E24-DEA0-A94E-85AF-C85AC21026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62DF3-BA82-E148-8A6F-7E677BD1A137}" type="presOf" srcId="{CBDDD883-340B-A248-8F83-35CDB85C95E3}" destId="{F781D608-1932-B04D-8AB8-656397D47478}" srcOrd="0" destOrd="0" presId="urn:microsoft.com/office/officeart/2005/8/layout/chevron1"/>
    <dgm:cxn modelId="{4E75F739-E92E-334A-87C1-4A52F6B09048}" srcId="{84B595A2-E4D9-F54C-9627-A4D768FC6BF7}" destId="{716B4356-35C4-824F-BCDE-D094DE3C19A5}" srcOrd="1" destOrd="0" parTransId="{87898D1A-1001-1142-AF3D-8611747389C2}" sibTransId="{EDE54AF2-AED4-3D4C-A6AD-305AB0DD0926}"/>
    <dgm:cxn modelId="{B600C6F3-E821-F148-87D3-F1A402758707}" type="presOf" srcId="{302696FB-86BC-EA49-B419-3E56FCDC2F21}" destId="{F724FE87-15DC-B64A-8CE6-9FB96F2F6E60}" srcOrd="0" destOrd="0" presId="urn:microsoft.com/office/officeart/2005/8/layout/chevron1"/>
    <dgm:cxn modelId="{97B56851-7229-8C43-8467-17BBF870EBFD}" type="presOf" srcId="{716B4356-35C4-824F-BCDE-D094DE3C19A5}" destId="{0A08BD60-F4B5-7146-B7C3-39725B95E513}" srcOrd="0" destOrd="0" presId="urn:microsoft.com/office/officeart/2005/8/layout/chevron1"/>
    <dgm:cxn modelId="{E4CF3669-AA7E-DA44-9307-6F03636160A1}" type="presOf" srcId="{46070E24-DEA0-A94E-85AF-C85AC21026AE}" destId="{E1D0AA0E-56C9-5247-9258-84E9746D7735}" srcOrd="0" destOrd="0" presId="urn:microsoft.com/office/officeart/2005/8/layout/chevron1"/>
    <dgm:cxn modelId="{5E52535F-FB4C-4048-BBE8-A3B448A881EE}" srcId="{84B595A2-E4D9-F54C-9627-A4D768FC6BF7}" destId="{CBDDD883-340B-A248-8F83-35CDB85C95E3}" srcOrd="2" destOrd="0" parTransId="{7E6C2518-D486-ED42-A66F-58BC0E669F44}" sibTransId="{813BADD6-ED0B-154E-91B2-FEC6F9F61EEE}"/>
    <dgm:cxn modelId="{DA9F3450-366F-0C46-AFB5-C759FACF589A}" type="presOf" srcId="{84B595A2-E4D9-F54C-9627-A4D768FC6BF7}" destId="{65539EB2-B55B-7943-B7AD-7E545BD694BF}" srcOrd="0" destOrd="0" presId="urn:microsoft.com/office/officeart/2005/8/layout/chevron1"/>
    <dgm:cxn modelId="{FE083258-CB70-3A45-B8CD-DB1A08F4237E}" srcId="{84B595A2-E4D9-F54C-9627-A4D768FC6BF7}" destId="{302696FB-86BC-EA49-B419-3E56FCDC2F21}" srcOrd="0" destOrd="0" parTransId="{185371C9-9DB5-8041-A9E6-EF1E481F8B74}" sibTransId="{A6E547B3-CDC5-9E45-A938-23C39AA994D1}"/>
    <dgm:cxn modelId="{0CC3028D-F196-E247-8011-AB9E09AABAAC}" srcId="{84B595A2-E4D9-F54C-9627-A4D768FC6BF7}" destId="{46070E24-DEA0-A94E-85AF-C85AC21026AE}" srcOrd="3" destOrd="0" parTransId="{BA5E9A62-07C3-1947-8FD7-643B6EF2D567}" sibTransId="{4EEAB94C-0D9B-1544-BEC5-3CCC4A6A89EA}"/>
    <dgm:cxn modelId="{6EB2A841-F03B-0546-9B91-4F697335F9EA}" type="presParOf" srcId="{65539EB2-B55B-7943-B7AD-7E545BD694BF}" destId="{F724FE87-15DC-B64A-8CE6-9FB96F2F6E60}" srcOrd="0" destOrd="0" presId="urn:microsoft.com/office/officeart/2005/8/layout/chevron1"/>
    <dgm:cxn modelId="{40D81A41-C697-F64C-A3F8-97CF5DD86019}" type="presParOf" srcId="{65539EB2-B55B-7943-B7AD-7E545BD694BF}" destId="{D01259E8-5A9F-794B-B45D-258BCC6674F6}" srcOrd="1" destOrd="0" presId="urn:microsoft.com/office/officeart/2005/8/layout/chevron1"/>
    <dgm:cxn modelId="{02A58EA7-8FC8-5E46-AA63-2B895B2B7C1E}" type="presParOf" srcId="{65539EB2-B55B-7943-B7AD-7E545BD694BF}" destId="{0A08BD60-F4B5-7146-B7C3-39725B95E513}" srcOrd="2" destOrd="0" presId="urn:microsoft.com/office/officeart/2005/8/layout/chevron1"/>
    <dgm:cxn modelId="{309DD83B-E3E6-DF48-8548-E1C4FCC3ED34}" type="presParOf" srcId="{65539EB2-B55B-7943-B7AD-7E545BD694BF}" destId="{5F0ADDEF-8516-CD44-BF6B-D672E306A18E}" srcOrd="3" destOrd="0" presId="urn:microsoft.com/office/officeart/2005/8/layout/chevron1"/>
    <dgm:cxn modelId="{9354E0EA-2A0A-0749-A6F7-A36C69744420}" type="presParOf" srcId="{65539EB2-B55B-7943-B7AD-7E545BD694BF}" destId="{F781D608-1932-B04D-8AB8-656397D47478}" srcOrd="4" destOrd="0" presId="urn:microsoft.com/office/officeart/2005/8/layout/chevron1"/>
    <dgm:cxn modelId="{11760A0A-E3F9-8E4D-B382-BBD4417F8CB6}" type="presParOf" srcId="{65539EB2-B55B-7943-B7AD-7E545BD694BF}" destId="{B2F72BED-6588-E044-AEDD-5AE789A53BC8}" srcOrd="5" destOrd="0" presId="urn:microsoft.com/office/officeart/2005/8/layout/chevron1"/>
    <dgm:cxn modelId="{2832F18E-B7B3-E84B-A106-E72EF504365B}" type="presParOf" srcId="{65539EB2-B55B-7943-B7AD-7E545BD694BF}" destId="{E1D0AA0E-56C9-5247-9258-84E9746D773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24FE87-15DC-B64A-8CE6-9FB96F2F6E60}">
      <dsp:nvSpPr>
        <dsp:cNvPr id="0" name=""/>
        <dsp:cNvSpPr/>
      </dsp:nvSpPr>
      <dsp:spPr>
        <a:xfrm>
          <a:off x="3817" y="355669"/>
          <a:ext cx="2222152" cy="8888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Modeling</a:t>
          </a:r>
        </a:p>
      </dsp:txBody>
      <dsp:txXfrm>
        <a:off x="3817" y="355669"/>
        <a:ext cx="2222152" cy="888861"/>
      </dsp:txXfrm>
    </dsp:sp>
    <dsp:sp modelId="{0A08BD60-F4B5-7146-B7C3-39725B95E513}">
      <dsp:nvSpPr>
        <dsp:cNvPr id="0" name=""/>
        <dsp:cNvSpPr/>
      </dsp:nvSpPr>
      <dsp:spPr>
        <a:xfrm>
          <a:off x="2003754" y="355669"/>
          <a:ext cx="2222152" cy="888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Animation</a:t>
          </a:r>
        </a:p>
      </dsp:txBody>
      <dsp:txXfrm>
        <a:off x="2003754" y="355669"/>
        <a:ext cx="2222152" cy="888861"/>
      </dsp:txXfrm>
    </dsp:sp>
    <dsp:sp modelId="{F781D608-1932-B04D-8AB8-656397D47478}">
      <dsp:nvSpPr>
        <dsp:cNvPr id="0" name=""/>
        <dsp:cNvSpPr/>
      </dsp:nvSpPr>
      <dsp:spPr>
        <a:xfrm>
          <a:off x="4003692" y="355669"/>
          <a:ext cx="2222152" cy="8888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Lighting &amp;</a:t>
          </a:r>
          <a:br>
            <a:rPr lang="en-US" sz="2200" kern="1200"/>
          </a:br>
          <a:r>
            <a:rPr lang="en-US" sz="2200" kern="1200"/>
            <a:t>Shading</a:t>
          </a:r>
        </a:p>
      </dsp:txBody>
      <dsp:txXfrm>
        <a:off x="4003692" y="355669"/>
        <a:ext cx="2222152" cy="888861"/>
      </dsp:txXfrm>
    </dsp:sp>
    <dsp:sp modelId="{E1D0AA0E-56C9-5247-9258-84E9746D7735}">
      <dsp:nvSpPr>
        <dsp:cNvPr id="0" name=""/>
        <dsp:cNvSpPr/>
      </dsp:nvSpPr>
      <dsp:spPr>
        <a:xfrm>
          <a:off x="6003629" y="355669"/>
          <a:ext cx="2222152" cy="888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Rendering</a:t>
          </a:r>
        </a:p>
      </dsp:txBody>
      <dsp:txXfrm>
        <a:off x="6003629" y="355669"/>
        <a:ext cx="2222152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35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40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</p:spPr>
        <p:txBody>
          <a:bodyPr lIns="93324" tIns="46662" rIns="93324" bIns="46662"/>
          <a:lstStyle/>
          <a:p>
            <a:fld id="{85188857-8AFB-9A49-AAFE-D28F1B320A10}" type="slidenum">
              <a:rPr lang="en-US"/>
              <a:pPr/>
              <a:t>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HowItWorks : 3D Graphics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AE9F26-BA18-E64C-9373-9249BCCEEAE7}" type="slidenum">
              <a:rPr lang="en-US"/>
              <a:pPr/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HowItWorks : 3D Graphics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HowItWorks : 3D Graphics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2011-09-31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5715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The first stretchable Oled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57911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This is still in the early research stage, but engineers at sister campus UCLA have developed an organic light-emitting diode that streches, which could lead to electronics that can be rolled up like cloth.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>
                <a:latin typeface="Courier New" pitchFamily="1" charset="0"/>
              </a:rPr>
              <a:t>www.technologyreview.com/computing/38439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629400" y="6005052"/>
            <a:ext cx="1905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352800"/>
            <a:ext cx="1916755" cy="26224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30832" b="-30832"/>
          <a:stretch>
            <a:fillRect/>
          </a:stretch>
        </p:blipFill>
        <p:spPr>
          <a:xfrm>
            <a:off x="4648200" y="990601"/>
            <a:ext cx="4038600" cy="5305864"/>
          </a:xfrm>
          <a:noFill/>
          <a:ln/>
        </p:spPr>
      </p:pic>
      <p:sp>
        <p:nvSpPr>
          <p:cNvPr id="2037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</p:spPr>
        <p:txBody>
          <a:bodyPr/>
          <a:lstStyle/>
          <a:p>
            <a:r>
              <a:rPr lang="en-US" sz="2800"/>
              <a:t>Karl Sims blew away his colleagues with his 1994 seminal work on evolved creatures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Algorithms</a:t>
            </a:r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7912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048000"/>
            <a:ext cx="23161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web.genarts.com/karl/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95400" y="59436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evolved virtual creatures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Just like in a movie…</a:t>
            </a:r>
          </a:p>
          <a:p>
            <a:pPr lvl="1"/>
            <a:r>
              <a:rPr lang="en-US"/>
              <a:t>Artist sets up lights in the shot for mood</a:t>
            </a:r>
          </a:p>
          <a:p>
            <a:pPr lvl="1"/>
            <a:r>
              <a:rPr lang="en-US"/>
              <a:t>Teams of artists apply hand-drawn and procedural textures, called “shaders”</a:t>
            </a:r>
          </a:p>
          <a:p>
            <a:pPr lvl="2"/>
            <a:r>
              <a:rPr lang="en-US"/>
              <a:t>There are layers of them</a:t>
            </a:r>
          </a:p>
          <a:p>
            <a:pPr lvl="1"/>
            <a:r>
              <a:rPr lang="en-US"/>
              <a:t>The virtual 3D camera (and its movement) set</a:t>
            </a:r>
          </a:p>
          <a:p>
            <a:r>
              <a:rPr lang="en-US"/>
              <a:t>But “render!” instead of “action!”…</a:t>
            </a:r>
          </a:p>
        </p:txBody>
      </p:sp>
      <p:pic>
        <p:nvPicPr>
          <p:cNvPr id="8" name="Content Placeholder 7" descr="2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48" r="-748"/>
          <a:stretch>
            <a:fillRect/>
          </a:stretch>
        </p:blipFill>
        <p:spPr>
          <a:xfrm>
            <a:off x="4923930" y="1219200"/>
            <a:ext cx="3501428" cy="46001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 (and Camera…)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hof.povray.org/2b.html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334000" y="5791200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“Harvest Time” by Gilles Tran (POV-RAY)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For each frame…</a:t>
            </a:r>
          </a:p>
          <a:p>
            <a:pPr lvl="1"/>
            <a:r>
              <a:rPr lang="en-US"/>
              <a:t>Take 3D geometry (and lights and surface shaders) and figure out what color each 2D pixel should be</a:t>
            </a:r>
          </a:p>
          <a:p>
            <a:r>
              <a:rPr lang="en-US"/>
              <a:t>The math is simply similar triangles</a:t>
            </a:r>
          </a:p>
          <a:p>
            <a:r>
              <a:rPr lang="en-US"/>
              <a:t>There are lots of algorithms to do this</a:t>
            </a:r>
          </a:p>
          <a:p>
            <a:pPr lvl="1"/>
            <a:r>
              <a:rPr lang="en-US"/>
              <a:t>“Expensive” = slower, but quality usu higher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Projection Basics (in Rendering)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http://en.wikipedia.org/wiki/3D_projection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55800"/>
            <a:ext cx="4241800" cy="43688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343400" y="12192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</a:t>
            </a:r>
            <a:r>
              <a:rPr lang="en-US" sz="2400" b="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x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/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z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= 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x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/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z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43400" y="22815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</a:t>
            </a:r>
            <a:r>
              <a:rPr lang="en-US" sz="2400" b="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x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= 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z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* 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x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/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5" name="Picture 5" descr="ama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-748" r="-748"/>
          <a:stretch>
            <a:fillRect/>
          </a:stretch>
        </p:blipFill>
        <p:spPr>
          <a:xfrm>
            <a:off x="5029200" y="1315088"/>
            <a:ext cx="3544630" cy="4656890"/>
          </a:xfrm>
        </p:spPr>
      </p:pic>
      <p:sp>
        <p:nvSpPr>
          <p:cNvPr id="4044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191000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What’s our goal?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Find rendering algorithms that simulate what real light does in real world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“Photo-realism”</a:t>
            </a:r>
          </a:p>
          <a:p>
            <a:pPr>
              <a:lnSpc>
                <a:spcPct val="90000"/>
              </a:lnSpc>
            </a:pPr>
            <a:r>
              <a:rPr lang="en-US" sz="2400"/>
              <a:t>Limitations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There are </a:t>
            </a:r>
            <a:r>
              <a:rPr lang="en-US" sz="2000" u="sng"/>
              <a:t>way</a:t>
            </a:r>
            <a:r>
              <a:rPr lang="en-US" sz="2000"/>
              <a:t> too many photons to simulate all of them at once!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Every technique is a different way to simulate the real world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has costs &amp; benefits</a:t>
            </a:r>
          </a:p>
          <a:p>
            <a:pPr>
              <a:lnSpc>
                <a:spcPct val="90000"/>
              </a:lnSpc>
            </a:pPr>
            <a:r>
              <a:rPr lang="en-US" sz="2400"/>
              <a:t>Direct vs Global Illumination</a:t>
            </a: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 : Global Illumination</a:t>
            </a:r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4570413" y="59436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charset="0"/>
              </a:rPr>
              <a:t>“The Lovers” by Gilles Tran. (POV-Ray)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en.wikipedia.org/wiki/Global_illumination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Cornell Box</a:t>
            </a:r>
          </a:p>
        </p:txBody>
      </p:sp>
      <p:pic>
        <p:nvPicPr>
          <p:cNvPr id="41575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16475" y="2857500"/>
            <a:ext cx="3717925" cy="2990850"/>
          </a:xfrm>
          <a:noFill/>
          <a:ln/>
        </p:spPr>
      </p:pic>
      <p:pic>
        <p:nvPicPr>
          <p:cNvPr id="4157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76550"/>
            <a:ext cx="37179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5756" name="Rectangle 12"/>
          <p:cNvSpPr>
            <a:spLocks noChangeArrowheads="1"/>
          </p:cNvSpPr>
          <p:nvPr/>
        </p:nvSpPr>
        <p:spPr bwMode="auto">
          <a:xfrm>
            <a:off x="4343400" y="5791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Rendering</a:t>
            </a:r>
          </a:p>
        </p:txBody>
      </p:sp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228600" y="5791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Photograph</a:t>
            </a:r>
          </a:p>
        </p:txBody>
      </p:sp>
      <p:sp>
        <p:nvSpPr>
          <p:cNvPr id="415758" name="Rectangle 14"/>
          <p:cNvSpPr>
            <a:spLocks noChangeArrowheads="1"/>
          </p:cNvSpPr>
          <p:nvPr/>
        </p:nvSpPr>
        <p:spPr bwMode="auto">
          <a:xfrm>
            <a:off x="685800" y="1066800"/>
            <a:ext cx="777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1">
                <a:latin typeface="B VAG Rounded Bold" charset="0"/>
              </a:rPr>
              <a:t>“The Cornell Box experiments have come to symbolize our approach to physically based rendering. The Cornell box is a simple physical environment for which we have measured the lighting, geometry, and material reflectance properties. Synthetic images of this environment are then created, and compared to images captured with a calibrated CCD camera. In this way, we can confirm the accuracy of our simulations.”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www.graphics.cornell.edu/online/box/compare.html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Illumination Image</a:t>
            </a:r>
          </a:p>
        </p:txBody>
      </p:sp>
      <p:pic>
        <p:nvPicPr>
          <p:cNvPr id="4055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7025" y="1219200"/>
            <a:ext cx="6502400" cy="4876800"/>
          </a:xfrm>
          <a:noFill/>
          <a:ln/>
        </p:spPr>
      </p:pic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4686300" y="0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0">
                <a:solidFill>
                  <a:srgbClr val="7F7F7F"/>
                </a:solidFill>
                <a:latin typeface="B VAG Rounded Bold" charset="0"/>
              </a:rPr>
              <a:t>Image courtesy Henrik Jensen @ UCSD</a:t>
            </a:r>
            <a:endParaRPr lang="en-US" b="0">
              <a:solidFill>
                <a:srgbClr val="7F7F7F"/>
              </a:solidFill>
              <a:latin typeface="B VAG Rounded Bold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Illumination Image</a:t>
            </a:r>
          </a:p>
        </p:txBody>
      </p:sp>
      <p:pic>
        <p:nvPicPr>
          <p:cNvPr id="4075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7025" y="1219200"/>
            <a:ext cx="6502400" cy="4876800"/>
          </a:xfrm>
          <a:noFill/>
          <a:ln/>
        </p:spPr>
      </p:pic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4689475" y="0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0">
                <a:solidFill>
                  <a:srgbClr val="7F7F7F"/>
                </a:solidFill>
                <a:latin typeface="B VAG Rounded Bold" charset="0"/>
              </a:rPr>
              <a:t>Image courtesy Henrik Jensen @ UCSD</a:t>
            </a:r>
            <a:endParaRPr lang="en-US" b="0">
              <a:solidFill>
                <a:srgbClr val="7F7F7F"/>
              </a:solidFill>
              <a:latin typeface="B VAG Rounded Bold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UCB Undergrad Graphics Group</a:t>
            </a:r>
          </a:p>
          <a:p>
            <a:pPr lvl="1"/>
            <a:r>
              <a:rPr lang="en-US"/>
              <a:t>No prereqs!!!</a:t>
            </a:r>
          </a:p>
          <a:p>
            <a:pPr lvl="1"/>
            <a:r>
              <a:rPr lang="en-US"/>
              <a:t>Student-led DeCal</a:t>
            </a:r>
          </a:p>
          <a:p>
            <a:pPr lvl="1"/>
            <a:r>
              <a:rPr lang="en-US"/>
              <a:t>Students make animated short film</a:t>
            </a:r>
          </a:p>
          <a:p>
            <a:pPr lvl="2"/>
            <a:r>
              <a:rPr lang="en-US"/>
              <a:t>Example : The Play3D</a:t>
            </a:r>
          </a:p>
          <a:p>
            <a:pPr lvl="2"/>
            <a:r>
              <a:rPr lang="en-US"/>
              <a:t>In 2002, made 3D recreation of famous Cal football play</a:t>
            </a:r>
          </a:p>
          <a:p>
            <a:r>
              <a:rPr lang="en-US"/>
              <a:t>CS184 : Intro to Computer Graphics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learn more? … UCBUGG!</a:t>
            </a:r>
          </a:p>
        </p:txBody>
      </p:sp>
      <p:pic>
        <p:nvPicPr>
          <p:cNvPr id="7" name="Picture 6" descr="2002FaUCBUGGIn.jpg                                             0008AAC0Flan                           B9A62F6E:"/>
          <p:cNvPicPr>
            <a:picLocks noGrp="1" noChangeAspect="1" noChangeArrowheads="1"/>
          </p:cNvPicPr>
          <p:nvPr/>
        </p:nvPicPr>
        <p:blipFill>
          <a:blip r:embed="rId2"/>
          <a:srcRect l="-7515" r="-7515"/>
          <a:stretch>
            <a:fillRect/>
          </a:stretch>
        </p:blipFill>
        <p:spPr bwMode="auto">
          <a:xfrm>
            <a:off x="5029200" y="1283420"/>
            <a:ext cx="3290735" cy="21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hePlay.jpg                                                    00065198Flan                           B9A62F6E:"/>
          <p:cNvPicPr>
            <a:picLocks noGrp="1" noChangeAspect="1" noChangeArrowheads="1"/>
          </p:cNvPicPr>
          <p:nvPr/>
        </p:nvPicPr>
        <p:blipFill>
          <a:blip r:embed="rId3"/>
          <a:srcRect l="-2362" r="-2362"/>
          <a:stretch>
            <a:fillRect/>
          </a:stretch>
        </p:blipFill>
        <p:spPr bwMode="auto">
          <a:xfrm>
            <a:off x="4572001" y="3515843"/>
            <a:ext cx="4191000" cy="27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www.graphics.cornell.edu/online/box/compare.html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3716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400"/>
              <a:t>Beauty and Joy of Computing? You bet!</a:t>
            </a:r>
          </a:p>
          <a:p>
            <a:r>
              <a:rPr lang="en-US" sz="2400"/>
              <a:t>The field of 3D Graphics  has transformed film, television &amp; video games</a:t>
            </a:r>
          </a:p>
          <a:p>
            <a:r>
              <a:rPr lang="en-US" sz="2400"/>
              <a:t>How does it work?</a:t>
            </a:r>
          </a:p>
          <a:p>
            <a:pPr lvl="1"/>
            <a:r>
              <a:rPr lang="en-US" sz="2000"/>
              <a:t>Modeling</a:t>
            </a:r>
          </a:p>
          <a:p>
            <a:pPr lvl="1"/>
            <a:r>
              <a:rPr lang="en-US" sz="2000"/>
              <a:t>Animation</a:t>
            </a:r>
          </a:p>
          <a:p>
            <a:pPr lvl="1"/>
            <a:r>
              <a:rPr lang="en-US" sz="2000"/>
              <a:t>Lighting &amp; Shading &amp; Camera</a:t>
            </a:r>
          </a:p>
          <a:p>
            <a:pPr lvl="1"/>
            <a:r>
              <a:rPr lang="en-US" sz="2000"/>
              <a:t>Rendering (film,games different)</a:t>
            </a:r>
          </a:p>
          <a:p>
            <a:r>
              <a:rPr lang="en-US" sz="2400"/>
              <a:t>It allows people to exercise right and left sides of brain</a:t>
            </a:r>
          </a:p>
          <a:p>
            <a:pPr lvl="1"/>
            <a:r>
              <a:rPr lang="en-US" sz="2000"/>
              <a:t>Opportunities @ Cal!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00600" y="5867400"/>
            <a:ext cx="3733948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8750" r="20312"/>
          <a:stretch>
            <a:fillRect/>
          </a:stretch>
        </p:blipFill>
        <p:spPr>
          <a:xfrm>
            <a:off x="4772024" y="1143000"/>
            <a:ext cx="3838576" cy="472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kevinbeason.com/smallpt/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Computer Graphics one of the sub-fields of research in Computer Science</a:t>
            </a:r>
          </a:p>
          <a:p>
            <a:r>
              <a:rPr lang="en-US"/>
              <a:t>UC Berkeley’s Graphics group is ranked in the top 10</a:t>
            </a:r>
          </a:p>
          <a:p>
            <a:pPr lvl="1"/>
            <a:r>
              <a:rPr lang="en-US"/>
              <a:t>I graduated from this group in 2000</a:t>
            </a:r>
          </a:p>
          <a:p>
            <a:r>
              <a:rPr lang="en-US"/>
              <a:t>2D Graphics often called “graphic design”; very different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Computer Graphics, 10 Miles Up</a:t>
            </a:r>
          </a:p>
        </p:txBody>
      </p:sp>
      <p:pic>
        <p:nvPicPr>
          <p:cNvPr id="7" name="Picture 18" descr="POVb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9675" y="1143000"/>
            <a:ext cx="3657600" cy="4876800"/>
          </a:xfr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4570413" y="59880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“The Last Guardian” by Johnny Yip (POV-Ray)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http://en.wikipedia.org/wiki/3D_computer_graphics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/>
              <a:t>Film, Television, Print</a:t>
            </a:r>
          </a:p>
          <a:p>
            <a:r>
              <a:rPr lang="en-US"/>
              <a:t>Either pure CG (e.g., Pixar) or CG elements added to film plates</a:t>
            </a:r>
          </a:p>
          <a:p>
            <a:r>
              <a:rPr lang="en-US"/>
              <a:t> hours / frame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/>
              <a:t>Video Games</a:t>
            </a:r>
          </a:p>
          <a:p>
            <a:r>
              <a:rPr lang="en-US"/>
              <a:t>Both “in-engine” graphics  + pre-rendered cinematics</a:t>
            </a:r>
          </a:p>
          <a:p>
            <a:r>
              <a:rPr lang="en-US"/>
              <a:t>30 frames / second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Graphics Used In…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0"/>
            <a:ext cx="3353670" cy="1884762"/>
          </a:xfrm>
          <a:prstGeom prst="rect">
            <a:avLst/>
          </a:prstGeom>
        </p:spPr>
      </p:pic>
      <p:pic>
        <p:nvPicPr>
          <p:cNvPr id="8" name="Picture 7" descr="rome_camaro z2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1"/>
            <a:ext cx="3354561" cy="1886056"/>
          </a:xfrm>
          <a:prstGeom prst="rect">
            <a:avLst/>
          </a:prstGeom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7200" y="57150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“Avatar” (wikipedia)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4419600" y="57150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“Gran Turismo” (us.gran-turismo.com)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…although that line is often blurred</a:t>
            </a:r>
          </a:p>
        </p:txBody>
      </p:sp>
      <p:pic>
        <p:nvPicPr>
          <p:cNvPr id="10" name="Content Placeholder 9" descr="Screen shot 2010-08-31 at 3.33.2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41" b="-341"/>
          <a:stretch>
            <a:fillRect/>
          </a:stretch>
        </p:blipFill>
        <p:spPr>
          <a:xfrm>
            <a:off x="533400" y="1040283"/>
            <a:ext cx="8077200" cy="5266384"/>
          </a:xfr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events.game-artist.net/scene_from_a_movie/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Scenes from a Movie winner</a:t>
            </a:r>
          </a:p>
        </p:txBody>
      </p:sp>
      <p:pic>
        <p:nvPicPr>
          <p:cNvPr id="4" name="Content Placeholder 3" descr="blade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543" b="-6543"/>
          <a:stretch>
            <a:fillRect/>
          </a:stretch>
        </p:blipFill>
        <p:spPr/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282825" y="59880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“Blade Runner” by The Replicants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events.game-artist.net/scene_from_a_movie/winners.php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/>
              <a:t>3D Graphics : How it’s done (simplified)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82224"/>
          <a:ext cx="8229600" cy="160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web.engr.oregonstate.edu/~mjb/intro2009/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682424"/>
            <a:ext cx="1901950" cy="1268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682424"/>
            <a:ext cx="1941584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 l="8015" r="8597"/>
          <a:stretch>
            <a:fillRect/>
          </a:stretch>
        </p:blipFill>
        <p:spPr>
          <a:xfrm>
            <a:off x="2514601" y="3606224"/>
            <a:ext cx="1828748" cy="1371600"/>
          </a:xfrm>
          <a:prstGeom prst="rect">
            <a:avLst/>
          </a:prstGeom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04800" y="4977824"/>
            <a:ext cx="220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“Shutterbug Rendering Progression” by Pixar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096000" y="4977824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“Shutterbug Rendering Progression” by Pixar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362200" y="4977824"/>
            <a:ext cx="220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“Squash &amp; Stretch” by idleworm.com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rcRect l="32598" t="20207" r="25816" b="14658"/>
          <a:stretch>
            <a:fillRect/>
          </a:stretch>
        </p:blipFill>
        <p:spPr>
          <a:xfrm>
            <a:off x="4800600" y="3606224"/>
            <a:ext cx="1295400" cy="1353670"/>
          </a:xfrm>
          <a:prstGeom prst="rect">
            <a:avLst/>
          </a:prstGeom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114800" y="4977824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“Procedural Wood”</a:t>
            </a:r>
            <a:b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by Pixar</a:t>
            </a:r>
          </a:p>
        </p:txBody>
      </p:sp>
      <p:sp>
        <p:nvSpPr>
          <p:cNvPr id="17" name="Sun 16"/>
          <p:cNvSpPr/>
          <p:nvPr/>
        </p:nvSpPr>
        <p:spPr>
          <a:xfrm>
            <a:off x="4648200" y="3453824"/>
            <a:ext cx="609600" cy="6096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Could come from</a:t>
            </a:r>
          </a:p>
          <a:p>
            <a:pPr lvl="1"/>
            <a:r>
              <a:rPr lang="en-US"/>
              <a:t>3D Scanners</a:t>
            </a:r>
          </a:p>
          <a:p>
            <a:pPr lvl="1"/>
            <a:r>
              <a:rPr lang="en-US"/>
              <a:t>Interactive modeling</a:t>
            </a:r>
          </a:p>
          <a:p>
            <a:pPr lvl="1"/>
            <a:r>
              <a:rPr lang="en-US"/>
              <a:t>Model libraries</a:t>
            </a:r>
          </a:p>
          <a:p>
            <a:pPr lvl="1"/>
            <a:r>
              <a:rPr lang="en-US"/>
              <a:t>Procedural techniques</a:t>
            </a:r>
          </a:p>
          <a:p>
            <a:r>
              <a:rPr lang="en-US"/>
              <a:t>This also involves</a:t>
            </a:r>
          </a:p>
          <a:p>
            <a:pPr lvl="1"/>
            <a:r>
              <a:rPr lang="en-US"/>
              <a:t>Attaching animation variables to model, allowing animator to control a very complex model w/a few controls</a:t>
            </a:r>
          </a:p>
          <a:p>
            <a:pPr lvl="1"/>
            <a:r>
              <a:rPr lang="en-US"/>
              <a:t>Representation: Lots of options, math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</a:t>
            </a:r>
          </a:p>
        </p:txBody>
      </p:sp>
      <p:pic>
        <p:nvPicPr>
          <p:cNvPr id="7" name="Picture 5" descr="iso_menger.jpg                                                 000B49D9Flan                           B9A62F6E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354" r="-313"/>
          <a:stretch>
            <a:fillRect/>
          </a:stretch>
        </p:blipFill>
        <p:spPr>
          <a:xfrm>
            <a:off x="4343399" y="1295400"/>
            <a:ext cx="4295703" cy="4267200"/>
          </a:xfr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029200" y="5562600"/>
            <a:ext cx="3048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“Menger Cube” by UCB Alum David Wallace (now at LucasFilm)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www.youtube.com/watch?v=FOOynE1F4P4</a:t>
            </a:r>
            <a:b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www.cyberware.com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Could come from</a:t>
            </a:r>
          </a:p>
          <a:p>
            <a:pPr lvl="1"/>
            <a:r>
              <a:rPr lang="en-US"/>
              <a:t>Interactive keyframing</a:t>
            </a:r>
          </a:p>
          <a:p>
            <a:pPr lvl="1"/>
            <a:r>
              <a:rPr lang="en-US"/>
              <a:t>Procedural motion</a:t>
            </a:r>
          </a:p>
          <a:p>
            <a:pPr lvl="1"/>
            <a:r>
              <a:rPr lang="en-US"/>
              <a:t>Motion capture</a:t>
            </a:r>
          </a:p>
          <a:p>
            <a:pPr lvl="2"/>
            <a:r>
              <a:rPr lang="en-US"/>
              <a:t>This has put some animators out of a job</a:t>
            </a:r>
          </a:p>
          <a:p>
            <a:pPr lvl="2"/>
            <a:r>
              <a:rPr lang="en-US"/>
              <a:t>Used in Avatar, LotR, …</a:t>
            </a:r>
          </a:p>
          <a:p>
            <a:pPr lvl="1"/>
            <a:r>
              <a:rPr lang="en-US"/>
              <a:t>Physics</a:t>
            </a:r>
          </a:p>
          <a:p>
            <a:pPr lvl="1"/>
            <a:r>
              <a:rPr lang="en-US"/>
              <a:t>Evolution, Rule systems</a:t>
            </a:r>
          </a:p>
          <a:p>
            <a:r>
              <a:rPr lang="en-US"/>
              <a:t>Emotions conveyed!</a:t>
            </a:r>
          </a:p>
          <a:p>
            <a:pPr lvl="1"/>
            <a:r>
              <a:rPr lang="en-US"/>
              <a:t>Humans are very good at reading bad motion</a:t>
            </a:r>
          </a:p>
          <a:p>
            <a:pPr lvl="2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Animation</a:t>
            </a: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4800600" y="1295400"/>
            <a:ext cx="3848100" cy="2741613"/>
          </a:xfr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4325938"/>
            <a:ext cx="383381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web.engr.oregonstate.edu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/~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mjb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/intro2009/</a:t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Motion_capture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watch?v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=1wK1Ixr-UmM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8" descr="Picture 2"/>
          <p:cNvPicPr>
            <a:picLocks noChangeAspect="1" noChangeArrowheads="1"/>
          </p:cNvPicPr>
          <p:nvPr/>
        </p:nvPicPr>
        <p:blipFill>
          <a:blip r:embed="rId3"/>
          <a:srcRect b="34891"/>
          <a:stretch>
            <a:fillRect/>
          </a:stretch>
        </p:blipFill>
        <p:spPr bwMode="auto">
          <a:xfrm>
            <a:off x="3158992" y="5029200"/>
            <a:ext cx="28275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5" descr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 t="836" b="523"/>
          <a:stretch>
            <a:fillRect/>
          </a:stretch>
        </p:blipFill>
        <p:spPr>
          <a:xfrm>
            <a:off x="4648200" y="1295400"/>
            <a:ext cx="4038600" cy="3557852"/>
          </a:xfrm>
        </p:spPr>
      </p:pic>
      <p:sp>
        <p:nvSpPr>
          <p:cNvPr id="3297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Brian Mirtich, 1996 UCB Ph.D.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Thesis: “</a:t>
            </a:r>
            <a:r>
              <a:rPr lang="en-US" sz="2400">
                <a:solidFill>
                  <a:schemeClr val="accent1"/>
                </a:solidFill>
              </a:rPr>
              <a:t>Impulse</a:t>
            </a:r>
            <a:r>
              <a:rPr lang="en-US" sz="2400"/>
              <a:t> -based Dynamic Simulation of Rigid Body Systems”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Very cool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“Creature War” demo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His purpose: show off his simulator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Great example of rule-drive motion!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pPr eaLnBrk="1" hangingPunct="1"/>
            <a:r>
              <a:rPr lang="en-US"/>
              <a:t>Creature War … Animation automatic!</a:t>
            </a:r>
          </a:p>
        </p:txBody>
      </p:sp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1430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www.kuffner.org/james/software/dynamics/mirtich/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181600" y="4876800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Creature</a:t>
            </a:r>
            <a:b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“rules”</a:t>
            </a:r>
            <a:endParaRPr lang="en-US" sz="16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50798</TotalTime>
  <Pages>47</Pages>
  <Words>971</Words>
  <Application>Microsoft Macintosh PowerPoint</Application>
  <PresentationFormat>Letter Paper (8.5x11 in)</PresentationFormat>
  <Paragraphs>132</Paragraphs>
  <Slides>18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The first stretchable Oled</vt:lpstr>
      <vt:lpstr>3D Computer Graphics, 10 Miles Up</vt:lpstr>
      <vt:lpstr>3D Graphics Used In…</vt:lpstr>
      <vt:lpstr>…although that line is often blurred</vt:lpstr>
      <vt:lpstr>Aside: Scenes from a Movie winner</vt:lpstr>
      <vt:lpstr>3D Graphics : How it’s done (simplified)</vt:lpstr>
      <vt:lpstr>Modeling</vt:lpstr>
      <vt:lpstr>Animation</vt:lpstr>
      <vt:lpstr>Creature War … Animation automatic!</vt:lpstr>
      <vt:lpstr>Genetic Algorithms</vt:lpstr>
      <vt:lpstr>Lighting and Shading (and Camera…)</vt:lpstr>
      <vt:lpstr>3D Projection Basics (in Rendering)</vt:lpstr>
      <vt:lpstr>Rendering : Global Illumination</vt:lpstr>
      <vt:lpstr>Cornell Box</vt:lpstr>
      <vt:lpstr>Direct Illumination Image</vt:lpstr>
      <vt:lpstr>Global Illumination Image</vt:lpstr>
      <vt:lpstr>How to learn more? … UCBUGG!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3139</cp:revision>
  <cp:lastPrinted>2011-01-24T12:00:14Z</cp:lastPrinted>
  <dcterms:created xsi:type="dcterms:W3CDTF">2011-08-30T15:46:43Z</dcterms:created>
  <dcterms:modified xsi:type="dcterms:W3CDTF">2011-08-30T17:10:11Z</dcterms:modified>
</cp:coreProperties>
</file>