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047" r:id="rId2"/>
    <p:sldId id="1078" r:id="rId3"/>
    <p:sldId id="1085" r:id="rId4"/>
    <p:sldId id="1086" r:id="rId5"/>
    <p:sldId id="1088" r:id="rId6"/>
    <p:sldId id="1092" r:id="rId7"/>
    <p:sldId id="1089" r:id="rId8"/>
    <p:sldId id="1091" r:id="rId9"/>
    <p:sldId id="1090" r:id="rId10"/>
    <p:sldId id="1087" r:id="rId11"/>
    <p:sldId id="1093" r:id="rId12"/>
    <p:sldId id="1070" r:id="rId13"/>
  </p:sldIdLst>
  <p:sldSz cx="9144000" cy="6858000" type="letter"/>
  <p:notesSz cx="9309100" cy="7023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15586" autoAdjust="0"/>
    <p:restoredTop sz="81191" autoAdjust="0"/>
  </p:normalViewPr>
  <p:slideViewPr>
    <p:cSldViewPr>
      <p:cViewPr varScale="1">
        <p:scale>
          <a:sx n="255" d="100"/>
          <a:sy n="255" d="100"/>
        </p:scale>
        <p:origin x="-648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211"/>
        <p:guide pos="29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9963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450850"/>
            <a:ext cx="3498850" cy="262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532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54550" y="1841500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05" y="4820198"/>
            <a:ext cx="7333031" cy="1909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54550" y="1841500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05" y="4820198"/>
            <a:ext cx="7333031" cy="1909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Artificial Intelligence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105254" y="6248400"/>
            <a:ext cx="103874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025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Artificial Intelligence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105254" y="6248400"/>
            <a:ext cx="103874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8025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-165891"/>
            <a:ext cx="71628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#15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Artificial Intelligence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2011-10-24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4648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Robot rides bike!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46481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The PRIMER-V2 robot is capable of starting from a stopped position, start riding, follows a path specified by a controller, and can stop without falling!</a:t>
            </a:r>
            <a:endParaRPr lang="en-US" sz="2400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1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EECS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latin typeface="Courier New" pitchFamily="1" charset="0"/>
              </a:rPr>
              <a:t>http://robosavvy.com/forum/viewtopic.php?p=32542</a:t>
            </a:r>
            <a:endParaRPr lang="en-US" sz="24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953000" y="6081252"/>
            <a:ext cx="3962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2971800"/>
            <a:ext cx="3683000" cy="31231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many, the coolest and scariest part of AI</a:t>
            </a:r>
          </a:p>
          <a:p>
            <a:r>
              <a:rPr lang="en-US" dirty="0" smtClean="0"/>
              <a:t>Also involves HCI</a:t>
            </a:r>
          </a:p>
          <a:p>
            <a:r>
              <a:rPr lang="en-US" dirty="0" smtClean="0"/>
              <a:t>Combines fields of AI</a:t>
            </a:r>
          </a:p>
          <a:p>
            <a:pPr lvl="1"/>
            <a:r>
              <a:rPr lang="en-US" dirty="0" smtClean="0"/>
              <a:t>Speech recognition</a:t>
            </a:r>
          </a:p>
          <a:p>
            <a:pPr lvl="1"/>
            <a:r>
              <a:rPr lang="en-US" dirty="0" smtClean="0"/>
              <a:t>Synthetic voice</a:t>
            </a:r>
          </a:p>
          <a:p>
            <a:pPr lvl="1"/>
            <a:r>
              <a:rPr lang="en-US" dirty="0" smtClean="0"/>
              <a:t>Machine vision</a:t>
            </a:r>
          </a:p>
          <a:p>
            <a:pPr lvl="1"/>
            <a:r>
              <a:rPr lang="en-US" dirty="0" smtClean="0"/>
              <a:t>Planning</a:t>
            </a:r>
            <a:endParaRPr lang="en-US" dirty="0"/>
          </a:p>
          <a:p>
            <a:r>
              <a:rPr lang="en-US" dirty="0" smtClean="0"/>
              <a:t>IPRE believes every one should have their own personal robot!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00" b="400"/>
          <a:stretch/>
        </p:blipFill>
        <p:spPr>
          <a:xfrm>
            <a:off x="4771344" y="1219200"/>
            <a:ext cx="3806600" cy="275570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62400"/>
            <a:ext cx="1023620" cy="787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59960" y="3982720"/>
            <a:ext cx="381508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TOPIO, the </a:t>
            </a:r>
            <a:r>
              <a:rPr lang="en-US" sz="1800" dirty="0" err="1" smtClean="0">
                <a:solidFill>
                  <a:schemeClr val="tx1"/>
                </a:solidFill>
                <a:latin typeface="Vagrounded"/>
                <a:cs typeface="Vagrounded"/>
              </a:rPr>
              <a:t>ping-pong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 playing robot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/wiki/Robotics</a:t>
            </a:r>
          </a:p>
        </p:txBody>
      </p:sp>
      <p:pic>
        <p:nvPicPr>
          <p:cNvPr id="11" name="Picture 10" descr="Screen shot 2011-04-13 at 1.29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800600" y="4343400"/>
            <a:ext cx="2005445" cy="1600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00600" y="5943600"/>
            <a:ext cx="2011680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UC Berkeley’s towel-folder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4343400"/>
            <a:ext cx="1737386" cy="9779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34200" y="5334000"/>
            <a:ext cx="2011680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ASIMO Humanoid</a:t>
            </a:r>
            <a:b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</a:b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robot from Honda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t="27500" b="27500"/>
          <a:stretch/>
        </p:blipFill>
        <p:spPr>
          <a:xfrm>
            <a:off x="6629400" y="4419600"/>
            <a:ext cx="609600" cy="27432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059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In 1950, Turing defined a test of whether a machine could “think”</a:t>
            </a:r>
          </a:p>
          <a:p>
            <a:r>
              <a:rPr lang="en-US" sz="2000" dirty="0" smtClean="0"/>
              <a:t>“A human judge engages in a natural language conversation with one human and one machine, each of which tries to appear human. If judge can’t tell, machine passes the Turing test”</a:t>
            </a:r>
          </a:p>
          <a:p>
            <a:r>
              <a:rPr lang="en-US" sz="2000" dirty="0" smtClean="0"/>
              <a:t>John Searle argued against the test via the Chinese room experiment, in which someone carries on a conversation by looking up phrases in a book. Does that person understand Chinese? 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397" r="2397"/>
          <a:stretch>
            <a:fillRect/>
          </a:stretch>
        </p:blipFill>
        <p:spPr>
          <a:xfrm>
            <a:off x="4800600" y="1181437"/>
            <a:ext cx="3748088" cy="492419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Test for Intelligence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Turing_test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0" y="4953000"/>
            <a:ext cx="1733550" cy="1346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39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 sz="2400" dirty="0" smtClean="0"/>
              <a:t>Common Sense knowledge important</a:t>
            </a:r>
          </a:p>
          <a:p>
            <a:r>
              <a:rPr lang="en-US" sz="2400" dirty="0" smtClean="0"/>
              <a:t>Despite early hype, AI has shown recent success</a:t>
            </a:r>
          </a:p>
          <a:p>
            <a:r>
              <a:rPr lang="en-US" sz="2400" dirty="0" smtClean="0"/>
              <a:t>AI systems excel in things computers are good at</a:t>
            </a:r>
          </a:p>
          <a:p>
            <a:pPr lvl="1"/>
            <a:r>
              <a:rPr lang="en-US" sz="1800" dirty="0" smtClean="0"/>
              <a:t>big data (using web to parse language)</a:t>
            </a:r>
          </a:p>
          <a:p>
            <a:pPr lvl="1"/>
            <a:r>
              <a:rPr lang="en-US" sz="1800" dirty="0" smtClean="0"/>
              <a:t>constrained worlds (chess, math)</a:t>
            </a:r>
          </a:p>
          <a:p>
            <a:r>
              <a:rPr lang="en-US" sz="2400" dirty="0" smtClean="0"/>
              <a:t>It’s getting better at…</a:t>
            </a:r>
          </a:p>
          <a:p>
            <a:pPr lvl="1"/>
            <a:r>
              <a:rPr lang="en-US" sz="1800" dirty="0" smtClean="0"/>
              <a:t>Speech recognition (albeit slowly)</a:t>
            </a:r>
          </a:p>
          <a:p>
            <a:pPr lvl="1"/>
            <a:r>
              <a:rPr lang="en-US" sz="1800" dirty="0" smtClean="0"/>
              <a:t>Real-time robotics</a:t>
            </a:r>
          </a:p>
          <a:p>
            <a:r>
              <a:rPr lang="en-US" sz="2200" dirty="0" smtClean="0"/>
              <a:t>CS188 : Artificial Intelligence</a:t>
            </a:r>
          </a:p>
          <a:p>
            <a:pPr lvl="1"/>
            <a:r>
              <a:rPr lang="en-US" sz="1800" dirty="0" smtClean="0"/>
              <a:t>One of the most popular courses on campus!</a:t>
            </a:r>
          </a:p>
          <a:p>
            <a:pPr marL="454025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Oval 7"/>
          <p:cNvSpPr/>
          <p:nvPr/>
        </p:nvSpPr>
        <p:spPr>
          <a:xfrm>
            <a:off x="4626740" y="4953000"/>
            <a:ext cx="406006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60074" b="-60074"/>
          <a:stretch/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Definition</a:t>
            </a:r>
          </a:p>
          <a:p>
            <a:r>
              <a:rPr lang="en-US" dirty="0" smtClean="0"/>
              <a:t>What intelligent things do people do?</a:t>
            </a:r>
          </a:p>
          <a:p>
            <a:r>
              <a:rPr lang="en-US" dirty="0" smtClean="0"/>
              <a:t>Videos of awesome examples of AI</a:t>
            </a:r>
          </a:p>
          <a:p>
            <a:r>
              <a:rPr lang="en-US" dirty="0" smtClean="0"/>
              <a:t>Turing Test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370" b="-1537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“Getting a computer to do things which, when done by people, are said to involve intelligence”</a:t>
            </a:r>
          </a:p>
          <a:p>
            <a:endParaRPr lang="en-US" dirty="0" smtClean="0"/>
          </a:p>
          <a:p>
            <a:r>
              <a:rPr lang="en-US" dirty="0" smtClean="0"/>
              <a:t>Finesses the idea of whether a computer has consciousness, whether they have rights,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556" b="2556"/>
          <a:stretch>
            <a:fillRect/>
          </a:stretch>
        </p:blipFill>
        <p:spPr>
          <a:xfrm>
            <a:off x="4800600" y="1181437"/>
            <a:ext cx="3748088" cy="492419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Definition by John McCarthy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52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</a:p>
          <a:p>
            <a:r>
              <a:rPr lang="en-US" dirty="0" smtClean="0"/>
              <a:t>(Machine) Learning</a:t>
            </a:r>
          </a:p>
          <a:p>
            <a:r>
              <a:rPr lang="en-US" dirty="0" smtClean="0"/>
              <a:t>Natural Language Processing</a:t>
            </a:r>
          </a:p>
          <a:p>
            <a:r>
              <a:rPr lang="en-US" dirty="0" smtClean="0"/>
              <a:t>Motion and manipulation</a:t>
            </a:r>
          </a:p>
          <a:p>
            <a:r>
              <a:rPr lang="en-US" dirty="0" smtClean="0"/>
              <a:t>Perception</a:t>
            </a:r>
          </a:p>
          <a:p>
            <a:r>
              <a:rPr lang="en-US" dirty="0" smtClean="0"/>
              <a:t>Creativity</a:t>
            </a:r>
          </a:p>
          <a:p>
            <a:r>
              <a:rPr lang="en-US" dirty="0" smtClean="0"/>
              <a:t>General Intelligence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intelligent things do people do?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Artificial_intelligence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023" r="6670"/>
          <a:stretch/>
        </p:blipFill>
        <p:spPr>
          <a:xfrm>
            <a:off x="5227319" y="1066800"/>
            <a:ext cx="3408625" cy="5153466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62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dirty="0"/>
              <a:t>Range of intelligence</a:t>
            </a:r>
          </a:p>
          <a:p>
            <a:pPr lvl="1"/>
            <a:r>
              <a:rPr lang="en-US" dirty="0"/>
              <a:t>Low: simple </a:t>
            </a:r>
            <a:r>
              <a:rPr lang="en-US" dirty="0" smtClean="0"/>
              <a:t>heuristics</a:t>
            </a:r>
          </a:p>
          <a:p>
            <a:pPr lvl="1"/>
            <a:r>
              <a:rPr lang="en-US" dirty="0" smtClean="0"/>
              <a:t>Medium: </a:t>
            </a:r>
            <a:r>
              <a:rPr lang="en-US" dirty="0" err="1" smtClean="0"/>
              <a:t>pathfinding</a:t>
            </a:r>
            <a:endParaRPr lang="en-US" dirty="0"/>
          </a:p>
          <a:p>
            <a:pPr lvl="1"/>
            <a:r>
              <a:rPr lang="en-US" dirty="0"/>
              <a:t>High: Learns from player</a:t>
            </a:r>
          </a:p>
          <a:p>
            <a:r>
              <a:rPr lang="en-US" dirty="0"/>
              <a:t>Dynamic difficulty</a:t>
            </a:r>
          </a:p>
          <a:p>
            <a:pPr lvl="1"/>
            <a:r>
              <a:rPr lang="en-US" dirty="0"/>
              <a:t>Must hold interest </a:t>
            </a:r>
          </a:p>
          <a:p>
            <a:pPr lvl="1"/>
            <a:r>
              <a:rPr lang="en-US" dirty="0"/>
              <a:t>“Simple to learn, difficult to master is the holy grail of game design.”</a:t>
            </a:r>
          </a:p>
          <a:p>
            <a:pPr lvl="1"/>
            <a:r>
              <a:rPr lang="en-US" dirty="0"/>
              <a:t>Cheating AI (</a:t>
            </a:r>
            <a:r>
              <a:rPr lang="en-US" dirty="0" err="1"/>
              <a:t>e.g.,racing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9" name="Content Placeholder 8" descr="nareyek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760" b="21010"/>
          <a:stretch>
            <a:fillRect/>
          </a:stretch>
        </p:blipFill>
        <p:spPr>
          <a:xfrm>
            <a:off x="4655344" y="1295400"/>
            <a:ext cx="4038600" cy="3200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(from Video Games lecture)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724400" y="56240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0744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Courier New"/>
                <a:cs typeface="Courier New"/>
              </a:rPr>
              <a:t>www.businessweek.com/innovate/content/aug2008/id20080820_123140.htm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en.wikipedia.org/wiki/Dynamic_game_difficulty_balancing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en.wikipedia.org/wiki/Game_artificial_intelligence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queue.acm.org/detail.cfm?id=971593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35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r>
              <a:rPr lang="en-US" sz="2800" dirty="0" smtClean="0"/>
              <a:t>The WORLD’S BEST AI StarCraft player is from:</a:t>
            </a:r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 smtClean="0"/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 smtClean="0"/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 smtClean="0"/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Google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IBM (folks who did Watson)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Stanford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Berkeley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MIT</a:t>
            </a:r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600200"/>
            <a:ext cx="3218593" cy="1825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387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“A program learns if, after an experience, it performs better”</a:t>
            </a:r>
          </a:p>
          <a:p>
            <a:r>
              <a:rPr lang="en-US" dirty="0" smtClean="0"/>
              <a:t>Algorithm Types</a:t>
            </a:r>
          </a:p>
          <a:p>
            <a:pPr lvl="1"/>
            <a:r>
              <a:rPr lang="en-US" dirty="0" smtClean="0"/>
              <a:t>Supervised learning</a:t>
            </a:r>
          </a:p>
          <a:p>
            <a:pPr lvl="2"/>
            <a:r>
              <a:rPr lang="en-US" dirty="0" smtClean="0"/>
              <a:t>Give a system input &amp; output training data, and it produces a classifier</a:t>
            </a:r>
          </a:p>
          <a:p>
            <a:pPr lvl="1"/>
            <a:r>
              <a:rPr lang="en-US" dirty="0" smtClean="0"/>
              <a:t>Unsupervised learning</a:t>
            </a:r>
          </a:p>
          <a:p>
            <a:pPr lvl="2"/>
            <a:r>
              <a:rPr lang="en-US" dirty="0" smtClean="0"/>
              <a:t>Goal: determine how data is organized, or clustered</a:t>
            </a:r>
          </a:p>
          <a:p>
            <a:pPr lvl="1"/>
            <a:r>
              <a:rPr lang="en-US" dirty="0" smtClean="0"/>
              <a:t>Reinforcement learning</a:t>
            </a:r>
          </a:p>
          <a:p>
            <a:pPr lvl="2"/>
            <a:r>
              <a:rPr lang="en-US" dirty="0" smtClean="0"/>
              <a:t>No training data, real-time corrections adjust behavior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7710" r="7710"/>
          <a:stretch>
            <a:fillRect/>
          </a:stretch>
        </p:blipFill>
        <p:spPr>
          <a:xfrm>
            <a:off x="4771344" y="1143000"/>
            <a:ext cx="3806600" cy="500106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Machine_learning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16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r>
              <a:rPr lang="en-US" sz="3200" dirty="0" smtClean="0"/>
              <a:t>The BEST interaction I’ve had with phone-based natural language AI systems was:</a:t>
            </a:r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3200" dirty="0" smtClean="0"/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3200" dirty="0" smtClean="0"/>
              <a:t>Awesome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3200" dirty="0" smtClean="0"/>
              <a:t>Good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3200" dirty="0" smtClean="0"/>
              <a:t>Fair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3200" dirty="0" smtClean="0"/>
              <a:t>Poor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3200" dirty="0" smtClean="0"/>
              <a:t>Terrible</a:t>
            </a:r>
            <a:endParaRPr lang="en-US" sz="3200" dirty="0"/>
          </a:p>
          <a:p>
            <a:endParaRPr lang="en-US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115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Form of HCI</a:t>
            </a:r>
          </a:p>
          <a:p>
            <a:r>
              <a:rPr lang="en-US" dirty="0" smtClean="0"/>
              <a:t>Known as “AI-complete” problem</a:t>
            </a:r>
          </a:p>
          <a:p>
            <a:pPr lvl="1"/>
            <a:r>
              <a:rPr lang="en-US" dirty="0" smtClean="0"/>
              <a:t>Requires extensive knowledge of world</a:t>
            </a:r>
          </a:p>
          <a:p>
            <a:r>
              <a:rPr lang="en-US" dirty="0" smtClean="0"/>
              <a:t>Statistical NLP</a:t>
            </a:r>
          </a:p>
          <a:p>
            <a:pPr lvl="1"/>
            <a:r>
              <a:rPr lang="en-US" dirty="0" smtClean="0"/>
              <a:t>Imagine a supervised learning system trained on all text of Web</a:t>
            </a:r>
          </a:p>
          <a:p>
            <a:pPr lvl="1"/>
            <a:r>
              <a:rPr lang="en-US" dirty="0" smtClean="0"/>
              <a:t>It could easily correct your text (and guess what you’d say) by seeing what’s common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2447" b="-2447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Processing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Natural_language_processing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91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53046</TotalTime>
  <Pages>47</Pages>
  <Words>627</Words>
  <Application>Microsoft Macintosh PowerPoint</Application>
  <PresentationFormat>Letter Paper (8.5x11 in)</PresentationFormat>
  <Paragraphs>104</Paragraphs>
  <Slides>12</Slides>
  <Notes>3</Notes>
  <HiddenSlides>3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Robot rides bike!</vt:lpstr>
      <vt:lpstr>Lecture Overview</vt:lpstr>
      <vt:lpstr>AI Definition by John McCarthy</vt:lpstr>
      <vt:lpstr>What intelligent things do people do?</vt:lpstr>
      <vt:lpstr>Planning (from Video Games lecture)</vt:lpstr>
      <vt:lpstr>Peer Instruction</vt:lpstr>
      <vt:lpstr>Machine Learning</vt:lpstr>
      <vt:lpstr>Peer Instruction</vt:lpstr>
      <vt:lpstr>Natural Language Processing</vt:lpstr>
      <vt:lpstr>Robotics</vt:lpstr>
      <vt:lpstr>Turing Test for Intelligence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3143</cp:revision>
  <cp:lastPrinted>2011-10-23T05:57:26Z</cp:lastPrinted>
  <dcterms:created xsi:type="dcterms:W3CDTF">2011-10-23T05:45:52Z</dcterms:created>
  <dcterms:modified xsi:type="dcterms:W3CDTF">2011-10-23T05:57:40Z</dcterms:modified>
</cp:coreProperties>
</file>