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</p:sldMasterIdLst>
  <p:notesMasterIdLst>
    <p:notesMasterId r:id="rId25"/>
  </p:notesMasterIdLst>
  <p:handoutMasterIdLst>
    <p:handoutMasterId r:id="rId26"/>
  </p:handoutMasterIdLst>
  <p:sldIdLst>
    <p:sldId id="1134" r:id="rId3"/>
    <p:sldId id="1084" r:id="rId4"/>
    <p:sldId id="1121" r:id="rId5"/>
    <p:sldId id="1123" r:id="rId6"/>
    <p:sldId id="1122" r:id="rId7"/>
    <p:sldId id="1098" r:id="rId8"/>
    <p:sldId id="1124" r:id="rId9"/>
    <p:sldId id="1125" r:id="rId10"/>
    <p:sldId id="1126" r:id="rId11"/>
    <p:sldId id="1111" r:id="rId12"/>
    <p:sldId id="1127" r:id="rId13"/>
    <p:sldId id="1113" r:id="rId14"/>
    <p:sldId id="1114" r:id="rId15"/>
    <p:sldId id="1115" r:id="rId16"/>
    <p:sldId id="1131" r:id="rId17"/>
    <p:sldId id="1117" r:id="rId18"/>
    <p:sldId id="1128" r:id="rId19"/>
    <p:sldId id="1132" r:id="rId20"/>
    <p:sldId id="1129" r:id="rId21"/>
    <p:sldId id="1130" r:id="rId22"/>
    <p:sldId id="1118" r:id="rId23"/>
    <p:sldId id="1096" r:id="rId24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6" autoAdjust="0"/>
    <p:restoredTop sz="81191" autoAdjust="0"/>
  </p:normalViewPr>
  <p:slideViewPr>
    <p:cSldViewPr>
      <p:cViewPr>
        <p:scale>
          <a:sx n="125" d="100"/>
          <a:sy n="125" d="100"/>
        </p:scale>
        <p:origin x="-1072" y="200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74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and information</a:t>
            </a:r>
            <a:r>
              <a:rPr lang="en-US" baseline="0" dirty="0" smtClean="0"/>
              <a:t> is hard to define. There are philosophical and meta-physical issues. So let’s all watch the Matrix…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925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and information</a:t>
            </a:r>
            <a:r>
              <a:rPr lang="en-US" baseline="0" dirty="0" smtClean="0"/>
              <a:t> is hard to define. There are philosophical and meta-physical issues. So let’s all watch the Matrix…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925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and information</a:t>
            </a:r>
            <a:r>
              <a:rPr lang="en-US" baseline="0" dirty="0" smtClean="0"/>
              <a:t> is hard to define. There are philosophical and meta-physical issues. So let’s all watch the Matrix…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925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40% of the Internet traffic</a:t>
            </a:r>
            <a:r>
              <a:rPr lang="en-US" baseline="0" dirty="0" smtClean="0"/>
              <a:t> is YouTube alone!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757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and information</a:t>
            </a:r>
            <a:r>
              <a:rPr lang="en-US" baseline="0" dirty="0" smtClean="0"/>
              <a:t> is hard to define. There are philosophical and meta-physical issues. So let’s all watch the Matrix…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92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Internet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8477151" y="6248400"/>
            <a:ext cx="666849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Friedland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prstClr val="white"/>
                </a:solidFill>
                <a:latin typeface="18 VAG Rounded Black   09390"/>
              </a:rPr>
              <a:t>UC Berkeley “The Beauty and Joy of Computing” </a:t>
            </a:r>
            <a:r>
              <a:rPr lang="en-US" sz="1200" b="1" dirty="0" smtClean="0">
                <a:solidFill>
                  <a:srgbClr val="FFFF00"/>
                </a:solidFill>
                <a:latin typeface="18 VAG Rounded Black   09390"/>
              </a:rPr>
              <a:t>: Algorithms II </a:t>
            </a:r>
            <a:r>
              <a:rPr lang="en-US" sz="1200" b="1" dirty="0" smtClean="0">
                <a:solidFill>
                  <a:prstClr val="white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prstClr val="white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prstClr val="white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8477151" y="6248400"/>
            <a:ext cx="666849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18 VAG Rounded Black   09390"/>
              </a:rPr>
              <a:t>Friedland</a:t>
            </a:r>
            <a:endParaRPr lang="en-US" sz="1000" b="1" dirty="0">
              <a:solidFill>
                <a:prstClr val="white"/>
              </a:solidFill>
              <a:latin typeface="18 VAG Rounded Black   09390"/>
            </a:endParaRP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2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2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2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94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09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95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34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56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65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32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36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5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Internet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8477151" y="6248400"/>
            <a:ext cx="666849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Friedland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2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prstClr val="white"/>
                </a:solidFill>
                <a:latin typeface="18 VAG Rounded Black   09390"/>
              </a:rPr>
              <a:t>UC Berkeley “The Beauty and Joy of Computing” </a:t>
            </a:r>
            <a:r>
              <a:rPr lang="en-US" sz="1200" b="1" dirty="0" smtClean="0">
                <a:solidFill>
                  <a:srgbClr val="FFFF00"/>
                </a:solidFill>
                <a:latin typeface="18 VAG Rounded Black   09390"/>
              </a:rPr>
              <a:t>: Algorithms II </a:t>
            </a:r>
            <a:r>
              <a:rPr lang="en-US" sz="1200" b="1" dirty="0" smtClean="0">
                <a:solidFill>
                  <a:prstClr val="white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prstClr val="white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prstClr val="white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477151" y="6248400"/>
            <a:ext cx="666849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18 VAG Rounded Black   09390"/>
              </a:rPr>
              <a:t>Friedland</a:t>
            </a:r>
            <a:endParaRPr lang="en-US" sz="1000" b="1" dirty="0">
              <a:solidFill>
                <a:prstClr val="white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614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4800"/>
            <a:ext cx="5181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rgbClr val="D6ECFF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rgbClr val="D6ECFF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rgbClr val="D6ECFF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solidFill>
                  <a:srgbClr val="7FD13B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rgbClr val="7FD13B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prstClr val="white"/>
                </a:solidFill>
                <a:latin typeface="18 VAG Rounded Bold   07390"/>
                <a:cs typeface=""/>
              </a:rPr>
              <a:t>Lecture #</a:t>
            </a:r>
            <a:r>
              <a:rPr lang="en-US" sz="2800" b="1" dirty="0" smtClean="0">
                <a:solidFill>
                  <a:prstClr val="white"/>
                </a:solidFill>
                <a:latin typeface="18 VAG Rounded Bold   07390"/>
                <a:cs typeface=""/>
              </a:rPr>
              <a:t>15</a:t>
            </a:r>
          </a:p>
          <a:p>
            <a:pPr algn="ctr">
              <a:lnSpc>
                <a:spcPct val="77000"/>
              </a:lnSpc>
            </a:pPr>
            <a:r>
              <a:rPr lang="en-US" sz="2800" b="1" dirty="0" smtClean="0">
                <a:solidFill>
                  <a:prstClr val="white"/>
                </a:solidFill>
                <a:latin typeface="18 VAG Rounded Bold   07390"/>
                <a:cs typeface=""/>
              </a:rPr>
              <a:t>Internet I</a:t>
            </a:r>
            <a:endParaRPr lang="en-US" sz="2800" b="1" dirty="0" smtClean="0">
              <a:solidFill>
                <a:prstClr val="white"/>
              </a:solidFill>
              <a:latin typeface="18 VAG Rounded Bold   07390"/>
              <a:cs typeface="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019800" y="5776452"/>
            <a:ext cx="2590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" y="2301394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4E5B6F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rgbClr val="4E5B6F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rgbClr val="4E5B6F"/>
                </a:solidFill>
                <a:latin typeface="18 VAG Rounded Bold   07390"/>
              </a:rPr>
              <a:t>Lecturer </a:t>
            </a:r>
            <a:br>
              <a:rPr lang="en-US" sz="2000" b="1" dirty="0" smtClean="0">
                <a:solidFill>
                  <a:srgbClr val="4E5B6F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rgbClr val="4E5B6F"/>
                </a:solidFill>
                <a:latin typeface="18 VAG Rounded Bold   07390"/>
              </a:rPr>
              <a:t>Gerald Friedland</a:t>
            </a:r>
            <a:endParaRPr lang="en-US" sz="2000" b="1" dirty="0">
              <a:solidFill>
                <a:srgbClr val="4E5B6F"/>
              </a:solidFill>
              <a:latin typeface="18 VAG Rounded Bold   0739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 l="3020" r="4174"/>
          <a:stretch>
            <a:fillRect/>
          </a:stretch>
        </p:blipFill>
        <p:spPr bwMode="auto">
          <a:xfrm>
            <a:off x="457200" y="152400"/>
            <a:ext cx="1608666" cy="2157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Subtitle 48"/>
          <p:cNvSpPr txBox="1">
            <a:spLocks/>
          </p:cNvSpPr>
          <p:nvPr/>
        </p:nvSpPr>
        <p:spPr bwMode="auto">
          <a:xfrm>
            <a:off x="0" y="5638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Clr>
                <a:schemeClr val="tx2"/>
              </a:buClr>
              <a:buSzPct val="95000"/>
            </a:pPr>
            <a:r>
              <a:rPr lang="en-US" sz="2600" b="1" dirty="0">
                <a:latin typeface="Courier"/>
                <a:ea typeface="Courier New" pitchFamily="-65" charset="0"/>
                <a:cs typeface="Courier"/>
              </a:rPr>
              <a:t>http:/</a:t>
            </a:r>
            <a:r>
              <a:rPr lang="en-US" sz="2600" b="1" dirty="0" smtClean="0">
                <a:latin typeface="Courier"/>
                <a:ea typeface="Courier New" pitchFamily="-65" charset="0"/>
                <a:cs typeface="Courier"/>
              </a:rPr>
              <a:t>/</a:t>
            </a:r>
            <a:r>
              <a:rPr lang="en-US" sz="2600" b="1" dirty="0" err="1" smtClean="0">
                <a:latin typeface="Courier"/>
                <a:ea typeface="Courier New" pitchFamily="-65" charset="0"/>
                <a:cs typeface="Courier"/>
              </a:rPr>
              <a:t>www.fastcompany.com</a:t>
            </a:r>
            <a:r>
              <a:rPr lang="en-US" sz="2600" b="1" dirty="0">
                <a:latin typeface="Courier"/>
                <a:ea typeface="Courier New" pitchFamily="-65" charset="0"/>
                <a:cs typeface="Courier"/>
              </a:rPr>
              <a:t>/3020704/fast-feed/want-to-see-who-watches-you-online-this-browser-add-on-in-lets-you?partner</a:t>
            </a:r>
          </a:p>
        </p:txBody>
      </p:sp>
      <p:sp>
        <p:nvSpPr>
          <p:cNvPr id="9" name="Subtitle 1"/>
          <p:cNvSpPr>
            <a:spLocks noGrp="1"/>
          </p:cNvSpPr>
          <p:nvPr>
            <p:ph type="subTitle" idx="1"/>
          </p:nvPr>
        </p:nvSpPr>
        <p:spPr>
          <a:xfrm>
            <a:off x="228600" y="3352800"/>
            <a:ext cx="8458200" cy="2286000"/>
          </a:xfrm>
        </p:spPr>
        <p:txBody>
          <a:bodyPr/>
          <a:lstStyle/>
          <a:p>
            <a:r>
              <a:rPr lang="en-US" u="sng" dirty="0" err="1" smtClean="0"/>
              <a:t>Lightbeam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b="1" dirty="0" smtClean="0"/>
              <a:t>Visualizing third-party </a:t>
            </a:r>
            <a:br>
              <a:rPr lang="en-US" b="1" dirty="0" smtClean="0"/>
            </a:br>
            <a:r>
              <a:rPr lang="en-US" b="1" dirty="0" smtClean="0"/>
              <a:t>web trackers.</a:t>
            </a:r>
          </a:p>
          <a:p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Good</a:t>
            </a:r>
            <a:r>
              <a:rPr lang="en-US" b="1" dirty="0" smtClean="0"/>
              <a:t>: Nice insight</a:t>
            </a:r>
          </a:p>
          <a:p>
            <a:r>
              <a:rPr lang="en-US" b="1" dirty="0" smtClean="0">
                <a:solidFill>
                  <a:srgbClr val="FED46C"/>
                </a:solidFill>
              </a:rPr>
              <a:t>Bad:</a:t>
            </a:r>
            <a:r>
              <a:rPr lang="en-US" b="1" dirty="0">
                <a:solidFill>
                  <a:srgbClr val="FED46C"/>
                </a:solidFill>
              </a:rPr>
              <a:t> </a:t>
            </a:r>
            <a:r>
              <a:rPr lang="en-US" b="1" dirty="0" smtClean="0"/>
              <a:t>Doesn’t prevent tracking</a:t>
            </a:r>
          </a:p>
          <a:p>
            <a:endParaRPr lang="en-US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3048000"/>
            <a:ext cx="4077394" cy="260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256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The Internet 1986</a:t>
            </a:r>
            <a:endParaRPr lang="en-US" sz="3500" dirty="0"/>
          </a:p>
        </p:txBody>
      </p:sp>
      <p:sp>
        <p:nvSpPr>
          <p:cNvPr id="9" name="Oval 8"/>
          <p:cNvSpPr/>
          <p:nvPr/>
        </p:nvSpPr>
        <p:spPr>
          <a:xfrm>
            <a:off x="4572000" y="50292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1143000"/>
            <a:ext cx="6781799" cy="527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2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The Internet Today</a:t>
            </a:r>
            <a:endParaRPr lang="en-US" sz="3500" dirty="0"/>
          </a:p>
        </p:txBody>
      </p:sp>
      <p:sp>
        <p:nvSpPr>
          <p:cNvPr id="9" name="Oval 8"/>
          <p:cNvSpPr/>
          <p:nvPr/>
        </p:nvSpPr>
        <p:spPr>
          <a:xfrm>
            <a:off x="4572000" y="50292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609600" y="5791200"/>
            <a:ext cx="8382000" cy="5334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Internet Usage as a Percentage of Population (2012)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690872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609600" y="6248400"/>
            <a:ext cx="8077200" cy="381000"/>
          </a:xfrm>
        </p:spPr>
        <p:txBody>
          <a:bodyPr/>
          <a:lstStyle/>
          <a:p>
            <a:pPr marL="68263" indent="0">
              <a:buNone/>
            </a:pPr>
            <a:r>
              <a:rPr lang="en-US" sz="1800" dirty="0" smtClean="0"/>
              <a:t>Source: Wikimedia Commons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2809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057400" y="2057400"/>
            <a:ext cx="5181600" cy="6096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Why is there only ONE Internet?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Question</a:t>
            </a:r>
            <a:endParaRPr lang="en-US" sz="3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822" y="3276600"/>
            <a:ext cx="4767618" cy="2957689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4724400" y="6248400"/>
            <a:ext cx="3352800" cy="381000"/>
          </a:xfrm>
        </p:spPr>
        <p:txBody>
          <a:bodyPr/>
          <a:lstStyle/>
          <a:p>
            <a:pPr marL="68263" indent="0">
              <a:buNone/>
            </a:pPr>
            <a:r>
              <a:rPr lang="en-US" sz="1800" dirty="0" smtClean="0"/>
              <a:t>Picture credit</a:t>
            </a:r>
            <a:r>
              <a:rPr lang="en-US" sz="1800" dirty="0"/>
              <a:t>: Chelsea Ganske</a:t>
            </a:r>
          </a:p>
        </p:txBody>
      </p:sp>
    </p:spTree>
    <p:extLst>
      <p:ext uri="{BB962C8B-B14F-4D97-AF65-F5344CB8AC3E}">
        <p14:creationId xmlns:p14="http://schemas.microsoft.com/office/powerpoint/2010/main" val="35042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146256" cy="3581399"/>
          </a:xfrm>
        </p:spPr>
        <p:txBody>
          <a:bodyPr/>
          <a:lstStyle/>
          <a:p>
            <a:r>
              <a:rPr lang="en-US" dirty="0" smtClean="0"/>
              <a:t>The major point in building networks is agreement.</a:t>
            </a:r>
          </a:p>
          <a:p>
            <a:endParaRPr lang="en-US" dirty="0" smtClean="0"/>
          </a:p>
          <a:p>
            <a:r>
              <a:rPr lang="en-US" dirty="0" smtClean="0"/>
              <a:t>The Internet was build 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sing a decentralized </a:t>
            </a:r>
            <a:br>
              <a:rPr lang="en-US" dirty="0" smtClean="0"/>
            </a:br>
            <a:r>
              <a:rPr lang="en-US" dirty="0" smtClean="0"/>
              <a:t>architecture</a:t>
            </a:r>
          </a:p>
          <a:p>
            <a:pPr lvl="1"/>
            <a:r>
              <a:rPr lang="en-US" dirty="0" smtClean="0"/>
              <a:t>using open protocols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Growth of the Internet</a:t>
            </a:r>
            <a:endParaRPr lang="en-US" sz="3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667000"/>
            <a:ext cx="4017253" cy="266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7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Properties of the Internet: Decentralization</a:t>
            </a:r>
            <a:endParaRPr lang="en-US" sz="3500" dirty="0"/>
          </a:p>
        </p:txBody>
      </p:sp>
      <p:sp>
        <p:nvSpPr>
          <p:cNvPr id="9" name="Oval 8"/>
          <p:cNvSpPr/>
          <p:nvPr/>
        </p:nvSpPr>
        <p:spPr>
          <a:xfrm>
            <a:off x="4572000" y="50292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1C1C1C"/>
              </a:clrFrom>
              <a:clrTo>
                <a:srgbClr val="1C1C1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600" y="1219200"/>
            <a:ext cx="7086600" cy="4864016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"/>
          </p:nvPr>
        </p:nvSpPr>
        <p:spPr>
          <a:xfrm>
            <a:off x="609600" y="6248400"/>
            <a:ext cx="8077200" cy="381000"/>
          </a:xfrm>
        </p:spPr>
        <p:txBody>
          <a:bodyPr/>
          <a:lstStyle/>
          <a:p>
            <a:pPr marL="68263" indent="0">
              <a:buNone/>
            </a:pPr>
            <a:r>
              <a:rPr lang="en-US" sz="1800" dirty="0" smtClean="0"/>
              <a:t>Source: BJC Spring 12, Lecture 17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5649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Properties of the Internet: Open Standards</a:t>
            </a:r>
            <a:endParaRPr lang="en-US" sz="3500" dirty="0"/>
          </a:p>
        </p:txBody>
      </p:sp>
      <p:sp>
        <p:nvSpPr>
          <p:cNvPr id="9" name="Oval 8"/>
          <p:cNvSpPr/>
          <p:nvPr/>
        </p:nvSpPr>
        <p:spPr>
          <a:xfrm>
            <a:off x="4572000" y="50292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534400" cy="3810000"/>
          </a:xfrm>
        </p:spPr>
        <p:txBody>
          <a:bodyPr/>
          <a:lstStyle/>
          <a:p>
            <a:r>
              <a:rPr lang="en-US" dirty="0" smtClean="0"/>
              <a:t>Internet </a:t>
            </a:r>
            <a:r>
              <a:rPr lang="en-US" dirty="0"/>
              <a:t>Engineering Task Force (IETF</a:t>
            </a:r>
            <a:r>
              <a:rPr lang="en-US" dirty="0" smtClean="0"/>
              <a:t>):</a:t>
            </a:r>
          </a:p>
          <a:p>
            <a:pPr lvl="1"/>
            <a:r>
              <a:rPr lang="en-US" dirty="0"/>
              <a:t>Request for Comments (RFC</a:t>
            </a:r>
            <a:r>
              <a:rPr lang="en-US" dirty="0" smtClean="0"/>
              <a:t>)</a:t>
            </a:r>
          </a:p>
          <a:p>
            <a:r>
              <a:rPr lang="en-US" dirty="0" smtClean="0"/>
              <a:t>World Wide Web Consortium (W3C)</a:t>
            </a:r>
          </a:p>
          <a:p>
            <a:pPr lvl="1"/>
            <a:r>
              <a:rPr lang="en-US" dirty="0" smtClean="0"/>
              <a:t>HTML</a:t>
            </a:r>
          </a:p>
          <a:p>
            <a:r>
              <a:rPr lang="en-US" dirty="0" smtClean="0"/>
              <a:t>International Standards Organization (ISO)</a:t>
            </a:r>
          </a:p>
          <a:p>
            <a:pPr lvl="1"/>
            <a:r>
              <a:rPr lang="en-US" dirty="0" smtClean="0"/>
              <a:t>JPEG, MPEG</a:t>
            </a:r>
          </a:p>
          <a:p>
            <a:r>
              <a:rPr lang="en-US" dirty="0" smtClean="0"/>
              <a:t>Institute of Electrical and Electronics Engineers (IEEE)</a:t>
            </a:r>
          </a:p>
          <a:p>
            <a:pPr lvl="1"/>
            <a:r>
              <a:rPr lang="en-US" dirty="0" err="1" smtClean="0"/>
              <a:t>WiFi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19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IP Addresses</a:t>
            </a:r>
            <a:endParaRPr lang="en-US" sz="3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/>
            <a:lum bright="70000" contrast="-70000"/>
          </a:blip>
          <a:stretch>
            <a:fillRect/>
          </a:stretch>
        </p:blipFill>
        <p:spPr>
          <a:xfrm>
            <a:off x="2209800" y="1447800"/>
            <a:ext cx="4445000" cy="2667000"/>
          </a:xfrm>
          <a:prstGeom prst="rect">
            <a:avLst/>
          </a:prstGeom>
          <a:noFill/>
        </p:spPr>
      </p:pic>
      <p:sp>
        <p:nvSpPr>
          <p:cNvPr id="10" name="Content Placeholder 4"/>
          <p:cNvSpPr>
            <a:spLocks noGrp="1"/>
          </p:cNvSpPr>
          <p:nvPr>
            <p:ph sz="half" idx="1"/>
          </p:nvPr>
        </p:nvSpPr>
        <p:spPr>
          <a:xfrm>
            <a:off x="533400" y="4114800"/>
            <a:ext cx="8146256" cy="2057400"/>
          </a:xfrm>
        </p:spPr>
        <p:txBody>
          <a:bodyPr/>
          <a:lstStyle/>
          <a:p>
            <a:r>
              <a:rPr lang="en-US" dirty="0" smtClean="0"/>
              <a:t>Split: First part </a:t>
            </a:r>
            <a:r>
              <a:rPr lang="en-US" dirty="0" smtClean="0">
                <a:solidFill>
                  <a:srgbClr val="FFFF00"/>
                </a:solidFill>
              </a:rPr>
              <a:t>network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smtClean="0"/>
              <a:t>second part </a:t>
            </a:r>
            <a:r>
              <a:rPr lang="en-US" dirty="0" smtClean="0">
                <a:solidFill>
                  <a:srgbClr val="CCFFCC"/>
                </a:solidFill>
              </a:rPr>
              <a:t>computer</a:t>
            </a:r>
            <a:r>
              <a:rPr lang="en-US" dirty="0"/>
              <a:t> </a:t>
            </a:r>
            <a:r>
              <a:rPr lang="en-US" dirty="0" smtClean="0"/>
              <a:t>indicated by </a:t>
            </a:r>
            <a:r>
              <a:rPr lang="en-US" dirty="0" smtClean="0">
                <a:solidFill>
                  <a:srgbClr val="EA157A"/>
                </a:solidFill>
              </a:rPr>
              <a:t>/bits</a:t>
            </a:r>
            <a:r>
              <a:rPr lang="en-US" dirty="0" smtClean="0"/>
              <a:t>: e.g. </a:t>
            </a:r>
            <a:r>
              <a:rPr lang="en-US" dirty="0" smtClean="0">
                <a:solidFill>
                  <a:srgbClr val="FFFF00"/>
                </a:solidFill>
              </a:rPr>
              <a:t>192.168.</a:t>
            </a:r>
            <a:r>
              <a:rPr lang="en-US" dirty="0" smtClean="0">
                <a:solidFill>
                  <a:srgbClr val="CCFFCC"/>
                </a:solidFill>
              </a:rPr>
              <a:t>1.103</a:t>
            </a:r>
            <a:r>
              <a:rPr lang="en-US" dirty="0" smtClean="0">
                <a:solidFill>
                  <a:srgbClr val="EA157A"/>
                </a:solidFill>
              </a:rPr>
              <a:t>/16  </a:t>
            </a:r>
          </a:p>
          <a:p>
            <a:r>
              <a:rPr lang="en-US" dirty="0"/>
              <a:t>2</a:t>
            </a:r>
            <a:r>
              <a:rPr lang="en-US" baseline="30000" dirty="0"/>
              <a:t>32 </a:t>
            </a:r>
            <a:r>
              <a:rPr lang="en-US" dirty="0"/>
              <a:t> = 4 billion unique numbers (world population 7 billion)</a:t>
            </a:r>
            <a:endParaRPr lang="en-US" baseline="30000" dirty="0"/>
          </a:p>
          <a:p>
            <a:endParaRPr lang="en-US" dirty="0" smtClean="0">
              <a:solidFill>
                <a:srgbClr val="EA15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0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IP Address Allocation</a:t>
            </a:r>
            <a:endParaRPr lang="en-US" sz="3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33800"/>
            <a:ext cx="8293100" cy="2171700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8146256" cy="3581399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IANA (Internet Assigned Numbers Authority) allocates network addresses to entities by delegating to RIRs (Regional Internet Registries).</a:t>
            </a:r>
          </a:p>
        </p:txBody>
      </p:sp>
    </p:spTree>
    <p:extLst>
      <p:ext uri="{BB962C8B-B14F-4D97-AF65-F5344CB8AC3E}">
        <p14:creationId xmlns:p14="http://schemas.microsoft.com/office/powerpoint/2010/main" val="184605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 dirty="0" smtClean="0"/>
              <a:t>Count</a:t>
            </a:r>
            <a:endParaRPr lang="en-US" dirty="0"/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6096000" y="3810000"/>
            <a:ext cx="2057400" cy="187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146256" cy="41148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Take a moment and count: How many Internet-connected devices do you own?</a:t>
            </a:r>
          </a:p>
          <a:p>
            <a:pPr marL="582613" indent="-514350">
              <a:buAutoNum type="alphaLcParenR"/>
            </a:pPr>
            <a:r>
              <a:rPr lang="en-US" dirty="0" smtClean="0"/>
              <a:t>0</a:t>
            </a:r>
          </a:p>
          <a:p>
            <a:pPr marL="582613" indent="-514350">
              <a:buAutoNum type="alphaLcParenR"/>
            </a:pPr>
            <a:r>
              <a:rPr lang="en-US" dirty="0" smtClean="0"/>
              <a:t>1</a:t>
            </a:r>
          </a:p>
          <a:p>
            <a:pPr marL="582613" indent="-514350">
              <a:buAutoNum type="alphaLcParenR"/>
            </a:pPr>
            <a:r>
              <a:rPr lang="en-US" dirty="0" smtClean="0"/>
              <a:t>2-5</a:t>
            </a:r>
          </a:p>
          <a:p>
            <a:pPr marL="582613" indent="-514350">
              <a:buAutoNum type="alphaLcParenR"/>
            </a:pPr>
            <a:r>
              <a:rPr lang="en-US" dirty="0" smtClean="0"/>
              <a:t>5-10</a:t>
            </a:r>
          </a:p>
          <a:p>
            <a:pPr marL="582613" indent="-514350">
              <a:buAutoNum type="alphaLcParenR"/>
            </a:pPr>
            <a:r>
              <a:rPr lang="en-US" dirty="0" smtClean="0"/>
              <a:t>More than 10</a:t>
            </a:r>
          </a:p>
        </p:txBody>
      </p:sp>
    </p:spTree>
    <p:extLst>
      <p:ext uri="{BB962C8B-B14F-4D97-AF65-F5344CB8AC3E}">
        <p14:creationId xmlns:p14="http://schemas.microsoft.com/office/powerpoint/2010/main" val="377042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Problem: No more IP addresses left…</a:t>
            </a:r>
            <a:endParaRPr lang="en-US" sz="3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19200"/>
            <a:ext cx="5791200" cy="463296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838200" y="6172200"/>
            <a:ext cx="4343400" cy="381000"/>
          </a:xfrm>
        </p:spPr>
        <p:txBody>
          <a:bodyPr/>
          <a:lstStyle/>
          <a:p>
            <a:pPr marL="68263" indent="0">
              <a:buNone/>
            </a:pPr>
            <a:r>
              <a:rPr lang="en-US" sz="1800" dirty="0" smtClean="0"/>
              <a:t>Source: Wikimedia Commons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9286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 dirty="0" smtClean="0"/>
              <a:t>Internet is pretty much everywhere!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3000"/>
            <a:ext cx="8165606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Solution: IPv6</a:t>
            </a:r>
            <a:endParaRPr lang="en-US" sz="3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752600" y="990600"/>
            <a:ext cx="5867400" cy="3520440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533400" y="4572000"/>
            <a:ext cx="8146256" cy="15240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128</a:t>
            </a:r>
            <a:r>
              <a:rPr lang="en-US" dirty="0" smtClean="0"/>
              <a:t> = 3.403 x 10</a:t>
            </a:r>
            <a:r>
              <a:rPr lang="en-US" baseline="30000" dirty="0" smtClean="0"/>
              <a:t>38</a:t>
            </a:r>
            <a:r>
              <a:rPr lang="en-US" dirty="0" smtClean="0"/>
              <a:t> unique addresses</a:t>
            </a:r>
          </a:p>
          <a:p>
            <a:r>
              <a:rPr lang="en-US" dirty="0" smtClean="0"/>
              <a:t>Issue: Adoption still in progress</a:t>
            </a:r>
          </a:p>
          <a:p>
            <a:r>
              <a:rPr lang="en-US" dirty="0" smtClean="0"/>
              <a:t>Workaround exists: NAT (Network Address Translation)</a:t>
            </a:r>
          </a:p>
        </p:txBody>
      </p:sp>
    </p:spTree>
    <p:extLst>
      <p:ext uri="{BB962C8B-B14F-4D97-AF65-F5344CB8AC3E}">
        <p14:creationId xmlns:p14="http://schemas.microsoft.com/office/powerpoint/2010/main" val="2982791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Domain Name Service</a:t>
            </a:r>
            <a:endParaRPr lang="en-US" sz="3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6800" y="2667000"/>
            <a:ext cx="7154930" cy="2540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8146256" cy="15240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DNS is used to resolve names to IP addresses in a decentralized manner</a:t>
            </a:r>
          </a:p>
          <a:p>
            <a:pPr marL="68263" indent="0">
              <a:buNone/>
            </a:pPr>
            <a:endParaRPr lang="en-US" dirty="0" smtClean="0"/>
          </a:p>
          <a:p>
            <a:pPr marL="68263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3635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038600" cy="4800599"/>
          </a:xfrm>
        </p:spPr>
        <p:txBody>
          <a:bodyPr/>
          <a:lstStyle/>
          <a:p>
            <a:r>
              <a:rPr lang="en-US" dirty="0" smtClean="0"/>
              <a:t>The Internet is setup for growth using open standards</a:t>
            </a:r>
          </a:p>
          <a:p>
            <a:r>
              <a:rPr lang="en-US" dirty="0" smtClean="0"/>
              <a:t>It is highly failure tolerant due to decentralization</a:t>
            </a:r>
          </a:p>
          <a:p>
            <a:r>
              <a:rPr lang="en-US" dirty="0" smtClean="0"/>
              <a:t>However, issues arise with trying to improve it.</a:t>
            </a:r>
            <a:endParaRPr lang="en-US" dirty="0"/>
          </a:p>
          <a:p>
            <a:pPr marL="68263" indent="0"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724400" y="1371600"/>
            <a:ext cx="4038600" cy="4800599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Internet II (Wednesday):</a:t>
            </a:r>
          </a:p>
          <a:p>
            <a:r>
              <a:rPr lang="en-US" dirty="0" smtClean="0"/>
              <a:t>Routers</a:t>
            </a:r>
          </a:p>
          <a:p>
            <a:r>
              <a:rPr lang="en-US" dirty="0" smtClean="0"/>
              <a:t>Internet Protocols</a:t>
            </a:r>
          </a:p>
          <a:p>
            <a:r>
              <a:rPr lang="en-US" dirty="0" smtClean="0"/>
              <a:t>Vulnerabilities of the Internet</a:t>
            </a:r>
          </a:p>
          <a:p>
            <a:r>
              <a:rPr lang="en-US" dirty="0" smtClean="0"/>
              <a:t>More on Social Implications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 dirty="0" smtClean="0"/>
              <a:t>Quick Question I</a:t>
            </a:r>
            <a:endParaRPr lang="en-US" dirty="0"/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6096000" y="3810000"/>
            <a:ext cx="2057400" cy="187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146256" cy="41148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In the last 3 years, what was the longest time stretch you have ever been without Internet? </a:t>
            </a:r>
          </a:p>
          <a:p>
            <a:pPr marL="582613" indent="-514350">
              <a:buAutoNum type="alphaLcParenR"/>
            </a:pPr>
            <a:r>
              <a:rPr lang="en-US" dirty="0" smtClean="0"/>
              <a:t>Several hours</a:t>
            </a:r>
          </a:p>
          <a:p>
            <a:pPr marL="582613" indent="-514350">
              <a:buAutoNum type="alphaLcParenR"/>
            </a:pPr>
            <a:r>
              <a:rPr lang="en-US" dirty="0" smtClean="0"/>
              <a:t>1-2 days</a:t>
            </a:r>
          </a:p>
          <a:p>
            <a:pPr marL="582613" indent="-514350">
              <a:buAutoNum type="alphaLcParenR"/>
            </a:pPr>
            <a:r>
              <a:rPr lang="en-US" dirty="0" smtClean="0"/>
              <a:t>More than 2 days</a:t>
            </a:r>
          </a:p>
          <a:p>
            <a:pPr marL="582613" indent="-514350">
              <a:buAutoNum type="alphaLcParenR"/>
            </a:pPr>
            <a:r>
              <a:rPr lang="en-US" dirty="0" smtClean="0"/>
              <a:t>Several weeks</a:t>
            </a:r>
          </a:p>
          <a:p>
            <a:pPr marL="582613" indent="-514350">
              <a:buAutoNum type="alphaLcParenR"/>
            </a:pPr>
            <a:r>
              <a:rPr lang="en-US" dirty="0" smtClean="0"/>
              <a:t>More than several weeks</a:t>
            </a:r>
          </a:p>
        </p:txBody>
      </p:sp>
    </p:spTree>
    <p:extLst>
      <p:ext uri="{BB962C8B-B14F-4D97-AF65-F5344CB8AC3E}">
        <p14:creationId xmlns:p14="http://schemas.microsoft.com/office/powerpoint/2010/main" val="151159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 dirty="0" smtClean="0"/>
              <a:t>Quick Question II</a:t>
            </a:r>
            <a:endParaRPr lang="en-US" dirty="0"/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6096000" y="3810000"/>
            <a:ext cx="2057400" cy="187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146256" cy="41148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What was the reasons for not having access to the Internet?</a:t>
            </a:r>
          </a:p>
          <a:p>
            <a:pPr marL="582613" indent="-514350">
              <a:buAutoNum type="alphaLcParenR"/>
            </a:pPr>
            <a:r>
              <a:rPr lang="en-US" dirty="0" smtClean="0"/>
              <a:t>Technical interruption</a:t>
            </a:r>
          </a:p>
          <a:p>
            <a:pPr marL="582613" indent="-514350">
              <a:buAutoNum type="alphaLcParenR"/>
            </a:pPr>
            <a:r>
              <a:rPr lang="en-US" dirty="0" smtClean="0"/>
              <a:t>In an area with no Internet</a:t>
            </a:r>
          </a:p>
          <a:p>
            <a:pPr marL="582613" indent="-514350">
              <a:buAutoNum type="alphaLcParenR"/>
            </a:pPr>
            <a:r>
              <a:rPr lang="en-US" dirty="0"/>
              <a:t>V</a:t>
            </a:r>
            <a:r>
              <a:rPr lang="en-US" dirty="0" smtClean="0"/>
              <a:t>oluntary break</a:t>
            </a:r>
          </a:p>
          <a:p>
            <a:pPr marL="582613" indent="-514350">
              <a:buAutoNum type="alphaLcParenR"/>
            </a:pPr>
            <a:r>
              <a:rPr lang="en-US" dirty="0" smtClean="0"/>
              <a:t>Didn’t bother having access</a:t>
            </a:r>
          </a:p>
          <a:p>
            <a:pPr marL="582613" indent="-514350">
              <a:buAutoNum type="alphaLcParenR"/>
            </a:pPr>
            <a:r>
              <a:rPr lang="en-US" smtClean="0"/>
              <a:t>Other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3804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 dirty="0" smtClean="0"/>
              <a:t>The basics of the basics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"/>
          </p:nvPr>
        </p:nvSpPr>
        <p:spPr>
          <a:xfrm>
            <a:off x="685800" y="6248400"/>
            <a:ext cx="8077200" cy="381000"/>
          </a:xfrm>
        </p:spPr>
        <p:txBody>
          <a:bodyPr/>
          <a:lstStyle/>
          <a:p>
            <a:pPr marL="68263" indent="0">
              <a:buNone/>
            </a:pPr>
            <a:r>
              <a:rPr lang="en-US" sz="1800" dirty="0"/>
              <a:t>http://</a:t>
            </a:r>
            <a:r>
              <a:rPr lang="en-US" sz="1800" dirty="0" err="1"/>
              <a:t>youtu.be</a:t>
            </a:r>
            <a:r>
              <a:rPr lang="en-US" sz="1800" dirty="0"/>
              <a:t>/7_LPdttKXPc</a:t>
            </a:r>
          </a:p>
        </p:txBody>
      </p:sp>
      <p:pic>
        <p:nvPicPr>
          <p:cNvPr id="5" name="How_the_Internet_Works_in 5Minutes -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3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Network Topologies</a:t>
            </a:r>
            <a:endParaRPr lang="en-US" sz="3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4543787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447800"/>
            <a:ext cx="3524555" cy="3102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352800"/>
            <a:ext cx="3442322" cy="3048000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sz="half" idx="1"/>
          </p:nvPr>
        </p:nvSpPr>
        <p:spPr>
          <a:xfrm>
            <a:off x="152400" y="2743200"/>
            <a:ext cx="4953000" cy="6858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Point-to-Point (Peer-to-Peer)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half" idx="1"/>
          </p:nvPr>
        </p:nvSpPr>
        <p:spPr>
          <a:xfrm>
            <a:off x="5715000" y="4572000"/>
            <a:ext cx="2667000" cy="533400"/>
          </a:xfrm>
        </p:spPr>
        <p:txBody>
          <a:bodyPr/>
          <a:lstStyle/>
          <a:p>
            <a:pPr marL="68263" indent="0">
              <a:buNone/>
            </a:pPr>
            <a:r>
              <a:rPr lang="en-US" dirty="0" err="1" smtClean="0"/>
              <a:t>Starnet</a:t>
            </a:r>
            <a:r>
              <a:rPr lang="en-US" dirty="0" smtClean="0"/>
              <a:t>/</a:t>
            </a:r>
            <a:r>
              <a:rPr lang="en-US" dirty="0" err="1" smtClean="0"/>
              <a:t>Arcnet</a:t>
            </a:r>
            <a:endParaRPr lang="en-US" dirty="0" smtClean="0"/>
          </a:p>
        </p:txBody>
      </p:sp>
      <p:sp>
        <p:nvSpPr>
          <p:cNvPr id="13" name="Content Placeholder 4"/>
          <p:cNvSpPr>
            <a:spLocks noGrp="1"/>
          </p:cNvSpPr>
          <p:nvPr>
            <p:ph sz="half" idx="1"/>
          </p:nvPr>
        </p:nvSpPr>
        <p:spPr>
          <a:xfrm>
            <a:off x="4876800" y="5867400"/>
            <a:ext cx="2667000" cy="5334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Token Ring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Network Topologies II</a:t>
            </a:r>
            <a:endParaRPr lang="en-US" sz="35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95400"/>
            <a:ext cx="5715000" cy="3016645"/>
          </a:xfrm>
          <a:prstGeom prst="rect">
            <a:avLst/>
          </a:prstGeom>
        </p:spPr>
      </p:pic>
      <p:sp>
        <p:nvSpPr>
          <p:cNvPr id="14" name="Content Placeholder 4"/>
          <p:cNvSpPr>
            <a:spLocks noGrp="1"/>
          </p:cNvSpPr>
          <p:nvPr>
            <p:ph sz="half" idx="1"/>
          </p:nvPr>
        </p:nvSpPr>
        <p:spPr>
          <a:xfrm>
            <a:off x="3810000" y="4419600"/>
            <a:ext cx="2362200" cy="6858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Ethernet (Bus)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half" idx="1"/>
          </p:nvPr>
        </p:nvSpPr>
        <p:spPr>
          <a:xfrm>
            <a:off x="838200" y="5181600"/>
            <a:ext cx="8146256" cy="1181100"/>
          </a:xfrm>
        </p:spPr>
        <p:txBody>
          <a:bodyPr/>
          <a:lstStyle/>
          <a:p>
            <a:r>
              <a:rPr lang="en-US" dirty="0" smtClean="0"/>
              <a:t>Most prevalent network today</a:t>
            </a:r>
          </a:p>
          <a:p>
            <a:r>
              <a:rPr lang="en-US" dirty="0" smtClean="0"/>
              <a:t>Wireless networks = Ethernet topology!</a:t>
            </a:r>
          </a:p>
        </p:txBody>
      </p:sp>
    </p:spTree>
    <p:extLst>
      <p:ext uri="{BB962C8B-B14F-4D97-AF65-F5344CB8AC3E}">
        <p14:creationId xmlns:p14="http://schemas.microsoft.com/office/powerpoint/2010/main" val="306408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Network Topologies III</a:t>
            </a:r>
            <a:endParaRPr lang="en-US" sz="3500" dirty="0"/>
          </a:p>
        </p:txBody>
      </p:sp>
      <p:sp>
        <p:nvSpPr>
          <p:cNvPr id="16" name="Content Placeholder 4"/>
          <p:cNvSpPr>
            <a:spLocks noGrp="1"/>
          </p:cNvSpPr>
          <p:nvPr>
            <p:ph sz="half" idx="1"/>
          </p:nvPr>
        </p:nvSpPr>
        <p:spPr>
          <a:xfrm>
            <a:off x="4114800" y="6019800"/>
            <a:ext cx="2057400" cy="5334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An internet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19199"/>
            <a:ext cx="5257800" cy="47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78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The Internet 1982</a:t>
            </a:r>
            <a:endParaRPr lang="en-US" sz="3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143000"/>
            <a:ext cx="4038600" cy="530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49305</TotalTime>
  <Pages>47</Pages>
  <Words>589</Words>
  <Application>Microsoft Macintosh PowerPoint</Application>
  <PresentationFormat>Letter Paper (8.5x11 in)</PresentationFormat>
  <Paragraphs>93</Paragraphs>
  <Slides>22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Metro</vt:lpstr>
      <vt:lpstr>1_Metro</vt:lpstr>
      <vt:lpstr>PowerPoint Presentation</vt:lpstr>
      <vt:lpstr>Internet is pretty much everywhere!</vt:lpstr>
      <vt:lpstr>Quick Question I</vt:lpstr>
      <vt:lpstr>Quick Question II</vt:lpstr>
      <vt:lpstr>The basics of the basics</vt:lpstr>
      <vt:lpstr>Network Topologies</vt:lpstr>
      <vt:lpstr>Network Topologies II</vt:lpstr>
      <vt:lpstr>Network Topologies III</vt:lpstr>
      <vt:lpstr>The Internet 1982</vt:lpstr>
      <vt:lpstr>The Internet 1986</vt:lpstr>
      <vt:lpstr>The Internet Today</vt:lpstr>
      <vt:lpstr>Question</vt:lpstr>
      <vt:lpstr>Growth of the Internet</vt:lpstr>
      <vt:lpstr>Properties of the Internet: Decentralization</vt:lpstr>
      <vt:lpstr>Properties of the Internet: Open Standards</vt:lpstr>
      <vt:lpstr>IP Addresses</vt:lpstr>
      <vt:lpstr>IP Address Allocation</vt:lpstr>
      <vt:lpstr>Count</vt:lpstr>
      <vt:lpstr>Problem: No more IP addresses left…</vt:lpstr>
      <vt:lpstr>Solution: IPv6</vt:lpstr>
      <vt:lpstr>Domain Name Service</vt:lpstr>
      <vt:lpstr>Summary and Outlook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Gerald Friedland</cp:lastModifiedBy>
  <cp:revision>3082</cp:revision>
  <cp:lastPrinted>2013-10-28T02:17:34Z</cp:lastPrinted>
  <dcterms:created xsi:type="dcterms:W3CDTF">2013-02-28T21:03:53Z</dcterms:created>
  <dcterms:modified xsi:type="dcterms:W3CDTF">2013-10-29T18:29:32Z</dcterms:modified>
</cp:coreProperties>
</file>