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1047" r:id="rId2"/>
    <p:sldId id="1097" r:id="rId3"/>
    <p:sldId id="1102" r:id="rId4"/>
    <p:sldId id="1106" r:id="rId5"/>
    <p:sldId id="1107" r:id="rId6"/>
    <p:sldId id="1108" r:id="rId7"/>
    <p:sldId id="1110" r:id="rId8"/>
    <p:sldId id="1109" r:id="rId9"/>
    <p:sldId id="1103" r:id="rId10"/>
    <p:sldId id="1112" r:id="rId11"/>
    <p:sldId id="1111" r:id="rId12"/>
    <p:sldId id="1113" r:id="rId13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BC5AD"/>
    <a:srgbClr val="900306"/>
    <a:srgbClr val="32415C"/>
    <a:srgbClr val="FB0A10"/>
    <a:srgbClr val="94F0E4"/>
    <a:srgbClr val="5771A0"/>
    <a:srgbClr val="800080"/>
    <a:srgbClr val="66FF33"/>
    <a:srgbClr val="FF0000"/>
    <a:srgbClr val="3333CC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2384" autoAdjust="0"/>
    <p:restoredTop sz="77561" autoAdjust="0"/>
  </p:normalViewPr>
  <p:slideViewPr>
    <p:cSldViewPr>
      <p:cViewPr varScale="1">
        <p:scale>
          <a:sx n="165" d="100"/>
          <a:sy n="165" d="100"/>
        </p:scale>
        <p:origin x="-1040" y="-112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097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61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11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24" tIns="46662" rIns="93324" bIns="46662"/>
          <a:lstStyle>
            <a:lvl1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8713119" indent="-38246500"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66618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33237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9985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66473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1170D10-332C-134B-84B1-B22FF09061DC}" type="slidenum">
              <a:rPr lang="en-US" sz="1200" b="0"/>
              <a:pPr/>
              <a:t>2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D (includes everything in which the computer poses</a:t>
            </a:r>
            <a:r>
              <a:rPr lang="en-US" baseline="0" dirty="0" smtClean="0"/>
              <a:t> a question and you have to answer in a computer-readable form, which so far means multiple choice)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852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B558E2B-82AE-5041-B6CB-97EA201DA47A}" type="slidenum">
              <a:rPr lang="en-US"/>
              <a:pPr/>
              <a:t>‹#›</a:t>
            </a:fld>
            <a:r>
              <a:rPr lang="en-US"/>
              <a:t>/15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828800" y="6324600"/>
            <a:ext cx="5486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CS106B Lec 12 : Recursion Introduction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5046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8E3342FC-85AC-0141-B4E7-B626C592947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Social Implications of Computing II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25718" y="6248400"/>
            <a:ext cx="1218282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Spring 2011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33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2058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#12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Social Implications of Computing II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2011-03-07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6096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Twitter, </a:t>
            </a:r>
            <a:r>
              <a:rPr lang="en-US" sz="2400" dirty="0" err="1" smtClean="0">
                <a:solidFill>
                  <a:srgbClr val="FFFF00"/>
                </a:solidFill>
              </a:rPr>
              <a:t>facebook</a:t>
            </a:r>
            <a:r>
              <a:rPr lang="en-US" sz="2400" dirty="0" smtClean="0">
                <a:solidFill>
                  <a:srgbClr val="FFFF00"/>
                </a:solidFill>
              </a:rPr>
              <a:t> : no free speech pact</a:t>
            </a:r>
            <a:endParaRPr lang="en-US" sz="24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038600"/>
            <a:ext cx="5943599" cy="2362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1600" dirty="0" smtClean="0">
                <a:ea typeface="ＭＳ Ｐゴシック" pitchFamily="-65" charset="-128"/>
                <a:cs typeface="ＭＳ Ｐゴシック" pitchFamily="-65" charset="-128"/>
              </a:rPr>
              <a:t>The Global Network Initiative (founders of a “code of conduct” online free speech initiative) “has failed to attract any corporate members aside from the original (American) three: Google, MS, Yahoo”. No Twitter, no Facebook, nobody else. It was founded 3 </a:t>
            </a:r>
            <a:r>
              <a:rPr lang="en-US" sz="1600" dirty="0" err="1" smtClean="0">
                <a:ea typeface="ＭＳ Ｐゴシック" pitchFamily="-65" charset="-128"/>
                <a:cs typeface="ＭＳ Ｐゴシック" pitchFamily="-65" charset="-128"/>
              </a:rPr>
              <a:t>yrs</a:t>
            </a:r>
            <a:r>
              <a:rPr lang="en-US" sz="1600" dirty="0" smtClean="0">
                <a:ea typeface="ＭＳ Ｐゴシック" pitchFamily="-65" charset="-128"/>
                <a:cs typeface="ＭＳ Ｐゴシック" pitchFamily="-65" charset="-128"/>
              </a:rPr>
              <a:t> ago just after the big China censorship debate with Google. Yahoo had turned over data that helped imprison Chinese activists, MS shut down a blog, Google introduced a censored search engine to comply with China’s laws.</a:t>
            </a:r>
            <a:endParaRPr lang="en-US" sz="16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 EECS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Lecturer 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Garcia</a:t>
            </a: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200" b="1" dirty="0" err="1">
                <a:latin typeface="Courier New" pitchFamily="1" charset="0"/>
              </a:rPr>
              <a:t>www.nytimes.com</a:t>
            </a:r>
            <a:r>
              <a:rPr lang="en-US" sz="2200" b="1" dirty="0">
                <a:latin typeface="Courier New" pitchFamily="1" charset="0"/>
              </a:rPr>
              <a:t>/2011/03/07/technology/07rights.html</a:t>
            </a:r>
            <a:endParaRPr lang="en-US" sz="22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224102" y="5943600"/>
            <a:ext cx="2691298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2691824"/>
            <a:ext cx="2133600" cy="58477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Vagrounded"/>
                <a:cs typeface="Vagrounded"/>
              </a:rPr>
              <a:t>Hello to </a:t>
            </a:r>
            <a:r>
              <a:rPr lang="en-US" sz="1600" b="1" dirty="0" smtClean="0">
                <a:latin typeface="Vagrounded"/>
                <a:cs typeface="Vagrounded"/>
              </a:rPr>
              <a:t>Aw </a:t>
            </a:r>
            <a:r>
              <a:rPr lang="en-US" sz="1600" b="1" dirty="0" err="1" smtClean="0">
                <a:latin typeface="Vagrounded"/>
                <a:cs typeface="Vagrounded"/>
              </a:rPr>
              <a:t>Jia</a:t>
            </a:r>
            <a:r>
              <a:rPr lang="en-US" sz="1600" b="1" dirty="0" smtClean="0">
                <a:latin typeface="Vagrounded"/>
                <a:cs typeface="Vagrounded"/>
              </a:rPr>
              <a:t>-Yu </a:t>
            </a:r>
            <a:r>
              <a:rPr lang="en-US" sz="1600" dirty="0" smtClean="0">
                <a:latin typeface="Vagrounded"/>
                <a:cs typeface="Vagrounded"/>
              </a:rPr>
              <a:t>in </a:t>
            </a:r>
            <a:r>
              <a:rPr lang="en-US" sz="1600" b="1" dirty="0" smtClean="0">
                <a:latin typeface="Vagrounded"/>
                <a:cs typeface="Vagrounded"/>
              </a:rPr>
              <a:t>Singapore!</a:t>
            </a:r>
            <a:endParaRPr lang="en-US" sz="1600" b="1" dirty="0">
              <a:latin typeface="Vagrounded"/>
              <a:cs typeface="Vagrounde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505200"/>
            <a:ext cx="2209800" cy="24381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0" y="589311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Image Credit: </a:t>
            </a:r>
            <a:r>
              <a:rPr lang="en-US" sz="1100" dirty="0" err="1" smtClean="0">
                <a:latin typeface="Vagrounded"/>
                <a:cs typeface="Vagrounded"/>
              </a:rPr>
              <a:t>Speedbump.com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“I trust electronic voting machines &amp; infrastructure.”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disagree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Neutral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agree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strongly agree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5752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“Hacking Democracy” is an Emmy-nominated documentary</a:t>
            </a:r>
          </a:p>
          <a:p>
            <a:r>
              <a:rPr lang="en-US" sz="2400" dirty="0" err="1" smtClean="0"/>
              <a:t>Harri</a:t>
            </a:r>
            <a:r>
              <a:rPr lang="en-US" sz="2400" dirty="0" smtClean="0"/>
              <a:t> </a:t>
            </a:r>
            <a:r>
              <a:rPr lang="en-US" sz="2400" dirty="0" err="1" smtClean="0"/>
              <a:t>Hursti</a:t>
            </a:r>
            <a:r>
              <a:rPr lang="en-US" sz="2400" dirty="0" smtClean="0"/>
              <a:t> demonstrates “</a:t>
            </a:r>
            <a:r>
              <a:rPr lang="en-US" sz="2400" dirty="0" err="1" smtClean="0"/>
              <a:t>Hursti</a:t>
            </a:r>
            <a:r>
              <a:rPr lang="en-US" sz="2400" dirty="0" smtClean="0"/>
              <a:t> Hack” on Diebold machines thought safe</a:t>
            </a:r>
          </a:p>
          <a:p>
            <a:r>
              <a:rPr lang="en-US" sz="2400" dirty="0" smtClean="0"/>
              <a:t>Senate Ok’s online vote only for military in Washington state</a:t>
            </a:r>
          </a:p>
          <a:p>
            <a:pPr lvl="1"/>
            <a:r>
              <a:rPr lang="en-US" sz="2000" dirty="0" smtClean="0"/>
              <a:t>Bill goes to House</a:t>
            </a:r>
          </a:p>
          <a:p>
            <a:r>
              <a:rPr lang="en-US" dirty="0" smtClean="0"/>
              <a:t>It’s really scary, folks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3539" r="-3539"/>
          <a:stretch/>
        </p:blipFill>
        <p:spPr>
          <a:xfrm>
            <a:off x="4771344" y="1143000"/>
            <a:ext cx="3806600" cy="500106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E-Voting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871821" y="0"/>
            <a:ext cx="82721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seattletimes.nwsource.com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/html/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localnews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/2014398575_apwaxgrlegislature.html</a:t>
            </a:r>
            <a: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  <a:t/>
            </a:r>
            <a:br>
              <a:rPr lang="en-US" sz="1400" b="1" dirty="0" smtClean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video.google.com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videoplay?docid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=7926958774822130737#</a:t>
            </a:r>
            <a:b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</a:br>
            <a:r>
              <a:rPr lang="en-US" sz="14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4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400" b="1" dirty="0" err="1" smtClean="0">
                <a:solidFill>
                  <a:srgbClr val="7F7F7F"/>
                </a:solidFill>
                <a:latin typeface="Courier"/>
                <a:cs typeface="Courier"/>
              </a:rPr>
              <a:t>Hacking_Democracy</a:t>
            </a:r>
            <a:endParaRPr lang="en-US" sz="14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148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37457" b="-37457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Be cautious about your online exposure</a:t>
            </a:r>
          </a:p>
          <a:p>
            <a:r>
              <a:rPr lang="en-US" dirty="0" smtClean="0"/>
              <a:t>Fight for your privacy</a:t>
            </a:r>
          </a:p>
          <a:p>
            <a:r>
              <a:rPr lang="en-US" dirty="0" smtClean="0"/>
              <a:t>Use Creative Commons to share / remix / reuse content</a:t>
            </a:r>
            <a:endParaRPr lang="en-US" dirty="0"/>
          </a:p>
          <a:p>
            <a:r>
              <a:rPr lang="en-US" dirty="0" smtClean="0"/>
              <a:t>Pay for your music</a:t>
            </a:r>
          </a:p>
          <a:p>
            <a:pPr lvl="1"/>
            <a:r>
              <a:rPr lang="en-US" dirty="0" smtClean="0"/>
              <a:t>or use Pandora, which does it for you</a:t>
            </a:r>
          </a:p>
          <a:p>
            <a:r>
              <a:rPr lang="en-US" dirty="0" smtClean="0"/>
              <a:t>Fight online voting</a:t>
            </a:r>
          </a:p>
          <a:p>
            <a:r>
              <a:rPr lang="en-US" dirty="0" smtClean="0"/>
              <a:t>CS195 to learn more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51816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(Credit: </a:t>
            </a:r>
            <a:r>
              <a:rPr lang="en-US" sz="1100" dirty="0" err="1" smtClean="0">
                <a:latin typeface="Vagrounded"/>
                <a:cs typeface="Vagrounded"/>
              </a:rPr>
              <a:t>Geekologie</a:t>
            </a:r>
            <a:r>
              <a:rPr lang="en-US" sz="1100" dirty="0" smtClean="0">
                <a:latin typeface="Vagrounded"/>
                <a:cs typeface="Vagrounded"/>
              </a:rPr>
              <a:t>)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30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0"/>
            <a:ext cx="4267200" cy="5305864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18 VAG Rounded Bold   07390" charset="0"/>
              </a:rPr>
              <a:t>Privacy</a:t>
            </a:r>
          </a:p>
          <a:p>
            <a:pPr lvl="1" eaLnBrk="1" hangingPunct="1"/>
            <a:r>
              <a:rPr lang="en-US" sz="2000" dirty="0" smtClean="0">
                <a:latin typeface="18 VAG Rounded Bold   07390" charset="0"/>
              </a:rPr>
              <a:t>Examples of media stories and lessons learned</a:t>
            </a:r>
          </a:p>
          <a:p>
            <a:pPr eaLnBrk="1" hangingPunct="1"/>
            <a:r>
              <a:rPr lang="en-US" sz="2400" dirty="0" smtClean="0">
                <a:latin typeface="18 VAG Rounded Bold   07390" charset="0"/>
              </a:rPr>
              <a:t>Intellectual Property</a:t>
            </a:r>
          </a:p>
          <a:p>
            <a:pPr eaLnBrk="1" hangingPunct="1"/>
            <a:r>
              <a:rPr lang="en-US" sz="2400" dirty="0" smtClean="0">
                <a:latin typeface="18 VAG Rounded Bold   07390" charset="0"/>
              </a:rPr>
              <a:t>E-Voting</a:t>
            </a:r>
            <a:endParaRPr lang="en-US" sz="2000" dirty="0" smtClean="0">
              <a:latin typeface="18 VAG Rounded Bold   07390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18 VAG Rounded Bold   07390" charset="0"/>
              </a:rPr>
              <a:t>Overview</a:t>
            </a:r>
          </a:p>
        </p:txBody>
      </p:sp>
      <p:sp>
        <p:nvSpPr>
          <p:cNvPr id="7" name="Oval 6"/>
          <p:cNvSpPr/>
          <p:nvPr/>
        </p:nvSpPr>
        <p:spPr>
          <a:xfrm>
            <a:off x="4572000" y="5471652"/>
            <a:ext cx="41910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539" b="6539"/>
          <a:stretch>
            <a:fillRect/>
          </a:stretch>
        </p:blipFill>
        <p:spPr>
          <a:xfrm>
            <a:off x="5202120" y="1905000"/>
            <a:ext cx="2646480" cy="3476626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68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How much of your personal life do you reveal online?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Nothing. I have no online footprint. </a:t>
            </a:r>
            <a:r>
              <a:rPr lang="en-US" sz="2400" dirty="0" err="1" smtClean="0"/>
              <a:t>Google’d</a:t>
            </a:r>
            <a:r>
              <a:rPr lang="en-US" sz="2400" dirty="0" smtClean="0"/>
              <a:t> find nada.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might find a photo or two of me,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 would find photos &amp; blogs &amp; videos of me if you were my friends or family, not much else.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You’d find photos &amp; blogs &amp; videos &amp; tweets, but nothing embarrassing. I filter what I put up.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My entire life is visible to the world.  I hold nothing back.</a:t>
            </a:r>
            <a:br>
              <a:rPr lang="en-US" sz="2400" dirty="0" smtClean="0"/>
            </a:br>
            <a:r>
              <a:rPr lang="en-US" sz="2400" dirty="0" smtClean="0"/>
              <a:t>Location, videos, etc.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JennyCam</a:t>
            </a:r>
            <a:r>
              <a:rPr lang="en-US" sz="2400" dirty="0" smtClean="0"/>
              <a:t> has nothing on me.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412456" cy="5305864"/>
          </a:xfrm>
        </p:spPr>
        <p:txBody>
          <a:bodyPr/>
          <a:lstStyle/>
          <a:p>
            <a:r>
              <a:rPr lang="en-US" dirty="0" smtClean="0"/>
              <a:t>Student at Rutgers who was cyber-bullied in Sep</a:t>
            </a:r>
          </a:p>
          <a:p>
            <a:pPr lvl="1"/>
            <a:r>
              <a:rPr lang="en-US" dirty="0" smtClean="0"/>
              <a:t>Filmed by roommate in a sexual encounter (twice)</a:t>
            </a:r>
          </a:p>
          <a:p>
            <a:pPr lvl="1"/>
            <a:r>
              <a:rPr lang="en-US" dirty="0" smtClean="0"/>
              <a:t>After he found out and complained, and found out it had happened again,</a:t>
            </a:r>
            <a:br>
              <a:rPr lang="en-US" dirty="0" smtClean="0"/>
            </a:br>
            <a:r>
              <a:rPr lang="en-US" dirty="0" smtClean="0"/>
              <a:t>he committed suicide</a:t>
            </a:r>
          </a:p>
          <a:p>
            <a:pPr lvl="1"/>
            <a:r>
              <a:rPr lang="en-US" dirty="0" smtClean="0"/>
              <a:t>The same month,</a:t>
            </a:r>
            <a:r>
              <a:rPr lang="en-US" dirty="0"/>
              <a:t> </a:t>
            </a:r>
            <a:r>
              <a:rPr lang="en-US" dirty="0" smtClean="0"/>
              <a:t>four other teens committed suicide after “bullying”</a:t>
            </a:r>
          </a:p>
          <a:p>
            <a:pPr lvl="1"/>
            <a:r>
              <a:rPr lang="en-US" dirty="0" smtClean="0"/>
              <a:t>Internet amplification of invasion of privacy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94" r="694"/>
          <a:stretch>
            <a:fillRect/>
          </a:stretch>
        </p:blipFill>
        <p:spPr>
          <a:xfrm>
            <a:off x="5091112" y="1281547"/>
            <a:ext cx="3595688" cy="47239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Tyler </a:t>
            </a:r>
            <a:r>
              <a:rPr lang="en-US" dirty="0" err="1" smtClean="0"/>
              <a:t>Clementi</a:t>
            </a:r>
            <a:r>
              <a:rPr lang="en-US" dirty="0" smtClean="0"/>
              <a:t>, RIP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25407" y="0"/>
            <a:ext cx="74185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20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2000" b="1" dirty="0" err="1">
                <a:solidFill>
                  <a:srgbClr val="7F7F7F"/>
                </a:solidFill>
                <a:latin typeface="Courier"/>
                <a:cs typeface="Courier"/>
              </a:rPr>
              <a:t>Suicide_of_Tyler_Clementi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7571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 smtClean="0"/>
              <a:t>Student at Duke who documented sexual encounters in PPT</a:t>
            </a:r>
          </a:p>
          <a:p>
            <a:pPr lvl="1"/>
            <a:r>
              <a:rPr lang="en-US" dirty="0" smtClean="0"/>
              <a:t>41 pages, photos and tables and graphs</a:t>
            </a:r>
          </a:p>
          <a:p>
            <a:pPr lvl="1"/>
            <a:r>
              <a:rPr lang="en-US" dirty="0" smtClean="0"/>
              <a:t>Men are ranked, physical details shared</a:t>
            </a:r>
          </a:p>
          <a:p>
            <a:pPr lvl="1"/>
            <a:r>
              <a:rPr lang="en-US" dirty="0" smtClean="0"/>
              <a:t>Shared with 3 others</a:t>
            </a:r>
          </a:p>
          <a:p>
            <a:pPr lvl="1"/>
            <a:r>
              <a:rPr lang="en-US" dirty="0" smtClean="0"/>
              <a:t>Went Viral</a:t>
            </a:r>
          </a:p>
          <a:p>
            <a:r>
              <a:rPr lang="en-US" dirty="0" smtClean="0"/>
              <a:t>If Karen were a man?</a:t>
            </a:r>
          </a:p>
          <a:p>
            <a:r>
              <a:rPr lang="en-US" dirty="0" smtClean="0"/>
              <a:t>Lesson</a:t>
            </a:r>
          </a:p>
          <a:p>
            <a:pPr lvl="1"/>
            <a:r>
              <a:rPr lang="en-US" dirty="0" smtClean="0"/>
              <a:t>Anything can go viral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Karen Owen’s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250844" y="0"/>
            <a:ext cx="7893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www.msnbc.msn.com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/id/21134540/</a:t>
            </a:r>
            <a:r>
              <a:rPr lang="pl-PL" sz="2000" b="1" dirty="0" err="1">
                <a:solidFill>
                  <a:srgbClr val="7F7F7F"/>
                </a:solidFill>
                <a:latin typeface="Courier"/>
                <a:cs typeface="Courier"/>
              </a:rPr>
              <a:t>vp</a:t>
            </a:r>
            <a:r>
              <a:rPr lang="pl-PL" sz="2000" b="1" dirty="0">
                <a:solidFill>
                  <a:srgbClr val="7F7F7F"/>
                </a:solidFill>
                <a:latin typeface="Courier"/>
                <a:cs typeface="Courier"/>
              </a:rPr>
              <a:t>/39552594#39552594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3" b="163"/>
          <a:stretch/>
        </p:blipFill>
        <p:spPr>
          <a:xfrm>
            <a:off x="4655344" y="1295400"/>
            <a:ext cx="4038600" cy="29796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283076"/>
            <a:ext cx="2514600" cy="18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75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Details</a:t>
            </a:r>
          </a:p>
          <a:p>
            <a:pPr lvl="1"/>
            <a:r>
              <a:rPr lang="en-US" dirty="0" smtClean="0"/>
              <a:t>In 2009-2010 Lower Merion (near Philly) issued </a:t>
            </a:r>
            <a:r>
              <a:rPr lang="en-US" dirty="0" err="1" smtClean="0"/>
              <a:t>MacBooks</a:t>
            </a:r>
            <a:r>
              <a:rPr lang="en-US" dirty="0" smtClean="0"/>
              <a:t> to each of 2,306 HS kids</a:t>
            </a:r>
          </a:p>
          <a:p>
            <a:pPr lvl="1"/>
            <a:r>
              <a:rPr lang="en-US" dirty="0" smtClean="0"/>
              <a:t>The schools elected to use </a:t>
            </a:r>
            <a:r>
              <a:rPr lang="en-US" dirty="0" err="1" smtClean="0"/>
              <a:t>TheftTrack</a:t>
            </a:r>
            <a:r>
              <a:rPr lang="en-US" dirty="0" smtClean="0"/>
              <a:t> to allow school district employees to remotely activate webcam</a:t>
            </a:r>
          </a:p>
          <a:p>
            <a:pPr lvl="1"/>
            <a:r>
              <a:rPr lang="en-US" dirty="0" smtClean="0"/>
              <a:t>Classic case of spyware</a:t>
            </a:r>
          </a:p>
          <a:p>
            <a:r>
              <a:rPr lang="en-US" dirty="0" smtClean="0"/>
              <a:t>$610k settlement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55361" b="-55361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762000"/>
          </a:xfrm>
        </p:spPr>
        <p:txBody>
          <a:bodyPr/>
          <a:lstStyle/>
          <a:p>
            <a:r>
              <a:rPr lang="en-US" dirty="0" smtClean="0"/>
              <a:t>Robbins v Lower Merion School District</a:t>
            </a:r>
            <a:endParaRPr lang="en-US" dirty="0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509492" y="0"/>
            <a:ext cx="86345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800" b="1" dirty="0">
                <a:solidFill>
                  <a:srgbClr val="7F7F7F"/>
                </a:solidFill>
                <a:latin typeface="Courier"/>
                <a:cs typeface="Courier"/>
              </a:rPr>
              <a:t>/wiki/Robbins_v._</a:t>
            </a:r>
            <a:r>
              <a:rPr lang="en-US" sz="1800" b="1" dirty="0" err="1">
                <a:solidFill>
                  <a:srgbClr val="7F7F7F"/>
                </a:solidFill>
                <a:latin typeface="Courier"/>
                <a:cs typeface="Courier"/>
              </a:rPr>
              <a:t>Lower_Merion_School_District</a:t>
            </a:r>
            <a:endParaRPr lang="en-US" sz="18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487680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Image Credit: </a:t>
            </a:r>
            <a:r>
              <a:rPr lang="en-US" sz="1100" dirty="0" err="1" smtClean="0">
                <a:latin typeface="Vagrounded"/>
                <a:cs typeface="Vagrounded"/>
              </a:rPr>
              <a:t>wired.com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775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8222456" cy="5305864"/>
          </a:xfrm>
        </p:spPr>
        <p:txBody>
          <a:bodyPr/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	Music on your portable player: Where do you get it?</a:t>
            </a:r>
          </a:p>
          <a:p>
            <a:pPr>
              <a:buNone/>
            </a:pP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paid to download everything on my iPod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everything, either as a download or ripped from CD/DVD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most of my music but there are few exceptions</a:t>
            </a:r>
            <a:endParaRPr lang="en-US" sz="2400" dirty="0"/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 bought a little of my music, but most of it I didn’t buy</a:t>
            </a:r>
          </a:p>
          <a:p>
            <a:pPr marL="582613" indent="-457200">
              <a:buFont typeface="+mj-lt"/>
              <a:buAutoNum type="alphaLcParenR"/>
            </a:pPr>
            <a:r>
              <a:rPr lang="en-US" sz="2400" dirty="0" smtClean="0"/>
              <a:t>It’s all from </a:t>
            </a:r>
            <a:r>
              <a:rPr lang="en-US" sz="2400" dirty="0" err="1" smtClean="0"/>
              <a:t>Limewire</a:t>
            </a:r>
            <a:r>
              <a:rPr lang="en-US" sz="2400" dirty="0" smtClean="0"/>
              <a:t> / </a:t>
            </a:r>
            <a:r>
              <a:rPr lang="en-US" sz="2400" dirty="0" err="1" smtClean="0"/>
              <a:t>BitTorrent</a:t>
            </a:r>
            <a:r>
              <a:rPr lang="en-US" sz="2400" dirty="0" smtClean="0"/>
              <a:t> / friends /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(thanks to BH)</a:t>
            </a:r>
            <a:endParaRPr lang="en-US" dirty="0"/>
          </a:p>
        </p:txBody>
      </p:sp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7620000" y="228600"/>
            <a:ext cx="1197862" cy="109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28766" y="0"/>
            <a:ext cx="881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www.riaa.com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physicalpiracy.php?content_selector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=</a:t>
            </a:r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piracy_online_the_law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791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BH:</a:t>
            </a:r>
          </a:p>
          <a:p>
            <a:pPr lvl="1"/>
            <a:r>
              <a:rPr lang="en-US" dirty="0" smtClean="0"/>
              <a:t>“We’re going to make a bargain with creators. We’re going to give you a limited time monopoly to profit from your idea in return for sharing your idea with us. … Congress keeps extending the duration of copyright”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 Constitution, Article I, Section 8:</a:t>
            </a:r>
          </a:p>
          <a:p>
            <a:endParaRPr lang="en-US" dirty="0"/>
          </a:p>
          <a:p>
            <a:pPr lvl="1"/>
            <a:r>
              <a:rPr lang="en-US" dirty="0" smtClean="0"/>
              <a:t>“The Congress shall have power… to promote the Progress of Science and useful Arts, by securing </a:t>
            </a:r>
            <a:br>
              <a:rPr lang="en-US" dirty="0" smtClean="0"/>
            </a:br>
            <a:r>
              <a:rPr lang="en-US" dirty="0" smtClean="0">
                <a:solidFill>
                  <a:schemeClr val="accent2"/>
                </a:solidFill>
              </a:rPr>
              <a:t>for limited Times </a:t>
            </a:r>
            <a:r>
              <a:rPr lang="en-US" dirty="0" smtClean="0"/>
              <a:t>to Authors and Inventions the exclusive Right to their respective Writings and Discoveries.”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2680672" y="0"/>
            <a:ext cx="646332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err="1">
                <a:solidFill>
                  <a:srgbClr val="7F7F7F"/>
                </a:solidFill>
                <a:latin typeface="Courier"/>
                <a:cs typeface="Courier"/>
              </a:rPr>
              <a:t>en.wikipedia.org</a:t>
            </a:r>
            <a:r>
              <a:rPr lang="en-US" sz="1600" b="1" dirty="0">
                <a:solidFill>
                  <a:srgbClr val="7F7F7F"/>
                </a:solidFill>
                <a:latin typeface="Courier"/>
                <a:cs typeface="Courier"/>
              </a:rPr>
              <a:t>/wiki/</a:t>
            </a:r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Copyright_Term_Extension_Act</a:t>
            </a:r>
            <a:endParaRPr lang="en-US" sz="1600" b="1" dirty="0" smtClean="0">
              <a:solidFill>
                <a:srgbClr val="7F7F7F"/>
              </a:solidFill>
              <a:latin typeface="Courier"/>
              <a:cs typeface="Courier"/>
            </a:endParaRPr>
          </a:p>
          <a:p>
            <a:pPr algn="r"/>
            <a:r>
              <a:rPr lang="en-US" sz="1600" b="1" dirty="0" err="1" smtClean="0">
                <a:solidFill>
                  <a:srgbClr val="7F7F7F"/>
                </a:solidFill>
                <a:latin typeface="Courier"/>
                <a:cs typeface="Courier"/>
              </a:rPr>
              <a:t>copyright.gov</a:t>
            </a:r>
            <a:endParaRPr lang="en-US" sz="16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4953000"/>
            <a:ext cx="1219200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19400" y="6139190"/>
            <a:ext cx="2340214" cy="2616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Vagrounded"/>
                <a:cs typeface="Vagrounded"/>
              </a:rPr>
              <a:t>Logo for opposition to CTEA</a:t>
            </a:r>
            <a:endParaRPr lang="en-US" sz="1100" b="1" dirty="0"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37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3040856" cy="5305864"/>
          </a:xfrm>
        </p:spPr>
        <p:txBody>
          <a:bodyPr/>
          <a:lstStyle/>
          <a:p>
            <a:r>
              <a:rPr lang="en-US" dirty="0" smtClean="0"/>
              <a:t>A GREAT way to share / remix / reuse content</a:t>
            </a:r>
          </a:p>
          <a:p>
            <a:pPr lvl="1"/>
            <a:r>
              <a:rPr lang="en-US" dirty="0" smtClean="0"/>
              <a:t>Legal!</a:t>
            </a:r>
          </a:p>
          <a:p>
            <a:pPr lvl="1"/>
            <a:r>
              <a:rPr lang="en-US" dirty="0" smtClean="0"/>
              <a:t>Infrastructure that makes it possible</a:t>
            </a:r>
          </a:p>
          <a:p>
            <a:r>
              <a:rPr lang="en-US" dirty="0" smtClean="0"/>
              <a:t>UC Online</a:t>
            </a:r>
          </a:p>
          <a:p>
            <a:pPr lvl="1"/>
            <a:r>
              <a:rPr lang="en-US" dirty="0" smtClean="0"/>
              <a:t>This issue has come up; they have to find the right one… </a:t>
            </a:r>
          </a:p>
          <a:p>
            <a:pPr lvl="1"/>
            <a:endParaRPr lang="en-US" dirty="0" smtClean="0"/>
          </a:p>
          <a:p>
            <a:pPr lvl="1"/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3672792"/>
              </p:ext>
            </p:extLst>
          </p:nvPr>
        </p:nvGraphicFramePr>
        <p:xfrm>
          <a:off x="4656138" y="1325029"/>
          <a:ext cx="4030664" cy="49009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63662"/>
                <a:gridCol w="762000"/>
                <a:gridCol w="897336"/>
                <a:gridCol w="1007666"/>
              </a:tblGrid>
              <a:tr h="71800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BY = Attribution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Share</a:t>
                      </a:r>
                      <a:r>
                        <a:rPr lang="en-US" sz="1600" baseline="0" dirty="0" smtClean="0"/>
                        <a:t> Alike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 </a:t>
                      </a:r>
                      <a:r>
                        <a:rPr lang="en-US" sz="1600" dirty="0" err="1" smtClean="0"/>
                        <a:t>Derivs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Non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Commercial</a:t>
                      </a:r>
                      <a:endParaRPr lang="en-US" sz="1600" dirty="0"/>
                    </a:p>
                  </a:txBody>
                  <a:tcPr anchor="ctr"/>
                </a:tc>
              </a:tr>
              <a:tr h="59521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0960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</a:tr>
              <a:tr h="62136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7093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9728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</a:t>
                      </a:r>
                      <a:r>
                        <a:rPr lang="en-US" sz="1600" baseline="0" dirty="0" smtClean="0"/>
                        <a:t> BY NC SA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  <a:tr h="745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 BY NC ND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600" y="2209800"/>
            <a:ext cx="1117600" cy="39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600" y="28194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48" y="3447152"/>
            <a:ext cx="1117600" cy="393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0316" y="4102100"/>
            <a:ext cx="1117600" cy="393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8638" y="4864100"/>
            <a:ext cx="1117600" cy="393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8355" y="5626100"/>
            <a:ext cx="1117600" cy="3937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423708" y="4765536"/>
            <a:ext cx="5415492" cy="609600"/>
          </a:xfrm>
          <a:prstGeom prst="round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6034981" y="0"/>
            <a:ext cx="3109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7F7F7F"/>
                </a:solidFill>
                <a:latin typeface="Courier"/>
                <a:cs typeface="Courier"/>
              </a:rPr>
              <a:t>creativecommons.org</a:t>
            </a:r>
            <a:endParaRPr lang="en-US" sz="2000" b="1" dirty="0">
              <a:solidFill>
                <a:srgbClr val="7F7F7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1157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47685</TotalTime>
  <Pages>47</Pages>
  <Words>962</Words>
  <Application>Microsoft Macintosh PowerPoint</Application>
  <PresentationFormat>Letter Paper (8.5x11 in)</PresentationFormat>
  <Paragraphs>119</Paragraphs>
  <Slides>12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Metro</vt:lpstr>
      <vt:lpstr>Twitter, facebook : no free speech pact</vt:lpstr>
      <vt:lpstr>Overview</vt:lpstr>
      <vt:lpstr>Peer Instruction</vt:lpstr>
      <vt:lpstr>Tyler Clementi, RIP</vt:lpstr>
      <vt:lpstr>Karen Owen’s Powerpoint</vt:lpstr>
      <vt:lpstr>Robbins v Lower Merion School District</vt:lpstr>
      <vt:lpstr>Peer Instruction (thanks to BH)</vt:lpstr>
      <vt:lpstr>Intellectual Property</vt:lpstr>
      <vt:lpstr>Creative Commons</vt:lpstr>
      <vt:lpstr>Peer Instruction</vt:lpstr>
      <vt:lpstr>E-Voting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3039</cp:revision>
  <cp:lastPrinted>2011-03-07T09:49:44Z</cp:lastPrinted>
  <dcterms:created xsi:type="dcterms:W3CDTF">2011-03-07T09:48:47Z</dcterms:created>
  <dcterms:modified xsi:type="dcterms:W3CDTF">2011-03-07T09:49:54Z</dcterms:modified>
</cp:coreProperties>
</file>