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Default Extension="wdp" ContentType="image/vnd.ms-photo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1047" r:id="rId2"/>
    <p:sldId id="1059" r:id="rId3"/>
    <p:sldId id="1060" r:id="rId4"/>
    <p:sldId id="1050" r:id="rId5"/>
    <p:sldId id="1051" r:id="rId6"/>
    <p:sldId id="1053" r:id="rId7"/>
    <p:sldId id="1054" r:id="rId8"/>
    <p:sldId id="1055" r:id="rId9"/>
    <p:sldId id="1056" r:id="rId10"/>
    <p:sldId id="1057" r:id="rId11"/>
    <p:sldId id="1058" r:id="rId12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useTimings="0">
    <p:present/>
    <p:sldAll/>
    <p:penClr>
      <a:schemeClr val="tx1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900306"/>
    <a:srgbClr val="32415C"/>
    <a:srgbClr val="FB0A10"/>
    <a:srgbClr val="94F0E4"/>
    <a:srgbClr val="5771A0"/>
    <a:srgbClr val="800080"/>
    <a:srgbClr val="66FF33"/>
    <a:srgbClr val="FF0000"/>
    <a:srgbClr val="3333CC"/>
    <a:srgbClr val="FF8DA0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4758" autoAdjust="0"/>
    <p:restoredTop sz="81191" autoAdjust="0"/>
  </p:normalViewPr>
  <p:slideViewPr>
    <p:cSldViewPr>
      <p:cViewPr varScale="1">
        <p:scale>
          <a:sx n="92" d="100"/>
          <a:sy n="92" d="100"/>
        </p:scale>
        <p:origin x="-744" y="-96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-4208" y="-112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2326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92980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Welcome, Abstraction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7887246" y="6248400"/>
            <a:ext cx="1256754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Spring 2012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6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077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23925" y="1219200"/>
            <a:ext cx="3848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4425" y="1219200"/>
            <a:ext cx="3848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48600" y="6324600"/>
            <a:ext cx="914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3AE9F26-BA18-E64C-9373-9249BCCEEAE7}" type="slidenum">
              <a:rPr lang="en-US"/>
              <a:pPr/>
              <a:t>‹#›</a:t>
            </a:fld>
            <a:r>
              <a:rPr lang="en-US"/>
              <a:t>/24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524000" y="6324600"/>
            <a:ext cx="6096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Walk Cycles &amp; Autonomous Motion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Welcome, Abstraction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7887246" y="6248400"/>
            <a:ext cx="1256754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Spring 2012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df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-165891"/>
            <a:ext cx="7162800" cy="31036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CS10</a:t>
            </a:r>
            <a:b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#1</a:t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Welcome; Abstraction</a:t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bg2"/>
                </a:solidFill>
                <a:latin typeface="18 VAG Rounded Bold   07390"/>
                <a:cs typeface=""/>
              </a:rPr>
              <a:t>2012-01-18</a:t>
            </a:r>
            <a:endParaRPr lang="en-US" sz="3200" b="1" dirty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0" y="3733800"/>
            <a:ext cx="57912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>
                <a:solidFill>
                  <a:srgbClr val="FFFF00"/>
                </a:solidFill>
              </a:rPr>
              <a:t>Cs10 : you’ll love it!</a:t>
            </a:r>
            <a:endParaRPr lang="en-US" sz="27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1" y="4267200"/>
            <a:ext cx="3505199" cy="19812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sz="2400" dirty="0" smtClean="0">
                <a:ea typeface="ＭＳ Ｐゴシック" pitchFamily="-65" charset="-128"/>
                <a:cs typeface="ＭＳ Ｐゴシック" pitchFamily="-65" charset="-128"/>
              </a:rPr>
              <a:t>Watch the student testimonials about CS10, what it means to them, and how it has changed their lives.  Inspiring!</a:t>
            </a:r>
            <a:endParaRPr lang="en-US" sz="2400" i="1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2438400"/>
            <a:ext cx="23622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Computer Science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Garcia</a:t>
            </a:r>
          </a:p>
          <a:p>
            <a:pPr algn="ctr">
              <a:defRPr/>
            </a:pP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2800" b="1" dirty="0" err="1" smtClean="0">
                <a:latin typeface="Courier New" pitchFamily="1" charset="0"/>
              </a:rPr>
              <a:t>inst.eecs.berkeley.edu/~cs10/</a:t>
            </a:r>
            <a:endParaRPr lang="en-US" sz="2800" b="1" dirty="0" smtClean="0">
              <a:latin typeface="Courier New" pitchFamily="1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191001" y="5791200"/>
            <a:ext cx="4691302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" name="Picture 10" descr="Screen Shot 2012-01-18 at 12.58.49 PM.png"/>
          <p:cNvPicPr>
            <a:picLocks noChangeAspect="1"/>
          </p:cNvPicPr>
          <p:nvPr/>
        </p:nvPicPr>
        <p:blipFill>
          <a:blip r:embed="rId4"/>
          <a:srcRect l="3704" r="3114"/>
          <a:stretch>
            <a:fillRect/>
          </a:stretch>
        </p:blipFill>
        <p:spPr>
          <a:xfrm>
            <a:off x="4191000" y="3078128"/>
            <a:ext cx="4668212" cy="261635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You are going to learn to write functions, like in math class:</a:t>
            </a:r>
          </a:p>
          <a:p>
            <a:endParaRPr lang="en-US" dirty="0" smtClean="0"/>
          </a:p>
          <a:p>
            <a:pPr marL="68263" indent="0" algn="ctr">
              <a:buNone/>
            </a:pPr>
            <a:r>
              <a:rPr lang="en-US" dirty="0" smtClean="0"/>
              <a:t>y = sin(x)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You should think about </a:t>
            </a:r>
            <a:r>
              <a:rPr lang="en-US" dirty="0" smtClean="0">
                <a:solidFill>
                  <a:srgbClr val="FFFF00"/>
                </a:solidFill>
              </a:rPr>
              <a:t>what inputs make sense to use so you don’t have to duplicate code</a:t>
            </a:r>
          </a:p>
        </p:txBody>
      </p:sp>
      <p:pic>
        <p:nvPicPr>
          <p:cNvPr id="7" name="Content Placeholder 6" descr="Screen shot 2011-01-19 at 10.51.39 AM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46" r="-146"/>
          <a:stretch/>
        </p:blipFill>
        <p:spPr>
          <a:xfrm>
            <a:off x="5054448" y="2133600"/>
            <a:ext cx="3632352" cy="248772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 (in CS10)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0" y="4419600"/>
            <a:ext cx="4025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“Function machine” from </a:t>
            </a:r>
            <a:r>
              <a:rPr lang="en-US" sz="1800" i="1" dirty="0" smtClean="0">
                <a:solidFill>
                  <a:schemeClr val="tx1"/>
                </a:solidFill>
                <a:latin typeface="Vagrounded"/>
                <a:cs typeface="Vagrounded"/>
              </a:rPr>
              <a:t>Simply Scheme </a:t>
            </a: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(Harvey)</a:t>
            </a:r>
            <a:endParaRPr lang="en-US" sz="1800" i="1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8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Abstraction is one of the big ideas of computing and computational thinking</a:t>
            </a:r>
          </a:p>
          <a:p>
            <a:endParaRPr lang="en-US" dirty="0"/>
          </a:p>
          <a:p>
            <a:r>
              <a:rPr lang="en-US" dirty="0" smtClean="0"/>
              <a:t>Think about driving. How many of you know how a car works? How many can drive a car? Abstraction!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24400" y="4114800"/>
            <a:ext cx="40257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Someone who died in 1930 could still drive a car today because they’ve kept the same Abstraction!</a:t>
            </a:r>
          </a:p>
          <a:p>
            <a:pPr algn="ctr"/>
            <a:r>
              <a:rPr lang="en-US" sz="1800" i="1" dirty="0" smtClean="0">
                <a:solidFill>
                  <a:schemeClr val="tx1"/>
                </a:solidFill>
                <a:latin typeface="Vagrounded"/>
                <a:cs typeface="Vagrounded"/>
              </a:rPr>
              <a:t>(right pedal faster, left pedal slow)</a:t>
            </a:r>
            <a:endParaRPr lang="en-US" sz="1800" i="1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800600" y="1251930"/>
            <a:ext cx="3962400" cy="287557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17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990601"/>
            <a:ext cx="4183856" cy="5305864"/>
          </a:xfrm>
        </p:spPr>
        <p:txBody>
          <a:bodyPr/>
          <a:lstStyle/>
          <a:p>
            <a:r>
              <a:rPr lang="en-US" sz="2400" dirty="0" smtClean="0"/>
              <a:t>Big Ideas of Programming</a:t>
            </a:r>
          </a:p>
          <a:p>
            <a:pPr lvl="1"/>
            <a:r>
              <a:rPr lang="en-US" sz="2000" dirty="0" smtClean="0"/>
              <a:t>Abstraction</a:t>
            </a:r>
          </a:p>
          <a:p>
            <a:pPr lvl="1"/>
            <a:r>
              <a:rPr lang="en-US" sz="2000" dirty="0" smtClean="0"/>
              <a:t>Algorithms (2)</a:t>
            </a:r>
          </a:p>
          <a:p>
            <a:pPr lvl="1"/>
            <a:r>
              <a:rPr lang="en-US" sz="2000" dirty="0" smtClean="0"/>
              <a:t>Recursion (2)</a:t>
            </a:r>
          </a:p>
          <a:p>
            <a:pPr lvl="1"/>
            <a:r>
              <a:rPr lang="en-US" sz="2000" dirty="0" smtClean="0"/>
              <a:t>Functions-as-data, </a:t>
            </a:r>
            <a:r>
              <a:rPr lang="en-US" sz="2000" dirty="0" smtClean="0">
                <a:latin typeface="Symbol" charset="2"/>
                <a:cs typeface="Symbol" charset="2"/>
              </a:rPr>
              <a:t>l </a:t>
            </a:r>
            <a:r>
              <a:rPr lang="en-US" sz="2000" dirty="0" smtClean="0"/>
              <a:t>(</a:t>
            </a:r>
            <a:r>
              <a:rPr lang="en-US" sz="2000" dirty="0"/>
              <a:t>2)</a:t>
            </a:r>
          </a:p>
          <a:p>
            <a:pPr lvl="1"/>
            <a:r>
              <a:rPr lang="en-US" sz="2000" i="1" dirty="0" smtClean="0"/>
              <a:t>Programming Paradigms</a:t>
            </a:r>
          </a:p>
          <a:p>
            <a:pPr lvl="1"/>
            <a:r>
              <a:rPr lang="en-US" sz="2000" i="1" dirty="0" smtClean="0"/>
              <a:t>Concurrency</a:t>
            </a:r>
          </a:p>
          <a:p>
            <a:pPr lvl="1"/>
            <a:r>
              <a:rPr lang="en-US" sz="2000" i="1" dirty="0" smtClean="0"/>
              <a:t>Distributed Computing</a:t>
            </a:r>
          </a:p>
          <a:p>
            <a:r>
              <a:rPr lang="en-US" sz="2400" dirty="0" smtClean="0"/>
              <a:t>Beauty and Joy</a:t>
            </a:r>
          </a:p>
          <a:p>
            <a:pPr lvl="1"/>
            <a:r>
              <a:rPr lang="en-US" sz="2000" dirty="0" smtClean="0"/>
              <a:t>“CS Unplugged” activities</a:t>
            </a:r>
          </a:p>
          <a:p>
            <a:pPr lvl="1"/>
            <a:r>
              <a:rPr lang="en-US" sz="2000" dirty="0" smtClean="0"/>
              <a:t>All lab work in pairs</a:t>
            </a:r>
          </a:p>
          <a:p>
            <a:pPr lvl="1"/>
            <a:r>
              <a:rPr lang="en-US" sz="2000" dirty="0" smtClean="0"/>
              <a:t>Two 3-week projects in pairs</a:t>
            </a:r>
          </a:p>
          <a:p>
            <a:pPr lvl="2"/>
            <a:r>
              <a:rPr lang="en-US" sz="1600" dirty="0" smtClean="0"/>
              <a:t>Of their own choice!!</a:t>
            </a:r>
          </a:p>
          <a:p>
            <a:pPr lvl="1"/>
            <a:r>
              <a:rPr lang="en-US" sz="2000" dirty="0" smtClean="0"/>
              <a:t>One blog</a:t>
            </a:r>
          </a:p>
          <a:p>
            <a:pPr lvl="2"/>
            <a:r>
              <a:rPr lang="en-US" sz="1600" dirty="0" smtClean="0"/>
              <a:t>Of students’ own choice!!</a:t>
            </a: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43400" y="990601"/>
            <a:ext cx="4572000" cy="5305864"/>
          </a:xfrm>
        </p:spPr>
        <p:txBody>
          <a:bodyPr/>
          <a:lstStyle/>
          <a:p>
            <a:r>
              <a:rPr lang="en-US" sz="2400" dirty="0" smtClean="0"/>
              <a:t>Big Ideas of Computing</a:t>
            </a:r>
            <a:endParaRPr lang="en-US" sz="2400" dirty="0"/>
          </a:p>
          <a:p>
            <a:pPr lvl="1"/>
            <a:r>
              <a:rPr lang="en-US" sz="2000" dirty="0" err="1" smtClean="0"/>
              <a:t>HowStuffWorks</a:t>
            </a:r>
            <a:endParaRPr lang="en-US" sz="2000" dirty="0" smtClean="0"/>
          </a:p>
          <a:p>
            <a:pPr lvl="2"/>
            <a:r>
              <a:rPr lang="en-US" sz="1800" dirty="0" smtClean="0"/>
              <a:t>3D Graphics</a:t>
            </a:r>
          </a:p>
          <a:p>
            <a:pPr lvl="2"/>
            <a:r>
              <a:rPr lang="en-US" sz="1800" dirty="0" smtClean="0"/>
              <a:t>Video Games</a:t>
            </a:r>
            <a:endParaRPr lang="en-US" sz="1800" dirty="0" smtClean="0">
              <a:solidFill>
                <a:srgbClr val="FFFF2F"/>
              </a:solidFill>
            </a:endParaRPr>
          </a:p>
          <a:p>
            <a:pPr lvl="2"/>
            <a:r>
              <a:rPr lang="en-US" sz="1800" dirty="0" smtClean="0"/>
              <a:t>Computational Game Theory</a:t>
            </a:r>
          </a:p>
          <a:p>
            <a:pPr lvl="1"/>
            <a:r>
              <a:rPr lang="en-US" sz="2000" dirty="0" smtClean="0"/>
              <a:t>Research Summaries</a:t>
            </a:r>
          </a:p>
          <a:p>
            <a:pPr lvl="2"/>
            <a:r>
              <a:rPr lang="en-US" sz="1800" dirty="0" smtClean="0"/>
              <a:t>AI</a:t>
            </a:r>
          </a:p>
          <a:p>
            <a:pPr lvl="2"/>
            <a:r>
              <a:rPr lang="en-US" sz="1800" dirty="0" smtClean="0"/>
              <a:t>HCI</a:t>
            </a:r>
          </a:p>
          <a:p>
            <a:pPr lvl="1"/>
            <a:r>
              <a:rPr lang="en-US" sz="2000" dirty="0" smtClean="0"/>
              <a:t>Apps that Changed the World</a:t>
            </a:r>
          </a:p>
          <a:p>
            <a:pPr lvl="1"/>
            <a:r>
              <a:rPr lang="en-US" sz="2000" dirty="0" smtClean="0"/>
              <a:t>Social Implications of Computing </a:t>
            </a:r>
          </a:p>
          <a:p>
            <a:pPr lvl="1"/>
            <a:r>
              <a:rPr lang="en-US" sz="2000" dirty="0" smtClean="0"/>
              <a:t>Saving the World with Computing</a:t>
            </a:r>
          </a:p>
          <a:p>
            <a:pPr lvl="1"/>
            <a:r>
              <a:rPr lang="en-US" sz="2000" dirty="0" smtClean="0"/>
              <a:t>How Twitter Works (guest lecture)</a:t>
            </a:r>
          </a:p>
          <a:p>
            <a:pPr lvl="1"/>
            <a:r>
              <a:rPr lang="en-US" sz="2000" dirty="0" smtClean="0"/>
              <a:t>Cloud </a:t>
            </a:r>
            <a:r>
              <a:rPr lang="en-US" sz="2000" dirty="0"/>
              <a:t>Computing </a:t>
            </a:r>
            <a:endParaRPr lang="en-US" sz="2000" dirty="0" smtClean="0"/>
          </a:p>
          <a:p>
            <a:pPr lvl="1"/>
            <a:r>
              <a:rPr lang="en-US" sz="2000" dirty="0" smtClean="0"/>
              <a:t>Limits of </a:t>
            </a:r>
            <a:r>
              <a:rPr lang="en-US" sz="2000" dirty="0"/>
              <a:t>Computing </a:t>
            </a:r>
            <a:endParaRPr lang="en-US" sz="2000" dirty="0" smtClean="0"/>
          </a:p>
          <a:p>
            <a:pPr lvl="1"/>
            <a:r>
              <a:rPr lang="en-US" sz="2000" dirty="0" smtClean="0"/>
              <a:t>Future of </a:t>
            </a:r>
            <a:r>
              <a:rPr lang="en-US" sz="2000" dirty="0"/>
              <a:t>Computing </a:t>
            </a:r>
            <a:endParaRPr lang="en-US" sz="2000" dirty="0" smtClean="0"/>
          </a:p>
          <a:p>
            <a:pPr lvl="1"/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CS10 in one slide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412456" cy="5305864"/>
          </a:xfrm>
        </p:spPr>
        <p:txBody>
          <a:bodyPr/>
          <a:lstStyle/>
          <a:p>
            <a:r>
              <a:rPr lang="en-US" sz="2400" dirty="0" smtClean="0"/>
              <a:t>Format (7 </a:t>
            </a:r>
            <a:r>
              <a:rPr lang="en-US" sz="2400" dirty="0" err="1" smtClean="0"/>
              <a:t>hrs</a:t>
            </a:r>
            <a:r>
              <a:rPr lang="en-US" sz="2400" dirty="0" smtClean="0"/>
              <a:t>/</a:t>
            </a:r>
            <a:r>
              <a:rPr lang="en-US" sz="2400" dirty="0" err="1" smtClean="0"/>
              <a:t>wk</a:t>
            </a:r>
            <a:r>
              <a:rPr lang="en-US" sz="2400" dirty="0" smtClean="0"/>
              <a:t> * 14 </a:t>
            </a:r>
            <a:r>
              <a:rPr lang="en-US" sz="2400" dirty="0" err="1" smtClean="0"/>
              <a:t>wks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Selected </a:t>
            </a:r>
            <a:r>
              <a:rPr lang="en-US" sz="2400" dirty="0"/>
              <a:t>Reading</a:t>
            </a:r>
          </a:p>
          <a:p>
            <a:pPr lvl="1"/>
            <a:r>
              <a:rPr lang="en-US" sz="2000" dirty="0"/>
              <a:t>Taken from </a:t>
            </a:r>
            <a:r>
              <a:rPr lang="en-US" sz="2000" dirty="0" smtClean="0"/>
              <a:t>great book (“Blown to Bits” by Abelson, </a:t>
            </a:r>
            <a:r>
              <a:rPr lang="en-US" sz="2000" dirty="0" err="1" smtClean="0"/>
              <a:t>Ledeen</a:t>
            </a:r>
            <a:r>
              <a:rPr lang="en-US" sz="2000" dirty="0" smtClean="0"/>
              <a:t> &amp; Lewis) + articles + videos</a:t>
            </a:r>
          </a:p>
          <a:p>
            <a:pPr lvl="1"/>
            <a:r>
              <a:rPr lang="en-US" sz="2000" dirty="0" smtClean="0"/>
              <a:t>Current events EVERY DAY</a:t>
            </a:r>
            <a:br>
              <a:rPr lang="en-US" sz="2000" dirty="0" smtClean="0"/>
            </a:br>
            <a:r>
              <a:rPr lang="en-US" sz="2000" dirty="0" smtClean="0"/>
              <a:t>(e.g., IBM’s Watson </a:t>
            </a:r>
            <a:r>
              <a:rPr lang="en-US" sz="2000" dirty="0" err="1" smtClean="0"/>
              <a:t>vs</a:t>
            </a:r>
            <a:r>
              <a:rPr lang="en-US" sz="2000" dirty="0" smtClean="0"/>
              <a:t> Jeopardy)</a:t>
            </a:r>
          </a:p>
          <a:p>
            <a:r>
              <a:rPr lang="en-US" sz="2400" dirty="0" smtClean="0"/>
              <a:t>All resources FREE</a:t>
            </a:r>
          </a:p>
          <a:p>
            <a:pPr lvl="1"/>
            <a:r>
              <a:rPr lang="en-US" sz="2000" dirty="0" smtClean="0"/>
              <a:t>Even clickers!</a:t>
            </a:r>
            <a:endParaRPr lang="en-US" sz="2000" dirty="0"/>
          </a:p>
        </p:txBody>
      </p:sp>
      <p:pic>
        <p:nvPicPr>
          <p:cNvPr id="5" name="Content Placeholder 4" descr="0137135599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7357" r="-7357"/>
          <a:stretch>
            <a:fillRect/>
          </a:stretch>
        </p:blipFill>
        <p:spPr>
          <a:xfrm>
            <a:off x="4800600" y="1219200"/>
            <a:ext cx="1828800" cy="240265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Format &amp; Textbooks</a:t>
            </a:r>
          </a:p>
        </p:txBody>
      </p:sp>
      <p:pic>
        <p:nvPicPr>
          <p:cNvPr id="3" name="Picture 2" descr="Screen shot 2010-11-28 at 10.07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781800" y="1219200"/>
            <a:ext cx="1655362" cy="2209800"/>
          </a:xfrm>
          <a:prstGeom prst="rect">
            <a:avLst/>
          </a:prstGeom>
        </p:spPr>
      </p:pic>
      <p:pic>
        <p:nvPicPr>
          <p:cNvPr id="10" name="Picture 9" descr="Screen shot 2010-11-28 at 10.48.5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925962" y="3810000"/>
            <a:ext cx="1627238" cy="2204058"/>
          </a:xfrm>
          <a:prstGeom prst="rect">
            <a:avLst/>
          </a:prstGeom>
        </p:spPr>
      </p:pic>
      <p:pic>
        <p:nvPicPr>
          <p:cNvPr id="11" name="Picture 10" descr="Screen shot 2010-11-28 at 10.49.4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781799" y="3810000"/>
            <a:ext cx="1640609" cy="2209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472765" y="5410200"/>
            <a:ext cx="59503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Vagrounded"/>
                <a:cs typeface="Vagrounded"/>
              </a:rPr>
              <a:t>…</a:t>
            </a:r>
            <a:endParaRPr lang="en-US" sz="6000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2241002"/>
              </p:ext>
            </p:extLst>
          </p:nvPr>
        </p:nvGraphicFramePr>
        <p:xfrm>
          <a:off x="990600" y="1600200"/>
          <a:ext cx="3276600" cy="146304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092200"/>
                <a:gridCol w="965200"/>
                <a:gridCol w="1219200"/>
              </a:tblGrid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18 VAG Rounded Thin   55390"/>
                        </a:rPr>
                        <a:t>Mon</a:t>
                      </a:r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18 VAG Rounded Thin   55390"/>
                        </a:rPr>
                        <a:t>Wed</a:t>
                      </a:r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18 VAG Rounded Thin   55390"/>
                        </a:rPr>
                        <a:t>Fri</a:t>
                      </a:r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18 VAG Rounded Thin   55390"/>
                        </a:rPr>
                        <a:t>Lecture</a:t>
                      </a:r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18 VAG Rounded Thin   55390"/>
                        </a:rPr>
                        <a:t>Lecture</a:t>
                      </a:r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18 VAG Rounded Thin   55390"/>
                        </a:rPr>
                        <a:t>Discussion</a:t>
                      </a:r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18 VAG Rounded Thin   55390"/>
                        </a:rPr>
                        <a:t>Lab</a:t>
                      </a:r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18 VAG Rounded Thin   55390"/>
                        </a:rPr>
                        <a:t>Lab</a:t>
                      </a:r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18 VAG Rounded Thin   55390"/>
                        </a:rPr>
                        <a:t>Lab</a:t>
                      </a:r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18 VAG Rounded Thin   55390"/>
                        </a:rPr>
                        <a:t>Lab</a:t>
                      </a:r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18 VAG Rounded Thin   5539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Peer Instruction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6248400" cy="5365750"/>
          </a:xfrm>
        </p:spPr>
        <p:txBody>
          <a:bodyPr/>
          <a:lstStyle/>
          <a:p>
            <a:r>
              <a:rPr lang="en-US" sz="3200"/>
              <a:t>Increase real-time learning in lecture, test understanding of concepts vs. details</a:t>
            </a:r>
          </a:p>
          <a:p>
            <a:r>
              <a:rPr lang="en-US" sz="3200"/>
              <a:t>As complete a “segment” ask multiple choice question</a:t>
            </a:r>
          </a:p>
          <a:p>
            <a:pPr lvl="1"/>
            <a:r>
              <a:rPr lang="en-US" sz="2800"/>
              <a:t>1-2 minutes to decide yourself</a:t>
            </a:r>
          </a:p>
          <a:p>
            <a:pPr lvl="1"/>
            <a:r>
              <a:rPr lang="en-US" sz="2800"/>
              <a:t>2 minutes in pairs/triples to reach consensus. Teach others!</a:t>
            </a:r>
          </a:p>
          <a:p>
            <a:pPr lvl="1"/>
            <a:r>
              <a:rPr lang="en-US" sz="2800"/>
              <a:t>2 minute discussion of answers, questions, clarifications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/>
          <a:srcRect l="10223" t="7069" r="13487" b="6204"/>
          <a:stretch>
            <a:fillRect/>
          </a:stretch>
        </p:blipFill>
        <p:spPr bwMode="auto">
          <a:xfrm>
            <a:off x="7315200" y="1143000"/>
            <a:ext cx="907110" cy="132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590800"/>
            <a:ext cx="21590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4343400"/>
            <a:ext cx="1541463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8148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Piazza</a:t>
            </a:r>
            <a:r>
              <a:rPr lang="en-US" dirty="0" smtClean="0"/>
              <a:t> for {</a:t>
            </a:r>
            <a:r>
              <a:rPr lang="en-US" dirty="0" err="1" smtClean="0"/>
              <a:t>ask,answer</a:t>
            </a:r>
            <a:r>
              <a:rPr lang="en-US" dirty="0" smtClean="0"/>
              <a:t>}</a:t>
            </a:r>
            <a:r>
              <a:rPr lang="en-US" dirty="0" err="1" smtClean="0"/>
              <a:t>ing</a:t>
            </a:r>
            <a:r>
              <a:rPr lang="en-US" dirty="0" smtClean="0"/>
              <a:t> questions</a:t>
            </a:r>
            <a:endParaRPr lang="en-US" dirty="0"/>
          </a:p>
        </p:txBody>
      </p:sp>
      <p:pic>
        <p:nvPicPr>
          <p:cNvPr id="4" name="Content Placeholder 3" descr="Screen shot 2011-01-19 at 10.12.2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119" b="1119"/>
          <a:stretch>
            <a:fillRect/>
          </a:stretch>
        </p:blipFill>
        <p:spPr>
          <a:xfrm>
            <a:off x="609600" y="1089966"/>
            <a:ext cx="7924800" cy="5167018"/>
          </a:xfr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989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Detail removal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The act or process of leaving out of consideration one or more properties of a complex object so as to attend to others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Generalization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The process of formulating general concepts by abstracting common properties of </a:t>
            </a:r>
            <a:r>
              <a:rPr lang="en-US" dirty="0" smtClean="0"/>
              <a:t>instances”</a:t>
            </a:r>
            <a:endParaRPr lang="en-US" dirty="0"/>
          </a:p>
        </p:txBody>
      </p:sp>
      <p:pic>
        <p:nvPicPr>
          <p:cNvPr id="6" name="Content Placeholder 5" descr="Screen shot 2011-01-19 at 10.18.23 A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3560" r="-3560"/>
          <a:stretch>
            <a:fillRect/>
          </a:stretch>
        </p:blipFill>
        <p:spPr>
          <a:xfrm>
            <a:off x="4800600" y="1181437"/>
            <a:ext cx="3748088" cy="492419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926638" y="6019800"/>
            <a:ext cx="3494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Henri Matisse </a:t>
            </a:r>
            <a:r>
              <a:rPr lang="en-US" sz="1800" i="1" dirty="0" smtClean="0">
                <a:solidFill>
                  <a:schemeClr val="tx1"/>
                </a:solidFill>
                <a:latin typeface="Vagrounded"/>
                <a:cs typeface="Vagrounded"/>
              </a:rPr>
              <a:t>“Naked Blue IV”</a:t>
            </a:r>
            <a:endParaRPr lang="en-US" sz="1800" i="1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193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 Removal</a:t>
            </a:r>
            <a:endParaRPr lang="en-US" dirty="0"/>
          </a:p>
        </p:txBody>
      </p:sp>
      <p:pic>
        <p:nvPicPr>
          <p:cNvPr id="6" name="Content Placeholder 5" descr="Screen shot 2011-01-19 at 10.23.53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364" r="-364"/>
          <a:stretch/>
        </p:blipFill>
        <p:spPr>
          <a:xfrm>
            <a:off x="334595" y="1295400"/>
            <a:ext cx="8474810" cy="3384550"/>
          </a:xfrm>
        </p:spPr>
      </p:pic>
      <p:sp>
        <p:nvSpPr>
          <p:cNvPr id="8" name="Rectangle 7"/>
          <p:cNvSpPr/>
          <p:nvPr/>
        </p:nvSpPr>
        <p:spPr>
          <a:xfrm>
            <a:off x="522778" y="4724400"/>
            <a:ext cx="8087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Vagrounded"/>
                <a:cs typeface="Vagrounded"/>
              </a:rPr>
              <a:t>Automatic Generation of Detail Maps</a:t>
            </a:r>
            <a:br>
              <a:rPr lang="en-US" sz="1800" b="1" dirty="0" smtClean="0">
                <a:solidFill>
                  <a:schemeClr val="tx1"/>
                </a:solidFill>
                <a:latin typeface="Vagrounded"/>
                <a:cs typeface="Vagrounded"/>
              </a:rPr>
            </a:br>
            <a:r>
              <a:rPr lang="en-US" sz="1800" dirty="0" err="1" smtClean="0">
                <a:solidFill>
                  <a:schemeClr val="tx1"/>
                </a:solidFill>
                <a:latin typeface="Vagrounded"/>
                <a:cs typeface="Vagrounded"/>
              </a:rPr>
              <a:t>Maneesh</a:t>
            </a: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agrounded"/>
                <a:cs typeface="Vagrounded"/>
              </a:rPr>
              <a:t>Agrawala</a:t>
            </a: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 (UCB EECS), among others</a:t>
            </a:r>
            <a:endParaRPr lang="en-US" sz="1800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064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You’ll want to write a project to </a:t>
            </a:r>
            <a:r>
              <a:rPr lang="en-US" dirty="0" smtClean="0">
                <a:solidFill>
                  <a:srgbClr val="FFFF00"/>
                </a:solidFill>
              </a:rPr>
              <a:t>simulate a real-world situation</a:t>
            </a:r>
            <a:r>
              <a:rPr lang="en-US" dirty="0" smtClean="0"/>
              <a:t>, or play a game, or …</a:t>
            </a:r>
          </a:p>
          <a:p>
            <a:r>
              <a:rPr lang="en-US" dirty="0" smtClean="0"/>
              <a:t>Abstraction is the idea that you </a:t>
            </a:r>
            <a:r>
              <a:rPr lang="en-US" dirty="0" smtClean="0">
                <a:solidFill>
                  <a:srgbClr val="FFFF00"/>
                </a:solidFill>
              </a:rPr>
              <a:t>focus on the essence</a:t>
            </a:r>
            <a:r>
              <a:rPr lang="en-US" dirty="0" smtClean="0"/>
              <a:t>, the cleanest way to map the messy real world to one you can build</a:t>
            </a:r>
          </a:p>
        </p:txBody>
      </p:sp>
      <p:pic>
        <p:nvPicPr>
          <p:cNvPr id="7" name="Content Placeholder 6" descr="Screen shot 2011-01-19 at 10.30.42 AM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87" b="87"/>
          <a:stretch/>
        </p:blipFill>
        <p:spPr>
          <a:xfrm>
            <a:off x="5255705" y="1143000"/>
            <a:ext cx="2837878" cy="429533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 Removal (in CS10)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61054" y="5486400"/>
            <a:ext cx="4025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Vagrounded"/>
                <a:cs typeface="Vagrounded"/>
              </a:rPr>
              <a:t>The London Underground </a:t>
            </a: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1928 Map &amp; </a:t>
            </a:r>
            <a:r>
              <a:rPr lang="en-US" sz="1800" dirty="0">
                <a:solidFill>
                  <a:schemeClr val="tx1"/>
                </a:solidFill>
                <a:latin typeface="Vagrounded"/>
                <a:cs typeface="Vagrounded"/>
              </a:rPr>
              <a:t>the 1933 map by Harry Beck.</a:t>
            </a:r>
            <a:endParaRPr lang="en-US" sz="1800" i="1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483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564856" cy="5305864"/>
          </a:xfrm>
        </p:spPr>
        <p:txBody>
          <a:bodyPr/>
          <a:lstStyle/>
          <a:p>
            <a:r>
              <a:rPr lang="en-US" sz="2400" dirty="0" smtClean="0"/>
              <a:t>You have a farm with many animal kinds.</a:t>
            </a:r>
          </a:p>
          <a:p>
            <a:r>
              <a:rPr lang="en-US" sz="2400" dirty="0" smtClean="0"/>
              <a:t>Different food for each</a:t>
            </a:r>
          </a:p>
          <a:p>
            <a:r>
              <a:rPr lang="en-US" sz="2400" dirty="0" smtClean="0"/>
              <a:t>You have directions that say</a:t>
            </a:r>
          </a:p>
          <a:p>
            <a:pPr lvl="1"/>
            <a:r>
              <a:rPr lang="en-US" sz="2000" dirty="0" smtClean="0"/>
              <a:t>To feed dog, put dog food in dog dish</a:t>
            </a:r>
          </a:p>
          <a:p>
            <a:pPr lvl="1"/>
            <a:r>
              <a:rPr lang="en-US" sz="2000" dirty="0" smtClean="0"/>
              <a:t>To feed chicken, put chicken food in chicken dish</a:t>
            </a:r>
          </a:p>
          <a:p>
            <a:pPr lvl="1"/>
            <a:r>
              <a:rPr lang="en-US" sz="2000" dirty="0" smtClean="0"/>
              <a:t>To feed rabbit, put rabbit food in rabbit dish</a:t>
            </a:r>
          </a:p>
          <a:p>
            <a:pPr lvl="1"/>
            <a:r>
              <a:rPr lang="en-US" sz="2000" dirty="0" smtClean="0"/>
              <a:t>Etc…</a:t>
            </a:r>
          </a:p>
          <a:p>
            <a:r>
              <a:rPr lang="en-US" sz="2400" dirty="0" smtClean="0"/>
              <a:t>How could you do better?</a:t>
            </a:r>
          </a:p>
          <a:p>
            <a:pPr lvl="1"/>
            <a:r>
              <a:rPr lang="en-US" sz="2000" dirty="0" smtClean="0"/>
              <a:t>To feed &lt;animal&gt;, put &lt;animal&gt; food in &lt;animal&gt; dish</a:t>
            </a:r>
            <a:endParaRPr lang="en-US" sz="2000" dirty="0"/>
          </a:p>
        </p:txBody>
      </p:sp>
      <p:pic>
        <p:nvPicPr>
          <p:cNvPr id="7" name="Content Placeholder 6" descr="AA027414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314" b="1314"/>
          <a:stretch>
            <a:fillRect/>
          </a:stretch>
        </p:blipFill>
        <p:spPr>
          <a:xfrm>
            <a:off x="4889209" y="3810000"/>
            <a:ext cx="1892591" cy="248646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 Example</a:t>
            </a:r>
            <a:endParaRPr lang="en-US" dirty="0"/>
          </a:p>
        </p:txBody>
      </p:sp>
      <p:pic>
        <p:nvPicPr>
          <p:cNvPr id="8" name="Picture 7" descr="AA0274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133261" y="1087544"/>
            <a:ext cx="2105739" cy="2570056"/>
          </a:xfrm>
          <a:prstGeom prst="rect">
            <a:avLst/>
          </a:prstGeom>
        </p:spPr>
      </p:pic>
      <p:pic>
        <p:nvPicPr>
          <p:cNvPr id="9" name="Picture 8" descr="AA02819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62800" y="1524000"/>
            <a:ext cx="1170616" cy="1921011"/>
          </a:xfrm>
          <a:prstGeom prst="rect">
            <a:avLst/>
          </a:prstGeom>
        </p:spPr>
      </p:pic>
      <p:pic>
        <p:nvPicPr>
          <p:cNvPr id="10" name="Picture 9" descr="AA02823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544783" y="4114799"/>
            <a:ext cx="2230869" cy="2309817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478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52874</TotalTime>
  <Pages>47</Pages>
  <Words>635</Words>
  <Application>Microsoft Macintosh PowerPoint</Application>
  <PresentationFormat>Letter Paper (8.5x11 in)</PresentationFormat>
  <Paragraphs>101</Paragraphs>
  <Slides>11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Metro</vt:lpstr>
      <vt:lpstr>Cs10 : you’ll love it!</vt:lpstr>
      <vt:lpstr>CS10 in one slide</vt:lpstr>
      <vt:lpstr>Format &amp; Textbooks</vt:lpstr>
      <vt:lpstr>Peer Instruction</vt:lpstr>
      <vt:lpstr>Piazza for {ask,answer}ing questions</vt:lpstr>
      <vt:lpstr>Abstraction</vt:lpstr>
      <vt:lpstr>Detail Removal</vt:lpstr>
      <vt:lpstr>Detail Removal (in CS10)</vt:lpstr>
      <vt:lpstr>Generalization Example</vt:lpstr>
      <vt:lpstr>Generalization (in CS10)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3172</cp:revision>
  <cp:lastPrinted>2012-01-19T01:50:47Z</cp:lastPrinted>
  <dcterms:created xsi:type="dcterms:W3CDTF">2012-01-18T20:58:06Z</dcterms:created>
  <dcterms:modified xsi:type="dcterms:W3CDTF">2012-01-19T02:01:30Z</dcterms:modified>
</cp:coreProperties>
</file>