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diagrams/quickStyle1.xml" ContentType="application/vnd.openxmlformats-officedocument.drawingml.diagramStyle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diagrams/drawing1.xml" ContentType="application/vnd.ms-office.drawingml.diagramDrawing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099" r:id="rId2"/>
    <p:sldId id="1073" r:id="rId3"/>
    <p:sldId id="1097" r:id="rId4"/>
    <p:sldId id="1098" r:id="rId5"/>
    <p:sldId id="1075" r:id="rId6"/>
    <p:sldId id="1100" r:id="rId7"/>
    <p:sldId id="1101" r:id="rId8"/>
    <p:sldId id="1076" r:id="rId9"/>
    <p:sldId id="1077" r:id="rId10"/>
    <p:sldId id="1078" r:id="rId11"/>
    <p:sldId id="1102" r:id="rId12"/>
    <p:sldId id="1103" r:id="rId13"/>
    <p:sldId id="1104" r:id="rId14"/>
    <p:sldId id="1105" r:id="rId15"/>
    <p:sldId id="1106" r:id="rId16"/>
    <p:sldId id="1107" r:id="rId17"/>
    <p:sldId id="1108" r:id="rId18"/>
    <p:sldId id="1109" r:id="rId19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clrMode="bw" frameSlides="1"/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D3FFD3"/>
    <a:srgbClr val="D3D4FF"/>
    <a:srgbClr val="FFFFFF"/>
    <a:srgbClr val="FF00FF"/>
    <a:srgbClr val="00FFFF"/>
    <a:srgbClr val="900306"/>
    <a:srgbClr val="32415C"/>
    <a:srgbClr val="FB0A10"/>
    <a:srgbClr val="94F0E4"/>
    <a:srgbClr val="5771A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4730" autoAdjust="0"/>
    <p:restoredTop sz="81532" autoAdjust="0"/>
  </p:normalViewPr>
  <p:slideViewPr>
    <p:cSldViewPr>
      <p:cViewPr varScale="1">
        <p:scale>
          <a:sx n="189" d="100"/>
          <a:sy n="189" d="100"/>
        </p:scale>
        <p:origin x="-96" y="-296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4A945B-1677-F84B-A524-CAF250E531E8}" type="doc">
      <dgm:prSet loTypeId="urn:microsoft.com/office/officeart/2005/8/layout/process2" loCatId="" qsTypeId="urn:microsoft.com/office/officeart/2005/8/quickstyle/simple4" qsCatId="simple" csTypeId="urn:microsoft.com/office/officeart/2005/8/colors/colorful2" csCatId="colorful" phldr="1"/>
      <dgm:spPr/>
    </dgm:pt>
    <dgm:pt modelId="{8284DBD8-B8FF-F244-B2A0-3F0DB227E5F3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CS10</a:t>
          </a:r>
          <a:endParaRPr lang="en-US" dirty="0">
            <a:latin typeface="Vagrounded"/>
            <a:cs typeface="Vagrounded"/>
          </a:endParaRPr>
        </a:p>
      </dgm:t>
    </dgm:pt>
    <dgm:pt modelId="{6F57E6F5-BE60-DC4D-8F90-873743411AE6}" type="parTrans" cxnId="{2EC90E34-017C-4349-9E39-BED880E27503}">
      <dgm:prSet/>
      <dgm:spPr/>
      <dgm:t>
        <a:bodyPr/>
        <a:lstStyle/>
        <a:p>
          <a:endParaRPr lang="en-US"/>
        </a:p>
      </dgm:t>
    </dgm:pt>
    <dgm:pt modelId="{A657B094-BB45-954E-9BE8-6CAC83EF5B28}" type="sibTrans" cxnId="{2EC90E34-017C-4349-9E39-BED880E27503}">
      <dgm:prSet/>
      <dgm:spPr/>
      <dgm:t>
        <a:bodyPr/>
        <a:lstStyle/>
        <a:p>
          <a:endParaRPr lang="en-US"/>
        </a:p>
      </dgm:t>
    </dgm:pt>
    <dgm:pt modelId="{EABD4768-65A1-F849-9868-7732A0211490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CS61A</a:t>
          </a:r>
          <a:endParaRPr lang="en-US" dirty="0">
            <a:latin typeface="Vagrounded"/>
            <a:cs typeface="Vagrounded"/>
          </a:endParaRPr>
        </a:p>
      </dgm:t>
    </dgm:pt>
    <dgm:pt modelId="{3109DAFC-04B4-7B4E-9E07-F40B65793ACB}" type="parTrans" cxnId="{DEEF70B7-C91D-0542-B79A-FB104258DEBF}">
      <dgm:prSet/>
      <dgm:spPr/>
      <dgm:t>
        <a:bodyPr/>
        <a:lstStyle/>
        <a:p>
          <a:endParaRPr lang="en-US"/>
        </a:p>
      </dgm:t>
    </dgm:pt>
    <dgm:pt modelId="{DFAE0489-DA04-0D40-8E08-8174B6560E3D}" type="sibTrans" cxnId="{DEEF70B7-C91D-0542-B79A-FB104258DEBF}">
      <dgm:prSet/>
      <dgm:spPr/>
      <dgm:t>
        <a:bodyPr/>
        <a:lstStyle/>
        <a:p>
          <a:endParaRPr lang="en-US"/>
        </a:p>
      </dgm:t>
    </dgm:pt>
    <dgm:pt modelId="{B8B09834-7B77-3A43-9873-E4269E643E42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CS61B</a:t>
          </a:r>
          <a:endParaRPr lang="en-US" dirty="0">
            <a:latin typeface="Vagrounded"/>
            <a:cs typeface="Vagrounded"/>
          </a:endParaRPr>
        </a:p>
      </dgm:t>
    </dgm:pt>
    <dgm:pt modelId="{5F4A5AF0-FB71-344A-B2B2-E3DCEF4D0270}" type="parTrans" cxnId="{9CAB43D4-A50D-AF48-9ECD-FEECD3A20E50}">
      <dgm:prSet/>
      <dgm:spPr/>
      <dgm:t>
        <a:bodyPr/>
        <a:lstStyle/>
        <a:p>
          <a:endParaRPr lang="en-US"/>
        </a:p>
      </dgm:t>
    </dgm:pt>
    <dgm:pt modelId="{C15230C8-9917-DE47-A880-D41C935DA977}" type="sibTrans" cxnId="{9CAB43D4-A50D-AF48-9ECD-FEECD3A20E50}">
      <dgm:prSet/>
      <dgm:spPr/>
      <dgm:t>
        <a:bodyPr/>
        <a:lstStyle/>
        <a:p>
          <a:endParaRPr lang="en-US"/>
        </a:p>
      </dgm:t>
    </dgm:pt>
    <dgm:pt modelId="{FA4B4DAD-8168-2D43-A16D-4219C38DB9C5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CS61C</a:t>
          </a:r>
          <a:endParaRPr lang="en-US" dirty="0">
            <a:latin typeface="Vagrounded"/>
            <a:cs typeface="Vagrounded"/>
          </a:endParaRPr>
        </a:p>
      </dgm:t>
    </dgm:pt>
    <dgm:pt modelId="{350E1BCF-215F-F74E-9137-DE92F3294C66}" type="parTrans" cxnId="{DC4E7606-6854-D14B-B2D6-8D97812571E6}">
      <dgm:prSet/>
      <dgm:spPr/>
      <dgm:t>
        <a:bodyPr/>
        <a:lstStyle/>
        <a:p>
          <a:endParaRPr lang="en-US"/>
        </a:p>
      </dgm:t>
    </dgm:pt>
    <dgm:pt modelId="{6885B6DA-7044-3741-9AED-9DDECC2AD29D}" type="sibTrans" cxnId="{DC4E7606-6854-D14B-B2D6-8D97812571E6}">
      <dgm:prSet/>
      <dgm:spPr/>
      <dgm:t>
        <a:bodyPr/>
        <a:lstStyle/>
        <a:p>
          <a:endParaRPr lang="en-US"/>
        </a:p>
      </dgm:t>
    </dgm:pt>
    <dgm:pt modelId="{6EDA782A-A6DB-F34B-9343-81F05000B397}" type="pres">
      <dgm:prSet presAssocID="{C04A945B-1677-F84B-A524-CAF250E531E8}" presName="linearFlow" presStyleCnt="0">
        <dgm:presLayoutVars>
          <dgm:resizeHandles val="exact"/>
        </dgm:presLayoutVars>
      </dgm:prSet>
      <dgm:spPr/>
    </dgm:pt>
    <dgm:pt modelId="{72FD0D40-C91F-5940-BF53-63FC7F9B8EE1}" type="pres">
      <dgm:prSet presAssocID="{8284DBD8-B8FF-F244-B2A0-3F0DB227E5F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0BA0EE-F9B1-434C-86B6-E630B2CBE62A}" type="pres">
      <dgm:prSet presAssocID="{A657B094-BB45-954E-9BE8-6CAC83EF5B28}" presName="sibTrans" presStyleLbl="sibTrans2D1" presStyleIdx="0" presStyleCnt="3"/>
      <dgm:spPr/>
      <dgm:t>
        <a:bodyPr/>
        <a:lstStyle/>
        <a:p>
          <a:endParaRPr lang="en-US"/>
        </a:p>
      </dgm:t>
    </dgm:pt>
    <dgm:pt modelId="{76238EC0-2AFF-7E46-9EC3-FD8131F50391}" type="pres">
      <dgm:prSet presAssocID="{A657B094-BB45-954E-9BE8-6CAC83EF5B28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4B0177EF-A375-5E4B-A762-3A3CEFFCCAD0}" type="pres">
      <dgm:prSet presAssocID="{EABD4768-65A1-F849-9868-7732A021149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C35E8A-7C40-F141-897F-163933972E6B}" type="pres">
      <dgm:prSet presAssocID="{DFAE0489-DA04-0D40-8E08-8174B6560E3D}" presName="sibTrans" presStyleLbl="sibTrans2D1" presStyleIdx="1" presStyleCnt="3"/>
      <dgm:spPr/>
      <dgm:t>
        <a:bodyPr/>
        <a:lstStyle/>
        <a:p>
          <a:endParaRPr lang="en-US"/>
        </a:p>
      </dgm:t>
    </dgm:pt>
    <dgm:pt modelId="{E57B29C4-4AFA-9041-93B4-8ACA474F083F}" type="pres">
      <dgm:prSet presAssocID="{DFAE0489-DA04-0D40-8E08-8174B6560E3D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878E7070-7703-A64A-957B-CA17F9CE48B8}" type="pres">
      <dgm:prSet presAssocID="{B8B09834-7B77-3A43-9873-E4269E643E4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90D186-DC44-904A-9AD4-B2338CF110FC}" type="pres">
      <dgm:prSet presAssocID="{C15230C8-9917-DE47-A880-D41C935DA977}" presName="sibTrans" presStyleLbl="sibTrans2D1" presStyleIdx="2" presStyleCnt="3"/>
      <dgm:spPr/>
      <dgm:t>
        <a:bodyPr/>
        <a:lstStyle/>
        <a:p>
          <a:endParaRPr lang="en-US"/>
        </a:p>
      </dgm:t>
    </dgm:pt>
    <dgm:pt modelId="{5A03E281-2086-8E4E-8369-BEC8E999A679}" type="pres">
      <dgm:prSet presAssocID="{C15230C8-9917-DE47-A880-D41C935DA977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24C5B3A2-E4A1-9D43-ABB5-3F2C1AB1EE3C}" type="pres">
      <dgm:prSet presAssocID="{FA4B4DAD-8168-2D43-A16D-4219C38DB9C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57F054-0D3F-B849-82B9-4F39B4B201B8}" type="presOf" srcId="{C15230C8-9917-DE47-A880-D41C935DA977}" destId="{CE90D186-DC44-904A-9AD4-B2338CF110FC}" srcOrd="0" destOrd="0" presId="urn:microsoft.com/office/officeart/2005/8/layout/process2"/>
    <dgm:cxn modelId="{B4651B22-D974-5B4C-8840-38B8FD55E1D4}" type="presOf" srcId="{FA4B4DAD-8168-2D43-A16D-4219C38DB9C5}" destId="{24C5B3A2-E4A1-9D43-ABB5-3F2C1AB1EE3C}" srcOrd="0" destOrd="0" presId="urn:microsoft.com/office/officeart/2005/8/layout/process2"/>
    <dgm:cxn modelId="{DC4E7606-6854-D14B-B2D6-8D97812571E6}" srcId="{C04A945B-1677-F84B-A524-CAF250E531E8}" destId="{FA4B4DAD-8168-2D43-A16D-4219C38DB9C5}" srcOrd="3" destOrd="0" parTransId="{350E1BCF-215F-F74E-9137-DE92F3294C66}" sibTransId="{6885B6DA-7044-3741-9AED-9DDECC2AD29D}"/>
    <dgm:cxn modelId="{2AD1D835-A0BB-844B-A7EE-737124DFA9DF}" type="presOf" srcId="{EABD4768-65A1-F849-9868-7732A0211490}" destId="{4B0177EF-A375-5E4B-A762-3A3CEFFCCAD0}" srcOrd="0" destOrd="0" presId="urn:microsoft.com/office/officeart/2005/8/layout/process2"/>
    <dgm:cxn modelId="{8A921531-D39B-4349-A4EA-19DAC50167D1}" type="presOf" srcId="{C04A945B-1677-F84B-A524-CAF250E531E8}" destId="{6EDA782A-A6DB-F34B-9343-81F05000B397}" srcOrd="0" destOrd="0" presId="urn:microsoft.com/office/officeart/2005/8/layout/process2"/>
    <dgm:cxn modelId="{DEEF70B7-C91D-0542-B79A-FB104258DEBF}" srcId="{C04A945B-1677-F84B-A524-CAF250E531E8}" destId="{EABD4768-65A1-F849-9868-7732A0211490}" srcOrd="1" destOrd="0" parTransId="{3109DAFC-04B4-7B4E-9E07-F40B65793ACB}" sibTransId="{DFAE0489-DA04-0D40-8E08-8174B6560E3D}"/>
    <dgm:cxn modelId="{9CAB43D4-A50D-AF48-9ECD-FEECD3A20E50}" srcId="{C04A945B-1677-F84B-A524-CAF250E531E8}" destId="{B8B09834-7B77-3A43-9873-E4269E643E42}" srcOrd="2" destOrd="0" parTransId="{5F4A5AF0-FB71-344A-B2B2-E3DCEF4D0270}" sibTransId="{C15230C8-9917-DE47-A880-D41C935DA977}"/>
    <dgm:cxn modelId="{C3EF6DC7-B03F-D04D-B04F-280B37C078DA}" type="presOf" srcId="{C15230C8-9917-DE47-A880-D41C935DA977}" destId="{5A03E281-2086-8E4E-8369-BEC8E999A679}" srcOrd="1" destOrd="0" presId="urn:microsoft.com/office/officeart/2005/8/layout/process2"/>
    <dgm:cxn modelId="{E9B17D40-F30C-7941-9F20-6359B21A3616}" type="presOf" srcId="{A657B094-BB45-954E-9BE8-6CAC83EF5B28}" destId="{FD0BA0EE-F9B1-434C-86B6-E630B2CBE62A}" srcOrd="0" destOrd="0" presId="urn:microsoft.com/office/officeart/2005/8/layout/process2"/>
    <dgm:cxn modelId="{BC36C303-909E-8948-A7C4-CB39200F677A}" type="presOf" srcId="{A657B094-BB45-954E-9BE8-6CAC83EF5B28}" destId="{76238EC0-2AFF-7E46-9EC3-FD8131F50391}" srcOrd="1" destOrd="0" presId="urn:microsoft.com/office/officeart/2005/8/layout/process2"/>
    <dgm:cxn modelId="{3AFE561B-4AC0-7A43-B0E8-29EED0C1A3F0}" type="presOf" srcId="{B8B09834-7B77-3A43-9873-E4269E643E42}" destId="{878E7070-7703-A64A-957B-CA17F9CE48B8}" srcOrd="0" destOrd="0" presId="urn:microsoft.com/office/officeart/2005/8/layout/process2"/>
    <dgm:cxn modelId="{433172DE-48B6-0E48-A51E-FCD9C68F3662}" type="presOf" srcId="{DFAE0489-DA04-0D40-8E08-8174B6560E3D}" destId="{74C35E8A-7C40-F141-897F-163933972E6B}" srcOrd="0" destOrd="0" presId="urn:microsoft.com/office/officeart/2005/8/layout/process2"/>
    <dgm:cxn modelId="{2EC90E34-017C-4349-9E39-BED880E27503}" srcId="{C04A945B-1677-F84B-A524-CAF250E531E8}" destId="{8284DBD8-B8FF-F244-B2A0-3F0DB227E5F3}" srcOrd="0" destOrd="0" parTransId="{6F57E6F5-BE60-DC4D-8F90-873743411AE6}" sibTransId="{A657B094-BB45-954E-9BE8-6CAC83EF5B28}"/>
    <dgm:cxn modelId="{D142D46D-2203-A74E-8C8D-5C84B9851A0D}" type="presOf" srcId="{8284DBD8-B8FF-F244-B2A0-3F0DB227E5F3}" destId="{72FD0D40-C91F-5940-BF53-63FC7F9B8EE1}" srcOrd="0" destOrd="0" presId="urn:microsoft.com/office/officeart/2005/8/layout/process2"/>
    <dgm:cxn modelId="{C8B659D7-3EA4-1C42-B3E8-C4930BE0AA9C}" type="presOf" srcId="{DFAE0489-DA04-0D40-8E08-8174B6560E3D}" destId="{E57B29C4-4AFA-9041-93B4-8ACA474F083F}" srcOrd="1" destOrd="0" presId="urn:microsoft.com/office/officeart/2005/8/layout/process2"/>
    <dgm:cxn modelId="{0D5E412B-B087-1943-BCFE-2E3F0776F87A}" type="presParOf" srcId="{6EDA782A-A6DB-F34B-9343-81F05000B397}" destId="{72FD0D40-C91F-5940-BF53-63FC7F9B8EE1}" srcOrd="0" destOrd="0" presId="urn:microsoft.com/office/officeart/2005/8/layout/process2"/>
    <dgm:cxn modelId="{5D8C4C17-24D0-BE48-8776-B92A15207624}" type="presParOf" srcId="{6EDA782A-A6DB-F34B-9343-81F05000B397}" destId="{FD0BA0EE-F9B1-434C-86B6-E630B2CBE62A}" srcOrd="1" destOrd="0" presId="urn:microsoft.com/office/officeart/2005/8/layout/process2"/>
    <dgm:cxn modelId="{2BC26470-FD09-DB4D-B0D2-5076F2B73959}" type="presParOf" srcId="{FD0BA0EE-F9B1-434C-86B6-E630B2CBE62A}" destId="{76238EC0-2AFF-7E46-9EC3-FD8131F50391}" srcOrd="0" destOrd="0" presId="urn:microsoft.com/office/officeart/2005/8/layout/process2"/>
    <dgm:cxn modelId="{3015A8A5-068A-4841-9409-05996BD32E61}" type="presParOf" srcId="{6EDA782A-A6DB-F34B-9343-81F05000B397}" destId="{4B0177EF-A375-5E4B-A762-3A3CEFFCCAD0}" srcOrd="2" destOrd="0" presId="urn:microsoft.com/office/officeart/2005/8/layout/process2"/>
    <dgm:cxn modelId="{5E30907F-C801-FD40-9987-9CE0B1D28EE1}" type="presParOf" srcId="{6EDA782A-A6DB-F34B-9343-81F05000B397}" destId="{74C35E8A-7C40-F141-897F-163933972E6B}" srcOrd="3" destOrd="0" presId="urn:microsoft.com/office/officeart/2005/8/layout/process2"/>
    <dgm:cxn modelId="{E512B94E-735E-114E-A60A-02BEC1F657A5}" type="presParOf" srcId="{74C35E8A-7C40-F141-897F-163933972E6B}" destId="{E57B29C4-4AFA-9041-93B4-8ACA474F083F}" srcOrd="0" destOrd="0" presId="urn:microsoft.com/office/officeart/2005/8/layout/process2"/>
    <dgm:cxn modelId="{F2B075BB-DA7D-A64B-AB13-01F791F997B5}" type="presParOf" srcId="{6EDA782A-A6DB-F34B-9343-81F05000B397}" destId="{878E7070-7703-A64A-957B-CA17F9CE48B8}" srcOrd="4" destOrd="0" presId="urn:microsoft.com/office/officeart/2005/8/layout/process2"/>
    <dgm:cxn modelId="{C2B9A01B-56C1-3A4C-A499-0236F8BC16DB}" type="presParOf" srcId="{6EDA782A-A6DB-F34B-9343-81F05000B397}" destId="{CE90D186-DC44-904A-9AD4-B2338CF110FC}" srcOrd="5" destOrd="0" presId="urn:microsoft.com/office/officeart/2005/8/layout/process2"/>
    <dgm:cxn modelId="{2BBCCC02-BEC1-3F4E-9D7E-8A0291C8349C}" type="presParOf" srcId="{CE90D186-DC44-904A-9AD4-B2338CF110FC}" destId="{5A03E281-2086-8E4E-8369-BEC8E999A679}" srcOrd="0" destOrd="0" presId="urn:microsoft.com/office/officeart/2005/8/layout/process2"/>
    <dgm:cxn modelId="{FE5B7B28-6A1D-A049-B3F4-581EFBD2EB77}" type="presParOf" srcId="{6EDA782A-A6DB-F34B-9343-81F05000B397}" destId="{24C5B3A2-E4A1-9D43-ABB5-3F2C1AB1EE3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FD0D40-C91F-5940-BF53-63FC7F9B8EE1}">
      <dsp:nvSpPr>
        <dsp:cNvPr id="0" name=""/>
        <dsp:cNvSpPr/>
      </dsp:nvSpPr>
      <dsp:spPr>
        <a:xfrm>
          <a:off x="1060903" y="2386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Vagrounded"/>
              <a:cs typeface="Vagrounded"/>
            </a:rPr>
            <a:t>CS10</a:t>
          </a:r>
          <a:endParaRPr lang="en-US" sz="3100" kern="1200" dirty="0">
            <a:latin typeface="Vagrounded"/>
            <a:cs typeface="Vagrounded"/>
          </a:endParaRPr>
        </a:p>
      </dsp:txBody>
      <dsp:txXfrm>
        <a:off x="1060903" y="2386"/>
        <a:ext cx="1597705" cy="887614"/>
      </dsp:txXfrm>
    </dsp:sp>
    <dsp:sp modelId="{FD0BA0EE-F9B1-434C-86B6-E630B2CBE62A}">
      <dsp:nvSpPr>
        <dsp:cNvPr id="0" name=""/>
        <dsp:cNvSpPr/>
      </dsp:nvSpPr>
      <dsp:spPr>
        <a:xfrm rot="5400000">
          <a:off x="1693328" y="912190"/>
          <a:ext cx="332855" cy="3994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5400000">
        <a:off x="1693328" y="912190"/>
        <a:ext cx="332855" cy="399426"/>
      </dsp:txXfrm>
    </dsp:sp>
    <dsp:sp modelId="{4B0177EF-A375-5E4B-A762-3A3CEFFCCAD0}">
      <dsp:nvSpPr>
        <dsp:cNvPr id="0" name=""/>
        <dsp:cNvSpPr/>
      </dsp:nvSpPr>
      <dsp:spPr>
        <a:xfrm>
          <a:off x="1060903" y="1333807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5775273"/>
                <a:satOff val="5219"/>
                <a:lumOff val="589"/>
                <a:alphaOff val="0"/>
                <a:tint val="48000"/>
                <a:satMod val="138000"/>
              </a:schemeClr>
            </a:gs>
            <a:gs pos="25000">
              <a:schemeClr val="accent2">
                <a:hueOff val="-5775273"/>
                <a:satOff val="5219"/>
                <a:lumOff val="589"/>
                <a:alphaOff val="0"/>
                <a:tint val="85000"/>
              </a:schemeClr>
            </a:gs>
            <a:gs pos="40000">
              <a:schemeClr val="accent2">
                <a:hueOff val="-5775273"/>
                <a:satOff val="5219"/>
                <a:lumOff val="589"/>
                <a:alphaOff val="0"/>
                <a:tint val="92000"/>
              </a:schemeClr>
            </a:gs>
            <a:gs pos="50000">
              <a:schemeClr val="accent2">
                <a:hueOff val="-5775273"/>
                <a:satOff val="5219"/>
                <a:lumOff val="589"/>
                <a:alphaOff val="0"/>
                <a:tint val="93000"/>
              </a:schemeClr>
            </a:gs>
            <a:gs pos="60000">
              <a:schemeClr val="accent2">
                <a:hueOff val="-5775273"/>
                <a:satOff val="5219"/>
                <a:lumOff val="589"/>
                <a:alphaOff val="0"/>
                <a:tint val="92000"/>
              </a:schemeClr>
            </a:gs>
            <a:gs pos="75000">
              <a:schemeClr val="accent2">
                <a:hueOff val="-5775273"/>
                <a:satOff val="5219"/>
                <a:lumOff val="589"/>
                <a:alphaOff val="0"/>
                <a:tint val="83000"/>
                <a:satMod val="108000"/>
              </a:schemeClr>
            </a:gs>
            <a:gs pos="100000">
              <a:schemeClr val="accent2">
                <a:hueOff val="-5775273"/>
                <a:satOff val="5219"/>
                <a:lumOff val="589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5775273"/>
              <a:satOff val="5219"/>
              <a:lumOff val="589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5775273"/>
              <a:satOff val="5219"/>
              <a:lumOff val="589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Vagrounded"/>
              <a:cs typeface="Vagrounded"/>
            </a:rPr>
            <a:t>CS61A</a:t>
          </a:r>
          <a:endParaRPr lang="en-US" sz="3100" kern="1200" dirty="0">
            <a:latin typeface="Vagrounded"/>
            <a:cs typeface="Vagrounded"/>
          </a:endParaRPr>
        </a:p>
      </dsp:txBody>
      <dsp:txXfrm>
        <a:off x="1060903" y="1333807"/>
        <a:ext cx="1597705" cy="887614"/>
      </dsp:txXfrm>
    </dsp:sp>
    <dsp:sp modelId="{74C35E8A-7C40-F141-897F-163933972E6B}">
      <dsp:nvSpPr>
        <dsp:cNvPr id="0" name=""/>
        <dsp:cNvSpPr/>
      </dsp:nvSpPr>
      <dsp:spPr>
        <a:xfrm rot="5400000">
          <a:off x="1693328" y="2243611"/>
          <a:ext cx="332855" cy="3994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8662909"/>
                <a:satOff val="7828"/>
                <a:lumOff val="884"/>
                <a:alphaOff val="0"/>
                <a:tint val="48000"/>
                <a:satMod val="138000"/>
              </a:schemeClr>
            </a:gs>
            <a:gs pos="25000">
              <a:schemeClr val="accent2">
                <a:hueOff val="-8662909"/>
                <a:satOff val="7828"/>
                <a:lumOff val="884"/>
                <a:alphaOff val="0"/>
                <a:tint val="85000"/>
              </a:schemeClr>
            </a:gs>
            <a:gs pos="40000">
              <a:schemeClr val="accent2">
                <a:hueOff val="-8662909"/>
                <a:satOff val="7828"/>
                <a:lumOff val="884"/>
                <a:alphaOff val="0"/>
                <a:tint val="92000"/>
              </a:schemeClr>
            </a:gs>
            <a:gs pos="50000">
              <a:schemeClr val="accent2">
                <a:hueOff val="-8662909"/>
                <a:satOff val="7828"/>
                <a:lumOff val="884"/>
                <a:alphaOff val="0"/>
                <a:tint val="93000"/>
              </a:schemeClr>
            </a:gs>
            <a:gs pos="60000">
              <a:schemeClr val="accent2">
                <a:hueOff val="-8662909"/>
                <a:satOff val="7828"/>
                <a:lumOff val="884"/>
                <a:alphaOff val="0"/>
                <a:tint val="92000"/>
              </a:schemeClr>
            </a:gs>
            <a:gs pos="75000">
              <a:schemeClr val="accent2">
                <a:hueOff val="-8662909"/>
                <a:satOff val="7828"/>
                <a:lumOff val="884"/>
                <a:alphaOff val="0"/>
                <a:tint val="83000"/>
                <a:satMod val="108000"/>
              </a:schemeClr>
            </a:gs>
            <a:gs pos="100000">
              <a:schemeClr val="accent2">
                <a:hueOff val="-8662909"/>
                <a:satOff val="7828"/>
                <a:lumOff val="884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8662909"/>
              <a:satOff val="7828"/>
              <a:lumOff val="884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8662909"/>
              <a:satOff val="7828"/>
              <a:lumOff val="884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5400000">
        <a:off x="1693328" y="2243611"/>
        <a:ext cx="332855" cy="399426"/>
      </dsp:txXfrm>
    </dsp:sp>
    <dsp:sp modelId="{878E7070-7703-A64A-957B-CA17F9CE48B8}">
      <dsp:nvSpPr>
        <dsp:cNvPr id="0" name=""/>
        <dsp:cNvSpPr/>
      </dsp:nvSpPr>
      <dsp:spPr>
        <a:xfrm>
          <a:off x="1060903" y="2665228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1550546"/>
                <a:satOff val="10438"/>
                <a:lumOff val="1179"/>
                <a:alphaOff val="0"/>
                <a:tint val="48000"/>
                <a:satMod val="138000"/>
              </a:schemeClr>
            </a:gs>
            <a:gs pos="25000">
              <a:schemeClr val="accent2">
                <a:hueOff val="-11550546"/>
                <a:satOff val="10438"/>
                <a:lumOff val="1179"/>
                <a:alphaOff val="0"/>
                <a:tint val="85000"/>
              </a:schemeClr>
            </a:gs>
            <a:gs pos="40000">
              <a:schemeClr val="accent2">
                <a:hueOff val="-11550546"/>
                <a:satOff val="10438"/>
                <a:lumOff val="1179"/>
                <a:alphaOff val="0"/>
                <a:tint val="92000"/>
              </a:schemeClr>
            </a:gs>
            <a:gs pos="50000">
              <a:schemeClr val="accent2">
                <a:hueOff val="-11550546"/>
                <a:satOff val="10438"/>
                <a:lumOff val="1179"/>
                <a:alphaOff val="0"/>
                <a:tint val="93000"/>
              </a:schemeClr>
            </a:gs>
            <a:gs pos="60000">
              <a:schemeClr val="accent2">
                <a:hueOff val="-11550546"/>
                <a:satOff val="10438"/>
                <a:lumOff val="1179"/>
                <a:alphaOff val="0"/>
                <a:tint val="92000"/>
              </a:schemeClr>
            </a:gs>
            <a:gs pos="75000">
              <a:schemeClr val="accent2">
                <a:hueOff val="-11550546"/>
                <a:satOff val="10438"/>
                <a:lumOff val="1179"/>
                <a:alphaOff val="0"/>
                <a:tint val="83000"/>
                <a:satMod val="108000"/>
              </a:schemeClr>
            </a:gs>
            <a:gs pos="100000">
              <a:schemeClr val="accent2">
                <a:hueOff val="-11550546"/>
                <a:satOff val="10438"/>
                <a:lumOff val="1179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1550546"/>
              <a:satOff val="10438"/>
              <a:lumOff val="1179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1550546"/>
              <a:satOff val="10438"/>
              <a:lumOff val="1179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Vagrounded"/>
              <a:cs typeface="Vagrounded"/>
            </a:rPr>
            <a:t>CS61B</a:t>
          </a:r>
          <a:endParaRPr lang="en-US" sz="3100" kern="1200" dirty="0">
            <a:latin typeface="Vagrounded"/>
            <a:cs typeface="Vagrounded"/>
          </a:endParaRPr>
        </a:p>
      </dsp:txBody>
      <dsp:txXfrm>
        <a:off x="1060903" y="2665228"/>
        <a:ext cx="1597705" cy="887614"/>
      </dsp:txXfrm>
    </dsp:sp>
    <dsp:sp modelId="{CE90D186-DC44-904A-9AD4-B2338CF110FC}">
      <dsp:nvSpPr>
        <dsp:cNvPr id="0" name=""/>
        <dsp:cNvSpPr/>
      </dsp:nvSpPr>
      <dsp:spPr>
        <a:xfrm rot="5400000">
          <a:off x="1693328" y="3575033"/>
          <a:ext cx="332855" cy="3994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tint val="48000"/>
                <a:satMod val="138000"/>
              </a:schemeClr>
            </a:gs>
            <a:gs pos="25000">
              <a:schemeClr val="accent2">
                <a:hueOff val="-17325818"/>
                <a:satOff val="15657"/>
                <a:lumOff val="1768"/>
                <a:alphaOff val="0"/>
                <a:tint val="85000"/>
              </a:schemeClr>
            </a:gs>
            <a:gs pos="4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50000">
              <a:schemeClr val="accent2">
                <a:hueOff val="-17325818"/>
                <a:satOff val="15657"/>
                <a:lumOff val="1768"/>
                <a:alphaOff val="0"/>
                <a:tint val="93000"/>
              </a:schemeClr>
            </a:gs>
            <a:gs pos="6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75000">
              <a:schemeClr val="accent2">
                <a:hueOff val="-17325818"/>
                <a:satOff val="15657"/>
                <a:lumOff val="1768"/>
                <a:alphaOff val="0"/>
                <a:tint val="83000"/>
                <a:satMod val="108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7325818"/>
              <a:satOff val="15657"/>
              <a:lumOff val="1768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7325818"/>
              <a:satOff val="15657"/>
              <a:lumOff val="1768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5400000">
        <a:off x="1693328" y="3575033"/>
        <a:ext cx="332855" cy="399426"/>
      </dsp:txXfrm>
    </dsp:sp>
    <dsp:sp modelId="{24C5B3A2-E4A1-9D43-ABB5-3F2C1AB1EE3C}">
      <dsp:nvSpPr>
        <dsp:cNvPr id="0" name=""/>
        <dsp:cNvSpPr/>
      </dsp:nvSpPr>
      <dsp:spPr>
        <a:xfrm>
          <a:off x="1060903" y="3996649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tint val="48000"/>
                <a:satMod val="138000"/>
              </a:schemeClr>
            </a:gs>
            <a:gs pos="25000">
              <a:schemeClr val="accent2">
                <a:hueOff val="-17325818"/>
                <a:satOff val="15657"/>
                <a:lumOff val="1768"/>
                <a:alphaOff val="0"/>
                <a:tint val="85000"/>
              </a:schemeClr>
            </a:gs>
            <a:gs pos="4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50000">
              <a:schemeClr val="accent2">
                <a:hueOff val="-17325818"/>
                <a:satOff val="15657"/>
                <a:lumOff val="1768"/>
                <a:alphaOff val="0"/>
                <a:tint val="93000"/>
              </a:schemeClr>
            </a:gs>
            <a:gs pos="6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75000">
              <a:schemeClr val="accent2">
                <a:hueOff val="-17325818"/>
                <a:satOff val="15657"/>
                <a:lumOff val="1768"/>
                <a:alphaOff val="0"/>
                <a:tint val="83000"/>
                <a:satMod val="108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7325818"/>
              <a:satOff val="15657"/>
              <a:lumOff val="1768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7325818"/>
              <a:satOff val="15657"/>
              <a:lumOff val="1768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Vagrounded"/>
              <a:cs typeface="Vagrounded"/>
            </a:rPr>
            <a:t>CS61C</a:t>
          </a:r>
          <a:endParaRPr lang="en-US" sz="3100" kern="1200" dirty="0">
            <a:latin typeface="Vagrounded"/>
            <a:cs typeface="Vagrounded"/>
          </a:endParaRPr>
        </a:p>
      </dsp:txBody>
      <dsp:txXfrm>
        <a:off x="1060903" y="3996649"/>
        <a:ext cx="1597705" cy="8876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89944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817913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All of the above! Depending on the situation, certainly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04894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Algorithmic Complexity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7887246" y="6248400"/>
            <a:ext cx="1256754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Spring 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3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Algorithmic Complexity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7887246" y="6248400"/>
            <a:ext cx="1256754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Spring 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-192708"/>
            <a:ext cx="5181600" cy="35301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</a:t>
            </a:r>
            <a:b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#7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Algorithmic Complexity</a:t>
            </a:r>
          </a:p>
          <a:p>
            <a:pPr algn="ctr">
              <a:lnSpc>
                <a:spcPct val="77000"/>
              </a:lnSpc>
            </a:pP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2012-02-08</a:t>
            </a:r>
            <a:endParaRPr lang="en-US" sz="3200" b="1" dirty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8382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Yahoo predicts america’s political winners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3962400"/>
            <a:ext cx="5105399" cy="22860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“Data scientists at Yahoo are using prediction markets – along with polls, sentiment analysis on Twitter, and trends in search queries – to create the mother of all political prediction engines.”.  They’ll also get the public involved with prediction games.  Will this also affect the race? </a:t>
            </a:r>
            <a:r>
              <a:rPr lang="en-US" dirty="0" smtClean="0">
                <a:ea typeface="ＭＳ Ｐゴシック" pitchFamily="-65" charset="-128"/>
                <a:cs typeface="ＭＳ Ｐゴシック" pitchFamily="-65" charset="-128"/>
                <a:sym typeface="Wingdings"/>
              </a:rPr>
              <a:t></a:t>
            </a:r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Garcia</a:t>
            </a:r>
          </a:p>
          <a:p>
            <a:pPr algn="ctr">
              <a:defRPr/>
            </a:pP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000" b="1" dirty="0" err="1">
                <a:latin typeface="Courier New" pitchFamily="1" charset="0"/>
              </a:rPr>
              <a:t>http://www.technologyreview.com/web/39487</a:t>
            </a:r>
            <a:endParaRPr lang="en-US" sz="20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533572" y="6157452"/>
            <a:ext cx="32004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962400"/>
            <a:ext cx="2794000" cy="218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07226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Definition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I</a:t>
            </a:r>
            <a:r>
              <a:rPr lang="en-US" dirty="0" smtClean="0">
                <a:solidFill>
                  <a:srgbClr val="FFFF00"/>
                </a:solidFill>
              </a:rPr>
              <a:t>nput size: </a:t>
            </a:r>
            <a:r>
              <a:rPr lang="en-US" dirty="0" smtClean="0"/>
              <a:t>the # of things in the input. </a:t>
            </a:r>
          </a:p>
          <a:p>
            <a:pPr lvl="1"/>
            <a:r>
              <a:rPr lang="en-US" dirty="0" smtClean="0"/>
              <a:t>E.g., # of things in a list</a:t>
            </a:r>
          </a:p>
          <a:p>
            <a:pPr lvl="1"/>
            <a:r>
              <a:rPr lang="en-US" dirty="0" smtClean="0"/>
              <a:t>Running time as a function of input size</a:t>
            </a:r>
          </a:p>
          <a:p>
            <a:pPr lvl="1"/>
            <a:r>
              <a:rPr lang="en-US" dirty="0" smtClean="0"/>
              <a:t>Measures </a:t>
            </a:r>
            <a:r>
              <a:rPr lang="en-US" dirty="0" smtClean="0">
                <a:solidFill>
                  <a:srgbClr val="FFFF00"/>
                </a:solidFill>
              </a:rPr>
              <a:t>efficiency</a:t>
            </a:r>
          </a:p>
          <a:p>
            <a:r>
              <a:rPr lang="en-US" dirty="0" smtClean="0"/>
              <a:t>Important!</a:t>
            </a:r>
          </a:p>
          <a:p>
            <a:pPr lvl="1"/>
            <a:r>
              <a:rPr lang="en-US" dirty="0" smtClean="0"/>
              <a:t>In CS10 </a:t>
            </a:r>
            <a:r>
              <a:rPr lang="en-US" u="sng" dirty="0" smtClean="0"/>
              <a:t>we won’t care </a:t>
            </a:r>
            <a:r>
              <a:rPr lang="en-US" dirty="0" smtClean="0"/>
              <a:t>about the efficiency of your solutions!</a:t>
            </a:r>
          </a:p>
          <a:p>
            <a:pPr lvl="1"/>
            <a:r>
              <a:rPr lang="en-US" dirty="0" smtClean="0"/>
              <a:t>…in CS61B we will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8685074"/>
              </p:ext>
            </p:extLst>
          </p:nvPr>
        </p:nvGraphicFramePr>
        <p:xfrm>
          <a:off x="4814888" y="1200208"/>
          <a:ext cx="3719512" cy="488665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Runtime analysis : input size &amp; efficiency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10</a:t>
            </a:fld>
            <a:endParaRPr lang="en-US"/>
          </a:p>
        </p:txBody>
      </p:sp>
      <p:cxnSp>
        <p:nvCxnSpPr>
          <p:cNvPr id="9" name="Curved Connector 8"/>
          <p:cNvCxnSpPr/>
          <p:nvPr/>
        </p:nvCxnSpPr>
        <p:spPr>
          <a:xfrm flipV="1">
            <a:off x="3733800" y="4343400"/>
            <a:ext cx="1981200" cy="15240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284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>
            <a:normAutofit/>
          </a:bodyPr>
          <a:lstStyle/>
          <a:p>
            <a:r>
              <a:rPr lang="en-US" dirty="0" smtClean="0"/>
              <a:t>Could use </a:t>
            </a:r>
            <a:r>
              <a:rPr lang="en-US" dirty="0" err="1" smtClean="0"/>
              <a:t>avg</a:t>
            </a:r>
            <a:r>
              <a:rPr lang="en-US" dirty="0" smtClean="0"/>
              <a:t> case</a:t>
            </a:r>
          </a:p>
          <a:p>
            <a:pPr lvl="1"/>
            <a:r>
              <a:rPr lang="en-US" dirty="0" smtClean="0"/>
              <a:t>Average running time over a vast # of inputs</a:t>
            </a:r>
          </a:p>
          <a:p>
            <a:r>
              <a:rPr lang="en-US" dirty="0" smtClean="0"/>
              <a:t>Instead: use worst case</a:t>
            </a:r>
          </a:p>
          <a:p>
            <a:pPr lvl="1"/>
            <a:r>
              <a:rPr lang="en-US" dirty="0" smtClean="0"/>
              <a:t>Consider running time as input grows</a:t>
            </a:r>
          </a:p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Nice to know most time we’d ever spend</a:t>
            </a:r>
          </a:p>
          <a:p>
            <a:pPr lvl="1"/>
            <a:r>
              <a:rPr lang="en-US" dirty="0" smtClean="0"/>
              <a:t>Worst case happens often</a:t>
            </a:r>
          </a:p>
          <a:p>
            <a:pPr lvl="1"/>
            <a:r>
              <a:rPr lang="en-US" dirty="0" err="1" smtClean="0"/>
              <a:t>Avg</a:t>
            </a:r>
            <a:r>
              <a:rPr lang="en-US" dirty="0" smtClean="0"/>
              <a:t> is often ~ worst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531" r="1531"/>
          <a:stretch>
            <a:fillRect/>
          </a:stretch>
        </p:blipFill>
        <p:spPr>
          <a:xfrm>
            <a:off x="4876800" y="1281547"/>
            <a:ext cx="3595688" cy="472397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 analysis : worst or </a:t>
            </a:r>
            <a:r>
              <a:rPr lang="en-US" dirty="0" err="1" smtClean="0"/>
              <a:t>avg</a:t>
            </a:r>
            <a:r>
              <a:rPr lang="en-US" dirty="0" smtClean="0"/>
              <a:t> case?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7204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Instead of an exact number of operations we’ll use abstraction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Want </a:t>
            </a:r>
            <a:r>
              <a:rPr lang="en-US" sz="2000" dirty="0" smtClean="0">
                <a:solidFill>
                  <a:srgbClr val="FFFF00"/>
                </a:solidFill>
              </a:rPr>
              <a:t>order of growth</a:t>
            </a:r>
            <a:r>
              <a:rPr lang="en-US" sz="2000" dirty="0" smtClean="0"/>
              <a:t>, or dominant term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In CS10 we’ll consider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Constant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Logarithmic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Linear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Quadratic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Cubic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Exponential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E.g. 10 n</a:t>
            </a:r>
            <a:r>
              <a:rPr lang="en-US" sz="2400" baseline="30000" dirty="0" smtClean="0"/>
              <a:t>2 </a:t>
            </a:r>
            <a:r>
              <a:rPr lang="en-US" sz="2400" dirty="0" smtClean="0"/>
              <a:t>+ 4 log n + 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…is quadratic</a:t>
            </a:r>
            <a:endParaRPr lang="en-US" sz="2000" dirty="0"/>
          </a:p>
        </p:txBody>
      </p:sp>
      <p:pic>
        <p:nvPicPr>
          <p:cNvPr id="7" name="Content Placeholder 6" descr="Screen shot 2011-02-09 at 12.12.32 AM.png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29003" b="-29003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 analysis: Final abstraction</a:t>
            </a:r>
            <a:endParaRPr lang="en-US" dirty="0"/>
          </a:p>
        </p:txBody>
      </p:sp>
      <p:sp>
        <p:nvSpPr>
          <p:cNvPr id="6" name="Text Placeholder 7"/>
          <p:cNvSpPr txBox="1">
            <a:spLocks/>
          </p:cNvSpPr>
          <p:nvPr/>
        </p:nvSpPr>
        <p:spPr bwMode="auto">
          <a:xfrm>
            <a:off x="4876800" y="5410200"/>
            <a:ext cx="358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latin typeface="Vagrounded"/>
                <a:cs typeface="Vagrounded"/>
              </a:rPr>
              <a:t>Graph of order of growth curves on log-log plot</a:t>
            </a:r>
          </a:p>
        </p:txBody>
      </p:sp>
      <p:sp>
        <p:nvSpPr>
          <p:cNvPr id="8" name="Text Placeholder 7"/>
          <p:cNvSpPr txBox="1">
            <a:spLocks/>
          </p:cNvSpPr>
          <p:nvPr/>
        </p:nvSpPr>
        <p:spPr bwMode="auto">
          <a:xfrm>
            <a:off x="7467600" y="48768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00FFFF"/>
                </a:solidFill>
                <a:latin typeface="Vagrounded"/>
                <a:cs typeface="Vagrounded"/>
              </a:rPr>
              <a:t>Constant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7010400" y="4343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FFFF00"/>
                </a:solidFill>
                <a:latin typeface="Vagrounded"/>
                <a:cs typeface="Vagrounded"/>
              </a:rPr>
              <a:t>Logarithmic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6553200" y="2895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FF00FF"/>
                </a:solidFill>
                <a:latin typeface="Vagrounded"/>
                <a:cs typeface="Vagrounded"/>
              </a:rPr>
              <a:t>Linear</a:t>
            </a:r>
          </a:p>
        </p:txBody>
      </p:sp>
      <p:sp>
        <p:nvSpPr>
          <p:cNvPr id="11" name="Text Placeholder 7"/>
          <p:cNvSpPr txBox="1">
            <a:spLocks/>
          </p:cNvSpPr>
          <p:nvPr/>
        </p:nvSpPr>
        <p:spPr bwMode="auto">
          <a:xfrm>
            <a:off x="5943600" y="1600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D3FFD3"/>
                </a:solidFill>
                <a:latin typeface="Vagrounded"/>
                <a:cs typeface="Vagrounded"/>
              </a:rPr>
              <a:t>Quadratic</a:t>
            </a:r>
          </a:p>
        </p:txBody>
      </p:sp>
      <p:sp>
        <p:nvSpPr>
          <p:cNvPr id="12" name="Text Placeholder 7"/>
          <p:cNvSpPr txBox="1">
            <a:spLocks/>
          </p:cNvSpPr>
          <p:nvPr/>
        </p:nvSpPr>
        <p:spPr bwMode="auto">
          <a:xfrm>
            <a:off x="5029200" y="1600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D3D4FF"/>
                </a:solidFill>
                <a:latin typeface="Vagrounded"/>
                <a:cs typeface="Vagrounded"/>
              </a:rPr>
              <a:t>Cubic</a:t>
            </a:r>
          </a:p>
        </p:txBody>
      </p:sp>
      <p:sp>
        <p:nvSpPr>
          <p:cNvPr id="13" name="Text Placeholder 7"/>
          <p:cNvSpPr txBox="1">
            <a:spLocks/>
          </p:cNvSpPr>
          <p:nvPr/>
        </p:nvSpPr>
        <p:spPr bwMode="auto">
          <a:xfrm>
            <a:off x="4038600" y="1600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FFFFFF"/>
                </a:solidFill>
                <a:latin typeface="Vagrounded"/>
                <a:cs typeface="Vagrounded"/>
              </a:rPr>
              <a:t>Exponential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8040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 smtClean="0"/>
              <a:t>Input</a:t>
            </a:r>
          </a:p>
          <a:p>
            <a:pPr lvl="1"/>
            <a:r>
              <a:rPr lang="en-US" dirty="0" smtClean="0"/>
              <a:t>Unsorted list of students L</a:t>
            </a:r>
          </a:p>
          <a:p>
            <a:pPr lvl="1"/>
            <a:r>
              <a:rPr lang="en-US" dirty="0" smtClean="0"/>
              <a:t>Particular student S</a:t>
            </a:r>
          </a:p>
          <a:p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True if S is in L, else False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Pseudocode</a:t>
            </a:r>
            <a:r>
              <a:rPr lang="en-US" dirty="0" smtClean="0"/>
              <a:t> Algorithm</a:t>
            </a:r>
          </a:p>
          <a:p>
            <a:pPr lvl="1"/>
            <a:r>
              <a:rPr lang="en-US" dirty="0" smtClean="0"/>
              <a:t>Go through one by one, checking for match.</a:t>
            </a:r>
          </a:p>
          <a:p>
            <a:pPr lvl="1"/>
            <a:r>
              <a:rPr lang="en-US" dirty="0" smtClean="0"/>
              <a:t>If match, true</a:t>
            </a:r>
          </a:p>
          <a:p>
            <a:pPr lvl="1"/>
            <a:r>
              <a:rPr lang="en-US" dirty="0" smtClean="0"/>
              <a:t>If exhausted L and didn’t find S, false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student (by ID)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/>
              <a:t>Input</a:t>
            </a:r>
          </a:p>
          <a:p>
            <a:pPr lvl="1"/>
            <a:r>
              <a:rPr lang="en-US" u="sng" dirty="0" smtClean="0"/>
              <a:t>Sorted</a:t>
            </a:r>
            <a:r>
              <a:rPr lang="en-US" dirty="0" smtClean="0"/>
              <a:t> </a:t>
            </a:r>
            <a:r>
              <a:rPr lang="en-US" dirty="0"/>
              <a:t>list of students L</a:t>
            </a:r>
          </a:p>
          <a:p>
            <a:pPr lvl="1"/>
            <a:r>
              <a:rPr lang="en-US" dirty="0"/>
              <a:t>Particular student </a:t>
            </a:r>
            <a:r>
              <a:rPr lang="en-US" dirty="0" smtClean="0"/>
              <a:t>S</a:t>
            </a:r>
          </a:p>
          <a:p>
            <a:r>
              <a:rPr lang="en-US" dirty="0" smtClean="0"/>
              <a:t>Output : same</a:t>
            </a:r>
            <a:endParaRPr lang="en-US" dirty="0"/>
          </a:p>
          <a:p>
            <a:r>
              <a:rPr lang="en-US" dirty="0" err="1" smtClean="0">
                <a:solidFill>
                  <a:srgbClr val="FFFF00"/>
                </a:solidFill>
              </a:rPr>
              <a:t>Pseudocode</a:t>
            </a:r>
            <a:r>
              <a:rPr lang="en-US" dirty="0" smtClean="0"/>
              <a:t> Algorithm</a:t>
            </a:r>
          </a:p>
          <a:p>
            <a:pPr lvl="1"/>
            <a:r>
              <a:rPr lang="en-US" dirty="0" smtClean="0"/>
              <a:t>Start in middle</a:t>
            </a:r>
          </a:p>
          <a:p>
            <a:pPr lvl="1"/>
            <a:r>
              <a:rPr lang="en-US" dirty="0" smtClean="0"/>
              <a:t>If match, report true</a:t>
            </a:r>
          </a:p>
          <a:p>
            <a:pPr lvl="1"/>
            <a:r>
              <a:rPr lang="en-US" dirty="0" smtClean="0"/>
              <a:t>If exhausted, throw away half of L and check again in the middle of remaining part of L</a:t>
            </a:r>
          </a:p>
          <a:p>
            <a:pPr lvl="1"/>
            <a:r>
              <a:rPr lang="en-US" dirty="0" smtClean="0"/>
              <a:t>If nobody left, report false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student (by ID)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872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 smtClean="0"/>
              <a:t>What if L were given to you in advance and you had infinite storage?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Could you do any better than logarithmic?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student (by ID)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3063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/>
          <a:lstStyle/>
          <a:p>
            <a:r>
              <a:rPr lang="en-US" dirty="0" smtClean="0"/>
              <a:t>Input</a:t>
            </a:r>
          </a:p>
          <a:p>
            <a:pPr lvl="1"/>
            <a:r>
              <a:rPr lang="en-US" dirty="0" smtClean="0"/>
              <a:t>Unsorted list L (of size n) of birthdays of team</a:t>
            </a:r>
          </a:p>
          <a:p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True if any two people shared birthday, else False</a:t>
            </a:r>
          </a:p>
          <a:p>
            <a:r>
              <a:rPr lang="en-US" dirty="0"/>
              <a:t>What’s the </a:t>
            </a:r>
            <a:r>
              <a:rPr lang="en-US" dirty="0" smtClean="0"/>
              <a:t>worst-case running time?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shared birthday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3033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412456" cy="5305864"/>
          </a:xfrm>
        </p:spPr>
        <p:txBody>
          <a:bodyPr/>
          <a:lstStyle/>
          <a:p>
            <a:r>
              <a:rPr lang="en-US" dirty="0" smtClean="0"/>
              <a:t>Input:</a:t>
            </a:r>
          </a:p>
          <a:p>
            <a:pPr lvl="1"/>
            <a:r>
              <a:rPr lang="en-US" dirty="0" smtClean="0"/>
              <a:t>Unsorted list L (of size n) of people</a:t>
            </a:r>
          </a:p>
          <a:p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 All the subsets</a:t>
            </a:r>
          </a:p>
          <a:p>
            <a:r>
              <a:rPr lang="en-US" dirty="0" smtClean="0"/>
              <a:t>Worst-case running time? (as function of n)</a:t>
            </a:r>
          </a:p>
          <a:p>
            <a:r>
              <a:rPr lang="en-US" dirty="0" smtClean="0"/>
              <a:t>E.g., for 3 people (</a:t>
            </a:r>
            <a:r>
              <a:rPr lang="en-US" dirty="0" err="1" smtClean="0"/>
              <a:t>a,b,c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1 empty: { }</a:t>
            </a:r>
          </a:p>
          <a:p>
            <a:pPr lvl="1"/>
            <a:r>
              <a:rPr lang="en-US" dirty="0" smtClean="0"/>
              <a:t>3 1-person: {a, b, c}</a:t>
            </a:r>
          </a:p>
          <a:p>
            <a:pPr lvl="1"/>
            <a:r>
              <a:rPr lang="en-US" dirty="0" smtClean="0"/>
              <a:t>3 2-person: {</a:t>
            </a:r>
            <a:r>
              <a:rPr lang="en-US" dirty="0" err="1" smtClean="0"/>
              <a:t>ab</a:t>
            </a:r>
            <a:r>
              <a:rPr lang="en-US" dirty="0" smtClean="0"/>
              <a:t>, </a:t>
            </a:r>
            <a:r>
              <a:rPr lang="en-US" dirty="0" err="1" smtClean="0"/>
              <a:t>bc</a:t>
            </a:r>
            <a:r>
              <a:rPr lang="en-US" dirty="0" smtClean="0"/>
              <a:t>, ac}</a:t>
            </a:r>
          </a:p>
          <a:p>
            <a:pPr lvl="1"/>
            <a:r>
              <a:rPr lang="en-US" dirty="0" smtClean="0"/>
              <a:t>1 3-person: {</a:t>
            </a:r>
            <a:r>
              <a:rPr lang="en-US" dirty="0" err="1" smtClean="0"/>
              <a:t>abc</a:t>
            </a:r>
            <a:r>
              <a:rPr lang="en-US" dirty="0"/>
              <a:t>}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subsets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294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07656" cy="53058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When choosing algorithm, could optimize for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Simplest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Easiest to implement?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FFFF00"/>
                </a:solidFill>
              </a:rPr>
              <a:t>Most efficient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Uses up least resources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Gives most precision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…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In </a:t>
            </a:r>
            <a:r>
              <a:rPr lang="en-US" sz="2400" dirty="0"/>
              <a:t>CS10 we’ll consider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Constant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Logarithmic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Linear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Quadratic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Cubic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Exponential</a:t>
            </a:r>
          </a:p>
        </p:txBody>
      </p:sp>
      <p:pic>
        <p:nvPicPr>
          <p:cNvPr id="12" name="Content Placeholder 11" descr="j0202176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6320" b="6320"/>
          <a:stretch/>
        </p:blipFill>
        <p:spPr>
          <a:xfrm>
            <a:off x="5029200" y="1219200"/>
            <a:ext cx="3290888" cy="4323528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3" name="Text Placeholder 7"/>
          <p:cNvSpPr txBox="1">
            <a:spLocks/>
          </p:cNvSpPr>
          <p:nvPr/>
        </p:nvSpPr>
        <p:spPr bwMode="auto">
          <a:xfrm>
            <a:off x="4876800" y="5562600"/>
            <a:ext cx="358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200" dirty="0" smtClean="0">
                <a:latin typeface="Vagrounded"/>
                <a:cs typeface="Vagrounded"/>
              </a:rPr>
              <a:t>How does the goalie choose how to block ball?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6313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FFFF00"/>
                </a:solidFill>
              </a:rPr>
              <a:t>block</a:t>
            </a:r>
            <a:r>
              <a:rPr lang="en-US" dirty="0" smtClean="0"/>
              <a:t>, or </a:t>
            </a:r>
            <a:r>
              <a:rPr lang="en-US" dirty="0" smtClean="0">
                <a:solidFill>
                  <a:srgbClr val="FFFF00"/>
                </a:solidFill>
              </a:rPr>
              <a:t>function</a:t>
            </a:r>
            <a:r>
              <a:rPr lang="en-US" dirty="0" smtClean="0"/>
              <a:t> has inputs &amp; outputs</a:t>
            </a:r>
          </a:p>
          <a:p>
            <a:pPr lvl="1"/>
            <a:r>
              <a:rPr lang="en-US" dirty="0" smtClean="0"/>
              <a:t>Possibly no inputs</a:t>
            </a:r>
          </a:p>
          <a:p>
            <a:pPr lvl="1"/>
            <a:r>
              <a:rPr lang="en-US" dirty="0" smtClean="0"/>
              <a:t>Possibly no outputs (if block is a </a:t>
            </a:r>
            <a:r>
              <a:rPr lang="en-US" dirty="0" smtClean="0">
                <a:solidFill>
                  <a:srgbClr val="FFFF00"/>
                </a:solidFill>
              </a:rPr>
              <a:t>command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In this case, it would have a “side effect”, i.e., what it does (e.g., move a robot)</a:t>
            </a:r>
          </a:p>
          <a:p>
            <a:r>
              <a:rPr lang="en-US" dirty="0" smtClean="0"/>
              <a:t>The contract describing what that block does is called a </a:t>
            </a:r>
            <a:r>
              <a:rPr lang="en-US" dirty="0" smtClean="0">
                <a:solidFill>
                  <a:srgbClr val="FFFF00"/>
                </a:solidFill>
              </a:rPr>
              <a:t>specification</a:t>
            </a:r>
            <a:r>
              <a:rPr lang="en-US" dirty="0" smtClean="0"/>
              <a:t> or </a:t>
            </a:r>
            <a:r>
              <a:rPr lang="en-US" dirty="0" smtClean="0">
                <a:solidFill>
                  <a:srgbClr val="FFFF00"/>
                </a:solidFill>
              </a:rPr>
              <a:t>spec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Abstraction (review)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348288" y="1752600"/>
            <a:ext cx="2652712" cy="3781866"/>
          </a:xfrm>
          <a:custGeom>
            <a:avLst/>
            <a:gdLst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16" fmla="*/ 1372487 w 4275219"/>
              <a:gd name="connsiteY16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262057 w 4164789"/>
              <a:gd name="connsiteY0" fmla="*/ 236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262057 w 4164789"/>
              <a:gd name="connsiteY15" fmla="*/ 23666 h 4496403"/>
              <a:gd name="connsiteX0" fmla="*/ 1566857 w 4164789"/>
              <a:gd name="connsiteY0" fmla="*/ 998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566857 w 4164789"/>
              <a:gd name="connsiteY15" fmla="*/ 99866 h 4496403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557029 w 4428011"/>
              <a:gd name="connsiteY0" fmla="*/ 0 h 4504487"/>
              <a:gd name="connsiteX1" fmla="*/ 3229057 w 4428011"/>
              <a:gd name="connsiteY1" fmla="*/ 8084 h 4504487"/>
              <a:gd name="connsiteX2" fmla="*/ 3236945 w 4428011"/>
              <a:gd name="connsiteY2" fmla="*/ 615493 h 4504487"/>
              <a:gd name="connsiteX3" fmla="*/ 4420124 w 4428011"/>
              <a:gd name="connsiteY3" fmla="*/ 607605 h 4504487"/>
              <a:gd name="connsiteX4" fmla="*/ 4428011 w 4428011"/>
              <a:gd name="connsiteY4" fmla="*/ 3928632 h 4504487"/>
              <a:gd name="connsiteX5" fmla="*/ 2747898 w 4428011"/>
              <a:gd name="connsiteY5" fmla="*/ 3920743 h 4504487"/>
              <a:gd name="connsiteX6" fmla="*/ 2747898 w 4428011"/>
              <a:gd name="connsiteY6" fmla="*/ 4165285 h 4504487"/>
              <a:gd name="connsiteX7" fmla="*/ 3055524 w 4428011"/>
              <a:gd name="connsiteY7" fmla="*/ 4149508 h 4504487"/>
              <a:gd name="connsiteX8" fmla="*/ 2385056 w 4428011"/>
              <a:gd name="connsiteY8" fmla="*/ 4504487 h 4504487"/>
              <a:gd name="connsiteX9" fmla="*/ 1722476 w 4428011"/>
              <a:gd name="connsiteY9" fmla="*/ 4165285 h 4504487"/>
              <a:gd name="connsiteX10" fmla="*/ 2014327 w 4428011"/>
              <a:gd name="connsiteY10" fmla="*/ 4181062 h 4504487"/>
              <a:gd name="connsiteX11" fmla="*/ 2014327 w 4428011"/>
              <a:gd name="connsiteY11" fmla="*/ 3999628 h 4504487"/>
              <a:gd name="connsiteX12" fmla="*/ 263222 w 4428011"/>
              <a:gd name="connsiteY12" fmla="*/ 3968074 h 4504487"/>
              <a:gd name="connsiteX13" fmla="*/ 305192 w 4428011"/>
              <a:gd name="connsiteY13" fmla="*/ 512944 h 4504487"/>
              <a:gd name="connsiteX14" fmla="*/ 0 w 4428011"/>
              <a:gd name="connsiteY14" fmla="*/ 894502 h 4504487"/>
              <a:gd name="connsiteX15" fmla="*/ 1548943 w 4428011"/>
              <a:gd name="connsiteY15" fmla="*/ 520832 h 4504487"/>
              <a:gd name="connsiteX16" fmla="*/ 1557029 w 4428011"/>
              <a:gd name="connsiteY16" fmla="*/ 0 h 4504487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480437 w 4351419"/>
              <a:gd name="connsiteY0" fmla="*/ 0 h 4504487"/>
              <a:gd name="connsiteX1" fmla="*/ 3152465 w 4351419"/>
              <a:gd name="connsiteY1" fmla="*/ 8084 h 4504487"/>
              <a:gd name="connsiteX2" fmla="*/ 3160353 w 4351419"/>
              <a:gd name="connsiteY2" fmla="*/ 615493 h 4504487"/>
              <a:gd name="connsiteX3" fmla="*/ 4343532 w 4351419"/>
              <a:gd name="connsiteY3" fmla="*/ 607605 h 4504487"/>
              <a:gd name="connsiteX4" fmla="*/ 4351419 w 4351419"/>
              <a:gd name="connsiteY4" fmla="*/ 3928632 h 4504487"/>
              <a:gd name="connsiteX5" fmla="*/ 2671306 w 4351419"/>
              <a:gd name="connsiteY5" fmla="*/ 3920743 h 4504487"/>
              <a:gd name="connsiteX6" fmla="*/ 2671306 w 4351419"/>
              <a:gd name="connsiteY6" fmla="*/ 4165285 h 4504487"/>
              <a:gd name="connsiteX7" fmla="*/ 2978932 w 4351419"/>
              <a:gd name="connsiteY7" fmla="*/ 4149508 h 4504487"/>
              <a:gd name="connsiteX8" fmla="*/ 2308464 w 4351419"/>
              <a:gd name="connsiteY8" fmla="*/ 4504487 h 4504487"/>
              <a:gd name="connsiteX9" fmla="*/ 1645884 w 4351419"/>
              <a:gd name="connsiteY9" fmla="*/ 4165285 h 4504487"/>
              <a:gd name="connsiteX10" fmla="*/ 1937735 w 4351419"/>
              <a:gd name="connsiteY10" fmla="*/ 4181062 h 4504487"/>
              <a:gd name="connsiteX11" fmla="*/ 1937735 w 4351419"/>
              <a:gd name="connsiteY11" fmla="*/ 3999628 h 4504487"/>
              <a:gd name="connsiteX12" fmla="*/ 186630 w 4351419"/>
              <a:gd name="connsiteY12" fmla="*/ 3968074 h 4504487"/>
              <a:gd name="connsiteX13" fmla="*/ 0 w 4351419"/>
              <a:gd name="connsiteY13" fmla="*/ 284344 h 4504487"/>
              <a:gd name="connsiteX14" fmla="*/ 1472351 w 4351419"/>
              <a:gd name="connsiteY14" fmla="*/ 520832 h 4504487"/>
              <a:gd name="connsiteX15" fmla="*/ 1480437 w 4351419"/>
              <a:gd name="connsiteY15" fmla="*/ 0 h 4504487"/>
              <a:gd name="connsiteX0" fmla="*/ 1386094 w 4257076"/>
              <a:gd name="connsiteY0" fmla="*/ 0 h 4504487"/>
              <a:gd name="connsiteX1" fmla="*/ 3058122 w 4257076"/>
              <a:gd name="connsiteY1" fmla="*/ 8084 h 4504487"/>
              <a:gd name="connsiteX2" fmla="*/ 3066010 w 4257076"/>
              <a:gd name="connsiteY2" fmla="*/ 615493 h 4504487"/>
              <a:gd name="connsiteX3" fmla="*/ 4249189 w 4257076"/>
              <a:gd name="connsiteY3" fmla="*/ 607605 h 4504487"/>
              <a:gd name="connsiteX4" fmla="*/ 4257076 w 4257076"/>
              <a:gd name="connsiteY4" fmla="*/ 3928632 h 4504487"/>
              <a:gd name="connsiteX5" fmla="*/ 2576963 w 4257076"/>
              <a:gd name="connsiteY5" fmla="*/ 3920743 h 4504487"/>
              <a:gd name="connsiteX6" fmla="*/ 2576963 w 4257076"/>
              <a:gd name="connsiteY6" fmla="*/ 4165285 h 4504487"/>
              <a:gd name="connsiteX7" fmla="*/ 2884589 w 4257076"/>
              <a:gd name="connsiteY7" fmla="*/ 4149508 h 4504487"/>
              <a:gd name="connsiteX8" fmla="*/ 2214121 w 4257076"/>
              <a:gd name="connsiteY8" fmla="*/ 4504487 h 4504487"/>
              <a:gd name="connsiteX9" fmla="*/ 1551541 w 4257076"/>
              <a:gd name="connsiteY9" fmla="*/ 4165285 h 4504487"/>
              <a:gd name="connsiteX10" fmla="*/ 1843392 w 4257076"/>
              <a:gd name="connsiteY10" fmla="*/ 4181062 h 4504487"/>
              <a:gd name="connsiteX11" fmla="*/ 1843392 w 4257076"/>
              <a:gd name="connsiteY11" fmla="*/ 3999628 h 4504487"/>
              <a:gd name="connsiteX12" fmla="*/ 92287 w 4257076"/>
              <a:gd name="connsiteY12" fmla="*/ 3968074 h 4504487"/>
              <a:gd name="connsiteX13" fmla="*/ 0 w 4257076"/>
              <a:gd name="connsiteY13" fmla="*/ 502058 h 4504487"/>
              <a:gd name="connsiteX14" fmla="*/ 1378008 w 4257076"/>
              <a:gd name="connsiteY14" fmla="*/ 520832 h 4504487"/>
              <a:gd name="connsiteX15" fmla="*/ 1386094 w 42570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05687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22620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1428 w 4172410"/>
              <a:gd name="connsiteY0" fmla="*/ 0 h 4504487"/>
              <a:gd name="connsiteX1" fmla="*/ 2973456 w 4172410"/>
              <a:gd name="connsiteY1" fmla="*/ 8084 h 4504487"/>
              <a:gd name="connsiteX2" fmla="*/ 2981344 w 4172410"/>
              <a:gd name="connsiteY2" fmla="*/ 615493 h 4504487"/>
              <a:gd name="connsiteX3" fmla="*/ 4164523 w 4172410"/>
              <a:gd name="connsiteY3" fmla="*/ 607605 h 4504487"/>
              <a:gd name="connsiteX4" fmla="*/ 4172410 w 4172410"/>
              <a:gd name="connsiteY4" fmla="*/ 3928632 h 4504487"/>
              <a:gd name="connsiteX5" fmla="*/ 2492297 w 4172410"/>
              <a:gd name="connsiteY5" fmla="*/ 3920743 h 4504487"/>
              <a:gd name="connsiteX6" fmla="*/ 2492297 w 4172410"/>
              <a:gd name="connsiteY6" fmla="*/ 4165285 h 4504487"/>
              <a:gd name="connsiteX7" fmla="*/ 2799923 w 4172410"/>
              <a:gd name="connsiteY7" fmla="*/ 4149508 h 4504487"/>
              <a:gd name="connsiteX8" fmla="*/ 2129455 w 4172410"/>
              <a:gd name="connsiteY8" fmla="*/ 4504487 h 4504487"/>
              <a:gd name="connsiteX9" fmla="*/ 1466875 w 4172410"/>
              <a:gd name="connsiteY9" fmla="*/ 4165285 h 4504487"/>
              <a:gd name="connsiteX10" fmla="*/ 1758726 w 4172410"/>
              <a:gd name="connsiteY10" fmla="*/ 4181062 h 4504487"/>
              <a:gd name="connsiteX11" fmla="*/ 1758726 w 4172410"/>
              <a:gd name="connsiteY11" fmla="*/ 3999628 h 4504487"/>
              <a:gd name="connsiteX12" fmla="*/ 7621 w 4172410"/>
              <a:gd name="connsiteY12" fmla="*/ 3968074 h 4504487"/>
              <a:gd name="connsiteX13" fmla="*/ 0 w 4172410"/>
              <a:gd name="connsiteY13" fmla="*/ 522620 h 4504487"/>
              <a:gd name="connsiteX14" fmla="*/ 1293342 w 4172410"/>
              <a:gd name="connsiteY14" fmla="*/ 520832 h 4504487"/>
              <a:gd name="connsiteX15" fmla="*/ 1301428 w 4172410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2410 w 4189923"/>
              <a:gd name="connsiteY4" fmla="*/ 3928632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684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579207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89923" h="4504487">
                <a:moveTo>
                  <a:pt x="1301428" y="0"/>
                </a:moveTo>
                <a:lnTo>
                  <a:pt x="2973456" y="8084"/>
                </a:lnTo>
                <a:lnTo>
                  <a:pt x="2981344" y="579207"/>
                </a:lnTo>
                <a:lnTo>
                  <a:pt x="4189923" y="594905"/>
                </a:lnTo>
                <a:cubicBezTo>
                  <a:pt x="4184085" y="1706147"/>
                  <a:pt x="4182481" y="2851257"/>
                  <a:pt x="4176643" y="3962499"/>
                </a:cubicBezTo>
                <a:lnTo>
                  <a:pt x="2483830" y="3958843"/>
                </a:lnTo>
                <a:lnTo>
                  <a:pt x="2492297" y="4146235"/>
                </a:lnTo>
                <a:lnTo>
                  <a:pt x="2799923" y="4149508"/>
                </a:lnTo>
                <a:lnTo>
                  <a:pt x="2129455" y="4504487"/>
                </a:lnTo>
                <a:lnTo>
                  <a:pt x="1473225" y="4155760"/>
                </a:lnTo>
                <a:lnTo>
                  <a:pt x="1758726" y="4155662"/>
                </a:lnTo>
                <a:lnTo>
                  <a:pt x="1758726" y="3957295"/>
                </a:lnTo>
                <a:lnTo>
                  <a:pt x="7621" y="3968074"/>
                </a:lnTo>
                <a:cubicBezTo>
                  <a:pt x="2259" y="2813945"/>
                  <a:pt x="5362" y="1676749"/>
                  <a:pt x="0" y="522620"/>
                </a:cubicBezTo>
                <a:lnTo>
                  <a:pt x="1293342" y="520832"/>
                </a:lnTo>
                <a:lnTo>
                  <a:pt x="1301428" y="0"/>
                </a:lnTo>
                <a:close/>
              </a:path>
            </a:pathLst>
          </a:cu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68263" indent="0" algn="ctr">
              <a:buNone/>
            </a:pPr>
            <a:r>
              <a:rPr lang="en-US" sz="8800" b="1" dirty="0" smtClean="0">
                <a:latin typeface="18 VAG Rounded Thin   55390"/>
                <a:cs typeface="Vagrounded"/>
              </a:rPr>
              <a:t>F</a:t>
            </a:r>
            <a:endParaRPr lang="en-US" sz="8800" b="1" dirty="0">
              <a:latin typeface="18 VAG Rounded Thin   55390"/>
              <a:cs typeface="Vagrounded"/>
            </a:endParaRPr>
          </a:p>
        </p:txBody>
      </p:sp>
      <p:sp>
        <p:nvSpPr>
          <p:cNvPr id="8" name="Text Placeholder 7"/>
          <p:cNvSpPr txBox="1">
            <a:spLocks/>
          </p:cNvSpPr>
          <p:nvPr/>
        </p:nvSpPr>
        <p:spPr bwMode="auto">
          <a:xfrm>
            <a:off x="6172200" y="1150144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x </a:t>
            </a:r>
            <a:endParaRPr lang="en-US" sz="2500" dirty="0">
              <a:latin typeface="18 VAG Rounded Thin   55390"/>
              <a:cs typeface="Vagrounded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6172200" y="5562600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F(x)</a:t>
            </a:r>
            <a:endParaRPr lang="en-US" sz="2500" dirty="0">
              <a:latin typeface="18 VAG Rounded Thin   55390"/>
              <a:cs typeface="Vagrounded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6081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Typically they all have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NAME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INPUT(s)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(and types, if appropriate)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Requirements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OUTPUT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Can write “none”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(SIDE-EFFECTS)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EXAMPLE CALLS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Example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NAME  :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Double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INPUT 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FD13B"/>
                </a:solidFill>
              </a:rPr>
              <a:t>n (a number)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OUTPUT: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FD13B"/>
                </a:solidFill>
              </a:rPr>
              <a:t>n + 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 a spec? (review)</a:t>
            </a:r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sz="half" idx="2"/>
          </p:nvPr>
        </p:nvSpPr>
        <p:spPr>
          <a:xfrm>
            <a:off x="5348288" y="1752600"/>
            <a:ext cx="2652712" cy="3781866"/>
          </a:xfrm>
          <a:custGeom>
            <a:avLst/>
            <a:gdLst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16" fmla="*/ 1372487 w 4275219"/>
              <a:gd name="connsiteY16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262057 w 4164789"/>
              <a:gd name="connsiteY0" fmla="*/ 236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262057 w 4164789"/>
              <a:gd name="connsiteY15" fmla="*/ 23666 h 4496403"/>
              <a:gd name="connsiteX0" fmla="*/ 1566857 w 4164789"/>
              <a:gd name="connsiteY0" fmla="*/ 998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566857 w 4164789"/>
              <a:gd name="connsiteY15" fmla="*/ 99866 h 4496403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557029 w 4428011"/>
              <a:gd name="connsiteY0" fmla="*/ 0 h 4504487"/>
              <a:gd name="connsiteX1" fmla="*/ 3229057 w 4428011"/>
              <a:gd name="connsiteY1" fmla="*/ 8084 h 4504487"/>
              <a:gd name="connsiteX2" fmla="*/ 3236945 w 4428011"/>
              <a:gd name="connsiteY2" fmla="*/ 615493 h 4504487"/>
              <a:gd name="connsiteX3" fmla="*/ 4420124 w 4428011"/>
              <a:gd name="connsiteY3" fmla="*/ 607605 h 4504487"/>
              <a:gd name="connsiteX4" fmla="*/ 4428011 w 4428011"/>
              <a:gd name="connsiteY4" fmla="*/ 3928632 h 4504487"/>
              <a:gd name="connsiteX5" fmla="*/ 2747898 w 4428011"/>
              <a:gd name="connsiteY5" fmla="*/ 3920743 h 4504487"/>
              <a:gd name="connsiteX6" fmla="*/ 2747898 w 4428011"/>
              <a:gd name="connsiteY6" fmla="*/ 4165285 h 4504487"/>
              <a:gd name="connsiteX7" fmla="*/ 3055524 w 4428011"/>
              <a:gd name="connsiteY7" fmla="*/ 4149508 h 4504487"/>
              <a:gd name="connsiteX8" fmla="*/ 2385056 w 4428011"/>
              <a:gd name="connsiteY8" fmla="*/ 4504487 h 4504487"/>
              <a:gd name="connsiteX9" fmla="*/ 1722476 w 4428011"/>
              <a:gd name="connsiteY9" fmla="*/ 4165285 h 4504487"/>
              <a:gd name="connsiteX10" fmla="*/ 2014327 w 4428011"/>
              <a:gd name="connsiteY10" fmla="*/ 4181062 h 4504487"/>
              <a:gd name="connsiteX11" fmla="*/ 2014327 w 4428011"/>
              <a:gd name="connsiteY11" fmla="*/ 3999628 h 4504487"/>
              <a:gd name="connsiteX12" fmla="*/ 263222 w 4428011"/>
              <a:gd name="connsiteY12" fmla="*/ 3968074 h 4504487"/>
              <a:gd name="connsiteX13" fmla="*/ 305192 w 4428011"/>
              <a:gd name="connsiteY13" fmla="*/ 512944 h 4504487"/>
              <a:gd name="connsiteX14" fmla="*/ 0 w 4428011"/>
              <a:gd name="connsiteY14" fmla="*/ 894502 h 4504487"/>
              <a:gd name="connsiteX15" fmla="*/ 1548943 w 4428011"/>
              <a:gd name="connsiteY15" fmla="*/ 520832 h 4504487"/>
              <a:gd name="connsiteX16" fmla="*/ 1557029 w 4428011"/>
              <a:gd name="connsiteY16" fmla="*/ 0 h 4504487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480437 w 4351419"/>
              <a:gd name="connsiteY0" fmla="*/ 0 h 4504487"/>
              <a:gd name="connsiteX1" fmla="*/ 3152465 w 4351419"/>
              <a:gd name="connsiteY1" fmla="*/ 8084 h 4504487"/>
              <a:gd name="connsiteX2" fmla="*/ 3160353 w 4351419"/>
              <a:gd name="connsiteY2" fmla="*/ 615493 h 4504487"/>
              <a:gd name="connsiteX3" fmla="*/ 4343532 w 4351419"/>
              <a:gd name="connsiteY3" fmla="*/ 607605 h 4504487"/>
              <a:gd name="connsiteX4" fmla="*/ 4351419 w 4351419"/>
              <a:gd name="connsiteY4" fmla="*/ 3928632 h 4504487"/>
              <a:gd name="connsiteX5" fmla="*/ 2671306 w 4351419"/>
              <a:gd name="connsiteY5" fmla="*/ 3920743 h 4504487"/>
              <a:gd name="connsiteX6" fmla="*/ 2671306 w 4351419"/>
              <a:gd name="connsiteY6" fmla="*/ 4165285 h 4504487"/>
              <a:gd name="connsiteX7" fmla="*/ 2978932 w 4351419"/>
              <a:gd name="connsiteY7" fmla="*/ 4149508 h 4504487"/>
              <a:gd name="connsiteX8" fmla="*/ 2308464 w 4351419"/>
              <a:gd name="connsiteY8" fmla="*/ 4504487 h 4504487"/>
              <a:gd name="connsiteX9" fmla="*/ 1645884 w 4351419"/>
              <a:gd name="connsiteY9" fmla="*/ 4165285 h 4504487"/>
              <a:gd name="connsiteX10" fmla="*/ 1937735 w 4351419"/>
              <a:gd name="connsiteY10" fmla="*/ 4181062 h 4504487"/>
              <a:gd name="connsiteX11" fmla="*/ 1937735 w 4351419"/>
              <a:gd name="connsiteY11" fmla="*/ 3999628 h 4504487"/>
              <a:gd name="connsiteX12" fmla="*/ 186630 w 4351419"/>
              <a:gd name="connsiteY12" fmla="*/ 3968074 h 4504487"/>
              <a:gd name="connsiteX13" fmla="*/ 0 w 4351419"/>
              <a:gd name="connsiteY13" fmla="*/ 284344 h 4504487"/>
              <a:gd name="connsiteX14" fmla="*/ 1472351 w 4351419"/>
              <a:gd name="connsiteY14" fmla="*/ 520832 h 4504487"/>
              <a:gd name="connsiteX15" fmla="*/ 1480437 w 4351419"/>
              <a:gd name="connsiteY15" fmla="*/ 0 h 4504487"/>
              <a:gd name="connsiteX0" fmla="*/ 1386094 w 4257076"/>
              <a:gd name="connsiteY0" fmla="*/ 0 h 4504487"/>
              <a:gd name="connsiteX1" fmla="*/ 3058122 w 4257076"/>
              <a:gd name="connsiteY1" fmla="*/ 8084 h 4504487"/>
              <a:gd name="connsiteX2" fmla="*/ 3066010 w 4257076"/>
              <a:gd name="connsiteY2" fmla="*/ 615493 h 4504487"/>
              <a:gd name="connsiteX3" fmla="*/ 4249189 w 4257076"/>
              <a:gd name="connsiteY3" fmla="*/ 607605 h 4504487"/>
              <a:gd name="connsiteX4" fmla="*/ 4257076 w 4257076"/>
              <a:gd name="connsiteY4" fmla="*/ 3928632 h 4504487"/>
              <a:gd name="connsiteX5" fmla="*/ 2576963 w 4257076"/>
              <a:gd name="connsiteY5" fmla="*/ 3920743 h 4504487"/>
              <a:gd name="connsiteX6" fmla="*/ 2576963 w 4257076"/>
              <a:gd name="connsiteY6" fmla="*/ 4165285 h 4504487"/>
              <a:gd name="connsiteX7" fmla="*/ 2884589 w 4257076"/>
              <a:gd name="connsiteY7" fmla="*/ 4149508 h 4504487"/>
              <a:gd name="connsiteX8" fmla="*/ 2214121 w 4257076"/>
              <a:gd name="connsiteY8" fmla="*/ 4504487 h 4504487"/>
              <a:gd name="connsiteX9" fmla="*/ 1551541 w 4257076"/>
              <a:gd name="connsiteY9" fmla="*/ 4165285 h 4504487"/>
              <a:gd name="connsiteX10" fmla="*/ 1843392 w 4257076"/>
              <a:gd name="connsiteY10" fmla="*/ 4181062 h 4504487"/>
              <a:gd name="connsiteX11" fmla="*/ 1843392 w 4257076"/>
              <a:gd name="connsiteY11" fmla="*/ 3999628 h 4504487"/>
              <a:gd name="connsiteX12" fmla="*/ 92287 w 4257076"/>
              <a:gd name="connsiteY12" fmla="*/ 3968074 h 4504487"/>
              <a:gd name="connsiteX13" fmla="*/ 0 w 4257076"/>
              <a:gd name="connsiteY13" fmla="*/ 502058 h 4504487"/>
              <a:gd name="connsiteX14" fmla="*/ 1378008 w 4257076"/>
              <a:gd name="connsiteY14" fmla="*/ 520832 h 4504487"/>
              <a:gd name="connsiteX15" fmla="*/ 1386094 w 42570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05687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22620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1428 w 4172410"/>
              <a:gd name="connsiteY0" fmla="*/ 0 h 4504487"/>
              <a:gd name="connsiteX1" fmla="*/ 2973456 w 4172410"/>
              <a:gd name="connsiteY1" fmla="*/ 8084 h 4504487"/>
              <a:gd name="connsiteX2" fmla="*/ 2981344 w 4172410"/>
              <a:gd name="connsiteY2" fmla="*/ 615493 h 4504487"/>
              <a:gd name="connsiteX3" fmla="*/ 4164523 w 4172410"/>
              <a:gd name="connsiteY3" fmla="*/ 607605 h 4504487"/>
              <a:gd name="connsiteX4" fmla="*/ 4172410 w 4172410"/>
              <a:gd name="connsiteY4" fmla="*/ 3928632 h 4504487"/>
              <a:gd name="connsiteX5" fmla="*/ 2492297 w 4172410"/>
              <a:gd name="connsiteY5" fmla="*/ 3920743 h 4504487"/>
              <a:gd name="connsiteX6" fmla="*/ 2492297 w 4172410"/>
              <a:gd name="connsiteY6" fmla="*/ 4165285 h 4504487"/>
              <a:gd name="connsiteX7" fmla="*/ 2799923 w 4172410"/>
              <a:gd name="connsiteY7" fmla="*/ 4149508 h 4504487"/>
              <a:gd name="connsiteX8" fmla="*/ 2129455 w 4172410"/>
              <a:gd name="connsiteY8" fmla="*/ 4504487 h 4504487"/>
              <a:gd name="connsiteX9" fmla="*/ 1466875 w 4172410"/>
              <a:gd name="connsiteY9" fmla="*/ 4165285 h 4504487"/>
              <a:gd name="connsiteX10" fmla="*/ 1758726 w 4172410"/>
              <a:gd name="connsiteY10" fmla="*/ 4181062 h 4504487"/>
              <a:gd name="connsiteX11" fmla="*/ 1758726 w 4172410"/>
              <a:gd name="connsiteY11" fmla="*/ 3999628 h 4504487"/>
              <a:gd name="connsiteX12" fmla="*/ 7621 w 4172410"/>
              <a:gd name="connsiteY12" fmla="*/ 3968074 h 4504487"/>
              <a:gd name="connsiteX13" fmla="*/ 0 w 4172410"/>
              <a:gd name="connsiteY13" fmla="*/ 522620 h 4504487"/>
              <a:gd name="connsiteX14" fmla="*/ 1293342 w 4172410"/>
              <a:gd name="connsiteY14" fmla="*/ 520832 h 4504487"/>
              <a:gd name="connsiteX15" fmla="*/ 1301428 w 4172410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2410 w 4189923"/>
              <a:gd name="connsiteY4" fmla="*/ 3928632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684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579207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89923" h="4504487">
                <a:moveTo>
                  <a:pt x="1301428" y="0"/>
                </a:moveTo>
                <a:lnTo>
                  <a:pt x="2973456" y="8084"/>
                </a:lnTo>
                <a:lnTo>
                  <a:pt x="2981344" y="579207"/>
                </a:lnTo>
                <a:lnTo>
                  <a:pt x="4189923" y="594905"/>
                </a:lnTo>
                <a:cubicBezTo>
                  <a:pt x="4184085" y="1706147"/>
                  <a:pt x="4182481" y="2851257"/>
                  <a:pt x="4176643" y="3962499"/>
                </a:cubicBezTo>
                <a:lnTo>
                  <a:pt x="2483830" y="3958843"/>
                </a:lnTo>
                <a:lnTo>
                  <a:pt x="2492297" y="4146235"/>
                </a:lnTo>
                <a:lnTo>
                  <a:pt x="2799923" y="4149508"/>
                </a:lnTo>
                <a:lnTo>
                  <a:pt x="2129455" y="4504487"/>
                </a:lnTo>
                <a:lnTo>
                  <a:pt x="1473225" y="4155760"/>
                </a:lnTo>
                <a:lnTo>
                  <a:pt x="1758726" y="4155662"/>
                </a:lnTo>
                <a:lnTo>
                  <a:pt x="1758726" y="3957295"/>
                </a:lnTo>
                <a:lnTo>
                  <a:pt x="7621" y="3968074"/>
                </a:lnTo>
                <a:cubicBezTo>
                  <a:pt x="2259" y="2813945"/>
                  <a:pt x="5362" y="1676749"/>
                  <a:pt x="0" y="522620"/>
                </a:cubicBezTo>
                <a:lnTo>
                  <a:pt x="1293342" y="520832"/>
                </a:lnTo>
                <a:lnTo>
                  <a:pt x="1301428" y="0"/>
                </a:lnTo>
                <a:close/>
              </a:path>
            </a:pathLst>
          </a:cu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68263" indent="0" algn="ctr">
              <a:buNone/>
            </a:pPr>
            <a:r>
              <a:rPr lang="en-US" sz="5400" b="1" dirty="0" smtClean="0">
                <a:latin typeface="18 VAG Rounded Thin   55390"/>
                <a:cs typeface="Vagrounded"/>
              </a:rPr>
              <a:t>Double</a:t>
            </a:r>
            <a:endParaRPr lang="en-US" sz="5400" b="1" dirty="0">
              <a:latin typeface="18 VAG Rounded Thin   55390"/>
              <a:cs typeface="Vagrounded"/>
            </a:endParaRPr>
          </a:p>
        </p:txBody>
      </p:sp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6172200" y="1150144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n </a:t>
            </a:r>
            <a:endParaRPr lang="en-US" sz="2500" dirty="0">
              <a:latin typeface="18 VAG Rounded Thin   55390"/>
              <a:cs typeface="Vagrounded"/>
            </a:endParaRPr>
          </a:p>
        </p:txBody>
      </p:sp>
      <p:sp>
        <p:nvSpPr>
          <p:cNvPr id="11" name="Text Placeholder 7"/>
          <p:cNvSpPr txBox="1">
            <a:spLocks/>
          </p:cNvSpPr>
          <p:nvPr/>
        </p:nvSpPr>
        <p:spPr bwMode="auto">
          <a:xfrm>
            <a:off x="5943600" y="5562600"/>
            <a:ext cx="152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Double(n)</a:t>
            </a:r>
            <a:endParaRPr lang="en-US" sz="2500" dirty="0">
              <a:latin typeface="18 VAG Rounded Thin   55390"/>
              <a:cs typeface="Vagrounded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1210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07656" cy="5305864"/>
          </a:xfrm>
        </p:spPr>
        <p:txBody>
          <a:bodyPr/>
          <a:lstStyle/>
          <a:p>
            <a:r>
              <a:rPr lang="en-US" dirty="0" smtClean="0"/>
              <a:t>How!</a:t>
            </a:r>
          </a:p>
          <a:p>
            <a:pPr lvl="1"/>
            <a:r>
              <a:rPr lang="en-US" dirty="0" smtClean="0"/>
              <a:t>That’s the beauty of a functional abstraction; it doesn’t say </a:t>
            </a:r>
            <a:r>
              <a:rPr lang="en-US" dirty="0" smtClean="0">
                <a:solidFill>
                  <a:srgbClr val="FFFF00"/>
                </a:solidFill>
              </a:rPr>
              <a:t>how</a:t>
            </a:r>
            <a:r>
              <a:rPr lang="en-US" dirty="0" smtClean="0"/>
              <a:t> it will do its job.</a:t>
            </a:r>
          </a:p>
          <a:p>
            <a:r>
              <a:rPr lang="en-US" dirty="0" smtClean="0"/>
              <a:t>Example: Double</a:t>
            </a:r>
          </a:p>
          <a:p>
            <a:pPr lvl="1"/>
            <a:r>
              <a:rPr lang="en-US" dirty="0" smtClean="0"/>
              <a:t>Could be n * 2</a:t>
            </a:r>
          </a:p>
          <a:p>
            <a:pPr lvl="1"/>
            <a:r>
              <a:rPr lang="en-US" dirty="0" smtClean="0"/>
              <a:t>Could be n + n</a:t>
            </a:r>
          </a:p>
          <a:p>
            <a:pPr lvl="1"/>
            <a:r>
              <a:rPr lang="en-US" dirty="0" smtClean="0"/>
              <a:t>Could be n+1 (n times)</a:t>
            </a:r>
            <a:endParaRPr lang="en-US" dirty="0"/>
          </a:p>
          <a:p>
            <a:pPr lvl="2"/>
            <a:r>
              <a:rPr lang="en-US" dirty="0" smtClean="0"/>
              <a:t>if n is a positive integer</a:t>
            </a:r>
          </a:p>
          <a:p>
            <a:r>
              <a:rPr lang="en-US" dirty="0" smtClean="0"/>
              <a:t>This gives great freedom to author!</a:t>
            </a:r>
          </a:p>
          <a:p>
            <a:pPr lvl="1"/>
            <a:r>
              <a:rPr lang="en-US" u="sng" dirty="0" smtClean="0"/>
              <a:t>You</a:t>
            </a:r>
            <a:r>
              <a:rPr lang="en-US" dirty="0" smtClean="0"/>
              <a:t> choose Algorithm(s)!</a:t>
            </a:r>
          </a:p>
          <a:p>
            <a:pPr marL="454025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NOT in a spec?</a:t>
            </a:r>
            <a:endParaRPr lang="en-US" dirty="0"/>
          </a:p>
        </p:txBody>
      </p:sp>
      <p:pic>
        <p:nvPicPr>
          <p:cNvPr id="8" name="Content Placeholder 7" descr="rbsm2_09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-602" b="-602"/>
          <a:stretch/>
        </p:blipFill>
        <p:spPr>
          <a:xfrm>
            <a:off x="4655344" y="233762"/>
            <a:ext cx="4038600" cy="6090838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9411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think?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Which factor below is the most important in choosing the algorithm to use?</a:t>
            </a:r>
          </a:p>
          <a:p>
            <a:pPr>
              <a:buNone/>
            </a:pPr>
            <a:endParaRPr lang="en-US" dirty="0" smtClean="0"/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Simplest?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Easiest to implement?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/>
              <a:t>T</a:t>
            </a:r>
            <a:r>
              <a:rPr lang="en-US" dirty="0" smtClean="0"/>
              <a:t>akes less time?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Uses up less space (memory)?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Gives a more precise answer?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UC Berkeley CS10 "The Beauty and Joy of Computing" : Algorithm Complexity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5867400" y="2209800"/>
            <a:ext cx="2815484" cy="256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2357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endParaRPr lang="en-US" sz="2400" dirty="0" smtClean="0"/>
          </a:p>
          <a:p>
            <a:r>
              <a:rPr lang="en-US" sz="2400" dirty="0" smtClean="0"/>
              <a:t>This book launched a generation of CS students into Algorithm Analysis</a:t>
            </a:r>
          </a:p>
          <a:p>
            <a:pPr lvl="1"/>
            <a:r>
              <a:rPr lang="en-US" sz="2000" dirty="0" smtClean="0"/>
              <a:t>It’s on everyone’s shelf</a:t>
            </a:r>
          </a:p>
          <a:p>
            <a:pPr lvl="1"/>
            <a:r>
              <a:rPr lang="en-US" sz="2000" dirty="0" smtClean="0"/>
              <a:t>It might be hard to </a:t>
            </a:r>
            <a:r>
              <a:rPr lang="en-US" sz="2000" dirty="0" err="1" smtClean="0"/>
              <a:t>grok</a:t>
            </a:r>
            <a:r>
              <a:rPr lang="en-US" sz="2000" dirty="0" smtClean="0"/>
              <a:t> at this point, but if you go on in CS, remember it &amp; own it!</a:t>
            </a:r>
          </a:p>
          <a:p>
            <a:pPr lvl="2"/>
            <a:r>
              <a:rPr lang="en-US" sz="1800" dirty="0" smtClean="0"/>
              <a:t>…but get the most recent </a:t>
            </a:r>
            <a:r>
              <a:rPr lang="en-US" sz="1800" dirty="0" err="1" smtClean="0"/>
              <a:t>vers</a:t>
            </a:r>
            <a:endParaRPr lang="en-US" sz="1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9" r="39"/>
          <a:stretch/>
        </p:blipFill>
        <p:spPr>
          <a:xfrm>
            <a:off x="4734834" y="1447800"/>
            <a:ext cx="3879620" cy="4391466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text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8095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564856" cy="5305864"/>
          </a:xfrm>
        </p:spPr>
        <p:txBody>
          <a:bodyPr/>
          <a:lstStyle/>
          <a:p>
            <a:r>
              <a:rPr lang="en-US" dirty="0" smtClean="0"/>
              <a:t>An algorithm is </a:t>
            </a:r>
            <a:r>
              <a:rPr lang="en-US" dirty="0" smtClean="0">
                <a:solidFill>
                  <a:srgbClr val="FFFF00"/>
                </a:solidFill>
              </a:rPr>
              <a:t>correct</a:t>
            </a:r>
            <a:r>
              <a:rPr lang="en-US" dirty="0" smtClean="0"/>
              <a:t> if, for every input, it reports the correct output </a:t>
            </a:r>
            <a:r>
              <a:rPr lang="en-US" u="sng" dirty="0" smtClean="0"/>
              <a:t>and</a:t>
            </a:r>
            <a:r>
              <a:rPr lang="en-US" dirty="0" smtClean="0"/>
              <a:t> doesn’t run forever or cause an error.</a:t>
            </a:r>
          </a:p>
          <a:p>
            <a:pPr lvl="1"/>
            <a:r>
              <a:rPr lang="en-US" dirty="0" smtClean="0"/>
              <a:t>Incorrect algorithms may run forever, or may crash, or may not return the correct answer.</a:t>
            </a:r>
          </a:p>
          <a:p>
            <a:pPr lvl="2"/>
            <a:r>
              <a:rPr lang="en-US" dirty="0" smtClean="0"/>
              <a:t>They could still be useful!</a:t>
            </a:r>
          </a:p>
          <a:p>
            <a:pPr lvl="2"/>
            <a:r>
              <a:rPr lang="en-US" dirty="0" smtClean="0"/>
              <a:t>Consider an approximation…</a:t>
            </a:r>
          </a:p>
          <a:p>
            <a:pPr lvl="1"/>
            <a:r>
              <a:rPr lang="en-US" dirty="0" smtClean="0"/>
              <a:t>For now, we’ll only consider </a:t>
            </a:r>
            <a:r>
              <a:rPr lang="en-US" u="sng" dirty="0" smtClean="0"/>
              <a:t>correct</a:t>
            </a:r>
            <a:r>
              <a:rPr lang="en-US" dirty="0" smtClean="0"/>
              <a:t> algorithms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analysis : the basics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 t="-9854" b="-9854"/>
          <a:stretch>
            <a:fillRect/>
          </a:stretch>
        </p:blipFill>
        <p:spPr>
          <a:xfrm>
            <a:off x="5105400" y="990600"/>
            <a:ext cx="3574600" cy="4696266"/>
          </a:xfrm>
        </p:spPr>
      </p:pic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5105400" y="5410200"/>
            <a:ext cx="358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latin typeface="Vagrounded"/>
                <a:cs typeface="Vagrounded"/>
              </a:rPr>
              <a:t>Algorithm for managing </a:t>
            </a:r>
            <a:r>
              <a:rPr lang="en-US" sz="1806" b="1" dirty="0">
                <a:latin typeface="Vagrounded"/>
                <a:cs typeface="Vagrounded"/>
              </a:rPr>
              <a:t>Vitamin D sterols based on serum calcium levels</a:t>
            </a:r>
            <a:r>
              <a:rPr lang="en-US" sz="1806" b="1" dirty="0" smtClean="0">
                <a:latin typeface="Vagrounded"/>
                <a:cs typeface="Vagrounded"/>
              </a:rPr>
              <a:t>.</a:t>
            </a:r>
          </a:p>
          <a:p>
            <a:pPr marL="68263" indent="0" algn="ctr">
              <a:buNone/>
            </a:pPr>
            <a:r>
              <a:rPr lang="en-US" sz="1200" dirty="0">
                <a:latin typeface="Vagrounded"/>
                <a:cs typeface="Vagrounded"/>
              </a:rPr>
              <a:t/>
            </a:r>
            <a:br>
              <a:rPr lang="en-US" sz="1200" dirty="0">
                <a:latin typeface="Vagrounded"/>
                <a:cs typeface="Vagrounded"/>
              </a:rPr>
            </a:br>
            <a:r>
              <a:rPr lang="en-US" sz="1280" dirty="0" err="1">
                <a:latin typeface="Vagrounded"/>
                <a:cs typeface="Vagrounded"/>
              </a:rPr>
              <a:t>www.kidney.org</a:t>
            </a:r>
            <a:r>
              <a:rPr lang="en-US" sz="1280" dirty="0">
                <a:latin typeface="Vagrounded"/>
                <a:cs typeface="Vagrounded"/>
              </a:rPr>
              <a:t>/professionals/</a:t>
            </a:r>
            <a:r>
              <a:rPr lang="en-US" sz="1280" dirty="0" err="1">
                <a:latin typeface="Vagrounded"/>
                <a:cs typeface="Vagrounded"/>
              </a:rPr>
              <a:t>kdoqi</a:t>
            </a:r>
            <a:r>
              <a:rPr lang="en-US" sz="1280" dirty="0">
                <a:latin typeface="Vagrounded"/>
                <a:cs typeface="Vagrounded"/>
              </a:rPr>
              <a:t>/</a:t>
            </a:r>
            <a:r>
              <a:rPr lang="en-US" sz="1280" dirty="0" err="1">
                <a:latin typeface="Vagrounded"/>
                <a:cs typeface="Vagrounded"/>
              </a:rPr>
              <a:t>guidelines_bone</a:t>
            </a:r>
            <a:r>
              <a:rPr lang="en-US" sz="1280" dirty="0">
                <a:latin typeface="Vagrounded"/>
                <a:cs typeface="Vagrounded"/>
              </a:rPr>
              <a:t>/guide8b.htm</a:t>
            </a:r>
            <a:endParaRPr lang="en-US" sz="2000" dirty="0">
              <a:latin typeface="Vagrounded"/>
              <a:cs typeface="Vagrounded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8013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>
            <a:normAutofit/>
          </a:bodyPr>
          <a:lstStyle/>
          <a:p>
            <a:r>
              <a:rPr lang="en-US" dirty="0" smtClean="0"/>
              <a:t>One commonly used criterion in making a decision is </a:t>
            </a:r>
            <a:r>
              <a:rPr lang="en-US" b="1" dirty="0" smtClean="0">
                <a:solidFill>
                  <a:srgbClr val="FFFF00"/>
                </a:solidFill>
              </a:rPr>
              <a:t>running time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 smtClean="0"/>
              <a:t>how long does the algorithm take to run and finish its task?</a:t>
            </a:r>
          </a:p>
          <a:p>
            <a:r>
              <a:rPr lang="en-US" dirty="0" smtClean="0"/>
              <a:t>How do we measure it?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analysis : running time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Content Placeholder 7" descr="skd188803sdc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-29482" b="-29482"/>
          <a:stretch/>
        </p:blipFill>
        <p:spPr/>
      </p:pic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5105400" y="3200400"/>
            <a:ext cx="152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000" dirty="0" smtClean="0">
                <a:latin typeface="Courier"/>
                <a:cs typeface="Courier"/>
              </a:rPr>
              <a:t>08:23:12</a:t>
            </a:r>
            <a:endParaRPr lang="en-US" sz="20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7432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1456" cy="530586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Time w/stopwatch, but…</a:t>
            </a:r>
          </a:p>
          <a:p>
            <a:pPr lvl="1"/>
            <a:r>
              <a:rPr lang="en-US" dirty="0" smtClean="0"/>
              <a:t>Different computers may have different runtimes.  </a:t>
            </a:r>
            <a:r>
              <a:rPr lang="en-US" dirty="0" smtClean="0">
                <a:sym typeface="Wingdings" pitchFamily="2" charset="2"/>
              </a:rPr>
              <a:t></a:t>
            </a:r>
            <a:endParaRPr lang="en-US" dirty="0" smtClean="0"/>
          </a:p>
          <a:p>
            <a:pPr lvl="1"/>
            <a:r>
              <a:rPr lang="en-US" dirty="0" smtClean="0"/>
              <a:t>Same computer may have different runtime on the </a:t>
            </a:r>
            <a:r>
              <a:rPr lang="en-US" u="sng" dirty="0" smtClean="0"/>
              <a:t>same</a:t>
            </a:r>
            <a:r>
              <a:rPr lang="en-US" dirty="0" smtClean="0"/>
              <a:t> input.  </a:t>
            </a:r>
            <a:r>
              <a:rPr lang="en-US" dirty="0" smtClean="0">
                <a:sym typeface="Wingdings" pitchFamily="2" charset="2"/>
              </a:rPr>
              <a:t>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Need to implement the algorithm first to run it.  </a:t>
            </a:r>
            <a:r>
              <a:rPr lang="en-US" dirty="0" smtClean="0">
                <a:sym typeface="Wingdings"/>
              </a:rPr>
              <a:t></a:t>
            </a:r>
            <a:endParaRPr lang="en-US" dirty="0">
              <a:sym typeface="Wingdings" pitchFamily="2" charset="2"/>
            </a:endParaRPr>
          </a:p>
          <a:p>
            <a:endParaRPr lang="en-US" i="1" dirty="0" smtClean="0"/>
          </a:p>
          <a:p>
            <a:r>
              <a:rPr lang="en-US" i="1" dirty="0" smtClean="0"/>
              <a:t>Solution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FF00"/>
                </a:solidFill>
              </a:rPr>
              <a:t>Count the number of “steps” </a:t>
            </a:r>
            <a:r>
              <a:rPr lang="en-US" dirty="0" smtClean="0"/>
              <a:t>involved, not time!</a:t>
            </a:r>
          </a:p>
          <a:p>
            <a:pPr lvl="1"/>
            <a:r>
              <a:rPr lang="en-US" dirty="0" smtClean="0"/>
              <a:t>Each operation = 1 step</a:t>
            </a:r>
          </a:p>
          <a:p>
            <a:pPr lvl="1"/>
            <a:r>
              <a:rPr lang="en-US" i="1" dirty="0" smtClean="0">
                <a:solidFill>
                  <a:schemeClr val="accent1"/>
                </a:solidFill>
              </a:rPr>
              <a:t>If we say “running time”, we’ll mean # of steps, not time!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 analysis problem &amp; 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Content Placeholder 6" descr="stk19951boj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2034" b="2034"/>
          <a:stretch>
            <a:fillRect/>
          </a:stretch>
        </p:blipFill>
        <p:spPr>
          <a:xfrm>
            <a:off x="4829344" y="1219200"/>
            <a:ext cx="3690600" cy="4848666"/>
          </a:xfrm>
        </p:spPr>
      </p:pic>
      <p:sp>
        <p:nvSpPr>
          <p:cNvPr id="8" name="&quot;No&quot; Symbol 7"/>
          <p:cNvSpPr/>
          <p:nvPr/>
        </p:nvSpPr>
        <p:spPr>
          <a:xfrm>
            <a:off x="4831206" y="2504400"/>
            <a:ext cx="3657600" cy="3657600"/>
          </a:xfrm>
          <a:prstGeom prst="noSmoking">
            <a:avLst>
              <a:gd name="adj" fmla="val 1172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2156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48270</TotalTime>
  <Pages>47</Pages>
  <Words>1259</Words>
  <Application>Microsoft Macintosh PowerPoint</Application>
  <PresentationFormat>Letter Paper (8.5x11 in)</PresentationFormat>
  <Paragraphs>218</Paragraphs>
  <Slides>18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Metro</vt:lpstr>
      <vt:lpstr>Yahoo predicts america’s political winners</vt:lpstr>
      <vt:lpstr>Functional Abstraction (review)</vt:lpstr>
      <vt:lpstr>What is IN a spec? (review)</vt:lpstr>
      <vt:lpstr>What is NOT in a spec?</vt:lpstr>
      <vt:lpstr>What do YOU think?</vt:lpstr>
      <vt:lpstr>Reference text</vt:lpstr>
      <vt:lpstr>Algorithm analysis : the basics</vt:lpstr>
      <vt:lpstr>Algorithm analysis : running time</vt:lpstr>
      <vt:lpstr>Runtime analysis problem &amp; solution</vt:lpstr>
      <vt:lpstr>Runtime analysis : input size &amp; efficiency</vt:lpstr>
      <vt:lpstr>Runtime analysis : worst or avg case?</vt:lpstr>
      <vt:lpstr>Runtime analysis: Final abstraction</vt:lpstr>
      <vt:lpstr>Example: Finding a student (by ID)</vt:lpstr>
      <vt:lpstr>Example: Finding a student (by ID)</vt:lpstr>
      <vt:lpstr>Example: Finding a student (by ID)</vt:lpstr>
      <vt:lpstr>Example: Finding a shared birthday</vt:lpstr>
      <vt:lpstr>Example: Finding subsets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3012</cp:revision>
  <cp:lastPrinted>2012-02-01T01:58:56Z</cp:lastPrinted>
  <dcterms:created xsi:type="dcterms:W3CDTF">2012-01-31T20:00:12Z</dcterms:created>
  <dcterms:modified xsi:type="dcterms:W3CDTF">2012-02-01T01:58:57Z</dcterms:modified>
</cp:coreProperties>
</file>