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7" r:id="rId2"/>
    <p:sldId id="1048" r:id="rId3"/>
    <p:sldId id="1060" r:id="rId4"/>
    <p:sldId id="1062" r:id="rId5"/>
    <p:sldId id="1063" r:id="rId6"/>
    <p:sldId id="1064" r:id="rId7"/>
    <p:sldId id="1049" r:id="rId8"/>
    <p:sldId id="1050" r:id="rId9"/>
    <p:sldId id="1051" r:id="rId10"/>
    <p:sldId id="1066" r:id="rId11"/>
    <p:sldId id="1061" r:id="rId12"/>
    <p:sldId id="1065" r:id="rId13"/>
    <p:sldId id="1052" r:id="rId14"/>
    <p:sldId id="1053" r:id="rId15"/>
    <p:sldId id="1054" r:id="rId16"/>
    <p:sldId id="1056" r:id="rId17"/>
    <p:sldId id="1067" r:id="rId18"/>
    <p:sldId id="1059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50" autoAdjust="0"/>
    <p:restoredTop sz="81191" autoAdjust="0"/>
  </p:normalViewPr>
  <p:slideViewPr>
    <p:cSldViewPr>
      <p:cViewPr varScale="1">
        <p:scale>
          <a:sx n="123" d="100"/>
          <a:sy n="123" d="100"/>
        </p:scale>
        <p:origin x="-96" y="-282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2DDFBDA5-76AA-4847-B7B8-7237FF84888D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DA9949C9-5E8E-B54A-BF9C-4AAE3C8DD7B0}" type="slidenum">
              <a:rPr lang="en-US"/>
              <a:pPr/>
              <a:t>8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66179038-FDE1-984C-9676-3209643987F8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14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825C956-3914-3C43-84BC-31F7DD24BC18}" type="slidenum">
              <a:rPr lang="en-US"/>
              <a:pPr/>
              <a:t>15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30CAC9AD-5504-1E44-931B-5E62773E338F}" type="slidenum">
              <a:rPr lang="en-US"/>
              <a:pPr/>
              <a:t>16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CS10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EF22044-61D0-6049-915D-BC75111831AC}" type="slidenum">
              <a:rPr lang="en-US"/>
              <a:pPr/>
              <a:t>‹#›</a:t>
            </a:fld>
            <a:r>
              <a:rPr lang="en-US"/>
              <a:t>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200 Students Can't Be Wrong! : GamesCrafters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CS10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#22 </a:t>
            </a: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: Computational Game Theory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2010</a:t>
            </a:r>
            <a:r>
              <a:rPr lang="en-US" sz="3200" b="1" smtClean="0">
                <a:solidFill>
                  <a:schemeClr val="bg2"/>
                </a:solidFill>
                <a:latin typeface="18 VAG Rounded Bold   07390"/>
                <a:cs typeface=""/>
              </a:rPr>
              <a:t>-11-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17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5562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Checkers solved in 2007!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495799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 19-year project led by Prof Jonathan Schaeffer, he used dozens (sometimes hundreds) of computers and AI to prove it is, in perfect play, a … draw! This means that if two Gods were to play, nobody would ever win!</a:t>
            </a:r>
            <a:endParaRPr lang="en-US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www.cs.ualberta.ca/~chinook/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5852652"/>
            <a:ext cx="3886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191256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33" r="2933"/>
          <a:stretch>
            <a:fillRect/>
          </a:stretch>
        </p:blipFill>
        <p:spPr>
          <a:xfrm>
            <a:off x="4648200" y="990601"/>
            <a:ext cx="4038600" cy="5305864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  <a:noFill/>
        </p:spPr>
        <p:txBody>
          <a:bodyPr/>
          <a:lstStyle/>
          <a:p>
            <a:r>
              <a:rPr lang="en-US" sz="2800" dirty="0">
                <a:effectLst/>
              </a:rPr>
              <a:t>We </a:t>
            </a:r>
            <a:r>
              <a:rPr lang="en-US" sz="2800" u="sng" dirty="0">
                <a:effectLst/>
              </a:rPr>
              <a:t>strongly solve</a:t>
            </a:r>
            <a:r>
              <a:rPr lang="en-US" sz="2800" dirty="0">
                <a:effectLst/>
              </a:rPr>
              <a:t> abstract strategy games and puzzles</a:t>
            </a:r>
          </a:p>
          <a:p>
            <a:pPr lvl="1"/>
            <a:r>
              <a:rPr lang="en-US" sz="2400" dirty="0">
                <a:effectLst/>
              </a:rPr>
              <a:t>70 games / puzzles in our system</a:t>
            </a:r>
          </a:p>
          <a:p>
            <a:pPr lvl="1"/>
            <a:r>
              <a:rPr lang="en-US" sz="2400" dirty="0">
                <a:effectLst/>
              </a:rPr>
              <a:t>Allows perfect play against an opponent</a:t>
            </a:r>
          </a:p>
          <a:p>
            <a:pPr lvl="1"/>
            <a:r>
              <a:rPr lang="en-US" sz="2400" dirty="0">
                <a:effectLst/>
              </a:rPr>
              <a:t>Ability to do a post-game analysis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CC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GamesCrafters</a:t>
            </a:r>
          </a:p>
        </p:txBody>
      </p:sp>
    </p:spTree>
    <p:extLst>
      <p:ext uri="{BB962C8B-B14F-4D97-AF65-F5344CB8AC3E}">
        <p14:creationId xmlns:p14="http://schemas.microsoft.com/office/powerpoint/2010/main" val="89411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mean “strongly solve”?</a:t>
            </a:r>
          </a:p>
        </p:txBody>
      </p:sp>
      <p:pic>
        <p:nvPicPr>
          <p:cNvPr id="9" name="Content Placeholder 8" descr="Screen shot 2009-09-12 at 11.19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97" b="-10497"/>
          <a:stretch>
            <a:fillRect/>
          </a:stretch>
        </p:blipFill>
        <p:spPr/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3353" y="5882769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Wargames (1983)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Weakly </a:t>
            </a:r>
            <a:r>
              <a:rPr lang="en-US"/>
              <a:t>Solving A Game (Checkers)</a:t>
            </a: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0" y="1381780"/>
            <a:ext cx="4157663" cy="4171950"/>
          </a:xfrm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3743980"/>
            <a:ext cx="2133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Endgame databases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(solved)</a:t>
            </a:r>
            <a:endParaRPr lang="en-US" sz="2400">
              <a:latin typeface="18 VAG Rounded Bold   0739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09600" y="2880717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Master: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main line of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play to consider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324600" y="214378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Workers: </a:t>
            </a:r>
            <a:br>
              <a:rPr lang="en-US" sz="2000" b="1">
                <a:solidFill>
                  <a:schemeClr val="accent2"/>
                </a:solidFill>
                <a:latin typeface="18 VAG Rounded Bold   07390"/>
              </a:rPr>
            </a:b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positions to search</a:t>
            </a:r>
            <a:endParaRPr lang="en-US" sz="2000">
              <a:latin typeface="18 VAG Rounded Bold   07390"/>
            </a:endParaRP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rot="837214" flipV="1">
            <a:off x="2248684" y="2838053"/>
            <a:ext cx="2060997" cy="53187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4876800" y="2372380"/>
            <a:ext cx="2057400" cy="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rot="-1398365" flipH="1" flipV="1">
            <a:off x="4419600" y="3883680"/>
            <a:ext cx="2286000" cy="99060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57400" y="5648980"/>
            <a:ext cx="470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Log of Search Space Size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970789" y="0"/>
            <a:ext cx="517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Thanks to Jonathan Schaeffer for this slide…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  <a:cs typeface="Courier New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61382" y="1464117"/>
            <a:ext cx="372609" cy="2293435"/>
          </a:xfrm>
          <a:custGeom>
            <a:avLst/>
            <a:gdLst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09" h="2293435">
                <a:moveTo>
                  <a:pt x="99713" y="0"/>
                </a:moveTo>
                <a:lnTo>
                  <a:pt x="0" y="162693"/>
                </a:lnTo>
                <a:lnTo>
                  <a:pt x="257153" y="493325"/>
                </a:lnTo>
                <a:lnTo>
                  <a:pt x="52481" y="818709"/>
                </a:lnTo>
                <a:lnTo>
                  <a:pt x="257153" y="1165086"/>
                </a:lnTo>
                <a:lnTo>
                  <a:pt x="152193" y="1312034"/>
                </a:lnTo>
                <a:lnTo>
                  <a:pt x="278145" y="1500967"/>
                </a:lnTo>
                <a:lnTo>
                  <a:pt x="162689" y="1647915"/>
                </a:lnTo>
                <a:lnTo>
                  <a:pt x="372609" y="1968051"/>
                </a:lnTo>
                <a:lnTo>
                  <a:pt x="173185" y="2293435"/>
                </a:lnTo>
              </a:path>
            </a:pathLst>
          </a:custGeom>
          <a:ln w="762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Solving Example</a:t>
            </a:r>
            <a:r>
              <a:rPr lang="en-US" dirty="0"/>
              <a:t>: 1,2,…,10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4181475" cy="4876800"/>
          </a:xfrm>
        </p:spPr>
        <p:txBody>
          <a:bodyPr/>
          <a:lstStyle/>
          <a:p>
            <a:r>
              <a:rPr lang="en-US" sz="2000"/>
              <a:t>Rules (on your turn):</a:t>
            </a:r>
          </a:p>
          <a:p>
            <a:pPr lvl="1"/>
            <a:r>
              <a:rPr lang="en-US" sz="1800"/>
              <a:t>Running total = 0</a:t>
            </a:r>
          </a:p>
          <a:p>
            <a:r>
              <a:rPr lang="en-US" sz="2000"/>
              <a:t>Rules (on your turn):</a:t>
            </a:r>
          </a:p>
          <a:p>
            <a:pPr lvl="1"/>
            <a:r>
              <a:rPr lang="en-US" sz="1800"/>
              <a:t>Add 1 or 2 to running total</a:t>
            </a:r>
          </a:p>
          <a:p>
            <a:r>
              <a:rPr lang="en-US" sz="2000"/>
              <a:t>Goal</a:t>
            </a:r>
          </a:p>
          <a:p>
            <a:pPr lvl="1"/>
            <a:r>
              <a:rPr lang="en-US" sz="1800"/>
              <a:t>Be the FIRST to get to 10</a:t>
            </a:r>
          </a:p>
          <a:p>
            <a:r>
              <a:rPr lang="en-US" sz="2400"/>
              <a:t>Example</a:t>
            </a:r>
          </a:p>
          <a:p>
            <a:pPr lvl="1"/>
            <a:r>
              <a:rPr lang="en-US" sz="2000"/>
              <a:t>Ana: “2 to make it 2”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Bob: “1 to make it 3”</a:t>
            </a:r>
          </a:p>
          <a:p>
            <a:pPr lvl="1"/>
            <a:r>
              <a:rPr lang="en-US" sz="2000"/>
              <a:t>Ana: “2 to make it 5”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Bob: “2 to make it 7” </a:t>
            </a:r>
            <a:r>
              <a:rPr lang="en-US" sz="2000">
                <a:solidFill>
                  <a:schemeClr val="accent6"/>
                </a:solidFill>
                <a:sym typeface="Wingdings"/>
              </a:rPr>
              <a:t> photo</a:t>
            </a:r>
            <a:endParaRPr lang="en-US" sz="2000">
              <a:solidFill>
                <a:schemeClr val="accent6"/>
              </a:solidFill>
            </a:endParaRPr>
          </a:p>
          <a:p>
            <a:pPr lvl="1"/>
            <a:r>
              <a:rPr lang="en-US" sz="2000"/>
              <a:t>Ana: “1 to make it 8”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Bob: “2 to make it 10” I WIN!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5801848" y="4724400"/>
            <a:ext cx="219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7 ducks (out of 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73" y="2362200"/>
            <a:ext cx="3656527" cy="23828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Tic-Tac-Toe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3648075" cy="4876800"/>
          </a:xfrm>
        </p:spPr>
        <p:txBody>
          <a:bodyPr/>
          <a:lstStyle/>
          <a:p>
            <a:r>
              <a:rPr lang="en-US" sz="2400"/>
              <a:t>Rules (on your turn):</a:t>
            </a:r>
          </a:p>
          <a:p>
            <a:pPr lvl="1"/>
            <a:r>
              <a:rPr lang="en-US" sz="2000"/>
              <a:t>Place your X or O in an empty slot on 3x3 board</a:t>
            </a:r>
          </a:p>
          <a:p>
            <a:r>
              <a:rPr lang="en-US" sz="2400"/>
              <a:t>Goal</a:t>
            </a:r>
          </a:p>
          <a:p>
            <a:pPr lvl="1"/>
            <a:r>
              <a:rPr lang="en-US" sz="2000"/>
              <a:t>If your make 3-in-a-row </a:t>
            </a:r>
            <a:r>
              <a:rPr lang="en-US" sz="2000" u="sng"/>
              <a:t>first</a:t>
            </a:r>
            <a:r>
              <a:rPr lang="en-US" sz="2000"/>
              <a:t> in any row / column / diag, win</a:t>
            </a:r>
          </a:p>
          <a:p>
            <a:pPr lvl="1"/>
            <a:r>
              <a:rPr lang="en-US" sz="2000"/>
              <a:t>Else if board is full with no 3-in-row, tie</a:t>
            </a:r>
          </a:p>
          <a:p>
            <a:r>
              <a:rPr lang="en-US" sz="2400">
                <a:solidFill>
                  <a:schemeClr val="accent1"/>
                </a:solidFill>
              </a:rPr>
              <a:t>Misére is tricky</a:t>
            </a:r>
          </a:p>
          <a:p>
            <a:pPr lvl="1"/>
            <a:r>
              <a:rPr lang="en-US" sz="2000"/>
              <a:t>3-in-row LOSES</a:t>
            </a:r>
          </a:p>
          <a:p>
            <a:pPr lvl="1"/>
            <a:r>
              <a:rPr lang="en-US" sz="2000"/>
              <a:t>Pair up and play now, then swap who goes 1st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409700"/>
            <a:ext cx="3848100" cy="4076700"/>
          </a:xfrm>
          <a:prstGeom prst="rect">
            <a:avLst/>
          </a:prstGeom>
          <a:noFill/>
        </p:spPr>
      </p:pic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4849813" y="5470525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Values Visualization for Tic-</a:t>
            </a:r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Tac</a:t>
            </a:r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-Toe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 Answer Visualized!</a:t>
            </a:r>
            <a:endParaRPr lang="en-US" dirty="0"/>
          </a:p>
        </p:txBody>
      </p:sp>
      <p:sp>
        <p:nvSpPr>
          <p:cNvPr id="523370" name="Rectangle 10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Values Visualization Image</a:t>
            </a:r>
          </a:p>
          <a:p>
            <a:r>
              <a:rPr lang="en-US" sz="2800" dirty="0" err="1"/>
              <a:t>Mis</a:t>
            </a:r>
            <a:r>
              <a:rPr lang="en-US" altLang="ja-JP" sz="2800" dirty="0" err="1">
                <a:ea typeface="ＭＳ Ｐゴシック" pitchFamily="-65" charset="-128"/>
                <a:cs typeface="ＭＳ Ｐゴシック" pitchFamily="-65" charset="-128"/>
              </a:rPr>
              <a:t>é</a:t>
            </a:r>
            <a:r>
              <a:rPr lang="en-US" sz="2800" dirty="0" err="1"/>
              <a:t>re</a:t>
            </a:r>
            <a:r>
              <a:rPr lang="en-US" sz="2800" dirty="0"/>
              <a:t> Tic-tac-toe</a:t>
            </a:r>
          </a:p>
          <a:p>
            <a:pPr lvl="1"/>
            <a:r>
              <a:rPr lang="en-US" sz="2400" dirty="0"/>
              <a:t>Outer rim is </a:t>
            </a:r>
            <a:r>
              <a:rPr lang="en-US" sz="2400" dirty="0">
                <a:solidFill>
                  <a:schemeClr val="accent1"/>
                </a:solidFill>
              </a:rPr>
              <a:t>position</a:t>
            </a:r>
            <a:endParaRPr lang="en-US" sz="2400" dirty="0"/>
          </a:p>
          <a:p>
            <a:pPr lvl="1"/>
            <a:r>
              <a:rPr lang="en-US" sz="2400" dirty="0"/>
              <a:t>Inner levels </a:t>
            </a:r>
            <a:r>
              <a:rPr lang="en-US" sz="2400" dirty="0">
                <a:solidFill>
                  <a:schemeClr val="accent1"/>
                </a:solidFill>
              </a:rPr>
              <a:t>moves</a:t>
            </a:r>
            <a:endParaRPr lang="en-US" sz="2400" dirty="0"/>
          </a:p>
          <a:p>
            <a:pPr lvl="1"/>
            <a:r>
              <a:rPr lang="en-US" sz="2400" dirty="0"/>
              <a:t>Legend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Lose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Tie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Win</a:t>
            </a:r>
          </a:p>
        </p:txBody>
      </p:sp>
      <p:sp>
        <p:nvSpPr>
          <p:cNvPr id="523284" name="Rectangle 20"/>
          <p:cNvSpPr>
            <a:spLocks noChangeArrowheads="1"/>
          </p:cNvSpPr>
          <p:nvPr/>
        </p:nvSpPr>
        <p:spPr bwMode="auto">
          <a:xfrm>
            <a:off x="1066800" y="38004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6" name="Rectangle 22"/>
          <p:cNvSpPr>
            <a:spLocks noChangeArrowheads="1"/>
          </p:cNvSpPr>
          <p:nvPr/>
        </p:nvSpPr>
        <p:spPr bwMode="auto">
          <a:xfrm>
            <a:off x="1066800" y="41656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53038" y="1828800"/>
            <a:ext cx="3200400" cy="3200400"/>
            <a:chOff x="3309" y="1152"/>
            <a:chExt cx="2016" cy="2016"/>
          </a:xfrm>
        </p:grpSpPr>
        <p:sp>
          <p:nvSpPr>
            <p:cNvPr id="523268" name="Rectangle 4"/>
            <p:cNvSpPr>
              <a:spLocks noChangeArrowheads="1"/>
            </p:cNvSpPr>
            <p:nvPr/>
          </p:nvSpPr>
          <p:spPr bwMode="auto">
            <a:xfrm>
              <a:off x="330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9" name="Rectangle 5"/>
            <p:cNvSpPr>
              <a:spLocks noChangeArrowheads="1"/>
            </p:cNvSpPr>
            <p:nvPr/>
          </p:nvSpPr>
          <p:spPr bwMode="auto">
            <a:xfrm>
              <a:off x="330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0" name="Rectangle 6"/>
            <p:cNvSpPr>
              <a:spLocks noChangeArrowheads="1"/>
            </p:cNvSpPr>
            <p:nvPr/>
          </p:nvSpPr>
          <p:spPr bwMode="auto">
            <a:xfrm>
              <a:off x="330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1" name="Rectangle 7"/>
            <p:cNvSpPr>
              <a:spLocks noChangeArrowheads="1"/>
            </p:cNvSpPr>
            <p:nvPr/>
          </p:nvSpPr>
          <p:spPr bwMode="auto">
            <a:xfrm>
              <a:off x="402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2" name="Rectangle 8"/>
            <p:cNvSpPr>
              <a:spLocks noChangeArrowheads="1"/>
            </p:cNvSpPr>
            <p:nvPr/>
          </p:nvSpPr>
          <p:spPr bwMode="auto">
            <a:xfrm>
              <a:off x="4029" y="1872"/>
              <a:ext cx="576" cy="576"/>
            </a:xfrm>
            <a:prstGeom prst="rect">
              <a:avLst/>
            </a:prstGeom>
            <a:noFill/>
            <a:ln w="1524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3" name="Rectangle 9"/>
            <p:cNvSpPr>
              <a:spLocks noChangeArrowheads="1"/>
            </p:cNvSpPr>
            <p:nvPr/>
          </p:nvSpPr>
          <p:spPr bwMode="auto">
            <a:xfrm>
              <a:off x="402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4" name="Rectangle 10"/>
            <p:cNvSpPr>
              <a:spLocks noChangeArrowheads="1"/>
            </p:cNvSpPr>
            <p:nvPr/>
          </p:nvSpPr>
          <p:spPr bwMode="auto">
            <a:xfrm>
              <a:off x="474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5" name="Rectangle 11"/>
            <p:cNvSpPr>
              <a:spLocks noChangeArrowheads="1"/>
            </p:cNvSpPr>
            <p:nvPr/>
          </p:nvSpPr>
          <p:spPr bwMode="auto">
            <a:xfrm>
              <a:off x="474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6" name="Rectangle 12"/>
            <p:cNvSpPr>
              <a:spLocks noChangeArrowheads="1"/>
            </p:cNvSpPr>
            <p:nvPr/>
          </p:nvSpPr>
          <p:spPr bwMode="auto">
            <a:xfrm>
              <a:off x="474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5024438" y="1600200"/>
            <a:ext cx="3657600" cy="3657600"/>
          </a:xfrm>
          <a:prstGeom prst="rect">
            <a:avLst/>
          </a:prstGeom>
          <a:noFill/>
          <a:ln w="152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5403850" y="1979613"/>
            <a:ext cx="2895600" cy="2895600"/>
            <a:chOff x="3404" y="1247"/>
            <a:chExt cx="1824" cy="1824"/>
          </a:xfrm>
        </p:grpSpPr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 rot="10800000">
              <a:off x="354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3" name="Rectangle 29"/>
            <p:cNvSpPr>
              <a:spLocks noChangeArrowheads="1"/>
            </p:cNvSpPr>
            <p:nvPr/>
          </p:nvSpPr>
          <p:spPr bwMode="auto">
            <a:xfrm rot="10800000">
              <a:off x="369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4" name="Rectangle 30"/>
            <p:cNvSpPr>
              <a:spLocks noChangeArrowheads="1"/>
            </p:cNvSpPr>
            <p:nvPr/>
          </p:nvSpPr>
          <p:spPr bwMode="auto">
            <a:xfrm rot="10800000">
              <a:off x="369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5" name="Rectangle 31"/>
            <p:cNvSpPr>
              <a:spLocks noChangeArrowheads="1"/>
            </p:cNvSpPr>
            <p:nvPr/>
          </p:nvSpPr>
          <p:spPr bwMode="auto">
            <a:xfrm rot="10800000">
              <a:off x="369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6" name="Rectangle 32"/>
            <p:cNvSpPr>
              <a:spLocks noChangeArrowheads="1"/>
            </p:cNvSpPr>
            <p:nvPr/>
          </p:nvSpPr>
          <p:spPr bwMode="auto">
            <a:xfrm rot="10800000">
              <a:off x="354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7" name="Rectangle 33"/>
            <p:cNvSpPr>
              <a:spLocks noChangeArrowheads="1"/>
            </p:cNvSpPr>
            <p:nvPr/>
          </p:nvSpPr>
          <p:spPr bwMode="auto">
            <a:xfrm rot="10800000">
              <a:off x="340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8" name="Rectangle 34"/>
            <p:cNvSpPr>
              <a:spLocks noChangeArrowheads="1"/>
            </p:cNvSpPr>
            <p:nvPr/>
          </p:nvSpPr>
          <p:spPr bwMode="auto">
            <a:xfrm rot="10800000">
              <a:off x="340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9" name="Rectangle 35"/>
            <p:cNvSpPr>
              <a:spLocks noChangeArrowheads="1"/>
            </p:cNvSpPr>
            <p:nvPr/>
          </p:nvSpPr>
          <p:spPr bwMode="auto">
            <a:xfrm rot="10800000">
              <a:off x="354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0" name="Rectangle 36"/>
            <p:cNvSpPr>
              <a:spLocks noChangeArrowheads="1"/>
            </p:cNvSpPr>
            <p:nvPr/>
          </p:nvSpPr>
          <p:spPr bwMode="auto">
            <a:xfrm rot="5400000">
              <a:off x="513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1" name="Rectangle 37"/>
            <p:cNvSpPr>
              <a:spLocks noChangeArrowheads="1"/>
            </p:cNvSpPr>
            <p:nvPr/>
          </p:nvSpPr>
          <p:spPr bwMode="auto">
            <a:xfrm rot="5400000">
              <a:off x="513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2" name="Rectangle 38"/>
            <p:cNvSpPr>
              <a:spLocks noChangeArrowheads="1"/>
            </p:cNvSpPr>
            <p:nvPr/>
          </p:nvSpPr>
          <p:spPr bwMode="auto">
            <a:xfrm rot="5400000">
              <a:off x="498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3" name="Rectangle 39"/>
            <p:cNvSpPr>
              <a:spLocks noChangeArrowheads="1"/>
            </p:cNvSpPr>
            <p:nvPr/>
          </p:nvSpPr>
          <p:spPr bwMode="auto">
            <a:xfrm rot="5400000">
              <a:off x="484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4" name="Rectangle 40"/>
            <p:cNvSpPr>
              <a:spLocks noChangeArrowheads="1"/>
            </p:cNvSpPr>
            <p:nvPr/>
          </p:nvSpPr>
          <p:spPr bwMode="auto">
            <a:xfrm rot="5400000">
              <a:off x="484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 rot="5400000">
              <a:off x="484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6" name="Rectangle 42"/>
            <p:cNvSpPr>
              <a:spLocks noChangeArrowheads="1"/>
            </p:cNvSpPr>
            <p:nvPr/>
          </p:nvSpPr>
          <p:spPr bwMode="auto">
            <a:xfrm rot="5400000">
              <a:off x="498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7" name="Rectangle 43"/>
            <p:cNvSpPr>
              <a:spLocks noChangeArrowheads="1"/>
            </p:cNvSpPr>
            <p:nvPr/>
          </p:nvSpPr>
          <p:spPr bwMode="auto">
            <a:xfrm rot="5400000">
              <a:off x="498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8" name="Rectangle 44"/>
            <p:cNvSpPr>
              <a:spLocks noChangeArrowheads="1"/>
            </p:cNvSpPr>
            <p:nvPr/>
          </p:nvSpPr>
          <p:spPr bwMode="auto">
            <a:xfrm rot="16200000">
              <a:off x="3404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9" name="Rectangle 45"/>
            <p:cNvSpPr>
              <a:spLocks noChangeArrowheads="1"/>
            </p:cNvSpPr>
            <p:nvPr/>
          </p:nvSpPr>
          <p:spPr bwMode="auto">
            <a:xfrm rot="16200000">
              <a:off x="3404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0" name="Rectangle 46"/>
            <p:cNvSpPr>
              <a:spLocks noChangeArrowheads="1"/>
            </p:cNvSpPr>
            <p:nvPr/>
          </p:nvSpPr>
          <p:spPr bwMode="auto">
            <a:xfrm rot="16200000">
              <a:off x="3548" y="153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1" name="Rectangle 47"/>
            <p:cNvSpPr>
              <a:spLocks noChangeArrowheads="1"/>
            </p:cNvSpPr>
            <p:nvPr/>
          </p:nvSpPr>
          <p:spPr bwMode="auto">
            <a:xfrm rot="16200000">
              <a:off x="3692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2" name="Rectangle 48"/>
            <p:cNvSpPr>
              <a:spLocks noChangeArrowheads="1"/>
            </p:cNvSpPr>
            <p:nvPr/>
          </p:nvSpPr>
          <p:spPr bwMode="auto">
            <a:xfrm rot="16200000">
              <a:off x="3692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3" name="Rectangle 49"/>
            <p:cNvSpPr>
              <a:spLocks noChangeArrowheads="1"/>
            </p:cNvSpPr>
            <p:nvPr/>
          </p:nvSpPr>
          <p:spPr bwMode="auto">
            <a:xfrm rot="16200000">
              <a:off x="3692" y="124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4" name="Rectangle 50"/>
            <p:cNvSpPr>
              <a:spLocks noChangeArrowheads="1"/>
            </p:cNvSpPr>
            <p:nvPr/>
          </p:nvSpPr>
          <p:spPr bwMode="auto">
            <a:xfrm rot="16200000">
              <a:off x="3548" y="124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5" name="Rectangle 51"/>
            <p:cNvSpPr>
              <a:spLocks noChangeArrowheads="1"/>
            </p:cNvSpPr>
            <p:nvPr/>
          </p:nvSpPr>
          <p:spPr bwMode="auto">
            <a:xfrm rot="16200000">
              <a:off x="354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6" name="Rectangle 52"/>
            <p:cNvSpPr>
              <a:spLocks noChangeArrowheads="1"/>
            </p:cNvSpPr>
            <p:nvPr/>
          </p:nvSpPr>
          <p:spPr bwMode="auto">
            <a:xfrm>
              <a:off x="412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4413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8" name="Rectangle 54"/>
            <p:cNvSpPr>
              <a:spLocks noChangeArrowheads="1"/>
            </p:cNvSpPr>
            <p:nvPr/>
          </p:nvSpPr>
          <p:spPr bwMode="auto">
            <a:xfrm>
              <a:off x="4269" y="139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9" name="Rectangle 55"/>
            <p:cNvSpPr>
              <a:spLocks noChangeArrowheads="1"/>
            </p:cNvSpPr>
            <p:nvPr/>
          </p:nvSpPr>
          <p:spPr bwMode="auto">
            <a:xfrm>
              <a:off x="4269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0" name="Rectangle 56"/>
            <p:cNvSpPr>
              <a:spLocks noChangeArrowheads="1"/>
            </p:cNvSpPr>
            <p:nvPr/>
          </p:nvSpPr>
          <p:spPr bwMode="auto">
            <a:xfrm>
              <a:off x="441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1" name="Rectangle 57"/>
            <p:cNvSpPr>
              <a:spLocks noChangeArrowheads="1"/>
            </p:cNvSpPr>
            <p:nvPr/>
          </p:nvSpPr>
          <p:spPr bwMode="auto">
            <a:xfrm>
              <a:off x="4413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2" name="Rectangle 58"/>
            <p:cNvSpPr>
              <a:spLocks noChangeArrowheads="1"/>
            </p:cNvSpPr>
            <p:nvPr/>
          </p:nvSpPr>
          <p:spPr bwMode="auto">
            <a:xfrm>
              <a:off x="4125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3" name="Rectangle 59"/>
            <p:cNvSpPr>
              <a:spLocks noChangeArrowheads="1"/>
            </p:cNvSpPr>
            <p:nvPr/>
          </p:nvSpPr>
          <p:spPr bwMode="auto">
            <a:xfrm>
              <a:off x="412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4" name="Rectangle 60"/>
            <p:cNvSpPr>
              <a:spLocks noChangeArrowheads="1"/>
            </p:cNvSpPr>
            <p:nvPr/>
          </p:nvSpPr>
          <p:spPr bwMode="auto">
            <a:xfrm rot="5400000">
              <a:off x="513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5" name="Rectangle 61"/>
            <p:cNvSpPr>
              <a:spLocks noChangeArrowheads="1"/>
            </p:cNvSpPr>
            <p:nvPr/>
          </p:nvSpPr>
          <p:spPr bwMode="auto">
            <a:xfrm rot="5400000">
              <a:off x="513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6" name="Rectangle 62"/>
            <p:cNvSpPr>
              <a:spLocks noChangeArrowheads="1"/>
            </p:cNvSpPr>
            <p:nvPr/>
          </p:nvSpPr>
          <p:spPr bwMode="auto">
            <a:xfrm rot="5400000">
              <a:off x="498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7" name="Rectangle 63"/>
            <p:cNvSpPr>
              <a:spLocks noChangeArrowheads="1"/>
            </p:cNvSpPr>
            <p:nvPr/>
          </p:nvSpPr>
          <p:spPr bwMode="auto">
            <a:xfrm rot="5400000">
              <a:off x="4844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8" name="Rectangle 64"/>
            <p:cNvSpPr>
              <a:spLocks noChangeArrowheads="1"/>
            </p:cNvSpPr>
            <p:nvPr/>
          </p:nvSpPr>
          <p:spPr bwMode="auto">
            <a:xfrm rot="5400000">
              <a:off x="498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9" name="Rectangle 65"/>
            <p:cNvSpPr>
              <a:spLocks noChangeArrowheads="1"/>
            </p:cNvSpPr>
            <p:nvPr/>
          </p:nvSpPr>
          <p:spPr bwMode="auto">
            <a:xfrm rot="5400000">
              <a:off x="4844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0" name="Rectangle 66"/>
            <p:cNvSpPr>
              <a:spLocks noChangeArrowheads="1"/>
            </p:cNvSpPr>
            <p:nvPr/>
          </p:nvSpPr>
          <p:spPr bwMode="auto">
            <a:xfrm rot="5400000">
              <a:off x="4844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1" name="Rectangle 67"/>
            <p:cNvSpPr>
              <a:spLocks noChangeArrowheads="1"/>
            </p:cNvSpPr>
            <p:nvPr/>
          </p:nvSpPr>
          <p:spPr bwMode="auto">
            <a:xfrm rot="5400000">
              <a:off x="498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2" name="Rectangle 68"/>
            <p:cNvSpPr>
              <a:spLocks noChangeArrowheads="1"/>
            </p:cNvSpPr>
            <p:nvPr/>
          </p:nvSpPr>
          <p:spPr bwMode="auto">
            <a:xfrm rot="10800000">
              <a:off x="441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3" name="Rectangle 69"/>
            <p:cNvSpPr>
              <a:spLocks noChangeArrowheads="1"/>
            </p:cNvSpPr>
            <p:nvPr/>
          </p:nvSpPr>
          <p:spPr bwMode="auto">
            <a:xfrm rot="10800000">
              <a:off x="412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4" name="Rectangle 70"/>
            <p:cNvSpPr>
              <a:spLocks noChangeArrowheads="1"/>
            </p:cNvSpPr>
            <p:nvPr/>
          </p:nvSpPr>
          <p:spPr bwMode="auto">
            <a:xfrm rot="10800000">
              <a:off x="4269" y="283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5" name="Rectangle 71"/>
            <p:cNvSpPr>
              <a:spLocks noChangeArrowheads="1"/>
            </p:cNvSpPr>
            <p:nvPr/>
          </p:nvSpPr>
          <p:spPr bwMode="auto">
            <a:xfrm rot="10800000">
              <a:off x="4268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6" name="Rectangle 72"/>
            <p:cNvSpPr>
              <a:spLocks noChangeArrowheads="1"/>
            </p:cNvSpPr>
            <p:nvPr/>
          </p:nvSpPr>
          <p:spPr bwMode="auto">
            <a:xfrm rot="10800000">
              <a:off x="412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7" name="Rectangle 73"/>
            <p:cNvSpPr>
              <a:spLocks noChangeArrowheads="1"/>
            </p:cNvSpPr>
            <p:nvPr/>
          </p:nvSpPr>
          <p:spPr bwMode="auto">
            <a:xfrm rot="10800000">
              <a:off x="4124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8" name="Rectangle 74"/>
            <p:cNvSpPr>
              <a:spLocks noChangeArrowheads="1"/>
            </p:cNvSpPr>
            <p:nvPr/>
          </p:nvSpPr>
          <p:spPr bwMode="auto">
            <a:xfrm rot="10800000">
              <a:off x="4412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9" name="Rectangle 75"/>
            <p:cNvSpPr>
              <a:spLocks noChangeArrowheads="1"/>
            </p:cNvSpPr>
            <p:nvPr/>
          </p:nvSpPr>
          <p:spPr bwMode="auto">
            <a:xfrm rot="10800000">
              <a:off x="441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0" name="Rectangle 76"/>
            <p:cNvSpPr>
              <a:spLocks noChangeArrowheads="1"/>
            </p:cNvSpPr>
            <p:nvPr/>
          </p:nvSpPr>
          <p:spPr bwMode="auto">
            <a:xfrm rot="16200000">
              <a:off x="3404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1" name="Rectangle 77"/>
            <p:cNvSpPr>
              <a:spLocks noChangeArrowheads="1"/>
            </p:cNvSpPr>
            <p:nvPr/>
          </p:nvSpPr>
          <p:spPr bwMode="auto">
            <a:xfrm rot="16200000">
              <a:off x="3404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2" name="Rectangle 78"/>
            <p:cNvSpPr>
              <a:spLocks noChangeArrowheads="1"/>
            </p:cNvSpPr>
            <p:nvPr/>
          </p:nvSpPr>
          <p:spPr bwMode="auto">
            <a:xfrm rot="16200000">
              <a:off x="354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3" name="Rectangle 79"/>
            <p:cNvSpPr>
              <a:spLocks noChangeArrowheads="1"/>
            </p:cNvSpPr>
            <p:nvPr/>
          </p:nvSpPr>
          <p:spPr bwMode="auto">
            <a:xfrm rot="16200000">
              <a:off x="3692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4" name="Rectangle 80"/>
            <p:cNvSpPr>
              <a:spLocks noChangeArrowheads="1"/>
            </p:cNvSpPr>
            <p:nvPr/>
          </p:nvSpPr>
          <p:spPr bwMode="auto">
            <a:xfrm rot="16200000">
              <a:off x="354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5" name="Rectangle 81"/>
            <p:cNvSpPr>
              <a:spLocks noChangeArrowheads="1"/>
            </p:cNvSpPr>
            <p:nvPr/>
          </p:nvSpPr>
          <p:spPr bwMode="auto">
            <a:xfrm rot="16200000">
              <a:off x="3692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6" name="Rectangle 82"/>
            <p:cNvSpPr>
              <a:spLocks noChangeArrowheads="1"/>
            </p:cNvSpPr>
            <p:nvPr/>
          </p:nvSpPr>
          <p:spPr bwMode="auto">
            <a:xfrm rot="16200000">
              <a:off x="3692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7" name="Rectangle 83"/>
            <p:cNvSpPr>
              <a:spLocks noChangeArrowheads="1"/>
            </p:cNvSpPr>
            <p:nvPr/>
          </p:nvSpPr>
          <p:spPr bwMode="auto">
            <a:xfrm rot="16200000">
              <a:off x="354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8" name="Rectangle 84"/>
            <p:cNvSpPr>
              <a:spLocks noChangeArrowheads="1"/>
            </p:cNvSpPr>
            <p:nvPr/>
          </p:nvSpPr>
          <p:spPr bwMode="auto">
            <a:xfrm rot="5400000">
              <a:off x="441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9" name="Rectangle 85"/>
            <p:cNvSpPr>
              <a:spLocks noChangeArrowheads="1"/>
            </p:cNvSpPr>
            <p:nvPr/>
          </p:nvSpPr>
          <p:spPr bwMode="auto">
            <a:xfrm rot="5400000">
              <a:off x="441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0" name="Rectangle 86"/>
            <p:cNvSpPr>
              <a:spLocks noChangeArrowheads="1"/>
            </p:cNvSpPr>
            <p:nvPr/>
          </p:nvSpPr>
          <p:spPr bwMode="auto">
            <a:xfrm rot="5400000">
              <a:off x="4125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1" name="Rectangle 87"/>
            <p:cNvSpPr>
              <a:spLocks noChangeArrowheads="1"/>
            </p:cNvSpPr>
            <p:nvPr/>
          </p:nvSpPr>
          <p:spPr bwMode="auto">
            <a:xfrm rot="5400000">
              <a:off x="4125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2" name="Rectangle 88"/>
            <p:cNvSpPr>
              <a:spLocks noChangeArrowheads="1"/>
            </p:cNvSpPr>
            <p:nvPr/>
          </p:nvSpPr>
          <p:spPr bwMode="auto">
            <a:xfrm rot="5400000">
              <a:off x="4268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3" name="Rectangle 89"/>
            <p:cNvSpPr>
              <a:spLocks noChangeArrowheads="1"/>
            </p:cNvSpPr>
            <p:nvPr/>
          </p:nvSpPr>
          <p:spPr bwMode="auto">
            <a:xfrm rot="5400000">
              <a:off x="4125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 rot="5400000">
              <a:off x="4413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5" name="Rectangle 91"/>
            <p:cNvSpPr>
              <a:spLocks noChangeArrowheads="1"/>
            </p:cNvSpPr>
            <p:nvPr/>
          </p:nvSpPr>
          <p:spPr bwMode="auto">
            <a:xfrm rot="5400000">
              <a:off x="4269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691438" y="1981200"/>
            <a:ext cx="609600" cy="609600"/>
            <a:chOff x="4845" y="1248"/>
            <a:chExt cx="384" cy="384"/>
          </a:xfrm>
        </p:grpSpPr>
        <p:sp>
          <p:nvSpPr>
            <p:cNvPr id="523358" name="Rectangle 94"/>
            <p:cNvSpPr>
              <a:spLocks noChangeArrowheads="1"/>
            </p:cNvSpPr>
            <p:nvPr/>
          </p:nvSpPr>
          <p:spPr bwMode="auto">
            <a:xfrm>
              <a:off x="4989" y="1248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9" name="Rectangle 95"/>
            <p:cNvSpPr>
              <a:spLocks noChangeArrowheads="1"/>
            </p:cNvSpPr>
            <p:nvPr/>
          </p:nvSpPr>
          <p:spPr bwMode="auto">
            <a:xfrm>
              <a:off x="484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0" name="Rectangle 96"/>
            <p:cNvSpPr>
              <a:spLocks noChangeArrowheads="1"/>
            </p:cNvSpPr>
            <p:nvPr/>
          </p:nvSpPr>
          <p:spPr bwMode="auto">
            <a:xfrm>
              <a:off x="484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1" name="Rectangle 97"/>
            <p:cNvSpPr>
              <a:spLocks noChangeArrowheads="1"/>
            </p:cNvSpPr>
            <p:nvPr/>
          </p:nvSpPr>
          <p:spPr bwMode="auto">
            <a:xfrm>
              <a:off x="4845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2" name="Rectangle 98"/>
            <p:cNvSpPr>
              <a:spLocks noChangeArrowheads="1"/>
            </p:cNvSpPr>
            <p:nvPr/>
          </p:nvSpPr>
          <p:spPr bwMode="auto">
            <a:xfrm>
              <a:off x="4989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3" name="Rectangle 99"/>
            <p:cNvSpPr>
              <a:spLocks noChangeArrowheads="1"/>
            </p:cNvSpPr>
            <p:nvPr/>
          </p:nvSpPr>
          <p:spPr bwMode="auto">
            <a:xfrm>
              <a:off x="5133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4" name="Rectangle 100"/>
            <p:cNvSpPr>
              <a:spLocks noChangeArrowheads="1"/>
            </p:cNvSpPr>
            <p:nvPr/>
          </p:nvSpPr>
          <p:spPr bwMode="auto">
            <a:xfrm>
              <a:off x="513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5" name="Rectangle 101"/>
            <p:cNvSpPr>
              <a:spLocks noChangeArrowheads="1"/>
            </p:cNvSpPr>
            <p:nvPr/>
          </p:nvSpPr>
          <p:spPr bwMode="auto">
            <a:xfrm>
              <a:off x="498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369" name="Rectangle 105"/>
          <p:cNvSpPr>
            <a:spLocks noChangeArrowheads="1"/>
          </p:cNvSpPr>
          <p:nvPr/>
        </p:nvSpPr>
        <p:spPr bwMode="auto">
          <a:xfrm>
            <a:off x="4978400" y="54102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Mis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ére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Tic-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Tac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-Toe 2-ply Answer</a:t>
            </a: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1" grpId="0" animBg="1"/>
      <p:bldP spid="52336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 err="1"/>
              <a:t>GamesCrafters</a:t>
            </a:r>
            <a:endParaRPr lang="en-US" dirty="0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4957588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GamesCrafters.berkeley.edu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81475" cy="4876800"/>
          </a:xfrm>
        </p:spPr>
        <p:txBody>
          <a:bodyPr/>
          <a:lstStyle/>
          <a:p>
            <a:r>
              <a:rPr lang="en-US" sz="2000" dirty="0"/>
              <a:t>Undergraduate Computational Game Theory Research Group</a:t>
            </a:r>
            <a:endParaRPr lang="en-US" sz="2000" dirty="0" smtClean="0"/>
          </a:p>
          <a:p>
            <a:r>
              <a:rPr lang="en-US" sz="2000" dirty="0" smtClean="0"/>
              <a:t>300 </a:t>
            </a:r>
            <a:r>
              <a:rPr lang="en-US" sz="2000" dirty="0" smtClean="0"/>
              <a:t>students </a:t>
            </a:r>
            <a:r>
              <a:rPr lang="en-US" sz="2000" dirty="0"/>
              <a:t>since 2001</a:t>
            </a:r>
          </a:p>
          <a:p>
            <a:pPr lvl="1"/>
            <a:r>
              <a:rPr lang="en-US" sz="1800" dirty="0"/>
              <a:t>We now average</a:t>
            </a:r>
            <a:r>
              <a:rPr lang="en-US" sz="1800" dirty="0" smtClean="0"/>
              <a:t> 20/</a:t>
            </a:r>
            <a:r>
              <a:rPr lang="en-US" sz="1800" dirty="0"/>
              <a:t>semester!</a:t>
            </a:r>
          </a:p>
          <a:p>
            <a:pPr lvl="1"/>
            <a:r>
              <a:rPr lang="en-US" sz="1800" dirty="0"/>
              <a:t>They work in teams of 2+</a:t>
            </a:r>
          </a:p>
          <a:p>
            <a:r>
              <a:rPr lang="en-US" sz="2000" dirty="0"/>
              <a:t>Most return, take more senior roles (sub-group team leads)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M</a:t>
            </a:r>
            <a:r>
              <a:rPr lang="en-US" sz="1800" dirty="0">
                <a:solidFill>
                  <a:schemeClr val="accent1"/>
                </a:solidFill>
              </a:rPr>
              <a:t>aximization</a:t>
            </a:r>
            <a:r>
              <a:rPr lang="en-US" sz="1800" dirty="0"/>
              <a:t> (bottom-up solve)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O</a:t>
            </a:r>
            <a:r>
              <a:rPr lang="en-US" sz="1800" dirty="0">
                <a:solidFill>
                  <a:schemeClr val="accent1"/>
                </a:solidFill>
              </a:rPr>
              <a:t>h, </a:t>
            </a:r>
            <a:r>
              <a:rPr lang="en-US" sz="1800" dirty="0" err="1">
                <a:solidFill>
                  <a:schemeClr val="accent1"/>
                </a:solidFill>
              </a:rPr>
              <a:t>DeepaBlue</a:t>
            </a:r>
            <a:r>
              <a:rPr lang="en-US" sz="1800" dirty="0"/>
              <a:t> (parallelization)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G</a:t>
            </a:r>
            <a:r>
              <a:rPr lang="en-US" sz="1800" dirty="0">
                <a:solidFill>
                  <a:schemeClr val="accent1"/>
                </a:solidFill>
              </a:rPr>
              <a:t>UI</a:t>
            </a:r>
            <a:r>
              <a:rPr lang="en-US" sz="1800" dirty="0"/>
              <a:t> (graphical interface work)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etro</a:t>
            </a:r>
            <a:r>
              <a:rPr lang="en-US" sz="1800" dirty="0"/>
              <a:t> (GUI refactoring)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A</a:t>
            </a:r>
            <a:r>
              <a:rPr lang="en-US" sz="1800" dirty="0">
                <a:solidFill>
                  <a:schemeClr val="accent1"/>
                </a:solidFill>
              </a:rPr>
              <a:t>rchitecture</a:t>
            </a:r>
            <a:r>
              <a:rPr lang="en-US" sz="1800" dirty="0"/>
              <a:t> (core)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N</a:t>
            </a:r>
            <a:r>
              <a:rPr lang="en-US" sz="1800" dirty="0">
                <a:solidFill>
                  <a:schemeClr val="accent1"/>
                </a:solidFill>
              </a:rPr>
              <a:t>ew/ice Games</a:t>
            </a:r>
            <a:r>
              <a:rPr lang="en-US" sz="1800" dirty="0"/>
              <a:t> (add / </a:t>
            </a:r>
            <a:r>
              <a:rPr lang="en-US" sz="1800" dirty="0" err="1"/>
              <a:t>refactor</a:t>
            </a:r>
            <a:r>
              <a:rPr lang="en-US" sz="1800" dirty="0"/>
              <a:t>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D</a:t>
            </a:r>
            <a:r>
              <a:rPr lang="en-US" sz="1800" dirty="0">
                <a:solidFill>
                  <a:schemeClr val="accent1"/>
                </a:solidFill>
              </a:rPr>
              <a:t>ocumentation</a:t>
            </a:r>
            <a:r>
              <a:rPr lang="en-US" sz="1800" dirty="0"/>
              <a:t> (games &amp; code)</a:t>
            </a:r>
          </a:p>
        </p:txBody>
      </p:sp>
      <p:pic>
        <p:nvPicPr>
          <p:cNvPr id="477198" name="Picture 14" descr="OXtran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9550" y="1219200"/>
            <a:ext cx="3117850" cy="4876800"/>
          </a:xfrm>
        </p:spPr>
      </p:pic>
      <p:sp>
        <p:nvSpPr>
          <p:cNvPr id="10" name="Oval 9"/>
          <p:cNvSpPr/>
          <p:nvPr/>
        </p:nvSpPr>
        <p:spPr>
          <a:xfrm>
            <a:off x="5334000" y="6019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4 Solved, </a:t>
            </a:r>
            <a:r>
              <a:rPr lang="en-US" dirty="0" smtClean="0"/>
              <a:t>Online!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We’ve just finished a solve of Connect 4!!</a:t>
            </a:r>
          </a:p>
          <a:p>
            <a:r>
              <a:rPr lang="en-US" dirty="0"/>
              <a:t>It took 30 Machines x 8 Cores x </a:t>
            </a:r>
            <a:r>
              <a:rPr lang="en-US" dirty="0" smtClean="0"/>
              <a:t>1 </a:t>
            </a:r>
            <a:r>
              <a:rPr lang="en-US" dirty="0"/>
              <a:t>weeks</a:t>
            </a:r>
          </a:p>
          <a:p>
            <a:r>
              <a:rPr lang="en-US" dirty="0" smtClean="0"/>
              <a:t>Win </a:t>
            </a:r>
            <a:r>
              <a:rPr lang="en-US" dirty="0"/>
              <a:t>for the first player (go in the middle!)</a:t>
            </a:r>
          </a:p>
          <a:p>
            <a:pPr lvl="1"/>
            <a:r>
              <a:rPr lang="en-US" dirty="0"/>
              <a:t>3,5 = tie</a:t>
            </a:r>
          </a:p>
          <a:p>
            <a:pPr lvl="1"/>
            <a:r>
              <a:rPr lang="en-US" dirty="0"/>
              <a:t>1,2,6,7 = </a:t>
            </a:r>
            <a:r>
              <a:rPr lang="en-US" dirty="0" smtClean="0"/>
              <a:t>lose</a:t>
            </a:r>
            <a:endParaRPr lang="en-US" dirty="0"/>
          </a:p>
        </p:txBody>
      </p:sp>
      <p:pic>
        <p:nvPicPr>
          <p:cNvPr id="5" name="Content Placeholder 4" descr="giant_connect4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21" b="-10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730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Board games are </a:t>
            </a:r>
            <a:r>
              <a:rPr lang="en-US" dirty="0" smtClean="0">
                <a:solidFill>
                  <a:schemeClr val="accent2"/>
                </a:solidFill>
              </a:rPr>
              <a:t>exponential </a:t>
            </a:r>
            <a:r>
              <a:rPr lang="en-US" dirty="0" smtClean="0"/>
              <a:t>in nature</a:t>
            </a:r>
          </a:p>
          <a:p>
            <a:pPr lvl="1"/>
            <a:r>
              <a:rPr lang="en-US" dirty="0" smtClean="0"/>
              <a:t>So has been the progress of the speed / capacity of computers!</a:t>
            </a:r>
          </a:p>
          <a:p>
            <a:pPr lvl="1"/>
            <a:r>
              <a:rPr lang="en-US" dirty="0" smtClean="0"/>
              <a:t>Therefore, every few years, we only get to solve one more “ply”</a:t>
            </a:r>
          </a:p>
          <a:p>
            <a:r>
              <a:rPr lang="en-US" dirty="0" smtClean="0"/>
              <a:t>One by one, we’re going to solve them and/or beat humans</a:t>
            </a:r>
          </a:p>
          <a:p>
            <a:pPr lvl="1"/>
            <a:r>
              <a:rPr lang="en-US" dirty="0" smtClean="0"/>
              <a:t>We’ll never solve some</a:t>
            </a:r>
          </a:p>
          <a:p>
            <a:pPr lvl="2"/>
            <a:r>
              <a:rPr lang="en-US" dirty="0" smtClean="0"/>
              <a:t>E.g., hardest game : Go</a:t>
            </a:r>
            <a:endParaRPr lang="en-US" dirty="0"/>
          </a:p>
        </p:txBody>
      </p:sp>
      <p:pic>
        <p:nvPicPr>
          <p:cNvPr id="16" name="Content Placeholder 15" descr="779px-Go-Equipment-Narrow-Black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280" b="-35280"/>
          <a:stretch>
            <a:fillRect/>
          </a:stretch>
        </p:blipFill>
        <p:spPr>
          <a:xfrm>
            <a:off x="4655344" y="228600"/>
            <a:ext cx="4038600" cy="5305864"/>
          </a:xfrm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59856" y="4629090"/>
            <a:ext cx="289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Go’s search space ~ 3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361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343400" y="1066800"/>
            <a:ext cx="4711296" cy="3539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17408965065903192790718823807056436794660272495026354119482811870680105167618464984116279288988714938612096988816320780613754987181355093129514803369660572893075468180597603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Game Theory</a:t>
            </a:r>
          </a:p>
          <a:p>
            <a:pPr lvl="1"/>
            <a:r>
              <a:rPr lang="en-US" dirty="0" smtClean="0"/>
              <a:t>What Games We Mean</a:t>
            </a:r>
          </a:p>
          <a:p>
            <a:pPr lvl="1"/>
            <a:r>
              <a:rPr lang="en-US" dirty="0" smtClean="0"/>
              <a:t>Win, Lose, Tie, Draw</a:t>
            </a:r>
          </a:p>
          <a:p>
            <a:pPr lvl="1"/>
            <a:r>
              <a:rPr lang="en-US" dirty="0" smtClean="0"/>
              <a:t>Weakly / Strongly Solving</a:t>
            </a:r>
          </a:p>
          <a:p>
            <a:r>
              <a:rPr lang="en-US" dirty="0" smtClean="0"/>
              <a:t>Gamesman</a:t>
            </a:r>
          </a:p>
          <a:p>
            <a:pPr lvl="1"/>
            <a:r>
              <a:rPr lang="en-US" dirty="0" smtClean="0"/>
              <a:t>Dan’s Undergraduate R&amp;D Group</a:t>
            </a:r>
          </a:p>
          <a:p>
            <a:pPr lvl="1"/>
            <a:r>
              <a:rPr lang="en-US" dirty="0" smtClean="0"/>
              <a:t>Demo!!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Game Theory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79700"/>
            <a:ext cx="3527004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250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Computer Architecture &amp; Engineering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Operating Systems &amp; 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153" r="-7153"/>
          <a:stretch>
            <a:fillRect/>
          </a:stretch>
        </p:blipFill>
        <p:spPr>
          <a:xfrm>
            <a:off x="5340800" y="1295400"/>
            <a:ext cx="3574600" cy="4696266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A Hoax!</a:t>
            </a:r>
          </a:p>
          <a:p>
            <a:r>
              <a:rPr lang="en-US" sz="2400"/>
              <a:t>Built by Wolfgang von Kempelen </a:t>
            </a:r>
          </a:p>
          <a:p>
            <a:pPr lvl="1"/>
            <a:r>
              <a:rPr lang="en-US" sz="2000"/>
              <a:t>to impress the Empress</a:t>
            </a:r>
          </a:p>
          <a:p>
            <a:r>
              <a:rPr lang="en-US" sz="2400"/>
              <a:t>Could play a strong game of Chess</a:t>
            </a:r>
          </a:p>
          <a:p>
            <a:pPr lvl="1"/>
            <a:r>
              <a:rPr lang="en-US" sz="2000"/>
              <a:t>Thanks to Master inside</a:t>
            </a:r>
          </a:p>
          <a:p>
            <a:r>
              <a:rPr lang="en-US" sz="2400"/>
              <a:t>Toured Europe</a:t>
            </a:r>
          </a:p>
          <a:p>
            <a:pPr lvl="1"/>
            <a:r>
              <a:rPr lang="en-US" sz="2000"/>
              <a:t>Defeated Benjamin Franklin &amp; Napoleon!</a:t>
            </a:r>
          </a:p>
          <a:p>
            <a:r>
              <a:rPr lang="en-US" sz="2400"/>
              <a:t>Burned in an 1854 fire</a:t>
            </a:r>
          </a:p>
          <a:p>
            <a:pPr lvl="1"/>
            <a:r>
              <a:rPr lang="en-US" sz="2000"/>
              <a:t>Chessboard saved…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Turk (1770)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200" y="54102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Mechanical Turk (1770)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2" name="Content Placeholder 11" descr="Tuerkischer_schachspieler_racknitz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847" b="-22847"/>
          <a:stretch>
            <a:fillRect/>
          </a:stretch>
        </p:blipFill>
        <p:spPr/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05400" y="0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en.wikipedia.org/wiki/The_Turk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“Father of Information Theory”</a:t>
            </a:r>
          </a:p>
          <a:p>
            <a:pPr lvl="1"/>
            <a:r>
              <a:rPr lang="en-US" sz="2000" dirty="0"/>
              <a:t>Founded the digital computer</a:t>
            </a:r>
          </a:p>
          <a:p>
            <a:pPr lvl="1"/>
            <a:r>
              <a:rPr lang="en-US" sz="2000" dirty="0"/>
              <a:t>Defined fundamental limits on compressing/storing data</a:t>
            </a:r>
          </a:p>
          <a:p>
            <a:r>
              <a:rPr lang="en-US" sz="2400" dirty="0"/>
              <a:t>Wrote “Programming a Computer for Playing Chess” paper in 1950</a:t>
            </a:r>
          </a:p>
          <a:p>
            <a:pPr lvl="1"/>
            <a:r>
              <a:rPr lang="en-US" sz="2000" dirty="0" smtClean="0"/>
              <a:t>C. Shannon, </a:t>
            </a:r>
            <a:r>
              <a:rPr lang="en-US" sz="2000" i="1" dirty="0" smtClean="0"/>
              <a:t>Philos. Mag</a:t>
            </a:r>
            <a:r>
              <a:rPr lang="en-US" sz="2000" dirty="0" smtClean="0"/>
              <a:t>. 41, 256 (1950).</a:t>
            </a:r>
          </a:p>
          <a:p>
            <a:pPr lvl="1"/>
            <a:r>
              <a:rPr lang="en-US" sz="2000" dirty="0" smtClean="0"/>
              <a:t>All chess programs today have his theories at their </a:t>
            </a:r>
            <a:r>
              <a:rPr lang="en-US" sz="2000" dirty="0" smtClean="0"/>
              <a:t>core</a:t>
            </a:r>
          </a:p>
          <a:p>
            <a:pPr lvl="1"/>
            <a:r>
              <a:rPr lang="en-US" sz="2000" dirty="0" smtClean="0"/>
              <a:t>His estimate of # of Chess positions called </a:t>
            </a:r>
            <a:r>
              <a:rPr lang="en-US" sz="2000" i="1" dirty="0" smtClean="0"/>
              <a:t>“Shannon #”</a:t>
            </a:r>
            <a:endParaRPr lang="en-US" sz="2000" i="1" dirty="0" smtClean="0"/>
          </a:p>
        </p:txBody>
      </p:sp>
      <p:pic>
        <p:nvPicPr>
          <p:cNvPr id="8" name="Content Placeholder 7" descr="Claude_Elwood_Shannon_(1916-200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744" r="-374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Shannon’s Paper (1950)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en.wikipedia.org/wiki/Claude_Shannon#Shannon.27s_computer_chess_program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58674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Claude Shannon (1916-2001)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000"/>
              <a:t>Kasparov World Champ</a:t>
            </a:r>
          </a:p>
          <a:p>
            <a:r>
              <a:rPr lang="en-US" sz="2000"/>
              <a:t>1996 Tournament</a:t>
            </a:r>
          </a:p>
          <a:p>
            <a:pPr lvl="1"/>
            <a:r>
              <a:rPr lang="en-US" sz="1800"/>
              <a:t>First game DB wins a classic!</a:t>
            </a:r>
          </a:p>
          <a:p>
            <a:pPr lvl="1"/>
            <a:r>
              <a:rPr lang="en-US" sz="1800"/>
              <a:t>But DB loses 3 and draws 2 to lose the 6-game match 4-2</a:t>
            </a:r>
          </a:p>
          <a:p>
            <a:pPr lvl="1"/>
            <a:r>
              <a:rPr lang="en-US" sz="1800"/>
              <a:t>In 1997 Deep Blue upgraded, renamed “Deeper Blue”</a:t>
            </a:r>
          </a:p>
          <a:p>
            <a:r>
              <a:rPr lang="en-US" sz="2000"/>
              <a:t>1997 Tournament</a:t>
            </a:r>
          </a:p>
          <a:p>
            <a:pPr lvl="1"/>
            <a:r>
              <a:rPr lang="en-US" sz="1800"/>
              <a:t>GK wins game 1</a:t>
            </a:r>
          </a:p>
          <a:p>
            <a:pPr lvl="1"/>
            <a:r>
              <a:rPr lang="en-US" sz="1800"/>
              <a:t>GK resigns game 2</a:t>
            </a:r>
          </a:p>
          <a:p>
            <a:pPr lvl="2"/>
            <a:r>
              <a:rPr lang="en-US" sz="1600"/>
              <a:t>even though it was draw!</a:t>
            </a:r>
          </a:p>
          <a:p>
            <a:pPr lvl="1"/>
            <a:r>
              <a:rPr lang="en-US" sz="1800"/>
              <a:t>DB &amp; GK draw games 3-5</a:t>
            </a:r>
          </a:p>
          <a:p>
            <a:pPr lvl="1"/>
            <a:r>
              <a:rPr lang="en-US" sz="1800"/>
              <a:t>Game 6 : 1997-05-11 (May 11</a:t>
            </a:r>
            <a:r>
              <a:rPr lang="en-US" sz="1800" baseline="30000"/>
              <a:t>th</a:t>
            </a:r>
            <a:r>
              <a:rPr lang="en-US" sz="1800"/>
              <a:t>)</a:t>
            </a:r>
          </a:p>
          <a:p>
            <a:pPr lvl="2"/>
            <a:r>
              <a:rPr lang="en-US" sz="1400"/>
              <a:t>Kasparov blunders move 7, loses in 19 moves. Loses tournament 3 ½ - 2 ½</a:t>
            </a:r>
          </a:p>
          <a:p>
            <a:pPr lvl="2"/>
            <a:r>
              <a:rPr lang="en-US" sz="1400"/>
              <a:t>GK accuses DB of cheating. No rematch.</a:t>
            </a:r>
          </a:p>
          <a:p>
            <a:r>
              <a:rPr lang="en-US" sz="2200">
                <a:solidFill>
                  <a:srgbClr val="FFFF00"/>
                </a:solidFill>
              </a:rPr>
              <a:t>Defining moment in AI history</a:t>
            </a:r>
          </a:p>
        </p:txBody>
      </p:sp>
      <p:pic>
        <p:nvPicPr>
          <p:cNvPr id="13" name="Content Placeholder 12" descr="d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052" b="-51052"/>
          <a:stretch>
            <a:fillRect/>
          </a:stretch>
        </p:blipFill>
        <p:spPr>
          <a:xfrm>
            <a:off x="4655344" y="-3048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Blue vs Garry Kasparov (1997)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en.wikipedia.org/wiki/Deep_Blue_(chess_computer)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3657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IBM’s Deep Blue vs Garry Kasparov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4" name="Picture 13" descr="4506VV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1524000" cy="2103120"/>
          </a:xfrm>
          <a:prstGeom prst="rect">
            <a:avLst/>
          </a:prstGeom>
        </p:spPr>
      </p:pic>
      <p:pic>
        <p:nvPicPr>
          <p:cNvPr id="18" name="Picture 17" descr="Screen shot 2009-09-13 at 11.0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43400"/>
            <a:ext cx="2437777" cy="1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295400"/>
            <a:ext cx="33528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b="1" dirty="0">
                <a:solidFill>
                  <a:srgbClr val="00FF00"/>
                </a:solidFill>
                <a:latin typeface="18 VAG Rounded Thin   55390"/>
              </a:rPr>
              <a:t>Economic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von Neumann and Morgenstern’s 1944 </a:t>
            </a:r>
            <a:r>
              <a:rPr lang="en-US" sz="2000" i="1" dirty="0">
                <a:latin typeface="18 VAG Rounded Thin   55390"/>
              </a:rPr>
              <a:t>Theory of Games and Economic Behavior</a:t>
            </a:r>
            <a:endParaRPr lang="en-US" sz="2000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Matrix games</a:t>
            </a:r>
          </a:p>
          <a:p>
            <a:pPr lvl="1"/>
            <a:r>
              <a:rPr lang="en-US" sz="2000" dirty="0">
                <a:latin typeface="18 VAG Rounded Thin   55390"/>
              </a:rPr>
              <a:t>Prisoner’s dilemma, auctions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A Beautiful Mind</a:t>
            </a:r>
            <a:r>
              <a:rPr lang="en-US" sz="2000" dirty="0">
                <a:latin typeface="18 VAG Rounded Thin   55390"/>
              </a:rPr>
              <a:t> (about John Nash)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Incomplete</a:t>
            </a:r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 info, simultaneous moves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Goal: Maximize payoff</a:t>
            </a:r>
            <a:endParaRPr lang="en-US" sz="2000" dirty="0">
              <a:solidFill>
                <a:schemeClr val="folHlink"/>
              </a:solidFill>
              <a:latin typeface="18 VAG Rounded Thin   55390"/>
            </a:endParaRPr>
          </a:p>
        </p:txBody>
      </p:sp>
      <p:sp>
        <p:nvSpPr>
          <p:cNvPr id="5058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30480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dirty="0">
                <a:solidFill>
                  <a:srgbClr val="FFFF00"/>
                </a:solidFill>
                <a:latin typeface="18 VAG Rounded Thin   5539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18 VAG Rounded Thin   55390"/>
              </a:rPr>
              <a:t>Computational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R. C. Bell’s 1988 Board and Table Games from many Civilizations</a:t>
            </a:r>
          </a:p>
          <a:p>
            <a:pPr lvl="1"/>
            <a:r>
              <a:rPr lang="en-US" sz="2000" dirty="0">
                <a:latin typeface="18 VAG Rounded Thin   55390"/>
              </a:rPr>
              <a:t>Board games</a:t>
            </a:r>
          </a:p>
          <a:p>
            <a:pPr lvl="1"/>
            <a:r>
              <a:rPr lang="en-US" sz="2000" dirty="0">
                <a:latin typeface="18 VAG Rounded Thin   55390"/>
              </a:rPr>
              <a:t>Tic-</a:t>
            </a:r>
            <a:r>
              <a:rPr lang="en-US" sz="2000" dirty="0" err="1">
                <a:latin typeface="18 VAG Rounded Thin   55390"/>
              </a:rPr>
              <a:t>Tac</a:t>
            </a:r>
            <a:r>
              <a:rPr lang="en-US" sz="2000" dirty="0">
                <a:latin typeface="18 VAG Rounded Thin   55390"/>
              </a:rPr>
              <a:t>-Toe, Chess, Connect 4, Othello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Searching for Bobby Fischer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Complete info, alternating moves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Goal: Varies</a:t>
            </a:r>
            <a:endParaRPr lang="en-US" sz="2000" b="1" dirty="0">
              <a:latin typeface="18 VAG Rounded Thin   55390"/>
            </a:endParaRP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457200" y="12954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Combinatorial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Sprague and Grundy’s 1939 Mathematics and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Board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Nim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, Domineering, dots and boxes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Film: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Last Year in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Marienbad</a:t>
            </a:r>
            <a:endParaRPr lang="en-US" sz="2000" i="1" dirty="0">
              <a:solidFill>
                <a:schemeClr val="accent3">
                  <a:lumMod val="40000"/>
                  <a:lumOff val="60000"/>
                </a:schemeClr>
              </a:solidFill>
              <a:latin typeface="18 VAG Rounded Thin   55390"/>
              <a:ea typeface="ＭＳ Ｐゴシック" pitchFamily="-65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Complete info, alternating moves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Goal: Last move</a:t>
            </a:r>
            <a:endParaRPr lang="en-US" sz="2000" dirty="0">
              <a:solidFill>
                <a:schemeClr val="hlink"/>
              </a:solidFill>
              <a:latin typeface="18 VAG Rounded Thin   55390"/>
              <a:ea typeface="ＭＳ Ｐゴシック" pitchFamily="-65" charset="-128"/>
            </a:endParaRP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2187148" y="0"/>
            <a:ext cx="695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www.cs.berkeley.edu/~ddgarcia/eyawtkagtbwata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3341688" y="1219200"/>
            <a:ext cx="2678112" cy="480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“Game Theory”?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chance, such as dice or shuffled cards</a:t>
            </a:r>
          </a:p>
          <a:p>
            <a:pPr>
              <a:lnSpc>
                <a:spcPct val="90000"/>
              </a:lnSpc>
            </a:pPr>
            <a:r>
              <a:rPr lang="en-US" sz="2400"/>
              <a:t>Both players have </a:t>
            </a:r>
            <a:r>
              <a:rPr lang="en-US" sz="2400">
                <a:solidFill>
                  <a:srgbClr val="FFFF00"/>
                </a:solidFill>
              </a:rPr>
              <a:t>complete information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No hidden information, as in Stratego &amp; Magic</a:t>
            </a:r>
          </a:p>
          <a:p>
            <a:pPr>
              <a:lnSpc>
                <a:spcPct val="90000"/>
              </a:lnSpc>
            </a:pPr>
            <a:r>
              <a:rPr lang="en-US" sz="2400"/>
              <a:t>Two players (Left &amp; Right) usually alternate moves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Repeat &amp; skip moves ok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Simultaneous moves not ok</a:t>
            </a:r>
          </a:p>
          <a:p>
            <a:pPr>
              <a:lnSpc>
                <a:spcPct val="90000"/>
              </a:lnSpc>
            </a:pPr>
            <a:r>
              <a:rPr lang="en-US" sz="2400"/>
              <a:t>The game can end in a pattern, capture, by the absence of moves, or …</a:t>
            </a:r>
          </a:p>
        </p:txBody>
      </p:sp>
      <p:pic>
        <p:nvPicPr>
          <p:cNvPr id="515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467" b="-467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“Board Games” </a:t>
            </a:r>
            <a:r>
              <a:rPr lang="en-US" dirty="0"/>
              <a:t>do you mean?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 rot="5400000">
            <a:off x="7277100" y="3924300"/>
            <a:ext cx="1066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19" name="AutoShape 3"/>
          <p:cNvSpPr>
            <a:spLocks noChangeArrowheads="1"/>
          </p:cNvSpPr>
          <p:nvPr/>
        </p:nvSpPr>
        <p:spPr bwMode="auto">
          <a:xfrm rot="16200000" flipV="1">
            <a:off x="7467600" y="2971800"/>
            <a:ext cx="685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Strong Solution</a:t>
            </a:r>
            <a:endParaRPr lang="en-US" dirty="0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767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every position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Assuming alternating play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Value …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u="sng" dirty="0"/>
              <a:t>for player whose turn it </a:t>
            </a:r>
            <a:r>
              <a:rPr lang="en-US" sz="2000" u="sng" dirty="0" smtClean="0"/>
              <a:t>is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Winning</a:t>
            </a:r>
            <a:r>
              <a:rPr lang="en-US" sz="1800" dirty="0" smtClean="0"/>
              <a:t> (</a:t>
            </a:r>
            <a:r>
              <a:rPr lang="en-US" sz="1800" dirty="0" smtClean="0">
                <a:sym typeface="Symbol" pitchFamily="-65" charset="2"/>
              </a:rPr>
              <a:t> losing child)</a:t>
            </a:r>
            <a:endParaRPr lang="en-US" sz="1800" dirty="0" smtClean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altLang="ja-JP" sz="1800" dirty="0" smtClean="0">
                <a:cs typeface="ＭＳ Ｐゴシック" pitchFamily="-65" charset="-128"/>
              </a:rPr>
              <a:t>    </a:t>
            </a:r>
            <a:r>
              <a:rPr lang="en-US" sz="1800" u="sng" dirty="0"/>
              <a:t>Losing</a:t>
            </a:r>
            <a:r>
              <a:rPr lang="en-US" sz="1800" dirty="0"/>
              <a:t> (All children winning)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 err="1"/>
              <a:t>Tieing</a:t>
            </a:r>
            <a:r>
              <a:rPr lang="en-US" sz="1800" dirty="0"/>
              <a:t> (!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losing child, but 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</a:t>
            </a:r>
            <a:r>
              <a:rPr lang="en-US" sz="1800" dirty="0" err="1">
                <a:sym typeface="Symbol" pitchFamily="-65" charset="2"/>
              </a:rPr>
              <a:t>tieing</a:t>
            </a:r>
            <a:r>
              <a:rPr lang="en-US" sz="1800" dirty="0">
                <a:sym typeface="Symbol" pitchFamily="-65" charset="2"/>
              </a:rPr>
              <a:t> child)</a:t>
            </a:r>
            <a:endParaRPr lang="en-US" sz="1800" dirty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/>
              <a:t>Drawing</a:t>
            </a:r>
            <a:r>
              <a:rPr lang="en-US" sz="1800" dirty="0"/>
              <a:t> (can’t force a win or be forced to </a:t>
            </a:r>
            <a:r>
              <a:rPr lang="en-US" sz="1800" dirty="0" smtClean="0"/>
              <a:t>lose)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Remoteness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How long before game ends?</a:t>
            </a:r>
            <a:endParaRPr lang="en-US" sz="1800" dirty="0" smtClean="0"/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5410200" y="1905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 flipH="1">
            <a:off x="49530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H="1">
            <a:off x="53340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H="1">
            <a:off x="56388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Oval 10"/>
          <p:cNvSpPr>
            <a:spLocks noChangeArrowheads="1"/>
          </p:cNvSpPr>
          <p:nvPr/>
        </p:nvSpPr>
        <p:spPr bwMode="auto">
          <a:xfrm flipV="1">
            <a:off x="4800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7" name="Oval 11"/>
          <p:cNvSpPr>
            <a:spLocks noChangeArrowheads="1"/>
          </p:cNvSpPr>
          <p:nvPr/>
        </p:nvSpPr>
        <p:spPr bwMode="auto">
          <a:xfrm flipV="1">
            <a:off x="5181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8" name="Oval 12"/>
          <p:cNvSpPr>
            <a:spLocks noChangeArrowheads="1"/>
          </p:cNvSpPr>
          <p:nvPr/>
        </p:nvSpPr>
        <p:spPr bwMode="auto">
          <a:xfrm flipV="1">
            <a:off x="5562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4648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5029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1" name="Text Box 15"/>
          <p:cNvSpPr txBox="1">
            <a:spLocks noChangeArrowheads="1"/>
          </p:cNvSpPr>
          <p:nvPr/>
        </p:nvSpPr>
        <p:spPr bwMode="auto">
          <a:xfrm>
            <a:off x="5410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5753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...</a:t>
            </a: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56388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4" name="Oval 18"/>
          <p:cNvSpPr>
            <a:spLocks noChangeArrowheads="1"/>
          </p:cNvSpPr>
          <p:nvPr/>
        </p:nvSpPr>
        <p:spPr bwMode="auto">
          <a:xfrm flipV="1">
            <a:off x="62484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60960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7620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H="1">
            <a:off x="71628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8" name="Line 22"/>
          <p:cNvSpPr>
            <a:spLocks noChangeShapeType="1"/>
          </p:cNvSpPr>
          <p:nvPr/>
        </p:nvSpPr>
        <p:spPr bwMode="auto">
          <a:xfrm flipH="1">
            <a:off x="75438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9" name="Line 23"/>
          <p:cNvSpPr>
            <a:spLocks noChangeShapeType="1"/>
          </p:cNvSpPr>
          <p:nvPr/>
        </p:nvSpPr>
        <p:spPr bwMode="auto">
          <a:xfrm flipH="1">
            <a:off x="78486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0" name="Oval 24"/>
          <p:cNvSpPr>
            <a:spLocks noChangeArrowheads="1"/>
          </p:cNvSpPr>
          <p:nvPr/>
        </p:nvSpPr>
        <p:spPr bwMode="auto">
          <a:xfrm flipV="1">
            <a:off x="7010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1" name="Oval 25"/>
          <p:cNvSpPr>
            <a:spLocks noChangeArrowheads="1"/>
          </p:cNvSpPr>
          <p:nvPr/>
        </p:nvSpPr>
        <p:spPr bwMode="auto">
          <a:xfrm flipV="1">
            <a:off x="7391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2" name="Oval 26"/>
          <p:cNvSpPr>
            <a:spLocks noChangeArrowheads="1"/>
          </p:cNvSpPr>
          <p:nvPr/>
        </p:nvSpPr>
        <p:spPr bwMode="auto">
          <a:xfrm flipV="1">
            <a:off x="7772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3" name="Text Box 27"/>
          <p:cNvSpPr txBox="1">
            <a:spLocks noChangeArrowheads="1"/>
          </p:cNvSpPr>
          <p:nvPr/>
        </p:nvSpPr>
        <p:spPr bwMode="auto">
          <a:xfrm>
            <a:off x="6858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4" name="Text Box 28"/>
          <p:cNvSpPr txBox="1">
            <a:spLocks noChangeArrowheads="1"/>
          </p:cNvSpPr>
          <p:nvPr/>
        </p:nvSpPr>
        <p:spPr bwMode="auto">
          <a:xfrm>
            <a:off x="7239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5" name="Text Box 29"/>
          <p:cNvSpPr txBox="1">
            <a:spLocks noChangeArrowheads="1"/>
          </p:cNvSpPr>
          <p:nvPr/>
        </p:nvSpPr>
        <p:spPr bwMode="auto">
          <a:xfrm>
            <a:off x="7620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77851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47" name="Line 31"/>
          <p:cNvSpPr>
            <a:spLocks noChangeShapeType="1"/>
          </p:cNvSpPr>
          <p:nvPr/>
        </p:nvSpPr>
        <p:spPr bwMode="auto">
          <a:xfrm>
            <a:off x="78486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8" name="Oval 32"/>
          <p:cNvSpPr>
            <a:spLocks noChangeArrowheads="1"/>
          </p:cNvSpPr>
          <p:nvPr/>
        </p:nvSpPr>
        <p:spPr bwMode="auto">
          <a:xfrm flipV="1">
            <a:off x="84582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9" name="Text Box 33"/>
          <p:cNvSpPr txBox="1">
            <a:spLocks noChangeArrowheads="1"/>
          </p:cNvSpPr>
          <p:nvPr/>
        </p:nvSpPr>
        <p:spPr bwMode="auto">
          <a:xfrm>
            <a:off x="83058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0" name="Text Box 34"/>
          <p:cNvSpPr txBox="1">
            <a:spLocks noChangeArrowheads="1"/>
          </p:cNvSpPr>
          <p:nvPr/>
        </p:nvSpPr>
        <p:spPr bwMode="auto">
          <a:xfrm>
            <a:off x="5410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51" name="Line 35"/>
          <p:cNvSpPr>
            <a:spLocks noChangeShapeType="1"/>
          </p:cNvSpPr>
          <p:nvPr/>
        </p:nvSpPr>
        <p:spPr bwMode="auto">
          <a:xfrm flipH="1">
            <a:off x="4953000" y="41910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2" name="Line 36"/>
          <p:cNvSpPr>
            <a:spLocks noChangeShapeType="1"/>
          </p:cNvSpPr>
          <p:nvPr/>
        </p:nvSpPr>
        <p:spPr bwMode="auto">
          <a:xfrm flipH="1">
            <a:off x="5334000" y="41910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3" name="Line 37"/>
          <p:cNvSpPr>
            <a:spLocks noChangeShapeType="1"/>
          </p:cNvSpPr>
          <p:nvPr/>
        </p:nvSpPr>
        <p:spPr bwMode="auto">
          <a:xfrm flipH="1">
            <a:off x="5638800" y="41910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4" name="Oval 38"/>
          <p:cNvSpPr>
            <a:spLocks noChangeArrowheads="1"/>
          </p:cNvSpPr>
          <p:nvPr/>
        </p:nvSpPr>
        <p:spPr bwMode="auto">
          <a:xfrm flipV="1">
            <a:off x="4800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 flipV="1">
            <a:off x="5181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6" name="Oval 40"/>
          <p:cNvSpPr>
            <a:spLocks noChangeArrowheads="1"/>
          </p:cNvSpPr>
          <p:nvPr/>
        </p:nvSpPr>
        <p:spPr bwMode="auto">
          <a:xfrm flipV="1">
            <a:off x="5562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7" name="Text Box 41"/>
          <p:cNvSpPr txBox="1">
            <a:spLocks noChangeArrowheads="1"/>
          </p:cNvSpPr>
          <p:nvPr/>
        </p:nvSpPr>
        <p:spPr bwMode="auto">
          <a:xfrm>
            <a:off x="4648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8" name="Text Box 42"/>
          <p:cNvSpPr txBox="1">
            <a:spLocks noChangeArrowheads="1"/>
          </p:cNvSpPr>
          <p:nvPr/>
        </p:nvSpPr>
        <p:spPr bwMode="auto">
          <a:xfrm>
            <a:off x="5029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9" name="Text Box 43"/>
          <p:cNvSpPr txBox="1">
            <a:spLocks noChangeArrowheads="1"/>
          </p:cNvSpPr>
          <p:nvPr/>
        </p:nvSpPr>
        <p:spPr bwMode="auto">
          <a:xfrm>
            <a:off x="5410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60" name="Text Box 44"/>
          <p:cNvSpPr txBox="1">
            <a:spLocks noChangeArrowheads="1"/>
          </p:cNvSpPr>
          <p:nvPr/>
        </p:nvSpPr>
        <p:spPr bwMode="auto">
          <a:xfrm>
            <a:off x="55753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61" name="Line 45"/>
          <p:cNvSpPr>
            <a:spLocks noChangeShapeType="1"/>
          </p:cNvSpPr>
          <p:nvPr/>
        </p:nvSpPr>
        <p:spPr bwMode="auto">
          <a:xfrm>
            <a:off x="5638800" y="41910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2" name="Oval 46"/>
          <p:cNvSpPr>
            <a:spLocks noChangeArrowheads="1"/>
          </p:cNvSpPr>
          <p:nvPr/>
        </p:nvSpPr>
        <p:spPr bwMode="auto">
          <a:xfrm flipV="1">
            <a:off x="6248400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3" name="Text Box 47"/>
          <p:cNvSpPr txBox="1">
            <a:spLocks noChangeArrowheads="1"/>
          </p:cNvSpPr>
          <p:nvPr/>
        </p:nvSpPr>
        <p:spPr bwMode="auto">
          <a:xfrm>
            <a:off x="60960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64" name="Oval 48"/>
          <p:cNvSpPr>
            <a:spLocks noChangeArrowheads="1"/>
          </p:cNvSpPr>
          <p:nvPr/>
        </p:nvSpPr>
        <p:spPr bwMode="auto">
          <a:xfrm flipV="1">
            <a:off x="5562600" y="2362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5" name="Oval 49"/>
          <p:cNvSpPr>
            <a:spLocks noChangeArrowheads="1"/>
          </p:cNvSpPr>
          <p:nvPr/>
        </p:nvSpPr>
        <p:spPr bwMode="auto">
          <a:xfrm flipV="1">
            <a:off x="7772400" y="2362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6" name="Oval 50"/>
          <p:cNvSpPr>
            <a:spLocks noChangeArrowheads="1"/>
          </p:cNvSpPr>
          <p:nvPr/>
        </p:nvSpPr>
        <p:spPr bwMode="auto">
          <a:xfrm flipV="1">
            <a:off x="5562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7" name="Text Box 51"/>
          <p:cNvSpPr txBox="1">
            <a:spLocks noChangeArrowheads="1"/>
          </p:cNvSpPr>
          <p:nvPr/>
        </p:nvSpPr>
        <p:spPr bwMode="auto">
          <a:xfrm>
            <a:off x="7315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68" name="Line 52"/>
          <p:cNvSpPr>
            <a:spLocks noChangeShapeType="1"/>
          </p:cNvSpPr>
          <p:nvPr/>
        </p:nvSpPr>
        <p:spPr bwMode="auto">
          <a:xfrm flipH="1">
            <a:off x="71628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9" name="Line 53"/>
          <p:cNvSpPr>
            <a:spLocks noChangeShapeType="1"/>
          </p:cNvSpPr>
          <p:nvPr/>
        </p:nvSpPr>
        <p:spPr bwMode="auto">
          <a:xfrm flipH="1">
            <a:off x="7543800" y="4191000"/>
            <a:ext cx="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0" name="Line 54"/>
          <p:cNvSpPr>
            <a:spLocks noChangeShapeType="1"/>
          </p:cNvSpPr>
          <p:nvPr/>
        </p:nvSpPr>
        <p:spPr bwMode="auto">
          <a:xfrm>
            <a:off x="7543800" y="4191000"/>
            <a:ext cx="3048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1" name="Oval 55"/>
          <p:cNvSpPr>
            <a:spLocks noChangeArrowheads="1"/>
          </p:cNvSpPr>
          <p:nvPr/>
        </p:nvSpPr>
        <p:spPr bwMode="auto">
          <a:xfrm flipV="1">
            <a:off x="7010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2" name="Oval 56"/>
          <p:cNvSpPr>
            <a:spLocks noChangeArrowheads="1"/>
          </p:cNvSpPr>
          <p:nvPr/>
        </p:nvSpPr>
        <p:spPr bwMode="auto">
          <a:xfrm flipV="1">
            <a:off x="7391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3" name="Oval 57"/>
          <p:cNvSpPr>
            <a:spLocks noChangeArrowheads="1"/>
          </p:cNvSpPr>
          <p:nvPr/>
        </p:nvSpPr>
        <p:spPr bwMode="auto">
          <a:xfrm flipV="1">
            <a:off x="7772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4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5" name="Text Box 59"/>
          <p:cNvSpPr txBox="1">
            <a:spLocks noChangeArrowheads="1"/>
          </p:cNvSpPr>
          <p:nvPr/>
        </p:nvSpPr>
        <p:spPr bwMode="auto">
          <a:xfrm>
            <a:off x="7239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7620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7" name="Line 61"/>
          <p:cNvSpPr>
            <a:spLocks noChangeShapeType="1"/>
          </p:cNvSpPr>
          <p:nvPr/>
        </p:nvSpPr>
        <p:spPr bwMode="auto">
          <a:xfrm>
            <a:off x="7620000" y="41910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8" name="Text Box 62"/>
          <p:cNvSpPr txBox="1">
            <a:spLocks noChangeArrowheads="1"/>
          </p:cNvSpPr>
          <p:nvPr/>
        </p:nvSpPr>
        <p:spPr bwMode="auto">
          <a:xfrm>
            <a:off x="78486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79" name="Line 63"/>
          <p:cNvSpPr>
            <a:spLocks noChangeShapeType="1"/>
          </p:cNvSpPr>
          <p:nvPr/>
        </p:nvSpPr>
        <p:spPr bwMode="auto">
          <a:xfrm>
            <a:off x="7543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0" name="Oval 64"/>
          <p:cNvSpPr>
            <a:spLocks noChangeArrowheads="1"/>
          </p:cNvSpPr>
          <p:nvPr/>
        </p:nvSpPr>
        <p:spPr bwMode="auto">
          <a:xfrm flipV="1">
            <a:off x="7467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1" name="Oval 65"/>
          <p:cNvSpPr>
            <a:spLocks noChangeArrowheads="1"/>
          </p:cNvSpPr>
          <p:nvPr/>
        </p:nvSpPr>
        <p:spPr bwMode="auto">
          <a:xfrm flipV="1">
            <a:off x="84582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2" name="Text Box 66"/>
          <p:cNvSpPr txBox="1">
            <a:spLocks noChangeArrowheads="1"/>
          </p:cNvSpPr>
          <p:nvPr/>
        </p:nvSpPr>
        <p:spPr bwMode="auto">
          <a:xfrm>
            <a:off x="8305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83" name="Line 67"/>
          <p:cNvSpPr>
            <a:spLocks noChangeShapeType="1"/>
          </p:cNvSpPr>
          <p:nvPr/>
        </p:nvSpPr>
        <p:spPr bwMode="auto">
          <a:xfrm flipH="1">
            <a:off x="7162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4" name="Line 68"/>
          <p:cNvSpPr>
            <a:spLocks noChangeShapeType="1"/>
          </p:cNvSpPr>
          <p:nvPr/>
        </p:nvSpPr>
        <p:spPr bwMode="auto">
          <a:xfrm flipH="1">
            <a:off x="7543800" y="4191000"/>
            <a:ext cx="533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5" name="Line 69"/>
          <p:cNvSpPr>
            <a:spLocks noChangeShapeType="1"/>
          </p:cNvSpPr>
          <p:nvPr/>
        </p:nvSpPr>
        <p:spPr bwMode="auto">
          <a:xfrm flipH="1">
            <a:off x="7848600" y="4191000"/>
            <a:ext cx="2286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6" name="Line 70"/>
          <p:cNvSpPr>
            <a:spLocks noChangeShapeType="1"/>
          </p:cNvSpPr>
          <p:nvPr/>
        </p:nvSpPr>
        <p:spPr bwMode="auto">
          <a:xfrm>
            <a:off x="80772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7" name="Text Box 71"/>
          <p:cNvSpPr txBox="1">
            <a:spLocks noChangeArrowheads="1"/>
          </p:cNvSpPr>
          <p:nvPr/>
        </p:nvSpPr>
        <p:spPr bwMode="auto">
          <a:xfrm>
            <a:off x="78486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88" name="Oval 72"/>
          <p:cNvSpPr>
            <a:spLocks noChangeArrowheads="1"/>
          </p:cNvSpPr>
          <p:nvPr/>
        </p:nvSpPr>
        <p:spPr bwMode="auto">
          <a:xfrm flipV="1">
            <a:off x="80010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9" name="Oval 73"/>
          <p:cNvSpPr>
            <a:spLocks noChangeArrowheads="1"/>
          </p:cNvSpPr>
          <p:nvPr/>
        </p:nvSpPr>
        <p:spPr bwMode="auto">
          <a:xfrm flipV="1">
            <a:off x="1295400" y="3126979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0" name="Oval 74"/>
          <p:cNvSpPr>
            <a:spLocks noChangeArrowheads="1"/>
          </p:cNvSpPr>
          <p:nvPr/>
        </p:nvSpPr>
        <p:spPr bwMode="auto">
          <a:xfrm flipV="1">
            <a:off x="1295400" y="34194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1" name="Oval 75"/>
          <p:cNvSpPr>
            <a:spLocks noChangeArrowheads="1"/>
          </p:cNvSpPr>
          <p:nvPr/>
        </p:nvSpPr>
        <p:spPr bwMode="auto">
          <a:xfrm flipV="1">
            <a:off x="1295400" y="2819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2" name="Oval 76"/>
          <p:cNvSpPr>
            <a:spLocks noChangeArrowheads="1"/>
          </p:cNvSpPr>
          <p:nvPr/>
        </p:nvSpPr>
        <p:spPr bwMode="auto">
          <a:xfrm flipV="1">
            <a:off x="1295400" y="4019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41811</TotalTime>
  <Pages>47</Pages>
  <Words>1167</Words>
  <Application>Microsoft Macintosh PowerPoint</Application>
  <PresentationFormat>Letter Paper (8.5x11 in)</PresentationFormat>
  <Paragraphs>225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Checkers solved in 2007!</vt:lpstr>
      <vt:lpstr>Computational Game Theory</vt:lpstr>
      <vt:lpstr>Computer Science … A UCB view</vt:lpstr>
      <vt:lpstr>The Turk (1770)</vt:lpstr>
      <vt:lpstr>Claude Shannon’s Paper (1950)</vt:lpstr>
      <vt:lpstr>Deep Blue vs Garry Kasparov (1997)</vt:lpstr>
      <vt:lpstr>What is “Game Theory”?</vt:lpstr>
      <vt:lpstr>What “Board Games” do you mean?</vt:lpstr>
      <vt:lpstr>What’s in a Strong Solution</vt:lpstr>
      <vt:lpstr>GamesCrafters</vt:lpstr>
      <vt:lpstr>What did you mean “strongly solve”?</vt:lpstr>
      <vt:lpstr>Weakly Solving A Game (Checkers)</vt:lpstr>
      <vt:lpstr>Strong Solving Example: 1,2,…,10</vt:lpstr>
      <vt:lpstr>Example: Tic-Tac-Toe</vt:lpstr>
      <vt:lpstr>Tic-Tac-Toe Answer Visualized!</vt:lpstr>
      <vt:lpstr>GamesCrafters</vt:lpstr>
      <vt:lpstr>Connect 4 Solved, Online!</vt:lpstr>
      <vt:lpstr>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2710</cp:revision>
  <cp:lastPrinted>2008-10-02T08:56:06Z</cp:lastPrinted>
  <dcterms:created xsi:type="dcterms:W3CDTF">2009-09-14T20:11:08Z</dcterms:created>
  <dcterms:modified xsi:type="dcterms:W3CDTF">2010-11-16T23:13:46Z</dcterms:modified>
</cp:coreProperties>
</file>