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1047" r:id="rId2"/>
    <p:sldId id="1102" r:id="rId3"/>
    <p:sldId id="1097" r:id="rId4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clrMode="bw"/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0235" autoAdjust="0"/>
    <p:restoredTop sz="77561" autoAdjust="0"/>
  </p:normalViewPr>
  <p:slideViewPr>
    <p:cSldViewPr>
      <p:cViewPr varScale="1">
        <p:scale>
          <a:sx n="256" d="100"/>
          <a:sy n="256" d="100"/>
        </p:scale>
        <p:origin x="-936" y="-104"/>
      </p:cViewPr>
      <p:guideLst>
        <p:guide orient="horz" pos="2832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handoutMaster" Target="handoutMasters/handout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4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11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8524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3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0"/>
            <a:ext cx="5181600" cy="31510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 : 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#19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Higher Order Functions II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2012-04-04</a:t>
            </a: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6096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Busting the king’s gambit</a:t>
            </a:r>
            <a:endParaRPr lang="en-US" sz="32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5791199" cy="2362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The popular opening 1. e4 e5 2. f4 exf4 refutes the “formerly popular opening”. He “strongly solved” it using ~3,000 cores powered by the IBM Watson team, and finds out that there’s only ONE move that draws for white 3. Be2; every other move “loses by force”.  (they consider a game in which a person is down by 5.12 points to be a loss)</a:t>
            </a:r>
            <a:endParaRPr lang="en-US" i="1" baseline="30000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latin typeface="Courier New" pitchFamily="1" charset="0"/>
              </a:rPr>
              <a:t>http://www.chessbase.com/newsdetail.asp?newsid=8047</a:t>
            </a:r>
          </a:p>
        </p:txBody>
      </p:sp>
      <p:sp>
        <p:nvSpPr>
          <p:cNvPr id="54" name="Oval 53"/>
          <p:cNvSpPr/>
          <p:nvPr/>
        </p:nvSpPr>
        <p:spPr>
          <a:xfrm>
            <a:off x="6165773" y="6081252"/>
            <a:ext cx="2691298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99499" y="3796834"/>
            <a:ext cx="2797414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(Image Credit: chessbase.com)</a:t>
            </a:r>
            <a:endParaRPr lang="en-US" sz="1100" b="1" dirty="0">
              <a:latin typeface="Vagrounded"/>
              <a:cs typeface="Vagrounde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pic>
        <p:nvPicPr>
          <p:cNvPr id="16" name="Picture 15" descr="Screen Shot 2012-04-03 at 10.02.5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195" y="4038600"/>
            <a:ext cx="2027610" cy="2019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I understand higher-order functions.</a:t>
            </a:r>
          </a:p>
          <a:p>
            <a:pPr>
              <a:buNone/>
            </a:pPr>
            <a:endParaRPr lang="en-US" sz="3200" dirty="0"/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Strongly 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Neutral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Strongly agree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620000" y="228600"/>
            <a:ext cx="1197862" cy="109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6096000" cy="5305864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18 VAG Rounded Bold   07390" charset="0"/>
              </a:rPr>
              <a:t>Review useful HOFs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map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every </a:t>
            </a:r>
            <a:r>
              <a:rPr lang="en-US" sz="1600" dirty="0">
                <a:latin typeface="18 VAG Rounded Bold   07390" charset="0"/>
              </a:rPr>
              <a:t>element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becoming </a:t>
            </a:r>
            <a:r>
              <a:rPr lang="en-US" sz="1600" dirty="0">
                <a:latin typeface="Courier"/>
                <a:cs typeface="Courier"/>
              </a:rPr>
              <a:t>Reporter(E)</a:t>
            </a:r>
            <a:r>
              <a:rPr lang="en-US" sz="1600" dirty="0">
                <a:latin typeface="18 VAG Rounded Bold   07390" charset="0"/>
              </a:rPr>
              <a:t> 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keep items such that </a:t>
            </a:r>
            <a:r>
              <a:rPr lang="en-US" sz="2000" u="sng" dirty="0">
                <a:latin typeface="Courier"/>
                <a:cs typeface="Courier"/>
              </a:rPr>
              <a:t>Predicate</a:t>
            </a:r>
            <a:r>
              <a:rPr lang="en-US" sz="2000" dirty="0">
                <a:latin typeface="18 VAG Rounded Bold   07390" charset="0"/>
              </a:rPr>
              <a:t> from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keeping only elements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of </a:t>
            </a:r>
            <a:r>
              <a:rPr lang="en-US" sz="1600" dirty="0" smtClean="0">
                <a:latin typeface="Courier"/>
                <a:cs typeface="Courier"/>
              </a:rPr>
              <a:t>List</a:t>
            </a:r>
            <a:r>
              <a:rPr lang="en-US" sz="1600" dirty="0" smtClean="0">
                <a:latin typeface="18 VAG Rounded Bold   07390" charset="0"/>
              </a:rPr>
              <a:t> if </a:t>
            </a:r>
            <a:r>
              <a:rPr lang="en-US" sz="1600" dirty="0" smtClean="0">
                <a:latin typeface="Courier"/>
                <a:cs typeface="Courier"/>
              </a:rPr>
              <a:t>Predicate</a:t>
            </a:r>
            <a:r>
              <a:rPr lang="en-US" sz="1600" dirty="0">
                <a:latin typeface="Courier"/>
                <a:cs typeface="Courier"/>
              </a:rPr>
              <a:t>(E)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combine with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>
                <a:latin typeface="18 VAG Rounded Bold   07390" charset="0"/>
              </a:rPr>
              <a:t>Combine all the elements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with </a:t>
            </a:r>
            <a:r>
              <a:rPr lang="en-US" sz="1600" dirty="0">
                <a:latin typeface="Courier"/>
                <a:cs typeface="Courier"/>
              </a:rPr>
              <a:t>Reporter(E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This is also known as “reduce”</a:t>
            </a:r>
            <a:endParaRPr lang="en-US" sz="1600" u="sng" dirty="0">
              <a:latin typeface="Courier"/>
              <a:cs typeface="Courier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Acronym example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</a:rPr>
              <a:t>keep </a:t>
            </a:r>
            <a:r>
              <a:rPr lang="en-US" sz="2000" dirty="0" smtClean="0">
                <a:latin typeface="18 VAG Rounded Bold   07390" charset="0"/>
                <a:sym typeface="Wingdings"/>
              </a:rPr>
              <a:t> map  combine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  <a:sym typeface="Wingdings"/>
              </a:rPr>
              <a:t>The script, run and launch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  <a:sym typeface="Wingdings"/>
              </a:rPr>
              <a:t>For each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  <a:sym typeface="Wingdings"/>
              </a:rPr>
              <a:t>Compose example</a:t>
            </a:r>
            <a:endParaRPr lang="en-US" sz="24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Today</a:t>
            </a:r>
            <a:endParaRPr lang="en-US" dirty="0">
              <a:latin typeface="18 VAG Rounded Bold   07390" charset="0"/>
            </a:endParaRPr>
          </a:p>
        </p:txBody>
      </p:sp>
      <p:pic>
        <p:nvPicPr>
          <p:cNvPr id="4" name="Picture 3" descr="Screen shot 2011-03-30 at 2.02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99" y="1371600"/>
            <a:ext cx="1752600" cy="812072"/>
          </a:xfrm>
          <a:prstGeom prst="rect">
            <a:avLst/>
          </a:prstGeom>
        </p:spPr>
      </p:pic>
      <p:pic>
        <p:nvPicPr>
          <p:cNvPr id="5" name="Picture 4" descr="Screen shot 2011-03-30 at 2.02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377429"/>
            <a:ext cx="1752600" cy="796843"/>
          </a:xfrm>
          <a:prstGeom prst="rect">
            <a:avLst/>
          </a:prstGeom>
        </p:spPr>
      </p:pic>
      <p:pic>
        <p:nvPicPr>
          <p:cNvPr id="6" name="Picture 5" descr="Screen shot 2011-03-30 at 2.02.48 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5600" y="3326672"/>
            <a:ext cx="1752600" cy="82363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49258</TotalTime>
  <Pages>47</Pages>
  <Words>271</Words>
  <Application>Microsoft Macintosh PowerPoint</Application>
  <PresentationFormat>Letter Paper (8.5x11 in)</PresentationFormat>
  <Paragraphs>32</Paragraphs>
  <Slides>3</Slides>
  <Notes>3</Notes>
  <HiddenSlides>1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Metro</vt:lpstr>
      <vt:lpstr>Busting the king’s gambit</vt:lpstr>
      <vt:lpstr>Peer Instruction</vt:lpstr>
      <vt:lpstr>Today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3105</cp:revision>
  <cp:lastPrinted>2012-04-04T05:38:54Z</cp:lastPrinted>
  <dcterms:created xsi:type="dcterms:W3CDTF">2012-04-04T04:53:19Z</dcterms:created>
  <dcterms:modified xsi:type="dcterms:W3CDTF">2012-04-04T05:46:32Z</dcterms:modified>
</cp:coreProperties>
</file>