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Default Extension="wmf" ContentType="image/x-wmf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1047" r:id="rId2"/>
    <p:sldId id="1060" r:id="rId3"/>
    <p:sldId id="1048" r:id="rId4"/>
    <p:sldId id="1070" r:id="rId5"/>
    <p:sldId id="1071" r:id="rId6"/>
    <p:sldId id="1068" r:id="rId7"/>
    <p:sldId id="1073" r:id="rId8"/>
    <p:sldId id="1072" r:id="rId9"/>
    <p:sldId id="1077" r:id="rId10"/>
    <p:sldId id="1075" r:id="rId11"/>
    <p:sldId id="1078" r:id="rId12"/>
    <p:sldId id="1069" r:id="rId13"/>
    <p:sldId id="1079" r:id="rId14"/>
    <p:sldId id="1076" r:id="rId15"/>
    <p:sldId id="1059" r:id="rId16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hiddenSlides="1"/>
  <p:showPr showNarration="1" useTimings="0">
    <p:present/>
    <p:sldAll/>
    <p:penClr>
      <a:schemeClr val="tx1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FFDD8A"/>
    <a:srgbClr val="900306"/>
    <a:srgbClr val="32415C"/>
    <a:srgbClr val="FB0A10"/>
    <a:srgbClr val="94F0E4"/>
    <a:srgbClr val="5771A0"/>
    <a:srgbClr val="800080"/>
    <a:srgbClr val="66FF33"/>
    <a:srgbClr val="FF0000"/>
    <a:srgbClr val="3333CC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9427" autoAdjust="0"/>
    <p:restoredTop sz="88575" autoAdjust="0"/>
  </p:normalViewPr>
  <p:slideViewPr>
    <p:cSldViewPr>
      <p:cViewPr varScale="1">
        <p:scale>
          <a:sx n="101" d="100"/>
          <a:sy n="101" d="100"/>
        </p:scale>
        <p:origin x="-112" y="-1096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70623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553011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11550" y="2441575"/>
            <a:ext cx="0" cy="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350" y="6389160"/>
            <a:ext cx="5532287" cy="25314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70" tIns="44135" rIns="88270" bIns="44135">
            <a:prstTxWarp prst="textNoShape">
              <a:avLst/>
            </a:prstTxWarp>
          </a:bodyPr>
          <a:lstStyle/>
          <a:p>
            <a:pPr marL="229514" indent="-229514"/>
            <a:r>
              <a:rPr lang="en-US" dirty="0"/>
              <a:t>Taking</a:t>
            </a:r>
            <a:r>
              <a:rPr lang="en-US" baseline="0" dirty="0"/>
              <a:t> a greedy approach of max $/kg the gold $10/4 = 2.5 is the most. Max out on that yields $30, with 3 kb left (15-12). The next most valuable box is the silver $2/1 = 2 box. Conveniently we fit exactly 3 boxes, for an additional $6, so $36.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Explain proof by contradiction (infinitely many primes)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BB24DFB2-039E-7C48-B595-D07844711DF9}" type="slidenum">
              <a:rPr lang="en-US"/>
              <a:pPr/>
              <a:t>15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Limits of Computability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8105254" y="6248400"/>
            <a:ext cx="1038746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Fall 2011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pic>
        <p:nvPicPr>
          <p:cNvPr id="20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01C1680E-D985-8A48-BA9E-A9F7CF2082B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Limits of Computability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7887246" y="6248400"/>
            <a:ext cx="1256754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Spring 2012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4" Type="http://schemas.openxmlformats.org/officeDocument/2006/relationships/image" Target="../media/image18.gif"/><Relationship Id="rId5" Type="http://schemas.openxmlformats.org/officeDocument/2006/relationships/image" Target="../media/image19.gif"/><Relationship Id="rId6" Type="http://schemas.openxmlformats.org/officeDocument/2006/relationships/image" Target="../media/image20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81200" y="0"/>
            <a:ext cx="5181600" cy="31036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accent2"/>
                </a:solidFill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CS10: 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#22</a:t>
            </a:r>
            <a:b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Limits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bg2"/>
                </a:solidFill>
                <a:latin typeface="18 VAG Rounded Bold   07390"/>
                <a:cs typeface=""/>
              </a:rPr>
              <a:t>2012-04-16</a:t>
            </a:r>
            <a:endParaRPr lang="en-US" sz="3200" b="1" dirty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228600" y="3810000"/>
            <a:ext cx="63246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>
                <a:solidFill>
                  <a:srgbClr val="FFFF00"/>
                </a:solidFill>
              </a:rPr>
              <a:t>4.74 degrees of separation?</a:t>
            </a:r>
            <a:endParaRPr lang="en-US" sz="30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228600" y="4419600"/>
            <a:ext cx="5638800" cy="19812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sz="2800" dirty="0" smtClean="0">
                <a:ea typeface="ＭＳ Ｐゴシック" pitchFamily="-65" charset="-128"/>
                <a:cs typeface="ＭＳ Ｐゴシック" pitchFamily="-65" charset="-128"/>
              </a:rPr>
              <a:t>Researchers at Facebook and the University of Milan found that the avg # of “friends” separating any two people in the world was &lt; 6.</a:t>
            </a:r>
            <a:endParaRPr lang="en-US" sz="2800" dirty="0" smtClean="0">
              <a:solidFill>
                <a:schemeClr val="accent4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2438400"/>
            <a:ext cx="2362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Berkeley EECS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Lecturer SOE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Dan Garcia</a:t>
            </a:r>
            <a:endParaRPr lang="en-US" sz="2000" b="1" dirty="0">
              <a:solidFill>
                <a:schemeClr val="bg2"/>
              </a:solidFill>
              <a:latin typeface="18 VAG Rounded Bold   07390"/>
            </a:endParaRP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1400" b="1" dirty="0" smtClean="0">
                <a:latin typeface="Courier New" pitchFamily="1" charset="0"/>
              </a:rPr>
              <a:t>http://www.nytimes.com/2011/11/22/technology/between-you-and-me-4-74-degrees.html</a:t>
            </a:r>
          </a:p>
        </p:txBody>
      </p:sp>
      <p:sp>
        <p:nvSpPr>
          <p:cNvPr id="54" name="Oval 53"/>
          <p:cNvSpPr/>
          <p:nvPr/>
        </p:nvSpPr>
        <p:spPr>
          <a:xfrm>
            <a:off x="5833799" y="5852652"/>
            <a:ext cx="2954602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400" y="3352800"/>
            <a:ext cx="3175000" cy="2387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57400" y="3124200"/>
            <a:ext cx="3733800" cy="73866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Vagrounded"/>
                <a:cs typeface="Vagrounded"/>
              </a:rPr>
              <a:t>You’ll have the opportunity for extra credit on your project! After you submit it, you can make a ≤ 5min YouTube video.</a:t>
            </a:r>
            <a:endParaRPr lang="en-US" sz="1400" b="1" dirty="0">
              <a:solidFill>
                <a:schemeClr val="bg1"/>
              </a:solidFill>
              <a:latin typeface="Vagrounded"/>
              <a:cs typeface="Vagrounded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271" y="228600"/>
            <a:ext cx="2186330" cy="2590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/>
              <a:t>This is THE major unsolved problem in Computer Science!</a:t>
            </a:r>
          </a:p>
          <a:p>
            <a:pPr lvl="1"/>
            <a:r>
              <a:rPr lang="en-US"/>
              <a:t>One of 7 “millennium prizes” w/a $1M reward</a:t>
            </a:r>
          </a:p>
          <a:p>
            <a:pPr lvl="1"/>
            <a:endParaRPr lang="en-US"/>
          </a:p>
          <a:p>
            <a:r>
              <a:rPr lang="en-US"/>
              <a:t>All it would take is solving ONE problem in the NP-complete set in polynomial time!!</a:t>
            </a:r>
          </a:p>
          <a:p>
            <a:pPr lvl="1"/>
            <a:r>
              <a:rPr lang="en-US"/>
              <a:t>Huge ramifications for cryptography, others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55344" y="1066800"/>
            <a:ext cx="4038600" cy="5305864"/>
          </a:xfrm>
        </p:spPr>
        <p:txBody>
          <a:bodyPr/>
          <a:lstStyle/>
          <a:p>
            <a:pPr algn="ctr">
              <a:buNone/>
            </a:pPr>
            <a:r>
              <a:rPr lang="en-US"/>
              <a:t>If P ≠NP, then</a:t>
            </a:r>
          </a:p>
          <a:p>
            <a:pPr algn="ctr">
              <a:buNone/>
            </a:pPr>
            <a:endParaRPr lang="en-US"/>
          </a:p>
          <a:p>
            <a:pPr algn="ctr">
              <a:buNone/>
            </a:pPr>
            <a:endParaRPr lang="en-US"/>
          </a:p>
          <a:p>
            <a:pPr algn="ctr">
              <a:buNone/>
            </a:pPr>
            <a:endParaRPr lang="en-US"/>
          </a:p>
          <a:p>
            <a:pPr algn="ctr">
              <a:buNone/>
            </a:pPr>
            <a:endParaRPr lang="en-US"/>
          </a:p>
          <a:p>
            <a:pPr algn="ctr">
              <a:buNone/>
            </a:pPr>
            <a:endParaRPr lang="en-US"/>
          </a:p>
          <a:p>
            <a:r>
              <a:rPr lang="en-US"/>
              <a:t>Other NP-Complete</a:t>
            </a:r>
          </a:p>
          <a:p>
            <a:pPr lvl="1"/>
            <a:r>
              <a:rPr lang="en-US"/>
              <a:t>Traveling salesman who needs most efficient route to visit all cities and return home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fundamental question. Is P = NP?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en.wikipedia.org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/wiki/P_%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3D_NP_problem</a:t>
            </a:r>
            <a:endParaRPr lang="en-US" sz="16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/>
              <a:cs typeface="Courier New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648200" y="1600199"/>
            <a:ext cx="4013200" cy="2590800"/>
            <a:chOff x="4749800" y="1676400"/>
            <a:chExt cx="3175000" cy="2043826"/>
          </a:xfrm>
        </p:grpSpPr>
        <p:sp>
          <p:nvSpPr>
            <p:cNvPr id="9" name="Rounded Rectangle 8"/>
            <p:cNvSpPr/>
            <p:nvPr/>
          </p:nvSpPr>
          <p:spPr>
            <a:xfrm>
              <a:off x="4902200" y="1840626"/>
              <a:ext cx="2860830" cy="174497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49800" y="1676400"/>
              <a:ext cx="3175000" cy="204382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pPr algn="ctr"/>
            <a:r>
              <a:rPr lang="en-US" sz="2700"/>
              <a:t>imgs.xkcd.com/comics/travelling_salesman_problem.png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5438"/>
            <a:ext cx="9144000" cy="40433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260056" cy="5305864"/>
          </a:xfrm>
        </p:spPr>
        <p:txBody>
          <a:bodyPr/>
          <a:lstStyle/>
          <a:p>
            <a:r>
              <a:rPr lang="en-US" u="sng"/>
              <a:t>Decision problems</a:t>
            </a:r>
            <a:r>
              <a:rPr lang="en-US"/>
              <a:t> answer YES or NO for an infinite # of inputs</a:t>
            </a:r>
          </a:p>
          <a:p>
            <a:pPr lvl="1"/>
            <a:r>
              <a:rPr lang="en-US"/>
              <a:t>E.g., is N prime?</a:t>
            </a:r>
          </a:p>
          <a:p>
            <a:pPr lvl="1"/>
            <a:r>
              <a:rPr lang="en-US"/>
              <a:t>E.g., is sentence S grammatically correct?</a:t>
            </a:r>
          </a:p>
          <a:p>
            <a:r>
              <a:rPr lang="en-US"/>
              <a:t>An algorithm is a </a:t>
            </a:r>
            <a:r>
              <a:rPr lang="en-US" u="sng"/>
              <a:t>solution</a:t>
            </a:r>
            <a:r>
              <a:rPr lang="en-US"/>
              <a:t> if it correctly answers YES/NO in a finite amount of time</a:t>
            </a:r>
          </a:p>
          <a:p>
            <a:r>
              <a:rPr lang="en-US"/>
              <a:t>A problem is </a:t>
            </a:r>
            <a:r>
              <a:rPr lang="en-US" u="sng"/>
              <a:t>decidable</a:t>
            </a:r>
            <a:r>
              <a:rPr lang="en-US"/>
              <a:t> if it has a solution</a:t>
            </a:r>
          </a:p>
          <a:p>
            <a:endParaRPr lang="en-US"/>
          </a:p>
        </p:txBody>
      </p:sp>
      <p:pic>
        <p:nvPicPr>
          <p:cNvPr id="7" name="Content Placeholder 6" descr="Alan_Turing_photo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518" b="-2518"/>
          <a:stretch>
            <a:fillRect/>
          </a:stretch>
        </p:blipFill>
        <p:spPr>
          <a:xfrm>
            <a:off x="5334000" y="1239298"/>
            <a:ext cx="2652712" cy="348510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NOT solvable</a:t>
            </a:r>
            <a:endParaRPr lang="en-US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495800" y="4693384"/>
            <a:ext cx="433466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Alan Turing</a:t>
            </a:r>
            <a:b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</a:b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He asked:</a:t>
            </a:r>
            <a:b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</a:b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 “Are all problems decidable?”</a:t>
            </a:r>
            <a:endParaRPr lang="en-US" sz="20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(people used to believe this was true)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Turing proved it wasn’t for CS!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www.cgl.uwaterloo.ca/~csk/halt/</a:t>
            </a:r>
            <a:endParaRPr lang="en-US" sz="16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/>
              <a:cs typeface="Courier Ne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1066800"/>
            <a:ext cx="4648200" cy="3077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Vagrounded"/>
                <a:cs typeface="Vagrounded"/>
              </a:rPr>
              <a:t>June 23, 2012 will be his 100</a:t>
            </a:r>
            <a:r>
              <a:rPr lang="en-US" sz="1400" b="1" baseline="30000" dirty="0" smtClean="0">
                <a:solidFill>
                  <a:schemeClr val="bg1"/>
                </a:solidFill>
                <a:latin typeface="Vagrounded"/>
                <a:cs typeface="Vagrounded"/>
              </a:rPr>
              <a:t>th</a:t>
            </a:r>
            <a:r>
              <a:rPr lang="en-US" sz="1400" b="1" dirty="0" smtClean="0">
                <a:solidFill>
                  <a:schemeClr val="bg1"/>
                </a:solidFill>
                <a:latin typeface="Vagrounded"/>
                <a:cs typeface="Vagrounded"/>
              </a:rPr>
              <a:t> birthday celebration!!</a:t>
            </a:r>
            <a:endParaRPr lang="en-US" sz="1400" b="1" dirty="0">
              <a:solidFill>
                <a:schemeClr val="bg1"/>
              </a:solidFill>
              <a:latin typeface="Vagrounded"/>
              <a:cs typeface="Vagrounded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7941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717256" cy="5305864"/>
          </a:xfrm>
        </p:spPr>
        <p:txBody>
          <a:bodyPr/>
          <a:lstStyle/>
          <a:p>
            <a:r>
              <a:rPr lang="en-US"/>
              <a:t>Infinitely Many Primes?</a:t>
            </a:r>
          </a:p>
          <a:p>
            <a:r>
              <a:rPr lang="en-US"/>
              <a:t>Assume the contrary, then prove that it’s impossible</a:t>
            </a:r>
          </a:p>
          <a:p>
            <a:pPr lvl="1"/>
            <a:r>
              <a:rPr lang="en-US"/>
              <a:t>Only a finite # of primes</a:t>
            </a:r>
          </a:p>
          <a:p>
            <a:pPr lvl="1"/>
            <a:r>
              <a:rPr lang="en-US"/>
              <a:t>Number them p</a:t>
            </a:r>
            <a:r>
              <a:rPr lang="en-US" baseline="-25000"/>
              <a:t>1</a:t>
            </a:r>
            <a:r>
              <a:rPr lang="en-US"/>
              <a:t>, p</a:t>
            </a:r>
            <a:r>
              <a:rPr lang="en-US" baseline="-25000"/>
              <a:t>2</a:t>
            </a:r>
            <a:r>
              <a:rPr lang="en-US"/>
              <a:t>, …, p</a:t>
            </a:r>
            <a:r>
              <a:rPr lang="en-US" baseline="-25000"/>
              <a:t>n</a:t>
            </a:r>
          </a:p>
          <a:p>
            <a:pPr lvl="1"/>
            <a:r>
              <a:rPr lang="en-US"/>
              <a:t>Consider the number </a:t>
            </a:r>
            <a:r>
              <a:rPr lang="en-US">
                <a:solidFill>
                  <a:schemeClr val="accent2"/>
                </a:solidFill>
              </a:rPr>
              <a:t>q</a:t>
            </a:r>
          </a:p>
          <a:p>
            <a:pPr lvl="2"/>
            <a:r>
              <a:rPr lang="en-US"/>
              <a:t> </a:t>
            </a:r>
            <a:r>
              <a:rPr lang="en-US">
                <a:solidFill>
                  <a:srgbClr val="EA157A"/>
                </a:solidFill>
              </a:rPr>
              <a:t>q</a:t>
            </a:r>
            <a:r>
              <a:rPr lang="en-US"/>
              <a:t> = (p</a:t>
            </a:r>
            <a:r>
              <a:rPr lang="en-US" baseline="-25000"/>
              <a:t>1</a:t>
            </a:r>
            <a:r>
              <a:rPr lang="en-US"/>
              <a:t> * p</a:t>
            </a:r>
            <a:r>
              <a:rPr lang="en-US" baseline="-25000"/>
              <a:t>2</a:t>
            </a:r>
            <a:r>
              <a:rPr lang="en-US"/>
              <a:t> * … * p</a:t>
            </a:r>
            <a:r>
              <a:rPr lang="en-US" baseline="-25000"/>
              <a:t>n</a:t>
            </a:r>
            <a:r>
              <a:rPr lang="en-US"/>
              <a:t>) + 1</a:t>
            </a:r>
          </a:p>
          <a:p>
            <a:pPr lvl="2"/>
            <a:r>
              <a:rPr lang="en-US"/>
              <a:t>Dividing </a:t>
            </a:r>
            <a:r>
              <a:rPr lang="en-US">
                <a:solidFill>
                  <a:srgbClr val="EA157A"/>
                </a:solidFill>
              </a:rPr>
              <a:t>q</a:t>
            </a:r>
            <a:r>
              <a:rPr lang="en-US"/>
              <a:t> by any prime would give a remainder of 1</a:t>
            </a:r>
          </a:p>
          <a:p>
            <a:pPr lvl="2"/>
            <a:r>
              <a:rPr lang="en-US"/>
              <a:t>So </a:t>
            </a:r>
            <a:r>
              <a:rPr lang="en-US">
                <a:solidFill>
                  <a:srgbClr val="EA157A"/>
                </a:solidFill>
              </a:rPr>
              <a:t>q</a:t>
            </a:r>
            <a:r>
              <a:rPr lang="en-US"/>
              <a:t> isn’t composite, </a:t>
            </a:r>
            <a:r>
              <a:rPr lang="en-US">
                <a:solidFill>
                  <a:srgbClr val="EA157A"/>
                </a:solidFill>
              </a:rPr>
              <a:t>q</a:t>
            </a:r>
            <a:r>
              <a:rPr lang="en-US"/>
              <a:t> is prime</a:t>
            </a:r>
          </a:p>
          <a:p>
            <a:pPr lvl="2"/>
            <a:r>
              <a:rPr lang="en-US"/>
              <a:t>But we said p</a:t>
            </a:r>
            <a:r>
              <a:rPr lang="en-US" baseline="-25000"/>
              <a:t>n</a:t>
            </a:r>
            <a:r>
              <a:rPr lang="en-US"/>
              <a:t> was the biggest, and </a:t>
            </a:r>
            <a:r>
              <a:rPr lang="en-US">
                <a:solidFill>
                  <a:srgbClr val="EA157A"/>
                </a:solidFill>
              </a:rPr>
              <a:t>q</a:t>
            </a:r>
            <a:r>
              <a:rPr lang="en-US"/>
              <a:t> is bigger than p</a:t>
            </a:r>
            <a:r>
              <a:rPr lang="en-US" baseline="-25000"/>
              <a:t>n</a:t>
            </a:r>
          </a:p>
          <a:p>
            <a:pPr lvl="1"/>
            <a:r>
              <a:rPr lang="en-US"/>
              <a:t>So there IS no biggest p</a:t>
            </a:r>
            <a:r>
              <a:rPr lang="en-US" baseline="-25000"/>
              <a:t>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Review: Proof by Contradiction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295400"/>
            <a:ext cx="3162300" cy="3810000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733140" y="5159514"/>
            <a:ext cx="4334660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Euclid</a:t>
            </a:r>
            <a:b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</a:br>
            <a:r>
              <a:rPr lang="en-US" sz="1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www.hisschemoller.com/wp-content/uploads/2011/01/euclides.jpg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Given a program and some input, will that program eventually stop? (or will it loop)</a:t>
            </a:r>
          </a:p>
          <a:p>
            <a:r>
              <a:rPr lang="en-US">
                <a:solidFill>
                  <a:srgbClr val="FFFF00"/>
                </a:solidFill>
              </a:rPr>
              <a:t>Assume we could write it</a:t>
            </a:r>
            <a:r>
              <a:rPr lang="en-US"/>
              <a:t>, then let’s prove a contradiction</a:t>
            </a:r>
          </a:p>
          <a:p>
            <a:pPr lvl="1"/>
            <a:r>
              <a:rPr lang="en-US"/>
              <a:t>1. write Stops on Self?</a:t>
            </a:r>
          </a:p>
          <a:p>
            <a:pPr lvl="1"/>
            <a:r>
              <a:rPr lang="en-US"/>
              <a:t>2. Write Weird</a:t>
            </a:r>
          </a:p>
          <a:p>
            <a:pPr lvl="1"/>
            <a:r>
              <a:rPr lang="en-US"/>
              <a:t>3. Call Weird on itself</a:t>
            </a:r>
          </a:p>
          <a:p>
            <a:pPr lvl="1">
              <a:buNone/>
            </a:pPr>
            <a:r>
              <a:rPr lang="en-US"/>
              <a:t> </a:t>
            </a:r>
          </a:p>
          <a:p>
            <a:endParaRPr lang="en-US"/>
          </a:p>
        </p:txBody>
      </p:sp>
      <p:pic>
        <p:nvPicPr>
          <p:cNvPr id="7" name="Content Placeholder 6" descr="WouldItStop.gif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4412" b="-9440"/>
          <a:stretch>
            <a:fillRect/>
          </a:stretch>
        </p:blipFill>
        <p:spPr>
          <a:xfrm>
            <a:off x="4655344" y="990600"/>
            <a:ext cx="4038600" cy="23622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Turing’s proof : The Halting Problem</a:t>
            </a:r>
          </a:p>
        </p:txBody>
      </p:sp>
      <p:pic>
        <p:nvPicPr>
          <p:cNvPr id="8" name="Picture 7" descr="StopsOnSel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276600"/>
            <a:ext cx="3543300" cy="914400"/>
          </a:xfrm>
          <a:prstGeom prst="rect">
            <a:avLst/>
          </a:prstGeom>
        </p:spPr>
      </p:pic>
      <p:pic>
        <p:nvPicPr>
          <p:cNvPr id="9" name="Picture 8" descr="Weir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00" y="4343400"/>
            <a:ext cx="2882900" cy="2159000"/>
          </a:xfrm>
          <a:prstGeom prst="rect">
            <a:avLst/>
          </a:prstGeom>
        </p:spPr>
      </p:pic>
      <p:pic>
        <p:nvPicPr>
          <p:cNvPr id="10" name="Picture 9" descr="WeirdWeird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5588000"/>
            <a:ext cx="2247900" cy="5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9" name="Rectangle 11"/>
          <p:cNvSpPr>
            <a:spLocks noGrp="1" noChangeArrowheads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 dirty="0" smtClean="0"/>
              <a:t>Complexity theory </a:t>
            </a:r>
            <a:r>
              <a:rPr lang="en-US" dirty="0" smtClean="0">
                <a:solidFill>
                  <a:srgbClr val="FFFF00"/>
                </a:solidFill>
              </a:rPr>
              <a:t>important part of CS</a:t>
            </a:r>
          </a:p>
          <a:p>
            <a:r>
              <a:rPr lang="en-US" dirty="0"/>
              <a:t>If given a hard problem, rather than try to solve it yourself, </a:t>
            </a:r>
            <a:r>
              <a:rPr lang="en-US" dirty="0">
                <a:solidFill>
                  <a:srgbClr val="FFFF00"/>
                </a:solidFill>
              </a:rPr>
              <a:t>see if others have tried similar problems</a:t>
            </a:r>
          </a:p>
          <a:p>
            <a:r>
              <a:rPr lang="en-US" dirty="0"/>
              <a:t>If you don’t need an exact solution, many </a:t>
            </a:r>
            <a:r>
              <a:rPr lang="en-US" dirty="0">
                <a:solidFill>
                  <a:srgbClr val="FFFF00"/>
                </a:solidFill>
              </a:rPr>
              <a:t>approximation algorithms help</a:t>
            </a:r>
          </a:p>
          <a:p>
            <a:r>
              <a:rPr lang="en-US" dirty="0"/>
              <a:t>Some not solvable!</a:t>
            </a:r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4668420" y="4781490"/>
            <a:ext cx="407470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P=NP question even made its way</a:t>
            </a:r>
            <a:b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</a:b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into popular culture, here shown in </a:t>
            </a:r>
            <a:b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</a:b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the Simpsons 3D episode!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52600"/>
            <a:ext cx="4064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869656" cy="5305864"/>
          </a:xfrm>
        </p:spPr>
        <p:txBody>
          <a:bodyPr/>
          <a:lstStyle/>
          <a:p>
            <a:r>
              <a:rPr lang="en-US" sz="2400" dirty="0" smtClean="0"/>
              <a:t>CS research areas:</a:t>
            </a:r>
          </a:p>
          <a:p>
            <a:pPr lvl="1"/>
            <a:r>
              <a:rPr lang="en-US" sz="2000" dirty="0" smtClean="0">
                <a:solidFill>
                  <a:srgbClr val="FFDD8A"/>
                </a:solidFill>
              </a:rPr>
              <a:t>Artificial Intelligence</a:t>
            </a:r>
          </a:p>
          <a:p>
            <a:pPr lvl="1"/>
            <a:r>
              <a:rPr lang="en-US" sz="2000" dirty="0" smtClean="0"/>
              <a:t>Biosystems &amp; Computational Biology</a:t>
            </a:r>
          </a:p>
          <a:p>
            <a:pPr lvl="1"/>
            <a:r>
              <a:rPr lang="en-US" sz="2000" dirty="0" smtClean="0"/>
              <a:t>Database Management Systems</a:t>
            </a:r>
          </a:p>
          <a:p>
            <a:pPr lvl="1"/>
            <a:r>
              <a:rPr lang="en-US" sz="2000" dirty="0" smtClean="0"/>
              <a:t>Graphics</a:t>
            </a:r>
          </a:p>
          <a:p>
            <a:pPr lvl="1"/>
            <a:r>
              <a:rPr lang="en-US" sz="2000" dirty="0" smtClean="0"/>
              <a:t>Human-Computer Interaction</a:t>
            </a:r>
          </a:p>
          <a:p>
            <a:pPr lvl="1"/>
            <a:r>
              <a:rPr lang="en-US" sz="2000" dirty="0" smtClean="0"/>
              <a:t>Networking</a:t>
            </a:r>
          </a:p>
          <a:p>
            <a:pPr lvl="1"/>
            <a:r>
              <a:rPr lang="en-US" sz="2000" dirty="0" smtClean="0"/>
              <a:t>Programming Systems</a:t>
            </a:r>
          </a:p>
          <a:p>
            <a:pPr lvl="1"/>
            <a:r>
              <a:rPr lang="en-US" sz="2000" dirty="0" smtClean="0"/>
              <a:t>Scientific Computing</a:t>
            </a:r>
          </a:p>
          <a:p>
            <a:pPr lvl="1"/>
            <a:r>
              <a:rPr lang="en-US" sz="2000" dirty="0" smtClean="0"/>
              <a:t>Security</a:t>
            </a:r>
          </a:p>
          <a:p>
            <a:pPr lvl="1"/>
            <a:r>
              <a:rPr lang="en-US" sz="2000" dirty="0" smtClean="0"/>
              <a:t>Systems</a:t>
            </a:r>
          </a:p>
          <a:p>
            <a:pPr lvl="1"/>
            <a:r>
              <a:rPr lang="en-US" sz="2000" dirty="0" smtClean="0">
                <a:solidFill>
                  <a:schemeClr val="accent4"/>
                </a:solidFill>
              </a:rPr>
              <a:t>Theory</a:t>
            </a:r>
          </a:p>
          <a:p>
            <a:pPr lvl="2"/>
            <a:r>
              <a:rPr lang="en-US" sz="1600" dirty="0" smtClean="0">
                <a:solidFill>
                  <a:schemeClr val="accent4"/>
                </a:solidFill>
              </a:rPr>
              <a:t>Complexity theory</a:t>
            </a:r>
          </a:p>
          <a:p>
            <a:pPr lvl="1"/>
            <a:r>
              <a:rPr lang="en-US" sz="2000" dirty="0" smtClean="0"/>
              <a:t>…</a:t>
            </a:r>
            <a:endParaRPr lang="en-US" sz="2000" dirty="0"/>
          </a:p>
        </p:txBody>
      </p:sp>
      <p:pic>
        <p:nvPicPr>
          <p:cNvPr id="8" name="Content Placeholder 7" descr="Picture 1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6258" b="6258"/>
          <a:stretch>
            <a:fillRect/>
          </a:stretch>
        </p:blipFill>
        <p:spPr>
          <a:xfrm>
            <a:off x="5301372" y="1371600"/>
            <a:ext cx="3385428" cy="444773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Science … A UCB view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www.eecs.berkeley.edu/Research/Areas/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564856" cy="5305864"/>
          </a:xfrm>
        </p:spPr>
        <p:txBody>
          <a:bodyPr/>
          <a:lstStyle/>
          <a:p>
            <a:r>
              <a:rPr lang="en-US" dirty="0" smtClean="0"/>
              <a:t>Problems that…</a:t>
            </a:r>
          </a:p>
          <a:p>
            <a:pPr lvl="1"/>
            <a:r>
              <a:rPr lang="en-US" dirty="0" smtClean="0"/>
              <a:t>are tractable with efficient solutions in reasonable time</a:t>
            </a:r>
          </a:p>
          <a:p>
            <a:pPr lvl="1"/>
            <a:r>
              <a:rPr lang="en-US" dirty="0" smtClean="0"/>
              <a:t>are intractable </a:t>
            </a:r>
          </a:p>
          <a:p>
            <a:pPr lvl="1"/>
            <a:r>
              <a:rPr lang="en-US" dirty="0" smtClean="0"/>
              <a:t>are solvable approximately, not optimally</a:t>
            </a:r>
          </a:p>
          <a:p>
            <a:pPr lvl="1"/>
            <a:r>
              <a:rPr lang="en-US" dirty="0" smtClean="0"/>
              <a:t>have no known efficient solution</a:t>
            </a:r>
          </a:p>
          <a:p>
            <a:pPr lvl="1"/>
            <a:r>
              <a:rPr lang="en-US" dirty="0" smtClean="0"/>
              <a:t>are not solvable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revisit algorithm complexity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876800" y="5562600"/>
            <a:ext cx="4038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600199"/>
            <a:ext cx="3810000" cy="3837021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www.csprinciples.org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/docs/APCSPrinciplesBigIdeas20110204.pdf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Recall our algorithm complexity lecture, we’ve got several common orders of growth</a:t>
            </a:r>
          </a:p>
          <a:p>
            <a:pPr lvl="1"/>
            <a:r>
              <a:rPr lang="en-US" dirty="0" smtClean="0"/>
              <a:t>Constant</a:t>
            </a:r>
          </a:p>
          <a:p>
            <a:pPr lvl="1"/>
            <a:r>
              <a:rPr lang="en-US" dirty="0" smtClean="0"/>
              <a:t>Logarithmic</a:t>
            </a:r>
          </a:p>
          <a:p>
            <a:pPr lvl="1"/>
            <a:r>
              <a:rPr lang="en-US" dirty="0" smtClean="0"/>
              <a:t>Linear</a:t>
            </a:r>
          </a:p>
          <a:p>
            <a:pPr lvl="1"/>
            <a:r>
              <a:rPr lang="en-US" dirty="0" smtClean="0"/>
              <a:t>Quadratic</a:t>
            </a:r>
          </a:p>
          <a:p>
            <a:pPr lvl="1"/>
            <a:r>
              <a:rPr lang="en-US" dirty="0" smtClean="0"/>
              <a:t>Cubic</a:t>
            </a:r>
          </a:p>
          <a:p>
            <a:pPr lvl="1"/>
            <a:r>
              <a:rPr lang="en-US" dirty="0" smtClean="0"/>
              <a:t>Exponential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107656" cy="5305864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Order of growth is polynomial in the size of the problem</a:t>
            </a:r>
          </a:p>
          <a:p>
            <a:r>
              <a:rPr lang="en-US" dirty="0" smtClean="0"/>
              <a:t>E.g.,</a:t>
            </a:r>
          </a:p>
          <a:p>
            <a:pPr lvl="1"/>
            <a:r>
              <a:rPr lang="en-US" dirty="0" smtClean="0"/>
              <a:t>Searching for an item in a collection</a:t>
            </a:r>
          </a:p>
          <a:p>
            <a:pPr lvl="1"/>
            <a:r>
              <a:rPr lang="en-US" dirty="0" smtClean="0"/>
              <a:t>Sorting a collection</a:t>
            </a:r>
          </a:p>
          <a:p>
            <a:pPr lvl="1"/>
            <a:r>
              <a:rPr lang="en-US" dirty="0" smtClean="0"/>
              <a:t>Finding if two numbers in a collection are same</a:t>
            </a:r>
          </a:p>
          <a:p>
            <a:r>
              <a:rPr lang="en-US" dirty="0" smtClean="0"/>
              <a:t>These problems are called being “in P” </a:t>
            </a:r>
            <a:br>
              <a:rPr lang="en-US" dirty="0" smtClean="0"/>
            </a:br>
            <a:r>
              <a:rPr lang="en-US" dirty="0" smtClean="0"/>
              <a:t>(for polynomial)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762000"/>
          </a:xfrm>
        </p:spPr>
        <p:txBody>
          <a:bodyPr/>
          <a:lstStyle/>
          <a:p>
            <a:r>
              <a:rPr lang="en-US" dirty="0" smtClean="0"/>
              <a:t>Tractable with efficient sols in </a:t>
            </a:r>
            <a:r>
              <a:rPr lang="en-US" dirty="0" err="1" smtClean="0"/>
              <a:t>reas</a:t>
            </a:r>
            <a:r>
              <a:rPr lang="en-US" dirty="0" smtClean="0"/>
              <a:t> time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09600" y="838200"/>
            <a:ext cx="3962400" cy="4572000"/>
            <a:chOff x="609600" y="838200"/>
            <a:chExt cx="3962400" cy="4572000"/>
          </a:xfrm>
        </p:grpSpPr>
        <p:sp>
          <p:nvSpPr>
            <p:cNvPr id="7" name="Rounded Rectangle 6"/>
            <p:cNvSpPr/>
            <p:nvPr/>
          </p:nvSpPr>
          <p:spPr>
            <a:xfrm>
              <a:off x="609600" y="3200400"/>
              <a:ext cx="2667000" cy="2209800"/>
            </a:xfrm>
            <a:prstGeom prst="roundRect">
              <a:avLst/>
            </a:prstGeom>
            <a:noFill/>
            <a:ln w="762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Bent Arrow 7"/>
            <p:cNvSpPr/>
            <p:nvPr/>
          </p:nvSpPr>
          <p:spPr>
            <a:xfrm flipH="1" flipV="1">
              <a:off x="3352800" y="838200"/>
              <a:ext cx="1219200" cy="3657600"/>
            </a:xfrm>
            <a:prstGeom prst="ben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6028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Problems that can be solved, but not solved fast enough</a:t>
            </a:r>
          </a:p>
          <a:p>
            <a:r>
              <a:rPr lang="en-US" dirty="0" smtClean="0"/>
              <a:t>This includes exponential problems</a:t>
            </a:r>
          </a:p>
          <a:p>
            <a:pPr lvl="1"/>
            <a:r>
              <a:rPr lang="en-US" dirty="0" smtClean="0"/>
              <a:t>E.g., f(n) = 2</a:t>
            </a:r>
            <a:r>
              <a:rPr lang="en-US" baseline="30000" dirty="0" smtClean="0"/>
              <a:t>n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as in the image to the right</a:t>
            </a:r>
          </a:p>
          <a:p>
            <a:r>
              <a:rPr lang="en-US" dirty="0" smtClean="0"/>
              <a:t>This also includes poly-time algorithm with a huge exponent</a:t>
            </a:r>
          </a:p>
          <a:p>
            <a:pPr lvl="1"/>
            <a:r>
              <a:rPr lang="en-US" dirty="0" smtClean="0"/>
              <a:t>E.g, f(n) = n</a:t>
            </a:r>
            <a:r>
              <a:rPr lang="en-US" baseline="30000" dirty="0" smtClean="0"/>
              <a:t>10</a:t>
            </a:r>
          </a:p>
          <a:p>
            <a:r>
              <a:rPr lang="en-US" dirty="0" smtClean="0"/>
              <a:t>Only solve for small n</a:t>
            </a:r>
            <a:endParaRPr lang="en-US" baseline="30000" dirty="0"/>
          </a:p>
        </p:txBody>
      </p:sp>
      <p:pic>
        <p:nvPicPr>
          <p:cNvPr id="8" name="Content Placeholder 7" descr="fig3_2_3-1.gif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clrChange>
              <a:clrFrom>
                <a:srgbClr val="221221"/>
              </a:clrFrom>
              <a:clrTo>
                <a:srgbClr val="221221">
                  <a:alpha val="0"/>
                </a:srgbClr>
              </a:clrTo>
            </a:clrChange>
          </a:blip>
          <a:srcRect t="746" b="746"/>
          <a:stretch>
            <a:fillRect/>
          </a:stretch>
        </p:blipFill>
        <p:spPr>
          <a:xfrm>
            <a:off x="4655344" y="1295400"/>
            <a:ext cx="4038600" cy="311757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Intractable problems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en.wikipedia.org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/wiki/Intractability_(complexity)#Intractability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04540" y="4449346"/>
            <a:ext cx="43346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Imagine a program that calculated something important at each of the</a:t>
            </a:r>
            <a:b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</a:b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bottom circles. This tree has height n,</a:t>
            </a:r>
          </a:p>
          <a:p>
            <a:pPr algn="ctr"/>
            <a:r>
              <a:rPr lang="en-US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but there are 2</a:t>
            </a:r>
            <a:r>
              <a:rPr lang="en-US" sz="2000" b="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n</a:t>
            </a:r>
            <a:r>
              <a:rPr lang="en-US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 bottom circles!</a:t>
            </a:r>
            <a:endParaRPr lang="en-US" sz="20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Bold   0739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1616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lvl="0" indent="-609600">
              <a:lnSpc>
                <a:spcPct val="85000"/>
              </a:lnSpc>
              <a:buClrTx/>
              <a:buSzTx/>
              <a:buNone/>
              <a:tabLst>
                <a:tab pos="738188" algn="l"/>
              </a:tabLst>
              <a:defRPr/>
            </a:pPr>
            <a:endParaRPr lang="en-US" sz="2800" dirty="0"/>
          </a:p>
          <a:p>
            <a:pPr marL="609600" lvl="0" indent="-609600">
              <a:lnSpc>
                <a:spcPct val="85000"/>
              </a:lnSpc>
              <a:buClrTx/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endParaRPr lang="en-US" sz="2800" dirty="0"/>
          </a:p>
          <a:p>
            <a:pPr marL="609600" lvl="0" indent="-609600">
              <a:lnSpc>
                <a:spcPct val="85000"/>
              </a:lnSpc>
              <a:buClrTx/>
              <a:buSzTx/>
              <a:buNone/>
              <a:tabLst>
                <a:tab pos="738188" algn="l"/>
              </a:tabLst>
              <a:defRPr/>
            </a:pPr>
            <a:r>
              <a:rPr lang="en-US" sz="2800" dirty="0"/>
              <a:t>What’s the most you</a:t>
            </a:r>
          </a:p>
          <a:p>
            <a:pPr marL="609600" lvl="0" indent="-609600">
              <a:lnSpc>
                <a:spcPct val="85000"/>
              </a:lnSpc>
              <a:buClrTx/>
              <a:buSzTx/>
              <a:buNone/>
              <a:tabLst>
                <a:tab pos="738188" algn="l"/>
              </a:tabLst>
              <a:defRPr/>
            </a:pPr>
            <a:r>
              <a:rPr lang="en-US" sz="2800" dirty="0"/>
              <a:t>can put in your</a:t>
            </a:r>
          </a:p>
          <a:p>
            <a:pPr marL="609600" lvl="0" indent="-609600">
              <a:lnSpc>
                <a:spcPct val="85000"/>
              </a:lnSpc>
              <a:buClrTx/>
              <a:buSzTx/>
              <a:buNone/>
              <a:tabLst>
                <a:tab pos="738188" algn="l"/>
              </a:tabLst>
              <a:defRPr/>
            </a:pPr>
            <a:r>
              <a:rPr lang="en-US" sz="2800" dirty="0"/>
              <a:t>knapsack?</a:t>
            </a:r>
          </a:p>
          <a:p>
            <a:pPr marL="609600" lvl="0" indent="-609600">
              <a:lnSpc>
                <a:spcPct val="85000"/>
              </a:lnSpc>
              <a:buClrTx/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endParaRPr lang="en-US" sz="2800" dirty="0"/>
          </a:p>
          <a:p>
            <a:pPr marL="609600" lvl="0" indent="-609600">
              <a:lnSpc>
                <a:spcPct val="85000"/>
              </a:lnSpc>
              <a:buClrTx/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2800" dirty="0"/>
              <a:t>$10</a:t>
            </a:r>
          </a:p>
          <a:p>
            <a:pPr marL="609600" lvl="0" indent="-609600">
              <a:lnSpc>
                <a:spcPct val="85000"/>
              </a:lnSpc>
              <a:buClrTx/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2800" dirty="0"/>
              <a:t>$15</a:t>
            </a:r>
          </a:p>
          <a:p>
            <a:pPr marL="609600" lvl="0" indent="-609600">
              <a:lnSpc>
                <a:spcPct val="85000"/>
              </a:lnSpc>
              <a:buClrTx/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2800" dirty="0"/>
              <a:t>$33</a:t>
            </a:r>
          </a:p>
          <a:p>
            <a:pPr marL="609600" lvl="0" indent="-609600">
              <a:lnSpc>
                <a:spcPct val="85000"/>
              </a:lnSpc>
              <a:buClrTx/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2800" dirty="0"/>
              <a:t>$36</a:t>
            </a:r>
          </a:p>
          <a:p>
            <a:pPr marL="609600" lvl="0" indent="-609600">
              <a:lnSpc>
                <a:spcPct val="85000"/>
              </a:lnSpc>
              <a:buClrTx/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2800" dirty="0"/>
              <a:t>$40</a:t>
            </a:r>
          </a:p>
          <a:p>
            <a:pPr marL="609600" lvl="0" indent="-609600">
              <a:lnSpc>
                <a:spcPct val="85000"/>
              </a:lnSpc>
              <a:buClrTx/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endParaRPr lang="en-US" sz="2800" dirty="0"/>
          </a:p>
          <a:p>
            <a:pPr marL="609600" lvl="0" indent="-609600">
              <a:lnSpc>
                <a:spcPct val="85000"/>
              </a:lnSpc>
              <a:buClrTx/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endParaRPr lang="en-US" sz="2800" dirty="0"/>
          </a:p>
          <a:p>
            <a:pPr marL="609600" lvl="0" indent="-609600">
              <a:lnSpc>
                <a:spcPct val="85000"/>
              </a:lnSpc>
              <a:buClrTx/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endParaRPr lang="en-US" sz="2800" dirty="0"/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8217842" y="76200"/>
            <a:ext cx="849958" cy="77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981200" y="4419600"/>
            <a:ext cx="7162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Knapsack Problem</a:t>
            </a:r>
            <a:b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</a:b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You have a backpack with a weight limit (here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15kg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), which boxes (with weights and values) should be taken to maximize value? </a:t>
            </a:r>
            <a:b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</a:br>
            <a:r>
              <a:rPr lang="en-US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(any # of each box is available)</a:t>
            </a:r>
            <a:endParaRPr lang="en-US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654" y="990784"/>
            <a:ext cx="4079558" cy="353393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44093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A problem might have an optimal solution that cannot be solved in reasonable time</a:t>
            </a:r>
          </a:p>
          <a:p>
            <a:r>
              <a:rPr lang="en-US"/>
              <a:t>BUT if you don’t need to know the perfect solution, </a:t>
            </a:r>
            <a:r>
              <a:rPr lang="en-US">
                <a:solidFill>
                  <a:srgbClr val="FFFF00"/>
                </a:solidFill>
              </a:rPr>
              <a:t>there might exist algorithms which could give pretty good answers in reasonable time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534400" cy="762000"/>
          </a:xfrm>
        </p:spPr>
        <p:txBody>
          <a:bodyPr/>
          <a:lstStyle/>
          <a:p>
            <a:r>
              <a:rPr lang="en-US" sz="3200" dirty="0"/>
              <a:t>Solvable </a:t>
            </a:r>
            <a:r>
              <a:rPr lang="en-US" sz="3200" dirty="0" smtClean="0"/>
              <a:t>approximately, not </a:t>
            </a:r>
            <a:r>
              <a:rPr lang="en-US" sz="3200" dirty="0"/>
              <a:t>optimally in </a:t>
            </a:r>
            <a:r>
              <a:rPr lang="en-US" sz="3200" dirty="0" err="1"/>
              <a:t>reas</a:t>
            </a:r>
            <a:r>
              <a:rPr lang="en-US" sz="3200" dirty="0"/>
              <a:t> time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04540" y="4648200"/>
            <a:ext cx="433466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Knapsack Problem</a:t>
            </a:r>
            <a:b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</a:b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You have a backpack with a weight limit (here 15kg), which boxes (with weights and values) should be taken to maximize value?</a:t>
            </a:r>
            <a:endParaRPr lang="en-US" sz="20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en.wikipedia.org/wiki/Knapsack_problem</a:t>
            </a:r>
            <a:endParaRPr lang="en-US" sz="16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/>
              <a:cs typeface="Courier New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654" y="990784"/>
            <a:ext cx="4079558" cy="3533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Solving one of them would solve an entire class of them!</a:t>
            </a:r>
          </a:p>
          <a:p>
            <a:pPr lvl="1"/>
            <a:r>
              <a:rPr lang="en-US" dirty="0"/>
              <a:t>We can transform one to </a:t>
            </a:r>
            <a:r>
              <a:rPr lang="en-US" dirty="0" smtClean="0"/>
              <a:t>another, i.e., reduce</a:t>
            </a:r>
          </a:p>
          <a:p>
            <a:pPr lvl="1"/>
            <a:r>
              <a:rPr lang="en-US" dirty="0" smtClean="0"/>
              <a:t>A problem P is “hard” for a class C if </a:t>
            </a:r>
            <a:r>
              <a:rPr lang="en-US" u="sng" dirty="0" smtClean="0"/>
              <a:t>every </a:t>
            </a:r>
            <a:r>
              <a:rPr lang="en-US" dirty="0" smtClean="0"/>
              <a:t>element of C can be “reduced” to P</a:t>
            </a:r>
          </a:p>
          <a:p>
            <a:r>
              <a:rPr lang="en-US" dirty="0" smtClean="0"/>
              <a:t>If you’re “in NP” and “NP-hard”, then you’re “NP-complete”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>
              <a:buNone/>
            </a:pPr>
            <a:endParaRPr lang="en-US"/>
          </a:p>
          <a:p>
            <a:r>
              <a:rPr lang="en-US" dirty="0" smtClean="0"/>
              <a:t>If you guess an answer, can I </a:t>
            </a:r>
            <a:r>
              <a:rPr lang="en-US" u="sng" dirty="0" smtClean="0"/>
              <a:t>verify it</a:t>
            </a:r>
            <a:r>
              <a:rPr lang="en-US" dirty="0" smtClean="0"/>
              <a:t> in polynomial time?</a:t>
            </a:r>
          </a:p>
          <a:p>
            <a:pPr lvl="1"/>
            <a:r>
              <a:rPr lang="en-US" dirty="0" smtClean="0"/>
              <a:t>Called being “in NP”</a:t>
            </a:r>
          </a:p>
          <a:p>
            <a:pPr lvl="1"/>
            <a:r>
              <a:rPr lang="en-US" dirty="0" smtClean="0"/>
              <a:t>Non-deterministic (the “guess” part) Polynomial</a:t>
            </a:r>
            <a:endParaRPr lang="en-US" dirty="0"/>
          </a:p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Have no known efficient solution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en.wikipedia.org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/wiki/P_%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3D_NP_problem</a:t>
            </a:r>
            <a:endParaRPr lang="en-US" sz="16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/>
              <a:cs typeface="Courier New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04540" y="2438400"/>
            <a:ext cx="43346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Subset Sum Problem</a:t>
            </a:r>
            <a:b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</a:b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Are there a handful of these numbers (at least 1) that add together to get 0?</a:t>
            </a:r>
            <a:endParaRPr lang="en-US" sz="20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24400" y="923330"/>
            <a:ext cx="800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-2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0" y="914400"/>
            <a:ext cx="800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-3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42736" y="914400"/>
            <a:ext cx="954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24400" y="1676400"/>
            <a:ext cx="954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50774" y="1676400"/>
            <a:ext cx="569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15200" y="1676400"/>
            <a:ext cx="1185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-10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038600" y="38862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4038600" y="4114800"/>
            <a:ext cx="762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sz="3600"/>
              <a:t>imgs.xkcd.com/comics/np_complete.png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91502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46527</TotalTime>
  <Pages>47</Pages>
  <Words>1164</Words>
  <Application>Microsoft Macintosh PowerPoint</Application>
  <PresentationFormat>Letter Paper (8.5x11 in)</PresentationFormat>
  <Paragraphs>152</Paragraphs>
  <Slides>15</Slides>
  <Notes>4</Notes>
  <HiddenSlides>3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Metro</vt:lpstr>
      <vt:lpstr>4.74 degrees of separation?</vt:lpstr>
      <vt:lpstr>Computer Science … A UCB view</vt:lpstr>
      <vt:lpstr>Let’s revisit algorithm complexity</vt:lpstr>
      <vt:lpstr>Tractable with efficient sols in reas time</vt:lpstr>
      <vt:lpstr>Intractable problems</vt:lpstr>
      <vt:lpstr>Peer Instruction</vt:lpstr>
      <vt:lpstr>Solvable approximately, not optimally in reas time</vt:lpstr>
      <vt:lpstr>Have no known efficient solution</vt:lpstr>
      <vt:lpstr>imgs.xkcd.com/comics/np_complete.png</vt:lpstr>
      <vt:lpstr>The fundamental question. Is P = NP?</vt:lpstr>
      <vt:lpstr>imgs.xkcd.com/comics/travelling_salesman_problem.png</vt:lpstr>
      <vt:lpstr>Problems NOT solvable</vt:lpstr>
      <vt:lpstr>Review: Proof by Contradiction</vt:lpstr>
      <vt:lpstr>Turing’s proof : The Halting Problem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2851</cp:revision>
  <cp:lastPrinted>2012-04-16T16:16:29Z</cp:lastPrinted>
  <dcterms:created xsi:type="dcterms:W3CDTF">2012-04-14T17:33:56Z</dcterms:created>
  <dcterms:modified xsi:type="dcterms:W3CDTF">2012-04-16T16:16:30Z</dcterms:modified>
</cp:coreProperties>
</file>