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47" r:id="rId2"/>
    <p:sldId id="1097" r:id="rId3"/>
    <p:sldId id="1102" r:id="rId4"/>
    <p:sldId id="1101" r:id="rId5"/>
    <p:sldId id="1098" r:id="rId6"/>
    <p:sldId id="1100" r:id="rId7"/>
    <p:sldId id="1093" r:id="rId8"/>
    <p:sldId id="1096" r:id="rId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clrMode="bw" frameSlides="1"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3451" autoAdjust="0"/>
    <p:restoredTop sz="83896" autoAdjust="0"/>
  </p:normalViewPr>
  <p:slideViewPr>
    <p:cSldViewPr>
      <p:cViewPr varScale="1">
        <p:scale>
          <a:sx n="117" d="100"/>
          <a:sy n="117" d="100"/>
        </p:scale>
        <p:origin x="-496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5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D8B3D3-D5A3-874A-AA2A-AB5C23A18AA9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4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1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362200" y="322283"/>
            <a:ext cx="4419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&amp;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#8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Recursion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Go see Inception!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029199" cy="20574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The coolest movie last year highlights recursion, and it was up for best picture. If you haven’t seen it yet, you should, because it will help you understand recursion!!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200" b="1" dirty="0" err="1">
                <a:latin typeface="Courier New" pitchFamily="1" charset="0"/>
              </a:rPr>
              <a:t>en.wikipedia.org</a:t>
            </a:r>
            <a:r>
              <a:rPr lang="en-US" sz="2200" b="1" dirty="0">
                <a:latin typeface="Courier New" pitchFamily="1" charset="0"/>
              </a:rPr>
              <a:t>/wiki/Inception_(film)</a:t>
            </a:r>
            <a:endParaRPr lang="en-US" sz="22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334000" y="5943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75" b="2307"/>
          <a:stretch/>
        </p:blipFill>
        <p:spPr>
          <a:xfrm>
            <a:off x="5565000" y="3539997"/>
            <a:ext cx="3274200" cy="24036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2036" y="6142182"/>
            <a:ext cx="7467600" cy="58477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  <a:t>New Rule: Use scratch paper in lab!</a:t>
            </a:r>
            <a:br>
              <a:rPr lang="en-US" sz="1600" b="1" dirty="0">
                <a:solidFill>
                  <a:schemeClr val="bg1"/>
                </a:solidFill>
                <a:latin typeface="18 VAG Rounded Thin   55390"/>
                <a:cs typeface="T VAG Rounded Thin"/>
              </a:rPr>
            </a:br>
            <a:r>
              <a:rPr lang="en-US" sz="1600" dirty="0">
                <a:solidFill>
                  <a:schemeClr val="bg1"/>
                </a:solidFill>
                <a:latin typeface="18 VAG Rounded Thin   55390"/>
                <a:cs typeface="T VAG Rounded Thin"/>
              </a:rPr>
              <a:t>The problems there are hard enough that you won’t be able to keep it in your head! </a:t>
            </a:r>
            <a:endParaRPr lang="en-US" sz="1600" b="1" dirty="0">
              <a:solidFill>
                <a:schemeClr val="bg1"/>
              </a:solidFill>
              <a:latin typeface="18 VAG Rounded Thin   55390"/>
              <a:cs typeface="T VAG Rounded Thi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16" descr="HandDrawingHand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889" t="17260" r="19889" b="17260"/>
          <a:stretch/>
        </p:blipFill>
        <p:spPr>
          <a:xfrm>
            <a:off x="4648200" y="1935960"/>
            <a:ext cx="4038600" cy="347424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18 VAG Rounded Bold   07390" charset="0"/>
              </a:rPr>
              <a:t>Recursion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Demo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Vee</a:t>
            </a:r>
            <a:r>
              <a:rPr lang="en-US" dirty="0" smtClean="0">
                <a:latin typeface="18 VAG Rounded Thin   55390" charset="0"/>
                <a:ea typeface="ＭＳ Ｐゴシック" charset="0"/>
              </a:rPr>
              <a:t> example &amp; analysis</a:t>
            </a:r>
          </a:p>
          <a:p>
            <a:pPr lvl="2" eaLnBrk="1" hangingPunct="1"/>
            <a:r>
              <a:rPr lang="en-US" dirty="0" err="1" smtClean="0">
                <a:latin typeface="18 VAG Rounded Thin   55390" charset="0"/>
                <a:ea typeface="ＭＳ Ｐゴシック" charset="0"/>
              </a:rPr>
              <a:t>Downup</a:t>
            </a:r>
            <a:endParaRPr lang="en-US" dirty="0" smtClean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You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already know </a:t>
            </a:r>
            <a:r>
              <a:rPr lang="en-US" sz="2800" dirty="0" smtClean="0">
                <a:latin typeface="18 VAG Rounded Thin   55390" charset="0"/>
                <a:ea typeface="ＭＳ Ｐゴシック" charset="0"/>
              </a:rPr>
              <a:t>it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Definition</a:t>
            </a:r>
            <a:endParaRPr lang="en-US" sz="2800" dirty="0">
              <a:latin typeface="18 VAG Rounded Thin   55390" charset="0"/>
              <a:ea typeface="ＭＳ Ｐゴシック" charset="0"/>
            </a:endParaRP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Trust </a:t>
            </a:r>
            <a:r>
              <a:rPr lang="en-US" sz="2800" dirty="0">
                <a:latin typeface="18 VAG Rounded Thin   55390" charset="0"/>
                <a:ea typeface="ＭＳ Ｐゴシック" charset="0"/>
              </a:rPr>
              <a:t>the Recursion!</a:t>
            </a:r>
          </a:p>
          <a:p>
            <a:pPr lvl="1" eaLnBrk="1" hangingPunct="1"/>
            <a:r>
              <a:rPr lang="en-US" sz="2800" dirty="0" smtClean="0">
                <a:latin typeface="18 VAG Rounded Thin   55390" charset="0"/>
                <a:ea typeface="ＭＳ Ｐゴシック" charset="0"/>
              </a:rPr>
              <a:t>Conclusion</a:t>
            </a: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18 VAG Rounded Bold   07390" charset="0"/>
              </a:rPr>
              <a:t>Overview</a:t>
            </a: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3110628" y="0"/>
            <a:ext cx="60333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 dirty="0" err="1">
                <a:solidFill>
                  <a:srgbClr val="7F7F7F"/>
                </a:solidFill>
                <a:latin typeface="Courier"/>
                <a:cs typeface="Courier"/>
              </a:rPr>
              <a:t>www.worldofescher.com</a:t>
            </a:r>
            <a:r>
              <a:rPr lang="en-US" sz="2000" b="1" dirty="0">
                <a:solidFill>
                  <a:srgbClr val="7F7F7F"/>
                </a:solidFill>
                <a:latin typeface="Courier"/>
                <a:cs typeface="Courier"/>
              </a:rPr>
              <a:t>/gallery/A13.html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1" y="1643390"/>
            <a:ext cx="4038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Drawing Hands</a:t>
            </a:r>
          </a:p>
        </p:txBody>
      </p:sp>
      <p:sp>
        <p:nvSpPr>
          <p:cNvPr id="7" name="Oval 6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/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/>
              <a:t>Strongly agree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“I understood Vee &amp; Downup”</a:t>
            </a:r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2895600" y="2362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178300" cy="4178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9696" y="1257685"/>
            <a:ext cx="41486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M. C. Escher : </a:t>
            </a:r>
            <a:r>
              <a:rPr lang="en-US" sz="1100" i="1" dirty="0">
                <a:solidFill>
                  <a:srgbClr val="FFFFFF"/>
                </a:solidFill>
              </a:rPr>
              <a:t>Fish and Scales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18 VAG Rounded Bold   07390" charset="0"/>
              </a:rPr>
              <a:t>Definition</a:t>
            </a:r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1534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18 VAG Rounded Bold   07390" charset="0"/>
              </a:rPr>
              <a:t>Recursion: (noun) See recursion. </a:t>
            </a:r>
            <a:r>
              <a:rPr lang="en-US" sz="2400" dirty="0" smtClean="0">
                <a:latin typeface="18 VAG Rounded Bold   07390" charset="0"/>
              </a:rPr>
              <a:t> </a:t>
            </a:r>
            <a:r>
              <a:rPr lang="en-US" sz="2400" dirty="0" smtClean="0">
                <a:latin typeface="18 VAG Rounded Bold   07390" charset="0"/>
                <a:sym typeface="Wingdings"/>
              </a:rPr>
              <a:t></a:t>
            </a:r>
            <a:r>
              <a:rPr lang="en-US" sz="2400" dirty="0">
                <a:latin typeface="18 VAG Rounded Bold   07390" charset="0"/>
              </a:rPr>
              <a:t/>
            </a:r>
            <a:br>
              <a:rPr lang="en-US" sz="2400" dirty="0">
                <a:latin typeface="18 VAG Rounded Bold   07390" charset="0"/>
              </a:rPr>
            </a:br>
            <a:endParaRPr lang="en-US" sz="2400" dirty="0">
              <a:latin typeface="18 VAG Rounded Bold   07390" charset="0"/>
            </a:endParaRPr>
          </a:p>
          <a:p>
            <a:pPr eaLnBrk="1" hangingPunct="1"/>
            <a:r>
              <a:rPr lang="en-US" sz="2400" i="1" dirty="0">
                <a:solidFill>
                  <a:schemeClr val="hlink"/>
                </a:solidFill>
                <a:latin typeface="18 VAG Rounded Bold   07390" charset="0"/>
              </a:rPr>
              <a:t>An algorithmic technique where a function, in order to accomplish a task, calls itself with some part of the task</a:t>
            </a:r>
            <a:endParaRPr lang="en-US" sz="2400" dirty="0">
              <a:solidFill>
                <a:schemeClr val="hlink"/>
              </a:solidFill>
              <a:latin typeface="18 VAG Rounded Bold   07390" charset="0"/>
            </a:endParaRPr>
          </a:p>
          <a:p>
            <a:pPr eaLnBrk="1" hangingPunct="1"/>
            <a:r>
              <a:rPr lang="en-US" sz="2400" dirty="0">
                <a:latin typeface="18 VAG Rounded Bold   07390" charset="0"/>
              </a:rPr>
              <a:t>Recursive solutions involve two major parts:</a:t>
            </a:r>
          </a:p>
          <a:p>
            <a:pPr lvl="1" eaLnBrk="1" hangingPunct="1"/>
            <a:r>
              <a:rPr lang="en-US" sz="2000" dirty="0">
                <a:solidFill>
                  <a:srgbClr val="FFFF00"/>
                </a:solidFill>
                <a:latin typeface="18 VAG Rounded Thin   55390" charset="0"/>
                <a:ea typeface="ＭＳ Ｐゴシック" charset="0"/>
              </a:rPr>
              <a:t>Base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, the problem is simple enough to be solved directly</a:t>
            </a:r>
          </a:p>
          <a:p>
            <a:pPr lvl="1" eaLnBrk="1" hangingPunct="1"/>
            <a:r>
              <a:rPr lang="en-US" sz="2000" dirty="0">
                <a:solidFill>
                  <a:srgbClr val="FF3099"/>
                </a:solidFill>
                <a:latin typeface="18 VAG Rounded Thin   55390" charset="0"/>
                <a:ea typeface="ＭＳ Ｐゴシック" charset="0"/>
              </a:rPr>
              <a:t>Recursive case(s)</a:t>
            </a:r>
            <a:r>
              <a:rPr lang="en-US" sz="20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. A recursive case has three components:</a:t>
            </a:r>
          </a:p>
          <a:p>
            <a:pPr lvl="2" eaLnBrk="1" hangingPunct="1"/>
            <a:r>
              <a:rPr lang="en-US" sz="1800" dirty="0">
                <a:solidFill>
                  <a:srgbClr val="FF0000"/>
                </a:solidFill>
                <a:latin typeface="18 VAG Rounded Thin   55390" charset="0"/>
                <a:ea typeface="ＭＳ Ｐゴシック" charset="0"/>
              </a:rPr>
              <a:t>Divide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problem into one or more simpler or smaller parts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rgbClr val="00FF00"/>
                </a:solidFill>
                <a:latin typeface="18 VAG Rounded Thin   55390" charset="0"/>
                <a:ea typeface="ＭＳ Ｐゴシック" charset="0"/>
              </a:rPr>
              <a:t>Invoke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function (recursively) on each part, and</a:t>
            </a:r>
            <a:endParaRPr lang="en-US" sz="1800" dirty="0">
              <a:latin typeface="18 VAG Rounded Thin   55390" charset="0"/>
              <a:ea typeface="ＭＳ Ｐゴシック" charset="0"/>
            </a:endParaRPr>
          </a:p>
          <a:p>
            <a:pPr lvl="2" eaLnBrk="1" hangingPunct="1"/>
            <a:r>
              <a:rPr lang="en-US" sz="1800" dirty="0">
                <a:solidFill>
                  <a:schemeClr val="folHlink"/>
                </a:solidFill>
                <a:latin typeface="18 VAG Rounded Thin   55390" charset="0"/>
                <a:ea typeface="ＭＳ Ｐゴシック" charset="0"/>
              </a:rPr>
              <a:t>Combine</a:t>
            </a:r>
            <a:r>
              <a:rPr lang="en-US" sz="1800" dirty="0">
                <a:latin typeface="18 VAG Rounded Thin   55390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18 VAG Rounded Thin   55390" charset="0"/>
                <a:ea typeface="ＭＳ Ｐゴシック" charset="0"/>
              </a:rPr>
              <a:t>the solutions of the parts into a solution for the problem.</a:t>
            </a:r>
          </a:p>
          <a:p>
            <a:pPr eaLnBrk="1" hangingPunct="1"/>
            <a:r>
              <a:rPr lang="en-US" sz="2400" dirty="0">
                <a:latin typeface="18 VAG Rounded Bold   07390" charset="0"/>
              </a:rPr>
              <a:t>Depending on the problem, </a:t>
            </a:r>
            <a:br>
              <a:rPr lang="en-US" sz="2400" dirty="0">
                <a:latin typeface="18 VAG Rounded Bold   07390" charset="0"/>
              </a:rPr>
            </a:br>
            <a:r>
              <a:rPr lang="en-US" sz="2400" dirty="0">
                <a:latin typeface="18 VAG Rounded Bold   07390" charset="0"/>
              </a:rPr>
              <a:t>any of these may be trivial or complex.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3429000" y="0"/>
            <a:ext cx="568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www.catb.org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/~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esr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/jargon/html/R/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/>
            </a:r>
            <a:br>
              <a:rPr lang="en-US" sz="2000" b="0" dirty="0">
                <a:solidFill>
                  <a:srgbClr val="7F7F7F"/>
                </a:solidFill>
                <a:latin typeface="B VAG Rounded Bold" charset="0"/>
              </a:rPr>
            </a:b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www.nist.gov</a:t>
            </a:r>
            <a:r>
              <a:rPr lang="en-US" sz="2000" b="0" dirty="0">
                <a:solidFill>
                  <a:srgbClr val="7F7F7F"/>
                </a:solidFill>
                <a:latin typeface="B VAG Rounded Bold" charset="0"/>
              </a:rPr>
              <a:t>/dads/HTML/</a:t>
            </a:r>
            <a:r>
              <a:rPr lang="en-US" sz="2000" b="0" dirty="0" err="1">
                <a:solidFill>
                  <a:srgbClr val="7F7F7F"/>
                </a:solidFill>
                <a:latin typeface="B VAG Rounded Bold" charset="0"/>
              </a:rPr>
              <a:t>recursion.html</a:t>
            </a:r>
            <a:endParaRPr lang="en-US" sz="2000" b="0" dirty="0">
              <a:solidFill>
                <a:srgbClr val="7F7F7F"/>
              </a:solidFill>
              <a:latin typeface="B VAG Rounded Bold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69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082"/>
            <a:ext cx="8229600" cy="757334"/>
          </a:xfrm>
        </p:spPr>
        <p:txBody>
          <a:bodyPr/>
          <a:lstStyle/>
          <a:p>
            <a:r>
              <a:rPr lang="en-US" dirty="0" smtClean="0"/>
              <a:t>You already know it!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00" y="1066800"/>
            <a:ext cx="7065355" cy="528028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320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the 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authoring recursive code:</a:t>
            </a:r>
          </a:p>
          <a:p>
            <a:pPr lvl="1"/>
            <a:r>
              <a:rPr lang="en-US" dirty="0"/>
              <a:t>The base is usually easy: “when to stop?”</a:t>
            </a:r>
          </a:p>
          <a:p>
            <a:pPr lvl="1"/>
            <a:r>
              <a:rPr lang="en-US" dirty="0"/>
              <a:t>In the recursive step</a:t>
            </a:r>
          </a:p>
          <a:p>
            <a:pPr lvl="2"/>
            <a:r>
              <a:rPr lang="en-US" dirty="0"/>
              <a:t>How can we break the problem down into two:</a:t>
            </a:r>
          </a:p>
          <a:p>
            <a:pPr lvl="3"/>
            <a:r>
              <a:rPr lang="en-US" dirty="0"/>
              <a:t>A piece I can handle right now</a:t>
            </a:r>
          </a:p>
          <a:p>
            <a:pPr lvl="3"/>
            <a:r>
              <a:rPr lang="en-US" dirty="0"/>
              <a:t>The answer from a smaller piece of the problem</a:t>
            </a:r>
          </a:p>
          <a:p>
            <a:pPr lvl="2"/>
            <a:r>
              <a:rPr lang="en-US" dirty="0"/>
              <a:t>Assume your self-call does the right thing </a:t>
            </a:r>
            <a:br>
              <a:rPr lang="en-US" dirty="0"/>
            </a:br>
            <a:r>
              <a:rPr lang="en-US" dirty="0"/>
              <a:t>on a smaller piece of the problem</a:t>
            </a:r>
          </a:p>
          <a:p>
            <a:pPr lvl="2"/>
            <a:r>
              <a:rPr lang="en-US" dirty="0"/>
              <a:t>How to combine parts to get the overall answer?</a:t>
            </a:r>
          </a:p>
          <a:p>
            <a:r>
              <a:rPr lang="en-US" dirty="0"/>
              <a:t>Practice will make it easier to see </a:t>
            </a:r>
            <a:r>
              <a:rPr lang="en-US" dirty="0" smtClean="0"/>
              <a:t>idea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81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93456" cy="5305864"/>
          </a:xfrm>
        </p:spPr>
        <p:txBody>
          <a:bodyPr/>
          <a:lstStyle/>
          <a:p>
            <a:r>
              <a:rPr lang="en-US" dirty="0" smtClean="0"/>
              <a:t>Recursion is </a:t>
            </a:r>
            <a:r>
              <a:rPr lang="en-US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dirty="0" smtClean="0"/>
              <a:t> Iteration (i.e., loops)</a:t>
            </a:r>
          </a:p>
          <a:p>
            <a:r>
              <a:rPr lang="en-US" dirty="0" smtClean="0"/>
              <a:t>Almost always, </a:t>
            </a:r>
            <a:r>
              <a:rPr lang="en-US" b="1" dirty="0" smtClean="0">
                <a:sym typeface="Wingdings"/>
              </a:rPr>
              <a:t>writing </a:t>
            </a:r>
            <a:r>
              <a:rPr lang="en-US" b="1" dirty="0">
                <a:sym typeface="Wingdings"/>
              </a:rPr>
              <a:t>a recursive </a:t>
            </a:r>
            <a:r>
              <a:rPr lang="en-US" b="1" dirty="0" smtClean="0">
                <a:sym typeface="Wingdings"/>
              </a:rPr>
              <a:t>solution is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b="1" dirty="0" smtClean="0">
                <a:sym typeface="Wingdings"/>
              </a:rPr>
              <a:t> than an iterative one</a:t>
            </a:r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easier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more powerful than</a:t>
            </a:r>
            <a:r>
              <a:rPr lang="en-US" dirty="0" smtClean="0"/>
              <a:t>, harder</a:t>
            </a:r>
            <a:endParaRPr lang="en-US" dirty="0"/>
          </a:p>
          <a:p>
            <a:pPr marL="911225" lvl="1" indent="-457200">
              <a:buFont typeface="+mj-lt"/>
              <a:buAutoNum type="alphaLcParenR"/>
            </a:pPr>
            <a:r>
              <a:rPr lang="en-US" dirty="0" smtClean="0">
                <a:solidFill>
                  <a:srgbClr val="EA157A"/>
                </a:solidFill>
              </a:rPr>
              <a:t>just as powerful as</a:t>
            </a:r>
            <a:r>
              <a:rPr lang="en-US" dirty="0" smtClean="0"/>
              <a:t>, harder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Check…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105400" y="55626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066800" y="57150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05000"/>
            <a:ext cx="3144229" cy="3568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10201" y="1676400"/>
            <a:ext cx="31387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http://</a:t>
            </a:r>
            <a:r>
              <a:rPr lang="en-US" sz="1100" dirty="0" err="1">
                <a:solidFill>
                  <a:srgbClr val="FFFFFF"/>
                </a:solidFill>
              </a:rPr>
              <a:t>xkcd.com</a:t>
            </a:r>
            <a:r>
              <a:rPr lang="en-US" sz="1100" dirty="0">
                <a:solidFill>
                  <a:srgbClr val="FFFFFF"/>
                </a:solidFill>
              </a:rPr>
              <a:t>/244/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Behind Abstraction, </a:t>
            </a:r>
            <a:r>
              <a:rPr lang="en-US" dirty="0" smtClean="0">
                <a:solidFill>
                  <a:srgbClr val="FFFF00"/>
                </a:solidFill>
              </a:rPr>
              <a:t>Recursion is probably the 2</a:t>
            </a:r>
            <a:r>
              <a:rPr lang="en-US" baseline="30000" dirty="0" smtClean="0">
                <a:solidFill>
                  <a:srgbClr val="FFFF00"/>
                </a:solidFill>
              </a:rPr>
              <a:t>nd</a:t>
            </a:r>
            <a:r>
              <a:rPr lang="en-US" dirty="0" smtClean="0">
                <a:solidFill>
                  <a:srgbClr val="FFFF00"/>
                </a:solidFill>
              </a:rPr>
              <a:t> biggest idea about programming in this course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It’s tremendously useful when the problem is self-similar</a:t>
            </a:r>
          </a:p>
          <a:p>
            <a:r>
              <a:rPr lang="en-US" dirty="0" smtClean="0"/>
              <a:t>It’s no more powerful than iteration, but </a:t>
            </a:r>
            <a:r>
              <a:rPr lang="en-US" dirty="0" smtClean="0">
                <a:solidFill>
                  <a:srgbClr val="FFFF00"/>
                </a:solidFill>
              </a:rPr>
              <a:t>often leads to more concise &amp; better code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10" y="1282700"/>
            <a:ext cx="3093380" cy="4813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6056088"/>
            <a:ext cx="3172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http://</a:t>
            </a:r>
            <a:r>
              <a:rPr lang="en-US" sz="1200" dirty="0" err="1">
                <a:solidFill>
                  <a:schemeClr val="tx1"/>
                </a:solidFill>
              </a:rPr>
              <a:t>www.dominiek.eu</a:t>
            </a:r>
            <a:r>
              <a:rPr lang="en-US" sz="1200" dirty="0">
                <a:solidFill>
                  <a:schemeClr val="tx1"/>
                </a:solidFill>
              </a:rPr>
              <a:t>/blog/?m=200711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47046</TotalTime>
  <Pages>47</Pages>
  <Words>493</Words>
  <Application>Microsoft Macintosh PowerPoint</Application>
  <PresentationFormat>Letter Paper (8.5x11 in)</PresentationFormat>
  <Paragraphs>64</Paragraphs>
  <Slides>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Metro</vt:lpstr>
      <vt:lpstr>Go see Inception!</vt:lpstr>
      <vt:lpstr>Overview</vt:lpstr>
      <vt:lpstr>“I understood Vee &amp; Downup”</vt:lpstr>
      <vt:lpstr>Definition</vt:lpstr>
      <vt:lpstr>You already know it!</vt:lpstr>
      <vt:lpstr>Trust the Recursion</vt:lpstr>
      <vt:lpstr>Sanity Check…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2983</cp:revision>
  <cp:lastPrinted>2014-01-19T10:40:04Z</cp:lastPrinted>
  <dcterms:created xsi:type="dcterms:W3CDTF">2014-01-19T10:39:21Z</dcterms:created>
  <dcterms:modified xsi:type="dcterms:W3CDTF">2014-01-19T10:40:06Z</dcterms:modified>
</cp:coreProperties>
</file>