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Default Extension="gif" ContentType="video/unknown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706" r:id="rId1"/>
  </p:sldMasterIdLst>
  <p:notesMasterIdLst>
    <p:notesMasterId r:id="rId28"/>
  </p:notesMasterIdLst>
  <p:handoutMasterIdLst>
    <p:handoutMasterId r:id="rId29"/>
  </p:handoutMasterIdLst>
  <p:sldIdLst>
    <p:sldId id="1047" r:id="rId2"/>
    <p:sldId id="1108" r:id="rId3"/>
    <p:sldId id="1078" r:id="rId4"/>
    <p:sldId id="1085" r:id="rId5"/>
    <p:sldId id="1097" r:id="rId6"/>
    <p:sldId id="1106" r:id="rId7"/>
    <p:sldId id="1109" r:id="rId8"/>
    <p:sldId id="1095" r:id="rId9"/>
    <p:sldId id="1086" r:id="rId10"/>
    <p:sldId id="1104" r:id="rId11"/>
    <p:sldId id="1088" r:id="rId12"/>
    <p:sldId id="1092" r:id="rId13"/>
    <p:sldId id="1089" r:id="rId14"/>
    <p:sldId id="1112" r:id="rId15"/>
    <p:sldId id="1116" r:id="rId16"/>
    <p:sldId id="1115" r:id="rId17"/>
    <p:sldId id="1111" r:id="rId18"/>
    <p:sldId id="1102" r:id="rId19"/>
    <p:sldId id="1090" r:id="rId20"/>
    <p:sldId id="1105" r:id="rId21"/>
    <p:sldId id="1087" r:id="rId22"/>
    <p:sldId id="1103" r:id="rId23"/>
    <p:sldId id="1096" r:id="rId24"/>
    <p:sldId id="1093" r:id="rId25"/>
    <p:sldId id="1113" r:id="rId26"/>
    <p:sldId id="1070" r:id="rId27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showPr showNarration="1" useTimings="0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81172" autoAdjust="0"/>
  </p:normalViewPr>
  <p:slideViewPr>
    <p:cSldViewPr>
      <p:cViewPr varScale="1">
        <p:scale>
          <a:sx n="90" d="100"/>
          <a:sy n="90" d="100"/>
        </p:scale>
        <p:origin x="-1104" y="0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6" d="100"/>
          <a:sy n="126" d="100"/>
        </p:scale>
        <p:origin x="-1104" y="-120"/>
      </p:cViewPr>
      <p:guideLst>
        <p:guide orient="horz" pos="2931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89963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4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532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just" defTabSz="914400" rtl="0" eaLnBrk="0" fontAlgn="base" latinLnBrk="0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september</a:t>
            </a:r>
            <a:r>
              <a:rPr lang="en-US" dirty="0" smtClean="0"/>
              <a:t>, driverless</a:t>
            </a:r>
            <a:r>
              <a:rPr lang="en-US" baseline="0" dirty="0" smtClean="0"/>
              <a:t> cars legalized in CA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=glT26E_fZ0I – 59s</a:t>
            </a:r>
          </a:p>
          <a:p>
            <a:endParaRPr lang="en-US" dirty="0" smtClean="0"/>
          </a:p>
          <a:p>
            <a:r>
              <a:rPr lang="en-US" dirty="0" smtClean="0"/>
              <a:t>Herb: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=gBgfpl0lcIo</a:t>
            </a:r>
            <a:r>
              <a:rPr lang="en-US" baseline="0" dirty="0"/>
              <a:t> </a:t>
            </a:r>
            <a:r>
              <a:rPr lang="en-US" baseline="0" dirty="0" smtClean="0"/>
              <a:t>– 2:28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yann.lecun.com</a:t>
            </a:r>
            <a:r>
              <a:rPr lang="en-US" dirty="0" smtClean="0"/>
              <a:t>/</a:t>
            </a:r>
            <a:r>
              <a:rPr lang="en-US" dirty="0" err="1" smtClean="0"/>
              <a:t>exdb</a:t>
            </a:r>
            <a:r>
              <a:rPr lang="en-US" dirty="0" smtClean="0"/>
              <a:t>/</a:t>
            </a:r>
            <a:r>
              <a:rPr lang="en-US" dirty="0" err="1" smtClean="0"/>
              <a:t>lenet</a:t>
            </a:r>
            <a:r>
              <a:rPr lang="en-US" dirty="0" smtClean="0"/>
              <a:t>/a12.html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=gy5g33S0Gzo – towel folding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=SqBw7XapJKk – bicycle robot</a:t>
            </a:r>
          </a:p>
          <a:p>
            <a:endParaRPr lang="en-US" dirty="0" smtClean="0"/>
          </a:p>
          <a:p>
            <a:r>
              <a:rPr lang="en-US" dirty="0" smtClean="0"/>
              <a:t>FINISH</a:t>
            </a:r>
          </a:p>
          <a:p>
            <a:endParaRPr lang="en-US" dirty="0" smtClean="0"/>
          </a:p>
          <a:p>
            <a:r>
              <a:rPr lang="en-US" dirty="0" smtClean="0"/>
              <a:t>Bio mimicry: 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=4V1631-Vcm4&amp;feature=</a:t>
            </a:r>
            <a:r>
              <a:rPr lang="en-US" dirty="0" err="1" smtClean="0"/>
              <a:t>plcp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Herb: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=gBgfpl0lcIo</a:t>
            </a:r>
            <a:r>
              <a:rPr lang="en-US" baseline="0" dirty="0" smtClean="0"/>
              <a:t> – 2:28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Assistive robotics: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=aRA6VyhXDJ8 – 1:49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talk to a neighbor about why</a:t>
            </a:r>
            <a:r>
              <a:rPr lang="en-US" baseline="0" dirty="0" smtClean="0"/>
              <a:t> you answered as you did – and whether the right answer might depend on circumstance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talk to a neighbor about why</a:t>
            </a:r>
            <a:r>
              <a:rPr lang="en-US" baseline="0" dirty="0" smtClean="0"/>
              <a:t> you answered as you did – and whether the right answer might depend on circumstance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Talk about theorem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; also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Peer instruction: Can you think of a rule that always works for identifying dogs? What problems</a:t>
            </a:r>
            <a:r>
              <a:rPr lang="en-US" baseline="0" dirty="0" smtClean="0"/>
              <a:t> does this pose for making an intelligent system? </a:t>
            </a:r>
          </a:p>
          <a:p>
            <a:r>
              <a:rPr lang="en-US" baseline="0" dirty="0" smtClean="0"/>
              <a:t>- If everyone gets it right: talk to your partner about how you might surmount this issue with rules and symbols)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better math</a:t>
            </a:r>
            <a:r>
              <a:rPr lang="en-US" baseline="0" dirty="0" smtClean="0"/>
              <a:t> for existing algorithms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18103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511550" y="2441575"/>
            <a:ext cx="0" cy="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351" y="6389159"/>
            <a:ext cx="5532287" cy="25314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8270" tIns="44135" rIns="88270" bIns="44135">
            <a:prstTxWarp prst="textNoShape">
              <a:avLst/>
            </a:prstTxWarp>
          </a:bodyPr>
          <a:lstStyle/>
          <a:p>
            <a:pPr marL="229514" indent="-229514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www.youtube.com/watch?v</a:t>
            </a:r>
            <a:r>
              <a:rPr lang="en-US" baseline="0" dirty="0" smtClean="0"/>
              <a:t>=SJS22jQTdSU)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Examples: </a:t>
            </a:r>
          </a:p>
          <a:p>
            <a:r>
              <a:rPr lang="en-US" dirty="0" smtClean="0"/>
              <a:t>supervised can learn to distinguish different</a:t>
            </a:r>
            <a:r>
              <a:rPr lang="en-US" baseline="0" dirty="0" smtClean="0"/>
              <a:t> classes of things (E.g., what part of speech are words in a sentence?), application to Kahn academy: predict if person will get next problem right</a:t>
            </a:r>
          </a:p>
          <a:p>
            <a:endParaRPr lang="en-US" dirty="0" smtClean="0"/>
          </a:p>
          <a:p>
            <a:r>
              <a:rPr lang="en-US" dirty="0" smtClean="0"/>
              <a:t>Unsupervised: learn representations (how</a:t>
            </a:r>
            <a:r>
              <a:rPr lang="en-US" baseline="0" dirty="0" smtClean="0"/>
              <a:t> do these objects differ from one another?)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Reinforcement learning: playing a game, learning to walk (http://</a:t>
            </a:r>
            <a:r>
              <a:rPr lang="en-US" baseline="0" dirty="0" err="1" smtClean="0"/>
              <a:t>www.youtube.com</a:t>
            </a:r>
            <a:r>
              <a:rPr lang="en-US" baseline="0" dirty="0" smtClean="0"/>
              <a:t>/</a:t>
            </a:r>
            <a:r>
              <a:rPr lang="en-US" baseline="0" dirty="0" err="1" smtClean="0"/>
              <a:t>watch?v</a:t>
            </a:r>
            <a:r>
              <a:rPr lang="en-US" baseline="0" dirty="0" smtClean="0"/>
              <a:t>=SJS22jQTdSU)</a:t>
            </a:r>
          </a:p>
          <a:p>
            <a:endParaRPr lang="en-US" baseline="0" dirty="0" smtClean="0"/>
          </a:p>
          <a:p>
            <a:r>
              <a:rPr lang="en-US" baseline="0" dirty="0" smtClean="0"/>
              <a:t>Emphasize that multiple algorithms can be applied – what you choose depends both on the setup of the task and your goals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7D12C-1D62-DB44-B351-8710E9C41D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5093A4-CC93-424A-94EB-96D0AD625C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870FB-149D-4255-9221-CF258F891615}" type="datetime1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356AB-6050-C54D-8146-0D0927CCFB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52B54-BC1D-466E-98B4-B0082340936C}" type="datetime1">
              <a:rPr lang="en-US" smtClean="0"/>
              <a:pPr/>
              <a:t>1/14/14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61CD5-B477-9E43-A365-B6CBAABDE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9752C-0324-1C40-9504-CBF4C9360C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050E0-6EC7-2D45-8299-7B7E99CE3E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
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8E6A8A-592E-AF43-B50A-9BAEEB4055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C1EDB-CE87-4BA6-95D9-AD3AE9C734F7}" type="datetime1">
              <a:rPr lang="en-US" smtClean="0"/>
              <a:pPr/>
              <a:t>1/14/14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02B71-8991-4516-A01E-F1A9ACD28BD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5" descr="Sea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8025" y="6192838"/>
            <a:ext cx="609600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65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microsoft.com/office/2007/relationships/media" Target="../media/media1.gif"/><Relationship Id="rId5" Type="http://schemas.openxmlformats.org/officeDocument/2006/relationships/image" Target="../media/image23.png"/><Relationship Id="rId1" Type="http://schemas.openxmlformats.org/officeDocument/2006/relationships/video" Target="../media/media1.gif"/><Relationship Id="rId2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330604"/>
            <a:ext cx="9144000" cy="21106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CS10:</a:t>
            </a:r>
            <a:r>
              <a:rPr lang="en-US" sz="3600" b="1" dirty="0">
                <a:solidFill>
                  <a:schemeClr val="tx2"/>
                </a:solidFill>
                <a:latin typeface="18 VAG Rounded Bold   07390"/>
                <a:cs typeface=""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tx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Artificial Intelligence</a:t>
            </a:r>
            <a:br>
              <a:rPr lang="en-US" sz="36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6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953000" y="6081252"/>
            <a:ext cx="39624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0" y="5334000"/>
            <a:ext cx="91440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Anna Rafferty</a:t>
            </a:r>
          </a:p>
          <a:p>
            <a:r>
              <a:rPr lang="en-US" dirty="0" smtClean="0"/>
              <a:t>(Slides adapted from Dan Garcia)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75004" y="4394376"/>
            <a:ext cx="18466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4343400" cy="30709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387600"/>
            <a:ext cx="4114800" cy="2743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Tour of AI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Questions to keep in mind: </a:t>
            </a:r>
          </a:p>
          <a:p>
            <a:pPr lvl="1"/>
            <a:r>
              <a:rPr lang="en-US" dirty="0" smtClean="0"/>
              <a:t>How would you evaluate how well a machine performed on the tasks we talk about? </a:t>
            </a:r>
          </a:p>
          <a:p>
            <a:pPr lvl="1"/>
            <a:r>
              <a:rPr lang="en-US" dirty="0" smtClean="0"/>
              <a:t>How can blending artificial and human intelligence make tasks simpler, even if the AI isn’t perfect?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676400"/>
            <a:ext cx="4038600" cy="3304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107656" cy="5305864"/>
          </a:xfrm>
        </p:spPr>
        <p:txBody>
          <a:bodyPr/>
          <a:lstStyle/>
          <a:p>
            <a:r>
              <a:rPr lang="en-US" dirty="0"/>
              <a:t>Range of intelligence</a:t>
            </a:r>
          </a:p>
          <a:p>
            <a:pPr lvl="1"/>
            <a:r>
              <a:rPr lang="en-US" dirty="0"/>
              <a:t>Low: simple </a:t>
            </a:r>
            <a:r>
              <a:rPr lang="en-US" dirty="0" smtClean="0"/>
              <a:t>heuristics</a:t>
            </a:r>
          </a:p>
          <a:p>
            <a:pPr lvl="1"/>
            <a:r>
              <a:rPr lang="en-US" dirty="0" smtClean="0"/>
              <a:t>Medium: </a:t>
            </a:r>
            <a:r>
              <a:rPr lang="en-US" dirty="0" err="1" smtClean="0"/>
              <a:t>pathfinding</a:t>
            </a:r>
            <a:endParaRPr lang="en-US" dirty="0"/>
          </a:p>
          <a:p>
            <a:pPr lvl="1"/>
            <a:r>
              <a:rPr lang="en-US" dirty="0"/>
              <a:t>High: Learns from player</a:t>
            </a:r>
          </a:p>
          <a:p>
            <a:r>
              <a:rPr lang="en-US" dirty="0"/>
              <a:t>Dynamic </a:t>
            </a:r>
            <a:r>
              <a:rPr lang="en-US" dirty="0" smtClean="0"/>
              <a:t>difficulty  - adjust to player’s skill</a:t>
            </a:r>
          </a:p>
          <a:p>
            <a:r>
              <a:rPr lang="en-US" dirty="0" smtClean="0"/>
              <a:t>Allocation of resources</a:t>
            </a:r>
          </a:p>
          <a:p>
            <a:pPr lvl="1"/>
            <a:r>
              <a:rPr lang="en-US" dirty="0" smtClean="0"/>
              <a:t>E.g., choose what land resources to give to which conservation projects</a:t>
            </a:r>
          </a:p>
          <a:p>
            <a:pPr lvl="1"/>
            <a:endParaRPr lang="en-US" dirty="0"/>
          </a:p>
        </p:txBody>
      </p:sp>
      <p:pic>
        <p:nvPicPr>
          <p:cNvPr id="9" name="Content Placeholder 8" descr="nareyek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3760" b="21010"/>
          <a:stretch>
            <a:fillRect/>
          </a:stretch>
        </p:blipFill>
        <p:spPr>
          <a:xfrm>
            <a:off x="4419600" y="1295400"/>
            <a:ext cx="4274344" cy="3387216"/>
          </a:xfrm>
        </p:spPr>
      </p:pic>
      <p:sp>
        <p:nvSpPr>
          <p:cNvPr id="7" name="Oval 6"/>
          <p:cNvSpPr/>
          <p:nvPr/>
        </p:nvSpPr>
        <p:spPr>
          <a:xfrm>
            <a:off x="4724400" y="5624052"/>
            <a:ext cx="403860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57150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latin typeface="Courier New"/>
                <a:cs typeface="Courier New"/>
              </a:rPr>
              <a:t>www.businessweek.com</a:t>
            </a:r>
            <a:r>
              <a:rPr lang="en-US" sz="1600" b="1" dirty="0">
                <a:latin typeface="Courier New"/>
                <a:cs typeface="Courier New"/>
              </a:rPr>
              <a:t>/innovate/content/aug2008/id20080820_123140.htm</a:t>
            </a:r>
          </a:p>
          <a:p>
            <a:pPr algn="ctr"/>
            <a:r>
              <a:rPr lang="en-US" sz="1800" b="1" dirty="0" err="1"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latin typeface="Courier New"/>
                <a:cs typeface="Courier New"/>
              </a:rPr>
              <a:t>/wiki/</a:t>
            </a:r>
            <a:r>
              <a:rPr lang="en-US" sz="1800" b="1" dirty="0" err="1">
                <a:latin typeface="Courier New"/>
                <a:cs typeface="Courier New"/>
              </a:rPr>
              <a:t>Dynamic_game_difficulty_balancing</a:t>
            </a:r>
            <a:endParaRPr lang="en-US" sz="1800" b="1" dirty="0">
              <a:latin typeface="Courier New"/>
              <a:cs typeface="Courier New"/>
            </a:endParaRPr>
          </a:p>
          <a:p>
            <a:pPr algn="ctr"/>
            <a:r>
              <a:rPr lang="en-US" sz="1800" b="1" dirty="0" err="1"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latin typeface="Courier New"/>
                <a:cs typeface="Courier New"/>
              </a:rPr>
              <a:t>/wiki/</a:t>
            </a:r>
            <a:r>
              <a:rPr lang="en-US" sz="1800" b="1" dirty="0" err="1">
                <a:latin typeface="Courier New"/>
                <a:cs typeface="Courier New"/>
              </a:rPr>
              <a:t>Game_artificial_intelligence</a:t>
            </a:r>
            <a:endParaRPr lang="en-US" sz="1800" b="1" dirty="0">
              <a:latin typeface="Courier New"/>
              <a:cs typeface="Courier New"/>
            </a:endParaRPr>
          </a:p>
          <a:p>
            <a:pPr algn="ctr"/>
            <a:r>
              <a:rPr lang="en-US" sz="1800" b="1" dirty="0" err="1">
                <a:latin typeface="Courier New"/>
                <a:cs typeface="Courier New"/>
              </a:rPr>
              <a:t>queue.acm.org</a:t>
            </a:r>
            <a:r>
              <a:rPr lang="en-US" sz="1800" b="1" dirty="0">
                <a:latin typeface="Courier New"/>
                <a:cs typeface="Courier New"/>
              </a:rPr>
              <a:t>/</a:t>
            </a:r>
            <a:r>
              <a:rPr lang="en-US" sz="1800" b="1" dirty="0" err="1">
                <a:latin typeface="Courier New"/>
                <a:cs typeface="Courier New"/>
              </a:rPr>
              <a:t>detail.cfm?id</a:t>
            </a:r>
            <a:r>
              <a:rPr lang="en-US" sz="1800" b="1" dirty="0">
                <a:latin typeface="Courier New"/>
                <a:cs typeface="Courier New"/>
              </a:rPr>
              <a:t>=971593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35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r>
              <a:rPr lang="en-US" sz="2800" dirty="0" smtClean="0"/>
              <a:t>The WORLD’S BEST AI StarCraft player is from: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 smtClean="0"/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Google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IBM (folks who did Watson)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Stanford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Berkeley</a:t>
            </a:r>
          </a:p>
          <a:p>
            <a:pPr marL="609600" lvl="0" indent="-609600">
              <a:lnSpc>
                <a:spcPct val="85000"/>
              </a:lnSpc>
              <a:buClr>
                <a:schemeClr val="tx1"/>
              </a:buClr>
              <a:buSzTx/>
              <a:buFont typeface="+mj-lt"/>
              <a:buAutoNum type="alphaLcParenR"/>
              <a:tabLst>
                <a:tab pos="738188" algn="l"/>
              </a:tabLst>
              <a:defRPr/>
            </a:pPr>
            <a:r>
              <a:rPr lang="en-US" sz="2800" dirty="0" smtClean="0"/>
              <a:t>MIT</a:t>
            </a:r>
          </a:p>
          <a:p>
            <a:pPr marL="0" lvl="0" indent="0">
              <a:lnSpc>
                <a:spcPct val="85000"/>
              </a:lnSpc>
              <a:buClr>
                <a:schemeClr val="tx1"/>
              </a:buClr>
              <a:buSzTx/>
              <a:buNone/>
              <a:tabLst>
                <a:tab pos="738188" algn="l"/>
              </a:tabLst>
              <a:defRPr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/>
          <a:srcRect l="7298" t="14340" r="10573" b="10814"/>
          <a:stretch>
            <a:fillRect/>
          </a:stretch>
        </p:blipFill>
        <p:spPr bwMode="auto">
          <a:xfrm>
            <a:off x="8217842" y="76200"/>
            <a:ext cx="849958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0" y="2209800"/>
            <a:ext cx="3218593" cy="182554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8387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“A program learns if, after an experience, it performs better”</a:t>
            </a:r>
          </a:p>
          <a:p>
            <a:r>
              <a:rPr lang="en-US" dirty="0" smtClean="0"/>
              <a:t>Machine learning enables a program to act without behavior being explicitly programmed.</a:t>
            </a:r>
          </a:p>
          <a:p>
            <a:r>
              <a:rPr lang="en-US" dirty="0" smtClean="0"/>
              <a:t>Need to discover the right generalizations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384" r="538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Machine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Types</a:t>
            </a:r>
          </a:p>
          <a:p>
            <a:pPr lvl="1"/>
            <a:r>
              <a:rPr lang="en-US" dirty="0" smtClean="0"/>
              <a:t>Supervised learning</a:t>
            </a:r>
          </a:p>
          <a:p>
            <a:pPr lvl="2"/>
            <a:r>
              <a:rPr lang="en-US" dirty="0" smtClean="0"/>
              <a:t>Give a system input &amp; output training data, and it produces a classifier</a:t>
            </a:r>
          </a:p>
          <a:p>
            <a:pPr lvl="1"/>
            <a:r>
              <a:rPr lang="en-US" dirty="0" smtClean="0"/>
              <a:t>Unsupervised learning</a:t>
            </a:r>
          </a:p>
          <a:p>
            <a:pPr lvl="2"/>
            <a:r>
              <a:rPr lang="en-US" dirty="0" smtClean="0"/>
              <a:t>Determine how data is organized or clustered</a:t>
            </a:r>
          </a:p>
          <a:p>
            <a:pPr lvl="1"/>
            <a:r>
              <a:rPr lang="en-US" dirty="0" smtClean="0"/>
              <a:t>Reinforcement learning</a:t>
            </a:r>
          </a:p>
          <a:p>
            <a:pPr lvl="2"/>
            <a:r>
              <a:rPr lang="en-US" dirty="0" smtClean="0"/>
              <a:t>No training data, real-time corrections adjust behavior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Machine_learning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828800"/>
            <a:ext cx="1066800" cy="961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828800"/>
            <a:ext cx="1066800" cy="9615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828800"/>
            <a:ext cx="1066800" cy="9615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667000"/>
            <a:ext cx="1066800" cy="961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2667000"/>
            <a:ext cx="1066800" cy="9615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667000"/>
            <a:ext cx="1066800" cy="96158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24339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29400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SPAM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22860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86400" y="31242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95939" y="3124200"/>
            <a:ext cx="824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HAM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77200" y="3124200"/>
            <a:ext cx="36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?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3657600"/>
            <a:ext cx="1371600" cy="138128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5334000"/>
            <a:ext cx="1607864" cy="9680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0" y="5327650"/>
            <a:ext cx="2033465" cy="11493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You want to make a spam filter that can tell you if an email is spam or not. What might be some good features for your algorithm?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lphaLcParenBoth"/>
            </a:pPr>
            <a:r>
              <a:rPr lang="en-US" dirty="0" smtClean="0"/>
              <a:t>The full text of each email you’ve marked as spam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 Individual sentences from emails marked as spam or not spam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Character counts (e.g., $ seen 54 times in spam emails, A seen 85 times in spam email)</a:t>
            </a:r>
          </a:p>
          <a:p>
            <a:pPr marL="514350" indent="-514350">
              <a:buAutoNum type="alphaLcParenBoth"/>
            </a:pPr>
            <a:r>
              <a:rPr lang="en-US" dirty="0" smtClean="0"/>
              <a:t>Words from emails marked as spam or not spam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13135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Example: Deep Learning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Combines supervised and unsupervised learning:</a:t>
            </a:r>
            <a:r>
              <a:rPr lang="en-US" dirty="0"/>
              <a:t> </a:t>
            </a:r>
            <a:r>
              <a:rPr lang="en-US" dirty="0" smtClean="0"/>
              <a:t>Learn the right </a:t>
            </a:r>
            <a:r>
              <a:rPr lang="en-US" i="1" dirty="0" smtClean="0"/>
              <a:t>representations</a:t>
            </a:r>
            <a:r>
              <a:rPr lang="en-US" dirty="0" smtClean="0"/>
              <a:t> for input -&gt; output </a:t>
            </a:r>
          </a:p>
        </p:txBody>
      </p:sp>
      <p:pic>
        <p:nvPicPr>
          <p:cNvPr id="3" name="a12.gif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76400" y="2667000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45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Benefiting from Big Data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half" idx="1"/>
          </p:nvPr>
        </p:nvSpPr>
        <p:spPr>
          <a:xfrm>
            <a:off x="2438400" y="2057400"/>
            <a:ext cx="4038600" cy="7619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Translation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219200"/>
            <a:ext cx="3886200" cy="8046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2133600"/>
            <a:ext cx="2976282" cy="2590800"/>
          </a:xfrm>
          <a:prstGeom prst="rect">
            <a:avLst/>
          </a:prstGeom>
        </p:spPr>
      </p:pic>
      <p:sp>
        <p:nvSpPr>
          <p:cNvPr id="18" name="Content Placeholder 4"/>
          <p:cNvSpPr txBox="1">
            <a:spLocks/>
          </p:cNvSpPr>
          <p:nvPr/>
        </p:nvSpPr>
        <p:spPr>
          <a:xfrm>
            <a:off x="5257800" y="4572000"/>
            <a:ext cx="4038600" cy="76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Recommendation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2590800"/>
            <a:ext cx="3281938" cy="1752600"/>
          </a:xfrm>
          <a:prstGeom prst="rect">
            <a:avLst/>
          </a:prstGeom>
        </p:spPr>
      </p:pic>
      <p:sp>
        <p:nvSpPr>
          <p:cNvPr id="41" name="Content Placeholder 4"/>
          <p:cNvSpPr>
            <a:spLocks noGrp="1"/>
          </p:cNvSpPr>
          <p:nvPr>
            <p:ph sz="half" idx="1"/>
          </p:nvPr>
        </p:nvSpPr>
        <p:spPr>
          <a:xfrm>
            <a:off x="0" y="4495800"/>
            <a:ext cx="4038600" cy="761999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Computer vision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81000" y="5410200"/>
            <a:ext cx="85344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examples help algorithms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recognize trends and similarities across instances.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4166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/>
              <a:t>Tasks related to understanding images/camera input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t="31427"/>
          <a:stretch>
            <a:fillRect/>
          </a:stretch>
        </p:blipFill>
        <p:spPr>
          <a:xfrm>
            <a:off x="5715000" y="1295400"/>
            <a:ext cx="3276600" cy="16626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819400"/>
            <a:ext cx="3448050" cy="22987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715000" y="3048000"/>
            <a:ext cx="34290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Pedestrian detection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838200" y="5105400"/>
            <a:ext cx="34290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Figure/ground segmentation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4038600"/>
            <a:ext cx="2736707" cy="20129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(Some images from Berkeley vision group)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6781800" y="4572000"/>
            <a:ext cx="2362200" cy="914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Action recognition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48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Known as “AI-complete” problem</a:t>
            </a:r>
          </a:p>
          <a:p>
            <a:pPr lvl="1"/>
            <a:r>
              <a:rPr lang="en-US" dirty="0" smtClean="0"/>
              <a:t>(Often) requires extensive knowledge of world</a:t>
            </a:r>
          </a:p>
          <a:p>
            <a:r>
              <a:rPr lang="en-US" dirty="0" smtClean="0"/>
              <a:t>Statistical NLP</a:t>
            </a:r>
          </a:p>
          <a:p>
            <a:pPr lvl="1"/>
            <a:r>
              <a:rPr lang="en-US" dirty="0" smtClean="0"/>
              <a:t>Correcting/guessing text</a:t>
            </a:r>
          </a:p>
          <a:p>
            <a:pPr lvl="1"/>
            <a:r>
              <a:rPr lang="en-US" dirty="0" smtClean="0"/>
              <a:t>Suggesting news stories</a:t>
            </a:r>
          </a:p>
          <a:p>
            <a:pPr lvl="1"/>
            <a:r>
              <a:rPr lang="en-US" dirty="0" smtClean="0"/>
              <a:t>Finding articles that are similar to one another</a:t>
            </a:r>
          </a:p>
          <a:p>
            <a:pPr lvl="1"/>
            <a:r>
              <a:rPr lang="en-US" dirty="0" smtClean="0"/>
              <a:t>Translate or paraphrase texts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Natural_language_processing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180283" cy="4775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4910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What I Do…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3434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Model human learning using machine learning</a:t>
            </a:r>
          </a:p>
          <a:p>
            <a:r>
              <a:rPr lang="en-US" dirty="0" smtClean="0"/>
              <a:t>Adaptive instruction and feedback in computer-based educational environments</a:t>
            </a:r>
          </a:p>
          <a:p>
            <a:r>
              <a:rPr lang="en-US" dirty="0" smtClean="0"/>
              <a:t>E.g., diagnose a student’s knowledge by watching her play a game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3810000"/>
            <a:ext cx="4246291" cy="2819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295400"/>
            <a:ext cx="4193316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Unsupervised Learning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65374"/>
            <a:ext cx="7740650" cy="56926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statnews.org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343400"/>
            <a:ext cx="1930400" cy="133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Robotics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For many, the coolest and scariest part of AI</a:t>
            </a:r>
          </a:p>
          <a:p>
            <a:r>
              <a:rPr lang="en-US" dirty="0" smtClean="0"/>
              <a:t>Combines fields of AI/CS</a:t>
            </a:r>
          </a:p>
          <a:p>
            <a:pPr lvl="1"/>
            <a:r>
              <a:rPr lang="en-US" dirty="0" smtClean="0"/>
              <a:t>Speech recognition</a:t>
            </a:r>
          </a:p>
          <a:p>
            <a:pPr lvl="1"/>
            <a:r>
              <a:rPr lang="en-US" dirty="0" smtClean="0"/>
              <a:t>Synthetic voice</a:t>
            </a:r>
          </a:p>
          <a:p>
            <a:pPr lvl="1"/>
            <a:r>
              <a:rPr lang="en-US" dirty="0" smtClean="0"/>
              <a:t>Machine vision</a:t>
            </a:r>
          </a:p>
          <a:p>
            <a:pPr lvl="1"/>
            <a:r>
              <a:rPr lang="en-US" dirty="0" smtClean="0"/>
              <a:t>Planning</a:t>
            </a:r>
          </a:p>
          <a:p>
            <a:pPr lvl="1"/>
            <a:r>
              <a:rPr lang="en-US" dirty="0" smtClean="0"/>
              <a:t>HCI</a:t>
            </a:r>
          </a:p>
          <a:p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t="400" b="400"/>
          <a:stretch/>
        </p:blipFill>
        <p:spPr>
          <a:xfrm>
            <a:off x="4771344" y="1219200"/>
            <a:ext cx="3806600" cy="2755706"/>
          </a:xfrm>
        </p:spPr>
      </p:pic>
      <p:sp>
        <p:nvSpPr>
          <p:cNvPr id="9" name="Rectangle 8"/>
          <p:cNvSpPr/>
          <p:nvPr/>
        </p:nvSpPr>
        <p:spPr>
          <a:xfrm>
            <a:off x="4759960" y="3982720"/>
            <a:ext cx="38150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TOPIO, the </a:t>
            </a:r>
            <a:r>
              <a:rPr lang="en-US" sz="1800" dirty="0" err="1" smtClean="0">
                <a:solidFill>
                  <a:schemeClr val="tx1"/>
                </a:solidFill>
                <a:latin typeface="Vagrounded"/>
                <a:cs typeface="Vagrounded"/>
              </a:rPr>
              <a:t>ping-pong</a:t>
            </a: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 playing robot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/wiki/Robotics</a:t>
            </a:r>
          </a:p>
        </p:txBody>
      </p:sp>
      <p:pic>
        <p:nvPicPr>
          <p:cNvPr id="11" name="Picture 10" descr="Screen shot 2011-04-13 at 1.29.00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800600" y="4343400"/>
            <a:ext cx="2005445" cy="160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800600" y="59436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UC Berkeley’s towel-folder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34200" y="5715000"/>
            <a:ext cx="2011680" cy="570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Autonomous helicopter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rcRect l="9091" t="4545" r="9091" b="4545"/>
          <a:stretch>
            <a:fillRect/>
          </a:stretch>
        </p:blipFill>
        <p:spPr>
          <a:xfrm>
            <a:off x="3276600" y="5181600"/>
            <a:ext cx="1371600" cy="1524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95600" y="4800600"/>
            <a:ext cx="201168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Surgical robots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5219700"/>
            <a:ext cx="2138658" cy="11811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62000" y="6400800"/>
            <a:ext cx="2057400" cy="334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  <a:buClr>
                <a:schemeClr val="tx1"/>
              </a:buClr>
              <a:buSzTx/>
              <a:tabLst>
                <a:tab pos="738188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  <a:latin typeface="Vagrounded"/>
                <a:cs typeface="Vagrounded"/>
              </a:rPr>
              <a:t>Assistive robots</a:t>
            </a:r>
            <a:endParaRPr lang="en-US" sz="1800" dirty="0">
              <a:solidFill>
                <a:schemeClr val="tx1"/>
              </a:solidFill>
              <a:latin typeface="Vagrounded"/>
              <a:cs typeface="Vagrounded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4059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of these applications are tough because they require:</a:t>
            </a:r>
          </a:p>
          <a:p>
            <a:pPr lvl="1"/>
            <a:r>
              <a:rPr lang="en-US" dirty="0" smtClean="0"/>
              <a:t>Knowing about context</a:t>
            </a:r>
          </a:p>
          <a:p>
            <a:pPr lvl="1"/>
            <a:r>
              <a:rPr lang="en-US" dirty="0" smtClean="0"/>
              <a:t>Uncertainty about input</a:t>
            </a:r>
          </a:p>
          <a:p>
            <a:pPr lvl="1"/>
            <a:r>
              <a:rPr lang="en-US" dirty="0" smtClean="0"/>
              <a:t>Intensive computations</a:t>
            </a:r>
          </a:p>
          <a:p>
            <a:r>
              <a:rPr lang="en-US" dirty="0" smtClean="0"/>
              <a:t>But AI has been relatively successful at making progress (and in some cases, better than people!)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219200"/>
            <a:ext cx="29718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0" y="3581400"/>
            <a:ext cx="37719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What would a “truly intelligent” AI system look like?</a:t>
            </a:r>
          </a:p>
          <a:p>
            <a:pPr lvl="1"/>
            <a:r>
              <a:rPr lang="en-US" dirty="0" smtClean="0"/>
              <a:t>(A) Behaves in an optimal or rational manner</a:t>
            </a:r>
          </a:p>
          <a:p>
            <a:pPr lvl="1"/>
            <a:r>
              <a:rPr lang="en-US" dirty="0" smtClean="0"/>
              <a:t>(B) Behaves similarly to people – when it makes errors, those errors are similar to people’s errors</a:t>
            </a:r>
          </a:p>
          <a:p>
            <a:pPr lvl="1"/>
            <a:r>
              <a:rPr lang="en-US" dirty="0" smtClean="0"/>
              <a:t>(C) Carries out the same type of processing (mental representations) people do – i.e., thinks like people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Turing Test for Intelligence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smtClean="0"/>
              <a:t>In 1950, Turing defined a test of whether a machine could “think”</a:t>
            </a:r>
          </a:p>
          <a:p>
            <a:r>
              <a:rPr lang="en-US" sz="2000" dirty="0" smtClean="0"/>
              <a:t>“A human judge engages in a natural language conversation with one human and one machine, each of which tries to appear human. If judge can’t tell, machine passes the Turing test”</a:t>
            </a:r>
          </a:p>
          <a:p>
            <a:r>
              <a:rPr lang="en-US" sz="2000" dirty="0" smtClean="0"/>
              <a:t>John Searle argued against the test via the Chinese room experiment, in which someone carries on a conversation by looking up phrases in a book. Does that person understand Chinese? 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5801" r="-580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Turing_test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50" y="4953000"/>
            <a:ext cx="1733550" cy="13462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8393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How would you respond to Searle’s Chinese room experiment?</a:t>
            </a:r>
          </a:p>
          <a:p>
            <a:pPr lvl="1"/>
            <a:r>
              <a:rPr lang="en-US" dirty="0" smtClean="0"/>
              <a:t>(A) The system as a whole understands Chinese</a:t>
            </a:r>
          </a:p>
          <a:p>
            <a:pPr lvl="1"/>
            <a:r>
              <a:rPr lang="en-US" dirty="0" smtClean="0"/>
              <a:t>(B) The man doesn’t understand Chinese, but if he had a way to connect with the outside world (rather than just receiving strings of symbols), he could understand Chinese</a:t>
            </a:r>
          </a:p>
          <a:p>
            <a:pPr lvl="1"/>
            <a:r>
              <a:rPr lang="en-US" dirty="0" smtClean="0"/>
              <a:t>(C) We must be missing something about “understanding” since the argument implies that brains, which are collections of neurons, cannot understand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0"/>
            <a:ext cx="4107656" cy="5867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AI systems excel in things computers are good at</a:t>
            </a:r>
          </a:p>
          <a:p>
            <a:pPr lvl="1"/>
            <a:r>
              <a:rPr lang="en-US" sz="1800" dirty="0" smtClean="0"/>
              <a:t>Big data (using web to parse language)</a:t>
            </a:r>
          </a:p>
          <a:p>
            <a:pPr lvl="1"/>
            <a:r>
              <a:rPr lang="en-US" sz="1800" dirty="0" smtClean="0"/>
              <a:t>Constrained worlds (chess, math)</a:t>
            </a:r>
          </a:p>
          <a:p>
            <a:r>
              <a:rPr lang="en-US" sz="2400" dirty="0" smtClean="0"/>
              <a:t>It’s getting better at…</a:t>
            </a:r>
          </a:p>
          <a:p>
            <a:pPr lvl="1"/>
            <a:r>
              <a:rPr lang="en-US" sz="1800" dirty="0" smtClean="0"/>
              <a:t>Language understanding</a:t>
            </a:r>
          </a:p>
          <a:p>
            <a:pPr lvl="1"/>
            <a:r>
              <a:rPr lang="en-US" sz="1800" dirty="0" smtClean="0"/>
              <a:t>Real-time robotics</a:t>
            </a:r>
          </a:p>
          <a:p>
            <a:r>
              <a:rPr lang="en-US" sz="2200" dirty="0" smtClean="0"/>
              <a:t>Lots more applications that I didn’t have time to talk about!</a:t>
            </a:r>
          </a:p>
          <a:p>
            <a:r>
              <a:rPr lang="en-US" sz="2200" dirty="0" smtClean="0"/>
              <a:t>CS188: Artificial Intelligence</a:t>
            </a:r>
          </a:p>
          <a:p>
            <a:pPr lvl="1"/>
            <a:r>
              <a:rPr lang="en-US" sz="1800" dirty="0" smtClean="0"/>
              <a:t>One of the most popular courses on campus!</a:t>
            </a:r>
          </a:p>
          <a:p>
            <a:r>
              <a:rPr lang="en-US" sz="2200" dirty="0" smtClean="0"/>
              <a:t>CogSci131: Computational Models of Cognition</a:t>
            </a:r>
          </a:p>
          <a:p>
            <a:pPr lvl="1">
              <a:buNone/>
            </a:pPr>
            <a:endParaRPr lang="en-US" sz="1800" dirty="0" smtClean="0"/>
          </a:p>
          <a:p>
            <a:endParaRPr lang="en-US" sz="2200" dirty="0" smtClean="0"/>
          </a:p>
          <a:p>
            <a:pPr marL="454025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-43895" b="-43895"/>
          <a:stretch/>
        </p:blipFill>
        <p:spPr/>
      </p:pic>
      <p:sp>
        <p:nvSpPr>
          <p:cNvPr id="8" name="Oval 7"/>
          <p:cNvSpPr/>
          <p:nvPr/>
        </p:nvSpPr>
        <p:spPr>
          <a:xfrm>
            <a:off x="4626740" y="4953000"/>
            <a:ext cx="4060060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29000" y="617220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Thanks! Feel free to email me with questions at 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rafferty@cs.berkeley.edu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Lecture 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 smtClean="0"/>
              <a:t>What is AI?</a:t>
            </a:r>
          </a:p>
          <a:p>
            <a:r>
              <a:rPr lang="en-US" dirty="0" smtClean="0"/>
              <a:t>Some AI history: AI winter and the resurgence!</a:t>
            </a:r>
          </a:p>
          <a:p>
            <a:r>
              <a:rPr lang="en-US" dirty="0" smtClean="0"/>
              <a:t>Tour of areas of AI</a:t>
            </a:r>
          </a:p>
          <a:p>
            <a:r>
              <a:rPr lang="en-US" dirty="0" smtClean="0"/>
              <a:t>Philosophy: What would it mean for a program to be intelligent?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7518" r="7518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AI Definition by John McCarthy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“Getting a computer to do things which, when done by people, are said to involve intelligence”</a:t>
            </a:r>
          </a:p>
          <a:p>
            <a:endParaRPr lang="en-US" dirty="0" smtClean="0"/>
          </a:p>
          <a:p>
            <a:r>
              <a:rPr lang="en-US" dirty="0" smtClean="0"/>
              <a:t>Finesses the idea of whether a computer has consciousness, whether they have rights, etc.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1769" r="-11769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0052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A little history…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153400" cy="4983163"/>
          </a:xfrm>
        </p:spPr>
        <p:txBody>
          <a:bodyPr/>
          <a:lstStyle/>
          <a:p>
            <a:r>
              <a:rPr lang="en-US" dirty="0" smtClean="0"/>
              <a:t>Early AI (1956-early 1970s): symbolic reasoning and lots of optimism</a:t>
            </a:r>
          </a:p>
          <a:p>
            <a:r>
              <a:rPr lang="en-US" dirty="0" smtClean="0"/>
              <a:t>Neural nets (but very simple)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1" y="2819400"/>
            <a:ext cx="4876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    Person: PICK UP A BIG RED BLOCK.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   Person: GRASP THE PYRAMID.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I DON'T UNDERSTAND WHICH PYRAMID YOU MEAN. 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    Person: FIND A BLOCK WHICH IS TALLER THAN THE ONE YOU ARE HOLDING AND PUT IT INTO THE BOX.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BY "IT", I ASSUME YOU MEAN THE BLOCK WHICH IS TALLER THAN THE ONE I AM HOLDING. </a:t>
            </a:r>
          </a:p>
          <a:p>
            <a:r>
              <a:rPr lang="en-US" sz="1600" dirty="0" smtClean="0">
                <a:solidFill>
                  <a:srgbClr val="FB0A10"/>
                </a:solidFill>
              </a:rPr>
              <a:t>    Computer: OK. (does it) </a:t>
            </a:r>
            <a:endParaRPr lang="en-US" sz="1600" dirty="0">
              <a:solidFill>
                <a:srgbClr val="FB0A1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819400"/>
            <a:ext cx="3896591" cy="304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hci.stanford.edu/winograd/shrdlu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Clicker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Which of these rules is true for all dogs?</a:t>
            </a:r>
          </a:p>
          <a:p>
            <a:pPr lvl="1"/>
            <a:r>
              <a:rPr lang="en-US" dirty="0" smtClean="0"/>
              <a:t>(A) Has four legs</a:t>
            </a:r>
          </a:p>
          <a:p>
            <a:pPr lvl="1"/>
            <a:r>
              <a:rPr lang="en-US" dirty="0" smtClean="0"/>
              <a:t>(B) Has fur</a:t>
            </a:r>
          </a:p>
          <a:p>
            <a:pPr lvl="1"/>
            <a:r>
              <a:rPr lang="en-US" dirty="0" smtClean="0"/>
              <a:t>(C) Barks</a:t>
            </a:r>
          </a:p>
          <a:p>
            <a:pPr lvl="1"/>
            <a:r>
              <a:rPr lang="en-US" dirty="0" smtClean="0"/>
              <a:t>(D) None of the above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200" y="4114800"/>
            <a:ext cx="3835400" cy="2298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(Image from: http://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vision.stanford.edu/resources_links.html</a:t>
            </a:r>
            <a:r>
              <a:rPr lang="en-US" sz="1800" b="1" dirty="0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)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AI: 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1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Brittle rules break down in the real world</a:t>
            </a:r>
          </a:p>
          <a:p>
            <a:r>
              <a:rPr lang="en-US" dirty="0" smtClean="0"/>
              <a:t>Probability and uncertainty</a:t>
            </a:r>
          </a:p>
          <a:p>
            <a:r>
              <a:rPr lang="en-US" dirty="0" smtClean="0"/>
              <a:t>No “dog rule” – instead: what is the probability that the thing we’re seeing is a dog?</a:t>
            </a:r>
          </a:p>
          <a:p>
            <a:r>
              <a:rPr lang="en-US" dirty="0" smtClean="0"/>
              <a:t>Increased computational power and larger datasets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7" name="Content Placeholder 6" descr="LilyLowRes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-8017" r="-8017"/>
          <a:stretch>
            <a:fillRect/>
          </a:stretch>
        </p:blipFill>
        <p:spPr>
          <a:xfrm>
            <a:off x="4648200" y="1600200"/>
            <a:ext cx="40386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Revival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Early neural nets theoretically less brittle than rules, but unable to learn some simple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3276600"/>
            <a:ext cx="1866900" cy="1892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352800"/>
            <a:ext cx="1866900" cy="18923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066800" y="2971800"/>
            <a:ext cx="3048000" cy="2667000"/>
          </a:xfrm>
          <a:prstGeom prst="ellipse">
            <a:avLst/>
          </a:prstGeom>
          <a:noFill/>
          <a:ln w="38100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5257800" y="3048000"/>
            <a:ext cx="2514600" cy="2514600"/>
          </a:xfrm>
          <a:prstGeom prst="line">
            <a:avLst/>
          </a:prstGeom>
          <a:ln w="76200" cap="flat" cmpd="sng" algn="ctr">
            <a:solidFill>
              <a:srgbClr val="FB0A1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5257800" y="3047999"/>
            <a:ext cx="2514600" cy="2514600"/>
          </a:xfrm>
          <a:prstGeom prst="line">
            <a:avLst/>
          </a:prstGeom>
          <a:ln w="76200" cap="flat" cmpd="sng" algn="ctr">
            <a:solidFill>
              <a:srgbClr val="FB0A1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>
    <mc:Choice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c="http://schemas.openxmlformats.org/markup-compatibility/2006" xmlns:mv="urn:schemas-microsoft-com:mac:vml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intelligent things do people do?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7772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Imagine cooking a meal with your roommates…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Planning</a:t>
            </a:r>
          </a:p>
          <a:p>
            <a:r>
              <a:rPr lang="en-US" dirty="0" smtClean="0"/>
              <a:t>(Machine) Learning</a:t>
            </a:r>
          </a:p>
          <a:p>
            <a:r>
              <a:rPr lang="en-US" dirty="0" smtClean="0"/>
              <a:t>Natural Language Processing</a:t>
            </a:r>
          </a:p>
          <a:p>
            <a:r>
              <a:rPr lang="en-US" dirty="0" smtClean="0"/>
              <a:t>Motion and manipulation</a:t>
            </a:r>
          </a:p>
          <a:p>
            <a:r>
              <a:rPr lang="en-US" dirty="0" smtClean="0"/>
              <a:t>Perception</a:t>
            </a:r>
          </a:p>
          <a:p>
            <a:r>
              <a:rPr lang="en-US" dirty="0" smtClean="0"/>
              <a:t>Creativity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Artificial_intelligence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743200"/>
            <a:ext cx="3463636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62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54029</TotalTime>
  <Pages>47</Pages>
  <Words>1751</Words>
  <Application>Microsoft Macintosh PowerPoint</Application>
  <PresentationFormat>Letter Paper (8.5x11 in)</PresentationFormat>
  <Paragraphs>229</Paragraphs>
  <Slides>26</Slides>
  <Notes>16</Notes>
  <HiddenSlides>4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What I Do…</vt:lpstr>
      <vt:lpstr>Lecture Overview</vt:lpstr>
      <vt:lpstr>AI Definition by John McCarthy</vt:lpstr>
      <vt:lpstr>A little history…</vt:lpstr>
      <vt:lpstr>Clicker Question</vt:lpstr>
      <vt:lpstr>Revival of AI: Big Ideas</vt:lpstr>
      <vt:lpstr>Revival of AI</vt:lpstr>
      <vt:lpstr>What intelligent things do people do?</vt:lpstr>
      <vt:lpstr>Tour of AI Applications</vt:lpstr>
      <vt:lpstr>Planning</vt:lpstr>
      <vt:lpstr>Clicker Question</vt:lpstr>
      <vt:lpstr>Machine Learning</vt:lpstr>
      <vt:lpstr>Machine Learning</vt:lpstr>
      <vt:lpstr>Clicker question</vt:lpstr>
      <vt:lpstr>Example: Deep Learning</vt:lpstr>
      <vt:lpstr>Benefiting from Big Data</vt:lpstr>
      <vt:lpstr>Vision</vt:lpstr>
      <vt:lpstr>Natural Language Processing</vt:lpstr>
      <vt:lpstr>Unsupervised Learning Example</vt:lpstr>
      <vt:lpstr>Robotics</vt:lpstr>
      <vt:lpstr>Recap</vt:lpstr>
      <vt:lpstr>Clicker Question</vt:lpstr>
      <vt:lpstr>Turing Test for Intelligence</vt:lpstr>
      <vt:lpstr>Clicker Question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3188</cp:revision>
  <cp:lastPrinted>2014-01-14T09:53:28Z</cp:lastPrinted>
  <dcterms:created xsi:type="dcterms:W3CDTF">2014-01-14T09:53:08Z</dcterms:created>
  <dcterms:modified xsi:type="dcterms:W3CDTF">2014-01-14T09:53:30Z</dcterms:modified>
</cp:coreProperties>
</file>