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1099" r:id="rId3"/>
    <p:sldId id="1084" r:id="rId4"/>
    <p:sldId id="1101" r:id="rId5"/>
    <p:sldId id="1102" r:id="rId6"/>
    <p:sldId id="1104" r:id="rId7"/>
    <p:sldId id="1100" r:id="rId8"/>
    <p:sldId id="1103" r:id="rId9"/>
    <p:sldId id="1087" r:id="rId10"/>
    <p:sldId id="1106" r:id="rId11"/>
    <p:sldId id="1105" r:id="rId12"/>
    <p:sldId id="1090" r:id="rId13"/>
    <p:sldId id="1107" r:id="rId14"/>
    <p:sldId id="1108" r:id="rId15"/>
    <p:sldId id="1110" r:id="rId16"/>
    <p:sldId id="1098" r:id="rId17"/>
    <p:sldId id="1109" r:id="rId18"/>
    <p:sldId id="1111" r:id="rId19"/>
    <p:sldId id="1096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686" autoAdjust="0"/>
    <p:restoredTop sz="81191" autoAdjust="0"/>
  </p:normalViewPr>
  <p:slideViewPr>
    <p:cSldViewPr>
      <p:cViewPr>
        <p:scale>
          <a:sx n="110" d="100"/>
          <a:sy n="110" d="100"/>
        </p:scale>
        <p:origin x="-864" y="-25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and information</a:t>
            </a:r>
            <a:r>
              <a:rPr lang="en-US" baseline="0" dirty="0" smtClean="0"/>
              <a:t> is hard to define. There are philosophical and meta-physical issues. So let’s all watch the Matrix…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92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of the Internet traffic</a:t>
            </a:r>
            <a:r>
              <a:rPr lang="en-US" baseline="0" dirty="0" smtClean="0"/>
              <a:t> is YouTube alone!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7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Storage systems from solid-state drives to cloud storage affect how Big Data is used.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Use of Big Data requires innovation in software solutions.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Analytical techniques change as the size of data sets scale.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14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Metadata can increase the effective use of data or a data set by providing additional information about various aspects of that data.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Image metadata can include time and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geolocation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, as well as information about the image such as size and color table.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Standards for metadata facilitate effective use of data depending on the type of data.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	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Security concerns engender trade-offs in storing and transmitting information.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Privacy concerns arise with some data (e.g., with health and financial information).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	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Big Data offers opportunities for identifying trends, making connections in data, and solving problems.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Big Data includes data such as transactions, measurements, text, sound, images, and video.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Storing, processing, and curating large data sets is a challenge.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Structuring large data sets for analysis is a challenge.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Maintaining privacy of large data sets containing personal information is a challenge.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Arial" pitchFamily="-65" charset="0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Data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UC Berkeley “The Beauty and Joy of Computing” </a:t>
            </a:r>
            <a:r>
              <a:rPr lang="en-US" sz="1200" b="1" dirty="0" smtClean="0">
                <a:solidFill>
                  <a:srgbClr val="FFFF00"/>
                </a:solidFill>
                <a:latin typeface="18 VAG Rounded Black   09390"/>
              </a:rPr>
              <a:t>: Algorithms II </a:t>
            </a: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prstClr val="white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prstClr val="white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477151" y="6248400"/>
            <a:ext cx="66684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18 VAG Rounded Black   09390"/>
              </a:rPr>
              <a:t>Friedland</a:t>
            </a:r>
            <a:endParaRPr lang="en-US" sz="1000" b="1" dirty="0">
              <a:solidFill>
                <a:prstClr val="white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2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6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52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99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309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99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19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15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965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532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236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Data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UC Berkeley “The Beauty and Joy of Computing” </a:t>
            </a:r>
            <a:r>
              <a:rPr lang="en-US" sz="1200" b="1" dirty="0" smtClean="0">
                <a:solidFill>
                  <a:srgbClr val="FFFF00"/>
                </a:solidFill>
                <a:latin typeface="18 VAG Rounded Black   09390"/>
              </a:rPr>
              <a:t>: Algorithms II </a:t>
            </a: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prstClr val="white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prstClr val="white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477151" y="6248400"/>
            <a:ext cx="66684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18 VAG Rounded Black   09390"/>
              </a:rPr>
              <a:t>Friedland</a:t>
            </a:r>
            <a:endParaRPr lang="en-US" sz="1000" b="1" dirty="0">
              <a:solidFill>
                <a:prstClr val="white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26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584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>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19800" y="5776452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Subtitle 48"/>
          <p:cNvSpPr txBox="1">
            <a:spLocks/>
          </p:cNvSpPr>
          <p:nvPr/>
        </p:nvSpPr>
        <p:spPr bwMode="auto">
          <a:xfrm>
            <a:off x="0" y="5638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600" b="1" dirty="0">
                <a:latin typeface="Courier"/>
                <a:ea typeface="Courier New" pitchFamily="-65" charset="0"/>
                <a:cs typeface="Courier"/>
              </a:rPr>
              <a:t>http://</a:t>
            </a:r>
            <a:r>
              <a:rPr lang="en-US" sz="2600" b="1" dirty="0" err="1">
                <a:latin typeface="Courier"/>
                <a:ea typeface="Courier New" pitchFamily="-65" charset="0"/>
                <a:cs typeface="Courier"/>
              </a:rPr>
              <a:t>abcnews.go.com</a:t>
            </a:r>
            <a:r>
              <a:rPr lang="en-US" sz="2600" b="1" dirty="0">
                <a:latin typeface="Courier"/>
                <a:ea typeface="Courier New" pitchFamily="-65" charset="0"/>
                <a:cs typeface="Courier"/>
              </a:rPr>
              <a:t>/Technology/</a:t>
            </a:r>
            <a:r>
              <a:rPr lang="en-US" sz="2600" b="1" dirty="0" err="1">
                <a:latin typeface="Courier"/>
                <a:ea typeface="Courier New" pitchFamily="-65" charset="0"/>
                <a:cs typeface="Courier"/>
              </a:rPr>
              <a:t>lgs</a:t>
            </a:r>
            <a:r>
              <a:rPr lang="en-US" sz="2600" b="1" dirty="0">
                <a:latin typeface="Courier"/>
                <a:ea typeface="Courier New" pitchFamily="-65" charset="0"/>
                <a:cs typeface="Courier"/>
              </a:rPr>
              <a:t>-flexible-screens-rolling-off-factory-lines/</a:t>
            </a:r>
            <a:r>
              <a:rPr lang="en-US" sz="2600" b="1" dirty="0" err="1">
                <a:latin typeface="Courier"/>
                <a:ea typeface="Courier New" pitchFamily="-65" charset="0"/>
                <a:cs typeface="Courier"/>
              </a:rPr>
              <a:t>story?id</a:t>
            </a:r>
            <a:r>
              <a:rPr lang="en-US" sz="2600" b="1" dirty="0">
                <a:latin typeface="Courier"/>
                <a:ea typeface="Courier New" pitchFamily="-65" charset="0"/>
                <a:cs typeface="Courier"/>
              </a:rPr>
              <a:t>=20498107</a:t>
            </a:r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772400" cy="1905000"/>
          </a:xfrm>
        </p:spPr>
        <p:txBody>
          <a:bodyPr/>
          <a:lstStyle/>
          <a:p>
            <a:r>
              <a:rPr lang="en-US" sz="3200" b="1" dirty="0" smtClean="0"/>
              <a:t>Bendable</a:t>
            </a:r>
            <a:br>
              <a:rPr lang="en-US" sz="3200" b="1" dirty="0" smtClean="0"/>
            </a:br>
            <a:r>
              <a:rPr lang="en-US" sz="3200" b="1" dirty="0" smtClean="0"/>
              <a:t>Displays!!!</a:t>
            </a:r>
          </a:p>
          <a:p>
            <a:endParaRPr lang="en-US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08325"/>
            <a:ext cx="4346224" cy="244475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72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Lossy</a:t>
            </a:r>
            <a:r>
              <a:rPr lang="en-US" sz="3600" dirty="0" smtClean="0"/>
              <a:t> Compression: JPEG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382000" cy="533984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632922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 dirty="0" smtClean="0"/>
              <a:t>Techniques that help: Metadata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smtClean="0"/>
              <a:t>Metadata: Data about data. Helps processing of data, e.g. search</a:t>
            </a:r>
          </a:p>
          <a:p>
            <a:r>
              <a:rPr lang="en-US" dirty="0" smtClean="0"/>
              <a:t>Example:</a:t>
            </a:r>
          </a:p>
          <a:p>
            <a:pPr marL="68263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0"/>
            <a:ext cx="5866015" cy="44196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 dirty="0" smtClean="0"/>
              <a:t>Two Main Reason for Digital Data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smtClean="0"/>
              <a:t>Digital data can be copied without loss.</a:t>
            </a:r>
          </a:p>
          <a:p>
            <a:r>
              <a:rPr lang="en-US" dirty="0" smtClean="0"/>
              <a:t>Digital data can be processed by a computer, e.g. for search</a:t>
            </a:r>
            <a:endParaRPr lang="en-US" dirty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Security</a:t>
            </a:r>
          </a:p>
          <a:p>
            <a:pPr marL="68263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223" y="3124200"/>
            <a:ext cx="6728777" cy="3124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6969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 dirty="0" smtClean="0"/>
              <a:t>One Main Reason for Big Data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smtClean="0"/>
              <a:t>Analyzing data at Internet-scale helps understand the world on never before seen scale.</a:t>
            </a:r>
          </a:p>
          <a:p>
            <a:r>
              <a:rPr lang="en-US" dirty="0" smtClean="0"/>
              <a:t>Useful for empirical sciences:</a:t>
            </a:r>
          </a:p>
          <a:p>
            <a:pPr lvl="1"/>
            <a:r>
              <a:rPr lang="en-US" dirty="0" smtClean="0"/>
              <a:t>What are the economic trends based on Google searches?</a:t>
            </a:r>
          </a:p>
          <a:p>
            <a:pPr lvl="1"/>
            <a:r>
              <a:rPr lang="en-US" dirty="0" smtClean="0"/>
              <a:t>Are there animals that dance to music without human training?</a:t>
            </a:r>
          </a:p>
          <a:p>
            <a:pPr lvl="1"/>
            <a:r>
              <a:rPr lang="en-US" dirty="0" smtClean="0"/>
              <a:t>How is the flu progressing?</a:t>
            </a:r>
          </a:p>
          <a:p>
            <a:pPr lvl="2"/>
            <a:r>
              <a:rPr lang="en-US" dirty="0" smtClean="0"/>
              <a:t>`www.google.org/flutrends/us/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5147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does not Imply Causality!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cum hoc ergo propter hoc logical fallacy:</a:t>
            </a:r>
          </a:p>
          <a:p>
            <a:pPr lvl="1"/>
            <a:r>
              <a:rPr lang="en-US" sz="2000"/>
              <a:t>A occurs in correlation with B.</a:t>
            </a:r>
          </a:p>
          <a:p>
            <a:pPr lvl="1"/>
            <a:r>
              <a:rPr lang="en-US" sz="2000"/>
              <a:t>Therefore, A causes B.</a:t>
            </a:r>
          </a:p>
          <a:p>
            <a:r>
              <a:rPr lang="en-US" sz="2400"/>
              <a:t>Just because A and B are correlated does not necessarily imply one causes the other! It could be that…</a:t>
            </a:r>
          </a:p>
          <a:p>
            <a:pPr lvl="1"/>
            <a:r>
              <a:rPr lang="en-US" sz="2000"/>
              <a:t>A may be the cause of B</a:t>
            </a:r>
          </a:p>
          <a:p>
            <a:pPr lvl="1"/>
            <a:r>
              <a:rPr lang="en-US" sz="2000"/>
              <a:t>B may be the cause of A</a:t>
            </a:r>
          </a:p>
          <a:p>
            <a:pPr lvl="1"/>
            <a:r>
              <a:rPr lang="en-US" sz="2000"/>
              <a:t>some unknown third factor C may actually be the cause of A and B.</a:t>
            </a:r>
          </a:p>
          <a:p>
            <a:pPr lvl="1"/>
            <a:r>
              <a:rPr lang="en-US" sz="2000"/>
              <a:t>A caused B AND B caused A. This is a </a:t>
            </a:r>
            <a:r>
              <a:rPr lang="en-US" sz="2000">
                <a:solidFill>
                  <a:srgbClr val="FFFF00"/>
                </a:solidFill>
              </a:rPr>
              <a:t>self-reinforcing system</a:t>
            </a:r>
            <a:r>
              <a:rPr lang="en-US" sz="2000"/>
              <a:t>.</a:t>
            </a:r>
          </a:p>
          <a:p>
            <a:pPr lvl="2"/>
            <a:r>
              <a:rPr lang="en-US" sz="1800"/>
              <a:t>E.g., “preditor-prey” relationships</a:t>
            </a:r>
          </a:p>
          <a:p>
            <a:pPr lvl="1"/>
            <a:r>
              <a:rPr lang="en-US" sz="2000"/>
              <a:t>the "relationship" is a coincidence or so complex or indirect that it is more effectively called a coincidence (i.e. two events occurring at the same time that have no direct relationship to each other besides the fact that they are occurring at the same time).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r"/>
            <a:r>
              <a:rPr lang="en-US" sz="2000" spc="-100">
                <a:solidFill>
                  <a:schemeClr val="tx1">
                    <a:lumMod val="50000"/>
                  </a:schemeClr>
                </a:solidFill>
                <a:latin typeface="Courier"/>
                <a:ea typeface="ＭＳ Ｐゴシック" charset="-128"/>
                <a:cs typeface="Courier"/>
              </a:rPr>
              <a:t>en.wikipedia.org/wiki/Correlation_does_not_imply_causation!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Is Data the Solution to Everything?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“Even” Internet data is biased</a:t>
            </a:r>
          </a:p>
          <a:p>
            <a:r>
              <a:rPr lang="en-US" dirty="0" smtClean="0"/>
              <a:t>It’s easy to draw conclusions too quickly</a:t>
            </a:r>
            <a:endParaRPr lang="en-US" dirty="0"/>
          </a:p>
          <a:p>
            <a:r>
              <a:rPr lang="en-US" dirty="0" smtClean="0"/>
              <a:t>Sometimes </a:t>
            </a:r>
            <a:r>
              <a:rPr lang="en-US" dirty="0" smtClean="0">
                <a:solidFill>
                  <a:srgbClr val="FFFF00"/>
                </a:solidFill>
              </a:rPr>
              <a:t>finding the questions to ask </a:t>
            </a:r>
            <a:r>
              <a:rPr lang="en-US" dirty="0" smtClean="0"/>
              <a:t>is the hard part…</a:t>
            </a:r>
          </a:p>
          <a:p>
            <a:r>
              <a:rPr lang="en-US" dirty="0" smtClean="0"/>
              <a:t>E.g., NetFlix Prize</a:t>
            </a:r>
          </a:p>
          <a:p>
            <a:pPr lvl="1"/>
            <a:r>
              <a:rPr lang="en-US" dirty="0" smtClean="0"/>
              <a:t>“Predict whether someone will enjoy a movie based on how much they liked or disliked other movies”</a:t>
            </a:r>
          </a:p>
          <a:p>
            <a:pPr lvl="1"/>
            <a:r>
              <a:rPr lang="en-US" dirty="0" smtClean="0"/>
              <a:t>Dataset: users and movie ratings</a:t>
            </a:r>
          </a:p>
          <a:p>
            <a:pPr lvl="1"/>
            <a:r>
              <a:rPr lang="en-US" dirty="0" smtClean="0"/>
              <a:t>What questions can we ask of this data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… Epic FAIL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08" y="1295400"/>
            <a:ext cx="7967184" cy="47244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r"/>
            <a:r>
              <a:rPr lang="en-US" sz="1600" spc="-100">
                <a:solidFill>
                  <a:schemeClr val="tx1">
                    <a:lumMod val="50000"/>
                  </a:schemeClr>
                </a:solidFill>
                <a:latin typeface="Courier"/>
                <a:ea typeface="ＭＳ Ｐゴシック" charset="-128"/>
                <a:cs typeface="Courier"/>
              </a:rPr>
              <a:t>www.huffingtonpost.com/2014/03/31/fox-news-obamacare-graphic_n_5063582.html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 bwMode="auto">
          <a:xfrm>
            <a:off x="533400" y="5943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Fox News Graphic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 on the “Obamacare” Enrollment as of 2014-03-27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… Epic WIN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417703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r"/>
            <a:r>
              <a:rPr lang="en-US" sz="2000" spc="-100">
                <a:solidFill>
                  <a:schemeClr val="tx1">
                    <a:lumMod val="50000"/>
                  </a:schemeClr>
                </a:solidFill>
                <a:latin typeface="Courier"/>
                <a:ea typeface="ＭＳ Ｐゴシック" charset="-128"/>
                <a:cs typeface="Courier"/>
              </a:rPr>
              <a:t>www.edwardtufte.com/tufte/posters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685800" y="5638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Charles Joseph Minard, Napoleon’s 1812 Russian Campaign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4800599"/>
          </a:xfrm>
        </p:spPr>
        <p:txBody>
          <a:bodyPr/>
          <a:lstStyle/>
          <a:p>
            <a:r>
              <a:rPr lang="en-US" dirty="0"/>
              <a:t>The right questions need to be answered by the proper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rewards are </a:t>
            </a:r>
            <a:r>
              <a:rPr lang="en-US" dirty="0" smtClean="0"/>
              <a:t>high but handling data is an ongoing challenge to computer scientists as well as security specialists and privacy preservers.</a:t>
            </a:r>
            <a:endParaRPr lang="en-US" dirty="0"/>
          </a:p>
          <a:p>
            <a:pPr marL="68263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66596"/>
            <a:ext cx="4114800" cy="282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and Information facilitate knowledge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18 VAG Rounded Thin   55390"/>
              </a:rPr>
              <a:t>Computing enables and empowers new methods of information processing that have led to </a:t>
            </a:r>
            <a:r>
              <a:rPr lang="en-US" sz="2400">
                <a:solidFill>
                  <a:srgbClr val="FFFF00"/>
                </a:solidFill>
                <a:latin typeface="18 VAG Rounded Thin   55390"/>
              </a:rPr>
              <a:t>monumental change across disciplines, from art to business to science</a:t>
            </a:r>
            <a:r>
              <a:rPr lang="en-US" sz="2400">
                <a:latin typeface="18 VAG Rounded Thin   55390"/>
              </a:rPr>
              <a:t>. </a:t>
            </a:r>
          </a:p>
          <a:p>
            <a:r>
              <a:rPr lang="en-US" sz="2400">
                <a:latin typeface="18 VAG Rounded Thin   55390"/>
              </a:rPr>
              <a:t>Managing &amp; interpreting an </a:t>
            </a:r>
            <a:r>
              <a:rPr lang="en-US" sz="2400">
                <a:solidFill>
                  <a:srgbClr val="FFFF00"/>
                </a:solidFill>
                <a:latin typeface="18 VAG Rounded Thin   55390"/>
              </a:rPr>
              <a:t>overwhelming amount of raw data </a:t>
            </a:r>
            <a:r>
              <a:rPr lang="en-US" sz="2400">
                <a:latin typeface="18 VAG Rounded Thin   55390"/>
              </a:rPr>
              <a:t>is part of the foundation of our information society and economy.</a:t>
            </a:r>
          </a:p>
          <a:p>
            <a:r>
              <a:rPr lang="en-US" sz="2400">
                <a:latin typeface="18 VAG Rounded Thin   55390"/>
              </a:rPr>
              <a:t>People use computers and computation to </a:t>
            </a:r>
            <a:r>
              <a:rPr lang="en-US" sz="2400">
                <a:solidFill>
                  <a:srgbClr val="FFFF00"/>
                </a:solidFill>
                <a:latin typeface="18 VAG Rounded Thin   55390"/>
              </a:rPr>
              <a:t>translate, process, and visualize raw data</a:t>
            </a:r>
            <a:r>
              <a:rPr lang="en-US" sz="2400">
                <a:latin typeface="18 VAG Rounded Thin   55390"/>
              </a:rPr>
              <a:t>, and create information.</a:t>
            </a:r>
          </a:p>
          <a:p>
            <a:r>
              <a:rPr lang="en-US" sz="2400">
                <a:latin typeface="18 VAG Rounded Thin   55390"/>
              </a:rPr>
              <a:t>Computation and computer science facilitate and enable a new understanding of data and information that </a:t>
            </a:r>
            <a:br>
              <a:rPr lang="en-US" sz="2400">
                <a:latin typeface="18 VAG Rounded Thin   55390"/>
              </a:rPr>
            </a:br>
            <a:r>
              <a:rPr lang="en-US" sz="2400">
                <a:solidFill>
                  <a:srgbClr val="FFFF00"/>
                </a:solidFill>
                <a:latin typeface="18 VAG Rounded Thin   55390"/>
              </a:rPr>
              <a:t>contributes knowledge to the world</a:t>
            </a:r>
            <a:r>
              <a:rPr lang="en-US" sz="2400">
                <a:latin typeface="18 VAG Rounded Thin   55390"/>
              </a:rPr>
              <a:t>.</a:t>
            </a:r>
          </a:p>
          <a:p>
            <a:r>
              <a:rPr lang="en-US" sz="2400">
                <a:solidFill>
                  <a:srgbClr val="FFFF00"/>
                </a:solidFill>
                <a:latin typeface="18 VAG Rounded Thin   55390"/>
              </a:rPr>
              <a:t>You will work with data </a:t>
            </a:r>
            <a:r>
              <a:rPr lang="en-US" sz="2400">
                <a:latin typeface="18 VAG Rounded Thin   55390"/>
              </a:rPr>
              <a:t>using a variety of computational tools and techniques to better understand the many ways in which data is transformed into information and knowledge.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>
              <a:buNone/>
            </a:pPr>
            <a:r>
              <a:rPr lang="en-US" dirty="0" smtClean="0"/>
              <a:t>…we work with it all the time:</a:t>
            </a:r>
          </a:p>
          <a:p>
            <a:r>
              <a:rPr lang="en-US" dirty="0" smtClean="0"/>
              <a:t>Data is collected any moment of your life</a:t>
            </a:r>
          </a:p>
          <a:p>
            <a:r>
              <a:rPr lang="en-US" dirty="0" smtClean="0"/>
              <a:t>Data is stored, copied, transmitted, deleted, edited.</a:t>
            </a:r>
          </a:p>
          <a:p>
            <a:r>
              <a:rPr lang="en-US" dirty="0"/>
              <a:t>Computers perform </a:t>
            </a:r>
            <a:r>
              <a:rPr lang="en-US" dirty="0" smtClean="0"/>
              <a:t>operations </a:t>
            </a:r>
            <a:r>
              <a:rPr lang="en-US" dirty="0"/>
              <a:t>on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Data enters and exits through sensors</a:t>
            </a:r>
          </a:p>
          <a:p>
            <a:r>
              <a:rPr lang="en-US" dirty="0" smtClean="0"/>
              <a:t>We can measure it!</a:t>
            </a:r>
          </a:p>
          <a:p>
            <a:pPr lvl="1"/>
            <a:r>
              <a:rPr lang="en-US" dirty="0" smtClean="0"/>
              <a:t>1 bit = ‘0’|’1’</a:t>
            </a:r>
          </a:p>
          <a:p>
            <a:pPr lvl="1"/>
            <a:r>
              <a:rPr lang="en-US" dirty="0" smtClean="0"/>
              <a:t>1 Byte = 8 bit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KB</a:t>
            </a:r>
            <a:r>
              <a:rPr lang="en-US" dirty="0" smtClean="0"/>
              <a:t> = 1024 Bytes, 1MB = 1024kB, 1GB = 1024MB, 1TB=1024GB, 1PB=1024TB, 1EB=1024PB, …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5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smtClean="0"/>
              <a:t>1 KB?</a:t>
            </a:r>
          </a:p>
          <a:p>
            <a:pPr lvl="1"/>
            <a:r>
              <a:rPr lang="en-US" dirty="0" smtClean="0"/>
              <a:t>Paragraph of text</a:t>
            </a:r>
          </a:p>
          <a:p>
            <a:r>
              <a:rPr lang="en-US" dirty="0" smtClean="0"/>
              <a:t>1 </a:t>
            </a:r>
            <a:r>
              <a:rPr lang="en-US" dirty="0"/>
              <a:t>M</a:t>
            </a:r>
            <a:r>
              <a:rPr lang="en-US" dirty="0" smtClean="0"/>
              <a:t>B?  </a:t>
            </a:r>
          </a:p>
          <a:p>
            <a:pPr lvl="1"/>
            <a:r>
              <a:rPr lang="en-US" dirty="0" smtClean="0"/>
              <a:t>4 Mega pixel JPEG (compressed) image</a:t>
            </a:r>
            <a:endParaRPr lang="en-US" dirty="0"/>
          </a:p>
          <a:p>
            <a:r>
              <a:rPr lang="en-US" dirty="0" smtClean="0"/>
              <a:t>1 GB?</a:t>
            </a:r>
          </a:p>
          <a:p>
            <a:pPr lvl="1"/>
            <a:r>
              <a:rPr lang="en-US" dirty="0" smtClean="0"/>
              <a:t>One hour of SD TV or 7 minutes of HDTV</a:t>
            </a:r>
          </a:p>
          <a:p>
            <a:r>
              <a:rPr lang="en-US" dirty="0" smtClean="0"/>
              <a:t>1 TB?</a:t>
            </a:r>
          </a:p>
          <a:p>
            <a:pPr lvl="1"/>
            <a:r>
              <a:rPr lang="en-US" dirty="0"/>
              <a:t>2,000 hours of </a:t>
            </a:r>
            <a:r>
              <a:rPr lang="en-US" dirty="0" smtClean="0"/>
              <a:t>audio (uncompressed), 17,000 hours of MP3s</a:t>
            </a:r>
          </a:p>
          <a:p>
            <a:r>
              <a:rPr lang="en-US" dirty="0" smtClean="0"/>
              <a:t>1 PB?</a:t>
            </a:r>
          </a:p>
          <a:p>
            <a:pPr lvl="1"/>
            <a:r>
              <a:rPr lang="en-US" dirty="0" smtClean="0"/>
              <a:t>Enough data to store the DNA of the entire population of the US – three times!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How much is?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3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The “biggest” data?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7848600" cy="39624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What do you think is the biggest data overall?</a:t>
            </a:r>
            <a:endParaRPr lang="en-US" dirty="0"/>
          </a:p>
          <a:p>
            <a:pPr marL="911225" lvl="1" indent="-457200">
              <a:buFont typeface="+mj-lt"/>
              <a:buAutoNum type="alphaLcParenR"/>
            </a:pPr>
            <a:r>
              <a:rPr lang="en-US" dirty="0" smtClean="0"/>
              <a:t>Text</a:t>
            </a:r>
            <a:endParaRPr lang="en-US" dirty="0"/>
          </a:p>
          <a:p>
            <a:pPr marL="911225" lvl="1" indent="-457200">
              <a:buFont typeface="+mj-lt"/>
              <a:buAutoNum type="alphaLcParenR"/>
            </a:pPr>
            <a:r>
              <a:rPr lang="en-US" dirty="0" smtClean="0"/>
              <a:t>Images</a:t>
            </a:r>
            <a:endParaRPr lang="en-US" dirty="0"/>
          </a:p>
          <a:p>
            <a:pPr marL="911225" lvl="1" indent="-457200">
              <a:buFont typeface="+mj-lt"/>
              <a:buAutoNum type="alphaLcParenR"/>
            </a:pPr>
            <a:r>
              <a:rPr lang="en-US" dirty="0" smtClean="0"/>
              <a:t>DNA</a:t>
            </a:r>
            <a:endParaRPr lang="en-US" dirty="0"/>
          </a:p>
          <a:p>
            <a:pPr marL="911225" lvl="1" indent="-457200">
              <a:buFont typeface="+mj-lt"/>
              <a:buAutoNum type="alphaLcParenR"/>
            </a:pPr>
            <a:r>
              <a:rPr lang="en-US" dirty="0" smtClean="0"/>
              <a:t>Videos</a:t>
            </a:r>
            <a:endParaRPr lang="en-US" dirty="0"/>
          </a:p>
          <a:p>
            <a:pPr marL="911225" lvl="1" indent="-457200">
              <a:buFont typeface="+mj-lt"/>
              <a:buAutoNum type="alphaLcParenR"/>
            </a:pPr>
            <a:r>
              <a:rPr lang="en-US" dirty="0" smtClean="0"/>
              <a:t>Census Data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175147" y="2133600"/>
            <a:ext cx="200645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7432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2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smtClean="0"/>
              <a:t>is said to use 1 PB to </a:t>
            </a:r>
            <a:r>
              <a:rPr lang="en-US" dirty="0"/>
              <a:t>store the videos for streaming</a:t>
            </a:r>
            <a:r>
              <a:rPr lang="en-US" dirty="0" smtClean="0"/>
              <a:t>.</a:t>
            </a:r>
          </a:p>
          <a:p>
            <a:r>
              <a:rPr lang="en-US" dirty="0"/>
              <a:t>World of </a:t>
            </a:r>
            <a:r>
              <a:rPr lang="en-US" dirty="0" err="1"/>
              <a:t>Warcraft</a:t>
            </a:r>
            <a:r>
              <a:rPr lang="en-US" dirty="0"/>
              <a:t> is stored on </a:t>
            </a:r>
            <a:r>
              <a:rPr lang="en-US" dirty="0" smtClean="0"/>
              <a:t>1.3PB to maintain the game.</a:t>
            </a:r>
          </a:p>
          <a:p>
            <a:r>
              <a:rPr lang="en-US" dirty="0"/>
              <a:t>Internet Archive: About </a:t>
            </a:r>
            <a:r>
              <a:rPr lang="en-US" dirty="0" smtClean="0"/>
              <a:t>10PB</a:t>
            </a:r>
          </a:p>
          <a:p>
            <a:r>
              <a:rPr lang="en-US" dirty="0" smtClean="0"/>
              <a:t>AT&amp;T transfers </a:t>
            </a:r>
            <a:r>
              <a:rPr lang="en-US" dirty="0"/>
              <a:t>about </a:t>
            </a:r>
            <a:r>
              <a:rPr lang="en-US" dirty="0" smtClean="0"/>
              <a:t>30PB of </a:t>
            </a:r>
            <a:r>
              <a:rPr lang="en-US" dirty="0"/>
              <a:t>data through its networks each </a:t>
            </a:r>
            <a:r>
              <a:rPr lang="en-US" i="1" dirty="0"/>
              <a:t>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YouTube processes about 40PB of videos a </a:t>
            </a:r>
            <a:r>
              <a:rPr lang="en-US" b="1" i="1" dirty="0" smtClean="0"/>
              <a:t>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Multimedia data </a:t>
            </a:r>
            <a:r>
              <a:rPr lang="en-US" i="1" dirty="0" smtClean="0"/>
              <a:t>biggest</a:t>
            </a:r>
            <a:r>
              <a:rPr lang="en-US" dirty="0" smtClean="0"/>
              <a:t> data!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pPr marL="454025" lvl="1" indent="0">
              <a:buNone/>
            </a:pPr>
            <a:endParaRPr lang="en-US" dirty="0" smtClean="0"/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No single hard disk/memory</a:t>
            </a:r>
          </a:p>
          <a:p>
            <a:pPr marL="454025" lvl="1" indent="0">
              <a:buNone/>
            </a:pPr>
            <a:r>
              <a:rPr lang="en-US" dirty="0" smtClean="0"/>
              <a:t>unit can store the data</a:t>
            </a:r>
          </a:p>
          <a:p>
            <a:pPr lvl="1"/>
            <a:r>
              <a:rPr lang="en-US" dirty="0" smtClean="0"/>
              <a:t>Need to parallelize </a:t>
            </a:r>
            <a:r>
              <a:rPr lang="en-US" dirty="0" err="1" smtClean="0"/>
              <a:t>harddisks</a:t>
            </a:r>
            <a:endParaRPr lang="en-US" dirty="0" smtClean="0"/>
          </a:p>
          <a:p>
            <a:pPr lvl="1"/>
            <a:r>
              <a:rPr lang="en-US" dirty="0" smtClean="0"/>
              <a:t>All the problems of </a:t>
            </a:r>
            <a:br>
              <a:rPr lang="en-US" dirty="0" smtClean="0"/>
            </a:br>
            <a:r>
              <a:rPr lang="en-US" dirty="0" smtClean="0"/>
              <a:t>concurrent programming!</a:t>
            </a:r>
          </a:p>
          <a:p>
            <a:pPr lvl="2"/>
            <a:r>
              <a:rPr lang="en-US" dirty="0" smtClean="0"/>
              <a:t>How to access the data?</a:t>
            </a:r>
          </a:p>
          <a:p>
            <a:pPr lvl="2"/>
            <a:r>
              <a:rPr lang="en-US" dirty="0" smtClean="0"/>
              <a:t>What if a disk fails?</a:t>
            </a:r>
          </a:p>
          <a:p>
            <a:pPr lvl="2"/>
            <a:r>
              <a:rPr lang="en-US" dirty="0" smtClean="0"/>
              <a:t>How fast is the access (read, write, delete)?</a:t>
            </a:r>
          </a:p>
          <a:p>
            <a:pPr lvl="2"/>
            <a:r>
              <a:rPr lang="en-US" dirty="0" smtClean="0"/>
              <a:t>Physical limits: Energy cooling</a:t>
            </a:r>
          </a:p>
          <a:p>
            <a:pPr marL="454025" lvl="1" indent="0">
              <a:buNone/>
            </a:pPr>
            <a:endParaRPr lang="en-US" dirty="0" smtClean="0"/>
          </a:p>
          <a:p>
            <a:pPr lvl="1">
              <a:buFont typeface="Symbol" charset="0"/>
              <a:buChar char=""/>
            </a:pPr>
            <a:endParaRPr lang="en-US" dirty="0" smtClean="0"/>
          </a:p>
          <a:p>
            <a:pPr marL="454025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1" r="11111"/>
          <a:stretch>
            <a:fillRect/>
          </a:stretch>
        </p:blipFill>
        <p:spPr>
          <a:xfrm>
            <a:off x="5029200" y="1295400"/>
            <a:ext cx="3817944" cy="32860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4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Techniques that Help: Lossless Compression</a:t>
            </a:r>
            <a:endParaRPr lang="en-US" sz="3600" dirty="0"/>
          </a:p>
        </p:txBody>
      </p:sp>
      <p:sp>
        <p:nvSpPr>
          <p:cNvPr id="42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smtClean="0"/>
              <a:t>Entropy compression reduces data volume by removing </a:t>
            </a:r>
            <a:r>
              <a:rPr lang="en-US" dirty="0" smtClean="0">
                <a:solidFill>
                  <a:srgbClr val="FF0000"/>
                </a:solidFill>
              </a:rPr>
              <a:t>redundant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This compression </a:t>
            </a:r>
            <a:r>
              <a:rPr lang="en-US" dirty="0" smtClean="0">
                <a:solidFill>
                  <a:srgbClr val="FF0000"/>
                </a:solidFill>
              </a:rPr>
              <a:t>is reversible </a:t>
            </a:r>
            <a:r>
              <a:rPr lang="en-US" dirty="0" smtClean="0"/>
              <a:t>but has mathematically proven limits.</a:t>
            </a:r>
          </a:p>
          <a:p>
            <a:pPr marL="68263" indent="0">
              <a:buNone/>
            </a:pP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marL="454025" lvl="1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AAAAAABBBBBCCC -&gt; 6A5B3C</a:t>
            </a:r>
            <a:endParaRPr lang="en-U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4025" lvl="1" indent="0">
              <a:buNone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Techniques that Help: Lossy Compression</a:t>
            </a:r>
            <a:endParaRPr lang="en-US" sz="3600" dirty="0"/>
          </a:p>
        </p:txBody>
      </p:sp>
      <p:sp>
        <p:nvSpPr>
          <p:cNvPr id="42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7924800" cy="5257800"/>
          </a:xfrm>
        </p:spPr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 reduces data volume by removing </a:t>
            </a:r>
            <a:r>
              <a:rPr lang="en-US" dirty="0" smtClean="0">
                <a:solidFill>
                  <a:srgbClr val="FF0000"/>
                </a:solidFill>
              </a:rPr>
              <a:t>irrelevant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This compression is </a:t>
            </a:r>
            <a:r>
              <a:rPr lang="en-US" dirty="0" smtClean="0">
                <a:solidFill>
                  <a:srgbClr val="FF0000"/>
                </a:solidFill>
              </a:rPr>
              <a:t>not fully reversible </a:t>
            </a:r>
            <a:r>
              <a:rPr lang="en-US" dirty="0" smtClean="0"/>
              <a:t>but only has perceptual limits.</a:t>
            </a:r>
          </a:p>
          <a:p>
            <a:endParaRPr lang="en-US" dirty="0"/>
          </a:p>
          <a:p>
            <a:r>
              <a:rPr lang="en-US" dirty="0" smtClean="0"/>
              <a:t>Compression needs an agreement on decompression = “format”</a:t>
            </a:r>
          </a:p>
          <a:p>
            <a:pPr marL="454025" lvl="1" indent="0"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4025" lvl="1" indent="0">
              <a:buNone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777000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48021</TotalTime>
  <Pages>47</Pages>
  <Words>1214</Words>
  <Application>Microsoft Macintosh PowerPoint</Application>
  <PresentationFormat>Letter Paper (8.5x11 in)</PresentationFormat>
  <Paragraphs>140</Paragraphs>
  <Slides>18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Metro</vt:lpstr>
      <vt:lpstr>1_Metro</vt:lpstr>
      <vt:lpstr>Slide 1</vt:lpstr>
      <vt:lpstr>Data and Information facilitate knowledge</vt:lpstr>
      <vt:lpstr>Ubiquitous data</vt:lpstr>
      <vt:lpstr>How much is?</vt:lpstr>
      <vt:lpstr>The “biggest” data?</vt:lpstr>
      <vt:lpstr>Big Data</vt:lpstr>
      <vt:lpstr>Challenges</vt:lpstr>
      <vt:lpstr>Techniques that Help: Lossless Compression</vt:lpstr>
      <vt:lpstr>Techniques that Help: Lossy Compression</vt:lpstr>
      <vt:lpstr>Lossy Compression: JPEG</vt:lpstr>
      <vt:lpstr>Techniques that help: Metadata</vt:lpstr>
      <vt:lpstr>Two Main Reason for Digital Data</vt:lpstr>
      <vt:lpstr>One Main Reason for Big Data</vt:lpstr>
      <vt:lpstr>Correlation does not Imply Causality!</vt:lpstr>
      <vt:lpstr>Is Data the Solution to Everything?</vt:lpstr>
      <vt:lpstr>Visualization … Epic FAIL</vt:lpstr>
      <vt:lpstr>Visualization … Epic WIN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3008</cp:revision>
  <cp:lastPrinted>2014-04-07T14:51:51Z</cp:lastPrinted>
  <dcterms:created xsi:type="dcterms:W3CDTF">2014-04-07T05:51:55Z</dcterms:created>
  <dcterms:modified xsi:type="dcterms:W3CDTF">2014-04-07T14:51:53Z</dcterms:modified>
</cp:coreProperties>
</file>