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90" r:id="rId2"/>
    <p:sldId id="1078" r:id="rId3"/>
    <p:sldId id="1091" r:id="rId4"/>
    <p:sldId id="1098" r:id="rId5"/>
    <p:sldId id="1101" r:id="rId6"/>
    <p:sldId id="1094" r:id="rId7"/>
    <p:sldId id="1095" r:id="rId8"/>
    <p:sldId id="1099" r:id="rId9"/>
    <p:sldId id="1102" r:id="rId10"/>
    <p:sldId id="1103" r:id="rId11"/>
    <p:sldId id="1100" r:id="rId12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00306"/>
    <a:srgbClr val="32415C"/>
    <a:srgbClr val="FB0A10"/>
    <a:srgbClr val="94F0E4"/>
    <a:srgbClr val="5771A0"/>
    <a:srgbClr val="800080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6" autoAdjust="0"/>
    <p:restoredTop sz="81191" autoAdjust="0"/>
  </p:normalViewPr>
  <p:slideViewPr>
    <p:cSldViewPr>
      <p:cViewPr varScale="1">
        <p:scale>
          <a:sx n="62" d="100"/>
          <a:sy n="62" d="100"/>
        </p:scale>
        <p:origin x="-816" y="-12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530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209246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Besides Blocks Python Section 2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 smtClean="0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)</a:t>
            </a:r>
            <a:endParaRPr lang="en-US" sz="1200" b="1" dirty="0">
              <a:solidFill>
                <a:schemeClr val="tx1"/>
              </a:solidFill>
              <a:latin typeface="18 VAG Rounded Black   0939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Garcia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7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Besides Blocks Python Section 2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 smtClean="0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)</a:t>
            </a:r>
            <a:endParaRPr lang="en-US" sz="1200" b="1" dirty="0">
              <a:solidFill>
                <a:schemeClr val="tx1"/>
              </a:solidFill>
              <a:latin typeface="18 VAG Rounded Black   09390"/>
            </a:endParaRP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451503" y="6248400"/>
            <a:ext cx="692497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Ball </a:t>
            </a:r>
            <a:r>
              <a:rPr lang="en-US" sz="1000" b="1" dirty="0" err="1" smtClean="0">
                <a:solidFill>
                  <a:schemeClr val="tx1"/>
                </a:solidFill>
                <a:latin typeface="18 VAG Rounded Black   09390"/>
              </a:rPr>
              <a:t>Sujan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hyperlink" Target="http://inst.eecs.berkeley.edu/~cs10/" TargetMode="External"/><Relationship Id="rId6" Type="http://schemas.openxmlformats.org/officeDocument/2006/relationships/hyperlink" Target="http://creativecommons.org/licenses/by-nc-sa/3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dingbat.com/python" TargetMode="External"/><Relationship Id="rId4" Type="http://schemas.openxmlformats.org/officeDocument/2006/relationships/hyperlink" Target="http://code.google.com/edu/languages/google-python-class/" TargetMode="External"/><Relationship Id="rId5" Type="http://schemas.openxmlformats.org/officeDocument/2006/relationships/hyperlink" Target="http://code.google.com/edu/languages/google-python-class/exercises/basic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ocs.python.org/library/stdtyp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ocs.python.org/library/stdtypes.html%23typesse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ocs.python.org/library/stdtypes.html%23string-method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ocs.python.org/library/stdtypes.html%23mutable-sequence-typ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openweathermap.org/Maps" TargetMode="External"/><Relationship Id="rId3" Type="http://schemas.openxmlformats.org/officeDocument/2006/relationships/hyperlink" Target="http://api.openweathermap.org/data/2.5/weather?q=Berkeley,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80" y="304800"/>
            <a:ext cx="142264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Head TA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Michael Ball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1200" y="337441"/>
            <a:ext cx="5181600" cy="2231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rgbClr val="D6ECFF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rgbClr val="D6ECFF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rgbClr val="D6ECFF"/>
                </a:solidFill>
                <a:latin typeface="18 VAG Rounded Bold   07390"/>
                <a:cs typeface=""/>
              </a:rPr>
            </a:br>
            <a:endParaRPr lang="en-US" sz="2800" b="1" dirty="0" smtClean="0">
              <a:solidFill>
                <a:prstClr val="white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prstClr val="white"/>
                </a:solidFill>
                <a:latin typeface="18 VAG Rounded Bold   07390"/>
                <a:cs typeface=""/>
              </a:rPr>
              <a:t>Beyond Blocks Python</a:t>
            </a:r>
          </a:p>
          <a:p>
            <a:pPr algn="ctr">
              <a:lnSpc>
                <a:spcPct val="77000"/>
              </a:lnSpc>
            </a:pPr>
            <a:endParaRPr lang="en-US" sz="2800" b="1" dirty="0" smtClean="0">
              <a:solidFill>
                <a:prstClr val="white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prstClr val="white"/>
                </a:solidFill>
                <a:latin typeface="18 VAG Rounded Bold   07390"/>
                <a:cs typeface=""/>
              </a:rPr>
              <a:t>Session 2: Data Structures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1820" y="304800"/>
            <a:ext cx="1422159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78180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TA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Peter </a:t>
            </a:r>
            <a:r>
              <a:rPr lang="en-US" sz="2000" b="1" dirty="0" err="1" smtClean="0">
                <a:solidFill>
                  <a:schemeClr val="bg2"/>
                </a:solidFill>
                <a:latin typeface="18 VAG Rounded Bold   07390"/>
              </a:rPr>
              <a:t>Sujan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003" y="4207609"/>
            <a:ext cx="1424330" cy="1687830"/>
          </a:xfrm>
          <a:prstGeom prst="rect">
            <a:avLst/>
          </a:prstGeom>
        </p:spPr>
      </p:pic>
      <p:sp>
        <p:nvSpPr>
          <p:cNvPr id="14" name="Rectangle 2"/>
          <p:cNvSpPr>
            <a:spLocks/>
          </p:cNvSpPr>
          <p:nvPr/>
        </p:nvSpPr>
        <p:spPr bwMode="auto">
          <a:xfrm>
            <a:off x="304800" y="6081157"/>
            <a:ext cx="8445379" cy="52010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Helvetica Neue" pitchFamily="-101" charset="0"/>
              <a:ea typeface="Helvetica Neue" pitchFamily="-101" charset="0"/>
              <a:cs typeface="Helvetica Neue" pitchFamily="-101" charset="0"/>
              <a:sym typeface="Helvetica Neue" pitchFamily="-101" charset="0"/>
            </a:endParaRPr>
          </a:p>
          <a:p>
            <a:pPr algn="ctr"/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</a:rPr>
              <a:t>(thanks to </a:t>
            </a:r>
            <a:r>
              <a:rPr lang="en-US" sz="1400" u="sng" dirty="0">
                <a:solidFill>
                  <a:schemeClr val="tx1"/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5"/>
              </a:rPr>
              <a:t>Glenn </a:t>
            </a:r>
            <a:r>
              <a:rPr lang="en-US" sz="1400" u="sng" dirty="0" err="1">
                <a:solidFill>
                  <a:schemeClr val="tx1"/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5"/>
              </a:rPr>
              <a:t>Sugden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</a:rPr>
              <a:t> for the first version of these slides)</a:t>
            </a:r>
          </a:p>
          <a:p>
            <a:pPr algn="ctr"/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</a:rPr>
              <a:t>is licensed under a </a:t>
            </a:r>
            <a:r>
              <a:rPr lang="en-US" sz="1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</a:rPr>
              <a:t>Creative Com</a:t>
            </a:r>
            <a:r>
              <a:rPr lang="en-US" sz="1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mons Attribution-</a:t>
            </a:r>
            <a:r>
              <a:rPr lang="en-US" sz="1400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NonCommercial</a:t>
            </a:r>
            <a:r>
              <a:rPr lang="en-US" sz="1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-</a:t>
            </a:r>
            <a:r>
              <a:rPr lang="en-US" sz="1400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ShareAlike</a:t>
            </a:r>
            <a:r>
              <a:rPr lang="en-US" sz="1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 3.0 </a:t>
            </a:r>
            <a:r>
              <a:rPr lang="en-US" sz="1400" u="sng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Unported</a:t>
            </a:r>
            <a:r>
              <a:rPr lang="en-US" sz="14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 License</a:t>
            </a:r>
            <a:r>
              <a:rPr lang="en-US" sz="1400" dirty="0">
                <a:solidFill>
                  <a:schemeClr val="tx1"/>
                </a:solidFill>
                <a:latin typeface="Helvetica Neue" pitchFamily="-101" charset="0"/>
                <a:ea typeface="Helvetica Neue" pitchFamily="-101" charset="0"/>
                <a:cs typeface="Helvetica Neue" pitchFamily="-101" charset="0"/>
                <a:sym typeface="Helvetica Neue" pitchFamily="-101" charset="0"/>
                <a:hlinkClick r:id="rId6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39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(reference)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Code files are all on the website</a:t>
            </a:r>
          </a:p>
          <a:p>
            <a:r>
              <a:rPr lang="en-US" dirty="0" err="1" smtClean="0"/>
              <a:t>midterm.py</a:t>
            </a:r>
            <a:endParaRPr lang="en-US" dirty="0" smtClean="0"/>
          </a:p>
          <a:p>
            <a:pPr lvl="1"/>
            <a:r>
              <a:rPr lang="en-US" dirty="0" smtClean="0"/>
              <a:t>Some problems from the midterm implemented in Python</a:t>
            </a:r>
          </a:p>
          <a:p>
            <a:r>
              <a:rPr lang="en-US" dirty="0" err="1" smtClean="0"/>
              <a:t>fractals.py</a:t>
            </a:r>
            <a:endParaRPr lang="en-US" dirty="0" smtClean="0"/>
          </a:p>
          <a:p>
            <a:pPr lvl="1"/>
            <a:r>
              <a:rPr lang="en-US" dirty="0" smtClean="0"/>
              <a:t>Some fractals in Turtle Graphics</a:t>
            </a:r>
          </a:p>
          <a:p>
            <a:r>
              <a:rPr lang="en-US" dirty="0" err="1" smtClean="0"/>
              <a:t>ttt.py</a:t>
            </a:r>
            <a:endParaRPr lang="en-US" dirty="0" smtClean="0"/>
          </a:p>
          <a:p>
            <a:pPr lvl="1"/>
            <a:r>
              <a:rPr lang="en-US" dirty="0" smtClean="0"/>
              <a:t>Tic-Tac-Toe in Python</a:t>
            </a:r>
          </a:p>
          <a:p>
            <a:pPr lvl="1"/>
            <a:r>
              <a:rPr lang="en-US" dirty="0" smtClean="0"/>
              <a:t>Uses the Games Crafters API for getting information about best moves</a:t>
            </a:r>
          </a:p>
        </p:txBody>
      </p:sp>
    </p:spTree>
    <p:extLst>
      <p:ext uri="{BB962C8B-B14F-4D97-AF65-F5344CB8AC3E}">
        <p14:creationId xmlns:p14="http://schemas.microsoft.com/office/powerpoint/2010/main" val="416083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Sequences &amp; Methods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docs.python.org/library/stdtypes.html</a:t>
            </a:r>
            <a:endParaRPr lang="en-US" dirty="0" smtClean="0"/>
          </a:p>
          <a:p>
            <a:r>
              <a:rPr lang="en-US" dirty="0" smtClean="0"/>
              <a:t>Coding Bat (</a:t>
            </a:r>
            <a:r>
              <a:rPr lang="en-US" b="1" i="1" dirty="0" smtClean="0"/>
              <a:t>Great</a:t>
            </a:r>
            <a:r>
              <a:rPr lang="en-US" i="1" dirty="0" smtClean="0"/>
              <a:t> </a:t>
            </a:r>
            <a:r>
              <a:rPr lang="en-US" dirty="0" smtClean="0"/>
              <a:t>practice!)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codingbat.com/python</a:t>
            </a:r>
            <a:endParaRPr lang="en-US" dirty="0" smtClean="0"/>
          </a:p>
          <a:p>
            <a:r>
              <a:rPr lang="en-US" dirty="0" smtClean="0"/>
              <a:t>Google’s Python Class</a:t>
            </a:r>
          </a:p>
          <a:p>
            <a:pPr lvl="1"/>
            <a:r>
              <a:rPr lang="en-US" dirty="0">
                <a:hlinkClick r:id="rId4"/>
              </a:rPr>
              <a:t>http://code.google.com/edu/languages/google-python-class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Exercises (</a:t>
            </a:r>
            <a:r>
              <a:rPr lang="en-US" dirty="0"/>
              <a:t>M</a:t>
            </a:r>
            <a:r>
              <a:rPr lang="en-US" dirty="0" smtClean="0"/>
              <a:t>ore practice!)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code.google.com/edu/languages/google-python-class/exercises/basic.html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23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7308056" cy="5305864"/>
          </a:xfrm>
        </p:spPr>
        <p:txBody>
          <a:bodyPr anchor="ctr"/>
          <a:lstStyle/>
          <a:p>
            <a:r>
              <a:rPr lang="en-US" dirty="0" smtClean="0"/>
              <a:t>Review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(and some new introductions)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dirty="0" smtClean="0"/>
              <a:t>Sequences</a:t>
            </a:r>
            <a:endParaRPr lang="en-US" dirty="0"/>
          </a:p>
          <a:p>
            <a:pPr lvl="1"/>
            <a:r>
              <a:rPr lang="en-US" dirty="0" smtClean="0"/>
              <a:t>Operators</a:t>
            </a:r>
            <a:endParaRPr lang="en-US" dirty="0"/>
          </a:p>
          <a:p>
            <a:r>
              <a:rPr lang="en-US" dirty="0" smtClean="0"/>
              <a:t>Sets</a:t>
            </a:r>
            <a:endParaRPr lang="en-US" dirty="0"/>
          </a:p>
          <a:p>
            <a:pPr lvl="1"/>
            <a:r>
              <a:rPr lang="en-US" dirty="0" smtClean="0"/>
              <a:t>Operators</a:t>
            </a:r>
          </a:p>
          <a:p>
            <a:r>
              <a:rPr lang="en-US" dirty="0" smtClean="0"/>
              <a:t>Dictionaries</a:t>
            </a:r>
          </a:p>
          <a:p>
            <a:r>
              <a:rPr lang="en-US" dirty="0" smtClean="0"/>
              <a:t>Higher</a:t>
            </a:r>
            <a:r>
              <a:rPr lang="en-US" dirty="0" smtClean="0"/>
              <a:t>-Order Functions</a:t>
            </a:r>
          </a:p>
          <a:p>
            <a:r>
              <a:rPr lang="en-US" dirty="0" smtClean="0"/>
              <a:t>Let’s Re-visit the midterm Exam!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(Overview)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7308056" cy="5305864"/>
          </a:xfrm>
        </p:spPr>
        <p:txBody>
          <a:bodyPr anchor="ctr"/>
          <a:lstStyle/>
          <a:p>
            <a:r>
              <a:rPr lang="en-US" dirty="0" smtClean="0"/>
              <a:t>Typing, Build-In </a:t>
            </a:r>
            <a:r>
              <a:rPr lang="en-US" dirty="0" smtClean="0"/>
              <a:t>Types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, function, string, list,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Variables</a:t>
            </a:r>
          </a:p>
          <a:p>
            <a:r>
              <a:rPr lang="en-US" dirty="0" smtClean="0"/>
              <a:t>Looping and </a:t>
            </a:r>
            <a:r>
              <a:rPr lang="en-US" dirty="0" smtClean="0"/>
              <a:t>Conditionals</a:t>
            </a:r>
          </a:p>
          <a:p>
            <a:pPr lvl="1"/>
            <a:r>
              <a:rPr lang="en-US" dirty="0" smtClean="0"/>
              <a:t>for loops,</a:t>
            </a:r>
          </a:p>
          <a:p>
            <a:pPr lvl="1"/>
            <a:r>
              <a:rPr lang="en-US" dirty="0" smtClean="0"/>
              <a:t>While loops</a:t>
            </a:r>
            <a:endParaRPr lang="en-US" dirty="0" smtClean="0"/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Recursion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This week’s content</a:t>
            </a:r>
          </a:p>
          <a:p>
            <a:pPr lvl="1"/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Sequences, APIs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13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Contain an ORDERED set of data</a:t>
            </a:r>
          </a:p>
          <a:p>
            <a:r>
              <a:rPr lang="en-US" dirty="0" err="1" smtClean="0">
                <a:latin typeface="+mj-lt"/>
              </a:rPr>
              <a:t>str</a:t>
            </a:r>
            <a:r>
              <a:rPr lang="en-US" dirty="0" smtClean="0"/>
              <a:t> – short for a “string of text”</a:t>
            </a: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l</a:t>
            </a:r>
            <a:r>
              <a:rPr lang="en-US" dirty="0" smtClean="0">
                <a:latin typeface="+mj-lt"/>
              </a:rPr>
              <a:t>ist</a:t>
            </a:r>
            <a:r>
              <a:rPr lang="en-US" dirty="0" smtClean="0"/>
              <a:t>  - [‘a’, ‘group’ , ‘of’, ‘items’]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range(start, stop, step)</a:t>
            </a:r>
          </a:p>
          <a:p>
            <a:r>
              <a:rPr lang="en-US" dirty="0" smtClean="0">
                <a:latin typeface="+mj-lt"/>
              </a:rPr>
              <a:t>tuple </a:t>
            </a:r>
            <a:r>
              <a:rPr lang="en-US" dirty="0" smtClean="0"/>
              <a:t>– a list that can’t be modified</a:t>
            </a:r>
          </a:p>
          <a:p>
            <a:r>
              <a:rPr lang="en-US" dirty="0" smtClean="0"/>
              <a:t>Supports very </a:t>
            </a:r>
            <a:r>
              <a:rPr lang="en-US" dirty="0" smtClean="0"/>
              <a:t>easy iteration:</a:t>
            </a:r>
          </a:p>
          <a:p>
            <a:r>
              <a:rPr lang="en-US" sz="2400" dirty="0" smtClean="0">
                <a:latin typeface="+mj-lt"/>
              </a:rPr>
              <a:t>for item in sequence:</a:t>
            </a:r>
          </a:p>
          <a:p>
            <a:pPr marL="766763" lvl="2" indent="0">
              <a:buNone/>
            </a:pPr>
            <a:r>
              <a:rPr lang="en-US" dirty="0" smtClean="0">
                <a:latin typeface="+mj-lt"/>
              </a:rPr>
              <a:t>print(item)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82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(General)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err="1" smtClean="0"/>
              <a:t>elem</a:t>
            </a:r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in</a:t>
            </a:r>
            <a:r>
              <a:rPr lang="en-US" dirty="0" smtClean="0"/>
              <a:t> &amp; </a:t>
            </a:r>
            <a:r>
              <a:rPr lang="en-US" dirty="0" smtClean="0">
                <a:latin typeface="+mj-lt"/>
              </a:rPr>
              <a:t>not in </a:t>
            </a:r>
            <a:r>
              <a:rPr lang="en-US" dirty="0" smtClean="0"/>
              <a:t>sequence</a:t>
            </a:r>
          </a:p>
          <a:p>
            <a:r>
              <a:rPr lang="en-US" dirty="0" smtClean="0">
                <a:latin typeface="+mj-lt"/>
              </a:rPr>
              <a:t>+</a:t>
            </a:r>
            <a:r>
              <a:rPr lang="en-US" dirty="0" smtClean="0"/>
              <a:t> &amp; </a:t>
            </a:r>
            <a:r>
              <a:rPr lang="en-US" dirty="0" smtClean="0">
                <a:latin typeface="+mj-lt"/>
              </a:rPr>
              <a:t>*</a:t>
            </a:r>
          </a:p>
          <a:p>
            <a:r>
              <a:rPr lang="en-US" dirty="0" smtClean="0"/>
              <a:t>slice </a:t>
            </a:r>
            <a:r>
              <a:rPr lang="en-US" dirty="0" smtClean="0">
                <a:latin typeface="+mj-lt"/>
              </a:rPr>
              <a:t>[START:END:STEP]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len</a:t>
            </a:r>
            <a:r>
              <a:rPr lang="en-US" dirty="0" smtClean="0">
                <a:latin typeface="+mj-lt"/>
              </a:rPr>
              <a:t>()</a:t>
            </a:r>
          </a:p>
          <a:p>
            <a:r>
              <a:rPr lang="en-US" dirty="0" smtClean="0">
                <a:latin typeface="+mj-lt"/>
              </a:rPr>
              <a:t>min() </a:t>
            </a:r>
            <a:r>
              <a:rPr lang="en-US" dirty="0" smtClean="0"/>
              <a:t>&amp; </a:t>
            </a:r>
            <a:r>
              <a:rPr lang="en-US" dirty="0" smtClean="0">
                <a:latin typeface="+mj-lt"/>
              </a:rPr>
              <a:t>max()</a:t>
            </a:r>
          </a:p>
          <a:p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 smtClean="0">
                <a:latin typeface="+mj-lt"/>
              </a:rPr>
              <a:t>map(</a:t>
            </a:r>
            <a:r>
              <a:rPr lang="en-US" dirty="0" smtClean="0">
                <a:latin typeface="+mj-lt"/>
              </a:rPr>
              <a:t>) filter() </a:t>
            </a:r>
            <a:r>
              <a:rPr lang="en-US" dirty="0" smtClean="0"/>
              <a:t>&amp; </a:t>
            </a:r>
            <a:r>
              <a:rPr lang="en-US" dirty="0" smtClean="0">
                <a:latin typeface="+mj-lt"/>
              </a:rPr>
              <a:t>reduce()</a:t>
            </a:r>
            <a:r>
              <a:rPr lang="en-US" dirty="0" smtClean="0"/>
              <a:t>!</a:t>
            </a:r>
          </a:p>
          <a:p>
            <a:r>
              <a:rPr lang="en-US" dirty="0" smtClean="0">
                <a:latin typeface="+mj-lt"/>
              </a:rPr>
              <a:t>count(item)</a:t>
            </a:r>
            <a:endParaRPr lang="en-US" dirty="0" smtClean="0">
              <a:latin typeface="+mj-lt"/>
            </a:endParaRPr>
          </a:p>
          <a:p>
            <a:r>
              <a:rPr lang="en-US" dirty="0" smtClean="0"/>
              <a:t>Many, many more: </a:t>
            </a:r>
            <a:r>
              <a:rPr lang="en-US" sz="2400" dirty="0">
                <a:solidFill>
                  <a:srgbClr val="953CFF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rgbClr val="953CFF"/>
                </a:solidFill>
                <a:hlinkClick r:id="rId2"/>
              </a:rPr>
              <a:t>docs.python.org/library/stdtypes.html#typesseq</a:t>
            </a:r>
            <a:endParaRPr lang="en-US" sz="2400" dirty="0">
              <a:solidFill>
                <a:srgbClr val="953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0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</a:t>
            </a:r>
            <a:r>
              <a:rPr lang="en-US" dirty="0" smtClean="0"/>
              <a:t>and String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Sequence (or “list” or “array”) of chars</a:t>
            </a:r>
          </a:p>
          <a:p>
            <a:r>
              <a:rPr lang="en-US" dirty="0" smtClean="0"/>
              <a:t>Quoting</a:t>
            </a:r>
          </a:p>
          <a:p>
            <a:pPr lvl="1"/>
            <a:r>
              <a:rPr lang="en-US" dirty="0" smtClean="0"/>
              <a:t>Single Quotes, Double Quotes</a:t>
            </a:r>
          </a:p>
          <a:p>
            <a:pPr lvl="1"/>
            <a:r>
              <a:rPr lang="en-US" dirty="0" smtClean="0"/>
              <a:t>Triple Quotes (this keeps formatting and line breaks)</a:t>
            </a:r>
            <a:endParaRPr lang="en-US" dirty="0" smtClean="0"/>
          </a:p>
          <a:p>
            <a:r>
              <a:rPr lang="en-US" dirty="0" smtClean="0"/>
              <a:t>Concentration</a:t>
            </a:r>
            <a:r>
              <a:rPr lang="en-US" dirty="0" smtClean="0"/>
              <a:t>, finding length, etc.</a:t>
            </a:r>
          </a:p>
          <a:p>
            <a:pPr lvl="1"/>
            <a:r>
              <a:rPr lang="en-US" dirty="0" smtClean="0">
                <a:latin typeface="+mj-lt"/>
              </a:rPr>
              <a:t>help(“string”)</a:t>
            </a:r>
          </a:p>
          <a:p>
            <a:r>
              <a:rPr lang="en-US" dirty="0" smtClean="0"/>
              <a:t>Slicing </a:t>
            </a:r>
            <a:r>
              <a:rPr lang="en-US" dirty="0" smtClean="0"/>
              <a:t>Supported </a:t>
            </a:r>
            <a:r>
              <a:rPr lang="en-US" dirty="0" smtClean="0">
                <a:latin typeface="+mj-lt"/>
              </a:rPr>
              <a:t>[START:END:STEP]</a:t>
            </a:r>
            <a:endParaRPr lang="en-US" dirty="0" smtClean="0">
              <a:latin typeface="+mj-lt"/>
            </a:endParaRPr>
          </a:p>
          <a:p>
            <a:r>
              <a:rPr lang="en-US" sz="3200" u="sng" dirty="0">
                <a:solidFill>
                  <a:srgbClr val="953CFF"/>
                </a:solidFill>
                <a:hlinkClick r:id="rId2"/>
              </a:rPr>
              <a:t>http://</a:t>
            </a:r>
            <a:r>
              <a:rPr lang="en-US" sz="3200" u="sng" dirty="0" smtClean="0">
                <a:solidFill>
                  <a:srgbClr val="953CFF"/>
                </a:solidFill>
                <a:hlinkClick r:id="rId2"/>
              </a:rPr>
              <a:t>docs.python.org/library/stdtypes.html#string-methods</a:t>
            </a:r>
            <a:endParaRPr lang="en-US" sz="3200" u="sng" dirty="0">
              <a:solidFill>
                <a:srgbClr val="953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4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Collection of any type</a:t>
            </a:r>
          </a:p>
          <a:p>
            <a:pPr lvl="1"/>
            <a:r>
              <a:rPr lang="en-US" dirty="0" smtClean="0"/>
              <a:t>Including itself!</a:t>
            </a:r>
          </a:p>
          <a:p>
            <a:r>
              <a:rPr lang="en-US" dirty="0" smtClean="0"/>
              <a:t>Indexing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list[item]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Indexed from 0, </a:t>
            </a:r>
            <a:r>
              <a:rPr lang="en-US" b="1" dirty="0" smtClean="0"/>
              <a:t>NOT</a:t>
            </a:r>
            <a:r>
              <a:rPr lang="en-US" dirty="0" smtClean="0"/>
              <a:t> 1, unlike S</a:t>
            </a:r>
            <a:r>
              <a:rPr lang="en-US" i="1" dirty="0" smtClean="0"/>
              <a:t>nap!</a:t>
            </a:r>
            <a:endParaRPr lang="en-US" i="1" dirty="0" smtClean="0"/>
          </a:p>
          <a:p>
            <a:r>
              <a:rPr lang="en-US" dirty="0" smtClean="0"/>
              <a:t>Modifying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list[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item] = </a:t>
            </a:r>
            <a:r>
              <a:rPr lang="en-US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new_item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Slicing and slicing notation (i.e. </a:t>
            </a:r>
            <a:r>
              <a:rPr lang="en-US" dirty="0" smtClean="0">
                <a:latin typeface="+mj-lt"/>
              </a:rPr>
              <a:t>[::]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Exactly the same as string notation!</a:t>
            </a:r>
          </a:p>
          <a:p>
            <a:r>
              <a:rPr lang="en-US" dirty="0" smtClean="0"/>
              <a:t>Operators</a:t>
            </a:r>
          </a:p>
          <a:p>
            <a:pPr lvl="1"/>
            <a:r>
              <a:rPr lang="en-US" dirty="0" smtClean="0"/>
              <a:t>append(x), insert(</a:t>
            </a:r>
            <a:r>
              <a:rPr lang="en-US" dirty="0" err="1" smtClean="0"/>
              <a:t>i,x</a:t>
            </a:r>
            <a:r>
              <a:rPr lang="en-US" dirty="0" smtClean="0"/>
              <a:t>), count(x), sort(), etc.</a:t>
            </a:r>
          </a:p>
          <a:p>
            <a:r>
              <a:rPr lang="en-US" sz="2800" u="sng" dirty="0">
                <a:solidFill>
                  <a:srgbClr val="953CFF"/>
                </a:solidFill>
                <a:hlinkClick r:id="rId2"/>
              </a:rPr>
              <a:t>http://</a:t>
            </a:r>
            <a:r>
              <a:rPr lang="en-US" sz="2800" u="sng" dirty="0" smtClean="0">
                <a:solidFill>
                  <a:srgbClr val="953CFF"/>
                </a:solidFill>
                <a:hlinkClick r:id="rId2"/>
              </a:rPr>
              <a:t>docs.python.org/library/stdtypes.html#mutable-sequence-types</a:t>
            </a:r>
            <a:endParaRPr lang="en-US" sz="2800" u="sng" dirty="0">
              <a:solidFill>
                <a:srgbClr val="953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4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Very fast access (by </a:t>
            </a:r>
            <a:r>
              <a:rPr lang="en-US" b="1" dirty="0" smtClean="0"/>
              <a:t>key</a:t>
            </a:r>
            <a:r>
              <a:rPr lang="en-US" dirty="0" smtClean="0"/>
              <a:t>, not number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“Map” from a key to a value</a:t>
            </a:r>
            <a:endParaRPr lang="en-US" dirty="0" smtClean="0"/>
          </a:p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>
                <a:latin typeface="+mj-lt"/>
              </a:rPr>
              <a:t>{ key1 : value1, key2 : value2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… }</a:t>
            </a:r>
            <a:endParaRPr lang="en-US" dirty="0" smtClean="0">
              <a:latin typeface="+mj-lt"/>
            </a:endParaRPr>
          </a:p>
          <a:p>
            <a:r>
              <a:rPr lang="en-US" dirty="0" smtClean="0"/>
              <a:t>Adding elements</a:t>
            </a:r>
          </a:p>
          <a:p>
            <a:pPr lvl="1"/>
            <a:r>
              <a:rPr lang="en-US" dirty="0" err="1" smtClean="0">
                <a:latin typeface="+mj-lt"/>
              </a:rPr>
              <a:t>dict</a:t>
            </a:r>
            <a:r>
              <a:rPr lang="en-US" dirty="0" smtClean="0">
                <a:latin typeface="+mj-lt"/>
              </a:rPr>
              <a:t>[key</a:t>
            </a:r>
            <a:r>
              <a:rPr lang="en-US" dirty="0" smtClean="0">
                <a:latin typeface="+mj-lt"/>
              </a:rPr>
              <a:t>] = value</a:t>
            </a:r>
            <a:endParaRPr lang="en-US" dirty="0" smtClean="0">
              <a:latin typeface="+mj-lt"/>
            </a:endParaRPr>
          </a:p>
          <a:p>
            <a:r>
              <a:rPr lang="en-US" dirty="0" smtClean="0"/>
              <a:t>Accessing </a:t>
            </a:r>
            <a:r>
              <a:rPr lang="en-US" dirty="0" smtClean="0"/>
              <a:t>elements; </a:t>
            </a:r>
            <a:r>
              <a:rPr lang="en-US" dirty="0" err="1" smtClean="0">
                <a:latin typeface="+mj-lt"/>
              </a:rPr>
              <a:t>dict</a:t>
            </a:r>
            <a:r>
              <a:rPr lang="en-US" dirty="0" smtClean="0">
                <a:latin typeface="+mj-lt"/>
              </a:rPr>
              <a:t>[key]</a:t>
            </a:r>
          </a:p>
          <a:p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Looking for specific keys (</a:t>
            </a:r>
            <a:r>
              <a:rPr lang="en-US" dirty="0" err="1" smtClean="0"/>
              <a:t>has_key</a:t>
            </a:r>
            <a:r>
              <a:rPr lang="en-US" dirty="0" smtClean="0"/>
              <a:t>() &amp; “in”)</a:t>
            </a:r>
          </a:p>
          <a:p>
            <a:pPr lvl="1"/>
            <a:r>
              <a:rPr lang="en-US" dirty="0" smtClean="0"/>
              <a:t>Iterating over (</a:t>
            </a:r>
            <a:r>
              <a:rPr lang="en-US" dirty="0" err="1" smtClean="0"/>
              <a:t>iterkeys</a:t>
            </a:r>
            <a:r>
              <a:rPr lang="en-US" dirty="0" smtClean="0"/>
              <a:t>())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91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</a:t>
            </a:r>
            <a:r>
              <a:rPr lang="en-US" dirty="0" smtClean="0"/>
              <a:t>(</a:t>
            </a:r>
            <a:r>
              <a:rPr lang="en-US" sz="3400" dirty="0" smtClean="0"/>
              <a:t>Application </a:t>
            </a:r>
            <a:r>
              <a:rPr lang="en-US" sz="3400" dirty="0"/>
              <a:t>Programming </a:t>
            </a:r>
            <a:r>
              <a:rPr lang="en-US" sz="3400" dirty="0" smtClean="0"/>
              <a:t>Interface)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 smtClean="0"/>
              <a:t>Set of </a:t>
            </a:r>
            <a:r>
              <a:rPr lang="en-US" dirty="0"/>
              <a:t>agreements for sharing </a:t>
            </a:r>
            <a:r>
              <a:rPr lang="en-US" dirty="0" smtClean="0"/>
              <a:t>information</a:t>
            </a:r>
            <a:endParaRPr lang="en-US" dirty="0" smtClean="0"/>
          </a:p>
          <a:p>
            <a:r>
              <a:rPr lang="en-US" dirty="0" smtClean="0"/>
              <a:t>Programming APIs:</a:t>
            </a:r>
          </a:p>
          <a:p>
            <a:pPr lvl="1"/>
            <a:r>
              <a:rPr lang="en-US" sz="2800" dirty="0" smtClean="0">
                <a:latin typeface="L VAG Rounded Light"/>
                <a:cs typeface="L VAG Rounded Light"/>
              </a:rPr>
              <a:t>“Building Blocks” for common elements such as Open or Save prompts</a:t>
            </a:r>
            <a:endParaRPr lang="en-US" sz="2800" dirty="0" smtClean="0">
              <a:latin typeface="L VAG Rounded Light"/>
              <a:cs typeface="L VAG Rounded Light"/>
            </a:endParaRPr>
          </a:p>
          <a:p>
            <a:r>
              <a:rPr lang="en-US" dirty="0" smtClean="0"/>
              <a:t>Web APIs</a:t>
            </a:r>
          </a:p>
          <a:p>
            <a:pPr lvl="1"/>
            <a:r>
              <a:rPr lang="en-US" dirty="0" smtClean="0"/>
              <a:t>“Special” URLs for accessing data directly</a:t>
            </a:r>
          </a:p>
          <a:p>
            <a:r>
              <a:rPr lang="en-US" dirty="0" smtClean="0"/>
              <a:t>Example: Open Weather Map API</a:t>
            </a:r>
          </a:p>
          <a:p>
            <a:pPr lvl="1"/>
            <a:r>
              <a:rPr lang="en-US" dirty="0" smtClean="0"/>
              <a:t>Map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http://openweathermap.org/</a:t>
            </a:r>
            <a:r>
              <a:rPr lang="en-US" dirty="0" smtClean="0">
                <a:hlinkClick r:id="rId2"/>
              </a:rPr>
              <a:t>Maps</a:t>
            </a:r>
            <a:endParaRPr lang="en-US" dirty="0" smtClean="0"/>
          </a:p>
          <a:p>
            <a:pPr lvl="1"/>
            <a:r>
              <a:rPr lang="en-US" dirty="0"/>
              <a:t>Raw </a:t>
            </a:r>
            <a:r>
              <a:rPr lang="en-US" dirty="0" err="1" smtClean="0"/>
              <a:t>data: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://api.openweathermap.org/data/2.5/weather?q=Berkeley,</a:t>
            </a:r>
            <a:r>
              <a:rPr lang="en-US" dirty="0" smtClean="0">
                <a:hlinkClick r:id="rId3"/>
              </a:rPr>
              <a:t>CA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8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53010</TotalTime>
  <Pages>47</Pages>
  <Words>640</Words>
  <Application>Microsoft Macintosh PowerPoint</Application>
  <PresentationFormat>Letter Paper (8.5x11 in)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PowerPoint Presentation</vt:lpstr>
      <vt:lpstr>Data Structures (Overview)</vt:lpstr>
      <vt:lpstr>Review</vt:lpstr>
      <vt:lpstr>Sequences</vt:lpstr>
      <vt:lpstr>Sequence (General) Operators</vt:lpstr>
      <vt:lpstr>Strings and String Operators</vt:lpstr>
      <vt:lpstr>Lists</vt:lpstr>
      <vt:lpstr>Dictionaries</vt:lpstr>
      <vt:lpstr>API (Application Programming Interface)</vt:lpstr>
      <vt:lpstr>Demo (reference)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Michael Ball</cp:lastModifiedBy>
  <cp:revision>3143</cp:revision>
  <cp:lastPrinted>2014-01-19T10:58:16Z</cp:lastPrinted>
  <dcterms:created xsi:type="dcterms:W3CDTF">2014-01-19T10:57:23Z</dcterms:created>
  <dcterms:modified xsi:type="dcterms:W3CDTF">2014-04-23T17:47:57Z</dcterms:modified>
</cp:coreProperties>
</file>