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047" r:id="rId2"/>
    <p:sldId id="1055" r:id="rId3"/>
    <p:sldId id="1051" r:id="rId4"/>
    <p:sldId id="1056" r:id="rId5"/>
    <p:sldId id="1053" r:id="rId6"/>
    <p:sldId id="1054" r:id="rId7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  <p:showPr showNarration="1" useTimings="0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900306"/>
    <a:srgbClr val="32415C"/>
    <a:srgbClr val="FB0A10"/>
    <a:srgbClr val="94F0E4"/>
    <a:srgbClr val="5771A0"/>
    <a:srgbClr val="800080"/>
    <a:srgbClr val="66FF33"/>
    <a:srgbClr val="FF0000"/>
    <a:srgbClr val="3333CC"/>
    <a:srgbClr val="FF8DA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9427" autoAdjust="0"/>
    <p:restoredTop sz="81191" autoAdjust="0"/>
  </p:normalViewPr>
  <p:slideViewPr>
    <p:cSldViewPr>
      <p:cViewPr varScale="1">
        <p:scale>
          <a:sx n="117" d="100"/>
          <a:sy n="117" d="100"/>
        </p:scale>
        <p:origin x="-680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0623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4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530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  <a:ln/>
        </p:spPr>
        <p:txBody>
          <a:bodyPr lIns="93324" tIns="46662" rIns="93324" bIns="46662"/>
          <a:lstStyle/>
          <a:p>
            <a:fld id="{DA9949C9-5E8E-B54A-BF9C-4AAE3C8DD7B0}" type="slidenum">
              <a:rPr lang="en-US"/>
              <a:pPr/>
              <a:t>2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  <a:ln/>
        </p:spPr>
        <p:txBody>
          <a:bodyPr lIns="93324" tIns="46662" rIns="93324" bIns="46662"/>
          <a:lstStyle/>
          <a:p>
            <a:fld id="{66179038-FDE1-984C-9676-3209643987F8}" type="slidenum">
              <a:rPr lang="en-US"/>
              <a:pPr/>
              <a:t>3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  <a:ln/>
        </p:spPr>
        <p:txBody>
          <a:bodyPr lIns="93324" tIns="46662" rIns="93324" bIns="46662"/>
          <a:lstStyle/>
          <a:p>
            <a:fld id="{737CF975-E8D8-4C43-BD3C-8FE1F14F278B}" type="slidenum">
              <a:rPr lang="en-US"/>
              <a:pPr/>
              <a:t>4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HOF II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8631039" y="6248400"/>
            <a:ext cx="51296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</a:t>
            </a:r>
          </a:p>
        </p:txBody>
      </p:sp>
      <p:pic>
        <p:nvPicPr>
          <p:cNvPr id="16" name="Picture 25" descr="Sea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34" y="53235"/>
            <a:ext cx="425877" cy="504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0" y="6622038"/>
            <a:ext cx="9144000" cy="235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UC Berkeley CS10 “</a:t>
            </a:r>
            <a:r>
              <a:rPr lang="en-US" sz="1200" b="1" baseline="0" dirty="0" smtClean="0">
                <a:solidFill>
                  <a:schemeClr val="tx1"/>
                </a:solidFill>
                <a:latin typeface="18 VAG Rounded Black   09390"/>
              </a:rPr>
              <a:t>The Beauty and Joy of Computing” </a:t>
            </a:r>
            <a:r>
              <a:rPr lang="en-US" sz="1200" b="1" baseline="0" dirty="0" smtClean="0">
                <a:solidFill>
                  <a:srgbClr val="FFFF00"/>
                </a:solidFill>
                <a:latin typeface="18 VAG Rounded Black   09390"/>
              </a:rPr>
              <a:t>: HOF II </a:t>
            </a:r>
            <a:r>
              <a:rPr lang="en-US" sz="12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200" b="1">
                <a:solidFill>
                  <a:schemeClr val="tx1"/>
                </a:solidFill>
                <a:latin typeface="18 VAG Rounded Black   09390"/>
              </a:rPr>
              <a:pPr algn="ctr">
                <a:defRPr/>
              </a:pPr>
              <a:t>‹#›</a:t>
            </a:fld>
            <a:r>
              <a:rPr lang="en-US" sz="12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8631039" y="6248400"/>
            <a:ext cx="51296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Garcia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5" descr="Seal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6192838"/>
            <a:ext cx="609600" cy="6096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26400" y="6464300"/>
            <a:ext cx="1117600" cy="393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3234" y="53235"/>
            <a:ext cx="425877" cy="50466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304800"/>
            <a:ext cx="4876800" cy="15845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The Beauty and Joy of Computing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</a:br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Higher Order Functions II</a:t>
            </a:r>
            <a:endParaRPr lang="en-US" sz="3200" b="1" dirty="0">
              <a:solidFill>
                <a:schemeClr val="bg2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381001" y="3352800"/>
            <a:ext cx="83820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rgbClr val="FFFF00"/>
                </a:solidFill>
              </a:rPr>
              <a:t>Pro          Self-driving cars          con</a:t>
            </a:r>
            <a:endParaRPr lang="en-US" sz="2800" dirty="0">
              <a:solidFill>
                <a:schemeClr val="tx1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381001" y="3886200"/>
            <a:ext cx="2895599" cy="2362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  <a:buFont typeface="Arial"/>
              <a:buChar char="•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Fewer accidents – 90% of accidents caused by human error</a:t>
            </a:r>
          </a:p>
          <a:p>
            <a:pPr eaLnBrk="1" hangingPunct="1">
              <a:spcBef>
                <a:spcPct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accent4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Efficient travel since can create convoys</a:t>
            </a:r>
            <a:endParaRPr lang="en-US" dirty="0" smtClean="0">
              <a:solidFill>
                <a:schemeClr val="accent4"/>
              </a:solidFill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spcBef>
                <a:spcPct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accent4"/>
                </a:solidFill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Huge efficiency gains if you can work + drive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0" y="2438400"/>
            <a:ext cx="2362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UC Berkeley EECS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Sr. Lecturer SOE</a:t>
            </a:r>
            <a:b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</a:b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Dan Garcia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/>
            <a:r>
              <a:rPr lang="en-US" sz="2400" b="1" dirty="0" err="1" smtClean="0">
                <a:latin typeface="Courier New" pitchFamily="1" charset="0"/>
              </a:rPr>
              <a:t>www.technologyreview.com/featuredstory/520431/driverless-cars-are-further-away-than-you-think/</a:t>
            </a:r>
            <a:endParaRPr lang="en-US" sz="2400" b="1" dirty="0" smtClean="0">
              <a:latin typeface="Courier New" pitchFamily="1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3352800" y="5852652"/>
            <a:ext cx="2438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5271" y="228600"/>
            <a:ext cx="2186330" cy="259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7949" y="3986212"/>
            <a:ext cx="2589451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Subtitle 48"/>
          <p:cNvSpPr txBox="1">
            <a:spLocks/>
          </p:cNvSpPr>
          <p:nvPr/>
        </p:nvSpPr>
        <p:spPr bwMode="auto">
          <a:xfrm>
            <a:off x="5867400" y="3886200"/>
            <a:ext cx="28955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584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 Who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 gets sued when there’s an accident?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pitchFamily="-65" charset="-128"/>
              <a:cs typeface="ＭＳ Ｐゴシック" pitchFamily="-65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Handing control back to driver takes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 ~5 sec</a:t>
            </a:r>
            <a:endParaRPr lang="en-US" sz="2000" dirty="0" smtClean="0">
              <a:solidFill>
                <a:schemeClr val="accent4"/>
              </a:solidFill>
              <a:latin typeface="18 VAG Rounded Bold   07390"/>
              <a:ea typeface="ＭＳ Ｐゴシック" pitchFamily="-65" charset="-128"/>
              <a:cs typeface="ＭＳ Ｐゴシック" pitchFamily="-65" charset="-128"/>
            </a:endParaRPr>
          </a:p>
          <a:p>
            <a:pPr lvl="0" eaLnBrk="1" hangingPunct="1">
              <a:buClr>
                <a:schemeClr val="tx2"/>
              </a:buClr>
              <a:buSzPct val="95000"/>
              <a:buFont typeface="Arial"/>
              <a:buChar char="•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Very expensive</a:t>
            </a:r>
          </a:p>
          <a:p>
            <a:pPr lvl="0" eaLnBrk="1" hangingPunct="1">
              <a:buClr>
                <a:schemeClr val="tx2"/>
              </a:buClr>
              <a:buSzPct val="95000"/>
              <a:buFont typeface="Arial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 Could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pitchFamily="-65" charset="-128"/>
                <a:cs typeface="ＭＳ Ｐゴシック" pitchFamily="-65" charset="-128"/>
              </a:rPr>
              <a:t> be dangerous if they can’t handle case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 chance, such as dice or shuffled cards</a:t>
            </a:r>
          </a:p>
          <a:p>
            <a:pPr>
              <a:lnSpc>
                <a:spcPct val="90000"/>
              </a:lnSpc>
            </a:pPr>
            <a:r>
              <a:rPr lang="en-US" sz="2400"/>
              <a:t>Both players have </a:t>
            </a:r>
            <a:r>
              <a:rPr lang="en-US" sz="2400">
                <a:solidFill>
                  <a:srgbClr val="FFFF00"/>
                </a:solidFill>
              </a:rPr>
              <a:t>complete information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No hidden information, as in Stratego &amp; Magic</a:t>
            </a:r>
          </a:p>
          <a:p>
            <a:pPr>
              <a:lnSpc>
                <a:spcPct val="90000"/>
              </a:lnSpc>
            </a:pPr>
            <a:r>
              <a:rPr lang="en-US" sz="2400"/>
              <a:t>Two players (Left &amp; Right) usually alternate moves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Repeat &amp; skip moves ok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Simultaneous moves not ok</a:t>
            </a:r>
          </a:p>
          <a:p>
            <a:pPr>
              <a:lnSpc>
                <a:spcPct val="90000"/>
              </a:lnSpc>
            </a:pPr>
            <a:r>
              <a:rPr lang="en-US" sz="2400"/>
              <a:t>The game can end in a pattern, capture, by the absence of moves, or …</a:t>
            </a:r>
          </a:p>
        </p:txBody>
      </p:sp>
      <p:pic>
        <p:nvPicPr>
          <p:cNvPr id="51507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t="-467" b="-467"/>
          <a:stretch>
            <a:fillRect/>
          </a:stretch>
        </p:blipFill>
        <p:spPr>
          <a:xfrm>
            <a:off x="4771344" y="1143000"/>
            <a:ext cx="3806600" cy="5001066"/>
          </a:xfrm>
        </p:spPr>
      </p:pic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do research on </a:t>
            </a:r>
            <a:r>
              <a:rPr lang="en-US" dirty="0" smtClean="0"/>
              <a:t>Board Games…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AutoShape 2"/>
          <p:cNvSpPr>
            <a:spLocks noChangeArrowheads="1"/>
          </p:cNvSpPr>
          <p:nvPr/>
        </p:nvSpPr>
        <p:spPr bwMode="auto">
          <a:xfrm rot="5400000">
            <a:off x="7277100" y="3924300"/>
            <a:ext cx="1066800" cy="2057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19" name="AutoShape 3"/>
          <p:cNvSpPr>
            <a:spLocks noChangeArrowheads="1"/>
          </p:cNvSpPr>
          <p:nvPr/>
        </p:nvSpPr>
        <p:spPr bwMode="auto">
          <a:xfrm rot="16200000" flipV="1">
            <a:off x="7467600" y="2971800"/>
            <a:ext cx="685800" cy="2057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Strong Solution visits every position</a:t>
            </a:r>
            <a:endParaRPr lang="en-US" dirty="0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767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For every position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Assuming alternating play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Value … 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u="sng" dirty="0"/>
              <a:t>for player whose turn it </a:t>
            </a:r>
            <a:r>
              <a:rPr lang="en-US" sz="2000" u="sng" dirty="0" smtClean="0"/>
              <a:t>is</a:t>
            </a:r>
            <a:r>
              <a:rPr lang="en-US" sz="2000" dirty="0" smtClean="0"/>
              <a:t>)</a:t>
            </a:r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sz="1800" dirty="0" smtClean="0"/>
              <a:t>    </a:t>
            </a:r>
            <a:r>
              <a:rPr lang="en-US" sz="1800" u="sng" dirty="0" smtClean="0"/>
              <a:t>Winning</a:t>
            </a:r>
            <a:r>
              <a:rPr lang="en-US" sz="1800" dirty="0" smtClean="0"/>
              <a:t> (</a:t>
            </a:r>
            <a:r>
              <a:rPr lang="en-US" sz="1800" dirty="0" smtClean="0">
                <a:sym typeface="Symbol" pitchFamily="-65" charset="2"/>
              </a:rPr>
              <a:t> losing child)</a:t>
            </a:r>
            <a:endParaRPr lang="en-US" sz="1800" dirty="0" smtClean="0"/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altLang="ja-JP" sz="1800" dirty="0" smtClean="0">
                <a:cs typeface="ＭＳ Ｐゴシック" pitchFamily="-65" charset="-128"/>
              </a:rPr>
              <a:t>    </a:t>
            </a:r>
            <a:r>
              <a:rPr lang="en-US" sz="1800" u="sng" dirty="0"/>
              <a:t>Losing</a:t>
            </a:r>
            <a:r>
              <a:rPr lang="en-US" sz="1800" dirty="0"/>
              <a:t> (All children winning)</a:t>
            </a:r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sz="1800" dirty="0"/>
              <a:t>    </a:t>
            </a:r>
            <a:r>
              <a:rPr lang="en-US" sz="1800" u="sng" dirty="0" err="1"/>
              <a:t>Tieing</a:t>
            </a:r>
            <a:r>
              <a:rPr lang="en-US" sz="1800" dirty="0"/>
              <a:t> (!</a:t>
            </a:r>
            <a:r>
              <a:rPr lang="en-US" sz="1800" dirty="0" err="1">
                <a:sym typeface="Symbol" pitchFamily="-65" charset="2"/>
              </a:rPr>
              <a:t></a:t>
            </a:r>
            <a:r>
              <a:rPr lang="en-US" sz="1800" dirty="0">
                <a:sym typeface="Symbol" pitchFamily="-65" charset="2"/>
              </a:rPr>
              <a:t> losing child, but </a:t>
            </a:r>
            <a:r>
              <a:rPr lang="en-US" sz="1800" dirty="0" err="1">
                <a:sym typeface="Symbol" pitchFamily="-65" charset="2"/>
              </a:rPr>
              <a:t></a:t>
            </a:r>
            <a:r>
              <a:rPr lang="en-US" sz="1800" dirty="0">
                <a:sym typeface="Symbol" pitchFamily="-65" charset="2"/>
              </a:rPr>
              <a:t> </a:t>
            </a:r>
            <a:r>
              <a:rPr lang="en-US" sz="1800" dirty="0" err="1">
                <a:sym typeface="Symbol" pitchFamily="-65" charset="2"/>
              </a:rPr>
              <a:t>tieing</a:t>
            </a:r>
            <a:r>
              <a:rPr lang="en-US" sz="1800" dirty="0">
                <a:sym typeface="Symbol" pitchFamily="-65" charset="2"/>
              </a:rPr>
              <a:t> child)</a:t>
            </a:r>
            <a:endParaRPr lang="en-US" sz="1800" dirty="0"/>
          </a:p>
          <a:p>
            <a:pPr lvl="2">
              <a:lnSpc>
                <a:spcPct val="90000"/>
              </a:lnSpc>
              <a:buFont typeface="Wingdings" pitchFamily="-65" charset="2"/>
              <a:buNone/>
            </a:pPr>
            <a:r>
              <a:rPr lang="en-US" sz="1800" dirty="0"/>
              <a:t>    </a:t>
            </a:r>
            <a:r>
              <a:rPr lang="en-US" sz="1800" u="sng" dirty="0"/>
              <a:t>Drawing</a:t>
            </a:r>
            <a:r>
              <a:rPr lang="en-US" sz="1800" dirty="0"/>
              <a:t> (can’t force a win or be forced to </a:t>
            </a:r>
            <a:r>
              <a:rPr lang="en-US" sz="1800" dirty="0" smtClean="0"/>
              <a:t>lose)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Remoteness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How long before game ends?</a:t>
            </a:r>
          </a:p>
        </p:txBody>
      </p:sp>
      <p:sp>
        <p:nvSpPr>
          <p:cNvPr id="521222" name="Text Box 6"/>
          <p:cNvSpPr txBox="1">
            <a:spLocks noChangeArrowheads="1"/>
          </p:cNvSpPr>
          <p:nvPr/>
        </p:nvSpPr>
        <p:spPr bwMode="auto">
          <a:xfrm>
            <a:off x="5410200" y="1905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23" name="Line 7"/>
          <p:cNvSpPr>
            <a:spLocks noChangeShapeType="1"/>
          </p:cNvSpPr>
          <p:nvPr/>
        </p:nvSpPr>
        <p:spPr bwMode="auto">
          <a:xfrm flipH="1">
            <a:off x="4953000" y="2438400"/>
            <a:ext cx="685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4" name="Line 8"/>
          <p:cNvSpPr>
            <a:spLocks noChangeShapeType="1"/>
          </p:cNvSpPr>
          <p:nvPr/>
        </p:nvSpPr>
        <p:spPr bwMode="auto">
          <a:xfrm flipH="1">
            <a:off x="5334000" y="2438400"/>
            <a:ext cx="304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5" name="Line 9"/>
          <p:cNvSpPr>
            <a:spLocks noChangeShapeType="1"/>
          </p:cNvSpPr>
          <p:nvPr/>
        </p:nvSpPr>
        <p:spPr bwMode="auto">
          <a:xfrm flipH="1">
            <a:off x="5638800" y="2438400"/>
            <a:ext cx="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6" name="Oval 10"/>
          <p:cNvSpPr>
            <a:spLocks noChangeArrowheads="1"/>
          </p:cNvSpPr>
          <p:nvPr/>
        </p:nvSpPr>
        <p:spPr bwMode="auto">
          <a:xfrm flipV="1">
            <a:off x="48006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7" name="Oval 11"/>
          <p:cNvSpPr>
            <a:spLocks noChangeArrowheads="1"/>
          </p:cNvSpPr>
          <p:nvPr/>
        </p:nvSpPr>
        <p:spPr bwMode="auto">
          <a:xfrm flipV="1">
            <a:off x="51816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8" name="Oval 12"/>
          <p:cNvSpPr>
            <a:spLocks noChangeArrowheads="1"/>
          </p:cNvSpPr>
          <p:nvPr/>
        </p:nvSpPr>
        <p:spPr bwMode="auto">
          <a:xfrm flipV="1">
            <a:off x="55626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29" name="Text Box 13"/>
          <p:cNvSpPr txBox="1">
            <a:spLocks noChangeArrowheads="1"/>
          </p:cNvSpPr>
          <p:nvPr/>
        </p:nvSpPr>
        <p:spPr bwMode="auto">
          <a:xfrm>
            <a:off x="46482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30" name="Text Box 14"/>
          <p:cNvSpPr txBox="1">
            <a:spLocks noChangeArrowheads="1"/>
          </p:cNvSpPr>
          <p:nvPr/>
        </p:nvSpPr>
        <p:spPr bwMode="auto">
          <a:xfrm>
            <a:off x="50292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31" name="Text Box 15"/>
          <p:cNvSpPr txBox="1">
            <a:spLocks noChangeArrowheads="1"/>
          </p:cNvSpPr>
          <p:nvPr/>
        </p:nvSpPr>
        <p:spPr bwMode="auto">
          <a:xfrm>
            <a:off x="54102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32" name="Text Box 16"/>
          <p:cNvSpPr txBox="1">
            <a:spLocks noChangeArrowheads="1"/>
          </p:cNvSpPr>
          <p:nvPr/>
        </p:nvSpPr>
        <p:spPr bwMode="auto">
          <a:xfrm>
            <a:off x="55753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/>
              <a:t>...</a:t>
            </a:r>
          </a:p>
        </p:txBody>
      </p:sp>
      <p:sp>
        <p:nvSpPr>
          <p:cNvPr id="521233" name="Line 17"/>
          <p:cNvSpPr>
            <a:spLocks noChangeShapeType="1"/>
          </p:cNvSpPr>
          <p:nvPr/>
        </p:nvSpPr>
        <p:spPr bwMode="auto">
          <a:xfrm>
            <a:off x="5638800" y="2438400"/>
            <a:ext cx="609600" cy="533400"/>
          </a:xfrm>
          <a:prstGeom prst="line">
            <a:avLst/>
          </a:prstGeom>
          <a:noFill/>
          <a:ln w="508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4" name="Oval 18"/>
          <p:cNvSpPr>
            <a:spLocks noChangeArrowheads="1"/>
          </p:cNvSpPr>
          <p:nvPr/>
        </p:nvSpPr>
        <p:spPr bwMode="auto">
          <a:xfrm flipV="1">
            <a:off x="6248400" y="29718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5" name="Text Box 19"/>
          <p:cNvSpPr txBox="1">
            <a:spLocks noChangeArrowheads="1"/>
          </p:cNvSpPr>
          <p:nvPr/>
        </p:nvSpPr>
        <p:spPr bwMode="auto">
          <a:xfrm>
            <a:off x="60960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L</a:t>
            </a:r>
          </a:p>
        </p:txBody>
      </p:sp>
      <p:sp>
        <p:nvSpPr>
          <p:cNvPr id="521236" name="Text Box 20"/>
          <p:cNvSpPr txBox="1">
            <a:spLocks noChangeArrowheads="1"/>
          </p:cNvSpPr>
          <p:nvPr/>
        </p:nvSpPr>
        <p:spPr bwMode="auto">
          <a:xfrm>
            <a:off x="7620000" y="1905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L</a:t>
            </a:r>
          </a:p>
        </p:txBody>
      </p:sp>
      <p:sp>
        <p:nvSpPr>
          <p:cNvPr id="521237" name="Line 21"/>
          <p:cNvSpPr>
            <a:spLocks noChangeShapeType="1"/>
          </p:cNvSpPr>
          <p:nvPr/>
        </p:nvSpPr>
        <p:spPr bwMode="auto">
          <a:xfrm flipH="1">
            <a:off x="7162800" y="2438400"/>
            <a:ext cx="685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8" name="Line 22"/>
          <p:cNvSpPr>
            <a:spLocks noChangeShapeType="1"/>
          </p:cNvSpPr>
          <p:nvPr/>
        </p:nvSpPr>
        <p:spPr bwMode="auto">
          <a:xfrm flipH="1">
            <a:off x="7543800" y="2438400"/>
            <a:ext cx="304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39" name="Line 23"/>
          <p:cNvSpPr>
            <a:spLocks noChangeShapeType="1"/>
          </p:cNvSpPr>
          <p:nvPr/>
        </p:nvSpPr>
        <p:spPr bwMode="auto">
          <a:xfrm flipH="1">
            <a:off x="7848600" y="2438400"/>
            <a:ext cx="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0" name="Oval 24"/>
          <p:cNvSpPr>
            <a:spLocks noChangeArrowheads="1"/>
          </p:cNvSpPr>
          <p:nvPr/>
        </p:nvSpPr>
        <p:spPr bwMode="auto">
          <a:xfrm flipV="1">
            <a:off x="70104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1" name="Oval 25"/>
          <p:cNvSpPr>
            <a:spLocks noChangeArrowheads="1"/>
          </p:cNvSpPr>
          <p:nvPr/>
        </p:nvSpPr>
        <p:spPr bwMode="auto">
          <a:xfrm flipV="1">
            <a:off x="73914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2" name="Oval 26"/>
          <p:cNvSpPr>
            <a:spLocks noChangeArrowheads="1"/>
          </p:cNvSpPr>
          <p:nvPr/>
        </p:nvSpPr>
        <p:spPr bwMode="auto">
          <a:xfrm flipV="1">
            <a:off x="77724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3" name="Text Box 27"/>
          <p:cNvSpPr txBox="1">
            <a:spLocks noChangeArrowheads="1"/>
          </p:cNvSpPr>
          <p:nvPr/>
        </p:nvSpPr>
        <p:spPr bwMode="auto">
          <a:xfrm>
            <a:off x="68580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44" name="Text Box 28"/>
          <p:cNvSpPr txBox="1">
            <a:spLocks noChangeArrowheads="1"/>
          </p:cNvSpPr>
          <p:nvPr/>
        </p:nvSpPr>
        <p:spPr bwMode="auto">
          <a:xfrm>
            <a:off x="72390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45" name="Text Box 29"/>
          <p:cNvSpPr txBox="1">
            <a:spLocks noChangeArrowheads="1"/>
          </p:cNvSpPr>
          <p:nvPr/>
        </p:nvSpPr>
        <p:spPr bwMode="auto">
          <a:xfrm>
            <a:off x="76200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46" name="Text Box 30"/>
          <p:cNvSpPr txBox="1">
            <a:spLocks noChangeArrowheads="1"/>
          </p:cNvSpPr>
          <p:nvPr/>
        </p:nvSpPr>
        <p:spPr bwMode="auto">
          <a:xfrm>
            <a:off x="7785100" y="243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900306"/>
                </a:solidFill>
              </a:rPr>
              <a:t>...</a:t>
            </a:r>
          </a:p>
        </p:txBody>
      </p:sp>
      <p:sp>
        <p:nvSpPr>
          <p:cNvPr id="521247" name="Line 31"/>
          <p:cNvSpPr>
            <a:spLocks noChangeShapeType="1"/>
          </p:cNvSpPr>
          <p:nvPr/>
        </p:nvSpPr>
        <p:spPr bwMode="auto">
          <a:xfrm>
            <a:off x="7848600" y="2438400"/>
            <a:ext cx="6096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8" name="Oval 32"/>
          <p:cNvSpPr>
            <a:spLocks noChangeArrowheads="1"/>
          </p:cNvSpPr>
          <p:nvPr/>
        </p:nvSpPr>
        <p:spPr bwMode="auto">
          <a:xfrm flipV="1">
            <a:off x="8458200" y="2971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49" name="Text Box 33"/>
          <p:cNvSpPr txBox="1">
            <a:spLocks noChangeArrowheads="1"/>
          </p:cNvSpPr>
          <p:nvPr/>
        </p:nvSpPr>
        <p:spPr bwMode="auto">
          <a:xfrm>
            <a:off x="8305800" y="31242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50" name="Text Box 34"/>
          <p:cNvSpPr txBox="1">
            <a:spLocks noChangeArrowheads="1"/>
          </p:cNvSpPr>
          <p:nvPr/>
        </p:nvSpPr>
        <p:spPr bwMode="auto">
          <a:xfrm>
            <a:off x="5410200" y="370374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rgbClr val="FFFFFF"/>
                </a:solidFill>
                <a:latin typeface="18 VAG Rounded Bold   07390"/>
              </a:rPr>
              <a:t>T</a:t>
            </a:r>
          </a:p>
        </p:txBody>
      </p:sp>
      <p:sp>
        <p:nvSpPr>
          <p:cNvPr id="521251" name="Line 35"/>
          <p:cNvSpPr>
            <a:spLocks noChangeShapeType="1"/>
          </p:cNvSpPr>
          <p:nvPr/>
        </p:nvSpPr>
        <p:spPr bwMode="auto">
          <a:xfrm flipH="1">
            <a:off x="4953000" y="4191000"/>
            <a:ext cx="685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2" name="Line 36"/>
          <p:cNvSpPr>
            <a:spLocks noChangeShapeType="1"/>
          </p:cNvSpPr>
          <p:nvPr/>
        </p:nvSpPr>
        <p:spPr bwMode="auto">
          <a:xfrm flipH="1">
            <a:off x="5334000" y="4191000"/>
            <a:ext cx="30480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3" name="Line 37"/>
          <p:cNvSpPr>
            <a:spLocks noChangeShapeType="1"/>
          </p:cNvSpPr>
          <p:nvPr/>
        </p:nvSpPr>
        <p:spPr bwMode="auto">
          <a:xfrm flipH="1">
            <a:off x="5638800" y="4191000"/>
            <a:ext cx="0" cy="533400"/>
          </a:xfrm>
          <a:prstGeom prst="line">
            <a:avLst/>
          </a:prstGeom>
          <a:noFill/>
          <a:ln w="50800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4" name="Oval 38"/>
          <p:cNvSpPr>
            <a:spLocks noChangeArrowheads="1"/>
          </p:cNvSpPr>
          <p:nvPr/>
        </p:nvSpPr>
        <p:spPr bwMode="auto">
          <a:xfrm flipV="1">
            <a:off x="48006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5" name="Oval 39"/>
          <p:cNvSpPr>
            <a:spLocks noChangeArrowheads="1"/>
          </p:cNvSpPr>
          <p:nvPr/>
        </p:nvSpPr>
        <p:spPr bwMode="auto">
          <a:xfrm flipV="1">
            <a:off x="51816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6" name="Oval 40"/>
          <p:cNvSpPr>
            <a:spLocks noChangeArrowheads="1"/>
          </p:cNvSpPr>
          <p:nvPr/>
        </p:nvSpPr>
        <p:spPr bwMode="auto">
          <a:xfrm flipV="1">
            <a:off x="55626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57" name="Text Box 41"/>
          <p:cNvSpPr txBox="1">
            <a:spLocks noChangeArrowheads="1"/>
          </p:cNvSpPr>
          <p:nvPr/>
        </p:nvSpPr>
        <p:spPr bwMode="auto">
          <a:xfrm>
            <a:off x="46482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58" name="Text Box 42"/>
          <p:cNvSpPr txBox="1">
            <a:spLocks noChangeArrowheads="1"/>
          </p:cNvSpPr>
          <p:nvPr/>
        </p:nvSpPr>
        <p:spPr bwMode="auto">
          <a:xfrm>
            <a:off x="50292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59" name="Text Box 43"/>
          <p:cNvSpPr txBox="1">
            <a:spLocks noChangeArrowheads="1"/>
          </p:cNvSpPr>
          <p:nvPr/>
        </p:nvSpPr>
        <p:spPr bwMode="auto">
          <a:xfrm>
            <a:off x="54102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60" name="Text Box 44"/>
          <p:cNvSpPr txBox="1">
            <a:spLocks noChangeArrowheads="1"/>
          </p:cNvSpPr>
          <p:nvPr/>
        </p:nvSpPr>
        <p:spPr bwMode="auto">
          <a:xfrm>
            <a:off x="55753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900306"/>
                </a:solidFill>
              </a:rPr>
              <a:t>...</a:t>
            </a:r>
          </a:p>
        </p:txBody>
      </p:sp>
      <p:sp>
        <p:nvSpPr>
          <p:cNvPr id="521261" name="Line 45"/>
          <p:cNvSpPr>
            <a:spLocks noChangeShapeType="1"/>
          </p:cNvSpPr>
          <p:nvPr/>
        </p:nvSpPr>
        <p:spPr bwMode="auto">
          <a:xfrm>
            <a:off x="5638800" y="4191000"/>
            <a:ext cx="609600" cy="533400"/>
          </a:xfrm>
          <a:prstGeom prst="line">
            <a:avLst/>
          </a:prstGeom>
          <a:noFill/>
          <a:ln w="508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2" name="Oval 46"/>
          <p:cNvSpPr>
            <a:spLocks noChangeArrowheads="1"/>
          </p:cNvSpPr>
          <p:nvPr/>
        </p:nvSpPr>
        <p:spPr bwMode="auto">
          <a:xfrm flipV="1">
            <a:off x="6248400" y="4724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3" name="Text Box 47"/>
          <p:cNvSpPr txBox="1">
            <a:spLocks noChangeArrowheads="1"/>
          </p:cNvSpPr>
          <p:nvPr/>
        </p:nvSpPr>
        <p:spPr bwMode="auto">
          <a:xfrm>
            <a:off x="60960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T</a:t>
            </a:r>
          </a:p>
        </p:txBody>
      </p:sp>
      <p:sp>
        <p:nvSpPr>
          <p:cNvPr id="521264" name="Oval 48"/>
          <p:cNvSpPr>
            <a:spLocks noChangeArrowheads="1"/>
          </p:cNvSpPr>
          <p:nvPr/>
        </p:nvSpPr>
        <p:spPr bwMode="auto">
          <a:xfrm flipV="1">
            <a:off x="5562600" y="23622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5" name="Oval 49"/>
          <p:cNvSpPr>
            <a:spLocks noChangeArrowheads="1"/>
          </p:cNvSpPr>
          <p:nvPr/>
        </p:nvSpPr>
        <p:spPr bwMode="auto">
          <a:xfrm flipV="1">
            <a:off x="7772400" y="2362200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6" name="Oval 50"/>
          <p:cNvSpPr>
            <a:spLocks noChangeArrowheads="1"/>
          </p:cNvSpPr>
          <p:nvPr/>
        </p:nvSpPr>
        <p:spPr bwMode="auto">
          <a:xfrm flipV="1">
            <a:off x="5562600" y="4114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7" name="Text Box 51"/>
          <p:cNvSpPr txBox="1">
            <a:spLocks noChangeArrowheads="1"/>
          </p:cNvSpPr>
          <p:nvPr/>
        </p:nvSpPr>
        <p:spPr bwMode="auto">
          <a:xfrm>
            <a:off x="7315200" y="370374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D</a:t>
            </a:r>
          </a:p>
        </p:txBody>
      </p:sp>
      <p:sp>
        <p:nvSpPr>
          <p:cNvPr id="521268" name="Line 52"/>
          <p:cNvSpPr>
            <a:spLocks noChangeShapeType="1"/>
          </p:cNvSpPr>
          <p:nvPr/>
        </p:nvSpPr>
        <p:spPr bwMode="auto">
          <a:xfrm flipH="1">
            <a:off x="7162800" y="4191000"/>
            <a:ext cx="3810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69" name="Line 53"/>
          <p:cNvSpPr>
            <a:spLocks noChangeShapeType="1"/>
          </p:cNvSpPr>
          <p:nvPr/>
        </p:nvSpPr>
        <p:spPr bwMode="auto">
          <a:xfrm flipH="1">
            <a:off x="7543800" y="4191000"/>
            <a:ext cx="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0" name="Line 54"/>
          <p:cNvSpPr>
            <a:spLocks noChangeShapeType="1"/>
          </p:cNvSpPr>
          <p:nvPr/>
        </p:nvSpPr>
        <p:spPr bwMode="auto">
          <a:xfrm>
            <a:off x="7543800" y="4191000"/>
            <a:ext cx="3048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1" name="Oval 55"/>
          <p:cNvSpPr>
            <a:spLocks noChangeArrowheads="1"/>
          </p:cNvSpPr>
          <p:nvPr/>
        </p:nvSpPr>
        <p:spPr bwMode="auto">
          <a:xfrm flipV="1">
            <a:off x="70104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2" name="Oval 56"/>
          <p:cNvSpPr>
            <a:spLocks noChangeArrowheads="1"/>
          </p:cNvSpPr>
          <p:nvPr/>
        </p:nvSpPr>
        <p:spPr bwMode="auto">
          <a:xfrm flipV="1">
            <a:off x="73914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3" name="Oval 57"/>
          <p:cNvSpPr>
            <a:spLocks noChangeArrowheads="1"/>
          </p:cNvSpPr>
          <p:nvPr/>
        </p:nvSpPr>
        <p:spPr bwMode="auto">
          <a:xfrm flipV="1">
            <a:off x="77724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4" name="Text Box 58"/>
          <p:cNvSpPr txBox="1">
            <a:spLocks noChangeArrowheads="1"/>
          </p:cNvSpPr>
          <p:nvPr/>
        </p:nvSpPr>
        <p:spPr bwMode="auto">
          <a:xfrm>
            <a:off x="68580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75" name="Text Box 59"/>
          <p:cNvSpPr txBox="1">
            <a:spLocks noChangeArrowheads="1"/>
          </p:cNvSpPr>
          <p:nvPr/>
        </p:nvSpPr>
        <p:spPr bwMode="auto">
          <a:xfrm>
            <a:off x="72390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76" name="Text Box 60"/>
          <p:cNvSpPr txBox="1">
            <a:spLocks noChangeArrowheads="1"/>
          </p:cNvSpPr>
          <p:nvPr/>
        </p:nvSpPr>
        <p:spPr bwMode="auto">
          <a:xfrm>
            <a:off x="76200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77" name="Line 61"/>
          <p:cNvSpPr>
            <a:spLocks noChangeShapeType="1"/>
          </p:cNvSpPr>
          <p:nvPr/>
        </p:nvSpPr>
        <p:spPr bwMode="auto">
          <a:xfrm>
            <a:off x="76200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78" name="Text Box 62"/>
          <p:cNvSpPr txBox="1">
            <a:spLocks noChangeArrowheads="1"/>
          </p:cNvSpPr>
          <p:nvPr/>
        </p:nvSpPr>
        <p:spPr bwMode="auto">
          <a:xfrm>
            <a:off x="7848600" y="370374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D</a:t>
            </a:r>
          </a:p>
        </p:txBody>
      </p:sp>
      <p:sp>
        <p:nvSpPr>
          <p:cNvPr id="521279" name="Line 63"/>
          <p:cNvSpPr>
            <a:spLocks noChangeShapeType="1"/>
          </p:cNvSpPr>
          <p:nvPr/>
        </p:nvSpPr>
        <p:spPr bwMode="auto">
          <a:xfrm>
            <a:off x="7543800" y="4191000"/>
            <a:ext cx="9144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0" name="Oval 64"/>
          <p:cNvSpPr>
            <a:spLocks noChangeArrowheads="1"/>
          </p:cNvSpPr>
          <p:nvPr/>
        </p:nvSpPr>
        <p:spPr bwMode="auto">
          <a:xfrm flipV="1">
            <a:off x="7467600" y="4114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1" name="Oval 65"/>
          <p:cNvSpPr>
            <a:spLocks noChangeArrowheads="1"/>
          </p:cNvSpPr>
          <p:nvPr/>
        </p:nvSpPr>
        <p:spPr bwMode="auto">
          <a:xfrm flipV="1">
            <a:off x="8458200" y="4724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2" name="Text Box 66"/>
          <p:cNvSpPr txBox="1">
            <a:spLocks noChangeArrowheads="1"/>
          </p:cNvSpPr>
          <p:nvPr/>
        </p:nvSpPr>
        <p:spPr bwMode="auto">
          <a:xfrm>
            <a:off x="8305800" y="4876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FFFFFF"/>
                </a:solidFill>
                <a:latin typeface="18 VAG Rounded Bold   07390"/>
              </a:rPr>
              <a:t>W</a:t>
            </a:r>
          </a:p>
        </p:txBody>
      </p:sp>
      <p:sp>
        <p:nvSpPr>
          <p:cNvPr id="521283" name="Line 67"/>
          <p:cNvSpPr>
            <a:spLocks noChangeShapeType="1"/>
          </p:cNvSpPr>
          <p:nvPr/>
        </p:nvSpPr>
        <p:spPr bwMode="auto">
          <a:xfrm flipH="1">
            <a:off x="7162800" y="4191000"/>
            <a:ext cx="9144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4" name="Line 68"/>
          <p:cNvSpPr>
            <a:spLocks noChangeShapeType="1"/>
          </p:cNvSpPr>
          <p:nvPr/>
        </p:nvSpPr>
        <p:spPr bwMode="auto">
          <a:xfrm flipH="1">
            <a:off x="7543800" y="4191000"/>
            <a:ext cx="5334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5" name="Line 69"/>
          <p:cNvSpPr>
            <a:spLocks noChangeShapeType="1"/>
          </p:cNvSpPr>
          <p:nvPr/>
        </p:nvSpPr>
        <p:spPr bwMode="auto">
          <a:xfrm flipH="1">
            <a:off x="7848600" y="4191000"/>
            <a:ext cx="2286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6" name="Line 70"/>
          <p:cNvSpPr>
            <a:spLocks noChangeShapeType="1"/>
          </p:cNvSpPr>
          <p:nvPr/>
        </p:nvSpPr>
        <p:spPr bwMode="auto">
          <a:xfrm>
            <a:off x="8077200" y="4191000"/>
            <a:ext cx="381000" cy="533400"/>
          </a:xfrm>
          <a:prstGeom prst="line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7" name="Text Box 71"/>
          <p:cNvSpPr txBox="1">
            <a:spLocks noChangeArrowheads="1"/>
          </p:cNvSpPr>
          <p:nvPr/>
        </p:nvSpPr>
        <p:spPr bwMode="auto">
          <a:xfrm>
            <a:off x="78486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900306"/>
                </a:solidFill>
              </a:rPr>
              <a:t>...</a:t>
            </a:r>
          </a:p>
        </p:txBody>
      </p:sp>
      <p:sp>
        <p:nvSpPr>
          <p:cNvPr id="521288" name="Oval 72"/>
          <p:cNvSpPr>
            <a:spLocks noChangeArrowheads="1"/>
          </p:cNvSpPr>
          <p:nvPr/>
        </p:nvSpPr>
        <p:spPr bwMode="auto">
          <a:xfrm flipV="1">
            <a:off x="8001000" y="4114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89" name="Oval 73"/>
          <p:cNvSpPr>
            <a:spLocks noChangeArrowheads="1"/>
          </p:cNvSpPr>
          <p:nvPr/>
        </p:nvSpPr>
        <p:spPr bwMode="auto">
          <a:xfrm flipV="1">
            <a:off x="1295400" y="3126979"/>
            <a:ext cx="152400" cy="152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90" name="Oval 74"/>
          <p:cNvSpPr>
            <a:spLocks noChangeArrowheads="1"/>
          </p:cNvSpPr>
          <p:nvPr/>
        </p:nvSpPr>
        <p:spPr bwMode="auto">
          <a:xfrm flipV="1">
            <a:off x="1295400" y="3419475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91" name="Oval 75"/>
          <p:cNvSpPr>
            <a:spLocks noChangeArrowheads="1"/>
          </p:cNvSpPr>
          <p:nvPr/>
        </p:nvSpPr>
        <p:spPr bwMode="auto">
          <a:xfrm flipV="1">
            <a:off x="1295400" y="2819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1292" name="Oval 76"/>
          <p:cNvSpPr>
            <a:spLocks noChangeArrowheads="1"/>
          </p:cNvSpPr>
          <p:nvPr/>
        </p:nvSpPr>
        <p:spPr bwMode="auto">
          <a:xfrm flipV="1">
            <a:off x="1295400" y="401955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Solving Example</a:t>
            </a:r>
            <a:r>
              <a:rPr lang="en-US" dirty="0"/>
              <a:t>: 1,2,…,10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3925" y="1219200"/>
            <a:ext cx="4181475" cy="4876800"/>
          </a:xfrm>
        </p:spPr>
        <p:txBody>
          <a:bodyPr/>
          <a:lstStyle/>
          <a:p>
            <a:r>
              <a:rPr lang="en-US" sz="2000" dirty="0"/>
              <a:t>Rules (on your turn):</a:t>
            </a:r>
          </a:p>
          <a:p>
            <a:pPr lvl="1"/>
            <a:r>
              <a:rPr lang="en-US" sz="1800" dirty="0"/>
              <a:t>Running total = 0</a:t>
            </a:r>
          </a:p>
          <a:p>
            <a:r>
              <a:rPr lang="en-US" sz="2000" dirty="0"/>
              <a:t>Rules (on your turn):</a:t>
            </a:r>
          </a:p>
          <a:p>
            <a:pPr lvl="1"/>
            <a:r>
              <a:rPr lang="en-US" sz="1800" dirty="0"/>
              <a:t>Add 1 or 2 to running total</a:t>
            </a:r>
          </a:p>
          <a:p>
            <a:r>
              <a:rPr lang="en-US" sz="2000" dirty="0"/>
              <a:t>Goal</a:t>
            </a:r>
          </a:p>
          <a:p>
            <a:pPr lvl="1"/>
            <a:r>
              <a:rPr lang="en-US" sz="1800" dirty="0"/>
              <a:t>Be the FIRST to get to 10</a:t>
            </a:r>
          </a:p>
          <a:p>
            <a:r>
              <a:rPr lang="en-US" sz="2400" dirty="0"/>
              <a:t>Example</a:t>
            </a:r>
          </a:p>
          <a:p>
            <a:pPr lvl="1"/>
            <a:r>
              <a:rPr lang="en-US" sz="2000" dirty="0"/>
              <a:t>Ana: “2 to make it 2”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Bob: “1 to make it 3”</a:t>
            </a:r>
          </a:p>
          <a:p>
            <a:pPr lvl="1"/>
            <a:r>
              <a:rPr lang="en-US" sz="2000" dirty="0"/>
              <a:t>Ana: “2 to make it 5”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Bob: “2 to make it 7” </a:t>
            </a:r>
            <a:r>
              <a:rPr lang="en-US" sz="2000" dirty="0">
                <a:solidFill>
                  <a:schemeClr val="accent1"/>
                </a:solidFill>
                <a:sym typeface="Wingdings"/>
              </a:rPr>
              <a:t> photo</a:t>
            </a:r>
            <a:endParaRPr lang="en-US" sz="2000" dirty="0">
              <a:solidFill>
                <a:schemeClr val="accent1"/>
              </a:solidFill>
            </a:endParaRPr>
          </a:p>
          <a:p>
            <a:pPr lvl="1"/>
            <a:r>
              <a:rPr lang="en-US" sz="2000" dirty="0"/>
              <a:t>Ana: “1 to make it 8”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Bob: “2 to make it 10” I WIN!</a:t>
            </a:r>
          </a:p>
        </p:txBody>
      </p:sp>
      <p:sp>
        <p:nvSpPr>
          <p:cNvPr id="522245" name="Rectangle 5"/>
          <p:cNvSpPr>
            <a:spLocks noChangeArrowheads="1"/>
          </p:cNvSpPr>
          <p:nvPr/>
        </p:nvSpPr>
        <p:spPr bwMode="auto">
          <a:xfrm>
            <a:off x="5801848" y="4724400"/>
            <a:ext cx="2198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18 VAG Rounded Bold   07390"/>
              </a:rPr>
              <a:t>7 ducks (out of 10)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273" y="2362200"/>
            <a:ext cx="3656527" cy="23828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0 = Win</a:t>
            </a:r>
          </a:p>
          <a:p>
            <a:r>
              <a:rPr lang="en-US" sz="2400" dirty="0" smtClean="0"/>
              <a:t>1 = Lose</a:t>
            </a:r>
          </a:p>
          <a:p>
            <a:r>
              <a:rPr lang="en-US" sz="2400" dirty="0" smtClean="0"/>
              <a:t>2 = </a:t>
            </a:r>
            <a:r>
              <a:rPr lang="en-US" sz="2400" dirty="0"/>
              <a:t>Win</a:t>
            </a:r>
            <a:endParaRPr lang="en-US" sz="2400" dirty="0" smtClean="0"/>
          </a:p>
          <a:p>
            <a:r>
              <a:rPr lang="en-US" sz="2400" dirty="0" smtClean="0"/>
              <a:t>3 = </a:t>
            </a:r>
            <a:r>
              <a:rPr lang="en-US" sz="2400" dirty="0"/>
              <a:t>Win</a:t>
            </a:r>
            <a:endParaRPr lang="en-US" sz="2400" dirty="0" smtClean="0"/>
          </a:p>
          <a:p>
            <a:r>
              <a:rPr lang="en-US" sz="2400" dirty="0" smtClean="0"/>
              <a:t>4 = </a:t>
            </a:r>
            <a:r>
              <a:rPr lang="en-US" sz="2400" dirty="0"/>
              <a:t>Lose</a:t>
            </a:r>
            <a:endParaRPr lang="en-US" sz="2400" dirty="0" smtClean="0"/>
          </a:p>
          <a:p>
            <a:r>
              <a:rPr lang="en-US" sz="2400" dirty="0" smtClean="0"/>
              <a:t>5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6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7 </a:t>
            </a:r>
            <a:r>
              <a:rPr lang="en-US" sz="2400" dirty="0"/>
              <a:t>= Lose</a:t>
            </a:r>
            <a:endParaRPr lang="en-US" sz="2400" dirty="0" smtClean="0"/>
          </a:p>
          <a:p>
            <a:r>
              <a:rPr lang="en-US" sz="2400" dirty="0" smtClean="0"/>
              <a:t>8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9 </a:t>
            </a:r>
            <a:r>
              <a:rPr lang="en-US" sz="2400" dirty="0"/>
              <a:t>= Win</a:t>
            </a:r>
            <a:endParaRPr lang="en-US" sz="2400" dirty="0" smtClean="0"/>
          </a:p>
          <a:p>
            <a:r>
              <a:rPr lang="en-US" sz="2400" dirty="0" smtClean="0"/>
              <a:t>10 </a:t>
            </a:r>
            <a:r>
              <a:rPr lang="en-US" sz="2400" dirty="0"/>
              <a:t>= Lose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43200" y="990601"/>
            <a:ext cx="6096000" cy="5305864"/>
          </a:xfrm>
        </p:spPr>
        <p:txBody>
          <a:bodyPr/>
          <a:lstStyle/>
          <a:p>
            <a:r>
              <a:rPr lang="en-US" dirty="0" smtClean="0"/>
              <a:t>P = Position</a:t>
            </a:r>
          </a:p>
          <a:p>
            <a:r>
              <a:rPr lang="en-US" dirty="0" smtClean="0"/>
              <a:t>M = Move</a:t>
            </a:r>
          </a:p>
          <a:p>
            <a:r>
              <a:rPr lang="en-US" dirty="0" smtClean="0"/>
              <a:t>We only need 3 blocks to define a game</a:t>
            </a:r>
            <a:endParaRPr lang="en-US" dirty="0"/>
          </a:p>
          <a:p>
            <a:pPr lvl="1"/>
            <a:r>
              <a:rPr lang="en-US" dirty="0" smtClean="0"/>
              <a:t>Do Move M on Position P</a:t>
            </a:r>
          </a:p>
          <a:p>
            <a:pPr lvl="2"/>
            <a:r>
              <a:rPr lang="en-US" dirty="0" smtClean="0">
                <a:sym typeface="Wingdings"/>
              </a:rPr>
              <a:t> a new Position</a:t>
            </a:r>
            <a:endParaRPr lang="en-US" dirty="0" smtClean="0"/>
          </a:p>
          <a:p>
            <a:pPr lvl="1"/>
            <a:r>
              <a:rPr lang="en-US" dirty="0" smtClean="0"/>
              <a:t>Generate Moves from Position P</a:t>
            </a:r>
          </a:p>
          <a:p>
            <a:pPr lvl="2"/>
            <a:r>
              <a:rPr lang="en-US" dirty="0" smtClean="0">
                <a:sym typeface="Wingdings"/>
              </a:rPr>
              <a:t> list of Moves</a:t>
            </a:r>
            <a:endParaRPr lang="en-US" dirty="0" smtClean="0"/>
          </a:p>
          <a:p>
            <a:pPr lvl="1"/>
            <a:r>
              <a:rPr lang="en-US" dirty="0" smtClean="0"/>
              <a:t>Primitive Value of Position P</a:t>
            </a:r>
          </a:p>
          <a:p>
            <a:pPr lvl="2"/>
            <a:r>
              <a:rPr lang="en-US" dirty="0" smtClean="0">
                <a:sym typeface="Wingdings"/>
              </a:rPr>
              <a:t> {win, lose, tie, undecided}</a:t>
            </a:r>
          </a:p>
          <a:p>
            <a:r>
              <a:rPr lang="en-US" dirty="0" smtClean="0">
                <a:sym typeface="Wingdings"/>
              </a:rPr>
              <a:t>Let’s write </a:t>
            </a:r>
            <a:r>
              <a:rPr lang="en-US" dirty="0" smtClean="0">
                <a:solidFill>
                  <a:srgbClr val="FFFF00"/>
                </a:solidFill>
                <a:sym typeface="Wingdings"/>
              </a:rPr>
              <a:t>Value of Position P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code to determine value!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532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pic>
        <p:nvPicPr>
          <p:cNvPr id="6" name="Content Placeholder 5" descr="Valu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5114" r="-25114"/>
          <a:stretch>
            <a:fillRect/>
          </a:stretch>
        </p:blipFill>
        <p:spPr>
          <a:xfrm>
            <a:off x="762000" y="1189331"/>
            <a:ext cx="7620000" cy="4968288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2904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42015</TotalTime>
  <Pages>47</Pages>
  <Words>490</Words>
  <Application>Microsoft Macintosh PowerPoint</Application>
  <PresentationFormat>Letter Paper (8.5x11 in)</PresentationFormat>
  <Paragraphs>95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Pro          Self-driving cars          con</vt:lpstr>
      <vt:lpstr>I do research on Board Games…</vt:lpstr>
      <vt:lpstr>A Strong Solution visits every position</vt:lpstr>
      <vt:lpstr>Strong Solving Example: 1,2,…,10</vt:lpstr>
      <vt:lpstr>Let’s write code to determine value!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2735</cp:revision>
  <cp:lastPrinted>2014-01-19T11:01:55Z</cp:lastPrinted>
  <dcterms:created xsi:type="dcterms:W3CDTF">2014-01-19T11:00:58Z</dcterms:created>
  <dcterms:modified xsi:type="dcterms:W3CDTF">2014-01-19T11:01:56Z</dcterms:modified>
</cp:coreProperties>
</file>