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47" r:id="rId2"/>
    <p:sldId id="1087" r:id="rId3"/>
    <p:sldId id="1048" r:id="rId4"/>
    <p:sldId id="1069" r:id="rId5"/>
    <p:sldId id="1066" r:id="rId6"/>
    <p:sldId id="1068" r:id="rId7"/>
    <p:sldId id="1070" r:id="rId8"/>
    <p:sldId id="1073" r:id="rId9"/>
    <p:sldId id="1072" r:id="rId10"/>
    <p:sldId id="1088" r:id="rId11"/>
    <p:sldId id="1074" r:id="rId12"/>
    <p:sldId id="1075" r:id="rId13"/>
    <p:sldId id="1076" r:id="rId14"/>
    <p:sldId id="1077" r:id="rId15"/>
    <p:sldId id="1078" r:id="rId16"/>
    <p:sldId id="1079" r:id="rId17"/>
    <p:sldId id="1080" r:id="rId18"/>
    <p:sldId id="1071" r:id="rId19"/>
    <p:sldId id="1082" r:id="rId20"/>
    <p:sldId id="1083" r:id="rId21"/>
    <p:sldId id="1084" r:id="rId22"/>
    <p:sldId id="1085" r:id="rId23"/>
    <p:sldId id="1081" r:id="rId2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25" autoAdjust="0"/>
    <p:restoredTop sz="89227" autoAdjust="0"/>
  </p:normalViewPr>
  <p:slideViewPr>
    <p:cSldViewPr>
      <p:cViewPr varScale="1">
        <p:scale>
          <a:sx n="156" d="100"/>
          <a:sy n="156" d="100"/>
        </p:scale>
        <p:origin x="-112" y="-96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(c) </a:t>
            </a:r>
            <a:r>
              <a:rPr lang="en-US" dirty="0" smtClean="0"/>
              <a:t>Consumers spent $24.75 billion on video games, hardware and accessories in 2011.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www.theesa.com</a:t>
            </a:r>
            <a:r>
              <a:rPr lang="en-US" dirty="0" smtClean="0"/>
              <a:t>/facts/</a:t>
            </a:r>
            <a:r>
              <a:rPr lang="en-US" dirty="0" err="1" smtClean="0"/>
              <a:t>index.asp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(d) 52% say video games are a positive part of my child’s life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www.theesa.com</a:t>
            </a:r>
            <a:r>
              <a:rPr lang="en-US" dirty="0" smtClean="0"/>
              <a:t>/facts/</a:t>
            </a:r>
            <a:r>
              <a:rPr lang="en-US" dirty="0" err="1" smtClean="0"/>
              <a:t>gameplayer.asp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2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Video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848774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Video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48774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52400"/>
            <a:ext cx="7162800" cy="28192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#3 : Video Games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2012-06-20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886200"/>
            <a:ext cx="5334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Leap Motion: $70?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572000"/>
            <a:ext cx="4267200" cy="1828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200x more accurate than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Kinect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; trac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ks 10 fingers to 1/100 of a millimeter… by the end of this year</a:t>
            </a:r>
            <a:endParaRPr lang="en-US" sz="24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Courier New" pitchFamily="1" charset="0"/>
              </a:rPr>
              <a:t>http://</a:t>
            </a:r>
            <a:r>
              <a:rPr lang="en-US" sz="2400" b="1" dirty="0" err="1">
                <a:latin typeface="Courier New" pitchFamily="1" charset="0"/>
              </a:rPr>
              <a:t>engt.co</a:t>
            </a:r>
            <a:r>
              <a:rPr lang="en-US" sz="2400" b="1" dirty="0">
                <a:latin typeface="Courier New" pitchFamily="1" charset="0"/>
              </a:rPr>
              <a:t>/MAf8fR</a:t>
            </a:r>
            <a:endParaRPr lang="en-US" sz="2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21218" y="62336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Summer 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22" y="3657600"/>
            <a:ext cx="3850678" cy="2560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22%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32%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42%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52%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62%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% of </a:t>
            </a:r>
            <a:r>
              <a:rPr lang="en-US" dirty="0" smtClean="0"/>
              <a:t>Parents : </a:t>
            </a:r>
            <a:r>
              <a:rPr lang="en-US" dirty="0" smtClean="0"/>
              <a:t>“Video games are a positive part of my child’s life”</a:t>
            </a:r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676400"/>
            <a:ext cx="22572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30656"/>
            <a:ext cx="4572000" cy="2388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www.theesa.com/facts/gameplayer.asp</a:t>
            </a:r>
            <a:endParaRPr lang="en-US" sz="400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3D Computer 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to making a 3D animated film…</a:t>
            </a:r>
          </a:p>
          <a:p>
            <a:pPr lvl="1"/>
            <a:r>
              <a:rPr lang="en-US" i="1"/>
              <a:t>Model </a:t>
            </a:r>
            <a:r>
              <a:rPr lang="en-US"/>
              <a:t>characters, environment in 3D</a:t>
            </a:r>
          </a:p>
          <a:p>
            <a:pPr lvl="1"/>
            <a:r>
              <a:rPr lang="en-US"/>
              <a:t>Add </a:t>
            </a:r>
            <a:r>
              <a:rPr lang="en-US" i="1"/>
              <a:t>shading </a:t>
            </a:r>
            <a:r>
              <a:rPr lang="en-US"/>
              <a:t>+ </a:t>
            </a:r>
            <a:r>
              <a:rPr lang="en-US" i="1"/>
              <a:t>lights </a:t>
            </a:r>
            <a:r>
              <a:rPr lang="en-US"/>
              <a:t>+ </a:t>
            </a:r>
            <a:r>
              <a:rPr lang="en-US" i="1"/>
              <a:t>effects </a:t>
            </a:r>
            <a:r>
              <a:rPr lang="en-US"/>
              <a:t>+ </a:t>
            </a:r>
            <a:r>
              <a:rPr lang="en-US" i="1"/>
              <a:t>behavior</a:t>
            </a:r>
          </a:p>
          <a:p>
            <a:pPr lvl="1"/>
            <a:r>
              <a:rPr lang="en-US"/>
              <a:t>Let 3D </a:t>
            </a:r>
            <a:r>
              <a:rPr lang="en-US" i="1"/>
              <a:t>rendering </a:t>
            </a:r>
            <a:r>
              <a:rPr lang="en-US"/>
              <a:t>engine (on graphics card) do the work of figuring out 2D scene from 3D 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Many things are too</a:t>
            </a:r>
            <a:br>
              <a:rPr lang="en-US"/>
            </a:br>
            <a:r>
              <a:rPr lang="en-US"/>
              <a:t>“expensive” to do in</a:t>
            </a:r>
            <a:br>
              <a:rPr lang="en-US"/>
            </a:br>
            <a:r>
              <a:rPr lang="en-US"/>
              <a:t>30 frames per second</a:t>
            </a:r>
          </a:p>
          <a:p>
            <a:pPr lvl="1"/>
            <a:r>
              <a:rPr lang="en-US"/>
              <a:t>Research breakthroughs!  </a:t>
            </a:r>
          </a:p>
          <a:p>
            <a:endParaRPr lang="en-US"/>
          </a:p>
        </p:txBody>
      </p:sp>
      <p:pic>
        <p:nvPicPr>
          <p:cNvPr id="7" name="Picture 6" descr="fight_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581400"/>
            <a:ext cx="4114800" cy="192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 New"/>
                <a:cs typeface="Courier New"/>
              </a:rPr>
              <a:t>www.nytimes.com</a:t>
            </a:r>
            <a:r>
              <a:rPr lang="en-US" sz="1800" b="1" dirty="0">
                <a:latin typeface="Courier New"/>
                <a:cs typeface="Courier New"/>
              </a:rPr>
              <a:t>/2009/07/08/arts/television/08fight.html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err="1"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latin typeface="Courier New"/>
                <a:cs typeface="Courier New"/>
              </a:rPr>
              <a:t>/wiki/</a:t>
            </a:r>
            <a:r>
              <a:rPr lang="en-US" sz="1800" b="1" dirty="0" err="1">
                <a:latin typeface="Courier New"/>
                <a:cs typeface="Courier New"/>
              </a:rPr>
              <a:t>Portal:Computer_graphics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err="1">
                <a:latin typeface="Courier New"/>
                <a:cs typeface="Courier New"/>
              </a:rPr>
              <a:t>www.siggraph.org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Actors in MoCap suits</a:t>
            </a:r>
          </a:p>
          <a:p>
            <a:r>
              <a:rPr lang="en-US"/>
              <a:t>Motions recorded, put in “motion libraries”</a:t>
            </a:r>
          </a:p>
          <a:p>
            <a:pPr lvl="1"/>
            <a:r>
              <a:rPr lang="en-US"/>
              <a:t>E.g., running, throwing, passing, tackling</a:t>
            </a:r>
          </a:p>
          <a:p>
            <a:pPr lvl="1"/>
            <a:r>
              <a:rPr lang="en-US"/>
              <a:t>Can be edited/cleaned</a:t>
            </a:r>
          </a:p>
          <a:p>
            <a:pPr lvl="1"/>
            <a:r>
              <a:rPr lang="en-US"/>
              <a:t>Motion </a:t>
            </a:r>
            <a:r>
              <a:rPr lang="en-US" i="1"/>
              <a:t>synthesis </a:t>
            </a:r>
            <a:r>
              <a:rPr lang="en-US"/>
              <a:t>also</a:t>
            </a:r>
          </a:p>
          <a:p>
            <a:r>
              <a:rPr lang="en-US"/>
              <a:t>Challenges</a:t>
            </a:r>
          </a:p>
          <a:p>
            <a:pPr lvl="1"/>
            <a:r>
              <a:rPr lang="en-US"/>
              <a:t>Motion “blending”</a:t>
            </a:r>
          </a:p>
          <a:p>
            <a:pPr lvl="1"/>
            <a:r>
              <a:rPr lang="en-US"/>
              <a:t>Non-”sliding” feet</a:t>
            </a:r>
          </a:p>
          <a:p>
            <a:pPr lvl="1"/>
            <a:r>
              <a:rPr lang="en-US"/>
              <a:t>UC Berkeley Research!</a:t>
            </a:r>
          </a:p>
        </p:txBody>
      </p:sp>
      <p:pic>
        <p:nvPicPr>
          <p:cNvPr id="7" name="Content Placeholder 6" descr="andygoll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810" r="-2810"/>
          <a:stretch>
            <a:fillRect/>
          </a:stretch>
        </p:blipFill>
        <p:spPr>
          <a:xfrm>
            <a:off x="5112572" y="1267266"/>
            <a:ext cx="3269428" cy="42953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Motion Capture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en.wikipedia.org/wiki/Motion_capture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www.phasespace.com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3"/>
          <a:srcRect t="24250"/>
          <a:stretch>
            <a:fillRect/>
          </a:stretch>
        </p:blipFill>
        <p:spPr>
          <a:xfrm>
            <a:off x="3657600" y="4876800"/>
            <a:ext cx="1212854" cy="685800"/>
          </a:xfrm>
          <a:prstGeom prst="rect">
            <a:avLst/>
          </a:prstGeom>
        </p:spPr>
      </p:pic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4"/>
          <a:srcRect l="7414" t="11572" r="34514"/>
          <a:stretch>
            <a:fillRect/>
          </a:stretch>
        </p:blipFill>
        <p:spPr>
          <a:xfrm>
            <a:off x="4343400" y="3200400"/>
            <a:ext cx="760912" cy="151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/>
              <a:t>Range of intelligence</a:t>
            </a:r>
          </a:p>
          <a:p>
            <a:pPr lvl="1"/>
            <a:r>
              <a:rPr lang="en-US"/>
              <a:t>Low: simple heuristics</a:t>
            </a:r>
          </a:p>
          <a:p>
            <a:pPr lvl="1"/>
            <a:r>
              <a:rPr lang="en-US"/>
              <a:t>High: Learns from player</a:t>
            </a:r>
          </a:p>
          <a:p>
            <a:r>
              <a:rPr lang="en-US"/>
              <a:t>Dynamic difficulty</a:t>
            </a:r>
          </a:p>
          <a:p>
            <a:pPr lvl="1"/>
            <a:r>
              <a:rPr lang="en-US"/>
              <a:t>Must hold interest </a:t>
            </a:r>
          </a:p>
          <a:p>
            <a:pPr lvl="1"/>
            <a:r>
              <a:rPr lang="en-US"/>
              <a:t>“Simple to learn, difficult to master is the holy grail of game design.”</a:t>
            </a:r>
          </a:p>
          <a:p>
            <a:pPr lvl="1"/>
            <a:r>
              <a:rPr lang="en-US"/>
              <a:t>Cheating AI (e.g.,racing)</a:t>
            </a:r>
          </a:p>
          <a:p>
            <a:endParaRPr lang="en-US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Artificial Intelligence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 New"/>
                <a:cs typeface="Courier New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queue.acm.org/detail.cfm?id=971593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Simulations for training</a:t>
            </a:r>
          </a:p>
          <a:p>
            <a:pPr lvl="1"/>
            <a:r>
              <a:rPr lang="en-US" dirty="0"/>
              <a:t>Flight simulations, combat, medical training</a:t>
            </a:r>
          </a:p>
          <a:p>
            <a:r>
              <a:rPr lang="en-US" dirty="0"/>
              <a:t>Games w/a Purpose</a:t>
            </a:r>
          </a:p>
          <a:p>
            <a:pPr lvl="1"/>
            <a:r>
              <a:rPr lang="en-US" dirty="0"/>
              <a:t>A game to do useful stuff, hard for computers</a:t>
            </a:r>
          </a:p>
          <a:p>
            <a:pPr lvl="1"/>
            <a:r>
              <a:rPr lang="en-US" dirty="0"/>
              <a:t>Luis von </a:t>
            </a:r>
            <a:r>
              <a:rPr lang="en-US" dirty="0" err="1" smtClean="0"/>
              <a:t>Ahn</a:t>
            </a:r>
            <a:r>
              <a:rPr lang="en-US" dirty="0" smtClean="0"/>
              <a:t>: GWAP</a:t>
            </a:r>
            <a:endParaRPr lang="en-US" dirty="0"/>
          </a:p>
          <a:p>
            <a:pPr lvl="2"/>
            <a:r>
              <a:rPr lang="en-US" dirty="0"/>
              <a:t>ESP : Label images fastest</a:t>
            </a:r>
          </a:p>
          <a:p>
            <a:pPr lvl="2"/>
            <a:r>
              <a:rPr lang="en-US" dirty="0"/>
              <a:t>Gender Guesser</a:t>
            </a:r>
          </a:p>
          <a:p>
            <a:pPr lvl="2"/>
            <a:r>
              <a:rPr lang="en-US" dirty="0" err="1"/>
              <a:t>Popvideo</a:t>
            </a:r>
            <a:r>
              <a:rPr lang="en-US" dirty="0"/>
              <a:t> : label video</a:t>
            </a:r>
          </a:p>
          <a:p>
            <a:pPr lvl="2"/>
            <a:r>
              <a:rPr lang="en-US" dirty="0" err="1"/>
              <a:t>Matchin</a:t>
            </a:r>
            <a:r>
              <a:rPr lang="en-US" dirty="0"/>
              <a:t> : Pick best images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Good (Serious Games)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en.wikipedia.org/wiki/Serious_games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en.wikipedia.org/wiki/Game_based_learning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gwap.com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066800"/>
            <a:ext cx="3886200" cy="3670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/>
          </a:p>
        </p:txBody>
      </p:sp>
      <p:pic>
        <p:nvPicPr>
          <p:cNvPr id="3" name="Picture 2" descr="Screen Shot 2012-06-19 at 10.06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191000"/>
            <a:ext cx="3200400" cy="1313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Gamers Thumb</a:t>
            </a:r>
          </a:p>
          <a:p>
            <a:pPr lvl="1"/>
            <a:r>
              <a:rPr lang="en-US" dirty="0"/>
              <a:t>Caused with too much use of gamepad</a:t>
            </a:r>
          </a:p>
          <a:p>
            <a:pPr lvl="1"/>
            <a:r>
              <a:rPr lang="en-US" dirty="0" smtClean="0"/>
              <a:t>Solutions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Break timers, rest</a:t>
            </a:r>
          </a:p>
          <a:p>
            <a:r>
              <a:rPr lang="en-US" dirty="0"/>
              <a:t>Video game addiction</a:t>
            </a:r>
          </a:p>
          <a:p>
            <a:pPr lvl="1"/>
            <a:r>
              <a:rPr lang="en-US" dirty="0"/>
              <a:t>Impulse control disorder</a:t>
            </a:r>
          </a:p>
          <a:p>
            <a:pPr lvl="1"/>
            <a:r>
              <a:rPr lang="en-US" dirty="0"/>
              <a:t>Stanford: yes, addictive!</a:t>
            </a:r>
          </a:p>
          <a:p>
            <a:pPr lvl="1"/>
            <a:r>
              <a:rPr lang="en-US" dirty="0"/>
              <a:t>“Gamers Wife”</a:t>
            </a:r>
          </a:p>
          <a:p>
            <a:pPr lvl="1"/>
            <a:r>
              <a:rPr lang="en-US" dirty="0"/>
              <a:t>Online gamers anon</a:t>
            </a:r>
          </a:p>
        </p:txBody>
      </p:sp>
      <p:pic>
        <p:nvPicPr>
          <p:cNvPr id="8" name="Content Placeholder 7" descr="rsi-reducedhand1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-25549" b="-255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Bad (RSI, addiction)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en.wikipedia.org/wiki/Video_game_addiction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en.wikipedia.org/wiki/Repetitive_strain_injury</a:t>
            </a:r>
            <a:br>
              <a:rPr lang="en-US" sz="1800" b="1">
                <a:latin typeface="Courier New"/>
                <a:cs typeface="Courier New"/>
              </a:rPr>
            </a:br>
            <a:endParaRPr lang="en-US" sz="1800" b="1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Violent video games</a:t>
            </a:r>
          </a:p>
          <a:p>
            <a:pPr lvl="1"/>
            <a:r>
              <a:rPr lang="en-US"/>
              <a:t>Increase aggression, decrease “helping”</a:t>
            </a:r>
          </a:p>
          <a:p>
            <a:pPr lvl="1"/>
            <a:r>
              <a:rPr lang="en-US"/>
              <a:t>Others found no link</a:t>
            </a:r>
          </a:p>
          <a:p>
            <a:r>
              <a:rPr lang="en-US"/>
              <a:t>High-profile incidents</a:t>
            </a:r>
          </a:p>
          <a:p>
            <a:pPr lvl="1"/>
            <a:r>
              <a:rPr lang="en-US"/>
              <a:t>Columbine kids loved the Doom video game</a:t>
            </a:r>
          </a:p>
          <a:p>
            <a:r>
              <a:rPr lang="en-US"/>
              <a:t>Ratings help</a:t>
            </a:r>
          </a:p>
          <a:p>
            <a:r>
              <a:rPr lang="en-US"/>
              <a:t>Games “folk devil”</a:t>
            </a:r>
          </a:p>
          <a:p>
            <a:pPr lvl="1"/>
            <a:r>
              <a:rPr lang="en-US"/>
              <a:t>Billions $, kids at stake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Content Placeholder 7" descr="TENDENC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5043488" y="1295400"/>
            <a:ext cx="3262312" cy="42859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Ugly (Violence)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en.wikipedia.org/wiki/Video_game_controversy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www.apa.org/science/psa/sb-anderson.html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/>
              <a:t>Media producers connecting assets</a:t>
            </a:r>
          </a:p>
          <a:p>
            <a:pPr lvl="1"/>
            <a:r>
              <a:rPr lang="en-US" dirty="0"/>
              <a:t>Disney, Lucas big players</a:t>
            </a:r>
          </a:p>
          <a:p>
            <a:r>
              <a:rPr lang="en-US" dirty="0"/>
              <a:t>Controllers and sensors expand</a:t>
            </a:r>
          </a:p>
          <a:p>
            <a:r>
              <a:rPr lang="en-US" dirty="0"/>
              <a:t>Games on Demand</a:t>
            </a:r>
          </a:p>
          <a:p>
            <a:pPr lvl="1"/>
            <a:r>
              <a:rPr lang="en-US" dirty="0" smtClean="0"/>
              <a:t>Steam, </a:t>
            </a:r>
            <a:r>
              <a:rPr lang="en-US" dirty="0" err="1" smtClean="0"/>
              <a:t>OnLive</a:t>
            </a:r>
            <a:endParaRPr lang="en-US" dirty="0"/>
          </a:p>
          <a:p>
            <a:r>
              <a:rPr lang="en-US" dirty="0"/>
              <a:t>Brain-Computer Interface (BCI)</a:t>
            </a:r>
          </a:p>
          <a:p>
            <a:pPr lvl="1"/>
            <a:r>
              <a:rPr lang="en-US" dirty="0"/>
              <a:t>Invasive and Non-</a:t>
            </a:r>
          </a:p>
          <a:p>
            <a:endParaRPr lang="en-US" dirty="0"/>
          </a:p>
        </p:txBody>
      </p:sp>
      <p:pic>
        <p:nvPicPr>
          <p:cNvPr id="8" name="Content Placeholder 7" descr="400px-BrainG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092" r="-7092"/>
          <a:stretch>
            <a:fillRect/>
          </a:stretch>
        </p:blipFill>
        <p:spPr>
          <a:xfrm>
            <a:off x="5195888" y="1219200"/>
            <a:ext cx="2957512" cy="38855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: Future </a:t>
            </a:r>
            <a:r>
              <a:rPr lang="en-US" dirty="0"/>
              <a:t>of 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www.pbs.org/kcts/videogamerevolution/impact/future.html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en.wikipedia.org/wiki/Brain–computer_interface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52578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88656" cy="5305864"/>
          </a:xfrm>
        </p:spPr>
        <p:txBody>
          <a:bodyPr/>
          <a:lstStyle/>
          <a:p>
            <a:r>
              <a:rPr lang="en-US" sz="2400"/>
              <a:t>Golden age of video arcades</a:t>
            </a:r>
          </a:p>
          <a:p>
            <a:pPr lvl="1"/>
            <a:r>
              <a:rPr lang="en-US" sz="2000"/>
              <a:t>Pong, Space Invaders, Asteroids, Pac Man</a:t>
            </a:r>
          </a:p>
          <a:p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gen consoles (1972–1976)</a:t>
            </a:r>
          </a:p>
          <a:p>
            <a:pPr lvl="1"/>
            <a:r>
              <a:rPr lang="en-US" sz="2000"/>
              <a:t>Magnavox Odyssey</a:t>
            </a:r>
          </a:p>
          <a:p>
            <a:r>
              <a:rPr lang="en-US" sz="2400"/>
              <a:t>Mainframe computers</a:t>
            </a:r>
          </a:p>
          <a:p>
            <a:pPr lvl="1"/>
            <a:r>
              <a:rPr lang="en-US" sz="2000"/>
              <a:t>Hunt the Wumpus, Rogue</a:t>
            </a:r>
          </a:p>
          <a:p>
            <a:r>
              <a:rPr lang="en-US" sz="2400"/>
              <a:t>Home computers</a:t>
            </a:r>
          </a:p>
          <a:p>
            <a:pPr lvl="1"/>
            <a:r>
              <a:rPr lang="en-US" sz="2000"/>
              <a:t>Type the program in! </a:t>
            </a:r>
          </a:p>
          <a:p>
            <a:pPr lvl="1"/>
            <a:r>
              <a:rPr lang="en-US" sz="2000"/>
              <a:t>Floppies, Tapes. Zork, others.</a:t>
            </a:r>
          </a:p>
          <a:p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gen consoles (1977–1984)</a:t>
            </a:r>
          </a:p>
          <a:p>
            <a:pPr lvl="1"/>
            <a:r>
              <a:rPr lang="en-US" sz="2000"/>
              <a:t>Atari 2600, Intellivision, Colecovision, Activision</a:t>
            </a:r>
            <a:br>
              <a:rPr lang="en-US" sz="2000"/>
            </a:br>
            <a:endParaRPr lang="en-US" sz="20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1970s</a:t>
            </a:r>
          </a:p>
        </p:txBody>
      </p:sp>
      <p:pic>
        <p:nvPicPr>
          <p:cNvPr id="12" name="Content Placeholder 11" descr="Asteroi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8" b="-618"/>
          <a:stretch>
            <a:fillRect/>
          </a:stretch>
        </p:blipFill>
        <p:spPr>
          <a:xfrm>
            <a:off x="5039930" y="1495866"/>
            <a:ext cx="3269428" cy="4295334"/>
          </a:xfrm>
        </p:spPr>
      </p:pic>
      <p:sp>
        <p:nvSpPr>
          <p:cNvPr id="13" name="Oval 12"/>
          <p:cNvSpPr/>
          <p:nvPr/>
        </p:nvSpPr>
        <p:spPr>
          <a:xfrm>
            <a:off x="4724400" y="58526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en.wikipedia.org/wiki/History_of_video_games</a:t>
            </a:r>
          </a:p>
          <a:p>
            <a:pPr algn="ctr"/>
            <a:r>
              <a:rPr lang="en-US" sz="1800" b="1">
                <a:latin typeface="Courier New"/>
                <a:cs typeface="Courier New"/>
              </a:rPr>
              <a:t>www.thegameconsole.com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641056" cy="5305864"/>
          </a:xfrm>
        </p:spPr>
        <p:txBody>
          <a:bodyPr/>
          <a:lstStyle/>
          <a:p>
            <a:r>
              <a:rPr lang="en-US" sz="2400"/>
              <a:t>Genre innovation</a:t>
            </a:r>
          </a:p>
          <a:p>
            <a:r>
              <a:rPr lang="en-US" sz="2400"/>
              <a:t>Gaming computers</a:t>
            </a:r>
          </a:p>
          <a:p>
            <a:pPr lvl="1"/>
            <a:r>
              <a:rPr lang="en-US" sz="2000"/>
              <a:t>Apple II, Commodore 64, Atari 800</a:t>
            </a:r>
          </a:p>
          <a:p>
            <a:r>
              <a:rPr lang="en-US" sz="2400"/>
              <a:t>Early online gaming</a:t>
            </a:r>
          </a:p>
          <a:p>
            <a:pPr lvl="1"/>
            <a:r>
              <a:rPr lang="en-US" sz="2000"/>
              <a:t>Mostly text only, MUDs</a:t>
            </a:r>
          </a:p>
          <a:p>
            <a:r>
              <a:rPr lang="en-US" sz="2400"/>
              <a:t>Handheld LCD games</a:t>
            </a:r>
          </a:p>
          <a:p>
            <a:r>
              <a:rPr lang="en-US" sz="2400"/>
              <a:t>Video game crash of 1983</a:t>
            </a:r>
          </a:p>
          <a:p>
            <a:pPr lvl="1"/>
            <a:r>
              <a:rPr lang="en-US" sz="2000"/>
              <a:t>Atari buried millions of ETs in dump</a:t>
            </a:r>
          </a:p>
          <a:p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 gen consoles (1985–1989)</a:t>
            </a:r>
          </a:p>
          <a:p>
            <a:pPr lvl="1"/>
            <a:r>
              <a:rPr lang="en-US" sz="2000"/>
              <a:t>Nintendo Ent. System (NES)</a:t>
            </a:r>
          </a:p>
          <a:p>
            <a:pPr lvl="2"/>
            <a:r>
              <a:rPr lang="en-US"/>
              <a:t>Super Mario Bros, Zelda, FF I</a:t>
            </a:r>
          </a:p>
          <a:p>
            <a:pPr lvl="2"/>
            <a:r>
              <a:rPr lang="en-US"/>
              <a:t>Gamepad introduced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pic>
        <p:nvPicPr>
          <p:cNvPr id="11" name="Content Placeholder 10" descr="Nintendo_entertainment_system.jpe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4179" b="-64179"/>
          <a:stretch>
            <a:fillRect/>
          </a:stretch>
        </p:blipFill>
        <p:spPr>
          <a:xfrm>
            <a:off x="6781800" y="1143000"/>
            <a:ext cx="2057400" cy="317590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1980s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2032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257800"/>
            <a:ext cx="2336800" cy="1046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962400"/>
            <a:ext cx="1168400" cy="1601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l="6000" t="11000" r="8000" b="6500"/>
          <a:stretch>
            <a:fillRect/>
          </a:stretch>
        </p:blipFill>
        <p:spPr>
          <a:xfrm>
            <a:off x="5257800" y="1295400"/>
            <a:ext cx="1465811" cy="1874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1143000"/>
            <a:ext cx="1295400" cy="82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$250,000,000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$2,500,000,000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$25,000,000,000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$250,000,000,000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$2,500,000,000,000</a:t>
            </a:r>
          </a:p>
          <a:p>
            <a:pPr marL="582613" indent="-514350">
              <a:buFont typeface="+mj-lt"/>
              <a:buAutoNum type="alphaLcParenR"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the US </a:t>
            </a:r>
            <a:r>
              <a:rPr lang="en-US" dirty="0"/>
              <a:t>video game market?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38400"/>
            <a:ext cx="4572000" cy="2388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www.theesa.com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/facts</a:t>
            </a:r>
            <a:endParaRPr lang="en-US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Decline of arcades</a:t>
            </a:r>
          </a:p>
          <a:p>
            <a:r>
              <a:rPr lang="en-US" sz="2400"/>
              <a:t>Handhelds come of age</a:t>
            </a:r>
          </a:p>
          <a:p>
            <a:pPr lvl="1"/>
            <a:r>
              <a:rPr lang="en-US" sz="2000"/>
              <a:t>GameBoy, Sega Game Gear</a:t>
            </a:r>
          </a:p>
          <a:p>
            <a:r>
              <a:rPr lang="en-US" sz="2400"/>
              <a:t>Mobile phone gaming</a:t>
            </a:r>
          </a:p>
          <a:p>
            <a:r>
              <a:rPr lang="en-US" sz="2400"/>
              <a:t>Fourth generation consoles (1990–1994)</a:t>
            </a:r>
          </a:p>
          <a:p>
            <a:pPr lvl="1"/>
            <a:r>
              <a:rPr lang="en-US" sz="2000"/>
              <a:t>Sega Genesis, Super NES</a:t>
            </a:r>
          </a:p>
          <a:p>
            <a:r>
              <a:rPr lang="en-US" sz="2400"/>
              <a:t>Fifth generation consoles (1995–2000)</a:t>
            </a:r>
          </a:p>
          <a:p>
            <a:pPr lvl="1"/>
            <a:r>
              <a:rPr lang="en-US" sz="2000"/>
              <a:t>Playstation, Nintendo 64 </a:t>
            </a:r>
            <a:br>
              <a:rPr lang="en-US" sz="2000"/>
            </a:br>
            <a:r>
              <a:rPr lang="en-US" sz="2000"/>
              <a:t>(with Super Mario 64)</a:t>
            </a:r>
          </a:p>
          <a:p>
            <a:r>
              <a:rPr lang="en-US" sz="2400"/>
              <a:t>Transition to 3D, CDs</a:t>
            </a:r>
          </a:p>
          <a:p>
            <a:pPr lvl="1"/>
            <a:r>
              <a:rPr lang="en-US" sz="2000"/>
              <a:t>Crash Bandicoot, Tomb Raider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1990s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111125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43000"/>
            <a:ext cx="1663700" cy="182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24200"/>
            <a:ext cx="2273300" cy="1163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124200"/>
            <a:ext cx="1460500" cy="116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724400"/>
            <a:ext cx="1955800" cy="117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648200"/>
            <a:ext cx="1778000" cy="124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Mobile games</a:t>
            </a:r>
          </a:p>
          <a:p>
            <a:pPr lvl="1"/>
            <a:r>
              <a:rPr lang="en-US" sz="2000"/>
              <a:t>iPhone (games ½ apps)</a:t>
            </a:r>
          </a:p>
          <a:p>
            <a:r>
              <a:rPr lang="en-US" sz="2400"/>
              <a:t>Sixth generation consoles (since 2001)</a:t>
            </a:r>
          </a:p>
          <a:p>
            <a:pPr lvl="1"/>
            <a:r>
              <a:rPr lang="en-US" sz="2000"/>
              <a:t>PS2, Xbox, GameCube</a:t>
            </a:r>
          </a:p>
          <a:p>
            <a:pPr lvl="1"/>
            <a:r>
              <a:rPr lang="en-US" sz="2000"/>
              <a:t>Return of alternate controllers (DDR, guitars)</a:t>
            </a:r>
          </a:p>
          <a:p>
            <a:r>
              <a:rPr lang="en-US" sz="2400"/>
              <a:t>Online gaming rises to prominence</a:t>
            </a:r>
          </a:p>
          <a:p>
            <a:pPr lvl="1"/>
            <a:r>
              <a:rPr lang="en-US" sz="2000"/>
              <a:t>WoW, Ultima Online</a:t>
            </a:r>
          </a:p>
          <a:p>
            <a:r>
              <a:rPr lang="en-US" sz="2400"/>
              <a:t>Rise of casual PC games</a:t>
            </a:r>
          </a:p>
          <a:p>
            <a:pPr lvl="1"/>
            <a:r>
              <a:rPr lang="en-US" sz="2000"/>
              <a:t>Bejeweled, The Sims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22987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43000"/>
            <a:ext cx="1219703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276600"/>
            <a:ext cx="1295400" cy="127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124200"/>
            <a:ext cx="838200" cy="1383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2882900" cy="169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596" y="4724400"/>
            <a:ext cx="1142004" cy="136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Seventh generation consoles (since 2005)</a:t>
            </a:r>
          </a:p>
          <a:p>
            <a:pPr lvl="1"/>
            <a:r>
              <a:rPr lang="en-US"/>
              <a:t>Portables</a:t>
            </a:r>
          </a:p>
          <a:p>
            <a:pPr lvl="2"/>
            <a:r>
              <a:rPr lang="en-US"/>
              <a:t>Nintendo DS, PSP, iPhone</a:t>
            </a:r>
          </a:p>
          <a:p>
            <a:pPr lvl="1"/>
            <a:r>
              <a:rPr lang="en-US"/>
              <a:t>Consoles</a:t>
            </a:r>
          </a:p>
          <a:p>
            <a:pPr lvl="2"/>
            <a:r>
              <a:rPr lang="en-US"/>
              <a:t>PS3, Xbox 360, Wii</a:t>
            </a:r>
          </a:p>
          <a:p>
            <a:pPr lvl="1"/>
            <a:r>
              <a:rPr lang="en-US"/>
              <a:t>Increases in development budgets</a:t>
            </a:r>
          </a:p>
          <a:p>
            <a:pPr lvl="1"/>
            <a:r>
              <a:rPr lang="en-US"/>
              <a:t>Motion control revolutionizes play</a:t>
            </a:r>
          </a:p>
          <a:p>
            <a:pPr lvl="2"/>
            <a:r>
              <a:rPr lang="en-US"/>
              <a:t>Wii controller, iPhone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2005+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2057400" cy="187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2311400" cy="138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25592" b="9005"/>
          <a:stretch>
            <a:fillRect/>
          </a:stretch>
        </p:blipFill>
        <p:spPr>
          <a:xfrm>
            <a:off x="4889500" y="2743200"/>
            <a:ext cx="35687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724400"/>
            <a:ext cx="1371600" cy="1042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876800"/>
            <a:ext cx="2051050" cy="1268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724400"/>
            <a:ext cx="1315766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022056" cy="5305864"/>
          </a:xfrm>
        </p:spPr>
        <p:txBody>
          <a:bodyPr/>
          <a:lstStyle/>
          <a:p>
            <a:r>
              <a:rPr lang="en-US" dirty="0" smtClean="0"/>
              <a:t>State-of-the-art system</a:t>
            </a:r>
          </a:p>
          <a:p>
            <a:pPr lvl="1"/>
            <a:r>
              <a:rPr lang="en-US" dirty="0" smtClean="0"/>
              <a:t>But SW determines success!</a:t>
            </a:r>
          </a:p>
          <a:p>
            <a:pPr lvl="1"/>
            <a:r>
              <a:rPr lang="en-US" dirty="0" smtClean="0"/>
              <a:t>(also, cool controllers helps)</a:t>
            </a:r>
          </a:p>
          <a:p>
            <a:r>
              <a:rPr lang="en-US" dirty="0" smtClean="0"/>
              <a:t>9 3.2GHz Cores (1PPE, 8SPE)</a:t>
            </a:r>
          </a:p>
          <a:p>
            <a:pPr lvl="1"/>
            <a:r>
              <a:rPr lang="en-US" dirty="0" smtClean="0"/>
              <a:t>Power </a:t>
            </a:r>
            <a:r>
              <a:rPr lang="en-US" dirty="0" smtClean="0"/>
              <a:t>Processing </a:t>
            </a:r>
            <a:r>
              <a:rPr lang="en-US" dirty="0" smtClean="0"/>
              <a:t>Element (PPE)</a:t>
            </a:r>
          </a:p>
          <a:p>
            <a:pPr lvl="2"/>
            <a:r>
              <a:rPr lang="en-US" dirty="0" smtClean="0"/>
              <a:t>Supervises activities, allocates work</a:t>
            </a:r>
          </a:p>
          <a:p>
            <a:pPr lvl="1"/>
            <a:r>
              <a:rPr lang="en-US" dirty="0" err="1" smtClean="0"/>
              <a:t>Synergystic</a:t>
            </a:r>
            <a:r>
              <a:rPr lang="en-US" dirty="0" smtClean="0"/>
              <a:t> </a:t>
            </a:r>
            <a:r>
              <a:rPr lang="en-US" dirty="0" smtClean="0"/>
              <a:t>Processing Elt (SPE)</a:t>
            </a:r>
          </a:p>
          <a:p>
            <a:pPr lvl="2"/>
            <a:r>
              <a:rPr lang="en-US" dirty="0" smtClean="0"/>
              <a:t>Where work gets done</a:t>
            </a:r>
          </a:p>
          <a:p>
            <a:pPr lvl="2"/>
            <a:r>
              <a:rPr lang="en-US" dirty="0" smtClean="0"/>
              <a:t>During testing, one “locked out”</a:t>
            </a:r>
          </a:p>
          <a:p>
            <a:pPr lvl="3"/>
            <a:r>
              <a:rPr lang="en-US" dirty="0" smtClean="0"/>
              <a:t>I.e., it didn’t work; shut down</a:t>
            </a:r>
          </a:p>
          <a:p>
            <a:pPr lvl="3"/>
            <a:r>
              <a:rPr lang="en-US" dirty="0" smtClean="0"/>
              <a:t>…even if everything DID work!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Playstation 3 Hardware</a:t>
            </a:r>
            <a:endParaRPr lang="en-US" dirty="0"/>
          </a:p>
        </p:txBody>
      </p:sp>
      <p:pic>
        <p:nvPicPr>
          <p:cNvPr id="5" name="Picture 4" descr="cell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748" y="3352800"/>
            <a:ext cx="2446574" cy="21415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42999"/>
            <a:ext cx="3276600" cy="209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latin typeface="Courier New"/>
                <a:cs typeface="Courier New"/>
              </a:rPr>
              <a:t>/wiki/PlayStation_3</a:t>
            </a:r>
          </a:p>
          <a:p>
            <a:pPr algn="ctr"/>
            <a:r>
              <a:rPr lang="en-US" sz="1800" b="1" dirty="0" err="1">
                <a:latin typeface="Courier New"/>
                <a:cs typeface="Courier New"/>
              </a:rPr>
              <a:t>www.us.playstation.com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Inventors &amp; Games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2D &amp; 3D graphics</a:t>
            </a:r>
          </a:p>
          <a:p>
            <a:pPr lvl="1"/>
            <a:r>
              <a:rPr lang="en-US" dirty="0" smtClean="0"/>
              <a:t>Motion Capture</a:t>
            </a:r>
          </a:p>
          <a:p>
            <a:pPr lvl="1"/>
            <a:r>
              <a:rPr lang="en-US" dirty="0" smtClean="0"/>
              <a:t>Artificial Intelligence (AI)</a:t>
            </a:r>
          </a:p>
          <a:p>
            <a:r>
              <a:rPr lang="en-US" dirty="0" smtClean="0"/>
              <a:t>Good, Bad, Ugly</a:t>
            </a:r>
          </a:p>
          <a:p>
            <a:pPr lvl="1"/>
            <a:r>
              <a:rPr lang="en-US" dirty="0" smtClean="0"/>
              <a:t>GWAP, RSI, Violence</a:t>
            </a:r>
          </a:p>
          <a:p>
            <a:r>
              <a:rPr lang="en-US" dirty="0" smtClean="0"/>
              <a:t>Future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Games : Overview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2954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Documentaries on Video Games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History: Video Games: Behind the Fun (2000)</a:t>
            </a:r>
          </a:p>
          <a:p>
            <a:pPr lvl="1"/>
            <a:r>
              <a:rPr lang="en-US" sz="2000"/>
              <a:t>Available on Netflix</a:t>
            </a:r>
          </a:p>
          <a:p>
            <a:r>
              <a:rPr lang="en-US" sz="2400"/>
              <a:t>PBS: The Video Game Revolution (2004)</a:t>
            </a:r>
          </a:p>
          <a:p>
            <a:pPr lvl="1"/>
            <a:r>
              <a:rPr lang="en-US" sz="2000"/>
              <a:t>video.google.com/videoplay?docid=-4729348985218842392</a:t>
            </a:r>
          </a:p>
          <a:p>
            <a:r>
              <a:rPr lang="en-US" sz="2400"/>
              <a:t>Discovery: History of Video Games (2006)</a:t>
            </a:r>
          </a:p>
          <a:p>
            <a:pPr lvl="1"/>
            <a:r>
              <a:rPr lang="en-US" sz="2000"/>
              <a:t>video.google.com/videoplay?docid=3637639460474263178 </a:t>
            </a:r>
          </a:p>
          <a:p>
            <a:r>
              <a:rPr lang="en-US" sz="2400"/>
              <a:t>ON Networks : Play Value (2009)</a:t>
            </a:r>
          </a:p>
          <a:p>
            <a:pPr lvl="1"/>
            <a:r>
              <a:rPr lang="en-US" sz="2000"/>
              <a:t>www.onnetworks.com/videos/play-value</a:t>
            </a:r>
          </a:p>
          <a:p>
            <a:r>
              <a:rPr lang="en-US" sz="2400"/>
              <a:t>History of Video Games (WWW)</a:t>
            </a:r>
          </a:p>
          <a:p>
            <a:pPr lvl="1"/>
            <a:r>
              <a:rPr lang="en-US" sz="2000"/>
              <a:t>en.wikipedia.org/wiki/History_of_video_games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044" y="301751"/>
            <a:ext cx="1063956" cy="1450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18" y="3562501"/>
            <a:ext cx="1064582" cy="131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1816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ourier New"/>
                <a:cs typeface="Courier New"/>
              </a:rPr>
              <a:t>en.wikipedia.org</a:t>
            </a:r>
            <a:r>
              <a:rPr lang="en-US" sz="2400" b="1" dirty="0">
                <a:latin typeface="Courier New"/>
                <a:cs typeface="Courier New"/>
              </a:rPr>
              <a:t>/wiki/</a:t>
            </a:r>
            <a:br>
              <a:rPr lang="en-US" sz="2400" b="1" dirty="0">
                <a:latin typeface="Courier New"/>
                <a:cs typeface="Courier New"/>
              </a:rPr>
            </a:br>
            <a:r>
              <a:rPr lang="en-US" sz="2400" b="1" dirty="0" err="1">
                <a:latin typeface="Courier New"/>
                <a:cs typeface="Courier New"/>
              </a:rPr>
              <a:t>List_of_films_based_on_video_games</a:t>
            </a:r>
            <a:r>
              <a:rPr lang="en-US" sz="2400" b="1" dirty="0">
                <a:latin typeface="Courier New"/>
                <a:cs typeface="Courier New"/>
              </a:rPr>
              <a:t>#</a:t>
            </a:r>
            <a:br>
              <a:rPr lang="en-US" sz="2400" b="1" dirty="0">
                <a:latin typeface="Courier New"/>
                <a:cs typeface="Courier New"/>
              </a:rPr>
            </a:br>
            <a:r>
              <a:rPr lang="en-US" sz="2400" b="1" dirty="0" err="1">
                <a:latin typeface="Courier New"/>
                <a:cs typeface="Courier New"/>
              </a:rPr>
              <a:t>Documentaries_on_video_games</a:t>
            </a:r>
            <a:endParaRPr lang="en-US" sz="2400" b="1" dirty="0">
              <a:latin typeface="Courier New"/>
              <a:cs typeface="Courier Ne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864359"/>
            <a:ext cx="1066800" cy="1564641"/>
          </a:xfrm>
          <a:prstGeom prst="rect">
            <a:avLst/>
          </a:prstGeom>
        </p:spPr>
      </p:pic>
      <p:pic>
        <p:nvPicPr>
          <p:cNvPr id="17" name="Picture 16" descr="Picture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5029200"/>
            <a:ext cx="1066799" cy="14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88656" cy="5305864"/>
          </a:xfrm>
        </p:spPr>
        <p:txBody>
          <a:bodyPr/>
          <a:lstStyle/>
          <a:p>
            <a:r>
              <a:rPr lang="en-US" dirty="0"/>
              <a:t>First to gain recognition</a:t>
            </a:r>
          </a:p>
          <a:p>
            <a:pPr lvl="1"/>
            <a:r>
              <a:rPr lang="en-US" dirty="0"/>
              <a:t>Others had games before</a:t>
            </a:r>
          </a:p>
          <a:p>
            <a:pPr lvl="1"/>
            <a:r>
              <a:rPr lang="en-US" dirty="0"/>
              <a:t>“Conceived in 1961 by Martin </a:t>
            </a:r>
            <a:r>
              <a:rPr lang="en-US" dirty="0" err="1"/>
              <a:t>Graetz</a:t>
            </a:r>
            <a:r>
              <a:rPr lang="en-US" dirty="0"/>
              <a:t>, </a:t>
            </a:r>
            <a:r>
              <a:rPr lang="en-US" dirty="0" smtClean="0"/>
              <a:t>Steve </a:t>
            </a:r>
            <a:r>
              <a:rPr lang="en-US" dirty="0"/>
              <a:t>Russell, &amp; Wayne </a:t>
            </a:r>
            <a:r>
              <a:rPr lang="en-US" dirty="0" err="1"/>
              <a:t>Wiitanen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Written for PDP-1 @ MIT</a:t>
            </a:r>
          </a:p>
          <a:p>
            <a:pPr lvl="1"/>
            <a:r>
              <a:rPr lang="en-US" dirty="0"/>
              <a:t>Inspired lots, widely ported</a:t>
            </a:r>
          </a:p>
          <a:p>
            <a:r>
              <a:rPr lang="en-US" dirty="0"/>
              <a:t>Can still play this!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Working PDP-1 … in CHM</a:t>
            </a:r>
          </a:p>
          <a:p>
            <a:pPr lvl="1"/>
            <a:r>
              <a:rPr lang="en-US" dirty="0"/>
              <a:t>Java version available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Beginning : Spacewar!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ourier New"/>
                <a:cs typeface="Courier New"/>
              </a:rPr>
              <a:t>www3.sympatico.ca/maury/games/space/spacewar.html</a:t>
            </a:r>
            <a:br>
              <a:rPr lang="en-US" sz="2000" b="1">
                <a:latin typeface="Courier New"/>
                <a:cs typeface="Courier New"/>
              </a:rPr>
            </a:br>
            <a:r>
              <a:rPr lang="en-US" sz="2000" b="1">
                <a:latin typeface="Courier New"/>
                <a:cs typeface="Courier New"/>
              </a:rPr>
              <a:t>en.wikipedia.org/wiki/Spacewar!</a:t>
            </a:r>
            <a:br>
              <a:rPr lang="en-US" sz="2000" b="1">
                <a:latin typeface="Courier New"/>
                <a:cs typeface="Courier New"/>
              </a:rPr>
            </a:br>
            <a:r>
              <a:rPr lang="en-US" sz="2000" b="1">
                <a:latin typeface="Courier New"/>
                <a:cs typeface="Courier New"/>
              </a:rPr>
              <a:t>www.computerhistory.org</a:t>
            </a:r>
          </a:p>
          <a:p>
            <a:pPr algn="ctr"/>
            <a:r>
              <a:rPr lang="en-US" sz="2000" b="1">
                <a:latin typeface="Courier New"/>
                <a:cs typeface="Courier New"/>
              </a:rPr>
              <a:t>spacewar.oversigma.com                      </a:t>
            </a:r>
          </a:p>
        </p:txBody>
      </p:sp>
      <p:sp>
        <p:nvSpPr>
          <p:cNvPr id="16" name="Oval 1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rved Right Arrow 16"/>
          <p:cNvSpPr/>
          <p:nvPr/>
        </p:nvSpPr>
        <p:spPr>
          <a:xfrm>
            <a:off x="633343" y="5114953"/>
            <a:ext cx="457200" cy="14478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142999"/>
            <a:ext cx="3617750" cy="2467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Ralph Baer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Nolan Bushnell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Founding Fathers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270951" cy="2937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124200" cy="2978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663125"/>
            <a:ext cx="1295400" cy="1299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5029200"/>
            <a:ext cx="1524000" cy="910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5943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www.onnetworks.com/videos/play-value/the-founding-fathers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(also on iTunes in HD 720p)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4724400"/>
            <a:ext cx="14732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The “Walt Disney” of </a:t>
            </a:r>
            <a:r>
              <a:rPr lang="en-US" sz="2400" dirty="0" smtClean="0"/>
              <a:t>video games</a:t>
            </a:r>
          </a:p>
          <a:p>
            <a:pPr lvl="1"/>
            <a:r>
              <a:rPr lang="en-US" sz="2000" dirty="0" smtClean="0"/>
              <a:t>Chief Game designer at Nintendo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  <a:r>
              <a:rPr lang="en-US" sz="2000" dirty="0"/>
              <a:t>elected to Hall of Fame</a:t>
            </a:r>
          </a:p>
          <a:p>
            <a:r>
              <a:rPr lang="en-US" sz="2400" dirty="0"/>
              <a:t>Designed (among others):</a:t>
            </a:r>
          </a:p>
          <a:p>
            <a:pPr lvl="1"/>
            <a:r>
              <a:rPr lang="en-US" sz="2000" dirty="0"/>
              <a:t>Donkey Kong</a:t>
            </a:r>
          </a:p>
          <a:p>
            <a:pPr lvl="1"/>
            <a:r>
              <a:rPr lang="en-US" sz="2000" dirty="0"/>
              <a:t>Super Mario Bros</a:t>
            </a:r>
          </a:p>
          <a:p>
            <a:pPr lvl="1"/>
            <a:r>
              <a:rPr lang="en-US" sz="2000" dirty="0"/>
              <a:t>The Legend of Zelda</a:t>
            </a:r>
          </a:p>
          <a:p>
            <a:pPr lvl="1"/>
            <a:r>
              <a:rPr lang="en-US" sz="2000" dirty="0"/>
              <a:t>Super Mario 64</a:t>
            </a:r>
          </a:p>
          <a:p>
            <a:pPr lvl="1"/>
            <a:r>
              <a:rPr lang="en-US" sz="2000" dirty="0"/>
              <a:t>Nintendo DS, Wii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Shigeru Miyamoto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 New"/>
                <a:cs typeface="Courier New"/>
              </a:rPr>
              <a:t>www.onnetworks.com</a:t>
            </a:r>
            <a:r>
              <a:rPr lang="en-US" sz="1800" b="1" dirty="0">
                <a:latin typeface="Courier New"/>
                <a:cs typeface="Courier New"/>
              </a:rPr>
              <a:t>/videos/play-value/</a:t>
            </a:r>
            <a:r>
              <a:rPr lang="en-US" sz="1800" b="1" dirty="0" err="1">
                <a:latin typeface="Courier New"/>
                <a:cs typeface="Courier New"/>
              </a:rPr>
              <a:t>shigeru-miyamoto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err="1" smtClean="0">
                <a:latin typeface="Courier New"/>
                <a:cs typeface="Courier New"/>
              </a:rPr>
              <a:t>www.newyorker.com</a:t>
            </a:r>
            <a:r>
              <a:rPr lang="en-US" sz="1800" b="1" dirty="0">
                <a:latin typeface="Courier New"/>
                <a:cs typeface="Courier New"/>
              </a:rPr>
              <a:t>/reporting/2010/12/20/</a:t>
            </a:r>
            <a:r>
              <a:rPr lang="en-US" sz="1800" b="1" dirty="0" smtClean="0">
                <a:latin typeface="Courier New"/>
                <a:cs typeface="Courier New"/>
              </a:rPr>
              <a:t>101220fa_fact_paumgarten</a:t>
            </a:r>
            <a:endParaRPr lang="en-US" sz="1800" b="1" dirty="0">
              <a:latin typeface="Courier New"/>
              <a:cs typeface="Courier New"/>
            </a:endParaRPr>
          </a:p>
          <a:p>
            <a:pPr algn="ctr"/>
            <a:r>
              <a:rPr lang="en-US" sz="1800" b="1" dirty="0" err="1">
                <a:latin typeface="Courier New"/>
                <a:cs typeface="Courier New"/>
              </a:rPr>
              <a:t>www.nytimes.com</a:t>
            </a:r>
            <a:r>
              <a:rPr lang="en-US" sz="1800" b="1" dirty="0">
                <a:latin typeface="Courier New"/>
                <a:cs typeface="Courier New"/>
              </a:rPr>
              <a:t>/2008/05/25/arts/television/</a:t>
            </a:r>
            <a:r>
              <a:rPr lang="en-US" sz="1800" b="1" dirty="0" smtClean="0">
                <a:latin typeface="Courier New"/>
                <a:cs typeface="Courier New"/>
              </a:rPr>
              <a:t>25schi.html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263" indent="0">
              <a:buNone/>
            </a:pPr>
            <a:endParaRPr lang="en-US" dirty="0" smtClean="0"/>
          </a:p>
          <a:p>
            <a:pPr marL="68263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43000"/>
            <a:ext cx="2794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/>
              <a:t>Staff requirements</a:t>
            </a:r>
          </a:p>
          <a:p>
            <a:pPr lvl="1"/>
            <a:r>
              <a:rPr lang="en-US" dirty="0"/>
              <a:t>Can be done by one person, </a:t>
            </a:r>
            <a:r>
              <a:rPr lang="en-US" dirty="0" smtClean="0"/>
              <a:t>like days </a:t>
            </a:r>
            <a:r>
              <a:rPr lang="en-US" dirty="0"/>
              <a:t>of old</a:t>
            </a:r>
          </a:p>
          <a:p>
            <a:pPr lvl="1"/>
            <a:r>
              <a:rPr lang="en-US" dirty="0"/>
              <a:t>Bigger teams also (&lt; 10)</a:t>
            </a:r>
          </a:p>
          <a:p>
            <a:pPr lvl="1"/>
            <a:r>
              <a:rPr lang="en-US" dirty="0"/>
              <a:t>Lots of new developers</a:t>
            </a:r>
          </a:p>
          <a:p>
            <a:r>
              <a:rPr lang="en-US" dirty="0"/>
              <a:t>Phones great platforms</a:t>
            </a:r>
          </a:p>
          <a:p>
            <a:pPr lvl="1"/>
            <a:r>
              <a:rPr lang="en-US" dirty="0"/>
              <a:t>iPhone dominates field</a:t>
            </a:r>
          </a:p>
          <a:p>
            <a:pPr lvl="1"/>
            <a:r>
              <a:rPr lang="en-US" dirty="0"/>
              <a:t>Students are signing up!</a:t>
            </a:r>
          </a:p>
          <a:p>
            <a:r>
              <a:rPr lang="en-US" dirty="0"/>
              <a:t>Time to completion</a:t>
            </a:r>
          </a:p>
          <a:p>
            <a:pPr lvl="1"/>
            <a:r>
              <a:rPr lang="en-US" dirty="0"/>
              <a:t>Often only a few months!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Casual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www.apple.com/iphone/apps-for-everything/fun-and-games.html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blog.entertonement.com/2009/07/7-addicting-casual-games</a:t>
            </a:r>
            <a:br>
              <a:rPr lang="en-US" sz="1800" b="1">
                <a:latin typeface="Courier New"/>
                <a:cs typeface="Courier New"/>
              </a:rPr>
            </a:br>
            <a:r>
              <a:rPr lang="en-US" sz="1800" b="1">
                <a:latin typeface="Courier New"/>
                <a:cs typeface="Courier New"/>
              </a:rPr>
              <a:t>en.wikipedia.org/wiki/Casual_game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0" r="180"/>
          <a:stretch/>
        </p:blipFill>
        <p:spPr>
          <a:xfrm>
            <a:off x="4724400" y="2338571"/>
            <a:ext cx="3900488" cy="26099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216400" cy="945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Staff requirements</a:t>
            </a:r>
          </a:p>
          <a:p>
            <a:pPr lvl="1"/>
            <a:r>
              <a:rPr lang="en-US"/>
              <a:t>Cross-disciplinary</a:t>
            </a:r>
          </a:p>
          <a:p>
            <a:pPr lvl="1"/>
            <a:r>
              <a:rPr lang="en-US"/>
              <a:t>Producer, programmers, game, graphic &amp; sound designers, musicians, testers, …</a:t>
            </a:r>
          </a:p>
          <a:p>
            <a:pPr lvl="1"/>
            <a:r>
              <a:rPr lang="en-US"/>
              <a:t>100+ person teams</a:t>
            </a:r>
          </a:p>
          <a:p>
            <a:r>
              <a:rPr lang="en-US"/>
              <a:t>Similar to film</a:t>
            </a:r>
          </a:p>
          <a:p>
            <a:pPr lvl="1"/>
            <a:r>
              <a:rPr lang="en-US"/>
              <a:t>Often, games-&gt;film, and film-&gt;games</a:t>
            </a:r>
          </a:p>
          <a:p>
            <a:pPr lvl="1"/>
            <a:r>
              <a:rPr lang="en-US"/>
              <a:t>Lucasfilm, etc. want to tie assets together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Core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 New"/>
                <a:cs typeface="Courier New"/>
              </a:rPr>
              <a:t>en.wikipedia.org/wiki/Video_games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463" b="3463"/>
          <a:stretch>
            <a:fillRect/>
          </a:stretch>
        </p:blipFill>
        <p:spPr>
          <a:xfrm>
            <a:off x="5105400" y="1219200"/>
            <a:ext cx="3480014" cy="4572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43187</TotalTime>
  <Pages>47</Pages>
  <Words>1301</Words>
  <Application>Microsoft Macintosh PowerPoint</Application>
  <PresentationFormat>Letter Paper (8.5x11 in)</PresentationFormat>
  <Paragraphs>254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Leap Motion: $70?</vt:lpstr>
      <vt:lpstr>Size of the US video game market?</vt:lpstr>
      <vt:lpstr>Video Games : Overview</vt:lpstr>
      <vt:lpstr>Documentaries on Video Games</vt:lpstr>
      <vt:lpstr>The Beginning : Spacewar!</vt:lpstr>
      <vt:lpstr>The Founding Fathers</vt:lpstr>
      <vt:lpstr>Shigeru Miyamoto</vt:lpstr>
      <vt:lpstr>Design of a Casual Video Game</vt:lpstr>
      <vt:lpstr>Design of a Core Video Game</vt:lpstr>
      <vt:lpstr>% of Parents : “Video games are a positive part of my child’s life”</vt:lpstr>
      <vt:lpstr>How : 3D Computer Graphics</vt:lpstr>
      <vt:lpstr>How : Motion Capture</vt:lpstr>
      <vt:lpstr>How : Artificial Intelligence</vt:lpstr>
      <vt:lpstr>Video Games : Good (Serious Games)</vt:lpstr>
      <vt:lpstr>Video Games : Bad (RSI, addiction)</vt:lpstr>
      <vt:lpstr>Video Games : Ugly (Violence)</vt:lpstr>
      <vt:lpstr>Conclusion : Future of Video Games</vt:lpstr>
      <vt:lpstr>History of Video Games : 1970s</vt:lpstr>
      <vt:lpstr>History of Video Games : 1980s</vt:lpstr>
      <vt:lpstr>History of Video Games : 1990s</vt:lpstr>
      <vt:lpstr>History of Video Games : 2000s</vt:lpstr>
      <vt:lpstr>History of Video Games : 2005+</vt:lpstr>
      <vt:lpstr>Example: Playstation 3 Hardware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2731</cp:revision>
  <cp:lastPrinted>2011-01-26T08:14:29Z</cp:lastPrinted>
  <dcterms:created xsi:type="dcterms:W3CDTF">2012-01-25T04:54:27Z</dcterms:created>
  <dcterms:modified xsi:type="dcterms:W3CDTF">2012-06-20T14:50:14Z</dcterms:modified>
</cp:coreProperties>
</file>