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047" r:id="rId2"/>
    <p:sldId id="1097" r:id="rId3"/>
    <p:sldId id="1102" r:id="rId4"/>
    <p:sldId id="1101" r:id="rId5"/>
    <p:sldId id="1098" r:id="rId6"/>
    <p:sldId id="1100" r:id="rId7"/>
    <p:sldId id="1093" r:id="rId8"/>
    <p:sldId id="1096" r:id="rId9"/>
  </p:sldIdLst>
  <p:sldSz cx="9144000" cy="6858000" type="letter"/>
  <p:notesSz cx="9309100" cy="7023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1" autoAdjust="0"/>
    <p:restoredTop sz="83896" autoAdjust="0"/>
  </p:normalViewPr>
  <p:slideViewPr>
    <p:cSldViewPr>
      <p:cViewPr varScale="1">
        <p:scale>
          <a:sx n="123" d="100"/>
          <a:sy n="123" d="100"/>
        </p:scale>
        <p:origin x="-1328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211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450850"/>
            <a:ext cx="3498850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08" y="3337890"/>
            <a:ext cx="8019208" cy="3158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CD8B3D3-D5A3-874A-AA2A-AB5C23A18AA9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362200" y="304800"/>
            <a:ext cx="4419600" cy="2392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 : The Beauty &amp;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#9 : Recursion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smtClean="0">
                <a:solidFill>
                  <a:schemeClr val="bg2"/>
                </a:solidFill>
                <a:latin typeface="18 VAG Rounded Bold   07390"/>
                <a:cs typeface=""/>
              </a:rPr>
              <a:t>2012-07-03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4572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LSO </a:t>
            </a:r>
            <a:r>
              <a:rPr lang="en-US" sz="2800" dirty="0" smtClean="0">
                <a:solidFill>
                  <a:srgbClr val="FFFF00"/>
                </a:solidFill>
              </a:rPr>
              <a:t>plays </a:t>
            </a:r>
            <a:r>
              <a:rPr lang="en-US" sz="2800" dirty="0" err="1" smtClean="0">
                <a:solidFill>
                  <a:srgbClr val="FFFF00"/>
                </a:solidFill>
              </a:rPr>
              <a:t>iamus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4190999" cy="21336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Program written at University of Malaga (Study Group on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Biomimicry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) generated the entire piece – CD coming out in September.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latin typeface="Courier New" pitchFamily="1" charset="0"/>
              </a:rPr>
              <a:t>http://</a:t>
            </a:r>
            <a:r>
              <a:rPr lang="en-US" sz="2200" b="1" dirty="0" err="1">
                <a:latin typeface="Courier New" pitchFamily="1" charset="0"/>
              </a:rPr>
              <a:t>bit.ly</a:t>
            </a:r>
            <a:r>
              <a:rPr lang="en-US" sz="2200" b="1" dirty="0">
                <a:latin typeface="Courier New" pitchFamily="1" charset="0"/>
              </a:rPr>
              <a:t>/OT9Alx</a:t>
            </a:r>
            <a:endParaRPr lang="en-US" sz="22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334000" y="5943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438400"/>
            <a:ext cx="236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UC </a:t>
            </a: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Berkeley EECS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/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Summer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Instructor</a:t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Ben Chun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685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505200"/>
            <a:ext cx="4038600" cy="252738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16" descr="HandDrawingHand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9" t="17260" r="19889" b="17260"/>
          <a:stretch/>
        </p:blipFill>
        <p:spPr>
          <a:xfrm>
            <a:off x="4648200" y="1935960"/>
            <a:ext cx="4038600" cy="3474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18 VAG Rounded Bold   07390" charset="0"/>
              </a:rPr>
              <a:t>Recursion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Demo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Vee</a:t>
            </a:r>
            <a:r>
              <a:rPr lang="en-US" dirty="0" smtClean="0">
                <a:latin typeface="18 VAG Rounded Thin   55390" charset="0"/>
                <a:ea typeface="ＭＳ Ｐゴシック" charset="0"/>
              </a:rPr>
              <a:t> example &amp; analysis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Downup</a:t>
            </a:r>
            <a:endParaRPr lang="en-US" dirty="0" smtClean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You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already know </a:t>
            </a:r>
            <a:r>
              <a:rPr lang="en-US" sz="2800" dirty="0" smtClean="0">
                <a:latin typeface="18 VAG Rounded Thin   55390" charset="0"/>
                <a:ea typeface="ＭＳ Ｐゴシック" charset="0"/>
              </a:rPr>
              <a:t>it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Definition</a:t>
            </a:r>
            <a:endParaRPr lang="en-US" sz="2800" dirty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Trust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the Recursion!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Conclusion</a:t>
            </a: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18 VAG Rounded Bold   07390" charset="0"/>
              </a:rPr>
              <a:t>Overview</a:t>
            </a: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3110628" y="0"/>
            <a:ext cx="6033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b="1" dirty="0" err="1">
                <a:solidFill>
                  <a:srgbClr val="7F7F7F"/>
                </a:solidFill>
                <a:latin typeface="Courier"/>
                <a:cs typeface="Courier"/>
              </a:rPr>
              <a:t>www.worldofescher.com</a:t>
            </a:r>
            <a:r>
              <a:rPr lang="en-US" sz="2000" b="1" dirty="0">
                <a:solidFill>
                  <a:srgbClr val="7F7F7F"/>
                </a:solidFill>
                <a:latin typeface="Courier"/>
                <a:cs typeface="Courier"/>
              </a:rPr>
              <a:t>/gallery/A13.html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1" y="1643390"/>
            <a:ext cx="4038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Drawing Hands</a:t>
            </a: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8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pPr>
              <a:buNone/>
            </a:pPr>
            <a:endParaRPr lang="en-US"/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agree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“I understood Vee &amp; Downup”</a:t>
            </a:r>
          </a:p>
        </p:txBody>
      </p:sp>
      <p:sp>
        <p:nvSpPr>
          <p:cNvPr id="8" name="Oval 7"/>
          <p:cNvSpPr/>
          <p:nvPr/>
        </p:nvSpPr>
        <p:spPr>
          <a:xfrm>
            <a:off x="4572000" y="57002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2895600" y="23622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0"/>
            <a:ext cx="4178300" cy="4178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9696" y="1257685"/>
            <a:ext cx="41486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Fish and Scales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18 VAG Rounded Bold   07390" charset="0"/>
              </a:rPr>
              <a:t>Definition</a:t>
            </a:r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534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18 VAG Rounded Bold   07390" charset="0"/>
              </a:rPr>
              <a:t>Recursion: (noun) See recursion. </a:t>
            </a:r>
            <a:r>
              <a:rPr lang="en-US" sz="2400" dirty="0" smtClean="0">
                <a:latin typeface="18 VAG Rounded Bold   07390" charset="0"/>
              </a:rPr>
              <a:t> </a:t>
            </a:r>
            <a:r>
              <a:rPr lang="en-US" sz="2400" dirty="0" smtClean="0">
                <a:latin typeface="18 VAG Rounded Bold   07390" charset="0"/>
                <a:sym typeface="Wingdings"/>
              </a:rPr>
              <a:t></a:t>
            </a:r>
            <a:r>
              <a:rPr lang="en-US" sz="2400" dirty="0">
                <a:latin typeface="18 VAG Rounded Bold   07390" charset="0"/>
              </a:rPr>
              <a:t/>
            </a:r>
            <a:br>
              <a:rPr lang="en-US" sz="2400" dirty="0">
                <a:latin typeface="18 VAG Rounded Bold   07390" charset="0"/>
              </a:rPr>
            </a:br>
            <a:endParaRPr lang="en-US" sz="2400" dirty="0">
              <a:latin typeface="18 VAG Rounded Bold   07390" charset="0"/>
            </a:endParaRPr>
          </a:p>
          <a:p>
            <a:pPr eaLnBrk="1" hangingPunct="1"/>
            <a:r>
              <a:rPr lang="en-US" sz="2400" i="1" dirty="0">
                <a:solidFill>
                  <a:schemeClr val="hlink"/>
                </a:solidFill>
                <a:latin typeface="18 VAG Rounded Bold   07390" charset="0"/>
              </a:rPr>
              <a:t>An algorithmic technique where a function, in order to accomplish a task, calls itself with some part of the task</a:t>
            </a:r>
            <a:endParaRPr lang="en-US" sz="2400" dirty="0">
              <a:solidFill>
                <a:schemeClr val="hlink"/>
              </a:solidFill>
              <a:latin typeface="18 VAG Rounded Bold   07390" charset="0"/>
            </a:endParaRPr>
          </a:p>
          <a:p>
            <a:pPr eaLnBrk="1" hangingPunct="1"/>
            <a:r>
              <a:rPr lang="en-US" sz="2400" dirty="0">
                <a:latin typeface="18 VAG Rounded Bold   07390" charset="0"/>
              </a:rPr>
              <a:t>Recursive solutions involve two major parts:</a:t>
            </a:r>
          </a:p>
          <a:p>
            <a:pPr lvl="1" eaLnBrk="1" hangingPunct="1"/>
            <a:r>
              <a:rPr lang="en-US" sz="2000" dirty="0">
                <a:solidFill>
                  <a:srgbClr val="FFFF00"/>
                </a:solidFill>
                <a:latin typeface="18 VAG Rounded Thin   55390" charset="0"/>
                <a:ea typeface="ＭＳ Ｐゴシック" charset="0"/>
              </a:rPr>
              <a:t>Base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, the problem is simple enough to be solved directly</a:t>
            </a:r>
          </a:p>
          <a:p>
            <a:pPr lvl="1" eaLnBrk="1" hangingPunct="1"/>
            <a:r>
              <a:rPr lang="en-US" sz="2000" dirty="0">
                <a:solidFill>
                  <a:srgbClr val="FF3099"/>
                </a:solidFill>
                <a:latin typeface="18 VAG Rounded Thin   55390" charset="0"/>
                <a:ea typeface="ＭＳ Ｐゴシック" charset="0"/>
              </a:rPr>
              <a:t>Recursive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. A recursive case has three components:</a:t>
            </a:r>
          </a:p>
          <a:p>
            <a:pPr lvl="2" eaLnBrk="1" hangingPunct="1"/>
            <a:r>
              <a:rPr lang="en-US" sz="1800" dirty="0">
                <a:solidFill>
                  <a:srgbClr val="FF0000"/>
                </a:solidFill>
                <a:latin typeface="18 VAG Rounded Thin   55390" charset="0"/>
                <a:ea typeface="ＭＳ Ｐゴシック" charset="0"/>
              </a:rPr>
              <a:t>Divide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problem into one or more simpler or smaller parts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rgbClr val="00FF00"/>
                </a:solidFill>
                <a:latin typeface="18 VAG Rounded Thin   55390" charset="0"/>
                <a:ea typeface="ＭＳ Ｐゴシック" charset="0"/>
              </a:rPr>
              <a:t>Invoke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function (recursively) on each part, and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chemeClr val="folHlink"/>
                </a:solidFill>
                <a:latin typeface="18 VAG Rounded Thin   55390" charset="0"/>
                <a:ea typeface="ＭＳ Ｐゴシック" charset="0"/>
              </a:rPr>
              <a:t>Combine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solutions of the parts into a solution for the problem.</a:t>
            </a:r>
          </a:p>
          <a:p>
            <a:pPr eaLnBrk="1" hangingPunct="1"/>
            <a:r>
              <a:rPr lang="en-US" sz="2400" dirty="0">
                <a:latin typeface="18 VAG Rounded Bold   07390" charset="0"/>
              </a:rPr>
              <a:t>Depending on the problem, </a:t>
            </a:r>
            <a:br>
              <a:rPr lang="en-US" sz="2400" dirty="0">
                <a:latin typeface="18 VAG Rounded Bold   07390" charset="0"/>
              </a:rPr>
            </a:br>
            <a:r>
              <a:rPr lang="en-US" sz="2400" dirty="0">
                <a:latin typeface="18 VAG Rounded Bold   07390" charset="0"/>
              </a:rPr>
              <a:t>any of these may be trivial or complex.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3429000" y="0"/>
            <a:ext cx="568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www.catb.org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/~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esr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/jargon/html/R/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/>
            </a:r>
            <a:br>
              <a:rPr lang="en-US" sz="2000" b="0" dirty="0">
                <a:solidFill>
                  <a:srgbClr val="7F7F7F"/>
                </a:solidFill>
                <a:latin typeface="B VAG Rounded Bold" charset="0"/>
              </a:rPr>
            </a:b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www.nist.gov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/dads/HTML/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endParaRPr lang="en-US" sz="2000" b="0" dirty="0">
              <a:solidFill>
                <a:srgbClr val="7F7F7F"/>
              </a:solidFill>
              <a:latin typeface="B VAG Rounded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3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082"/>
            <a:ext cx="8229600" cy="757334"/>
          </a:xfrm>
        </p:spPr>
        <p:txBody>
          <a:bodyPr/>
          <a:lstStyle/>
          <a:p>
            <a:r>
              <a:rPr lang="en-US" dirty="0" smtClean="0"/>
              <a:t>You already know it!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1066800"/>
            <a:ext cx="7065355" cy="52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0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the Recursion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authoring recursive code:</a:t>
            </a:r>
          </a:p>
          <a:p>
            <a:pPr lvl="1"/>
            <a:r>
              <a:rPr lang="en-US" dirty="0"/>
              <a:t>The base is usually easy: “when to stop?”</a:t>
            </a:r>
          </a:p>
          <a:p>
            <a:pPr lvl="1"/>
            <a:r>
              <a:rPr lang="en-US" dirty="0"/>
              <a:t>In the recursive step</a:t>
            </a:r>
          </a:p>
          <a:p>
            <a:pPr lvl="2"/>
            <a:r>
              <a:rPr lang="en-US" dirty="0"/>
              <a:t>How can we break the problem down into two:</a:t>
            </a:r>
          </a:p>
          <a:p>
            <a:pPr lvl="3"/>
            <a:r>
              <a:rPr lang="en-US" dirty="0"/>
              <a:t>A piece I can handle right now</a:t>
            </a:r>
          </a:p>
          <a:p>
            <a:pPr lvl="3"/>
            <a:r>
              <a:rPr lang="en-US" dirty="0"/>
              <a:t>The answer from a smaller piece of the problem</a:t>
            </a:r>
          </a:p>
          <a:p>
            <a:pPr lvl="2"/>
            <a:r>
              <a:rPr lang="en-US" dirty="0"/>
              <a:t>Assume your self-call does the right thing </a:t>
            </a:r>
            <a:br>
              <a:rPr lang="en-US" dirty="0"/>
            </a:br>
            <a:r>
              <a:rPr lang="en-US" dirty="0"/>
              <a:t>on a smaller piece of the problem</a:t>
            </a:r>
          </a:p>
          <a:p>
            <a:pPr lvl="2"/>
            <a:r>
              <a:rPr lang="en-US" dirty="0"/>
              <a:t>How to combine parts to get the overall answer?</a:t>
            </a:r>
          </a:p>
          <a:p>
            <a:r>
              <a:rPr lang="en-US" dirty="0"/>
              <a:t>Practice will make it easier to see </a:t>
            </a:r>
            <a:r>
              <a:rPr lang="en-US" dirty="0" smtClean="0"/>
              <a:t>idea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160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93456" cy="5305864"/>
          </a:xfrm>
        </p:spPr>
        <p:txBody>
          <a:bodyPr/>
          <a:lstStyle/>
          <a:p>
            <a:r>
              <a:rPr lang="en-US" dirty="0" smtClean="0"/>
              <a:t>Recursion is </a:t>
            </a:r>
            <a:r>
              <a:rPr lang="en-US" dirty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/>
              <a:t> </a:t>
            </a:r>
            <a:r>
              <a:rPr lang="en-US" dirty="0" smtClean="0"/>
              <a:t>Iteration (i.e., loops)</a:t>
            </a:r>
          </a:p>
          <a:p>
            <a:r>
              <a:rPr lang="en-US" dirty="0" smtClean="0"/>
              <a:t>Almost always, </a:t>
            </a:r>
            <a:r>
              <a:rPr lang="en-US" b="1" dirty="0" smtClean="0">
                <a:sym typeface="Wingdings"/>
              </a:rPr>
              <a:t>writing </a:t>
            </a:r>
            <a:r>
              <a:rPr lang="en-US" b="1" dirty="0">
                <a:sym typeface="Wingdings"/>
              </a:rPr>
              <a:t>a recursive </a:t>
            </a:r>
            <a:r>
              <a:rPr lang="en-US" b="1" dirty="0" smtClean="0">
                <a:sym typeface="Wingdings"/>
              </a:rPr>
              <a:t>solution is </a:t>
            </a:r>
            <a:r>
              <a:rPr lang="en-US" b="1" dirty="0" smtClean="0">
                <a:sym typeface="Wingdings"/>
              </a:rPr>
              <a:t>     than </a:t>
            </a:r>
            <a:r>
              <a:rPr lang="en-US" b="1" dirty="0" smtClean="0">
                <a:sym typeface="Wingdings"/>
              </a:rPr>
              <a:t>an iterative one</a:t>
            </a:r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harder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harder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Sanity Check…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105400" y="5562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066800" y="57150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905000"/>
            <a:ext cx="3144229" cy="3568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1" y="1676400"/>
            <a:ext cx="31387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http://</a:t>
            </a:r>
            <a:r>
              <a:rPr lang="en-US" sz="1100" dirty="0" err="1">
                <a:solidFill>
                  <a:srgbClr val="FFFFFF"/>
                </a:solidFill>
              </a:rPr>
              <a:t>xkcd.com</a:t>
            </a:r>
            <a:r>
              <a:rPr lang="en-US" sz="1100" dirty="0">
                <a:solidFill>
                  <a:srgbClr val="FFFFFF"/>
                </a:solidFill>
              </a:rPr>
              <a:t>/244/</a:t>
            </a:r>
          </a:p>
        </p:txBody>
      </p:sp>
      <p:sp>
        <p:nvSpPr>
          <p:cNvPr id="3" name="Rectangle 2"/>
          <p:cNvSpPr/>
          <p:nvPr/>
        </p:nvSpPr>
        <p:spPr>
          <a:xfrm>
            <a:off x="2895600" y="1143000"/>
            <a:ext cx="685800" cy="228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14800" y="2514600"/>
            <a:ext cx="685800" cy="228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Behind Abstraction, </a:t>
            </a:r>
            <a:r>
              <a:rPr lang="en-US" dirty="0" smtClean="0">
                <a:solidFill>
                  <a:srgbClr val="FFFF00"/>
                </a:solidFill>
              </a:rPr>
              <a:t>Recursion is probably the 2</a:t>
            </a:r>
            <a:r>
              <a:rPr lang="en-US" baseline="30000" dirty="0" smtClean="0">
                <a:solidFill>
                  <a:srgbClr val="FFFF00"/>
                </a:solidFill>
              </a:rPr>
              <a:t>nd</a:t>
            </a:r>
            <a:r>
              <a:rPr lang="en-US" dirty="0" smtClean="0">
                <a:solidFill>
                  <a:srgbClr val="FFFF00"/>
                </a:solidFill>
              </a:rPr>
              <a:t> biggest idea about programming in this course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It’s tremendously useful when the problem is self-similar</a:t>
            </a:r>
          </a:p>
          <a:p>
            <a:r>
              <a:rPr lang="en-US" dirty="0" smtClean="0"/>
              <a:t>It’s no more powerful than iteration, but </a:t>
            </a:r>
            <a:r>
              <a:rPr lang="en-US" dirty="0" smtClean="0">
                <a:solidFill>
                  <a:srgbClr val="FFFF00"/>
                </a:solidFill>
              </a:rPr>
              <a:t>often leads to more concise &amp; better code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10" y="1282700"/>
            <a:ext cx="3093380" cy="4813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6056088"/>
            <a:ext cx="3172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http://</a:t>
            </a:r>
            <a:r>
              <a:rPr lang="en-US" sz="1200" dirty="0" err="1">
                <a:solidFill>
                  <a:schemeClr val="tx1"/>
                </a:solidFill>
              </a:rPr>
              <a:t>www.dominiek.eu</a:t>
            </a:r>
            <a:r>
              <a:rPr lang="en-US" sz="1200" dirty="0">
                <a:solidFill>
                  <a:schemeClr val="tx1"/>
                </a:solidFill>
              </a:rPr>
              <a:t>/blog/?m=200711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47173</TotalTime>
  <Pages>47</Pages>
  <Words>296</Words>
  <Application>Microsoft Macintosh PowerPoint</Application>
  <PresentationFormat>Letter Paper (8.5x11 in)</PresentationFormat>
  <Paragraphs>63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Metro</vt:lpstr>
      <vt:lpstr>LSO plays iamus</vt:lpstr>
      <vt:lpstr>Overview</vt:lpstr>
      <vt:lpstr>“I understood Vee &amp; Downup”</vt:lpstr>
      <vt:lpstr>Definition</vt:lpstr>
      <vt:lpstr>You already know it!</vt:lpstr>
      <vt:lpstr>Trust the Recursion</vt:lpstr>
      <vt:lpstr>Sanity Check…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Ben Chun</cp:lastModifiedBy>
  <cp:revision>2980</cp:revision>
  <cp:lastPrinted>2012-02-21T20:51:06Z</cp:lastPrinted>
  <dcterms:created xsi:type="dcterms:W3CDTF">2012-02-21T20:45:12Z</dcterms:created>
  <dcterms:modified xsi:type="dcterms:W3CDTF">2012-07-03T08:18:33Z</dcterms:modified>
</cp:coreProperties>
</file>