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1047" r:id="rId2"/>
    <p:sldId id="1097" r:id="rId3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5AD"/>
    <a:srgbClr val="900306"/>
    <a:srgbClr val="32415C"/>
    <a:srgbClr val="FB0A10"/>
    <a:srgbClr val="94F0E4"/>
    <a:srgbClr val="5771A0"/>
    <a:srgbClr val="800080"/>
    <a:srgbClr val="66FF33"/>
    <a:srgbClr val="FF00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35" autoAdjust="0"/>
    <p:restoredTop sz="77561" autoAdjust="0"/>
  </p:normalViewPr>
  <p:slideViewPr>
    <p:cSldViewPr>
      <p:cViewPr varScale="1">
        <p:scale>
          <a:sx n="123" d="100"/>
          <a:sy n="123" d="100"/>
        </p:scale>
        <p:origin x="-1512" y="-104"/>
      </p:cViewPr>
      <p:guideLst>
        <p:guide orient="horz" pos="2832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097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4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p14="http://schemas.microsoft.com/office/powerpoint/2010/main" val="240861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10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24" tIns="46662" rIns="93324" bIns="46662"/>
          <a:lstStyle>
            <a:lvl1pPr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8713119" indent="-38246500"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66618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33237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9985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66473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1170D10-332C-134B-84B1-B22FF09061DC}" type="slidenum">
              <a:rPr lang="en-US" sz="1200" b="0"/>
              <a:pPr/>
              <a:t>2</a:t>
            </a:fld>
            <a:endParaRPr lang="en-US" sz="1200" b="0"/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Higher-Order Functions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pic>
        <p:nvPicPr>
          <p:cNvPr id="13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300" y="6192838"/>
            <a:ext cx="609600" cy="609600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7848775" y="6248400"/>
            <a:ext cx="1295226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Chun,</a:t>
            </a:r>
            <a:r>
              <a:rPr lang="en-US" sz="1000" b="1" baseline="0" dirty="0" smtClean="0">
                <a:solidFill>
                  <a:schemeClr val="tx1"/>
                </a:solidFill>
                <a:latin typeface="18 VAG Rounded Black   09390"/>
              </a:rPr>
              <a:t> Summer 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2012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01000" y="6458092"/>
            <a:ext cx="1143000" cy="399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77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3925" y="1219200"/>
            <a:ext cx="3848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4425" y="1219200"/>
            <a:ext cx="3848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48600" y="6324600"/>
            <a:ext cx="914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B558E2B-82AE-5041-B6CB-97EA201DA47A}" type="slidenum">
              <a:rPr lang="en-US"/>
              <a:pPr/>
              <a:t>‹#›</a:t>
            </a:fld>
            <a:r>
              <a:rPr lang="en-US"/>
              <a:t>/15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828800" y="6324600"/>
            <a:ext cx="5486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CS106B Lec 12 : Recursion Introduction</a:t>
            </a:r>
          </a:p>
        </p:txBody>
      </p:sp>
    </p:spTree>
    <p:extLst>
      <p:ext uri="{BB962C8B-B14F-4D97-AF65-F5344CB8AC3E}">
        <p14:creationId xmlns:p14="http://schemas.microsoft.com/office/powerpoint/2010/main" val="184504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Higher-Order Functions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43300" y="6192838"/>
            <a:ext cx="609600" cy="609600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7848775" y="6248400"/>
            <a:ext cx="1295226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Chun,</a:t>
            </a:r>
            <a:r>
              <a:rPr lang="en-US" sz="1000" b="1" baseline="0" dirty="0" smtClean="0">
                <a:solidFill>
                  <a:schemeClr val="tx1"/>
                </a:solidFill>
                <a:latin typeface="18 VAG Rounded Black   09390"/>
              </a:rPr>
              <a:t> Summer 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2012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001000" y="6458092"/>
            <a:ext cx="1143000" cy="39990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6.jp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990222"/>
            <a:ext cx="2209800" cy="1505578"/>
          </a:xfrm>
          <a:prstGeom prst="rect">
            <a:avLst/>
          </a:prstGeom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0"/>
            <a:ext cx="5181600" cy="31510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CS10 : 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</a:t>
            </a: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#</a:t>
            </a: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20</a:t>
            </a: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Higher Order Functions II</a:t>
            </a: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2012-</a:t>
            </a: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07-</a:t>
            </a:r>
            <a:r>
              <a:rPr lang="en-US" sz="3200" b="1" dirty="0">
                <a:solidFill>
                  <a:schemeClr val="bg2"/>
                </a:solidFill>
                <a:latin typeface="18 VAG Rounded Bold   07390"/>
                <a:cs typeface=""/>
              </a:rPr>
              <a:t>2</a:t>
            </a: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4</a:t>
            </a: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60960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UC Berkeley Joins </a:t>
            </a:r>
            <a:r>
              <a:rPr lang="en-US" sz="3200" dirty="0" err="1" smtClean="0">
                <a:solidFill>
                  <a:srgbClr val="FFFF00"/>
                </a:solidFill>
              </a:rPr>
              <a:t>edx</a:t>
            </a:r>
            <a:endParaRPr lang="en-US" sz="32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038600"/>
            <a:ext cx="4952999" cy="23622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You can take CS188 (AI) </a:t>
            </a: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or</a:t>
            </a: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 CS169 (Software as a Service) on </a:t>
            </a:r>
            <a:r>
              <a:rPr lang="en-US" dirty="0" err="1" smtClean="0">
                <a:ea typeface="ＭＳ Ｐゴシック" pitchFamily="-65" charset="-128"/>
                <a:cs typeface="ＭＳ Ｐゴシック" pitchFamily="-65" charset="-128"/>
              </a:rPr>
              <a:t>BerkeleyX</a:t>
            </a: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 in the Fall, along with courses from MIT and Harvard. This is the not-for-profit competition to </a:t>
            </a:r>
            <a:r>
              <a:rPr lang="en-US" dirty="0" err="1" smtClean="0">
                <a:ea typeface="ＭＳ Ｐゴシック" pitchFamily="-65" charset="-128"/>
                <a:cs typeface="ＭＳ Ｐゴシック" pitchFamily="-65" charset="-128"/>
              </a:rPr>
              <a:t>Udacity</a:t>
            </a: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, </a:t>
            </a:r>
            <a:r>
              <a:rPr lang="en-US" dirty="0" err="1" smtClean="0">
                <a:ea typeface="ＭＳ Ｐゴシック" pitchFamily="-65" charset="-128"/>
                <a:cs typeface="ＭＳ Ｐゴシック" pitchFamily="-65" charset="-128"/>
              </a:rPr>
              <a:t>Coursera</a:t>
            </a: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, etc. and it is well-funded. Over 150k people signed up for the first </a:t>
            </a:r>
            <a:r>
              <a:rPr lang="en-US" dirty="0" err="1" smtClean="0">
                <a:ea typeface="ＭＳ Ｐゴシック" pitchFamily="-65" charset="-128"/>
                <a:cs typeface="ＭＳ Ｐゴシック" pitchFamily="-65" charset="-128"/>
              </a:rPr>
              <a:t>MITx</a:t>
            </a: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 course last spring!</a:t>
            </a:r>
            <a:endParaRPr lang="en-US" i="1" baseline="30000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latin typeface="Courier New" pitchFamily="1" charset="0"/>
              </a:rPr>
              <a:t>http:</a:t>
            </a:r>
            <a:r>
              <a:rPr lang="en-US" sz="2000" b="1" dirty="0">
                <a:latin typeface="Courier New" pitchFamily="1" charset="0"/>
              </a:rPr>
              <a:t>//</a:t>
            </a:r>
            <a:r>
              <a:rPr lang="en-US" sz="2000" b="1" dirty="0" err="1">
                <a:latin typeface="Courier New" pitchFamily="1" charset="0"/>
              </a:rPr>
              <a:t>www.edx.org</a:t>
            </a:r>
            <a:r>
              <a:rPr lang="en-US" sz="2000" b="1" dirty="0">
                <a:latin typeface="Courier New" pitchFamily="1" charset="0"/>
              </a:rPr>
              <a:t>/</a:t>
            </a:r>
            <a:endParaRPr lang="en-US" sz="20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65773" y="6081252"/>
            <a:ext cx="2691298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271" y="228600"/>
            <a:ext cx="2186330" cy="2590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2438401"/>
            <a:ext cx="2362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UC </a:t>
            </a: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Berkeley EECS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/>
            </a:r>
            <a:br>
              <a:rPr lang="en-US" sz="2000" b="1" dirty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Summer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Instructor</a:t>
            </a:r>
            <a:br>
              <a:rPr lang="en-US" sz="2000" b="1" dirty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Ben Chun</a:t>
            </a:r>
          </a:p>
          <a:p>
            <a:pPr algn="ctr">
              <a:defRPr/>
            </a:pP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6858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4114800"/>
            <a:ext cx="2133600" cy="2133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57600" y="2590800"/>
            <a:ext cx="23622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No Reading Quiz!</a:t>
            </a:r>
            <a:endParaRPr lang="en-US" sz="1800" dirty="0"/>
          </a:p>
        </p:txBody>
      </p:sp>
      <p:sp>
        <p:nvSpPr>
          <p:cNvPr id="19" name="Rectangle 18"/>
          <p:cNvSpPr/>
          <p:nvPr/>
        </p:nvSpPr>
        <p:spPr>
          <a:xfrm>
            <a:off x="3276600" y="1981200"/>
            <a:ext cx="23622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Yes Blog Post!</a:t>
            </a:r>
            <a:endParaRPr lang="en-US" sz="1800" dirty="0"/>
          </a:p>
        </p:txBody>
      </p:sp>
      <p:sp>
        <p:nvSpPr>
          <p:cNvPr id="20" name="Rectangle 19"/>
          <p:cNvSpPr/>
          <p:nvPr/>
        </p:nvSpPr>
        <p:spPr>
          <a:xfrm>
            <a:off x="2895600" y="1371600"/>
            <a:ext cx="23622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Yes Project Proposal!</a:t>
            </a:r>
            <a:endParaRPr lang="en-US" sz="1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990600"/>
            <a:ext cx="6096000" cy="5305864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18 VAG Rounded Bold   07390" charset="0"/>
              </a:rPr>
              <a:t>Review useful HOFs</a:t>
            </a:r>
          </a:p>
          <a:p>
            <a:pPr lvl="1" eaLnBrk="1" hangingPunct="1"/>
            <a:r>
              <a:rPr lang="en-US" sz="2000" dirty="0">
                <a:latin typeface="18 VAG Rounded Bold   07390" charset="0"/>
              </a:rPr>
              <a:t>map </a:t>
            </a:r>
            <a:r>
              <a:rPr lang="en-US" sz="2000" u="sng" dirty="0">
                <a:latin typeface="Courier"/>
                <a:cs typeface="Courier"/>
              </a:rPr>
              <a:t>Reporter</a:t>
            </a:r>
            <a:r>
              <a:rPr lang="en-US" sz="2000" dirty="0">
                <a:latin typeface="18 VAG Rounded Bold   07390" charset="0"/>
              </a:rPr>
              <a:t> over </a:t>
            </a:r>
            <a:r>
              <a:rPr lang="en-US" sz="2000" u="sng" dirty="0">
                <a:latin typeface="Courier"/>
                <a:cs typeface="Courier"/>
              </a:rPr>
              <a:t>List</a:t>
            </a:r>
          </a:p>
          <a:p>
            <a:pPr lvl="2" eaLnBrk="1" hangingPunct="1"/>
            <a:r>
              <a:rPr lang="en-US" sz="1600" dirty="0" smtClean="0">
                <a:latin typeface="18 VAG Rounded Bold   07390" charset="0"/>
              </a:rPr>
              <a:t>Report a </a:t>
            </a:r>
            <a:r>
              <a:rPr lang="en-US" sz="1600" dirty="0">
                <a:latin typeface="18 VAG Rounded Bold   07390" charset="0"/>
              </a:rPr>
              <a:t>new list, </a:t>
            </a:r>
            <a:r>
              <a:rPr lang="en-US" sz="1600" dirty="0" smtClean="0">
                <a:latin typeface="18 VAG Rounded Bold   07390" charset="0"/>
              </a:rPr>
              <a:t>every </a:t>
            </a:r>
            <a:r>
              <a:rPr lang="en-US" sz="1600" dirty="0">
                <a:latin typeface="18 VAG Rounded Bold   07390" charset="0"/>
              </a:rPr>
              <a:t>element </a:t>
            </a:r>
            <a:r>
              <a:rPr lang="en-US" sz="1600" dirty="0">
                <a:latin typeface="Courier"/>
                <a:cs typeface="Courier"/>
              </a:rPr>
              <a:t>E</a:t>
            </a:r>
            <a:r>
              <a:rPr lang="en-US" sz="1600" dirty="0">
                <a:latin typeface="18 VAG Rounded Bold   07390" charset="0"/>
              </a:rPr>
              <a:t> of </a:t>
            </a:r>
            <a:r>
              <a:rPr lang="en-US" sz="1600" dirty="0">
                <a:latin typeface="Courier"/>
                <a:cs typeface="Courier"/>
              </a:rPr>
              <a:t>List</a:t>
            </a:r>
            <a:r>
              <a:rPr lang="en-US" sz="1600" dirty="0">
                <a:latin typeface="18 VAG Rounded Bold   07390" charset="0"/>
              </a:rPr>
              <a:t> </a:t>
            </a:r>
            <a:r>
              <a:rPr lang="en-US" sz="1600" dirty="0" smtClean="0">
                <a:latin typeface="18 VAG Rounded Bold   07390" charset="0"/>
              </a:rPr>
              <a:t>becoming </a:t>
            </a:r>
            <a:r>
              <a:rPr lang="en-US" sz="1600" dirty="0">
                <a:latin typeface="Courier"/>
                <a:cs typeface="Courier"/>
              </a:rPr>
              <a:t>Reporter(E)</a:t>
            </a:r>
            <a:r>
              <a:rPr lang="en-US" sz="1600" dirty="0">
                <a:latin typeface="18 VAG Rounded Bold   07390" charset="0"/>
              </a:rPr>
              <a:t> </a:t>
            </a:r>
          </a:p>
          <a:p>
            <a:pPr lvl="1" eaLnBrk="1" hangingPunct="1"/>
            <a:r>
              <a:rPr lang="en-US" sz="2000" dirty="0">
                <a:latin typeface="18 VAG Rounded Bold   07390" charset="0"/>
              </a:rPr>
              <a:t>keep items such that </a:t>
            </a:r>
            <a:r>
              <a:rPr lang="en-US" sz="2000" u="sng" dirty="0">
                <a:latin typeface="Courier"/>
                <a:cs typeface="Courier"/>
              </a:rPr>
              <a:t>Predicate</a:t>
            </a:r>
            <a:r>
              <a:rPr lang="en-US" sz="2000" dirty="0">
                <a:latin typeface="18 VAG Rounded Bold   07390" charset="0"/>
              </a:rPr>
              <a:t> from </a:t>
            </a:r>
            <a:r>
              <a:rPr lang="en-US" sz="2000" u="sng" dirty="0">
                <a:latin typeface="Courier"/>
                <a:cs typeface="Courier"/>
              </a:rPr>
              <a:t>List</a:t>
            </a:r>
          </a:p>
          <a:p>
            <a:pPr lvl="2" eaLnBrk="1" hangingPunct="1"/>
            <a:r>
              <a:rPr lang="en-US" sz="1600" dirty="0" smtClean="0">
                <a:latin typeface="18 VAG Rounded Bold   07390" charset="0"/>
              </a:rPr>
              <a:t>Report a </a:t>
            </a:r>
            <a:r>
              <a:rPr lang="en-US" sz="1600" dirty="0">
                <a:latin typeface="18 VAG Rounded Bold   07390" charset="0"/>
              </a:rPr>
              <a:t>new list, </a:t>
            </a:r>
            <a:r>
              <a:rPr lang="en-US" sz="1600" dirty="0" smtClean="0">
                <a:latin typeface="18 VAG Rounded Bold   07390" charset="0"/>
              </a:rPr>
              <a:t>keeping only elements </a:t>
            </a:r>
            <a:r>
              <a:rPr lang="en-US" sz="1600" dirty="0">
                <a:latin typeface="Courier"/>
                <a:cs typeface="Courier"/>
              </a:rPr>
              <a:t>E</a:t>
            </a:r>
            <a:r>
              <a:rPr lang="en-US" sz="1600" dirty="0">
                <a:latin typeface="18 VAG Rounded Bold   07390" charset="0"/>
              </a:rPr>
              <a:t> </a:t>
            </a:r>
            <a:r>
              <a:rPr lang="en-US" sz="1600" dirty="0" smtClean="0">
                <a:latin typeface="18 VAG Rounded Bold   07390" charset="0"/>
              </a:rPr>
              <a:t>of </a:t>
            </a:r>
            <a:r>
              <a:rPr lang="en-US" sz="1600" dirty="0" smtClean="0">
                <a:latin typeface="Courier"/>
                <a:cs typeface="Courier"/>
              </a:rPr>
              <a:t>List</a:t>
            </a:r>
            <a:r>
              <a:rPr lang="en-US" sz="1600" dirty="0" smtClean="0">
                <a:latin typeface="18 VAG Rounded Bold   07390" charset="0"/>
              </a:rPr>
              <a:t> if </a:t>
            </a:r>
            <a:r>
              <a:rPr lang="en-US" sz="1600" dirty="0" smtClean="0">
                <a:latin typeface="Courier"/>
                <a:cs typeface="Courier"/>
              </a:rPr>
              <a:t>Predicate</a:t>
            </a:r>
            <a:r>
              <a:rPr lang="en-US" sz="1600" dirty="0">
                <a:latin typeface="Courier"/>
                <a:cs typeface="Courier"/>
              </a:rPr>
              <a:t>(E)</a:t>
            </a:r>
          </a:p>
          <a:p>
            <a:pPr lvl="1" eaLnBrk="1" hangingPunct="1"/>
            <a:r>
              <a:rPr lang="en-US" sz="2000" dirty="0">
                <a:latin typeface="18 VAG Rounded Bold   07390" charset="0"/>
              </a:rPr>
              <a:t>combine with </a:t>
            </a:r>
            <a:r>
              <a:rPr lang="en-US" sz="2000" u="sng" dirty="0">
                <a:latin typeface="Courier"/>
                <a:cs typeface="Courier"/>
              </a:rPr>
              <a:t>Reporter</a:t>
            </a:r>
            <a:r>
              <a:rPr lang="en-US" sz="2000" dirty="0">
                <a:latin typeface="18 VAG Rounded Bold   07390" charset="0"/>
              </a:rPr>
              <a:t> over </a:t>
            </a:r>
            <a:r>
              <a:rPr lang="en-US" sz="2000" u="sng" dirty="0">
                <a:latin typeface="Courier"/>
                <a:cs typeface="Courier"/>
              </a:rPr>
              <a:t>List</a:t>
            </a:r>
          </a:p>
          <a:p>
            <a:pPr lvl="2" eaLnBrk="1" hangingPunct="1"/>
            <a:r>
              <a:rPr lang="en-US" sz="1600" dirty="0">
                <a:latin typeface="18 VAG Rounded Bold   07390" charset="0"/>
              </a:rPr>
              <a:t>Combine all the elements of </a:t>
            </a:r>
            <a:r>
              <a:rPr lang="en-US" sz="1600" dirty="0">
                <a:latin typeface="Courier"/>
                <a:cs typeface="Courier"/>
              </a:rPr>
              <a:t>List</a:t>
            </a:r>
            <a:r>
              <a:rPr lang="en-US" sz="1600" dirty="0">
                <a:latin typeface="18 VAG Rounded Bold   07390" charset="0"/>
              </a:rPr>
              <a:t> with </a:t>
            </a:r>
            <a:r>
              <a:rPr lang="en-US" sz="1600" dirty="0">
                <a:latin typeface="Courier"/>
                <a:cs typeface="Courier"/>
              </a:rPr>
              <a:t>Reporter(E</a:t>
            </a:r>
            <a:r>
              <a:rPr lang="en-US" sz="1600" dirty="0" smtClean="0">
                <a:latin typeface="Courier"/>
                <a:cs typeface="Courier"/>
              </a:rPr>
              <a:t>)</a:t>
            </a:r>
          </a:p>
          <a:p>
            <a:pPr lvl="2" eaLnBrk="1" hangingPunct="1"/>
            <a:r>
              <a:rPr lang="en-US" sz="1600" dirty="0" smtClean="0">
                <a:latin typeface="18 VAG Rounded Bold   07390" charset="0"/>
              </a:rPr>
              <a:t>This is also known as “reduce”</a:t>
            </a:r>
            <a:endParaRPr lang="en-US" sz="1600" u="sng" dirty="0">
              <a:latin typeface="Courier"/>
              <a:cs typeface="Courier"/>
            </a:endParaRPr>
          </a:p>
          <a:p>
            <a:pPr eaLnBrk="1" hangingPunct="1"/>
            <a:r>
              <a:rPr lang="en-US" sz="2400" dirty="0" smtClean="0">
                <a:latin typeface="18 VAG Rounded Bold   07390" charset="0"/>
              </a:rPr>
              <a:t>Acronym example</a:t>
            </a:r>
          </a:p>
          <a:p>
            <a:pPr lvl="1" eaLnBrk="1" hangingPunct="1"/>
            <a:r>
              <a:rPr lang="en-US" sz="2000" dirty="0" smtClean="0">
                <a:latin typeface="18 VAG Rounded Bold   07390" charset="0"/>
              </a:rPr>
              <a:t>keep </a:t>
            </a:r>
            <a:r>
              <a:rPr lang="en-US" sz="2000" dirty="0" smtClean="0">
                <a:latin typeface="18 VAG Rounded Bold   07390" charset="0"/>
                <a:sym typeface="Wingdings"/>
              </a:rPr>
              <a:t> map  combine</a:t>
            </a:r>
          </a:p>
          <a:p>
            <a:pPr eaLnBrk="1" hangingPunct="1"/>
            <a:r>
              <a:rPr lang="en-US" sz="2400" dirty="0" smtClean="0">
                <a:latin typeface="18 VAG Rounded Bold   07390" charset="0"/>
                <a:sym typeface="Wingdings"/>
              </a:rPr>
              <a:t>The script, run and launch</a:t>
            </a:r>
          </a:p>
          <a:p>
            <a:pPr eaLnBrk="1" hangingPunct="1"/>
            <a:r>
              <a:rPr lang="en-US" sz="2400" dirty="0" smtClean="0">
                <a:latin typeface="18 VAG Rounded Bold   07390" charset="0"/>
                <a:sym typeface="Wingdings"/>
              </a:rPr>
              <a:t>For each</a:t>
            </a:r>
          </a:p>
          <a:p>
            <a:pPr eaLnBrk="1" hangingPunct="1"/>
            <a:r>
              <a:rPr lang="en-US" sz="2400" dirty="0" smtClean="0">
                <a:latin typeface="18 VAG Rounded Bold   07390" charset="0"/>
                <a:sym typeface="Wingdings"/>
              </a:rPr>
              <a:t>Compose example</a:t>
            </a:r>
            <a:endParaRPr lang="en-US" sz="2400" dirty="0" smtClean="0">
              <a:latin typeface="18 VAG Rounded Bold   07390" charset="0"/>
            </a:endParaRPr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18 VAG Rounded Bold   07390" charset="0"/>
              </a:rPr>
              <a:t>Today</a:t>
            </a:r>
            <a:endParaRPr lang="en-US" dirty="0">
              <a:latin typeface="18 VAG Rounded Bold   07390" charset="0"/>
            </a:endParaRPr>
          </a:p>
        </p:txBody>
      </p:sp>
      <p:pic>
        <p:nvPicPr>
          <p:cNvPr id="4" name="Picture 3" descr="Screen shot 2011-03-30 at 2.02.20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599" y="1371600"/>
            <a:ext cx="1752600" cy="812072"/>
          </a:xfrm>
          <a:prstGeom prst="rect">
            <a:avLst/>
          </a:prstGeom>
        </p:spPr>
      </p:pic>
      <p:pic>
        <p:nvPicPr>
          <p:cNvPr id="6" name="Picture 5" descr="Screen shot 2011-03-30 at 2.02.48 AM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000400"/>
              </a:clrFrom>
              <a:clrTo>
                <a:srgbClr val="0004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5600" y="3326672"/>
            <a:ext cx="1752600" cy="823632"/>
          </a:xfrm>
          <a:prstGeom prst="rect">
            <a:avLst/>
          </a:prstGeom>
        </p:spPr>
      </p:pic>
      <p:pic>
        <p:nvPicPr>
          <p:cNvPr id="7" name="Picture 6" descr="Screen shot 2011-03-30 at 2.02.38 AM.png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6705600" y="2362200"/>
            <a:ext cx="1752600" cy="7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84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49650</TotalTime>
  <Pages>47</Pages>
  <Words>178</Words>
  <Application>Microsoft Macintosh PowerPoint</Application>
  <PresentationFormat>Letter Paper (8.5x11 in)</PresentationFormat>
  <Paragraphs>24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Metro</vt:lpstr>
      <vt:lpstr>UC Berkeley Joins edx</vt:lpstr>
      <vt:lpstr>Today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Ben Chun</cp:lastModifiedBy>
  <cp:revision>3114</cp:revision>
  <cp:lastPrinted>2012-04-04T05:38:54Z</cp:lastPrinted>
  <dcterms:created xsi:type="dcterms:W3CDTF">2012-04-04T04:53:19Z</dcterms:created>
  <dcterms:modified xsi:type="dcterms:W3CDTF">2012-07-24T21:33:14Z</dcterms:modified>
</cp:coreProperties>
</file>