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73" r:id="rId2"/>
    <p:sldId id="1074" r:id="rId3"/>
    <p:sldId id="1077" r:id="rId4"/>
    <p:sldId id="1047" r:id="rId5"/>
    <p:sldId id="1048" r:id="rId6"/>
    <p:sldId id="1060" r:id="rId7"/>
    <p:sldId id="1065" r:id="rId8"/>
    <p:sldId id="1061" r:id="rId9"/>
    <p:sldId id="1062" r:id="rId10"/>
    <p:sldId id="1075" r:id="rId11"/>
    <p:sldId id="1076" r:id="rId12"/>
    <p:sldId id="1063" r:id="rId13"/>
    <p:sldId id="1066" r:id="rId14"/>
    <p:sldId id="1072" r:id="rId15"/>
    <p:sldId id="1064" r:id="rId16"/>
    <p:sldId id="1078" r:id="rId17"/>
    <p:sldId id="1070" r:id="rId18"/>
    <p:sldId id="1071" r:id="rId19"/>
    <p:sldId id="1069" r:id="rId20"/>
    <p:sldId id="1067" r:id="rId21"/>
    <p:sldId id="1068" r:id="rId22"/>
    <p:sldId id="1059" r:id="rId23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5" autoAdjust="0"/>
    <p:restoredTop sz="93205" autoAdjust="0"/>
  </p:normalViewPr>
  <p:slideViewPr>
    <p:cSldViewPr>
      <p:cViewPr varScale="1">
        <p:scale>
          <a:sx n="112" d="100"/>
          <a:sy n="112" d="100"/>
        </p:scale>
        <p:origin x="-1312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22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4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5.png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tiff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T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i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r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sz="3600" dirty="0" smtClean="0"/>
              <a:t>Click it out …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47800"/>
            <a:ext cx="41459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6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None/>
            </a:pPr>
            <a:endParaRPr lang="en-US" dirty="0" smtClean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Functional Style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Imperative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sz="3600" dirty="0" smtClean="0"/>
              <a:t>Click it out …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5483919" y="27432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4931362" cy="2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2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Functional Style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Imperative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sz="3600" dirty="0" smtClean="0"/>
              <a:t>Click it out …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953000" y="27432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561473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2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4495800" cy="5305864"/>
          </a:xfrm>
        </p:spPr>
        <p:txBody>
          <a:bodyPr/>
          <a:lstStyle/>
          <a:p>
            <a:r>
              <a:rPr lang="en-US" sz="2400" u="sng" dirty="0"/>
              <a:t>Objects</a:t>
            </a:r>
            <a:r>
              <a:rPr lang="en-US" sz="2400" dirty="0"/>
              <a:t> as data structures  </a:t>
            </a:r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methods</a:t>
            </a:r>
            <a:r>
              <a:rPr lang="en-US" sz="2000" dirty="0"/>
              <a:t> you ask of them</a:t>
            </a:r>
          </a:p>
          <a:p>
            <a:pPr lvl="2"/>
            <a:r>
              <a:rPr lang="en-US" sz="1600" dirty="0"/>
              <a:t>These are the </a:t>
            </a:r>
            <a:r>
              <a:rPr lang="en-US" sz="1600" dirty="0" smtClean="0"/>
              <a:t>behaviors</a:t>
            </a:r>
            <a:endParaRPr lang="en-US" sz="1600" dirty="0"/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local state</a:t>
            </a:r>
            <a:r>
              <a:rPr lang="en-US" sz="2000" dirty="0"/>
              <a:t>, to remember</a:t>
            </a:r>
          </a:p>
          <a:p>
            <a:pPr lvl="2"/>
            <a:r>
              <a:rPr lang="en-US" sz="1600" dirty="0"/>
              <a:t>These are the attributes</a:t>
            </a:r>
          </a:p>
          <a:p>
            <a:r>
              <a:rPr lang="en-US" sz="2400" u="sng" dirty="0"/>
              <a:t>Classes</a:t>
            </a:r>
            <a:r>
              <a:rPr lang="en-US" sz="2400" dirty="0"/>
              <a:t> &amp; </a:t>
            </a:r>
            <a:r>
              <a:rPr lang="en-US" sz="2400" u="sng" dirty="0"/>
              <a:t>Instances</a:t>
            </a:r>
          </a:p>
          <a:p>
            <a:pPr lvl="1"/>
            <a:r>
              <a:rPr lang="en-US" sz="2000" dirty="0"/>
              <a:t>Instance an example of class</a:t>
            </a:r>
          </a:p>
          <a:p>
            <a:pPr lvl="1"/>
            <a:r>
              <a:rPr lang="en-US" sz="2000" dirty="0"/>
              <a:t>E.g., Fluffy is instance of Dog</a:t>
            </a:r>
          </a:p>
          <a:p>
            <a:r>
              <a:rPr lang="en-US" sz="2400" u="sng" dirty="0"/>
              <a:t>Inheritance</a:t>
            </a:r>
            <a:r>
              <a:rPr lang="en-US" sz="2400" dirty="0"/>
              <a:t> saves code</a:t>
            </a:r>
          </a:p>
          <a:p>
            <a:pPr lvl="1"/>
            <a:r>
              <a:rPr lang="en-US" sz="2000" dirty="0"/>
              <a:t>Hierarchical classes</a:t>
            </a:r>
          </a:p>
          <a:p>
            <a:pPr lvl="1"/>
            <a:r>
              <a:rPr lang="en-US" sz="2000" dirty="0"/>
              <a:t>E.g., pianist special case of musician, a special case of performer</a:t>
            </a:r>
          </a:p>
          <a:p>
            <a:r>
              <a:rPr lang="en-US" sz="2400" dirty="0" smtClean="0"/>
              <a:t>Examples (not purely)</a:t>
            </a:r>
          </a:p>
          <a:p>
            <a:pPr lvl="1"/>
            <a:r>
              <a:rPr lang="en-US" sz="2000" dirty="0" smtClean="0"/>
              <a:t>Java</a:t>
            </a:r>
            <a:r>
              <a:rPr lang="en-US" sz="2000" dirty="0"/>
              <a:t>, C+</a:t>
            </a:r>
            <a:r>
              <a:rPr lang="en-US" sz="2000" dirty="0" smtClean="0"/>
              <a:t>+</a:t>
            </a:r>
            <a:endParaRPr lang="en-US" sz="2000" dirty="0"/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232423"/>
              </a:clrFrom>
              <a:clrTo>
                <a:srgbClr val="232423">
                  <a:alpha val="0"/>
                </a:srgbClr>
              </a:clrTo>
            </a:clrChange>
          </a:blip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en.wikipedia.org/wiki/Object-oriented_programming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Dr. Ivan Sutherland</a:t>
            </a:r>
          </a:p>
          <a:p>
            <a:pPr lvl="1"/>
            <a:r>
              <a:rPr lang="en-US" sz="2000"/>
              <a:t>“Father of Computer Graphics”</a:t>
            </a:r>
          </a:p>
          <a:p>
            <a:pPr lvl="1"/>
            <a:r>
              <a:rPr lang="en-US" sz="2000"/>
              <a:t>1988 Turing Award</a:t>
            </a:r>
            <a:br>
              <a:rPr lang="en-US" sz="2000"/>
            </a:br>
            <a:r>
              <a:rPr lang="en-US" sz="2000"/>
              <a:t>(“Nobel prize” for CS)</a:t>
            </a:r>
          </a:p>
          <a:p>
            <a:pPr lvl="1"/>
            <a:r>
              <a:rPr lang="en-US" sz="2000"/>
              <a:t>Wrote Sketchpad for his foundational 1963 thesis </a:t>
            </a:r>
          </a:p>
          <a:p>
            <a:r>
              <a:rPr lang="en-US" sz="2400"/>
              <a:t>The most impressive software ever written</a:t>
            </a:r>
          </a:p>
          <a:p>
            <a:r>
              <a:rPr lang="en-US" sz="2400"/>
              <a:t>First…</a:t>
            </a:r>
          </a:p>
          <a:p>
            <a:pPr lvl="1"/>
            <a:r>
              <a:rPr lang="en-US" sz="2000"/>
              <a:t>Object-oriented system</a:t>
            </a:r>
          </a:p>
          <a:p>
            <a:pPr lvl="1"/>
            <a:r>
              <a:rPr lang="en-US" sz="2000"/>
              <a:t>Graphical user interface</a:t>
            </a:r>
          </a:p>
          <a:p>
            <a:pPr lvl="1"/>
            <a:r>
              <a:rPr lang="en-US" sz="200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4060201" cy="220312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696962" cy="232215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in BYOB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7086600" y="4495800"/>
            <a:ext cx="1890665" cy="1828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24400" y="5181600"/>
            <a:ext cx="2752293" cy="396429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14" descr="ru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334000"/>
            <a:ext cx="2222500" cy="50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2192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energy consumption … Predict the output?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643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 Passing …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</a:t>
            </a:r>
            <a:r>
              <a:rPr lang="en-US" u="sng" dirty="0"/>
              <a:t>what</a:t>
            </a:r>
            <a:r>
              <a:rPr lang="en-US" dirty="0"/>
              <a:t> computation desired without specifying </a:t>
            </a:r>
            <a:r>
              <a:rPr lang="en-US" u="sng" dirty="0"/>
              <a:t>how</a:t>
            </a:r>
            <a:r>
              <a:rPr lang="en-US" dirty="0"/>
              <a:t> it carries it out</a:t>
            </a:r>
          </a:p>
          <a:p>
            <a:pPr lvl="1"/>
            <a:r>
              <a:rPr lang="en-US" dirty="0"/>
              <a:t>Often a series of assertions and queries</a:t>
            </a:r>
          </a:p>
          <a:p>
            <a:pPr lvl="1"/>
            <a:r>
              <a:rPr lang="en-US" dirty="0"/>
              <a:t>Feels like magic!</a:t>
            </a:r>
          </a:p>
          <a:p>
            <a:r>
              <a:rPr lang="en-US" dirty="0"/>
              <a:t>Sub-categories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Constraint</a:t>
            </a:r>
          </a:p>
          <a:p>
            <a:pPr lvl="2"/>
            <a:r>
              <a:rPr lang="en-US" dirty="0"/>
              <a:t>We saw in Sketchpad!</a:t>
            </a:r>
          </a:p>
          <a:p>
            <a:r>
              <a:rPr lang="en-US" dirty="0" smtClean="0"/>
              <a:t>Example: </a:t>
            </a:r>
            <a:r>
              <a:rPr lang="en-US" dirty="0"/>
              <a:t>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07133" cy="11687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Declarative</a:t>
            </a:r>
            <a:r>
              <a:rPr lang="en-US" dirty="0" smtClean="0"/>
              <a:t> might look like 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7086600" y="4495800"/>
            <a:ext cx="1890665" cy="1828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24400" y="5181600"/>
            <a:ext cx="2752293" cy="396429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2192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energy consumption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429079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Five schoolgirls sat for an examination. Their parents – so they thought – showed an undue degree of interest in the result.  They therefore agreed that, in writing home about the examination, </a:t>
            </a:r>
            <a:r>
              <a:rPr lang="en-US" sz="2400">
                <a:solidFill>
                  <a:srgbClr val="FFFF00"/>
                </a:solidFill>
              </a:rPr>
              <a:t>each girl should make one true statement and one untrue one</a:t>
            </a:r>
            <a:r>
              <a:rPr lang="en-US" sz="2400"/>
              <a:t>. The following are the relevant passages from their letters: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Betty</a:t>
            </a:r>
          </a:p>
          <a:p>
            <a:pPr lvl="1"/>
            <a:r>
              <a:rPr lang="en-US" sz="1800"/>
              <a:t>Kitty was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r>
              <a:rPr lang="en-US" sz="2000"/>
              <a:t>Ethel</a:t>
            </a:r>
          </a:p>
          <a:p>
            <a:pPr lvl="1"/>
            <a:r>
              <a:rPr lang="en-US" sz="1800"/>
              <a:t>I was on top</a:t>
            </a:r>
          </a:p>
          <a:p>
            <a:pPr lvl="1"/>
            <a:r>
              <a:rPr lang="en-US" sz="1800"/>
              <a:t>Joan was 2</a:t>
            </a:r>
            <a:r>
              <a:rPr lang="en-US" sz="1800" baseline="30000"/>
              <a:t>nd</a:t>
            </a:r>
            <a:endParaRPr lang="en-US" sz="1800"/>
          </a:p>
          <a:p>
            <a:r>
              <a:rPr lang="en-US" sz="2000"/>
              <a:t>Joan</a:t>
            </a:r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pPr lvl="1"/>
            <a:r>
              <a:rPr lang="en-US" sz="1800"/>
              <a:t>Ethel was last</a:t>
            </a:r>
          </a:p>
          <a:p>
            <a:r>
              <a:rPr lang="en-US" sz="2000"/>
              <a:t>Kitty</a:t>
            </a:r>
          </a:p>
          <a:p>
            <a:pPr lvl="1"/>
            <a:r>
              <a:rPr lang="en-US" sz="1800"/>
              <a:t>I came out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Mary was only 4</a:t>
            </a:r>
            <a:r>
              <a:rPr lang="en-US" sz="1800" baseline="30000"/>
              <a:t>th</a:t>
            </a:r>
            <a:endParaRPr lang="en-US" sz="1800"/>
          </a:p>
          <a:p>
            <a:r>
              <a:rPr lang="en-US" sz="2000"/>
              <a:t>Mary</a:t>
            </a:r>
          </a:p>
          <a:p>
            <a:pPr lvl="1"/>
            <a:r>
              <a:rPr lang="en-US" sz="1800"/>
              <a:t>I was 4</a:t>
            </a:r>
            <a:r>
              <a:rPr lang="en-US" sz="1800" baseline="30000"/>
              <a:t>th</a:t>
            </a:r>
            <a:endParaRPr lang="en-US" sz="1800"/>
          </a:p>
          <a:p>
            <a:pPr lvl="1"/>
            <a:r>
              <a:rPr lang="en-US" sz="1800"/>
              <a:t>Betty was 1</a:t>
            </a:r>
            <a:r>
              <a:rPr lang="en-US" sz="1800" baseline="30000"/>
              <a:t>st</a:t>
            </a:r>
            <a:r>
              <a:rPr lang="en-US" sz="180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 Example</a:t>
            </a:r>
          </a:p>
        </p:txBody>
      </p:sp>
      <p:pic>
        <p:nvPicPr>
          <p:cNvPr id="7" name="Picture 6" descr="Screen shot 2010-09-15 at 4.33.54 AM.png"/>
          <p:cNvPicPr>
            <a:picLocks noChangeAspect="1"/>
          </p:cNvPicPr>
          <p:nvPr/>
        </p:nvPicPr>
        <p:blipFill>
          <a:blip r:embed="rId2"/>
          <a:srcRect b="1303"/>
          <a:stretch>
            <a:fillRect/>
          </a:stretch>
        </p:blipFill>
        <p:spPr>
          <a:xfrm>
            <a:off x="7315200" y="2057400"/>
            <a:ext cx="1270000" cy="126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7239000" y="3429000"/>
            <a:ext cx="1417999" cy="1371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r>
              <a:rPr lang="en-US"/>
              <a:t>Functional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Imperative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OOP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Declarative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All equally powerful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Of 4 paradigms, what’s the </a:t>
            </a:r>
            <a:r>
              <a:rPr lang="en-US" sz="3500" u="sng"/>
              <a:t>most</a:t>
            </a:r>
            <a:r>
              <a:rPr lang="en-US" sz="3500"/>
              <a:t> powerful?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334000" y="1295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1 (functional)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1 (not 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2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3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sz="3600" dirty="0"/>
              <a:t>Of 4 paradigms, how many can BYOB be?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T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i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r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sz="3600" dirty="0" smtClean="0"/>
              <a:t>Click it out …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73200"/>
            <a:ext cx="4145973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22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Functional</a:t>
            </a:r>
          </a:p>
          <a:p>
            <a:pPr lvl="1"/>
            <a:r>
              <a:rPr lang="en-US"/>
              <a:t>Evaluate an expression and use the resulting value for something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Imperative	</a:t>
            </a:r>
          </a:p>
          <a:p>
            <a:pPr lvl="1"/>
            <a:r>
              <a:rPr lang="en-US"/>
              <a:t>First </a:t>
            </a:r>
            <a:r>
              <a:rPr lang="en-US" i="1"/>
              <a:t>do this</a:t>
            </a:r>
            <a:r>
              <a:rPr lang="en-US"/>
              <a:t> </a:t>
            </a:r>
            <a:br>
              <a:rPr lang="en-US"/>
            </a:br>
            <a:r>
              <a:rPr lang="en-US"/>
              <a:t>and next </a:t>
            </a:r>
            <a:r>
              <a:rPr lang="en-US" i="1"/>
              <a:t>do that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Object-</a:t>
            </a:r>
            <a:r>
              <a:rPr lang="en-US" dirty="0" smtClean="0"/>
              <a:t>oriented</a:t>
            </a:r>
          </a:p>
          <a:p>
            <a:pPr lvl="1"/>
            <a:r>
              <a:rPr lang="en-US" dirty="0" smtClean="0"/>
              <a:t>Class and instances</a:t>
            </a:r>
          </a:p>
          <a:p>
            <a:pPr lvl="2"/>
            <a:r>
              <a:rPr lang="en-US" dirty="0" smtClean="0"/>
              <a:t>House Example</a:t>
            </a:r>
            <a:endParaRPr lang="en-US" dirty="0"/>
          </a:p>
          <a:p>
            <a:pPr lvl="1"/>
            <a:r>
              <a:rPr lang="en-US" dirty="0"/>
              <a:t>Send messages between objects to simulate the temporal evolution of a set of real world phenomena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Declarative</a:t>
            </a:r>
          </a:p>
          <a:p>
            <a:pPr lvl="1"/>
            <a:r>
              <a:rPr lang="en-US" dirty="0"/>
              <a:t>Answer a question via search for a solution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91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/~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normark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/prog3-03/html/notes/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paradigms_themes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-paradigm-overview-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section.html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Scratch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</a:t>
            </a:r>
          </a:p>
          <a:p>
            <a:pPr lvl="2"/>
            <a:r>
              <a:rPr lang="en-US" sz="1800" dirty="0" smtClean="0"/>
              <a:t>Can be declarative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263" indent="0">
              <a:buNone/>
            </a:pPr>
            <a:r>
              <a:rPr lang="en-US" dirty="0" smtClean="0"/>
              <a:t>Is this a function?</a:t>
            </a:r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68263" indent="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Yes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sz="3600" dirty="0" smtClean="0"/>
              <a:t>Click it out …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620001" cy="8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3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#4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Programming Paradigms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610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a typeface="+mj-ea"/>
                <a:cs typeface="+mj-cs"/>
              </a:rPr>
              <a:t>Hand</a:t>
            </a:r>
            <a:r>
              <a:rPr lang="en-US" sz="2800" dirty="0">
                <a:solidFill>
                  <a:srgbClr val="FFFF00"/>
                </a:solidFill>
                <a:ea typeface="+mj-ea"/>
                <a:cs typeface="+mj-cs"/>
              </a:rPr>
              <a:t>-Held Device Bridges Language Gap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4101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In a growingly diverse population, like the US, where more and more people have English as a second language, how can technology help?</a:t>
            </a:r>
            <a:endParaRPr lang="en-US" sz="2400" i="1" dirty="0" smtClean="0">
              <a:solidFill>
                <a:schemeClr val="accent4"/>
              </a:solidFill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ourier"/>
                <a:cs typeface="Courier"/>
              </a:rPr>
              <a:t>http://</a:t>
            </a:r>
            <a:r>
              <a:rPr lang="en-US" sz="1400" b="1" dirty="0" err="1">
                <a:latin typeface="Courier"/>
                <a:cs typeface="Courier"/>
              </a:rPr>
              <a:t>www.npr.org</a:t>
            </a:r>
            <a:r>
              <a:rPr lang="en-US" sz="1400" b="1" dirty="0">
                <a:latin typeface="Courier"/>
                <a:cs typeface="Courier"/>
              </a:rPr>
              <a:t>/blogs/</a:t>
            </a:r>
            <a:r>
              <a:rPr lang="en-US" sz="1400" b="1" dirty="0" err="1">
                <a:latin typeface="Courier"/>
                <a:cs typeface="Courier"/>
              </a:rPr>
              <a:t>alltechconsidered</a:t>
            </a:r>
            <a:r>
              <a:rPr lang="en-US" sz="1400" b="1" dirty="0">
                <a:latin typeface="Courier"/>
                <a:cs typeface="Courier"/>
              </a:rPr>
              <a:t>/2013/06/27/186525030/translation-please-hand-held-device-bridges-language-gap</a:t>
            </a:r>
            <a:endParaRPr lang="en-US" sz="14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6157452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13000" y="28956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 12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days!!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91000"/>
            <a:ext cx="2747164" cy="205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1"/>
            <a:ext cx="4343400" cy="5305864"/>
          </a:xfrm>
        </p:spPr>
        <p:txBody>
          <a:bodyPr/>
          <a:lstStyle/>
          <a:p>
            <a:r>
              <a:rPr lang="en-US" dirty="0" smtClean="0"/>
              <a:t>What are they? </a:t>
            </a:r>
          </a:p>
          <a:p>
            <a:pPr lvl="1"/>
            <a:r>
              <a:rPr lang="en-US" dirty="0" smtClean="0"/>
              <a:t>Most are Hybrids!</a:t>
            </a:r>
          </a:p>
          <a:p>
            <a:r>
              <a:rPr lang="en-US" dirty="0" smtClean="0"/>
              <a:t>The Four Primary ones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68" b="-189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Lecture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/>
              <a:t>Or, a way to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classify the style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of programming.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4814888" y="1200208"/>
            <a:ext cx="3719512" cy="4886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en.wikipedia.org/wiki/Programming_paradigm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This makes it hard to teach to students, because most languages have facets of several paradigms!</a:t>
            </a:r>
          </a:p>
          <a:p>
            <a:pPr lvl="1"/>
            <a:r>
              <a:rPr lang="en-US"/>
              <a:t>Called “Multi-paradigm” languages</a:t>
            </a:r>
          </a:p>
          <a:p>
            <a:pPr lvl="1"/>
            <a:r>
              <a:rPr lang="en-US"/>
              <a:t>Scratch too!</a:t>
            </a:r>
          </a:p>
          <a:p>
            <a:r>
              <a:rPr lang="en-US"/>
              <a:t>It’s like giving someone a juice drink (with many fruit 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4655344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Languages Are Hybrids!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Examples (not purely)</a:t>
            </a:r>
            <a:endParaRPr lang="en-US" sz="2400" dirty="0"/>
          </a:p>
          <a:p>
            <a:pPr lvl="1"/>
            <a:r>
              <a:rPr lang="en-US" sz="2000" dirty="0"/>
              <a:t>Scheme, </a:t>
            </a:r>
            <a:r>
              <a:rPr lang="en-US" sz="2000" dirty="0" smtClean="0"/>
              <a:t>Scratch, </a:t>
            </a:r>
            <a:r>
              <a:rPr lang="en-US" sz="2000" dirty="0"/>
              <a:t>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en.wikipedia.org/wiki/Functional_programming</a:t>
            </a:r>
          </a:p>
        </p:txBody>
      </p:sp>
      <p:grpSp>
        <p:nvGrpSpPr>
          <p:cNvPr id="31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32" name="Rectangle 31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"/>
                  <a:cs typeface="Courier"/>
                </a:rPr>
                <a:t>f(x)=(x+3)* x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35" name="Down Arrow Callout 34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+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 3</a:t>
            </a:r>
          </a:p>
        </p:txBody>
      </p:sp>
      <p:grpSp>
        <p:nvGrpSpPr>
          <p:cNvPr id="41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42" name="Down Arrow Callout 41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*</a:t>
              </a:r>
            </a:p>
          </p:txBody>
        </p:sp>
      </p:grpSp>
      <p:grpSp>
        <p:nvGrpSpPr>
          <p:cNvPr id="48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50" name="Down Arrow Callout 4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</a:p>
        </p:txBody>
      </p:sp>
      <p:cxnSp>
        <p:nvCxnSpPr>
          <p:cNvPr id="55" name="Straight Arrow Connector 54"/>
          <p:cNvCxnSpPr>
            <a:stCxn id="5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endParaRPr lang="en-US" sz="4400">
              <a:latin typeface="Courier"/>
              <a:cs typeface="Courier"/>
            </a:endParaRPr>
          </a:p>
        </p:txBody>
      </p:sp>
      <p:cxnSp>
        <p:nvCxnSpPr>
          <p:cNvPr id="58" name="Straight Arrow Connector 57"/>
          <p:cNvCxnSpPr>
            <a:stCxn id="5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Sequential” Programming</a:t>
            </a:r>
          </a:p>
          <a:p>
            <a:r>
              <a:rPr lang="en-US" sz="2400" dirty="0"/>
              <a:t>Computation a series of steps</a:t>
            </a:r>
          </a:p>
          <a:p>
            <a:pPr lvl="1"/>
            <a:r>
              <a:rPr lang="en-US" sz="2000" dirty="0"/>
              <a:t>Assignment allowed</a:t>
            </a:r>
          </a:p>
          <a:p>
            <a:pPr lvl="2"/>
            <a:r>
              <a:rPr lang="en-US" sz="1800" dirty="0"/>
              <a:t>Setting variables</a:t>
            </a:r>
          </a:p>
          <a:p>
            <a:pPr lvl="1"/>
            <a:r>
              <a:rPr lang="en-US" sz="2000" dirty="0"/>
              <a:t>Mutation allowed</a:t>
            </a:r>
          </a:p>
          <a:p>
            <a:pPr lvl="2"/>
            <a:r>
              <a:rPr lang="en-US" sz="1800" dirty="0"/>
              <a:t>Changing variables</a:t>
            </a:r>
          </a:p>
          <a:p>
            <a:r>
              <a:rPr lang="en-US" sz="2400" dirty="0"/>
              <a:t>Like following a recipe. E.g.,</a:t>
            </a:r>
          </a:p>
          <a:p>
            <a:r>
              <a:rPr lang="en-US" sz="2400" dirty="0"/>
              <a:t>Procedure f(x)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x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 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(x+3) *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/>
              <a:t>return </a:t>
            </a:r>
            <a:r>
              <a:rPr lang="en-US" sz="2000" dirty="0" err="1"/>
              <a:t>ans</a:t>
            </a:r>
            <a:endParaRPr lang="en-US" sz="2000" dirty="0"/>
          </a:p>
          <a:p>
            <a:r>
              <a:rPr lang="en-US" dirty="0"/>
              <a:t>Examples: </a:t>
            </a:r>
            <a:r>
              <a:rPr lang="en-US" dirty="0" smtClean="0"/>
              <a:t>(not purely)</a:t>
            </a:r>
          </a:p>
          <a:p>
            <a:pPr lvl="1"/>
            <a:r>
              <a:rPr lang="en-US" dirty="0" smtClean="0"/>
              <a:t>Pascal</a:t>
            </a:r>
            <a:r>
              <a:rPr lang="en-US" dirty="0"/>
              <a:t>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Imperative_programming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0668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  <a:cs typeface="Courier"/>
              </a:rPr>
              <a:t>f(x)=(x+3)*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77200" y="1143000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59429" y="4624851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44448</TotalTime>
  <Pages>47</Pages>
  <Words>1015</Words>
  <Application>Microsoft Macintosh PowerPoint</Application>
  <PresentationFormat>Letter Paper (8.5x11 in)</PresentationFormat>
  <Paragraphs>225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Click it out …</vt:lpstr>
      <vt:lpstr>Click it out …</vt:lpstr>
      <vt:lpstr>Click it out …</vt:lpstr>
      <vt:lpstr>Hand-Held Device Bridges Language Gap</vt:lpstr>
      <vt:lpstr>Programming Paradigms Lecture</vt:lpstr>
      <vt:lpstr>What are Programming Paradigms?</vt:lpstr>
      <vt:lpstr>Most Languages Are Hybrids!</vt:lpstr>
      <vt:lpstr>Functional Programming (review)</vt:lpstr>
      <vt:lpstr>Imperative Programming</vt:lpstr>
      <vt:lpstr>Click it out …</vt:lpstr>
      <vt:lpstr>Click it out …</vt:lpstr>
      <vt:lpstr>Object-Oriented Programming (OOP)</vt:lpstr>
      <vt:lpstr>OOP Example : SketchPad</vt:lpstr>
      <vt:lpstr>OOP in BYOB</vt:lpstr>
      <vt:lpstr>Declarative Programming</vt:lpstr>
      <vt:lpstr>Declarative might look like …</vt:lpstr>
      <vt:lpstr>Declarative Programming Example</vt:lpstr>
      <vt:lpstr>Of 4 paradigms, what’s the most powerful?</vt:lpstr>
      <vt:lpstr>Of 4 paradigms, how many can BYOB be?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2914</cp:revision>
  <cp:lastPrinted>2013-01-31T20:29:13Z</cp:lastPrinted>
  <dcterms:created xsi:type="dcterms:W3CDTF">2013-01-31T20:18:36Z</dcterms:created>
  <dcterms:modified xsi:type="dcterms:W3CDTF">2013-06-27T17:37:15Z</dcterms:modified>
</cp:coreProperties>
</file>