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9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1047" r:id="rId2"/>
    <p:sldId id="1084" r:id="rId3"/>
    <p:sldId id="1085" r:id="rId4"/>
    <p:sldId id="1087" r:id="rId5"/>
    <p:sldId id="1090" r:id="rId6"/>
    <p:sldId id="1089" r:id="rId7"/>
    <p:sldId id="1075" r:id="rId8"/>
    <p:sldId id="1078" r:id="rId9"/>
    <p:sldId id="1079" r:id="rId10"/>
    <p:sldId id="1094" r:id="rId11"/>
    <p:sldId id="1083" r:id="rId12"/>
    <p:sldId id="1082" r:id="rId13"/>
    <p:sldId id="1077" r:id="rId14"/>
    <p:sldId id="1081" r:id="rId15"/>
    <p:sldId id="1091" r:id="rId16"/>
    <p:sldId id="1099" r:id="rId17"/>
    <p:sldId id="1092" r:id="rId18"/>
    <p:sldId id="1093" r:id="rId19"/>
    <p:sldId id="1095" r:id="rId20"/>
    <p:sldId id="1098" r:id="rId21"/>
    <p:sldId id="1096" r:id="rId22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5AD"/>
    <a:srgbClr val="900306"/>
    <a:srgbClr val="32415C"/>
    <a:srgbClr val="FB0A10"/>
    <a:srgbClr val="94F0E4"/>
    <a:srgbClr val="5771A0"/>
    <a:srgbClr val="800080"/>
    <a:srgbClr val="66FF33"/>
    <a:srgbClr val="FF000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86" autoAdjust="0"/>
    <p:restoredTop sz="81191" autoAdjust="0"/>
  </p:normalViewPr>
  <p:slideViewPr>
    <p:cSldViewPr>
      <p:cViewPr varScale="1">
        <p:scale>
          <a:sx n="98" d="100"/>
          <a:sy n="98" d="100"/>
        </p:scale>
        <p:origin x="-1232" y="-104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82" y="-90"/>
      </p:cViewPr>
      <p:guideLst>
        <p:guide orient="horz" pos="2931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0097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  <p:extLst>
      <p:ext uri="{BB962C8B-B14F-4D97-AF65-F5344CB8AC3E}">
        <p14:creationId xmlns:p14="http://schemas.microsoft.com/office/powerpoint/2010/main" val="240861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(7/3/13 15:34) -----</a:t>
            </a:r>
          </a:p>
          <a:p>
            <a:r>
              <a:rPr lang="en-US"/>
              <a:t>3 to 10 times faster than current speed</a:t>
            </a:r>
          </a:p>
        </p:txBody>
      </p:sp>
    </p:spTree>
    <p:extLst>
      <p:ext uri="{BB962C8B-B14F-4D97-AF65-F5344CB8AC3E}">
        <p14:creationId xmlns:p14="http://schemas.microsoft.com/office/powerpoint/2010/main" val="1458125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8638" y="4421188"/>
            <a:ext cx="6051550" cy="4189412"/>
          </a:xfrm>
          <a:noFill/>
          <a:ln w="9525"/>
        </p:spPr>
        <p:txBody>
          <a:bodyPr lIns="92342" tIns="45361" rIns="92342" bIns="45361"/>
          <a:lstStyle/>
          <a:p>
            <a:r>
              <a:rPr lang="en-US">
                <a:latin typeface="Arial" charset="0"/>
              </a:rPr>
              <a:t>That is, any computer, no matter how primitive or advance, can be divided into five parts:</a:t>
            </a:r>
          </a:p>
          <a:p>
            <a:r>
              <a:rPr lang="en-US">
                <a:latin typeface="Arial" charset="0"/>
              </a:rPr>
              <a:t>1. The input devices bring the data from the outside world into the computer.</a:t>
            </a:r>
          </a:p>
          <a:p>
            <a:r>
              <a:rPr lang="en-US">
                <a:latin typeface="Arial" charset="0"/>
              </a:rPr>
              <a:t>2. These data are kept in the computer’s memory  until ...</a:t>
            </a:r>
          </a:p>
          <a:p>
            <a:r>
              <a:rPr lang="en-US">
                <a:latin typeface="Arial" charset="0"/>
              </a:rPr>
              <a:t>3. The datapath request and process them.</a:t>
            </a:r>
          </a:p>
          <a:p>
            <a:r>
              <a:rPr lang="en-US">
                <a:latin typeface="Arial" charset="0"/>
              </a:rPr>
              <a:t>4. The operation of the datapath is controlled by the computer’s controller.</a:t>
            </a:r>
          </a:p>
          <a:p>
            <a:r>
              <a:rPr lang="en-US">
                <a:latin typeface="Arial" charset="0"/>
              </a:rPr>
              <a:t>All the work done by the computer will NOT do us any good unless we can get the data back to the outside world. </a:t>
            </a:r>
          </a:p>
          <a:p>
            <a:r>
              <a:rPr lang="en-US">
                <a:latin typeface="Arial" charset="0"/>
              </a:rPr>
              <a:t> 5. Getting the data back to the outside world is the job of the output devices.</a:t>
            </a: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The most COMMON way to connect these 5 components together is to use a network of busses.</a:t>
            </a:r>
          </a:p>
        </p:txBody>
      </p:sp>
      <p:sp>
        <p:nvSpPr>
          <p:cNvPr id="21507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00150" y="598488"/>
            <a:ext cx="4635500" cy="3476625"/>
          </a:xfr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8638" y="4421188"/>
            <a:ext cx="6051550" cy="4189412"/>
          </a:xfrm>
          <a:noFill/>
          <a:ln w="9525"/>
        </p:spPr>
        <p:txBody>
          <a:bodyPr lIns="92342" tIns="45361" rIns="92342" bIns="45361"/>
          <a:lstStyle/>
          <a:p>
            <a:r>
              <a:rPr lang="en-US">
                <a:latin typeface="Arial" charset="0"/>
              </a:rPr>
              <a:t>That is, any computer, no matter how primitive or advance, can be divided into five parts:</a:t>
            </a:r>
          </a:p>
          <a:p>
            <a:r>
              <a:rPr lang="en-US">
                <a:latin typeface="Arial" charset="0"/>
              </a:rPr>
              <a:t>1. The input devices bring the data from the outside world into the computer.</a:t>
            </a:r>
          </a:p>
          <a:p>
            <a:r>
              <a:rPr lang="en-US">
                <a:latin typeface="Arial" charset="0"/>
              </a:rPr>
              <a:t>2. These data are kept in the computer’s memory  until ...</a:t>
            </a:r>
          </a:p>
          <a:p>
            <a:r>
              <a:rPr lang="en-US">
                <a:latin typeface="Arial" charset="0"/>
              </a:rPr>
              <a:t>3. The datapath request and process them.</a:t>
            </a:r>
          </a:p>
          <a:p>
            <a:r>
              <a:rPr lang="en-US">
                <a:latin typeface="Arial" charset="0"/>
              </a:rPr>
              <a:t>4. The operation of the datapath is controlled by the computer’s controller.</a:t>
            </a:r>
          </a:p>
          <a:p>
            <a:r>
              <a:rPr lang="en-US">
                <a:latin typeface="Arial" charset="0"/>
              </a:rPr>
              <a:t>All the work done by the computer will NOT do us any good unless we can get the data back to the outside world. </a:t>
            </a:r>
          </a:p>
          <a:p>
            <a:r>
              <a:rPr lang="en-US">
                <a:latin typeface="Arial" charset="0"/>
              </a:rPr>
              <a:t> 5. Getting the data back to the outside world is the job of the output devices.</a:t>
            </a: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The most COMMON way to connect these 5 components together is to use a network of busses.</a:t>
            </a:r>
          </a:p>
        </p:txBody>
      </p:sp>
      <p:sp>
        <p:nvSpPr>
          <p:cNvPr id="21507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00150" y="598488"/>
            <a:ext cx="4635500" cy="3476625"/>
          </a:xfr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3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2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22775"/>
            <a:ext cx="5153025" cy="4187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276" tIns="44138" rIns="88276" bIns="44138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40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14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6" tIns="45903" rIns="91806" bIns="4590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15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91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6" tIns="45903" rIns="91806" bIns="4590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15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91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6" tIns="45903" rIns="91806" bIns="4590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Concurrency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8631039" y="6248400"/>
            <a:ext cx="512961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</a:t>
            </a:r>
          </a:p>
        </p:txBody>
      </p:sp>
      <p:pic>
        <p:nvPicPr>
          <p:cNvPr id="13" name="Picture 25" descr="Sea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767D12C-1D62-DB44-B351-8710E9C41DB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EB5093A4-CC93-424A-94EB-96D0AD625C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8E3342FC-85AC-0141-B4E7-B626C592947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F08356AB-6050-C54D-8146-0D0927CCFB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50361CD5-B477-9E43-A365-B6CBAABDE1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CD69752C-0324-1C40-9504-CBF4C9360C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4F050E0-6EC7-2D45-8299-7B7E99CE3E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9956C743-C58C-B546-AEA2-8065E3DEDF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9692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061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58E6A8A-592E-AF43-B50A-9BAEEB4055E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Concurrency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8631039" y="6248400"/>
            <a:ext cx="512961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</a:t>
            </a:r>
          </a:p>
        </p:txBody>
      </p:sp>
      <p:pic>
        <p:nvPicPr>
          <p:cNvPr id="12" name="Picture 25" descr="Seal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://nsf.gov/news/news_summ.jsp?cntn_id=128315&amp;org=NSF&amp;from=news" TargetMode="External"/><Relationship Id="rId5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tiff"/><Relationship Id="rId3" Type="http://schemas.openxmlformats.org/officeDocument/2006/relationships/image" Target="../media/image19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1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2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21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2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emf"/><Relationship Id="rId3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4" Type="http://schemas.openxmlformats.org/officeDocument/2006/relationships/image" Target="../media/image11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tiff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066800" y="152400"/>
            <a:ext cx="6096000" cy="30088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The Beauty and Joy of Computing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 smtClean="0">
                <a:latin typeface="18 VAG Rounded Bold   07390"/>
                <a:cs typeface=""/>
              </a:rPr>
              <a:t/>
            </a:r>
            <a:br>
              <a:rPr lang="en-US" sz="3200" b="1" dirty="0" smtClean="0"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Lecture #7</a:t>
            </a:r>
          </a:p>
          <a:p>
            <a:pPr algn="ctr">
              <a:lnSpc>
                <a:spcPct val="77000"/>
              </a:lnSpc>
            </a:pP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Concurrency</a:t>
            </a:r>
          </a:p>
          <a:p>
            <a:pPr algn="ctr">
              <a:lnSpc>
                <a:spcPct val="77000"/>
              </a:lnSpc>
            </a:pPr>
            <a:endParaRPr lang="en-US" sz="2800" b="1" dirty="0">
              <a:solidFill>
                <a:schemeClr val="tx1"/>
              </a:solidFill>
              <a:latin typeface="18 VAG Rounded Bold   07390"/>
              <a:cs typeface=""/>
            </a:endParaRPr>
          </a:p>
          <a:p>
            <a:pPr algn="ctr">
              <a:lnSpc>
                <a:spcPct val="77000"/>
              </a:lnSpc>
            </a:pP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Instructor : </a:t>
            </a:r>
          </a:p>
          <a:p>
            <a:pPr algn="ctr">
              <a:lnSpc>
                <a:spcPct val="77000"/>
              </a:lnSpc>
            </a:pP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Sean Morris</a:t>
            </a:r>
            <a:endParaRPr lang="en-US" sz="3200" b="1" dirty="0" smtClean="0">
              <a:solidFill>
                <a:schemeClr val="bg2"/>
              </a:solidFill>
              <a:latin typeface="18 VAG Rounded Bold   07390"/>
              <a:cs typeface="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6477000" y="5943600"/>
            <a:ext cx="25908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271" y="228600"/>
            <a:ext cx="2186330" cy="2590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19400" y="3429000"/>
            <a:ext cx="3124200" cy="58477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bg1"/>
                </a:solidFill>
                <a:latin typeface="18 VAG Rounded Thin   55390"/>
                <a:cs typeface="T VAG Rounded Thin"/>
              </a:rPr>
              <a:t>Quest </a:t>
            </a:r>
            <a:r>
              <a:rPr lang="en-US" sz="1600" dirty="0">
                <a:solidFill>
                  <a:schemeClr val="bg1"/>
                </a:solidFill>
                <a:latin typeface="18 VAG Rounded Thin   55390"/>
                <a:cs typeface="T VAG Rounded Thin"/>
              </a:rPr>
              <a:t>(first exam) </a:t>
            </a:r>
            <a:r>
              <a:rPr lang="en-US" sz="1600" dirty="0" smtClean="0">
                <a:solidFill>
                  <a:schemeClr val="bg1"/>
                </a:solidFill>
                <a:latin typeface="18 VAG Rounded Thin   55390"/>
                <a:cs typeface="T VAG Rounded Thin"/>
              </a:rPr>
              <a:t>in</a:t>
            </a:r>
            <a:r>
              <a:rPr lang="en-US" sz="1600" b="1" dirty="0" smtClean="0">
                <a:solidFill>
                  <a:schemeClr val="bg1"/>
                </a:solidFill>
                <a:latin typeface="18 VAG Rounded Thin   55390"/>
                <a:cs typeface="T VAG Rounded Thin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18 VAG Rounded Thin   55390"/>
                <a:cs typeface="T VAG Rounded Thin"/>
              </a:rPr>
              <a:t>5</a:t>
            </a:r>
            <a:r>
              <a:rPr lang="en-US" sz="1600" b="1" dirty="0" smtClean="0">
                <a:solidFill>
                  <a:schemeClr val="bg1"/>
                </a:solidFill>
                <a:latin typeface="18 VAG Rounded Thin   55390"/>
                <a:cs typeface="T VAG Rounded Thin"/>
              </a:rPr>
              <a:t> days! </a:t>
            </a:r>
            <a:br>
              <a:rPr lang="en-US" sz="1600" b="1" dirty="0" smtClean="0">
                <a:solidFill>
                  <a:schemeClr val="bg1"/>
                </a:solidFill>
                <a:latin typeface="18 VAG Rounded Thin   55390"/>
                <a:cs typeface="T VAG Rounded Thin"/>
              </a:rPr>
            </a:br>
            <a:r>
              <a:rPr lang="en-US" sz="1600" dirty="0" smtClean="0">
                <a:solidFill>
                  <a:schemeClr val="bg1"/>
                </a:solidFill>
                <a:latin typeface="18 VAG Rounded Thin   55390"/>
                <a:cs typeface="T VAG Rounded Thin"/>
              </a:rPr>
              <a:t>In this room!</a:t>
            </a:r>
            <a:endParaRPr lang="en-US" sz="1600" dirty="0">
              <a:solidFill>
                <a:schemeClr val="bg1"/>
              </a:solidFill>
              <a:latin typeface="18 VAG Rounded Thin   55390"/>
              <a:cs typeface="T VAG Rounded Thi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4191000"/>
            <a:ext cx="7848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Mozilla Ignite: </a:t>
            </a:r>
            <a:r>
              <a:rPr lang="en-US" sz="2400" dirty="0" smtClean="0">
                <a:solidFill>
                  <a:schemeClr val="tx1"/>
                </a:solidFill>
              </a:rPr>
              <a:t>Smarter Busses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en-US" sz="1800" dirty="0" smtClean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3800" y="6324600"/>
            <a:ext cx="541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aseline="-25000" dirty="0">
                <a:solidFill>
                  <a:schemeClr val="tx1"/>
                </a:solidFill>
                <a:hlinkClick r:id="rId4"/>
              </a:rPr>
              <a:t>http://nsf.gov/news/news_summ.jsp?cntn_id=128315&amp;org=NSF&amp;from=</a:t>
            </a:r>
            <a:r>
              <a:rPr lang="en-US" sz="1800" baseline="-25000" dirty="0" smtClean="0">
                <a:solidFill>
                  <a:schemeClr val="tx1"/>
                </a:solidFill>
                <a:hlinkClick r:id="rId4"/>
              </a:rPr>
              <a:t>news</a:t>
            </a:r>
            <a:endParaRPr lang="en-US" sz="1800" baseline="-25000" dirty="0" smtClean="0">
              <a:solidFill>
                <a:schemeClr val="tx1"/>
              </a:solidFill>
            </a:endParaRPr>
          </a:p>
          <a:p>
            <a:r>
              <a:rPr lang="en-US" sz="1800" baseline="-25000" dirty="0">
                <a:solidFill>
                  <a:schemeClr val="tx1"/>
                </a:solidFill>
              </a:rPr>
              <a:t>https://</a:t>
            </a:r>
            <a:r>
              <a:rPr lang="en-US" sz="1800" baseline="-25000" dirty="0" err="1">
                <a:solidFill>
                  <a:schemeClr val="tx1"/>
                </a:solidFill>
              </a:rPr>
              <a:t>mozillaignite.org</a:t>
            </a:r>
            <a:r>
              <a:rPr lang="en-US" sz="1800" baseline="-25000" dirty="0">
                <a:solidFill>
                  <a:schemeClr val="tx1"/>
                </a:solidFill>
              </a:rPr>
              <a:t>/apps/420/</a:t>
            </a:r>
          </a:p>
          <a:p>
            <a:endParaRPr lang="en-US" sz="1800" dirty="0"/>
          </a:p>
        </p:txBody>
      </p:sp>
      <p:pic>
        <p:nvPicPr>
          <p:cNvPr id="4" name="Picture 3" descr="Untitled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724400"/>
            <a:ext cx="5019548" cy="1562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4876800"/>
            <a:ext cx="342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-25000" dirty="0">
                <a:solidFill>
                  <a:schemeClr val="tx1"/>
                </a:solidFill>
              </a:rPr>
              <a:t>The competition called for cutting-edge app ideas that would leverage ultra-fast, programmable networks to advance national priorities such as healthcare, energy, transportation and education in creative and innovative ways</a:t>
            </a:r>
            <a:r>
              <a:rPr lang="en-US" sz="2400" baseline="-25000" dirty="0" smtClean="0">
                <a:solidFill>
                  <a:schemeClr val="tx1"/>
                </a:solidFill>
              </a:rPr>
              <a:t>.</a:t>
            </a:r>
            <a:endParaRPr lang="en-US" sz="2400" baseline="-25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Density Prediction circa 2000</a:t>
            </a:r>
          </a:p>
        </p:txBody>
      </p:sp>
      <p:grpSp>
        <p:nvGrpSpPr>
          <p:cNvPr id="4" name="Group 157"/>
          <p:cNvGrpSpPr>
            <a:grpSpLocks/>
          </p:cNvGrpSpPr>
          <p:nvPr/>
        </p:nvGrpSpPr>
        <p:grpSpPr bwMode="auto">
          <a:xfrm>
            <a:off x="685055" y="1143000"/>
            <a:ext cx="7682058" cy="5414666"/>
            <a:chOff x="1139073" y="1524000"/>
            <a:chExt cx="6375247" cy="484873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 flipV="1">
              <a:off x="5959475" y="2305050"/>
              <a:ext cx="1143000" cy="144780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6122988" y="3298825"/>
              <a:ext cx="201612" cy="200025"/>
            </a:xfrm>
            <a:custGeom>
              <a:avLst/>
              <a:gdLst>
                <a:gd name="T0" fmla="*/ 2147483647 w 127"/>
                <a:gd name="T1" fmla="*/ 0 h 126"/>
                <a:gd name="T2" fmla="*/ 2147483647 w 127"/>
                <a:gd name="T3" fmla="*/ 2147483647 h 126"/>
                <a:gd name="T4" fmla="*/ 2147483647 w 127"/>
                <a:gd name="T5" fmla="*/ 2147483647 h 126"/>
                <a:gd name="T6" fmla="*/ 0 w 127"/>
                <a:gd name="T7" fmla="*/ 2147483647 h 126"/>
                <a:gd name="T8" fmla="*/ 2147483647 w 127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"/>
                <a:gd name="T16" fmla="*/ 0 h 126"/>
                <a:gd name="T17" fmla="*/ 127 w 127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" h="126">
                  <a:moveTo>
                    <a:pt x="63" y="0"/>
                  </a:moveTo>
                  <a:lnTo>
                    <a:pt x="127" y="63"/>
                  </a:lnTo>
                  <a:lnTo>
                    <a:pt x="63" y="126"/>
                  </a:lnTo>
                  <a:lnTo>
                    <a:pt x="0" y="6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3300"/>
            </a:solidFill>
            <a:ln w="14288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6381750" y="3013075"/>
              <a:ext cx="200025" cy="200025"/>
            </a:xfrm>
            <a:custGeom>
              <a:avLst/>
              <a:gdLst>
                <a:gd name="T0" fmla="*/ 2147483647 w 126"/>
                <a:gd name="T1" fmla="*/ 0 h 126"/>
                <a:gd name="T2" fmla="*/ 2147483647 w 126"/>
                <a:gd name="T3" fmla="*/ 2147483647 h 126"/>
                <a:gd name="T4" fmla="*/ 2147483647 w 126"/>
                <a:gd name="T5" fmla="*/ 2147483647 h 126"/>
                <a:gd name="T6" fmla="*/ 0 w 126"/>
                <a:gd name="T7" fmla="*/ 2147483647 h 126"/>
                <a:gd name="T8" fmla="*/ 2147483647 w 126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126"/>
                <a:gd name="T17" fmla="*/ 126 w 126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126">
                  <a:moveTo>
                    <a:pt x="63" y="0"/>
                  </a:moveTo>
                  <a:lnTo>
                    <a:pt x="126" y="63"/>
                  </a:lnTo>
                  <a:lnTo>
                    <a:pt x="63" y="126"/>
                  </a:lnTo>
                  <a:lnTo>
                    <a:pt x="0" y="6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3300"/>
            </a:solidFill>
            <a:ln w="14288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6624638" y="2697163"/>
              <a:ext cx="200025" cy="200025"/>
            </a:xfrm>
            <a:custGeom>
              <a:avLst/>
              <a:gdLst>
                <a:gd name="T0" fmla="*/ 2147483647 w 126"/>
                <a:gd name="T1" fmla="*/ 0 h 126"/>
                <a:gd name="T2" fmla="*/ 2147483647 w 126"/>
                <a:gd name="T3" fmla="*/ 2147483647 h 126"/>
                <a:gd name="T4" fmla="*/ 2147483647 w 126"/>
                <a:gd name="T5" fmla="*/ 2147483647 h 126"/>
                <a:gd name="T6" fmla="*/ 0 w 126"/>
                <a:gd name="T7" fmla="*/ 2147483647 h 126"/>
                <a:gd name="T8" fmla="*/ 2147483647 w 126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126"/>
                <a:gd name="T17" fmla="*/ 126 w 126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126">
                  <a:moveTo>
                    <a:pt x="63" y="0"/>
                  </a:moveTo>
                  <a:lnTo>
                    <a:pt x="126" y="63"/>
                  </a:lnTo>
                  <a:lnTo>
                    <a:pt x="63" y="126"/>
                  </a:lnTo>
                  <a:lnTo>
                    <a:pt x="0" y="6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3300"/>
            </a:solidFill>
            <a:ln w="14288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6881813" y="2339975"/>
              <a:ext cx="200025" cy="200025"/>
            </a:xfrm>
            <a:custGeom>
              <a:avLst/>
              <a:gdLst>
                <a:gd name="T0" fmla="*/ 2147483647 w 126"/>
                <a:gd name="T1" fmla="*/ 0 h 126"/>
                <a:gd name="T2" fmla="*/ 2147483647 w 126"/>
                <a:gd name="T3" fmla="*/ 2147483647 h 126"/>
                <a:gd name="T4" fmla="*/ 2147483647 w 126"/>
                <a:gd name="T5" fmla="*/ 2147483647 h 126"/>
                <a:gd name="T6" fmla="*/ 0 w 126"/>
                <a:gd name="T7" fmla="*/ 2147483647 h 126"/>
                <a:gd name="T8" fmla="*/ 2147483647 w 126"/>
                <a:gd name="T9" fmla="*/ 0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6"/>
                <a:gd name="T16" fmla="*/ 0 h 126"/>
                <a:gd name="T17" fmla="*/ 126 w 126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6" h="126">
                  <a:moveTo>
                    <a:pt x="63" y="0"/>
                  </a:moveTo>
                  <a:lnTo>
                    <a:pt x="126" y="63"/>
                  </a:lnTo>
                  <a:lnTo>
                    <a:pt x="63" y="126"/>
                  </a:lnTo>
                  <a:lnTo>
                    <a:pt x="0" y="6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3300"/>
            </a:solidFill>
            <a:ln w="14288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146300" y="1652588"/>
              <a:ext cx="5092700" cy="3190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 b="0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2146300" y="4041775"/>
              <a:ext cx="5092700" cy="1588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2146300" y="3255963"/>
              <a:ext cx="5092700" cy="1587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2146300" y="2454275"/>
              <a:ext cx="5092700" cy="1588"/>
            </a:xfrm>
            <a:prstGeom prst="line">
              <a:avLst/>
            </a:prstGeom>
            <a:noFill/>
            <a:ln w="0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2146300" y="1652588"/>
              <a:ext cx="5092700" cy="1587"/>
            </a:xfrm>
            <a:prstGeom prst="line">
              <a:avLst/>
            </a:prstGeom>
            <a:noFill/>
            <a:ln w="0">
              <a:solidFill>
                <a:srgbClr val="FFFF99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2146300" y="1652588"/>
              <a:ext cx="5092700" cy="3190875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 b="0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2146300" y="1652588"/>
              <a:ext cx="1588" cy="319087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2146300" y="4843463"/>
              <a:ext cx="71438" cy="158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2146300" y="4041775"/>
              <a:ext cx="71438" cy="158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2146300" y="3255963"/>
              <a:ext cx="71438" cy="158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2146300" y="2454275"/>
              <a:ext cx="71438" cy="158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2146300" y="1652588"/>
              <a:ext cx="71438" cy="158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2146300" y="4843463"/>
              <a:ext cx="5092700" cy="158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 flipV="1">
              <a:off x="2146300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V="1">
              <a:off x="2403475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V="1">
              <a:off x="2660650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 flipV="1">
              <a:off x="2905125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 flipV="1">
              <a:off x="3162300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V="1">
              <a:off x="3419475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 flipV="1">
              <a:off x="3676650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 flipV="1">
              <a:off x="3935413" y="4786313"/>
              <a:ext cx="1587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 flipV="1">
              <a:off x="4178300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auto">
            <a:xfrm flipV="1">
              <a:off x="4435475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 flipV="1">
              <a:off x="4692650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 flipV="1">
              <a:off x="4949825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 flipV="1">
              <a:off x="5208588" y="4786313"/>
              <a:ext cx="1587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 flipV="1">
              <a:off x="5451475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 flipV="1">
              <a:off x="5708650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 flipV="1">
              <a:off x="5965825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auto">
            <a:xfrm flipV="1">
              <a:off x="6223000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auto">
            <a:xfrm flipV="1">
              <a:off x="6481763" y="4786313"/>
              <a:ext cx="1587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39"/>
            <p:cNvSpPr>
              <a:spLocks noChangeShapeType="1"/>
            </p:cNvSpPr>
            <p:nvPr/>
          </p:nvSpPr>
          <p:spPr bwMode="auto">
            <a:xfrm flipV="1">
              <a:off x="6724650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auto">
            <a:xfrm flipV="1">
              <a:off x="6981825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41"/>
            <p:cNvSpPr>
              <a:spLocks noChangeShapeType="1"/>
            </p:cNvSpPr>
            <p:nvPr/>
          </p:nvSpPr>
          <p:spPr bwMode="auto">
            <a:xfrm flipV="1">
              <a:off x="7239000" y="4786313"/>
              <a:ext cx="1588" cy="5715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42"/>
            <p:cNvSpPr>
              <a:spLocks noChangeShapeType="1"/>
            </p:cNvSpPr>
            <p:nvPr/>
          </p:nvSpPr>
          <p:spPr bwMode="auto">
            <a:xfrm flipV="1">
              <a:off x="2146300" y="4772025"/>
              <a:ext cx="1588" cy="14287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43"/>
            <p:cNvSpPr>
              <a:spLocks noChangeShapeType="1"/>
            </p:cNvSpPr>
            <p:nvPr/>
          </p:nvSpPr>
          <p:spPr bwMode="auto">
            <a:xfrm flipV="1">
              <a:off x="3419475" y="4772025"/>
              <a:ext cx="1588" cy="14287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auto">
            <a:xfrm flipV="1">
              <a:off x="4692650" y="4772025"/>
              <a:ext cx="1588" cy="14287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45"/>
            <p:cNvSpPr>
              <a:spLocks noChangeShapeType="1"/>
            </p:cNvSpPr>
            <p:nvPr/>
          </p:nvSpPr>
          <p:spPr bwMode="auto">
            <a:xfrm flipV="1">
              <a:off x="5965825" y="4772025"/>
              <a:ext cx="1588" cy="14287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46"/>
            <p:cNvSpPr>
              <a:spLocks noChangeShapeType="1"/>
            </p:cNvSpPr>
            <p:nvPr/>
          </p:nvSpPr>
          <p:spPr bwMode="auto">
            <a:xfrm flipV="1">
              <a:off x="7239000" y="4772025"/>
              <a:ext cx="1588" cy="142875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2232025" y="4500563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2360613" y="4486275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2617788" y="4486275"/>
              <a:ext cx="144462" cy="142875"/>
            </a:xfrm>
            <a:custGeom>
              <a:avLst/>
              <a:gdLst>
                <a:gd name="T0" fmla="*/ 2147483647 w 91"/>
                <a:gd name="T1" fmla="*/ 0 h 90"/>
                <a:gd name="T2" fmla="*/ 2147483647 w 91"/>
                <a:gd name="T3" fmla="*/ 2147483647 h 90"/>
                <a:gd name="T4" fmla="*/ 2147483647 w 91"/>
                <a:gd name="T5" fmla="*/ 2147483647 h 90"/>
                <a:gd name="T6" fmla="*/ 0 w 91"/>
                <a:gd name="T7" fmla="*/ 2147483647 h 90"/>
                <a:gd name="T8" fmla="*/ 2147483647 w 91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90"/>
                <a:gd name="T17" fmla="*/ 91 w 91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90">
                  <a:moveTo>
                    <a:pt x="45" y="0"/>
                  </a:moveTo>
                  <a:lnTo>
                    <a:pt x="91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2862263" y="4486275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3119438" y="4129088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3633788" y="4271963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4021138" y="4600575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4521200" y="4486275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4906963" y="4229100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5294313" y="4071938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5922963" y="3713163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58"/>
            <p:cNvSpPr>
              <a:spLocks noChangeShapeType="1"/>
            </p:cNvSpPr>
            <p:nvPr/>
          </p:nvSpPr>
          <p:spPr bwMode="auto">
            <a:xfrm flipV="1">
              <a:off x="2274888" y="4529138"/>
              <a:ext cx="128587" cy="14287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59"/>
            <p:cNvSpPr>
              <a:spLocks noChangeShapeType="1"/>
            </p:cNvSpPr>
            <p:nvPr/>
          </p:nvSpPr>
          <p:spPr bwMode="auto">
            <a:xfrm>
              <a:off x="2403475" y="4529138"/>
              <a:ext cx="257175" cy="1587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60"/>
            <p:cNvSpPr>
              <a:spLocks noChangeShapeType="1"/>
            </p:cNvSpPr>
            <p:nvPr/>
          </p:nvSpPr>
          <p:spPr bwMode="auto">
            <a:xfrm>
              <a:off x="2660650" y="4529138"/>
              <a:ext cx="244475" cy="1587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61"/>
            <p:cNvSpPr>
              <a:spLocks noChangeShapeType="1"/>
            </p:cNvSpPr>
            <p:nvPr/>
          </p:nvSpPr>
          <p:spPr bwMode="auto">
            <a:xfrm flipV="1">
              <a:off x="2905125" y="4171950"/>
              <a:ext cx="257175" cy="357188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62"/>
            <p:cNvSpPr>
              <a:spLocks noChangeShapeType="1"/>
            </p:cNvSpPr>
            <p:nvPr/>
          </p:nvSpPr>
          <p:spPr bwMode="auto">
            <a:xfrm>
              <a:off x="3162300" y="4171950"/>
              <a:ext cx="514350" cy="142875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Line 63"/>
            <p:cNvSpPr>
              <a:spLocks noChangeShapeType="1"/>
            </p:cNvSpPr>
            <p:nvPr/>
          </p:nvSpPr>
          <p:spPr bwMode="auto">
            <a:xfrm>
              <a:off x="3676650" y="4314825"/>
              <a:ext cx="387350" cy="328613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Line 64"/>
            <p:cNvSpPr>
              <a:spLocks noChangeShapeType="1"/>
            </p:cNvSpPr>
            <p:nvPr/>
          </p:nvSpPr>
          <p:spPr bwMode="auto">
            <a:xfrm flipV="1">
              <a:off x="4064000" y="4529138"/>
              <a:ext cx="500063" cy="11430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65"/>
            <p:cNvSpPr>
              <a:spLocks noChangeShapeType="1"/>
            </p:cNvSpPr>
            <p:nvPr/>
          </p:nvSpPr>
          <p:spPr bwMode="auto">
            <a:xfrm flipV="1">
              <a:off x="4564063" y="4271963"/>
              <a:ext cx="385762" cy="257175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66"/>
            <p:cNvSpPr>
              <a:spLocks noChangeShapeType="1"/>
            </p:cNvSpPr>
            <p:nvPr/>
          </p:nvSpPr>
          <p:spPr bwMode="auto">
            <a:xfrm flipV="1">
              <a:off x="4949825" y="4114800"/>
              <a:ext cx="387350" cy="157163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Line 67"/>
            <p:cNvSpPr>
              <a:spLocks noChangeShapeType="1"/>
            </p:cNvSpPr>
            <p:nvPr/>
          </p:nvSpPr>
          <p:spPr bwMode="auto">
            <a:xfrm flipV="1">
              <a:off x="5337175" y="3756025"/>
              <a:ext cx="628650" cy="358775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2203450" y="4471988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2332038" y="4457700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0"/>
            <p:cNvSpPr>
              <a:spLocks/>
            </p:cNvSpPr>
            <p:nvPr/>
          </p:nvSpPr>
          <p:spPr bwMode="auto">
            <a:xfrm>
              <a:off x="2589213" y="4457700"/>
              <a:ext cx="144462" cy="142875"/>
            </a:xfrm>
            <a:custGeom>
              <a:avLst/>
              <a:gdLst>
                <a:gd name="T0" fmla="*/ 2147483647 w 91"/>
                <a:gd name="T1" fmla="*/ 0 h 90"/>
                <a:gd name="T2" fmla="*/ 2147483647 w 91"/>
                <a:gd name="T3" fmla="*/ 2147483647 h 90"/>
                <a:gd name="T4" fmla="*/ 2147483647 w 91"/>
                <a:gd name="T5" fmla="*/ 2147483647 h 90"/>
                <a:gd name="T6" fmla="*/ 0 w 91"/>
                <a:gd name="T7" fmla="*/ 2147483647 h 90"/>
                <a:gd name="T8" fmla="*/ 2147483647 w 91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"/>
                <a:gd name="T16" fmla="*/ 0 h 90"/>
                <a:gd name="T17" fmla="*/ 91 w 91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" h="90">
                  <a:moveTo>
                    <a:pt x="45" y="0"/>
                  </a:moveTo>
                  <a:lnTo>
                    <a:pt x="91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1"/>
            <p:cNvSpPr>
              <a:spLocks/>
            </p:cNvSpPr>
            <p:nvPr/>
          </p:nvSpPr>
          <p:spPr bwMode="auto">
            <a:xfrm>
              <a:off x="2833688" y="4457700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2"/>
            <p:cNvSpPr>
              <a:spLocks/>
            </p:cNvSpPr>
            <p:nvPr/>
          </p:nvSpPr>
          <p:spPr bwMode="auto">
            <a:xfrm>
              <a:off x="3090863" y="4100513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3"/>
            <p:cNvSpPr>
              <a:spLocks/>
            </p:cNvSpPr>
            <p:nvPr/>
          </p:nvSpPr>
          <p:spPr bwMode="auto">
            <a:xfrm>
              <a:off x="3605213" y="4243388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4"/>
            <p:cNvSpPr>
              <a:spLocks/>
            </p:cNvSpPr>
            <p:nvPr/>
          </p:nvSpPr>
          <p:spPr bwMode="auto">
            <a:xfrm>
              <a:off x="3992563" y="4572000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5"/>
            <p:cNvSpPr>
              <a:spLocks/>
            </p:cNvSpPr>
            <p:nvPr/>
          </p:nvSpPr>
          <p:spPr bwMode="auto">
            <a:xfrm>
              <a:off x="4492625" y="4457700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6"/>
            <p:cNvSpPr>
              <a:spLocks/>
            </p:cNvSpPr>
            <p:nvPr/>
          </p:nvSpPr>
          <p:spPr bwMode="auto">
            <a:xfrm>
              <a:off x="4878388" y="4200525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7"/>
            <p:cNvSpPr>
              <a:spLocks/>
            </p:cNvSpPr>
            <p:nvPr/>
          </p:nvSpPr>
          <p:spPr bwMode="auto">
            <a:xfrm>
              <a:off x="5265738" y="4041775"/>
              <a:ext cx="142875" cy="144463"/>
            </a:xfrm>
            <a:custGeom>
              <a:avLst/>
              <a:gdLst>
                <a:gd name="T0" fmla="*/ 2147483647 w 90"/>
                <a:gd name="T1" fmla="*/ 0 h 91"/>
                <a:gd name="T2" fmla="*/ 2147483647 w 90"/>
                <a:gd name="T3" fmla="*/ 2147483647 h 91"/>
                <a:gd name="T4" fmla="*/ 2147483647 w 90"/>
                <a:gd name="T5" fmla="*/ 2147483647 h 91"/>
                <a:gd name="T6" fmla="*/ 0 w 90"/>
                <a:gd name="T7" fmla="*/ 2147483647 h 91"/>
                <a:gd name="T8" fmla="*/ 2147483647 w 90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1"/>
                <a:gd name="T17" fmla="*/ 90 w 90"/>
                <a:gd name="T18" fmla="*/ 91 h 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1">
                  <a:moveTo>
                    <a:pt x="45" y="0"/>
                  </a:moveTo>
                  <a:lnTo>
                    <a:pt x="90" y="46"/>
                  </a:lnTo>
                  <a:lnTo>
                    <a:pt x="45" y="91"/>
                  </a:lnTo>
                  <a:lnTo>
                    <a:pt x="0" y="4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8"/>
            <p:cNvSpPr>
              <a:spLocks/>
            </p:cNvSpPr>
            <p:nvPr/>
          </p:nvSpPr>
          <p:spPr bwMode="auto">
            <a:xfrm>
              <a:off x="5894388" y="3684588"/>
              <a:ext cx="142875" cy="142875"/>
            </a:xfrm>
            <a:custGeom>
              <a:avLst/>
              <a:gdLst>
                <a:gd name="T0" fmla="*/ 2147483647 w 90"/>
                <a:gd name="T1" fmla="*/ 0 h 90"/>
                <a:gd name="T2" fmla="*/ 2147483647 w 90"/>
                <a:gd name="T3" fmla="*/ 2147483647 h 90"/>
                <a:gd name="T4" fmla="*/ 2147483647 w 90"/>
                <a:gd name="T5" fmla="*/ 2147483647 h 90"/>
                <a:gd name="T6" fmla="*/ 0 w 90"/>
                <a:gd name="T7" fmla="*/ 2147483647 h 90"/>
                <a:gd name="T8" fmla="*/ 2147483647 w 90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90"/>
                <a:gd name="T17" fmla="*/ 90 w 90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90">
                  <a:moveTo>
                    <a:pt x="45" y="0"/>
                  </a:moveTo>
                  <a:lnTo>
                    <a:pt x="90" y="45"/>
                  </a:lnTo>
                  <a:lnTo>
                    <a:pt x="45" y="90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CC00"/>
            </a:solidFill>
            <a:ln w="14288">
              <a:solidFill>
                <a:srgbClr val="FFCC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79"/>
            <p:cNvSpPr>
              <a:spLocks noChangeArrowheads="1"/>
            </p:cNvSpPr>
            <p:nvPr/>
          </p:nvSpPr>
          <p:spPr bwMode="auto">
            <a:xfrm>
              <a:off x="2214728" y="4060504"/>
              <a:ext cx="533191" cy="19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4004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sp>
          <p:nvSpPr>
            <p:cNvPr id="82" name="Rectangle 80"/>
            <p:cNvSpPr>
              <a:spLocks noChangeArrowheads="1"/>
            </p:cNvSpPr>
            <p:nvPr/>
          </p:nvSpPr>
          <p:spPr bwMode="auto">
            <a:xfrm>
              <a:off x="2274858" y="4215080"/>
              <a:ext cx="533191" cy="19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8008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sp>
          <p:nvSpPr>
            <p:cNvPr id="83" name="Rectangle 81"/>
            <p:cNvSpPr>
              <a:spLocks noChangeArrowheads="1"/>
            </p:cNvSpPr>
            <p:nvPr/>
          </p:nvSpPr>
          <p:spPr bwMode="auto">
            <a:xfrm>
              <a:off x="2566862" y="4538154"/>
              <a:ext cx="533191" cy="19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8080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sp>
          <p:nvSpPr>
            <p:cNvPr id="84" name="Rectangle 82"/>
            <p:cNvSpPr>
              <a:spLocks noChangeArrowheads="1"/>
            </p:cNvSpPr>
            <p:nvPr/>
          </p:nvSpPr>
          <p:spPr bwMode="auto">
            <a:xfrm>
              <a:off x="2973578" y="4526373"/>
              <a:ext cx="533191" cy="19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8085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sp>
          <p:nvSpPr>
            <p:cNvPr id="85" name="Rectangle 83"/>
            <p:cNvSpPr>
              <a:spLocks noChangeArrowheads="1"/>
            </p:cNvSpPr>
            <p:nvPr/>
          </p:nvSpPr>
          <p:spPr bwMode="auto">
            <a:xfrm>
              <a:off x="3262474" y="3980487"/>
              <a:ext cx="533191" cy="19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8086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sp>
          <p:nvSpPr>
            <p:cNvPr id="86" name="Rectangle 84"/>
            <p:cNvSpPr>
              <a:spLocks noChangeArrowheads="1"/>
            </p:cNvSpPr>
            <p:nvPr/>
          </p:nvSpPr>
          <p:spPr bwMode="auto">
            <a:xfrm>
              <a:off x="3390689" y="4400672"/>
              <a:ext cx="399894" cy="19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>
                  <a:solidFill>
                    <a:srgbClr val="FFFFFF"/>
                  </a:solidFill>
                </a:rPr>
                <a:t>286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sp>
          <p:nvSpPr>
            <p:cNvPr id="87" name="Rectangle 85"/>
            <p:cNvSpPr>
              <a:spLocks noChangeArrowheads="1"/>
            </p:cNvSpPr>
            <p:nvPr/>
          </p:nvSpPr>
          <p:spPr bwMode="auto">
            <a:xfrm>
              <a:off x="3901671" y="4321666"/>
              <a:ext cx="399893" cy="19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>
                  <a:solidFill>
                    <a:srgbClr val="FFFFFF"/>
                  </a:solidFill>
                </a:rPr>
                <a:t>386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sp>
          <p:nvSpPr>
            <p:cNvPr id="88" name="Rectangle 86"/>
            <p:cNvSpPr>
              <a:spLocks noChangeArrowheads="1"/>
            </p:cNvSpPr>
            <p:nvPr/>
          </p:nvSpPr>
          <p:spPr bwMode="auto">
            <a:xfrm>
              <a:off x="4693567" y="4442430"/>
              <a:ext cx="399894" cy="19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486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sp>
          <p:nvSpPr>
            <p:cNvPr id="89" name="Rectangle 87"/>
            <p:cNvSpPr>
              <a:spLocks noChangeArrowheads="1"/>
            </p:cNvSpPr>
            <p:nvPr/>
          </p:nvSpPr>
          <p:spPr bwMode="auto">
            <a:xfrm>
              <a:off x="5151510" y="4215080"/>
              <a:ext cx="1713521" cy="19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Pentium® proc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sp>
          <p:nvSpPr>
            <p:cNvPr id="90" name="Rectangle 88"/>
            <p:cNvSpPr>
              <a:spLocks noChangeArrowheads="1"/>
            </p:cNvSpPr>
            <p:nvPr/>
          </p:nvSpPr>
          <p:spPr bwMode="auto">
            <a:xfrm>
              <a:off x="5493354" y="3985410"/>
              <a:ext cx="294545" cy="19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P6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sp>
          <p:nvSpPr>
            <p:cNvPr id="91" name="Rectangle 89"/>
            <p:cNvSpPr>
              <a:spLocks noChangeArrowheads="1"/>
            </p:cNvSpPr>
            <p:nvPr/>
          </p:nvSpPr>
          <p:spPr bwMode="auto">
            <a:xfrm>
              <a:off x="1908632" y="4713858"/>
              <a:ext cx="133297" cy="275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>
                  <a:solidFill>
                    <a:schemeClr val="tx1"/>
                  </a:solidFill>
                </a:rPr>
                <a:t>1</a:t>
              </a:r>
              <a:endParaRPr lang="en-US" sz="2000" b="0">
                <a:solidFill>
                  <a:schemeClr val="tx1"/>
                </a:solidFill>
              </a:endParaRPr>
            </a:p>
          </p:txBody>
        </p:sp>
        <p:sp>
          <p:nvSpPr>
            <p:cNvPr id="92" name="Rectangle 90"/>
            <p:cNvSpPr>
              <a:spLocks noChangeArrowheads="1"/>
            </p:cNvSpPr>
            <p:nvPr/>
          </p:nvSpPr>
          <p:spPr bwMode="auto">
            <a:xfrm>
              <a:off x="1779635" y="3913494"/>
              <a:ext cx="266595" cy="275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>
                  <a:solidFill>
                    <a:schemeClr val="tx1"/>
                  </a:solidFill>
                </a:rPr>
                <a:t>10</a:t>
              </a:r>
              <a:endParaRPr lang="en-US" sz="2000" b="0">
                <a:solidFill>
                  <a:schemeClr val="tx1"/>
                </a:solidFill>
              </a:endParaRPr>
            </a:p>
          </p:txBody>
        </p:sp>
        <p:sp>
          <p:nvSpPr>
            <p:cNvPr id="93" name="Rectangle 91"/>
            <p:cNvSpPr>
              <a:spLocks noChangeArrowheads="1"/>
            </p:cNvSpPr>
            <p:nvPr/>
          </p:nvSpPr>
          <p:spPr bwMode="auto">
            <a:xfrm>
              <a:off x="1650637" y="3127049"/>
              <a:ext cx="399893" cy="275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>
                  <a:solidFill>
                    <a:schemeClr val="tx1"/>
                  </a:solidFill>
                </a:rPr>
                <a:t>100</a:t>
              </a:r>
              <a:endParaRPr lang="en-US" sz="2000" b="0">
                <a:solidFill>
                  <a:schemeClr val="tx1"/>
                </a:solidFill>
              </a:endParaRPr>
            </a:p>
          </p:txBody>
        </p:sp>
        <p:sp>
          <p:nvSpPr>
            <p:cNvPr id="94" name="Rectangle 92"/>
            <p:cNvSpPr>
              <a:spLocks noChangeArrowheads="1"/>
            </p:cNvSpPr>
            <p:nvPr/>
          </p:nvSpPr>
          <p:spPr bwMode="auto">
            <a:xfrm>
              <a:off x="1521639" y="2326684"/>
              <a:ext cx="533191" cy="275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>
                  <a:solidFill>
                    <a:schemeClr val="tx1"/>
                  </a:solidFill>
                </a:rPr>
                <a:t>1000</a:t>
              </a:r>
              <a:endParaRPr lang="en-US" sz="2000" b="0">
                <a:solidFill>
                  <a:schemeClr val="tx1"/>
                </a:solidFill>
              </a:endParaRPr>
            </a:p>
          </p:txBody>
        </p:sp>
        <p:sp>
          <p:nvSpPr>
            <p:cNvPr id="95" name="Rectangle 93"/>
            <p:cNvSpPr>
              <a:spLocks noChangeArrowheads="1"/>
            </p:cNvSpPr>
            <p:nvPr/>
          </p:nvSpPr>
          <p:spPr bwMode="auto">
            <a:xfrm>
              <a:off x="1392640" y="1524000"/>
              <a:ext cx="666489" cy="275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>
                  <a:solidFill>
                    <a:schemeClr val="tx1"/>
                  </a:solidFill>
                </a:rPr>
                <a:t>10000</a:t>
              </a:r>
              <a:endParaRPr lang="en-US" sz="2000" b="0">
                <a:solidFill>
                  <a:schemeClr val="tx1"/>
                </a:solidFill>
              </a:endParaRPr>
            </a:p>
          </p:txBody>
        </p:sp>
        <p:sp>
          <p:nvSpPr>
            <p:cNvPr id="96" name="Rectangle 94"/>
            <p:cNvSpPr>
              <a:spLocks noChangeArrowheads="1"/>
            </p:cNvSpPr>
            <p:nvPr/>
          </p:nvSpPr>
          <p:spPr bwMode="auto">
            <a:xfrm>
              <a:off x="1890015" y="5004023"/>
              <a:ext cx="533191" cy="275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1970</a:t>
              </a:r>
              <a:endParaRPr lang="en-US" sz="2000" b="0">
                <a:solidFill>
                  <a:schemeClr val="tx1"/>
                </a:solidFill>
              </a:endParaRPr>
            </a:p>
          </p:txBody>
        </p:sp>
        <p:sp>
          <p:nvSpPr>
            <p:cNvPr id="97" name="Rectangle 95"/>
            <p:cNvSpPr>
              <a:spLocks noChangeArrowheads="1"/>
            </p:cNvSpPr>
            <p:nvPr/>
          </p:nvSpPr>
          <p:spPr bwMode="auto">
            <a:xfrm>
              <a:off x="3162793" y="5004023"/>
              <a:ext cx="533191" cy="275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1980</a:t>
              </a:r>
              <a:endParaRPr lang="en-US" sz="2000" b="0">
                <a:solidFill>
                  <a:schemeClr val="tx1"/>
                </a:solidFill>
              </a:endParaRPr>
            </a:p>
          </p:txBody>
        </p:sp>
        <p:sp>
          <p:nvSpPr>
            <p:cNvPr id="98" name="Rectangle 96"/>
            <p:cNvSpPr>
              <a:spLocks noChangeArrowheads="1"/>
            </p:cNvSpPr>
            <p:nvPr/>
          </p:nvSpPr>
          <p:spPr bwMode="auto">
            <a:xfrm>
              <a:off x="4435572" y="5004023"/>
              <a:ext cx="533191" cy="275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1990</a:t>
              </a:r>
              <a:endParaRPr lang="en-US" sz="2000" b="0">
                <a:solidFill>
                  <a:schemeClr val="tx1"/>
                </a:solidFill>
              </a:endParaRPr>
            </a:p>
          </p:txBody>
        </p:sp>
        <p:sp>
          <p:nvSpPr>
            <p:cNvPr id="99" name="Rectangle 97"/>
            <p:cNvSpPr>
              <a:spLocks noChangeArrowheads="1"/>
            </p:cNvSpPr>
            <p:nvPr/>
          </p:nvSpPr>
          <p:spPr bwMode="auto">
            <a:xfrm>
              <a:off x="5708350" y="5004023"/>
              <a:ext cx="533191" cy="275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2000</a:t>
              </a:r>
              <a:endParaRPr lang="en-US" sz="2000" b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8"/>
            <p:cNvSpPr>
              <a:spLocks noChangeArrowheads="1"/>
            </p:cNvSpPr>
            <p:nvPr/>
          </p:nvSpPr>
          <p:spPr bwMode="auto">
            <a:xfrm>
              <a:off x="6981129" y="5004023"/>
              <a:ext cx="533191" cy="275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solidFill>
                    <a:schemeClr val="tx1"/>
                  </a:solidFill>
                </a:rPr>
                <a:t>2010</a:t>
              </a:r>
              <a:endParaRPr lang="en-US" sz="2000" b="0">
                <a:solidFill>
                  <a:schemeClr val="tx1"/>
                </a:solidFill>
              </a:endParaRPr>
            </a:p>
          </p:txBody>
        </p:sp>
        <p:sp>
          <p:nvSpPr>
            <p:cNvPr id="101" name="Rectangle 99"/>
            <p:cNvSpPr>
              <a:spLocks noChangeArrowheads="1"/>
            </p:cNvSpPr>
            <p:nvPr/>
          </p:nvSpPr>
          <p:spPr bwMode="auto">
            <a:xfrm>
              <a:off x="4450621" y="5344870"/>
              <a:ext cx="522441" cy="330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>
                  <a:solidFill>
                    <a:schemeClr val="tx1"/>
                  </a:solidFill>
                </a:rPr>
                <a:t>Year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102" name="Rectangle 100"/>
            <p:cNvSpPr>
              <a:spLocks noChangeArrowheads="1"/>
            </p:cNvSpPr>
            <p:nvPr/>
          </p:nvSpPr>
          <p:spPr bwMode="auto">
            <a:xfrm rot="16200000">
              <a:off x="-141371" y="3140829"/>
              <a:ext cx="2867392" cy="306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>
                  <a:solidFill>
                    <a:schemeClr val="tx1"/>
                  </a:solidFill>
                </a:rPr>
                <a:t>Power Density (W/cm2)</a:t>
              </a:r>
              <a:endParaRPr 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1"/>
            <p:cNvSpPr>
              <a:spLocks noChangeArrowheads="1"/>
            </p:cNvSpPr>
            <p:nvPr/>
          </p:nvSpPr>
          <p:spPr bwMode="auto">
            <a:xfrm>
              <a:off x="3733800" y="3856038"/>
              <a:ext cx="1330325" cy="415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 b="0"/>
            </a:p>
          </p:txBody>
        </p:sp>
        <p:grpSp>
          <p:nvGrpSpPr>
            <p:cNvPr id="104" name="Group 102"/>
            <p:cNvGrpSpPr>
              <a:grpSpLocks/>
            </p:cNvGrpSpPr>
            <p:nvPr/>
          </p:nvGrpSpPr>
          <p:grpSpPr bwMode="auto">
            <a:xfrm>
              <a:off x="3829050" y="3911609"/>
              <a:ext cx="1473200" cy="276226"/>
              <a:chOff x="2412" y="2464"/>
              <a:chExt cx="928" cy="174"/>
            </a:xfrm>
          </p:grpSpPr>
          <p:sp>
            <p:nvSpPr>
              <p:cNvPr id="123" name="Rectangle 103"/>
              <p:cNvSpPr>
                <a:spLocks noChangeArrowheads="1"/>
              </p:cNvSpPr>
              <p:nvPr/>
            </p:nvSpPr>
            <p:spPr bwMode="auto">
              <a:xfrm>
                <a:off x="2412" y="2464"/>
                <a:ext cx="656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2000">
                    <a:solidFill>
                      <a:srgbClr val="FC0202"/>
                    </a:solidFill>
                  </a:rPr>
                  <a:t>Hot Plate</a:t>
                </a:r>
                <a:endParaRPr lang="en-US" sz="2000" b="0">
                  <a:solidFill>
                    <a:srgbClr val="FC0202"/>
                  </a:solidFill>
                </a:endParaRPr>
              </a:p>
            </p:txBody>
          </p:sp>
          <p:grpSp>
            <p:nvGrpSpPr>
              <p:cNvPr id="124" name="Group 104"/>
              <p:cNvGrpSpPr>
                <a:grpSpLocks/>
              </p:cNvGrpSpPr>
              <p:nvPr/>
            </p:nvGrpSpPr>
            <p:grpSpPr bwMode="auto">
              <a:xfrm>
                <a:off x="3096" y="2477"/>
                <a:ext cx="244" cy="136"/>
                <a:chOff x="3182" y="2657"/>
                <a:chExt cx="244" cy="136"/>
              </a:xfrm>
            </p:grpSpPr>
            <p:sp>
              <p:nvSpPr>
                <p:cNvPr id="125" name="Rectangle 105"/>
                <p:cNvSpPr>
                  <a:spLocks noChangeArrowheads="1"/>
                </p:cNvSpPr>
                <p:nvPr/>
              </p:nvSpPr>
              <p:spPr bwMode="auto">
                <a:xfrm>
                  <a:off x="3182" y="2711"/>
                  <a:ext cx="136" cy="28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400" b="0"/>
                </a:p>
              </p:txBody>
            </p:sp>
            <p:sp>
              <p:nvSpPr>
                <p:cNvPr id="126" name="Freeform 106"/>
                <p:cNvSpPr>
                  <a:spLocks/>
                </p:cNvSpPr>
                <p:nvPr/>
              </p:nvSpPr>
              <p:spPr bwMode="auto">
                <a:xfrm>
                  <a:off x="3300" y="2657"/>
                  <a:ext cx="126" cy="136"/>
                </a:xfrm>
                <a:custGeom>
                  <a:avLst/>
                  <a:gdLst>
                    <a:gd name="T0" fmla="*/ 0 w 126"/>
                    <a:gd name="T1" fmla="*/ 136 h 136"/>
                    <a:gd name="T2" fmla="*/ 126 w 126"/>
                    <a:gd name="T3" fmla="*/ 63 h 136"/>
                    <a:gd name="T4" fmla="*/ 0 w 126"/>
                    <a:gd name="T5" fmla="*/ 0 h 136"/>
                    <a:gd name="T6" fmla="*/ 0 w 126"/>
                    <a:gd name="T7" fmla="*/ 136 h 1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6"/>
                    <a:gd name="T13" fmla="*/ 0 h 136"/>
                    <a:gd name="T14" fmla="*/ 126 w 126"/>
                    <a:gd name="T15" fmla="*/ 136 h 1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6" h="136">
                      <a:moveTo>
                        <a:pt x="0" y="136"/>
                      </a:moveTo>
                      <a:lnTo>
                        <a:pt x="126" y="63"/>
                      </a:lnTo>
                      <a:lnTo>
                        <a:pt x="0" y="0"/>
                      </a:lnTo>
                      <a:lnTo>
                        <a:pt x="0" y="136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05" name="Rectangle 107"/>
            <p:cNvSpPr>
              <a:spLocks noChangeArrowheads="1"/>
            </p:cNvSpPr>
            <p:nvPr/>
          </p:nvSpPr>
          <p:spPr bwMode="auto">
            <a:xfrm>
              <a:off x="3733800" y="2582863"/>
              <a:ext cx="1187450" cy="75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 b="0"/>
            </a:p>
          </p:txBody>
        </p:sp>
        <p:grpSp>
          <p:nvGrpSpPr>
            <p:cNvPr id="106" name="Group 108"/>
            <p:cNvGrpSpPr>
              <a:grpSpLocks/>
            </p:cNvGrpSpPr>
            <p:nvPr/>
          </p:nvGrpSpPr>
          <p:grpSpPr bwMode="auto">
            <a:xfrm>
              <a:off x="3843341" y="2908309"/>
              <a:ext cx="2432051" cy="292101"/>
              <a:chOff x="2421" y="1832"/>
              <a:chExt cx="1532" cy="184"/>
            </a:xfrm>
          </p:grpSpPr>
          <p:sp>
            <p:nvSpPr>
              <p:cNvPr id="119" name="Rectangle 109"/>
              <p:cNvSpPr>
                <a:spLocks noChangeArrowheads="1"/>
              </p:cNvSpPr>
              <p:nvPr/>
            </p:nvSpPr>
            <p:spPr bwMode="auto">
              <a:xfrm>
                <a:off x="2421" y="1832"/>
                <a:ext cx="116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2000">
                    <a:solidFill>
                      <a:srgbClr val="FF0000"/>
                    </a:solidFill>
                  </a:rPr>
                  <a:t>Nuclear Reactor</a:t>
                </a:r>
                <a:endParaRPr lang="en-US" sz="2000" b="0"/>
              </a:p>
            </p:txBody>
          </p:sp>
          <p:grpSp>
            <p:nvGrpSpPr>
              <p:cNvPr id="120" name="Group 110"/>
              <p:cNvGrpSpPr>
                <a:grpSpLocks/>
              </p:cNvGrpSpPr>
              <p:nvPr/>
            </p:nvGrpSpPr>
            <p:grpSpPr bwMode="auto">
              <a:xfrm>
                <a:off x="3619" y="1880"/>
                <a:ext cx="334" cy="136"/>
                <a:chOff x="3705" y="2060"/>
                <a:chExt cx="334" cy="136"/>
              </a:xfrm>
            </p:grpSpPr>
            <p:sp>
              <p:nvSpPr>
                <p:cNvPr id="121" name="Rectangle 111"/>
                <p:cNvSpPr>
                  <a:spLocks noChangeArrowheads="1"/>
                </p:cNvSpPr>
                <p:nvPr/>
              </p:nvSpPr>
              <p:spPr bwMode="auto">
                <a:xfrm>
                  <a:off x="3705" y="2115"/>
                  <a:ext cx="226" cy="2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400" b="0"/>
                </a:p>
              </p:txBody>
            </p:sp>
            <p:sp>
              <p:nvSpPr>
                <p:cNvPr id="122" name="Freeform 112"/>
                <p:cNvSpPr>
                  <a:spLocks/>
                </p:cNvSpPr>
                <p:nvPr/>
              </p:nvSpPr>
              <p:spPr bwMode="auto">
                <a:xfrm>
                  <a:off x="3913" y="2060"/>
                  <a:ext cx="126" cy="136"/>
                </a:xfrm>
                <a:custGeom>
                  <a:avLst/>
                  <a:gdLst>
                    <a:gd name="T0" fmla="*/ 0 w 126"/>
                    <a:gd name="T1" fmla="*/ 136 h 136"/>
                    <a:gd name="T2" fmla="*/ 126 w 126"/>
                    <a:gd name="T3" fmla="*/ 64 h 136"/>
                    <a:gd name="T4" fmla="*/ 0 w 126"/>
                    <a:gd name="T5" fmla="*/ 0 h 136"/>
                    <a:gd name="T6" fmla="*/ 0 w 126"/>
                    <a:gd name="T7" fmla="*/ 136 h 1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6"/>
                    <a:gd name="T13" fmla="*/ 0 h 136"/>
                    <a:gd name="T14" fmla="*/ 126 w 126"/>
                    <a:gd name="T15" fmla="*/ 136 h 1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6" h="136">
                      <a:moveTo>
                        <a:pt x="0" y="136"/>
                      </a:moveTo>
                      <a:lnTo>
                        <a:pt x="126" y="64"/>
                      </a:lnTo>
                      <a:lnTo>
                        <a:pt x="0" y="0"/>
                      </a:lnTo>
                      <a:lnTo>
                        <a:pt x="0" y="136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07" name="Rectangle 113"/>
            <p:cNvSpPr>
              <a:spLocks noChangeArrowheads="1"/>
            </p:cNvSpPr>
            <p:nvPr/>
          </p:nvSpPr>
          <p:spPr bwMode="auto">
            <a:xfrm>
              <a:off x="3733800" y="1752600"/>
              <a:ext cx="1073150" cy="75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1400" b="0"/>
            </a:p>
          </p:txBody>
        </p:sp>
        <p:grpSp>
          <p:nvGrpSpPr>
            <p:cNvPr id="108" name="Group 114"/>
            <p:cNvGrpSpPr>
              <a:grpSpLocks/>
            </p:cNvGrpSpPr>
            <p:nvPr/>
          </p:nvGrpSpPr>
          <p:grpSpPr bwMode="auto">
            <a:xfrm>
              <a:off x="4129090" y="2203455"/>
              <a:ext cx="2195513" cy="285751"/>
              <a:chOff x="2601" y="1388"/>
              <a:chExt cx="1383" cy="180"/>
            </a:xfrm>
          </p:grpSpPr>
          <p:sp>
            <p:nvSpPr>
              <p:cNvPr id="115" name="Rectangle 115"/>
              <p:cNvSpPr>
                <a:spLocks noChangeArrowheads="1"/>
              </p:cNvSpPr>
              <p:nvPr/>
            </p:nvSpPr>
            <p:spPr bwMode="auto">
              <a:xfrm>
                <a:off x="2601" y="1388"/>
                <a:ext cx="1025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2000">
                    <a:solidFill>
                      <a:srgbClr val="FF0000"/>
                    </a:solidFill>
                  </a:rPr>
                  <a:t>Rocket Nozzle</a:t>
                </a:r>
                <a:endParaRPr lang="en-US" sz="2000" b="0"/>
              </a:p>
            </p:txBody>
          </p:sp>
          <p:grpSp>
            <p:nvGrpSpPr>
              <p:cNvPr id="116" name="Group 116"/>
              <p:cNvGrpSpPr>
                <a:grpSpLocks/>
              </p:cNvGrpSpPr>
              <p:nvPr/>
            </p:nvGrpSpPr>
            <p:grpSpPr bwMode="auto">
              <a:xfrm>
                <a:off x="3650" y="1433"/>
                <a:ext cx="334" cy="135"/>
                <a:chOff x="3664" y="1577"/>
                <a:chExt cx="334" cy="135"/>
              </a:xfrm>
            </p:grpSpPr>
            <p:sp>
              <p:nvSpPr>
                <p:cNvPr id="117" name="Rectangle 117"/>
                <p:cNvSpPr>
                  <a:spLocks noChangeArrowheads="1"/>
                </p:cNvSpPr>
                <p:nvPr/>
              </p:nvSpPr>
              <p:spPr bwMode="auto">
                <a:xfrm>
                  <a:off x="3664" y="1631"/>
                  <a:ext cx="226" cy="2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400" b="0"/>
                </a:p>
              </p:txBody>
            </p:sp>
            <p:sp>
              <p:nvSpPr>
                <p:cNvPr id="118" name="Freeform 118"/>
                <p:cNvSpPr>
                  <a:spLocks/>
                </p:cNvSpPr>
                <p:nvPr/>
              </p:nvSpPr>
              <p:spPr bwMode="auto">
                <a:xfrm>
                  <a:off x="3872" y="1577"/>
                  <a:ext cx="126" cy="135"/>
                </a:xfrm>
                <a:custGeom>
                  <a:avLst/>
                  <a:gdLst>
                    <a:gd name="T0" fmla="*/ 0 w 126"/>
                    <a:gd name="T1" fmla="*/ 135 h 135"/>
                    <a:gd name="T2" fmla="*/ 126 w 126"/>
                    <a:gd name="T3" fmla="*/ 63 h 135"/>
                    <a:gd name="T4" fmla="*/ 0 w 126"/>
                    <a:gd name="T5" fmla="*/ 0 h 135"/>
                    <a:gd name="T6" fmla="*/ 0 w 126"/>
                    <a:gd name="T7" fmla="*/ 135 h 1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6"/>
                    <a:gd name="T13" fmla="*/ 0 h 135"/>
                    <a:gd name="T14" fmla="*/ 126 w 126"/>
                    <a:gd name="T15" fmla="*/ 135 h 1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6" h="135">
                      <a:moveTo>
                        <a:pt x="0" y="135"/>
                      </a:moveTo>
                      <a:lnTo>
                        <a:pt x="126" y="63"/>
                      </a:lnTo>
                      <a:lnTo>
                        <a:pt x="0" y="0"/>
                      </a:lnTo>
                      <a:lnTo>
                        <a:pt x="0" y="13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09" name="Text Box 132"/>
            <p:cNvSpPr txBox="1">
              <a:spLocks noChangeArrowheads="1"/>
            </p:cNvSpPr>
            <p:nvPr/>
          </p:nvSpPr>
          <p:spPr bwMode="auto">
            <a:xfrm>
              <a:off x="3078432" y="5959323"/>
              <a:ext cx="2614356" cy="4134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400">
                  <a:latin typeface="Calibri" charset="0"/>
                </a:rPr>
                <a:t>Source: S. Borkar (Intel)</a:t>
              </a:r>
            </a:p>
          </p:txBody>
        </p:sp>
        <p:grpSp>
          <p:nvGrpSpPr>
            <p:cNvPr id="110" name="Group 133"/>
            <p:cNvGrpSpPr>
              <a:grpSpLocks/>
            </p:cNvGrpSpPr>
            <p:nvPr/>
          </p:nvGrpSpPr>
          <p:grpSpPr bwMode="auto">
            <a:xfrm>
              <a:off x="4095755" y="1865319"/>
              <a:ext cx="2228851" cy="276226"/>
              <a:chOff x="2507" y="1197"/>
              <a:chExt cx="1404" cy="174"/>
            </a:xfrm>
          </p:grpSpPr>
          <p:sp>
            <p:nvSpPr>
              <p:cNvPr id="111" name="Rectangle 134"/>
              <p:cNvSpPr>
                <a:spLocks noChangeArrowheads="1"/>
              </p:cNvSpPr>
              <p:nvPr/>
            </p:nvSpPr>
            <p:spPr bwMode="auto">
              <a:xfrm>
                <a:off x="2507" y="1197"/>
                <a:ext cx="1009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2000">
                    <a:solidFill>
                      <a:srgbClr val="FF0000"/>
                    </a:solidFill>
                  </a:rPr>
                  <a:t>Sun’s Surface</a:t>
                </a:r>
                <a:endParaRPr lang="en-US" sz="2000" b="0"/>
              </a:p>
            </p:txBody>
          </p:sp>
          <p:grpSp>
            <p:nvGrpSpPr>
              <p:cNvPr id="112" name="Group 135"/>
              <p:cNvGrpSpPr>
                <a:grpSpLocks/>
              </p:cNvGrpSpPr>
              <p:nvPr/>
            </p:nvGrpSpPr>
            <p:grpSpPr bwMode="auto">
              <a:xfrm>
                <a:off x="3577" y="1229"/>
                <a:ext cx="334" cy="135"/>
                <a:chOff x="3653" y="1618"/>
                <a:chExt cx="334" cy="135"/>
              </a:xfrm>
            </p:grpSpPr>
            <p:sp>
              <p:nvSpPr>
                <p:cNvPr id="113" name="Rectangle 136"/>
                <p:cNvSpPr>
                  <a:spLocks noChangeArrowheads="1"/>
                </p:cNvSpPr>
                <p:nvPr/>
              </p:nvSpPr>
              <p:spPr bwMode="auto">
                <a:xfrm>
                  <a:off x="3653" y="1672"/>
                  <a:ext cx="226" cy="2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 sz="1400" b="0"/>
                </a:p>
              </p:txBody>
            </p:sp>
            <p:sp>
              <p:nvSpPr>
                <p:cNvPr id="114" name="Freeform 137"/>
                <p:cNvSpPr>
                  <a:spLocks/>
                </p:cNvSpPr>
                <p:nvPr/>
              </p:nvSpPr>
              <p:spPr bwMode="auto">
                <a:xfrm>
                  <a:off x="3861" y="1618"/>
                  <a:ext cx="126" cy="135"/>
                </a:xfrm>
                <a:custGeom>
                  <a:avLst/>
                  <a:gdLst>
                    <a:gd name="T0" fmla="*/ 0 w 126"/>
                    <a:gd name="T1" fmla="*/ 135 h 135"/>
                    <a:gd name="T2" fmla="*/ 126 w 126"/>
                    <a:gd name="T3" fmla="*/ 63 h 135"/>
                    <a:gd name="T4" fmla="*/ 0 w 126"/>
                    <a:gd name="T5" fmla="*/ 0 h 135"/>
                    <a:gd name="T6" fmla="*/ 0 w 126"/>
                    <a:gd name="T7" fmla="*/ 135 h 1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6"/>
                    <a:gd name="T13" fmla="*/ 0 h 135"/>
                    <a:gd name="T14" fmla="*/ 126 w 126"/>
                    <a:gd name="T15" fmla="*/ 135 h 1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6" h="135">
                      <a:moveTo>
                        <a:pt x="0" y="135"/>
                      </a:moveTo>
                      <a:lnTo>
                        <a:pt x="126" y="63"/>
                      </a:lnTo>
                      <a:lnTo>
                        <a:pt x="0" y="0"/>
                      </a:lnTo>
                      <a:lnTo>
                        <a:pt x="0" y="13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28" name="Group 370"/>
          <p:cNvGrpSpPr>
            <a:grpSpLocks/>
          </p:cNvGrpSpPr>
          <p:nvPr/>
        </p:nvGrpSpPr>
        <p:grpSpPr bwMode="auto">
          <a:xfrm>
            <a:off x="7010400" y="1988580"/>
            <a:ext cx="1046109" cy="1592820"/>
            <a:chOff x="8153400" y="2362200"/>
            <a:chExt cx="762000" cy="1160232"/>
          </a:xfrm>
        </p:grpSpPr>
        <p:sp>
          <p:nvSpPr>
            <p:cNvPr id="129" name="Oval 13"/>
            <p:cNvSpPr>
              <a:spLocks noChangeArrowheads="1"/>
            </p:cNvSpPr>
            <p:nvPr/>
          </p:nvSpPr>
          <p:spPr bwMode="auto">
            <a:xfrm>
              <a:off x="8578850" y="3219450"/>
              <a:ext cx="117475" cy="13335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sz="1600" b="0"/>
            </a:p>
          </p:txBody>
        </p:sp>
        <p:sp>
          <p:nvSpPr>
            <p:cNvPr id="130" name="Rectangle 87"/>
            <p:cNvSpPr>
              <a:spLocks noChangeArrowheads="1"/>
            </p:cNvSpPr>
            <p:nvPr/>
          </p:nvSpPr>
          <p:spPr bwMode="auto">
            <a:xfrm>
              <a:off x="8278812" y="3365500"/>
              <a:ext cx="636588" cy="156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solidFill>
                    <a:srgbClr val="FFFFFF"/>
                  </a:solidFill>
                </a:rPr>
                <a:t>Core 2 </a:t>
              </a:r>
              <a:endParaRPr lang="en-US" sz="1400" b="0">
                <a:solidFill>
                  <a:srgbClr val="FFFFFF"/>
                </a:solidFill>
              </a:endParaRPr>
            </a:p>
          </p:txBody>
        </p:sp>
        <p:cxnSp>
          <p:nvCxnSpPr>
            <p:cNvPr id="131" name="Straight Connector 141"/>
            <p:cNvCxnSpPr>
              <a:cxnSpLocks noChangeShapeType="1"/>
            </p:cNvCxnSpPr>
            <p:nvPr/>
          </p:nvCxnSpPr>
          <p:spPr bwMode="auto">
            <a:xfrm rot="10800000">
              <a:off x="8229600" y="3048000"/>
              <a:ext cx="341313" cy="188913"/>
            </a:xfrm>
            <a:prstGeom prst="line">
              <a:avLst/>
            </a:prstGeom>
            <a:noFill/>
            <a:ln w="25400">
              <a:solidFill>
                <a:srgbClr val="FFC000"/>
              </a:solidFill>
              <a:prstDash val="sysDash"/>
              <a:round/>
              <a:headEnd/>
              <a:tailEnd/>
            </a:ln>
          </p:spPr>
        </p:cxnSp>
        <p:sp>
          <p:nvSpPr>
            <p:cNvPr id="132" name="Oval 145"/>
            <p:cNvSpPr>
              <a:spLocks noChangeArrowheads="1"/>
            </p:cNvSpPr>
            <p:nvPr/>
          </p:nvSpPr>
          <p:spPr bwMode="auto">
            <a:xfrm>
              <a:off x="8153400" y="2362200"/>
              <a:ext cx="685800" cy="685800"/>
            </a:xfrm>
            <a:prstGeom prst="ellipse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anchor="b">
              <a:prstTxWarp prst="textNoShape">
                <a:avLst/>
              </a:prstTxWarp>
            </a:bodyPr>
            <a:lstStyle/>
            <a:p>
              <a:pPr algn="ctr"/>
              <a:endParaRPr lang="en-US" b="0"/>
            </a:p>
          </p:txBody>
        </p:sp>
        <p:cxnSp>
          <p:nvCxnSpPr>
            <p:cNvPr id="133" name="Straight Connector 147"/>
            <p:cNvCxnSpPr>
              <a:cxnSpLocks noChangeShapeType="1"/>
              <a:stCxn id="132" idx="5"/>
              <a:endCxn id="132" idx="1"/>
            </p:cNvCxnSpPr>
            <p:nvPr/>
          </p:nvCxnSpPr>
          <p:spPr bwMode="auto">
            <a:xfrm rot="5400000" flipH="1">
              <a:off x="8253413" y="2462213"/>
              <a:ext cx="485775" cy="485775"/>
            </a:xfrm>
            <a:prstGeom prst="line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w="med" len="med"/>
            </a:ln>
          </p:spPr>
        </p:cxnSp>
        <p:cxnSp>
          <p:nvCxnSpPr>
            <p:cNvPr id="134" name="Straight Connector 148"/>
            <p:cNvCxnSpPr>
              <a:cxnSpLocks noChangeShapeType="1"/>
              <a:stCxn id="132" idx="3"/>
              <a:endCxn id="132" idx="7"/>
            </p:cNvCxnSpPr>
            <p:nvPr/>
          </p:nvCxnSpPr>
          <p:spPr bwMode="auto">
            <a:xfrm rot="5400000" flipH="1" flipV="1">
              <a:off x="8253413" y="2462213"/>
              <a:ext cx="485775" cy="485775"/>
            </a:xfrm>
            <a:prstGeom prst="line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w="med" len="med"/>
            </a:ln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8606"/>
            <a:ext cx="8229600" cy="751994"/>
          </a:xfrm>
        </p:spPr>
        <p:txBody>
          <a:bodyPr/>
          <a:lstStyle/>
          <a:p>
            <a:r>
              <a:rPr lang="en-US" sz="3600" dirty="0" smtClean="0"/>
              <a:t>Going Multi-core Helps Energy Efficiency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03034"/>
            <a:ext cx="8305800" cy="1130566"/>
          </a:xfrm>
        </p:spPr>
        <p:txBody>
          <a:bodyPr/>
          <a:lstStyle/>
          <a:p>
            <a:r>
              <a:rPr lang="en-US" dirty="0" smtClean="0"/>
              <a:t>Power of typical integrated circuit ~ C V</a:t>
            </a:r>
            <a:r>
              <a:rPr lang="en-US" baseline="30000" dirty="0" smtClean="0"/>
              <a:t>2 </a:t>
            </a:r>
            <a:r>
              <a:rPr lang="en-US" i="1" dirty="0" smtClean="0"/>
              <a:t>f</a:t>
            </a:r>
          </a:p>
          <a:p>
            <a:pPr lvl="1"/>
            <a:r>
              <a:rPr lang="en-US" dirty="0" smtClean="0"/>
              <a:t>C = Capacitance, how well it “stores” a charge</a:t>
            </a:r>
          </a:p>
          <a:p>
            <a:pPr lvl="1"/>
            <a:r>
              <a:rPr lang="en-US" dirty="0" smtClean="0"/>
              <a:t>V = Voltage</a:t>
            </a:r>
          </a:p>
          <a:p>
            <a:pPr lvl="1"/>
            <a:r>
              <a:rPr lang="en-US" i="1" dirty="0" smtClean="0"/>
              <a:t>f</a:t>
            </a:r>
            <a:r>
              <a:rPr lang="en-US" dirty="0" smtClean="0"/>
              <a:t> = frequency. I.e., how fast clock is (e.g., 3 GHz)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068204"/>
            <a:ext cx="4584700" cy="3180196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43200" y="6248400"/>
            <a:ext cx="353027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smtClean="0">
                <a:solidFill>
                  <a:srgbClr val="7FD13B"/>
                </a:solidFill>
              </a:rPr>
              <a:t>William Holt, HOT Chips 2005</a:t>
            </a:r>
            <a:endParaRPr lang="en-US" sz="1800" b="1" dirty="0">
              <a:solidFill>
                <a:srgbClr val="7FD13B"/>
              </a:solidFill>
            </a:endParaRPr>
          </a:p>
        </p:txBody>
      </p:sp>
      <p:pic>
        <p:nvPicPr>
          <p:cNvPr id="6" name="Picture 5" descr="Screen shot 2010-09-28 at 11.17.24 PM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64400" y="3276600"/>
            <a:ext cx="1574800" cy="1390858"/>
          </a:xfrm>
          <a:prstGeom prst="rect">
            <a:avLst/>
          </a:prstGeom>
        </p:spPr>
      </p:pic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7086600" y="4648200"/>
            <a:ext cx="1948719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rgbClr val="5BC5AD"/>
                </a:solidFill>
                <a:latin typeface="18 VAG Rounded Thin   55390"/>
                <a:ea typeface="Helvetica" charset="0"/>
                <a:cs typeface="Helvetica" charset="0"/>
              </a:rPr>
              <a:t>Activity Monitor</a:t>
            </a:r>
          </a:p>
          <a:p>
            <a:pPr algn="ctr"/>
            <a:r>
              <a:rPr lang="en-US" sz="1800">
                <a:solidFill>
                  <a:srgbClr val="5BC5AD"/>
                </a:solidFill>
                <a:latin typeface="18 VAG Rounded Thin   55390"/>
                <a:ea typeface="Helvetica" charset="0"/>
                <a:cs typeface="Helvetica" charset="0"/>
              </a:rPr>
              <a:t>(on the lab Macs) shows how active your cores are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dirty="0" smtClean="0"/>
              <a:t>Energy &amp; Power Considerations</a:t>
            </a:r>
            <a:endParaRPr lang="en-US" dirty="0"/>
          </a:p>
        </p:txBody>
      </p:sp>
      <p:pic>
        <p:nvPicPr>
          <p:cNvPr id="5" name="Picture 4" descr="motivation-sys-base.svg.pdf"/>
          <p:cNvPicPr>
            <a:picLocks noChangeAspect="1"/>
          </p:cNvPicPr>
          <p:nvPr/>
        </p:nvPicPr>
        <p:blipFill>
          <a:blip r:embed="rId2"/>
          <a:srcRect t="35971"/>
          <a:stretch>
            <a:fillRect/>
          </a:stretch>
        </p:blipFill>
        <p:spPr>
          <a:xfrm>
            <a:off x="317499" y="2971800"/>
            <a:ext cx="8674101" cy="3390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5400" y="6400800"/>
            <a:ext cx="184666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362200" y="6248400"/>
            <a:ext cx="268583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smtClean="0"/>
              <a:t>Courtesy: Chris Batten</a:t>
            </a:r>
            <a:endParaRPr lang="en-US" sz="1800" b="1" dirty="0"/>
          </a:p>
        </p:txBody>
      </p:sp>
      <p:pic>
        <p:nvPicPr>
          <p:cNvPr id="8" name="Picture 7" descr="motivation-sys-base.svg.pdf"/>
          <p:cNvPicPr>
            <a:picLocks noChangeAspect="1"/>
          </p:cNvPicPr>
          <p:nvPr/>
        </p:nvPicPr>
        <p:blipFill>
          <a:blip r:embed="rId3"/>
          <a:srcRect b="66906"/>
          <a:stretch>
            <a:fillRect/>
          </a:stretch>
        </p:blipFill>
        <p:spPr>
          <a:xfrm>
            <a:off x="317499" y="1143000"/>
            <a:ext cx="8674101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9067800" cy="685800"/>
          </a:xfrm>
        </p:spPr>
        <p:txBody>
          <a:bodyPr/>
          <a:lstStyle/>
          <a:p>
            <a:r>
              <a:rPr lang="en-US" sz="3600" dirty="0"/>
              <a:t>Parallelism again? What’s different this time?</a:t>
            </a:r>
          </a:p>
        </p:txBody>
      </p:sp>
      <p:sp>
        <p:nvSpPr>
          <p:cNvPr id="33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382000" cy="4787465"/>
          </a:xfrm>
        </p:spPr>
        <p:txBody>
          <a:bodyPr/>
          <a:lstStyle/>
          <a:p>
            <a:pPr marL="342900" indent="-342900">
              <a:buFont typeface="Times" charset="0"/>
              <a:buNone/>
            </a:pPr>
            <a:r>
              <a:rPr lang="en-US" sz="2800" i="1" dirty="0">
                <a:latin typeface="18 VAG Rounded Thin   55390"/>
              </a:rPr>
              <a:t>	“This shift toward increasing parallelism is not a triumphant stride forward based on breakthroughs in novel software and architectures for parallelism; instead, this </a:t>
            </a:r>
            <a:r>
              <a:rPr lang="en-US" sz="2800" i="1" dirty="0">
                <a:solidFill>
                  <a:srgbClr val="FFFF00"/>
                </a:solidFill>
                <a:latin typeface="18 VAG Rounded Thin   55390"/>
              </a:rPr>
              <a:t>plunge into parallelism is actually a retreat from even greater challenges that thwart efficient silicon implementation of traditional </a:t>
            </a:r>
            <a:r>
              <a:rPr lang="en-US" sz="2800" i="1" dirty="0" err="1">
                <a:solidFill>
                  <a:srgbClr val="FFFF00"/>
                </a:solidFill>
                <a:latin typeface="18 VAG Rounded Thin   55390"/>
              </a:rPr>
              <a:t>uniprocessor</a:t>
            </a:r>
            <a:r>
              <a:rPr lang="en-US" sz="2800" i="1" dirty="0">
                <a:solidFill>
                  <a:srgbClr val="FFFF00"/>
                </a:solidFill>
                <a:latin typeface="18 VAG Rounded Thin   55390"/>
              </a:rPr>
              <a:t> architectures</a:t>
            </a:r>
            <a:r>
              <a:rPr lang="en-US" sz="2800" i="1" dirty="0">
                <a:latin typeface="18 VAG Rounded Thin   55390"/>
              </a:rPr>
              <a:t>.”</a:t>
            </a:r>
          </a:p>
          <a:p>
            <a:pPr marL="342900" indent="-342900">
              <a:buFont typeface="Times" charset="0"/>
              <a:buNone/>
            </a:pPr>
            <a:r>
              <a:rPr lang="en-US" sz="2800" dirty="0"/>
              <a:t>			 – Berkeley View, December 2006</a:t>
            </a:r>
          </a:p>
          <a:p>
            <a:pPr marL="342900" indent="-342900">
              <a:buFont typeface="Times" charset="0"/>
              <a:buNone/>
            </a:pPr>
            <a:endParaRPr lang="en-US" sz="2800" dirty="0"/>
          </a:p>
          <a:p>
            <a:pPr marL="342900" indent="-342900"/>
            <a:r>
              <a:rPr lang="en-US" sz="2800" dirty="0">
                <a:latin typeface="18 VAG Rounded Thin   55390"/>
              </a:rPr>
              <a:t>HW/SW Industry bet its future that breakthroughs will appear before it’s too late</a:t>
            </a:r>
          </a:p>
        </p:txBody>
      </p:sp>
      <p:sp>
        <p:nvSpPr>
          <p:cNvPr id="4" name="Rectangle 3"/>
          <p:cNvSpPr/>
          <p:nvPr/>
        </p:nvSpPr>
        <p:spPr>
          <a:xfrm>
            <a:off x="2133600" y="0"/>
            <a:ext cx="7010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400" b="1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view.eecs.berkeley.edu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839200" cy="4754563"/>
          </a:xfrm>
        </p:spPr>
        <p:txBody>
          <a:bodyPr/>
          <a:lstStyle/>
          <a:p>
            <a:r>
              <a:rPr lang="en-US" sz="2800" dirty="0"/>
              <a:t>A </a:t>
            </a:r>
            <a:r>
              <a:rPr lang="en-US" sz="2800" i="1" dirty="0">
                <a:solidFill>
                  <a:srgbClr val="FFFF00"/>
                </a:solidFill>
              </a:rPr>
              <a:t>Thread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/>
              <a:t>stands for “thread of execution”, is a single stream of instructions</a:t>
            </a:r>
          </a:p>
          <a:p>
            <a:pPr lvl="1"/>
            <a:r>
              <a:rPr lang="en-US" sz="2400" dirty="0"/>
              <a:t>A program / process can </a:t>
            </a:r>
            <a:r>
              <a:rPr lang="en-US" sz="2400" dirty="0">
                <a:solidFill>
                  <a:srgbClr val="FFFF00"/>
                </a:solidFill>
              </a:rPr>
              <a:t>split</a:t>
            </a:r>
            <a:r>
              <a:rPr lang="en-US" sz="2400" dirty="0"/>
              <a:t>, or </a:t>
            </a:r>
            <a:r>
              <a:rPr lang="en-US" sz="2400" dirty="0">
                <a:solidFill>
                  <a:srgbClr val="FFFF00"/>
                </a:solidFill>
              </a:rPr>
              <a:t>fork </a:t>
            </a:r>
            <a:r>
              <a:rPr lang="en-US" sz="2400" dirty="0"/>
              <a:t>itself into separate threads, which can (in theory) execute simultaneously.</a:t>
            </a:r>
          </a:p>
          <a:p>
            <a:pPr lvl="1"/>
            <a:r>
              <a:rPr lang="en-US" sz="2400" dirty="0"/>
              <a:t>An easy way to describe/think about parallelism</a:t>
            </a:r>
          </a:p>
          <a:p>
            <a:r>
              <a:rPr lang="en-US" sz="2800" dirty="0"/>
              <a:t>A single CPU can execute many threads by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i="1" dirty="0" smtClean="0">
                <a:solidFill>
                  <a:srgbClr val="FFFF00"/>
                </a:solidFill>
              </a:rPr>
              <a:t>Time </a:t>
            </a:r>
            <a:r>
              <a:rPr lang="en-US" sz="2800" i="1" dirty="0">
                <a:solidFill>
                  <a:srgbClr val="FFFF00"/>
                </a:solidFill>
              </a:rPr>
              <a:t>Division </a:t>
            </a:r>
            <a:r>
              <a:rPr lang="en-US" sz="2800" i="1" dirty="0" smtClean="0">
                <a:solidFill>
                  <a:srgbClr val="FFFF00"/>
                </a:solidFill>
              </a:rPr>
              <a:t>Multiplexing</a:t>
            </a:r>
            <a:endParaRPr lang="en-US" sz="2800" i="1" dirty="0">
              <a:solidFill>
                <a:srgbClr val="FFFF00"/>
              </a:solidFill>
            </a:endParaRPr>
          </a:p>
          <a:p>
            <a:endParaRPr lang="en-US" sz="2800" i="1" dirty="0" err="1">
              <a:solidFill>
                <a:srgbClr val="FFFF00"/>
              </a:solidFill>
            </a:endParaRPr>
          </a:p>
          <a:p>
            <a:endParaRPr lang="en-US" sz="2800" i="1" dirty="0" err="1">
              <a:solidFill>
                <a:srgbClr val="FFFF00"/>
              </a:solidFill>
            </a:endParaRPr>
          </a:p>
          <a:p>
            <a:r>
              <a:rPr lang="en-US" sz="2800" i="1" dirty="0" smtClean="0">
                <a:solidFill>
                  <a:srgbClr val="FFFF00"/>
                </a:solidFill>
              </a:rPr>
              <a:t>Multithreading </a:t>
            </a:r>
            <a:r>
              <a:rPr lang="en-US" sz="2800" dirty="0" smtClean="0"/>
              <a:t>is running multiple threads through the same hardware</a:t>
            </a:r>
            <a:endParaRPr lang="en-US" sz="2800" i="1" dirty="0" err="1"/>
          </a:p>
        </p:txBody>
      </p:sp>
      <p:sp>
        <p:nvSpPr>
          <p:cNvPr id="3412996" name="Rectangle 4"/>
          <p:cNvSpPr>
            <a:spLocks noChangeArrowheads="1"/>
          </p:cNvSpPr>
          <p:nvPr/>
        </p:nvSpPr>
        <p:spPr bwMode="auto">
          <a:xfrm>
            <a:off x="1676400" y="4254500"/>
            <a:ext cx="1143000" cy="3810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12997" name="Rectangle 5"/>
          <p:cNvSpPr>
            <a:spLocks noChangeArrowheads="1"/>
          </p:cNvSpPr>
          <p:nvPr/>
        </p:nvSpPr>
        <p:spPr bwMode="auto">
          <a:xfrm>
            <a:off x="2819400" y="4254500"/>
            <a:ext cx="1143000" cy="381000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12998" name="Rectangle 6"/>
          <p:cNvSpPr>
            <a:spLocks noChangeArrowheads="1"/>
          </p:cNvSpPr>
          <p:nvPr/>
        </p:nvSpPr>
        <p:spPr bwMode="auto">
          <a:xfrm>
            <a:off x="3962400" y="4254500"/>
            <a:ext cx="1143000" cy="381000"/>
          </a:xfrm>
          <a:prstGeom prst="rect">
            <a:avLst/>
          </a:prstGeom>
          <a:solidFill>
            <a:schemeClr val="accent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12999" name="Rectangle 7"/>
          <p:cNvSpPr>
            <a:spLocks noChangeArrowheads="1"/>
          </p:cNvSpPr>
          <p:nvPr/>
        </p:nvSpPr>
        <p:spPr bwMode="auto">
          <a:xfrm>
            <a:off x="5105400" y="4254500"/>
            <a:ext cx="1905000" cy="3810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13000" name="Rectangle 8"/>
          <p:cNvSpPr>
            <a:spLocks noChangeArrowheads="1"/>
          </p:cNvSpPr>
          <p:nvPr/>
        </p:nvSpPr>
        <p:spPr bwMode="auto">
          <a:xfrm>
            <a:off x="914400" y="4254500"/>
            <a:ext cx="63876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18 VAG Rounded Thin   55390"/>
              </a:rPr>
              <a:t>CPU</a:t>
            </a:r>
          </a:p>
        </p:txBody>
      </p:sp>
      <p:sp>
        <p:nvSpPr>
          <p:cNvPr id="3413001" name="Line 9"/>
          <p:cNvSpPr>
            <a:spLocks noChangeShapeType="1"/>
          </p:cNvSpPr>
          <p:nvPr/>
        </p:nvSpPr>
        <p:spPr bwMode="auto">
          <a:xfrm>
            <a:off x="1676400" y="4940300"/>
            <a:ext cx="5334000" cy="0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3002" name="Rectangle 10"/>
          <p:cNvSpPr>
            <a:spLocks noChangeArrowheads="1"/>
          </p:cNvSpPr>
          <p:nvPr/>
        </p:nvSpPr>
        <p:spPr bwMode="auto">
          <a:xfrm>
            <a:off x="914400" y="4711700"/>
            <a:ext cx="683136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18 VAG Rounded Thin   55390"/>
              </a:rPr>
              <a:t>Time</a:t>
            </a:r>
          </a:p>
        </p:txBody>
      </p:sp>
      <p:sp>
        <p:nvSpPr>
          <p:cNvPr id="3413003" name="Rectangle 11"/>
          <p:cNvSpPr>
            <a:spLocks noChangeArrowheads="1"/>
          </p:cNvSpPr>
          <p:nvPr/>
        </p:nvSpPr>
        <p:spPr bwMode="auto">
          <a:xfrm>
            <a:off x="7696200" y="4110955"/>
            <a:ext cx="228600" cy="2286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13004" name="Rectangle 12"/>
          <p:cNvSpPr>
            <a:spLocks noChangeArrowheads="1"/>
          </p:cNvSpPr>
          <p:nvPr/>
        </p:nvSpPr>
        <p:spPr bwMode="auto">
          <a:xfrm>
            <a:off x="7696200" y="4491955"/>
            <a:ext cx="228600" cy="228600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13005" name="Rectangle 13"/>
          <p:cNvSpPr>
            <a:spLocks noChangeArrowheads="1"/>
          </p:cNvSpPr>
          <p:nvPr/>
        </p:nvSpPr>
        <p:spPr bwMode="auto">
          <a:xfrm>
            <a:off x="7696200" y="4872955"/>
            <a:ext cx="228600" cy="228600"/>
          </a:xfrm>
          <a:prstGeom prst="rect">
            <a:avLst/>
          </a:prstGeom>
          <a:solidFill>
            <a:schemeClr val="accent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13006" name="Rectangle 14"/>
          <p:cNvSpPr>
            <a:spLocks noChangeArrowheads="1"/>
          </p:cNvSpPr>
          <p:nvPr/>
        </p:nvSpPr>
        <p:spPr bwMode="auto">
          <a:xfrm>
            <a:off x="7924800" y="4034755"/>
            <a:ext cx="1066061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18 VAG Rounded Thin   55390"/>
              </a:rPr>
              <a:t>Thread</a:t>
            </a:r>
            <a:r>
              <a:rPr lang="en-US" sz="2000" baseline="-25000" dirty="0">
                <a:solidFill>
                  <a:schemeClr val="tx1"/>
                </a:solidFill>
                <a:latin typeface="18 VAG Rounded Thin   55390"/>
              </a:rPr>
              <a:t>0</a:t>
            </a:r>
          </a:p>
        </p:txBody>
      </p:sp>
      <p:sp>
        <p:nvSpPr>
          <p:cNvPr id="3413007" name="Rectangle 15"/>
          <p:cNvSpPr>
            <a:spLocks noChangeArrowheads="1"/>
          </p:cNvSpPr>
          <p:nvPr/>
        </p:nvSpPr>
        <p:spPr bwMode="auto">
          <a:xfrm>
            <a:off x="7924800" y="4415755"/>
            <a:ext cx="1027113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18 VAG Rounded Thin   55390"/>
              </a:rPr>
              <a:t>Thread</a:t>
            </a:r>
            <a:r>
              <a:rPr lang="en-US" sz="2000" baseline="-25000" dirty="0">
                <a:solidFill>
                  <a:schemeClr val="tx1"/>
                </a:solidFill>
                <a:latin typeface="18 VAG Rounded Thin   55390"/>
              </a:rPr>
              <a:t>1</a:t>
            </a:r>
          </a:p>
        </p:txBody>
      </p:sp>
      <p:sp>
        <p:nvSpPr>
          <p:cNvPr id="3413008" name="Rectangle 16"/>
          <p:cNvSpPr>
            <a:spLocks noChangeArrowheads="1"/>
          </p:cNvSpPr>
          <p:nvPr/>
        </p:nvSpPr>
        <p:spPr bwMode="auto">
          <a:xfrm>
            <a:off x="7924800" y="4784055"/>
            <a:ext cx="1020237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18 VAG Rounded Thin   55390"/>
              </a:rPr>
              <a:t>Thread</a:t>
            </a:r>
            <a:r>
              <a:rPr lang="en-US" sz="2000" baseline="-25000" dirty="0">
                <a:solidFill>
                  <a:schemeClr val="tx1"/>
                </a:solidFill>
                <a:latin typeface="18 VAG Rounded Thin   55390"/>
              </a:rPr>
              <a:t>2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Threads</a:t>
            </a:r>
            <a:endParaRPr lang="en-US" dirty="0"/>
          </a:p>
        </p:txBody>
      </p:sp>
      <p:pic>
        <p:nvPicPr>
          <p:cNvPr id="18" name="Picture 17" descr="450px-Multithreaded_process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5518" y="2739355"/>
            <a:ext cx="1452282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0499" name="Rectangle 3"/>
          <p:cNvSpPr>
            <a:spLocks noChangeArrowheads="1"/>
          </p:cNvSpPr>
          <p:nvPr/>
        </p:nvSpPr>
        <p:spPr bwMode="auto">
          <a:xfrm>
            <a:off x="609600" y="1066800"/>
            <a:ext cx="8153400" cy="54963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2000" dirty="0">
                <a:latin typeface="18 VAG Rounded Thin   55390"/>
              </a:rPr>
              <a:t>Applications can almost </a:t>
            </a:r>
            <a:r>
              <a:rPr lang="en-US" sz="2000" u="sng" dirty="0">
                <a:latin typeface="18 VAG Rounded Thin   55390"/>
              </a:rPr>
              <a:t>never</a:t>
            </a:r>
            <a:r>
              <a:rPr lang="en-US" sz="2000" dirty="0">
                <a:latin typeface="18 VAG Rounded Thin   55390"/>
              </a:rPr>
              <a:t> be completely parallelized; some serial code remains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endParaRPr lang="en-US" sz="2000" dirty="0">
              <a:solidFill>
                <a:schemeClr val="tx1"/>
              </a:solidFill>
              <a:latin typeface="18 VAG Rounded Thin   55390"/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endParaRPr lang="en-US" sz="2000" dirty="0">
              <a:solidFill>
                <a:schemeClr val="tx1"/>
              </a:solidFill>
              <a:latin typeface="18 VAG Rounded Thin   55390"/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endParaRPr lang="en-US" sz="2000" dirty="0">
              <a:solidFill>
                <a:schemeClr val="tx1"/>
              </a:solidFill>
              <a:latin typeface="18 VAG Rounded Thin   55390"/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endParaRPr lang="en-US" sz="2000" dirty="0">
              <a:solidFill>
                <a:schemeClr val="tx1"/>
              </a:solidFill>
              <a:latin typeface="18 VAG Rounded Thin   55390"/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</a:pPr>
            <a:endParaRPr lang="en-US" sz="2000" dirty="0">
              <a:solidFill>
                <a:schemeClr val="tx1"/>
              </a:solidFill>
              <a:latin typeface="18 VAG Rounded Thin   55390"/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2000" dirty="0">
                <a:latin typeface="18 VAG Rounded Thin   55390"/>
              </a:rPr>
              <a:t>s</a:t>
            </a:r>
            <a:r>
              <a:rPr lang="en-US" sz="2000" dirty="0">
                <a:solidFill>
                  <a:schemeClr val="tx1"/>
                </a:solidFill>
                <a:latin typeface="18 VAG Rounded Thin   55390"/>
              </a:rPr>
              <a:t> is serial fraction of program, </a:t>
            </a:r>
            <a:r>
              <a:rPr lang="en-US" sz="2000" dirty="0">
                <a:solidFill>
                  <a:srgbClr val="FFFF00"/>
                </a:solidFill>
                <a:latin typeface="18 VAG Rounded Thin   55390"/>
              </a:rPr>
              <a:t>C</a:t>
            </a:r>
            <a:r>
              <a:rPr lang="en-US" sz="2000" dirty="0" smtClean="0">
                <a:solidFill>
                  <a:schemeClr val="tx1"/>
                </a:solidFill>
                <a:latin typeface="18 VAG Rounded Thin   5539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18 VAG Rounded Thin   55390"/>
              </a:rPr>
              <a:t>is # of cores (was processors)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18 VAG Rounded Thin   55390"/>
              </a:rPr>
              <a:t>Amdahl’s law: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None/>
            </a:pPr>
            <a:r>
              <a:rPr lang="en-US" sz="2000" dirty="0" smtClean="0">
                <a:solidFill>
                  <a:srgbClr val="FFFFFF"/>
                </a:solidFill>
                <a:latin typeface="18 VAG Rounded Thin   55390"/>
              </a:rPr>
              <a:t>                                                              (</a:t>
            </a:r>
            <a:r>
              <a:rPr lang="en-US" sz="2000" dirty="0" smtClean="0">
                <a:solidFill>
                  <a:srgbClr val="FFFF00"/>
                </a:solidFill>
                <a:latin typeface="18 VAG Rounded Thin   55390"/>
              </a:rPr>
              <a:t>and C </a:t>
            </a:r>
            <a:r>
              <a:rPr lang="en-US" sz="2000" dirty="0" smtClean="0">
                <a:solidFill>
                  <a:srgbClr val="FFFF00"/>
                </a:solidFill>
                <a:latin typeface="18 VAG Rounded Thin   55390"/>
                <a:sym typeface="Wingdings"/>
              </a:rPr>
              <a:t> ∞) so,   </a:t>
            </a: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None/>
            </a:pPr>
            <a:endParaRPr lang="en-US" sz="2000" dirty="0">
              <a:solidFill>
                <a:srgbClr val="FFFF00"/>
              </a:solidFill>
              <a:latin typeface="18 VAG Rounded Thin   55390"/>
              <a:sym typeface="Wingdings"/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None/>
            </a:pPr>
            <a:r>
              <a:rPr lang="en-US" sz="2000" dirty="0" smtClean="0">
                <a:solidFill>
                  <a:srgbClr val="FFFF00"/>
                </a:solidFill>
                <a:latin typeface="18 VAG Rounded Thin   55390"/>
                <a:sym typeface="Wingdings"/>
              </a:rPr>
              <a:t>                                         </a:t>
            </a:r>
            <a:endParaRPr lang="en-US" sz="2000" dirty="0">
              <a:solidFill>
                <a:srgbClr val="FFFF00"/>
              </a:solidFill>
              <a:latin typeface="18 VAG Rounded Thin   55390"/>
            </a:endParaRPr>
          </a:p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18 VAG Rounded Thin   55390"/>
              </a:rPr>
              <a:t>Even if the parallel </a:t>
            </a:r>
            <a:r>
              <a:rPr lang="en-US" sz="2000" dirty="0" smtClean="0">
                <a:solidFill>
                  <a:schemeClr val="tx1"/>
                </a:solidFill>
                <a:latin typeface="18 VAG Rounded Thin   55390"/>
              </a:rPr>
              <a:t>portion </a:t>
            </a:r>
            <a:r>
              <a:rPr lang="en-US" sz="2000" dirty="0">
                <a:solidFill>
                  <a:schemeClr val="tx1"/>
                </a:solidFill>
                <a:latin typeface="18 VAG Rounded Thin   55390"/>
              </a:rPr>
              <a:t>of your application speeds up perfectly, </a:t>
            </a:r>
            <a:br>
              <a:rPr lang="en-US" sz="2000" dirty="0">
                <a:solidFill>
                  <a:schemeClr val="tx1"/>
                </a:solidFill>
                <a:latin typeface="18 VAG Rounded Thin   55390"/>
              </a:rPr>
            </a:br>
            <a:r>
              <a:rPr lang="en-US" sz="2000" dirty="0">
                <a:solidFill>
                  <a:srgbClr val="FFFF00"/>
                </a:solidFill>
                <a:latin typeface="18 VAG Rounded Thin   55390"/>
              </a:rPr>
              <a:t>your performance may be limited by the sequential portion</a:t>
            </a:r>
            <a:endParaRPr lang="en-US" sz="2400" dirty="0">
              <a:solidFill>
                <a:srgbClr val="FFFF00"/>
              </a:solidFill>
              <a:latin typeface="18 VAG Rounded Thin   55390"/>
            </a:endParaRPr>
          </a:p>
        </p:txBody>
      </p:sp>
      <p:sp>
        <p:nvSpPr>
          <p:cNvPr id="36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r>
              <a:rPr lang="en-US"/>
              <a:t>Speedup Issues : Amdahl’s Law</a:t>
            </a:r>
          </a:p>
        </p:txBody>
      </p:sp>
      <p:sp>
        <p:nvSpPr>
          <p:cNvPr id="3690509" name="Text Box 13"/>
          <p:cNvSpPr txBox="1">
            <a:spLocks noChangeArrowheads="1"/>
          </p:cNvSpPr>
          <p:nvPr/>
        </p:nvSpPr>
        <p:spPr bwMode="auto">
          <a:xfrm>
            <a:off x="2835729" y="1524000"/>
            <a:ext cx="584981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18 VAG Rounded Thin   55390"/>
              </a:rPr>
              <a:t>Time</a:t>
            </a:r>
          </a:p>
        </p:txBody>
      </p:sp>
      <p:sp>
        <p:nvSpPr>
          <p:cNvPr id="3690511" name="Text Box 15"/>
          <p:cNvSpPr txBox="1">
            <a:spLocks noChangeArrowheads="1"/>
          </p:cNvSpPr>
          <p:nvPr/>
        </p:nvSpPr>
        <p:spPr bwMode="auto">
          <a:xfrm>
            <a:off x="3963522" y="3429000"/>
            <a:ext cx="1646605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  <a:latin typeface="18 VAG Rounded Thin   55390"/>
              </a:rPr>
              <a:t>Number of Cores</a:t>
            </a:r>
          </a:p>
        </p:txBody>
      </p:sp>
      <p:sp>
        <p:nvSpPr>
          <p:cNvPr id="3690513" name="Text Box 17"/>
          <p:cNvSpPr txBox="1">
            <a:spLocks noChangeArrowheads="1"/>
          </p:cNvSpPr>
          <p:nvPr/>
        </p:nvSpPr>
        <p:spPr bwMode="auto">
          <a:xfrm>
            <a:off x="1820270" y="1781175"/>
            <a:ext cx="162505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800">
                <a:solidFill>
                  <a:schemeClr val="accent2"/>
                </a:solidFill>
                <a:latin typeface="18 VAG Rounded Thin   55390"/>
              </a:rPr>
              <a:t>Parallel portion</a:t>
            </a:r>
            <a:endParaRPr lang="en-US">
              <a:solidFill>
                <a:schemeClr val="tx1"/>
              </a:solidFill>
              <a:latin typeface="18 VAG Rounded Thin   55390"/>
            </a:endParaRPr>
          </a:p>
        </p:txBody>
      </p:sp>
      <p:sp>
        <p:nvSpPr>
          <p:cNvPr id="3690515" name="Text Box 19"/>
          <p:cNvSpPr txBox="1">
            <a:spLocks noChangeArrowheads="1"/>
          </p:cNvSpPr>
          <p:nvPr/>
        </p:nvSpPr>
        <p:spPr bwMode="auto">
          <a:xfrm>
            <a:off x="2008860" y="2590800"/>
            <a:ext cx="143646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1800">
                <a:latin typeface="18 VAG Rounded Thin   55390"/>
              </a:rPr>
              <a:t>Serial portion</a:t>
            </a:r>
            <a:endParaRPr lang="en-US">
              <a:latin typeface="18 VAG Rounded Thin   55390"/>
            </a:endParaRPr>
          </a:p>
        </p:txBody>
      </p:sp>
      <p:grpSp>
        <p:nvGrpSpPr>
          <p:cNvPr id="2" name="Group 24"/>
          <p:cNvGrpSpPr/>
          <p:nvPr/>
        </p:nvGrpSpPr>
        <p:grpSpPr>
          <a:xfrm>
            <a:off x="3445329" y="1371600"/>
            <a:ext cx="2879271" cy="1752600"/>
            <a:chOff x="2819400" y="1447800"/>
            <a:chExt cx="3505200" cy="2133600"/>
          </a:xfrm>
        </p:grpSpPr>
        <p:sp>
          <p:nvSpPr>
            <p:cNvPr id="3690508" name="Line 12"/>
            <p:cNvSpPr>
              <a:spLocks noChangeShapeType="1"/>
            </p:cNvSpPr>
            <p:nvPr/>
          </p:nvSpPr>
          <p:spPr bwMode="auto">
            <a:xfrm>
              <a:off x="2819400" y="3581400"/>
              <a:ext cx="3505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10" name="Line 14"/>
            <p:cNvSpPr>
              <a:spLocks noChangeShapeType="1"/>
            </p:cNvSpPr>
            <p:nvPr/>
          </p:nvSpPr>
          <p:spPr bwMode="auto">
            <a:xfrm flipV="1">
              <a:off x="2819400" y="1447800"/>
              <a:ext cx="0" cy="2133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12" name="Rectangle 16"/>
            <p:cNvSpPr>
              <a:spLocks noChangeArrowheads="1"/>
            </p:cNvSpPr>
            <p:nvPr/>
          </p:nvSpPr>
          <p:spPr bwMode="auto">
            <a:xfrm>
              <a:off x="3200400" y="2819400"/>
              <a:ext cx="347663" cy="762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18" name="Rectangle 22"/>
            <p:cNvSpPr>
              <a:spLocks noChangeArrowheads="1"/>
            </p:cNvSpPr>
            <p:nvPr/>
          </p:nvSpPr>
          <p:spPr bwMode="auto">
            <a:xfrm>
              <a:off x="3733800" y="2819400"/>
              <a:ext cx="347663" cy="762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19" name="Rectangle 23"/>
            <p:cNvSpPr>
              <a:spLocks noChangeArrowheads="1"/>
            </p:cNvSpPr>
            <p:nvPr/>
          </p:nvSpPr>
          <p:spPr bwMode="auto">
            <a:xfrm>
              <a:off x="4267200" y="2819400"/>
              <a:ext cx="347663" cy="762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20" name="Rectangle 24"/>
            <p:cNvSpPr>
              <a:spLocks noChangeArrowheads="1"/>
            </p:cNvSpPr>
            <p:nvPr/>
          </p:nvSpPr>
          <p:spPr bwMode="auto">
            <a:xfrm>
              <a:off x="4800600" y="2819400"/>
              <a:ext cx="347663" cy="762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21" name="Rectangle 25"/>
            <p:cNvSpPr>
              <a:spLocks noChangeArrowheads="1"/>
            </p:cNvSpPr>
            <p:nvPr/>
          </p:nvSpPr>
          <p:spPr bwMode="auto">
            <a:xfrm>
              <a:off x="5291138" y="2819400"/>
              <a:ext cx="347662" cy="7620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22" name="Rectangle 26"/>
            <p:cNvSpPr>
              <a:spLocks noChangeArrowheads="1"/>
            </p:cNvSpPr>
            <p:nvPr/>
          </p:nvSpPr>
          <p:spPr bwMode="auto">
            <a:xfrm>
              <a:off x="3200400" y="1676400"/>
              <a:ext cx="347663" cy="11430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23" name="Rectangle 27"/>
            <p:cNvSpPr>
              <a:spLocks noChangeArrowheads="1"/>
            </p:cNvSpPr>
            <p:nvPr/>
          </p:nvSpPr>
          <p:spPr bwMode="auto">
            <a:xfrm>
              <a:off x="3733800" y="2209800"/>
              <a:ext cx="347663" cy="6096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24" name="Rectangle 28"/>
            <p:cNvSpPr>
              <a:spLocks noChangeArrowheads="1"/>
            </p:cNvSpPr>
            <p:nvPr/>
          </p:nvSpPr>
          <p:spPr bwMode="auto">
            <a:xfrm>
              <a:off x="4267200" y="2376488"/>
              <a:ext cx="347663" cy="442912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25" name="Rectangle 29"/>
            <p:cNvSpPr>
              <a:spLocks noChangeArrowheads="1"/>
            </p:cNvSpPr>
            <p:nvPr/>
          </p:nvSpPr>
          <p:spPr bwMode="auto">
            <a:xfrm>
              <a:off x="4800600" y="2514600"/>
              <a:ext cx="347663" cy="3048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90526" name="Rectangle 30"/>
            <p:cNvSpPr>
              <a:spLocks noChangeArrowheads="1"/>
            </p:cNvSpPr>
            <p:nvPr/>
          </p:nvSpPr>
          <p:spPr bwMode="auto">
            <a:xfrm>
              <a:off x="5291138" y="2590800"/>
              <a:ext cx="347662" cy="2286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690527" name="Text Box 31"/>
          <p:cNvSpPr txBox="1">
            <a:spLocks noChangeArrowheads="1"/>
          </p:cNvSpPr>
          <p:nvPr/>
        </p:nvSpPr>
        <p:spPr bwMode="auto">
          <a:xfrm>
            <a:off x="3780540" y="3124200"/>
            <a:ext cx="26591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  <a:latin typeface="18 VAG Rounded Thin   55390"/>
              </a:rPr>
              <a:t>1</a:t>
            </a:r>
          </a:p>
        </p:txBody>
      </p:sp>
      <p:sp>
        <p:nvSpPr>
          <p:cNvPr id="3690529" name="Text Box 33"/>
          <p:cNvSpPr txBox="1">
            <a:spLocks noChangeArrowheads="1"/>
          </p:cNvSpPr>
          <p:nvPr/>
        </p:nvSpPr>
        <p:spPr bwMode="auto">
          <a:xfrm>
            <a:off x="4207329" y="3124200"/>
            <a:ext cx="31304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  <a:latin typeface="18 VAG Rounded Thin   55390"/>
              </a:rPr>
              <a:t>2</a:t>
            </a:r>
          </a:p>
        </p:txBody>
      </p:sp>
      <p:sp>
        <p:nvSpPr>
          <p:cNvPr id="3690530" name="Text Box 34"/>
          <p:cNvSpPr txBox="1">
            <a:spLocks noChangeArrowheads="1"/>
          </p:cNvSpPr>
          <p:nvPr/>
        </p:nvSpPr>
        <p:spPr bwMode="auto">
          <a:xfrm>
            <a:off x="4664529" y="3124200"/>
            <a:ext cx="31304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chemeClr val="tx1"/>
                </a:solidFill>
                <a:latin typeface="18 VAG Rounded Thin   55390"/>
              </a:rPr>
              <a:t>3</a:t>
            </a:r>
          </a:p>
        </p:txBody>
      </p:sp>
      <p:sp>
        <p:nvSpPr>
          <p:cNvPr id="3690531" name="Text Box 35"/>
          <p:cNvSpPr txBox="1">
            <a:spLocks noChangeArrowheads="1"/>
          </p:cNvSpPr>
          <p:nvPr/>
        </p:nvSpPr>
        <p:spPr bwMode="auto">
          <a:xfrm>
            <a:off x="5045246" y="3124200"/>
            <a:ext cx="327308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18 VAG Rounded Thin   55390"/>
              </a:rPr>
              <a:t>4</a:t>
            </a:r>
          </a:p>
        </p:txBody>
      </p:sp>
      <p:sp>
        <p:nvSpPr>
          <p:cNvPr id="3690532" name="Text Box 36"/>
          <p:cNvSpPr txBox="1">
            <a:spLocks noChangeArrowheads="1"/>
          </p:cNvSpPr>
          <p:nvPr/>
        </p:nvSpPr>
        <p:spPr bwMode="auto">
          <a:xfrm>
            <a:off x="5457457" y="3124200"/>
            <a:ext cx="327308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18 VAG Rounded Thin   55390"/>
              </a:rPr>
              <a:t>5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133600" y="0"/>
            <a:ext cx="7010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400" b="1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en.wikipedia.org/wiki/Amdahl's_law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376805"/>
              </p:ext>
            </p:extLst>
          </p:nvPr>
        </p:nvGraphicFramePr>
        <p:xfrm>
          <a:off x="838200" y="4572000"/>
          <a:ext cx="4156075" cy="12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4" imgW="2540000" imgH="762000" progId="Equation.DSMT4">
                  <p:embed/>
                </p:oleObj>
              </mc:Choice>
              <mc:Fallback>
                <p:oleObj name="Equation" r:id="rId4" imgW="2540000" imgH="762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4572000"/>
                        <a:ext cx="4156075" cy="1246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771519"/>
              </p:ext>
            </p:extLst>
          </p:nvPr>
        </p:nvGraphicFramePr>
        <p:xfrm>
          <a:off x="7086600" y="4572000"/>
          <a:ext cx="3937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6" imgW="393700" imgH="508000" progId="Equation.DSMT4">
                  <p:embed/>
                </p:oleObj>
              </mc:Choice>
              <mc:Fallback>
                <p:oleObj name="Equation" r:id="rId6" imgW="393700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86600" y="4572000"/>
                        <a:ext cx="3937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0499" name="Rectangle 3"/>
          <p:cNvSpPr>
            <a:spLocks noChangeArrowheads="1"/>
          </p:cNvSpPr>
          <p:nvPr/>
        </p:nvSpPr>
        <p:spPr bwMode="auto">
          <a:xfrm>
            <a:off x="609600" y="1066800"/>
            <a:ext cx="8153400" cy="2949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2000" dirty="0" smtClean="0">
                <a:latin typeface="18 VAG Rounded Thin   55390"/>
              </a:rPr>
              <a:t>Try this out …</a:t>
            </a:r>
            <a:endParaRPr lang="en-US" sz="2400" dirty="0">
              <a:solidFill>
                <a:srgbClr val="FFFF00"/>
              </a:solidFill>
              <a:latin typeface="18 VAG Rounded Thin   55390"/>
            </a:endParaRPr>
          </a:p>
        </p:txBody>
      </p:sp>
      <p:sp>
        <p:nvSpPr>
          <p:cNvPr id="36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r>
              <a:rPr lang="en-US"/>
              <a:t>Speedup Issues : Amdahl’s Law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133600" y="0"/>
            <a:ext cx="7010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400" b="1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en.wikipedia.org/wiki/Amdahl's_law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412481"/>
              </p:ext>
            </p:extLst>
          </p:nvPr>
        </p:nvGraphicFramePr>
        <p:xfrm>
          <a:off x="990600" y="1447800"/>
          <a:ext cx="4156075" cy="124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4" imgW="2540000" imgH="762000" progId="Equation.DSMT4">
                  <p:embed/>
                </p:oleObj>
              </mc:Choice>
              <mc:Fallback>
                <p:oleObj name="Equation" r:id="rId4" imgW="2540000" imgH="762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1447800"/>
                        <a:ext cx="4156075" cy="1246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616051"/>
              </p:ext>
            </p:extLst>
          </p:nvPr>
        </p:nvGraphicFramePr>
        <p:xfrm>
          <a:off x="7620000" y="1600200"/>
          <a:ext cx="3937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6" imgW="393700" imgH="508000" progId="Equation.DSMT4">
                  <p:embed/>
                </p:oleObj>
              </mc:Choice>
              <mc:Fallback>
                <p:oleObj name="Equation" r:id="rId6" imgW="393700" imgH="50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20000" y="1600200"/>
                        <a:ext cx="3937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181600" y="1676400"/>
            <a:ext cx="2398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18 VAG Rounded Thin   55390"/>
              </a:rPr>
              <a:t>(</a:t>
            </a:r>
            <a:r>
              <a:rPr lang="en-US" sz="2400" dirty="0">
                <a:solidFill>
                  <a:srgbClr val="FFFF00"/>
                </a:solidFill>
                <a:latin typeface="18 VAG Rounded Thin   55390"/>
              </a:rPr>
              <a:t>and C </a:t>
            </a:r>
            <a:r>
              <a:rPr lang="en-US" sz="2400" dirty="0">
                <a:solidFill>
                  <a:srgbClr val="FFFF00"/>
                </a:solidFill>
                <a:latin typeface="18 VAG Rounded Thin   55390"/>
                <a:sym typeface="Wingdings"/>
              </a:rPr>
              <a:t> ∞) so,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28194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Ex. 1: 100% serialized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762000" y="43434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Ex. 3: 80% parallelized -&gt; What is the best we can expect?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762000" y="35814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Ex. 2: 80% parallelized, 4 cores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90953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Speedup Issues : Overhead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686800" cy="5365750"/>
          </a:xfrm>
        </p:spPr>
        <p:txBody>
          <a:bodyPr/>
          <a:lstStyle/>
          <a:p>
            <a:r>
              <a:rPr lang="en-US" dirty="0"/>
              <a:t>Even assuming no sequential portion, there’s…</a:t>
            </a:r>
          </a:p>
          <a:p>
            <a:pPr lvl="1"/>
            <a:r>
              <a:rPr lang="en-US" dirty="0"/>
              <a:t>Time to think how to </a:t>
            </a:r>
            <a:r>
              <a:rPr lang="en-US" dirty="0">
                <a:solidFill>
                  <a:schemeClr val="accent2"/>
                </a:solidFill>
              </a:rPr>
              <a:t>divide the problem up </a:t>
            </a:r>
          </a:p>
          <a:p>
            <a:pPr lvl="1"/>
            <a:r>
              <a:rPr lang="en-US" dirty="0"/>
              <a:t>Time to </a:t>
            </a:r>
            <a:r>
              <a:rPr lang="en-US" dirty="0">
                <a:solidFill>
                  <a:schemeClr val="accent2"/>
                </a:solidFill>
              </a:rPr>
              <a:t>hand out </a:t>
            </a:r>
            <a:r>
              <a:rPr lang="en-US" dirty="0"/>
              <a:t>small “work units” to workers </a:t>
            </a:r>
          </a:p>
          <a:p>
            <a:pPr lvl="1"/>
            <a:r>
              <a:rPr lang="en-US" dirty="0"/>
              <a:t>All workers may </a:t>
            </a:r>
            <a:r>
              <a:rPr lang="en-US" dirty="0">
                <a:solidFill>
                  <a:schemeClr val="accent2"/>
                </a:solidFill>
              </a:rPr>
              <a:t>not work equally </a:t>
            </a:r>
            <a:r>
              <a:rPr lang="en-US" dirty="0"/>
              <a:t>fast</a:t>
            </a:r>
          </a:p>
          <a:p>
            <a:pPr lvl="1"/>
            <a:r>
              <a:rPr lang="en-US" dirty="0"/>
              <a:t>Some </a:t>
            </a:r>
            <a:r>
              <a:rPr lang="en-US" dirty="0">
                <a:solidFill>
                  <a:schemeClr val="accent2"/>
                </a:solidFill>
              </a:rPr>
              <a:t>workers may fail </a:t>
            </a:r>
          </a:p>
          <a:p>
            <a:pPr lvl="1"/>
            <a:r>
              <a:rPr lang="en-US" dirty="0"/>
              <a:t>There may be </a:t>
            </a:r>
            <a:r>
              <a:rPr lang="en-US" dirty="0">
                <a:solidFill>
                  <a:schemeClr val="accent2"/>
                </a:solidFill>
              </a:rPr>
              <a:t>contention for shared resources </a:t>
            </a:r>
          </a:p>
          <a:p>
            <a:pPr lvl="1"/>
            <a:r>
              <a:rPr lang="en-US" dirty="0"/>
              <a:t>Workers could </a:t>
            </a:r>
            <a:r>
              <a:rPr lang="en-US" dirty="0">
                <a:solidFill>
                  <a:schemeClr val="accent2"/>
                </a:solidFill>
              </a:rPr>
              <a:t>overwriting each others’ answers</a:t>
            </a:r>
          </a:p>
          <a:p>
            <a:pPr lvl="1"/>
            <a:r>
              <a:rPr lang="en-US" dirty="0"/>
              <a:t>You may have to </a:t>
            </a:r>
            <a:r>
              <a:rPr lang="en-US" dirty="0">
                <a:solidFill>
                  <a:schemeClr val="accent2"/>
                </a:solidFill>
              </a:rPr>
              <a:t>wait until the last worker returns </a:t>
            </a:r>
            <a:r>
              <a:rPr lang="en-US" dirty="0"/>
              <a:t>to proceed (the slowest / weakest link problem)</a:t>
            </a:r>
          </a:p>
          <a:p>
            <a:pPr lvl="1"/>
            <a:r>
              <a:rPr lang="en-US" dirty="0"/>
              <a:t>There’s </a:t>
            </a:r>
            <a:r>
              <a:rPr lang="en-US" dirty="0">
                <a:solidFill>
                  <a:schemeClr val="accent2"/>
                </a:solidFill>
              </a:rPr>
              <a:t>time to put the data back together </a:t>
            </a:r>
            <a:r>
              <a:rPr lang="en-US" dirty="0"/>
              <a:t>in a way that looks as if it were done by one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2514600"/>
            <a:ext cx="838200" cy="8823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869656" cy="5305864"/>
          </a:xfrm>
        </p:spPr>
        <p:txBody>
          <a:bodyPr/>
          <a:lstStyle/>
          <a:p>
            <a:r>
              <a:rPr lang="en-US"/>
              <a:t>This “sea change” to multi-core parallelism means that the computing community has to rethink:</a:t>
            </a:r>
          </a:p>
          <a:p>
            <a:pPr marL="911225" lvl="1" indent="-457200">
              <a:buFont typeface="+mj-lt"/>
              <a:buAutoNum type="alphaLcParenR"/>
            </a:pPr>
            <a:r>
              <a:rPr lang="en-US"/>
              <a:t>Languages</a:t>
            </a:r>
          </a:p>
          <a:p>
            <a:pPr marL="911225" lvl="1" indent="-457200">
              <a:buFont typeface="+mj-lt"/>
              <a:buAutoNum type="alphaLcParenR"/>
            </a:pPr>
            <a:r>
              <a:rPr lang="en-US"/>
              <a:t>Architectures</a:t>
            </a:r>
          </a:p>
          <a:p>
            <a:pPr marL="911225" lvl="1" indent="-457200">
              <a:buFont typeface="+mj-lt"/>
              <a:buAutoNum type="alphaLcParenR"/>
            </a:pPr>
            <a:r>
              <a:rPr lang="en-US"/>
              <a:t>Algorithms</a:t>
            </a:r>
          </a:p>
          <a:p>
            <a:pPr marL="911225" lvl="1" indent="-457200">
              <a:buFont typeface="+mj-lt"/>
              <a:buAutoNum type="alphaLcParenR"/>
            </a:pPr>
            <a:r>
              <a:rPr lang="en-US"/>
              <a:t>Data Structures</a:t>
            </a:r>
          </a:p>
          <a:p>
            <a:pPr marL="911225" lvl="1" indent="-457200">
              <a:buFont typeface="+mj-lt"/>
              <a:buAutoNum type="alphaLcParenR"/>
            </a:pPr>
            <a:r>
              <a:rPr lang="en-US"/>
              <a:t>All of the above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7473" b="-7473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Life in a multi-core world…</a:t>
            </a:r>
          </a:p>
        </p:txBody>
      </p:sp>
      <p:sp>
        <p:nvSpPr>
          <p:cNvPr id="8" name="Oval 7"/>
          <p:cNvSpPr/>
          <p:nvPr/>
        </p:nvSpPr>
        <p:spPr>
          <a:xfrm>
            <a:off x="4572000" y="5562600"/>
            <a:ext cx="37338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3"/>
          <a:srcRect l="7298" t="14340" r="10573" b="10814"/>
          <a:stretch>
            <a:fillRect/>
          </a:stretch>
        </p:blipFill>
        <p:spPr bwMode="auto">
          <a:xfrm>
            <a:off x="3048000" y="3124200"/>
            <a:ext cx="1143000" cy="1041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07656" cy="5305864"/>
          </a:xfrm>
        </p:spPr>
        <p:txBody>
          <a:bodyPr/>
          <a:lstStyle/>
          <a:p>
            <a:r>
              <a:rPr lang="en-US"/>
              <a:t>What if two people were calling withdraw at the same time?</a:t>
            </a:r>
          </a:p>
          <a:p>
            <a:pPr lvl="1"/>
            <a:r>
              <a:rPr lang="en-US"/>
              <a:t>E.g., balance=100 and two withdraw 75 each</a:t>
            </a:r>
          </a:p>
          <a:p>
            <a:pPr lvl="1"/>
            <a:r>
              <a:rPr lang="en-US"/>
              <a:t>Can anyone see what the problem </a:t>
            </a:r>
            <a:r>
              <a:rPr lang="en-US" i="1"/>
              <a:t>could </a:t>
            </a:r>
            <a:r>
              <a:rPr lang="en-US"/>
              <a:t>be?</a:t>
            </a:r>
          </a:p>
          <a:p>
            <a:pPr lvl="1"/>
            <a:r>
              <a:rPr lang="en-US"/>
              <a:t>This is a </a:t>
            </a:r>
            <a:r>
              <a:rPr lang="en-US">
                <a:solidFill>
                  <a:srgbClr val="FFFF00"/>
                </a:solidFill>
              </a:rPr>
              <a:t>race condition</a:t>
            </a:r>
          </a:p>
          <a:p>
            <a:r>
              <a:rPr lang="en-US"/>
              <a:t>In most languages, this is a problem. </a:t>
            </a:r>
          </a:p>
          <a:p>
            <a:pPr lvl="1"/>
            <a:r>
              <a:rPr lang="en-US"/>
              <a:t>In Scratch, the system doesn’t let two of these run at once.</a:t>
            </a:r>
          </a:p>
        </p:txBody>
      </p:sp>
      <p:pic>
        <p:nvPicPr>
          <p:cNvPr id="8" name="Content Placeholder 7" descr="withdraw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54671" b="-54671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But parallel programming is hard!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" y="0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400" b="1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en.wikipedia.org/wiki/Concurrent_computing</a:t>
            </a:r>
          </a:p>
        </p:txBody>
      </p:sp>
      <p:sp>
        <p:nvSpPr>
          <p:cNvPr id="9" name="Oval 8"/>
          <p:cNvSpPr/>
          <p:nvPr/>
        </p:nvSpPr>
        <p:spPr>
          <a:xfrm>
            <a:off x="4572000" y="5181600"/>
            <a:ext cx="37338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>
                <a:solidFill>
                  <a:srgbClr val="FFFF00"/>
                </a:solidFill>
              </a:rPr>
              <a:t>Intra-computer</a:t>
            </a:r>
          </a:p>
          <a:p>
            <a:r>
              <a:rPr lang="en-US"/>
              <a:t>Today’s lecture</a:t>
            </a:r>
          </a:p>
          <a:p>
            <a:r>
              <a:rPr lang="en-US"/>
              <a:t>Multiple computing “helpers” are cores </a:t>
            </a:r>
            <a:r>
              <a:rPr lang="en-US" u="sng"/>
              <a:t>within one machine</a:t>
            </a:r>
          </a:p>
          <a:p>
            <a:r>
              <a:rPr lang="en-US"/>
              <a:t>Aka “multi-core”</a:t>
            </a:r>
          </a:p>
          <a:p>
            <a:pPr lvl="1"/>
            <a:r>
              <a:rPr lang="en-US"/>
              <a:t>Although GPU parallism is also “intra-computer”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260056" cy="5305864"/>
          </a:xfrm>
        </p:spPr>
        <p:txBody>
          <a:bodyPr/>
          <a:lstStyle/>
          <a:p>
            <a:pPr algn="ctr"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Inter-computer</a:t>
            </a:r>
          </a:p>
          <a:p>
            <a:r>
              <a:rPr lang="en-US"/>
              <a:t>Week </a:t>
            </a:r>
            <a:r>
              <a:rPr lang="en-US"/>
              <a:t>6</a:t>
            </a:r>
            <a:r>
              <a:rPr lang="en-US" smtClean="0"/>
              <a:t>’</a:t>
            </a:r>
            <a:r>
              <a:rPr lang="en-US"/>
              <a:t>s lectures</a:t>
            </a:r>
          </a:p>
          <a:p>
            <a:r>
              <a:rPr lang="en-US" dirty="0"/>
              <a:t>Multiple computing “helpers” are </a:t>
            </a:r>
            <a:r>
              <a:rPr lang="en-US" u="sng" dirty="0"/>
              <a:t>different machines</a:t>
            </a:r>
          </a:p>
          <a:p>
            <a:r>
              <a:rPr lang="en-US" dirty="0"/>
              <a:t>Aka “distributed computing”</a:t>
            </a:r>
          </a:p>
          <a:p>
            <a:pPr lvl="1"/>
            <a:r>
              <a:rPr lang="en-US" dirty="0"/>
              <a:t>Grid &amp; cluster computing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534400" cy="762000"/>
          </a:xfrm>
        </p:spPr>
        <p:txBody>
          <a:bodyPr/>
          <a:lstStyle/>
          <a:p>
            <a:r>
              <a:rPr lang="en-US" dirty="0"/>
              <a:t>Concurrency &amp; Parallelism, 10 mi up…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599" y="4953000"/>
            <a:ext cx="1978361" cy="1447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1200" y="4953000"/>
            <a:ext cx="1371600" cy="14981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07656" cy="5305864"/>
          </a:xfrm>
        </p:spPr>
        <p:txBody>
          <a:bodyPr/>
          <a:lstStyle/>
          <a:p>
            <a:r>
              <a:rPr lang="en-US" dirty="0"/>
              <a:t>Two people need to draw a graph but there is only one pencil and one ruler.</a:t>
            </a:r>
          </a:p>
          <a:p>
            <a:pPr lvl="1"/>
            <a:r>
              <a:rPr lang="en-US" dirty="0"/>
              <a:t>One grabs the pencil</a:t>
            </a:r>
          </a:p>
          <a:p>
            <a:pPr lvl="1"/>
            <a:r>
              <a:rPr lang="en-US" dirty="0"/>
              <a:t>One grabs the ruler</a:t>
            </a:r>
          </a:p>
          <a:p>
            <a:pPr lvl="1"/>
            <a:r>
              <a:rPr lang="en-US" dirty="0"/>
              <a:t>Neither release what they hold, waiting for the other to release</a:t>
            </a:r>
          </a:p>
          <a:p>
            <a:r>
              <a:rPr lang="en-US" dirty="0" err="1">
                <a:solidFill>
                  <a:srgbClr val="FFFF00"/>
                </a:solidFill>
              </a:rPr>
              <a:t>Livelock</a:t>
            </a:r>
            <a:r>
              <a:rPr lang="en-US" dirty="0"/>
              <a:t> also possible</a:t>
            </a:r>
          </a:p>
          <a:p>
            <a:pPr lvl="1"/>
            <a:r>
              <a:rPr lang="en-US" dirty="0"/>
              <a:t>Movement, no progress</a:t>
            </a:r>
          </a:p>
          <a:p>
            <a:pPr lvl="1"/>
            <a:r>
              <a:rPr lang="en-US" dirty="0" smtClean="0"/>
              <a:t>2 people in </a:t>
            </a:r>
            <a:r>
              <a:rPr lang="en-US" smtClean="0"/>
              <a:t>a hallway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r>
              <a:rPr lang="en-US" sz="3500"/>
              <a:t>Another concurrency problem … </a:t>
            </a:r>
            <a:r>
              <a:rPr lang="en-US" sz="3500">
                <a:solidFill>
                  <a:srgbClr val="FFFF00"/>
                </a:solidFill>
              </a:rPr>
              <a:t>deadlock</a:t>
            </a:r>
            <a:r>
              <a:rPr lang="en-US" sz="3500"/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" y="0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400" b="1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en.wikipedia.org/wiki/Deadlock</a:t>
            </a:r>
          </a:p>
        </p:txBody>
      </p:sp>
      <p:sp>
        <p:nvSpPr>
          <p:cNvPr id="9" name="Oval 8"/>
          <p:cNvSpPr/>
          <p:nvPr/>
        </p:nvSpPr>
        <p:spPr>
          <a:xfrm>
            <a:off x="4572000" y="5029200"/>
            <a:ext cx="40386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rcRect l="13438" t="11250" b="3750"/>
          <a:stretch>
            <a:fillRect/>
          </a:stretch>
        </p:blipFill>
        <p:spPr>
          <a:xfrm>
            <a:off x="4572001" y="2017237"/>
            <a:ext cx="4040840" cy="2975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“Sea change” of computing because of inability to cool CPUs means we’re now in multi-core world</a:t>
            </a:r>
          </a:p>
          <a:p>
            <a:r>
              <a:rPr lang="en-US"/>
              <a:t>This brave new world offers lots of potential for innovation by computing professionals, but challenges persist</a:t>
            </a:r>
          </a:p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3357" r="-3357"/>
          <a:stretch>
            <a:fillRect/>
          </a:stretch>
        </p:blipFill>
        <p:spPr>
          <a:xfrm>
            <a:off x="4876800" y="1281547"/>
            <a:ext cx="3595688" cy="472397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1200" y="4953000"/>
            <a:ext cx="1371600" cy="1498146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05800" cy="76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/>
              <a:t>Anatomy: 5 components of any Computer</a:t>
            </a:r>
          </a:p>
        </p:txBody>
      </p:sp>
    </p:spTree>
  </p:cSld>
  <p:clrMapOvr>
    <a:masterClrMapping/>
  </p:clrMapOvr>
  <p:transition xmlns:p14="http://schemas.microsoft.com/office/powerpoint/2010/main" advClick="0" advTm="0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1.85185E-6 L -0.10001 -0.52222 " pathEditMode="relative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05800" cy="76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/>
              <a:t>Anatomy: 5 components of any Computer</a:t>
            </a:r>
          </a:p>
        </p:txBody>
      </p:sp>
      <p:sp>
        <p:nvSpPr>
          <p:cNvPr id="1854467" name="Rectangle 3"/>
          <p:cNvSpPr>
            <a:spLocks noChangeArrowheads="1"/>
          </p:cNvSpPr>
          <p:nvPr/>
        </p:nvSpPr>
        <p:spPr bwMode="auto">
          <a:xfrm>
            <a:off x="3048000" y="2590800"/>
            <a:ext cx="5143500" cy="2819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54479" name="Rectangle 15"/>
          <p:cNvSpPr>
            <a:spLocks noChangeArrowheads="1"/>
          </p:cNvSpPr>
          <p:nvPr/>
        </p:nvSpPr>
        <p:spPr bwMode="auto">
          <a:xfrm>
            <a:off x="5029200" y="3149600"/>
            <a:ext cx="1333500" cy="1955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54480" name="Rectangle 16"/>
          <p:cNvSpPr>
            <a:spLocks noChangeArrowheads="1"/>
          </p:cNvSpPr>
          <p:nvPr/>
        </p:nvSpPr>
        <p:spPr bwMode="auto">
          <a:xfrm>
            <a:off x="6578600" y="3149600"/>
            <a:ext cx="1333500" cy="1955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488" name="Rectangle 17"/>
          <p:cNvSpPr>
            <a:spLocks noChangeArrowheads="1"/>
          </p:cNvSpPr>
          <p:nvPr/>
        </p:nvSpPr>
        <p:spPr bwMode="auto">
          <a:xfrm>
            <a:off x="4800600" y="2641600"/>
            <a:ext cx="1911350" cy="48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3200" b="1">
                <a:solidFill>
                  <a:schemeClr val="tx1"/>
                </a:solidFill>
                <a:latin typeface="18 VAG Rounded Bold   07390" charset="0"/>
              </a:rPr>
              <a:t>Computer</a:t>
            </a:r>
          </a:p>
        </p:txBody>
      </p:sp>
      <p:sp>
        <p:nvSpPr>
          <p:cNvPr id="20493" name="Rectangle 22"/>
          <p:cNvSpPr>
            <a:spLocks noChangeArrowheads="1"/>
          </p:cNvSpPr>
          <p:nvPr/>
        </p:nvSpPr>
        <p:spPr bwMode="auto">
          <a:xfrm>
            <a:off x="5111750" y="3952983"/>
            <a:ext cx="1162050" cy="10000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rgbClr val="FFFF00"/>
                </a:solidFill>
                <a:latin typeface="18 VAG Rounded Bold   07390" charset="0"/>
              </a:rPr>
              <a:t>Memory</a:t>
            </a:r>
          </a:p>
          <a:p>
            <a:pPr algn="ctr">
              <a:lnSpc>
                <a:spcPct val="85000"/>
              </a:lnSpc>
            </a:pPr>
            <a:endParaRPr lang="en-US" sz="1800" b="1">
              <a:solidFill>
                <a:schemeClr val="tx1"/>
              </a:solidFill>
              <a:latin typeface="18 VAG Rounded Bold   07390" charset="0"/>
            </a:endParaRPr>
          </a:p>
          <a:p>
            <a:pPr algn="ctr">
              <a:lnSpc>
                <a:spcPct val="85000"/>
              </a:lnSpc>
            </a:pPr>
            <a:endParaRPr lang="en-US" sz="1800" b="1">
              <a:solidFill>
                <a:schemeClr val="tx1"/>
              </a:solidFill>
              <a:latin typeface="18 VAG Rounded Bold   07390" charset="0"/>
            </a:endParaRPr>
          </a:p>
          <a:p>
            <a:pPr algn="ctr">
              <a:lnSpc>
                <a:spcPct val="85000"/>
              </a:lnSpc>
            </a:pPr>
            <a:endParaRPr lang="en-US" sz="1800" b="1">
              <a:solidFill>
                <a:schemeClr val="tx1"/>
              </a:solidFill>
              <a:latin typeface="18 VAG Rounded Bold   07390" charset="0"/>
            </a:endParaRPr>
          </a:p>
        </p:txBody>
      </p:sp>
      <p:sp>
        <p:nvSpPr>
          <p:cNvPr id="20494" name="Rectangle 23"/>
          <p:cNvSpPr>
            <a:spLocks noChangeArrowheads="1"/>
          </p:cNvSpPr>
          <p:nvPr/>
        </p:nvSpPr>
        <p:spPr bwMode="auto">
          <a:xfrm>
            <a:off x="6711950" y="3276600"/>
            <a:ext cx="1060450" cy="293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chemeClr val="tx1"/>
                </a:solidFill>
                <a:latin typeface="18 VAG Rounded Bold   07390" charset="0"/>
              </a:rPr>
              <a:t>Devices</a:t>
            </a:r>
          </a:p>
        </p:txBody>
      </p:sp>
      <p:sp>
        <p:nvSpPr>
          <p:cNvPr id="1854488" name="AutoShape 24"/>
          <p:cNvSpPr>
            <a:spLocks noChangeArrowheads="1"/>
          </p:cNvSpPr>
          <p:nvPr/>
        </p:nvSpPr>
        <p:spPr bwMode="auto">
          <a:xfrm>
            <a:off x="6705600" y="3683000"/>
            <a:ext cx="1079500" cy="5969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854489" name="AutoShape 25"/>
          <p:cNvSpPr>
            <a:spLocks noChangeArrowheads="1"/>
          </p:cNvSpPr>
          <p:nvPr/>
        </p:nvSpPr>
        <p:spPr bwMode="auto">
          <a:xfrm>
            <a:off x="6705600" y="4343400"/>
            <a:ext cx="1079500" cy="5969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497" name="Rectangle 26"/>
          <p:cNvSpPr>
            <a:spLocks noChangeArrowheads="1"/>
          </p:cNvSpPr>
          <p:nvPr/>
        </p:nvSpPr>
        <p:spPr bwMode="auto">
          <a:xfrm>
            <a:off x="6762750" y="3854450"/>
            <a:ext cx="966788" cy="293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rgbClr val="FFFF00"/>
                </a:solidFill>
                <a:latin typeface="18 VAG Rounded Bold   07390" charset="0"/>
              </a:rPr>
              <a:t>Input</a:t>
            </a:r>
          </a:p>
        </p:txBody>
      </p:sp>
      <p:sp>
        <p:nvSpPr>
          <p:cNvPr id="20498" name="Rectangle 27"/>
          <p:cNvSpPr>
            <a:spLocks noChangeArrowheads="1"/>
          </p:cNvSpPr>
          <p:nvPr/>
        </p:nvSpPr>
        <p:spPr bwMode="auto">
          <a:xfrm>
            <a:off x="6762750" y="4514850"/>
            <a:ext cx="971550" cy="293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800" b="1">
                <a:solidFill>
                  <a:srgbClr val="FFFF00"/>
                </a:solidFill>
                <a:latin typeface="18 VAG Rounded Bold   07390" charset="0"/>
              </a:rPr>
              <a:t>Output</a:t>
            </a:r>
          </a:p>
        </p:txBody>
      </p:sp>
      <p:sp>
        <p:nvSpPr>
          <p:cNvPr id="20505" name="AutoShape 36"/>
          <p:cNvSpPr>
            <a:spLocks noChangeArrowheads="1"/>
          </p:cNvSpPr>
          <p:nvPr/>
        </p:nvSpPr>
        <p:spPr bwMode="auto">
          <a:xfrm rot="-5400000">
            <a:off x="1338263" y="2776537"/>
            <a:ext cx="1576388" cy="1814514"/>
          </a:xfrm>
          <a:custGeom>
            <a:avLst/>
            <a:gdLst>
              <a:gd name="T0" fmla="*/ 1584161 w 21600"/>
              <a:gd name="T1" fmla="*/ 0 h 21600"/>
              <a:gd name="T2" fmla="*/ 1584161 w 21600"/>
              <a:gd name="T3" fmla="*/ 1192898 h 21600"/>
              <a:gd name="T4" fmla="*/ 339014 w 21600"/>
              <a:gd name="T5" fmla="*/ 2119313 h 21600"/>
              <a:gd name="T6" fmla="*/ 2262190 w 21600"/>
              <a:gd name="T7" fmla="*/ 596449 h 21600"/>
              <a:gd name="T8" fmla="*/ 3 60000 65536"/>
              <a:gd name="T9" fmla="*/ 1 60000 65536"/>
              <a:gd name="T10" fmla="*/ 1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4572000" y="1143000"/>
            <a:ext cx="3782863" cy="1371600"/>
            <a:chOff x="4517728" y="1219201"/>
            <a:chExt cx="3782677" cy="1371738"/>
          </a:xfrm>
        </p:grpSpPr>
        <p:pic>
          <p:nvPicPr>
            <p:cNvPr id="26" name="Picture 28"/>
            <p:cNvPicPr>
              <a:picLocks noChangeAspect="1"/>
            </p:cNvPicPr>
            <p:nvPr/>
          </p:nvPicPr>
          <p:blipFill>
            <a:blip r:embed="rId3"/>
            <a:srcRect l="2480" t="2600" r="2411" b="3117"/>
            <a:stretch>
              <a:fillRect/>
            </a:stretch>
          </p:blipFill>
          <p:spPr bwMode="auto">
            <a:xfrm>
              <a:off x="7235627" y="1219201"/>
              <a:ext cx="1064778" cy="1371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4517728" y="1295409"/>
              <a:ext cx="2683371" cy="12004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defRPr/>
              </a:pPr>
              <a:r>
                <a:rPr lang="en-US" sz="2400">
                  <a:solidFill>
                    <a:schemeClr val="tx1">
                      <a:lumMod val="75000"/>
                    </a:schemeClr>
                  </a:solidFill>
                  <a:latin typeface="18 VAG Rounded Thin   55390"/>
                  <a:cs typeface="Helvetica"/>
                </a:rPr>
                <a:t>John von Neumann</a:t>
              </a:r>
              <a:br>
                <a:rPr lang="en-US" sz="2400">
                  <a:solidFill>
                    <a:schemeClr val="tx1">
                      <a:lumMod val="75000"/>
                    </a:schemeClr>
                  </a:solidFill>
                  <a:latin typeface="18 VAG Rounded Thin   55390"/>
                  <a:cs typeface="Helvetica"/>
                </a:rPr>
              </a:br>
              <a:r>
                <a:rPr lang="en-US" sz="2400">
                  <a:solidFill>
                    <a:schemeClr val="tx1">
                      <a:lumMod val="75000"/>
                    </a:schemeClr>
                  </a:solidFill>
                  <a:latin typeface="18 VAG Rounded Thin   55390"/>
                  <a:cs typeface="Helvetica"/>
                </a:rPr>
                <a:t>invented this</a:t>
              </a:r>
            </a:p>
            <a:p>
              <a:pPr algn="r">
                <a:defRPr/>
              </a:pPr>
              <a:r>
                <a:rPr lang="en-US" sz="2400">
                  <a:solidFill>
                    <a:schemeClr val="tx1">
                      <a:lumMod val="75000"/>
                    </a:schemeClr>
                  </a:solidFill>
                  <a:latin typeface="18 VAG Rounded Thin   55390"/>
                  <a:cs typeface="Helvetica"/>
                </a:rPr>
                <a:t> architecture</a:t>
              </a: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6800" y="1371600"/>
            <a:ext cx="1371600" cy="1498146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3352800" y="3137886"/>
            <a:ext cx="1460500" cy="1967514"/>
            <a:chOff x="2057400" y="2439386"/>
            <a:chExt cx="1460500" cy="1967514"/>
          </a:xfrm>
        </p:grpSpPr>
        <p:sp>
          <p:nvSpPr>
            <p:cNvPr id="33" name="Rectangle 13"/>
            <p:cNvSpPr>
              <a:spLocks noChangeArrowheads="1"/>
            </p:cNvSpPr>
            <p:nvPr/>
          </p:nvSpPr>
          <p:spPr bwMode="auto">
            <a:xfrm>
              <a:off x="2057400" y="2439386"/>
              <a:ext cx="1460500" cy="196751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Rectangle 14"/>
            <p:cNvSpPr>
              <a:spLocks noChangeArrowheads="1"/>
            </p:cNvSpPr>
            <p:nvPr/>
          </p:nvSpPr>
          <p:spPr bwMode="auto">
            <a:xfrm>
              <a:off x="2095500" y="2525730"/>
              <a:ext cx="1395413" cy="2936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  <a:t> Processor </a:t>
              </a:r>
            </a:p>
          </p:txBody>
        </p:sp>
        <p:sp>
          <p:nvSpPr>
            <p:cNvPr id="35" name="AutoShape 18"/>
            <p:cNvSpPr>
              <a:spLocks noChangeArrowheads="1"/>
            </p:cNvSpPr>
            <p:nvPr/>
          </p:nvSpPr>
          <p:spPr bwMode="auto">
            <a:xfrm>
              <a:off x="2260600" y="2895600"/>
              <a:ext cx="1079500" cy="596900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AutoShape 19"/>
            <p:cNvSpPr>
              <a:spLocks noChangeArrowheads="1"/>
            </p:cNvSpPr>
            <p:nvPr/>
          </p:nvSpPr>
          <p:spPr bwMode="auto">
            <a:xfrm>
              <a:off x="2260600" y="3657600"/>
              <a:ext cx="1079500" cy="596900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37" name="Rectangle 20"/>
            <p:cNvSpPr>
              <a:spLocks noChangeArrowheads="1"/>
            </p:cNvSpPr>
            <p:nvPr/>
          </p:nvSpPr>
          <p:spPr bwMode="auto">
            <a:xfrm>
              <a:off x="2325688" y="2922588"/>
              <a:ext cx="989012" cy="5286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solidFill>
                    <a:srgbClr val="FFFF00"/>
                  </a:solidFill>
                  <a:latin typeface="18 VAG Rounded Bold   07390" charset="0"/>
                </a:rPr>
                <a:t>Control</a:t>
              </a:r>
            </a:p>
            <a:p>
              <a:pPr algn="ctr">
                <a:lnSpc>
                  <a:spcPct val="85000"/>
                </a:lnSpc>
              </a:pPr>
              <a:r>
                <a:rPr lang="en-US" sz="1800">
                  <a:solidFill>
                    <a:schemeClr val="tx1"/>
                  </a:solidFill>
                  <a:latin typeface="18 VAG Rounded Bold   07390" charset="0"/>
                </a:rPr>
                <a:t>(“brain”)</a:t>
              </a:r>
              <a:endParaRPr lang="en-US" sz="1800" b="1">
                <a:solidFill>
                  <a:schemeClr val="tx1"/>
                </a:solidFill>
                <a:latin typeface="18 VAG Rounded Bold   07390" charset="0"/>
              </a:endParaRPr>
            </a:p>
          </p:txBody>
        </p:sp>
        <p:sp>
          <p:nvSpPr>
            <p:cNvPr id="38" name="Rectangle 21"/>
            <p:cNvSpPr>
              <a:spLocks noChangeArrowheads="1"/>
            </p:cNvSpPr>
            <p:nvPr/>
          </p:nvSpPr>
          <p:spPr bwMode="auto">
            <a:xfrm>
              <a:off x="2243237" y="3733800"/>
              <a:ext cx="1128514" cy="5291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solidFill>
                    <a:srgbClr val="FFFF00"/>
                  </a:solidFill>
                  <a:latin typeface="18 VAG Rounded Bold   07390" charset="0"/>
                </a:rPr>
                <a:t>Datapath</a:t>
              </a:r>
              <a: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  <a:t/>
              </a:r>
              <a:b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</a:br>
              <a: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  <a:t>(“brawn”)</a:t>
              </a:r>
              <a:endParaRPr lang="en-US" sz="1800" b="1">
                <a:solidFill>
                  <a:srgbClr val="FFFF00"/>
                </a:solidFill>
                <a:latin typeface="18 VAG Rounded Bold   07390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6200" y="4038600"/>
            <a:ext cx="8534400" cy="2590800"/>
            <a:chOff x="76200" y="4038600"/>
            <a:chExt cx="8534400" cy="2590800"/>
          </a:xfrm>
        </p:grpSpPr>
        <p:grpSp>
          <p:nvGrpSpPr>
            <p:cNvPr id="2" name="Group 22"/>
            <p:cNvGrpSpPr/>
            <p:nvPr/>
          </p:nvGrpSpPr>
          <p:grpSpPr>
            <a:xfrm>
              <a:off x="838200" y="4724400"/>
              <a:ext cx="7772400" cy="1905000"/>
              <a:chOff x="838200" y="4724400"/>
              <a:chExt cx="7772400" cy="1905000"/>
            </a:xfrm>
          </p:grpSpPr>
          <p:sp>
            <p:nvSpPr>
              <p:cNvPr id="28" name="Rectangle 3"/>
              <p:cNvSpPr>
                <a:spLocks noChangeArrowheads="1"/>
              </p:cNvSpPr>
              <p:nvPr/>
            </p:nvSpPr>
            <p:spPr bwMode="auto">
              <a:xfrm>
                <a:off x="2667000" y="5590654"/>
                <a:ext cx="5943600" cy="103874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75000"/>
                  </a:lnSpc>
                  <a:spcBef>
                    <a:spcPct val="65000"/>
                  </a:spcBef>
                  <a:buSzPct val="100000"/>
                  <a:buFont typeface="Times" pitchFamily="100" charset="0"/>
                  <a:buNone/>
                </a:pPr>
                <a:r>
                  <a:rPr lang="en-US" sz="2800" b="1" dirty="0">
                    <a:solidFill>
                      <a:srgbClr val="FED46C"/>
                    </a:solidFill>
                    <a:latin typeface="18 VAG Rounded Light   02390"/>
                  </a:rPr>
                  <a:t>What causes the most headaches for SW and HW designers with multi-core computing?</a:t>
                </a:r>
              </a:p>
            </p:txBody>
          </p:sp>
          <p:sp>
            <p:nvSpPr>
              <p:cNvPr id="29" name="Rectangle 4"/>
              <p:cNvSpPr>
                <a:spLocks noChangeArrowheads="1"/>
              </p:cNvSpPr>
              <p:nvPr/>
            </p:nvSpPr>
            <p:spPr bwMode="auto">
              <a:xfrm>
                <a:off x="838200" y="4724400"/>
                <a:ext cx="2209800" cy="17526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44450" rIns="90487" bIns="44450">
                <a:prstTxWarp prst="textNoShape">
                  <a:avLst/>
                </a:prstTxWarp>
              </a:bodyPr>
              <a:lstStyle/>
              <a:p>
                <a:pPr marL="457200" indent="-457200" algn="l">
                  <a:lnSpc>
                    <a:spcPct val="85000"/>
                  </a:lnSpc>
                  <a:buSzPct val="100000"/>
                  <a:buFont typeface="Times" pitchFamily="100" charset="0"/>
                  <a:buAutoNum type="alphaLcParenR"/>
                </a:pPr>
                <a:r>
                  <a:rPr lang="en-US" sz="2400" b="1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18 VAG Rounded Light   02390"/>
                  </a:rPr>
                  <a:t>Control</a:t>
                </a:r>
              </a:p>
              <a:p>
                <a:pPr marL="457200" indent="-457200" algn="l">
                  <a:lnSpc>
                    <a:spcPct val="85000"/>
                  </a:lnSpc>
                  <a:buSzPct val="100000"/>
                  <a:buFont typeface="Times" pitchFamily="100" charset="0"/>
                  <a:buAutoNum type="alphaLcParenR"/>
                </a:pPr>
                <a:r>
                  <a:rPr lang="en-US" sz="2400" b="1" dirty="0" err="1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18 VAG Rounded Light   02390"/>
                  </a:rPr>
                  <a:t>Datapath</a:t>
                </a:r>
              </a:p>
              <a:p>
                <a:pPr marL="457200" indent="-457200" algn="l">
                  <a:lnSpc>
                    <a:spcPct val="85000"/>
                  </a:lnSpc>
                  <a:buSzPct val="100000"/>
                  <a:buFont typeface="Times" pitchFamily="100" charset="0"/>
                  <a:buAutoNum type="alphaLcParenR"/>
                </a:pPr>
                <a:r>
                  <a:rPr lang="en-US" sz="2400" b="1" dirty="0" err="1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18 VAG Rounded Light   02390"/>
                  </a:rPr>
                  <a:t>M</a:t>
                </a:r>
                <a:r>
                  <a:rPr lang="en-US" sz="2400" b="1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18 VAG Rounded Light   02390"/>
                  </a:rPr>
                  <a:t>emory</a:t>
                </a:r>
              </a:p>
              <a:p>
                <a:pPr marL="457200" indent="-457200" algn="l">
                  <a:lnSpc>
                    <a:spcPct val="85000"/>
                  </a:lnSpc>
                  <a:buSzPct val="100000"/>
                  <a:buFont typeface="Times" pitchFamily="100" charset="0"/>
                  <a:buAutoNum type="alphaLcParenR"/>
                </a:pPr>
                <a:r>
                  <a:rPr lang="en-US" sz="2400" b="1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18 VAG Rounded Light   02390"/>
                  </a:rPr>
                  <a:t>Input</a:t>
                </a:r>
              </a:p>
              <a:p>
                <a:pPr marL="457200" indent="-457200" algn="l">
                  <a:lnSpc>
                    <a:spcPct val="85000"/>
                  </a:lnSpc>
                  <a:buSzPct val="100000"/>
                  <a:buFont typeface="Times" pitchFamily="100" charset="0"/>
                  <a:buAutoNum type="alphaLcParenR"/>
                </a:pPr>
                <a:r>
                  <a:rPr lang="en-US" sz="2400" b="1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  <a:latin typeface="18 VAG Rounded Light   02390"/>
                  </a:rPr>
                  <a:t>Output</a:t>
                </a:r>
              </a:p>
            </p:txBody>
          </p:sp>
        </p:grpSp>
        <p:pic>
          <p:nvPicPr>
            <p:cNvPr id="39" name="Picture 10"/>
            <p:cNvPicPr>
              <a:picLocks noChangeAspect="1"/>
            </p:cNvPicPr>
            <p:nvPr/>
          </p:nvPicPr>
          <p:blipFill>
            <a:blip r:embed="rId5"/>
            <a:srcRect l="7298" t="14340" r="10573" b="10814"/>
            <a:stretch>
              <a:fillRect/>
            </a:stretch>
          </p:blipFill>
          <p:spPr bwMode="auto">
            <a:xfrm>
              <a:off x="76200" y="4038600"/>
              <a:ext cx="1143000" cy="1041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xmlns:p14="http://schemas.microsoft.com/office/powerpoint/2010/main" spd="slow" advClick="0" advTm="0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1"/>
          <p:cNvGrpSpPr/>
          <p:nvPr/>
        </p:nvGrpSpPr>
        <p:grpSpPr>
          <a:xfrm>
            <a:off x="3352800" y="3137886"/>
            <a:ext cx="1460500" cy="1967514"/>
            <a:chOff x="2057400" y="2439386"/>
            <a:chExt cx="1460500" cy="1967514"/>
          </a:xfrm>
        </p:grpSpPr>
        <p:sp>
          <p:nvSpPr>
            <p:cNvPr id="33" name="Rectangle 13"/>
            <p:cNvSpPr>
              <a:spLocks noChangeArrowheads="1"/>
            </p:cNvSpPr>
            <p:nvPr/>
          </p:nvSpPr>
          <p:spPr bwMode="auto">
            <a:xfrm>
              <a:off x="2057400" y="2439386"/>
              <a:ext cx="1460500" cy="196751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Rectangle 14"/>
            <p:cNvSpPr>
              <a:spLocks noChangeArrowheads="1"/>
            </p:cNvSpPr>
            <p:nvPr/>
          </p:nvSpPr>
          <p:spPr bwMode="auto">
            <a:xfrm>
              <a:off x="2095500" y="2525730"/>
              <a:ext cx="1395413" cy="2936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  <a:t> Processor </a:t>
              </a:r>
            </a:p>
          </p:txBody>
        </p:sp>
        <p:sp>
          <p:nvSpPr>
            <p:cNvPr id="35" name="AutoShape 18"/>
            <p:cNvSpPr>
              <a:spLocks noChangeArrowheads="1"/>
            </p:cNvSpPr>
            <p:nvPr/>
          </p:nvSpPr>
          <p:spPr bwMode="auto">
            <a:xfrm>
              <a:off x="2260600" y="2895600"/>
              <a:ext cx="1079500" cy="596900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AutoShape 19"/>
            <p:cNvSpPr>
              <a:spLocks noChangeArrowheads="1"/>
            </p:cNvSpPr>
            <p:nvPr/>
          </p:nvSpPr>
          <p:spPr bwMode="auto">
            <a:xfrm>
              <a:off x="2260600" y="3657600"/>
              <a:ext cx="1079500" cy="596900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37" name="Rectangle 20"/>
            <p:cNvSpPr>
              <a:spLocks noChangeArrowheads="1"/>
            </p:cNvSpPr>
            <p:nvPr/>
          </p:nvSpPr>
          <p:spPr bwMode="auto">
            <a:xfrm>
              <a:off x="2325688" y="2922588"/>
              <a:ext cx="989012" cy="5286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solidFill>
                    <a:srgbClr val="FFFF00"/>
                  </a:solidFill>
                  <a:latin typeface="18 VAG Rounded Bold   07390" charset="0"/>
                </a:rPr>
                <a:t>Control</a:t>
              </a:r>
            </a:p>
            <a:p>
              <a:pPr algn="ctr">
                <a:lnSpc>
                  <a:spcPct val="85000"/>
                </a:lnSpc>
              </a:pPr>
              <a:r>
                <a:rPr lang="en-US" sz="1800">
                  <a:solidFill>
                    <a:schemeClr val="tx1"/>
                  </a:solidFill>
                  <a:latin typeface="18 VAG Rounded Bold   07390" charset="0"/>
                </a:rPr>
                <a:t>(“brain”)</a:t>
              </a:r>
              <a:endParaRPr lang="en-US" sz="1800" b="1">
                <a:solidFill>
                  <a:schemeClr val="tx1"/>
                </a:solidFill>
                <a:latin typeface="18 VAG Rounded Bold   07390" charset="0"/>
              </a:endParaRPr>
            </a:p>
          </p:txBody>
        </p:sp>
        <p:sp>
          <p:nvSpPr>
            <p:cNvPr id="38" name="Rectangle 21"/>
            <p:cNvSpPr>
              <a:spLocks noChangeArrowheads="1"/>
            </p:cNvSpPr>
            <p:nvPr/>
          </p:nvSpPr>
          <p:spPr bwMode="auto">
            <a:xfrm>
              <a:off x="2243237" y="3733800"/>
              <a:ext cx="1128514" cy="5291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solidFill>
                    <a:srgbClr val="FFFF00"/>
                  </a:solidFill>
                  <a:latin typeface="18 VAG Rounded Bold   07390" charset="0"/>
                </a:rPr>
                <a:t>Datapath</a:t>
              </a:r>
              <a: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  <a:t/>
              </a:r>
              <a:b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</a:br>
              <a: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  <a:t>(“brawn”)</a:t>
              </a:r>
              <a:endParaRPr lang="en-US" sz="1800" b="1">
                <a:solidFill>
                  <a:srgbClr val="FFFF00"/>
                </a:solidFill>
                <a:latin typeface="18 VAG Rounded Bold   07390" charset="0"/>
              </a:endParaRPr>
            </a:p>
          </p:txBody>
        </p:sp>
      </p:grpSp>
      <p:sp>
        <p:nvSpPr>
          <p:cNvPr id="4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1" y="228600"/>
            <a:ext cx="8229600" cy="762000"/>
          </a:xfrm>
        </p:spPr>
        <p:txBody>
          <a:bodyPr/>
          <a:lstStyle/>
          <a:p>
            <a:r>
              <a:rPr lang="en-US"/>
              <a:t>But what is INSIDE a Processor?</a:t>
            </a:r>
          </a:p>
        </p:txBody>
      </p:sp>
    </p:spTree>
  </p:cSld>
  <p:clrMapOvr>
    <a:masterClrMapping/>
  </p:clrMapOvr>
  <p:transition xmlns:p14="http://schemas.microsoft.com/office/powerpoint/2010/main" spd="slow" advClick="0" advTm="0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1951E-6 1.46691E-6 L -0.23329 -0.27765 " pathEditMode="relative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_CHIP"/>
          <p:cNvPicPr>
            <a:picLocks noChangeAspect="1" noChangeArrowheads="1"/>
          </p:cNvPicPr>
          <p:nvPr/>
        </p:nvPicPr>
        <p:blipFill>
          <a:blip r:embed="rId3"/>
          <a:srcRect r="51786"/>
          <a:stretch>
            <a:fillRect/>
          </a:stretch>
        </p:blipFill>
        <p:spPr bwMode="auto">
          <a:xfrm>
            <a:off x="1143000" y="3276600"/>
            <a:ext cx="2057400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1" y="228600"/>
            <a:ext cx="8229600" cy="762000"/>
          </a:xfrm>
        </p:spPr>
        <p:txBody>
          <a:bodyPr/>
          <a:lstStyle/>
          <a:p>
            <a:r>
              <a:rPr lang="en-US"/>
              <a:t>But what is INSIDE a Processor?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733800" y="1166812"/>
            <a:ext cx="5410200" cy="3100388"/>
          </a:xfrm>
          <a:noFill/>
          <a:ln>
            <a:noFill/>
          </a:ln>
        </p:spPr>
        <p:txBody>
          <a:bodyPr tIns="118872"/>
          <a:lstStyle/>
          <a:p>
            <a:pPr marL="342900" indent="-342900">
              <a:buFont typeface="Arial"/>
              <a:buChar char="•"/>
            </a:pPr>
            <a:r>
              <a:rPr lang="en-US" sz="2000" dirty="0"/>
              <a:t>Primarily Crystalline Silicon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1 mm – 25 mm on a side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2012 </a:t>
            </a:r>
            <a:r>
              <a:rPr lang="en-US" sz="2000" dirty="0"/>
              <a:t>“feature size” (aka process)</a:t>
            </a:r>
            <a:br>
              <a:rPr lang="en-US" sz="2000" dirty="0"/>
            </a:br>
            <a:r>
              <a:rPr lang="en-US" sz="2000" dirty="0"/>
              <a:t>~ </a:t>
            </a:r>
            <a:r>
              <a:rPr lang="en-US" sz="2000" dirty="0" smtClean="0"/>
              <a:t>22 </a:t>
            </a:r>
            <a:r>
              <a:rPr lang="en-US" sz="2000" dirty="0"/>
              <a:t>nm = </a:t>
            </a:r>
            <a:r>
              <a:rPr lang="en-US" sz="2000" dirty="0" smtClean="0"/>
              <a:t>22 </a:t>
            </a:r>
            <a:r>
              <a:rPr lang="en-US" sz="2000" dirty="0"/>
              <a:t>x 10</a:t>
            </a:r>
            <a:r>
              <a:rPr lang="en-US" sz="2000" baseline="30000" dirty="0"/>
              <a:t>-9 </a:t>
            </a:r>
            <a:r>
              <a:rPr lang="en-US" sz="2000" dirty="0"/>
              <a:t>m</a:t>
            </a:r>
            <a:br>
              <a:rPr lang="en-US" sz="2000" dirty="0"/>
            </a:br>
            <a:r>
              <a:rPr lang="en-US" sz="2000" dirty="0" smtClean="0"/>
              <a:t>(16 maybe [</a:t>
            </a:r>
            <a:r>
              <a:rPr lang="en-US" sz="2000" dirty="0"/>
              <a:t>by </a:t>
            </a:r>
            <a:r>
              <a:rPr lang="en-US" sz="2000" dirty="0" err="1"/>
              <a:t>yr</a:t>
            </a:r>
            <a:r>
              <a:rPr lang="en-US" sz="2000" dirty="0"/>
              <a:t> </a:t>
            </a:r>
            <a:r>
              <a:rPr lang="en-US" sz="2000" dirty="0" smtClean="0"/>
              <a:t>2014]) – the limit(!?) )</a:t>
            </a: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100 - </a:t>
            </a:r>
            <a:r>
              <a:rPr lang="en-US" sz="2000" dirty="0" smtClean="0">
                <a:solidFill>
                  <a:schemeClr val="accent1"/>
                </a:solidFill>
              </a:rPr>
              <a:t>2000M </a:t>
            </a:r>
            <a:r>
              <a:rPr lang="en-US" sz="2000" dirty="0">
                <a:solidFill>
                  <a:schemeClr val="accent1"/>
                </a:solidFill>
              </a:rPr>
              <a:t>transistors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3 - 10 conductive layers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 “CMOS” (complementary metal oxide semiconductor) - most common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733800" y="4648200"/>
            <a:ext cx="518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37160">
            <a:prstTxWarp prst="textNoShape">
              <a:avLst/>
            </a:prstTxWarp>
          </a:bodyPr>
          <a:lstStyle/>
          <a:p>
            <a:pPr marL="203200" indent="-203200" algn="l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18 VAG Rounded Thin   55390"/>
              </a:rPr>
              <a:t>Package provides:</a:t>
            </a:r>
          </a:p>
          <a:p>
            <a:pPr marL="685800" lvl="1" indent="-190500" algn="l">
              <a:lnSpc>
                <a:spcPct val="85000"/>
              </a:lnSpc>
              <a:spcBef>
                <a:spcPct val="40000"/>
              </a:spcBef>
              <a:buSzPct val="100000"/>
              <a:buFontTx/>
              <a:buChar char="•"/>
            </a:pPr>
            <a:r>
              <a:rPr lang="en-US" sz="1800" b="1" dirty="0">
                <a:solidFill>
                  <a:schemeClr val="tx1"/>
                </a:solidFill>
                <a:latin typeface="18 VAG Rounded Thin   55390"/>
                <a:ea typeface="ＭＳ Ｐゴシック" charset="-128"/>
                <a:cs typeface="ＭＳ Ｐゴシック" charset="-128"/>
              </a:rPr>
              <a:t>spreading of chip-level signal paths to board-level                  </a:t>
            </a:r>
          </a:p>
          <a:p>
            <a:pPr marL="685800" lvl="1" indent="-190500" algn="l">
              <a:lnSpc>
                <a:spcPct val="85000"/>
              </a:lnSpc>
              <a:spcBef>
                <a:spcPct val="40000"/>
              </a:spcBef>
              <a:buSzPct val="100000"/>
              <a:buFontTx/>
              <a:buChar char="•"/>
            </a:pPr>
            <a:r>
              <a:rPr lang="en-US" sz="1800" b="1" dirty="0">
                <a:solidFill>
                  <a:schemeClr val="tx1"/>
                </a:solidFill>
                <a:latin typeface="18 VAG Rounded Thin   55390"/>
                <a:ea typeface="ＭＳ Ｐゴシック" charset="-128"/>
                <a:cs typeface="ＭＳ Ｐゴシック" charset="-128"/>
              </a:rPr>
              <a:t>heat dissipation. </a:t>
            </a:r>
          </a:p>
          <a:p>
            <a:pPr marL="203200" indent="-203200" algn="l">
              <a:lnSpc>
                <a:spcPct val="75000"/>
              </a:lnSpc>
              <a:spcBef>
                <a:spcPct val="65000"/>
              </a:spcBef>
              <a:buSzPct val="100000"/>
              <a:buFont typeface="Times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18 VAG Rounded Thin   55390"/>
              </a:rPr>
              <a:t>Ceramic or plastic with gold wires. </a:t>
            </a:r>
            <a:endParaRPr lang="en-US" sz="1800" b="1" dirty="0">
              <a:solidFill>
                <a:schemeClr val="tx1"/>
              </a:solidFill>
              <a:latin typeface="18 VAG Rounded Thin   55390"/>
            </a:endParaRPr>
          </a:p>
        </p:txBody>
      </p:sp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914400" y="6091535"/>
            <a:ext cx="2364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18 VAG Rounded Bold   07390"/>
              </a:rPr>
              <a:t>Chip in Package</a:t>
            </a:r>
          </a:p>
        </p:txBody>
      </p:sp>
      <p:pic>
        <p:nvPicPr>
          <p:cNvPr id="34823" name="Picture 8" descr="t_pack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125" y="4822825"/>
            <a:ext cx="29622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4" name="Text Box 11"/>
          <p:cNvSpPr txBox="1">
            <a:spLocks noChangeArrowheads="1"/>
          </p:cNvSpPr>
          <p:nvPr/>
        </p:nvSpPr>
        <p:spPr bwMode="auto">
          <a:xfrm>
            <a:off x="762000" y="4186535"/>
            <a:ext cx="26868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18 VAG Rounded Bold   07390"/>
              </a:rPr>
              <a:t>Bare Processor Die</a:t>
            </a:r>
          </a:p>
        </p:txBody>
      </p:sp>
      <p:grpSp>
        <p:nvGrpSpPr>
          <p:cNvPr id="2" name="Group 14"/>
          <p:cNvGrpSpPr/>
          <p:nvPr/>
        </p:nvGrpSpPr>
        <p:grpSpPr>
          <a:xfrm>
            <a:off x="1219200" y="1219200"/>
            <a:ext cx="1460500" cy="1967514"/>
            <a:chOff x="2057400" y="2439386"/>
            <a:chExt cx="1460500" cy="1967514"/>
          </a:xfrm>
        </p:grpSpPr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2057400" y="2439386"/>
              <a:ext cx="1460500" cy="196751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2095500" y="2525730"/>
              <a:ext cx="1395413" cy="2936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  <a:t> Processor </a:t>
              </a:r>
            </a:p>
          </p:txBody>
        </p:sp>
        <p:sp>
          <p:nvSpPr>
            <p:cNvPr id="11" name="AutoShape 18"/>
            <p:cNvSpPr>
              <a:spLocks noChangeArrowheads="1"/>
            </p:cNvSpPr>
            <p:nvPr/>
          </p:nvSpPr>
          <p:spPr bwMode="auto">
            <a:xfrm>
              <a:off x="2260600" y="2895600"/>
              <a:ext cx="1079500" cy="596900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9"/>
            <p:cNvSpPr>
              <a:spLocks noChangeArrowheads="1"/>
            </p:cNvSpPr>
            <p:nvPr/>
          </p:nvSpPr>
          <p:spPr bwMode="auto">
            <a:xfrm>
              <a:off x="2260600" y="3657600"/>
              <a:ext cx="1079500" cy="596900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13" name="Rectangle 20"/>
            <p:cNvSpPr>
              <a:spLocks noChangeArrowheads="1"/>
            </p:cNvSpPr>
            <p:nvPr/>
          </p:nvSpPr>
          <p:spPr bwMode="auto">
            <a:xfrm>
              <a:off x="2325688" y="2922588"/>
              <a:ext cx="989012" cy="5286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solidFill>
                    <a:srgbClr val="FFFF00"/>
                  </a:solidFill>
                  <a:latin typeface="18 VAG Rounded Bold   07390" charset="0"/>
                </a:rPr>
                <a:t>Control</a:t>
              </a:r>
            </a:p>
            <a:p>
              <a:pPr algn="ctr">
                <a:lnSpc>
                  <a:spcPct val="85000"/>
                </a:lnSpc>
              </a:pPr>
              <a:r>
                <a:rPr lang="en-US" sz="1800">
                  <a:solidFill>
                    <a:schemeClr val="tx1"/>
                  </a:solidFill>
                  <a:latin typeface="18 VAG Rounded Bold   07390" charset="0"/>
                </a:rPr>
                <a:t>(“brain”)</a:t>
              </a:r>
              <a:endParaRPr lang="en-US" sz="1800" b="1">
                <a:solidFill>
                  <a:schemeClr val="tx1"/>
                </a:solidFill>
                <a:latin typeface="18 VAG Rounded Bold   07390" charset="0"/>
              </a:endParaRPr>
            </a:p>
          </p:txBody>
        </p:sp>
        <p:sp>
          <p:nvSpPr>
            <p:cNvPr id="14" name="Rectangle 21"/>
            <p:cNvSpPr>
              <a:spLocks noChangeArrowheads="1"/>
            </p:cNvSpPr>
            <p:nvPr/>
          </p:nvSpPr>
          <p:spPr bwMode="auto">
            <a:xfrm>
              <a:off x="2243237" y="3733800"/>
              <a:ext cx="1128514" cy="5291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800" b="1">
                  <a:solidFill>
                    <a:srgbClr val="FFFF00"/>
                  </a:solidFill>
                  <a:latin typeface="18 VAG Rounded Bold   07390" charset="0"/>
                </a:rPr>
                <a:t>Datapath</a:t>
              </a:r>
              <a: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  <a:t/>
              </a:r>
              <a:b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</a:br>
              <a:r>
                <a:rPr lang="en-US" sz="1800" b="1">
                  <a:solidFill>
                    <a:schemeClr val="tx1"/>
                  </a:solidFill>
                  <a:latin typeface="18 VAG Rounded Bold   07390" charset="0"/>
                </a:rPr>
                <a:t>(“brawn”)</a:t>
              </a:r>
              <a:endParaRPr lang="en-US" sz="1800" b="1">
                <a:solidFill>
                  <a:srgbClr val="FFFF00"/>
                </a:solidFill>
                <a:latin typeface="18 VAG Rounded Bold   07390" charset="0"/>
              </a:endParaRPr>
            </a:p>
          </p:txBody>
        </p:sp>
      </p:grpSp>
      <p:sp>
        <p:nvSpPr>
          <p:cNvPr id="16" name="Curved Right Arrow 15"/>
          <p:cNvSpPr/>
          <p:nvPr/>
        </p:nvSpPr>
        <p:spPr>
          <a:xfrm>
            <a:off x="304800" y="2438400"/>
            <a:ext cx="914400" cy="1600200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 advTm="0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 wrap="square" lIns="90487" tIns="44450" rIns="90487" bIns="44450" anchor="ctr"/>
          <a:lstStyle/>
          <a:p>
            <a:pPr>
              <a:lnSpc>
                <a:spcPct val="107000"/>
              </a:lnSpc>
            </a:pPr>
            <a:r>
              <a:rPr lang="en-US"/>
              <a:t>Moore’s Law</a:t>
            </a:r>
          </a:p>
        </p:txBody>
      </p:sp>
      <p:sp>
        <p:nvSpPr>
          <p:cNvPr id="38915" name="Rectangle 6"/>
          <p:cNvSpPr>
            <a:spLocks noChangeArrowheads="1"/>
          </p:cNvSpPr>
          <p:nvPr/>
        </p:nvSpPr>
        <p:spPr bwMode="auto">
          <a:xfrm>
            <a:off x="457200" y="1066800"/>
            <a:ext cx="693420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18 VAG Rounded Thin   55390"/>
                <a:ea typeface="Helvetica" charset="0"/>
                <a:cs typeface="Helvetica" charset="0"/>
              </a:rPr>
              <a:t>Predicts: 2X Transistors / chip every 2 years</a:t>
            </a:r>
            <a:endParaRPr lang="en-US" sz="1800" b="1" dirty="0">
              <a:solidFill>
                <a:schemeClr val="tx1"/>
              </a:solidFill>
              <a:latin typeface="18 VAG Rounded Thin   55390"/>
              <a:ea typeface="Helvetica" charset="0"/>
              <a:cs typeface="Helvetica" charset="0"/>
            </a:endParaRPr>
          </a:p>
        </p:txBody>
      </p:sp>
      <p:pic>
        <p:nvPicPr>
          <p:cNvPr id="38916" name="Picture 22" descr="gordon-moo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59613" y="1219200"/>
            <a:ext cx="2008187" cy="27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Rectangle 23"/>
          <p:cNvSpPr>
            <a:spLocks noChangeArrowheads="1"/>
          </p:cNvSpPr>
          <p:nvPr/>
        </p:nvSpPr>
        <p:spPr bwMode="auto">
          <a:xfrm>
            <a:off x="7086600" y="3933825"/>
            <a:ext cx="1948719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chemeClr val="tx1">
                    <a:lumMod val="50000"/>
                  </a:schemeClr>
                </a:solidFill>
                <a:latin typeface="18 VAG Rounded Thin   55390"/>
                <a:ea typeface="Helvetica" charset="0"/>
                <a:cs typeface="Helvetica" charset="0"/>
              </a:rPr>
              <a:t>Gordon Moore</a:t>
            </a:r>
            <a:br>
              <a:rPr lang="en-US" sz="1800">
                <a:solidFill>
                  <a:schemeClr val="tx1">
                    <a:lumMod val="50000"/>
                  </a:schemeClr>
                </a:solidFill>
                <a:latin typeface="18 VAG Rounded Thin   55390"/>
                <a:ea typeface="Helvetica" charset="0"/>
                <a:cs typeface="Helvetica" charset="0"/>
              </a:rPr>
            </a:br>
            <a:r>
              <a:rPr lang="en-US" sz="1800">
                <a:solidFill>
                  <a:schemeClr val="tx1">
                    <a:lumMod val="50000"/>
                  </a:schemeClr>
                </a:solidFill>
                <a:latin typeface="18 VAG Rounded Thin   55390"/>
                <a:ea typeface="Helvetica" charset="0"/>
                <a:cs typeface="Helvetica" charset="0"/>
              </a:rPr>
              <a:t>Intel Cofounder</a:t>
            </a:r>
            <a:br>
              <a:rPr lang="en-US" sz="1800">
                <a:solidFill>
                  <a:schemeClr val="tx1">
                    <a:lumMod val="50000"/>
                  </a:schemeClr>
                </a:solidFill>
                <a:latin typeface="18 VAG Rounded Thin   55390"/>
                <a:ea typeface="Helvetica" charset="0"/>
                <a:cs typeface="Helvetica" charset="0"/>
              </a:rPr>
            </a:br>
            <a:r>
              <a:rPr lang="en-US" sz="1800">
                <a:solidFill>
                  <a:schemeClr val="tx1">
                    <a:lumMod val="50000"/>
                  </a:schemeClr>
                </a:solidFill>
                <a:latin typeface="18 VAG Rounded Thin   55390"/>
                <a:ea typeface="Helvetica" charset="0"/>
                <a:cs typeface="Helvetica" charset="0"/>
              </a:rPr>
              <a:t>B.S. Cal 1950!</a:t>
            </a:r>
          </a:p>
        </p:txBody>
      </p:sp>
      <p:sp>
        <p:nvSpPr>
          <p:cNvPr id="38918" name="Rectangle 24"/>
          <p:cNvSpPr>
            <a:spLocks noChangeArrowheads="1"/>
          </p:cNvSpPr>
          <p:nvPr/>
        </p:nvSpPr>
        <p:spPr bwMode="auto">
          <a:xfrm>
            <a:off x="3962400" y="5867400"/>
            <a:ext cx="68480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tx1"/>
                </a:solidFill>
                <a:latin typeface="18 VAG Rounded Thin   55390"/>
                <a:ea typeface="Helvetica" charset="0"/>
                <a:cs typeface="Helvetica" charset="0"/>
              </a:rPr>
              <a:t>Year</a:t>
            </a:r>
          </a:p>
        </p:txBody>
      </p:sp>
      <p:sp>
        <p:nvSpPr>
          <p:cNvPr id="38919" name="Rectangle 25"/>
          <p:cNvSpPr>
            <a:spLocks noChangeArrowheads="1"/>
          </p:cNvSpPr>
          <p:nvPr/>
        </p:nvSpPr>
        <p:spPr bwMode="auto">
          <a:xfrm rot="-5400000">
            <a:off x="-462281" y="3024257"/>
            <a:ext cx="2546849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tx1"/>
                </a:solidFill>
                <a:latin typeface="18 VAG Rounded Thin   55390"/>
                <a:ea typeface="Helvetica" charset="0"/>
                <a:cs typeface="Helvetica" charset="0"/>
              </a:rPr>
              <a:t># of transistors on an </a:t>
            </a:r>
            <a:br>
              <a:rPr lang="en-US" sz="2000" b="1">
                <a:solidFill>
                  <a:schemeClr val="tx1"/>
                </a:solidFill>
                <a:latin typeface="18 VAG Rounded Thin   55390"/>
                <a:ea typeface="Helvetica" charset="0"/>
                <a:cs typeface="Helvetica" charset="0"/>
              </a:rPr>
            </a:br>
            <a:r>
              <a:rPr lang="en-US" sz="2000" b="1">
                <a:solidFill>
                  <a:schemeClr val="tx1"/>
                </a:solidFill>
                <a:latin typeface="18 VAG Rounded Thin   55390"/>
                <a:ea typeface="Helvetica" charset="0"/>
                <a:cs typeface="Helvetica" charset="0"/>
              </a:rPr>
              <a:t>integrated circuit (IC)</a:t>
            </a:r>
          </a:p>
        </p:txBody>
      </p:sp>
      <p:pic>
        <p:nvPicPr>
          <p:cNvPr id="38920" name="Picture 8" descr="mooreslaw.png"/>
          <p:cNvPicPr>
            <a:picLocks noChangeAspect="1"/>
          </p:cNvPicPr>
          <p:nvPr/>
        </p:nvPicPr>
        <p:blipFill>
          <a:blip r:embed="rId4"/>
          <a:srcRect l="2745" t="11269" b="6444"/>
          <a:stretch>
            <a:fillRect/>
          </a:stretch>
        </p:blipFill>
        <p:spPr bwMode="auto">
          <a:xfrm>
            <a:off x="1074894" y="1538288"/>
            <a:ext cx="5935506" cy="440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133600" y="0"/>
            <a:ext cx="7010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400" b="1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en.wikipedia.org/wiki/Moore's_law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352800" y="3810000"/>
            <a:ext cx="3733800" cy="1651398"/>
            <a:chOff x="3352800" y="3810000"/>
            <a:chExt cx="3733800" cy="1651398"/>
          </a:xfrm>
        </p:grpSpPr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4495800" y="3810000"/>
              <a:ext cx="2590800" cy="1524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prstTxWarp prst="textNoShape">
                <a:avLst/>
              </a:prstTxWarp>
            </a:bodyPr>
            <a:lstStyle/>
            <a:p>
              <a:pPr marL="457200" indent="-457200" algn="l">
                <a:lnSpc>
                  <a:spcPct val="85000"/>
                </a:lnSpc>
                <a:buSzPct val="100000"/>
              </a:pPr>
              <a:r>
                <a:rPr lang="en-US" sz="2000" dirty="0">
                  <a:solidFill>
                    <a:srgbClr val="FFFF00"/>
                  </a:solidFill>
                  <a:latin typeface="18 VAG Rounded Thin   55390"/>
                  <a:cs typeface="Blk VAG Rounded Black"/>
                </a:rPr>
                <a:t>What is this “curve”?</a:t>
              </a:r>
            </a:p>
            <a:p>
              <a:pPr marL="457200" indent="-457200" algn="l">
                <a:lnSpc>
                  <a:spcPct val="85000"/>
                </a:lnSpc>
                <a:buSzPct val="100000"/>
                <a:buFont typeface="Times" pitchFamily="100" charset="0"/>
                <a:buAutoNum type="alphaLcParenR"/>
              </a:pPr>
              <a:r>
                <a:rPr lang="en-US" sz="2000" dirty="0">
                  <a:solidFill>
                    <a:srgbClr val="FFFF00"/>
                  </a:solidFill>
                  <a:latin typeface="18 VAG Rounded Thin   55390"/>
                  <a:cs typeface="Blk VAG Rounded Black"/>
                </a:rPr>
                <a:t>Constant</a:t>
              </a:r>
            </a:p>
            <a:p>
              <a:pPr marL="457200" indent="-457200" algn="l">
                <a:lnSpc>
                  <a:spcPct val="85000"/>
                </a:lnSpc>
                <a:buSzPct val="100000"/>
                <a:buFont typeface="Times" pitchFamily="100" charset="0"/>
                <a:buAutoNum type="alphaLcParenR"/>
              </a:pPr>
              <a:r>
                <a:rPr lang="en-US" sz="2000" dirty="0" err="1">
                  <a:solidFill>
                    <a:srgbClr val="FFFF00"/>
                  </a:solidFill>
                  <a:latin typeface="18 VAG Rounded Thin   55390"/>
                  <a:cs typeface="Blk VAG Rounded Black"/>
                </a:rPr>
                <a:t>Linear</a:t>
              </a:r>
            </a:p>
            <a:p>
              <a:pPr marL="457200" indent="-457200" algn="l">
                <a:lnSpc>
                  <a:spcPct val="85000"/>
                </a:lnSpc>
                <a:buSzPct val="100000"/>
                <a:buFont typeface="Times" pitchFamily="100" charset="0"/>
                <a:buAutoNum type="alphaLcParenR"/>
              </a:pPr>
              <a:r>
                <a:rPr lang="en-US" sz="2000" dirty="0" err="1">
                  <a:solidFill>
                    <a:srgbClr val="FFFF00"/>
                  </a:solidFill>
                  <a:latin typeface="18 VAG Rounded Thin   55390"/>
                  <a:cs typeface="Blk VAG Rounded Black"/>
                </a:rPr>
                <a:t>Quadratic</a:t>
              </a:r>
              <a:endParaRPr lang="en-US" sz="2000" dirty="0">
                <a:solidFill>
                  <a:srgbClr val="FFFF00"/>
                </a:solidFill>
                <a:latin typeface="18 VAG Rounded Thin   55390"/>
                <a:cs typeface="Blk VAG Rounded Black"/>
              </a:endParaRPr>
            </a:p>
            <a:p>
              <a:pPr marL="457200" indent="-457200" algn="l">
                <a:lnSpc>
                  <a:spcPct val="85000"/>
                </a:lnSpc>
                <a:buSzPct val="100000"/>
                <a:buFont typeface="Times" pitchFamily="100" charset="0"/>
                <a:buAutoNum type="alphaLcParenR"/>
              </a:pPr>
              <a:r>
                <a:rPr lang="en-US" sz="2000" dirty="0">
                  <a:solidFill>
                    <a:srgbClr val="FFFF00"/>
                  </a:solidFill>
                  <a:latin typeface="18 VAG Rounded Thin   55390"/>
                  <a:cs typeface="Blk VAG Rounded Black"/>
                </a:rPr>
                <a:t>Cubic</a:t>
              </a:r>
            </a:p>
            <a:p>
              <a:pPr marL="457200" indent="-457200" algn="l">
                <a:lnSpc>
                  <a:spcPct val="85000"/>
                </a:lnSpc>
                <a:buSzPct val="100000"/>
                <a:buFont typeface="Times" pitchFamily="100" charset="0"/>
                <a:buAutoNum type="alphaLcParenR"/>
              </a:pPr>
              <a:r>
                <a:rPr lang="en-US" sz="2000" dirty="0">
                  <a:solidFill>
                    <a:srgbClr val="FFFF00"/>
                  </a:solidFill>
                  <a:latin typeface="18 VAG Rounded Thin   55390"/>
                  <a:cs typeface="Blk VAG Rounded Black"/>
                </a:rPr>
                <a:t>Exponential</a:t>
              </a:r>
            </a:p>
          </p:txBody>
        </p:sp>
        <p:pic>
          <p:nvPicPr>
            <p:cNvPr id="12" name="Picture 10"/>
            <p:cNvPicPr>
              <a:picLocks noChangeAspect="1"/>
            </p:cNvPicPr>
            <p:nvPr/>
          </p:nvPicPr>
          <p:blipFill>
            <a:blip r:embed="rId5"/>
            <a:srcRect l="7298" t="14340" r="10573" b="10814"/>
            <a:stretch>
              <a:fillRect/>
            </a:stretch>
          </p:blipFill>
          <p:spPr bwMode="auto">
            <a:xfrm>
              <a:off x="3352800" y="4419600"/>
              <a:ext cx="1143000" cy="1041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Moore’s Law and related curves</a:t>
            </a:r>
            <a:endParaRPr lang="en-US" dirty="0"/>
          </a:p>
        </p:txBody>
      </p:sp>
      <p:pic>
        <p:nvPicPr>
          <p:cNvPr id="6" name="Picture 5" descr="motivation-trends-base.svg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62590"/>
            <a:ext cx="7848600" cy="528901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Moore’s Law and related curves</a:t>
            </a:r>
            <a:endParaRPr lang="en-US" dirty="0"/>
          </a:p>
        </p:txBody>
      </p:sp>
      <p:pic>
        <p:nvPicPr>
          <p:cNvPr id="6" name="Picture 5" descr="motivation-trends-base.svg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62590"/>
            <a:ext cx="7848600" cy="5289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47199</TotalTime>
  <Pages>47</Pages>
  <Words>1269</Words>
  <Application>Microsoft Macintosh PowerPoint</Application>
  <PresentationFormat>Letter Paper (8.5x11 in)</PresentationFormat>
  <Paragraphs>223</Paragraphs>
  <Slides>21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Metro</vt:lpstr>
      <vt:lpstr>Equation</vt:lpstr>
      <vt:lpstr>PowerPoint Presentation</vt:lpstr>
      <vt:lpstr>Concurrency &amp; Parallelism, 10 mi up…</vt:lpstr>
      <vt:lpstr>Anatomy: 5 components of any Computer</vt:lpstr>
      <vt:lpstr>Anatomy: 5 components of any Computer</vt:lpstr>
      <vt:lpstr>But what is INSIDE a Processor?</vt:lpstr>
      <vt:lpstr>But what is INSIDE a Processor?</vt:lpstr>
      <vt:lpstr>Moore’s Law</vt:lpstr>
      <vt:lpstr>Moore’s Law and related curves</vt:lpstr>
      <vt:lpstr>Moore’s Law and related curves</vt:lpstr>
      <vt:lpstr>Power Density Prediction circa 2000</vt:lpstr>
      <vt:lpstr>Going Multi-core Helps Energy Efficiency</vt:lpstr>
      <vt:lpstr>Energy &amp; Power Considerations</vt:lpstr>
      <vt:lpstr>Parallelism again? What’s different this time?</vt:lpstr>
      <vt:lpstr>Background: Threads</vt:lpstr>
      <vt:lpstr>Speedup Issues : Amdahl’s Law</vt:lpstr>
      <vt:lpstr>Speedup Issues : Amdahl’s Law</vt:lpstr>
      <vt:lpstr>Speedup Issues : Overhead</vt:lpstr>
      <vt:lpstr>Life in a multi-core world…</vt:lpstr>
      <vt:lpstr>But parallel programming is hard!</vt:lpstr>
      <vt:lpstr>Another concurrency problem … deadlock!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Sean Morris</cp:lastModifiedBy>
  <cp:revision>2964</cp:revision>
  <cp:lastPrinted>2013-02-22T06:45:14Z</cp:lastPrinted>
  <dcterms:created xsi:type="dcterms:W3CDTF">2013-02-22T06:42:07Z</dcterms:created>
  <dcterms:modified xsi:type="dcterms:W3CDTF">2013-07-03T22:35:21Z</dcterms:modified>
</cp:coreProperties>
</file>