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1047" r:id="rId2"/>
    <p:sldId id="1097" r:id="rId3"/>
    <p:sldId id="1103" r:id="rId4"/>
    <p:sldId id="1104" r:id="rId5"/>
    <p:sldId id="1105" r:id="rId6"/>
    <p:sldId id="1106" r:id="rId7"/>
    <p:sldId id="1102" r:id="rId8"/>
    <p:sldId id="1108" r:id="rId9"/>
    <p:sldId id="1109" r:id="rId10"/>
    <p:sldId id="1107" r:id="rId11"/>
    <p:sldId id="1101" r:id="rId12"/>
    <p:sldId id="1098" r:id="rId13"/>
    <p:sldId id="1100" r:id="rId14"/>
    <p:sldId id="1093" r:id="rId15"/>
    <p:sldId id="1096" r:id="rId16"/>
  </p:sldIdLst>
  <p:sldSz cx="9144000" cy="6858000" type="letter"/>
  <p:notesSz cx="9309100" cy="7023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clrMode="bw" frameSlides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C5AD"/>
    <a:srgbClr val="900306"/>
    <a:srgbClr val="32415C"/>
    <a:srgbClr val="FB0A10"/>
    <a:srgbClr val="94F0E4"/>
    <a:srgbClr val="5771A0"/>
    <a:srgbClr val="800080"/>
    <a:srgbClr val="66FF33"/>
    <a:srgbClr val="FF0000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51" autoAdjust="0"/>
    <p:restoredTop sz="83896" autoAdjust="0"/>
  </p:normalViewPr>
  <p:slideViewPr>
    <p:cSldViewPr>
      <p:cViewPr varScale="1">
        <p:scale>
          <a:sx n="98" d="100"/>
          <a:sy n="98" d="100"/>
        </p:scale>
        <p:origin x="-1064" y="-104"/>
      </p:cViewPr>
      <p:guideLst>
        <p:guide orient="horz" pos="2160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82" y="-90"/>
      </p:cViewPr>
      <p:guideLst>
        <p:guide orient="horz" pos="2211"/>
        <p:guide pos="293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0979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21000" y="450850"/>
            <a:ext cx="3498850" cy="2624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708" y="3337890"/>
            <a:ext cx="8019208" cy="31582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82" tIns="45329" rIns="92282" bIns="45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We want this to be in font 11 and justify.</a:t>
            </a:r>
          </a:p>
        </p:txBody>
      </p:sp>
    </p:spTree>
    <p:extLst>
      <p:ext uri="{BB962C8B-B14F-4D97-AF65-F5344CB8AC3E}">
        <p14:creationId xmlns:p14="http://schemas.microsoft.com/office/powerpoint/2010/main" val="2408618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-65" charset="0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273005" y="6670727"/>
            <a:ext cx="4033943" cy="35115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2" rIns="93324" bIns="46662"/>
          <a:lstStyle>
            <a:lvl1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8713119" indent="-38246500"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66618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33237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99855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66473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1170D10-332C-134B-84B1-B22FF09061DC}" type="slidenum">
              <a:rPr lang="en-US" sz="1200" b="0"/>
              <a:pPr/>
              <a:t>2</a:t>
            </a:fld>
            <a:endParaRPr lang="en-US" sz="1200" b="0"/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273005" y="6670727"/>
            <a:ext cx="4033943" cy="35115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2" rIns="93324" bIns="46662"/>
          <a:lstStyle>
            <a:lvl1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8713119" indent="-38246500"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66618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33237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99855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66473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1170D10-332C-134B-84B1-B22FF09061DC}" type="slidenum">
              <a:rPr lang="en-US" sz="1200" b="0"/>
              <a:pPr/>
              <a:t>3</a:t>
            </a:fld>
            <a:endParaRPr lang="en-US" sz="1200" b="0"/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273005" y="6670727"/>
            <a:ext cx="4033943" cy="35115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2" rIns="93324" bIns="46662"/>
          <a:lstStyle>
            <a:lvl1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8713119" indent="-38246500"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66618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33237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99855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66473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1170D10-332C-134B-84B1-B22FF09061DC}" type="slidenum">
              <a:rPr lang="en-US" sz="1200" b="0"/>
              <a:pPr/>
              <a:t>4</a:t>
            </a:fld>
            <a:endParaRPr lang="en-US" sz="1200" b="0"/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273005" y="6670727"/>
            <a:ext cx="4033943" cy="35115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2" rIns="93324" bIns="46662"/>
          <a:lstStyle>
            <a:lvl1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8713119" indent="-38246500"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66618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33237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99855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66473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1170D10-332C-134B-84B1-B22FF09061DC}" type="slidenum">
              <a:rPr lang="en-US" sz="1200" b="0"/>
              <a:pPr/>
              <a:t>5</a:t>
            </a:fld>
            <a:endParaRPr lang="en-US" sz="1200" b="0"/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273005" y="6670727"/>
            <a:ext cx="4033943" cy="35115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2" rIns="93324" bIns="46662"/>
          <a:lstStyle>
            <a:lvl1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8713119" indent="-38246500"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66618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33237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99855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66473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1170D10-332C-134B-84B1-B22FF09061DC}" type="slidenum">
              <a:rPr lang="en-US" sz="1200" b="0"/>
              <a:pPr/>
              <a:t>6</a:t>
            </a:fld>
            <a:endParaRPr lang="en-US" sz="1200" b="0"/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273005" y="6670727"/>
            <a:ext cx="4033943" cy="35115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2" rIns="93324" bIns="46662"/>
          <a:lstStyle>
            <a:lvl1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8713119" indent="-38246500"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66618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33237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99855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66473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1170D10-332C-134B-84B1-B22FF09061DC}" type="slidenum">
              <a:rPr lang="en-US" sz="1200" b="0"/>
              <a:pPr/>
              <a:t>8</a:t>
            </a:fld>
            <a:endParaRPr lang="en-US" sz="1200" b="0"/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273005" y="6670727"/>
            <a:ext cx="4033943" cy="35115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2" rIns="93324" bIns="46662"/>
          <a:lstStyle>
            <a:lvl1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8713119" indent="-38246500"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66618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33237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99855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66473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1170D10-332C-134B-84B1-B22FF09061DC}" type="slidenum">
              <a:rPr lang="en-US" sz="1200" b="0"/>
              <a:pPr/>
              <a:t>9</a:t>
            </a:fld>
            <a:endParaRPr lang="en-US" sz="1200" b="0"/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273005" y="6670727"/>
            <a:ext cx="4033943" cy="35115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2" rIns="93324" bIns="46662"/>
          <a:lstStyle>
            <a:lvl1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8713119" indent="-38246500"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66618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33237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99855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66473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1170D10-332C-134B-84B1-B22FF09061DC}" type="slidenum">
              <a:rPr lang="en-US" sz="1200" b="0"/>
              <a:pPr/>
              <a:t>10</a:t>
            </a:fld>
            <a:endParaRPr lang="en-US" sz="1200" b="0"/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273005" y="6670727"/>
            <a:ext cx="4033943" cy="35115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2" rIns="93324" bIns="46662"/>
          <a:lstStyle>
            <a:lvl1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8713119" indent="-38246500"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66618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33237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99855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66473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CD8B3D3-D5A3-874A-AA2A-AB5C23A18AA9}" type="slidenum">
              <a:rPr lang="en-US" sz="1200" b="0"/>
              <a:pPr/>
              <a:t>11</a:t>
            </a:fld>
            <a:endParaRPr lang="en-US" sz="1200" b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  <p:sp>
        <p:nvSpPr>
          <p:cNvPr id="12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Recursion I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3" name="Rectangle 11"/>
          <p:cNvSpPr>
            <a:spLocks noChangeArrowheads="1"/>
          </p:cNvSpPr>
          <p:nvPr userDrawn="1"/>
        </p:nvSpPr>
        <p:spPr bwMode="auto">
          <a:xfrm>
            <a:off x="8631039" y="6248400"/>
            <a:ext cx="512961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</a:t>
            </a:r>
          </a:p>
        </p:txBody>
      </p:sp>
      <p:pic>
        <p:nvPicPr>
          <p:cNvPr id="14" name="Picture 25" descr="Seal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3767D12C-1D62-DB44-B351-8710E9C41DB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EB5093A4-CC93-424A-94EB-96D0AD625C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0772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23925" y="1219200"/>
            <a:ext cx="3848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4425" y="1219200"/>
            <a:ext cx="3848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848600" y="6324600"/>
            <a:ext cx="914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B558E2B-82AE-5041-B6CB-97EA201DA47A}" type="slidenum">
              <a:rPr lang="en-US"/>
              <a:pPr/>
              <a:t>‹#›</a:t>
            </a:fld>
            <a:r>
              <a:rPr lang="en-US"/>
              <a:t>/15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828800" y="6324600"/>
            <a:ext cx="5486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CS106B Lec 12 : Recursion Introduction</a:t>
            </a:r>
          </a:p>
        </p:txBody>
      </p:sp>
    </p:spTree>
    <p:extLst>
      <p:ext uri="{BB962C8B-B14F-4D97-AF65-F5344CB8AC3E}">
        <p14:creationId xmlns:p14="http://schemas.microsoft.com/office/powerpoint/2010/main" val="1845046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8E3342FC-85AC-0141-B4E7-B626C592947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F08356AB-6050-C54D-8146-0D0927CCFB8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50361CD5-B477-9E43-A365-B6CBAABDE15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CD69752C-0324-1C40-9504-CBF4C9360C2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4F050E0-6EC7-2D45-8299-7B7E99CE3E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9956C743-C58C-B546-AEA2-8065E3DEDFB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0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59692" y="1302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0612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58E6A8A-592E-AF43-B50A-9BAEEB4055E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Recursion I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11"/>
          <p:cNvSpPr>
            <a:spLocks noChangeArrowheads="1"/>
          </p:cNvSpPr>
          <p:nvPr userDrawn="1"/>
        </p:nvSpPr>
        <p:spPr bwMode="auto">
          <a:xfrm>
            <a:off x="8631039" y="6248400"/>
            <a:ext cx="512961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</a:t>
            </a:r>
          </a:p>
        </p:txBody>
      </p:sp>
      <p:pic>
        <p:nvPicPr>
          <p:cNvPr id="11" name="Picture 25" descr="Seal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066800" y="152400"/>
            <a:ext cx="5486400" cy="30088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3500" tIns="25400" rIns="63500" bIns="2540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77000"/>
              </a:lnSpc>
            </a:pP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The Beauty &amp; Joy of Computing</a:t>
            </a: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200" b="1" dirty="0" smtClean="0">
                <a:latin typeface="18 VAG Rounded Bold   07390"/>
                <a:cs typeface=""/>
              </a:rPr>
              <a:t/>
            </a:r>
            <a:br>
              <a:rPr lang="en-US" sz="3200" b="1" dirty="0" smtClean="0"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Lecture #8</a:t>
            </a:r>
          </a:p>
          <a:p>
            <a:pPr algn="ctr">
              <a:lnSpc>
                <a:spcPct val="77000"/>
              </a:lnSpc>
            </a:pP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Recursion</a:t>
            </a:r>
          </a:p>
          <a:p>
            <a:pPr algn="ctr">
              <a:lnSpc>
                <a:spcPct val="77000"/>
              </a:lnSpc>
            </a:pPr>
            <a:endParaRPr lang="en-US" sz="2800" b="1" dirty="0">
              <a:solidFill>
                <a:schemeClr val="tx1"/>
              </a:solidFill>
              <a:latin typeface="18 VAG Rounded Bold   07390"/>
              <a:cs typeface=""/>
            </a:endParaRPr>
          </a:p>
          <a:p>
            <a:pPr algn="ctr">
              <a:lnSpc>
                <a:spcPct val="77000"/>
              </a:lnSpc>
            </a:pP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Instructor: </a:t>
            </a:r>
          </a:p>
          <a:p>
            <a:pPr algn="ctr">
              <a:lnSpc>
                <a:spcPct val="77000"/>
              </a:lnSpc>
            </a:pP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Sean Morris</a:t>
            </a:r>
            <a:endParaRPr lang="en-US" sz="3200" b="1" dirty="0" smtClean="0">
              <a:solidFill>
                <a:schemeClr val="bg2"/>
              </a:solidFill>
              <a:latin typeface="18 VAG Rounded Bold   07390"/>
              <a:cs typeface=""/>
            </a:endParaRPr>
          </a:p>
        </p:txBody>
      </p:sp>
      <p:sp>
        <p:nvSpPr>
          <p:cNvPr id="48" name="Title 47"/>
          <p:cNvSpPr>
            <a:spLocks noGrp="1"/>
          </p:cNvSpPr>
          <p:nvPr>
            <p:ph type="ctrTitle"/>
          </p:nvPr>
        </p:nvSpPr>
        <p:spPr>
          <a:xfrm>
            <a:off x="381000" y="3429000"/>
            <a:ext cx="60960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Go see Inception!</a:t>
            </a:r>
            <a:endParaRPr lang="en-US" sz="28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15365" name="Subtitle 48"/>
          <p:cNvSpPr>
            <a:spLocks noGrp="1"/>
          </p:cNvSpPr>
          <p:nvPr>
            <p:ph type="subTitle" idx="1"/>
          </p:nvPr>
        </p:nvSpPr>
        <p:spPr>
          <a:xfrm>
            <a:off x="381001" y="4038600"/>
            <a:ext cx="5029199" cy="2057400"/>
          </a:xfrm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r>
              <a:rPr lang="en-US" sz="2400" dirty="0" smtClean="0">
                <a:ea typeface="ＭＳ Ｐゴシック" pitchFamily="-65" charset="-128"/>
                <a:cs typeface="ＭＳ Ｐゴシック" pitchFamily="-65" charset="-128"/>
              </a:rPr>
              <a:t>This movie(2010) </a:t>
            </a:r>
            <a:r>
              <a:rPr lang="en-US" sz="2400" dirty="0" smtClean="0">
                <a:ea typeface="ＭＳ Ｐゴシック" pitchFamily="-65" charset="-128"/>
                <a:cs typeface="ＭＳ Ｐゴシック" pitchFamily="-65" charset="-128"/>
              </a:rPr>
              <a:t>highlights recursion, and </a:t>
            </a:r>
            <a:r>
              <a:rPr lang="en-US" sz="2400" dirty="0" smtClean="0">
                <a:ea typeface="ＭＳ Ｐゴシック" pitchFamily="-65" charset="-128"/>
                <a:cs typeface="ＭＳ Ｐゴシック" pitchFamily="-65" charset="-128"/>
              </a:rPr>
              <a:t>was </a:t>
            </a:r>
            <a:r>
              <a:rPr lang="en-US" sz="2400" dirty="0" smtClean="0">
                <a:ea typeface="ＭＳ Ｐゴシック" pitchFamily="-65" charset="-128"/>
                <a:cs typeface="ＭＳ Ｐゴシック" pitchFamily="-65" charset="-128"/>
              </a:rPr>
              <a:t>up for best picture. If you haven’t seen it yet, you should, because it will help you understand recursion!!</a:t>
            </a:r>
            <a:endParaRPr lang="en-US" sz="2400" i="1" dirty="0" smtClean="0">
              <a:solidFill>
                <a:schemeClr val="accent4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5367" name="Subtitle 48"/>
          <p:cNvSpPr txBox="1">
            <a:spLocks/>
          </p:cNvSpPr>
          <p:nvPr/>
        </p:nvSpPr>
        <p:spPr bwMode="auto">
          <a:xfrm>
            <a:off x="0" y="63246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584">
            <a:prstTxWarp prst="textNoShape">
              <a:avLst/>
            </a:prstTxWarp>
          </a:bodyPr>
          <a:lstStyle/>
          <a:p>
            <a:pPr algn="ctr"/>
            <a:r>
              <a:rPr lang="en-US" sz="2200" b="1" dirty="0" err="1">
                <a:latin typeface="Courier New" pitchFamily="1" charset="0"/>
              </a:rPr>
              <a:t>en.wikipedia.org</a:t>
            </a:r>
            <a:r>
              <a:rPr lang="en-US" sz="2200" b="1" dirty="0">
                <a:latin typeface="Courier New" pitchFamily="1" charset="0"/>
              </a:rPr>
              <a:t>/wiki/Inception_(film)</a:t>
            </a:r>
            <a:endParaRPr lang="en-US" sz="2200" b="1" dirty="0" smtClean="0">
              <a:latin typeface="Courier New" pitchFamily="1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5334000" y="5943600"/>
            <a:ext cx="37338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575" b="2307"/>
          <a:stretch/>
        </p:blipFill>
        <p:spPr>
          <a:xfrm>
            <a:off x="5565000" y="3539997"/>
            <a:ext cx="3274200" cy="24036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271" y="228600"/>
            <a:ext cx="2186330" cy="2590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5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990601"/>
            <a:ext cx="7543800" cy="5305864"/>
          </a:xfrm>
        </p:spPr>
        <p:txBody>
          <a:bodyPr/>
          <a:lstStyle/>
          <a:p>
            <a:pPr lvl="1" eaLnBrk="1" hangingPunct="1">
              <a:buFont typeface="Wingdings" charset="0"/>
              <a:buChar char="è"/>
            </a:pPr>
            <a:r>
              <a:rPr lang="en-US" sz="3200" dirty="0" smtClean="0">
                <a:latin typeface="18 VAG Rounded Thin   55390" charset="0"/>
                <a:ea typeface="ＭＳ Ｐゴシック" charset="0"/>
                <a:sym typeface="Wingdings"/>
              </a:rPr>
              <a:t>Base Case?</a:t>
            </a:r>
          </a:p>
          <a:p>
            <a:pPr lvl="1" eaLnBrk="1" hangingPunct="1">
              <a:buFont typeface="Wingdings" charset="0"/>
              <a:buChar char="è"/>
            </a:pPr>
            <a:r>
              <a:rPr lang="en-US" sz="3200" dirty="0" smtClean="0">
                <a:latin typeface="18 VAG Rounded Thin   55390" charset="0"/>
                <a:ea typeface="ＭＳ Ｐゴシック" charset="0"/>
                <a:sym typeface="Wingdings"/>
              </a:rPr>
              <a:t>Recursive Case?</a:t>
            </a:r>
          </a:p>
          <a:p>
            <a:pPr lvl="1" eaLnBrk="1" hangingPunct="1">
              <a:buFont typeface="Wingdings" charset="0"/>
              <a:buChar char="è"/>
            </a:pPr>
            <a:r>
              <a:rPr lang="en-US" sz="3200" dirty="0" smtClean="0">
                <a:latin typeface="18 VAG Rounded Thin   55390" charset="0"/>
                <a:ea typeface="ＭＳ Ｐゴシック" charset="0"/>
                <a:sym typeface="Wingdings"/>
              </a:rPr>
              <a:t>Draw it on you notes</a:t>
            </a:r>
          </a:p>
          <a:p>
            <a:pPr lvl="1" eaLnBrk="1" hangingPunct="1">
              <a:buFont typeface="Wingdings" charset="0"/>
              <a:buChar char="è"/>
            </a:pPr>
            <a:r>
              <a:rPr lang="en-US" sz="3200" dirty="0" smtClean="0">
                <a:latin typeface="18 VAG Rounded Thin   55390" charset="0"/>
                <a:ea typeface="ＭＳ Ｐゴシック" charset="0"/>
                <a:sym typeface="Wingdings"/>
              </a:rPr>
              <a:t>Pair it out…</a:t>
            </a:r>
            <a:endParaRPr lang="en-US" sz="3200" dirty="0">
              <a:latin typeface="18 VAG Rounded Thin   55390" charset="0"/>
              <a:ea typeface="ＭＳ Ｐゴシック" charset="0"/>
            </a:endParaRPr>
          </a:p>
        </p:txBody>
      </p:sp>
      <p:sp>
        <p:nvSpPr>
          <p:cNvPr id="448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18 VAG Rounded Bold   07390" charset="0"/>
              </a:rPr>
              <a:t>Reverse a word : Try It</a:t>
            </a:r>
            <a:endParaRPr lang="en-US" dirty="0">
              <a:latin typeface="18 VAG Rounded Bold   07390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572000" y="5471652"/>
            <a:ext cx="41910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77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18 VAG Rounded Bold   07390" charset="0"/>
              </a:rPr>
              <a:t>Definition</a:t>
            </a:r>
          </a:p>
        </p:txBody>
      </p:sp>
      <p:sp>
        <p:nvSpPr>
          <p:cNvPr id="514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153400" cy="4876800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18 VAG Rounded Bold   07390" charset="0"/>
              </a:rPr>
              <a:t>Recursion: (noun) See recursion. </a:t>
            </a:r>
            <a:r>
              <a:rPr lang="en-US" sz="2400" dirty="0" smtClean="0">
                <a:latin typeface="18 VAG Rounded Bold   07390" charset="0"/>
              </a:rPr>
              <a:t> </a:t>
            </a:r>
            <a:r>
              <a:rPr lang="en-US" sz="2400" dirty="0" smtClean="0">
                <a:latin typeface="18 VAG Rounded Bold   07390" charset="0"/>
                <a:sym typeface="Wingdings"/>
              </a:rPr>
              <a:t></a:t>
            </a:r>
            <a:r>
              <a:rPr lang="en-US" sz="2400" dirty="0">
                <a:latin typeface="18 VAG Rounded Bold   07390" charset="0"/>
              </a:rPr>
              <a:t/>
            </a:r>
            <a:br>
              <a:rPr lang="en-US" sz="2400" dirty="0">
                <a:latin typeface="18 VAG Rounded Bold   07390" charset="0"/>
              </a:rPr>
            </a:br>
            <a:endParaRPr lang="en-US" sz="2400" dirty="0">
              <a:latin typeface="18 VAG Rounded Bold   07390" charset="0"/>
            </a:endParaRPr>
          </a:p>
          <a:p>
            <a:pPr eaLnBrk="1" hangingPunct="1"/>
            <a:r>
              <a:rPr lang="en-US" sz="2400" i="1" dirty="0">
                <a:solidFill>
                  <a:schemeClr val="hlink"/>
                </a:solidFill>
                <a:latin typeface="18 VAG Rounded Bold   07390" charset="0"/>
              </a:rPr>
              <a:t>An algorithmic technique where a function, in order to accomplish a task, calls itself with some part of the task</a:t>
            </a:r>
            <a:endParaRPr lang="en-US" sz="2400" dirty="0">
              <a:solidFill>
                <a:schemeClr val="hlink"/>
              </a:solidFill>
              <a:latin typeface="18 VAG Rounded Bold   07390" charset="0"/>
            </a:endParaRPr>
          </a:p>
          <a:p>
            <a:pPr eaLnBrk="1" hangingPunct="1"/>
            <a:r>
              <a:rPr lang="en-US" sz="2400" dirty="0">
                <a:latin typeface="18 VAG Rounded Bold   07390" charset="0"/>
              </a:rPr>
              <a:t>Recursive solutions involve two major parts:</a:t>
            </a:r>
          </a:p>
          <a:p>
            <a:pPr lvl="1" eaLnBrk="1" hangingPunct="1"/>
            <a:r>
              <a:rPr lang="en-US" sz="2000" dirty="0">
                <a:solidFill>
                  <a:srgbClr val="FFFF00"/>
                </a:solidFill>
                <a:latin typeface="18 VAG Rounded Thin   55390" charset="0"/>
                <a:ea typeface="ＭＳ Ｐゴシック" charset="0"/>
              </a:rPr>
              <a:t>Base case(s)</a:t>
            </a:r>
            <a:r>
              <a:rPr lang="en-US" sz="2000" dirty="0">
                <a:solidFill>
                  <a:schemeClr val="tx1"/>
                </a:solidFill>
                <a:latin typeface="18 VAG Rounded Thin   55390" charset="0"/>
                <a:ea typeface="ＭＳ Ｐゴシック" charset="0"/>
              </a:rPr>
              <a:t>, the problem is simple enough to be solved directly</a:t>
            </a:r>
          </a:p>
          <a:p>
            <a:pPr lvl="1" eaLnBrk="1" hangingPunct="1"/>
            <a:r>
              <a:rPr lang="en-US" sz="2000" dirty="0">
                <a:solidFill>
                  <a:srgbClr val="FF3099"/>
                </a:solidFill>
                <a:latin typeface="18 VAG Rounded Thin   55390" charset="0"/>
                <a:ea typeface="ＭＳ Ｐゴシック" charset="0"/>
              </a:rPr>
              <a:t>Recursive case(s)</a:t>
            </a:r>
            <a:r>
              <a:rPr lang="en-US" sz="2000" dirty="0">
                <a:solidFill>
                  <a:schemeClr val="tx1"/>
                </a:solidFill>
                <a:latin typeface="18 VAG Rounded Thin   55390" charset="0"/>
                <a:ea typeface="ＭＳ Ｐゴシック" charset="0"/>
              </a:rPr>
              <a:t>. A recursive case has three components:</a:t>
            </a:r>
          </a:p>
          <a:p>
            <a:pPr lvl="2" eaLnBrk="1" hangingPunct="1"/>
            <a:r>
              <a:rPr lang="en-US" sz="1800" dirty="0">
                <a:solidFill>
                  <a:srgbClr val="FF0000"/>
                </a:solidFill>
                <a:latin typeface="18 VAG Rounded Thin   55390" charset="0"/>
                <a:ea typeface="ＭＳ Ｐゴシック" charset="0"/>
              </a:rPr>
              <a:t>Divide</a:t>
            </a:r>
            <a:r>
              <a:rPr lang="en-US" sz="1800" dirty="0">
                <a:latin typeface="18 VAG Rounded Thin   55390" charset="0"/>
                <a:ea typeface="ＭＳ Ｐゴシック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18 VAG Rounded Thin   55390" charset="0"/>
                <a:ea typeface="ＭＳ Ｐゴシック" charset="0"/>
              </a:rPr>
              <a:t>the problem into one or more simpler or smaller parts</a:t>
            </a:r>
            <a:endParaRPr lang="en-US" sz="1800" dirty="0">
              <a:latin typeface="18 VAG Rounded Thin   55390" charset="0"/>
              <a:ea typeface="ＭＳ Ｐゴシック" charset="0"/>
            </a:endParaRPr>
          </a:p>
          <a:p>
            <a:pPr lvl="2" eaLnBrk="1" hangingPunct="1"/>
            <a:r>
              <a:rPr lang="en-US" sz="1800" dirty="0">
                <a:solidFill>
                  <a:srgbClr val="00FF00"/>
                </a:solidFill>
                <a:latin typeface="18 VAG Rounded Thin   55390" charset="0"/>
                <a:ea typeface="ＭＳ Ｐゴシック" charset="0"/>
              </a:rPr>
              <a:t>Invoke</a:t>
            </a:r>
            <a:r>
              <a:rPr lang="en-US" sz="1800" dirty="0">
                <a:latin typeface="18 VAG Rounded Thin   55390" charset="0"/>
                <a:ea typeface="ＭＳ Ｐゴシック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18 VAG Rounded Thin   55390" charset="0"/>
                <a:ea typeface="ＭＳ Ｐゴシック" charset="0"/>
              </a:rPr>
              <a:t>the function (recursively) on each part, and</a:t>
            </a:r>
            <a:endParaRPr lang="en-US" sz="1800" dirty="0">
              <a:latin typeface="18 VAG Rounded Thin   55390" charset="0"/>
              <a:ea typeface="ＭＳ Ｐゴシック" charset="0"/>
            </a:endParaRPr>
          </a:p>
          <a:p>
            <a:pPr lvl="2" eaLnBrk="1" hangingPunct="1"/>
            <a:r>
              <a:rPr lang="en-US" sz="1800" dirty="0">
                <a:solidFill>
                  <a:schemeClr val="folHlink"/>
                </a:solidFill>
                <a:latin typeface="18 VAG Rounded Thin   55390" charset="0"/>
                <a:ea typeface="ＭＳ Ｐゴシック" charset="0"/>
              </a:rPr>
              <a:t>Combine</a:t>
            </a:r>
            <a:r>
              <a:rPr lang="en-US" sz="1800" dirty="0">
                <a:latin typeface="18 VAG Rounded Thin   55390" charset="0"/>
                <a:ea typeface="ＭＳ Ｐゴシック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18 VAG Rounded Thin   55390" charset="0"/>
                <a:ea typeface="ＭＳ Ｐゴシック" charset="0"/>
              </a:rPr>
              <a:t>the solutions of the parts into a solution for the problem.</a:t>
            </a:r>
          </a:p>
          <a:p>
            <a:pPr eaLnBrk="1" hangingPunct="1"/>
            <a:r>
              <a:rPr lang="en-US" sz="2400" dirty="0">
                <a:latin typeface="18 VAG Rounded Bold   07390" charset="0"/>
              </a:rPr>
              <a:t>Depending on the problem, </a:t>
            </a:r>
            <a:br>
              <a:rPr lang="en-US" sz="2400" dirty="0">
                <a:latin typeface="18 VAG Rounded Bold   07390" charset="0"/>
              </a:rPr>
            </a:br>
            <a:r>
              <a:rPr lang="en-US" sz="2400" dirty="0">
                <a:latin typeface="18 VAG Rounded Bold   07390" charset="0"/>
              </a:rPr>
              <a:t>any of these may be trivial or complex.</a:t>
            </a:r>
          </a:p>
        </p:txBody>
      </p:sp>
      <p:sp>
        <p:nvSpPr>
          <p:cNvPr id="27654" name="Rectangle 5"/>
          <p:cNvSpPr>
            <a:spLocks noChangeArrowheads="1"/>
          </p:cNvSpPr>
          <p:nvPr/>
        </p:nvSpPr>
        <p:spPr bwMode="auto">
          <a:xfrm>
            <a:off x="3429000" y="0"/>
            <a:ext cx="5683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000" b="0" dirty="0" err="1">
                <a:solidFill>
                  <a:srgbClr val="7F7F7F"/>
                </a:solidFill>
                <a:latin typeface="B VAG Rounded Bold" charset="0"/>
              </a:rPr>
              <a:t>www.catb.org</a:t>
            </a:r>
            <a:r>
              <a:rPr lang="en-US" sz="2000" b="0" dirty="0">
                <a:solidFill>
                  <a:srgbClr val="7F7F7F"/>
                </a:solidFill>
                <a:latin typeface="B VAG Rounded Bold" charset="0"/>
              </a:rPr>
              <a:t>/~</a:t>
            </a:r>
            <a:r>
              <a:rPr lang="en-US" sz="2000" b="0" dirty="0" err="1">
                <a:solidFill>
                  <a:srgbClr val="7F7F7F"/>
                </a:solidFill>
                <a:latin typeface="B VAG Rounded Bold" charset="0"/>
              </a:rPr>
              <a:t>esr</a:t>
            </a:r>
            <a:r>
              <a:rPr lang="en-US" sz="2000" b="0" dirty="0">
                <a:solidFill>
                  <a:srgbClr val="7F7F7F"/>
                </a:solidFill>
                <a:latin typeface="B VAG Rounded Bold" charset="0"/>
              </a:rPr>
              <a:t>/jargon/html/R/</a:t>
            </a:r>
            <a:r>
              <a:rPr lang="en-US" sz="2000" b="0" dirty="0" err="1">
                <a:solidFill>
                  <a:srgbClr val="7F7F7F"/>
                </a:solidFill>
                <a:latin typeface="B VAG Rounded Bold" charset="0"/>
              </a:rPr>
              <a:t>recursion.html</a:t>
            </a:r>
            <a:r>
              <a:rPr lang="en-US" sz="2000" b="0" dirty="0">
                <a:solidFill>
                  <a:srgbClr val="7F7F7F"/>
                </a:solidFill>
                <a:latin typeface="B VAG Rounded Bold" charset="0"/>
              </a:rPr>
              <a:t/>
            </a:r>
            <a:br>
              <a:rPr lang="en-US" sz="2000" b="0" dirty="0">
                <a:solidFill>
                  <a:srgbClr val="7F7F7F"/>
                </a:solidFill>
                <a:latin typeface="B VAG Rounded Bold" charset="0"/>
              </a:rPr>
            </a:br>
            <a:r>
              <a:rPr lang="en-US" sz="2000" b="0" dirty="0" err="1">
                <a:solidFill>
                  <a:srgbClr val="7F7F7F"/>
                </a:solidFill>
                <a:latin typeface="B VAG Rounded Bold" charset="0"/>
              </a:rPr>
              <a:t>www.nist.gov</a:t>
            </a:r>
            <a:r>
              <a:rPr lang="en-US" sz="2000" b="0" dirty="0">
                <a:solidFill>
                  <a:srgbClr val="7F7F7F"/>
                </a:solidFill>
                <a:latin typeface="B VAG Rounded Bold" charset="0"/>
              </a:rPr>
              <a:t>/dads/HTML/</a:t>
            </a:r>
            <a:r>
              <a:rPr lang="en-US" sz="2000" b="0" dirty="0" err="1">
                <a:solidFill>
                  <a:srgbClr val="7F7F7F"/>
                </a:solidFill>
                <a:latin typeface="B VAG Rounded Bold" charset="0"/>
              </a:rPr>
              <a:t>recursion.html</a:t>
            </a:r>
            <a:endParaRPr lang="en-US" sz="2000" b="0" dirty="0">
              <a:solidFill>
                <a:srgbClr val="7F7F7F"/>
              </a:solidFill>
              <a:latin typeface="B VAG Rounded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933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082"/>
            <a:ext cx="8229600" cy="757334"/>
          </a:xfrm>
        </p:spPr>
        <p:txBody>
          <a:bodyPr/>
          <a:lstStyle/>
          <a:p>
            <a:r>
              <a:rPr lang="en-US" dirty="0" smtClean="0"/>
              <a:t>You already know it!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6800" y="1066800"/>
            <a:ext cx="7065355" cy="528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01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Trust the Recursion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authoring recursive code:</a:t>
            </a:r>
          </a:p>
          <a:p>
            <a:pPr lvl="1"/>
            <a:r>
              <a:rPr lang="en-US" dirty="0"/>
              <a:t>The base is usually easy: “when to stop?”</a:t>
            </a:r>
          </a:p>
          <a:p>
            <a:pPr lvl="1"/>
            <a:r>
              <a:rPr lang="en-US" dirty="0"/>
              <a:t>In the recursive step</a:t>
            </a:r>
          </a:p>
          <a:p>
            <a:pPr lvl="2"/>
            <a:r>
              <a:rPr lang="en-US" dirty="0"/>
              <a:t>How can we break the problem down into two:</a:t>
            </a:r>
          </a:p>
          <a:p>
            <a:pPr lvl="3"/>
            <a:r>
              <a:rPr lang="en-US" dirty="0"/>
              <a:t>A piece I can handle right now</a:t>
            </a:r>
          </a:p>
          <a:p>
            <a:pPr lvl="3"/>
            <a:r>
              <a:rPr lang="en-US" dirty="0"/>
              <a:t>The answer from a smaller piece of the problem</a:t>
            </a:r>
          </a:p>
          <a:p>
            <a:pPr lvl="2"/>
            <a:r>
              <a:rPr lang="en-US" dirty="0"/>
              <a:t>Assume your self-call does the right thing </a:t>
            </a:r>
            <a:br>
              <a:rPr lang="en-US" dirty="0"/>
            </a:br>
            <a:r>
              <a:rPr lang="en-US" dirty="0"/>
              <a:t>on a smaller piece of the problem</a:t>
            </a:r>
          </a:p>
          <a:p>
            <a:pPr lvl="2"/>
            <a:r>
              <a:rPr lang="en-US" dirty="0"/>
              <a:t>How to combine parts to get the overall answer?</a:t>
            </a:r>
          </a:p>
          <a:p>
            <a:r>
              <a:rPr lang="en-US" dirty="0"/>
              <a:t>Practice will make it easier to see </a:t>
            </a:r>
            <a:r>
              <a:rPr lang="en-US" dirty="0" smtClean="0"/>
              <a:t>idea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160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793456" cy="5305864"/>
          </a:xfrm>
        </p:spPr>
        <p:txBody>
          <a:bodyPr/>
          <a:lstStyle/>
          <a:p>
            <a:r>
              <a:rPr lang="en-US" dirty="0" smtClean="0"/>
              <a:t>Recursion is </a:t>
            </a:r>
            <a:r>
              <a:rPr lang="en-US" dirty="0" smtClean="0">
                <a:solidFill>
                  <a:schemeClr val="accent2"/>
                </a:solidFill>
                <a:latin typeface="Wingdings"/>
                <a:ea typeface="Wingdings"/>
                <a:cs typeface="Wingdings"/>
                <a:sym typeface="Wingdings"/>
              </a:rPr>
              <a:t></a:t>
            </a:r>
            <a:r>
              <a:rPr lang="en-US" dirty="0" smtClean="0"/>
              <a:t> Iteration (i.e., loops)</a:t>
            </a:r>
          </a:p>
          <a:p>
            <a:r>
              <a:rPr lang="en-US" dirty="0" smtClean="0"/>
              <a:t>Almost always, </a:t>
            </a:r>
            <a:r>
              <a:rPr lang="en-US" b="1" dirty="0" smtClean="0">
                <a:sym typeface="Wingdings"/>
              </a:rPr>
              <a:t>writing </a:t>
            </a:r>
            <a:r>
              <a:rPr lang="en-US" b="1" dirty="0">
                <a:sym typeface="Wingdings"/>
              </a:rPr>
              <a:t>a recursive </a:t>
            </a:r>
            <a:r>
              <a:rPr lang="en-US" b="1" dirty="0" smtClean="0">
                <a:sym typeface="Wingdings"/>
              </a:rPr>
              <a:t>solution is 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r>
              <a:rPr lang="en-US" b="1" dirty="0" smtClean="0">
                <a:sym typeface="Wingdings"/>
              </a:rPr>
              <a:t> than an iterative one</a:t>
            </a:r>
            <a:endParaRPr lang="en-US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en-US" dirty="0"/>
          </a:p>
          <a:p>
            <a:pPr marL="911225" lvl="1" indent="-457200">
              <a:buFont typeface="+mj-lt"/>
              <a:buAutoNum type="alphaLcParenR"/>
            </a:pPr>
            <a:r>
              <a:rPr lang="en-US" dirty="0" smtClean="0">
                <a:solidFill>
                  <a:srgbClr val="EA157A"/>
                </a:solidFill>
              </a:rPr>
              <a:t>more powerful than</a:t>
            </a:r>
            <a:r>
              <a:rPr lang="en-US" dirty="0" smtClean="0"/>
              <a:t>, easier</a:t>
            </a:r>
            <a:endParaRPr lang="en-US" dirty="0"/>
          </a:p>
          <a:p>
            <a:pPr marL="911225" lvl="1" indent="-457200">
              <a:buFont typeface="+mj-lt"/>
              <a:buAutoNum type="alphaLcParenR"/>
            </a:pPr>
            <a:r>
              <a:rPr lang="en-US" dirty="0" smtClean="0">
                <a:solidFill>
                  <a:srgbClr val="EA157A"/>
                </a:solidFill>
              </a:rPr>
              <a:t>just as powerful as</a:t>
            </a:r>
            <a:r>
              <a:rPr lang="en-US" dirty="0" smtClean="0"/>
              <a:t>, easier</a:t>
            </a:r>
            <a:endParaRPr lang="en-US" dirty="0"/>
          </a:p>
          <a:p>
            <a:pPr marL="911225" lvl="1" indent="-457200">
              <a:buFont typeface="+mj-lt"/>
              <a:buAutoNum type="alphaLcParenR"/>
            </a:pPr>
            <a:r>
              <a:rPr lang="en-US" dirty="0" smtClean="0">
                <a:solidFill>
                  <a:srgbClr val="EA157A"/>
                </a:solidFill>
              </a:rPr>
              <a:t>more powerful than</a:t>
            </a:r>
            <a:r>
              <a:rPr lang="en-US" dirty="0" smtClean="0"/>
              <a:t>, harder</a:t>
            </a:r>
            <a:endParaRPr lang="en-US" dirty="0"/>
          </a:p>
          <a:p>
            <a:pPr marL="911225" lvl="1" indent="-457200">
              <a:buFont typeface="+mj-lt"/>
              <a:buAutoNum type="alphaLcParenR"/>
            </a:pPr>
            <a:r>
              <a:rPr lang="en-US" dirty="0" smtClean="0">
                <a:solidFill>
                  <a:srgbClr val="EA157A"/>
                </a:solidFill>
              </a:rPr>
              <a:t>just as powerful as</a:t>
            </a:r>
            <a:r>
              <a:rPr lang="en-US" dirty="0" smtClean="0"/>
              <a:t>, harder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Sanity Check…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5105400" y="5562600"/>
            <a:ext cx="37338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9" name="Picture 10"/>
          <p:cNvPicPr>
            <a:picLocks noChangeAspect="1"/>
          </p:cNvPicPr>
          <p:nvPr/>
        </p:nvPicPr>
        <p:blipFill>
          <a:blip r:embed="rId2"/>
          <a:srcRect l="7298" t="14340" r="10573" b="10814"/>
          <a:stretch>
            <a:fillRect/>
          </a:stretch>
        </p:blipFill>
        <p:spPr bwMode="auto">
          <a:xfrm>
            <a:off x="1066800" y="5715000"/>
            <a:ext cx="1143000" cy="1041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905000"/>
            <a:ext cx="3144229" cy="35687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10201" y="1676400"/>
            <a:ext cx="31387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FFFFFF"/>
                </a:solidFill>
              </a:rPr>
              <a:t>http://</a:t>
            </a:r>
            <a:r>
              <a:rPr lang="en-US" sz="1100" dirty="0" err="1">
                <a:solidFill>
                  <a:srgbClr val="FFFFFF"/>
                </a:solidFill>
              </a:rPr>
              <a:t>xkcd.com</a:t>
            </a:r>
            <a:r>
              <a:rPr lang="en-US" sz="1100" dirty="0">
                <a:solidFill>
                  <a:srgbClr val="FFFFFF"/>
                </a:solidFill>
              </a:rPr>
              <a:t>/244/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Behind Abstraction, </a:t>
            </a:r>
            <a:r>
              <a:rPr lang="en-US" dirty="0" smtClean="0">
                <a:solidFill>
                  <a:srgbClr val="FFFF00"/>
                </a:solidFill>
              </a:rPr>
              <a:t>Recursion is probably the 2</a:t>
            </a:r>
            <a:r>
              <a:rPr lang="en-US" baseline="30000" dirty="0" smtClean="0">
                <a:solidFill>
                  <a:srgbClr val="FFFF00"/>
                </a:solidFill>
              </a:rPr>
              <a:t>nd</a:t>
            </a:r>
            <a:r>
              <a:rPr lang="en-US" dirty="0" smtClean="0">
                <a:solidFill>
                  <a:srgbClr val="FFFF00"/>
                </a:solidFill>
              </a:rPr>
              <a:t> biggest idea about programming in this course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/>
              <a:t>It’s tremendously useful when the problem is self-similar</a:t>
            </a:r>
          </a:p>
          <a:p>
            <a:r>
              <a:rPr lang="en-US" dirty="0" smtClean="0"/>
              <a:t>It’s no more powerful than iteration, but </a:t>
            </a:r>
            <a:r>
              <a:rPr lang="en-US" dirty="0" smtClean="0">
                <a:solidFill>
                  <a:srgbClr val="FFFF00"/>
                </a:solidFill>
              </a:rPr>
              <a:t>often leads to more concise &amp; better code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6210" y="1282700"/>
            <a:ext cx="3093380" cy="4813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05400" y="6056088"/>
            <a:ext cx="31729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http://</a:t>
            </a:r>
            <a:r>
              <a:rPr lang="en-US" sz="1200" dirty="0" err="1">
                <a:solidFill>
                  <a:schemeClr val="tx1"/>
                </a:solidFill>
              </a:rPr>
              <a:t>www.dominiek.eu</a:t>
            </a:r>
            <a:r>
              <a:rPr lang="en-US" sz="1200" dirty="0">
                <a:solidFill>
                  <a:schemeClr val="tx1"/>
                </a:solidFill>
              </a:rPr>
              <a:t>/blog/?m=200711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16" descr="HandDrawingHand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9" t="17260" r="19889" b="17260"/>
          <a:stretch/>
        </p:blipFill>
        <p:spPr>
          <a:xfrm>
            <a:off x="4648200" y="1935960"/>
            <a:ext cx="4038600" cy="34742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8515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990601"/>
            <a:ext cx="4038600" cy="5305864"/>
          </a:xfrm>
        </p:spPr>
        <p:txBody>
          <a:bodyPr/>
          <a:lstStyle/>
          <a:p>
            <a:pPr eaLnBrk="1" hangingPunct="1"/>
            <a:r>
              <a:rPr lang="en-US" sz="3200" dirty="0">
                <a:latin typeface="18 VAG Rounded Bold   07390" charset="0"/>
              </a:rPr>
              <a:t>Recursion</a:t>
            </a:r>
          </a:p>
          <a:p>
            <a:pPr lvl="1" eaLnBrk="1" hangingPunct="1"/>
            <a:r>
              <a:rPr lang="en-US" sz="2800" dirty="0" smtClean="0">
                <a:latin typeface="18 VAG Rounded Thin   55390" charset="0"/>
                <a:ea typeface="ＭＳ Ｐゴシック" charset="0"/>
              </a:rPr>
              <a:t>Demo</a:t>
            </a:r>
          </a:p>
          <a:p>
            <a:pPr lvl="2" eaLnBrk="1" hangingPunct="1"/>
            <a:r>
              <a:rPr lang="en-US" dirty="0" err="1" smtClean="0">
                <a:latin typeface="18 VAG Rounded Thin   55390" charset="0"/>
                <a:ea typeface="ＭＳ Ｐゴシック" charset="0"/>
              </a:rPr>
              <a:t>Vee</a:t>
            </a:r>
            <a:r>
              <a:rPr lang="en-US" dirty="0" smtClean="0">
                <a:latin typeface="18 VAG Rounded Thin   55390" charset="0"/>
                <a:ea typeface="ＭＳ Ｐゴシック" charset="0"/>
              </a:rPr>
              <a:t> example &amp; analysis</a:t>
            </a:r>
          </a:p>
          <a:p>
            <a:pPr lvl="2" eaLnBrk="1" hangingPunct="1"/>
            <a:r>
              <a:rPr lang="en-US" dirty="0" err="1" smtClean="0">
                <a:latin typeface="18 VAG Rounded Thin   55390" charset="0"/>
                <a:ea typeface="ＭＳ Ｐゴシック" charset="0"/>
              </a:rPr>
              <a:t>Downup</a:t>
            </a:r>
            <a:endParaRPr lang="en-US" dirty="0" smtClean="0">
              <a:latin typeface="18 VAG Rounded Thin   55390" charset="0"/>
              <a:ea typeface="ＭＳ Ｐゴシック" charset="0"/>
            </a:endParaRPr>
          </a:p>
          <a:p>
            <a:pPr lvl="1" eaLnBrk="1" hangingPunct="1"/>
            <a:r>
              <a:rPr lang="en-US" sz="2800" dirty="0" smtClean="0">
                <a:latin typeface="18 VAG Rounded Thin   55390" charset="0"/>
                <a:ea typeface="ＭＳ Ｐゴシック" charset="0"/>
              </a:rPr>
              <a:t>You </a:t>
            </a:r>
            <a:r>
              <a:rPr lang="en-US" sz="2800" dirty="0">
                <a:latin typeface="18 VAG Rounded Thin   55390" charset="0"/>
                <a:ea typeface="ＭＳ Ｐゴシック" charset="0"/>
              </a:rPr>
              <a:t>already know </a:t>
            </a:r>
            <a:r>
              <a:rPr lang="en-US" sz="2800" dirty="0" smtClean="0">
                <a:latin typeface="18 VAG Rounded Thin   55390" charset="0"/>
                <a:ea typeface="ＭＳ Ｐゴシック" charset="0"/>
              </a:rPr>
              <a:t>it</a:t>
            </a:r>
          </a:p>
          <a:p>
            <a:pPr lvl="1" eaLnBrk="1" hangingPunct="1"/>
            <a:r>
              <a:rPr lang="en-US" sz="2800" dirty="0" smtClean="0">
                <a:latin typeface="18 VAG Rounded Thin   55390" charset="0"/>
                <a:ea typeface="ＭＳ Ｐゴシック" charset="0"/>
              </a:rPr>
              <a:t>Definition</a:t>
            </a:r>
            <a:endParaRPr lang="en-US" sz="2800" dirty="0">
              <a:latin typeface="18 VAG Rounded Thin   55390" charset="0"/>
              <a:ea typeface="ＭＳ Ｐゴシック" charset="0"/>
            </a:endParaRPr>
          </a:p>
          <a:p>
            <a:pPr lvl="1" eaLnBrk="1" hangingPunct="1"/>
            <a:r>
              <a:rPr lang="en-US" sz="2800" dirty="0" smtClean="0">
                <a:latin typeface="18 VAG Rounded Thin   55390" charset="0"/>
                <a:ea typeface="ＭＳ Ｐゴシック" charset="0"/>
              </a:rPr>
              <a:t>Trust </a:t>
            </a:r>
            <a:r>
              <a:rPr lang="en-US" sz="2800" dirty="0">
                <a:latin typeface="18 VAG Rounded Thin   55390" charset="0"/>
                <a:ea typeface="ＭＳ Ｐゴシック" charset="0"/>
              </a:rPr>
              <a:t>the Recursion!</a:t>
            </a:r>
          </a:p>
          <a:p>
            <a:pPr lvl="1" eaLnBrk="1" hangingPunct="1"/>
            <a:r>
              <a:rPr lang="en-US" sz="2800" dirty="0" smtClean="0">
                <a:latin typeface="18 VAG Rounded Thin   55390" charset="0"/>
                <a:ea typeface="ＭＳ Ｐゴシック" charset="0"/>
              </a:rPr>
              <a:t>Conclusion</a:t>
            </a:r>
          </a:p>
        </p:txBody>
      </p:sp>
      <p:sp>
        <p:nvSpPr>
          <p:cNvPr id="448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18 VAG Rounded Bold   07390" charset="0"/>
              </a:rPr>
              <a:t>Overview</a:t>
            </a: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3110628" y="0"/>
            <a:ext cx="60333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2000" b="1" dirty="0" err="1">
                <a:solidFill>
                  <a:srgbClr val="7F7F7F"/>
                </a:solidFill>
                <a:latin typeface="Courier"/>
                <a:cs typeface="Courier"/>
              </a:rPr>
              <a:t>www.worldofescher.com</a:t>
            </a:r>
            <a:r>
              <a:rPr lang="en-US" sz="2000" b="1" dirty="0">
                <a:solidFill>
                  <a:srgbClr val="7F7F7F"/>
                </a:solidFill>
                <a:latin typeface="Courier"/>
                <a:cs typeface="Courier"/>
              </a:rPr>
              <a:t>/gallery/A13.html</a:t>
            </a:r>
          </a:p>
        </p:txBody>
      </p:sp>
      <p:sp>
        <p:nvSpPr>
          <p:cNvPr id="6" name="Rectangle 5"/>
          <p:cNvSpPr/>
          <p:nvPr/>
        </p:nvSpPr>
        <p:spPr>
          <a:xfrm>
            <a:off x="4648201" y="1643390"/>
            <a:ext cx="40386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FFFFFF"/>
                </a:solidFill>
              </a:rPr>
              <a:t>M. C. Escher : </a:t>
            </a:r>
            <a:r>
              <a:rPr lang="en-US" sz="1100" i="1" dirty="0">
                <a:solidFill>
                  <a:srgbClr val="FFFFFF"/>
                </a:solidFill>
              </a:rPr>
              <a:t>Drawing Hands</a:t>
            </a:r>
          </a:p>
        </p:txBody>
      </p:sp>
      <p:sp>
        <p:nvSpPr>
          <p:cNvPr id="7" name="Oval 6"/>
          <p:cNvSpPr/>
          <p:nvPr/>
        </p:nvSpPr>
        <p:spPr>
          <a:xfrm>
            <a:off x="4572000" y="5471652"/>
            <a:ext cx="41910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684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5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990601"/>
            <a:ext cx="7543800" cy="5305864"/>
          </a:xfrm>
        </p:spPr>
        <p:txBody>
          <a:bodyPr/>
          <a:lstStyle/>
          <a:p>
            <a:pPr marL="454025" lvl="1" indent="0" eaLnBrk="1" hangingPunct="1">
              <a:buNone/>
            </a:pPr>
            <a:r>
              <a:rPr lang="en-US" sz="3200" b="1" dirty="0" smtClean="0">
                <a:latin typeface="18 VAG Rounded Thin   55390" charset="0"/>
                <a:ea typeface="ＭＳ Ｐゴシック" charset="0"/>
              </a:rPr>
              <a:t>Base Case</a:t>
            </a:r>
          </a:p>
          <a:p>
            <a:pPr lvl="2" eaLnBrk="1" hangingPunct="1"/>
            <a:r>
              <a:rPr lang="en-US" sz="2800" dirty="0" smtClean="0">
                <a:latin typeface="18 VAG Rounded Thin   55390" charset="0"/>
                <a:ea typeface="ＭＳ Ｐゴシック" charset="0"/>
              </a:rPr>
              <a:t>When do we stop our recursive calls?</a:t>
            </a:r>
          </a:p>
          <a:p>
            <a:pPr lvl="2" eaLnBrk="1" hangingPunct="1"/>
            <a:r>
              <a:rPr lang="en-US" sz="2800" dirty="0" smtClean="0">
                <a:latin typeface="18 VAG Rounded Thin   55390" charset="0"/>
                <a:ea typeface="ＭＳ Ｐゴシック" charset="0"/>
              </a:rPr>
              <a:t>Smallest part of the problem</a:t>
            </a:r>
            <a:endParaRPr lang="en-US" sz="2800" dirty="0" smtClean="0">
              <a:latin typeface="18 VAG Rounded Thin   55390" charset="0"/>
              <a:ea typeface="ＭＳ Ｐゴシック" charset="0"/>
            </a:endParaRPr>
          </a:p>
          <a:p>
            <a:pPr lvl="1" eaLnBrk="1" hangingPunct="1"/>
            <a:endParaRPr lang="en-US" sz="3200" dirty="0">
              <a:latin typeface="18 VAG Rounded Thin   55390" charset="0"/>
              <a:ea typeface="ＭＳ Ｐゴシック" charset="0"/>
            </a:endParaRPr>
          </a:p>
          <a:p>
            <a:pPr marL="454025" lvl="1" indent="0" eaLnBrk="1" hangingPunct="1">
              <a:buNone/>
            </a:pPr>
            <a:r>
              <a:rPr lang="en-US" sz="3200" dirty="0" smtClean="0">
                <a:latin typeface="18 VAG Rounded Thin   55390" charset="0"/>
                <a:ea typeface="ＭＳ Ｐゴシック" charset="0"/>
              </a:rPr>
              <a:t>Consider a two letter word:</a:t>
            </a:r>
          </a:p>
          <a:p>
            <a:pPr marL="454025" lvl="1" indent="0" eaLnBrk="1" hangingPunct="1">
              <a:buNone/>
            </a:pPr>
            <a:r>
              <a:rPr lang="en-US" sz="3200" dirty="0" smtClean="0">
                <a:latin typeface="18 VAG Rounded Thin   55390" charset="0"/>
                <a:ea typeface="ＭＳ Ｐゴシック" charset="0"/>
              </a:rPr>
              <a:t>    </a:t>
            </a:r>
            <a:r>
              <a:rPr lang="en-US" sz="3200" dirty="0" smtClean="0">
                <a:latin typeface="18 VAG Rounded Thin   55390" charset="0"/>
                <a:ea typeface="ＭＳ Ｐゴシック" charset="0"/>
                <a:sym typeface="Wingdings"/>
              </a:rPr>
              <a:t> </a:t>
            </a:r>
            <a:r>
              <a:rPr lang="en-US" sz="3200" dirty="0" err="1" smtClean="0">
                <a:latin typeface="18 VAG Rounded Thin   55390" charset="0"/>
                <a:ea typeface="ＭＳ Ｐゴシック" charset="0"/>
              </a:rPr>
              <a:t>OurDownup</a:t>
            </a:r>
            <a:r>
              <a:rPr lang="en-US" sz="3200" dirty="0" smtClean="0">
                <a:latin typeface="18 VAG Rounded Thin   55390" charset="0"/>
                <a:ea typeface="ＭＳ Ｐゴシック" charset="0"/>
              </a:rPr>
              <a:t>(It) =&gt; It   I   It</a:t>
            </a:r>
          </a:p>
          <a:p>
            <a:pPr marL="454025" lvl="1" indent="0" eaLnBrk="1" hangingPunct="1">
              <a:buNone/>
            </a:pPr>
            <a:endParaRPr lang="en-US" sz="3200" dirty="0">
              <a:latin typeface="18 VAG Rounded Thin   55390" charset="0"/>
              <a:ea typeface="ＭＳ Ｐゴシック" charset="0"/>
            </a:endParaRPr>
          </a:p>
          <a:p>
            <a:pPr marL="454025" lvl="1" indent="0" eaLnBrk="1" hangingPunct="1">
              <a:buNone/>
            </a:pPr>
            <a:r>
              <a:rPr lang="en-US" sz="3200" dirty="0" smtClean="0">
                <a:latin typeface="18 VAG Rounded Thin   55390" charset="0"/>
                <a:ea typeface="ＭＳ Ｐゴシック" charset="0"/>
              </a:rPr>
              <a:t>What is an even smaller part of the problem?</a:t>
            </a:r>
            <a:endParaRPr lang="en-US" sz="3200" dirty="0" smtClean="0">
              <a:latin typeface="18 VAG Rounded Thin   55390" charset="0"/>
              <a:ea typeface="ＭＳ Ｐゴシック" charset="0"/>
            </a:endParaRPr>
          </a:p>
        </p:txBody>
      </p:sp>
      <p:sp>
        <p:nvSpPr>
          <p:cNvPr id="448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>
                <a:latin typeface="18 VAG Rounded Bold   07390" charset="0"/>
              </a:rPr>
              <a:t>OurDownup</a:t>
            </a:r>
            <a:r>
              <a:rPr lang="en-US" dirty="0" smtClean="0">
                <a:latin typeface="18 VAG Rounded Bold   07390" charset="0"/>
              </a:rPr>
              <a:t>: 2 parts to solve </a:t>
            </a:r>
            <a:endParaRPr lang="en-US" dirty="0">
              <a:latin typeface="18 VAG Rounded Bold   07390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572000" y="5471652"/>
            <a:ext cx="41910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34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5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990601"/>
            <a:ext cx="7543800" cy="5305864"/>
          </a:xfrm>
        </p:spPr>
        <p:txBody>
          <a:bodyPr/>
          <a:lstStyle/>
          <a:p>
            <a:pPr marL="454025" lvl="1" indent="0" eaLnBrk="1" hangingPunct="1">
              <a:buNone/>
            </a:pPr>
            <a:r>
              <a:rPr lang="en-US" sz="3200" b="1" dirty="0" smtClean="0">
                <a:latin typeface="18 VAG Rounded Thin   55390" charset="0"/>
                <a:ea typeface="ＭＳ Ｐゴシック" charset="0"/>
              </a:rPr>
              <a:t>Click it out …</a:t>
            </a:r>
          </a:p>
          <a:p>
            <a:pPr marL="454025" lvl="1" indent="0" eaLnBrk="1" hangingPunct="1">
              <a:buNone/>
            </a:pPr>
            <a:r>
              <a:rPr lang="en-US" sz="3200" b="1" dirty="0" smtClean="0">
                <a:latin typeface="18 VAG Rounded Thin   55390" charset="0"/>
                <a:ea typeface="ＭＳ Ｐゴシック" charset="0"/>
              </a:rPr>
              <a:t>Base Case: </a:t>
            </a:r>
            <a:r>
              <a:rPr lang="en-US" sz="3200" b="1" dirty="0" err="1" smtClean="0">
                <a:latin typeface="18 VAG Rounded Thin   55390" charset="0"/>
                <a:ea typeface="ＭＳ Ｐゴシック" charset="0"/>
              </a:rPr>
              <a:t>OurDownup</a:t>
            </a:r>
            <a:endParaRPr lang="en-US" sz="3200" dirty="0" smtClean="0">
              <a:latin typeface="18 VAG Rounded Thin   55390" charset="0"/>
              <a:ea typeface="ＭＳ Ｐゴシック" charset="0"/>
            </a:endParaRPr>
          </a:p>
          <a:p>
            <a:pPr lvl="1" eaLnBrk="1" hangingPunct="1"/>
            <a:r>
              <a:rPr lang="en-US" sz="3200" dirty="0" smtClean="0">
                <a:latin typeface="18 VAG Rounded Thin   55390" charset="0"/>
                <a:ea typeface="ＭＳ Ｐゴシック" charset="0"/>
              </a:rPr>
              <a:t>A) When we have an “I”</a:t>
            </a:r>
          </a:p>
          <a:p>
            <a:pPr lvl="1" eaLnBrk="1" hangingPunct="1"/>
            <a:r>
              <a:rPr lang="en-US" sz="3200" dirty="0" smtClean="0">
                <a:latin typeface="18 VAG Rounded Thin   55390" charset="0"/>
                <a:ea typeface="ＭＳ Ｐゴシック" charset="0"/>
              </a:rPr>
              <a:t>B) When the length of word is 2</a:t>
            </a:r>
          </a:p>
          <a:p>
            <a:pPr lvl="1" eaLnBrk="1" hangingPunct="1"/>
            <a:r>
              <a:rPr lang="en-US" sz="3200" dirty="0" smtClean="0">
                <a:latin typeface="18 VAG Rounded Thin   55390" charset="0"/>
                <a:ea typeface="ＭＳ Ｐゴシック" charset="0"/>
              </a:rPr>
              <a:t>C) No Base Case is needed</a:t>
            </a:r>
          </a:p>
          <a:p>
            <a:pPr lvl="1" eaLnBrk="1" hangingPunct="1"/>
            <a:r>
              <a:rPr lang="en-US" sz="3200" dirty="0" smtClean="0">
                <a:latin typeface="18 VAG Rounded Thin   55390" charset="0"/>
                <a:ea typeface="ＭＳ Ｐゴシック" charset="0"/>
              </a:rPr>
              <a:t>D) When the length of word is 1</a:t>
            </a:r>
          </a:p>
          <a:p>
            <a:pPr lvl="1" eaLnBrk="1" hangingPunct="1"/>
            <a:r>
              <a:rPr lang="en-US" sz="3200" dirty="0" smtClean="0">
                <a:latin typeface="18 VAG Rounded Thin   55390" charset="0"/>
                <a:ea typeface="ＭＳ Ｐゴシック" charset="0"/>
              </a:rPr>
              <a:t>E) Who knows</a:t>
            </a:r>
            <a:endParaRPr lang="en-US" sz="3200" dirty="0">
              <a:latin typeface="18 VAG Rounded Thin   55390" charset="0"/>
              <a:ea typeface="ＭＳ Ｐゴシック" charset="0"/>
            </a:endParaRPr>
          </a:p>
        </p:txBody>
      </p:sp>
      <p:sp>
        <p:nvSpPr>
          <p:cNvPr id="448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>
                <a:latin typeface="18 VAG Rounded Bold   07390" charset="0"/>
              </a:rPr>
              <a:t>OurDownup</a:t>
            </a:r>
            <a:r>
              <a:rPr lang="en-US" dirty="0" smtClean="0">
                <a:latin typeface="18 VAG Rounded Bold   07390" charset="0"/>
              </a:rPr>
              <a:t>: 2 parts to solve </a:t>
            </a:r>
            <a:endParaRPr lang="en-US" dirty="0">
              <a:latin typeface="18 VAG Rounded Bold   07390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572000" y="5471652"/>
            <a:ext cx="41910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24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5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990601"/>
            <a:ext cx="7543800" cy="5305864"/>
          </a:xfrm>
        </p:spPr>
        <p:txBody>
          <a:bodyPr/>
          <a:lstStyle/>
          <a:p>
            <a:pPr marL="454025" lvl="1" indent="0" eaLnBrk="1" hangingPunct="1">
              <a:buNone/>
            </a:pPr>
            <a:r>
              <a:rPr lang="en-US" sz="3200" b="1" dirty="0" smtClean="0">
                <a:latin typeface="18 VAG Rounded Thin   55390" charset="0"/>
                <a:ea typeface="ＭＳ Ｐゴシック" charset="0"/>
              </a:rPr>
              <a:t>Recursive Case: </a:t>
            </a:r>
            <a:r>
              <a:rPr lang="en-US" sz="3200" b="1" dirty="0" err="1" smtClean="0">
                <a:latin typeface="18 VAG Rounded Thin   55390" charset="0"/>
                <a:ea typeface="ＭＳ Ｐゴシック" charset="0"/>
              </a:rPr>
              <a:t>OurDownUp</a:t>
            </a:r>
            <a:endParaRPr lang="en-US" sz="3200" b="1" dirty="0" smtClean="0">
              <a:latin typeface="18 VAG Rounded Thin   55390" charset="0"/>
              <a:ea typeface="ＭＳ Ｐゴシック" charset="0"/>
            </a:endParaRPr>
          </a:p>
          <a:p>
            <a:pPr marL="454025" lvl="1" indent="0" eaLnBrk="1" hangingPunct="1">
              <a:buNone/>
            </a:pPr>
            <a:r>
              <a:rPr lang="en-US" sz="3200" b="1" dirty="0" smtClean="0">
                <a:latin typeface="18 VAG Rounded Thin   55390" charset="0"/>
                <a:ea typeface="ＭＳ Ｐゴシック" charset="0"/>
              </a:rPr>
              <a:t>(Divide, Invoke, Combine(process))</a:t>
            </a:r>
          </a:p>
          <a:p>
            <a:pPr marL="454025" lvl="1" indent="0" eaLnBrk="1" hangingPunct="1">
              <a:buNone/>
            </a:pPr>
            <a:endParaRPr lang="en-US" sz="3200" b="1" dirty="0">
              <a:latin typeface="18 VAG Rounded Thin   55390" charset="0"/>
              <a:ea typeface="ＭＳ Ｐゴシック" charset="0"/>
            </a:endParaRPr>
          </a:p>
          <a:p>
            <a:pPr marL="454025" lvl="1" indent="0" eaLnBrk="1" hangingPunct="1">
              <a:buNone/>
            </a:pPr>
            <a:r>
              <a:rPr lang="en-US" sz="3200" b="1" dirty="0" smtClean="0">
                <a:latin typeface="18 VAG Rounded Thin   55390" charset="0"/>
                <a:ea typeface="ＭＳ Ｐゴシック" charset="0"/>
              </a:rPr>
              <a:t>Go back to a 2-letter word:</a:t>
            </a:r>
          </a:p>
          <a:p>
            <a:pPr lvl="1" eaLnBrk="1" hangingPunct="1">
              <a:buFont typeface="Wingdings" charset="0"/>
              <a:buChar char="è"/>
            </a:pPr>
            <a:r>
              <a:rPr lang="en-US" sz="3200" b="1" dirty="0" err="1" smtClean="0">
                <a:latin typeface="18 VAG Rounded Thin   55390" charset="0"/>
                <a:ea typeface="ＭＳ Ｐゴシック" charset="0"/>
                <a:sym typeface="Wingdings"/>
              </a:rPr>
              <a:t>OurDownUp</a:t>
            </a:r>
            <a:r>
              <a:rPr lang="en-US" sz="3200" b="1" dirty="0" smtClean="0">
                <a:latin typeface="18 VAG Rounded Thin   55390" charset="0"/>
                <a:ea typeface="ＭＳ Ｐゴシック" charset="0"/>
                <a:sym typeface="Wingdings"/>
              </a:rPr>
              <a:t>(It)  It   I   It</a:t>
            </a:r>
          </a:p>
          <a:p>
            <a:pPr marL="454025" lvl="1" indent="0" eaLnBrk="1" hangingPunct="1">
              <a:buNone/>
            </a:pPr>
            <a:endParaRPr lang="en-US" sz="3200" b="1" dirty="0" smtClean="0">
              <a:latin typeface="18 VAG Rounded Thin   55390" charset="0"/>
              <a:ea typeface="ＭＳ Ｐゴシック" charset="0"/>
              <a:sym typeface="Wingdings"/>
            </a:endParaRPr>
          </a:p>
          <a:p>
            <a:pPr marL="454025" lvl="1" indent="0" eaLnBrk="1" hangingPunct="1">
              <a:buNone/>
            </a:pPr>
            <a:r>
              <a:rPr lang="en-US" sz="3200" b="1" dirty="0" smtClean="0">
                <a:latin typeface="18 VAG Rounded Thin   55390" charset="0"/>
                <a:ea typeface="ＭＳ Ｐゴシック" charset="0"/>
                <a:sym typeface="Wingdings"/>
              </a:rPr>
              <a:t> What has to happen to process a 2-letter word?</a:t>
            </a:r>
            <a:endParaRPr lang="en-US" sz="3200" b="1" dirty="0">
              <a:latin typeface="18 VAG Rounded Thin   55390" charset="0"/>
              <a:ea typeface="ＭＳ Ｐゴシック" charset="0"/>
              <a:sym typeface="Wingdings"/>
            </a:endParaRPr>
          </a:p>
          <a:p>
            <a:pPr marL="454025" lvl="1" indent="0" eaLnBrk="1" hangingPunct="1">
              <a:buNone/>
            </a:pPr>
            <a:endParaRPr lang="en-US" sz="3200" dirty="0" smtClean="0">
              <a:latin typeface="18 VAG Rounded Thin   55390" charset="0"/>
              <a:ea typeface="ＭＳ Ｐゴシック" charset="0"/>
            </a:endParaRPr>
          </a:p>
        </p:txBody>
      </p:sp>
      <p:sp>
        <p:nvSpPr>
          <p:cNvPr id="448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>
                <a:latin typeface="18 VAG Rounded Bold   07390" charset="0"/>
              </a:rPr>
              <a:t>OurDownUp</a:t>
            </a:r>
            <a:r>
              <a:rPr lang="en-US" dirty="0" smtClean="0">
                <a:latin typeface="18 VAG Rounded Bold   07390" charset="0"/>
              </a:rPr>
              <a:t>: 2 parts to solve </a:t>
            </a:r>
            <a:endParaRPr lang="en-US" dirty="0">
              <a:latin typeface="18 VAG Rounded Bold   07390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572000" y="5471652"/>
            <a:ext cx="41910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265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5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990601"/>
            <a:ext cx="7543800" cy="5305864"/>
          </a:xfrm>
        </p:spPr>
        <p:txBody>
          <a:bodyPr/>
          <a:lstStyle/>
          <a:p>
            <a:pPr marL="454025" lvl="1" indent="0" eaLnBrk="1" hangingPunct="1">
              <a:buNone/>
            </a:pPr>
            <a:r>
              <a:rPr lang="en-US" sz="3200" b="1" dirty="0" smtClean="0">
                <a:latin typeface="18 VAG Rounded Thin   55390" charset="0"/>
                <a:ea typeface="ＭＳ Ｐゴシック" charset="0"/>
              </a:rPr>
              <a:t>Click it out …</a:t>
            </a:r>
          </a:p>
          <a:p>
            <a:pPr marL="454025" lvl="1" indent="0" eaLnBrk="1" hangingPunct="1">
              <a:buNone/>
            </a:pPr>
            <a:r>
              <a:rPr lang="en-US" sz="3200" b="1" dirty="0" smtClean="0">
                <a:latin typeface="18 VAG Rounded Thin   55390" charset="0"/>
                <a:ea typeface="ＭＳ Ｐゴシック" charset="0"/>
              </a:rPr>
              <a:t>Recursive</a:t>
            </a:r>
            <a:r>
              <a:rPr lang="en-US" sz="3200" b="1" dirty="0" smtClean="0">
                <a:latin typeface="18 VAG Rounded Thin   55390" charset="0"/>
                <a:ea typeface="ＭＳ Ｐゴシック" charset="0"/>
              </a:rPr>
              <a:t> Case: </a:t>
            </a:r>
            <a:r>
              <a:rPr lang="en-US" sz="3200" b="1" dirty="0" err="1" smtClean="0">
                <a:latin typeface="18 VAG Rounded Thin   55390" charset="0"/>
                <a:ea typeface="ＭＳ Ｐゴシック" charset="0"/>
              </a:rPr>
              <a:t>OurDownUp</a:t>
            </a:r>
            <a:r>
              <a:rPr lang="en-US" sz="3200" b="1" dirty="0" smtClean="0">
                <a:latin typeface="18 VAG Rounded Thin   55390" charset="0"/>
                <a:ea typeface="ＭＳ Ｐゴシック" charset="0"/>
              </a:rPr>
              <a:t>(It)</a:t>
            </a:r>
            <a:endParaRPr lang="en-US" sz="3200" dirty="0" smtClean="0">
              <a:latin typeface="18 VAG Rounded Thin   55390" charset="0"/>
              <a:ea typeface="ＭＳ Ｐゴシック" charset="0"/>
            </a:endParaRPr>
          </a:p>
          <a:p>
            <a:pPr lvl="1" eaLnBrk="1" hangingPunct="1"/>
            <a:r>
              <a:rPr lang="en-US" sz="3200" dirty="0" smtClean="0">
                <a:latin typeface="18 VAG Rounded Thin   55390" charset="0"/>
                <a:ea typeface="ＭＳ Ｐゴシック" charset="0"/>
              </a:rPr>
              <a:t>A) Write It, Strip off last, Write It</a:t>
            </a:r>
          </a:p>
          <a:p>
            <a:pPr lvl="1" eaLnBrk="1" hangingPunct="1"/>
            <a:r>
              <a:rPr lang="en-US" sz="3200" dirty="0" smtClean="0">
                <a:latin typeface="18 VAG Rounded Thin   55390" charset="0"/>
                <a:ea typeface="ＭＳ Ｐゴシック" charset="0"/>
              </a:rPr>
              <a:t>B) Strip off last, Write It, Write It</a:t>
            </a:r>
          </a:p>
          <a:p>
            <a:pPr lvl="1" eaLnBrk="1" hangingPunct="1"/>
            <a:r>
              <a:rPr lang="en-US" sz="3200" dirty="0" smtClean="0">
                <a:latin typeface="18 VAG Rounded Thin   55390" charset="0"/>
                <a:ea typeface="ＭＳ Ｐゴシック" charset="0"/>
              </a:rPr>
              <a:t>C) Write It, Write It, Strip off last</a:t>
            </a:r>
          </a:p>
          <a:p>
            <a:pPr lvl="1" eaLnBrk="1" hangingPunct="1"/>
            <a:r>
              <a:rPr lang="en-US" sz="3200" dirty="0" smtClean="0">
                <a:latin typeface="18 VAG Rounded Thin   55390" charset="0"/>
                <a:ea typeface="ＭＳ Ｐゴシック" charset="0"/>
              </a:rPr>
              <a:t>D) Who knows</a:t>
            </a:r>
            <a:endParaRPr lang="en-US" sz="3200" dirty="0">
              <a:latin typeface="18 VAG Rounded Thin   55390" charset="0"/>
              <a:ea typeface="ＭＳ Ｐゴシック" charset="0"/>
            </a:endParaRPr>
          </a:p>
        </p:txBody>
      </p:sp>
      <p:sp>
        <p:nvSpPr>
          <p:cNvPr id="448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>
                <a:latin typeface="18 VAG Rounded Bold   07390" charset="0"/>
              </a:rPr>
              <a:t>OurDownUp</a:t>
            </a:r>
            <a:r>
              <a:rPr lang="en-US" dirty="0" smtClean="0">
                <a:latin typeface="18 VAG Rounded Bold   07390" charset="0"/>
              </a:rPr>
              <a:t>: 2 parts to solve </a:t>
            </a:r>
            <a:endParaRPr lang="en-US" dirty="0">
              <a:latin typeface="18 VAG Rounded Bold   07390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572000" y="5471652"/>
            <a:ext cx="41910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357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869656" cy="5305864"/>
          </a:xfrm>
        </p:spPr>
        <p:txBody>
          <a:bodyPr/>
          <a:lstStyle/>
          <a:p>
            <a:pPr>
              <a:buNone/>
            </a:pPr>
            <a:endParaRPr lang="en-US"/>
          </a:p>
          <a:p>
            <a:pPr marL="582613" indent="-457200">
              <a:buFont typeface="+mj-lt"/>
              <a:buAutoNum type="alphaLcParenR"/>
            </a:pPr>
            <a:r>
              <a:rPr lang="en-US"/>
              <a:t>Strongly disagree</a:t>
            </a:r>
          </a:p>
          <a:p>
            <a:pPr marL="582613" indent="-457200">
              <a:buFont typeface="+mj-lt"/>
              <a:buAutoNum type="alphaLcParenR"/>
            </a:pPr>
            <a:r>
              <a:rPr lang="en-US"/>
              <a:t>Disagree</a:t>
            </a:r>
          </a:p>
          <a:p>
            <a:pPr marL="582613" indent="-457200">
              <a:buFont typeface="+mj-lt"/>
              <a:buAutoNum type="alphaLcParenR"/>
            </a:pPr>
            <a:r>
              <a:rPr lang="en-US"/>
              <a:t>Neutral</a:t>
            </a:r>
          </a:p>
          <a:p>
            <a:pPr marL="582613" indent="-457200">
              <a:buFont typeface="+mj-lt"/>
              <a:buAutoNum type="alphaLcParenR"/>
            </a:pPr>
            <a:r>
              <a:rPr lang="en-US"/>
              <a:t>Agree</a:t>
            </a:r>
          </a:p>
          <a:p>
            <a:pPr marL="582613" indent="-457200">
              <a:buFont typeface="+mj-lt"/>
              <a:buAutoNum type="alphaLcParenR"/>
            </a:pPr>
            <a:r>
              <a:rPr lang="en-US"/>
              <a:t>Strongly agree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“I understood Vee &amp; Downup”</a:t>
            </a:r>
          </a:p>
        </p:txBody>
      </p:sp>
      <p:sp>
        <p:nvSpPr>
          <p:cNvPr id="8" name="Oval 7"/>
          <p:cNvSpPr/>
          <p:nvPr/>
        </p:nvSpPr>
        <p:spPr>
          <a:xfrm>
            <a:off x="4572000" y="5700252"/>
            <a:ext cx="41910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9" name="Picture 10"/>
          <p:cNvPicPr>
            <a:picLocks noChangeAspect="1"/>
          </p:cNvPicPr>
          <p:nvPr/>
        </p:nvPicPr>
        <p:blipFill>
          <a:blip r:embed="rId2"/>
          <a:srcRect l="7298" t="14340" r="10573" b="10814"/>
          <a:stretch>
            <a:fillRect/>
          </a:stretch>
        </p:blipFill>
        <p:spPr bwMode="auto">
          <a:xfrm>
            <a:off x="2895600" y="2362200"/>
            <a:ext cx="1143000" cy="1041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524000"/>
            <a:ext cx="4178300" cy="41783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579696" y="1257685"/>
            <a:ext cx="414866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FFFFFF"/>
                </a:solidFill>
              </a:rPr>
              <a:t>M. C. Escher : </a:t>
            </a:r>
            <a:r>
              <a:rPr lang="en-US" sz="1100" i="1" dirty="0">
                <a:solidFill>
                  <a:srgbClr val="FFFFFF"/>
                </a:solidFill>
              </a:rPr>
              <a:t>Fish and Scales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5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990601"/>
            <a:ext cx="7543800" cy="5305864"/>
          </a:xfrm>
        </p:spPr>
        <p:txBody>
          <a:bodyPr/>
          <a:lstStyle/>
          <a:p>
            <a:pPr marL="454025" lvl="1" indent="0" eaLnBrk="1" hangingPunct="1">
              <a:buNone/>
            </a:pPr>
            <a:r>
              <a:rPr lang="en-US" sz="3200" dirty="0" smtClean="0">
                <a:latin typeface="18 VAG Rounded Thin   55390" charset="0"/>
                <a:ea typeface="ＭＳ Ｐゴシック" charset="0"/>
              </a:rPr>
              <a:t>Recursive </a:t>
            </a:r>
            <a:r>
              <a:rPr lang="en-US" sz="3200" dirty="0" err="1" smtClean="0">
                <a:latin typeface="18 VAG Rounded Thin   55390" charset="0"/>
                <a:ea typeface="ＭＳ Ｐゴシック" charset="0"/>
              </a:rPr>
              <a:t>DownUp</a:t>
            </a:r>
            <a:r>
              <a:rPr lang="en-US" sz="3200" dirty="0" smtClean="0">
                <a:latin typeface="18 VAG Rounded Thin   55390" charset="0"/>
                <a:ea typeface="ＭＳ Ｐゴシック" charset="0"/>
              </a:rPr>
              <a:t>:</a:t>
            </a:r>
            <a:endParaRPr lang="en-US" sz="3200" dirty="0">
              <a:latin typeface="18 VAG Rounded Thin   55390" charset="0"/>
              <a:ea typeface="ＭＳ Ｐゴシック" charset="0"/>
            </a:endParaRPr>
          </a:p>
        </p:txBody>
      </p:sp>
      <p:sp>
        <p:nvSpPr>
          <p:cNvPr id="448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18 VAG Rounded Bold   07390" charset="0"/>
              </a:rPr>
              <a:t>Paradigms: Functional or Imperative?</a:t>
            </a:r>
            <a:endParaRPr lang="en-US" dirty="0">
              <a:latin typeface="18 VAG Rounded Bold   07390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572000" y="5471652"/>
            <a:ext cx="41910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2" name="Picture 1" descr="recurs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032000"/>
            <a:ext cx="54864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53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5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990601"/>
            <a:ext cx="7543800" cy="5305864"/>
          </a:xfrm>
        </p:spPr>
        <p:txBody>
          <a:bodyPr/>
          <a:lstStyle/>
          <a:p>
            <a:pPr marL="454025" lvl="1" indent="0" eaLnBrk="1" hangingPunct="1">
              <a:buNone/>
            </a:pPr>
            <a:r>
              <a:rPr lang="en-US" sz="3200" dirty="0" smtClean="0">
                <a:latin typeface="18 VAG Rounded Thin   55390" charset="0"/>
                <a:ea typeface="ＭＳ Ｐゴシック" charset="0"/>
              </a:rPr>
              <a:t>Iterative </a:t>
            </a:r>
            <a:r>
              <a:rPr lang="en-US" sz="3200" dirty="0" err="1" smtClean="0">
                <a:latin typeface="18 VAG Rounded Thin   55390" charset="0"/>
                <a:ea typeface="ＭＳ Ｐゴシック" charset="0"/>
              </a:rPr>
              <a:t>DownUp</a:t>
            </a:r>
            <a:r>
              <a:rPr lang="en-US" sz="3200" dirty="0" smtClean="0">
                <a:latin typeface="18 VAG Rounded Thin   55390" charset="0"/>
                <a:ea typeface="ＭＳ Ｐゴシック" charset="0"/>
              </a:rPr>
              <a:t>:</a:t>
            </a:r>
            <a:endParaRPr lang="en-US" sz="3200" dirty="0">
              <a:latin typeface="18 VAG Rounded Thin   55390" charset="0"/>
              <a:ea typeface="ＭＳ Ｐゴシック" charset="0"/>
            </a:endParaRPr>
          </a:p>
        </p:txBody>
      </p:sp>
      <p:sp>
        <p:nvSpPr>
          <p:cNvPr id="448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18 VAG Rounded Bold   07390" charset="0"/>
              </a:rPr>
              <a:t>Paradigms: Functional or Imperative?</a:t>
            </a:r>
            <a:endParaRPr lang="en-US" dirty="0">
              <a:latin typeface="18 VAG Rounded Bold   07390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572000" y="5471652"/>
            <a:ext cx="41910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" name="Picture 2" descr="iterativ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00200"/>
            <a:ext cx="4267200" cy="489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818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47142</TotalTime>
  <Pages>47</Pages>
  <Words>556</Words>
  <Application>Microsoft Macintosh PowerPoint</Application>
  <PresentationFormat>Letter Paper (8.5x11 in)</PresentationFormat>
  <Paragraphs>113</Paragraphs>
  <Slides>15</Slides>
  <Notes>9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Metro</vt:lpstr>
      <vt:lpstr>Go see Inception!</vt:lpstr>
      <vt:lpstr>Overview</vt:lpstr>
      <vt:lpstr>OurDownup: 2 parts to solve </vt:lpstr>
      <vt:lpstr>OurDownup: 2 parts to solve </vt:lpstr>
      <vt:lpstr>OurDownUp: 2 parts to solve </vt:lpstr>
      <vt:lpstr>OurDownUp: 2 parts to solve </vt:lpstr>
      <vt:lpstr>“I understood Vee &amp; Downup”</vt:lpstr>
      <vt:lpstr>Paradigms: Functional or Imperative?</vt:lpstr>
      <vt:lpstr>Paradigms: Functional or Imperative?</vt:lpstr>
      <vt:lpstr>Reverse a word : Try It</vt:lpstr>
      <vt:lpstr>Definition</vt:lpstr>
      <vt:lpstr>You already know it!</vt:lpstr>
      <vt:lpstr>Trust the Recursion</vt:lpstr>
      <vt:lpstr>Sanity Check…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CS61C - Lecture 13</dc:title>
  <dc:subject/>
  <dc:creator>John Wawrzynek</dc:creator>
  <cp:keywords/>
  <dc:description/>
  <cp:lastModifiedBy>Sean Morris</cp:lastModifiedBy>
  <cp:revision>2989</cp:revision>
  <cp:lastPrinted>2013-02-22T06:31:23Z</cp:lastPrinted>
  <dcterms:created xsi:type="dcterms:W3CDTF">2013-02-22T06:23:41Z</dcterms:created>
  <dcterms:modified xsi:type="dcterms:W3CDTF">2013-07-09T16:02:39Z</dcterms:modified>
</cp:coreProperties>
</file>