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6" r:id="rId1"/>
  </p:sldMasterIdLst>
  <p:notesMasterIdLst>
    <p:notesMasterId r:id="rId27"/>
  </p:notesMasterIdLst>
  <p:handoutMasterIdLst>
    <p:handoutMasterId r:id="rId28"/>
  </p:handoutMasterIdLst>
  <p:sldIdLst>
    <p:sldId id="1047" r:id="rId2"/>
    <p:sldId id="1108" r:id="rId3"/>
    <p:sldId id="1078" r:id="rId4"/>
    <p:sldId id="1085" r:id="rId5"/>
    <p:sldId id="1097" r:id="rId6"/>
    <p:sldId id="1106" r:id="rId7"/>
    <p:sldId id="1109" r:id="rId8"/>
    <p:sldId id="1095" r:id="rId9"/>
    <p:sldId id="1086" r:id="rId10"/>
    <p:sldId id="1104" r:id="rId11"/>
    <p:sldId id="1088" r:id="rId12"/>
    <p:sldId id="1092" r:id="rId13"/>
    <p:sldId id="1089" r:id="rId14"/>
    <p:sldId id="1112" r:id="rId15"/>
    <p:sldId id="1115" r:id="rId16"/>
    <p:sldId id="1111" r:id="rId17"/>
    <p:sldId id="1102" r:id="rId18"/>
    <p:sldId id="1090" r:id="rId19"/>
    <p:sldId id="1105" r:id="rId20"/>
    <p:sldId id="1087" r:id="rId21"/>
    <p:sldId id="1103" r:id="rId22"/>
    <p:sldId id="1096" r:id="rId23"/>
    <p:sldId id="1093" r:id="rId24"/>
    <p:sldId id="1113" r:id="rId25"/>
    <p:sldId id="1070" r:id="rId26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1172" autoAdjust="0"/>
  </p:normalViewPr>
  <p:slideViewPr>
    <p:cSldViewPr>
      <p:cViewPr varScale="1">
        <p:scale>
          <a:sx n="95" d="100"/>
          <a:sy n="95" d="100"/>
        </p:scale>
        <p:origin x="-1288" y="-12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1104" y="-12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96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1775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=SqBw7XapJKk – bicycle robot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september</a:t>
            </a:r>
            <a:r>
              <a:rPr lang="en-US" dirty="0" smtClean="0"/>
              <a:t>, driverless</a:t>
            </a:r>
            <a:r>
              <a:rPr lang="en-US" baseline="0" dirty="0" smtClean="0"/>
              <a:t> cars legalized in CA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=glT26E_fZ0I – 59s</a:t>
            </a:r>
          </a:p>
          <a:p>
            <a:endParaRPr lang="en-US" dirty="0" smtClean="0"/>
          </a:p>
          <a:p>
            <a:r>
              <a:rPr lang="en-US" dirty="0" smtClean="0"/>
              <a:t>Herb: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=gBgfpl0lcIo</a:t>
            </a:r>
            <a:r>
              <a:rPr lang="en-US" baseline="0" dirty="0"/>
              <a:t> </a:t>
            </a:r>
            <a:r>
              <a:rPr lang="en-US" baseline="0" dirty="0" smtClean="0"/>
              <a:t>– 2:28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yann.lecun.com</a:t>
            </a:r>
            <a:r>
              <a:rPr lang="en-US" dirty="0" smtClean="0"/>
              <a:t>/</a:t>
            </a:r>
            <a:r>
              <a:rPr lang="en-US" dirty="0" err="1" smtClean="0"/>
              <a:t>exdb</a:t>
            </a:r>
            <a:r>
              <a:rPr lang="en-US" dirty="0" smtClean="0"/>
              <a:t>/</a:t>
            </a:r>
            <a:r>
              <a:rPr lang="en-US" dirty="0" err="1" smtClean="0"/>
              <a:t>lenet</a:t>
            </a:r>
            <a:r>
              <a:rPr lang="en-US" dirty="0" smtClean="0"/>
              <a:t>/a12.html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supervised can learn to distinguish different</a:t>
            </a:r>
            <a:r>
              <a:rPr lang="en-US" baseline="0" dirty="0" smtClean="0"/>
              <a:t> classes of things (E.g., what part of speech are words in a sentence?), application to Kahn academy: predict if person will get next problem right</a:t>
            </a:r>
          </a:p>
          <a:p>
            <a:endParaRPr lang="en-US" dirty="0" smtClean="0"/>
          </a:p>
          <a:p>
            <a:r>
              <a:rPr lang="en-US" dirty="0" smtClean="0"/>
              <a:t>Unsupervised: learn representations (how</a:t>
            </a:r>
            <a:r>
              <a:rPr lang="en-US" baseline="0" dirty="0" smtClean="0"/>
              <a:t> do these objects differ from one another?)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Reinforcement learning: playing a game, learning to walk (http://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=SJS22jQTdSU)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=gy5g33S0Gzo – towel folding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=SqBw7XapJKk – bicycle robot</a:t>
            </a:r>
          </a:p>
          <a:p>
            <a:endParaRPr lang="en-US" dirty="0" smtClean="0"/>
          </a:p>
          <a:p>
            <a:r>
              <a:rPr lang="en-US" dirty="0" smtClean="0"/>
              <a:t>FINISH</a:t>
            </a:r>
          </a:p>
          <a:p>
            <a:endParaRPr lang="en-US" dirty="0" smtClean="0"/>
          </a:p>
          <a:p>
            <a:r>
              <a:rPr lang="en-US" dirty="0" smtClean="0"/>
              <a:t>Bio mimicry: 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=4V1631-Vcm4&amp;feature=</a:t>
            </a:r>
            <a:r>
              <a:rPr lang="en-US" dirty="0" err="1" smtClean="0"/>
              <a:t>plcp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Herb: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=gBgfpl0lcIo</a:t>
            </a:r>
            <a:r>
              <a:rPr lang="en-US" baseline="0" dirty="0" smtClean="0"/>
              <a:t> – 2:28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Assistive robotics: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=aRA6VyhXDJ8 – 1:49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talk to a neighbor about why</a:t>
            </a:r>
            <a:r>
              <a:rPr lang="en-US" baseline="0" dirty="0" smtClean="0"/>
              <a:t> you answered as you did – and whether the right answer might depend on circumstance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talk to a neighbor about why</a:t>
            </a:r>
            <a:r>
              <a:rPr lang="en-US" baseline="0" dirty="0" smtClean="0"/>
              <a:t> you answered as you did – and whether the right answer might depend on circumstance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theorem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; also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Can you think of a rule that always works for identifying dogs? What problems</a:t>
            </a:r>
            <a:r>
              <a:rPr lang="en-US" baseline="0" dirty="0" smtClean="0"/>
              <a:t> does this pose for making an intelligent system? </a:t>
            </a:r>
          </a:p>
          <a:p>
            <a:r>
              <a:rPr lang="en-US" baseline="0" dirty="0" smtClean="0"/>
              <a:t>- If everyone gets it right: talk to your partner about how you might surmount this issue with rules and symbols)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better math</a:t>
            </a:r>
            <a:r>
              <a:rPr lang="en-US" baseline="0" dirty="0" smtClean="0"/>
              <a:t> for existing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0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1" y="6389159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supervised can learn to distinguish different</a:t>
            </a:r>
            <a:r>
              <a:rPr lang="en-US" baseline="0" dirty="0" smtClean="0"/>
              <a:t> classes of things (E.g., what part of speech are words in a sentence?), application to Kahn academy: predict if person will get next problem right</a:t>
            </a:r>
          </a:p>
          <a:p>
            <a:endParaRPr lang="en-US" dirty="0" smtClean="0"/>
          </a:p>
          <a:p>
            <a:r>
              <a:rPr lang="en-US" dirty="0" smtClean="0"/>
              <a:t>Unsupervised: learn representations (how</a:t>
            </a:r>
            <a:r>
              <a:rPr lang="en-US" baseline="0" dirty="0" smtClean="0"/>
              <a:t> do these objects differ from one another?)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Reinforcement learning: playing a game, learning to walk (http://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=SJS22jQTdSU)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supervised can learn to distinguish different</a:t>
            </a:r>
            <a:r>
              <a:rPr lang="en-US" baseline="0" dirty="0" smtClean="0"/>
              <a:t> classes of things (E.g., what part of speech are words in a sentence?), application to Kahn academy: predict if person will get next problem right</a:t>
            </a:r>
          </a:p>
          <a:p>
            <a:endParaRPr lang="en-US" dirty="0" smtClean="0"/>
          </a:p>
          <a:p>
            <a:r>
              <a:rPr lang="en-US" dirty="0" smtClean="0"/>
              <a:t>Unsupervised: learn representations (how</a:t>
            </a:r>
            <a:r>
              <a:rPr lang="en-US" baseline="0" dirty="0" smtClean="0"/>
              <a:t> do these objects differ from one another?)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Reinforcement learning: playing a game, learning to walk (http://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=SJS22jQTdSU)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7D12C-1D62-DB44-B351-8710E9C41D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A4-CC93-424A-94EB-96D0AD625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56AB-6050-C54D-8146-0D0927CCFB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61CD5-B477-9E43-A365-B6CBAABDE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9752C-0324-1C40-9504-CBF4C9360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050E0-6EC7-2D45-8299-7B7E99CE3E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A8A-592E-AF43-B50A-9BAEEB4055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1EDB-CE87-4BA6-95D9-AD3AE9C734F7}" type="datetime1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025" y="6192838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65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23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330604"/>
            <a:ext cx="9144000" cy="2110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CS10:</a:t>
            </a: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tx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Artificial Intelligence</a:t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6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6081252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Anna Rafferty</a:t>
            </a:r>
          </a:p>
          <a:p>
            <a:r>
              <a:rPr lang="en-US" dirty="0" smtClean="0"/>
              <a:t>(Slides adapted from Dan Garcia)</a:t>
            </a:r>
          </a:p>
          <a:p>
            <a:r>
              <a:rPr lang="en-US" dirty="0" smtClean="0"/>
              <a:t>3 April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75004" y="4394376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1" y="2514599"/>
            <a:ext cx="5458595" cy="243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31" y="2514600"/>
            <a:ext cx="4540469" cy="243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Tour of AI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Questions to keep in mind: </a:t>
            </a:r>
          </a:p>
          <a:p>
            <a:pPr lvl="1"/>
            <a:r>
              <a:rPr lang="en-US" dirty="0" smtClean="0"/>
              <a:t>How would you evaluate how well a machine performed on the tasks we talk about? </a:t>
            </a:r>
          </a:p>
          <a:p>
            <a:pPr lvl="1"/>
            <a:r>
              <a:rPr lang="en-US" dirty="0" smtClean="0"/>
              <a:t>How can blending artificial and human intelligence make tasks simpler, even if the AI isn’t perfect?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4038600" cy="330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dirty="0"/>
              <a:t>Range of intelligence</a:t>
            </a:r>
          </a:p>
          <a:p>
            <a:pPr lvl="1"/>
            <a:r>
              <a:rPr lang="en-US" dirty="0"/>
              <a:t>Low: simple </a:t>
            </a:r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Medium: </a:t>
            </a:r>
            <a:r>
              <a:rPr lang="en-US" dirty="0" err="1" smtClean="0"/>
              <a:t>pathfinding</a:t>
            </a:r>
            <a:endParaRPr lang="en-US" dirty="0"/>
          </a:p>
          <a:p>
            <a:pPr lvl="1"/>
            <a:r>
              <a:rPr lang="en-US" dirty="0"/>
              <a:t>High: Learns from player</a:t>
            </a:r>
          </a:p>
          <a:p>
            <a:r>
              <a:rPr lang="en-US" dirty="0"/>
              <a:t>Dynamic </a:t>
            </a:r>
            <a:r>
              <a:rPr lang="en-US" dirty="0" smtClean="0"/>
              <a:t>difficulty  - adjust to player’s skill</a:t>
            </a:r>
          </a:p>
          <a:p>
            <a:r>
              <a:rPr lang="en-US" dirty="0" smtClean="0"/>
              <a:t>Allocation of resources</a:t>
            </a:r>
          </a:p>
          <a:p>
            <a:pPr lvl="1"/>
            <a:r>
              <a:rPr lang="en-US" dirty="0" smtClean="0"/>
              <a:t>E.g., choose what land resources to give to which conservation projects</a:t>
            </a:r>
          </a:p>
          <a:p>
            <a:pPr lvl="1"/>
            <a:endParaRPr lang="en-US" dirty="0"/>
          </a:p>
        </p:txBody>
      </p:sp>
      <p:pic>
        <p:nvPicPr>
          <p:cNvPr id="9" name="Content Placeholder 8" descr="narey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760" b="21010"/>
          <a:stretch>
            <a:fillRect/>
          </a:stretch>
        </p:blipFill>
        <p:spPr>
          <a:xfrm>
            <a:off x="4419600" y="1295400"/>
            <a:ext cx="4274344" cy="3387216"/>
          </a:xfrm>
        </p:spPr>
      </p:pic>
      <p:sp>
        <p:nvSpPr>
          <p:cNvPr id="7" name="Oval 6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150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ourier New"/>
                <a:cs typeface="Courier New"/>
              </a:rPr>
              <a:t>www.businessweek.com/innovate/content/aug2008/id20080820_123140.htm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en.wikipedia.org/wiki/Dynamic_game_difficulty_balancing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en.wikipedia.org/wiki/Game_artificial_intelligence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queue.acm.org/detail.cfm?id=971593</a:t>
            </a:r>
          </a:p>
        </p:txBody>
      </p:sp>
    </p:spTree>
    <p:extLst>
      <p:ext uri="{BB962C8B-B14F-4D97-AF65-F5344CB8AC3E}">
        <p14:creationId xmlns:p14="http://schemas.microsoft.com/office/powerpoint/2010/main" val="200357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r>
              <a:rPr lang="en-US" sz="2800" dirty="0" smtClean="0"/>
              <a:t>The WORLD’S BEST AI StarCraft player is from: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Google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IBM (folks who did Watson)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Stanford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Berkeley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MIT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209800"/>
            <a:ext cx="3218593" cy="18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 program learns if, after an experience, it performs better”</a:t>
            </a:r>
          </a:p>
          <a:p>
            <a:r>
              <a:rPr lang="en-US" dirty="0" smtClean="0"/>
              <a:t>What are the right generalizations to make given the data you’ve seen and the task you’re completing?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Machine_learning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/>
          <a:srcRect t="-430" b="-430"/>
          <a:stretch>
            <a:fillRect/>
          </a:stretch>
        </p:blipFill>
        <p:spPr>
          <a:xfrm>
            <a:off x="4800600" y="17526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Types</a:t>
            </a:r>
          </a:p>
          <a:p>
            <a:pPr lvl="1"/>
            <a:r>
              <a:rPr lang="en-US" dirty="0" smtClean="0"/>
              <a:t>Supervised learning</a:t>
            </a:r>
          </a:p>
          <a:p>
            <a:pPr lvl="2"/>
            <a:r>
              <a:rPr lang="en-US" dirty="0" smtClean="0"/>
              <a:t>Give a system input &amp; output training data, and it produces a classifier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2"/>
            <a:r>
              <a:rPr lang="en-US" dirty="0" smtClean="0"/>
              <a:t>Determine how data is organized or clustered</a:t>
            </a:r>
          </a:p>
          <a:p>
            <a:pPr lvl="1"/>
            <a:r>
              <a:rPr lang="en-US" dirty="0" smtClean="0"/>
              <a:t>Reinforcement learning</a:t>
            </a:r>
          </a:p>
          <a:p>
            <a:pPr lvl="2"/>
            <a:r>
              <a:rPr lang="en-US" dirty="0" smtClean="0"/>
              <a:t>No training data, real-time corrections adjust behavior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Machine_learning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28800"/>
            <a:ext cx="1066800" cy="961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28800"/>
            <a:ext cx="1066800" cy="961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828800"/>
            <a:ext cx="1066800" cy="961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67000"/>
            <a:ext cx="1066800" cy="961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667000"/>
            <a:ext cx="1066800" cy="961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667000"/>
            <a:ext cx="1066800" cy="9615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24339" y="22860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22860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22860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31242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5939" y="31242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0" y="3124200"/>
            <a:ext cx="36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?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57600"/>
            <a:ext cx="1371600" cy="1381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334000"/>
            <a:ext cx="1607864" cy="9680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327650"/>
            <a:ext cx="2033465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Example: Deep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Combines supervised and unsupervised learning:</a:t>
            </a:r>
            <a:r>
              <a:rPr lang="en-US" dirty="0"/>
              <a:t> </a:t>
            </a:r>
            <a:r>
              <a:rPr lang="en-US" dirty="0" smtClean="0"/>
              <a:t>Learn the right </a:t>
            </a:r>
            <a:r>
              <a:rPr lang="en-US" i="1" dirty="0" smtClean="0"/>
              <a:t>representations</a:t>
            </a:r>
            <a:r>
              <a:rPr lang="en-US" dirty="0" smtClean="0"/>
              <a:t> for input -&gt; output </a:t>
            </a:r>
          </a:p>
        </p:txBody>
      </p:sp>
      <p:pic>
        <p:nvPicPr>
          <p:cNvPr id="3" name="a12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2667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Benefiting from Big Data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2438400" y="2667000"/>
            <a:ext cx="4038600" cy="7619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Translation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0"/>
            <a:ext cx="5638800" cy="1167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3143097"/>
            <a:ext cx="3479800" cy="3029103"/>
          </a:xfrm>
          <a:prstGeom prst="rect">
            <a:avLst/>
          </a:prstGeom>
        </p:spPr>
      </p:pic>
      <p:sp>
        <p:nvSpPr>
          <p:cNvPr id="18" name="Content Placeholder 4"/>
          <p:cNvSpPr txBox="1">
            <a:spLocks/>
          </p:cNvSpPr>
          <p:nvPr/>
        </p:nvSpPr>
        <p:spPr>
          <a:xfrm>
            <a:off x="5105400" y="6096001"/>
            <a:ext cx="4038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Recommendation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11116"/>
            <a:ext cx="3886200" cy="2075284"/>
          </a:xfrm>
          <a:prstGeom prst="rect">
            <a:avLst/>
          </a:prstGeom>
        </p:spPr>
      </p:pic>
      <p:sp>
        <p:nvSpPr>
          <p:cNvPr id="4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486400"/>
            <a:ext cx="4038600" cy="7619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Computer vision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6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Tasks related to understanding images/camera input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31427"/>
          <a:stretch>
            <a:fillRect/>
          </a:stretch>
        </p:blipFill>
        <p:spPr>
          <a:xfrm>
            <a:off x="5715000" y="1295400"/>
            <a:ext cx="3276600" cy="166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19400"/>
            <a:ext cx="3448050" cy="22987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715000" y="3048000"/>
            <a:ext cx="34290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Pedestrian detection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105400"/>
            <a:ext cx="34290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Figure/ground segmentation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038600"/>
            <a:ext cx="2736707" cy="2012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(Some images from Berkeley vision group)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781800" y="4572000"/>
            <a:ext cx="23622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Action recognition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Known as “AI-complete” problem</a:t>
            </a:r>
          </a:p>
          <a:p>
            <a:pPr lvl="1"/>
            <a:r>
              <a:rPr lang="en-US" dirty="0" smtClean="0"/>
              <a:t>(Often) requires extensive knowledge of world</a:t>
            </a:r>
          </a:p>
          <a:p>
            <a:r>
              <a:rPr lang="en-US" dirty="0" smtClean="0"/>
              <a:t>Statistical NLP</a:t>
            </a:r>
          </a:p>
          <a:p>
            <a:pPr lvl="1"/>
            <a:r>
              <a:rPr lang="en-US" dirty="0" smtClean="0"/>
              <a:t>Correcting/guessing text</a:t>
            </a:r>
          </a:p>
          <a:p>
            <a:pPr lvl="1"/>
            <a:r>
              <a:rPr lang="en-US" dirty="0" smtClean="0"/>
              <a:t>Suggesting news stories</a:t>
            </a:r>
          </a:p>
          <a:p>
            <a:pPr lvl="1"/>
            <a:r>
              <a:rPr lang="en-US" dirty="0" smtClean="0"/>
              <a:t>Finding articles that are similar to one another</a:t>
            </a:r>
          </a:p>
          <a:p>
            <a:pPr lvl="1"/>
            <a:r>
              <a:rPr lang="en-US" dirty="0" smtClean="0"/>
              <a:t>Translate or paraphrase texts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Natural_language_processing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0"/>
            <a:ext cx="3180283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0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Unsupervised Learning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65374"/>
            <a:ext cx="7740650" cy="5692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statnews.org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 I Do…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3434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Model human learning using machine learning</a:t>
            </a:r>
          </a:p>
          <a:p>
            <a:r>
              <a:rPr lang="en-US" dirty="0" smtClean="0"/>
              <a:t>Adaptive instruction and feedback in computer-based educational environments</a:t>
            </a:r>
          </a:p>
          <a:p>
            <a:r>
              <a:rPr lang="en-US" dirty="0" smtClean="0"/>
              <a:t>E.g., diagnose a student’s knowledge by watching her play a game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267200"/>
            <a:ext cx="3136900" cy="208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00200"/>
            <a:ext cx="2959100" cy="223132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343400"/>
            <a:ext cx="1930400" cy="133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many, the coolest and scariest part of AI</a:t>
            </a:r>
          </a:p>
          <a:p>
            <a:r>
              <a:rPr lang="en-US" dirty="0" smtClean="0"/>
              <a:t>Combines fields of AI/CS</a:t>
            </a:r>
          </a:p>
          <a:p>
            <a:pPr lvl="1"/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Synthetic voice</a:t>
            </a:r>
          </a:p>
          <a:p>
            <a:pPr lvl="1"/>
            <a:r>
              <a:rPr lang="en-US" dirty="0" smtClean="0"/>
              <a:t>Machine vision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HCI</a:t>
            </a:r>
          </a:p>
          <a:p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400" b="400"/>
          <a:stretch/>
        </p:blipFill>
        <p:spPr>
          <a:xfrm>
            <a:off x="4771344" y="1219200"/>
            <a:ext cx="3806600" cy="2755706"/>
          </a:xfrm>
        </p:spPr>
      </p:pic>
      <p:sp>
        <p:nvSpPr>
          <p:cNvPr id="9" name="Rectangle 8"/>
          <p:cNvSpPr/>
          <p:nvPr/>
        </p:nvSpPr>
        <p:spPr>
          <a:xfrm>
            <a:off x="4759960" y="3982720"/>
            <a:ext cx="381508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TOPIO, the </a:t>
            </a: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ping-pong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playing robot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/wiki/Robotics</a:t>
            </a:r>
          </a:p>
        </p:txBody>
      </p:sp>
      <p:pic>
        <p:nvPicPr>
          <p:cNvPr id="11" name="Picture 10" descr="Screen shot 2011-04-13 at 1.29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2005445" cy="16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0600" y="59436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UC Berkeley’s towel-folder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34200" y="57150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Autonomous helicopter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rcRect l="9091" t="4545" r="9091" b="4545"/>
          <a:stretch>
            <a:fillRect/>
          </a:stretch>
        </p:blipFill>
        <p:spPr>
          <a:xfrm>
            <a:off x="3276600" y="5181600"/>
            <a:ext cx="1371600" cy="1524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95600" y="4800600"/>
            <a:ext cx="201168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Surgical robots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5219700"/>
            <a:ext cx="2138658" cy="11811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000" y="6400800"/>
            <a:ext cx="205740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Assistive robots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114059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of these applications are tough because they require:</a:t>
            </a:r>
          </a:p>
          <a:p>
            <a:pPr lvl="1"/>
            <a:r>
              <a:rPr lang="en-US" dirty="0" smtClean="0"/>
              <a:t>Knowing about context</a:t>
            </a:r>
          </a:p>
          <a:p>
            <a:pPr lvl="1"/>
            <a:r>
              <a:rPr lang="en-US" dirty="0" smtClean="0"/>
              <a:t>Uncertainty about input</a:t>
            </a:r>
          </a:p>
          <a:p>
            <a:pPr lvl="1"/>
            <a:r>
              <a:rPr lang="en-US" dirty="0" smtClean="0"/>
              <a:t>Intensive computations</a:t>
            </a:r>
          </a:p>
          <a:p>
            <a:r>
              <a:rPr lang="en-US" dirty="0" smtClean="0"/>
              <a:t>But AI has been relatively successful at making progress (and in some cases, better than people!)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19200"/>
            <a:ext cx="29718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81400"/>
            <a:ext cx="37719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What would a “truly intelligent” AI system look like?</a:t>
            </a:r>
          </a:p>
          <a:p>
            <a:pPr lvl="1"/>
            <a:r>
              <a:rPr lang="en-US" dirty="0" smtClean="0"/>
              <a:t>(A) Behaves in an optimal or rational manner</a:t>
            </a:r>
          </a:p>
          <a:p>
            <a:pPr lvl="1"/>
            <a:r>
              <a:rPr lang="en-US" dirty="0" smtClean="0"/>
              <a:t>(B) Behaves similarly to people – when it makes errors, those errors are similar to people’s errors</a:t>
            </a:r>
          </a:p>
          <a:p>
            <a:pPr lvl="1"/>
            <a:r>
              <a:rPr lang="en-US" dirty="0" smtClean="0"/>
              <a:t>(C) Carries out the same type of processing (mental representations) people do – i.e., thinks like people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Turing Test for Intelligence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In 1950, Turing defined a test of whether a machine could “think”</a:t>
            </a:r>
          </a:p>
          <a:p>
            <a:r>
              <a:rPr lang="en-US" sz="2000" dirty="0" smtClean="0"/>
              <a:t>“A human judge engages in a natural language conversation with one human and one machine, each of which tries to appear human. If judge can’t tell, machine passes the Turing test”</a:t>
            </a:r>
          </a:p>
          <a:p>
            <a:r>
              <a:rPr lang="en-US" sz="2000" dirty="0" smtClean="0"/>
              <a:t>John Searle argued against the test via the Chinese room experiment, in which someone carries on a conversation by looking up phrases in a book. Does that person understand Chinese?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801" r="-5801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Turing_test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4953000"/>
            <a:ext cx="173355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3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How would you respond to Searle’s Chinese room experiment?</a:t>
            </a:r>
          </a:p>
          <a:p>
            <a:pPr lvl="1"/>
            <a:r>
              <a:rPr lang="en-US" dirty="0" smtClean="0"/>
              <a:t>(A) The system as a whole understands Chinese</a:t>
            </a:r>
          </a:p>
          <a:p>
            <a:pPr lvl="1"/>
            <a:r>
              <a:rPr lang="en-US" dirty="0" smtClean="0"/>
              <a:t>(B) The man doesn’t understand Chinese, but if he had a way to connect with the outside world (rather than just receiving strings of symbols), he could understand Chinese</a:t>
            </a:r>
          </a:p>
          <a:p>
            <a:pPr lvl="1"/>
            <a:r>
              <a:rPr lang="en-US" dirty="0" smtClean="0"/>
              <a:t>(C) We must be missing something about “understanding” since the argument implies that brains, which are collections of neurons, cannot understand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0"/>
            <a:ext cx="4107656" cy="5867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AI systems excel in things computers are good at</a:t>
            </a:r>
          </a:p>
          <a:p>
            <a:pPr lvl="1"/>
            <a:r>
              <a:rPr lang="en-US" sz="1800" dirty="0" smtClean="0"/>
              <a:t>Big data (using web to parse language)</a:t>
            </a:r>
          </a:p>
          <a:p>
            <a:pPr lvl="1"/>
            <a:r>
              <a:rPr lang="en-US" sz="1800" dirty="0" smtClean="0"/>
              <a:t>Constrained worlds (chess, math)</a:t>
            </a:r>
          </a:p>
          <a:p>
            <a:r>
              <a:rPr lang="en-US" sz="2400" dirty="0" smtClean="0"/>
              <a:t>It’s getting better at…</a:t>
            </a:r>
          </a:p>
          <a:p>
            <a:pPr lvl="1"/>
            <a:r>
              <a:rPr lang="en-US" sz="1800" dirty="0" smtClean="0"/>
              <a:t>Language understanding</a:t>
            </a:r>
          </a:p>
          <a:p>
            <a:pPr lvl="1"/>
            <a:r>
              <a:rPr lang="en-US" sz="1800" dirty="0" smtClean="0"/>
              <a:t>Real-time robotics</a:t>
            </a:r>
          </a:p>
          <a:p>
            <a:r>
              <a:rPr lang="en-US" sz="2200" dirty="0" smtClean="0"/>
              <a:t>Lots more applications that I didn’t have time to talk about!</a:t>
            </a:r>
          </a:p>
          <a:p>
            <a:r>
              <a:rPr lang="en-US" sz="2200" dirty="0" smtClean="0"/>
              <a:t>CS188: Artificial Intelligence</a:t>
            </a:r>
          </a:p>
          <a:p>
            <a:pPr lvl="1"/>
            <a:r>
              <a:rPr lang="en-US" sz="1800" dirty="0" smtClean="0"/>
              <a:t>One of the most popular courses on campus!</a:t>
            </a:r>
          </a:p>
          <a:p>
            <a:r>
              <a:rPr lang="en-US" sz="2200" dirty="0" smtClean="0"/>
              <a:t>CogSci131: Computational Models of Cognition</a:t>
            </a:r>
          </a:p>
          <a:p>
            <a:pPr lvl="1">
              <a:buNone/>
            </a:pPr>
            <a:endParaRPr lang="en-US" sz="1800" dirty="0" smtClean="0"/>
          </a:p>
          <a:p>
            <a:endParaRPr lang="en-US" sz="2200" dirty="0" smtClean="0"/>
          </a:p>
          <a:p>
            <a:pPr marL="454025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43895" b="-43895"/>
          <a:stretch/>
        </p:blipFill>
        <p:spPr/>
      </p:pic>
      <p:sp>
        <p:nvSpPr>
          <p:cNvPr id="8" name="Oval 7"/>
          <p:cNvSpPr/>
          <p:nvPr/>
        </p:nvSpPr>
        <p:spPr>
          <a:xfrm>
            <a:off x="4626740" y="4953000"/>
            <a:ext cx="406006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6172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Thanks! Feel free to email me with questions at 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rafferty@cs.berkeley.edu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Lecture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Some AI history</a:t>
            </a:r>
          </a:p>
          <a:p>
            <a:r>
              <a:rPr lang="en-US" dirty="0" smtClean="0"/>
              <a:t>Tour of areas of AI</a:t>
            </a:r>
          </a:p>
          <a:p>
            <a:r>
              <a:rPr lang="en-US" dirty="0" smtClean="0"/>
              <a:t>Turing Test and the Chinese room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766" b="-5766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AI Definition by John McCarthy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“Getting a computer to do things which, when done by people, are said to involve intelligence”</a:t>
            </a:r>
          </a:p>
          <a:p>
            <a:endParaRPr lang="en-US" dirty="0" smtClean="0"/>
          </a:p>
          <a:p>
            <a:r>
              <a:rPr lang="en-US" dirty="0" smtClean="0"/>
              <a:t>Finesses the idea of whether a computer has consciousness, whether they have rights, etc.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769" r="-117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527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 little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153400" cy="4983163"/>
          </a:xfrm>
        </p:spPr>
        <p:txBody>
          <a:bodyPr/>
          <a:lstStyle/>
          <a:p>
            <a:r>
              <a:rPr lang="en-US" dirty="0" smtClean="0"/>
              <a:t>Early AI (1956-early 1970s): symbolic reasoning and lots of optimism</a:t>
            </a:r>
          </a:p>
          <a:p>
            <a:r>
              <a:rPr lang="en-US" dirty="0" smtClean="0"/>
              <a:t>Neural nets (but very simple)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1" y="2819400"/>
            <a:ext cx="4876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    Person: PICK UP A BIG RED BLOCK.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OK. (does it)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Person: GRASP THE PYRAMID.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I DON'T UNDERSTAND WHICH PYRAMID YOU MEAN.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  Person: FIND A BLOCK WHICH IS TALLER THAN THE ONE YOU ARE HOLDING AND PUT IT INTO THE BOX.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BY "IT", I ASSUME YOU MEAN THE BLOCK WHICH IS TALLER THAN THE ONE I AM HOLDING.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OK. (does it) </a:t>
            </a:r>
            <a:endParaRPr lang="en-US" sz="1600" dirty="0">
              <a:solidFill>
                <a:srgbClr val="FB0A1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819400"/>
            <a:ext cx="3896591" cy="304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hci.stanford.edu/winograd/shrdlu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Which of these rules is true for all dogs?</a:t>
            </a:r>
          </a:p>
          <a:p>
            <a:pPr lvl="1"/>
            <a:r>
              <a:rPr lang="en-US" dirty="0" smtClean="0"/>
              <a:t>(A) Has four legs</a:t>
            </a:r>
          </a:p>
          <a:p>
            <a:pPr lvl="1"/>
            <a:r>
              <a:rPr lang="en-US" dirty="0" smtClean="0"/>
              <a:t>(B) Has fur</a:t>
            </a:r>
          </a:p>
          <a:p>
            <a:pPr lvl="1"/>
            <a:r>
              <a:rPr lang="en-US" dirty="0" smtClean="0"/>
              <a:t>(C) Barks</a:t>
            </a:r>
          </a:p>
          <a:p>
            <a:pPr lvl="1"/>
            <a:r>
              <a:rPr lang="en-US" dirty="0" smtClean="0"/>
              <a:t>(D) None of the above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4114800"/>
            <a:ext cx="3835400" cy="229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(Image from: http://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vision.stanford.edu/resources_links.html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)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Brittle rules break down with complexity of real world</a:t>
            </a:r>
          </a:p>
          <a:p>
            <a:r>
              <a:rPr lang="en-US" dirty="0" smtClean="0"/>
              <a:t>Probability and uncertainty</a:t>
            </a:r>
          </a:p>
          <a:p>
            <a:r>
              <a:rPr lang="en-US" dirty="0" smtClean="0"/>
              <a:t>No “dog rule” – instead: what is the probability that the thing we’re seeing is a dog?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7" name="Content Placeholder 6" descr="LilyLowR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8017" r="-8017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Early neural nets theoretically less brittle than rules, but unable to learn some simple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276600"/>
            <a:ext cx="1866900" cy="189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352800"/>
            <a:ext cx="1866900" cy="1892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66800" y="2971800"/>
            <a:ext cx="3048000" cy="2667000"/>
          </a:xfrm>
          <a:prstGeom prst="ellipse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5257800" y="3048000"/>
            <a:ext cx="2514600" cy="2514600"/>
          </a:xfrm>
          <a:prstGeom prst="line">
            <a:avLst/>
          </a:prstGeom>
          <a:ln w="76200" cap="flat" cmpd="sng" algn="ctr">
            <a:solidFill>
              <a:srgbClr val="FB0A1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257800" y="3047999"/>
            <a:ext cx="2514600" cy="2514600"/>
          </a:xfrm>
          <a:prstGeom prst="line">
            <a:avLst/>
          </a:prstGeom>
          <a:ln w="76200" cap="flat" cmpd="sng" algn="ctr">
            <a:solidFill>
              <a:srgbClr val="FB0A1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intelligent things do people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r>
              <a:rPr lang="en-US" dirty="0" smtClean="0"/>
              <a:t>(Machine) Learning</a:t>
            </a:r>
          </a:p>
          <a:p>
            <a:r>
              <a:rPr lang="en-US" dirty="0" smtClean="0"/>
              <a:t>Natural Language Processing</a:t>
            </a:r>
          </a:p>
          <a:p>
            <a:r>
              <a:rPr lang="en-US" dirty="0" smtClean="0"/>
              <a:t>Motion and manipulation</a:t>
            </a:r>
          </a:p>
          <a:p>
            <a:r>
              <a:rPr lang="en-US" dirty="0" smtClean="0"/>
              <a:t>Perception</a:t>
            </a:r>
          </a:p>
          <a:p>
            <a:r>
              <a:rPr lang="en-US" dirty="0" smtClean="0"/>
              <a:t>Creativity</a:t>
            </a:r>
          </a:p>
          <a:p>
            <a:r>
              <a:rPr lang="en-US" dirty="0" smtClean="0"/>
              <a:t>General Intelligence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794" r="-794"/>
          <a:stretch/>
        </p:blipFill>
        <p:spPr/>
      </p:pic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Artificial_intelligence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1627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53869</TotalTime>
  <Pages>47</Pages>
  <Words>1592</Words>
  <Application>Microsoft Macintosh PowerPoint</Application>
  <PresentationFormat>Letter Paper (8.5x11 in)</PresentationFormat>
  <Paragraphs>217</Paragraphs>
  <Slides>25</Slides>
  <Notes>16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What I Do…</vt:lpstr>
      <vt:lpstr>Lecture Overview</vt:lpstr>
      <vt:lpstr>AI Definition by John McCarthy</vt:lpstr>
      <vt:lpstr>A little history…</vt:lpstr>
      <vt:lpstr>Clicker Question</vt:lpstr>
      <vt:lpstr>Revival of AI</vt:lpstr>
      <vt:lpstr>Revival of AI</vt:lpstr>
      <vt:lpstr>What intelligent things do people do?</vt:lpstr>
      <vt:lpstr>Tour of AI Applications</vt:lpstr>
      <vt:lpstr>Planning</vt:lpstr>
      <vt:lpstr>Clicker Question</vt:lpstr>
      <vt:lpstr>Machine Learning</vt:lpstr>
      <vt:lpstr>Machine Learning</vt:lpstr>
      <vt:lpstr>Example: Deep Learning</vt:lpstr>
      <vt:lpstr>Benefiting from Big Data</vt:lpstr>
      <vt:lpstr>Vision</vt:lpstr>
      <vt:lpstr>Natural Language Processing</vt:lpstr>
      <vt:lpstr>Unsupervised Learning Example</vt:lpstr>
      <vt:lpstr>Robotics</vt:lpstr>
      <vt:lpstr>Recap</vt:lpstr>
      <vt:lpstr>Clicker Question</vt:lpstr>
      <vt:lpstr>Turing Test for Intelligence</vt:lpstr>
      <vt:lpstr>Clicker Question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Anna</cp:lastModifiedBy>
  <cp:revision>3177</cp:revision>
  <cp:lastPrinted>2012-07-17T04:43:31Z</cp:lastPrinted>
  <dcterms:created xsi:type="dcterms:W3CDTF">2012-10-22T16:50:17Z</dcterms:created>
  <dcterms:modified xsi:type="dcterms:W3CDTF">2013-03-31T20:42:43Z</dcterms:modified>
</cp:coreProperties>
</file>