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7" r:id="rId2"/>
    <p:sldId id="1060" r:id="rId3"/>
    <p:sldId id="1048" r:id="rId4"/>
    <p:sldId id="1070" r:id="rId5"/>
    <p:sldId id="1071" r:id="rId6"/>
    <p:sldId id="1073" r:id="rId7"/>
    <p:sldId id="1068" r:id="rId8"/>
    <p:sldId id="1072" r:id="rId9"/>
    <p:sldId id="1081" r:id="rId10"/>
    <p:sldId id="1080" r:id="rId11"/>
    <p:sldId id="1075" r:id="rId12"/>
    <p:sldId id="1077" r:id="rId13"/>
    <p:sldId id="1082" r:id="rId14"/>
    <p:sldId id="1069" r:id="rId15"/>
    <p:sldId id="1083" r:id="rId16"/>
    <p:sldId id="1079" r:id="rId17"/>
    <p:sldId id="1076" r:id="rId18"/>
    <p:sldId id="1059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8A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7" autoAdjust="0"/>
    <p:restoredTop sz="88575" autoAdjust="0"/>
  </p:normalViewPr>
  <p:slideViewPr>
    <p:cSldViewPr>
      <p:cViewPr varScale="1">
        <p:scale>
          <a:sx n="128" d="100"/>
          <a:sy n="128" d="100"/>
        </p:scale>
        <p:origin x="-237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r>
              <a:rPr lang="en-US" dirty="0"/>
              <a:t>Taking</a:t>
            </a:r>
            <a:r>
              <a:rPr lang="en-US" baseline="0" dirty="0"/>
              <a:t> a greedy approach of max $/kg the gold $10/4 = 2.5 is the most. Max out on that yields $30, with 3 kb left (15-12). The next most valuable box is the silver $2/1 = 2 box. Conveniently we fit exactly 3 boxes, for an additional $6, so $36.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Explain proof by contradiction (infinitely many primes)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718518" y="6248400"/>
            <a:ext cx="1425483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Morris,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2013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718518" y="6248400"/>
            <a:ext cx="1425483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Morris,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2013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14400" y="-213289"/>
            <a:ext cx="6248400" cy="3530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Limits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Instructor: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Sean Morris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ourier New" pitchFamily="1" charset="0"/>
              </a:rPr>
              <a:t>http://</a:t>
            </a:r>
            <a:r>
              <a:rPr lang="en-US" sz="1400" b="1" dirty="0" err="1">
                <a:latin typeface="Courier New" pitchFamily="1" charset="0"/>
              </a:rPr>
              <a:t>ttt.berkeley.edu</a:t>
            </a:r>
            <a:r>
              <a:rPr lang="en-US" sz="1400" b="1" dirty="0">
                <a:latin typeface="Courier New" pitchFamily="1" charset="0"/>
              </a:rPr>
              <a:t>/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33799" y="5852652"/>
            <a:ext cx="29546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11480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UCB announces The </a:t>
            </a:r>
            <a:r>
              <a:rPr lang="en-US" sz="2000" dirty="0">
                <a:solidFill>
                  <a:srgbClr val="FFFFFF"/>
                </a:solidFill>
              </a:rPr>
              <a:t>Turing Test </a:t>
            </a:r>
            <a:r>
              <a:rPr lang="en-US" sz="2000" dirty="0" smtClean="0">
                <a:solidFill>
                  <a:srgbClr val="FFFFFF"/>
                </a:solidFill>
              </a:rPr>
              <a:t>Tournament. An </a:t>
            </a:r>
            <a:r>
              <a:rPr lang="en-US" sz="2000" dirty="0">
                <a:solidFill>
                  <a:srgbClr val="FFFFFF"/>
                </a:solidFill>
              </a:rPr>
              <a:t>experimental chat-based game that will connect you with thousands of other Berkeley students in a contest of identity. Compete against other students in trying to tell human from machine, then join a chat yourself and see if you can convincingly perform a given role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81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 or Not?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038600"/>
            <a:ext cx="2978341" cy="220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 smtClean="0"/>
              <a:t>Classes of NP-complete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List_of_NP-complete_problems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7765256" cy="5305864"/>
          </a:xfrm>
        </p:spPr>
        <p:txBody>
          <a:bodyPr/>
          <a:lstStyle/>
          <a:p>
            <a:r>
              <a:rPr lang="en-US" dirty="0" smtClean="0"/>
              <a:t>Data Storage and Compression</a:t>
            </a:r>
          </a:p>
          <a:p>
            <a:r>
              <a:rPr lang="en-US" dirty="0" smtClean="0"/>
              <a:t>Scheduling and Sequencing(logistics)</a:t>
            </a:r>
          </a:p>
          <a:p>
            <a:r>
              <a:rPr lang="en-US" dirty="0" smtClean="0"/>
              <a:t>Sets and Partitions</a:t>
            </a:r>
          </a:p>
          <a:p>
            <a:r>
              <a:rPr lang="en-US" dirty="0" smtClean="0"/>
              <a:t>Logic problems</a:t>
            </a:r>
          </a:p>
          <a:p>
            <a:r>
              <a:rPr lang="en-US" dirty="0" smtClean="0"/>
              <a:t>Computational Geometry</a:t>
            </a:r>
          </a:p>
          <a:p>
            <a:r>
              <a:rPr lang="en-US" dirty="0" smtClean="0"/>
              <a:t>Biology: Protein Structure Prediction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667000"/>
            <a:ext cx="4183856" cy="3019865"/>
          </a:xfrm>
        </p:spPr>
        <p:txBody>
          <a:bodyPr/>
          <a:lstStyle/>
          <a:p>
            <a:r>
              <a:rPr lang="en-US" dirty="0" smtClean="0"/>
              <a:t>If P=NP, then </a:t>
            </a:r>
            <a:r>
              <a:rPr lang="en-US" dirty="0"/>
              <a:t>solving ONE problem in the NP-complete set in polynomial time!!</a:t>
            </a:r>
          </a:p>
          <a:p>
            <a:pPr lvl="1"/>
            <a:r>
              <a:rPr lang="en-US" dirty="0"/>
              <a:t>Huge ramifications for cryptography, </a:t>
            </a:r>
            <a:r>
              <a:rPr lang="en-US" dirty="0" smtClean="0"/>
              <a:t>economics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019864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If P ≠NP, then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/>
              <a:t>The fundamental question. Is P = NP?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3276600"/>
            <a:ext cx="4013200" cy="2590800"/>
            <a:chOff x="4749800" y="1676400"/>
            <a:chExt cx="3175000" cy="2043826"/>
          </a:xfrm>
        </p:grpSpPr>
        <p:sp>
          <p:nvSpPr>
            <p:cNvPr id="9" name="Rounded Rectangle 8"/>
            <p:cNvSpPr/>
            <p:nvPr/>
          </p:nvSpPr>
          <p:spPr>
            <a:xfrm>
              <a:off x="4902200" y="1840626"/>
              <a:ext cx="2860830" cy="17449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0" y="1676400"/>
              <a:ext cx="3175000" cy="204382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62000" y="116413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This is THE major unsolved problem in </a:t>
            </a:r>
            <a:r>
              <a:rPr lang="en-US" sz="2800" dirty="0" smtClean="0">
                <a:solidFill>
                  <a:srgbClr val="FFFFFF"/>
                </a:solidFill>
              </a:rPr>
              <a:t>CS!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One </a:t>
            </a:r>
            <a:r>
              <a:rPr lang="en-US" sz="2800" dirty="0">
                <a:solidFill>
                  <a:schemeClr val="accent3"/>
                </a:solidFill>
              </a:rPr>
              <a:t>of 7 “millennium prizes” w/a $1M reward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dirty="0" err="1" smtClean="0"/>
              <a:t>xkcd.com</a:t>
            </a:r>
            <a:r>
              <a:rPr lang="en-US" sz="3600" dirty="0"/>
              <a:t>/</a:t>
            </a:r>
            <a:r>
              <a:rPr lang="en-US" sz="3600" dirty="0" smtClean="0"/>
              <a:t>287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61574"/>
            <a:ext cx="7569200" cy="48963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dirty="0" err="1" smtClean="0"/>
              <a:t>xkcd.com</a:t>
            </a:r>
            <a:r>
              <a:rPr lang="en-US" sz="3600" dirty="0" smtClean="0"/>
              <a:t>/399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25600"/>
            <a:ext cx="8128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5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u="sng"/>
              <a:t>Decision problems</a:t>
            </a:r>
            <a:r>
              <a:rPr lang="en-US"/>
              <a:t> answer YES or NO for an infinite # of inputs</a:t>
            </a:r>
          </a:p>
          <a:p>
            <a:pPr lvl="1"/>
            <a:r>
              <a:rPr lang="en-US"/>
              <a:t>E.g., is N prime?</a:t>
            </a:r>
          </a:p>
          <a:p>
            <a:pPr lvl="1"/>
            <a:r>
              <a:rPr lang="en-US"/>
              <a:t>E.g., is sentence S grammatically correct?</a:t>
            </a:r>
          </a:p>
          <a:p>
            <a:r>
              <a:rPr lang="en-US"/>
              <a:t>An algorithm is a </a:t>
            </a:r>
            <a:r>
              <a:rPr lang="en-US" u="sng"/>
              <a:t>solution</a:t>
            </a:r>
            <a:r>
              <a:rPr lang="en-US"/>
              <a:t> if it correctly answers YES/NO in a finite amount of time</a:t>
            </a:r>
          </a:p>
          <a:p>
            <a:r>
              <a:rPr lang="en-US"/>
              <a:t>A problem is </a:t>
            </a:r>
            <a:r>
              <a:rPr lang="en-US" u="sng"/>
              <a:t>decidable</a:t>
            </a:r>
            <a:r>
              <a:rPr lang="en-US"/>
              <a:t> if it has a solution</a:t>
            </a:r>
          </a:p>
          <a:p>
            <a:endParaRPr lang="en-US"/>
          </a:p>
        </p:txBody>
      </p:sp>
      <p:pic>
        <p:nvPicPr>
          <p:cNvPr id="7" name="Content Placeholder 6" descr="Alan_Turing_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8" b="-2518"/>
          <a:stretch>
            <a:fillRect/>
          </a:stretch>
        </p:blipFill>
        <p:spPr>
          <a:xfrm>
            <a:off x="5334000" y="1239298"/>
            <a:ext cx="2652712" cy="34851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NOT solvable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4693384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Alan Turing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asked, “Are all problems decidable?”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(People believed yes at the time.)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Turing proved they are not!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www.cgl.uwaterloo.ca/~csk/halt/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7941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 smtClean="0"/>
              <a:t>The Halting Problem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List_of_NP-complete_problems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7765256" cy="5305864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Given </a:t>
            </a:r>
            <a:r>
              <a:rPr lang="en-US" dirty="0"/>
              <a:t>a computer program and some input to that program, will the program go into an infinite loop when fed that input</a:t>
            </a:r>
            <a:r>
              <a:rPr lang="en-US" dirty="0" smtClean="0"/>
              <a:t>?</a:t>
            </a:r>
          </a:p>
          <a:p>
            <a:pPr marL="68263" indent="0">
              <a:buNone/>
            </a:pPr>
            <a:endParaRPr lang="en-US" dirty="0"/>
          </a:p>
          <a:p>
            <a:pPr marL="68263" indent="0">
              <a:buNone/>
            </a:pPr>
            <a:r>
              <a:rPr lang="en-US" dirty="0" smtClean="0">
                <a:sym typeface="Wingdings"/>
              </a:rPr>
              <a:t> How might me write an algorithm to decide this?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32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5029200" cy="5305864"/>
          </a:xfrm>
        </p:spPr>
        <p:txBody>
          <a:bodyPr/>
          <a:lstStyle/>
          <a:p>
            <a:r>
              <a:rPr lang="en-US" dirty="0"/>
              <a:t>Infinitely Many Primes?</a:t>
            </a:r>
          </a:p>
          <a:p>
            <a:r>
              <a:rPr lang="en-US" dirty="0"/>
              <a:t>Assume the contrary, then prove that it’s impossible</a:t>
            </a:r>
          </a:p>
          <a:p>
            <a:pPr lvl="1"/>
            <a:r>
              <a:rPr lang="en-US" dirty="0"/>
              <a:t>Only a finite # of primes</a:t>
            </a:r>
          </a:p>
          <a:p>
            <a:pPr lvl="1"/>
            <a:r>
              <a:rPr lang="en-US" dirty="0"/>
              <a:t>Number them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lvl="1"/>
            <a:r>
              <a:rPr lang="en-US" dirty="0"/>
              <a:t>Consider the number </a:t>
            </a:r>
            <a:r>
              <a:rPr lang="en-US" dirty="0">
                <a:solidFill>
                  <a:schemeClr val="accent2"/>
                </a:solidFill>
              </a:rPr>
              <a:t>q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EA157A"/>
                </a:solidFill>
              </a:rPr>
              <a:t>q</a:t>
            </a:r>
            <a:r>
              <a:rPr lang="en-US" dirty="0"/>
              <a:t> = (p</a:t>
            </a:r>
            <a:r>
              <a:rPr lang="en-US" baseline="-25000" dirty="0"/>
              <a:t>1</a:t>
            </a:r>
            <a:r>
              <a:rPr lang="en-US" dirty="0"/>
              <a:t> * p</a:t>
            </a:r>
            <a:r>
              <a:rPr lang="en-US" baseline="-25000" dirty="0"/>
              <a:t>2</a:t>
            </a:r>
            <a:r>
              <a:rPr lang="en-US" dirty="0"/>
              <a:t> * … *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 + 1</a:t>
            </a:r>
          </a:p>
          <a:p>
            <a:pPr lvl="2"/>
            <a:r>
              <a:rPr lang="en-US" dirty="0"/>
              <a:t>Dividing </a:t>
            </a:r>
            <a:r>
              <a:rPr lang="en-US" dirty="0">
                <a:solidFill>
                  <a:srgbClr val="EA157A"/>
                </a:solidFill>
              </a:rPr>
              <a:t>q</a:t>
            </a:r>
            <a:r>
              <a:rPr lang="en-US" dirty="0"/>
              <a:t> by any prime(p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,…) leaves </a:t>
            </a:r>
            <a:r>
              <a:rPr lang="en-US" dirty="0"/>
              <a:t>remainder of 1</a:t>
            </a:r>
          </a:p>
          <a:p>
            <a:pPr lvl="2"/>
            <a:r>
              <a:rPr lang="en-US" dirty="0"/>
              <a:t>So </a:t>
            </a:r>
            <a:r>
              <a:rPr lang="en-US" dirty="0">
                <a:solidFill>
                  <a:srgbClr val="EA157A"/>
                </a:solidFill>
              </a:rPr>
              <a:t>q</a:t>
            </a:r>
            <a:r>
              <a:rPr lang="en-US" dirty="0"/>
              <a:t> </a:t>
            </a:r>
            <a:r>
              <a:rPr lang="en-US" dirty="0" smtClean="0"/>
              <a:t>isn’t </a:t>
            </a:r>
            <a:r>
              <a:rPr lang="en-US" dirty="0"/>
              <a:t>composite, </a:t>
            </a:r>
            <a:r>
              <a:rPr lang="en-US" dirty="0">
                <a:solidFill>
                  <a:srgbClr val="EA157A"/>
                </a:solidFill>
              </a:rPr>
              <a:t>q</a:t>
            </a:r>
            <a:r>
              <a:rPr lang="en-US" dirty="0"/>
              <a:t> is prime</a:t>
            </a:r>
          </a:p>
          <a:p>
            <a:pPr lvl="2"/>
            <a:r>
              <a:rPr lang="en-US" dirty="0"/>
              <a:t>But we said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was the biggest, and </a:t>
            </a:r>
            <a:r>
              <a:rPr lang="en-US" dirty="0">
                <a:solidFill>
                  <a:srgbClr val="EA157A"/>
                </a:solidFill>
              </a:rPr>
              <a:t>q</a:t>
            </a:r>
            <a:r>
              <a:rPr lang="en-US" dirty="0"/>
              <a:t> is bigger than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lvl="1"/>
            <a:r>
              <a:rPr lang="en-US" dirty="0"/>
              <a:t>So there IS no biggest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Proof by Contradiction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162300" cy="3810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33140" y="5159514"/>
            <a:ext cx="433466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Euclid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www.hisschemoller.com/wp-content/uploads/2011/01/euclides.jpg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 a program and some input, will that program eventually stop? (or will it loop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Assume </a:t>
            </a:r>
            <a:r>
              <a:rPr lang="en-US" dirty="0">
                <a:solidFill>
                  <a:srgbClr val="FFFF00"/>
                </a:solidFill>
              </a:rPr>
              <a:t>we could write </a:t>
            </a:r>
            <a:r>
              <a:rPr lang="en-US" dirty="0" smtClean="0">
                <a:solidFill>
                  <a:srgbClr val="FFFF00"/>
                </a:solidFill>
              </a:rPr>
              <a:t>it</a:t>
            </a:r>
            <a:r>
              <a:rPr lang="en-US" dirty="0"/>
              <a:t>:</a:t>
            </a:r>
            <a:endParaRPr lang="en-US" dirty="0"/>
          </a:p>
          <a:p>
            <a:pPr lvl="1"/>
            <a:r>
              <a:rPr lang="en-US" dirty="0"/>
              <a:t>1. write Stops on Self?</a:t>
            </a:r>
          </a:p>
          <a:p>
            <a:pPr lvl="1"/>
            <a:r>
              <a:rPr lang="en-US" dirty="0"/>
              <a:t>2. Write Weird</a:t>
            </a:r>
          </a:p>
          <a:p>
            <a:pPr lvl="1"/>
            <a:r>
              <a:rPr lang="en-US" dirty="0"/>
              <a:t>3. Call Weird on itself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Content Placeholder 6" descr="WouldItStop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412" b="-9440"/>
          <a:stretch>
            <a:fillRect/>
          </a:stretch>
        </p:blipFill>
        <p:spPr>
          <a:xfrm>
            <a:off x="4655344" y="990600"/>
            <a:ext cx="4038600" cy="236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Turing’s proof : The Halting Problem</a:t>
            </a:r>
          </a:p>
        </p:txBody>
      </p:sp>
      <p:pic>
        <p:nvPicPr>
          <p:cNvPr id="8" name="Picture 7" descr="StopsOnSe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3543300" cy="914400"/>
          </a:xfrm>
          <a:prstGeom prst="rect">
            <a:avLst/>
          </a:prstGeom>
        </p:spPr>
      </p:pic>
      <p:pic>
        <p:nvPicPr>
          <p:cNvPr id="9" name="Picture 8" descr="Wei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4343400"/>
            <a:ext cx="2882900" cy="2159000"/>
          </a:xfrm>
          <a:prstGeom prst="rect">
            <a:avLst/>
          </a:prstGeom>
        </p:spPr>
      </p:pic>
      <p:pic>
        <p:nvPicPr>
          <p:cNvPr id="10" name="Picture 9" descr="WeirdWeir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588000"/>
            <a:ext cx="2247900" cy="5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Complexity theory </a:t>
            </a:r>
            <a:r>
              <a:rPr lang="en-US" dirty="0" smtClean="0">
                <a:solidFill>
                  <a:srgbClr val="FFFF00"/>
                </a:solidFill>
              </a:rPr>
              <a:t>important part of CS</a:t>
            </a:r>
          </a:p>
          <a:p>
            <a:r>
              <a:rPr lang="en-US" dirty="0"/>
              <a:t>If given a hard problem, rather than try to solve it yourself, </a:t>
            </a:r>
            <a:r>
              <a:rPr lang="en-US" dirty="0">
                <a:solidFill>
                  <a:srgbClr val="FFFF00"/>
                </a:solidFill>
              </a:rPr>
              <a:t>see if others have tried similar problems</a:t>
            </a:r>
          </a:p>
          <a:p>
            <a:r>
              <a:rPr lang="en-US" dirty="0"/>
              <a:t>If you don’t need an exact solution, many </a:t>
            </a:r>
            <a:r>
              <a:rPr lang="en-US" dirty="0">
                <a:solidFill>
                  <a:srgbClr val="FFFF00"/>
                </a:solidFill>
              </a:rPr>
              <a:t>approximation algorithms help</a:t>
            </a:r>
          </a:p>
          <a:p>
            <a:r>
              <a:rPr lang="en-US" dirty="0"/>
              <a:t>Some not solvable!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68420" y="4781490"/>
            <a:ext cx="407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P=NP question even made its way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into popular culture, here shown in 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Simpsons 3D episode!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rgbClr val="FFDD8A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Theory</a:t>
            </a:r>
          </a:p>
          <a:p>
            <a:pPr lvl="2"/>
            <a:r>
              <a:rPr lang="en-US" sz="1600" dirty="0" smtClean="0">
                <a:solidFill>
                  <a:schemeClr val="accent4"/>
                </a:solidFill>
              </a:rPr>
              <a:t>Complexity 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258" b="6258"/>
          <a:stretch>
            <a:fillRect/>
          </a:stretch>
        </p:blipFill>
        <p:spPr>
          <a:xfrm>
            <a:off x="5301372" y="1371600"/>
            <a:ext cx="3385428" cy="44477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Problems that…</a:t>
            </a:r>
          </a:p>
          <a:p>
            <a:pPr lvl="1"/>
            <a:r>
              <a:rPr lang="en-US" dirty="0" smtClean="0"/>
              <a:t>are tractable with efficient solutions in reasonable time</a:t>
            </a:r>
          </a:p>
          <a:p>
            <a:pPr lvl="1"/>
            <a:r>
              <a:rPr lang="en-US" dirty="0" smtClean="0"/>
              <a:t>are intractable </a:t>
            </a:r>
          </a:p>
          <a:p>
            <a:pPr lvl="1"/>
            <a:r>
              <a:rPr lang="en-US" dirty="0" smtClean="0"/>
              <a:t>are solvable approximately, not optimally</a:t>
            </a:r>
          </a:p>
          <a:p>
            <a:pPr lvl="1"/>
            <a:r>
              <a:rPr lang="en-US" dirty="0" smtClean="0"/>
              <a:t>have no known efficient solution</a:t>
            </a:r>
          </a:p>
          <a:p>
            <a:pPr lvl="1"/>
            <a:r>
              <a:rPr lang="en-US" dirty="0" smtClean="0"/>
              <a:t>are not solvable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algorithm complexity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199"/>
            <a:ext cx="3810000" cy="383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Recall our algorithm complexity lecture, we’ve got several common orders of growth</a:t>
            </a:r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Logarithmic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Exponential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07656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Order of growth is polynomial in the size of the problem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Searching for an item in a collection</a:t>
            </a:r>
          </a:p>
          <a:p>
            <a:pPr lvl="1"/>
            <a:r>
              <a:rPr lang="en-US" dirty="0" smtClean="0"/>
              <a:t>Sorting a collection</a:t>
            </a:r>
          </a:p>
          <a:p>
            <a:pPr lvl="1"/>
            <a:r>
              <a:rPr lang="en-US" dirty="0" smtClean="0"/>
              <a:t>Finding if two numbers in a collection are same</a:t>
            </a:r>
          </a:p>
          <a:p>
            <a:r>
              <a:rPr lang="en-US" dirty="0" smtClean="0"/>
              <a:t>These problems are called being “in P” </a:t>
            </a:r>
            <a:br>
              <a:rPr lang="en-US" dirty="0" smtClean="0"/>
            </a:br>
            <a:r>
              <a:rPr lang="en-US" dirty="0" smtClean="0"/>
              <a:t>(for polynomial)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63000" cy="762000"/>
          </a:xfrm>
        </p:spPr>
        <p:txBody>
          <a:bodyPr/>
          <a:lstStyle/>
          <a:p>
            <a:r>
              <a:rPr lang="en-US" dirty="0" smtClean="0"/>
              <a:t>Tractable with efficient sols in </a:t>
            </a:r>
            <a:r>
              <a:rPr lang="en-US" dirty="0" err="1" smtClean="0"/>
              <a:t>reas</a:t>
            </a:r>
            <a:r>
              <a:rPr lang="en-US" dirty="0" smtClean="0"/>
              <a:t>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143000"/>
            <a:ext cx="3962400" cy="4267200"/>
            <a:chOff x="609600" y="838200"/>
            <a:chExt cx="3962400" cy="4129548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2829233"/>
              <a:ext cx="2667000" cy="2138515"/>
            </a:xfrm>
            <a:prstGeom prst="round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 Arrow 7"/>
            <p:cNvSpPr/>
            <p:nvPr/>
          </p:nvSpPr>
          <p:spPr>
            <a:xfrm flipH="1" flipV="1">
              <a:off x="3352800" y="838200"/>
              <a:ext cx="1219200" cy="36576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/wiki/P_(complexity)</a:t>
            </a:r>
          </a:p>
        </p:txBody>
      </p:sp>
    </p:spTree>
    <p:extLst>
      <p:ext uri="{BB962C8B-B14F-4D97-AF65-F5344CB8AC3E}">
        <p14:creationId xmlns:p14="http://schemas.microsoft.com/office/powerpoint/2010/main" val="19602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4350544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that can be solved, but not solved fast enough</a:t>
            </a:r>
          </a:p>
          <a:p>
            <a:r>
              <a:rPr lang="en-US" dirty="0" smtClean="0"/>
              <a:t>This includes exponential problems</a:t>
            </a:r>
          </a:p>
          <a:p>
            <a:pPr lvl="1"/>
            <a:r>
              <a:rPr lang="en-US" dirty="0" smtClean="0"/>
              <a:t>E.g., f(n) =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 in the image to the right</a:t>
            </a:r>
          </a:p>
          <a:p>
            <a:r>
              <a:rPr lang="en-US" dirty="0" smtClean="0"/>
              <a:t>This also includes poly-time algorithm with a huge exponent</a:t>
            </a:r>
          </a:p>
          <a:p>
            <a:pPr lvl="1"/>
            <a:r>
              <a:rPr lang="en-US" dirty="0" smtClean="0"/>
              <a:t>E.g, f(n) = n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Only solve for small n</a:t>
            </a:r>
            <a:endParaRPr lang="en-US" baseline="30000" dirty="0"/>
          </a:p>
        </p:txBody>
      </p:sp>
      <p:pic>
        <p:nvPicPr>
          <p:cNvPr id="8" name="Content Placeholder 7" descr="fig3_2_3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221221"/>
              </a:clrFrom>
              <a:clrTo>
                <a:srgbClr val="221221">
                  <a:alpha val="0"/>
                </a:srgbClr>
              </a:clrTo>
            </a:clrChange>
          </a:blip>
          <a:srcRect t="746" b="746"/>
          <a:stretch>
            <a:fillRect/>
          </a:stretch>
        </p:blipFill>
        <p:spPr>
          <a:xfrm>
            <a:off x="4655344" y="1295400"/>
            <a:ext cx="4038600" cy="31175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/wiki/Intractability_(complexity)#Intractability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449346"/>
            <a:ext cx="44108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Imagine a program that calculated something important at each of the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bottom circles. This tree has height n,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but there are 2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bottom circles!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  <p:extLst>
      <p:ext uri="{BB962C8B-B14F-4D97-AF65-F5344CB8AC3E}">
        <p14:creationId xmlns:p14="http://schemas.microsoft.com/office/powerpoint/2010/main" val="191616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problem might have an optimal solution that cannot be solved in reasonable time</a:t>
            </a:r>
          </a:p>
          <a:p>
            <a:r>
              <a:rPr lang="en-US"/>
              <a:t>BUT if you don’t need to know the perfect solution, </a:t>
            </a:r>
            <a:r>
              <a:rPr lang="en-US">
                <a:solidFill>
                  <a:srgbClr val="FFFF00"/>
                </a:solidFill>
              </a:rPr>
              <a:t>there might exist algorithms which could give pretty good answers in reasonable time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/>
          <a:lstStyle/>
          <a:p>
            <a:r>
              <a:rPr lang="en-US" sz="3200" dirty="0"/>
              <a:t>Solvable </a:t>
            </a:r>
            <a:r>
              <a:rPr lang="en-US" sz="3200" dirty="0" smtClean="0"/>
              <a:t>approximately, not </a:t>
            </a:r>
            <a:r>
              <a:rPr lang="en-US" sz="3200" dirty="0"/>
              <a:t>optimally in </a:t>
            </a:r>
            <a:r>
              <a:rPr lang="en-US" sz="3200" dirty="0" err="1"/>
              <a:t>reas</a:t>
            </a:r>
            <a:r>
              <a:rPr lang="en-US" sz="3200" dirty="0"/>
              <a:t> time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4648200"/>
            <a:ext cx="44870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en.wikipedia.org/wiki/Knapsack_problem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365750"/>
          </a:xfrm>
        </p:spPr>
        <p:txBody>
          <a:bodyPr/>
          <a:lstStyle/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What’s the most you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can put in your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knapsack?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$15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$33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$36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$40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4419600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15kg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), which boxes (with weights and values) should be taken to maximize value?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(any # of each box is available)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3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 Problem …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87921" y="1143000"/>
            <a:ext cx="46394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Are there a handful of these numbers (at least 1) that add together to get 0?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05787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9336" y="105787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81987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374" y="1819870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1819870"/>
            <a:ext cx="118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3352800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sym typeface="Wingdings"/>
              </a:rPr>
              <a:t>“in NP(Non-Deterministic Polynomial)” 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sym typeface="Wingdings"/>
              </a:rPr>
              <a:t>Verify a solution in Polynomial time</a:t>
            </a:r>
          </a:p>
          <a:p>
            <a:pPr marL="571500" indent="-571500">
              <a:buFont typeface="Arial"/>
              <a:buChar char="•"/>
            </a:pPr>
            <a:r>
              <a:rPr 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sym typeface="Wingdings"/>
              </a:rPr>
              <a:t>But as n grows, there is no efficient solution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sym typeface="Wingdings"/>
              </a:rPr>
              <a:t>Examples: Integer Factorization, Graph comparison (Chemical Compound Comparison)</a:t>
            </a:r>
            <a:endParaRPr lang="en-US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0" y="1066800"/>
            <a:ext cx="4274344" cy="3886199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NP-Hard : Solving </a:t>
            </a:r>
            <a:r>
              <a:rPr lang="en-US" dirty="0"/>
              <a:t>one of them would solve an entire class of them!</a:t>
            </a:r>
          </a:p>
          <a:p>
            <a:pPr lvl="1"/>
            <a:r>
              <a:rPr lang="en-US" dirty="0"/>
              <a:t>We can transform one to </a:t>
            </a:r>
            <a:r>
              <a:rPr lang="en-US" dirty="0" smtClean="0"/>
              <a:t>another, i.e., reduce</a:t>
            </a:r>
          </a:p>
          <a:p>
            <a:pPr lvl="1"/>
            <a:r>
              <a:rPr lang="en-US" dirty="0" smtClean="0"/>
              <a:t>A problem, P</a:t>
            </a:r>
            <a:r>
              <a:rPr lang="en-US" baseline="-25000" dirty="0" smtClean="0"/>
              <a:t>1</a:t>
            </a:r>
            <a:r>
              <a:rPr lang="en-US" dirty="0" smtClean="0"/>
              <a:t>, is “hard” for a class of problems, C, if </a:t>
            </a:r>
            <a:r>
              <a:rPr lang="en-US" u="sng" dirty="0" smtClean="0"/>
              <a:t>every </a:t>
            </a:r>
            <a:r>
              <a:rPr lang="en-US" dirty="0" smtClean="0"/>
              <a:t>element in C can be “reduced” to P</a:t>
            </a:r>
            <a:r>
              <a:rPr lang="en-US" baseline="-25000" dirty="0" smtClean="0"/>
              <a:t>1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in NP</a:t>
            </a:r>
            <a:endParaRPr lang="en-US" dirty="0"/>
          </a:p>
          <a:p>
            <a:r>
              <a:rPr lang="en-US" dirty="0" smtClean="0"/>
              <a:t>If you guess an answer, can I </a:t>
            </a:r>
            <a:r>
              <a:rPr lang="en-US" u="sng" dirty="0" smtClean="0"/>
              <a:t>verify it</a:t>
            </a:r>
            <a:r>
              <a:rPr lang="en-US" dirty="0" smtClean="0"/>
              <a:t> in polynomial time?</a:t>
            </a:r>
          </a:p>
          <a:p>
            <a:pPr lvl="1"/>
            <a:r>
              <a:rPr lang="en-US" dirty="0" smtClean="0"/>
              <a:t>Non-deterministic Polynomial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NP-Complete: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en-US" sz="3600" dirty="0" smtClean="0">
                <a:solidFill>
                  <a:schemeClr val="tx1"/>
                </a:solidFill>
                <a:sym typeface="Wingdings"/>
              </a:rPr>
              <a:t>NP-Complete: </a:t>
            </a:r>
          </a:p>
          <a:p>
            <a:r>
              <a:rPr lang="en-US" sz="3600" dirty="0" smtClean="0">
                <a:solidFill>
                  <a:schemeClr val="tx1"/>
                </a:solidFill>
                <a:sym typeface="Wingdings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</a:rPr>
              <a:t>If </a:t>
            </a:r>
            <a:r>
              <a:rPr lang="en-US" sz="3600" dirty="0">
                <a:solidFill>
                  <a:schemeClr val="tx1"/>
                </a:solidFill>
              </a:rPr>
              <a:t>you’re </a:t>
            </a:r>
            <a:r>
              <a:rPr lang="en-US" sz="3600" u="sng" dirty="0">
                <a:solidFill>
                  <a:schemeClr val="tx1"/>
                </a:solidFill>
              </a:rPr>
              <a:t>“in NP”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u="sng" dirty="0">
                <a:solidFill>
                  <a:schemeClr val="tx1"/>
                </a:solidFill>
              </a:rPr>
              <a:t>“NP-hard</a:t>
            </a:r>
            <a:r>
              <a:rPr lang="en-US" sz="3600" u="sng" dirty="0" smtClean="0">
                <a:solidFill>
                  <a:schemeClr val="tx1"/>
                </a:solidFill>
              </a:rPr>
              <a:t>”</a:t>
            </a:r>
            <a:endParaRPr lang="en-US" sz="3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47430</TotalTime>
  <Pages>47</Pages>
  <Words>1056</Words>
  <Application>Microsoft Macintosh PowerPoint</Application>
  <PresentationFormat>Letter Paper (8.5x11 in)</PresentationFormat>
  <Paragraphs>160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PowerPoint Presentation</vt:lpstr>
      <vt:lpstr>Computer Science … A UCB view</vt:lpstr>
      <vt:lpstr>Let’s revisit algorithm complexity</vt:lpstr>
      <vt:lpstr>Tractable with efficient sols in reas time</vt:lpstr>
      <vt:lpstr>Intractable problems</vt:lpstr>
      <vt:lpstr>Solvable approximately, not optimally in reas time</vt:lpstr>
      <vt:lpstr>Peer Instruction</vt:lpstr>
      <vt:lpstr>Subset Sum Problem …</vt:lpstr>
      <vt:lpstr>NP-Complete:</vt:lpstr>
      <vt:lpstr>Classes of NP-complete problems</vt:lpstr>
      <vt:lpstr>The fundamental question. Is P = NP?</vt:lpstr>
      <vt:lpstr>xkcd.com/287</vt:lpstr>
      <vt:lpstr>xkcd.com/399</vt:lpstr>
      <vt:lpstr>Problems NOT solvable</vt:lpstr>
      <vt:lpstr>The Halting Problem</vt:lpstr>
      <vt:lpstr>Review: Proof by Contradiction</vt:lpstr>
      <vt:lpstr>Turing’s proof : The Halting Problem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2908</cp:revision>
  <cp:lastPrinted>2013-07-30T16:07:03Z</cp:lastPrinted>
  <dcterms:created xsi:type="dcterms:W3CDTF">2012-04-14T17:33:56Z</dcterms:created>
  <dcterms:modified xsi:type="dcterms:W3CDTF">2013-07-31T22:48:06Z</dcterms:modified>
</cp:coreProperties>
</file>