
<file path=[Content_Types].xml><?xml version="1.0" encoding="utf-8"?>
<Types xmlns="http://schemas.openxmlformats.org/package/2006/content-types"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diagrams/colors1.xml" ContentType="application/vnd.openxmlformats-officedocument.drawingml.diagramColors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xml" ContentType="application/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diagrams/quickStyle1.xml" ContentType="application/vnd.openxmlformats-officedocument.drawingml.diagramStyle+xml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diagrams/layout1.xml" ContentType="application/vnd.openxmlformats-officedocument.drawingml.diagramLayout+xml"/>
  <Default Extension="pdf" ContentType="application/pdf"/>
  <Override PartName="/ppt/notesSlides/notesSlide6.xml" ContentType="application/vnd.openxmlformats-officedocument.presentationml.notes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7.xml" ContentType="application/vnd.openxmlformats-officedocument.presentationml.notesSlide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1047" r:id="rId2"/>
    <p:sldId id="1057" r:id="rId3"/>
    <p:sldId id="1059" r:id="rId4"/>
    <p:sldId id="1066" r:id="rId5"/>
    <p:sldId id="1058" r:id="rId6"/>
    <p:sldId id="1060" r:id="rId7"/>
    <p:sldId id="1061" r:id="rId8"/>
    <p:sldId id="1068" r:id="rId9"/>
    <p:sldId id="1067" r:id="rId10"/>
    <p:sldId id="1062" r:id="rId11"/>
    <p:sldId id="1063" r:id="rId12"/>
    <p:sldId id="1069" r:id="rId13"/>
    <p:sldId id="1064" r:id="rId14"/>
    <p:sldId id="1065" r:id="rId15"/>
  </p:sldIdLst>
  <p:sldSz cx="9144000" cy="6858000" type="letter"/>
  <p:notesSz cx="7023100" cy="9309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5pPr>
    <a:lvl6pPr marL="22860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6pPr>
    <a:lvl7pPr marL="27432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7pPr>
    <a:lvl8pPr marL="32004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8pPr>
    <a:lvl9pPr marL="36576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6" clrMode="bw" frameSlides="1"/>
  <p:showPr showNarration="1" useTimings="0">
    <p:present/>
    <p:sldAll/>
    <p:penClr>
      <a:schemeClr val="tx1"/>
    </p:penClr>
    <p:extLst>
      <p:ext uri="{EC167BDD-8182-4AB7-AECC-EB403E3ABB37}">
        <p14:laserClr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>
          <a:srgbClr val="FF0000"/>
        </p14:laserClr>
      </p:ext>
      <p:ext uri="{2FDB2607-1784-4EEB-B798-7EB5836EED8A}">
        <p14:showMediaCtrls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"/>
      </p:ext>
    </p:extLst>
  </p:showPr>
  <p:clrMru>
    <a:srgbClr val="D5D5D5"/>
    <a:srgbClr val="900306"/>
    <a:srgbClr val="32415C"/>
    <a:srgbClr val="FB0A10"/>
    <a:srgbClr val="94F0E4"/>
    <a:srgbClr val="5771A0"/>
    <a:srgbClr val="800080"/>
    <a:srgbClr val="66FF33"/>
    <a:srgbClr val="FF0000"/>
    <a:srgbClr val="3333CC"/>
  </p:clrMru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SorterView">
  <p:normalViewPr horzBarState="maximized">
    <p:restoredLeft sz="9427" autoAdjust="0"/>
    <p:restoredTop sz="89858" autoAdjust="0"/>
  </p:normalViewPr>
  <p:slideViewPr>
    <p:cSldViewPr>
      <p:cViewPr varScale="1">
        <p:scale>
          <a:sx n="161" d="100"/>
          <a:sy n="161" d="100"/>
        </p:scale>
        <p:origin x="-1256" y="-104"/>
      </p:cViewPr>
      <p:guideLst>
        <p:guide orient="horz" pos="2160"/>
        <p:guide pos="287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1782" y="-90"/>
      </p:cViewPr>
      <p:guideLst>
        <p:guide orient="horz" pos="2931"/>
        <p:guide pos="2212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4A945B-1677-F84B-A524-CAF250E531E8}" type="doc">
      <dgm:prSet loTypeId="urn:microsoft.com/office/officeart/2005/8/layout/process2" loCatId="" qsTypeId="urn:microsoft.com/office/officeart/2005/8/quickstyle/simple4" qsCatId="simple" csTypeId="urn:microsoft.com/office/officeart/2005/8/colors/colorful2" csCatId="colorful" phldr="1"/>
      <dgm:spPr/>
    </dgm:pt>
    <dgm:pt modelId="{8284DBD8-B8FF-F244-B2A0-3F0DB227E5F3}">
      <dgm:prSet phldrT="[Text]"/>
      <dgm:spPr/>
      <dgm:t>
        <a:bodyPr/>
        <a:lstStyle/>
        <a:p>
          <a:r>
            <a:rPr lang="en-US" dirty="0" smtClean="0">
              <a:latin typeface="Vagrounded"/>
              <a:cs typeface="Vagrounded"/>
            </a:rPr>
            <a:t>CS10</a:t>
          </a:r>
          <a:endParaRPr lang="en-US" dirty="0">
            <a:latin typeface="Vagrounded"/>
            <a:cs typeface="Vagrounded"/>
          </a:endParaRPr>
        </a:p>
      </dgm:t>
    </dgm:pt>
    <dgm:pt modelId="{6F57E6F5-BE60-DC4D-8F90-873743411AE6}" type="parTrans" cxnId="{2EC90E34-017C-4349-9E39-BED880E27503}">
      <dgm:prSet/>
      <dgm:spPr/>
      <dgm:t>
        <a:bodyPr/>
        <a:lstStyle/>
        <a:p>
          <a:endParaRPr lang="en-US"/>
        </a:p>
      </dgm:t>
    </dgm:pt>
    <dgm:pt modelId="{A657B094-BB45-954E-9BE8-6CAC83EF5B28}" type="sibTrans" cxnId="{2EC90E34-017C-4349-9E39-BED880E27503}">
      <dgm:prSet/>
      <dgm:spPr/>
      <dgm:t>
        <a:bodyPr/>
        <a:lstStyle/>
        <a:p>
          <a:endParaRPr lang="en-US"/>
        </a:p>
      </dgm:t>
    </dgm:pt>
    <dgm:pt modelId="{EABD4768-65A1-F849-9868-7732A0211490}">
      <dgm:prSet phldrT="[Text]"/>
      <dgm:spPr/>
      <dgm:t>
        <a:bodyPr/>
        <a:lstStyle/>
        <a:p>
          <a:r>
            <a:rPr lang="en-US" dirty="0" smtClean="0">
              <a:latin typeface="Vagrounded"/>
              <a:cs typeface="Vagrounded"/>
            </a:rPr>
            <a:t>CS61A</a:t>
          </a:r>
          <a:endParaRPr lang="en-US" dirty="0">
            <a:latin typeface="Vagrounded"/>
            <a:cs typeface="Vagrounded"/>
          </a:endParaRPr>
        </a:p>
      </dgm:t>
    </dgm:pt>
    <dgm:pt modelId="{3109DAFC-04B4-7B4E-9E07-F40B65793ACB}" type="parTrans" cxnId="{DEEF70B7-C91D-0542-B79A-FB104258DEBF}">
      <dgm:prSet/>
      <dgm:spPr/>
      <dgm:t>
        <a:bodyPr/>
        <a:lstStyle/>
        <a:p>
          <a:endParaRPr lang="en-US"/>
        </a:p>
      </dgm:t>
    </dgm:pt>
    <dgm:pt modelId="{DFAE0489-DA04-0D40-8E08-8174B6560E3D}" type="sibTrans" cxnId="{DEEF70B7-C91D-0542-B79A-FB104258DEBF}">
      <dgm:prSet/>
      <dgm:spPr/>
      <dgm:t>
        <a:bodyPr/>
        <a:lstStyle/>
        <a:p>
          <a:endParaRPr lang="en-US"/>
        </a:p>
      </dgm:t>
    </dgm:pt>
    <dgm:pt modelId="{B8B09834-7B77-3A43-9873-E4269E643E42}">
      <dgm:prSet phldrT="[Text]"/>
      <dgm:spPr/>
      <dgm:t>
        <a:bodyPr/>
        <a:lstStyle/>
        <a:p>
          <a:r>
            <a:rPr lang="en-US" dirty="0" smtClean="0">
              <a:latin typeface="Vagrounded"/>
              <a:cs typeface="Vagrounded"/>
            </a:rPr>
            <a:t>CS61B</a:t>
          </a:r>
          <a:endParaRPr lang="en-US" dirty="0">
            <a:latin typeface="Vagrounded"/>
            <a:cs typeface="Vagrounded"/>
          </a:endParaRPr>
        </a:p>
      </dgm:t>
    </dgm:pt>
    <dgm:pt modelId="{5F4A5AF0-FB71-344A-B2B2-E3DCEF4D0270}" type="parTrans" cxnId="{9CAB43D4-A50D-AF48-9ECD-FEECD3A20E50}">
      <dgm:prSet/>
      <dgm:spPr/>
      <dgm:t>
        <a:bodyPr/>
        <a:lstStyle/>
        <a:p>
          <a:endParaRPr lang="en-US"/>
        </a:p>
      </dgm:t>
    </dgm:pt>
    <dgm:pt modelId="{C15230C8-9917-DE47-A880-D41C935DA977}" type="sibTrans" cxnId="{9CAB43D4-A50D-AF48-9ECD-FEECD3A20E50}">
      <dgm:prSet/>
      <dgm:spPr/>
      <dgm:t>
        <a:bodyPr/>
        <a:lstStyle/>
        <a:p>
          <a:endParaRPr lang="en-US"/>
        </a:p>
      </dgm:t>
    </dgm:pt>
    <dgm:pt modelId="{FA4B4DAD-8168-2D43-A16D-4219C38DB9C5}">
      <dgm:prSet phldrT="[Text]"/>
      <dgm:spPr/>
      <dgm:t>
        <a:bodyPr/>
        <a:lstStyle/>
        <a:p>
          <a:r>
            <a:rPr lang="en-US" dirty="0" smtClean="0">
              <a:latin typeface="Vagrounded"/>
              <a:cs typeface="Vagrounded"/>
            </a:rPr>
            <a:t>CS61C</a:t>
          </a:r>
          <a:endParaRPr lang="en-US" dirty="0">
            <a:latin typeface="Vagrounded"/>
            <a:cs typeface="Vagrounded"/>
          </a:endParaRPr>
        </a:p>
      </dgm:t>
    </dgm:pt>
    <dgm:pt modelId="{350E1BCF-215F-F74E-9137-DE92F3294C66}" type="parTrans" cxnId="{DC4E7606-6854-D14B-B2D6-8D97812571E6}">
      <dgm:prSet/>
      <dgm:spPr/>
      <dgm:t>
        <a:bodyPr/>
        <a:lstStyle/>
        <a:p>
          <a:endParaRPr lang="en-US"/>
        </a:p>
      </dgm:t>
    </dgm:pt>
    <dgm:pt modelId="{6885B6DA-7044-3741-9AED-9DDECC2AD29D}" type="sibTrans" cxnId="{DC4E7606-6854-D14B-B2D6-8D97812571E6}">
      <dgm:prSet/>
      <dgm:spPr/>
      <dgm:t>
        <a:bodyPr/>
        <a:lstStyle/>
        <a:p>
          <a:endParaRPr lang="en-US"/>
        </a:p>
      </dgm:t>
    </dgm:pt>
    <dgm:pt modelId="{6EDA782A-A6DB-F34B-9343-81F05000B397}" type="pres">
      <dgm:prSet presAssocID="{C04A945B-1677-F84B-A524-CAF250E531E8}" presName="linearFlow" presStyleCnt="0">
        <dgm:presLayoutVars>
          <dgm:resizeHandles val="exact"/>
        </dgm:presLayoutVars>
      </dgm:prSet>
      <dgm:spPr/>
    </dgm:pt>
    <dgm:pt modelId="{72FD0D40-C91F-5940-BF53-63FC7F9B8EE1}" type="pres">
      <dgm:prSet presAssocID="{8284DBD8-B8FF-F244-B2A0-3F0DB227E5F3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0BA0EE-F9B1-434C-86B6-E630B2CBE62A}" type="pres">
      <dgm:prSet presAssocID="{A657B094-BB45-954E-9BE8-6CAC83EF5B28}" presName="sibTrans" presStyleLbl="sibTrans2D1" presStyleIdx="0" presStyleCnt="3"/>
      <dgm:spPr/>
      <dgm:t>
        <a:bodyPr/>
        <a:lstStyle/>
        <a:p>
          <a:endParaRPr lang="en-US"/>
        </a:p>
      </dgm:t>
    </dgm:pt>
    <dgm:pt modelId="{76238EC0-2AFF-7E46-9EC3-FD8131F50391}" type="pres">
      <dgm:prSet presAssocID="{A657B094-BB45-954E-9BE8-6CAC83EF5B28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4B0177EF-A375-5E4B-A762-3A3CEFFCCAD0}" type="pres">
      <dgm:prSet presAssocID="{EABD4768-65A1-F849-9868-7732A0211490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C35E8A-7C40-F141-897F-163933972E6B}" type="pres">
      <dgm:prSet presAssocID="{DFAE0489-DA04-0D40-8E08-8174B6560E3D}" presName="sibTrans" presStyleLbl="sibTrans2D1" presStyleIdx="1" presStyleCnt="3"/>
      <dgm:spPr/>
      <dgm:t>
        <a:bodyPr/>
        <a:lstStyle/>
        <a:p>
          <a:endParaRPr lang="en-US"/>
        </a:p>
      </dgm:t>
    </dgm:pt>
    <dgm:pt modelId="{E57B29C4-4AFA-9041-93B4-8ACA474F083F}" type="pres">
      <dgm:prSet presAssocID="{DFAE0489-DA04-0D40-8E08-8174B6560E3D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878E7070-7703-A64A-957B-CA17F9CE48B8}" type="pres">
      <dgm:prSet presAssocID="{B8B09834-7B77-3A43-9873-E4269E643E4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90D186-DC44-904A-9AD4-B2338CF110FC}" type="pres">
      <dgm:prSet presAssocID="{C15230C8-9917-DE47-A880-D41C935DA977}" presName="sibTrans" presStyleLbl="sibTrans2D1" presStyleIdx="2" presStyleCnt="3"/>
      <dgm:spPr/>
      <dgm:t>
        <a:bodyPr/>
        <a:lstStyle/>
        <a:p>
          <a:endParaRPr lang="en-US"/>
        </a:p>
      </dgm:t>
    </dgm:pt>
    <dgm:pt modelId="{5A03E281-2086-8E4E-8369-BEC8E999A679}" type="pres">
      <dgm:prSet presAssocID="{C15230C8-9917-DE47-A880-D41C935DA977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24C5B3A2-E4A1-9D43-ABB5-3F2C1AB1EE3C}" type="pres">
      <dgm:prSet presAssocID="{FA4B4DAD-8168-2D43-A16D-4219C38DB9C5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C5A6E09-1819-7C46-AF01-43F1C97026E3}" type="presOf" srcId="{C15230C8-9917-DE47-A880-D41C935DA977}" destId="{CE90D186-DC44-904A-9AD4-B2338CF110FC}" srcOrd="0" destOrd="0" presId="urn:microsoft.com/office/officeart/2005/8/layout/process2"/>
    <dgm:cxn modelId="{9CAB43D4-A50D-AF48-9ECD-FEECD3A20E50}" srcId="{C04A945B-1677-F84B-A524-CAF250E531E8}" destId="{B8B09834-7B77-3A43-9873-E4269E643E42}" srcOrd="2" destOrd="0" parTransId="{5F4A5AF0-FB71-344A-B2B2-E3DCEF4D0270}" sibTransId="{C15230C8-9917-DE47-A880-D41C935DA977}"/>
    <dgm:cxn modelId="{56D49389-0467-A445-865A-5A42EB771B30}" type="presOf" srcId="{B8B09834-7B77-3A43-9873-E4269E643E42}" destId="{878E7070-7703-A64A-957B-CA17F9CE48B8}" srcOrd="0" destOrd="0" presId="urn:microsoft.com/office/officeart/2005/8/layout/process2"/>
    <dgm:cxn modelId="{1ACD3A12-9F5C-0746-BBE0-097FDF4A0C51}" type="presOf" srcId="{DFAE0489-DA04-0D40-8E08-8174B6560E3D}" destId="{E57B29C4-4AFA-9041-93B4-8ACA474F083F}" srcOrd="1" destOrd="0" presId="urn:microsoft.com/office/officeart/2005/8/layout/process2"/>
    <dgm:cxn modelId="{52BA1594-8741-3044-B0FA-9E8609DC41CE}" type="presOf" srcId="{DFAE0489-DA04-0D40-8E08-8174B6560E3D}" destId="{74C35E8A-7C40-F141-897F-163933972E6B}" srcOrd="0" destOrd="0" presId="urn:microsoft.com/office/officeart/2005/8/layout/process2"/>
    <dgm:cxn modelId="{37918C59-420C-8343-8361-22D3780AD041}" type="presOf" srcId="{EABD4768-65A1-F849-9868-7732A0211490}" destId="{4B0177EF-A375-5E4B-A762-3A3CEFFCCAD0}" srcOrd="0" destOrd="0" presId="urn:microsoft.com/office/officeart/2005/8/layout/process2"/>
    <dgm:cxn modelId="{DC4E7606-6854-D14B-B2D6-8D97812571E6}" srcId="{C04A945B-1677-F84B-A524-CAF250E531E8}" destId="{FA4B4DAD-8168-2D43-A16D-4219C38DB9C5}" srcOrd="3" destOrd="0" parTransId="{350E1BCF-215F-F74E-9137-DE92F3294C66}" sibTransId="{6885B6DA-7044-3741-9AED-9DDECC2AD29D}"/>
    <dgm:cxn modelId="{1D2D9A11-B254-4D4A-AEA6-34CD72C7794A}" type="presOf" srcId="{C04A945B-1677-F84B-A524-CAF250E531E8}" destId="{6EDA782A-A6DB-F34B-9343-81F05000B397}" srcOrd="0" destOrd="0" presId="urn:microsoft.com/office/officeart/2005/8/layout/process2"/>
    <dgm:cxn modelId="{EB1E8AB8-4340-7E41-982E-8A4BA66E2DF8}" type="presOf" srcId="{A657B094-BB45-954E-9BE8-6CAC83EF5B28}" destId="{76238EC0-2AFF-7E46-9EC3-FD8131F50391}" srcOrd="1" destOrd="0" presId="urn:microsoft.com/office/officeart/2005/8/layout/process2"/>
    <dgm:cxn modelId="{DEEF70B7-C91D-0542-B79A-FB104258DEBF}" srcId="{C04A945B-1677-F84B-A524-CAF250E531E8}" destId="{EABD4768-65A1-F849-9868-7732A0211490}" srcOrd="1" destOrd="0" parTransId="{3109DAFC-04B4-7B4E-9E07-F40B65793ACB}" sibTransId="{DFAE0489-DA04-0D40-8E08-8174B6560E3D}"/>
    <dgm:cxn modelId="{2EC90E34-017C-4349-9E39-BED880E27503}" srcId="{C04A945B-1677-F84B-A524-CAF250E531E8}" destId="{8284DBD8-B8FF-F244-B2A0-3F0DB227E5F3}" srcOrd="0" destOrd="0" parTransId="{6F57E6F5-BE60-DC4D-8F90-873743411AE6}" sibTransId="{A657B094-BB45-954E-9BE8-6CAC83EF5B28}"/>
    <dgm:cxn modelId="{7E6045ED-2E21-324F-8FE2-B96BF914000D}" type="presOf" srcId="{FA4B4DAD-8168-2D43-A16D-4219C38DB9C5}" destId="{24C5B3A2-E4A1-9D43-ABB5-3F2C1AB1EE3C}" srcOrd="0" destOrd="0" presId="urn:microsoft.com/office/officeart/2005/8/layout/process2"/>
    <dgm:cxn modelId="{339B4B3A-CC03-E941-A4CD-A0C3F26B46F1}" type="presOf" srcId="{8284DBD8-B8FF-F244-B2A0-3F0DB227E5F3}" destId="{72FD0D40-C91F-5940-BF53-63FC7F9B8EE1}" srcOrd="0" destOrd="0" presId="urn:microsoft.com/office/officeart/2005/8/layout/process2"/>
    <dgm:cxn modelId="{84E76D62-DB39-4B4F-A21B-D683ACDFCDBD}" type="presOf" srcId="{C15230C8-9917-DE47-A880-D41C935DA977}" destId="{5A03E281-2086-8E4E-8369-BEC8E999A679}" srcOrd="1" destOrd="0" presId="urn:microsoft.com/office/officeart/2005/8/layout/process2"/>
    <dgm:cxn modelId="{643EFA54-260C-2D4F-AF20-B1AB16CA5664}" type="presOf" srcId="{A657B094-BB45-954E-9BE8-6CAC83EF5B28}" destId="{FD0BA0EE-F9B1-434C-86B6-E630B2CBE62A}" srcOrd="0" destOrd="0" presId="urn:microsoft.com/office/officeart/2005/8/layout/process2"/>
    <dgm:cxn modelId="{CABD8D8A-6B03-A545-B285-A8B9253FC25C}" type="presParOf" srcId="{6EDA782A-A6DB-F34B-9343-81F05000B397}" destId="{72FD0D40-C91F-5940-BF53-63FC7F9B8EE1}" srcOrd="0" destOrd="0" presId="urn:microsoft.com/office/officeart/2005/8/layout/process2"/>
    <dgm:cxn modelId="{C42C2B6B-84DE-4B46-AC07-9C88C39B3736}" type="presParOf" srcId="{6EDA782A-A6DB-F34B-9343-81F05000B397}" destId="{FD0BA0EE-F9B1-434C-86B6-E630B2CBE62A}" srcOrd="1" destOrd="0" presId="urn:microsoft.com/office/officeart/2005/8/layout/process2"/>
    <dgm:cxn modelId="{09A772A1-A738-1E41-BBC0-F58CD7975C03}" type="presParOf" srcId="{FD0BA0EE-F9B1-434C-86B6-E630B2CBE62A}" destId="{76238EC0-2AFF-7E46-9EC3-FD8131F50391}" srcOrd="0" destOrd="0" presId="urn:microsoft.com/office/officeart/2005/8/layout/process2"/>
    <dgm:cxn modelId="{E8D1EEA8-F4C1-B647-8995-7AB337F3C3E5}" type="presParOf" srcId="{6EDA782A-A6DB-F34B-9343-81F05000B397}" destId="{4B0177EF-A375-5E4B-A762-3A3CEFFCCAD0}" srcOrd="2" destOrd="0" presId="urn:microsoft.com/office/officeart/2005/8/layout/process2"/>
    <dgm:cxn modelId="{9E490695-6699-0047-8547-F057B96B5522}" type="presParOf" srcId="{6EDA782A-A6DB-F34B-9343-81F05000B397}" destId="{74C35E8A-7C40-F141-897F-163933972E6B}" srcOrd="3" destOrd="0" presId="urn:microsoft.com/office/officeart/2005/8/layout/process2"/>
    <dgm:cxn modelId="{B67E938D-E1F0-2244-ACA0-333F715A2535}" type="presParOf" srcId="{74C35E8A-7C40-F141-897F-163933972E6B}" destId="{E57B29C4-4AFA-9041-93B4-8ACA474F083F}" srcOrd="0" destOrd="0" presId="urn:microsoft.com/office/officeart/2005/8/layout/process2"/>
    <dgm:cxn modelId="{54BE85C5-3873-6940-8F7C-2AADC3273BFB}" type="presParOf" srcId="{6EDA782A-A6DB-F34B-9343-81F05000B397}" destId="{878E7070-7703-A64A-957B-CA17F9CE48B8}" srcOrd="4" destOrd="0" presId="urn:microsoft.com/office/officeart/2005/8/layout/process2"/>
    <dgm:cxn modelId="{98C1055E-A812-1B4D-B7EE-21755930C841}" type="presParOf" srcId="{6EDA782A-A6DB-F34B-9343-81F05000B397}" destId="{CE90D186-DC44-904A-9AD4-B2338CF110FC}" srcOrd="5" destOrd="0" presId="urn:microsoft.com/office/officeart/2005/8/layout/process2"/>
    <dgm:cxn modelId="{E4B1AC5B-8827-814D-BEC0-EF2832D8030A}" type="presParOf" srcId="{CE90D186-DC44-904A-9AD4-B2338CF110FC}" destId="{5A03E281-2086-8E4E-8369-BEC8E999A679}" srcOrd="0" destOrd="0" presId="urn:microsoft.com/office/officeart/2005/8/layout/process2"/>
    <dgm:cxn modelId="{776DBA23-8766-5543-8A50-51F9CB2DF054}" type="presParOf" srcId="{6EDA782A-A6DB-F34B-9343-81F05000B397}" destId="{24C5B3A2-E4A1-9D43-ABB5-3F2C1AB1EE3C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2FD0D40-C91F-5940-BF53-63FC7F9B8EE1}">
      <dsp:nvSpPr>
        <dsp:cNvPr id="0" name=""/>
        <dsp:cNvSpPr/>
      </dsp:nvSpPr>
      <dsp:spPr>
        <a:xfrm>
          <a:off x="1060903" y="2386"/>
          <a:ext cx="1597705" cy="8876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8000"/>
                <a:satMod val="138000"/>
              </a:schemeClr>
            </a:gs>
            <a:gs pos="25000">
              <a:schemeClr val="accent2">
                <a:hueOff val="0"/>
                <a:satOff val="0"/>
                <a:lumOff val="0"/>
                <a:alphaOff val="0"/>
                <a:tint val="85000"/>
              </a:schemeClr>
            </a:gs>
            <a:gs pos="40000">
              <a:schemeClr val="accent2">
                <a:hueOff val="0"/>
                <a:satOff val="0"/>
                <a:lumOff val="0"/>
                <a:alphaOff val="0"/>
                <a:tint val="9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93000"/>
              </a:schemeClr>
            </a:gs>
            <a:gs pos="60000">
              <a:schemeClr val="accent2">
                <a:hueOff val="0"/>
                <a:satOff val="0"/>
                <a:lumOff val="0"/>
                <a:alphaOff val="0"/>
                <a:tint val="92000"/>
              </a:schemeClr>
            </a:gs>
            <a:gs pos="75000">
              <a:schemeClr val="accent2">
                <a:hueOff val="0"/>
                <a:satOff val="0"/>
                <a:lumOff val="0"/>
                <a:alphaOff val="0"/>
                <a:tint val="83000"/>
                <a:satMod val="10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2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>
          <a:bevelT w="0" h="0"/>
          <a:contourClr>
            <a:schemeClr val="accent2">
              <a:hueOff val="0"/>
              <a:satOff val="0"/>
              <a:lumOff val="0"/>
              <a:alphaOff val="0"/>
              <a:tint val="7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>
              <a:latin typeface="Vagrounded"/>
              <a:cs typeface="Vagrounded"/>
            </a:rPr>
            <a:t>CS10</a:t>
          </a:r>
          <a:endParaRPr lang="en-US" sz="3100" kern="1200" dirty="0">
            <a:latin typeface="Vagrounded"/>
            <a:cs typeface="Vagrounded"/>
          </a:endParaRPr>
        </a:p>
      </dsp:txBody>
      <dsp:txXfrm>
        <a:off x="1060903" y="2386"/>
        <a:ext cx="1597705" cy="887614"/>
      </dsp:txXfrm>
    </dsp:sp>
    <dsp:sp modelId="{FD0BA0EE-F9B1-434C-86B6-E630B2CBE62A}">
      <dsp:nvSpPr>
        <dsp:cNvPr id="0" name=""/>
        <dsp:cNvSpPr/>
      </dsp:nvSpPr>
      <dsp:spPr>
        <a:xfrm rot="5400000">
          <a:off x="1693328" y="912190"/>
          <a:ext cx="332855" cy="39942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8000"/>
                <a:satMod val="138000"/>
              </a:schemeClr>
            </a:gs>
            <a:gs pos="25000">
              <a:schemeClr val="accent2">
                <a:hueOff val="0"/>
                <a:satOff val="0"/>
                <a:lumOff val="0"/>
                <a:alphaOff val="0"/>
                <a:tint val="85000"/>
              </a:schemeClr>
            </a:gs>
            <a:gs pos="40000">
              <a:schemeClr val="accent2">
                <a:hueOff val="0"/>
                <a:satOff val="0"/>
                <a:lumOff val="0"/>
                <a:alphaOff val="0"/>
                <a:tint val="9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93000"/>
              </a:schemeClr>
            </a:gs>
            <a:gs pos="60000">
              <a:schemeClr val="accent2">
                <a:hueOff val="0"/>
                <a:satOff val="0"/>
                <a:lumOff val="0"/>
                <a:alphaOff val="0"/>
                <a:tint val="92000"/>
              </a:schemeClr>
            </a:gs>
            <a:gs pos="75000">
              <a:schemeClr val="accent2">
                <a:hueOff val="0"/>
                <a:satOff val="0"/>
                <a:lumOff val="0"/>
                <a:alphaOff val="0"/>
                <a:tint val="83000"/>
                <a:satMod val="10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2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>
          <a:bevelT w="0" h="0"/>
          <a:contourClr>
            <a:schemeClr val="accent2">
              <a:hueOff val="0"/>
              <a:satOff val="0"/>
              <a:lumOff val="0"/>
              <a:alphaOff val="0"/>
              <a:tint val="7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 rot="5400000">
        <a:off x="1693328" y="912190"/>
        <a:ext cx="332855" cy="399426"/>
      </dsp:txXfrm>
    </dsp:sp>
    <dsp:sp modelId="{4B0177EF-A375-5E4B-A762-3A3CEFFCCAD0}">
      <dsp:nvSpPr>
        <dsp:cNvPr id="0" name=""/>
        <dsp:cNvSpPr/>
      </dsp:nvSpPr>
      <dsp:spPr>
        <a:xfrm>
          <a:off x="1060903" y="1333807"/>
          <a:ext cx="1597705" cy="8876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5775273"/>
                <a:satOff val="5219"/>
                <a:lumOff val="589"/>
                <a:alphaOff val="0"/>
                <a:tint val="48000"/>
                <a:satMod val="138000"/>
              </a:schemeClr>
            </a:gs>
            <a:gs pos="25000">
              <a:schemeClr val="accent2">
                <a:hueOff val="-5775273"/>
                <a:satOff val="5219"/>
                <a:lumOff val="589"/>
                <a:alphaOff val="0"/>
                <a:tint val="85000"/>
              </a:schemeClr>
            </a:gs>
            <a:gs pos="40000">
              <a:schemeClr val="accent2">
                <a:hueOff val="-5775273"/>
                <a:satOff val="5219"/>
                <a:lumOff val="589"/>
                <a:alphaOff val="0"/>
                <a:tint val="92000"/>
              </a:schemeClr>
            </a:gs>
            <a:gs pos="50000">
              <a:schemeClr val="accent2">
                <a:hueOff val="-5775273"/>
                <a:satOff val="5219"/>
                <a:lumOff val="589"/>
                <a:alphaOff val="0"/>
                <a:tint val="93000"/>
              </a:schemeClr>
            </a:gs>
            <a:gs pos="60000">
              <a:schemeClr val="accent2">
                <a:hueOff val="-5775273"/>
                <a:satOff val="5219"/>
                <a:lumOff val="589"/>
                <a:alphaOff val="0"/>
                <a:tint val="92000"/>
              </a:schemeClr>
            </a:gs>
            <a:gs pos="75000">
              <a:schemeClr val="accent2">
                <a:hueOff val="-5775273"/>
                <a:satOff val="5219"/>
                <a:lumOff val="589"/>
                <a:alphaOff val="0"/>
                <a:tint val="83000"/>
                <a:satMod val="108000"/>
              </a:schemeClr>
            </a:gs>
            <a:gs pos="100000">
              <a:schemeClr val="accent2">
                <a:hueOff val="-5775273"/>
                <a:satOff val="5219"/>
                <a:lumOff val="589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2">
              <a:hueOff val="-5775273"/>
              <a:satOff val="5219"/>
              <a:lumOff val="589"/>
              <a:alphaOff val="0"/>
              <a:alpha val="45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>
          <a:bevelT w="0" h="0"/>
          <a:contourClr>
            <a:schemeClr val="accent2">
              <a:hueOff val="-5775273"/>
              <a:satOff val="5219"/>
              <a:lumOff val="589"/>
              <a:alphaOff val="0"/>
              <a:tint val="7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>
              <a:latin typeface="Vagrounded"/>
              <a:cs typeface="Vagrounded"/>
            </a:rPr>
            <a:t>CS61A</a:t>
          </a:r>
          <a:endParaRPr lang="en-US" sz="3100" kern="1200" dirty="0">
            <a:latin typeface="Vagrounded"/>
            <a:cs typeface="Vagrounded"/>
          </a:endParaRPr>
        </a:p>
      </dsp:txBody>
      <dsp:txXfrm>
        <a:off x="1060903" y="1333807"/>
        <a:ext cx="1597705" cy="887614"/>
      </dsp:txXfrm>
    </dsp:sp>
    <dsp:sp modelId="{74C35E8A-7C40-F141-897F-163933972E6B}">
      <dsp:nvSpPr>
        <dsp:cNvPr id="0" name=""/>
        <dsp:cNvSpPr/>
      </dsp:nvSpPr>
      <dsp:spPr>
        <a:xfrm rot="5400000">
          <a:off x="1693328" y="2243611"/>
          <a:ext cx="332855" cy="39942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-8662909"/>
                <a:satOff val="7828"/>
                <a:lumOff val="884"/>
                <a:alphaOff val="0"/>
                <a:tint val="48000"/>
                <a:satMod val="138000"/>
              </a:schemeClr>
            </a:gs>
            <a:gs pos="25000">
              <a:schemeClr val="accent2">
                <a:hueOff val="-8662909"/>
                <a:satOff val="7828"/>
                <a:lumOff val="884"/>
                <a:alphaOff val="0"/>
                <a:tint val="85000"/>
              </a:schemeClr>
            </a:gs>
            <a:gs pos="40000">
              <a:schemeClr val="accent2">
                <a:hueOff val="-8662909"/>
                <a:satOff val="7828"/>
                <a:lumOff val="884"/>
                <a:alphaOff val="0"/>
                <a:tint val="92000"/>
              </a:schemeClr>
            </a:gs>
            <a:gs pos="50000">
              <a:schemeClr val="accent2">
                <a:hueOff val="-8662909"/>
                <a:satOff val="7828"/>
                <a:lumOff val="884"/>
                <a:alphaOff val="0"/>
                <a:tint val="93000"/>
              </a:schemeClr>
            </a:gs>
            <a:gs pos="60000">
              <a:schemeClr val="accent2">
                <a:hueOff val="-8662909"/>
                <a:satOff val="7828"/>
                <a:lumOff val="884"/>
                <a:alphaOff val="0"/>
                <a:tint val="92000"/>
              </a:schemeClr>
            </a:gs>
            <a:gs pos="75000">
              <a:schemeClr val="accent2">
                <a:hueOff val="-8662909"/>
                <a:satOff val="7828"/>
                <a:lumOff val="884"/>
                <a:alphaOff val="0"/>
                <a:tint val="83000"/>
                <a:satMod val="108000"/>
              </a:schemeClr>
            </a:gs>
            <a:gs pos="100000">
              <a:schemeClr val="accent2">
                <a:hueOff val="-8662909"/>
                <a:satOff val="7828"/>
                <a:lumOff val="884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2">
              <a:hueOff val="-8662909"/>
              <a:satOff val="7828"/>
              <a:lumOff val="884"/>
              <a:alphaOff val="0"/>
              <a:alpha val="45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>
          <a:bevelT w="0" h="0"/>
          <a:contourClr>
            <a:schemeClr val="accent2">
              <a:hueOff val="-8662909"/>
              <a:satOff val="7828"/>
              <a:lumOff val="884"/>
              <a:alphaOff val="0"/>
              <a:tint val="7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 rot="5400000">
        <a:off x="1693328" y="2243611"/>
        <a:ext cx="332855" cy="399426"/>
      </dsp:txXfrm>
    </dsp:sp>
    <dsp:sp modelId="{878E7070-7703-A64A-957B-CA17F9CE48B8}">
      <dsp:nvSpPr>
        <dsp:cNvPr id="0" name=""/>
        <dsp:cNvSpPr/>
      </dsp:nvSpPr>
      <dsp:spPr>
        <a:xfrm>
          <a:off x="1060903" y="2665228"/>
          <a:ext cx="1597705" cy="8876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1550546"/>
                <a:satOff val="10438"/>
                <a:lumOff val="1179"/>
                <a:alphaOff val="0"/>
                <a:tint val="48000"/>
                <a:satMod val="138000"/>
              </a:schemeClr>
            </a:gs>
            <a:gs pos="25000">
              <a:schemeClr val="accent2">
                <a:hueOff val="-11550546"/>
                <a:satOff val="10438"/>
                <a:lumOff val="1179"/>
                <a:alphaOff val="0"/>
                <a:tint val="85000"/>
              </a:schemeClr>
            </a:gs>
            <a:gs pos="40000">
              <a:schemeClr val="accent2">
                <a:hueOff val="-11550546"/>
                <a:satOff val="10438"/>
                <a:lumOff val="1179"/>
                <a:alphaOff val="0"/>
                <a:tint val="92000"/>
              </a:schemeClr>
            </a:gs>
            <a:gs pos="50000">
              <a:schemeClr val="accent2">
                <a:hueOff val="-11550546"/>
                <a:satOff val="10438"/>
                <a:lumOff val="1179"/>
                <a:alphaOff val="0"/>
                <a:tint val="93000"/>
              </a:schemeClr>
            </a:gs>
            <a:gs pos="60000">
              <a:schemeClr val="accent2">
                <a:hueOff val="-11550546"/>
                <a:satOff val="10438"/>
                <a:lumOff val="1179"/>
                <a:alphaOff val="0"/>
                <a:tint val="92000"/>
              </a:schemeClr>
            </a:gs>
            <a:gs pos="75000">
              <a:schemeClr val="accent2">
                <a:hueOff val="-11550546"/>
                <a:satOff val="10438"/>
                <a:lumOff val="1179"/>
                <a:alphaOff val="0"/>
                <a:tint val="83000"/>
                <a:satMod val="108000"/>
              </a:schemeClr>
            </a:gs>
            <a:gs pos="100000">
              <a:schemeClr val="accent2">
                <a:hueOff val="-11550546"/>
                <a:satOff val="10438"/>
                <a:lumOff val="1179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2">
              <a:hueOff val="-11550546"/>
              <a:satOff val="10438"/>
              <a:lumOff val="1179"/>
              <a:alphaOff val="0"/>
              <a:alpha val="45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>
          <a:bevelT w="0" h="0"/>
          <a:contourClr>
            <a:schemeClr val="accent2">
              <a:hueOff val="-11550546"/>
              <a:satOff val="10438"/>
              <a:lumOff val="1179"/>
              <a:alphaOff val="0"/>
              <a:tint val="7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>
              <a:latin typeface="Vagrounded"/>
              <a:cs typeface="Vagrounded"/>
            </a:rPr>
            <a:t>CS61B</a:t>
          </a:r>
          <a:endParaRPr lang="en-US" sz="3100" kern="1200" dirty="0">
            <a:latin typeface="Vagrounded"/>
            <a:cs typeface="Vagrounded"/>
          </a:endParaRPr>
        </a:p>
      </dsp:txBody>
      <dsp:txXfrm>
        <a:off x="1060903" y="2665228"/>
        <a:ext cx="1597705" cy="887614"/>
      </dsp:txXfrm>
    </dsp:sp>
    <dsp:sp modelId="{CE90D186-DC44-904A-9AD4-B2338CF110FC}">
      <dsp:nvSpPr>
        <dsp:cNvPr id="0" name=""/>
        <dsp:cNvSpPr/>
      </dsp:nvSpPr>
      <dsp:spPr>
        <a:xfrm rot="5400000">
          <a:off x="1693328" y="3575033"/>
          <a:ext cx="332855" cy="39942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-17325818"/>
                <a:satOff val="15657"/>
                <a:lumOff val="1768"/>
                <a:alphaOff val="0"/>
                <a:tint val="48000"/>
                <a:satMod val="138000"/>
              </a:schemeClr>
            </a:gs>
            <a:gs pos="25000">
              <a:schemeClr val="accent2">
                <a:hueOff val="-17325818"/>
                <a:satOff val="15657"/>
                <a:lumOff val="1768"/>
                <a:alphaOff val="0"/>
                <a:tint val="85000"/>
              </a:schemeClr>
            </a:gs>
            <a:gs pos="40000">
              <a:schemeClr val="accent2">
                <a:hueOff val="-17325818"/>
                <a:satOff val="15657"/>
                <a:lumOff val="1768"/>
                <a:alphaOff val="0"/>
                <a:tint val="92000"/>
              </a:schemeClr>
            </a:gs>
            <a:gs pos="50000">
              <a:schemeClr val="accent2">
                <a:hueOff val="-17325818"/>
                <a:satOff val="15657"/>
                <a:lumOff val="1768"/>
                <a:alphaOff val="0"/>
                <a:tint val="93000"/>
              </a:schemeClr>
            </a:gs>
            <a:gs pos="60000">
              <a:schemeClr val="accent2">
                <a:hueOff val="-17325818"/>
                <a:satOff val="15657"/>
                <a:lumOff val="1768"/>
                <a:alphaOff val="0"/>
                <a:tint val="92000"/>
              </a:schemeClr>
            </a:gs>
            <a:gs pos="75000">
              <a:schemeClr val="accent2">
                <a:hueOff val="-17325818"/>
                <a:satOff val="15657"/>
                <a:lumOff val="1768"/>
                <a:alphaOff val="0"/>
                <a:tint val="83000"/>
                <a:satMod val="108000"/>
              </a:schemeClr>
            </a:gs>
            <a:gs pos="100000">
              <a:schemeClr val="accent2">
                <a:hueOff val="-17325818"/>
                <a:satOff val="15657"/>
                <a:lumOff val="1768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2">
              <a:hueOff val="-17325818"/>
              <a:satOff val="15657"/>
              <a:lumOff val="1768"/>
              <a:alphaOff val="0"/>
              <a:alpha val="45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>
          <a:bevelT w="0" h="0"/>
          <a:contourClr>
            <a:schemeClr val="accent2">
              <a:hueOff val="-17325818"/>
              <a:satOff val="15657"/>
              <a:lumOff val="1768"/>
              <a:alphaOff val="0"/>
              <a:tint val="7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 rot="5400000">
        <a:off x="1693328" y="3575033"/>
        <a:ext cx="332855" cy="399426"/>
      </dsp:txXfrm>
    </dsp:sp>
    <dsp:sp modelId="{24C5B3A2-E4A1-9D43-ABB5-3F2C1AB1EE3C}">
      <dsp:nvSpPr>
        <dsp:cNvPr id="0" name=""/>
        <dsp:cNvSpPr/>
      </dsp:nvSpPr>
      <dsp:spPr>
        <a:xfrm>
          <a:off x="1060903" y="3996649"/>
          <a:ext cx="1597705" cy="8876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7325818"/>
                <a:satOff val="15657"/>
                <a:lumOff val="1768"/>
                <a:alphaOff val="0"/>
                <a:tint val="48000"/>
                <a:satMod val="138000"/>
              </a:schemeClr>
            </a:gs>
            <a:gs pos="25000">
              <a:schemeClr val="accent2">
                <a:hueOff val="-17325818"/>
                <a:satOff val="15657"/>
                <a:lumOff val="1768"/>
                <a:alphaOff val="0"/>
                <a:tint val="85000"/>
              </a:schemeClr>
            </a:gs>
            <a:gs pos="40000">
              <a:schemeClr val="accent2">
                <a:hueOff val="-17325818"/>
                <a:satOff val="15657"/>
                <a:lumOff val="1768"/>
                <a:alphaOff val="0"/>
                <a:tint val="92000"/>
              </a:schemeClr>
            </a:gs>
            <a:gs pos="50000">
              <a:schemeClr val="accent2">
                <a:hueOff val="-17325818"/>
                <a:satOff val="15657"/>
                <a:lumOff val="1768"/>
                <a:alphaOff val="0"/>
                <a:tint val="93000"/>
              </a:schemeClr>
            </a:gs>
            <a:gs pos="60000">
              <a:schemeClr val="accent2">
                <a:hueOff val="-17325818"/>
                <a:satOff val="15657"/>
                <a:lumOff val="1768"/>
                <a:alphaOff val="0"/>
                <a:tint val="92000"/>
              </a:schemeClr>
            </a:gs>
            <a:gs pos="75000">
              <a:schemeClr val="accent2">
                <a:hueOff val="-17325818"/>
                <a:satOff val="15657"/>
                <a:lumOff val="1768"/>
                <a:alphaOff val="0"/>
                <a:tint val="83000"/>
                <a:satMod val="108000"/>
              </a:schemeClr>
            </a:gs>
            <a:gs pos="100000">
              <a:schemeClr val="accent2">
                <a:hueOff val="-17325818"/>
                <a:satOff val="15657"/>
                <a:lumOff val="1768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2">
              <a:hueOff val="-17325818"/>
              <a:satOff val="15657"/>
              <a:lumOff val="1768"/>
              <a:alphaOff val="0"/>
              <a:alpha val="45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>
          <a:bevelT w="0" h="0"/>
          <a:contourClr>
            <a:schemeClr val="accent2">
              <a:hueOff val="-17325818"/>
              <a:satOff val="15657"/>
              <a:lumOff val="1768"/>
              <a:alphaOff val="0"/>
              <a:tint val="7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>
              <a:latin typeface="Vagrounded"/>
              <a:cs typeface="Vagrounded"/>
            </a:rPr>
            <a:t>CS61C</a:t>
          </a:r>
          <a:endParaRPr lang="en-US" sz="3100" kern="1200" dirty="0">
            <a:latin typeface="Vagrounded"/>
            <a:cs typeface="Vagrounded"/>
          </a:endParaRPr>
        </a:p>
      </dsp:txBody>
      <dsp:txXfrm>
        <a:off x="1060903" y="3996649"/>
        <a:ext cx="1597705" cy="8876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7706235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4913" y="596900"/>
            <a:ext cx="4637087" cy="34782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28638" y="4424364"/>
            <a:ext cx="6049962" cy="41862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2282" tIns="45329" rIns="92282" bIns="453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We want this to be in font 11 and justify.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9553011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just" rtl="0" eaLnBrk="0" fontAlgn="base" hangingPunct="0">
      <a:lnSpc>
        <a:spcPct val="90000"/>
      </a:lnSpc>
      <a:spcBef>
        <a:spcPct val="40000"/>
      </a:spcBef>
      <a:spcAft>
        <a:spcPct val="0"/>
      </a:spcAft>
      <a:defRPr sz="1100" kern="1200">
        <a:solidFill>
          <a:schemeClr val="tx1"/>
        </a:solidFill>
        <a:latin typeface="Arial" pitchFamily="-65" charset="0"/>
        <a:ea typeface="ＭＳ Ｐゴシック" charset="-128"/>
        <a:cs typeface="ＭＳ Ｐゴシック" charset="-128"/>
      </a:defRPr>
    </a:lvl1pPr>
    <a:lvl2pPr marL="37931725" indent="-3747452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16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04913" y="596900"/>
            <a:ext cx="4637087" cy="34782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416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8638" y="4424364"/>
            <a:ext cx="6049962" cy="41862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806" tIns="45903" rIns="91806" bIns="45903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371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04913" y="596900"/>
            <a:ext cx="4637087" cy="34782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437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8638" y="4424364"/>
            <a:ext cx="6049962" cy="41862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806" tIns="45903" rIns="91806" bIns="45903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576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04913" y="596900"/>
            <a:ext cx="4637087" cy="34782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457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8638" y="4424364"/>
            <a:ext cx="6049962" cy="41862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806" tIns="45903" rIns="91806" bIns="45903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28638" y="4421188"/>
            <a:ext cx="6051550" cy="4189412"/>
          </a:xfrm>
          <a:noFill/>
          <a:ln w="9525"/>
        </p:spPr>
        <p:txBody>
          <a:bodyPr lIns="92342" tIns="45361" rIns="92342" bIns="45361"/>
          <a:lstStyle/>
          <a:p>
            <a:r>
              <a:rPr lang="en-US">
                <a:latin typeface="Arial" charset="0"/>
              </a:rPr>
              <a:t>That is, any computer, no matter how primitive or advance, can be divided into five parts:</a:t>
            </a:r>
          </a:p>
          <a:p>
            <a:r>
              <a:rPr lang="en-US">
                <a:latin typeface="Arial" charset="0"/>
              </a:rPr>
              <a:t>1. The input devices bring the data from the outside world into the computer.</a:t>
            </a:r>
          </a:p>
          <a:p>
            <a:r>
              <a:rPr lang="en-US">
                <a:latin typeface="Arial" charset="0"/>
              </a:rPr>
              <a:t>2. These data are kept in the computer’s memory  until ...</a:t>
            </a:r>
          </a:p>
          <a:p>
            <a:r>
              <a:rPr lang="en-US">
                <a:latin typeface="Arial" charset="0"/>
              </a:rPr>
              <a:t>3. The datapath request and process them.</a:t>
            </a:r>
          </a:p>
          <a:p>
            <a:r>
              <a:rPr lang="en-US">
                <a:latin typeface="Arial" charset="0"/>
              </a:rPr>
              <a:t>4. The operation of the datapath is controlled by the computer’s controller.</a:t>
            </a:r>
          </a:p>
          <a:p>
            <a:r>
              <a:rPr lang="en-US">
                <a:latin typeface="Arial" charset="0"/>
              </a:rPr>
              <a:t>All the work done by the computer will NOT do us any good unless we can get the data back to the outside world. </a:t>
            </a:r>
          </a:p>
          <a:p>
            <a:r>
              <a:rPr lang="en-US">
                <a:latin typeface="Arial" charset="0"/>
              </a:rPr>
              <a:t> 5. Getting the data back to the outside world is the job of the output devices.</a:t>
            </a:r>
          </a:p>
          <a:p>
            <a:endParaRPr lang="en-US">
              <a:latin typeface="Arial" charset="0"/>
            </a:endParaRPr>
          </a:p>
          <a:p>
            <a:r>
              <a:rPr lang="en-US">
                <a:latin typeface="Arial" charset="0"/>
              </a:rPr>
              <a:t>The most COMMON way to connect these 5 components together is to use a network of busses.</a:t>
            </a:r>
          </a:p>
        </p:txBody>
      </p:sp>
      <p:sp>
        <p:nvSpPr>
          <p:cNvPr id="21507" name="Rectangle 3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00150" y="596900"/>
            <a:ext cx="4635500" cy="3478213"/>
          </a:xfr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985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04913" y="596900"/>
            <a:ext cx="4637087" cy="34782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498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8638" y="4424364"/>
            <a:ext cx="6049962" cy="41862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806" tIns="45903" rIns="91806" bIns="45903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190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04913" y="596900"/>
            <a:ext cx="4637087" cy="34782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519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8638" y="4424364"/>
            <a:ext cx="6049962" cy="41862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806" tIns="45903" rIns="91806" bIns="45903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395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04913" y="596900"/>
            <a:ext cx="4637087" cy="34782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539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8638" y="4424364"/>
            <a:ext cx="6049962" cy="41862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806" tIns="45903" rIns="91806" bIns="45903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4038600" cy="53058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990601"/>
            <a:ext cx="4038600" cy="53058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Placeholder 2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57200" y="989012"/>
            <a:ext cx="8229600" cy="1588"/>
          </a:xfrm>
          <a:prstGeom prst="line">
            <a:avLst/>
          </a:prstGeom>
          <a:ln>
            <a:solidFill>
              <a:schemeClr val="tx2"/>
            </a:solidFill>
          </a:ln>
          <a:effectLst>
            <a:glow rad="101600">
              <a:schemeClr val="tx2">
                <a:alpha val="75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0" y="6622038"/>
            <a:ext cx="9144000" cy="235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UC Berkeley “</a:t>
            </a:r>
            <a:r>
              <a:rPr lang="en-US" sz="1200" b="1" baseline="0" dirty="0" smtClean="0">
                <a:solidFill>
                  <a:schemeClr val="tx1"/>
                </a:solidFill>
                <a:latin typeface="18 VAG Rounded Black   09390"/>
              </a:rPr>
              <a:t>The Beauty and Joy of Computing” </a:t>
            </a:r>
            <a:r>
              <a:rPr lang="en-US" sz="1200" b="1" baseline="0" dirty="0" smtClean="0">
                <a:solidFill>
                  <a:srgbClr val="FFFF00"/>
                </a:solidFill>
                <a:latin typeface="18 VAG Rounded Black   09390"/>
              </a:rPr>
              <a:t>: Summary &amp; Farewell </a:t>
            </a:r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(</a:t>
            </a:r>
            <a:fld id="{0382F9D6-1C8F-9447-89CA-9F506CE985D4}" type="slidenum">
              <a:rPr lang="en-US" sz="1200" b="1">
                <a:solidFill>
                  <a:schemeClr val="tx1"/>
                </a:solidFill>
                <a:latin typeface="18 VAG Rounded Black   09390"/>
              </a:rPr>
              <a:pPr algn="ctr">
                <a:defRPr/>
              </a:pPr>
              <a:t>‹#›</a:t>
            </a:fld>
            <a:r>
              <a:rPr lang="en-US" sz="1200" b="1" dirty="0">
                <a:solidFill>
                  <a:schemeClr val="tx1"/>
                </a:solidFill>
                <a:latin typeface="18 VAG Rounded Black   09390"/>
              </a:rPr>
              <a:t>)</a:t>
            </a:r>
          </a:p>
        </p:txBody>
      </p:sp>
      <p:pic>
        <p:nvPicPr>
          <p:cNvPr id="16" name="Picture 25" descr="Seal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6200" y="6192838"/>
            <a:ext cx="609600" cy="609600"/>
          </a:xfrm>
          <a:prstGeom prst="rect">
            <a:avLst/>
          </a:prstGeom>
          <a:noFill/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26400" y="6464300"/>
            <a:ext cx="1117600" cy="393700"/>
          </a:xfrm>
          <a:prstGeom prst="rect">
            <a:avLst/>
          </a:prstGeom>
        </p:spPr>
      </p:pic>
      <p:sp>
        <p:nvSpPr>
          <p:cNvPr id="18" name="Rectangle 11"/>
          <p:cNvSpPr>
            <a:spLocks noChangeArrowheads="1"/>
          </p:cNvSpPr>
          <p:nvPr userDrawn="1"/>
        </p:nvSpPr>
        <p:spPr bwMode="auto">
          <a:xfrm>
            <a:off x="8631039" y="6248400"/>
            <a:ext cx="512961" cy="2051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r">
              <a:defRPr/>
            </a:pPr>
            <a:r>
              <a:rPr lang="en-US" sz="1000" b="1" dirty="0">
                <a:solidFill>
                  <a:schemeClr val="tx1"/>
                </a:solidFill>
                <a:latin typeface="18 VAG Rounded Black   09390"/>
              </a:rPr>
              <a:t>Garcia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3234" y="53235"/>
            <a:ext cx="425877" cy="5046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3767D12C-1D62-DB44-B351-8710E9C41DB2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EB5093A4-CC93-424A-94EB-96D0AD625C4C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5727700" cy="4746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143000"/>
            <a:ext cx="3848100" cy="2138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86300" y="1143000"/>
            <a:ext cx="3848100" cy="2138363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8E3342FC-85AC-0141-B4E7-B626C5929470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01C1680E-D985-8A48-BA9E-A9F7CF2082B4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0" name="Rectangle 19"/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3" name="Rectangle 22"/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F08356AB-6050-C54D-8146-0D0927CCFB8F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50361CD5-B477-9E43-A365-B6CBAABDE154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CD69752C-0324-1C40-9504-CBF4C9360C20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44F050E0-6EC7-2D45-8299-7B7E99CE3E4C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9956C743-C58C-B546-AEA2-8065E3DEDFB6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20"/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59693" y="1302242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81299" y="1395381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40613" y="13012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/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59693" y="1302242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81299" y="1395381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40613" y="13012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/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59692" y="1302240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81298" y="1395380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40612" y="1301265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458E6A8A-592E-AF43-B50A-9BAEEB4055EB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31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990600"/>
            <a:ext cx="8229600" cy="536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Rectangle 10"/>
          <p:cNvSpPr>
            <a:spLocks noChangeArrowheads="1"/>
          </p:cNvSpPr>
          <p:nvPr userDrawn="1"/>
        </p:nvSpPr>
        <p:spPr bwMode="auto">
          <a:xfrm>
            <a:off x="0" y="6622038"/>
            <a:ext cx="9144000" cy="235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UC Berkeley “</a:t>
            </a:r>
            <a:r>
              <a:rPr lang="en-US" sz="1200" b="1" baseline="0" dirty="0" smtClean="0">
                <a:solidFill>
                  <a:schemeClr val="tx1"/>
                </a:solidFill>
                <a:latin typeface="18 VAG Rounded Black   09390"/>
              </a:rPr>
              <a:t>The Beauty and Joy of Computing” </a:t>
            </a:r>
            <a:r>
              <a:rPr lang="en-US" sz="1200" b="1" baseline="0" dirty="0" smtClean="0">
                <a:solidFill>
                  <a:srgbClr val="FFFF00"/>
                </a:solidFill>
                <a:latin typeface="18 VAG Rounded Black   09390"/>
              </a:rPr>
              <a:t>: Summary &amp; Farewell </a:t>
            </a:r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(</a:t>
            </a:r>
            <a:fld id="{0382F9D6-1C8F-9447-89CA-9F506CE985D4}" type="slidenum">
              <a:rPr lang="en-US" sz="1200" b="1">
                <a:solidFill>
                  <a:schemeClr val="tx1"/>
                </a:solidFill>
                <a:latin typeface="18 VAG Rounded Black   09390"/>
              </a:rPr>
              <a:pPr algn="ctr">
                <a:defRPr/>
              </a:pPr>
              <a:t>‹#›</a:t>
            </a:fld>
            <a:r>
              <a:rPr lang="en-US" sz="1200" b="1" dirty="0">
                <a:solidFill>
                  <a:schemeClr val="tx1"/>
                </a:solidFill>
                <a:latin typeface="18 VAG Rounded Black   09390"/>
              </a:rPr>
              <a:t>)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57200" y="989012"/>
            <a:ext cx="8229600" cy="1588"/>
          </a:xfrm>
          <a:prstGeom prst="line">
            <a:avLst/>
          </a:prstGeom>
          <a:ln>
            <a:solidFill>
              <a:schemeClr val="tx2"/>
            </a:solidFill>
          </a:ln>
          <a:effectLst>
            <a:glow rad="101600">
              <a:schemeClr val="tx2">
                <a:alpha val="75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25" descr="Seal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76200" y="6192838"/>
            <a:ext cx="609600" cy="609600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026400" y="6464300"/>
            <a:ext cx="1117600" cy="393700"/>
          </a:xfrm>
          <a:prstGeom prst="rect">
            <a:avLst/>
          </a:prstGeom>
        </p:spPr>
      </p:pic>
      <p:sp>
        <p:nvSpPr>
          <p:cNvPr id="10" name="Rectangle 11"/>
          <p:cNvSpPr>
            <a:spLocks noChangeArrowheads="1"/>
          </p:cNvSpPr>
          <p:nvPr userDrawn="1"/>
        </p:nvSpPr>
        <p:spPr bwMode="auto">
          <a:xfrm>
            <a:off x="8631039" y="6248400"/>
            <a:ext cx="512961" cy="2051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r">
              <a:defRPr/>
            </a:pPr>
            <a:r>
              <a:rPr lang="en-US" sz="1000" b="1" dirty="0">
                <a:solidFill>
                  <a:schemeClr val="tx1"/>
                </a:solidFill>
                <a:latin typeface="18 VAG Rounded Black   09390"/>
              </a:rPr>
              <a:t>Garcia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53234" y="53235"/>
            <a:ext cx="425877" cy="504664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52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0" i="0" kern="1200" spc="-100">
          <a:solidFill>
            <a:srgbClr val="C1EEFF"/>
          </a:solidFill>
          <a:latin typeface="18 VAG Rounded Bold   07390"/>
          <a:ea typeface="ＭＳ Ｐゴシック" charset="-128"/>
          <a:cs typeface="AppleGaramond Bd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9pPr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itchFamily="-65" charset="2"/>
        <a:buChar char=""/>
        <a:defRPr sz="3000" b="0" i="0" kern="1200">
          <a:solidFill>
            <a:schemeClr val="tx1"/>
          </a:solidFill>
          <a:latin typeface="18 VAG Rounded Bold   07390"/>
          <a:ea typeface="ＭＳ Ｐゴシック" charset="-128"/>
          <a:cs typeface="ＭＳ Ｐゴシック" charset="-128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SzPct val="90000"/>
        <a:buFont typeface="Wingdings" pitchFamily="-65" charset="2"/>
        <a:buChar char=""/>
        <a:defRPr sz="2600" b="0" i="0" kern="1200">
          <a:solidFill>
            <a:schemeClr val="accent3">
              <a:lumMod val="40000"/>
              <a:lumOff val="60000"/>
            </a:schemeClr>
          </a:solidFill>
          <a:latin typeface="18 VAG Rounded Light   02390"/>
          <a:ea typeface="ＭＳ Ｐゴシック" charset="-128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Font typeface="Wingdings 2" pitchFamily="-65" charset="2"/>
        <a:buChar char=""/>
        <a:defRPr sz="2400" b="0" i="0" kern="1200">
          <a:solidFill>
            <a:schemeClr val="tx2">
              <a:lumMod val="90000"/>
            </a:schemeClr>
          </a:solidFill>
          <a:latin typeface="18 VAG Rounded Light   02390"/>
          <a:ea typeface="ＭＳ Ｐゴシック" charset="-128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3" pitchFamily="-65" charset="2"/>
        <a:buChar char=""/>
        <a:defRPr sz="2200" b="0" i="0" kern="1200">
          <a:solidFill>
            <a:srgbClr val="F273AF"/>
          </a:solidFill>
          <a:latin typeface="18 VAG Rounded Light   02390"/>
          <a:ea typeface="ＭＳ Ｐゴシック" charset="-128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-65" charset="2"/>
        <a:buChar char=""/>
        <a:defRPr sz="2000" b="0" i="0" kern="1200">
          <a:solidFill>
            <a:schemeClr val="tx1"/>
          </a:solidFill>
          <a:latin typeface="18 VAG Rounded Light   02390"/>
          <a:ea typeface="ＭＳ Ｐゴシック" charset="-128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df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df"/><Relationship Id="rId4" Type="http://schemas.openxmlformats.org/officeDocument/2006/relationships/image" Target="../media/image161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hyperlink" Target="mailto:jennyj@eecs.berkeley.edu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1.xml"/><Relationship Id="rId2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04800"/>
            <a:ext cx="1600200" cy="2133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1981200" y="304800"/>
            <a:ext cx="5181600" cy="196371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63500" tIns="25400" rIns="63500" bIns="25400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77000"/>
              </a:lnSpc>
            </a:pPr>
            <a:r>
              <a:rPr lang="en-US" sz="3600" b="1" dirty="0" smtClean="0">
                <a:solidFill>
                  <a:schemeClr val="tx2"/>
                </a:solidFill>
                <a:latin typeface="18 VAG Rounded Bold   07390"/>
                <a:cs typeface=""/>
              </a:rPr>
              <a:t>The Beauty and Joy of Computing</a:t>
            </a:r>
            <a:r>
              <a:rPr lang="en-US" sz="3200" b="1" dirty="0" smtClean="0">
                <a:solidFill>
                  <a:schemeClr val="tx2"/>
                </a:solidFill>
                <a:latin typeface="18 VAG Rounded Bold   07390"/>
                <a:cs typeface=""/>
              </a:rPr>
              <a:t/>
            </a:r>
            <a:br>
              <a:rPr lang="en-US" sz="3200" b="1" dirty="0" smtClean="0">
                <a:solidFill>
                  <a:schemeClr val="tx2"/>
                </a:solidFill>
                <a:latin typeface="18 VAG Rounded Bold   07390"/>
                <a:cs typeface=""/>
              </a:rPr>
            </a:br>
            <a:r>
              <a:rPr lang="en-US" sz="3200" b="1" dirty="0" smtClean="0">
                <a:latin typeface="18 VAG Rounded Bold   07390"/>
                <a:cs typeface=""/>
              </a:rPr>
              <a:t/>
            </a:r>
            <a:br>
              <a:rPr lang="en-US" sz="3200" b="1" dirty="0" smtClean="0">
                <a:latin typeface="18 VAG Rounded Bold   07390"/>
                <a:cs typeface=""/>
              </a:rPr>
            </a:br>
            <a:r>
              <a:rPr lang="en-US" sz="2800" b="1" dirty="0" smtClean="0">
                <a:solidFill>
                  <a:schemeClr val="tx1"/>
                </a:solidFill>
                <a:latin typeface="18 VAG Rounded Bold   07390"/>
                <a:cs typeface=""/>
              </a:rPr>
              <a:t>Lecture #25</a:t>
            </a:r>
            <a:br>
              <a:rPr lang="en-US" sz="2800" b="1" dirty="0" smtClean="0">
                <a:solidFill>
                  <a:schemeClr val="tx1"/>
                </a:solidFill>
                <a:latin typeface="18 VAG Rounded Bold   07390"/>
                <a:cs typeface=""/>
              </a:rPr>
            </a:br>
            <a:r>
              <a:rPr lang="en-US" sz="2800" b="1" dirty="0" smtClean="0">
                <a:solidFill>
                  <a:schemeClr val="tx1"/>
                </a:solidFill>
                <a:latin typeface="18 VAG Rounded Bold   07390"/>
                <a:cs typeface=""/>
              </a:rPr>
              <a:t>Summary &amp; Farewell</a:t>
            </a:r>
            <a:endParaRPr lang="en-US" sz="3200" b="1" dirty="0" smtClean="0">
              <a:solidFill>
                <a:schemeClr val="bg2"/>
              </a:solidFill>
              <a:latin typeface="18 VAG Rounded Bold   07390"/>
              <a:cs typeface=""/>
            </a:endParaRPr>
          </a:p>
        </p:txBody>
      </p:sp>
      <p:sp>
        <p:nvSpPr>
          <p:cNvPr id="48" name="Title 47"/>
          <p:cNvSpPr>
            <a:spLocks noGrp="1"/>
          </p:cNvSpPr>
          <p:nvPr>
            <p:ph type="ctrTitle"/>
          </p:nvPr>
        </p:nvSpPr>
        <p:spPr>
          <a:xfrm>
            <a:off x="381001" y="3810000"/>
            <a:ext cx="5410199" cy="685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err="1" smtClean="0">
                <a:solidFill>
                  <a:srgbClr val="FFFF00"/>
                </a:solidFill>
              </a:rPr>
              <a:t>Google glasses, next “it”?</a:t>
            </a:r>
            <a:endParaRPr lang="en-US" sz="2800" dirty="0">
              <a:solidFill>
                <a:schemeClr val="tx1">
                  <a:lumMod val="50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15365" name="Subtitle 48"/>
          <p:cNvSpPr>
            <a:spLocks noGrp="1"/>
          </p:cNvSpPr>
          <p:nvPr>
            <p:ph type="subTitle" idx="1"/>
          </p:nvPr>
        </p:nvSpPr>
        <p:spPr>
          <a:xfrm>
            <a:off x="381001" y="4419600"/>
            <a:ext cx="5410199" cy="1828800"/>
          </a:xfrm>
        </p:spPr>
        <p:txBody>
          <a:bodyPr anchor="t"/>
          <a:lstStyle/>
          <a:p>
            <a:pPr eaLnBrk="1" hangingPunct="1">
              <a:spcBef>
                <a:spcPct val="0"/>
              </a:spcBef>
            </a:pPr>
            <a:r>
              <a:rPr lang="en-US" sz="2800" dirty="0" smtClean="0">
                <a:ea typeface="ＭＳ Ｐゴシック" pitchFamily="-65" charset="-128"/>
                <a:cs typeface="ＭＳ Ｐゴシック" pitchFamily="-65" charset="-128"/>
              </a:rPr>
              <a:t>Google’s “Project Glass” hopes to bring all services from Android to a display you carry with you on your glasses.  Next big thing?</a:t>
            </a:r>
            <a:endParaRPr lang="en-US" sz="2800" dirty="0" smtClean="0">
              <a:solidFill>
                <a:schemeClr val="accent4"/>
              </a:solidFill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0" y="2438400"/>
            <a:ext cx="23622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  <a:t>UC Berkeley EECS</a:t>
            </a:r>
            <a:b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</a:br>
            <a: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  <a:t>Sr Lecturer SOE</a:t>
            </a:r>
            <a:b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</a:br>
            <a: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  <a:t>Dan Garcia</a:t>
            </a:r>
            <a:endParaRPr lang="en-US" sz="2000" b="1" dirty="0">
              <a:solidFill>
                <a:schemeClr val="bg2"/>
              </a:solidFill>
              <a:latin typeface="18 VAG Rounded Bold   07390"/>
            </a:endParaRPr>
          </a:p>
        </p:txBody>
      </p:sp>
      <p:sp>
        <p:nvSpPr>
          <p:cNvPr id="15367" name="Subtitle 48"/>
          <p:cNvSpPr txBox="1">
            <a:spLocks/>
          </p:cNvSpPr>
          <p:nvPr/>
        </p:nvSpPr>
        <p:spPr bwMode="auto">
          <a:xfrm>
            <a:off x="0" y="632460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584">
            <a:prstTxWarp prst="textNoShape">
              <a:avLst/>
            </a:prstTxWarp>
          </a:bodyPr>
          <a:lstStyle/>
          <a:p>
            <a:pPr algn="r"/>
            <a:r>
              <a:rPr lang="en-US" sz="2800" b="1" dirty="0" err="1" smtClean="0">
                <a:latin typeface="Courier New" pitchFamily="1" charset="0"/>
              </a:rPr>
              <a:t>g.co/projectglass</a:t>
            </a:r>
            <a:endParaRPr lang="en-US" sz="2800" b="1" dirty="0" smtClean="0">
              <a:latin typeface="Courier New" pitchFamily="1" charset="0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5562600" y="6005052"/>
            <a:ext cx="3505200" cy="471948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noFill/>
          </a:ln>
          <a:effectLst>
            <a:softEdge rad="139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819400" y="31115"/>
            <a:ext cx="3511550" cy="30777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18 VAG Rounded Thin   55390"/>
                <a:cs typeface="Vagrounded"/>
              </a:rPr>
              <a:t>Invite your friends to take CS10 next sem!</a:t>
            </a:r>
            <a:endParaRPr lang="en-US" sz="1400" b="1" dirty="0">
              <a:latin typeface="18 VAG Rounded Thin   55390"/>
              <a:cs typeface="Vagrounded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38400" y="2590800"/>
            <a:ext cx="1371600" cy="95410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18 VAG Rounded Thin   55390"/>
                <a:cs typeface="Vagrounded"/>
              </a:rPr>
              <a:t>Lab this week is Survey (0:20), online final (1:30)</a:t>
            </a:r>
            <a:endParaRPr lang="en-US" sz="1400" b="1" dirty="0">
              <a:latin typeface="18 VAG Rounded Thin   55390"/>
              <a:cs typeface="Vagrounded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43000" y="6248400"/>
            <a:ext cx="3048000" cy="52322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18 VAG Rounded Thin   55390"/>
                <a:cs typeface="Vagrounded"/>
              </a:rPr>
              <a:t>Discussion this week is important – course feedback + summary</a:t>
            </a:r>
            <a:endParaRPr lang="en-US" sz="1400" b="1" dirty="0">
              <a:latin typeface="18 VAG Rounded Thin   55390"/>
              <a:cs typeface="Vagrounded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67400" y="2981980"/>
            <a:ext cx="2971800" cy="52322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18 VAG Rounded Thin   55390"/>
                <a:cs typeface="Vagrounded"/>
              </a:rPr>
              <a:t>BJC Art or Poem</a:t>
            </a:r>
            <a:r>
              <a:rPr lang="en-US" sz="1400" dirty="0" smtClean="0">
                <a:latin typeface="18 VAG Rounded Thin   55390"/>
                <a:cs typeface="Vagrounded"/>
              </a:rPr>
              <a:t/>
            </a:r>
            <a:br>
              <a:rPr lang="en-US" sz="1400" dirty="0" smtClean="0">
                <a:latin typeface="18 VAG Rounded Thin   55390"/>
                <a:cs typeface="Vagrounded"/>
              </a:rPr>
            </a:br>
            <a:r>
              <a:rPr lang="en-US" sz="1400" dirty="0" smtClean="0">
                <a:latin typeface="18 VAG Rounded Thin   55390"/>
                <a:cs typeface="Vagrounded"/>
              </a:rPr>
              <a:t>Submit this at final for extra credit!</a:t>
            </a:r>
            <a:endParaRPr lang="en-US" sz="1400" b="1" dirty="0">
              <a:latin typeface="18 VAG Rounded Thin   55390"/>
              <a:cs typeface="Vagrounded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5271" y="228600"/>
            <a:ext cx="2186330" cy="25908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0" y="3744405"/>
            <a:ext cx="3187700" cy="212299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791200" y="6169223"/>
            <a:ext cx="3048000" cy="52322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18 VAG Rounded Thin   55390"/>
                <a:cs typeface="Vagrounded"/>
              </a:rPr>
              <a:t>You can make a video for extra credit next week, but it’s due </a:t>
            </a:r>
            <a:r>
              <a:rPr lang="en-US" sz="1400" b="1" dirty="0" smtClean="0">
                <a:latin typeface="18 VAG Rounded Thin   55390"/>
                <a:cs typeface="Vagrounded"/>
              </a:rPr>
              <a:t>Saturday</a:t>
            </a:r>
            <a:r>
              <a:rPr lang="en-US" sz="1400" dirty="0" smtClean="0">
                <a:latin typeface="18 VAG Rounded Thin   55390"/>
                <a:cs typeface="Vagrounded"/>
              </a:rPr>
              <a:t>!</a:t>
            </a:r>
            <a:endParaRPr lang="en-US" sz="1400" b="1" dirty="0">
              <a:latin typeface="18 VAG Rounded Thin   55390"/>
              <a:cs typeface="Vagrounded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91200" y="1266854"/>
            <a:ext cx="1219200" cy="30777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18 VAG Rounded Thin   55390"/>
                <a:cs typeface="Vagrounded"/>
              </a:rPr>
              <a:t>Slip days</a:t>
            </a:r>
            <a:endParaRPr lang="en-US" sz="1400" b="1" dirty="0">
              <a:latin typeface="18 VAG Rounded Thin   55390"/>
              <a:cs typeface="Vagrounded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09800" y="1295400"/>
            <a:ext cx="1219200" cy="30777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18 VAG Rounded Thin   55390"/>
                <a:cs typeface="Vagrounded"/>
              </a:rPr>
              <a:t>Calendar?</a:t>
            </a:r>
            <a:endParaRPr lang="en-US" sz="1400" b="1" dirty="0">
              <a:latin typeface="18 VAG Rounded Thin   55390"/>
              <a:cs typeface="Vagrounded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80704" y="2488049"/>
            <a:ext cx="990600" cy="116955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18 VAG Rounded Thin   55390"/>
                <a:cs typeface="Vagrounded"/>
              </a:rPr>
              <a:t>Register</a:t>
            </a:r>
            <a:br>
              <a:rPr lang="en-US" sz="1400" dirty="0" smtClean="0">
                <a:latin typeface="18 VAG Rounded Thin   55390"/>
                <a:cs typeface="Vagrounded"/>
              </a:rPr>
            </a:br>
            <a:r>
              <a:rPr lang="en-US" sz="1400" dirty="0" smtClean="0">
                <a:latin typeface="18 VAG Rounded Thin   55390"/>
                <a:cs typeface="Vagrounded"/>
              </a:rPr>
              <a:t>Iclicker, then turn in during lab or dis</a:t>
            </a:r>
            <a:endParaRPr lang="en-US" sz="1400" dirty="0">
              <a:latin typeface="18 VAG Rounded Thin   55390"/>
              <a:cs typeface="Vagrounded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4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197850" cy="47466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/>
              <a:t>Review: 5 components of any Computer</a:t>
            </a:r>
          </a:p>
        </p:txBody>
      </p:sp>
      <p:sp>
        <p:nvSpPr>
          <p:cNvPr id="1854467" name="Rectangle 3"/>
          <p:cNvSpPr>
            <a:spLocks noChangeArrowheads="1"/>
          </p:cNvSpPr>
          <p:nvPr/>
        </p:nvSpPr>
        <p:spPr bwMode="auto">
          <a:xfrm>
            <a:off x="3048000" y="2590800"/>
            <a:ext cx="5143500" cy="3009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854477" name="Rectangle 13"/>
          <p:cNvSpPr>
            <a:spLocks noChangeArrowheads="1"/>
          </p:cNvSpPr>
          <p:nvPr/>
        </p:nvSpPr>
        <p:spPr bwMode="auto">
          <a:xfrm>
            <a:off x="3429000" y="3149600"/>
            <a:ext cx="1460500" cy="21971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0485" name="Rectangle 14"/>
          <p:cNvSpPr>
            <a:spLocks noChangeArrowheads="1"/>
          </p:cNvSpPr>
          <p:nvPr/>
        </p:nvSpPr>
        <p:spPr bwMode="auto">
          <a:xfrm>
            <a:off x="3467100" y="3282950"/>
            <a:ext cx="1395413" cy="528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800" b="1">
                <a:solidFill>
                  <a:schemeClr val="tx1"/>
                </a:solidFill>
                <a:latin typeface="18 VAG Rounded Bold   07390" charset="0"/>
              </a:rPr>
              <a:t> Processor</a:t>
            </a:r>
          </a:p>
          <a:p>
            <a:pPr algn="ctr">
              <a:lnSpc>
                <a:spcPct val="85000"/>
              </a:lnSpc>
            </a:pPr>
            <a:r>
              <a:rPr lang="en-US" sz="1800" b="1">
                <a:solidFill>
                  <a:schemeClr val="tx1"/>
                </a:solidFill>
                <a:latin typeface="18 VAG Rounded Bold   07390" charset="0"/>
              </a:rPr>
              <a:t> </a:t>
            </a:r>
          </a:p>
        </p:txBody>
      </p:sp>
      <p:sp>
        <p:nvSpPr>
          <p:cNvPr id="1854479" name="Rectangle 15"/>
          <p:cNvSpPr>
            <a:spLocks noChangeArrowheads="1"/>
          </p:cNvSpPr>
          <p:nvPr/>
        </p:nvSpPr>
        <p:spPr bwMode="auto">
          <a:xfrm>
            <a:off x="5080000" y="3149600"/>
            <a:ext cx="1333500" cy="2222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854480" name="Rectangle 16"/>
          <p:cNvSpPr>
            <a:spLocks noChangeArrowheads="1"/>
          </p:cNvSpPr>
          <p:nvPr/>
        </p:nvSpPr>
        <p:spPr bwMode="auto">
          <a:xfrm>
            <a:off x="6578600" y="3149600"/>
            <a:ext cx="1333500" cy="2222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0488" name="Rectangle 17"/>
          <p:cNvSpPr>
            <a:spLocks noChangeArrowheads="1"/>
          </p:cNvSpPr>
          <p:nvPr/>
        </p:nvSpPr>
        <p:spPr bwMode="auto">
          <a:xfrm>
            <a:off x="4800600" y="2641600"/>
            <a:ext cx="1911350" cy="482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</a:pPr>
            <a:r>
              <a:rPr lang="en-US" sz="3200" b="1">
                <a:solidFill>
                  <a:schemeClr val="tx1"/>
                </a:solidFill>
                <a:latin typeface="18 VAG Rounded Bold   07390" charset="0"/>
              </a:rPr>
              <a:t>Computer</a:t>
            </a:r>
          </a:p>
        </p:txBody>
      </p:sp>
      <p:sp>
        <p:nvSpPr>
          <p:cNvPr id="1854482" name="AutoShape 18"/>
          <p:cNvSpPr>
            <a:spLocks noChangeArrowheads="1"/>
          </p:cNvSpPr>
          <p:nvPr/>
        </p:nvSpPr>
        <p:spPr bwMode="auto">
          <a:xfrm>
            <a:off x="3632200" y="3835400"/>
            <a:ext cx="1079500" cy="596900"/>
          </a:xfrm>
          <a:prstGeom prst="roundRect">
            <a:avLst>
              <a:gd name="adj" fmla="val 12495"/>
            </a:avLst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854483" name="AutoShape 19"/>
          <p:cNvSpPr>
            <a:spLocks noChangeArrowheads="1"/>
          </p:cNvSpPr>
          <p:nvPr/>
        </p:nvSpPr>
        <p:spPr bwMode="auto">
          <a:xfrm>
            <a:off x="3632200" y="4597400"/>
            <a:ext cx="1079500" cy="596900"/>
          </a:xfrm>
          <a:prstGeom prst="roundRect">
            <a:avLst>
              <a:gd name="adj" fmla="val 12495"/>
            </a:avLst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2000"/>
          </a:p>
        </p:txBody>
      </p:sp>
      <p:sp>
        <p:nvSpPr>
          <p:cNvPr id="20491" name="Rectangle 20"/>
          <p:cNvSpPr>
            <a:spLocks noChangeArrowheads="1"/>
          </p:cNvSpPr>
          <p:nvPr/>
        </p:nvSpPr>
        <p:spPr bwMode="auto">
          <a:xfrm>
            <a:off x="3697288" y="3862388"/>
            <a:ext cx="989012" cy="528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800" b="1">
                <a:solidFill>
                  <a:srgbClr val="FFFF00"/>
                </a:solidFill>
                <a:latin typeface="18 VAG Rounded Bold   07390" charset="0"/>
              </a:rPr>
              <a:t>Control</a:t>
            </a:r>
          </a:p>
          <a:p>
            <a:pPr algn="ctr">
              <a:lnSpc>
                <a:spcPct val="85000"/>
              </a:lnSpc>
            </a:pPr>
            <a:r>
              <a:rPr lang="en-US" sz="1800">
                <a:solidFill>
                  <a:schemeClr val="tx1"/>
                </a:solidFill>
                <a:latin typeface="18 VAG Rounded Bold   07390" charset="0"/>
              </a:rPr>
              <a:t>(“brain”)</a:t>
            </a:r>
            <a:endParaRPr lang="en-US" sz="1800" b="1">
              <a:solidFill>
                <a:schemeClr val="tx1"/>
              </a:solidFill>
              <a:latin typeface="18 VAG Rounded Bold   07390" charset="0"/>
            </a:endParaRPr>
          </a:p>
        </p:txBody>
      </p:sp>
      <p:sp>
        <p:nvSpPr>
          <p:cNvPr id="20492" name="Rectangle 21"/>
          <p:cNvSpPr>
            <a:spLocks noChangeArrowheads="1"/>
          </p:cNvSpPr>
          <p:nvPr/>
        </p:nvSpPr>
        <p:spPr bwMode="auto">
          <a:xfrm>
            <a:off x="3614837" y="4673600"/>
            <a:ext cx="1128514" cy="52911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800" b="1">
                <a:solidFill>
                  <a:srgbClr val="FFFF00"/>
                </a:solidFill>
                <a:latin typeface="18 VAG Rounded Bold   07390" charset="0"/>
              </a:rPr>
              <a:t>Datapath</a:t>
            </a:r>
            <a:r>
              <a:rPr lang="en-US" sz="1800" b="1">
                <a:solidFill>
                  <a:schemeClr val="tx1"/>
                </a:solidFill>
                <a:latin typeface="18 VAG Rounded Bold   07390" charset="0"/>
              </a:rPr>
              <a:t/>
            </a:r>
            <a:br>
              <a:rPr lang="en-US" sz="1800" b="1">
                <a:solidFill>
                  <a:schemeClr val="tx1"/>
                </a:solidFill>
                <a:latin typeface="18 VAG Rounded Bold   07390" charset="0"/>
              </a:rPr>
            </a:br>
            <a:r>
              <a:rPr lang="en-US" sz="1800" b="1">
                <a:solidFill>
                  <a:schemeClr val="tx1"/>
                </a:solidFill>
                <a:latin typeface="18 VAG Rounded Bold   07390" charset="0"/>
              </a:rPr>
              <a:t>(“brawn”)</a:t>
            </a:r>
            <a:endParaRPr lang="en-US" sz="1800" b="1">
              <a:solidFill>
                <a:srgbClr val="FFFF00"/>
              </a:solidFill>
              <a:latin typeface="18 VAG Rounded Bold   07390" charset="0"/>
            </a:endParaRPr>
          </a:p>
        </p:txBody>
      </p:sp>
      <p:sp>
        <p:nvSpPr>
          <p:cNvPr id="20493" name="Rectangle 22"/>
          <p:cNvSpPr>
            <a:spLocks noChangeArrowheads="1"/>
          </p:cNvSpPr>
          <p:nvPr/>
        </p:nvSpPr>
        <p:spPr bwMode="auto">
          <a:xfrm>
            <a:off x="5162550" y="3952983"/>
            <a:ext cx="1162050" cy="100001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800" b="1">
                <a:solidFill>
                  <a:srgbClr val="FFFF00"/>
                </a:solidFill>
                <a:latin typeface="18 VAG Rounded Bold   07390" charset="0"/>
              </a:rPr>
              <a:t>Memory</a:t>
            </a:r>
          </a:p>
          <a:p>
            <a:pPr algn="ctr">
              <a:lnSpc>
                <a:spcPct val="85000"/>
              </a:lnSpc>
            </a:pPr>
            <a:endParaRPr lang="en-US" sz="1800" b="1">
              <a:solidFill>
                <a:schemeClr val="tx1"/>
              </a:solidFill>
              <a:latin typeface="18 VAG Rounded Bold   07390" charset="0"/>
            </a:endParaRPr>
          </a:p>
          <a:p>
            <a:pPr algn="ctr">
              <a:lnSpc>
                <a:spcPct val="85000"/>
              </a:lnSpc>
            </a:pPr>
            <a:endParaRPr lang="en-US" sz="1800" b="1">
              <a:solidFill>
                <a:schemeClr val="tx1"/>
              </a:solidFill>
              <a:latin typeface="18 VAG Rounded Bold   07390" charset="0"/>
            </a:endParaRPr>
          </a:p>
          <a:p>
            <a:pPr algn="ctr">
              <a:lnSpc>
                <a:spcPct val="85000"/>
              </a:lnSpc>
            </a:pPr>
            <a:endParaRPr lang="en-US" sz="1800" b="1">
              <a:solidFill>
                <a:schemeClr val="tx1"/>
              </a:solidFill>
              <a:latin typeface="18 VAG Rounded Bold   07390" charset="0"/>
            </a:endParaRPr>
          </a:p>
        </p:txBody>
      </p:sp>
      <p:sp>
        <p:nvSpPr>
          <p:cNvPr id="20494" name="Rectangle 23"/>
          <p:cNvSpPr>
            <a:spLocks noChangeArrowheads="1"/>
          </p:cNvSpPr>
          <p:nvPr/>
        </p:nvSpPr>
        <p:spPr bwMode="auto">
          <a:xfrm>
            <a:off x="6711950" y="3276600"/>
            <a:ext cx="1060450" cy="2936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800" b="1">
                <a:solidFill>
                  <a:schemeClr val="tx1"/>
                </a:solidFill>
                <a:latin typeface="18 VAG Rounded Bold   07390" charset="0"/>
              </a:rPr>
              <a:t>Devices</a:t>
            </a:r>
          </a:p>
        </p:txBody>
      </p:sp>
      <p:sp>
        <p:nvSpPr>
          <p:cNvPr id="1854488" name="AutoShape 24"/>
          <p:cNvSpPr>
            <a:spLocks noChangeArrowheads="1"/>
          </p:cNvSpPr>
          <p:nvPr/>
        </p:nvSpPr>
        <p:spPr bwMode="auto">
          <a:xfrm>
            <a:off x="6705600" y="3683000"/>
            <a:ext cx="1079500" cy="596900"/>
          </a:xfrm>
          <a:prstGeom prst="roundRect">
            <a:avLst>
              <a:gd name="adj" fmla="val 12495"/>
            </a:avLst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854489" name="AutoShape 25"/>
          <p:cNvSpPr>
            <a:spLocks noChangeArrowheads="1"/>
          </p:cNvSpPr>
          <p:nvPr/>
        </p:nvSpPr>
        <p:spPr bwMode="auto">
          <a:xfrm>
            <a:off x="6705600" y="4648200"/>
            <a:ext cx="1079500" cy="596900"/>
          </a:xfrm>
          <a:prstGeom prst="roundRect">
            <a:avLst>
              <a:gd name="adj" fmla="val 12495"/>
            </a:avLst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0497" name="Rectangle 26"/>
          <p:cNvSpPr>
            <a:spLocks noChangeArrowheads="1"/>
          </p:cNvSpPr>
          <p:nvPr/>
        </p:nvSpPr>
        <p:spPr bwMode="auto">
          <a:xfrm>
            <a:off x="6762750" y="3854450"/>
            <a:ext cx="966788" cy="2936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800" b="1">
                <a:solidFill>
                  <a:srgbClr val="FFFF00"/>
                </a:solidFill>
                <a:latin typeface="18 VAG Rounded Bold   07390" charset="0"/>
              </a:rPr>
              <a:t>Input</a:t>
            </a:r>
          </a:p>
        </p:txBody>
      </p:sp>
      <p:sp>
        <p:nvSpPr>
          <p:cNvPr id="20498" name="Rectangle 27"/>
          <p:cNvSpPr>
            <a:spLocks noChangeArrowheads="1"/>
          </p:cNvSpPr>
          <p:nvPr/>
        </p:nvSpPr>
        <p:spPr bwMode="auto">
          <a:xfrm>
            <a:off x="6762750" y="4819650"/>
            <a:ext cx="971550" cy="2936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800" b="1">
                <a:solidFill>
                  <a:srgbClr val="FFFF00"/>
                </a:solidFill>
                <a:latin typeface="18 VAG Rounded Bold   07390" charset="0"/>
              </a:rPr>
              <a:t>Output</a:t>
            </a:r>
          </a:p>
        </p:txBody>
      </p:sp>
      <p:pic>
        <p:nvPicPr>
          <p:cNvPr id="20504" name="Picture 35"/>
          <p:cNvPicPr>
            <a:picLocks noChangeAspect="1" noChangeArrowheads="1"/>
          </p:cNvPicPr>
          <p:nvPr/>
        </p:nvPicPr>
        <mc:AlternateContent xmlns:ma="http://schemas.microsoft.com/office/mac/drawingml/2008/main">
          <mc:Choice Requires="ma">
            <p:blipFill>
              <a:blip r:embed="rId3"/>
              <a:srcRect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 xmlns:ma="http://schemas.microsoft.com/office/mac/drawingml/2008/main">
            <p:blipFill>
              <a:blip r:embed="rId4"/>
              <a:srcRect/>
              <a:stretch>
                <a:fillRect/>
              </a:stretch>
            </p:blipFill>
          </mc:Fallback>
        </mc:AlternateContent>
        <p:spPr bwMode="auto">
          <a:xfrm>
            <a:off x="1143000" y="990600"/>
            <a:ext cx="2235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5" name="AutoShape 36"/>
          <p:cNvSpPr>
            <a:spLocks noChangeArrowheads="1"/>
          </p:cNvSpPr>
          <p:nvPr/>
        </p:nvSpPr>
        <p:spPr bwMode="auto">
          <a:xfrm rot="-5400000">
            <a:off x="842963" y="2281237"/>
            <a:ext cx="2262188" cy="2119313"/>
          </a:xfrm>
          <a:custGeom>
            <a:avLst/>
            <a:gdLst>
              <a:gd name="T0" fmla="*/ 1584161 w 21600"/>
              <a:gd name="T1" fmla="*/ 0 h 21600"/>
              <a:gd name="T2" fmla="*/ 1584161 w 21600"/>
              <a:gd name="T3" fmla="*/ 1192898 h 21600"/>
              <a:gd name="T4" fmla="*/ 339014 w 21600"/>
              <a:gd name="T5" fmla="*/ 2119313 h 21600"/>
              <a:gd name="T6" fmla="*/ 2262190 w 21600"/>
              <a:gd name="T7" fmla="*/ 596449 h 21600"/>
              <a:gd name="T8" fmla="*/ 3 60000 65536"/>
              <a:gd name="T9" fmla="*/ 1 60000 65536"/>
              <a:gd name="T10" fmla="*/ 1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127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8" name="Rectangle 3"/>
          <p:cNvSpPr>
            <a:spLocks noChangeArrowheads="1"/>
          </p:cNvSpPr>
          <p:nvPr/>
        </p:nvSpPr>
        <p:spPr bwMode="auto">
          <a:xfrm>
            <a:off x="3657600" y="1219200"/>
            <a:ext cx="3733800" cy="103874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lnSpc>
                <a:spcPct val="75000"/>
              </a:lnSpc>
              <a:spcBef>
                <a:spcPct val="65000"/>
              </a:spcBef>
              <a:buSzPct val="100000"/>
              <a:buFont typeface="Times" pitchFamily="100" charset="0"/>
              <a:buNone/>
            </a:pPr>
            <a:r>
              <a:rPr lang="en-US" sz="2800" b="1" dirty="0">
                <a:solidFill>
                  <a:schemeClr val="tx1"/>
                </a:solidFill>
                <a:latin typeface="18 VAG Rounded Thin   55390"/>
              </a:rPr>
              <a:t>In the future, what’ll </a:t>
            </a:r>
            <a:br>
              <a:rPr lang="en-US" sz="2800" b="1" dirty="0">
                <a:solidFill>
                  <a:schemeClr val="tx1"/>
                </a:solidFill>
                <a:latin typeface="18 VAG Rounded Thin   55390"/>
              </a:rPr>
            </a:br>
            <a:r>
              <a:rPr lang="en-US" sz="2800" b="1" dirty="0">
                <a:solidFill>
                  <a:schemeClr val="tx1"/>
                </a:solidFill>
                <a:latin typeface="18 VAG Rounded Thin   55390"/>
              </a:rPr>
              <a:t>be the most important</a:t>
            </a:r>
            <a:br>
              <a:rPr lang="en-US" sz="2800" b="1" dirty="0">
                <a:solidFill>
                  <a:schemeClr val="tx1"/>
                </a:solidFill>
                <a:latin typeface="18 VAG Rounded Thin   55390"/>
              </a:rPr>
            </a:br>
            <a:r>
              <a:rPr lang="en-US" sz="2800" b="1" dirty="0">
                <a:solidFill>
                  <a:schemeClr val="tx1"/>
                </a:solidFill>
                <a:latin typeface="18 VAG Rounded Thin   55390"/>
              </a:rPr>
              <a:t>computer component?</a:t>
            </a:r>
          </a:p>
        </p:txBody>
      </p:sp>
      <p:sp>
        <p:nvSpPr>
          <p:cNvPr id="29" name="Rectangle 4"/>
          <p:cNvSpPr>
            <a:spLocks noChangeArrowheads="1"/>
          </p:cNvSpPr>
          <p:nvPr/>
        </p:nvSpPr>
        <p:spPr bwMode="auto">
          <a:xfrm>
            <a:off x="914400" y="4572000"/>
            <a:ext cx="2209800" cy="1752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</a:bodyPr>
          <a:lstStyle/>
          <a:p>
            <a:pPr marL="457200" indent="-457200" algn="l">
              <a:lnSpc>
                <a:spcPct val="85000"/>
              </a:lnSpc>
              <a:buSzPct val="100000"/>
              <a:buFont typeface="Times" pitchFamily="100" charset="0"/>
              <a:buAutoNum type="alphaLcParenR"/>
            </a:pPr>
            <a:r>
              <a:rPr lang="en-US" sz="2400" b="1" dirty="0">
                <a:solidFill>
                  <a:srgbClr val="FFFF00"/>
                </a:solidFill>
                <a:latin typeface="Courier"/>
                <a:cs typeface="Courier"/>
              </a:rPr>
              <a:t>Control</a:t>
            </a:r>
          </a:p>
          <a:p>
            <a:pPr marL="457200" indent="-457200" algn="l">
              <a:lnSpc>
                <a:spcPct val="85000"/>
              </a:lnSpc>
              <a:buSzPct val="100000"/>
              <a:buFont typeface="Times" pitchFamily="100" charset="0"/>
              <a:buAutoNum type="alphaLcParenR"/>
            </a:pPr>
            <a:r>
              <a:rPr lang="en-US" sz="2400" b="1" dirty="0" err="1">
                <a:solidFill>
                  <a:srgbClr val="FFFF00"/>
                </a:solidFill>
                <a:latin typeface="Courier"/>
                <a:cs typeface="Courier"/>
              </a:rPr>
              <a:t>Datapath</a:t>
            </a:r>
          </a:p>
          <a:p>
            <a:pPr marL="457200" indent="-457200" algn="l">
              <a:lnSpc>
                <a:spcPct val="85000"/>
              </a:lnSpc>
              <a:buSzPct val="100000"/>
              <a:buFont typeface="Times" pitchFamily="100" charset="0"/>
              <a:buAutoNum type="alphaLcParenR"/>
            </a:pPr>
            <a:r>
              <a:rPr lang="en-US" sz="2400" b="1" dirty="0" err="1">
                <a:solidFill>
                  <a:srgbClr val="FFFF00"/>
                </a:solidFill>
                <a:latin typeface="Courier"/>
                <a:cs typeface="Courier"/>
              </a:rPr>
              <a:t>M</a:t>
            </a:r>
            <a:r>
              <a:rPr lang="en-US" sz="2400" b="1" dirty="0">
                <a:solidFill>
                  <a:srgbClr val="FFFF00"/>
                </a:solidFill>
                <a:latin typeface="Courier"/>
                <a:cs typeface="Courier"/>
              </a:rPr>
              <a:t>emory</a:t>
            </a:r>
          </a:p>
          <a:p>
            <a:pPr marL="457200" indent="-457200" algn="l">
              <a:lnSpc>
                <a:spcPct val="85000"/>
              </a:lnSpc>
              <a:buSzPct val="100000"/>
              <a:buFont typeface="Times" pitchFamily="100" charset="0"/>
              <a:buAutoNum type="alphaLcParenR"/>
            </a:pPr>
            <a:r>
              <a:rPr lang="en-US" sz="2400" b="1" dirty="0">
                <a:solidFill>
                  <a:srgbClr val="FFFF00"/>
                </a:solidFill>
                <a:latin typeface="Courier"/>
                <a:cs typeface="Courier"/>
              </a:rPr>
              <a:t>Input</a:t>
            </a:r>
          </a:p>
          <a:p>
            <a:pPr marL="457200" indent="-457200" algn="l">
              <a:lnSpc>
                <a:spcPct val="85000"/>
              </a:lnSpc>
              <a:buSzPct val="100000"/>
              <a:buFont typeface="Times" pitchFamily="100" charset="0"/>
              <a:buAutoNum type="alphaLcParenR"/>
            </a:pPr>
            <a:r>
              <a:rPr lang="en-US" sz="2400" b="1" dirty="0">
                <a:solidFill>
                  <a:srgbClr val="FFFF00"/>
                </a:solidFill>
                <a:latin typeface="Courier"/>
                <a:cs typeface="Courier"/>
              </a:rPr>
              <a:t>Output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883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Peer Instruction Opinion</a:t>
            </a:r>
            <a:br>
              <a:rPr lang="en-US" smtClean="0"/>
            </a:b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“Forget cloning. Forget TVs on </a:t>
            </a:r>
            <a:br>
              <a:rPr lang="en-US" sz="2800" dirty="0" smtClean="0"/>
            </a:br>
            <a:r>
              <a:rPr lang="en-US" sz="2800" dirty="0" smtClean="0"/>
              <a:t>your wrist watch. The biggest </a:t>
            </a:r>
            <a:br>
              <a:rPr lang="en-US" sz="2800" dirty="0" smtClean="0"/>
            </a:br>
            <a:r>
              <a:rPr lang="en-US" sz="2800" dirty="0" smtClean="0"/>
              <a:t>invention of the next 100 years </a:t>
            </a:r>
            <a:br>
              <a:rPr lang="en-US" sz="2800" dirty="0" smtClean="0"/>
            </a:br>
            <a:r>
              <a:rPr lang="en-US" sz="2800" dirty="0" smtClean="0"/>
              <a:t>will be the ability to directly connect your brain to a machine, aka </a:t>
            </a:r>
            <a:r>
              <a:rPr lang="en-US" sz="2800" u="sng" dirty="0" smtClean="0"/>
              <a:t>wet computing</a:t>
            </a:r>
            <a:r>
              <a:rPr lang="en-US" sz="2800" dirty="0" smtClean="0"/>
              <a:t>.” – Dan Garcia</a:t>
            </a:r>
          </a:p>
          <a:p>
            <a:pPr lvl="1"/>
            <a:r>
              <a:rPr lang="en-US" sz="2400" dirty="0" smtClean="0"/>
              <a:t>A macaque monkey at Duke University can already control a robotic arm with thought.</a:t>
            </a:r>
          </a:p>
          <a:p>
            <a:pPr lvl="1"/>
            <a:r>
              <a:rPr lang="en-US" sz="2400" dirty="0" smtClean="0"/>
              <a:t>DARPA interested for mind-control robots &amp; flying</a:t>
            </a:r>
          </a:p>
          <a:p>
            <a:pPr lvl="1"/>
            <a:r>
              <a:rPr lang="en-US" sz="2400" dirty="0" smtClean="0"/>
              <a:t>Virtual Reality achieved with proper I/</a:t>
            </a:r>
            <a:r>
              <a:rPr lang="en-US" sz="2400" u="sng" dirty="0" smtClean="0"/>
              <a:t>O</a:t>
            </a:r>
            <a:r>
              <a:rPr lang="en-US" sz="2400" dirty="0" smtClean="0"/>
              <a:t> interfacing…</a:t>
            </a:r>
          </a:p>
          <a:p>
            <a:endParaRPr lang="en-US" sz="2800" dirty="0"/>
          </a:p>
        </p:txBody>
      </p:sp>
      <p:sp>
        <p:nvSpPr>
          <p:cNvPr id="3448836" name="Rectangle 4"/>
          <p:cNvSpPr>
            <a:spLocks noChangeArrowheads="1"/>
          </p:cNvSpPr>
          <p:nvPr/>
        </p:nvSpPr>
        <p:spPr bwMode="auto">
          <a:xfrm>
            <a:off x="2133600" y="5181600"/>
            <a:ext cx="6934200" cy="110697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63500" tIns="25400" rIns="63500" bIns="25400">
            <a:prstTxWarp prst="textNoShape">
              <a:avLst/>
            </a:prstTxWarp>
            <a:spAutoFit/>
          </a:bodyPr>
          <a:lstStyle/>
          <a:p>
            <a:pPr marL="203200" indent="-203200">
              <a:lnSpc>
                <a:spcPct val="85000"/>
              </a:lnSpc>
              <a:spcBef>
                <a:spcPct val="65000"/>
              </a:spcBef>
              <a:buSzPct val="100000"/>
              <a:buFont typeface="Times" pitchFamily="100" charset="0"/>
              <a:buNone/>
            </a:pPr>
            <a:r>
              <a:rPr lang="en-US" sz="2800" b="1" dirty="0">
                <a:solidFill>
                  <a:schemeClr val="tx1"/>
                </a:solidFill>
                <a:latin typeface="18 VAG Rounded Thin   55390"/>
                <a:cs typeface="Courier New"/>
              </a:rPr>
              <a:t>Jose Carmena</a:t>
            </a:r>
            <a:r>
              <a:rPr lang="en-US" sz="2800" dirty="0">
                <a:solidFill>
                  <a:schemeClr val="tx1"/>
                </a:solidFill>
                <a:latin typeface="18 VAG Rounded Thin   55390"/>
                <a:cs typeface="Courier New"/>
              </a:rPr>
              <a:t>, UCB EECS Prof</a:t>
            </a:r>
            <a:br>
              <a:rPr lang="en-US" sz="2800" dirty="0">
                <a:solidFill>
                  <a:schemeClr val="tx1"/>
                </a:solidFill>
                <a:latin typeface="18 VAG Rounded Thin   55390"/>
                <a:cs typeface="Courier New"/>
              </a:rPr>
            </a:br>
            <a:r>
              <a:rPr lang="en-US" sz="2800" dirty="0">
                <a:solidFill>
                  <a:schemeClr val="tx1"/>
                </a:solidFill>
                <a:latin typeface="18 VAG Rounded Thin   55390"/>
                <a:cs typeface="Courier New"/>
              </a:rPr>
              <a:t>Research: Brain-Machine Interface</a:t>
            </a:r>
            <a:br>
              <a:rPr lang="en-US" sz="2800" dirty="0">
                <a:solidFill>
                  <a:schemeClr val="tx1"/>
                </a:solidFill>
                <a:latin typeface="18 VAG Rounded Thin   55390"/>
                <a:cs typeface="Courier New"/>
              </a:rPr>
            </a:br>
            <a:r>
              <a:rPr lang="en-US" sz="2400" b="1" dirty="0">
                <a:solidFill>
                  <a:schemeClr val="tx1"/>
                </a:solidFill>
                <a:latin typeface="18 VAG Rounded Thin   55390"/>
                <a:cs typeface="Courier New"/>
              </a:rPr>
              <a:t>www.eecs.berkeley.edu/~carmena/</a:t>
            </a:r>
            <a:endParaRPr lang="en-US" sz="4000" b="1" dirty="0">
              <a:solidFill>
                <a:schemeClr val="tx1"/>
              </a:solidFill>
              <a:latin typeface="18 VAG Rounded Thin   55390"/>
              <a:cs typeface="Courier New"/>
            </a:endParaRPr>
          </a:p>
        </p:txBody>
      </p:sp>
      <p:pic>
        <p:nvPicPr>
          <p:cNvPr id="3448837" name="Picture 5"/>
          <p:cNvPicPr>
            <a:picLocks noChangeAspect="1" noChangeArrowheads="1"/>
          </p:cNvPicPr>
          <p:nvPr/>
        </p:nvPicPr>
        <mc:AlternateContent xmlns:ma="http://schemas.microsoft.com/office/mac/drawingml/2008/main">
          <mc:Choice Requires="ma">
            <p:blipFill>
              <a:blip r:embed="rId3"/>
              <a:srcRect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 xmlns:ma="http://schemas.microsoft.com/office/mac/drawingml/2008/main">
            <p:blipFill>
              <a:blip r:embed="rId4"/>
              <a:srcRect/>
              <a:stretch>
                <a:fillRect/>
              </a:stretch>
            </p:blipFill>
          </mc:Fallback>
        </mc:AlternateContent>
        <p:spPr bwMode="auto">
          <a:xfrm>
            <a:off x="6477000" y="152400"/>
            <a:ext cx="2509838" cy="2074863"/>
          </a:xfrm>
          <a:prstGeom prst="rect">
            <a:avLst/>
          </a:prstGeom>
          <a:noFill/>
        </p:spPr>
      </p:pic>
      <p:sp>
        <p:nvSpPr>
          <p:cNvPr id="3448842" name="Line 10"/>
          <p:cNvSpPr>
            <a:spLocks noChangeShapeType="1"/>
          </p:cNvSpPr>
          <p:nvPr/>
        </p:nvSpPr>
        <p:spPr bwMode="auto">
          <a:xfrm>
            <a:off x="7620000" y="304800"/>
            <a:ext cx="1143000" cy="457200"/>
          </a:xfrm>
          <a:prstGeom prst="line">
            <a:avLst/>
          </a:prstGeom>
          <a:noFill/>
          <a:ln w="127000">
            <a:solidFill>
              <a:schemeClr val="accent2"/>
            </a:solidFill>
            <a:round/>
            <a:headEnd type="arrow" w="med" len="med"/>
            <a:tailEnd type="arrow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600" y="5029200"/>
            <a:ext cx="1109274" cy="15367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Things to remember from CS10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…From “Program or Be Programmed”</a:t>
            </a:r>
          </a:p>
          <a:p>
            <a:pPr lvl="1"/>
            <a:r>
              <a:rPr lang="en-US"/>
              <a:t>Technology has an explicit and implicit agenda, understanding it is important.</a:t>
            </a:r>
          </a:p>
          <a:p>
            <a:pPr lvl="1"/>
            <a:r>
              <a:rPr lang="en-US"/>
              <a:t>Learning to program is empowering!</a:t>
            </a:r>
          </a:p>
          <a:p>
            <a:r>
              <a:rPr lang="en-US"/>
              <a:t>…From Blown to Bits</a:t>
            </a:r>
          </a:p>
          <a:p>
            <a:pPr lvl="1"/>
            <a:r>
              <a:rPr lang="en-US"/>
              <a:t>Technology has social implications (privacy, energy, copyright, etc); try to see the big picture</a:t>
            </a:r>
          </a:p>
          <a:p>
            <a:pPr lvl="1"/>
            <a:r>
              <a:rPr lang="en-US"/>
              <a:t>It also often has unintended consequences!</a:t>
            </a:r>
            <a:endParaRPr lang="en-US"/>
          </a:p>
          <a:p>
            <a:r>
              <a:rPr lang="en-US"/>
              <a:t>Abstraction</a:t>
            </a:r>
          </a:p>
          <a:p>
            <a:pPr lvl="1"/>
            <a:r>
              <a:rPr lang="en-US"/>
              <a:t>The key idea underpinning all computer science</a:t>
            </a:r>
          </a:p>
          <a:p>
            <a:pPr lvl="1"/>
            <a:r>
              <a:rPr lang="en-US"/>
              <a:t>…and (in CS10) functions, HOFs 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Penultimate slide: Thanks to the staff!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(see the course website for listing &amp; photos)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2930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149225"/>
            <a:ext cx="8083550" cy="581025"/>
          </a:xfrm>
          <a:noFill/>
          <a:ln/>
        </p:spPr>
        <p:txBody>
          <a:bodyPr/>
          <a:lstStyle/>
          <a:p>
            <a:r>
              <a:rPr lang="en-US" sz="4000"/>
              <a:t>The Future for Future Cal Alumni</a:t>
            </a:r>
          </a:p>
        </p:txBody>
      </p:sp>
      <p:sp>
        <p:nvSpPr>
          <p:cNvPr id="3452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8458200" cy="5695950"/>
          </a:xfrm>
          <a:noFill/>
          <a:ln/>
        </p:spPr>
        <p:txBody>
          <a:bodyPr/>
          <a:lstStyle/>
          <a:p>
            <a:r>
              <a:rPr lang="en-US" dirty="0"/>
              <a:t>What’s The Future?</a:t>
            </a:r>
          </a:p>
          <a:p>
            <a:r>
              <a:rPr lang="en-US" dirty="0"/>
              <a:t>New Millennium</a:t>
            </a:r>
            <a:endParaRPr lang="en-US" dirty="0" smtClean="0"/>
          </a:p>
          <a:p>
            <a:pPr lvl="1"/>
            <a:r>
              <a:rPr lang="en-US" dirty="0" smtClean="0"/>
              <a:t>Always-on internet connectivity</a:t>
            </a:r>
          </a:p>
          <a:p>
            <a:pPr lvl="1"/>
            <a:r>
              <a:rPr lang="en-US" dirty="0" smtClean="0"/>
              <a:t>AI breakthroughs</a:t>
            </a:r>
          </a:p>
          <a:p>
            <a:pPr lvl="1"/>
            <a:r>
              <a:rPr lang="en-US" dirty="0" smtClean="0"/>
              <a:t>HCI breakthroughs</a:t>
            </a:r>
          </a:p>
          <a:p>
            <a:pPr lvl="1"/>
            <a:r>
              <a:rPr lang="en-US" dirty="0" smtClean="0"/>
              <a:t>Post-PC Era (power is in cloud, interface in pocket)</a:t>
            </a:r>
            <a:endParaRPr lang="en-US" dirty="0">
              <a:solidFill>
                <a:srgbClr val="800080"/>
              </a:solidFill>
            </a:endParaRPr>
          </a:p>
          <a:p>
            <a:pPr algn="ctr">
              <a:buFontTx/>
              <a:buNone/>
            </a:pPr>
            <a:r>
              <a:rPr lang="en-US" dirty="0">
                <a:solidFill>
                  <a:schemeClr val="accent2"/>
                </a:solidFill>
              </a:rPr>
              <a:t>“The best way to predict the future is to invent it” </a:t>
            </a:r>
            <a:r>
              <a:rPr lang="en-US" sz="2800" dirty="0"/>
              <a:t>– Alan Kay</a:t>
            </a:r>
          </a:p>
          <a:p>
            <a:pPr algn="ctr">
              <a:buFontTx/>
              <a:buNone/>
            </a:pPr>
            <a:r>
              <a:rPr lang="en-US" sz="6000" dirty="0">
                <a:solidFill>
                  <a:srgbClr val="FFFF00"/>
                </a:solidFill>
              </a:rPr>
              <a:t>The Future is up to you!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2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52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52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2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52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52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2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452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52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2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452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52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2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52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52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2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452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452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2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452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452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29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4529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4529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52931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4800" y="762000"/>
            <a:ext cx="86868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4564856" cy="5305864"/>
          </a:xfrm>
        </p:spPr>
        <p:txBody>
          <a:bodyPr/>
          <a:lstStyle/>
          <a:p>
            <a:pPr marL="582613" indent="-514350">
              <a:buFont typeface="+mj-lt"/>
              <a:buAutoNum type="alphaLcParenR"/>
            </a:pPr>
            <a:endParaRPr lang="en-US" dirty="0" smtClean="0"/>
          </a:p>
          <a:p>
            <a:pPr marL="68263" indent="0">
              <a:buNone/>
            </a:pPr>
            <a:endParaRPr lang="en-US" dirty="0" smtClean="0"/>
          </a:p>
          <a:p>
            <a:pPr marL="68263" indent="0">
              <a:buNone/>
            </a:pPr>
            <a:endParaRPr lang="en-US" dirty="0" smtClean="0"/>
          </a:p>
          <a:p>
            <a:pPr marL="582613" indent="-514350">
              <a:buFont typeface="+mj-lt"/>
              <a:buAutoNum type="alphaLcParenR"/>
            </a:pPr>
            <a:r>
              <a:rPr lang="en-US" dirty="0" smtClean="0"/>
              <a:t>Strongly disagree</a:t>
            </a:r>
          </a:p>
          <a:p>
            <a:pPr marL="582613" indent="-514350">
              <a:buFont typeface="+mj-lt"/>
              <a:buAutoNum type="alphaLcParenR"/>
            </a:pPr>
            <a:r>
              <a:rPr lang="en-US" dirty="0" smtClean="0"/>
              <a:t>Mildly disagree</a:t>
            </a:r>
          </a:p>
          <a:p>
            <a:pPr marL="582613" indent="-514350">
              <a:buFont typeface="+mj-lt"/>
              <a:buAutoNum type="alphaLcParenR"/>
            </a:pPr>
            <a:r>
              <a:rPr lang="en-US" dirty="0" smtClean="0"/>
              <a:t>Neutral</a:t>
            </a:r>
          </a:p>
          <a:p>
            <a:pPr marL="582613" indent="-514350">
              <a:buFont typeface="+mj-lt"/>
              <a:buAutoNum type="alphaLcParenR"/>
            </a:pPr>
            <a:r>
              <a:rPr lang="en-US" dirty="0" smtClean="0"/>
              <a:t>Mildly agree</a:t>
            </a:r>
          </a:p>
          <a:p>
            <a:pPr marL="582613" indent="-514350">
              <a:buFont typeface="+mj-lt"/>
              <a:buAutoNum type="alphaLcParenR"/>
            </a:pPr>
            <a:r>
              <a:rPr lang="en-US" dirty="0" smtClean="0"/>
              <a:t>Strongly agree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4468" t="5671" r="4468" b="5671"/>
          <a:stretch/>
        </p:blipFill>
        <p:spPr>
          <a:xfrm>
            <a:off x="5000344" y="2514802"/>
            <a:ext cx="3348600" cy="2590598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82000" cy="762000"/>
          </a:xfrm>
        </p:spPr>
        <p:txBody>
          <a:bodyPr/>
          <a:lstStyle/>
          <a:p>
            <a:r>
              <a:rPr lang="en-US" dirty="0" smtClean="0"/>
              <a:t>I </a:t>
            </a:r>
            <a:r>
              <a:rPr lang="en-US" u="sng" dirty="0" smtClean="0"/>
              <a:t>must</a:t>
            </a:r>
            <a:r>
              <a:rPr lang="en-US" dirty="0" smtClean="0"/>
              <a:t> own &amp; wear these glasses!!!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219706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Administrivia</a:t>
            </a:r>
            <a:r>
              <a:rPr lang="en-US" dirty="0" smtClean="0"/>
              <a:t>: Become active!</a:t>
            </a:r>
            <a:endParaRPr lang="en-US" dirty="0"/>
          </a:p>
        </p:txBody>
      </p:sp>
      <p:sp>
        <p:nvSpPr>
          <p:cNvPr id="3440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/>
              <a:t>With-BYOB Exam details</a:t>
            </a:r>
          </a:p>
          <a:p>
            <a:pPr lvl="1"/>
            <a:r>
              <a:rPr lang="en-US" sz="2000"/>
              <a:t>No exam handed out unless you’ve filled in both HKN + our survey</a:t>
            </a:r>
          </a:p>
          <a:p>
            <a:pPr lvl="1"/>
            <a:r>
              <a:rPr lang="en-US" sz="2000"/>
              <a:t>No “study sheets” needed / allowed since you have access to BYOB</a:t>
            </a:r>
          </a:p>
          <a:p>
            <a:r>
              <a:rPr lang="en-US" sz="2400"/>
              <a:t>Final Exam details</a:t>
            </a:r>
          </a:p>
          <a:p>
            <a:pPr lvl="1"/>
            <a:r>
              <a:rPr lang="en-US" sz="2000" dirty="0" smtClean="0"/>
              <a:t>Only bring </a:t>
            </a:r>
            <a:r>
              <a:rPr lang="en-US" sz="2000" dirty="0" err="1" smtClean="0"/>
              <a:t>pen{,cil}s</a:t>
            </a:r>
            <a:r>
              <a:rPr lang="en-US" sz="2000" dirty="0" smtClean="0"/>
              <a:t>, </a:t>
            </a:r>
            <a:r>
              <a:rPr lang="en-US" sz="2000" dirty="0" smtClean="0">
                <a:solidFill>
                  <a:srgbClr val="FFFF00"/>
                </a:solidFill>
              </a:rPr>
              <a:t>three </a:t>
            </a:r>
            <a:r>
              <a:rPr lang="en-US" sz="2000" dirty="0" smtClean="0"/>
              <a:t>8.5”x11” handwritten sheets </a:t>
            </a:r>
            <a:br>
              <a:rPr lang="en-US" sz="2000" dirty="0" smtClean="0"/>
            </a:br>
            <a:r>
              <a:rPr lang="en-US" sz="2000" dirty="0" smtClean="0"/>
              <a:t>(writing on both sides). </a:t>
            </a:r>
          </a:p>
          <a:p>
            <a:pPr lvl="1"/>
            <a:r>
              <a:rPr lang="en-US" sz="2000" dirty="0" smtClean="0"/>
              <a:t>Leave backpacks, books, calculators, cells &amp; pagers home!</a:t>
            </a:r>
          </a:p>
          <a:p>
            <a:pPr lvl="1"/>
            <a:r>
              <a:rPr lang="en-US" sz="2000" dirty="0" smtClean="0"/>
              <a:t>Everyone must take ALL of the final!</a:t>
            </a:r>
          </a:p>
          <a:p>
            <a:pPr lvl="1"/>
            <a:r>
              <a:rPr lang="en-US" sz="2000" dirty="0" smtClean="0"/>
              <a:t>Bring your “Beauty and Joy of Computing” Art/Poem for extra credit!</a:t>
            </a:r>
            <a:endParaRPr lang="en-US" sz="2000" dirty="0"/>
          </a:p>
          <a:p>
            <a:r>
              <a:rPr lang="en-US" sz="2400" dirty="0" smtClean="0"/>
              <a:t>If you did well in CS10 and want to be on staff?</a:t>
            </a:r>
          </a:p>
          <a:p>
            <a:pPr lvl="1"/>
            <a:r>
              <a:rPr lang="en-US" sz="2000" dirty="0" smtClean="0"/>
              <a:t>Usual path: </a:t>
            </a:r>
            <a:r>
              <a:rPr lang="en-US" sz="2000" b="1" dirty="0" smtClean="0"/>
              <a:t>Lab Assistant </a:t>
            </a:r>
            <a:r>
              <a:rPr lang="en-US" sz="2000" dirty="0" err="1" smtClean="0"/>
              <a:t></a:t>
            </a:r>
            <a:r>
              <a:rPr lang="en-US" sz="2000" dirty="0" smtClean="0">
                <a:sym typeface="SymbolProp BT" pitchFamily="100" charset="2"/>
              </a:rPr>
              <a:t> </a:t>
            </a:r>
            <a:r>
              <a:rPr lang="en-US" sz="2000" b="1" dirty="0" smtClean="0">
                <a:sym typeface="SymbolProp BT" pitchFamily="100" charset="2"/>
              </a:rPr>
              <a:t>Reader </a:t>
            </a:r>
            <a:r>
              <a:rPr lang="en-US" sz="2000" dirty="0" err="1" smtClean="0"/>
              <a:t></a:t>
            </a:r>
            <a:r>
              <a:rPr lang="en-US" sz="2000" dirty="0" smtClean="0">
                <a:sym typeface="SymbolProp BT" pitchFamily="100" charset="2"/>
              </a:rPr>
              <a:t> </a:t>
            </a:r>
            <a:r>
              <a:rPr lang="en-US" sz="2000" b="1" dirty="0" smtClean="0"/>
              <a:t>TA </a:t>
            </a:r>
          </a:p>
          <a:p>
            <a:pPr lvl="1"/>
            <a:r>
              <a:rPr lang="en-US" sz="2000" dirty="0" smtClean="0"/>
              <a:t>LA: sign up w/Jenny Jones (</a:t>
            </a:r>
            <a:r>
              <a:rPr lang="en-US" sz="2000" dirty="0" smtClean="0">
                <a:hlinkClick r:id="rId3"/>
              </a:rPr>
              <a:t>jennyj@eecs.berkeley.edu</a:t>
            </a:r>
            <a:r>
              <a:rPr lang="en-US" sz="2000" dirty="0" smtClean="0"/>
              <a:t>) anytime</a:t>
            </a:r>
          </a:p>
          <a:p>
            <a:pPr lvl="1"/>
            <a:r>
              <a:rPr lang="en-US" sz="2000" dirty="0" smtClean="0"/>
              <a:t>I strongly encourage anyone who gets an B or above in the class to follow this path…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82613" indent="-514350">
              <a:buFont typeface="+mj-lt"/>
              <a:buAutoNum type="alphaLcParenR"/>
            </a:pPr>
            <a:endParaRPr lang="en-US" dirty="0" smtClean="0"/>
          </a:p>
          <a:p>
            <a:pPr marL="68263" indent="0">
              <a:buNone/>
            </a:pPr>
            <a:endParaRPr lang="en-US" dirty="0" smtClean="0"/>
          </a:p>
          <a:p>
            <a:pPr marL="582613" indent="-514350">
              <a:buFont typeface="+mj-lt"/>
              <a:buAutoNum type="alphaLcParenR"/>
            </a:pPr>
            <a:r>
              <a:rPr lang="en-US" dirty="0" smtClean="0"/>
              <a:t>Strongly Agree</a:t>
            </a:r>
          </a:p>
          <a:p>
            <a:pPr marL="582613" indent="-514350">
              <a:buFont typeface="+mj-lt"/>
              <a:buAutoNum type="alphaLcParenR"/>
            </a:pPr>
            <a:r>
              <a:rPr lang="en-US" dirty="0" smtClean="0"/>
              <a:t>Moderately agree</a:t>
            </a:r>
          </a:p>
          <a:p>
            <a:pPr marL="582613" indent="-514350">
              <a:buFont typeface="+mj-lt"/>
              <a:buAutoNum type="alphaLcParenR"/>
            </a:pPr>
            <a:r>
              <a:rPr lang="en-US" dirty="0" smtClean="0"/>
              <a:t>Neutral</a:t>
            </a:r>
          </a:p>
          <a:p>
            <a:pPr marL="582613" indent="-514350">
              <a:buFont typeface="+mj-lt"/>
              <a:buAutoNum type="alphaLcParenR"/>
            </a:pPr>
            <a:r>
              <a:rPr lang="en-US" dirty="0" smtClean="0"/>
              <a:t>Moderately disagree</a:t>
            </a:r>
          </a:p>
          <a:p>
            <a:pPr marL="582613" indent="-514350">
              <a:buFont typeface="+mj-lt"/>
              <a:buAutoNum type="alphaLcParenR"/>
            </a:pPr>
            <a:r>
              <a:rPr lang="en-US" dirty="0" smtClean="0"/>
              <a:t>Strongly disagree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Clickers were worth the time spent</a:t>
            </a:r>
            <a:endParaRPr lang="en-US" dirty="0"/>
          </a:p>
        </p:txBody>
      </p:sp>
      <p:pic>
        <p:nvPicPr>
          <p:cNvPr id="8" name="Picture 10"/>
          <p:cNvPicPr>
            <a:picLocks noChangeAspect="1"/>
          </p:cNvPicPr>
          <p:nvPr/>
        </p:nvPicPr>
        <p:blipFill>
          <a:blip r:embed="rId2"/>
          <a:srcRect l="7298" t="14340" r="10573" b="10814"/>
          <a:stretch>
            <a:fillRect/>
          </a:stretch>
        </p:blipFill>
        <p:spPr bwMode="auto">
          <a:xfrm>
            <a:off x="5288714" y="2133600"/>
            <a:ext cx="3093286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219706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552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64344" y="990601"/>
            <a:ext cx="4183856" cy="5305864"/>
          </a:xfrm>
        </p:spPr>
        <p:txBody>
          <a:bodyPr/>
          <a:lstStyle/>
          <a:p>
            <a:r>
              <a:rPr lang="en-US" sz="2400" dirty="0"/>
              <a:t>In computing, need to revisit chronic unsolved problem</a:t>
            </a:r>
          </a:p>
          <a:p>
            <a:pPr lvl="1"/>
            <a:r>
              <a:rPr lang="en-US" sz="2000" dirty="0"/>
              <a:t>Easy parallel programming</a:t>
            </a:r>
          </a:p>
          <a:p>
            <a:r>
              <a:rPr lang="en-US" sz="2400" dirty="0"/>
              <a:t>Implications for apps:</a:t>
            </a:r>
          </a:p>
          <a:p>
            <a:pPr lvl="1"/>
            <a:r>
              <a:rPr lang="en-US" sz="2000" dirty="0"/>
              <a:t>HUGE Computing power available in cell phone, car</a:t>
            </a:r>
          </a:p>
          <a:p>
            <a:pPr lvl="2"/>
            <a:r>
              <a:rPr lang="en-US" sz="1800" dirty="0"/>
              <a:t>On-body health monitoring</a:t>
            </a:r>
          </a:p>
          <a:p>
            <a:pPr lvl="2"/>
            <a:r>
              <a:rPr lang="en-US" sz="1800" dirty="0"/>
              <a:t>Google + library of congress</a:t>
            </a:r>
          </a:p>
          <a:p>
            <a:r>
              <a:rPr lang="en-US" sz="2400" dirty="0"/>
              <a:t>As devices shrink…</a:t>
            </a:r>
          </a:p>
          <a:p>
            <a:pPr lvl="1"/>
            <a:r>
              <a:rPr lang="en-US" sz="2000" dirty="0"/>
              <a:t>The need for great HCI (human-computer interfaces) critical as ever! (voice, gesture)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000"/>
              <a:t>Natural language processing?</a:t>
            </a:r>
          </a:p>
          <a:p>
            <a:r>
              <a:rPr lang="en-US" sz="2000"/>
              <a:t>Interact by motion!</a:t>
            </a:r>
          </a:p>
          <a:p>
            <a:r>
              <a:rPr lang="en-US" sz="2000"/>
              <a:t>3D displays?</a:t>
            </a:r>
          </a:p>
          <a:p>
            <a:r>
              <a:rPr lang="en-US" sz="2000"/>
              <a:t>Personal Robotics? </a:t>
            </a:r>
          </a:p>
          <a:p>
            <a:r>
              <a:rPr lang="en-US" sz="2000"/>
              <a:t>Self-driving cars?</a:t>
            </a:r>
          </a:p>
          <a:p>
            <a:r>
              <a:rPr lang="en-US" sz="2000"/>
              <a:t>3D Printing?</a:t>
            </a:r>
          </a:p>
          <a:p>
            <a:r>
              <a:rPr lang="en-US" sz="2000"/>
              <a:t>Optical/quantum computing?</a:t>
            </a:r>
          </a:p>
          <a:p>
            <a:r>
              <a:rPr lang="en-US" sz="2000"/>
              <a:t>Personal air vehicle?</a:t>
            </a:r>
          </a:p>
          <a:p>
            <a:r>
              <a:rPr lang="en-US" sz="2000"/>
              <a:t>Space travel?</a:t>
            </a:r>
          </a:p>
          <a:p>
            <a:r>
              <a:rPr lang="en-US" sz="2000"/>
              <a:t>Computer displays in glasses?</a:t>
            </a:r>
          </a:p>
          <a:p>
            <a:r>
              <a:rPr lang="en-US" sz="2000"/>
              <a:t>Flexible displays?</a:t>
            </a:r>
          </a:p>
          <a:p>
            <a:r>
              <a:rPr lang="en-US" sz="2000"/>
              <a:t>Brain-machine interfaces?</a:t>
            </a:r>
          </a:p>
          <a:p>
            <a:r>
              <a:rPr lang="en-US" sz="2000"/>
              <a:t>Energy!</a:t>
            </a:r>
          </a:p>
        </p:txBody>
      </p:sp>
      <p:sp>
        <p:nvSpPr>
          <p:cNvPr id="3435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Exciting Future Implications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Taking advantage of Cal Opportunities</a:t>
            </a:r>
            <a:endParaRPr lang="en-US" dirty="0"/>
          </a:p>
        </p:txBody>
      </p:sp>
      <p:sp>
        <p:nvSpPr>
          <p:cNvPr id="34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“The Godfather answers all of life’s questions”</a:t>
            </a:r>
            <a:br>
              <a:rPr lang="en-US" sz="2400" dirty="0"/>
            </a:br>
            <a:r>
              <a:rPr lang="en-US" sz="2400" dirty="0"/>
              <a:t>– Heard in “You’ve got Mail”</a:t>
            </a:r>
          </a:p>
          <a:p>
            <a:r>
              <a:rPr lang="en-US" sz="2400" dirty="0"/>
              <a:t>Why</a:t>
            </a:r>
            <a:r>
              <a:rPr lang="en-US" sz="2400" dirty="0" smtClean="0"/>
              <a:t> were we </a:t>
            </a:r>
            <a:r>
              <a:rPr lang="en-US" sz="2400" dirty="0"/>
              <a:t>the </a:t>
            </a:r>
            <a:r>
              <a:rPr lang="en-US" sz="900" dirty="0"/>
              <a:t>#2 </a:t>
            </a:r>
            <a:r>
              <a:rPr lang="en-US" sz="2400" dirty="0" err="1"/>
              <a:t>Univ</a:t>
            </a:r>
            <a:r>
              <a:rPr lang="en-US" sz="2400" dirty="0"/>
              <a:t> in the WORLD?</a:t>
            </a:r>
          </a:p>
          <a:p>
            <a:pPr lvl="1"/>
            <a:r>
              <a:rPr lang="en-US" sz="2000" dirty="0"/>
              <a:t>Research, </a:t>
            </a:r>
            <a:r>
              <a:rPr lang="en-US" sz="2000" dirty="0" err="1"/>
              <a:t>reseach</a:t>
            </a:r>
            <a:r>
              <a:rPr lang="en-US" sz="2000" dirty="0"/>
              <a:t>, research!</a:t>
            </a:r>
          </a:p>
          <a:p>
            <a:pPr lvl="1"/>
            <a:r>
              <a:rPr lang="en-US" sz="2000" dirty="0"/>
              <a:t>Whether you want to go to grad school or industry, you need someone to vouch for you</a:t>
            </a:r>
            <a:r>
              <a:rPr lang="en-US" sz="2000" dirty="0" smtClean="0"/>
              <a:t>!</a:t>
            </a:r>
          </a:p>
          <a:p>
            <a:pPr lvl="2"/>
            <a:r>
              <a:rPr lang="en-US" sz="1800" dirty="0" smtClean="0"/>
              <a:t>…as </a:t>
            </a:r>
            <a:r>
              <a:rPr lang="en-US" sz="1800" dirty="0"/>
              <a:t>is the case with the </a:t>
            </a:r>
            <a:r>
              <a:rPr lang="en-US" sz="1800" dirty="0" smtClean="0"/>
              <a:t>Mob</a:t>
            </a:r>
          </a:p>
          <a:p>
            <a:r>
              <a:rPr lang="en-US" sz="2400" dirty="0"/>
              <a:t>Techniques</a:t>
            </a:r>
          </a:p>
          <a:p>
            <a:pPr lvl="1"/>
            <a:r>
              <a:rPr lang="en-US" sz="2000" dirty="0"/>
              <a:t>Find out what you like, do lots of web research (read published papers), hit OH of Prof, show enthusiasm &amp; initiative</a:t>
            </a:r>
          </a:p>
          <a:p>
            <a:r>
              <a:rPr lang="en-US" sz="2400" b="1" dirty="0">
                <a:latin typeface="Courier"/>
                <a:cs typeface="Courier"/>
              </a:rPr>
              <a:t>http://</a:t>
            </a:r>
            <a:r>
              <a:rPr lang="en-US" sz="2400" b="1" dirty="0" err="1">
                <a:latin typeface="Courier"/>
                <a:cs typeface="Courier"/>
              </a:rPr>
              <a:t>research.berkeley.edu</a:t>
            </a:r>
            <a:r>
              <a:rPr lang="en-US" sz="2400" b="1" dirty="0">
                <a:latin typeface="Courier"/>
                <a:cs typeface="Courier"/>
              </a:rPr>
              <a:t>/</a:t>
            </a:r>
          </a:p>
          <a:p>
            <a:r>
              <a:rPr lang="en-US" sz="2400" b="1" dirty="0">
                <a:latin typeface="Courier"/>
                <a:cs typeface="Courier"/>
              </a:rPr>
              <a:t>http://researchmatch.heroku.com/</a:t>
            </a:r>
          </a:p>
          <a:p>
            <a:endParaRPr lang="en-US" sz="2400" dirty="0"/>
          </a:p>
        </p:txBody>
      </p:sp>
      <p:sp>
        <p:nvSpPr>
          <p:cNvPr id="3442692" name="Text Box 4"/>
          <p:cNvSpPr txBox="1">
            <a:spLocks noChangeArrowheads="1"/>
          </p:cNvSpPr>
          <p:nvPr/>
        </p:nvSpPr>
        <p:spPr bwMode="auto">
          <a:xfrm>
            <a:off x="6477000" y="1447800"/>
            <a:ext cx="1676400" cy="116955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/>
              <a:t>So said the 2004 ranking from the “Times Higher Education Supplement”</a:t>
            </a:r>
            <a:endParaRPr lang="en-US" sz="2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4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341938"/>
          </a:xfrm>
        </p:spPr>
        <p:txBody>
          <a:bodyPr/>
          <a:lstStyle/>
          <a:p>
            <a:pPr>
              <a:lnSpc>
                <a:spcPct val="65000"/>
              </a:lnSpc>
              <a:spcAft>
                <a:spcPts val="0"/>
              </a:spcAft>
            </a:pPr>
            <a:r>
              <a:rPr lang="en-US" sz="2800" dirty="0" err="1">
                <a:solidFill>
                  <a:srgbClr val="FFFF00"/>
                </a:solidFill>
              </a:rPr>
              <a:t>CS61A </a:t>
            </a:r>
            <a:r>
              <a:rPr lang="en-US" sz="2800" dirty="0"/>
              <a:t>(1</a:t>
            </a:r>
            <a:r>
              <a:rPr lang="en-US" sz="2800" baseline="30000" dirty="0"/>
              <a:t>st</a:t>
            </a:r>
            <a:r>
              <a:rPr lang="en-US" sz="2800" dirty="0"/>
              <a:t> course in CS major) </a:t>
            </a:r>
          </a:p>
          <a:p>
            <a:pPr lvl="1">
              <a:lnSpc>
                <a:spcPct val="75000"/>
              </a:lnSpc>
              <a:spcAft>
                <a:spcPts val="0"/>
              </a:spcAft>
            </a:pPr>
            <a:r>
              <a:rPr lang="en-US" sz="2400" dirty="0"/>
              <a:t>Structure and Interpretation of Computer Programs</a:t>
            </a:r>
          </a:p>
          <a:p>
            <a:pPr>
              <a:lnSpc>
                <a:spcPct val="65000"/>
              </a:lnSpc>
              <a:spcAft>
                <a:spcPts val="0"/>
              </a:spcAft>
            </a:pPr>
            <a:r>
              <a:rPr lang="en-US" sz="2800" dirty="0" err="1">
                <a:solidFill>
                  <a:srgbClr val="FFFF00"/>
                </a:solidFill>
              </a:rPr>
              <a:t>CS9 series </a:t>
            </a:r>
            <a:r>
              <a:rPr lang="en-US" sz="2800" dirty="0"/>
              <a:t>(learn a second language) </a:t>
            </a:r>
          </a:p>
          <a:p>
            <a:pPr lvl="1">
              <a:lnSpc>
                <a:spcPct val="75000"/>
              </a:lnSpc>
              <a:spcAft>
                <a:spcPts val="0"/>
              </a:spcAft>
            </a:pPr>
            <a:r>
              <a:rPr lang="en-US" sz="2400" dirty="0"/>
              <a:t>I would recommend Python next, CS9H</a:t>
            </a:r>
            <a:endParaRPr lang="en-US" sz="2800" dirty="0" err="1">
              <a:solidFill>
                <a:schemeClr val="accent2"/>
              </a:solidFill>
            </a:endParaRPr>
          </a:p>
          <a:p>
            <a:pPr>
              <a:lnSpc>
                <a:spcPct val="65000"/>
              </a:lnSpc>
              <a:spcAft>
                <a:spcPts val="0"/>
              </a:spcAft>
            </a:pPr>
            <a:r>
              <a:rPr lang="en-US" sz="2800" dirty="0" err="1">
                <a:solidFill>
                  <a:srgbClr val="FFFF00"/>
                </a:solidFill>
              </a:rPr>
              <a:t>GamesCrafters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/>
              <a:t>(Game Theory R &amp; D) </a:t>
            </a:r>
          </a:p>
          <a:p>
            <a:pPr lvl="1">
              <a:lnSpc>
                <a:spcPct val="75000"/>
              </a:lnSpc>
              <a:spcAft>
                <a:spcPts val="0"/>
              </a:spcAft>
            </a:pPr>
            <a:r>
              <a:rPr lang="en-US" sz="2400" dirty="0"/>
              <a:t>Develop SW, analysis on 2-person games of no chance. (e.g., go, chess, connect-4, </a:t>
            </a:r>
            <a:r>
              <a:rPr lang="en-US" sz="2400" dirty="0" err="1"/>
              <a:t>nim</a:t>
            </a:r>
            <a:r>
              <a:rPr lang="en-US" sz="2400" dirty="0"/>
              <a:t>, etc.)</a:t>
            </a:r>
          </a:p>
          <a:p>
            <a:pPr lvl="1">
              <a:lnSpc>
                <a:spcPct val="75000"/>
              </a:lnSpc>
              <a:spcAft>
                <a:spcPts val="0"/>
              </a:spcAft>
            </a:pPr>
            <a:r>
              <a:rPr lang="en-US" sz="2400" dirty="0" err="1"/>
              <a:t>Req</a:t>
            </a:r>
            <a:r>
              <a:rPr lang="en-US" sz="2400" dirty="0"/>
              <a:t>:</a:t>
            </a:r>
            <a:r>
              <a:rPr lang="en-US" sz="2400" dirty="0" smtClean="0"/>
              <a:t> </a:t>
            </a:r>
            <a:r>
              <a:rPr lang="en-US" sz="2400" dirty="0"/>
              <a:t>Game Theory / SW Interest</a:t>
            </a:r>
            <a:endParaRPr lang="en-US" sz="2800" dirty="0" smtClean="0">
              <a:solidFill>
                <a:srgbClr val="800080"/>
              </a:solidFill>
            </a:endParaRPr>
          </a:p>
          <a:p>
            <a:pPr>
              <a:lnSpc>
                <a:spcPct val="65000"/>
              </a:lnSpc>
              <a:spcAft>
                <a:spcPts val="0"/>
              </a:spcAft>
            </a:pPr>
            <a:r>
              <a:rPr lang="en-US" sz="2800" dirty="0" smtClean="0">
                <a:solidFill>
                  <a:srgbClr val="FFFF00"/>
                </a:solidFill>
              </a:rPr>
              <a:t>MS</a:t>
            </a:r>
            <a:r>
              <a:rPr lang="en-US" sz="2800" dirty="0">
                <a:solidFill>
                  <a:srgbClr val="FFFF00"/>
                </a:solidFill>
              </a:rPr>
              <a:t>-DOS X </a:t>
            </a:r>
            <a:r>
              <a:rPr lang="en-US" sz="2800" dirty="0"/>
              <a:t>(Mac Student Developers)</a:t>
            </a:r>
          </a:p>
          <a:p>
            <a:pPr lvl="1">
              <a:lnSpc>
                <a:spcPct val="75000"/>
              </a:lnSpc>
              <a:spcAft>
                <a:spcPts val="0"/>
              </a:spcAft>
            </a:pPr>
            <a:r>
              <a:rPr lang="en-US" sz="2400" dirty="0"/>
              <a:t>Learn to program Macintoshes. </a:t>
            </a:r>
          </a:p>
          <a:p>
            <a:pPr lvl="1">
              <a:lnSpc>
                <a:spcPct val="75000"/>
              </a:lnSpc>
              <a:spcAft>
                <a:spcPts val="0"/>
              </a:spcAft>
            </a:pPr>
            <a:r>
              <a:rPr lang="en-US" sz="2400" dirty="0" err="1">
                <a:solidFill>
                  <a:schemeClr val="accent1"/>
                </a:solidFill>
              </a:rPr>
              <a:t>Req</a:t>
            </a:r>
            <a:r>
              <a:rPr lang="en-US" sz="2400" dirty="0">
                <a:solidFill>
                  <a:schemeClr val="accent1"/>
                </a:solidFill>
              </a:rPr>
              <a:t>: Interest. Owning a </a:t>
            </a:r>
            <a:r>
              <a:rPr lang="en-US" sz="2400" dirty="0" err="1">
                <a:solidFill>
                  <a:schemeClr val="accent1"/>
                </a:solidFill>
              </a:rPr>
              <a:t>mac</a:t>
            </a:r>
            <a:r>
              <a:rPr lang="en-US" sz="2400" dirty="0">
                <a:solidFill>
                  <a:schemeClr val="accent1"/>
                </a:solidFill>
              </a:rPr>
              <a:t> helps, not required.</a:t>
            </a:r>
            <a:endParaRPr lang="en-US" sz="2400" dirty="0"/>
          </a:p>
          <a:p>
            <a:pPr lvl="1">
              <a:lnSpc>
                <a:spcPct val="75000"/>
              </a:lnSpc>
              <a:spcAft>
                <a:spcPts val="0"/>
              </a:spcAft>
            </a:pPr>
            <a:r>
              <a:rPr lang="en-US" sz="2400" dirty="0"/>
              <a:t>Taught as a </a:t>
            </a:r>
            <a:r>
              <a:rPr lang="en-US" sz="2400" dirty="0" err="1"/>
              <a:t>DeCal</a:t>
            </a:r>
            <a:r>
              <a:rPr lang="en-US" sz="2400" dirty="0"/>
              <a:t> by MS-DOS X veterans</a:t>
            </a:r>
            <a:endParaRPr lang="en-US" sz="2800" dirty="0" smtClean="0">
              <a:solidFill>
                <a:srgbClr val="800080"/>
              </a:solidFill>
            </a:endParaRPr>
          </a:p>
          <a:p>
            <a:pPr>
              <a:lnSpc>
                <a:spcPct val="65000"/>
              </a:lnSpc>
              <a:spcAft>
                <a:spcPts val="0"/>
              </a:spcAft>
            </a:pPr>
            <a:r>
              <a:rPr lang="en-US" sz="2800" dirty="0" smtClean="0">
                <a:solidFill>
                  <a:srgbClr val="FFFF00"/>
                </a:solidFill>
              </a:rPr>
              <a:t>UCBUGG </a:t>
            </a:r>
            <a:r>
              <a:rPr lang="en-US" sz="2800" dirty="0"/>
              <a:t>(Recreational Graphics)</a:t>
            </a:r>
          </a:p>
          <a:p>
            <a:pPr lvl="1">
              <a:lnSpc>
                <a:spcPct val="75000"/>
              </a:lnSpc>
              <a:spcAft>
                <a:spcPts val="0"/>
              </a:spcAft>
            </a:pPr>
            <a:r>
              <a:rPr lang="en-US" sz="2400" dirty="0"/>
              <a:t>Develop computer-generated images, animations. </a:t>
            </a:r>
          </a:p>
          <a:p>
            <a:pPr lvl="1">
              <a:lnSpc>
                <a:spcPct val="75000"/>
              </a:lnSpc>
              <a:spcAft>
                <a:spcPts val="0"/>
              </a:spcAft>
            </a:pPr>
            <a:r>
              <a:rPr lang="en-US" sz="2400" dirty="0" err="1">
                <a:solidFill>
                  <a:schemeClr val="accent1"/>
                </a:solidFill>
              </a:rPr>
              <a:t>Req</a:t>
            </a:r>
            <a:r>
              <a:rPr lang="en-US" sz="2400" dirty="0">
                <a:solidFill>
                  <a:schemeClr val="accent1"/>
                </a:solidFill>
              </a:rPr>
              <a:t>: 3D interest</a:t>
            </a:r>
          </a:p>
          <a:p>
            <a:pPr lvl="1">
              <a:lnSpc>
                <a:spcPct val="75000"/>
              </a:lnSpc>
              <a:spcAft>
                <a:spcPts val="0"/>
              </a:spcAft>
            </a:pPr>
            <a:r>
              <a:rPr lang="en-US" sz="2400" dirty="0"/>
              <a:t>Taught as a </a:t>
            </a:r>
            <a:r>
              <a:rPr lang="en-US" sz="2400" dirty="0" err="1"/>
              <a:t>DeCal</a:t>
            </a:r>
            <a:r>
              <a:rPr lang="en-US" sz="2400" dirty="0"/>
              <a:t> by UCBUGG veterans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Opportunities Next Semester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/>
              <a:t>CS Illustrated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Ensemble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/>
              <a:t>Improve CS10/Snap!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Improve codepath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Dan’s Research Projects</a:t>
            </a:r>
          </a:p>
        </p:txBody>
      </p:sp>
      <p:pic>
        <p:nvPicPr>
          <p:cNvPr id="7" name="Picture 6" descr="Screen Shot 2012-11-27 at 8.28.49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4191000"/>
            <a:ext cx="4114800" cy="1884947"/>
          </a:xfrm>
          <a:prstGeom prst="rect">
            <a:avLst/>
          </a:prstGeom>
        </p:spPr>
      </p:pic>
      <p:pic>
        <p:nvPicPr>
          <p:cNvPr id="8" name="Picture 7" descr="Screen Shot 2012-11-27 at 8.31.42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4193448"/>
            <a:ext cx="2743200" cy="1905761"/>
          </a:xfrm>
          <a:prstGeom prst="rect">
            <a:avLst/>
          </a:prstGeom>
        </p:spPr>
      </p:pic>
      <p:pic>
        <p:nvPicPr>
          <p:cNvPr id="9" name="Picture 8" descr="Screen Shot 2012-11-27 at 8.33.18 PM.png"/>
          <p:cNvPicPr>
            <a:picLocks noChangeAspect="1"/>
          </p:cNvPicPr>
          <p:nvPr/>
        </p:nvPicPr>
        <p:blipFill>
          <a:blip r:embed="rId4"/>
          <a:srcRect b="40512"/>
          <a:stretch>
            <a:fillRect/>
          </a:stretch>
        </p:blipFill>
        <p:spPr>
          <a:xfrm>
            <a:off x="5181600" y="1524000"/>
            <a:ext cx="3352800" cy="2057400"/>
          </a:xfrm>
          <a:prstGeom prst="rect">
            <a:avLst/>
          </a:prstGeom>
        </p:spPr>
      </p:pic>
      <p:pic>
        <p:nvPicPr>
          <p:cNvPr id="10" name="Picture 9" descr="Screen Shot 2012-11-27 at 8.34.49 P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1524000"/>
            <a:ext cx="2971800" cy="2028426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3" y="990601"/>
            <a:ext cx="4104481" cy="5305864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CS Major / Minor</a:t>
            </a:r>
          </a:p>
          <a:p>
            <a:pPr lvl="2"/>
            <a:r>
              <a:rPr lang="en-US" dirty="0">
                <a:solidFill>
                  <a:srgbClr val="FFFF00"/>
                </a:solidFill>
              </a:rPr>
              <a:t>You are here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/>
              <a:t>CS61A</a:t>
            </a:r>
          </a:p>
          <a:p>
            <a:pPr lvl="1"/>
            <a:r>
              <a:rPr lang="en-US" dirty="0" smtClean="0"/>
              <a:t>In Python, one big idea every week. Awesome!</a:t>
            </a:r>
          </a:p>
          <a:p>
            <a:r>
              <a:rPr lang="en-US" dirty="0" smtClean="0"/>
              <a:t>CS61B</a:t>
            </a:r>
          </a:p>
          <a:p>
            <a:pPr lvl="1"/>
            <a:r>
              <a:rPr lang="en-US" dirty="0" smtClean="0"/>
              <a:t>In Java, data structures, algorithms and software engineering (lite)</a:t>
            </a:r>
          </a:p>
          <a:p>
            <a:r>
              <a:rPr lang="en-US" dirty="0" smtClean="0"/>
              <a:t>CS61C</a:t>
            </a:r>
          </a:p>
          <a:p>
            <a:pPr lvl="1"/>
            <a:r>
              <a:rPr lang="en-US" dirty="0" smtClean="0"/>
              <a:t>In C and MIPS, Great ideas in computer architecture (parallelism) … I teach this!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718685074"/>
              </p:ext>
            </p:extLst>
          </p:nvPr>
        </p:nvGraphicFramePr>
        <p:xfrm>
          <a:off x="4814888" y="1200208"/>
          <a:ext cx="3719512" cy="488665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Ok, I’m hooked! Where do I go next?</a:t>
            </a:r>
            <a:endParaRPr lang="en-US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6248400" y="6305550"/>
            <a:ext cx="2895600" cy="47625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UC Berkeley CS10 "The Beauty and Joy of Computing" : Algorithm Complexity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686800" y="6305550"/>
            <a:ext cx="457200" cy="476250"/>
          </a:xfrm>
          <a:prstGeom prst="rect">
            <a:avLst/>
          </a:prstGeom>
        </p:spPr>
        <p:txBody>
          <a:bodyPr/>
          <a:lstStyle/>
          <a:p>
            <a:fld id="{3D7880BA-952D-4DDD-8356-E1CBE0DFD955}" type="slidenum">
              <a:rPr lang="en-US" smtClean="0"/>
              <a:pPr/>
              <a:t>9</a:t>
            </a:fld>
            <a:endParaRPr lang="en-US"/>
          </a:p>
        </p:txBody>
      </p:sp>
      <p:cxnSp>
        <p:nvCxnSpPr>
          <p:cNvPr id="9" name="Curved Connector 8"/>
          <p:cNvCxnSpPr/>
          <p:nvPr/>
        </p:nvCxnSpPr>
        <p:spPr>
          <a:xfrm>
            <a:off x="3124200" y="1676400"/>
            <a:ext cx="2700678" cy="393348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1428475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ヒラギノ丸ゴ Pro W4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45980</TotalTime>
  <Pages>47</Pages>
  <Words>1233</Words>
  <Application>Microsoft Macintosh PowerPoint</Application>
  <PresentationFormat>Letter Paper (8.5x11 in)</PresentationFormat>
  <Paragraphs>174</Paragraphs>
  <Slides>14</Slides>
  <Notes>7</Notes>
  <HiddenSlides>2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Metro</vt:lpstr>
      <vt:lpstr>Google glasses, next “it”?</vt:lpstr>
      <vt:lpstr>I must own &amp; wear these glasses!!!</vt:lpstr>
      <vt:lpstr>Administrivia: Become active!</vt:lpstr>
      <vt:lpstr>Clickers were worth the time spent</vt:lpstr>
      <vt:lpstr>Exciting Future Implications</vt:lpstr>
      <vt:lpstr>Taking advantage of Cal Opportunities</vt:lpstr>
      <vt:lpstr>Opportunities Next Semester</vt:lpstr>
      <vt:lpstr>Dan’s Research Projects</vt:lpstr>
      <vt:lpstr>Ok, I’m hooked! Where do I go next?</vt:lpstr>
      <vt:lpstr>Review: 5 components of any Computer</vt:lpstr>
      <vt:lpstr>Peer Instruction Opinion </vt:lpstr>
      <vt:lpstr>Things to remember from CS10</vt:lpstr>
      <vt:lpstr>Penultimate slide: Thanks to the staff!</vt:lpstr>
      <vt:lpstr>The Future for Future Cal Alumni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CS61C - Lecture 13</dc:title>
  <dc:subject/>
  <dc:creator>John Wawrzynek</dc:creator>
  <cp:keywords/>
  <dc:description/>
  <cp:lastModifiedBy>Dan Garcia</cp:lastModifiedBy>
  <cp:revision>2867</cp:revision>
  <cp:lastPrinted>2013-04-26T01:52:23Z</cp:lastPrinted>
  <dcterms:created xsi:type="dcterms:W3CDTF">2013-04-26T01:48:08Z</dcterms:created>
  <dcterms:modified xsi:type="dcterms:W3CDTF">2013-04-26T01:52:24Z</dcterms:modified>
</cp:coreProperties>
</file>