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2" r:id="rId2"/>
    <p:sldId id="477" r:id="rId3"/>
    <p:sldId id="535" r:id="rId4"/>
    <p:sldId id="529" r:id="rId5"/>
    <p:sldId id="492" r:id="rId6"/>
    <p:sldId id="493" r:id="rId7"/>
    <p:sldId id="494" r:id="rId8"/>
    <p:sldId id="495" r:id="rId9"/>
    <p:sldId id="496" r:id="rId10"/>
    <p:sldId id="497" r:id="rId11"/>
    <p:sldId id="534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30" r:id="rId24"/>
    <p:sldId id="532" r:id="rId25"/>
    <p:sldId id="509" r:id="rId26"/>
    <p:sldId id="510" r:id="rId27"/>
    <p:sldId id="511" r:id="rId28"/>
    <p:sldId id="512" r:id="rId29"/>
    <p:sldId id="513" r:id="rId30"/>
    <p:sldId id="514" r:id="rId31"/>
    <p:sldId id="516" r:id="rId32"/>
    <p:sldId id="517" r:id="rId33"/>
    <p:sldId id="518" r:id="rId34"/>
    <p:sldId id="519" r:id="rId35"/>
    <p:sldId id="520" r:id="rId36"/>
    <p:sldId id="521" r:id="rId37"/>
    <p:sldId id="523" r:id="rId38"/>
    <p:sldId id="536" r:id="rId39"/>
    <p:sldId id="524" r:id="rId40"/>
    <p:sldId id="525" r:id="rId41"/>
    <p:sldId id="526" r:id="rId42"/>
    <p:sldId id="527" r:id="rId43"/>
    <p:sldId id="528" r:id="rId44"/>
    <p:sldId id="531" r:id="rId4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794" autoAdjust="0"/>
    <p:restoredTop sz="88363" autoAdjust="0"/>
  </p:normalViewPr>
  <p:slideViewPr>
    <p:cSldViewPr>
      <p:cViewPr varScale="1">
        <p:scale>
          <a:sx n="118" d="100"/>
          <a:sy n="118" d="100"/>
        </p:scale>
        <p:origin x="-7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84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1.xml"/><Relationship Id="rId4" Type="http://schemas.openxmlformats.org/officeDocument/2006/relationships/slide" Target="slides/slide42.xml"/><Relationship Id="rId1" Type="http://schemas.openxmlformats.org/officeDocument/2006/relationships/slide" Target="slides/slide1.xml"/><Relationship Id="rId2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4106A-B9E8-0C4F-9716-00DA261A2A3A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5B2C9-4F3F-FA4E-99A7-3B7E87464749}" type="slidenum">
              <a:rPr lang="en-US"/>
              <a:pPr/>
              <a:t>12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12908-2E6C-5B4A-A0D8-32CF9BD4496E}" type="slidenum">
              <a:rPr lang="en-US"/>
              <a:pPr/>
              <a:t>13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C1A32-3A06-D141-A553-1556EB6516E9}" type="slidenum">
              <a:rPr lang="en-US"/>
              <a:pPr/>
              <a:t>14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5DD55-CAD7-7840-8062-2306E46D1628}" type="slidenum">
              <a:rPr lang="en-US"/>
              <a:pPr/>
              <a:t>15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16E3D-82DB-BB4D-9FD4-0A3BD0A675F3}" type="slidenum">
              <a:rPr lang="en-US"/>
              <a:pPr/>
              <a:t>16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E74A-1195-E042-BEBF-05EAAE66A37E}" type="slidenum">
              <a:rPr lang="en-US"/>
              <a:pPr/>
              <a:t>17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5E2E0-276A-B94E-A2B9-71B39F61F703}" type="slidenum">
              <a:rPr lang="en-US"/>
              <a:pPr/>
              <a:t>18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D3B3C-8B3F-3E47-AFE3-09AF3E1909D1}" type="slidenum">
              <a:rPr lang="en-US"/>
              <a:pPr/>
              <a:t>19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6A774-89F0-3A4C-9ABA-B7FFA4E00E18}" type="slidenum">
              <a:rPr lang="en-US"/>
              <a:pPr/>
              <a:t>20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E3253-0C85-2E45-92A7-FF76A59BD788}" type="slidenum">
              <a:rPr lang="en-US"/>
              <a:pPr/>
              <a:t>21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CAD88-9327-C849-97C1-92166E9EA825}" type="slidenum">
              <a:rPr lang="en-US"/>
              <a:pPr/>
              <a:t>22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41391-E28E-234C-81D4-DD90EE0B57CC}" type="slidenum">
              <a:rPr lang="en-US"/>
              <a:pPr/>
              <a:t>23</a:t>
            </a:fld>
            <a:endParaRPr lang="en-US"/>
          </a:p>
        </p:txBody>
      </p:sp>
      <p:sp>
        <p:nvSpPr>
          <p:cNvPr id="1199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B9E03-0BBA-0941-B631-AAB7CC82DD51}" type="slidenum">
              <a:rPr lang="en-US"/>
              <a:pPr/>
              <a:t>25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4BC6C-4229-9847-A66B-8F6D4FC468E0}" type="slidenum">
              <a:rPr lang="en-US"/>
              <a:pPr/>
              <a:t>26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EAE6D-275A-D64B-A8AA-55C2744698C3}" type="slidenum">
              <a:rPr lang="en-US"/>
              <a:pPr/>
              <a:t>27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26EEA-A478-CE40-B71A-B4625E0D7C1E}" type="slidenum">
              <a:rPr lang="en-US"/>
              <a:pPr/>
              <a:t>28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3BD60-B985-C348-BEFD-BF8D10B15E52}" type="slidenum">
              <a:rPr lang="en-US"/>
              <a:pPr/>
              <a:t>29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9E802-15AE-3D4F-8196-10412CBD4197}" type="slidenum">
              <a:rPr lang="en-US"/>
              <a:pPr/>
              <a:t>30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B6CC-2FD9-3F4B-8555-5BF9DF15D5CC}" type="slidenum">
              <a:rPr lang="en-US"/>
              <a:pPr/>
              <a:t>31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F46B-A9E5-BC4A-9E54-35D47381DE42}" type="slidenum">
              <a:rPr lang="en-US"/>
              <a:pPr/>
              <a:t>4</a:t>
            </a:fld>
            <a:endParaRPr lang="en-US"/>
          </a:p>
        </p:txBody>
      </p:sp>
      <p:sp>
        <p:nvSpPr>
          <p:cNvPr id="1195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38F2B-66C1-7544-94D6-5B4364A33E9F}" type="slidenum">
              <a:rPr lang="en-US"/>
              <a:pPr/>
              <a:t>32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02B91-89BE-EC40-BA8A-670891B0A258}" type="slidenum">
              <a:rPr lang="en-US"/>
              <a:pPr/>
              <a:t>33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66662-1E07-7E4F-8A51-C36D16C57DCA}" type="slidenum">
              <a:rPr lang="en-US"/>
              <a:pPr/>
              <a:t>34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/>
              <a:pPr/>
              <a:t>35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/>
              <a:pPr/>
              <a:t>36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/>
              <a:pPr/>
              <a:t>37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/>
              <a:pPr/>
              <a:t>39</a:t>
            </a:fld>
            <a:endParaRPr lang="en-US"/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/>
              <a:pPr/>
              <a:t>40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/>
              <a:pPr/>
              <a:t>41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8E40-6288-6B40-BAA2-B53BB6CDEC8F}" type="slidenum">
              <a:rPr lang="en-US"/>
              <a:pPr/>
              <a:t>42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9A9B0-F2F8-D346-AF24-823C2CB01D7A}" type="slidenum">
              <a:rPr lang="en-US"/>
              <a:pPr/>
              <a:t>5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43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40099-FA8A-704B-B779-5F5E7EFD6008}" type="slidenum">
              <a:rPr lang="en-US"/>
              <a:pPr/>
              <a:t>44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7C560-CCD0-E44D-8EF2-37557490BDD7}" type="slidenum">
              <a:rPr lang="en-US"/>
              <a:pPr/>
              <a:t>6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0FB98-369C-264A-802D-23DDADD5B903}" type="slidenum">
              <a:rPr lang="en-US"/>
              <a:pPr/>
              <a:t>7</a:t>
            </a:fld>
            <a:endParaRPr 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B7545-813D-364F-B1C9-C5048699E043}" type="slidenum">
              <a:rPr lang="en-US"/>
              <a:pPr/>
              <a:t>8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9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10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3264A9-913A-DA41-9C17-31C0989BF02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C2E50C-54CA-FA49-9D6E-05F87F897C4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F14C84-5474-454F-A927-CE98F14D8B5E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25DD4B-3B4A-AA48-9B2E-AC766D551F9B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9E4F2D-9507-8142-BC9D-9A90C170574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19EDB1-B576-8545-AE88-118A8F9523B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9A9FF5-16F6-1C43-A979-DC744E0B138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16FE6-D586-C649-BA6E-AD2DBC84A05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03D28F-1F91-7C4A-B0B1-E72531D9820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083E8E-BA6E-6840-B04C-1198D05DCDB2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EA3D39-1A15-8147-BC6C-015BF9CC4B9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AA93DBAE-DF95-694A-BF4A-4DB7EB3DB5FD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3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0" y="6519446"/>
            <a:ext cx="1827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21, 2010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76600" y="6519446"/>
            <a:ext cx="1975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CS152 Spring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2 - Simple Machine Implementations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/>
              <a:t>MIPS Instruction Formats</a:t>
            </a:r>
          </a:p>
        </p:txBody>
      </p:sp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1143000" y="3822700"/>
            <a:ext cx="7097713" cy="2085975"/>
            <a:chOff x="720" y="2408"/>
            <a:chExt cx="4471" cy="1314"/>
          </a:xfrm>
        </p:grpSpPr>
        <p:grpSp>
          <p:nvGrpSpPr>
            <p:cNvPr id="1125380" name="Group 4"/>
            <p:cNvGrpSpPr>
              <a:grpSpLocks/>
            </p:cNvGrpSpPr>
            <p:nvPr/>
          </p:nvGrpSpPr>
          <p:grpSpPr bwMode="auto">
            <a:xfrm>
              <a:off x="720" y="2408"/>
              <a:ext cx="4471" cy="402"/>
              <a:chOff x="827" y="953"/>
              <a:chExt cx="4471" cy="402"/>
            </a:xfrm>
          </p:grpSpPr>
          <p:grpSp>
            <p:nvGrpSpPr>
              <p:cNvPr id="1125381" name="Group 5"/>
              <p:cNvGrpSpPr>
                <a:grpSpLocks/>
              </p:cNvGrpSpPr>
              <p:nvPr/>
            </p:nvGrpSpPr>
            <p:grpSpPr bwMode="auto">
              <a:xfrm>
                <a:off x="836" y="1143"/>
                <a:ext cx="3032" cy="200"/>
                <a:chOff x="836" y="1143"/>
                <a:chExt cx="3032" cy="200"/>
              </a:xfrm>
            </p:grpSpPr>
            <p:sp>
              <p:nvSpPr>
                <p:cNvPr id="1125382" name="Rectangle 6"/>
                <p:cNvSpPr>
                  <a:spLocks noChangeArrowheads="1"/>
                </p:cNvSpPr>
                <p:nvPr/>
              </p:nvSpPr>
              <p:spPr bwMode="auto">
                <a:xfrm>
                  <a:off x="836" y="1143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383" name="Rectangle 7"/>
                <p:cNvSpPr>
                  <a:spLocks noChangeArrowheads="1"/>
                </p:cNvSpPr>
                <p:nvPr/>
              </p:nvSpPr>
              <p:spPr bwMode="auto">
                <a:xfrm>
                  <a:off x="2348" y="1143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384" name="Line 8"/>
                <p:cNvSpPr>
                  <a:spLocks noChangeShapeType="1"/>
                </p:cNvSpPr>
                <p:nvPr/>
              </p:nvSpPr>
              <p:spPr bwMode="auto">
                <a:xfrm>
                  <a:off x="1908" y="1151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385" name="Line 9"/>
                <p:cNvSpPr>
                  <a:spLocks noChangeShapeType="1"/>
                </p:cNvSpPr>
                <p:nvPr/>
              </p:nvSpPr>
              <p:spPr bwMode="auto">
                <a:xfrm>
                  <a:off x="1404" y="1151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25386" name="Rectangle 10"/>
              <p:cNvSpPr>
                <a:spLocks noChangeArrowheads="1"/>
              </p:cNvSpPr>
              <p:nvPr/>
            </p:nvSpPr>
            <p:spPr bwMode="auto">
              <a:xfrm>
                <a:off x="827" y="953"/>
                <a:ext cx="4471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    6	   5	5 	      16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opcode    rs                    offset 		BEQZ, BNEZ</a:t>
                </a:r>
              </a:p>
            </p:txBody>
          </p:sp>
        </p:grpSp>
        <p:grpSp>
          <p:nvGrpSpPr>
            <p:cNvPr id="1125387" name="Group 11"/>
            <p:cNvGrpSpPr>
              <a:grpSpLocks/>
            </p:cNvGrpSpPr>
            <p:nvPr/>
          </p:nvGrpSpPr>
          <p:grpSpPr bwMode="auto">
            <a:xfrm>
              <a:off x="720" y="3320"/>
              <a:ext cx="3983" cy="402"/>
              <a:chOff x="846" y="2753"/>
              <a:chExt cx="3983" cy="402"/>
            </a:xfrm>
          </p:grpSpPr>
          <p:sp>
            <p:nvSpPr>
              <p:cNvPr id="1125388" name="Rectangle 12"/>
              <p:cNvSpPr>
                <a:spLocks noChangeArrowheads="1"/>
              </p:cNvSpPr>
              <p:nvPr/>
            </p:nvSpPr>
            <p:spPr bwMode="auto">
              <a:xfrm>
                <a:off x="847" y="2753"/>
                <a:ext cx="3982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    6                        26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opcode                 offset			J, JAL</a:t>
                </a:r>
              </a:p>
            </p:txBody>
          </p:sp>
          <p:sp>
            <p:nvSpPr>
              <p:cNvPr id="1125389" name="Rectangle 13"/>
              <p:cNvSpPr>
                <a:spLocks noChangeArrowheads="1"/>
              </p:cNvSpPr>
              <p:nvPr/>
            </p:nvSpPr>
            <p:spPr bwMode="auto">
              <a:xfrm>
                <a:off x="856" y="2943"/>
                <a:ext cx="3040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390" name="Line 14"/>
              <p:cNvSpPr>
                <a:spLocks noChangeShapeType="1"/>
              </p:cNvSpPr>
              <p:nvPr/>
            </p:nvSpPr>
            <p:spPr bwMode="auto">
              <a:xfrm>
                <a:off x="1424" y="295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391" name="Rectangle 15"/>
              <p:cNvSpPr>
                <a:spLocks noChangeArrowheads="1"/>
              </p:cNvSpPr>
              <p:nvPr/>
            </p:nvSpPr>
            <p:spPr bwMode="auto">
              <a:xfrm>
                <a:off x="846" y="2827"/>
                <a:ext cx="2543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25392" name="Group 16"/>
            <p:cNvGrpSpPr>
              <a:grpSpLocks/>
            </p:cNvGrpSpPr>
            <p:nvPr/>
          </p:nvGrpSpPr>
          <p:grpSpPr bwMode="auto">
            <a:xfrm>
              <a:off x="731" y="2878"/>
              <a:ext cx="4183" cy="402"/>
              <a:chOff x="841" y="1847"/>
              <a:chExt cx="4183" cy="402"/>
            </a:xfrm>
          </p:grpSpPr>
          <p:grpSp>
            <p:nvGrpSpPr>
              <p:cNvPr id="1125393" name="Group 17"/>
              <p:cNvGrpSpPr>
                <a:grpSpLocks/>
              </p:cNvGrpSpPr>
              <p:nvPr/>
            </p:nvGrpSpPr>
            <p:grpSpPr bwMode="auto">
              <a:xfrm>
                <a:off x="850" y="2037"/>
                <a:ext cx="3032" cy="200"/>
                <a:chOff x="850" y="2037"/>
                <a:chExt cx="3032" cy="200"/>
              </a:xfrm>
            </p:grpSpPr>
            <p:sp>
              <p:nvSpPr>
                <p:cNvPr id="1125394" name="Rectangle 18"/>
                <p:cNvSpPr>
                  <a:spLocks noChangeArrowheads="1"/>
                </p:cNvSpPr>
                <p:nvPr/>
              </p:nvSpPr>
              <p:spPr bwMode="auto">
                <a:xfrm>
                  <a:off x="850" y="2037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395" name="Rectangle 19"/>
                <p:cNvSpPr>
                  <a:spLocks noChangeArrowheads="1"/>
                </p:cNvSpPr>
                <p:nvPr/>
              </p:nvSpPr>
              <p:spPr bwMode="auto">
                <a:xfrm>
                  <a:off x="2362" y="2037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396" name="Line 20"/>
                <p:cNvSpPr>
                  <a:spLocks noChangeShapeType="1"/>
                </p:cNvSpPr>
                <p:nvPr/>
              </p:nvSpPr>
              <p:spPr bwMode="auto">
                <a:xfrm>
                  <a:off x="1922" y="2045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397" name="Line 21"/>
                <p:cNvSpPr>
                  <a:spLocks noChangeShapeType="1"/>
                </p:cNvSpPr>
                <p:nvPr/>
              </p:nvSpPr>
              <p:spPr bwMode="auto">
                <a:xfrm>
                  <a:off x="1418" y="2045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25398" name="Rectangle 22"/>
              <p:cNvSpPr>
                <a:spLocks noChangeArrowheads="1"/>
              </p:cNvSpPr>
              <p:nvPr/>
            </p:nvSpPr>
            <p:spPr bwMode="auto">
              <a:xfrm>
                <a:off x="841" y="1847"/>
                <a:ext cx="4183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    6	  5	5              16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opcode    rs					JR, JALR</a:t>
                </a:r>
              </a:p>
            </p:txBody>
          </p:sp>
        </p:grpSp>
      </p:grpSp>
      <p:grpSp>
        <p:nvGrpSpPr>
          <p:cNvPr id="1125399" name="Group 23"/>
          <p:cNvGrpSpPr>
            <a:grpSpLocks/>
          </p:cNvGrpSpPr>
          <p:nvPr/>
        </p:nvGrpSpPr>
        <p:grpSpPr bwMode="auto">
          <a:xfrm>
            <a:off x="276225" y="1460500"/>
            <a:ext cx="8672513" cy="1179513"/>
            <a:chOff x="174" y="920"/>
            <a:chExt cx="5463" cy="743"/>
          </a:xfrm>
        </p:grpSpPr>
        <p:grpSp>
          <p:nvGrpSpPr>
            <p:cNvPr id="1125400" name="Group 24"/>
            <p:cNvGrpSpPr>
              <a:grpSpLocks/>
            </p:cNvGrpSpPr>
            <p:nvPr/>
          </p:nvGrpSpPr>
          <p:grpSpPr bwMode="auto">
            <a:xfrm>
              <a:off x="720" y="920"/>
              <a:ext cx="4917" cy="743"/>
              <a:chOff x="625" y="3481"/>
              <a:chExt cx="4917" cy="743"/>
            </a:xfrm>
          </p:grpSpPr>
          <p:grpSp>
            <p:nvGrpSpPr>
              <p:cNvPr id="1125401" name="Group 25"/>
              <p:cNvGrpSpPr>
                <a:grpSpLocks/>
              </p:cNvGrpSpPr>
              <p:nvPr/>
            </p:nvGrpSpPr>
            <p:grpSpPr bwMode="auto">
              <a:xfrm>
                <a:off x="637" y="3925"/>
                <a:ext cx="3032" cy="200"/>
                <a:chOff x="674" y="3989"/>
                <a:chExt cx="3032" cy="200"/>
              </a:xfrm>
            </p:grpSpPr>
            <p:sp>
              <p:nvSpPr>
                <p:cNvPr id="1125402" name="Rectangle 26"/>
                <p:cNvSpPr>
                  <a:spLocks noChangeArrowheads="1"/>
                </p:cNvSpPr>
                <p:nvPr/>
              </p:nvSpPr>
              <p:spPr bwMode="auto">
                <a:xfrm>
                  <a:off x="674" y="3989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403" name="Rectangle 27"/>
                <p:cNvSpPr>
                  <a:spLocks noChangeArrowheads="1"/>
                </p:cNvSpPr>
                <p:nvPr/>
              </p:nvSpPr>
              <p:spPr bwMode="auto">
                <a:xfrm>
                  <a:off x="2186" y="3989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404" name="Line 28"/>
                <p:cNvSpPr>
                  <a:spLocks noChangeShapeType="1"/>
                </p:cNvSpPr>
                <p:nvPr/>
              </p:nvSpPr>
              <p:spPr bwMode="auto">
                <a:xfrm>
                  <a:off x="1746" y="3997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405" name="Line 29"/>
                <p:cNvSpPr>
                  <a:spLocks noChangeShapeType="1"/>
                </p:cNvSpPr>
                <p:nvPr/>
              </p:nvSpPr>
              <p:spPr bwMode="auto">
                <a:xfrm>
                  <a:off x="1242" y="3997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25406" name="Rectangle 30"/>
              <p:cNvSpPr>
                <a:spLocks noChangeArrowheads="1"/>
              </p:cNvSpPr>
              <p:nvPr/>
            </p:nvSpPr>
            <p:spPr bwMode="auto">
              <a:xfrm>
                <a:off x="625" y="3895"/>
                <a:ext cx="4917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opcode	   rs	rt	  immediate	     rt </a:t>
                </a:r>
                <a:r>
                  <a:rPr lang="en-US" sz="1800">
                    <a:solidFill>
                      <a:srgbClr val="56127A"/>
                    </a:solidFill>
                    <a:latin typeface="Symbol" charset="2"/>
                  </a:rPr>
                  <a:t></a:t>
                </a: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 (rs) op immediate</a:t>
                </a:r>
              </a:p>
            </p:txBody>
          </p:sp>
          <p:sp>
            <p:nvSpPr>
              <p:cNvPr id="1125407" name="Rectangle 31"/>
              <p:cNvSpPr>
                <a:spLocks noChangeArrowheads="1"/>
              </p:cNvSpPr>
              <p:nvPr/>
            </p:nvSpPr>
            <p:spPr bwMode="auto">
              <a:xfrm>
                <a:off x="3736" y="3993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25408" name="Group 32"/>
              <p:cNvGrpSpPr>
                <a:grpSpLocks/>
              </p:cNvGrpSpPr>
              <p:nvPr/>
            </p:nvGrpSpPr>
            <p:grpSpPr bwMode="auto">
              <a:xfrm>
                <a:off x="637" y="3481"/>
                <a:ext cx="4835" cy="471"/>
                <a:chOff x="621" y="3721"/>
                <a:chExt cx="4835" cy="471"/>
              </a:xfrm>
            </p:grpSpPr>
            <p:sp>
              <p:nvSpPr>
                <p:cNvPr id="1125409" name="Rectangle 33"/>
                <p:cNvSpPr>
                  <a:spLocks noChangeArrowheads="1"/>
                </p:cNvSpPr>
                <p:nvPr/>
              </p:nvSpPr>
              <p:spPr bwMode="auto">
                <a:xfrm>
                  <a:off x="3752" y="3961"/>
                  <a:ext cx="1704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25410" name="Group 34"/>
                <p:cNvGrpSpPr>
                  <a:grpSpLocks/>
                </p:cNvGrpSpPr>
                <p:nvPr/>
              </p:nvGrpSpPr>
              <p:grpSpPr bwMode="auto">
                <a:xfrm>
                  <a:off x="621" y="3721"/>
                  <a:ext cx="4520" cy="407"/>
                  <a:chOff x="621" y="3721"/>
                  <a:chExt cx="4520" cy="407"/>
                </a:xfrm>
              </p:grpSpPr>
              <p:sp>
                <p:nvSpPr>
                  <p:cNvPr id="112541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621" y="3721"/>
                    <a:ext cx="4520" cy="40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800">
                        <a:solidFill>
                          <a:srgbClr val="56127A"/>
                        </a:solidFill>
                        <a:latin typeface="Verdana" charset="0"/>
                      </a:rPr>
                      <a:t>     </a:t>
                    </a:r>
                    <a:r>
                      <a:rPr lang="en-US" sz="1800">
                        <a:solidFill>
                          <a:schemeClr val="tx1"/>
                        </a:solidFill>
                        <a:latin typeface="Verdana" charset="0"/>
                      </a:rPr>
                      <a:t>6	   5	 5       5       5          6</a:t>
                    </a: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en-US" sz="1800">
                        <a:solidFill>
                          <a:srgbClr val="56127A"/>
                        </a:solidFill>
                        <a:latin typeface="Verdana" charset="0"/>
                      </a:rPr>
                      <a:t>     0	   rs	rt       rd       0       func    rd </a:t>
                    </a:r>
                    <a:r>
                      <a:rPr lang="en-US" sz="1800">
                        <a:solidFill>
                          <a:srgbClr val="56127A"/>
                        </a:solidFill>
                        <a:latin typeface="Symbol" charset="2"/>
                      </a:rPr>
                      <a:t></a:t>
                    </a:r>
                    <a:r>
                      <a:rPr lang="en-US" sz="1800">
                        <a:solidFill>
                          <a:srgbClr val="56127A"/>
                        </a:solidFill>
                        <a:latin typeface="Verdana" charset="0"/>
                      </a:rPr>
                      <a:t> (rs) func (rt)</a:t>
                    </a:r>
                  </a:p>
                </p:txBody>
              </p:sp>
              <p:sp>
                <p:nvSpPr>
                  <p:cNvPr id="112541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3911"/>
                    <a:ext cx="1520" cy="2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541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142" y="3911"/>
                    <a:ext cx="1520" cy="2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541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02" y="3919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541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198" y="3919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54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630" y="3919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541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3911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541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760" y="3897"/>
                    <a:ext cx="1336" cy="23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125419" name="Text Box 43"/>
            <p:cNvSpPr txBox="1">
              <a:spLocks noChangeArrowheads="1"/>
            </p:cNvSpPr>
            <p:nvPr/>
          </p:nvSpPr>
          <p:spPr bwMode="auto">
            <a:xfrm>
              <a:off x="200" y="1059"/>
              <a:ext cx="49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ALU</a:t>
              </a:r>
            </a:p>
          </p:txBody>
        </p:sp>
        <p:sp>
          <p:nvSpPr>
            <p:cNvPr id="1125420" name="Text Box 44"/>
            <p:cNvSpPr txBox="1">
              <a:spLocks noChangeArrowheads="1"/>
            </p:cNvSpPr>
            <p:nvPr/>
          </p:nvSpPr>
          <p:spPr bwMode="auto">
            <a:xfrm>
              <a:off x="174" y="1299"/>
              <a:ext cx="54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ALUi</a:t>
              </a:r>
            </a:p>
          </p:txBody>
        </p:sp>
      </p:grpSp>
      <p:grpSp>
        <p:nvGrpSpPr>
          <p:cNvPr id="1125421" name="Group 45"/>
          <p:cNvGrpSpPr>
            <a:grpSpLocks/>
          </p:cNvGrpSpPr>
          <p:nvPr/>
        </p:nvGrpSpPr>
        <p:grpSpPr bwMode="auto">
          <a:xfrm>
            <a:off x="285750" y="2755900"/>
            <a:ext cx="8704263" cy="677863"/>
            <a:chOff x="180" y="1736"/>
            <a:chExt cx="5483" cy="427"/>
          </a:xfrm>
        </p:grpSpPr>
        <p:grpSp>
          <p:nvGrpSpPr>
            <p:cNvPr id="1125422" name="Group 46"/>
            <p:cNvGrpSpPr>
              <a:grpSpLocks/>
            </p:cNvGrpSpPr>
            <p:nvPr/>
          </p:nvGrpSpPr>
          <p:grpSpPr bwMode="auto">
            <a:xfrm>
              <a:off x="720" y="1736"/>
              <a:ext cx="4943" cy="402"/>
              <a:chOff x="611" y="1968"/>
              <a:chExt cx="4943" cy="402"/>
            </a:xfrm>
          </p:grpSpPr>
          <p:grpSp>
            <p:nvGrpSpPr>
              <p:cNvPr id="1125423" name="Group 47"/>
              <p:cNvGrpSpPr>
                <a:grpSpLocks/>
              </p:cNvGrpSpPr>
              <p:nvPr/>
            </p:nvGrpSpPr>
            <p:grpSpPr bwMode="auto">
              <a:xfrm>
                <a:off x="620" y="2158"/>
                <a:ext cx="3032" cy="200"/>
                <a:chOff x="555" y="3515"/>
                <a:chExt cx="3032" cy="200"/>
              </a:xfrm>
            </p:grpSpPr>
            <p:sp>
              <p:nvSpPr>
                <p:cNvPr id="1125424" name="Rectangle 48"/>
                <p:cNvSpPr>
                  <a:spLocks noChangeArrowheads="1"/>
                </p:cNvSpPr>
                <p:nvPr/>
              </p:nvSpPr>
              <p:spPr bwMode="auto">
                <a:xfrm>
                  <a:off x="555" y="3515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425" name="Rectangle 49"/>
                <p:cNvSpPr>
                  <a:spLocks noChangeArrowheads="1"/>
                </p:cNvSpPr>
                <p:nvPr/>
              </p:nvSpPr>
              <p:spPr bwMode="auto">
                <a:xfrm>
                  <a:off x="2067" y="3515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426" name="Line 50"/>
                <p:cNvSpPr>
                  <a:spLocks noChangeShapeType="1"/>
                </p:cNvSpPr>
                <p:nvPr/>
              </p:nvSpPr>
              <p:spPr bwMode="auto">
                <a:xfrm>
                  <a:off x="1627" y="3523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427" name="Line 51"/>
                <p:cNvSpPr>
                  <a:spLocks noChangeShapeType="1"/>
                </p:cNvSpPr>
                <p:nvPr/>
              </p:nvSpPr>
              <p:spPr bwMode="auto">
                <a:xfrm>
                  <a:off x="1123" y="3523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25428" name="Rectangle 52"/>
              <p:cNvSpPr>
                <a:spLocks noChangeArrowheads="1"/>
              </p:cNvSpPr>
              <p:nvPr/>
            </p:nvSpPr>
            <p:spPr bwMode="auto">
              <a:xfrm>
                <a:off x="611" y="1968"/>
                <a:ext cx="4943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      6	    5	5               16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opcode	  rs	rt         displacement         M[(rs) + displacement]</a:t>
                </a:r>
              </a:p>
            </p:txBody>
          </p:sp>
        </p:grpSp>
        <p:sp>
          <p:nvSpPr>
            <p:cNvPr id="1125429" name="Text Box 53"/>
            <p:cNvSpPr txBox="1">
              <a:spLocks noChangeArrowheads="1"/>
            </p:cNvSpPr>
            <p:nvPr/>
          </p:nvSpPr>
          <p:spPr bwMode="auto">
            <a:xfrm>
              <a:off x="180" y="1875"/>
              <a:ext cx="579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Mem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00112-6EF7-1245-B3B0-9F593D79E8D2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7765" name="Rectangle 1026" descr="25%"/>
          <p:cNvSpPr>
            <a:spLocks noChangeArrowheads="1"/>
          </p:cNvSpPr>
          <p:nvPr/>
        </p:nvSpPr>
        <p:spPr bwMode="auto">
          <a:xfrm>
            <a:off x="938213" y="1293813"/>
            <a:ext cx="6723062" cy="411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Data formats:</a:t>
            </a:r>
            <a:r>
              <a:rPr lang="en-US" sz="1800">
                <a:solidFill>
                  <a:schemeClr val="tx1"/>
                </a:solidFill>
              </a:rPr>
              <a:t>     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>
                <a:solidFill>
                  <a:schemeClr val="tx1"/>
                </a:solidFill>
              </a:rPr>
              <a:t>	</a:t>
            </a:r>
            <a:r>
              <a:rPr lang="en-US" sz="2000">
                <a:solidFill>
                  <a:srgbClr val="56127A"/>
                </a:solidFill>
              </a:rPr>
              <a:t>Bytes, Half words, words and double words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>
                <a:solidFill>
                  <a:schemeClr val="tx1"/>
                </a:solidFill>
              </a:rPr>
              <a:t>Some issues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400" i="1">
                <a:solidFill>
                  <a:schemeClr val="tx1"/>
                </a:solidFill>
              </a:rPr>
              <a:t> Byte addressing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400">
                <a:solidFill>
                  <a:schemeClr val="tx1"/>
                </a:solidFill>
              </a:rPr>
              <a:t>   </a:t>
            </a:r>
            <a:r>
              <a:rPr lang="en-US" sz="2000">
                <a:solidFill>
                  <a:srgbClr val="56127A"/>
                </a:solidFill>
              </a:rPr>
              <a:t>Big Endian</a:t>
            </a:r>
            <a:r>
              <a:rPr lang="en-US" sz="2000" i="1">
                <a:solidFill>
                  <a:srgbClr val="56127A"/>
                </a:solidFill>
              </a:rPr>
              <a:t>		</a:t>
            </a:r>
            <a:r>
              <a:rPr lang="en-US" sz="2000">
                <a:solidFill>
                  <a:srgbClr val="56127A"/>
                </a:solidFill>
              </a:rPr>
              <a:t>0	1	2	3</a:t>
            </a:r>
            <a:endParaRPr lang="en-US" sz="2000" i="1">
              <a:solidFill>
                <a:srgbClr val="56127A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rgbClr val="56127A"/>
                </a:solidFill>
              </a:rPr>
              <a:t>  </a:t>
            </a:r>
            <a:r>
              <a:rPr lang="en-US" sz="2000" i="1">
                <a:solidFill>
                  <a:srgbClr val="56127A"/>
                </a:solidFill>
              </a:rPr>
              <a:t>vs.</a:t>
            </a:r>
            <a:r>
              <a:rPr lang="en-US" sz="2000">
                <a:solidFill>
                  <a:srgbClr val="56127A"/>
                </a:solidFill>
              </a:rPr>
              <a:t> Little Endian </a:t>
            </a:r>
            <a:r>
              <a:rPr lang="en-US" sz="2000" i="1">
                <a:solidFill>
                  <a:srgbClr val="56127A"/>
                </a:solidFill>
              </a:rPr>
              <a:t>		</a:t>
            </a:r>
            <a:r>
              <a:rPr lang="en-US" sz="2000">
                <a:solidFill>
                  <a:srgbClr val="56127A"/>
                </a:solidFill>
              </a:rPr>
              <a:t>3	2	1	0</a:t>
            </a:r>
            <a:endParaRPr lang="en-US" sz="2000" i="1">
              <a:solidFill>
                <a:srgbClr val="56127A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000">
              <a:solidFill>
                <a:srgbClr val="56127A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400" i="1">
                <a:solidFill>
                  <a:schemeClr val="tx1"/>
                </a:solidFill>
              </a:rPr>
              <a:t> Word alignment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rgbClr val="56127A"/>
                </a:solidFill>
              </a:rPr>
              <a:t>Suppose the memory is organized in 32-bit words.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rgbClr val="56127A"/>
                </a:solidFill>
              </a:rPr>
              <a:t>Can a word address begin only at 0, 4, 8, .... ?</a:t>
            </a:r>
          </a:p>
        </p:txBody>
      </p:sp>
      <p:sp>
        <p:nvSpPr>
          <p:cNvPr id="11776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54000" y="368300"/>
            <a:ext cx="8890000" cy="935038"/>
          </a:xfrm>
          <a:noFill/>
        </p:spPr>
        <p:txBody>
          <a:bodyPr lIns="90488" tIns="44450" rIns="90488" bIns="44450"/>
          <a:lstStyle/>
          <a:p>
            <a:r>
              <a:rPr lang="en-US"/>
              <a:t>Data Formats and Memory Addresses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205288" y="3106738"/>
            <a:ext cx="3871912" cy="754062"/>
            <a:chOff x="2649" y="1957"/>
            <a:chExt cx="2439" cy="475"/>
          </a:xfrm>
        </p:grpSpPr>
        <p:sp>
          <p:nvSpPr>
            <p:cNvPr id="117782" name="Rectangle 1029" descr="25%"/>
            <p:cNvSpPr>
              <a:spLocks noChangeArrowheads="1"/>
            </p:cNvSpPr>
            <p:nvPr/>
          </p:nvSpPr>
          <p:spPr bwMode="auto">
            <a:xfrm>
              <a:off x="2649" y="1960"/>
              <a:ext cx="2436" cy="20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3" name="Line 1030"/>
            <p:cNvSpPr>
              <a:spLocks noChangeShapeType="1"/>
            </p:cNvSpPr>
            <p:nvPr/>
          </p:nvSpPr>
          <p:spPr bwMode="auto">
            <a:xfrm>
              <a:off x="3253" y="1957"/>
              <a:ext cx="0" cy="2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4" name="Line 1031"/>
            <p:cNvSpPr>
              <a:spLocks noChangeShapeType="1"/>
            </p:cNvSpPr>
            <p:nvPr/>
          </p:nvSpPr>
          <p:spPr bwMode="auto">
            <a:xfrm flipH="1">
              <a:off x="3836" y="1960"/>
              <a:ext cx="4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5" name="Line 1032"/>
            <p:cNvSpPr>
              <a:spLocks noChangeShapeType="1"/>
            </p:cNvSpPr>
            <p:nvPr/>
          </p:nvSpPr>
          <p:spPr bwMode="auto">
            <a:xfrm>
              <a:off x="4440" y="1969"/>
              <a:ext cx="0" cy="1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6" name="Rectangle 1033" descr="25%"/>
            <p:cNvSpPr>
              <a:spLocks noChangeArrowheads="1"/>
            </p:cNvSpPr>
            <p:nvPr/>
          </p:nvSpPr>
          <p:spPr bwMode="auto">
            <a:xfrm>
              <a:off x="2652" y="2221"/>
              <a:ext cx="2436" cy="20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7" name="Line 1034"/>
            <p:cNvSpPr>
              <a:spLocks noChangeShapeType="1"/>
            </p:cNvSpPr>
            <p:nvPr/>
          </p:nvSpPr>
          <p:spPr bwMode="auto">
            <a:xfrm>
              <a:off x="3256" y="2223"/>
              <a:ext cx="0" cy="2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8" name="Line 1035"/>
            <p:cNvSpPr>
              <a:spLocks noChangeShapeType="1"/>
            </p:cNvSpPr>
            <p:nvPr/>
          </p:nvSpPr>
          <p:spPr bwMode="auto">
            <a:xfrm>
              <a:off x="3832" y="2230"/>
              <a:ext cx="0" cy="20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9" name="Line 1036"/>
            <p:cNvSpPr>
              <a:spLocks noChangeShapeType="1"/>
            </p:cNvSpPr>
            <p:nvPr/>
          </p:nvSpPr>
          <p:spPr bwMode="auto">
            <a:xfrm>
              <a:off x="4430" y="2230"/>
              <a:ext cx="2" cy="20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768" name="Rectangle 1037" descr="80%"/>
          <p:cNvSpPr>
            <a:spLocks noChangeArrowheads="1"/>
          </p:cNvSpPr>
          <p:nvPr/>
        </p:nvSpPr>
        <p:spPr bwMode="auto">
          <a:xfrm>
            <a:off x="2892425" y="5557838"/>
            <a:ext cx="3978275" cy="376237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FFFFFF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927100" y="5380038"/>
            <a:ext cx="7907338" cy="812800"/>
            <a:chOff x="584" y="3389"/>
            <a:chExt cx="4981" cy="512"/>
          </a:xfrm>
        </p:grpSpPr>
        <p:sp>
          <p:nvSpPr>
            <p:cNvPr id="117774" name="Line 1039"/>
            <p:cNvSpPr>
              <a:spLocks noChangeShapeType="1"/>
            </p:cNvSpPr>
            <p:nvPr/>
          </p:nvSpPr>
          <p:spPr bwMode="auto">
            <a:xfrm>
              <a:off x="2440" y="3492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5" name="Rectangle 1040" descr="25%"/>
            <p:cNvSpPr>
              <a:spLocks noChangeArrowheads="1"/>
            </p:cNvSpPr>
            <p:nvPr/>
          </p:nvSpPr>
          <p:spPr bwMode="auto">
            <a:xfrm>
              <a:off x="584" y="3499"/>
              <a:ext cx="4981" cy="23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     0         1           2          3          4           5           6          7 </a:t>
              </a:r>
            </a:p>
          </p:txBody>
        </p:sp>
        <p:sp>
          <p:nvSpPr>
            <p:cNvPr id="117776" name="Line 1041"/>
            <p:cNvSpPr>
              <a:spLocks noChangeShapeType="1"/>
            </p:cNvSpPr>
            <p:nvPr/>
          </p:nvSpPr>
          <p:spPr bwMode="auto">
            <a:xfrm flipH="1">
              <a:off x="3069" y="3389"/>
              <a:ext cx="1" cy="5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7" name="Line 1042"/>
            <p:cNvSpPr>
              <a:spLocks noChangeShapeType="1"/>
            </p:cNvSpPr>
            <p:nvPr/>
          </p:nvSpPr>
          <p:spPr bwMode="auto">
            <a:xfrm>
              <a:off x="1204" y="3486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8" name="Line 1043"/>
            <p:cNvSpPr>
              <a:spLocks noChangeShapeType="1"/>
            </p:cNvSpPr>
            <p:nvPr/>
          </p:nvSpPr>
          <p:spPr bwMode="auto">
            <a:xfrm>
              <a:off x="1822" y="3489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9" name="Line 1044"/>
            <p:cNvSpPr>
              <a:spLocks noChangeShapeType="1"/>
            </p:cNvSpPr>
            <p:nvPr/>
          </p:nvSpPr>
          <p:spPr bwMode="auto">
            <a:xfrm>
              <a:off x="4944" y="3499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0" name="Line 1045"/>
            <p:cNvSpPr>
              <a:spLocks noChangeShapeType="1"/>
            </p:cNvSpPr>
            <p:nvPr/>
          </p:nvSpPr>
          <p:spPr bwMode="auto">
            <a:xfrm>
              <a:off x="3700" y="3494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1" name="Line 1046"/>
            <p:cNvSpPr>
              <a:spLocks noChangeShapeType="1"/>
            </p:cNvSpPr>
            <p:nvPr/>
          </p:nvSpPr>
          <p:spPr bwMode="auto">
            <a:xfrm>
              <a:off x="4318" y="3497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770" name="Text Box 1047"/>
          <p:cNvSpPr txBox="1">
            <a:spLocks noChangeArrowheads="1"/>
          </p:cNvSpPr>
          <p:nvPr/>
        </p:nvSpPr>
        <p:spPr bwMode="auto">
          <a:xfrm>
            <a:off x="3733800" y="2514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</a:rPr>
              <a:t>Most Significant Byte</a:t>
            </a:r>
          </a:p>
        </p:txBody>
      </p:sp>
      <p:sp>
        <p:nvSpPr>
          <p:cNvPr id="117771" name="Text Box 1048"/>
          <p:cNvSpPr txBox="1">
            <a:spLocks noChangeArrowheads="1"/>
          </p:cNvSpPr>
          <p:nvPr/>
        </p:nvSpPr>
        <p:spPr bwMode="auto">
          <a:xfrm>
            <a:off x="6553200" y="2514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</a:rPr>
              <a:t>Least Significant Byte</a:t>
            </a:r>
          </a:p>
        </p:txBody>
      </p:sp>
      <p:sp>
        <p:nvSpPr>
          <p:cNvPr id="117772" name="Line 1049"/>
          <p:cNvSpPr>
            <a:spLocks noChangeShapeType="1"/>
          </p:cNvSpPr>
          <p:nvPr/>
        </p:nvSpPr>
        <p:spPr bwMode="auto">
          <a:xfrm flipH="1" flipV="1">
            <a:off x="7543800" y="3733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3" name="Text Box 1050"/>
          <p:cNvSpPr txBox="1">
            <a:spLocks noChangeArrowheads="1"/>
          </p:cNvSpPr>
          <p:nvPr/>
        </p:nvSpPr>
        <p:spPr bwMode="auto">
          <a:xfrm>
            <a:off x="6934200" y="4038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</a:rPr>
              <a:t>Byte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1800-A986-5C4A-902F-A8D8803FD84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924800" cy="787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 Bus-based Datapath for MIPS</a:t>
            </a:r>
          </a:p>
        </p:txBody>
      </p:sp>
      <p:sp>
        <p:nvSpPr>
          <p:cNvPr id="1126403" name="Rectangle 3"/>
          <p:cNvSpPr>
            <a:spLocks noChangeArrowheads="1"/>
          </p:cNvSpPr>
          <p:nvPr/>
        </p:nvSpPr>
        <p:spPr bwMode="auto">
          <a:xfrm>
            <a:off x="354013" y="5664200"/>
            <a:ext cx="8562975" cy="973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Verdana" charset="0"/>
              </a:rPr>
              <a:t>Microinstruction: register to register transfer  (17 control signals)</a:t>
            </a:r>
            <a:endParaRPr lang="en-US" sz="200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 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MA	</a:t>
            </a:r>
            <a:r>
              <a:rPr lang="en-US" sz="18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 PC	    </a:t>
            </a:r>
            <a:r>
              <a:rPr lang="en-US" sz="1800" i="1">
                <a:solidFill>
                  <a:srgbClr val="56127A"/>
                </a:solidFill>
                <a:latin typeface="Verdana" charset="0"/>
              </a:rPr>
              <a:t>means   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RegSel = PC;   enReg=yes;	   ldMA= yes</a:t>
            </a:r>
          </a:p>
          <a:p>
            <a:pPr lvl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B	</a:t>
            </a:r>
            <a:r>
              <a:rPr lang="en-US" sz="18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 Reg[rt] </a:t>
            </a:r>
            <a:r>
              <a:rPr lang="en-US" sz="1800" i="1">
                <a:solidFill>
                  <a:srgbClr val="56127A"/>
                </a:solidFill>
                <a:latin typeface="Verdana" charset="0"/>
              </a:rPr>
              <a:t>means</a:t>
            </a:r>
            <a:endParaRPr lang="en-US" sz="1800">
              <a:solidFill>
                <a:srgbClr val="56127A"/>
              </a:solidFill>
              <a:latin typeface="Verdana" charset="0"/>
            </a:endParaRPr>
          </a:p>
        </p:txBody>
      </p:sp>
      <p:grpSp>
        <p:nvGrpSpPr>
          <p:cNvPr id="1126404" name="Group 4"/>
          <p:cNvGrpSpPr>
            <a:grpSpLocks/>
          </p:cNvGrpSpPr>
          <p:nvPr/>
        </p:nvGrpSpPr>
        <p:grpSpPr bwMode="auto">
          <a:xfrm>
            <a:off x="6659563" y="1150938"/>
            <a:ext cx="2451100" cy="4506912"/>
            <a:chOff x="4195" y="725"/>
            <a:chExt cx="1544" cy="2839"/>
          </a:xfrm>
        </p:grpSpPr>
        <p:sp>
          <p:nvSpPr>
            <p:cNvPr id="1126405" name="Rectangle 5"/>
            <p:cNvSpPr>
              <a:spLocks noChangeArrowheads="1"/>
            </p:cNvSpPr>
            <p:nvPr/>
          </p:nvSpPr>
          <p:spPr bwMode="auto">
            <a:xfrm>
              <a:off x="4299" y="2035"/>
              <a:ext cx="800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06" name="Line 6"/>
            <p:cNvSpPr>
              <a:spLocks noChangeShapeType="1"/>
            </p:cNvSpPr>
            <p:nvPr/>
          </p:nvSpPr>
          <p:spPr bwMode="auto">
            <a:xfrm flipH="1">
              <a:off x="5103" y="2696"/>
              <a:ext cx="376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07" name="Line 7"/>
            <p:cNvSpPr>
              <a:spLocks noChangeShapeType="1"/>
            </p:cNvSpPr>
            <p:nvPr/>
          </p:nvSpPr>
          <p:spPr bwMode="auto">
            <a:xfrm flipH="1">
              <a:off x="5103" y="2888"/>
              <a:ext cx="384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08" name="Rectangle 8"/>
            <p:cNvSpPr>
              <a:spLocks noChangeArrowheads="1"/>
            </p:cNvSpPr>
            <p:nvPr/>
          </p:nvSpPr>
          <p:spPr bwMode="auto">
            <a:xfrm>
              <a:off x="5101" y="2907"/>
              <a:ext cx="58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enMem</a:t>
              </a:r>
            </a:p>
          </p:txBody>
        </p:sp>
        <p:sp>
          <p:nvSpPr>
            <p:cNvPr id="1126409" name="Rectangle 9"/>
            <p:cNvSpPr>
              <a:spLocks noChangeArrowheads="1"/>
            </p:cNvSpPr>
            <p:nvPr/>
          </p:nvSpPr>
          <p:spPr bwMode="auto">
            <a:xfrm>
              <a:off x="4347" y="1699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0" name="Rectangle 10"/>
            <p:cNvSpPr>
              <a:spLocks noChangeArrowheads="1"/>
            </p:cNvSpPr>
            <p:nvPr/>
          </p:nvSpPr>
          <p:spPr bwMode="auto">
            <a:xfrm>
              <a:off x="4450" y="1701"/>
              <a:ext cx="30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MA</a:t>
              </a:r>
            </a:p>
          </p:txBody>
        </p:sp>
        <p:sp>
          <p:nvSpPr>
            <p:cNvPr id="1126411" name="Line 11"/>
            <p:cNvSpPr>
              <a:spLocks noChangeShapeType="1"/>
            </p:cNvSpPr>
            <p:nvPr/>
          </p:nvSpPr>
          <p:spPr bwMode="auto">
            <a:xfrm>
              <a:off x="4723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2" name="Rectangle 12"/>
            <p:cNvSpPr>
              <a:spLocks noChangeArrowheads="1"/>
            </p:cNvSpPr>
            <p:nvPr/>
          </p:nvSpPr>
          <p:spPr bwMode="auto">
            <a:xfrm>
              <a:off x="4410" y="1995"/>
              <a:ext cx="40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6413" name="Line 13"/>
            <p:cNvSpPr>
              <a:spLocks noChangeShapeType="1"/>
            </p:cNvSpPr>
            <p:nvPr/>
          </p:nvSpPr>
          <p:spPr bwMode="auto">
            <a:xfrm>
              <a:off x="4579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4" name="Freeform 14"/>
            <p:cNvSpPr>
              <a:spLocks/>
            </p:cNvSpPr>
            <p:nvPr/>
          </p:nvSpPr>
          <p:spPr bwMode="auto">
            <a:xfrm>
              <a:off x="4195" y="1451"/>
              <a:ext cx="289" cy="2113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0"/>
                </a:cxn>
                <a:cxn ang="0">
                  <a:pos x="288" y="0"/>
                </a:cxn>
                <a:cxn ang="0">
                  <a:pos x="288" y="240"/>
                </a:cxn>
              </a:cxnLst>
              <a:rect l="0" t="0" r="r" b="b"/>
              <a:pathLst>
                <a:path w="289" h="2113">
                  <a:moveTo>
                    <a:pt x="0" y="2112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24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5" name="Rectangle 15"/>
            <p:cNvSpPr>
              <a:spLocks noChangeArrowheads="1"/>
            </p:cNvSpPr>
            <p:nvPr/>
          </p:nvSpPr>
          <p:spPr bwMode="auto">
            <a:xfrm>
              <a:off x="4538" y="2931"/>
              <a:ext cx="39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26416" name="Line 16"/>
            <p:cNvSpPr>
              <a:spLocks noChangeShapeType="1"/>
            </p:cNvSpPr>
            <p:nvPr/>
          </p:nvSpPr>
          <p:spPr bwMode="auto">
            <a:xfrm>
              <a:off x="4675" y="1215"/>
              <a:ext cx="0" cy="4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7" name="Rectangle 17"/>
            <p:cNvSpPr>
              <a:spLocks noChangeArrowheads="1"/>
            </p:cNvSpPr>
            <p:nvPr/>
          </p:nvSpPr>
          <p:spPr bwMode="auto">
            <a:xfrm>
              <a:off x="4474" y="957"/>
              <a:ext cx="424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ldMA</a:t>
              </a:r>
            </a:p>
          </p:txBody>
        </p:sp>
        <p:sp>
          <p:nvSpPr>
            <p:cNvPr id="1126418" name="Rectangle 18"/>
            <p:cNvSpPr>
              <a:spLocks noChangeArrowheads="1"/>
            </p:cNvSpPr>
            <p:nvPr/>
          </p:nvSpPr>
          <p:spPr bwMode="auto">
            <a:xfrm>
              <a:off x="4378" y="2397"/>
              <a:ext cx="631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Memory</a:t>
              </a:r>
            </a:p>
          </p:txBody>
        </p:sp>
        <p:sp>
          <p:nvSpPr>
            <p:cNvPr id="1126419" name="Freeform 19"/>
            <p:cNvSpPr>
              <a:spLocks/>
            </p:cNvSpPr>
            <p:nvPr/>
          </p:nvSpPr>
          <p:spPr bwMode="auto">
            <a:xfrm>
              <a:off x="4937" y="891"/>
              <a:ext cx="27" cy="1141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0" y="0"/>
                </a:cxn>
              </a:cxnLst>
              <a:rect l="0" t="0" r="r" b="b"/>
              <a:pathLst>
                <a:path w="1" h="1345">
                  <a:moveTo>
                    <a:pt x="0" y="1344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20" name="Rectangle 20"/>
            <p:cNvSpPr>
              <a:spLocks noChangeArrowheads="1"/>
            </p:cNvSpPr>
            <p:nvPr/>
          </p:nvSpPr>
          <p:spPr bwMode="auto">
            <a:xfrm>
              <a:off x="4714" y="725"/>
              <a:ext cx="41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26421" name="Rectangle 21"/>
            <p:cNvSpPr>
              <a:spLocks noChangeArrowheads="1"/>
            </p:cNvSpPr>
            <p:nvPr/>
          </p:nvSpPr>
          <p:spPr bwMode="auto">
            <a:xfrm>
              <a:off x="5085" y="2451"/>
              <a:ext cx="654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MemWrt</a:t>
              </a:r>
            </a:p>
          </p:txBody>
        </p:sp>
      </p:grpSp>
      <p:grpSp>
        <p:nvGrpSpPr>
          <p:cNvPr id="1126422" name="Group 22"/>
          <p:cNvGrpSpPr>
            <a:grpSpLocks/>
          </p:cNvGrpSpPr>
          <p:nvPr/>
        </p:nvGrpSpPr>
        <p:grpSpPr bwMode="auto">
          <a:xfrm>
            <a:off x="576263" y="5300663"/>
            <a:ext cx="7977187" cy="469900"/>
            <a:chOff x="363" y="3339"/>
            <a:chExt cx="5025" cy="296"/>
          </a:xfrm>
        </p:grpSpPr>
        <p:sp>
          <p:nvSpPr>
            <p:cNvPr id="1126423" name="Freeform 23"/>
            <p:cNvSpPr>
              <a:spLocks/>
            </p:cNvSpPr>
            <p:nvPr/>
          </p:nvSpPr>
          <p:spPr bwMode="auto">
            <a:xfrm>
              <a:off x="363" y="3563"/>
              <a:ext cx="50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24" y="0"/>
                </a:cxn>
              </a:cxnLst>
              <a:rect l="0" t="0" r="r" b="b"/>
              <a:pathLst>
                <a:path w="5025" h="1">
                  <a:moveTo>
                    <a:pt x="0" y="0"/>
                  </a:moveTo>
                  <a:lnTo>
                    <a:pt x="5024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24" name="Rectangle 24"/>
            <p:cNvSpPr>
              <a:spLocks noChangeArrowheads="1"/>
            </p:cNvSpPr>
            <p:nvPr/>
          </p:nvSpPr>
          <p:spPr bwMode="auto">
            <a:xfrm>
              <a:off x="2223" y="3339"/>
              <a:ext cx="34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Bus</a:t>
              </a:r>
            </a:p>
          </p:txBody>
        </p:sp>
        <p:sp>
          <p:nvSpPr>
            <p:cNvPr id="1126425" name="Line 25"/>
            <p:cNvSpPr>
              <a:spLocks noChangeShapeType="1"/>
            </p:cNvSpPr>
            <p:nvPr/>
          </p:nvSpPr>
          <p:spPr bwMode="auto">
            <a:xfrm flipH="1">
              <a:off x="2550" y="3494"/>
              <a:ext cx="94" cy="141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26" name="Text Box 26"/>
            <p:cNvSpPr txBox="1">
              <a:spLocks noChangeArrowheads="1"/>
            </p:cNvSpPr>
            <p:nvPr/>
          </p:nvSpPr>
          <p:spPr bwMode="auto">
            <a:xfrm>
              <a:off x="2615" y="3352"/>
              <a:ext cx="279" cy="212"/>
            </a:xfrm>
            <a:prstGeom prst="rect">
              <a:avLst/>
            </a:prstGeom>
            <a:noFill/>
            <a:ln w="25400" cap="rnd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</a:t>
              </a:r>
            </a:p>
          </p:txBody>
        </p:sp>
      </p:grpSp>
      <p:sp>
        <p:nvSpPr>
          <p:cNvPr id="1126427" name="Line 27"/>
          <p:cNvSpPr>
            <a:spLocks noChangeShapeType="1"/>
          </p:cNvSpPr>
          <p:nvPr/>
        </p:nvSpPr>
        <p:spPr bwMode="auto">
          <a:xfrm>
            <a:off x="3230563" y="5211763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6428" name="Group 28"/>
          <p:cNvGrpSpPr>
            <a:grpSpLocks/>
          </p:cNvGrpSpPr>
          <p:nvPr/>
        </p:nvGrpSpPr>
        <p:grpSpPr bwMode="auto">
          <a:xfrm>
            <a:off x="1122363" y="1150938"/>
            <a:ext cx="3281362" cy="4506912"/>
            <a:chOff x="707" y="725"/>
            <a:chExt cx="2067" cy="2839"/>
          </a:xfrm>
        </p:grpSpPr>
        <p:sp>
          <p:nvSpPr>
            <p:cNvPr id="1126429" name="Rectangle 29"/>
            <p:cNvSpPr>
              <a:spLocks noChangeArrowheads="1"/>
            </p:cNvSpPr>
            <p:nvPr/>
          </p:nvSpPr>
          <p:spPr bwMode="auto">
            <a:xfrm>
              <a:off x="2314" y="725"/>
              <a:ext cx="46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zero?</a:t>
              </a:r>
            </a:p>
          </p:txBody>
        </p:sp>
        <p:sp>
          <p:nvSpPr>
            <p:cNvPr id="1126430" name="Freeform 30"/>
            <p:cNvSpPr>
              <a:spLocks/>
            </p:cNvSpPr>
            <p:nvPr/>
          </p:nvSpPr>
          <p:spPr bwMode="auto">
            <a:xfrm>
              <a:off x="707" y="2304"/>
              <a:ext cx="529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0"/>
                </a:cxn>
                <a:cxn ang="0">
                  <a:pos x="528" y="208"/>
                </a:cxn>
              </a:cxnLst>
              <a:rect l="0" t="0" r="r" b="b"/>
              <a:pathLst>
                <a:path w="529" h="209">
                  <a:moveTo>
                    <a:pt x="0" y="0"/>
                  </a:moveTo>
                  <a:lnTo>
                    <a:pt x="528" y="0"/>
                  </a:lnTo>
                  <a:lnTo>
                    <a:pt x="528" y="20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1" name="Freeform 31"/>
            <p:cNvSpPr>
              <a:spLocks/>
            </p:cNvSpPr>
            <p:nvPr/>
          </p:nvSpPr>
          <p:spPr bwMode="auto">
            <a:xfrm>
              <a:off x="1699" y="2467"/>
              <a:ext cx="673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2" name="Rectangle 32"/>
            <p:cNvSpPr>
              <a:spLocks noChangeArrowheads="1"/>
            </p:cNvSpPr>
            <p:nvPr/>
          </p:nvSpPr>
          <p:spPr bwMode="auto">
            <a:xfrm>
              <a:off x="1515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3" name="Rectangle 33"/>
            <p:cNvSpPr>
              <a:spLocks noChangeArrowheads="1"/>
            </p:cNvSpPr>
            <p:nvPr/>
          </p:nvSpPr>
          <p:spPr bwMode="auto">
            <a:xfrm>
              <a:off x="1618" y="2045"/>
              <a:ext cx="24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 A</a:t>
              </a:r>
            </a:p>
          </p:txBody>
        </p:sp>
        <p:sp>
          <p:nvSpPr>
            <p:cNvPr id="1126434" name="Rectangle 34"/>
            <p:cNvSpPr>
              <a:spLocks noChangeArrowheads="1"/>
            </p:cNvSpPr>
            <p:nvPr/>
          </p:nvSpPr>
          <p:spPr bwMode="auto">
            <a:xfrm>
              <a:off x="2091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5" name="Rectangle 35"/>
            <p:cNvSpPr>
              <a:spLocks noChangeArrowheads="1"/>
            </p:cNvSpPr>
            <p:nvPr/>
          </p:nvSpPr>
          <p:spPr bwMode="auto">
            <a:xfrm>
              <a:off x="2194" y="2045"/>
              <a:ext cx="24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 B</a:t>
              </a:r>
            </a:p>
          </p:txBody>
        </p:sp>
        <p:sp>
          <p:nvSpPr>
            <p:cNvPr id="1126436" name="Freeform 36"/>
            <p:cNvSpPr>
              <a:spLocks/>
            </p:cNvSpPr>
            <p:nvPr/>
          </p:nvSpPr>
          <p:spPr bwMode="auto">
            <a:xfrm>
              <a:off x="1891" y="3043"/>
              <a:ext cx="28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144" y="240"/>
                </a:cxn>
                <a:cxn ang="0">
                  <a:pos x="0" y="0"/>
                </a:cxn>
              </a:cxnLst>
              <a:rect l="0" t="0" r="r" b="b"/>
              <a:pathLst>
                <a:path w="289" h="241">
                  <a:moveTo>
                    <a:pt x="0" y="0"/>
                  </a:moveTo>
                  <a:lnTo>
                    <a:pt x="288" y="0"/>
                  </a:lnTo>
                  <a:lnTo>
                    <a:pt x="144" y="24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7" name="Line 37"/>
            <p:cNvSpPr>
              <a:spLocks noChangeShapeType="1"/>
            </p:cNvSpPr>
            <p:nvPr/>
          </p:nvSpPr>
          <p:spPr bwMode="auto">
            <a:xfrm>
              <a:off x="179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8" name="Line 38"/>
            <p:cNvSpPr>
              <a:spLocks noChangeShapeType="1"/>
            </p:cNvSpPr>
            <p:nvPr/>
          </p:nvSpPr>
          <p:spPr bwMode="auto">
            <a:xfrm>
              <a:off x="227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9" name="Line 39"/>
            <p:cNvSpPr>
              <a:spLocks noChangeShapeType="1"/>
            </p:cNvSpPr>
            <p:nvPr/>
          </p:nvSpPr>
          <p:spPr bwMode="auto">
            <a:xfrm>
              <a:off x="2035" y="2859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0" name="Rectangle 40"/>
            <p:cNvSpPr>
              <a:spLocks noChangeArrowheads="1"/>
            </p:cNvSpPr>
            <p:nvPr/>
          </p:nvSpPr>
          <p:spPr bwMode="auto">
            <a:xfrm>
              <a:off x="1127" y="970"/>
              <a:ext cx="493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OpSel</a:t>
              </a:r>
            </a:p>
          </p:txBody>
        </p:sp>
        <p:sp>
          <p:nvSpPr>
            <p:cNvPr id="1126441" name="Line 41"/>
            <p:cNvSpPr>
              <a:spLocks noChangeShapeType="1"/>
            </p:cNvSpPr>
            <p:nvPr/>
          </p:nvSpPr>
          <p:spPr bwMode="auto">
            <a:xfrm>
              <a:off x="1843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2" name="Rectangle 42"/>
            <p:cNvSpPr>
              <a:spLocks noChangeArrowheads="1"/>
            </p:cNvSpPr>
            <p:nvPr/>
          </p:nvSpPr>
          <p:spPr bwMode="auto">
            <a:xfrm>
              <a:off x="1690" y="965"/>
              <a:ext cx="31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ldA</a:t>
              </a:r>
            </a:p>
          </p:txBody>
        </p:sp>
        <p:sp>
          <p:nvSpPr>
            <p:cNvPr id="1126443" name="Line 43"/>
            <p:cNvSpPr>
              <a:spLocks noChangeShapeType="1"/>
            </p:cNvSpPr>
            <p:nvPr/>
          </p:nvSpPr>
          <p:spPr bwMode="auto">
            <a:xfrm>
              <a:off x="2419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4" name="Rectangle 44"/>
            <p:cNvSpPr>
              <a:spLocks noChangeArrowheads="1"/>
            </p:cNvSpPr>
            <p:nvPr/>
          </p:nvSpPr>
          <p:spPr bwMode="auto">
            <a:xfrm>
              <a:off x="2266" y="965"/>
              <a:ext cx="31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ldB</a:t>
              </a:r>
            </a:p>
          </p:txBody>
        </p:sp>
        <p:sp>
          <p:nvSpPr>
            <p:cNvPr id="1126445" name="Rectangle 45"/>
            <p:cNvSpPr>
              <a:spLocks noChangeArrowheads="1"/>
            </p:cNvSpPr>
            <p:nvPr/>
          </p:nvSpPr>
          <p:spPr bwMode="auto">
            <a:xfrm>
              <a:off x="1834" y="2645"/>
              <a:ext cx="36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ALU</a:t>
              </a:r>
            </a:p>
          </p:txBody>
        </p:sp>
        <p:sp>
          <p:nvSpPr>
            <p:cNvPr id="1126446" name="Line 46"/>
            <p:cNvSpPr>
              <a:spLocks noChangeShapeType="1"/>
            </p:cNvSpPr>
            <p:nvPr/>
          </p:nvSpPr>
          <p:spPr bwMode="auto">
            <a:xfrm>
              <a:off x="1703" y="3139"/>
              <a:ext cx="2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7" name="Rectangle 47"/>
            <p:cNvSpPr>
              <a:spLocks noChangeArrowheads="1"/>
            </p:cNvSpPr>
            <p:nvPr/>
          </p:nvSpPr>
          <p:spPr bwMode="auto">
            <a:xfrm>
              <a:off x="1306" y="2933"/>
              <a:ext cx="524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enALU</a:t>
              </a:r>
            </a:p>
          </p:txBody>
        </p:sp>
        <p:grpSp>
          <p:nvGrpSpPr>
            <p:cNvPr id="1126448" name="Group 48"/>
            <p:cNvGrpSpPr>
              <a:grpSpLocks/>
            </p:cNvGrpSpPr>
            <p:nvPr/>
          </p:nvGrpSpPr>
          <p:grpSpPr bwMode="auto">
            <a:xfrm>
              <a:off x="1061" y="1739"/>
              <a:ext cx="1175" cy="1825"/>
              <a:chOff x="1061" y="1739"/>
              <a:chExt cx="1175" cy="1825"/>
            </a:xfrm>
          </p:grpSpPr>
          <p:sp>
            <p:nvSpPr>
              <p:cNvPr id="1126449" name="Freeform 49"/>
              <p:cNvSpPr>
                <a:spLocks/>
              </p:cNvSpPr>
              <p:nvPr/>
            </p:nvSpPr>
            <p:spPr bwMode="auto">
              <a:xfrm>
                <a:off x="1659" y="1739"/>
                <a:ext cx="577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576" y="288"/>
                  </a:cxn>
                </a:cxnLst>
                <a:rect l="0" t="0" r="r" b="b"/>
                <a:pathLst>
                  <a:path w="577" h="289">
                    <a:moveTo>
                      <a:pt x="0" y="0"/>
                    </a:moveTo>
                    <a:lnTo>
                      <a:pt x="576" y="0"/>
                    </a:lnTo>
                    <a:lnTo>
                      <a:pt x="576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450" name="Freeform 50"/>
              <p:cNvSpPr>
                <a:spLocks/>
              </p:cNvSpPr>
              <p:nvPr/>
            </p:nvSpPr>
            <p:spPr bwMode="auto">
              <a:xfrm flipH="1">
                <a:off x="1061" y="1739"/>
                <a:ext cx="577" cy="1825"/>
              </a:xfrm>
              <a:custGeom>
                <a:avLst/>
                <a:gdLst/>
                <a:ahLst/>
                <a:cxnLst>
                  <a:cxn ang="0">
                    <a:pos x="240" y="1824"/>
                  </a:cxn>
                  <a:cxn ang="0">
                    <a:pos x="240" y="0"/>
                  </a:cxn>
                  <a:cxn ang="0">
                    <a:pos x="0" y="0"/>
                  </a:cxn>
                  <a:cxn ang="0">
                    <a:pos x="0" y="288"/>
                  </a:cxn>
                </a:cxnLst>
                <a:rect l="0" t="0" r="r" b="b"/>
                <a:pathLst>
                  <a:path w="241" h="1825">
                    <a:moveTo>
                      <a:pt x="240" y="1824"/>
                    </a:moveTo>
                    <a:lnTo>
                      <a:pt x="240" y="0"/>
                    </a:lnTo>
                    <a:lnTo>
                      <a:pt x="0" y="0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6451" name="Freeform 51"/>
            <p:cNvSpPr>
              <a:spLocks/>
            </p:cNvSpPr>
            <p:nvPr/>
          </p:nvSpPr>
          <p:spPr bwMode="auto">
            <a:xfrm>
              <a:off x="2131" y="943"/>
              <a:ext cx="481" cy="2005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2208"/>
                </a:cxn>
                <a:cxn ang="0">
                  <a:pos x="480" y="2208"/>
                </a:cxn>
                <a:cxn ang="0">
                  <a:pos x="480" y="0"/>
                </a:cxn>
              </a:cxnLst>
              <a:rect l="0" t="0" r="r" b="b"/>
              <a:pathLst>
                <a:path w="481" h="2209">
                  <a:moveTo>
                    <a:pt x="0" y="2112"/>
                  </a:moveTo>
                  <a:lnTo>
                    <a:pt x="0" y="2208"/>
                  </a:lnTo>
                  <a:lnTo>
                    <a:pt x="480" y="2208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2" name="Line 52"/>
            <p:cNvSpPr>
              <a:spLocks noChangeShapeType="1"/>
            </p:cNvSpPr>
            <p:nvPr/>
          </p:nvSpPr>
          <p:spPr bwMode="auto">
            <a:xfrm flipH="1">
              <a:off x="1464" y="1196"/>
              <a:ext cx="3" cy="13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3" name="Rectangle 53"/>
            <p:cNvSpPr>
              <a:spLocks noChangeArrowheads="1"/>
            </p:cNvSpPr>
            <p:nvPr/>
          </p:nvSpPr>
          <p:spPr bwMode="auto">
            <a:xfrm>
              <a:off x="1090" y="2485"/>
              <a:ext cx="557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ALU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control</a:t>
              </a:r>
            </a:p>
          </p:txBody>
        </p:sp>
        <p:sp>
          <p:nvSpPr>
            <p:cNvPr id="1126454" name="Rectangle 54"/>
            <p:cNvSpPr>
              <a:spLocks noChangeArrowheads="1"/>
            </p:cNvSpPr>
            <p:nvPr/>
          </p:nvSpPr>
          <p:spPr bwMode="auto">
            <a:xfrm>
              <a:off x="1107" y="2523"/>
              <a:ext cx="520" cy="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5" name="Line 55"/>
            <p:cNvSpPr>
              <a:spLocks noChangeShapeType="1"/>
            </p:cNvSpPr>
            <p:nvPr/>
          </p:nvSpPr>
          <p:spPr bwMode="auto">
            <a:xfrm>
              <a:off x="1643" y="269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6" name="Rectangle 56"/>
            <p:cNvSpPr>
              <a:spLocks noChangeArrowheads="1"/>
            </p:cNvSpPr>
            <p:nvPr/>
          </p:nvSpPr>
          <p:spPr bwMode="auto">
            <a:xfrm>
              <a:off x="1248" y="1301"/>
              <a:ext cx="19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126457" name="Line 57"/>
            <p:cNvSpPr>
              <a:spLocks noChangeShapeType="1"/>
            </p:cNvSpPr>
            <p:nvPr/>
          </p:nvSpPr>
          <p:spPr bwMode="auto">
            <a:xfrm flipV="1">
              <a:off x="1416" y="1328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458" name="Group 58"/>
          <p:cNvGrpSpPr>
            <a:grpSpLocks/>
          </p:cNvGrpSpPr>
          <p:nvPr/>
        </p:nvGrpSpPr>
        <p:grpSpPr bwMode="auto">
          <a:xfrm>
            <a:off x="4284663" y="1508125"/>
            <a:ext cx="2371725" cy="4135438"/>
            <a:chOff x="2699" y="950"/>
            <a:chExt cx="1494" cy="2605"/>
          </a:xfrm>
        </p:grpSpPr>
        <p:sp>
          <p:nvSpPr>
            <p:cNvPr id="1126459" name="Rectangle 59"/>
            <p:cNvSpPr>
              <a:spLocks noChangeArrowheads="1"/>
            </p:cNvSpPr>
            <p:nvPr/>
          </p:nvSpPr>
          <p:spPr bwMode="auto">
            <a:xfrm>
              <a:off x="2715" y="2035"/>
              <a:ext cx="752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0" name="Freeform 60"/>
            <p:cNvSpPr>
              <a:spLocks/>
            </p:cNvSpPr>
            <p:nvPr/>
          </p:nvSpPr>
          <p:spPr bwMode="auto">
            <a:xfrm>
              <a:off x="2707" y="1739"/>
              <a:ext cx="57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480" y="192"/>
                </a:cxn>
                <a:cxn ang="0">
                  <a:pos x="96" y="192"/>
                </a:cxn>
                <a:cxn ang="0">
                  <a:pos x="0" y="0"/>
                </a:cxn>
              </a:cxnLst>
              <a:rect l="0" t="0" r="r" b="b"/>
              <a:pathLst>
                <a:path w="577" h="193">
                  <a:moveTo>
                    <a:pt x="0" y="0"/>
                  </a:moveTo>
                  <a:lnTo>
                    <a:pt x="576" y="0"/>
                  </a:lnTo>
                  <a:lnTo>
                    <a:pt x="480" y="192"/>
                  </a:lnTo>
                  <a:lnTo>
                    <a:pt x="96" y="19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1" name="Line 61"/>
            <p:cNvSpPr>
              <a:spLocks noChangeShapeType="1"/>
            </p:cNvSpPr>
            <p:nvPr/>
          </p:nvSpPr>
          <p:spPr bwMode="auto">
            <a:xfrm flipH="1">
              <a:off x="3471" y="2699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2" name="Line 62"/>
            <p:cNvSpPr>
              <a:spLocks noChangeShapeType="1"/>
            </p:cNvSpPr>
            <p:nvPr/>
          </p:nvSpPr>
          <p:spPr bwMode="auto">
            <a:xfrm flipH="1">
              <a:off x="3471" y="2891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3" name="Rectangle 63"/>
            <p:cNvSpPr>
              <a:spLocks noChangeArrowheads="1"/>
            </p:cNvSpPr>
            <p:nvPr/>
          </p:nvSpPr>
          <p:spPr bwMode="auto">
            <a:xfrm>
              <a:off x="3602" y="2518"/>
              <a:ext cx="591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RegWrt</a:t>
              </a:r>
            </a:p>
          </p:txBody>
        </p:sp>
        <p:sp>
          <p:nvSpPr>
            <p:cNvPr id="1126464" name="Rectangle 64"/>
            <p:cNvSpPr>
              <a:spLocks noChangeArrowheads="1"/>
            </p:cNvSpPr>
            <p:nvPr/>
          </p:nvSpPr>
          <p:spPr bwMode="auto">
            <a:xfrm>
              <a:off x="3602" y="2714"/>
              <a:ext cx="51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enReg</a:t>
              </a:r>
            </a:p>
          </p:txBody>
        </p:sp>
        <p:sp>
          <p:nvSpPr>
            <p:cNvPr id="1126465" name="Line 65"/>
            <p:cNvSpPr>
              <a:spLocks noChangeShapeType="1"/>
            </p:cNvSpPr>
            <p:nvPr/>
          </p:nvSpPr>
          <p:spPr bwMode="auto">
            <a:xfrm>
              <a:off x="3091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6" name="Rectangle 66"/>
            <p:cNvSpPr>
              <a:spLocks noChangeArrowheads="1"/>
            </p:cNvSpPr>
            <p:nvPr/>
          </p:nvSpPr>
          <p:spPr bwMode="auto">
            <a:xfrm>
              <a:off x="2825" y="1997"/>
              <a:ext cx="40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6467" name="Line 67"/>
            <p:cNvSpPr>
              <a:spLocks noChangeShapeType="1"/>
            </p:cNvSpPr>
            <p:nvPr/>
          </p:nvSpPr>
          <p:spPr bwMode="auto">
            <a:xfrm>
              <a:off x="2995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8" name="Rectangle 68"/>
            <p:cNvSpPr>
              <a:spLocks noChangeArrowheads="1"/>
            </p:cNvSpPr>
            <p:nvPr/>
          </p:nvSpPr>
          <p:spPr bwMode="auto">
            <a:xfrm>
              <a:off x="2914" y="2939"/>
              <a:ext cx="39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26469" name="Freeform 69"/>
            <p:cNvSpPr>
              <a:spLocks/>
            </p:cNvSpPr>
            <p:nvPr/>
          </p:nvSpPr>
          <p:spPr bwMode="auto">
            <a:xfrm>
              <a:off x="2803" y="1067"/>
              <a:ext cx="481" cy="673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0"/>
                </a:cxn>
                <a:cxn ang="0">
                  <a:pos x="480" y="0"/>
                </a:cxn>
              </a:cxnLst>
              <a:rect l="0" t="0" r="r" b="b"/>
              <a:pathLst>
                <a:path w="481" h="673">
                  <a:moveTo>
                    <a:pt x="0" y="672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0" name="Freeform 70"/>
            <p:cNvSpPr>
              <a:spLocks/>
            </p:cNvSpPr>
            <p:nvPr/>
          </p:nvSpPr>
          <p:spPr bwMode="auto">
            <a:xfrm>
              <a:off x="2899" y="1163"/>
              <a:ext cx="385" cy="577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5" h="577">
                  <a:moveTo>
                    <a:pt x="0" y="576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1" name="Freeform 71"/>
            <p:cNvSpPr>
              <a:spLocks/>
            </p:cNvSpPr>
            <p:nvPr/>
          </p:nvSpPr>
          <p:spPr bwMode="auto">
            <a:xfrm>
              <a:off x="2995" y="1259"/>
              <a:ext cx="289" cy="481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9" h="481">
                  <a:moveTo>
                    <a:pt x="0" y="480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2" name="Freeform 72"/>
            <p:cNvSpPr>
              <a:spLocks/>
            </p:cNvSpPr>
            <p:nvPr/>
          </p:nvSpPr>
          <p:spPr bwMode="auto">
            <a:xfrm>
              <a:off x="3091" y="1355"/>
              <a:ext cx="193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3" h="385">
                  <a:moveTo>
                    <a:pt x="0" y="384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3" name="Freeform 73"/>
            <p:cNvSpPr>
              <a:spLocks/>
            </p:cNvSpPr>
            <p:nvPr/>
          </p:nvSpPr>
          <p:spPr bwMode="auto">
            <a:xfrm>
              <a:off x="3187" y="1451"/>
              <a:ext cx="97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96" y="0"/>
                </a:cxn>
              </a:cxnLst>
              <a:rect l="0" t="0" r="r" b="b"/>
              <a:pathLst>
                <a:path w="97" h="289">
                  <a:moveTo>
                    <a:pt x="0" y="288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4" name="Rectangle 74"/>
            <p:cNvSpPr>
              <a:spLocks noChangeArrowheads="1"/>
            </p:cNvSpPr>
            <p:nvPr/>
          </p:nvSpPr>
          <p:spPr bwMode="auto">
            <a:xfrm>
              <a:off x="3283" y="1334"/>
              <a:ext cx="23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rs</a:t>
              </a:r>
            </a:p>
          </p:txBody>
        </p:sp>
        <p:sp>
          <p:nvSpPr>
            <p:cNvPr id="1126475" name="Rectangle 75"/>
            <p:cNvSpPr>
              <a:spLocks noChangeArrowheads="1"/>
            </p:cNvSpPr>
            <p:nvPr/>
          </p:nvSpPr>
          <p:spPr bwMode="auto">
            <a:xfrm>
              <a:off x="3283" y="1238"/>
              <a:ext cx="21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rt</a:t>
              </a:r>
            </a:p>
          </p:txBody>
        </p:sp>
        <p:sp>
          <p:nvSpPr>
            <p:cNvPr id="1126476" name="Rectangle 76"/>
            <p:cNvSpPr>
              <a:spLocks noChangeArrowheads="1"/>
            </p:cNvSpPr>
            <p:nvPr/>
          </p:nvSpPr>
          <p:spPr bwMode="auto">
            <a:xfrm>
              <a:off x="3283" y="1142"/>
              <a:ext cx="24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rd</a:t>
              </a:r>
            </a:p>
          </p:txBody>
        </p:sp>
        <p:sp>
          <p:nvSpPr>
            <p:cNvPr id="1126477" name="Rectangle 77"/>
            <p:cNvSpPr>
              <a:spLocks noChangeArrowheads="1"/>
            </p:cNvSpPr>
            <p:nvPr/>
          </p:nvSpPr>
          <p:spPr bwMode="auto">
            <a:xfrm>
              <a:off x="3283" y="950"/>
              <a:ext cx="56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32(PC)</a:t>
              </a:r>
            </a:p>
          </p:txBody>
        </p:sp>
        <p:sp>
          <p:nvSpPr>
            <p:cNvPr id="1126478" name="Rectangle 78"/>
            <p:cNvSpPr>
              <a:spLocks noChangeArrowheads="1"/>
            </p:cNvSpPr>
            <p:nvPr/>
          </p:nvSpPr>
          <p:spPr bwMode="auto">
            <a:xfrm>
              <a:off x="3283" y="1054"/>
              <a:ext cx="65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31(Link)</a:t>
              </a:r>
            </a:p>
          </p:txBody>
        </p:sp>
        <p:sp>
          <p:nvSpPr>
            <p:cNvPr id="1126479" name="Freeform 79"/>
            <p:cNvSpPr>
              <a:spLocks/>
            </p:cNvSpPr>
            <p:nvPr/>
          </p:nvSpPr>
          <p:spPr bwMode="auto">
            <a:xfrm>
              <a:off x="3235" y="1835"/>
              <a:ext cx="337" cy="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">
                  <a:moveTo>
                    <a:pt x="336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80" name="Rectangle 80"/>
            <p:cNvSpPr>
              <a:spLocks noChangeArrowheads="1"/>
            </p:cNvSpPr>
            <p:nvPr/>
          </p:nvSpPr>
          <p:spPr bwMode="auto">
            <a:xfrm>
              <a:off x="3562" y="1677"/>
              <a:ext cx="55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RegSel</a:t>
              </a:r>
            </a:p>
          </p:txBody>
        </p:sp>
        <p:sp>
          <p:nvSpPr>
            <p:cNvPr id="1126481" name="Rectangle 81"/>
            <p:cNvSpPr>
              <a:spLocks noChangeArrowheads="1"/>
            </p:cNvSpPr>
            <p:nvPr/>
          </p:nvSpPr>
          <p:spPr bwMode="auto">
            <a:xfrm>
              <a:off x="2699" y="2216"/>
              <a:ext cx="790" cy="67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 GPRs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+ PC ...</a:t>
              </a: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rgbClr val="56127A"/>
                </a:solidFill>
                <a:latin typeface="Verdana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32-bit Reg</a:t>
              </a:r>
            </a:p>
          </p:txBody>
        </p:sp>
        <p:sp>
          <p:nvSpPr>
            <p:cNvPr id="1126482" name="Rectangle 82"/>
            <p:cNvSpPr>
              <a:spLocks noChangeArrowheads="1"/>
            </p:cNvSpPr>
            <p:nvPr/>
          </p:nvSpPr>
          <p:spPr bwMode="auto">
            <a:xfrm>
              <a:off x="3368" y="1813"/>
              <a:ext cx="19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126483" name="Line 83"/>
            <p:cNvSpPr>
              <a:spLocks noChangeShapeType="1"/>
            </p:cNvSpPr>
            <p:nvPr/>
          </p:nvSpPr>
          <p:spPr bwMode="auto">
            <a:xfrm flipV="1">
              <a:off x="3392" y="1784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484" name="Group 84"/>
          <p:cNvGrpSpPr>
            <a:grpSpLocks/>
          </p:cNvGrpSpPr>
          <p:nvPr/>
        </p:nvGrpSpPr>
        <p:grpSpPr bwMode="auto">
          <a:xfrm>
            <a:off x="-49213" y="1150938"/>
            <a:ext cx="2373313" cy="4479925"/>
            <a:chOff x="-31" y="725"/>
            <a:chExt cx="1495" cy="2822"/>
          </a:xfrm>
        </p:grpSpPr>
        <p:sp>
          <p:nvSpPr>
            <p:cNvPr id="1126485" name="Freeform 85"/>
            <p:cNvSpPr>
              <a:spLocks/>
            </p:cNvSpPr>
            <p:nvPr/>
          </p:nvSpPr>
          <p:spPr bwMode="auto">
            <a:xfrm flipH="1">
              <a:off x="827" y="1736"/>
              <a:ext cx="249" cy="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08" y="0"/>
                </a:cxn>
                <a:cxn ang="0">
                  <a:pos x="608" y="291"/>
                </a:cxn>
              </a:cxnLst>
              <a:rect l="0" t="0" r="r" b="b"/>
              <a:pathLst>
                <a:path w="609" h="292">
                  <a:moveTo>
                    <a:pt x="0" y="0"/>
                  </a:moveTo>
                  <a:lnTo>
                    <a:pt x="0" y="0"/>
                  </a:lnTo>
                  <a:lnTo>
                    <a:pt x="608" y="0"/>
                  </a:lnTo>
                  <a:lnTo>
                    <a:pt x="608" y="29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6486" name="Group 86"/>
            <p:cNvGrpSpPr>
              <a:grpSpLocks/>
            </p:cNvGrpSpPr>
            <p:nvPr/>
          </p:nvGrpSpPr>
          <p:grpSpPr bwMode="auto">
            <a:xfrm>
              <a:off x="-31" y="725"/>
              <a:ext cx="1495" cy="2822"/>
              <a:chOff x="-31" y="725"/>
              <a:chExt cx="1495" cy="2822"/>
            </a:xfrm>
          </p:grpSpPr>
          <p:grpSp>
            <p:nvGrpSpPr>
              <p:cNvPr id="1126487" name="Group 87"/>
              <p:cNvGrpSpPr>
                <a:grpSpLocks/>
              </p:cNvGrpSpPr>
              <p:nvPr/>
            </p:nvGrpSpPr>
            <p:grpSpPr bwMode="auto">
              <a:xfrm>
                <a:off x="1115" y="1866"/>
                <a:ext cx="349" cy="445"/>
                <a:chOff x="1115" y="1866"/>
                <a:chExt cx="349" cy="445"/>
              </a:xfrm>
            </p:grpSpPr>
            <p:sp>
              <p:nvSpPr>
                <p:cNvPr id="1126488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6" y="2088"/>
                  <a:ext cx="235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rs</a:t>
                  </a:r>
                </a:p>
              </p:txBody>
            </p:sp>
            <p:sp>
              <p:nvSpPr>
                <p:cNvPr id="112648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120" y="1981"/>
                  <a:ext cx="0" cy="3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0" name="Line 90"/>
                <p:cNvSpPr>
                  <a:spLocks noChangeShapeType="1"/>
                </p:cNvSpPr>
                <p:nvPr/>
              </p:nvSpPr>
              <p:spPr bwMode="auto">
                <a:xfrm>
                  <a:off x="1115" y="1981"/>
                  <a:ext cx="14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1" name="Line 91"/>
                <p:cNvSpPr>
                  <a:spLocks noChangeShapeType="1"/>
                </p:cNvSpPr>
                <p:nvPr/>
              </p:nvSpPr>
              <p:spPr bwMode="auto">
                <a:xfrm>
                  <a:off x="1126" y="2096"/>
                  <a:ext cx="13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126" y="2201"/>
                  <a:ext cx="130" cy="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3" name="Rectangle 93"/>
                <p:cNvSpPr>
                  <a:spLocks noChangeArrowheads="1"/>
                </p:cNvSpPr>
                <p:nvPr/>
              </p:nvSpPr>
              <p:spPr bwMode="auto">
                <a:xfrm>
                  <a:off x="1216" y="1984"/>
                  <a:ext cx="219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rt</a:t>
                  </a:r>
                </a:p>
              </p:txBody>
            </p:sp>
            <p:sp>
              <p:nvSpPr>
                <p:cNvPr id="1126494" name="Rectangle 94"/>
                <p:cNvSpPr>
                  <a:spLocks noChangeArrowheads="1"/>
                </p:cNvSpPr>
                <p:nvPr/>
              </p:nvSpPr>
              <p:spPr bwMode="auto">
                <a:xfrm>
                  <a:off x="1216" y="1866"/>
                  <a:ext cx="248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</a:p>
              </p:txBody>
            </p:sp>
          </p:grpSp>
          <p:grpSp>
            <p:nvGrpSpPr>
              <p:cNvPr id="1126495" name="Group 95"/>
              <p:cNvGrpSpPr>
                <a:grpSpLocks/>
              </p:cNvGrpSpPr>
              <p:nvPr/>
            </p:nvGrpSpPr>
            <p:grpSpPr bwMode="auto">
              <a:xfrm>
                <a:off x="-31" y="725"/>
                <a:ext cx="1038" cy="2822"/>
                <a:chOff x="-31" y="725"/>
                <a:chExt cx="1038" cy="2822"/>
              </a:xfrm>
            </p:grpSpPr>
            <p:sp>
              <p:nvSpPr>
                <p:cNvPr id="1126496" name="Rectangle 96"/>
                <p:cNvSpPr>
                  <a:spLocks noChangeArrowheads="1"/>
                </p:cNvSpPr>
                <p:nvPr/>
              </p:nvSpPr>
              <p:spPr bwMode="auto">
                <a:xfrm>
                  <a:off x="-16" y="2376"/>
                  <a:ext cx="520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ExtSel</a:t>
                  </a:r>
                </a:p>
              </p:txBody>
            </p:sp>
            <p:sp>
              <p:nvSpPr>
                <p:cNvPr id="1126497" name="Rectangle 97"/>
                <p:cNvSpPr>
                  <a:spLocks noChangeArrowheads="1"/>
                </p:cNvSpPr>
                <p:nvPr/>
              </p:nvSpPr>
              <p:spPr bwMode="auto">
                <a:xfrm>
                  <a:off x="477" y="2027"/>
                  <a:ext cx="464" cy="224"/>
                </a:xfrm>
                <a:prstGeom prst="rect">
                  <a:avLst/>
                </a:prstGeom>
                <a:solidFill>
                  <a:srgbClr val="CFBDC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8" name="Rectangle 98"/>
                <p:cNvSpPr>
                  <a:spLocks noChangeArrowheads="1"/>
                </p:cNvSpPr>
                <p:nvPr/>
              </p:nvSpPr>
              <p:spPr bwMode="auto">
                <a:xfrm>
                  <a:off x="580" y="2029"/>
                  <a:ext cx="257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IR</a:t>
                  </a:r>
                </a:p>
              </p:txBody>
            </p:sp>
            <p:sp>
              <p:nvSpPr>
                <p:cNvPr id="1126499" name="Freeform 99"/>
                <p:cNvSpPr>
                  <a:spLocks/>
                </p:cNvSpPr>
                <p:nvPr/>
              </p:nvSpPr>
              <p:spPr bwMode="auto">
                <a:xfrm>
                  <a:off x="565" y="3027"/>
                  <a:ext cx="289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144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9" h="241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144" y="2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0" name="Line 100"/>
                <p:cNvSpPr>
                  <a:spLocks noChangeShapeType="1"/>
                </p:cNvSpPr>
                <p:nvPr/>
              </p:nvSpPr>
              <p:spPr bwMode="auto">
                <a:xfrm>
                  <a:off x="709" y="3275"/>
                  <a:ext cx="0" cy="2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1" name="Line 101"/>
                <p:cNvSpPr>
                  <a:spLocks noChangeShapeType="1"/>
                </p:cNvSpPr>
                <p:nvPr/>
              </p:nvSpPr>
              <p:spPr bwMode="auto">
                <a:xfrm>
                  <a:off x="709" y="2843"/>
                  <a:ext cx="0" cy="17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2" name="Freeform 102"/>
                <p:cNvSpPr>
                  <a:spLocks/>
                </p:cNvSpPr>
                <p:nvPr/>
              </p:nvSpPr>
              <p:spPr bwMode="auto">
                <a:xfrm flipH="1">
                  <a:off x="682" y="927"/>
                  <a:ext cx="27" cy="1098"/>
                </a:xfrm>
                <a:custGeom>
                  <a:avLst/>
                  <a:gdLst/>
                  <a:ahLst/>
                  <a:cxnLst>
                    <a:cxn ang="0">
                      <a:pos x="0" y="12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297">
                      <a:moveTo>
                        <a:pt x="0" y="129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2" y="725"/>
                  <a:ext cx="595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</a:p>
              </p:txBody>
            </p:sp>
            <p:sp>
              <p:nvSpPr>
                <p:cNvPr id="1126504" name="Freeform 104"/>
                <p:cNvSpPr>
                  <a:spLocks/>
                </p:cNvSpPr>
                <p:nvPr/>
              </p:nvSpPr>
              <p:spPr bwMode="auto">
                <a:xfrm>
                  <a:off x="565" y="1203"/>
                  <a:ext cx="1" cy="817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817">
                      <a:moveTo>
                        <a:pt x="0" y="8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6" y="949"/>
                  <a:ext cx="372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ldIR</a:t>
                  </a:r>
                </a:p>
              </p:txBody>
            </p:sp>
            <p:sp>
              <p:nvSpPr>
                <p:cNvPr id="112650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77" y="2507"/>
                  <a:ext cx="464" cy="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7" name="Rectangle 107"/>
                <p:cNvSpPr>
                  <a:spLocks noChangeArrowheads="1"/>
                </p:cNvSpPr>
                <p:nvPr/>
              </p:nvSpPr>
              <p:spPr bwMode="auto">
                <a:xfrm>
                  <a:off x="522" y="2485"/>
                  <a:ext cx="417" cy="36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Imm</a:t>
                  </a: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Ext</a:t>
                  </a:r>
                </a:p>
              </p:txBody>
            </p:sp>
            <p:sp>
              <p:nvSpPr>
                <p:cNvPr id="1126508" name="Line 108"/>
                <p:cNvSpPr>
                  <a:spLocks noChangeShapeType="1"/>
                </p:cNvSpPr>
                <p:nvPr/>
              </p:nvSpPr>
              <p:spPr bwMode="auto">
                <a:xfrm>
                  <a:off x="377" y="3123"/>
                  <a:ext cx="232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9" name="Rectangle 109"/>
                <p:cNvSpPr>
                  <a:spLocks noChangeArrowheads="1"/>
                </p:cNvSpPr>
                <p:nvPr/>
              </p:nvSpPr>
              <p:spPr bwMode="auto">
                <a:xfrm>
                  <a:off x="-31" y="2917"/>
                  <a:ext cx="574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enImm</a:t>
                  </a:r>
                </a:p>
              </p:txBody>
            </p:sp>
            <p:sp>
              <p:nvSpPr>
                <p:cNvPr id="1126510" name="Line 110"/>
                <p:cNvSpPr>
                  <a:spLocks noChangeShapeType="1"/>
                </p:cNvSpPr>
                <p:nvPr/>
              </p:nvSpPr>
              <p:spPr bwMode="auto">
                <a:xfrm>
                  <a:off x="190" y="2640"/>
                  <a:ext cx="272" cy="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11" name="Line 111"/>
                <p:cNvSpPr>
                  <a:spLocks noChangeShapeType="1"/>
                </p:cNvSpPr>
                <p:nvPr/>
              </p:nvSpPr>
              <p:spPr bwMode="auto">
                <a:xfrm>
                  <a:off x="709" y="2267"/>
                  <a:ext cx="0" cy="2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1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08" y="2637"/>
                  <a:ext cx="195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2</a:t>
                  </a:r>
                </a:p>
              </p:txBody>
            </p:sp>
            <p:sp>
              <p:nvSpPr>
                <p:cNvPr id="112651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24" y="2592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514" name="Text Box 114"/>
          <p:cNvSpPr txBox="1">
            <a:spLocks noChangeArrowheads="1"/>
          </p:cNvSpPr>
          <p:nvPr/>
        </p:nvSpPr>
        <p:spPr bwMode="auto">
          <a:xfrm>
            <a:off x="3490913" y="6280150"/>
            <a:ext cx="491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RegSel = rt;    enReg=yes;    ldB   = yes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2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2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3" grpId="0"/>
      <p:bldP spid="1126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EE5-253A-8144-B092-F6511641BB88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162800" cy="7747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Memory Module</a:t>
            </a:r>
          </a:p>
        </p:txBody>
      </p:sp>
      <p:sp>
        <p:nvSpPr>
          <p:cNvPr id="1127428" name="Rectangle 4"/>
          <p:cNvSpPr>
            <a:spLocks noChangeArrowheads="1"/>
          </p:cNvSpPr>
          <p:nvPr/>
        </p:nvSpPr>
        <p:spPr bwMode="auto">
          <a:xfrm>
            <a:off x="609600" y="5562600"/>
            <a:ext cx="7829550" cy="1074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Assumption: Memory operates independently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and is slow as compared to Reg-to-Reg transfers (multiple CPU clock cycles per access)</a:t>
            </a:r>
          </a:p>
        </p:txBody>
      </p:sp>
      <p:grpSp>
        <p:nvGrpSpPr>
          <p:cNvPr id="1127429" name="Group 5"/>
          <p:cNvGrpSpPr>
            <a:grpSpLocks/>
          </p:cNvGrpSpPr>
          <p:nvPr/>
        </p:nvGrpSpPr>
        <p:grpSpPr bwMode="auto">
          <a:xfrm>
            <a:off x="2714625" y="850900"/>
            <a:ext cx="6119813" cy="4737100"/>
            <a:chOff x="1744" y="680"/>
            <a:chExt cx="3855" cy="2984"/>
          </a:xfrm>
        </p:grpSpPr>
        <p:sp>
          <p:nvSpPr>
            <p:cNvPr id="1127430" name="Rectangle 6"/>
            <p:cNvSpPr>
              <a:spLocks noChangeArrowheads="1"/>
            </p:cNvSpPr>
            <p:nvPr/>
          </p:nvSpPr>
          <p:spPr bwMode="auto">
            <a:xfrm>
              <a:off x="1928" y="1099"/>
              <a:ext cx="1280" cy="1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1" name="Rectangle 7"/>
            <p:cNvSpPr>
              <a:spLocks noChangeArrowheads="1"/>
            </p:cNvSpPr>
            <p:nvPr/>
          </p:nvSpPr>
          <p:spPr bwMode="auto">
            <a:xfrm>
              <a:off x="2150" y="1676"/>
              <a:ext cx="776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2" name="Rectangle 8"/>
            <p:cNvSpPr>
              <a:spLocks noChangeArrowheads="1"/>
            </p:cNvSpPr>
            <p:nvPr/>
          </p:nvSpPr>
          <p:spPr bwMode="auto">
            <a:xfrm>
              <a:off x="4139" y="1895"/>
              <a:ext cx="651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Enable</a:t>
              </a:r>
            </a:p>
          </p:txBody>
        </p:sp>
        <p:sp>
          <p:nvSpPr>
            <p:cNvPr id="1127433" name="Rectangle 9"/>
            <p:cNvSpPr>
              <a:spLocks noChangeArrowheads="1"/>
            </p:cNvSpPr>
            <p:nvPr/>
          </p:nvSpPr>
          <p:spPr bwMode="auto">
            <a:xfrm>
              <a:off x="4087" y="1647"/>
              <a:ext cx="1512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Write(1)/Read(0)</a:t>
              </a:r>
            </a:p>
          </p:txBody>
        </p:sp>
        <p:sp>
          <p:nvSpPr>
            <p:cNvPr id="1127434" name="Freeform 10"/>
            <p:cNvSpPr>
              <a:spLocks/>
            </p:cNvSpPr>
            <p:nvPr/>
          </p:nvSpPr>
          <p:spPr bwMode="auto">
            <a:xfrm>
              <a:off x="3416" y="2827"/>
              <a:ext cx="169" cy="193"/>
            </a:xfrm>
            <a:custGeom>
              <a:avLst/>
              <a:gdLst/>
              <a:ahLst/>
              <a:cxnLst>
                <a:cxn ang="0">
                  <a:pos x="168" y="192"/>
                </a:cxn>
                <a:cxn ang="0">
                  <a:pos x="168" y="0"/>
                </a:cxn>
                <a:cxn ang="0">
                  <a:pos x="0" y="96"/>
                </a:cxn>
                <a:cxn ang="0">
                  <a:pos x="168" y="192"/>
                </a:cxn>
              </a:cxnLst>
              <a:rect l="0" t="0" r="r" b="b"/>
              <a:pathLst>
                <a:path w="169" h="193">
                  <a:moveTo>
                    <a:pt x="168" y="192"/>
                  </a:moveTo>
                  <a:lnTo>
                    <a:pt x="168" y="0"/>
                  </a:lnTo>
                  <a:lnTo>
                    <a:pt x="0" y="96"/>
                  </a:lnTo>
                  <a:lnTo>
                    <a:pt x="168" y="19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5" name="Oval 11"/>
            <p:cNvSpPr>
              <a:spLocks noChangeArrowheads="1"/>
            </p:cNvSpPr>
            <p:nvPr/>
          </p:nvSpPr>
          <p:spPr bwMode="auto">
            <a:xfrm>
              <a:off x="3384" y="2907"/>
              <a:ext cx="32" cy="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6" name="Freeform 12"/>
            <p:cNvSpPr>
              <a:spLocks/>
            </p:cNvSpPr>
            <p:nvPr/>
          </p:nvSpPr>
          <p:spPr bwMode="auto">
            <a:xfrm>
              <a:off x="3592" y="1843"/>
              <a:ext cx="489" cy="1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0"/>
                </a:cxn>
              </a:cxnLst>
              <a:rect l="0" t="0" r="r" b="b"/>
              <a:pathLst>
                <a:path w="489" h="1">
                  <a:moveTo>
                    <a:pt x="488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7" name="Freeform 13"/>
            <p:cNvSpPr>
              <a:spLocks/>
            </p:cNvSpPr>
            <p:nvPr/>
          </p:nvSpPr>
          <p:spPr bwMode="auto">
            <a:xfrm>
              <a:off x="3584" y="1840"/>
              <a:ext cx="193" cy="1073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1072"/>
                </a:cxn>
                <a:cxn ang="0">
                  <a:pos x="0" y="1072"/>
                </a:cxn>
              </a:cxnLst>
              <a:rect l="0" t="0" r="r" b="b"/>
              <a:pathLst>
                <a:path w="193" h="1073">
                  <a:moveTo>
                    <a:pt x="192" y="0"/>
                  </a:moveTo>
                  <a:lnTo>
                    <a:pt x="192" y="1072"/>
                  </a:lnTo>
                  <a:lnTo>
                    <a:pt x="0" y="107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8" name="Freeform 14"/>
            <p:cNvSpPr>
              <a:spLocks/>
            </p:cNvSpPr>
            <p:nvPr/>
          </p:nvSpPr>
          <p:spPr bwMode="auto">
            <a:xfrm>
              <a:off x="3301" y="2923"/>
              <a:ext cx="81" cy="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</a:cxnLst>
              <a:rect l="0" t="0" r="r" b="b"/>
              <a:pathLst>
                <a:path w="81" h="1">
                  <a:moveTo>
                    <a:pt x="80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9" name="Line 15"/>
            <p:cNvSpPr>
              <a:spLocks noChangeShapeType="1"/>
            </p:cNvSpPr>
            <p:nvPr/>
          </p:nvSpPr>
          <p:spPr bwMode="auto">
            <a:xfrm>
              <a:off x="2560" y="3216"/>
              <a:ext cx="0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0" name="Rectangle 16"/>
            <p:cNvSpPr>
              <a:spLocks noChangeArrowheads="1"/>
            </p:cNvSpPr>
            <p:nvPr/>
          </p:nvSpPr>
          <p:spPr bwMode="auto">
            <a:xfrm>
              <a:off x="2296" y="1725"/>
              <a:ext cx="541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RAM</a:t>
              </a:r>
            </a:p>
          </p:txBody>
        </p:sp>
        <p:sp>
          <p:nvSpPr>
            <p:cNvPr id="1127441" name="Rectangle 17"/>
            <p:cNvSpPr>
              <a:spLocks noChangeArrowheads="1"/>
            </p:cNvSpPr>
            <p:nvPr/>
          </p:nvSpPr>
          <p:spPr bwMode="auto">
            <a:xfrm>
              <a:off x="2167" y="2469"/>
              <a:ext cx="33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din</a:t>
              </a:r>
            </a:p>
          </p:txBody>
        </p:sp>
        <p:sp>
          <p:nvSpPr>
            <p:cNvPr id="1127442" name="Rectangle 18"/>
            <p:cNvSpPr>
              <a:spLocks noChangeArrowheads="1"/>
            </p:cNvSpPr>
            <p:nvPr/>
          </p:nvSpPr>
          <p:spPr bwMode="auto">
            <a:xfrm>
              <a:off x="2607" y="2469"/>
              <a:ext cx="439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dout</a:t>
              </a:r>
            </a:p>
          </p:txBody>
        </p:sp>
        <p:sp>
          <p:nvSpPr>
            <p:cNvPr id="1127443" name="Freeform 19"/>
            <p:cNvSpPr>
              <a:spLocks/>
            </p:cNvSpPr>
            <p:nvPr/>
          </p:nvSpPr>
          <p:spPr bwMode="auto">
            <a:xfrm>
              <a:off x="2696" y="2915"/>
              <a:ext cx="193" cy="193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0"/>
                </a:cxn>
                <a:cxn ang="0">
                  <a:pos x="96" y="192"/>
                </a:cxn>
                <a:cxn ang="0">
                  <a:pos x="192" y="0"/>
                </a:cxn>
              </a:cxnLst>
              <a:rect l="0" t="0" r="r" b="b"/>
              <a:pathLst>
                <a:path w="193" h="193">
                  <a:moveTo>
                    <a:pt x="192" y="0"/>
                  </a:moveTo>
                  <a:lnTo>
                    <a:pt x="0" y="0"/>
                  </a:lnTo>
                  <a:lnTo>
                    <a:pt x="96" y="192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4" name="Line 20"/>
            <p:cNvSpPr>
              <a:spLocks noChangeShapeType="1"/>
            </p:cNvSpPr>
            <p:nvPr/>
          </p:nvSpPr>
          <p:spPr bwMode="auto">
            <a:xfrm>
              <a:off x="2784" y="2691"/>
              <a:ext cx="0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5" name="Rectangle 21"/>
            <p:cNvSpPr>
              <a:spLocks noChangeArrowheads="1"/>
            </p:cNvSpPr>
            <p:nvPr/>
          </p:nvSpPr>
          <p:spPr bwMode="auto">
            <a:xfrm>
              <a:off x="2911" y="1773"/>
              <a:ext cx="318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we</a:t>
              </a:r>
            </a:p>
          </p:txBody>
        </p:sp>
        <p:sp>
          <p:nvSpPr>
            <p:cNvPr id="1127446" name="Line 22"/>
            <p:cNvSpPr>
              <a:spLocks noChangeShapeType="1"/>
            </p:cNvSpPr>
            <p:nvPr/>
          </p:nvSpPr>
          <p:spPr bwMode="auto">
            <a:xfrm>
              <a:off x="2248" y="712"/>
              <a:ext cx="0" cy="3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7" name="Rectangle 23"/>
            <p:cNvSpPr>
              <a:spLocks noChangeArrowheads="1"/>
            </p:cNvSpPr>
            <p:nvPr/>
          </p:nvSpPr>
          <p:spPr bwMode="auto">
            <a:xfrm>
              <a:off x="2055" y="1093"/>
              <a:ext cx="441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7448" name="Line 24"/>
            <p:cNvSpPr>
              <a:spLocks noChangeShapeType="1"/>
            </p:cNvSpPr>
            <p:nvPr/>
          </p:nvSpPr>
          <p:spPr bwMode="auto">
            <a:xfrm flipV="1">
              <a:off x="2888" y="680"/>
              <a:ext cx="0" cy="4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9" name="Rectangle 25"/>
            <p:cNvSpPr>
              <a:spLocks noChangeArrowheads="1"/>
            </p:cNvSpPr>
            <p:nvPr/>
          </p:nvSpPr>
          <p:spPr bwMode="auto">
            <a:xfrm>
              <a:off x="2687" y="1093"/>
              <a:ext cx="455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27450" name="Rectangle 26"/>
            <p:cNvSpPr>
              <a:spLocks noChangeArrowheads="1"/>
            </p:cNvSpPr>
            <p:nvPr/>
          </p:nvSpPr>
          <p:spPr bwMode="auto">
            <a:xfrm>
              <a:off x="2671" y="3378"/>
              <a:ext cx="455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bus</a:t>
              </a:r>
            </a:p>
          </p:txBody>
        </p:sp>
        <p:sp>
          <p:nvSpPr>
            <p:cNvPr id="1127451" name="Freeform 27"/>
            <p:cNvSpPr>
              <a:spLocks/>
            </p:cNvSpPr>
            <p:nvPr/>
          </p:nvSpPr>
          <p:spPr bwMode="auto">
            <a:xfrm>
              <a:off x="2328" y="2672"/>
              <a:ext cx="465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8"/>
                </a:cxn>
                <a:cxn ang="0">
                  <a:pos x="464" y="528"/>
                </a:cxn>
                <a:cxn ang="0">
                  <a:pos x="464" y="416"/>
                </a:cxn>
              </a:cxnLst>
              <a:rect l="0" t="0" r="r" b="b"/>
              <a:pathLst>
                <a:path w="465" h="529">
                  <a:moveTo>
                    <a:pt x="0" y="0"/>
                  </a:moveTo>
                  <a:lnTo>
                    <a:pt x="0" y="528"/>
                  </a:lnTo>
                  <a:lnTo>
                    <a:pt x="464" y="528"/>
                  </a:lnTo>
                  <a:lnTo>
                    <a:pt x="464" y="41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2" name="Freeform 28"/>
            <p:cNvSpPr>
              <a:spLocks/>
            </p:cNvSpPr>
            <p:nvPr/>
          </p:nvSpPr>
          <p:spPr bwMode="auto">
            <a:xfrm>
              <a:off x="2856" y="2995"/>
              <a:ext cx="225" cy="1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0" y="0"/>
                </a:cxn>
              </a:cxnLst>
              <a:rect l="0" t="0" r="r" b="b"/>
              <a:pathLst>
                <a:path w="225" h="1">
                  <a:moveTo>
                    <a:pt x="224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3" name="Freeform 29"/>
            <p:cNvSpPr>
              <a:spLocks/>
            </p:cNvSpPr>
            <p:nvPr/>
          </p:nvSpPr>
          <p:spPr bwMode="auto">
            <a:xfrm>
              <a:off x="3220" y="1899"/>
              <a:ext cx="165" cy="1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0"/>
                </a:cxn>
              </a:cxnLst>
              <a:rect l="0" t="0" r="r" b="b"/>
              <a:pathLst>
                <a:path w="165" h="1">
                  <a:moveTo>
                    <a:pt x="164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4" name="Rectangle 30"/>
            <p:cNvSpPr>
              <a:spLocks noChangeArrowheads="1"/>
            </p:cNvSpPr>
            <p:nvPr/>
          </p:nvSpPr>
          <p:spPr bwMode="auto">
            <a:xfrm>
              <a:off x="1744" y="912"/>
              <a:ext cx="2232" cy="2320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5" name="Freeform 31"/>
            <p:cNvSpPr>
              <a:spLocks/>
            </p:cNvSpPr>
            <p:nvPr/>
          </p:nvSpPr>
          <p:spPr bwMode="auto">
            <a:xfrm>
              <a:off x="3592" y="1987"/>
              <a:ext cx="497" cy="1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0"/>
                </a:cxn>
              </a:cxnLst>
              <a:rect l="0" t="0" r="r" b="b"/>
              <a:pathLst>
                <a:path w="497" h="1">
                  <a:moveTo>
                    <a:pt x="496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6" name="Oval 32"/>
            <p:cNvSpPr>
              <a:spLocks noChangeArrowheads="1"/>
            </p:cNvSpPr>
            <p:nvPr/>
          </p:nvSpPr>
          <p:spPr bwMode="auto">
            <a:xfrm>
              <a:off x="3770" y="1838"/>
              <a:ext cx="12" cy="1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7" name="Oval 33"/>
            <p:cNvSpPr>
              <a:spLocks noChangeArrowheads="1"/>
            </p:cNvSpPr>
            <p:nvPr/>
          </p:nvSpPr>
          <p:spPr bwMode="auto">
            <a:xfrm>
              <a:off x="3890" y="1957"/>
              <a:ext cx="47" cy="5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8" name="Freeform 34"/>
            <p:cNvSpPr>
              <a:spLocks/>
            </p:cNvSpPr>
            <p:nvPr/>
          </p:nvSpPr>
          <p:spPr bwMode="auto">
            <a:xfrm>
              <a:off x="3306" y="1992"/>
              <a:ext cx="609" cy="1057"/>
            </a:xfrm>
            <a:custGeom>
              <a:avLst/>
              <a:gdLst/>
              <a:ahLst/>
              <a:cxnLst>
                <a:cxn ang="0">
                  <a:pos x="608" y="0"/>
                </a:cxn>
                <a:cxn ang="0">
                  <a:pos x="608" y="1056"/>
                </a:cxn>
                <a:cxn ang="0">
                  <a:pos x="0" y="1056"/>
                </a:cxn>
              </a:cxnLst>
              <a:rect l="0" t="0" r="r" b="b"/>
              <a:pathLst>
                <a:path w="609" h="1057">
                  <a:moveTo>
                    <a:pt x="608" y="0"/>
                  </a:moveTo>
                  <a:lnTo>
                    <a:pt x="608" y="1056"/>
                  </a:lnTo>
                  <a:lnTo>
                    <a:pt x="0" y="105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9" name="AutoShape 35"/>
            <p:cNvSpPr>
              <a:spLocks noChangeArrowheads="1"/>
            </p:cNvSpPr>
            <p:nvPr/>
          </p:nvSpPr>
          <p:spPr bwMode="auto">
            <a:xfrm flipH="1">
              <a:off x="3390" y="1770"/>
              <a:ext cx="204" cy="25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60" name="AutoShape 36"/>
            <p:cNvSpPr>
              <a:spLocks noChangeArrowheads="1"/>
            </p:cNvSpPr>
            <p:nvPr/>
          </p:nvSpPr>
          <p:spPr bwMode="auto">
            <a:xfrm flipH="1">
              <a:off x="3090" y="2862"/>
              <a:ext cx="204" cy="25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682-A042-2844-BBE5-FEE72CC00A63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Instruction Execution</a:t>
            </a:r>
          </a:p>
        </p:txBody>
      </p:sp>
      <p:sp>
        <p:nvSpPr>
          <p:cNvPr id="1128451" name="Rectangle 3"/>
          <p:cNvSpPr>
            <a:spLocks noChangeArrowheads="1"/>
          </p:cNvSpPr>
          <p:nvPr/>
        </p:nvSpPr>
        <p:spPr bwMode="auto">
          <a:xfrm>
            <a:off x="835025" y="1509713"/>
            <a:ext cx="7672388" cy="337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Execution of a MIPS instruction involves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Verdana" charset="0"/>
            </a:endParaRPr>
          </a:p>
          <a:p>
            <a:pPr lvl="2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1. instruction fetch</a:t>
            </a:r>
          </a:p>
          <a:p>
            <a:pPr lvl="2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2. decode and register fetch</a:t>
            </a:r>
          </a:p>
          <a:p>
            <a:pPr lvl="2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3. ALU operation</a:t>
            </a:r>
          </a:p>
          <a:p>
            <a:pPr lvl="2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4. memory operation (optional)</a:t>
            </a:r>
          </a:p>
          <a:p>
            <a:pPr lvl="2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5. write back to register file (optional)</a:t>
            </a:r>
          </a:p>
          <a:p>
            <a:pPr lvl="2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	+ the computation of the </a:t>
            </a:r>
          </a:p>
          <a:p>
            <a:pPr lvl="2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	    </a:t>
            </a:r>
            <a:r>
              <a:rPr lang="en-US" sz="2400" i="1">
                <a:solidFill>
                  <a:srgbClr val="56127A"/>
                </a:solidFill>
                <a:latin typeface="Verdana" charset="0"/>
              </a:rPr>
              <a:t>next instruction 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address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835-3C2C-094A-BE08-E51179640B63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381000"/>
            <a:ext cx="7162800" cy="8001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Fragments</a:t>
            </a:r>
          </a:p>
        </p:txBody>
      </p:sp>
      <p:sp>
        <p:nvSpPr>
          <p:cNvPr id="1129475" name="Rectangle 3"/>
          <p:cNvSpPr>
            <a:spLocks noChangeArrowheads="1"/>
          </p:cNvSpPr>
          <p:nvPr/>
        </p:nvSpPr>
        <p:spPr bwMode="auto">
          <a:xfrm>
            <a:off x="1117600" y="1371600"/>
            <a:ext cx="4297363" cy="1462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instr fetch: 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PC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   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PC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IR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Memory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A + 4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dispatch on OPcode</a:t>
            </a:r>
          </a:p>
        </p:txBody>
      </p:sp>
      <p:grpSp>
        <p:nvGrpSpPr>
          <p:cNvPr id="1129476" name="Group 4"/>
          <p:cNvGrpSpPr>
            <a:grpSpLocks/>
          </p:cNvGrpSpPr>
          <p:nvPr/>
        </p:nvGrpSpPr>
        <p:grpSpPr bwMode="auto">
          <a:xfrm>
            <a:off x="6119813" y="1435100"/>
            <a:ext cx="1757362" cy="1598613"/>
            <a:chOff x="3847" y="944"/>
            <a:chExt cx="1107" cy="1007"/>
          </a:xfrm>
        </p:grpSpPr>
        <p:sp>
          <p:nvSpPr>
            <p:cNvPr id="1129477" name="Freeform 5"/>
            <p:cNvSpPr>
              <a:spLocks/>
            </p:cNvSpPr>
            <p:nvPr/>
          </p:nvSpPr>
          <p:spPr bwMode="auto">
            <a:xfrm>
              <a:off x="3847" y="944"/>
              <a:ext cx="177" cy="1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53"/>
                </a:cxn>
                <a:cxn ang="0">
                  <a:pos x="98" y="471"/>
                </a:cxn>
                <a:cxn ang="0">
                  <a:pos x="160" y="507"/>
                </a:cxn>
                <a:cxn ang="0">
                  <a:pos x="107" y="551"/>
                </a:cxn>
                <a:cxn ang="0">
                  <a:pos x="107" y="1031"/>
                </a:cxn>
                <a:cxn ang="0">
                  <a:pos x="45" y="1102"/>
                </a:cxn>
              </a:cxnLst>
              <a:rect l="0" t="0" r="r" b="b"/>
              <a:pathLst>
                <a:path w="161" h="1103">
                  <a:moveTo>
                    <a:pt x="0" y="0"/>
                  </a:moveTo>
                  <a:lnTo>
                    <a:pt x="98" y="53"/>
                  </a:lnTo>
                  <a:lnTo>
                    <a:pt x="98" y="471"/>
                  </a:lnTo>
                  <a:lnTo>
                    <a:pt x="160" y="507"/>
                  </a:lnTo>
                  <a:lnTo>
                    <a:pt x="107" y="551"/>
                  </a:lnTo>
                  <a:lnTo>
                    <a:pt x="107" y="1031"/>
                  </a:lnTo>
                  <a:lnTo>
                    <a:pt x="45" y="110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78" name="Rectangle 6"/>
            <p:cNvSpPr>
              <a:spLocks noChangeArrowheads="1"/>
            </p:cNvSpPr>
            <p:nvPr/>
          </p:nvSpPr>
          <p:spPr bwMode="auto">
            <a:xfrm>
              <a:off x="4128" y="1072"/>
              <a:ext cx="826" cy="5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</a:rPr>
                <a:t>can be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</a:rPr>
                <a:t>treated as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</a:rPr>
                <a:t>a macro</a:t>
              </a:r>
            </a:p>
          </p:txBody>
        </p:sp>
      </p:grpSp>
      <p:sp>
        <p:nvSpPr>
          <p:cNvPr id="1129479" name="Rectangle 7"/>
          <p:cNvSpPr>
            <a:spLocks noChangeArrowheads="1"/>
          </p:cNvSpPr>
          <p:nvPr/>
        </p:nvSpPr>
        <p:spPr bwMode="auto">
          <a:xfrm>
            <a:off x="1117600" y="3314700"/>
            <a:ext cx="4364038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ALU:  	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Reg[rs]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Reg[rt]	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Reg[rd]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 func(A,B)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</a:t>
            </a:r>
            <a:r>
              <a:rPr lang="en-US" sz="2000" i="1">
                <a:solidFill>
                  <a:srgbClr val="56127A"/>
                </a:solidFill>
              </a:rPr>
              <a:t>do</a:t>
            </a:r>
            <a:r>
              <a:rPr lang="en-US" sz="2000">
                <a:solidFill>
                  <a:srgbClr val="56127A"/>
                </a:solidFill>
              </a:rPr>
              <a:t> instruction fetch</a:t>
            </a:r>
          </a:p>
        </p:txBody>
      </p:sp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1117600" y="4902200"/>
            <a:ext cx="6657975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ALUi:  	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Reg[rs]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Imm		</a:t>
            </a:r>
            <a:r>
              <a:rPr lang="en-US" sz="2000" i="1">
                <a:solidFill>
                  <a:srgbClr val="56127A"/>
                </a:solidFill>
              </a:rPr>
              <a:t>sign extension ...</a:t>
            </a:r>
            <a:endParaRPr lang="en-US" sz="2000">
              <a:solidFill>
                <a:srgbClr val="56127A"/>
              </a:solidFill>
            </a:endParaRP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Reg[rt]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Opcode(A,B)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</a:t>
            </a:r>
            <a:r>
              <a:rPr lang="en-US" sz="2000" i="1">
                <a:solidFill>
                  <a:srgbClr val="56127A"/>
                </a:solidFill>
              </a:rPr>
              <a:t>do</a:t>
            </a:r>
            <a:r>
              <a:rPr lang="en-US" sz="2000">
                <a:solidFill>
                  <a:srgbClr val="56127A"/>
                </a:solidFill>
              </a:rPr>
              <a:t> instruction fetch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9" grpId="0" autoUpdateAnimBg="0"/>
      <p:bldP spid="112948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3134-B28D-9F42-9BD1-6CE88A47B525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482600"/>
            <a:ext cx="7556500" cy="74612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Fragments </a:t>
            </a:r>
            <a:r>
              <a:rPr lang="en-US" sz="2000" i="1"/>
              <a:t>(cont.)</a:t>
            </a: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403350" y="1293813"/>
            <a:ext cx="6003925" cy="53324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LW:  	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Imm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 + B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Reg[rt]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Memory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instruction fetch </a:t>
            </a:r>
          </a:p>
          <a:p>
            <a:pPr lvl="3">
              <a:spcBef>
                <a:spcPct val="0"/>
              </a:spcBef>
            </a:pPr>
            <a:endParaRPr lang="en-US" sz="8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J:  	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IR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JumpTarg(A,B)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instruction fetch </a:t>
            </a:r>
          </a:p>
          <a:p>
            <a:pPr lvl="3">
              <a:spcBef>
                <a:spcPct val="0"/>
              </a:spcBef>
            </a:pPr>
            <a:endParaRPr lang="en-US" sz="8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beqz:	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If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zero?(A) 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then go to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bz-taken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instruction fetch </a:t>
            </a:r>
          </a:p>
          <a:p>
            <a:pPr>
              <a:spcBef>
                <a:spcPct val="0"/>
              </a:spcBef>
            </a:pPr>
            <a:endParaRPr lang="en-US" sz="8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bz-taken: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Imm &lt;&lt; 2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 + B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instruction fetch </a:t>
            </a:r>
          </a:p>
        </p:txBody>
      </p:sp>
      <p:sp>
        <p:nvSpPr>
          <p:cNvPr id="1130500" name="Text Box 4"/>
          <p:cNvSpPr txBox="1">
            <a:spLocks noChangeArrowheads="1"/>
          </p:cNvSpPr>
          <p:nvPr/>
        </p:nvSpPr>
        <p:spPr bwMode="auto">
          <a:xfrm>
            <a:off x="5986463" y="2827338"/>
            <a:ext cx="2897187" cy="654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>
                <a:solidFill>
                  <a:srgbClr val="56127A"/>
                </a:solidFill>
                <a:latin typeface="Verdana" charset="0"/>
              </a:rPr>
              <a:t>JumpTarg(A,B) = </a:t>
            </a:r>
          </a:p>
          <a:p>
            <a:pPr>
              <a:spcBef>
                <a:spcPct val="0"/>
              </a:spcBef>
            </a:pPr>
            <a:r>
              <a:rPr lang="en-US" sz="1800" i="1">
                <a:solidFill>
                  <a:srgbClr val="56127A"/>
                </a:solidFill>
                <a:latin typeface="Verdana" charset="0"/>
              </a:rPr>
              <a:t>{A[31:28],B[25:0],00}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0FF-75DA-E74E-A262-952AB764E9FD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5311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MIPS Microcontroller: </a:t>
            </a:r>
            <a:r>
              <a:rPr lang="en-US" sz="2000" i="1"/>
              <a:t>first attempt</a:t>
            </a:r>
          </a:p>
        </p:txBody>
      </p:sp>
      <p:sp>
        <p:nvSpPr>
          <p:cNvPr id="1131523" name="Rectangle 3"/>
          <p:cNvSpPr>
            <a:spLocks noChangeArrowheads="1"/>
          </p:cNvSpPr>
          <p:nvPr/>
        </p:nvSpPr>
        <p:spPr bwMode="auto">
          <a:xfrm>
            <a:off x="7823200" y="4745038"/>
            <a:ext cx="106045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 state</a:t>
            </a:r>
          </a:p>
        </p:txBody>
      </p:sp>
      <p:grpSp>
        <p:nvGrpSpPr>
          <p:cNvPr id="1131524" name="Group 4"/>
          <p:cNvGrpSpPr>
            <a:grpSpLocks/>
          </p:cNvGrpSpPr>
          <p:nvPr/>
        </p:nvGrpSpPr>
        <p:grpSpPr bwMode="auto">
          <a:xfrm>
            <a:off x="665163" y="1335088"/>
            <a:ext cx="7489825" cy="4622800"/>
            <a:chOff x="419" y="841"/>
            <a:chExt cx="4718" cy="2912"/>
          </a:xfrm>
        </p:grpSpPr>
        <p:sp>
          <p:nvSpPr>
            <p:cNvPr id="1131525" name="Rectangle 5"/>
            <p:cNvSpPr>
              <a:spLocks noChangeArrowheads="1"/>
            </p:cNvSpPr>
            <p:nvPr/>
          </p:nvSpPr>
          <p:spPr bwMode="auto">
            <a:xfrm>
              <a:off x="3024" y="1488"/>
              <a:ext cx="1328" cy="280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3175" y="1495"/>
              <a:ext cx="10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 (state)</a:t>
              </a: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2140" y="2135"/>
              <a:ext cx="1887" cy="9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28" name="Freeform 8"/>
            <p:cNvSpPr>
              <a:spLocks/>
            </p:cNvSpPr>
            <p:nvPr/>
          </p:nvSpPr>
          <p:spPr bwMode="auto">
            <a:xfrm>
              <a:off x="3680" y="1776"/>
              <a:ext cx="1" cy="3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8"/>
                </a:cxn>
              </a:cxnLst>
              <a:rect l="0" t="0" r="r" b="b"/>
              <a:pathLst>
                <a:path w="1" h="369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29" name="Line 9"/>
            <p:cNvSpPr>
              <a:spLocks noChangeShapeType="1"/>
            </p:cNvSpPr>
            <p:nvPr/>
          </p:nvSpPr>
          <p:spPr bwMode="auto">
            <a:xfrm>
              <a:off x="3744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0" name="Line 10"/>
            <p:cNvSpPr>
              <a:spLocks noChangeShapeType="1"/>
            </p:cNvSpPr>
            <p:nvPr/>
          </p:nvSpPr>
          <p:spPr bwMode="auto">
            <a:xfrm>
              <a:off x="3552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1" name="Line 11"/>
            <p:cNvSpPr>
              <a:spLocks noChangeShapeType="1"/>
            </p:cNvSpPr>
            <p:nvPr/>
          </p:nvSpPr>
          <p:spPr bwMode="auto">
            <a:xfrm>
              <a:off x="3360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2" name="Line 12"/>
            <p:cNvSpPr>
              <a:spLocks noChangeShapeType="1"/>
            </p:cNvSpPr>
            <p:nvPr/>
          </p:nvSpPr>
          <p:spPr bwMode="auto">
            <a:xfrm>
              <a:off x="3168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3" name="Line 13"/>
            <p:cNvSpPr>
              <a:spLocks noChangeShapeType="1"/>
            </p:cNvSpPr>
            <p:nvPr/>
          </p:nvSpPr>
          <p:spPr bwMode="auto">
            <a:xfrm>
              <a:off x="2976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4" name="Line 14"/>
            <p:cNvSpPr>
              <a:spLocks noChangeShapeType="1"/>
            </p:cNvSpPr>
            <p:nvPr/>
          </p:nvSpPr>
          <p:spPr bwMode="auto">
            <a:xfrm>
              <a:off x="2784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5" name="Line 15"/>
            <p:cNvSpPr>
              <a:spLocks noChangeShapeType="1"/>
            </p:cNvSpPr>
            <p:nvPr/>
          </p:nvSpPr>
          <p:spPr bwMode="auto">
            <a:xfrm>
              <a:off x="2592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6" name="Line 16"/>
            <p:cNvSpPr>
              <a:spLocks noChangeShapeType="1"/>
            </p:cNvSpPr>
            <p:nvPr/>
          </p:nvSpPr>
          <p:spPr bwMode="auto">
            <a:xfrm>
              <a:off x="2400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7" name="Line 17"/>
            <p:cNvSpPr>
              <a:spLocks noChangeShapeType="1"/>
            </p:cNvSpPr>
            <p:nvPr/>
          </p:nvSpPr>
          <p:spPr bwMode="auto">
            <a:xfrm>
              <a:off x="2208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8" name="Freeform 18"/>
            <p:cNvSpPr>
              <a:spLocks/>
            </p:cNvSpPr>
            <p:nvPr/>
          </p:nvSpPr>
          <p:spPr bwMode="auto">
            <a:xfrm>
              <a:off x="1808" y="944"/>
              <a:ext cx="1009" cy="1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1008" y="1200"/>
                </a:cxn>
              </a:cxnLst>
              <a:rect l="0" t="0" r="r" b="b"/>
              <a:pathLst>
                <a:path w="1009" h="1201">
                  <a:moveTo>
                    <a:pt x="0" y="0"/>
                  </a:moveTo>
                  <a:lnTo>
                    <a:pt x="1008" y="0"/>
                  </a:lnTo>
                  <a:lnTo>
                    <a:pt x="1008" y="120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9" name="Freeform 19"/>
            <p:cNvSpPr>
              <a:spLocks/>
            </p:cNvSpPr>
            <p:nvPr/>
          </p:nvSpPr>
          <p:spPr bwMode="auto">
            <a:xfrm>
              <a:off x="1808" y="1136"/>
              <a:ext cx="817" cy="10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0"/>
                </a:cxn>
                <a:cxn ang="0">
                  <a:pos x="816" y="1008"/>
                </a:cxn>
              </a:cxnLst>
              <a:rect l="0" t="0" r="r" b="b"/>
              <a:pathLst>
                <a:path w="817" h="1009">
                  <a:moveTo>
                    <a:pt x="0" y="0"/>
                  </a:moveTo>
                  <a:lnTo>
                    <a:pt x="816" y="0"/>
                  </a:lnTo>
                  <a:lnTo>
                    <a:pt x="816" y="10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0" name="Freeform 20"/>
            <p:cNvSpPr>
              <a:spLocks/>
            </p:cNvSpPr>
            <p:nvPr/>
          </p:nvSpPr>
          <p:spPr bwMode="auto">
            <a:xfrm>
              <a:off x="1808" y="1328"/>
              <a:ext cx="625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0"/>
                </a:cxn>
                <a:cxn ang="0">
                  <a:pos x="624" y="816"/>
                </a:cxn>
              </a:cxnLst>
              <a:rect l="0" t="0" r="r" b="b"/>
              <a:pathLst>
                <a:path w="625" h="817">
                  <a:moveTo>
                    <a:pt x="0" y="0"/>
                  </a:moveTo>
                  <a:lnTo>
                    <a:pt x="624" y="0"/>
                  </a:lnTo>
                  <a:lnTo>
                    <a:pt x="624" y="8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1" name="Rectangle 21"/>
            <p:cNvSpPr>
              <a:spLocks noChangeArrowheads="1"/>
            </p:cNvSpPr>
            <p:nvPr/>
          </p:nvSpPr>
          <p:spPr bwMode="auto">
            <a:xfrm>
              <a:off x="419" y="841"/>
              <a:ext cx="1371" cy="5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zero?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Busy (memory)</a:t>
              </a:r>
            </a:p>
          </p:txBody>
        </p:sp>
        <p:sp>
          <p:nvSpPr>
            <p:cNvPr id="1131542" name="Rectangle 22"/>
            <p:cNvSpPr>
              <a:spLocks noChangeArrowheads="1"/>
            </p:cNvSpPr>
            <p:nvPr/>
          </p:nvSpPr>
          <p:spPr bwMode="auto">
            <a:xfrm>
              <a:off x="2160" y="3505"/>
              <a:ext cx="1735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Control Signals (17)</a:t>
              </a:r>
            </a:p>
          </p:txBody>
        </p:sp>
        <p:sp>
          <p:nvSpPr>
            <p:cNvPr id="1131543" name="Line 23"/>
            <p:cNvSpPr>
              <a:spLocks noChangeShapeType="1"/>
            </p:cNvSpPr>
            <p:nvPr/>
          </p:nvSpPr>
          <p:spPr bwMode="auto">
            <a:xfrm flipH="1">
              <a:off x="3624" y="1872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4" name="Rectangle 24"/>
            <p:cNvSpPr>
              <a:spLocks noChangeArrowheads="1"/>
            </p:cNvSpPr>
            <p:nvPr/>
          </p:nvSpPr>
          <p:spPr bwMode="auto">
            <a:xfrm>
              <a:off x="3417" y="1771"/>
              <a:ext cx="19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s</a:t>
              </a:r>
            </a:p>
          </p:txBody>
        </p:sp>
        <p:sp>
          <p:nvSpPr>
            <p:cNvPr id="1131545" name="Rectangle 25"/>
            <p:cNvSpPr>
              <a:spLocks noChangeArrowheads="1"/>
            </p:cNvSpPr>
            <p:nvPr/>
          </p:nvSpPr>
          <p:spPr bwMode="auto">
            <a:xfrm>
              <a:off x="4940" y="2164"/>
              <a:ext cx="19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s</a:t>
              </a:r>
            </a:p>
          </p:txBody>
        </p:sp>
        <p:sp>
          <p:nvSpPr>
            <p:cNvPr id="1131546" name="Line 26"/>
            <p:cNvSpPr>
              <a:spLocks noChangeShapeType="1"/>
            </p:cNvSpPr>
            <p:nvPr/>
          </p:nvSpPr>
          <p:spPr bwMode="auto">
            <a:xfrm flipH="1">
              <a:off x="2760" y="1048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7" name="Rectangle 27"/>
            <p:cNvSpPr>
              <a:spLocks noChangeArrowheads="1"/>
            </p:cNvSpPr>
            <p:nvPr/>
          </p:nvSpPr>
          <p:spPr bwMode="auto">
            <a:xfrm>
              <a:off x="2591" y="964"/>
              <a:ext cx="20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6</a:t>
              </a:r>
            </a:p>
          </p:txBody>
        </p:sp>
        <p:sp>
          <p:nvSpPr>
            <p:cNvPr id="1131548" name="Rectangle 28"/>
            <p:cNvSpPr>
              <a:spLocks noChangeArrowheads="1"/>
            </p:cNvSpPr>
            <p:nvPr/>
          </p:nvSpPr>
          <p:spPr bwMode="auto">
            <a:xfrm>
              <a:off x="2423" y="2483"/>
              <a:ext cx="1316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Program ROM</a:t>
              </a:r>
            </a:p>
          </p:txBody>
        </p:sp>
        <p:sp>
          <p:nvSpPr>
            <p:cNvPr id="1131549" name="Rectangle 29"/>
            <p:cNvSpPr>
              <a:spLocks noChangeArrowheads="1"/>
            </p:cNvSpPr>
            <p:nvPr/>
          </p:nvSpPr>
          <p:spPr bwMode="auto">
            <a:xfrm>
              <a:off x="2757" y="2110"/>
              <a:ext cx="478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31550" name="Rectangle 30"/>
            <p:cNvSpPr>
              <a:spLocks noChangeArrowheads="1"/>
            </p:cNvSpPr>
            <p:nvPr/>
          </p:nvSpPr>
          <p:spPr bwMode="auto">
            <a:xfrm>
              <a:off x="2783" y="2868"/>
              <a:ext cx="469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31551" name="Freeform 31"/>
            <p:cNvSpPr>
              <a:spLocks/>
            </p:cNvSpPr>
            <p:nvPr/>
          </p:nvSpPr>
          <p:spPr bwMode="auto">
            <a:xfrm>
              <a:off x="3656" y="1048"/>
              <a:ext cx="1209" cy="2356"/>
            </a:xfrm>
            <a:custGeom>
              <a:avLst/>
              <a:gdLst/>
              <a:ahLst/>
              <a:cxnLst>
                <a:cxn ang="0">
                  <a:pos x="217" y="2068"/>
                </a:cxn>
                <a:cxn ang="0">
                  <a:pos x="215" y="2356"/>
                </a:cxn>
                <a:cxn ang="0">
                  <a:pos x="1209" y="2356"/>
                </a:cxn>
                <a:cxn ang="0">
                  <a:pos x="1209" y="0"/>
                </a:cxn>
                <a:cxn ang="0">
                  <a:pos x="1" y="0"/>
                </a:cxn>
                <a:cxn ang="0">
                  <a:pos x="0" y="416"/>
                </a:cxn>
                <a:cxn ang="0">
                  <a:pos x="1" y="321"/>
                </a:cxn>
              </a:cxnLst>
              <a:rect l="0" t="0" r="r" b="b"/>
              <a:pathLst>
                <a:path w="1209" h="2356">
                  <a:moveTo>
                    <a:pt x="217" y="2068"/>
                  </a:moveTo>
                  <a:lnTo>
                    <a:pt x="215" y="2356"/>
                  </a:lnTo>
                  <a:lnTo>
                    <a:pt x="1209" y="2356"/>
                  </a:lnTo>
                  <a:lnTo>
                    <a:pt x="1209" y="0"/>
                  </a:lnTo>
                  <a:lnTo>
                    <a:pt x="1" y="0"/>
                  </a:lnTo>
                  <a:lnTo>
                    <a:pt x="0" y="416"/>
                  </a:lnTo>
                  <a:lnTo>
                    <a:pt x="1" y="32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 flipH="1">
              <a:off x="4831" y="2313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1557" name="Text Box 37"/>
          <p:cNvSpPr txBox="1">
            <a:spLocks noChangeArrowheads="1"/>
          </p:cNvSpPr>
          <p:nvPr/>
        </p:nvSpPr>
        <p:spPr bwMode="auto">
          <a:xfrm>
            <a:off x="238125" y="4108450"/>
            <a:ext cx="310515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= 2</a:t>
            </a:r>
            <a:r>
              <a:rPr lang="en-US" sz="2000" baseline="30000">
                <a:solidFill>
                  <a:srgbClr val="56127A"/>
                </a:solidFill>
                <a:latin typeface="Verdana" charset="0"/>
              </a:rPr>
              <a:t>(opcode+status+s)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words</a:t>
            </a:r>
          </a:p>
        </p:txBody>
      </p: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7883525" y="2736850"/>
            <a:ext cx="125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How big is “s”?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406400" y="3700463"/>
            <a:ext cx="1657350" cy="1231900"/>
            <a:chOff x="256" y="2331"/>
            <a:chExt cx="1044" cy="776"/>
          </a:xfrm>
        </p:grpSpPr>
        <p:sp>
          <p:nvSpPr>
            <p:cNvPr id="1131560" name="Rectangle 40"/>
            <p:cNvSpPr>
              <a:spLocks noChangeArrowheads="1"/>
            </p:cNvSpPr>
            <p:nvPr/>
          </p:nvSpPr>
          <p:spPr bwMode="auto">
            <a:xfrm>
              <a:off x="256" y="2331"/>
              <a:ext cx="992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ROM size ?</a:t>
              </a:r>
            </a:p>
          </p:txBody>
        </p:sp>
        <p:sp>
          <p:nvSpPr>
            <p:cNvPr id="1131561" name="Rectangle 41"/>
            <p:cNvSpPr>
              <a:spLocks noChangeArrowheads="1"/>
            </p:cNvSpPr>
            <p:nvPr/>
          </p:nvSpPr>
          <p:spPr bwMode="auto">
            <a:xfrm>
              <a:off x="256" y="2859"/>
              <a:ext cx="104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Word size ?</a:t>
              </a:r>
            </a:p>
          </p:txBody>
        </p:sp>
      </p:grpSp>
      <p:sp>
        <p:nvSpPr>
          <p:cNvPr id="1131562" name="Text Box 42"/>
          <p:cNvSpPr txBox="1">
            <a:spLocks noChangeArrowheads="1"/>
          </p:cNvSpPr>
          <p:nvPr/>
        </p:nvSpPr>
        <p:spPr bwMode="auto">
          <a:xfrm>
            <a:off x="238125" y="4857750"/>
            <a:ext cx="22606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= control+s 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57" grpId="0" animBg="1" autoUpdateAnimBg="0"/>
      <p:bldP spid="1131558" grpId="0" autoUpdateAnimBg="0"/>
      <p:bldP spid="113156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2C69-11C1-1A4F-BBEA-743939160AE1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57200"/>
            <a:ext cx="8353425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</a:t>
            </a:r>
            <a:r>
              <a:rPr lang="en-US" sz="2000"/>
              <a:t> </a:t>
            </a:r>
            <a:r>
              <a:rPr lang="en-US" sz="2000" i="1"/>
              <a:t>worksheet</a:t>
            </a:r>
            <a:endParaRPr lang="en-US"/>
          </a:p>
        </p:txBody>
      </p:sp>
      <p:sp>
        <p:nvSpPr>
          <p:cNvPr id="1132547" name="Rectangle 3"/>
          <p:cNvSpPr>
            <a:spLocks noChangeArrowheads="1"/>
          </p:cNvSpPr>
          <p:nvPr/>
        </p:nvSpPr>
        <p:spPr bwMode="auto">
          <a:xfrm>
            <a:off x="769938" y="1355725"/>
            <a:ext cx="7518400" cy="466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State  Op    zero?    busy     Control points	      next-state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 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yes 	       ....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no 	IR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Memory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 *	*	* 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 + 4 		?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 		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Reg[rt] 		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Reg[rd]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func(A,B)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4178300" y="1346200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673100" y="180340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771525" y="3600450"/>
            <a:ext cx="71993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 ALU	*	* 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 + 4 		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266700" y="3390900"/>
            <a:ext cx="8343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3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50" grpId="0" animBg="1"/>
      <p:bldP spid="11325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268-A1CE-D746-9545-4132339D6202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75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</a:t>
            </a:r>
          </a:p>
        </p:txBody>
      </p:sp>
      <p:sp>
        <p:nvSpPr>
          <p:cNvPr id="1133571" name="Rectangle 3"/>
          <p:cNvSpPr>
            <a:spLocks noChangeArrowheads="1"/>
          </p:cNvSpPr>
          <p:nvPr/>
        </p:nvSpPr>
        <p:spPr bwMode="auto">
          <a:xfrm>
            <a:off x="788988" y="1187450"/>
            <a:ext cx="7896225" cy="5434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State  Op    zero?    busy        Control points	next-state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0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 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yes 	       ....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no 	IR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Memory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ALU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ALU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  <a:endParaRPr lang="en-US" sz="2000">
              <a:solidFill>
                <a:schemeClr val="accent1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ALUi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ALUi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LW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LW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  <a:endParaRPr lang="en-US" sz="2000">
              <a:solidFill>
                <a:schemeClr val="accent1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SW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SW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  <a:endParaRPr lang="en-US" sz="2000">
              <a:solidFill>
                <a:schemeClr val="accent1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J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J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JAL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JAL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JR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JR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JALR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JALR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 beqz	*	* 	PC </a:t>
            </a:r>
            <a:r>
              <a:rPr lang="en-US" sz="2000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>
                <a:solidFill>
                  <a:schemeClr val="accent1"/>
                </a:solidFill>
                <a:latin typeface="Verdana" charset="0"/>
              </a:rPr>
              <a:t> A + 4 		beqz</a:t>
            </a:r>
            <a:r>
              <a:rPr lang="en-US" sz="2000" baseline="-25000">
                <a:solidFill>
                  <a:schemeClr val="accent1"/>
                </a:solidFill>
                <a:latin typeface="Verdana" charset="0"/>
              </a:rPr>
              <a:t>0</a:t>
            </a:r>
            <a:r>
              <a:rPr lang="en-US" sz="2000">
                <a:solidFill>
                  <a:schemeClr val="accent2"/>
                </a:solidFill>
                <a:latin typeface="Verdana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...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 		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Reg[rt] 		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Reg[rd]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func(A,B)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</a:p>
        </p:txBody>
      </p:sp>
      <p:sp>
        <p:nvSpPr>
          <p:cNvPr id="1133572" name="Line 4"/>
          <p:cNvSpPr>
            <a:spLocks noChangeShapeType="1"/>
          </p:cNvSpPr>
          <p:nvPr/>
        </p:nvSpPr>
        <p:spPr bwMode="auto">
          <a:xfrm>
            <a:off x="825500" y="158750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3" name="Line 5"/>
          <p:cNvSpPr>
            <a:spLocks noChangeShapeType="1"/>
          </p:cNvSpPr>
          <p:nvPr/>
        </p:nvSpPr>
        <p:spPr bwMode="auto">
          <a:xfrm>
            <a:off x="4406900" y="1282700"/>
            <a:ext cx="12700" cy="532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1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Computer Science at crossroads from sequential to parallel computing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Computer 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CS152 is about interaction of hardware and software, and design of appropriate abstraction layers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Comp. Arch. shaped by technology and applications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History provides lessons for the future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Cost of software development a large constraint on architecture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Compatibility a key solution to software cost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IBM 360 introduces notion of “family of machines” running same ISA but very different implementations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Six different machines released on same day (April 7, 1964)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“Future-proofing” for subsequent generations of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A264-9407-C845-A34E-754EC87DAE93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37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 </a:t>
            </a:r>
            <a:r>
              <a:rPr lang="en-US" sz="2000" i="1"/>
              <a:t>Cont.</a:t>
            </a:r>
          </a:p>
        </p:txBody>
      </p:sp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687388" y="1276350"/>
            <a:ext cx="7896225" cy="5407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State  Op    zero?    busy        Control points 	next-state</a:t>
            </a:r>
          </a:p>
          <a:p>
            <a:pPr>
              <a:spcBef>
                <a:spcPct val="0"/>
              </a:spcBef>
            </a:pPr>
            <a:endParaRPr lang="en-US" sz="9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 		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sExt	*	* 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sExt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(Imm)	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uExt	*	* 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uExt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(Imm)	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Reg[rd]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Op(A,B)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		J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IR			J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JumpTarg(A,B)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...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*	*	* 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		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*	yes	*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 		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*	no	*	       ....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sExt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(Imm)	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*	*	*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A+B		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...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		</a:t>
            </a:r>
          </a:p>
        </p:txBody>
      </p:sp>
      <p:sp>
        <p:nvSpPr>
          <p:cNvPr id="1134596" name="Line 4"/>
          <p:cNvSpPr>
            <a:spLocks noChangeShapeType="1"/>
          </p:cNvSpPr>
          <p:nvPr/>
        </p:nvSpPr>
        <p:spPr bwMode="auto">
          <a:xfrm>
            <a:off x="609600" y="167640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97" name="Line 5"/>
          <p:cNvSpPr>
            <a:spLocks noChangeShapeType="1"/>
          </p:cNvSpPr>
          <p:nvPr/>
        </p:nvSpPr>
        <p:spPr bwMode="auto">
          <a:xfrm flipH="1">
            <a:off x="4114800" y="1295400"/>
            <a:ext cx="12700" cy="476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98" name="Text Box 6"/>
          <p:cNvSpPr txBox="1">
            <a:spLocks noChangeArrowheads="1"/>
          </p:cNvSpPr>
          <p:nvPr/>
        </p:nvSpPr>
        <p:spPr bwMode="auto">
          <a:xfrm>
            <a:off x="3727450" y="6243638"/>
            <a:ext cx="4979988" cy="3794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i="1">
                <a:solidFill>
                  <a:srgbClr val="56127A"/>
                </a:solidFill>
                <a:latin typeface="Verdana" charset="0"/>
              </a:rPr>
              <a:t>JumpTarg(A,B) = {A[31:28],B[25:0],00}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6F9C-840D-6C42-8C65-86946F06C735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44500"/>
            <a:ext cx="7162800" cy="711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Size of Control Store</a:t>
            </a:r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863600" y="4271963"/>
            <a:ext cx="7748588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</a:rPr>
              <a:t>MIPS:</a:t>
            </a:r>
            <a:r>
              <a:rPr lang="en-US" sz="2400">
                <a:solidFill>
                  <a:srgbClr val="56127A"/>
                </a:solidFill>
              </a:rPr>
              <a:t>  	w = 6+2  	c = 17		s = ?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</a:rPr>
              <a:t>no. of steps per opcode = 4 to 6 + fetch-sequence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</a:rPr>
              <a:t>no. of states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</a:t>
            </a:r>
            <a:r>
              <a:rPr lang="en-US" sz="2400">
                <a:solidFill>
                  <a:srgbClr val="56127A"/>
                </a:solidFill>
              </a:rPr>
              <a:t> (4 steps per op-group ) x op-groups 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</a:rPr>
              <a:t>					+ common sequences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</a:rPr>
              <a:t>		      = 4 x 8 + 10 states = 42 states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>
                <a:solidFill>
                  <a:srgbClr val="56127A"/>
                </a:solidFill>
              </a:rPr>
              <a:t> s = 6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</a:rPr>
              <a:t>      Control ROM = 2</a:t>
            </a:r>
            <a:r>
              <a:rPr lang="en-US" sz="2400" baseline="30000">
                <a:solidFill>
                  <a:srgbClr val="56127A"/>
                </a:solidFill>
              </a:rPr>
              <a:t>(8+6) </a:t>
            </a:r>
            <a:r>
              <a:rPr lang="en-US" sz="2400">
                <a:solidFill>
                  <a:srgbClr val="56127A"/>
                </a:solidFill>
              </a:rPr>
              <a:t>x 23 bits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</a:t>
            </a:r>
            <a:r>
              <a:rPr lang="en-US" sz="2400">
                <a:solidFill>
                  <a:srgbClr val="56127A"/>
                </a:solidFill>
              </a:rPr>
              <a:t> 48 Kbytes</a:t>
            </a:r>
          </a:p>
        </p:txBody>
      </p:sp>
      <p:grpSp>
        <p:nvGrpSpPr>
          <p:cNvPr id="1135620" name="Group 4"/>
          <p:cNvGrpSpPr>
            <a:grpSpLocks/>
          </p:cNvGrpSpPr>
          <p:nvPr/>
        </p:nvGrpSpPr>
        <p:grpSpPr bwMode="auto">
          <a:xfrm>
            <a:off x="658813" y="1270000"/>
            <a:ext cx="7956550" cy="2859088"/>
            <a:chOff x="415" y="800"/>
            <a:chExt cx="5012" cy="1801"/>
          </a:xfrm>
        </p:grpSpPr>
        <p:sp>
          <p:nvSpPr>
            <p:cNvPr id="1135621" name="Rectangle 5"/>
            <p:cNvSpPr>
              <a:spLocks noChangeArrowheads="1"/>
            </p:cNvSpPr>
            <p:nvPr/>
          </p:nvSpPr>
          <p:spPr bwMode="auto">
            <a:xfrm>
              <a:off x="415" y="1655"/>
              <a:ext cx="1874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</a:rPr>
                <a:t>size = 2</a:t>
              </a:r>
              <a:r>
                <a:rPr lang="en-US" sz="2400" baseline="30000">
                  <a:solidFill>
                    <a:srgbClr val="56127A"/>
                  </a:solidFill>
                </a:rPr>
                <a:t>(w+s) </a:t>
              </a:r>
              <a:r>
                <a:rPr lang="en-US" sz="2400">
                  <a:solidFill>
                    <a:srgbClr val="56127A"/>
                  </a:solidFill>
                </a:rPr>
                <a:t>x (c + s)</a:t>
              </a:r>
              <a:r>
                <a:rPr lang="en-US" sz="2400" i="1">
                  <a:solidFill>
                    <a:srgbClr val="56127A"/>
                  </a:solidFill>
                </a:rPr>
                <a:t> </a:t>
              </a:r>
            </a:p>
          </p:txBody>
        </p:sp>
        <p:sp>
          <p:nvSpPr>
            <p:cNvPr id="1135622" name="Rectangle 6"/>
            <p:cNvSpPr>
              <a:spLocks noChangeArrowheads="1"/>
            </p:cNvSpPr>
            <p:nvPr/>
          </p:nvSpPr>
          <p:spPr bwMode="auto">
            <a:xfrm>
              <a:off x="2648" y="1456"/>
              <a:ext cx="1608" cy="8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23" name="Rectangle 7"/>
            <p:cNvSpPr>
              <a:spLocks noChangeArrowheads="1"/>
            </p:cNvSpPr>
            <p:nvPr/>
          </p:nvSpPr>
          <p:spPr bwMode="auto">
            <a:xfrm>
              <a:off x="2931" y="1721"/>
              <a:ext cx="107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Control ROM</a:t>
              </a:r>
            </a:p>
          </p:txBody>
        </p:sp>
        <p:sp>
          <p:nvSpPr>
            <p:cNvPr id="1135624" name="Rectangle 8"/>
            <p:cNvSpPr>
              <a:spLocks noChangeArrowheads="1"/>
            </p:cNvSpPr>
            <p:nvPr/>
          </p:nvSpPr>
          <p:spPr bwMode="auto">
            <a:xfrm>
              <a:off x="3230" y="2085"/>
              <a:ext cx="39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data</a:t>
              </a:r>
            </a:p>
          </p:txBody>
        </p:sp>
        <p:sp>
          <p:nvSpPr>
            <p:cNvPr id="1135625" name="Rectangle 9"/>
            <p:cNvSpPr>
              <a:spLocks noChangeArrowheads="1"/>
            </p:cNvSpPr>
            <p:nvPr/>
          </p:nvSpPr>
          <p:spPr bwMode="auto">
            <a:xfrm>
              <a:off x="430" y="830"/>
              <a:ext cx="1471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status &amp; opcode</a:t>
              </a:r>
            </a:p>
          </p:txBody>
        </p:sp>
        <p:sp>
          <p:nvSpPr>
            <p:cNvPr id="1135626" name="Rectangle 10"/>
            <p:cNvSpPr>
              <a:spLocks noChangeArrowheads="1"/>
            </p:cNvSpPr>
            <p:nvPr/>
          </p:nvSpPr>
          <p:spPr bwMode="auto">
            <a:xfrm>
              <a:off x="3221" y="1426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addr</a:t>
              </a:r>
            </a:p>
          </p:txBody>
        </p:sp>
        <p:sp>
          <p:nvSpPr>
            <p:cNvPr id="1135627" name="Rectangle 11"/>
            <p:cNvSpPr>
              <a:spLocks noChangeArrowheads="1"/>
            </p:cNvSpPr>
            <p:nvPr/>
          </p:nvSpPr>
          <p:spPr bwMode="auto">
            <a:xfrm>
              <a:off x="4652" y="1710"/>
              <a:ext cx="775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next </a:t>
              </a:r>
              <a:r>
                <a:rPr lang="en-US" sz="2000" i="1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 i="1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1135628" name="Rectangle 12"/>
            <p:cNvSpPr>
              <a:spLocks noChangeArrowheads="1"/>
            </p:cNvSpPr>
            <p:nvPr/>
          </p:nvSpPr>
          <p:spPr bwMode="auto">
            <a:xfrm>
              <a:off x="1820" y="2274"/>
              <a:ext cx="1172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Control signals</a:t>
              </a:r>
            </a:p>
          </p:txBody>
        </p:sp>
        <p:sp>
          <p:nvSpPr>
            <p:cNvPr id="1135629" name="Rectangle 13"/>
            <p:cNvSpPr>
              <a:spLocks noChangeArrowheads="1"/>
            </p:cNvSpPr>
            <p:nvPr/>
          </p:nvSpPr>
          <p:spPr bwMode="auto">
            <a:xfrm>
              <a:off x="3391" y="1001"/>
              <a:ext cx="730" cy="24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 </a:t>
              </a:r>
              <a:r>
                <a:rPr lang="en-US" sz="2000" i="1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 i="1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1135630" name="Freeform 14"/>
            <p:cNvSpPr>
              <a:spLocks/>
            </p:cNvSpPr>
            <p:nvPr/>
          </p:nvSpPr>
          <p:spPr bwMode="auto">
            <a:xfrm>
              <a:off x="3129" y="2277"/>
              <a:ext cx="1" cy="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3"/>
                </a:cxn>
              </a:cxnLst>
              <a:rect l="0" t="0" r="r" b="b"/>
              <a:pathLst>
                <a:path w="1" h="324">
                  <a:moveTo>
                    <a:pt x="0" y="0"/>
                  </a:moveTo>
                  <a:lnTo>
                    <a:pt x="0" y="323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1" name="Freeform 15"/>
            <p:cNvSpPr>
              <a:spLocks/>
            </p:cNvSpPr>
            <p:nvPr/>
          </p:nvSpPr>
          <p:spPr bwMode="auto">
            <a:xfrm>
              <a:off x="3770" y="800"/>
              <a:ext cx="774" cy="1635"/>
            </a:xfrm>
            <a:custGeom>
              <a:avLst/>
              <a:gdLst/>
              <a:ahLst/>
              <a:cxnLst>
                <a:cxn ang="0">
                  <a:pos x="22" y="1505"/>
                </a:cxn>
                <a:cxn ang="0">
                  <a:pos x="27" y="1674"/>
                </a:cxn>
                <a:cxn ang="0">
                  <a:pos x="773" y="1674"/>
                </a:cxn>
                <a:cxn ang="0">
                  <a:pos x="773" y="1"/>
                </a:cxn>
                <a:cxn ang="0">
                  <a:pos x="0" y="0"/>
                </a:cxn>
                <a:cxn ang="0">
                  <a:pos x="0" y="237"/>
                </a:cxn>
              </a:cxnLst>
              <a:rect l="0" t="0" r="r" b="b"/>
              <a:pathLst>
                <a:path w="774" h="1675">
                  <a:moveTo>
                    <a:pt x="22" y="1505"/>
                  </a:moveTo>
                  <a:lnTo>
                    <a:pt x="27" y="1674"/>
                  </a:lnTo>
                  <a:lnTo>
                    <a:pt x="773" y="1674"/>
                  </a:lnTo>
                  <a:lnTo>
                    <a:pt x="773" y="1"/>
                  </a:lnTo>
                  <a:lnTo>
                    <a:pt x="0" y="0"/>
                  </a:lnTo>
                  <a:lnTo>
                    <a:pt x="0" y="23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2" name="Line 16"/>
            <p:cNvSpPr>
              <a:spLocks noChangeShapeType="1"/>
            </p:cNvSpPr>
            <p:nvPr/>
          </p:nvSpPr>
          <p:spPr bwMode="auto">
            <a:xfrm flipH="1">
              <a:off x="3778" y="1234"/>
              <a:ext cx="3" cy="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3" name="Freeform 17"/>
            <p:cNvSpPr>
              <a:spLocks/>
            </p:cNvSpPr>
            <p:nvPr/>
          </p:nvSpPr>
          <p:spPr bwMode="auto">
            <a:xfrm>
              <a:off x="1947" y="920"/>
              <a:ext cx="1085" cy="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4" y="0"/>
                </a:cxn>
                <a:cxn ang="0">
                  <a:pos x="1084" y="501"/>
                </a:cxn>
              </a:cxnLst>
              <a:rect l="0" t="0" r="r" b="b"/>
              <a:pathLst>
                <a:path w="1085" h="502">
                  <a:moveTo>
                    <a:pt x="0" y="0"/>
                  </a:moveTo>
                  <a:lnTo>
                    <a:pt x="1084" y="0"/>
                  </a:lnTo>
                  <a:lnTo>
                    <a:pt x="1084" y="50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4" name="Rectangle 18"/>
            <p:cNvSpPr>
              <a:spLocks noChangeArrowheads="1"/>
            </p:cNvSpPr>
            <p:nvPr/>
          </p:nvSpPr>
          <p:spPr bwMode="auto">
            <a:xfrm>
              <a:off x="2379" y="836"/>
              <a:ext cx="218" cy="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/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w</a:t>
              </a:r>
            </a:p>
          </p:txBody>
        </p:sp>
        <p:sp>
          <p:nvSpPr>
            <p:cNvPr id="1135635" name="Rectangle 19"/>
            <p:cNvSpPr>
              <a:spLocks noChangeArrowheads="1"/>
            </p:cNvSpPr>
            <p:nvPr/>
          </p:nvSpPr>
          <p:spPr bwMode="auto">
            <a:xfrm>
              <a:off x="4459" y="1355"/>
              <a:ext cx="30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/  s</a:t>
              </a:r>
            </a:p>
          </p:txBody>
        </p:sp>
        <p:sp>
          <p:nvSpPr>
            <p:cNvPr id="1135636" name="Rectangle 20"/>
            <p:cNvSpPr>
              <a:spLocks noChangeArrowheads="1"/>
            </p:cNvSpPr>
            <p:nvPr/>
          </p:nvSpPr>
          <p:spPr bwMode="auto">
            <a:xfrm>
              <a:off x="3054" y="2284"/>
              <a:ext cx="30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/  c</a:t>
              </a:r>
            </a:p>
          </p:txBody>
        </p:sp>
        <p:sp>
          <p:nvSpPr>
            <p:cNvPr id="1135637" name="Rectangle 21"/>
            <p:cNvSpPr>
              <a:spLocks noChangeArrowheads="1"/>
            </p:cNvSpPr>
            <p:nvPr/>
          </p:nvSpPr>
          <p:spPr bwMode="auto">
            <a:xfrm>
              <a:off x="3408" y="1016"/>
              <a:ext cx="75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25A2-78B5-EA43-B1FE-85BAF447B406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508000"/>
            <a:ext cx="8001000" cy="6985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Reducing Control Store Size </a:t>
            </a:r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698500" y="1955800"/>
            <a:ext cx="8089900" cy="447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 Reduce the ROM height (= address bits)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reduce inputs by extra external logic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each input bit doubles the size of the 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control store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reduce states by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grouping opcodes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find common sequences of actions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condense input status bits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combine all exceptions into one, i.e.,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exception/no-exception</a:t>
            </a:r>
          </a:p>
          <a:p>
            <a:pPr lvl="3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 Reduce the ROM width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restrict the next-state encoding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Next, Dispatch on opcode, Wait for memory, ...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encode control signals (vertical microcode)</a:t>
            </a:r>
          </a:p>
        </p:txBody>
      </p:sp>
      <p:sp>
        <p:nvSpPr>
          <p:cNvPr id="1136644" name="Text Box 4"/>
          <p:cNvSpPr txBox="1">
            <a:spLocks noChangeArrowheads="1"/>
          </p:cNvSpPr>
          <p:nvPr/>
        </p:nvSpPr>
        <p:spPr bwMode="auto">
          <a:xfrm>
            <a:off x="1343025" y="1406525"/>
            <a:ext cx="64404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Control store has to be </a:t>
            </a:r>
            <a:r>
              <a:rPr lang="en-US" sz="2400" i="1">
                <a:solidFill>
                  <a:srgbClr val="56127A"/>
                </a:solidFill>
                <a:latin typeface="Verdana" charset="0"/>
              </a:rPr>
              <a:t>fast </a:t>
            </a:r>
            <a:r>
              <a:rPr lang="en-US" sz="2400" i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i="1">
                <a:solidFill>
                  <a:srgbClr val="56127A"/>
                </a:solidFill>
                <a:latin typeface="Verdana" charset="0"/>
              </a:rPr>
              <a:t> expensive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82A-8BAB-D441-90A3-7F336626B3C1}" type="slidenum">
              <a:rPr lang="en-US"/>
              <a:pPr/>
              <a:t>23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458200" cy="4927600"/>
          </a:xfrm>
        </p:spPr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1 coming out on </a:t>
            </a:r>
            <a:r>
              <a:rPr lang="en-US" dirty="0" smtClean="0"/>
              <a:t>Tuesday</a:t>
            </a:r>
            <a:r>
              <a:rPr lang="en-US" dirty="0"/>
              <a:t>, together with </a:t>
            </a:r>
            <a:r>
              <a:rPr lang="en-US" dirty="0" smtClean="0"/>
              <a:t>PS1</a:t>
            </a:r>
          </a:p>
          <a:p>
            <a:r>
              <a:rPr lang="en-US" dirty="0" smtClean="0"/>
              <a:t>Lab 1 overview in Section, next Thursday, 2pm, 320 Soda</a:t>
            </a:r>
          </a:p>
          <a:p>
            <a:r>
              <a:rPr lang="en-US" dirty="0" smtClean="0"/>
              <a:t>Lab 1 and PS 1 due </a:t>
            </a:r>
            <a:r>
              <a:rPr lang="en-US" b="1" i="1" dirty="0" smtClean="0">
                <a:solidFill>
                  <a:srgbClr val="000000"/>
                </a:solidFill>
              </a:rPr>
              <a:t>start of class </a:t>
            </a:r>
            <a:r>
              <a:rPr lang="en-US" dirty="0" smtClean="0"/>
              <a:t>Thursday Feb. 11</a:t>
            </a:r>
          </a:p>
          <a:p>
            <a:pPr lvl="1"/>
            <a:r>
              <a:rPr lang="en-US" dirty="0" smtClean="0"/>
              <a:t>No extensions for Problem set. Zero credit afterwards.</a:t>
            </a:r>
          </a:p>
          <a:p>
            <a:pPr lvl="1"/>
            <a:r>
              <a:rPr lang="en-US" dirty="0" smtClean="0"/>
              <a:t>Problem sets graded on 0,1,2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Up to two free lab extensions per student, up till next class (Tuesday).  Zero credit afterwards.</a:t>
            </a:r>
          </a:p>
          <a:p>
            <a:r>
              <a:rPr lang="en-US" dirty="0" smtClean="0"/>
              <a:t>Solutions to PS 1 released at </a:t>
            </a:r>
            <a:r>
              <a:rPr lang="en-US" b="1" i="1" dirty="0" smtClean="0">
                <a:solidFill>
                  <a:srgbClr val="000000"/>
                </a:solidFill>
              </a:rPr>
              <a:t>end of same class </a:t>
            </a:r>
          </a:p>
          <a:p>
            <a:r>
              <a:rPr lang="en-US" dirty="0" smtClean="0"/>
              <a:t>Section reviewing PS 1, sam</a:t>
            </a:r>
            <a:r>
              <a:rPr lang="en-US" dirty="0" smtClean="0"/>
              <a:t>e Thursday at 2pm</a:t>
            </a:r>
          </a:p>
          <a:p>
            <a:r>
              <a:rPr lang="en-US" dirty="0" smtClean="0"/>
              <a:t>First Quiz, in class, Tue Feb 16, 9:30-11AM</a:t>
            </a:r>
          </a:p>
          <a:p>
            <a:pPr lvl="1"/>
            <a:r>
              <a:rPr lang="en-US" dirty="0" smtClean="0"/>
              <a:t>Closed book, no calculators, no computers, no </a:t>
            </a:r>
            <a:r>
              <a:rPr lang="en-US" dirty="0" err="1" smtClean="0"/>
              <a:t>cellphones</a:t>
            </a:r>
            <a:endParaRPr lang="en-US" dirty="0" smtClean="0"/>
          </a:p>
          <a:p>
            <a:r>
              <a:rPr lang="en-US" dirty="0" smtClean="0"/>
              <a:t>PS 2 and Lab 2 handed out day of Quiz 1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506A-40A1-074E-8F03-D3CA2DB80EB4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Policy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collaborate to understand problem sets, but must turn in own solution.  Some problems repeated from earlier years - do not copy solutions. </a:t>
            </a:r>
            <a:r>
              <a:rPr lang="en-US" dirty="0" smtClean="0"/>
              <a:t> (Quiz </a:t>
            </a:r>
            <a:r>
              <a:rPr lang="en-US" dirty="0"/>
              <a:t>problems will not be repeated</a:t>
            </a:r>
            <a:r>
              <a:rPr lang="en-US" dirty="0" smtClean="0"/>
              <a:t>…)</a:t>
            </a:r>
          </a:p>
          <a:p>
            <a:r>
              <a:rPr lang="en-US" dirty="0"/>
              <a:t>Each student must complete directed portion of the lab by themselves.  OK to collaborate to understand how to run labs</a:t>
            </a:r>
          </a:p>
          <a:p>
            <a:pPr lvl="1"/>
            <a:r>
              <a:rPr lang="en-US" dirty="0"/>
              <a:t>Class news group info on web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Lab reports must be readable </a:t>
            </a:r>
            <a:r>
              <a:rPr lang="en-US" dirty="0" smtClean="0"/>
              <a:t>English summaries.  Zero credit for handing in output log files from experiments.</a:t>
            </a:r>
            <a:endParaRPr lang="en-US" dirty="0" smtClean="0"/>
          </a:p>
          <a:p>
            <a:r>
              <a:rPr lang="en-US" dirty="0"/>
              <a:t>Can work in group of up to 3 students for open-ended portion of each lab</a:t>
            </a:r>
          </a:p>
          <a:p>
            <a:pPr lvl="1"/>
            <a:r>
              <a:rPr lang="en-US" dirty="0"/>
              <a:t>OK to be in different group for each lab -just make sure to label participants’ names clearly on each </a:t>
            </a:r>
            <a:r>
              <a:rPr lang="en-US" dirty="0" smtClean="0"/>
              <a:t>turned-in </a:t>
            </a:r>
            <a:r>
              <a:rPr lang="en-US" dirty="0"/>
              <a:t>lab</a:t>
            </a:r>
            <a:r>
              <a:rPr lang="en-US" dirty="0" smtClean="0"/>
              <a:t> </a:t>
            </a:r>
            <a:r>
              <a:rPr lang="en-US" dirty="0" smtClean="0"/>
              <a:t>section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B1-41C8-7942-B2AC-F924B2B9B06F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556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MIPS Controller V2</a:t>
            </a:r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409575" y="4648200"/>
            <a:ext cx="2479675" cy="1320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JumpType =</a:t>
            </a:r>
          </a:p>
          <a:p>
            <a:pPr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  next 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 spin</a:t>
            </a:r>
          </a:p>
          <a:p>
            <a:pPr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 fetch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 dispatch</a:t>
            </a:r>
          </a:p>
          <a:p>
            <a:pPr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| 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feqz 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 fnez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</a:p>
        </p:txBody>
      </p:sp>
      <p:grpSp>
        <p:nvGrpSpPr>
          <p:cNvPr id="1137668" name="Group 4"/>
          <p:cNvGrpSpPr>
            <a:grpSpLocks/>
          </p:cNvGrpSpPr>
          <p:nvPr/>
        </p:nvGrpSpPr>
        <p:grpSpPr bwMode="auto">
          <a:xfrm>
            <a:off x="788988" y="1193800"/>
            <a:ext cx="8121650" cy="5372100"/>
            <a:chOff x="177" y="752"/>
            <a:chExt cx="5116" cy="3384"/>
          </a:xfrm>
        </p:grpSpPr>
        <p:sp>
          <p:nvSpPr>
            <p:cNvPr id="1137669" name="Freeform 5"/>
            <p:cNvSpPr>
              <a:spLocks/>
            </p:cNvSpPr>
            <p:nvPr/>
          </p:nvSpPr>
          <p:spPr bwMode="auto">
            <a:xfrm>
              <a:off x="3248" y="2984"/>
              <a:ext cx="1120" cy="79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8" y="792"/>
                </a:cxn>
                <a:cxn ang="0">
                  <a:pos x="1120" y="792"/>
                </a:cxn>
                <a:cxn ang="0">
                  <a:pos x="1120" y="0"/>
                </a:cxn>
              </a:cxnLst>
              <a:rect l="0" t="0" r="r" b="b"/>
              <a:pathLst>
                <a:path w="1120" h="792">
                  <a:moveTo>
                    <a:pt x="0" y="584"/>
                  </a:moveTo>
                  <a:lnTo>
                    <a:pt x="8" y="792"/>
                  </a:lnTo>
                  <a:lnTo>
                    <a:pt x="1120" y="792"/>
                  </a:lnTo>
                  <a:lnTo>
                    <a:pt x="112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70" name="Rectangle 6"/>
            <p:cNvSpPr>
              <a:spLocks noChangeArrowheads="1"/>
            </p:cNvSpPr>
            <p:nvPr/>
          </p:nvSpPr>
          <p:spPr bwMode="auto">
            <a:xfrm>
              <a:off x="1628" y="3907"/>
              <a:ext cx="1573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Control Signals (17)</a:t>
              </a:r>
            </a:p>
          </p:txBody>
        </p:sp>
        <p:sp>
          <p:nvSpPr>
            <p:cNvPr id="1137671" name="Rectangle 7"/>
            <p:cNvSpPr>
              <a:spLocks noChangeArrowheads="1"/>
            </p:cNvSpPr>
            <p:nvPr/>
          </p:nvSpPr>
          <p:spPr bwMode="auto">
            <a:xfrm>
              <a:off x="1736" y="2516"/>
              <a:ext cx="1731" cy="105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72" name="Rectangle 8"/>
            <p:cNvSpPr>
              <a:spLocks noChangeArrowheads="1"/>
            </p:cNvSpPr>
            <p:nvPr/>
          </p:nvSpPr>
          <p:spPr bwMode="auto">
            <a:xfrm>
              <a:off x="1974" y="2956"/>
              <a:ext cx="1327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 ROM</a:t>
              </a:r>
            </a:p>
          </p:txBody>
        </p:sp>
        <p:sp>
          <p:nvSpPr>
            <p:cNvPr id="1137673" name="Rectangle 9"/>
            <p:cNvSpPr>
              <a:spLocks noChangeArrowheads="1"/>
            </p:cNvSpPr>
            <p:nvPr/>
          </p:nvSpPr>
          <p:spPr bwMode="auto">
            <a:xfrm>
              <a:off x="2279" y="2536"/>
              <a:ext cx="67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address</a:t>
              </a:r>
            </a:p>
          </p:txBody>
        </p:sp>
        <p:sp>
          <p:nvSpPr>
            <p:cNvPr id="1137674" name="Rectangle 10"/>
            <p:cNvSpPr>
              <a:spLocks noChangeArrowheads="1"/>
            </p:cNvSpPr>
            <p:nvPr/>
          </p:nvSpPr>
          <p:spPr bwMode="auto">
            <a:xfrm>
              <a:off x="2386" y="3299"/>
              <a:ext cx="433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grpSp>
          <p:nvGrpSpPr>
            <p:cNvPr id="1137675" name="Group 11"/>
            <p:cNvGrpSpPr>
              <a:grpSpLocks/>
            </p:cNvGrpSpPr>
            <p:nvPr/>
          </p:nvGrpSpPr>
          <p:grpSpPr bwMode="auto">
            <a:xfrm>
              <a:off x="1845" y="3573"/>
              <a:ext cx="1184" cy="280"/>
              <a:chOff x="1517" y="3573"/>
              <a:chExt cx="1184" cy="432"/>
            </a:xfrm>
          </p:grpSpPr>
          <p:sp>
            <p:nvSpPr>
              <p:cNvPr id="1137676" name="Line 12"/>
              <p:cNvSpPr>
                <a:spLocks noChangeShapeType="1"/>
              </p:cNvSpPr>
              <p:nvPr/>
            </p:nvSpPr>
            <p:spPr bwMode="auto">
              <a:xfrm>
                <a:off x="2701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77" name="Line 13"/>
              <p:cNvSpPr>
                <a:spLocks noChangeShapeType="1"/>
              </p:cNvSpPr>
              <p:nvPr/>
            </p:nvSpPr>
            <p:spPr bwMode="auto">
              <a:xfrm>
                <a:off x="2509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78" name="Line 14"/>
              <p:cNvSpPr>
                <a:spLocks noChangeShapeType="1"/>
              </p:cNvSpPr>
              <p:nvPr/>
            </p:nvSpPr>
            <p:spPr bwMode="auto">
              <a:xfrm>
                <a:off x="2317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79" name="Line 15"/>
              <p:cNvSpPr>
                <a:spLocks noChangeShapeType="1"/>
              </p:cNvSpPr>
              <p:nvPr/>
            </p:nvSpPr>
            <p:spPr bwMode="auto">
              <a:xfrm>
                <a:off x="2125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80" name="Line 16"/>
              <p:cNvSpPr>
                <a:spLocks noChangeShapeType="1"/>
              </p:cNvSpPr>
              <p:nvPr/>
            </p:nvSpPr>
            <p:spPr bwMode="auto">
              <a:xfrm>
                <a:off x="1933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81" name="Line 17"/>
              <p:cNvSpPr>
                <a:spLocks noChangeShapeType="1"/>
              </p:cNvSpPr>
              <p:nvPr/>
            </p:nvSpPr>
            <p:spPr bwMode="auto">
              <a:xfrm>
                <a:off x="1517" y="3573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82" name="Line 18"/>
              <p:cNvSpPr>
                <a:spLocks noChangeShapeType="1"/>
              </p:cNvSpPr>
              <p:nvPr/>
            </p:nvSpPr>
            <p:spPr bwMode="auto">
              <a:xfrm>
                <a:off x="1709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37683" name="Freeform 19"/>
            <p:cNvSpPr>
              <a:spLocks/>
            </p:cNvSpPr>
            <p:nvPr/>
          </p:nvSpPr>
          <p:spPr bwMode="auto">
            <a:xfrm>
              <a:off x="2684" y="1064"/>
              <a:ext cx="1189" cy="777"/>
            </a:xfrm>
            <a:custGeom>
              <a:avLst/>
              <a:gdLst/>
              <a:ahLst/>
              <a:cxnLst>
                <a:cxn ang="0">
                  <a:pos x="1188" y="776"/>
                </a:cxn>
                <a:cxn ang="0">
                  <a:pos x="1188" y="0"/>
                </a:cxn>
                <a:cxn ang="0">
                  <a:pos x="0" y="0"/>
                </a:cxn>
                <a:cxn ang="0">
                  <a:pos x="0" y="551"/>
                </a:cxn>
              </a:cxnLst>
              <a:rect l="0" t="0" r="r" b="b"/>
              <a:pathLst>
                <a:path w="1189" h="777">
                  <a:moveTo>
                    <a:pt x="1188" y="776"/>
                  </a:moveTo>
                  <a:lnTo>
                    <a:pt x="1188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4" name="Freeform 20"/>
            <p:cNvSpPr>
              <a:spLocks/>
            </p:cNvSpPr>
            <p:nvPr/>
          </p:nvSpPr>
          <p:spPr bwMode="auto">
            <a:xfrm>
              <a:off x="2616" y="2230"/>
              <a:ext cx="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2"/>
                </a:cxn>
              </a:cxnLst>
              <a:rect l="0" t="0" r="r" b="b"/>
              <a:pathLst>
                <a:path w="1" h="303">
                  <a:moveTo>
                    <a:pt x="0" y="0"/>
                  </a:moveTo>
                  <a:lnTo>
                    <a:pt x="0" y="30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5" name="Freeform 21"/>
            <p:cNvSpPr>
              <a:spLocks/>
            </p:cNvSpPr>
            <p:nvPr/>
          </p:nvSpPr>
          <p:spPr bwMode="auto">
            <a:xfrm>
              <a:off x="2623" y="2094"/>
              <a:ext cx="1236" cy="218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1235" y="217"/>
                </a:cxn>
                <a:cxn ang="0">
                  <a:pos x="1235" y="0"/>
                </a:cxn>
              </a:cxnLst>
              <a:rect l="0" t="0" r="r" b="b"/>
              <a:pathLst>
                <a:path w="1236" h="218">
                  <a:moveTo>
                    <a:pt x="0" y="217"/>
                  </a:moveTo>
                  <a:lnTo>
                    <a:pt x="1235" y="217"/>
                  </a:lnTo>
                  <a:lnTo>
                    <a:pt x="1235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6" name="Rectangle 22"/>
            <p:cNvSpPr>
              <a:spLocks noChangeArrowheads="1"/>
            </p:cNvSpPr>
            <p:nvPr/>
          </p:nvSpPr>
          <p:spPr bwMode="auto">
            <a:xfrm>
              <a:off x="3585" y="1849"/>
              <a:ext cx="5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+1 </a:t>
              </a:r>
            </a:p>
          </p:txBody>
        </p:sp>
        <p:sp>
          <p:nvSpPr>
            <p:cNvPr id="1137687" name="Freeform 23"/>
            <p:cNvSpPr>
              <a:spLocks/>
            </p:cNvSpPr>
            <p:nvPr/>
          </p:nvSpPr>
          <p:spPr bwMode="auto">
            <a:xfrm>
              <a:off x="1584" y="1072"/>
              <a:ext cx="662" cy="5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9" y="0"/>
                </a:cxn>
                <a:cxn ang="0">
                  <a:pos x="618" y="550"/>
                </a:cxn>
              </a:cxnLst>
              <a:rect l="0" t="0" r="r" b="b"/>
              <a:pathLst>
                <a:path w="620" h="551">
                  <a:moveTo>
                    <a:pt x="0" y="0"/>
                  </a:moveTo>
                  <a:lnTo>
                    <a:pt x="619" y="0"/>
                  </a:lnTo>
                  <a:lnTo>
                    <a:pt x="618" y="55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8" name="Rectangle 24"/>
            <p:cNvSpPr>
              <a:spLocks noChangeArrowheads="1"/>
            </p:cNvSpPr>
            <p:nvPr/>
          </p:nvSpPr>
          <p:spPr bwMode="auto">
            <a:xfrm>
              <a:off x="177" y="984"/>
              <a:ext cx="655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</p:txBody>
        </p:sp>
        <p:sp>
          <p:nvSpPr>
            <p:cNvPr id="1137689" name="Rectangle 25"/>
            <p:cNvSpPr>
              <a:spLocks noChangeArrowheads="1"/>
            </p:cNvSpPr>
            <p:nvPr/>
          </p:nvSpPr>
          <p:spPr bwMode="auto">
            <a:xfrm>
              <a:off x="3646" y="1848"/>
              <a:ext cx="437" cy="23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0" name="Rectangle 26"/>
            <p:cNvSpPr>
              <a:spLocks noChangeArrowheads="1"/>
            </p:cNvSpPr>
            <p:nvPr/>
          </p:nvSpPr>
          <p:spPr bwMode="auto">
            <a:xfrm>
              <a:off x="1029" y="931"/>
              <a:ext cx="562" cy="2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Verdana" charset="0"/>
                </a:rPr>
                <a:t>ext</a:t>
              </a:r>
            </a:p>
          </p:txBody>
        </p:sp>
        <p:sp>
          <p:nvSpPr>
            <p:cNvPr id="1137691" name="Line 27"/>
            <p:cNvSpPr>
              <a:spLocks noChangeShapeType="1"/>
            </p:cNvSpPr>
            <p:nvPr/>
          </p:nvSpPr>
          <p:spPr bwMode="auto">
            <a:xfrm flipV="1">
              <a:off x="840" y="1075"/>
              <a:ext cx="165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2" name="Freeform 28"/>
            <p:cNvSpPr>
              <a:spLocks/>
            </p:cNvSpPr>
            <p:nvPr/>
          </p:nvSpPr>
          <p:spPr bwMode="auto">
            <a:xfrm>
              <a:off x="2167" y="1614"/>
              <a:ext cx="809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215"/>
                </a:cxn>
                <a:cxn ang="0">
                  <a:pos x="684" y="215"/>
                </a:cxn>
                <a:cxn ang="0">
                  <a:pos x="808" y="0"/>
                </a:cxn>
                <a:cxn ang="0">
                  <a:pos x="0" y="0"/>
                </a:cxn>
              </a:cxnLst>
              <a:rect l="0" t="0" r="r" b="b"/>
              <a:pathLst>
                <a:path w="809" h="216">
                  <a:moveTo>
                    <a:pt x="0" y="0"/>
                  </a:moveTo>
                  <a:lnTo>
                    <a:pt x="124" y="215"/>
                  </a:lnTo>
                  <a:lnTo>
                    <a:pt x="684" y="215"/>
                  </a:lnTo>
                  <a:lnTo>
                    <a:pt x="808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3" name="Rectangle 29"/>
            <p:cNvSpPr>
              <a:spLocks noChangeArrowheads="1"/>
            </p:cNvSpPr>
            <p:nvPr/>
          </p:nvSpPr>
          <p:spPr bwMode="auto">
            <a:xfrm>
              <a:off x="1967" y="1918"/>
              <a:ext cx="1332" cy="29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4" name="Rectangle 30"/>
            <p:cNvSpPr>
              <a:spLocks noChangeArrowheads="1"/>
            </p:cNvSpPr>
            <p:nvPr/>
          </p:nvSpPr>
          <p:spPr bwMode="auto">
            <a:xfrm>
              <a:off x="2125" y="1928"/>
              <a:ext cx="10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 (state)</a:t>
              </a:r>
            </a:p>
          </p:txBody>
        </p:sp>
        <p:sp>
          <p:nvSpPr>
            <p:cNvPr id="1137695" name="Line 31"/>
            <p:cNvSpPr>
              <a:spLocks noChangeShapeType="1"/>
            </p:cNvSpPr>
            <p:nvPr/>
          </p:nvSpPr>
          <p:spPr bwMode="auto">
            <a:xfrm flipH="1">
              <a:off x="2592" y="18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6" name="Freeform 32"/>
            <p:cNvSpPr>
              <a:spLocks/>
            </p:cNvSpPr>
            <p:nvPr/>
          </p:nvSpPr>
          <p:spPr bwMode="auto">
            <a:xfrm>
              <a:off x="2888" y="1191"/>
              <a:ext cx="473" cy="1121"/>
            </a:xfrm>
            <a:custGeom>
              <a:avLst/>
              <a:gdLst/>
              <a:ahLst/>
              <a:cxnLst>
                <a:cxn ang="0">
                  <a:pos x="560" y="1120"/>
                </a:cxn>
                <a:cxn ang="0">
                  <a:pos x="560" y="0"/>
                </a:cxn>
                <a:cxn ang="0">
                  <a:pos x="0" y="0"/>
                </a:cxn>
                <a:cxn ang="0">
                  <a:pos x="0" y="427"/>
                </a:cxn>
              </a:cxnLst>
              <a:rect l="0" t="0" r="r" b="b"/>
              <a:pathLst>
                <a:path w="561" h="1121">
                  <a:moveTo>
                    <a:pt x="560" y="1120"/>
                  </a:moveTo>
                  <a:lnTo>
                    <a:pt x="560" y="0"/>
                  </a:lnTo>
                  <a:lnTo>
                    <a:pt x="0" y="0"/>
                  </a:lnTo>
                  <a:lnTo>
                    <a:pt x="0" y="42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7" name="Line 33"/>
            <p:cNvSpPr>
              <a:spLocks noChangeShapeType="1"/>
            </p:cNvSpPr>
            <p:nvPr/>
          </p:nvSpPr>
          <p:spPr bwMode="auto">
            <a:xfrm flipH="1">
              <a:off x="4656" y="253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8" name="Freeform 34"/>
            <p:cNvSpPr>
              <a:spLocks/>
            </p:cNvSpPr>
            <p:nvPr/>
          </p:nvSpPr>
          <p:spPr bwMode="auto">
            <a:xfrm>
              <a:off x="2912" y="1720"/>
              <a:ext cx="1441" cy="6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" y="0"/>
                </a:cxn>
                <a:cxn ang="0">
                  <a:pos x="1440" y="824"/>
                </a:cxn>
              </a:cxnLst>
              <a:rect l="0" t="0" r="r" b="b"/>
              <a:pathLst>
                <a:path w="1441" h="825">
                  <a:moveTo>
                    <a:pt x="0" y="0"/>
                  </a:moveTo>
                  <a:lnTo>
                    <a:pt x="1440" y="0"/>
                  </a:lnTo>
                  <a:lnTo>
                    <a:pt x="1440" y="82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9" name="Rectangle 35"/>
            <p:cNvSpPr>
              <a:spLocks noChangeArrowheads="1"/>
            </p:cNvSpPr>
            <p:nvPr/>
          </p:nvSpPr>
          <p:spPr bwMode="auto">
            <a:xfrm>
              <a:off x="4032" y="2392"/>
              <a:ext cx="624" cy="60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00" name="Rectangle 36"/>
            <p:cNvSpPr>
              <a:spLocks noChangeArrowheads="1"/>
            </p:cNvSpPr>
            <p:nvPr/>
          </p:nvSpPr>
          <p:spPr bwMode="auto">
            <a:xfrm>
              <a:off x="4112" y="2468"/>
              <a:ext cx="526" cy="4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jump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logic</a:t>
              </a:r>
            </a:p>
          </p:txBody>
        </p:sp>
        <p:sp>
          <p:nvSpPr>
            <p:cNvPr id="1137701" name="Line 37"/>
            <p:cNvSpPr>
              <a:spLocks noChangeShapeType="1"/>
            </p:cNvSpPr>
            <p:nvPr/>
          </p:nvSpPr>
          <p:spPr bwMode="auto">
            <a:xfrm flipH="1">
              <a:off x="4656" y="277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02" name="Rectangle 38"/>
            <p:cNvSpPr>
              <a:spLocks noChangeArrowheads="1"/>
            </p:cNvSpPr>
            <p:nvPr/>
          </p:nvSpPr>
          <p:spPr bwMode="auto">
            <a:xfrm>
              <a:off x="4800" y="2296"/>
              <a:ext cx="459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zero</a:t>
              </a:r>
            </a:p>
          </p:txBody>
        </p:sp>
        <p:sp>
          <p:nvSpPr>
            <p:cNvPr id="1137703" name="Rectangle 39"/>
            <p:cNvSpPr>
              <a:spLocks noChangeArrowheads="1"/>
            </p:cNvSpPr>
            <p:nvPr/>
          </p:nvSpPr>
          <p:spPr bwMode="auto">
            <a:xfrm>
              <a:off x="3342" y="1340"/>
              <a:ext cx="41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</a:t>
              </a:r>
            </a:p>
          </p:txBody>
        </p:sp>
        <p:sp>
          <p:nvSpPr>
            <p:cNvPr id="1137704" name="Rectangle 40"/>
            <p:cNvSpPr>
              <a:spLocks noChangeArrowheads="1"/>
            </p:cNvSpPr>
            <p:nvPr/>
          </p:nvSpPr>
          <p:spPr bwMode="auto">
            <a:xfrm>
              <a:off x="3830" y="1340"/>
              <a:ext cx="64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PC+1</a:t>
              </a:r>
            </a:p>
          </p:txBody>
        </p:sp>
        <p:sp>
          <p:nvSpPr>
            <p:cNvPr id="1137705" name="Rectangle 41"/>
            <p:cNvSpPr>
              <a:spLocks noChangeArrowheads="1"/>
            </p:cNvSpPr>
            <p:nvPr/>
          </p:nvSpPr>
          <p:spPr bwMode="auto">
            <a:xfrm>
              <a:off x="2112" y="752"/>
              <a:ext cx="79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absolute</a:t>
              </a:r>
            </a:p>
          </p:txBody>
        </p:sp>
        <p:sp>
          <p:nvSpPr>
            <p:cNvPr id="1137706" name="Rectangle 42"/>
            <p:cNvSpPr>
              <a:spLocks noChangeArrowheads="1"/>
            </p:cNvSpPr>
            <p:nvPr/>
          </p:nvSpPr>
          <p:spPr bwMode="auto">
            <a:xfrm>
              <a:off x="1438" y="1236"/>
              <a:ext cx="849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op-group</a:t>
              </a:r>
            </a:p>
          </p:txBody>
        </p:sp>
        <p:sp>
          <p:nvSpPr>
            <p:cNvPr id="1137707" name="Rectangle 43"/>
            <p:cNvSpPr>
              <a:spLocks noChangeArrowheads="1"/>
            </p:cNvSpPr>
            <p:nvPr/>
          </p:nvSpPr>
          <p:spPr bwMode="auto">
            <a:xfrm>
              <a:off x="4800" y="2536"/>
              <a:ext cx="493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37708" name="Line 44"/>
            <p:cNvSpPr>
              <a:spLocks noChangeShapeType="1"/>
            </p:cNvSpPr>
            <p:nvPr/>
          </p:nvSpPr>
          <p:spPr bwMode="auto">
            <a:xfrm>
              <a:off x="2448" y="976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09" name="Rectangle 45"/>
            <p:cNvSpPr>
              <a:spLocks noChangeArrowheads="1"/>
            </p:cNvSpPr>
            <p:nvPr/>
          </p:nvSpPr>
          <p:spPr bwMode="auto">
            <a:xfrm>
              <a:off x="4322" y="1952"/>
              <a:ext cx="675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PCSrc</a:t>
              </a:r>
            </a:p>
          </p:txBody>
        </p:sp>
      </p:grpSp>
      <p:grpSp>
        <p:nvGrpSpPr>
          <p:cNvPr id="1137710" name="Group 46"/>
          <p:cNvGrpSpPr>
            <a:grpSpLocks/>
          </p:cNvGrpSpPr>
          <p:nvPr/>
        </p:nvGrpSpPr>
        <p:grpSpPr bwMode="auto">
          <a:xfrm>
            <a:off x="762000" y="2730500"/>
            <a:ext cx="3238500" cy="904875"/>
            <a:chOff x="160" y="1720"/>
            <a:chExt cx="2040" cy="570"/>
          </a:xfrm>
        </p:grpSpPr>
        <p:sp>
          <p:nvSpPr>
            <p:cNvPr id="1137711" name="Text Box 47"/>
            <p:cNvSpPr txBox="1">
              <a:spLocks noChangeArrowheads="1"/>
            </p:cNvSpPr>
            <p:nvPr/>
          </p:nvSpPr>
          <p:spPr bwMode="auto">
            <a:xfrm>
              <a:off x="160" y="1848"/>
              <a:ext cx="1808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input encoding reduces ROM height </a:t>
              </a:r>
            </a:p>
          </p:txBody>
        </p:sp>
        <p:sp>
          <p:nvSpPr>
            <p:cNvPr id="1137712" name="Freeform 48"/>
            <p:cNvSpPr>
              <a:spLocks/>
            </p:cNvSpPr>
            <p:nvPr/>
          </p:nvSpPr>
          <p:spPr bwMode="auto">
            <a:xfrm>
              <a:off x="1576" y="1720"/>
              <a:ext cx="624" cy="20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88" y="16"/>
                </a:cxn>
                <a:cxn ang="0">
                  <a:pos x="304" y="112"/>
                </a:cxn>
                <a:cxn ang="0">
                  <a:pos x="624" y="0"/>
                </a:cxn>
              </a:cxnLst>
              <a:rect l="0" t="0" r="r" b="b"/>
              <a:pathLst>
                <a:path w="624" h="200">
                  <a:moveTo>
                    <a:pt x="0" y="200"/>
                  </a:moveTo>
                  <a:cubicBezTo>
                    <a:pt x="118" y="115"/>
                    <a:pt x="237" y="31"/>
                    <a:pt x="288" y="16"/>
                  </a:cubicBezTo>
                  <a:cubicBezTo>
                    <a:pt x="339" y="1"/>
                    <a:pt x="248" y="115"/>
                    <a:pt x="304" y="112"/>
                  </a:cubicBezTo>
                  <a:cubicBezTo>
                    <a:pt x="360" y="109"/>
                    <a:pt x="568" y="17"/>
                    <a:pt x="62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7713" name="Group 49"/>
          <p:cNvGrpSpPr>
            <a:grpSpLocks/>
          </p:cNvGrpSpPr>
          <p:nvPr/>
        </p:nvGrpSpPr>
        <p:grpSpPr bwMode="auto">
          <a:xfrm>
            <a:off x="5765800" y="6007100"/>
            <a:ext cx="3187700" cy="765175"/>
            <a:chOff x="3312" y="3784"/>
            <a:chExt cx="2008" cy="482"/>
          </a:xfrm>
        </p:grpSpPr>
        <p:sp>
          <p:nvSpPr>
            <p:cNvPr id="1137714" name="Text Box 50"/>
            <p:cNvSpPr txBox="1">
              <a:spLocks noChangeArrowheads="1"/>
            </p:cNvSpPr>
            <p:nvPr/>
          </p:nvSpPr>
          <p:spPr bwMode="auto">
            <a:xfrm>
              <a:off x="3456" y="3824"/>
              <a:ext cx="1864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next-state encoding reduces ROM width </a:t>
              </a:r>
            </a:p>
          </p:txBody>
        </p:sp>
        <p:sp>
          <p:nvSpPr>
            <p:cNvPr id="1137715" name="Freeform 51"/>
            <p:cNvSpPr>
              <a:spLocks/>
            </p:cNvSpPr>
            <p:nvPr/>
          </p:nvSpPr>
          <p:spPr bwMode="auto">
            <a:xfrm>
              <a:off x="3312" y="3784"/>
              <a:ext cx="264" cy="304"/>
            </a:xfrm>
            <a:custGeom>
              <a:avLst/>
              <a:gdLst/>
              <a:ahLst/>
              <a:cxnLst>
                <a:cxn ang="0">
                  <a:pos x="264" y="304"/>
                </a:cxn>
                <a:cxn ang="0">
                  <a:pos x="56" y="216"/>
                </a:cxn>
                <a:cxn ang="0">
                  <a:pos x="0" y="0"/>
                </a:cxn>
              </a:cxnLst>
              <a:rect l="0" t="0" r="r" b="b"/>
              <a:pathLst>
                <a:path w="264" h="304">
                  <a:moveTo>
                    <a:pt x="264" y="304"/>
                  </a:moveTo>
                  <a:cubicBezTo>
                    <a:pt x="182" y="285"/>
                    <a:pt x="100" y="267"/>
                    <a:pt x="56" y="216"/>
                  </a:cubicBezTo>
                  <a:cubicBezTo>
                    <a:pt x="12" y="165"/>
                    <a:pt x="6" y="8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6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E47-CFF9-A245-81DF-27A64F34575A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68300"/>
            <a:ext cx="7162800" cy="889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Jump Logic</a:t>
            </a:r>
          </a:p>
        </p:txBody>
      </p:sp>
      <p:sp>
        <p:nvSpPr>
          <p:cNvPr id="1138691" name="Rectangle 3"/>
          <p:cNvSpPr>
            <a:spLocks noChangeArrowheads="1"/>
          </p:cNvSpPr>
          <p:nvPr/>
        </p:nvSpPr>
        <p:spPr bwMode="auto">
          <a:xfrm>
            <a:off x="1295400" y="1371600"/>
            <a:ext cx="7310438" cy="4416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PCSrc = 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Case 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JumpTypes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	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PC+1</a:t>
            </a:r>
          </a:p>
          <a:p>
            <a:pPr lvl="1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spin	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if (busy) then </a:t>
            </a:r>
            <a:r>
              <a:rPr lang="en-US" sz="200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PC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else </a:t>
            </a:r>
            <a:r>
              <a:rPr lang="en-US" sz="200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PC+1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	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absolute</a:t>
            </a:r>
          </a:p>
          <a:p>
            <a:pPr lvl="1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dispatch	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op-group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feqz	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if (zero) then 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absolute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else </a:t>
            </a:r>
            <a:r>
              <a:rPr lang="en-US" sz="200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PC+1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fnez	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if (zero) then </a:t>
            </a:r>
            <a:r>
              <a:rPr lang="en-US" sz="200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PC+1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else </a:t>
            </a:r>
            <a:r>
              <a:rPr lang="en-US" sz="2000">
                <a:solidFill>
                  <a:srgbClr val="B69CAC"/>
                </a:solidFill>
                <a:latin typeface="Verdana" charset="0"/>
              </a:rPr>
              <a:t>absolute</a:t>
            </a:r>
          </a:p>
          <a:p>
            <a:pPr latinLnBrk="1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F8E6-0FAE-D445-B90A-542E2865456A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9900"/>
            <a:ext cx="86360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Instruction Fetch &amp; ALU:</a:t>
            </a:r>
            <a:r>
              <a:rPr lang="en-US" sz="2000" i="1"/>
              <a:t>MIPS-Controller-2</a:t>
            </a:r>
          </a:p>
        </p:txBody>
      </p:sp>
      <p:sp>
        <p:nvSpPr>
          <p:cNvPr id="1139715" name="Rectangle 3"/>
          <p:cNvSpPr>
            <a:spLocks noChangeArrowheads="1"/>
          </p:cNvSpPr>
          <p:nvPr/>
        </p:nvSpPr>
        <p:spPr bwMode="auto">
          <a:xfrm>
            <a:off x="1525588" y="1390650"/>
            <a:ext cx="5867400" cy="466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State  		Control points	        next-state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 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 		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IR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Memory		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 + 4 	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...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A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 	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B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Reg[rt] 	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Reg[rd]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func(A,B)	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 	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sExt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(Imm)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Reg[rd]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Op(A,B)	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6270625" y="1962150"/>
            <a:ext cx="124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spin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dispatch</a:t>
            </a:r>
          </a:p>
        </p:txBody>
      </p:sp>
      <p:sp>
        <p:nvSpPr>
          <p:cNvPr id="1139717" name="Text Box 5"/>
          <p:cNvSpPr txBox="1">
            <a:spLocks noChangeArrowheads="1"/>
          </p:cNvSpPr>
          <p:nvPr/>
        </p:nvSpPr>
        <p:spPr bwMode="auto">
          <a:xfrm>
            <a:off x="6270625" y="3536950"/>
            <a:ext cx="817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</a:p>
        </p:txBody>
      </p:sp>
      <p:sp>
        <p:nvSpPr>
          <p:cNvPr id="1139718" name="Text Box 6"/>
          <p:cNvSpPr txBox="1">
            <a:spLocks noChangeArrowheads="1"/>
          </p:cNvSpPr>
          <p:nvPr/>
        </p:nvSpPr>
        <p:spPr bwMode="auto">
          <a:xfrm>
            <a:off x="6270625" y="4743450"/>
            <a:ext cx="817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build="p"/>
      <p:bldP spid="1139717" grpId="0" build="p"/>
      <p:bldP spid="11397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DD64-785A-E941-8F04-F73E4B76E7BC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178800" cy="6731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Load &amp; Store: </a:t>
            </a:r>
            <a:r>
              <a:rPr lang="en-US" sz="2000" i="1"/>
              <a:t>MIPS-Controller-2</a:t>
            </a:r>
          </a:p>
        </p:txBody>
      </p:sp>
      <p:sp>
        <p:nvSpPr>
          <p:cNvPr id="1140739" name="Rectangle 3"/>
          <p:cNvSpPr>
            <a:spLocks noChangeArrowheads="1"/>
          </p:cNvSpPr>
          <p:nvPr/>
        </p:nvSpPr>
        <p:spPr bwMode="auto">
          <a:xfrm>
            <a:off x="1284288" y="1504950"/>
            <a:ext cx="6581775" cy="435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State  		Control points	          next-state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	A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		next 	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	B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sExt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(Imm) 	next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A+B		next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Reg[rt]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Memory	spin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			fetch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	A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		next 	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	B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sExt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(Imm) 	next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A+B		next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Memory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Reg[rt] 	spin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				fetch</a:t>
            </a:r>
          </a:p>
          <a:p>
            <a:pPr latinLnBrk="1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47D9-E973-4E45-885F-8919153985C8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79756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Branches: </a:t>
            </a:r>
            <a:r>
              <a:rPr lang="en-US" sz="2000" i="1"/>
              <a:t>MIPS-Controller-2 </a:t>
            </a:r>
          </a:p>
        </p:txBody>
      </p:sp>
      <p:sp>
        <p:nvSpPr>
          <p:cNvPr id="1141763" name="Rectangle 3"/>
          <p:cNvSpPr>
            <a:spLocks noChangeArrowheads="1"/>
          </p:cNvSpPr>
          <p:nvPr/>
        </p:nvSpPr>
        <p:spPr bwMode="auto">
          <a:xfrm>
            <a:off x="1727200" y="1422400"/>
            <a:ext cx="6135688" cy="466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State  		Control points	           next-state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		  next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			  fnez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		  next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sExt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(Imm&lt;&lt;2)  next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BEQZ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4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A+B		  fetch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BNEZ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		  next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BNEZ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				  feqz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BNEZ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PC		  next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BNEZ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sExt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(Imm&lt;&lt;2)  next</a:t>
            </a:r>
            <a:endParaRPr lang="en-US" sz="2000" baseline="-25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BNEZ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4 	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A+B		  fetch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				</a:t>
            </a:r>
            <a:endParaRPr lang="en-US" sz="2400" i="1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Architecture (ISA)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contract between software and hardware</a:t>
            </a:r>
          </a:p>
          <a:p>
            <a:r>
              <a:rPr lang="en-US" dirty="0" smtClean="0"/>
              <a:t>Typically described by giving all the programmer-visible state (registers + memory) plus the semantics of the instructions that operate on that state</a:t>
            </a:r>
          </a:p>
          <a:p>
            <a:r>
              <a:rPr lang="en-US" dirty="0" smtClean="0"/>
              <a:t>IBM 360 was first line of machines to separate ISA from implementation (aka. </a:t>
            </a:r>
            <a:r>
              <a:rPr lang="en-US" i="1" dirty="0" err="1" smtClean="0"/>
              <a:t>microarchitecture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implementations possible for a given ISA</a:t>
            </a:r>
          </a:p>
          <a:p>
            <a:pPr lvl="1"/>
            <a:r>
              <a:rPr lang="en-US" dirty="0" smtClean="0"/>
              <a:t>E.g., today you can buy AMD or Intel processors that run the x86-64 ISA.</a:t>
            </a:r>
          </a:p>
          <a:p>
            <a:pPr lvl="1"/>
            <a:r>
              <a:rPr lang="en-US" dirty="0" smtClean="0"/>
              <a:t>E.g.2: many </a:t>
            </a:r>
            <a:r>
              <a:rPr lang="en-US" dirty="0" err="1" smtClean="0"/>
              <a:t>cellphones</a:t>
            </a:r>
            <a:r>
              <a:rPr lang="en-US" dirty="0" smtClean="0"/>
              <a:t> use the ARM ISA with implementations from many different companies including TI, Qualcomm, Samsung, Marvell, etc.</a:t>
            </a:r>
          </a:p>
          <a:p>
            <a:pPr lvl="1"/>
            <a:r>
              <a:rPr lang="en-US" dirty="0" smtClean="0"/>
              <a:t>E.g.3., the Soviets build code-compatible clones of the IBM360, as did </a:t>
            </a:r>
            <a:r>
              <a:rPr lang="en-US" dirty="0" err="1" smtClean="0"/>
              <a:t>Amdhal</a:t>
            </a:r>
            <a:r>
              <a:rPr lang="en-US" dirty="0" smtClean="0"/>
              <a:t> after he left IBM.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ACA-2877-EE40-8504-894A416D0750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68300"/>
            <a:ext cx="79756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Jumps: </a:t>
            </a:r>
            <a:r>
              <a:rPr lang="en-US" sz="2000" i="1"/>
              <a:t>MIPS-Controller-2</a:t>
            </a:r>
          </a:p>
        </p:txBody>
      </p:sp>
      <p:sp>
        <p:nvSpPr>
          <p:cNvPr id="1142787" name="Rectangle 3"/>
          <p:cNvSpPr>
            <a:spLocks noChangeArrowheads="1"/>
          </p:cNvSpPr>
          <p:nvPr/>
        </p:nvSpPr>
        <p:spPr bwMode="auto">
          <a:xfrm>
            <a:off x="1549400" y="1333500"/>
            <a:ext cx="5924399" cy="5075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		Control points	        next-state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next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IR		next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JumpTarg(A,B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 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Reg[rs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		next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			fetch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next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Reg[31]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		next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IR		next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JumpTarg(A,B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next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	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Reg[rs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		next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Reg[31]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		next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B	 	fetch</a:t>
            </a:r>
            <a:r>
              <a:rPr lang="en-US" sz="2400" i="1" dirty="0">
                <a:solidFill>
                  <a:srgbClr val="56127A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D29-0713-8541-971B-728FF0985824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VAX 11-780 Microcode</a:t>
            </a:r>
          </a:p>
        </p:txBody>
      </p:sp>
      <p:pic>
        <p:nvPicPr>
          <p:cNvPr id="1144835" name="Picture 3" descr="vax-11-780-u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7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78B0-BF68-1344-A2BD-F2D20799240A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4300"/>
            <a:ext cx="7924800" cy="10795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Implementing Complex Instructions</a:t>
            </a:r>
          </a:p>
        </p:txBody>
      </p:sp>
      <p:sp>
        <p:nvSpPr>
          <p:cNvPr id="1145859" name="Rectangle 3"/>
          <p:cNvSpPr>
            <a:spLocks noChangeArrowheads="1"/>
          </p:cNvSpPr>
          <p:nvPr/>
        </p:nvSpPr>
        <p:spPr bwMode="auto">
          <a:xfrm>
            <a:off x="-25400" y="3535363"/>
            <a:ext cx="8255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ExtSel</a:t>
            </a:r>
          </a:p>
        </p:txBody>
      </p:sp>
      <p:sp>
        <p:nvSpPr>
          <p:cNvPr id="1145860" name="Freeform 4"/>
          <p:cNvSpPr>
            <a:spLocks/>
          </p:cNvSpPr>
          <p:nvPr/>
        </p:nvSpPr>
        <p:spPr bwMode="auto">
          <a:xfrm>
            <a:off x="2697163" y="3667125"/>
            <a:ext cx="1068387" cy="611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1" name="Rectangle 5"/>
          <p:cNvSpPr>
            <a:spLocks noChangeArrowheads="1"/>
          </p:cNvSpPr>
          <p:nvPr/>
        </p:nvSpPr>
        <p:spPr bwMode="auto">
          <a:xfrm>
            <a:off x="2405063" y="29940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2" name="Rectangle 6"/>
          <p:cNvSpPr>
            <a:spLocks noChangeArrowheads="1"/>
          </p:cNvSpPr>
          <p:nvPr/>
        </p:nvSpPr>
        <p:spPr bwMode="auto">
          <a:xfrm>
            <a:off x="2568575" y="2997200"/>
            <a:ext cx="3921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A</a:t>
            </a:r>
          </a:p>
        </p:txBody>
      </p:sp>
      <p:sp>
        <p:nvSpPr>
          <p:cNvPr id="1145863" name="Rectangle 7"/>
          <p:cNvSpPr>
            <a:spLocks noChangeArrowheads="1"/>
          </p:cNvSpPr>
          <p:nvPr/>
        </p:nvSpPr>
        <p:spPr bwMode="auto">
          <a:xfrm>
            <a:off x="3319463" y="29940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4" name="Rectangle 8"/>
          <p:cNvSpPr>
            <a:spLocks noChangeArrowheads="1"/>
          </p:cNvSpPr>
          <p:nvPr/>
        </p:nvSpPr>
        <p:spPr bwMode="auto">
          <a:xfrm>
            <a:off x="3482975" y="2997200"/>
            <a:ext cx="3921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B</a:t>
            </a:r>
          </a:p>
        </p:txBody>
      </p:sp>
      <p:sp>
        <p:nvSpPr>
          <p:cNvPr id="1145865" name="Freeform 9"/>
          <p:cNvSpPr>
            <a:spLocks/>
          </p:cNvSpPr>
          <p:nvPr/>
        </p:nvSpPr>
        <p:spPr bwMode="auto">
          <a:xfrm>
            <a:off x="576263" y="5419725"/>
            <a:ext cx="79771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24" y="0"/>
              </a:cxn>
            </a:cxnLst>
            <a:rect l="0" t="0" r="r" b="b"/>
            <a:pathLst>
              <a:path w="5025" h="1">
                <a:moveTo>
                  <a:pt x="0" y="0"/>
                </a:moveTo>
                <a:lnTo>
                  <a:pt x="5024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6" name="Freeform 10"/>
          <p:cNvSpPr>
            <a:spLocks/>
          </p:cNvSpPr>
          <p:nvPr/>
        </p:nvSpPr>
        <p:spPr bwMode="auto">
          <a:xfrm>
            <a:off x="3001963" y="4581525"/>
            <a:ext cx="458787" cy="382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144" y="240"/>
              </a:cxn>
              <a:cxn ang="0">
                <a:pos x="0" y="0"/>
              </a:cxn>
            </a:cxnLst>
            <a:rect l="0" t="0" r="r" b="b"/>
            <a:pathLst>
              <a:path w="289" h="241">
                <a:moveTo>
                  <a:pt x="0" y="0"/>
                </a:moveTo>
                <a:lnTo>
                  <a:pt x="288" y="0"/>
                </a:lnTo>
                <a:lnTo>
                  <a:pt x="144" y="24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7" name="Rectangle 11"/>
          <p:cNvSpPr>
            <a:spLocks noChangeArrowheads="1"/>
          </p:cNvSpPr>
          <p:nvPr/>
        </p:nvSpPr>
        <p:spPr bwMode="auto">
          <a:xfrm>
            <a:off x="4310063" y="2994025"/>
            <a:ext cx="1193800" cy="17272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/>
        </p:nvSpPr>
        <p:spPr bwMode="auto">
          <a:xfrm>
            <a:off x="4297363" y="2524125"/>
            <a:ext cx="915987" cy="306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0"/>
              </a:cxn>
              <a:cxn ang="0">
                <a:pos x="480" y="192"/>
              </a:cxn>
              <a:cxn ang="0">
                <a:pos x="96" y="192"/>
              </a:cxn>
              <a:cxn ang="0">
                <a:pos x="0" y="0"/>
              </a:cxn>
            </a:cxnLst>
            <a:rect l="0" t="0" r="r" b="b"/>
            <a:pathLst>
              <a:path w="577" h="193">
                <a:moveTo>
                  <a:pt x="0" y="0"/>
                </a:moveTo>
                <a:lnTo>
                  <a:pt x="576" y="0"/>
                </a:lnTo>
                <a:lnTo>
                  <a:pt x="480" y="192"/>
                </a:lnTo>
                <a:lnTo>
                  <a:pt x="96" y="192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9" name="Line 13"/>
          <p:cNvSpPr>
            <a:spLocks noChangeShapeType="1"/>
          </p:cNvSpPr>
          <p:nvPr/>
        </p:nvSpPr>
        <p:spPr bwMode="auto">
          <a:xfrm flipH="1">
            <a:off x="5510213" y="4048125"/>
            <a:ext cx="3937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0" name="Line 14"/>
          <p:cNvSpPr>
            <a:spLocks noChangeShapeType="1"/>
          </p:cNvSpPr>
          <p:nvPr/>
        </p:nvSpPr>
        <p:spPr bwMode="auto">
          <a:xfrm flipH="1">
            <a:off x="5510213" y="4352925"/>
            <a:ext cx="3937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1" name="Rectangle 15"/>
          <p:cNvSpPr>
            <a:spLocks noChangeArrowheads="1"/>
          </p:cNvSpPr>
          <p:nvPr/>
        </p:nvSpPr>
        <p:spPr bwMode="auto">
          <a:xfrm>
            <a:off x="5718175" y="3760788"/>
            <a:ext cx="9382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RegWrt</a:t>
            </a:r>
          </a:p>
        </p:txBody>
      </p:sp>
      <p:sp>
        <p:nvSpPr>
          <p:cNvPr id="1145872" name="Rectangle 16"/>
          <p:cNvSpPr>
            <a:spLocks noChangeArrowheads="1"/>
          </p:cNvSpPr>
          <p:nvPr/>
        </p:nvSpPr>
        <p:spPr bwMode="auto">
          <a:xfrm>
            <a:off x="5718175" y="4071938"/>
            <a:ext cx="8191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enReg</a:t>
            </a:r>
          </a:p>
        </p:txBody>
      </p:sp>
      <p:sp>
        <p:nvSpPr>
          <p:cNvPr id="1145873" name="Rectangle 17"/>
          <p:cNvSpPr>
            <a:spLocks noChangeArrowheads="1"/>
          </p:cNvSpPr>
          <p:nvPr/>
        </p:nvSpPr>
        <p:spPr bwMode="auto">
          <a:xfrm>
            <a:off x="6824663" y="2994025"/>
            <a:ext cx="1270000" cy="17272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4" name="Line 18"/>
          <p:cNvSpPr>
            <a:spLocks noChangeShapeType="1"/>
          </p:cNvSpPr>
          <p:nvPr/>
        </p:nvSpPr>
        <p:spPr bwMode="auto">
          <a:xfrm flipH="1">
            <a:off x="8101013" y="4043363"/>
            <a:ext cx="596900" cy="4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5" name="Line 19"/>
          <p:cNvSpPr>
            <a:spLocks noChangeShapeType="1"/>
          </p:cNvSpPr>
          <p:nvPr/>
        </p:nvSpPr>
        <p:spPr bwMode="auto">
          <a:xfrm flipH="1">
            <a:off x="8101013" y="4348163"/>
            <a:ext cx="609600" cy="4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6" name="Rectangle 20"/>
          <p:cNvSpPr>
            <a:spLocks noChangeArrowheads="1"/>
          </p:cNvSpPr>
          <p:nvPr/>
        </p:nvSpPr>
        <p:spPr bwMode="auto">
          <a:xfrm>
            <a:off x="8097838" y="4378325"/>
            <a:ext cx="9207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enMem</a:t>
            </a:r>
          </a:p>
        </p:txBody>
      </p:sp>
      <p:sp>
        <p:nvSpPr>
          <p:cNvPr id="1145877" name="Rectangle 21"/>
          <p:cNvSpPr>
            <a:spLocks noChangeArrowheads="1"/>
          </p:cNvSpPr>
          <p:nvPr/>
        </p:nvSpPr>
        <p:spPr bwMode="auto">
          <a:xfrm>
            <a:off x="6900863" y="24606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8" name="Rectangle 22"/>
          <p:cNvSpPr>
            <a:spLocks noChangeArrowheads="1"/>
          </p:cNvSpPr>
          <p:nvPr/>
        </p:nvSpPr>
        <p:spPr bwMode="auto">
          <a:xfrm>
            <a:off x="7064375" y="2463800"/>
            <a:ext cx="4905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MA</a:t>
            </a:r>
          </a:p>
        </p:txBody>
      </p:sp>
      <p:sp>
        <p:nvSpPr>
          <p:cNvPr id="1145879" name="Line 23"/>
          <p:cNvSpPr>
            <a:spLocks noChangeShapeType="1"/>
          </p:cNvSpPr>
          <p:nvPr/>
        </p:nvSpPr>
        <p:spPr bwMode="auto">
          <a:xfrm>
            <a:off x="4906963" y="4746625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0" name="Line 24"/>
          <p:cNvSpPr>
            <a:spLocks noChangeShapeType="1"/>
          </p:cNvSpPr>
          <p:nvPr/>
        </p:nvSpPr>
        <p:spPr bwMode="auto">
          <a:xfrm>
            <a:off x="7497763" y="4746625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1" name="Rectangle 25"/>
          <p:cNvSpPr>
            <a:spLocks noChangeArrowheads="1"/>
          </p:cNvSpPr>
          <p:nvPr/>
        </p:nvSpPr>
        <p:spPr bwMode="auto">
          <a:xfrm>
            <a:off x="4484688" y="2933700"/>
            <a:ext cx="64293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addr</a:t>
            </a:r>
          </a:p>
        </p:txBody>
      </p:sp>
      <p:sp>
        <p:nvSpPr>
          <p:cNvPr id="1145882" name="Rectangle 26"/>
          <p:cNvSpPr>
            <a:spLocks noChangeArrowheads="1"/>
          </p:cNvSpPr>
          <p:nvPr/>
        </p:nvSpPr>
        <p:spPr bwMode="auto">
          <a:xfrm>
            <a:off x="7000875" y="2930525"/>
            <a:ext cx="6429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addr</a:t>
            </a:r>
          </a:p>
        </p:txBody>
      </p:sp>
      <p:sp>
        <p:nvSpPr>
          <p:cNvPr id="1145883" name="Line 27"/>
          <p:cNvSpPr>
            <a:spLocks noChangeShapeType="1"/>
          </p:cNvSpPr>
          <p:nvPr/>
        </p:nvSpPr>
        <p:spPr bwMode="auto">
          <a:xfrm>
            <a:off x="7269163" y="28416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4" name="Line 28"/>
          <p:cNvSpPr>
            <a:spLocks noChangeShapeType="1"/>
          </p:cNvSpPr>
          <p:nvPr/>
        </p:nvSpPr>
        <p:spPr bwMode="auto">
          <a:xfrm>
            <a:off x="4754563" y="28416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5" name="Line 29"/>
          <p:cNvSpPr>
            <a:spLocks noChangeShapeType="1"/>
          </p:cNvSpPr>
          <p:nvPr/>
        </p:nvSpPr>
        <p:spPr bwMode="auto">
          <a:xfrm>
            <a:off x="2849563" y="33750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6" name="Line 30"/>
          <p:cNvSpPr>
            <a:spLocks noChangeShapeType="1"/>
          </p:cNvSpPr>
          <p:nvPr/>
        </p:nvSpPr>
        <p:spPr bwMode="auto">
          <a:xfrm>
            <a:off x="3611563" y="33750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7" name="Freeform 31"/>
          <p:cNvSpPr>
            <a:spLocks/>
          </p:cNvSpPr>
          <p:nvPr/>
        </p:nvSpPr>
        <p:spPr bwMode="auto">
          <a:xfrm>
            <a:off x="6659563" y="2066925"/>
            <a:ext cx="458787" cy="3354388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0" y="0"/>
              </a:cxn>
              <a:cxn ang="0">
                <a:pos x="288" y="0"/>
              </a:cxn>
              <a:cxn ang="0">
                <a:pos x="288" y="240"/>
              </a:cxn>
            </a:cxnLst>
            <a:rect l="0" t="0" r="r" b="b"/>
            <a:pathLst>
              <a:path w="289" h="2113">
                <a:moveTo>
                  <a:pt x="0" y="2112"/>
                </a:moveTo>
                <a:lnTo>
                  <a:pt x="0" y="0"/>
                </a:lnTo>
                <a:lnTo>
                  <a:pt x="288" y="0"/>
                </a:lnTo>
                <a:lnTo>
                  <a:pt x="288" y="2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8" name="Line 32"/>
          <p:cNvSpPr>
            <a:spLocks noChangeShapeType="1"/>
          </p:cNvSpPr>
          <p:nvPr/>
        </p:nvSpPr>
        <p:spPr bwMode="auto">
          <a:xfrm>
            <a:off x="3230563" y="42894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9" name="Line 33"/>
          <p:cNvSpPr>
            <a:spLocks noChangeShapeType="1"/>
          </p:cNvSpPr>
          <p:nvPr/>
        </p:nvSpPr>
        <p:spPr bwMode="auto">
          <a:xfrm>
            <a:off x="3230563" y="49752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0" name="Freeform 34"/>
          <p:cNvSpPr>
            <a:spLocks/>
          </p:cNvSpPr>
          <p:nvPr/>
        </p:nvSpPr>
        <p:spPr bwMode="auto">
          <a:xfrm>
            <a:off x="1655763" y="2506663"/>
            <a:ext cx="966787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08" y="0"/>
              </a:cxn>
              <a:cxn ang="0">
                <a:pos x="608" y="291"/>
              </a:cxn>
            </a:cxnLst>
            <a:rect l="0" t="0" r="r" b="b"/>
            <a:pathLst>
              <a:path w="609" h="292">
                <a:moveTo>
                  <a:pt x="0" y="0"/>
                </a:moveTo>
                <a:lnTo>
                  <a:pt x="0" y="0"/>
                </a:lnTo>
                <a:lnTo>
                  <a:pt x="608" y="0"/>
                </a:lnTo>
                <a:lnTo>
                  <a:pt x="608" y="29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1" name="Freeform 35"/>
          <p:cNvSpPr>
            <a:spLocks/>
          </p:cNvSpPr>
          <p:nvPr/>
        </p:nvSpPr>
        <p:spPr bwMode="auto">
          <a:xfrm>
            <a:off x="2633663" y="2511425"/>
            <a:ext cx="915987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0"/>
              </a:cxn>
              <a:cxn ang="0">
                <a:pos x="576" y="288"/>
              </a:cxn>
            </a:cxnLst>
            <a:rect l="0" t="0" r="r" b="b"/>
            <a:pathLst>
              <a:path w="577" h="289">
                <a:moveTo>
                  <a:pt x="0" y="0"/>
                </a:moveTo>
                <a:lnTo>
                  <a:pt x="576" y="0"/>
                </a:lnTo>
                <a:lnTo>
                  <a:pt x="576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2" name="Rectangle 36"/>
          <p:cNvSpPr>
            <a:spLocks noChangeArrowheads="1"/>
          </p:cNvSpPr>
          <p:nvPr/>
        </p:nvSpPr>
        <p:spPr bwMode="auto">
          <a:xfrm>
            <a:off x="4625975" y="4429125"/>
            <a:ext cx="6318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sp>
        <p:nvSpPr>
          <p:cNvPr id="1145893" name="Rectangle 37"/>
          <p:cNvSpPr>
            <a:spLocks noChangeArrowheads="1"/>
          </p:cNvSpPr>
          <p:nvPr/>
        </p:nvSpPr>
        <p:spPr bwMode="auto">
          <a:xfrm>
            <a:off x="7204075" y="4416425"/>
            <a:ext cx="6318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sp>
        <p:nvSpPr>
          <p:cNvPr id="1145894" name="Freeform 38"/>
          <p:cNvSpPr>
            <a:spLocks/>
          </p:cNvSpPr>
          <p:nvPr/>
        </p:nvSpPr>
        <p:spPr bwMode="auto">
          <a:xfrm>
            <a:off x="4449763" y="1457325"/>
            <a:ext cx="763587" cy="1068388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1" h="673">
                <a:moveTo>
                  <a:pt x="0" y="672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5" name="Freeform 39"/>
          <p:cNvSpPr>
            <a:spLocks/>
          </p:cNvSpPr>
          <p:nvPr/>
        </p:nvSpPr>
        <p:spPr bwMode="auto">
          <a:xfrm>
            <a:off x="4602163" y="1609725"/>
            <a:ext cx="611187" cy="915988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384" y="0"/>
              </a:cxn>
            </a:cxnLst>
            <a:rect l="0" t="0" r="r" b="b"/>
            <a:pathLst>
              <a:path w="385" h="577">
                <a:moveTo>
                  <a:pt x="0" y="576"/>
                </a:moveTo>
                <a:lnTo>
                  <a:pt x="0" y="0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6" name="Freeform 40"/>
          <p:cNvSpPr>
            <a:spLocks/>
          </p:cNvSpPr>
          <p:nvPr/>
        </p:nvSpPr>
        <p:spPr bwMode="auto">
          <a:xfrm>
            <a:off x="4754563" y="1762125"/>
            <a:ext cx="458787" cy="763588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0" y="0"/>
              </a:cxn>
              <a:cxn ang="0">
                <a:pos x="288" y="0"/>
              </a:cxn>
            </a:cxnLst>
            <a:rect l="0" t="0" r="r" b="b"/>
            <a:pathLst>
              <a:path w="289" h="481">
                <a:moveTo>
                  <a:pt x="0" y="480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7" name="Freeform 41"/>
          <p:cNvSpPr>
            <a:spLocks/>
          </p:cNvSpPr>
          <p:nvPr/>
        </p:nvSpPr>
        <p:spPr bwMode="auto">
          <a:xfrm>
            <a:off x="4906963" y="1914525"/>
            <a:ext cx="306387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0" y="0"/>
              </a:cxn>
              <a:cxn ang="0">
                <a:pos x="192" y="0"/>
              </a:cxn>
            </a:cxnLst>
            <a:rect l="0" t="0" r="r" b="b"/>
            <a:pathLst>
              <a:path w="193" h="385">
                <a:moveTo>
                  <a:pt x="0" y="384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8" name="Freeform 42"/>
          <p:cNvSpPr>
            <a:spLocks/>
          </p:cNvSpPr>
          <p:nvPr/>
        </p:nvSpPr>
        <p:spPr bwMode="auto">
          <a:xfrm>
            <a:off x="5059363" y="2066925"/>
            <a:ext cx="1539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7" h="289">
                <a:moveTo>
                  <a:pt x="0" y="288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9" name="Rectangle 43"/>
          <p:cNvSpPr>
            <a:spLocks noChangeArrowheads="1"/>
          </p:cNvSpPr>
          <p:nvPr/>
        </p:nvSpPr>
        <p:spPr bwMode="auto">
          <a:xfrm>
            <a:off x="5211763" y="1881188"/>
            <a:ext cx="373062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rs</a:t>
            </a:r>
          </a:p>
        </p:txBody>
      </p:sp>
      <p:sp>
        <p:nvSpPr>
          <p:cNvPr id="1145900" name="Rectangle 44"/>
          <p:cNvSpPr>
            <a:spLocks noChangeArrowheads="1"/>
          </p:cNvSpPr>
          <p:nvPr/>
        </p:nvSpPr>
        <p:spPr bwMode="auto">
          <a:xfrm>
            <a:off x="5211763" y="1728788"/>
            <a:ext cx="347662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rt</a:t>
            </a:r>
          </a:p>
        </p:txBody>
      </p:sp>
      <p:sp>
        <p:nvSpPr>
          <p:cNvPr id="1145901" name="Rectangle 45"/>
          <p:cNvSpPr>
            <a:spLocks noChangeArrowheads="1"/>
          </p:cNvSpPr>
          <p:nvPr/>
        </p:nvSpPr>
        <p:spPr bwMode="auto">
          <a:xfrm>
            <a:off x="5211763" y="1576388"/>
            <a:ext cx="3937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rd</a:t>
            </a:r>
          </a:p>
        </p:txBody>
      </p:sp>
      <p:sp>
        <p:nvSpPr>
          <p:cNvPr id="1145902" name="Rectangle 46"/>
          <p:cNvSpPr>
            <a:spLocks noChangeArrowheads="1"/>
          </p:cNvSpPr>
          <p:nvPr/>
        </p:nvSpPr>
        <p:spPr bwMode="auto">
          <a:xfrm>
            <a:off x="5211763" y="1271588"/>
            <a:ext cx="8890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32(PC)</a:t>
            </a:r>
          </a:p>
        </p:txBody>
      </p:sp>
      <p:sp>
        <p:nvSpPr>
          <p:cNvPr id="1145903" name="Rectangle 47"/>
          <p:cNvSpPr>
            <a:spLocks noChangeArrowheads="1"/>
          </p:cNvSpPr>
          <p:nvPr/>
        </p:nvSpPr>
        <p:spPr bwMode="auto">
          <a:xfrm>
            <a:off x="5211763" y="1436688"/>
            <a:ext cx="10414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31(Link)</a:t>
            </a:r>
          </a:p>
        </p:txBody>
      </p:sp>
      <p:sp>
        <p:nvSpPr>
          <p:cNvPr id="1145904" name="Freeform 48"/>
          <p:cNvSpPr>
            <a:spLocks/>
          </p:cNvSpPr>
          <p:nvPr/>
        </p:nvSpPr>
        <p:spPr bwMode="auto">
          <a:xfrm>
            <a:off x="5135563" y="2676525"/>
            <a:ext cx="534987" cy="1588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0"/>
              </a:cxn>
            </a:cxnLst>
            <a:rect l="0" t="0" r="r" b="b"/>
            <a:pathLst>
              <a:path w="337" h="1">
                <a:moveTo>
                  <a:pt x="336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05" name="Rectangle 49"/>
          <p:cNvSpPr>
            <a:spLocks noChangeArrowheads="1"/>
          </p:cNvSpPr>
          <p:nvPr/>
        </p:nvSpPr>
        <p:spPr bwMode="auto">
          <a:xfrm>
            <a:off x="5654675" y="2425700"/>
            <a:ext cx="8858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RegSel</a:t>
            </a:r>
          </a:p>
        </p:txBody>
      </p:sp>
      <p:sp>
        <p:nvSpPr>
          <p:cNvPr id="1145906" name="Rectangle 50"/>
          <p:cNvSpPr>
            <a:spLocks noChangeArrowheads="1"/>
          </p:cNvSpPr>
          <p:nvPr/>
        </p:nvSpPr>
        <p:spPr bwMode="auto">
          <a:xfrm>
            <a:off x="1789113" y="1290638"/>
            <a:ext cx="78263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OpSel</a:t>
            </a:r>
          </a:p>
        </p:txBody>
      </p:sp>
      <p:sp>
        <p:nvSpPr>
          <p:cNvPr id="1145907" name="Line 51"/>
          <p:cNvSpPr>
            <a:spLocks noChangeShapeType="1"/>
          </p:cNvSpPr>
          <p:nvPr/>
        </p:nvSpPr>
        <p:spPr bwMode="auto">
          <a:xfrm>
            <a:off x="2925763" y="1692275"/>
            <a:ext cx="0" cy="1282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08" name="Rectangle 52"/>
          <p:cNvSpPr>
            <a:spLocks noChangeArrowheads="1"/>
          </p:cNvSpPr>
          <p:nvPr/>
        </p:nvSpPr>
        <p:spPr bwMode="auto">
          <a:xfrm>
            <a:off x="2682875" y="1282700"/>
            <a:ext cx="5016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ldA</a:t>
            </a:r>
          </a:p>
        </p:txBody>
      </p:sp>
      <p:sp>
        <p:nvSpPr>
          <p:cNvPr id="1145909" name="Line 53"/>
          <p:cNvSpPr>
            <a:spLocks noChangeShapeType="1"/>
          </p:cNvSpPr>
          <p:nvPr/>
        </p:nvSpPr>
        <p:spPr bwMode="auto">
          <a:xfrm>
            <a:off x="3840163" y="1692275"/>
            <a:ext cx="0" cy="1282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10" name="Rectangle 54"/>
          <p:cNvSpPr>
            <a:spLocks noChangeArrowheads="1"/>
          </p:cNvSpPr>
          <p:nvPr/>
        </p:nvSpPr>
        <p:spPr bwMode="auto">
          <a:xfrm>
            <a:off x="3597275" y="1282700"/>
            <a:ext cx="5032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ldB</a:t>
            </a:r>
          </a:p>
        </p:txBody>
      </p:sp>
      <p:sp>
        <p:nvSpPr>
          <p:cNvPr id="1145911" name="Line 55"/>
          <p:cNvSpPr>
            <a:spLocks noChangeShapeType="1"/>
          </p:cNvSpPr>
          <p:nvPr/>
        </p:nvSpPr>
        <p:spPr bwMode="auto">
          <a:xfrm>
            <a:off x="7421563" y="1692275"/>
            <a:ext cx="0" cy="749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12" name="Rectangle 56"/>
          <p:cNvSpPr>
            <a:spLocks noChangeArrowheads="1"/>
          </p:cNvSpPr>
          <p:nvPr/>
        </p:nvSpPr>
        <p:spPr bwMode="auto">
          <a:xfrm>
            <a:off x="7102475" y="1282700"/>
            <a:ext cx="6731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ldMA</a:t>
            </a:r>
          </a:p>
        </p:txBody>
      </p:sp>
      <p:sp>
        <p:nvSpPr>
          <p:cNvPr id="1145913" name="Rectangle 57"/>
          <p:cNvSpPr>
            <a:spLocks noChangeArrowheads="1"/>
          </p:cNvSpPr>
          <p:nvPr/>
        </p:nvSpPr>
        <p:spPr bwMode="auto">
          <a:xfrm>
            <a:off x="6950075" y="3568700"/>
            <a:ext cx="10017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Memory</a:t>
            </a:r>
          </a:p>
        </p:txBody>
      </p:sp>
      <p:sp>
        <p:nvSpPr>
          <p:cNvPr id="1145914" name="Rectangle 58"/>
          <p:cNvSpPr>
            <a:spLocks noChangeArrowheads="1"/>
          </p:cNvSpPr>
          <p:nvPr/>
        </p:nvSpPr>
        <p:spPr bwMode="auto">
          <a:xfrm>
            <a:off x="4284663" y="3281363"/>
            <a:ext cx="1254125" cy="106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 GPRs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+ PC ...</a:t>
            </a:r>
          </a:p>
          <a:p>
            <a:pPr algn="ctr">
              <a:spcBef>
                <a:spcPct val="0"/>
              </a:spcBef>
            </a:pPr>
            <a:endParaRPr lang="en-US">
              <a:solidFill>
                <a:srgbClr val="56127A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32-bit Reg</a:t>
            </a:r>
          </a:p>
        </p:txBody>
      </p:sp>
      <p:sp>
        <p:nvSpPr>
          <p:cNvPr id="1145915" name="Rectangle 59"/>
          <p:cNvSpPr>
            <a:spLocks noChangeArrowheads="1"/>
          </p:cNvSpPr>
          <p:nvPr/>
        </p:nvSpPr>
        <p:spPr bwMode="auto">
          <a:xfrm>
            <a:off x="2911475" y="3949700"/>
            <a:ext cx="5810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ALU</a:t>
            </a:r>
          </a:p>
        </p:txBody>
      </p:sp>
      <p:sp>
        <p:nvSpPr>
          <p:cNvPr id="1145916" name="Line 60"/>
          <p:cNvSpPr>
            <a:spLocks noChangeShapeType="1"/>
          </p:cNvSpPr>
          <p:nvPr/>
        </p:nvSpPr>
        <p:spPr bwMode="auto">
          <a:xfrm>
            <a:off x="2703513" y="4733925"/>
            <a:ext cx="3683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17" name="Rectangle 61"/>
          <p:cNvSpPr>
            <a:spLocks noChangeArrowheads="1"/>
          </p:cNvSpPr>
          <p:nvPr/>
        </p:nvSpPr>
        <p:spPr bwMode="auto">
          <a:xfrm>
            <a:off x="2073275" y="4406900"/>
            <a:ext cx="8318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enALU</a:t>
            </a:r>
          </a:p>
        </p:txBody>
      </p:sp>
      <p:sp>
        <p:nvSpPr>
          <p:cNvPr id="1145918" name="Rectangle 62"/>
          <p:cNvSpPr>
            <a:spLocks noChangeArrowheads="1"/>
          </p:cNvSpPr>
          <p:nvPr/>
        </p:nvSpPr>
        <p:spPr bwMode="auto">
          <a:xfrm>
            <a:off x="3529013" y="5064125"/>
            <a:ext cx="55403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Bus</a:t>
            </a:r>
          </a:p>
        </p:txBody>
      </p:sp>
      <p:sp>
        <p:nvSpPr>
          <p:cNvPr id="1145919" name="Rectangle 63"/>
          <p:cNvSpPr>
            <a:spLocks noChangeArrowheads="1"/>
          </p:cNvSpPr>
          <p:nvPr/>
        </p:nvSpPr>
        <p:spPr bwMode="auto">
          <a:xfrm>
            <a:off x="757238" y="29813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0" name="Rectangle 64"/>
          <p:cNvSpPr>
            <a:spLocks noChangeArrowheads="1"/>
          </p:cNvSpPr>
          <p:nvPr/>
        </p:nvSpPr>
        <p:spPr bwMode="auto">
          <a:xfrm>
            <a:off x="920750" y="2984500"/>
            <a:ext cx="4079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IR</a:t>
            </a:r>
          </a:p>
        </p:txBody>
      </p:sp>
      <p:sp>
        <p:nvSpPr>
          <p:cNvPr id="1145921" name="Freeform 65"/>
          <p:cNvSpPr>
            <a:spLocks/>
          </p:cNvSpPr>
          <p:nvPr/>
        </p:nvSpPr>
        <p:spPr bwMode="auto">
          <a:xfrm>
            <a:off x="896938" y="4568825"/>
            <a:ext cx="458787" cy="382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144" y="240"/>
              </a:cxn>
              <a:cxn ang="0">
                <a:pos x="0" y="0"/>
              </a:cxn>
            </a:cxnLst>
            <a:rect l="0" t="0" r="r" b="b"/>
            <a:pathLst>
              <a:path w="289" h="241">
                <a:moveTo>
                  <a:pt x="0" y="0"/>
                </a:moveTo>
                <a:lnTo>
                  <a:pt x="288" y="0"/>
                </a:lnTo>
                <a:lnTo>
                  <a:pt x="144" y="24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2" name="Line 66"/>
          <p:cNvSpPr>
            <a:spLocks noChangeShapeType="1"/>
          </p:cNvSpPr>
          <p:nvPr/>
        </p:nvSpPr>
        <p:spPr bwMode="auto">
          <a:xfrm>
            <a:off x="1125538" y="49625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3" name="Line 67"/>
          <p:cNvSpPr>
            <a:spLocks noChangeShapeType="1"/>
          </p:cNvSpPr>
          <p:nvPr/>
        </p:nvSpPr>
        <p:spPr bwMode="auto">
          <a:xfrm>
            <a:off x="1125538" y="42767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4" name="Freeform 68"/>
          <p:cNvSpPr>
            <a:spLocks/>
          </p:cNvSpPr>
          <p:nvPr/>
        </p:nvSpPr>
        <p:spPr bwMode="auto">
          <a:xfrm>
            <a:off x="1277938" y="2511425"/>
            <a:ext cx="382587" cy="2897188"/>
          </a:xfrm>
          <a:custGeom>
            <a:avLst/>
            <a:gdLst/>
            <a:ahLst/>
            <a:cxnLst>
              <a:cxn ang="0">
                <a:pos x="240" y="1824"/>
              </a:cxn>
              <a:cxn ang="0">
                <a:pos x="240" y="0"/>
              </a:cxn>
              <a:cxn ang="0">
                <a:pos x="0" y="0"/>
              </a:cxn>
              <a:cxn ang="0">
                <a:pos x="0" y="288"/>
              </a:cxn>
            </a:cxnLst>
            <a:rect l="0" t="0" r="r" b="b"/>
            <a:pathLst>
              <a:path w="241" h="1825">
                <a:moveTo>
                  <a:pt x="240" y="1824"/>
                </a:moveTo>
                <a:lnTo>
                  <a:pt x="240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5" name="Freeform 69"/>
          <p:cNvSpPr>
            <a:spLocks/>
          </p:cNvSpPr>
          <p:nvPr/>
        </p:nvSpPr>
        <p:spPr bwMode="auto">
          <a:xfrm>
            <a:off x="7837488" y="1177925"/>
            <a:ext cx="42862" cy="1811338"/>
          </a:xfrm>
          <a:custGeom>
            <a:avLst/>
            <a:gdLst/>
            <a:ahLst/>
            <a:cxnLst>
              <a:cxn ang="0">
                <a:pos x="0" y="1344"/>
              </a:cxn>
              <a:cxn ang="0">
                <a:pos x="0" y="0"/>
              </a:cxn>
            </a:cxnLst>
            <a:rect l="0" t="0" r="r" b="b"/>
            <a:pathLst>
              <a:path w="1" h="1345">
                <a:moveTo>
                  <a:pt x="0" y="1344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6" name="Freeform 70"/>
          <p:cNvSpPr>
            <a:spLocks/>
          </p:cNvSpPr>
          <p:nvPr/>
        </p:nvSpPr>
        <p:spPr bwMode="auto">
          <a:xfrm>
            <a:off x="3382963" y="1247775"/>
            <a:ext cx="763587" cy="3182938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0" y="2208"/>
              </a:cxn>
              <a:cxn ang="0">
                <a:pos x="480" y="2208"/>
              </a:cxn>
              <a:cxn ang="0">
                <a:pos x="480" y="0"/>
              </a:cxn>
            </a:cxnLst>
            <a:rect l="0" t="0" r="r" b="b"/>
            <a:pathLst>
              <a:path w="481" h="2209">
                <a:moveTo>
                  <a:pt x="0" y="2112"/>
                </a:moveTo>
                <a:lnTo>
                  <a:pt x="0" y="2208"/>
                </a:lnTo>
                <a:lnTo>
                  <a:pt x="480" y="2208"/>
                </a:lnTo>
                <a:lnTo>
                  <a:pt x="48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7" name="Freeform 71"/>
          <p:cNvSpPr>
            <a:spLocks/>
          </p:cNvSpPr>
          <p:nvPr/>
        </p:nvSpPr>
        <p:spPr bwMode="auto">
          <a:xfrm flipH="1">
            <a:off x="1082675" y="1235075"/>
            <a:ext cx="42863" cy="1743075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0"/>
              </a:cxn>
            </a:cxnLst>
            <a:rect l="0" t="0" r="r" b="b"/>
            <a:pathLst>
              <a:path w="1" h="1297">
                <a:moveTo>
                  <a:pt x="0" y="1296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5928" name="Group 72"/>
          <p:cNvGrpSpPr>
            <a:grpSpLocks/>
          </p:cNvGrpSpPr>
          <p:nvPr/>
        </p:nvGrpSpPr>
        <p:grpSpPr bwMode="auto">
          <a:xfrm>
            <a:off x="654050" y="914400"/>
            <a:ext cx="7491413" cy="333375"/>
            <a:chOff x="428" y="549"/>
            <a:chExt cx="4719" cy="210"/>
          </a:xfrm>
        </p:grpSpPr>
        <p:sp>
          <p:nvSpPr>
            <p:cNvPr id="1145929" name="Rectangle 73"/>
            <p:cNvSpPr>
              <a:spLocks noChangeArrowheads="1"/>
            </p:cNvSpPr>
            <p:nvPr/>
          </p:nvSpPr>
          <p:spPr bwMode="auto">
            <a:xfrm>
              <a:off x="4730" y="549"/>
              <a:ext cx="41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45930" name="Rectangle 74"/>
            <p:cNvSpPr>
              <a:spLocks noChangeArrowheads="1"/>
            </p:cNvSpPr>
            <p:nvPr/>
          </p:nvSpPr>
          <p:spPr bwMode="auto">
            <a:xfrm>
              <a:off x="2330" y="549"/>
              <a:ext cx="46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zero?</a:t>
              </a:r>
            </a:p>
          </p:txBody>
        </p:sp>
        <p:sp>
          <p:nvSpPr>
            <p:cNvPr id="1145931" name="Rectangle 75"/>
            <p:cNvSpPr>
              <a:spLocks noChangeArrowheads="1"/>
            </p:cNvSpPr>
            <p:nvPr/>
          </p:nvSpPr>
          <p:spPr bwMode="auto">
            <a:xfrm>
              <a:off x="428" y="549"/>
              <a:ext cx="59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</p:txBody>
        </p:sp>
      </p:grpSp>
      <p:sp>
        <p:nvSpPr>
          <p:cNvPr id="1145932" name="Freeform 76"/>
          <p:cNvSpPr>
            <a:spLocks/>
          </p:cNvSpPr>
          <p:nvPr/>
        </p:nvSpPr>
        <p:spPr bwMode="auto">
          <a:xfrm>
            <a:off x="896938" y="1673225"/>
            <a:ext cx="1587" cy="12969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0"/>
              </a:cxn>
            </a:cxnLst>
            <a:rect l="0" t="0" r="r" b="b"/>
            <a:pathLst>
              <a:path w="1" h="817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3" name="Rectangle 77"/>
          <p:cNvSpPr>
            <a:spLocks noChangeArrowheads="1"/>
          </p:cNvSpPr>
          <p:nvPr/>
        </p:nvSpPr>
        <p:spPr bwMode="auto">
          <a:xfrm>
            <a:off x="501650" y="1270000"/>
            <a:ext cx="5905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ldIR</a:t>
            </a:r>
          </a:p>
        </p:txBody>
      </p:sp>
      <p:sp>
        <p:nvSpPr>
          <p:cNvPr id="1145934" name="Rectangle 78"/>
          <p:cNvSpPr>
            <a:spLocks noChangeArrowheads="1"/>
          </p:cNvSpPr>
          <p:nvPr/>
        </p:nvSpPr>
        <p:spPr bwMode="auto">
          <a:xfrm>
            <a:off x="757238" y="3743325"/>
            <a:ext cx="7366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5" name="Rectangle 79"/>
          <p:cNvSpPr>
            <a:spLocks noChangeArrowheads="1"/>
          </p:cNvSpPr>
          <p:nvPr/>
        </p:nvSpPr>
        <p:spPr bwMode="auto">
          <a:xfrm>
            <a:off x="828675" y="3708400"/>
            <a:ext cx="661988" cy="577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Imm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Ext</a:t>
            </a:r>
          </a:p>
        </p:txBody>
      </p:sp>
      <p:sp>
        <p:nvSpPr>
          <p:cNvPr id="1145936" name="Line 80"/>
          <p:cNvSpPr>
            <a:spLocks noChangeShapeType="1"/>
          </p:cNvSpPr>
          <p:nvPr/>
        </p:nvSpPr>
        <p:spPr bwMode="auto">
          <a:xfrm>
            <a:off x="598488" y="4721225"/>
            <a:ext cx="3683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7" name="Rectangle 81"/>
          <p:cNvSpPr>
            <a:spLocks noChangeArrowheads="1"/>
          </p:cNvSpPr>
          <p:nvPr/>
        </p:nvSpPr>
        <p:spPr bwMode="auto">
          <a:xfrm>
            <a:off x="-49213" y="4394200"/>
            <a:ext cx="911226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enImm</a:t>
            </a:r>
          </a:p>
        </p:txBody>
      </p:sp>
      <p:sp>
        <p:nvSpPr>
          <p:cNvPr id="1145938" name="Line 82"/>
          <p:cNvSpPr>
            <a:spLocks noChangeShapeType="1"/>
          </p:cNvSpPr>
          <p:nvPr/>
        </p:nvSpPr>
        <p:spPr bwMode="auto">
          <a:xfrm>
            <a:off x="301625" y="3954463"/>
            <a:ext cx="431800" cy="4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9" name="Line 83"/>
          <p:cNvSpPr>
            <a:spLocks noChangeShapeType="1"/>
          </p:cNvSpPr>
          <p:nvPr/>
        </p:nvSpPr>
        <p:spPr bwMode="auto">
          <a:xfrm>
            <a:off x="1125538" y="3362325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40" name="Rectangle 84"/>
          <p:cNvSpPr>
            <a:spLocks noChangeArrowheads="1"/>
          </p:cNvSpPr>
          <p:nvPr/>
        </p:nvSpPr>
        <p:spPr bwMode="auto">
          <a:xfrm>
            <a:off x="330200" y="3949700"/>
            <a:ext cx="3095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1145941" name="Line 85"/>
          <p:cNvSpPr>
            <a:spLocks noChangeShapeType="1"/>
          </p:cNvSpPr>
          <p:nvPr/>
        </p:nvSpPr>
        <p:spPr bwMode="auto">
          <a:xfrm flipH="1">
            <a:off x="2324100" y="1649413"/>
            <a:ext cx="4763" cy="2095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5942" name="Group 86"/>
          <p:cNvGrpSpPr>
            <a:grpSpLocks/>
          </p:cNvGrpSpPr>
          <p:nvPr/>
        </p:nvGrpSpPr>
        <p:grpSpPr bwMode="auto">
          <a:xfrm>
            <a:off x="1730375" y="3695700"/>
            <a:ext cx="884238" cy="577850"/>
            <a:chOff x="1106" y="2549"/>
            <a:chExt cx="557" cy="364"/>
          </a:xfrm>
        </p:grpSpPr>
        <p:sp>
          <p:nvSpPr>
            <p:cNvPr id="1145943" name="Rectangle 87"/>
            <p:cNvSpPr>
              <a:spLocks noChangeArrowheads="1"/>
            </p:cNvSpPr>
            <p:nvPr/>
          </p:nvSpPr>
          <p:spPr bwMode="auto">
            <a:xfrm>
              <a:off x="1106" y="2549"/>
              <a:ext cx="557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ALU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control</a:t>
              </a:r>
            </a:p>
          </p:txBody>
        </p:sp>
        <p:sp>
          <p:nvSpPr>
            <p:cNvPr id="1145944" name="Rectangle 88"/>
            <p:cNvSpPr>
              <a:spLocks noChangeArrowheads="1"/>
            </p:cNvSpPr>
            <p:nvPr/>
          </p:nvSpPr>
          <p:spPr bwMode="auto">
            <a:xfrm>
              <a:off x="1123" y="2587"/>
              <a:ext cx="520" cy="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5945" name="Line 89"/>
          <p:cNvSpPr>
            <a:spLocks noChangeShapeType="1"/>
          </p:cNvSpPr>
          <p:nvPr/>
        </p:nvSpPr>
        <p:spPr bwMode="auto">
          <a:xfrm>
            <a:off x="2608263" y="403066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46" name="Rectangle 90"/>
          <p:cNvSpPr>
            <a:spLocks noChangeArrowheads="1"/>
          </p:cNvSpPr>
          <p:nvPr/>
        </p:nvSpPr>
        <p:spPr bwMode="auto">
          <a:xfrm>
            <a:off x="1981200" y="1816100"/>
            <a:ext cx="3095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1145947" name="Freeform 91"/>
          <p:cNvSpPr>
            <a:spLocks/>
          </p:cNvSpPr>
          <p:nvPr/>
        </p:nvSpPr>
        <p:spPr bwMode="auto">
          <a:xfrm>
            <a:off x="1122363" y="3421063"/>
            <a:ext cx="839787" cy="331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0"/>
              </a:cxn>
              <a:cxn ang="0">
                <a:pos x="528" y="208"/>
              </a:cxn>
            </a:cxnLst>
            <a:rect l="0" t="0" r="r" b="b"/>
            <a:pathLst>
              <a:path w="529" h="209">
                <a:moveTo>
                  <a:pt x="0" y="0"/>
                </a:moveTo>
                <a:lnTo>
                  <a:pt x="528" y="0"/>
                </a:lnTo>
                <a:lnTo>
                  <a:pt x="528" y="20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48" name="Rectangle 92"/>
          <p:cNvSpPr>
            <a:spLocks noChangeArrowheads="1"/>
          </p:cNvSpPr>
          <p:nvPr/>
        </p:nvSpPr>
        <p:spPr bwMode="auto">
          <a:xfrm>
            <a:off x="5346700" y="2641600"/>
            <a:ext cx="3095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</a:t>
            </a:r>
          </a:p>
        </p:txBody>
      </p:sp>
      <p:sp>
        <p:nvSpPr>
          <p:cNvPr id="1145949" name="Rectangle 93"/>
          <p:cNvSpPr>
            <a:spLocks noChangeArrowheads="1"/>
          </p:cNvSpPr>
          <p:nvPr/>
        </p:nvSpPr>
        <p:spPr bwMode="auto">
          <a:xfrm>
            <a:off x="8072438" y="3654425"/>
            <a:ext cx="10382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MemWrt</a:t>
            </a:r>
          </a:p>
        </p:txBody>
      </p:sp>
      <p:sp>
        <p:nvSpPr>
          <p:cNvPr id="1145950" name="Line 94"/>
          <p:cNvSpPr>
            <a:spLocks noChangeShapeType="1"/>
          </p:cNvSpPr>
          <p:nvPr/>
        </p:nvSpPr>
        <p:spPr bwMode="auto">
          <a:xfrm flipH="1">
            <a:off x="4048125" y="5310188"/>
            <a:ext cx="149225" cy="22383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1" name="Text Box 95"/>
          <p:cNvSpPr txBox="1">
            <a:spLocks noChangeArrowheads="1"/>
          </p:cNvSpPr>
          <p:nvPr/>
        </p:nvSpPr>
        <p:spPr bwMode="auto">
          <a:xfrm>
            <a:off x="4151313" y="5084763"/>
            <a:ext cx="442912" cy="336550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</a:t>
            </a:r>
          </a:p>
        </p:txBody>
      </p:sp>
      <p:sp>
        <p:nvSpPr>
          <p:cNvPr id="1145952" name="Line 96"/>
          <p:cNvSpPr>
            <a:spLocks noChangeShapeType="1"/>
          </p:cNvSpPr>
          <p:nvPr/>
        </p:nvSpPr>
        <p:spPr bwMode="auto">
          <a:xfrm flipV="1">
            <a:off x="1778000" y="2908300"/>
            <a:ext cx="0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3" name="Line 97"/>
          <p:cNvSpPr>
            <a:spLocks noChangeShapeType="1"/>
          </p:cNvSpPr>
          <p:nvPr/>
        </p:nvSpPr>
        <p:spPr bwMode="auto">
          <a:xfrm>
            <a:off x="1770063" y="2908300"/>
            <a:ext cx="223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4" name="Line 98"/>
          <p:cNvSpPr>
            <a:spLocks noChangeShapeType="1"/>
          </p:cNvSpPr>
          <p:nvPr/>
        </p:nvSpPr>
        <p:spPr bwMode="auto">
          <a:xfrm>
            <a:off x="1787525" y="3090863"/>
            <a:ext cx="206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5" name="Line 99"/>
          <p:cNvSpPr>
            <a:spLocks noChangeShapeType="1"/>
          </p:cNvSpPr>
          <p:nvPr/>
        </p:nvSpPr>
        <p:spPr bwMode="auto">
          <a:xfrm flipV="1">
            <a:off x="1787525" y="3257550"/>
            <a:ext cx="206375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6" name="Rectangle 100"/>
          <p:cNvSpPr>
            <a:spLocks noChangeArrowheads="1"/>
          </p:cNvSpPr>
          <p:nvPr/>
        </p:nvSpPr>
        <p:spPr bwMode="auto">
          <a:xfrm>
            <a:off x="1930400" y="3065463"/>
            <a:ext cx="3730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rs</a:t>
            </a:r>
          </a:p>
        </p:txBody>
      </p:sp>
      <p:sp>
        <p:nvSpPr>
          <p:cNvPr id="1145957" name="Rectangle 101"/>
          <p:cNvSpPr>
            <a:spLocks noChangeArrowheads="1"/>
          </p:cNvSpPr>
          <p:nvPr/>
        </p:nvSpPr>
        <p:spPr bwMode="auto">
          <a:xfrm>
            <a:off x="1930400" y="2913063"/>
            <a:ext cx="3476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rt</a:t>
            </a:r>
          </a:p>
        </p:txBody>
      </p:sp>
      <p:sp>
        <p:nvSpPr>
          <p:cNvPr id="1145958" name="Rectangle 102"/>
          <p:cNvSpPr>
            <a:spLocks noChangeArrowheads="1"/>
          </p:cNvSpPr>
          <p:nvPr/>
        </p:nvSpPr>
        <p:spPr bwMode="auto">
          <a:xfrm>
            <a:off x="1930400" y="2751138"/>
            <a:ext cx="3937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rd</a:t>
            </a:r>
          </a:p>
        </p:txBody>
      </p:sp>
      <p:sp>
        <p:nvSpPr>
          <p:cNvPr id="1145959" name="Line 103"/>
          <p:cNvSpPr>
            <a:spLocks noChangeShapeType="1"/>
          </p:cNvSpPr>
          <p:nvPr/>
        </p:nvSpPr>
        <p:spPr bwMode="auto">
          <a:xfrm flipV="1">
            <a:off x="2247900" y="1858963"/>
            <a:ext cx="1524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60" name="Line 104"/>
          <p:cNvSpPr>
            <a:spLocks noChangeShapeType="1"/>
          </p:cNvSpPr>
          <p:nvPr/>
        </p:nvSpPr>
        <p:spPr bwMode="auto">
          <a:xfrm flipV="1">
            <a:off x="5384800" y="2595563"/>
            <a:ext cx="1524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61" name="Line 105"/>
          <p:cNvSpPr>
            <a:spLocks noChangeShapeType="1"/>
          </p:cNvSpPr>
          <p:nvPr/>
        </p:nvSpPr>
        <p:spPr bwMode="auto">
          <a:xfrm flipV="1">
            <a:off x="355600" y="3878263"/>
            <a:ext cx="1524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62" name="Rectangle 106"/>
          <p:cNvSpPr>
            <a:spLocks noChangeArrowheads="1"/>
          </p:cNvSpPr>
          <p:nvPr/>
        </p:nvSpPr>
        <p:spPr bwMode="auto">
          <a:xfrm>
            <a:off x="690563" y="5478463"/>
            <a:ext cx="7966075" cy="1003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rd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M[(rs)] op (rt)		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Reg-Memory-src ALU op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M[(rd)]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(rs) op (rt)	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Reg-Memory-dst ALU op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M[(rd)]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M[(rs)] op M[(rt)]	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Mem-Mem ALU 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97C7-F789-7A4D-A8A9-319947FD589E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7000"/>
            <a:ext cx="8178800" cy="1041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US"/>
              <a:t>Mem-Mem ALU Instructions: </a:t>
            </a:r>
            <a:r>
              <a:rPr lang="en-US" sz="2000"/>
              <a:t/>
            </a:r>
            <a:br>
              <a:rPr lang="en-US" sz="2000"/>
            </a:br>
            <a:r>
              <a:rPr lang="en-US" sz="2000" i="1"/>
              <a:t>MIPS-Controller-2</a:t>
            </a:r>
          </a:p>
        </p:txBody>
      </p:sp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1104900" y="1320800"/>
            <a:ext cx="7088188" cy="31559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Mem-Mem ALU op         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M[(rd)]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M[(rs)] op M[(rt)]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Reg[rs]		next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Memory		spin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Reg[rt]		next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B  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Memory		spin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Reg[rd] 		next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5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	Memory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func(A,B)	spin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6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				fetch</a:t>
            </a:r>
          </a:p>
          <a:p>
            <a:pPr lvl="1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46884" name="Rectangle 4"/>
          <p:cNvSpPr>
            <a:spLocks noChangeArrowheads="1"/>
          </p:cNvSpPr>
          <p:nvPr/>
        </p:nvSpPr>
        <p:spPr bwMode="auto">
          <a:xfrm>
            <a:off x="685800" y="4495800"/>
            <a:ext cx="7924800" cy="191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Complex instructions usually do not require datapath modifications in a microprogrammed implementation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	-- only extra space for the control program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Implementing these instructions using a hardwired controller is difficult without datapath modifications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3BDC-2122-7143-8B0A-6388DF2A17E7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0213"/>
            <a:ext cx="7162800" cy="91757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Performance Issues</a:t>
            </a:r>
          </a:p>
        </p:txBody>
      </p:sp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60425" y="1317625"/>
            <a:ext cx="7440613" cy="3922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Microprogrammed control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  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multiple cycles per instruction</a:t>
            </a:r>
          </a:p>
          <a:p>
            <a:pPr>
              <a:spcBef>
                <a:spcPct val="0"/>
              </a:spcBef>
            </a:pPr>
            <a:endParaRPr lang="en-US" sz="1200" i="1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Cycle time ? 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C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&gt; max(t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reg-reg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, 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, t</a:t>
            </a:r>
            <a:r>
              <a:rPr lang="en-US" sz="2400" baseline="-25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ROM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sz="12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12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Suppose  10 * t</a:t>
            </a:r>
            <a:r>
              <a:rPr lang="en-US" sz="2400" baseline="-25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ROM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&lt; 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RAM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Good performance, relative to a single-cycle</a:t>
            </a: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hardwired implementation, can be achieved</a:t>
            </a: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even with a CPI of 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7937-AE63-1640-ADCB-F239360B139D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444500"/>
            <a:ext cx="7315200" cy="787400"/>
          </a:xfrm>
        </p:spPr>
        <p:txBody>
          <a:bodyPr/>
          <a:lstStyle/>
          <a:p>
            <a:r>
              <a:rPr lang="en-US"/>
              <a:t>Horizontal vs Vertical </a:t>
            </a:r>
            <a:r>
              <a:rPr lang="en-US">
                <a:latin typeface="Symbol" charset="2"/>
              </a:rPr>
              <a:t>m</a:t>
            </a:r>
            <a:r>
              <a:rPr lang="en-US"/>
              <a:t>Code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2667000"/>
            <a:ext cx="8115300" cy="4114800"/>
          </a:xfrm>
          <a:noFill/>
          <a:ln/>
        </p:spPr>
        <p:txBody>
          <a:bodyPr/>
          <a:lstStyle/>
          <a:p>
            <a:r>
              <a:rPr lang="en-US" dirty="0"/>
              <a:t>Horizontal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wider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Multiple parallel operations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Fewer</a:t>
            </a:r>
            <a:r>
              <a:rPr lang="en-US" sz="2000" dirty="0" smtClean="0"/>
              <a:t> microcode steps </a:t>
            </a:r>
            <a:r>
              <a:rPr lang="en-US" sz="2000" dirty="0"/>
              <a:t>per 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Sparser encoding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more bits</a:t>
            </a:r>
            <a:endParaRPr lang="en-US" sz="2000" dirty="0"/>
          </a:p>
          <a:p>
            <a:r>
              <a:rPr lang="en-US" dirty="0"/>
              <a:t>Vertical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narrower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Typically a single </a:t>
            </a:r>
            <a:r>
              <a:rPr lang="en-US" sz="2000" dirty="0" err="1"/>
              <a:t>datapath</a:t>
            </a:r>
            <a:r>
              <a:rPr lang="en-US" sz="2000" dirty="0"/>
              <a:t> operation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1600" dirty="0"/>
              <a:t>separate </a:t>
            </a:r>
            <a:r>
              <a:rPr lang="en-US" sz="1600" dirty="0" err="1">
                <a:latin typeface="Symbol" charset="2"/>
              </a:rPr>
              <a:t>m</a:t>
            </a:r>
            <a:r>
              <a:rPr lang="en-US" sz="1600" dirty="0" err="1"/>
              <a:t>instruction</a:t>
            </a:r>
            <a:r>
              <a:rPr lang="en-US" sz="1600" dirty="0"/>
              <a:t> for branches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</a:t>
            </a:r>
            <a:r>
              <a:rPr lang="en-US" sz="2000" dirty="0" smtClean="0"/>
              <a:t> microcode steps per </a:t>
            </a:r>
            <a:r>
              <a:rPr lang="en-US" sz="2000" dirty="0"/>
              <a:t>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 compact 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less bits</a:t>
            </a:r>
          </a:p>
          <a:p>
            <a:r>
              <a:rPr lang="en-US" dirty="0" err="1">
                <a:sym typeface="Wingdings" charset="2"/>
              </a:rPr>
              <a:t>Nanocoding</a:t>
            </a:r>
            <a:endParaRPr lang="en-US" dirty="0">
              <a:sym typeface="Wingdings" charset="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ym typeface="Wingdings" charset="2"/>
              </a:rPr>
              <a:t>Tries to combine best of </a:t>
            </a:r>
            <a:r>
              <a:rPr lang="en-US" sz="2000" dirty="0" smtClean="0">
                <a:sym typeface="Wingdings" charset="2"/>
              </a:rPr>
              <a:t>horizontal </a:t>
            </a:r>
            <a:r>
              <a:rPr lang="en-US" sz="2000" dirty="0">
                <a:sym typeface="Wingdings" charset="2"/>
              </a:rPr>
              <a:t>and vertical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code</a:t>
            </a:r>
            <a:endParaRPr lang="en-US" sz="2000" dirty="0"/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6891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8415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4511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9939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5367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106988" y="1968500"/>
            <a:ext cx="21463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#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Instructions</a:t>
            </a: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410200" y="1143000"/>
            <a:ext cx="27892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Bits per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Instruction</a:t>
            </a: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1295400"/>
            <a:ext cx="1511300" cy="17621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4953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558800"/>
            <a:ext cx="7162800" cy="609600"/>
          </a:xfrm>
        </p:spPr>
        <p:txBody>
          <a:bodyPr/>
          <a:lstStyle/>
          <a:p>
            <a:r>
              <a:rPr lang="en-US"/>
              <a:t>Nanocoding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05400"/>
            <a:ext cx="8686800" cy="1524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MC68000 had 17-bit </a:t>
            </a:r>
            <a:r>
              <a:rPr lang="en-US">
                <a:latin typeface="Symbol" charset="2"/>
              </a:rPr>
              <a:t>m</a:t>
            </a:r>
            <a:r>
              <a:rPr lang="en-US"/>
              <a:t>code containing either 10-bit </a:t>
            </a:r>
            <a:r>
              <a:rPr lang="en-US">
                <a:latin typeface="Symbol" charset="2"/>
              </a:rPr>
              <a:t>m</a:t>
            </a:r>
            <a:r>
              <a:rPr lang="en-US"/>
              <a:t>jump or 9-bit nanoinstruction pointer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Nanoinstructions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300663" y="2514600"/>
            <a:ext cx="1887537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6398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code 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20650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6144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873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13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Exploits recurring control signal patterns in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code, e.g., 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Reg[rs]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Reg[rs]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7CCF-9835-114A-8B5B-466F407C0D02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19100"/>
            <a:ext cx="8153400" cy="838200"/>
          </a:xfrm>
        </p:spPr>
        <p:txBody>
          <a:bodyPr/>
          <a:lstStyle/>
          <a:p>
            <a:r>
              <a:rPr lang="en-US"/>
              <a:t>Microprogramming in IBM 360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172200"/>
            <a:ext cx="7581900" cy="3175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charset="2"/>
              <a:buNone/>
            </a:pPr>
            <a:r>
              <a:rPr lang="en-US" sz="1800" i="1"/>
              <a:t>  Only the fastest models (75 and 95) were hardwired</a:t>
            </a:r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/>
        </p:nvGraphicFramePr>
        <p:xfrm>
          <a:off x="533400" y="1219200"/>
          <a:ext cx="8077200" cy="4861560"/>
        </p:xfrm>
        <a:graphic>
          <a:graphicData uri="http://schemas.openxmlformats.org/drawingml/2006/table">
            <a:tbl>
              <a:tblPr/>
              <a:tblGrid>
                <a:gridCol w="1905000"/>
                <a:gridCol w="1301750"/>
                <a:gridCol w="1604963"/>
                <a:gridCol w="1603375"/>
                <a:gridCol w="16621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 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 µinsts)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Rental fee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0200"/>
            <a:ext cx="7772400" cy="736600"/>
          </a:xfrm>
        </p:spPr>
        <p:txBody>
          <a:bodyPr/>
          <a:lstStyle/>
          <a:p>
            <a:r>
              <a:rPr lang="en-US" dirty="0" smtClean="0"/>
              <a:t>IBM Card Capacitor Read-Only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38"/>
            <a:ext cx="6934200" cy="53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513" y="6172200"/>
            <a:ext cx="411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[ IBM Journal, January 1961]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143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Punched Card with metal film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4200" y="1981200"/>
            <a:ext cx="1066800" cy="990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6134100" y="3543300"/>
            <a:ext cx="457200" cy="228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24600" y="22098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Fixed sensing 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C3-169E-DE46-BEBD-86628BB09131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82600"/>
            <a:ext cx="7162800" cy="685800"/>
          </a:xfrm>
        </p:spPr>
        <p:txBody>
          <a:bodyPr/>
          <a:lstStyle/>
          <a:p>
            <a:r>
              <a:rPr lang="en-US"/>
              <a:t>Microcode Emulation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229600" cy="4584700"/>
          </a:xfrm>
          <a:noFill/>
          <a:ln/>
        </p:spPr>
        <p:txBody>
          <a:bodyPr/>
          <a:lstStyle/>
          <a:p>
            <a:r>
              <a:rPr lang="en-US"/>
              <a:t>IBM initially miscalculated the importance of software compatibility with earlier models when introducing the 360 series</a:t>
            </a:r>
          </a:p>
          <a:p>
            <a:r>
              <a:rPr lang="en-US"/>
              <a:t>Honeywell stole some IBM 1401 customers by offering translation software (“Liberator”) for Honeywell H200 series machine</a:t>
            </a:r>
          </a:p>
          <a:p>
            <a:r>
              <a:rPr lang="en-US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sz="2000"/>
              <a:t>one popular program on 1401 was a 650 simulator, so some customers ran many 650 programs on emulated 1401s</a:t>
            </a:r>
          </a:p>
          <a:p>
            <a:pPr lvl="1" algn="ctr"/>
            <a:r>
              <a:rPr lang="en-US" sz="2000"/>
              <a:t>	(</a:t>
            </a:r>
            <a:r>
              <a:rPr lang="en-US" sz="2000" i="1"/>
              <a:t>650 simulated on 1401 emulated on 360)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59F-E53D-3443-BBB7-196A1D83B9FC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Microprogramming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534400" cy="4927600"/>
          </a:xfrm>
        </p:spPr>
        <p:txBody>
          <a:bodyPr/>
          <a:lstStyle/>
          <a:p>
            <a:r>
              <a:rPr lang="en-US" sz="2800" dirty="0" smtClean="0"/>
              <a:t>Today, a </a:t>
            </a:r>
            <a:r>
              <a:rPr lang="en-US" sz="2800" dirty="0"/>
              <a:t>brief look at </a:t>
            </a:r>
            <a:r>
              <a:rPr lang="en-US" sz="2800" dirty="0" err="1"/>
              <a:t>microprogrammed</a:t>
            </a:r>
            <a:r>
              <a:rPr lang="en-US" sz="2800" dirty="0"/>
              <a:t> machines</a:t>
            </a:r>
          </a:p>
          <a:p>
            <a:pPr lvl="1"/>
            <a:r>
              <a:rPr lang="en-US" sz="2000" dirty="0"/>
              <a:t>To show how to build very small processors with complex </a:t>
            </a:r>
            <a:r>
              <a:rPr lang="en-US" sz="2000" dirty="0" err="1"/>
              <a:t>ISAs</a:t>
            </a:r>
            <a:endParaRPr lang="en-US" sz="2000" dirty="0"/>
          </a:p>
          <a:p>
            <a:pPr lvl="1"/>
            <a:r>
              <a:rPr lang="en-US" sz="2000" dirty="0"/>
              <a:t>To help you understand where </a:t>
            </a:r>
            <a:r>
              <a:rPr lang="en-US" sz="2000" dirty="0" smtClean="0"/>
              <a:t>CISC* </a:t>
            </a:r>
            <a:r>
              <a:rPr lang="en-US" sz="2000" dirty="0"/>
              <a:t>machines came from</a:t>
            </a:r>
          </a:p>
          <a:p>
            <a:pPr lvl="1"/>
            <a:r>
              <a:rPr lang="en-US" sz="2000" dirty="0"/>
              <a:t>Because it is still used in the most common machines (x86, PowerPC, IBM360)</a:t>
            </a:r>
          </a:p>
          <a:p>
            <a:pPr lvl="1"/>
            <a:r>
              <a:rPr lang="en-US" sz="2000" dirty="0"/>
              <a:t>As a gentle introduction into machine structures</a:t>
            </a:r>
          </a:p>
          <a:p>
            <a:pPr lvl="1"/>
            <a:r>
              <a:rPr lang="en-US" sz="2000" dirty="0"/>
              <a:t>To help understand how technology drove the move to </a:t>
            </a:r>
            <a:r>
              <a:rPr lang="en-US" sz="2000" dirty="0" smtClean="0"/>
              <a:t>RISC*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914400" lvl="1" indent="-457200">
              <a:buNone/>
            </a:pPr>
            <a:r>
              <a:rPr lang="en-US" sz="2000" dirty="0" smtClean="0"/>
              <a:t>* CISC/RISC names came much later than the style of machines they refer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F2C-820D-2240-A5EC-5EF923F7E814}" type="slidenum">
              <a:rPr lang="en-US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5100"/>
            <a:ext cx="8061325" cy="1128713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Microprogramming thrived in the Seventies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310063"/>
          </a:xfrm>
          <a:noFill/>
          <a:ln/>
        </p:spPr>
        <p:txBody>
          <a:bodyPr/>
          <a:lstStyle/>
          <a:p>
            <a:pPr marL="381000" indent="-381000"/>
            <a:r>
              <a:rPr lang="en-US"/>
              <a:t>Significantly faster ROMs than DRAMs were available</a:t>
            </a:r>
          </a:p>
          <a:p>
            <a:pPr marL="381000" indent="-381000"/>
            <a:r>
              <a:rPr lang="en-US"/>
              <a:t>For complex instruction sets, datapath and controller were </a:t>
            </a:r>
            <a:r>
              <a:rPr lang="en-US" i="1"/>
              <a:t>cheaper and simpler</a:t>
            </a:r>
            <a:r>
              <a:rPr lang="en-US"/>
              <a:t> </a:t>
            </a:r>
          </a:p>
          <a:p>
            <a:pPr marL="381000" indent="-381000"/>
            <a:r>
              <a:rPr lang="en-US" i="1"/>
              <a:t>New instructions</a:t>
            </a:r>
            <a:r>
              <a:rPr lang="en-US"/>
              <a:t> , e.g., floating point, could be supported without datapath modifications</a:t>
            </a:r>
          </a:p>
          <a:p>
            <a:pPr marL="381000" indent="-381000"/>
            <a:r>
              <a:rPr lang="en-US" i="1"/>
              <a:t>Fixing bugs</a:t>
            </a:r>
            <a:r>
              <a:rPr lang="en-US"/>
              <a:t> in the controller was easier</a:t>
            </a:r>
          </a:p>
          <a:p>
            <a:pPr marL="381000" indent="-381000"/>
            <a:r>
              <a:rPr lang="en-US"/>
              <a:t>ISA compatibility across various models could be achieved easily and cheaply</a:t>
            </a: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Except for the cheapest and fastest machines, all computers were microprogrammed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D794-4D49-ED47-8E0E-403DA5A96EEC}" type="slidenum">
              <a:rPr lang="en-US"/>
              <a:pPr/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7620000" cy="534988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 Writable Control Store (WCS)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257800"/>
          </a:xfrm>
          <a:noFill/>
          <a:ln/>
        </p:spPr>
        <p:txBody>
          <a:bodyPr/>
          <a:lstStyle/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Implement control store in RAM not</a:t>
            </a:r>
            <a:r>
              <a:rPr lang="en-US" sz="2800"/>
              <a:t> </a:t>
            </a:r>
            <a:r>
              <a:rPr lang="en-US"/>
              <a:t>ROM</a:t>
            </a:r>
            <a:endParaRPr lang="en-US" sz="2800"/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MOS SRAM memories now almost as fast as control store (core memories/DRAMs were 2-10x slower)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Bug-free microprograms difficult to write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User-WCS provided as option on several minicomputers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Allowed users to change microcode for each processor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User-WCS </a:t>
            </a:r>
            <a:r>
              <a:rPr lang="en-US" i="1"/>
              <a:t>failed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Little or no programming tools support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Difficult to fit software into small space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Microcode control tailored to original ISA, less useful for others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Large WCS part of processor state - expensive context switches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Protection difficult if user can change microcode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Virtual memory required </a:t>
            </a:r>
            <a:r>
              <a:rPr lang="en-US" sz="2000" i="1"/>
              <a:t>restartable</a:t>
            </a:r>
            <a:r>
              <a:rPr lang="en-US" sz="2000"/>
              <a:t> microcode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EA-2F1D-6E4C-89EC-028D344B6E0E}" type="slidenum">
              <a:rPr lang="en-US"/>
              <a:pPr/>
              <a:t>42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Microprogramming: early Eighties</a:t>
            </a:r>
          </a:p>
        </p:txBody>
      </p:sp>
      <p:sp>
        <p:nvSpPr>
          <p:cNvPr id="1156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Evolution bred more complex micro-machines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Complex instruction sets led to need for subroutine and call stacks in µcode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Need for fixing bugs in control programs was in conflict with read-only nature of µROM 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>
                <a:sym typeface="Wingdings"/>
              </a:rPr>
              <a:t></a:t>
            </a:r>
            <a:r>
              <a:rPr lang="en-US" sz="1600" dirty="0" smtClean="0"/>
              <a:t>WCS  </a:t>
            </a:r>
            <a:r>
              <a:rPr lang="en-US" sz="1600" dirty="0"/>
              <a:t>(B1700, </a:t>
            </a:r>
            <a:r>
              <a:rPr lang="en-US" sz="1600" dirty="0" err="1"/>
              <a:t>QMachine</a:t>
            </a:r>
            <a:r>
              <a:rPr lang="en-US" sz="1600" dirty="0"/>
              <a:t>, Intel i432, …</a:t>
            </a:r>
            <a:r>
              <a:rPr lang="en-US" sz="1600" dirty="0" smtClean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With the advent of VLSI technology assumptions about ROM &amp; RAM speed became invalid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err="1" smtClean="0"/>
              <a:t>more</a:t>
            </a:r>
            <a:r>
              <a:rPr lang="en-US" sz="2000" dirty="0" smtClean="0"/>
              <a:t> complexity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Better compilers made complex instructions less </a:t>
            </a:r>
            <a:r>
              <a:rPr lang="en-US" sz="2000" dirty="0" smtClean="0"/>
              <a:t>important.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Use </a:t>
            </a:r>
            <a:r>
              <a:rPr lang="en-US" sz="2000" dirty="0"/>
              <a:t>of numerous micro-architectural innovations, e.g., pipelining, caches and buffers, made multiple-cycle execution of </a:t>
            </a:r>
            <a:r>
              <a:rPr lang="en-US" sz="2000" dirty="0" err="1"/>
              <a:t>reg-reg</a:t>
            </a:r>
            <a:r>
              <a:rPr lang="en-US" sz="2000" dirty="0"/>
              <a:t> instructions </a:t>
            </a:r>
            <a:r>
              <a:rPr lang="en-US" sz="2000" dirty="0" smtClean="0"/>
              <a:t>unattractive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Looking ahead to RISC next time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Use chip area to build fast instruction cache of user-visible vertical microinstructions - use software subroutine not </a:t>
            </a:r>
            <a:r>
              <a:rPr lang="en-US" dirty="0" smtClean="0"/>
              <a:t>hardware </a:t>
            </a:r>
            <a:r>
              <a:rPr lang="en-US" dirty="0" err="1" smtClean="0"/>
              <a:t>microroutines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Use simple ISA to enable hardwired pipelined implementation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DC5D-0FD8-4243-AD21-E9ACB268A6A7}" type="slidenum">
              <a:rPr lang="en-US"/>
              <a:pPr/>
              <a:t>43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8800"/>
            <a:ext cx="71628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Modern Usage</a:t>
            </a:r>
          </a:p>
        </p:txBody>
      </p:sp>
      <p:sp>
        <p:nvSpPr>
          <p:cNvPr id="1157123" name="Rectangle 3"/>
          <p:cNvSpPr>
            <a:spLocks noChangeArrowheads="1"/>
          </p:cNvSpPr>
          <p:nvPr/>
        </p:nvSpPr>
        <p:spPr bwMode="auto">
          <a:xfrm>
            <a:off x="419100" y="1244600"/>
            <a:ext cx="8382000" cy="48910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Microprogramming is far from extinct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Played a crucial role in micros of the Eighties</a:t>
            </a:r>
          </a:p>
          <a:p>
            <a:pPr lvl="2">
              <a:spcBef>
                <a:spcPct val="0"/>
              </a:spcBef>
            </a:pP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DEC </a:t>
            </a:r>
            <a:r>
              <a:rPr lang="en-US" sz="1800" i="1" dirty="0" err="1">
                <a:solidFill>
                  <a:srgbClr val="56127A"/>
                </a:solidFill>
                <a:latin typeface="Verdana" charset="0"/>
              </a:rPr>
              <a:t>uVAX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, Motorola 68K series, Intel 386 and 486</a:t>
            </a:r>
          </a:p>
          <a:p>
            <a:pPr>
              <a:spcBef>
                <a:spcPct val="0"/>
              </a:spcBef>
            </a:pPr>
            <a:endParaRPr lang="en-US" sz="1800" i="1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Microcode pays an assisting role in most modern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micros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(AMD</a:t>
            </a:r>
            <a:r>
              <a:rPr lang="en-US" sz="1800" i="1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Verdana" charset="0"/>
              </a:rPr>
              <a:t>Phenom</a:t>
            </a:r>
            <a:r>
              <a:rPr lang="en-US" sz="1800" i="1" dirty="0" smtClean="0">
                <a:solidFill>
                  <a:schemeClr val="tx1"/>
                </a:solidFill>
                <a:latin typeface="Verdana" charset="0"/>
              </a:rPr>
              <a:t>,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Intel</a:t>
            </a:r>
            <a:r>
              <a:rPr lang="en-US" sz="1800" i="1" dirty="0" smtClean="0">
                <a:solidFill>
                  <a:schemeClr val="tx1"/>
                </a:solidFill>
                <a:latin typeface="Verdana" charset="0"/>
              </a:rPr>
              <a:t> Nehalem,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Intel Atom, IBM PowerPC)</a:t>
            </a:r>
            <a:endParaRPr lang="en-US" sz="2400" i="1" dirty="0">
              <a:solidFill>
                <a:schemeClr val="tx1"/>
              </a:solidFill>
              <a:latin typeface="Verdana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Most instructions are executed directly, i.e., with hard-wired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control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Infrequently-used and/or complicated instructions invoke the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microcode engine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Patchable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microcode common for post-fabrication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  bug fixes, e.g. Intel processors load µcode patches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  at </a:t>
            </a:r>
            <a:r>
              <a:rPr lang="en-US" sz="2400" dirty="0" err="1">
                <a:solidFill>
                  <a:schemeClr val="tx1"/>
                </a:solidFill>
                <a:latin typeface="Verdana" charset="0"/>
              </a:rPr>
              <a:t>bootup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7B7E-7303-7D4F-9125-46577610D2DF}" type="slidenum">
              <a:rPr lang="en-US"/>
              <a:pPr/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AA-C649-DD42-B1A5-1D4950848F40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55600"/>
            <a:ext cx="8077200" cy="889000"/>
          </a:xfrm>
        </p:spPr>
        <p:txBody>
          <a:bodyPr/>
          <a:lstStyle/>
          <a:p>
            <a:r>
              <a:rPr lang="en-US"/>
              <a:t>ISA to Microarchitecture Mapping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43000"/>
            <a:ext cx="8191500" cy="5283200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ISA often designed with particular </a:t>
            </a:r>
            <a:r>
              <a:rPr lang="en-US" dirty="0" err="1"/>
              <a:t>microarchitectural</a:t>
            </a:r>
            <a:r>
              <a:rPr lang="en-US" dirty="0"/>
              <a:t> style in mind, e.g.,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CISC	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 err="1"/>
              <a:t>microcoded</a:t>
            </a:r>
            <a:endParaRPr lang="en-US" sz="2400" dirty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RISC	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hardwired, pipelined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VLIW 	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fixed-latency in-order</a:t>
            </a:r>
            <a:r>
              <a:rPr lang="en-US" sz="2400" dirty="0" smtClean="0"/>
              <a:t> parallel pipelines</a:t>
            </a:r>
            <a:endParaRPr lang="en-US" sz="2400" dirty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JVM 	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software interpretation</a:t>
            </a:r>
          </a:p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But can be implemented with any </a:t>
            </a:r>
            <a:r>
              <a:rPr lang="en-US" dirty="0" err="1"/>
              <a:t>microarchitectural</a:t>
            </a:r>
            <a:r>
              <a:rPr lang="en-US" dirty="0"/>
              <a:t> style</a:t>
            </a:r>
            <a:endParaRPr lang="en-US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Intel Nehalem: </a:t>
            </a:r>
            <a:r>
              <a:rPr lang="en-US" sz="2400" dirty="0"/>
              <a:t>hardwired pipelined CISC (x86) machine (with some microcode support)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err="1" smtClean="0"/>
              <a:t>Simics</a:t>
            </a:r>
            <a:r>
              <a:rPr lang="en-US" sz="2400" dirty="0" smtClean="0"/>
              <a:t>: Software-interpreted SPARC RISC machine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Intel </a:t>
            </a:r>
            <a:r>
              <a:rPr lang="en-US" sz="2400" dirty="0"/>
              <a:t>could implement a dynamically scheduled out-of-order VLIW</a:t>
            </a:r>
            <a:r>
              <a:rPr lang="en-US" sz="2400" dirty="0" smtClean="0"/>
              <a:t> Itanium (IA-64) processor</a:t>
            </a:r>
            <a:endParaRPr lang="en-US" sz="2400" dirty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ARM </a:t>
            </a:r>
            <a:r>
              <a:rPr lang="en-US" sz="2400" dirty="0" err="1"/>
              <a:t>Jazelle</a:t>
            </a:r>
            <a:r>
              <a:rPr lang="en-US" sz="2400" dirty="0"/>
              <a:t>: A hardware JVM processor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>
                <a:solidFill>
                  <a:schemeClr val="hlink"/>
                </a:solidFill>
              </a:rPr>
              <a:t>This </a:t>
            </a:r>
            <a:r>
              <a:rPr lang="en-US" sz="2400" dirty="0" smtClean="0">
                <a:solidFill>
                  <a:schemeClr val="hlink"/>
                </a:solidFill>
              </a:rPr>
              <a:t>lecture: a </a:t>
            </a:r>
            <a:r>
              <a:rPr lang="en-US" sz="2400" dirty="0" err="1" smtClean="0">
                <a:solidFill>
                  <a:schemeClr val="hlink"/>
                </a:solidFill>
              </a:rPr>
              <a:t>microcoded</a:t>
            </a:r>
            <a:r>
              <a:rPr lang="en-US" sz="2400" dirty="0" smtClean="0">
                <a:solidFill>
                  <a:schemeClr val="hlink"/>
                </a:solidFill>
              </a:rPr>
              <a:t> RISC (MIPS) </a:t>
            </a:r>
            <a:r>
              <a:rPr lang="en-US" sz="2400" dirty="0" smtClean="0">
                <a:solidFill>
                  <a:schemeClr val="hlink"/>
                </a:solidFill>
              </a:rPr>
              <a:t>machine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7928-A011-5A45-8DF7-240CB97AF983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81000"/>
            <a:ext cx="8610600" cy="838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US" dirty="0" err="1"/>
              <a:t>Microarchitecture</a:t>
            </a:r>
            <a:r>
              <a:rPr lang="en-US" dirty="0"/>
              <a:t>: </a:t>
            </a:r>
            <a:r>
              <a:rPr lang="en-US" sz="2800" i="1" dirty="0"/>
              <a:t>Implementation of an ISA</a:t>
            </a:r>
            <a:endParaRPr lang="en-US" sz="2000" i="1" dirty="0"/>
          </a:p>
        </p:txBody>
      </p:sp>
      <p:sp>
        <p:nvSpPr>
          <p:cNvPr id="1120259" name="Rectangle 3"/>
          <p:cNvSpPr>
            <a:spLocks noChangeArrowheads="1"/>
          </p:cNvSpPr>
          <p:nvPr/>
        </p:nvSpPr>
        <p:spPr bwMode="auto">
          <a:xfrm>
            <a:off x="617538" y="5167313"/>
            <a:ext cx="8021637" cy="1403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Structure: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 How components are connected.</a:t>
            </a:r>
            <a:r>
              <a:rPr lang="en-US" sz="2400">
                <a:solidFill>
                  <a:schemeClr val="tx1"/>
                </a:solidFill>
                <a:latin typeface="Verdan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                                               </a:t>
            </a:r>
            <a:r>
              <a:rPr lang="en-US" sz="2400" i="1">
                <a:latin typeface="Verdana" charset="0"/>
              </a:rPr>
              <a:t>Static</a:t>
            </a:r>
            <a:endParaRPr lang="en-US" sz="2400"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Behavior: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  How data moves between components</a:t>
            </a:r>
            <a:r>
              <a:rPr lang="en-US" sz="2400">
                <a:solidFill>
                  <a:schemeClr val="tx1"/>
                </a:solidFill>
                <a:latin typeface="Verdan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                                               </a:t>
            </a:r>
            <a:r>
              <a:rPr lang="en-US" sz="2400" i="1">
                <a:latin typeface="Verdana" charset="0"/>
              </a:rPr>
              <a:t>Dynamic</a:t>
            </a:r>
            <a:endParaRPr lang="en-US" sz="2400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1120260" name="Group 4"/>
          <p:cNvGrpSpPr>
            <a:grpSpLocks/>
          </p:cNvGrpSpPr>
          <p:nvPr/>
        </p:nvGrpSpPr>
        <p:grpSpPr bwMode="auto">
          <a:xfrm>
            <a:off x="417513" y="1384300"/>
            <a:ext cx="8420100" cy="3511550"/>
            <a:chOff x="263" y="872"/>
            <a:chExt cx="5304" cy="2212"/>
          </a:xfrm>
        </p:grpSpPr>
        <p:sp>
          <p:nvSpPr>
            <p:cNvPr id="1120261" name="Rectangle 5"/>
            <p:cNvSpPr>
              <a:spLocks noChangeArrowheads="1"/>
            </p:cNvSpPr>
            <p:nvPr/>
          </p:nvSpPr>
          <p:spPr bwMode="auto">
            <a:xfrm>
              <a:off x="2224" y="872"/>
              <a:ext cx="1384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2" name="Rectangle 6"/>
            <p:cNvSpPr>
              <a:spLocks noChangeArrowheads="1"/>
            </p:cNvSpPr>
            <p:nvPr/>
          </p:nvSpPr>
          <p:spPr bwMode="auto">
            <a:xfrm>
              <a:off x="816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3" name="Rectangle 7"/>
            <p:cNvSpPr>
              <a:spLocks noChangeArrowheads="1"/>
            </p:cNvSpPr>
            <p:nvPr/>
          </p:nvSpPr>
          <p:spPr bwMode="auto">
            <a:xfrm>
              <a:off x="2376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4" name="Rectangle 8"/>
            <p:cNvSpPr>
              <a:spLocks noChangeArrowheads="1"/>
            </p:cNvSpPr>
            <p:nvPr/>
          </p:nvSpPr>
          <p:spPr bwMode="auto">
            <a:xfrm>
              <a:off x="4032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5" name="Line 9"/>
            <p:cNvSpPr>
              <a:spLocks noChangeShapeType="1"/>
            </p:cNvSpPr>
            <p:nvPr/>
          </p:nvSpPr>
          <p:spPr bwMode="auto">
            <a:xfrm>
              <a:off x="1090" y="3084"/>
              <a:ext cx="35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6" name="Line 10"/>
            <p:cNvSpPr>
              <a:spLocks noChangeShapeType="1"/>
            </p:cNvSpPr>
            <p:nvPr/>
          </p:nvSpPr>
          <p:spPr bwMode="auto">
            <a:xfrm>
              <a:off x="12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7" name="Line 11"/>
            <p:cNvSpPr>
              <a:spLocks noChangeShapeType="1"/>
            </p:cNvSpPr>
            <p:nvPr/>
          </p:nvSpPr>
          <p:spPr bwMode="auto">
            <a:xfrm>
              <a:off x="28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8" name="Line 12"/>
            <p:cNvSpPr>
              <a:spLocks noChangeShapeType="1"/>
            </p:cNvSpPr>
            <p:nvPr/>
          </p:nvSpPr>
          <p:spPr bwMode="auto">
            <a:xfrm>
              <a:off x="44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9" name="Line 13"/>
            <p:cNvSpPr>
              <a:spLocks noChangeShapeType="1"/>
            </p:cNvSpPr>
            <p:nvPr/>
          </p:nvSpPr>
          <p:spPr bwMode="auto">
            <a:xfrm>
              <a:off x="3240" y="2264"/>
              <a:ext cx="7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0" name="Line 14"/>
            <p:cNvSpPr>
              <a:spLocks noChangeShapeType="1"/>
            </p:cNvSpPr>
            <p:nvPr/>
          </p:nvSpPr>
          <p:spPr bwMode="auto">
            <a:xfrm>
              <a:off x="1672" y="2272"/>
              <a:ext cx="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1" name="Line 15"/>
            <p:cNvSpPr>
              <a:spLocks noChangeShapeType="1"/>
            </p:cNvSpPr>
            <p:nvPr/>
          </p:nvSpPr>
          <p:spPr bwMode="auto">
            <a:xfrm>
              <a:off x="2648" y="1272"/>
              <a:ext cx="0" cy="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2" name="Line 16"/>
            <p:cNvSpPr>
              <a:spLocks noChangeShapeType="1"/>
            </p:cNvSpPr>
            <p:nvPr/>
          </p:nvSpPr>
          <p:spPr bwMode="auto">
            <a:xfrm>
              <a:off x="2928" y="1268"/>
              <a:ext cx="0" cy="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3" name="Line 17"/>
            <p:cNvSpPr>
              <a:spLocks noChangeShapeType="1"/>
            </p:cNvSpPr>
            <p:nvPr/>
          </p:nvSpPr>
          <p:spPr bwMode="auto">
            <a:xfrm>
              <a:off x="3200" y="1272"/>
              <a:ext cx="0" cy="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4" name="Line 18"/>
            <p:cNvSpPr>
              <a:spLocks noChangeShapeType="1"/>
            </p:cNvSpPr>
            <p:nvPr/>
          </p:nvSpPr>
          <p:spPr bwMode="auto">
            <a:xfrm>
              <a:off x="3488" y="1272"/>
              <a:ext cx="0" cy="16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5" name="Line 19"/>
            <p:cNvSpPr>
              <a:spLocks noChangeShapeType="1"/>
            </p:cNvSpPr>
            <p:nvPr/>
          </p:nvSpPr>
          <p:spPr bwMode="auto">
            <a:xfrm>
              <a:off x="1808" y="1120"/>
              <a:ext cx="400" cy="0"/>
            </a:xfrm>
            <a:prstGeom prst="line">
              <a:avLst/>
            </a:prstGeom>
            <a:noFill/>
            <a:ln w="25400">
              <a:solidFill>
                <a:srgbClr val="B69CA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6" name="Rectangle 20"/>
            <p:cNvSpPr>
              <a:spLocks noChangeArrowheads="1"/>
            </p:cNvSpPr>
            <p:nvPr/>
          </p:nvSpPr>
          <p:spPr bwMode="auto">
            <a:xfrm>
              <a:off x="2375" y="927"/>
              <a:ext cx="1062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Controller</a:t>
              </a:r>
            </a:p>
          </p:txBody>
        </p:sp>
        <p:sp>
          <p:nvSpPr>
            <p:cNvPr id="1120277" name="Rectangle 21"/>
            <p:cNvSpPr>
              <a:spLocks noChangeArrowheads="1"/>
            </p:cNvSpPr>
            <p:nvPr/>
          </p:nvSpPr>
          <p:spPr bwMode="auto">
            <a:xfrm>
              <a:off x="4999" y="1879"/>
              <a:ext cx="568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path</a:t>
              </a:r>
            </a:p>
          </p:txBody>
        </p:sp>
        <p:sp>
          <p:nvSpPr>
            <p:cNvPr id="1120278" name="Rectangle 22"/>
            <p:cNvSpPr>
              <a:spLocks noChangeArrowheads="1"/>
            </p:cNvSpPr>
            <p:nvPr/>
          </p:nvSpPr>
          <p:spPr bwMode="auto">
            <a:xfrm>
              <a:off x="4575" y="903"/>
              <a:ext cx="779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points</a:t>
              </a:r>
            </a:p>
          </p:txBody>
        </p:sp>
        <p:sp>
          <p:nvSpPr>
            <p:cNvPr id="1120279" name="Rectangle 23"/>
            <p:cNvSpPr>
              <a:spLocks noChangeArrowheads="1"/>
            </p:cNvSpPr>
            <p:nvPr/>
          </p:nvSpPr>
          <p:spPr bwMode="auto">
            <a:xfrm>
              <a:off x="263" y="1103"/>
              <a:ext cx="702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status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lines</a:t>
              </a:r>
            </a:p>
          </p:txBody>
        </p:sp>
        <p:sp>
          <p:nvSpPr>
            <p:cNvPr id="1120280" name="Freeform 24"/>
            <p:cNvSpPr>
              <a:spLocks/>
            </p:cNvSpPr>
            <p:nvPr/>
          </p:nvSpPr>
          <p:spPr bwMode="auto">
            <a:xfrm>
              <a:off x="1434" y="1264"/>
              <a:ext cx="900" cy="522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192"/>
                </a:cxn>
                <a:cxn ang="0">
                  <a:pos x="0" y="192"/>
                </a:cxn>
                <a:cxn ang="0">
                  <a:pos x="0" y="522"/>
                </a:cxn>
              </a:cxnLst>
              <a:rect l="0" t="0" r="r" b="b"/>
              <a:pathLst>
                <a:path w="900" h="522">
                  <a:moveTo>
                    <a:pt x="900" y="0"/>
                  </a:moveTo>
                  <a:lnTo>
                    <a:pt x="900" y="192"/>
                  </a:lnTo>
                  <a:lnTo>
                    <a:pt x="0" y="192"/>
                  </a:lnTo>
                  <a:lnTo>
                    <a:pt x="0" y="522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81" name="Freeform 25"/>
            <p:cNvSpPr>
              <a:spLocks/>
            </p:cNvSpPr>
            <p:nvPr/>
          </p:nvSpPr>
          <p:spPr bwMode="auto">
            <a:xfrm flipH="1">
              <a:off x="3486" y="1264"/>
              <a:ext cx="900" cy="522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192"/>
                </a:cxn>
                <a:cxn ang="0">
                  <a:pos x="0" y="192"/>
                </a:cxn>
                <a:cxn ang="0">
                  <a:pos x="0" y="522"/>
                </a:cxn>
              </a:cxnLst>
              <a:rect l="0" t="0" r="r" b="b"/>
              <a:pathLst>
                <a:path w="900" h="522">
                  <a:moveTo>
                    <a:pt x="900" y="0"/>
                  </a:moveTo>
                  <a:lnTo>
                    <a:pt x="900" y="192"/>
                  </a:lnTo>
                  <a:lnTo>
                    <a:pt x="0" y="192"/>
                  </a:lnTo>
                  <a:lnTo>
                    <a:pt x="0" y="522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0282" name="Group 26"/>
            <p:cNvGrpSpPr>
              <a:grpSpLocks/>
            </p:cNvGrpSpPr>
            <p:nvPr/>
          </p:nvGrpSpPr>
          <p:grpSpPr bwMode="auto">
            <a:xfrm>
              <a:off x="4392" y="1456"/>
              <a:ext cx="366" cy="330"/>
              <a:chOff x="4392" y="1392"/>
              <a:chExt cx="366" cy="306"/>
            </a:xfrm>
          </p:grpSpPr>
          <p:sp>
            <p:nvSpPr>
              <p:cNvPr id="1120283" name="Line 27"/>
              <p:cNvSpPr>
                <a:spLocks noChangeShapeType="1"/>
              </p:cNvSpPr>
              <p:nvPr/>
            </p:nvSpPr>
            <p:spPr bwMode="auto">
              <a:xfrm>
                <a:off x="4564" y="1394"/>
                <a:ext cx="0" cy="30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284" name="Freeform 28"/>
              <p:cNvSpPr>
                <a:spLocks/>
              </p:cNvSpPr>
              <p:nvPr/>
            </p:nvSpPr>
            <p:spPr bwMode="auto">
              <a:xfrm>
                <a:off x="4392" y="1392"/>
                <a:ext cx="366" cy="3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6" y="0"/>
                  </a:cxn>
                  <a:cxn ang="0">
                    <a:pos x="354" y="306"/>
                  </a:cxn>
                </a:cxnLst>
                <a:rect l="0" t="0" r="r" b="b"/>
                <a:pathLst>
                  <a:path w="366" h="306">
                    <a:moveTo>
                      <a:pt x="0" y="0"/>
                    </a:moveTo>
                    <a:lnTo>
                      <a:pt x="366" y="0"/>
                    </a:lnTo>
                    <a:lnTo>
                      <a:pt x="354" y="306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0285" name="Freeform 29"/>
            <p:cNvSpPr>
              <a:spLocks/>
            </p:cNvSpPr>
            <p:nvPr/>
          </p:nvSpPr>
          <p:spPr bwMode="auto">
            <a:xfrm>
              <a:off x="1062" y="952"/>
              <a:ext cx="1146" cy="816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1146" y="0"/>
                </a:cxn>
              </a:cxnLst>
              <a:rect l="0" t="0" r="r" b="b"/>
              <a:pathLst>
                <a:path w="1146" h="816">
                  <a:moveTo>
                    <a:pt x="0" y="816"/>
                  </a:moveTo>
                  <a:lnTo>
                    <a:pt x="0" y="0"/>
                  </a:lnTo>
                  <a:lnTo>
                    <a:pt x="1146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533400" y="3505200"/>
            <a:ext cx="5257800" cy="1828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D1-E5F6-0C48-BEB8-D59B4D480710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28600"/>
            <a:ext cx="8013700" cy="889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60000"/>
              </a:lnSpc>
            </a:pPr>
            <a:r>
              <a:rPr lang="en-US" dirty="0" err="1"/>
              <a:t>Microcontrol</a:t>
            </a:r>
            <a:r>
              <a:rPr lang="en-US" dirty="0"/>
              <a:t> </a:t>
            </a:r>
            <a:r>
              <a:rPr lang="en-US" dirty="0" smtClean="0"/>
              <a:t>Unit </a:t>
            </a:r>
            <a:r>
              <a:rPr lang="en-US" sz="2000" dirty="0" smtClean="0"/>
              <a:t> </a:t>
            </a:r>
            <a:r>
              <a:rPr lang="en-US" sz="2400" i="1" dirty="0"/>
              <a:t>Maurice Wilkes, 1954</a:t>
            </a:r>
            <a:r>
              <a:rPr lang="en-US" sz="3600" dirty="0"/>
              <a:t>     </a:t>
            </a:r>
            <a:endParaRPr lang="en-US" dirty="0"/>
          </a:p>
        </p:txBody>
      </p:sp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5791200" y="3886200"/>
            <a:ext cx="3124200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Verdana" charset="0"/>
              </a:rPr>
              <a:t>Embed the control logic state table in a memory array</a:t>
            </a:r>
          </a:p>
        </p:txBody>
      </p:sp>
      <p:grpSp>
        <p:nvGrpSpPr>
          <p:cNvPr id="1121284" name="Group 4"/>
          <p:cNvGrpSpPr>
            <a:grpSpLocks/>
          </p:cNvGrpSpPr>
          <p:nvPr/>
        </p:nvGrpSpPr>
        <p:grpSpPr bwMode="auto">
          <a:xfrm>
            <a:off x="304800" y="990600"/>
            <a:ext cx="6015038" cy="5057776"/>
            <a:chOff x="1095" y="1106"/>
            <a:chExt cx="3789" cy="3186"/>
          </a:xfrm>
        </p:grpSpPr>
        <p:sp>
          <p:nvSpPr>
            <p:cNvPr id="1121285" name="Rectangle 5"/>
            <p:cNvSpPr>
              <a:spLocks noChangeArrowheads="1"/>
            </p:cNvSpPr>
            <p:nvPr/>
          </p:nvSpPr>
          <p:spPr bwMode="auto">
            <a:xfrm>
              <a:off x="2339" y="2685"/>
              <a:ext cx="71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Matrix A</a:t>
              </a:r>
            </a:p>
          </p:txBody>
        </p:sp>
        <p:sp>
          <p:nvSpPr>
            <p:cNvPr id="1121286" name="Rectangle 6"/>
            <p:cNvSpPr>
              <a:spLocks noChangeArrowheads="1"/>
            </p:cNvSpPr>
            <p:nvPr/>
          </p:nvSpPr>
          <p:spPr bwMode="auto">
            <a:xfrm>
              <a:off x="3600" y="2688"/>
              <a:ext cx="71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Matrix B</a:t>
              </a:r>
            </a:p>
          </p:txBody>
        </p:sp>
        <p:grpSp>
          <p:nvGrpSpPr>
            <p:cNvPr id="1121287" name="Group 7"/>
            <p:cNvGrpSpPr>
              <a:grpSpLocks/>
            </p:cNvGrpSpPr>
            <p:nvPr/>
          </p:nvGrpSpPr>
          <p:grpSpPr bwMode="auto">
            <a:xfrm>
              <a:off x="1315" y="2896"/>
              <a:ext cx="3093" cy="1042"/>
              <a:chOff x="1315" y="2896"/>
              <a:chExt cx="3093" cy="1042"/>
            </a:xfrm>
          </p:grpSpPr>
          <p:sp>
            <p:nvSpPr>
              <p:cNvPr id="1121288" name="AutoShape 8"/>
              <p:cNvSpPr>
                <a:spLocks noChangeArrowheads="1"/>
              </p:cNvSpPr>
              <p:nvPr/>
            </p:nvSpPr>
            <p:spPr bwMode="auto">
              <a:xfrm rot="-5400000">
                <a:off x="1359" y="2852"/>
                <a:ext cx="879" cy="96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89" name="Line 9"/>
              <p:cNvSpPr>
                <a:spLocks noChangeShapeType="1"/>
              </p:cNvSpPr>
              <p:nvPr/>
            </p:nvSpPr>
            <p:spPr bwMode="auto">
              <a:xfrm>
                <a:off x="2280" y="3063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0" name="Line 10"/>
              <p:cNvSpPr>
                <a:spLocks noChangeShapeType="1"/>
              </p:cNvSpPr>
              <p:nvPr/>
            </p:nvSpPr>
            <p:spPr bwMode="auto">
              <a:xfrm>
                <a:off x="2280" y="3159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1" name="Line 11"/>
              <p:cNvSpPr>
                <a:spLocks noChangeShapeType="1"/>
              </p:cNvSpPr>
              <p:nvPr/>
            </p:nvSpPr>
            <p:spPr bwMode="auto">
              <a:xfrm>
                <a:off x="2280" y="3255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2" name="Line 12"/>
              <p:cNvSpPr>
                <a:spLocks noChangeShapeType="1"/>
              </p:cNvSpPr>
              <p:nvPr/>
            </p:nvSpPr>
            <p:spPr bwMode="auto">
              <a:xfrm>
                <a:off x="2280" y="3355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3" name="Line 13"/>
              <p:cNvSpPr>
                <a:spLocks noChangeShapeType="1"/>
              </p:cNvSpPr>
              <p:nvPr/>
            </p:nvSpPr>
            <p:spPr bwMode="auto">
              <a:xfrm>
                <a:off x="2280" y="3447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4" name="Line 14"/>
              <p:cNvSpPr>
                <a:spLocks noChangeShapeType="1"/>
              </p:cNvSpPr>
              <p:nvPr/>
            </p:nvSpPr>
            <p:spPr bwMode="auto">
              <a:xfrm>
                <a:off x="2280" y="3543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5" name="Line 15"/>
              <p:cNvSpPr>
                <a:spLocks noChangeShapeType="1"/>
              </p:cNvSpPr>
              <p:nvPr/>
            </p:nvSpPr>
            <p:spPr bwMode="auto">
              <a:xfrm>
                <a:off x="2848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6" name="Line 16"/>
              <p:cNvSpPr>
                <a:spLocks noChangeShapeType="1"/>
              </p:cNvSpPr>
              <p:nvPr/>
            </p:nvSpPr>
            <p:spPr bwMode="auto">
              <a:xfrm>
                <a:off x="2760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7" name="Line 17"/>
              <p:cNvSpPr>
                <a:spLocks noChangeShapeType="1"/>
              </p:cNvSpPr>
              <p:nvPr/>
            </p:nvSpPr>
            <p:spPr bwMode="auto">
              <a:xfrm>
                <a:off x="2676" y="2911"/>
                <a:ext cx="3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8" name="Line 18"/>
              <p:cNvSpPr>
                <a:spLocks noChangeShapeType="1"/>
              </p:cNvSpPr>
              <p:nvPr/>
            </p:nvSpPr>
            <p:spPr bwMode="auto">
              <a:xfrm>
                <a:off x="2596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9" name="Line 19"/>
              <p:cNvSpPr>
                <a:spLocks noChangeShapeType="1"/>
              </p:cNvSpPr>
              <p:nvPr/>
            </p:nvSpPr>
            <p:spPr bwMode="auto">
              <a:xfrm>
                <a:off x="2516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0" name="Line 20"/>
              <p:cNvSpPr>
                <a:spLocks noChangeShapeType="1"/>
              </p:cNvSpPr>
              <p:nvPr/>
            </p:nvSpPr>
            <p:spPr bwMode="auto">
              <a:xfrm>
                <a:off x="412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1" name="Line 21"/>
              <p:cNvSpPr>
                <a:spLocks noChangeShapeType="1"/>
              </p:cNvSpPr>
              <p:nvPr/>
            </p:nvSpPr>
            <p:spPr bwMode="auto">
              <a:xfrm>
                <a:off x="4044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2" name="Line 22"/>
              <p:cNvSpPr>
                <a:spLocks noChangeShapeType="1"/>
              </p:cNvSpPr>
              <p:nvPr/>
            </p:nvSpPr>
            <p:spPr bwMode="auto">
              <a:xfrm>
                <a:off x="396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3" name="Line 23"/>
              <p:cNvSpPr>
                <a:spLocks noChangeShapeType="1"/>
              </p:cNvSpPr>
              <p:nvPr/>
            </p:nvSpPr>
            <p:spPr bwMode="auto">
              <a:xfrm>
                <a:off x="388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4" name="Line 24"/>
              <p:cNvSpPr>
                <a:spLocks noChangeShapeType="1"/>
              </p:cNvSpPr>
              <p:nvPr/>
            </p:nvSpPr>
            <p:spPr bwMode="auto">
              <a:xfrm>
                <a:off x="380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5" name="Line 25"/>
              <p:cNvSpPr>
                <a:spLocks noChangeShapeType="1"/>
              </p:cNvSpPr>
              <p:nvPr/>
            </p:nvSpPr>
            <p:spPr bwMode="auto">
              <a:xfrm>
                <a:off x="372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6" name="Oval 26"/>
              <p:cNvSpPr>
                <a:spLocks noChangeArrowheads="1"/>
              </p:cNvSpPr>
              <p:nvPr/>
            </p:nvSpPr>
            <p:spPr bwMode="auto">
              <a:xfrm>
                <a:off x="2500" y="30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7" name="Oval 27"/>
              <p:cNvSpPr>
                <a:spLocks noChangeArrowheads="1"/>
              </p:cNvSpPr>
              <p:nvPr/>
            </p:nvSpPr>
            <p:spPr bwMode="auto">
              <a:xfrm>
                <a:off x="2656" y="30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8" name="Oval 28"/>
              <p:cNvSpPr>
                <a:spLocks noChangeArrowheads="1"/>
              </p:cNvSpPr>
              <p:nvPr/>
            </p:nvSpPr>
            <p:spPr bwMode="auto">
              <a:xfrm>
                <a:off x="2576" y="31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9" name="Oval 29"/>
              <p:cNvSpPr>
                <a:spLocks noChangeArrowheads="1"/>
              </p:cNvSpPr>
              <p:nvPr/>
            </p:nvSpPr>
            <p:spPr bwMode="auto">
              <a:xfrm>
                <a:off x="2736" y="31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0" name="Oval 30"/>
              <p:cNvSpPr>
                <a:spLocks noChangeArrowheads="1"/>
              </p:cNvSpPr>
              <p:nvPr/>
            </p:nvSpPr>
            <p:spPr bwMode="auto">
              <a:xfrm>
                <a:off x="2824" y="31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1" name="Oval 31"/>
              <p:cNvSpPr>
                <a:spLocks noChangeArrowheads="1"/>
              </p:cNvSpPr>
              <p:nvPr/>
            </p:nvSpPr>
            <p:spPr bwMode="auto">
              <a:xfrm>
                <a:off x="2496" y="32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2" name="Oval 32"/>
              <p:cNvSpPr>
                <a:spLocks noChangeArrowheads="1"/>
              </p:cNvSpPr>
              <p:nvPr/>
            </p:nvSpPr>
            <p:spPr bwMode="auto">
              <a:xfrm>
                <a:off x="2572" y="32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3" name="Oval 33"/>
              <p:cNvSpPr>
                <a:spLocks noChangeArrowheads="1"/>
              </p:cNvSpPr>
              <p:nvPr/>
            </p:nvSpPr>
            <p:spPr bwMode="auto">
              <a:xfrm>
                <a:off x="2576" y="33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4" name="Oval 34"/>
              <p:cNvSpPr>
                <a:spLocks noChangeArrowheads="1"/>
              </p:cNvSpPr>
              <p:nvPr/>
            </p:nvSpPr>
            <p:spPr bwMode="auto">
              <a:xfrm>
                <a:off x="2652" y="33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5" name="Oval 35"/>
              <p:cNvSpPr>
                <a:spLocks noChangeArrowheads="1"/>
              </p:cNvSpPr>
              <p:nvPr/>
            </p:nvSpPr>
            <p:spPr bwMode="auto">
              <a:xfrm>
                <a:off x="2496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6" name="Oval 36"/>
              <p:cNvSpPr>
                <a:spLocks noChangeArrowheads="1"/>
              </p:cNvSpPr>
              <p:nvPr/>
            </p:nvSpPr>
            <p:spPr bwMode="auto">
              <a:xfrm>
                <a:off x="2572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7" name="Oval 37"/>
              <p:cNvSpPr>
                <a:spLocks noChangeArrowheads="1"/>
              </p:cNvSpPr>
              <p:nvPr/>
            </p:nvSpPr>
            <p:spPr bwMode="auto">
              <a:xfrm>
                <a:off x="2652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8" name="Oval 38"/>
              <p:cNvSpPr>
                <a:spLocks noChangeArrowheads="1"/>
              </p:cNvSpPr>
              <p:nvPr/>
            </p:nvSpPr>
            <p:spPr bwMode="auto">
              <a:xfrm>
                <a:off x="2572" y="35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9" name="Oval 39"/>
              <p:cNvSpPr>
                <a:spLocks noChangeArrowheads="1"/>
              </p:cNvSpPr>
              <p:nvPr/>
            </p:nvSpPr>
            <p:spPr bwMode="auto">
              <a:xfrm>
                <a:off x="2656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0" name="Oval 40"/>
              <p:cNvSpPr>
                <a:spLocks noChangeArrowheads="1"/>
              </p:cNvSpPr>
              <p:nvPr/>
            </p:nvSpPr>
            <p:spPr bwMode="auto">
              <a:xfrm>
                <a:off x="2740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1" name="Oval 41"/>
              <p:cNvSpPr>
                <a:spLocks noChangeArrowheads="1"/>
              </p:cNvSpPr>
              <p:nvPr/>
            </p:nvSpPr>
            <p:spPr bwMode="auto">
              <a:xfrm>
                <a:off x="2824" y="35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2" name="Oval 42"/>
              <p:cNvSpPr>
                <a:spLocks noChangeArrowheads="1"/>
              </p:cNvSpPr>
              <p:nvPr/>
            </p:nvSpPr>
            <p:spPr bwMode="auto">
              <a:xfrm>
                <a:off x="2740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3" name="Oval 43"/>
              <p:cNvSpPr>
                <a:spLocks noChangeArrowheads="1"/>
              </p:cNvSpPr>
              <p:nvPr/>
            </p:nvSpPr>
            <p:spPr bwMode="auto">
              <a:xfrm>
                <a:off x="3704" y="313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4" name="Oval 44"/>
              <p:cNvSpPr>
                <a:spLocks noChangeArrowheads="1"/>
              </p:cNvSpPr>
              <p:nvPr/>
            </p:nvSpPr>
            <p:spPr bwMode="auto">
              <a:xfrm>
                <a:off x="3704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5" name="Oval 45"/>
              <p:cNvSpPr>
                <a:spLocks noChangeArrowheads="1"/>
              </p:cNvSpPr>
              <p:nvPr/>
            </p:nvSpPr>
            <p:spPr bwMode="auto">
              <a:xfrm>
                <a:off x="3784" y="303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6" name="Oval 46"/>
              <p:cNvSpPr>
                <a:spLocks noChangeArrowheads="1"/>
              </p:cNvSpPr>
              <p:nvPr/>
            </p:nvSpPr>
            <p:spPr bwMode="auto">
              <a:xfrm>
                <a:off x="3868" y="31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7" name="Oval 47"/>
              <p:cNvSpPr>
                <a:spLocks noChangeArrowheads="1"/>
              </p:cNvSpPr>
              <p:nvPr/>
            </p:nvSpPr>
            <p:spPr bwMode="auto">
              <a:xfrm>
                <a:off x="3788" y="33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8" name="Oval 48"/>
              <p:cNvSpPr>
                <a:spLocks noChangeArrowheads="1"/>
              </p:cNvSpPr>
              <p:nvPr/>
            </p:nvSpPr>
            <p:spPr bwMode="auto">
              <a:xfrm>
                <a:off x="3788" y="34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9" name="Oval 49"/>
              <p:cNvSpPr>
                <a:spLocks noChangeArrowheads="1"/>
              </p:cNvSpPr>
              <p:nvPr/>
            </p:nvSpPr>
            <p:spPr bwMode="auto">
              <a:xfrm>
                <a:off x="3708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0" name="Oval 50"/>
              <p:cNvSpPr>
                <a:spLocks noChangeArrowheads="1"/>
              </p:cNvSpPr>
              <p:nvPr/>
            </p:nvSpPr>
            <p:spPr bwMode="auto">
              <a:xfrm>
                <a:off x="3868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1" name="Oval 51"/>
              <p:cNvSpPr>
                <a:spLocks noChangeArrowheads="1"/>
              </p:cNvSpPr>
              <p:nvPr/>
            </p:nvSpPr>
            <p:spPr bwMode="auto">
              <a:xfrm>
                <a:off x="3872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2" name="Oval 52"/>
              <p:cNvSpPr>
                <a:spLocks noChangeArrowheads="1"/>
              </p:cNvSpPr>
              <p:nvPr/>
            </p:nvSpPr>
            <p:spPr bwMode="auto">
              <a:xfrm>
                <a:off x="3948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3" name="Oval 53"/>
              <p:cNvSpPr>
                <a:spLocks noChangeArrowheads="1"/>
              </p:cNvSpPr>
              <p:nvPr/>
            </p:nvSpPr>
            <p:spPr bwMode="auto">
              <a:xfrm>
                <a:off x="4020" y="304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4" name="Oval 54"/>
              <p:cNvSpPr>
                <a:spLocks noChangeArrowheads="1"/>
              </p:cNvSpPr>
              <p:nvPr/>
            </p:nvSpPr>
            <p:spPr bwMode="auto">
              <a:xfrm>
                <a:off x="4024" y="33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5" name="Oval 55"/>
              <p:cNvSpPr>
                <a:spLocks noChangeArrowheads="1"/>
              </p:cNvSpPr>
              <p:nvPr/>
            </p:nvSpPr>
            <p:spPr bwMode="auto">
              <a:xfrm>
                <a:off x="4024" y="35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6" name="Oval 56"/>
              <p:cNvSpPr>
                <a:spLocks noChangeArrowheads="1"/>
              </p:cNvSpPr>
              <p:nvPr/>
            </p:nvSpPr>
            <p:spPr bwMode="auto">
              <a:xfrm>
                <a:off x="4108" y="34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7" name="Oval 57"/>
              <p:cNvSpPr>
                <a:spLocks noChangeArrowheads="1"/>
              </p:cNvSpPr>
              <p:nvPr/>
            </p:nvSpPr>
            <p:spPr bwMode="auto">
              <a:xfrm>
                <a:off x="4108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8" name="Rectangle 58"/>
              <p:cNvSpPr>
                <a:spLocks noChangeArrowheads="1"/>
              </p:cNvSpPr>
              <p:nvPr/>
            </p:nvSpPr>
            <p:spPr bwMode="auto">
              <a:xfrm>
                <a:off x="1565" y="3165"/>
                <a:ext cx="710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Decoder</a:t>
                </a:r>
              </a:p>
            </p:txBody>
          </p:sp>
        </p:grpSp>
        <p:sp>
          <p:nvSpPr>
            <p:cNvPr id="1121339" name="Rectangle 59"/>
            <p:cNvSpPr>
              <a:spLocks noChangeArrowheads="1"/>
            </p:cNvSpPr>
            <p:nvPr/>
          </p:nvSpPr>
          <p:spPr bwMode="auto">
            <a:xfrm>
              <a:off x="1336" y="2355"/>
              <a:ext cx="944" cy="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0" name="Rectangle 60"/>
            <p:cNvSpPr>
              <a:spLocks noChangeArrowheads="1"/>
            </p:cNvSpPr>
            <p:nvPr/>
          </p:nvSpPr>
          <p:spPr bwMode="auto">
            <a:xfrm>
              <a:off x="1332" y="1912"/>
              <a:ext cx="944" cy="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1" name="Line 61"/>
            <p:cNvSpPr>
              <a:spLocks noChangeShapeType="1"/>
            </p:cNvSpPr>
            <p:nvPr/>
          </p:nvSpPr>
          <p:spPr bwMode="auto">
            <a:xfrm>
              <a:off x="1776" y="2112"/>
              <a:ext cx="0" cy="24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2" name="Line 62"/>
            <p:cNvSpPr>
              <a:spLocks noChangeShapeType="1"/>
            </p:cNvSpPr>
            <p:nvPr/>
          </p:nvSpPr>
          <p:spPr bwMode="auto">
            <a:xfrm flipH="1">
              <a:off x="1389" y="2571"/>
              <a:ext cx="0" cy="61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3" name="Line 63"/>
            <p:cNvSpPr>
              <a:spLocks noChangeShapeType="1"/>
            </p:cNvSpPr>
            <p:nvPr/>
          </p:nvSpPr>
          <p:spPr bwMode="auto">
            <a:xfrm>
              <a:off x="1524" y="2571"/>
              <a:ext cx="0" cy="5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4" name="Line 64"/>
            <p:cNvSpPr>
              <a:spLocks noChangeShapeType="1"/>
            </p:cNvSpPr>
            <p:nvPr/>
          </p:nvSpPr>
          <p:spPr bwMode="auto">
            <a:xfrm>
              <a:off x="2196" y="2571"/>
              <a:ext cx="0" cy="28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5" name="Line 65"/>
            <p:cNvSpPr>
              <a:spLocks noChangeShapeType="1"/>
            </p:cNvSpPr>
            <p:nvPr/>
          </p:nvSpPr>
          <p:spPr bwMode="auto">
            <a:xfrm>
              <a:off x="1802" y="1580"/>
              <a:ext cx="0" cy="336"/>
            </a:xfrm>
            <a:prstGeom prst="line">
              <a:avLst/>
            </a:prstGeom>
            <a:noFill/>
            <a:ln w="38100" cap="flat" cmpd="sng" algn="ctr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6" name="Line 66"/>
            <p:cNvSpPr>
              <a:spLocks noChangeShapeType="1"/>
            </p:cNvSpPr>
            <p:nvPr/>
          </p:nvSpPr>
          <p:spPr bwMode="auto">
            <a:xfrm>
              <a:off x="1450" y="1588"/>
              <a:ext cx="0" cy="320"/>
            </a:xfrm>
            <a:prstGeom prst="line">
              <a:avLst/>
            </a:prstGeom>
            <a:noFill/>
            <a:ln w="38100" cap="flat" cmpd="sng" algn="ctr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7" name="Rectangle 67"/>
            <p:cNvSpPr>
              <a:spLocks noChangeArrowheads="1"/>
            </p:cNvSpPr>
            <p:nvPr/>
          </p:nvSpPr>
          <p:spPr bwMode="auto">
            <a:xfrm>
              <a:off x="4023" y="2066"/>
              <a:ext cx="861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Next state</a:t>
              </a:r>
            </a:p>
          </p:txBody>
        </p:sp>
        <p:sp>
          <p:nvSpPr>
            <p:cNvPr id="1121348" name="Rectangle 68"/>
            <p:cNvSpPr>
              <a:spLocks noChangeArrowheads="1"/>
            </p:cNvSpPr>
            <p:nvPr/>
          </p:nvSpPr>
          <p:spPr bwMode="auto">
            <a:xfrm>
              <a:off x="1095" y="1106"/>
              <a:ext cx="1378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op      conditional</a:t>
              </a:r>
            </a:p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code   flip-flop</a:t>
              </a:r>
            </a:p>
          </p:txBody>
        </p:sp>
        <p:sp>
          <p:nvSpPr>
            <p:cNvPr id="1121349" name="Rectangle 69"/>
            <p:cNvSpPr>
              <a:spLocks noChangeArrowheads="1"/>
            </p:cNvSpPr>
            <p:nvPr/>
          </p:nvSpPr>
          <p:spPr bwMode="auto">
            <a:xfrm>
              <a:off x="1335" y="2258"/>
              <a:ext cx="948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 dirty="0" err="1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400" dirty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address</a:t>
              </a:r>
            </a:p>
          </p:txBody>
        </p:sp>
        <p:sp>
          <p:nvSpPr>
            <p:cNvPr id="1121350" name="Rectangle 70"/>
            <p:cNvSpPr>
              <a:spLocks noChangeArrowheads="1"/>
            </p:cNvSpPr>
            <p:nvPr/>
          </p:nvSpPr>
          <p:spPr bwMode="auto">
            <a:xfrm>
              <a:off x="2151" y="3890"/>
              <a:ext cx="1674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Control lines  </a:t>
              </a:r>
              <a:r>
                <a:rPr lang="en-US" sz="1800" i="1" dirty="0">
                  <a:solidFill>
                    <a:srgbClr val="56127A"/>
                  </a:solidFill>
                  <a:latin typeface="Verdana" charset="0"/>
                </a:rPr>
                <a:t>to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ALU, </a:t>
              </a:r>
              <a:r>
                <a:rPr lang="en-US" sz="1800" dirty="0" err="1">
                  <a:solidFill>
                    <a:srgbClr val="56127A"/>
                  </a:solidFill>
                  <a:latin typeface="Verdana" charset="0"/>
                </a:rPr>
                <a:t>MUXs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, Registers</a:t>
              </a:r>
            </a:p>
          </p:txBody>
        </p:sp>
        <p:sp>
          <p:nvSpPr>
            <p:cNvPr id="1121351" name="Freeform 71"/>
            <p:cNvSpPr>
              <a:spLocks/>
            </p:cNvSpPr>
            <p:nvPr/>
          </p:nvSpPr>
          <p:spPr bwMode="auto">
            <a:xfrm>
              <a:off x="2136" y="1696"/>
              <a:ext cx="1791" cy="706"/>
            </a:xfrm>
            <a:custGeom>
              <a:avLst/>
              <a:gdLst/>
              <a:ahLst/>
              <a:cxnLst>
                <a:cxn ang="0">
                  <a:pos x="1743" y="1350"/>
                </a:cxn>
                <a:cxn ang="0">
                  <a:pos x="1743" y="0"/>
                </a:cxn>
                <a:cxn ang="0">
                  <a:pos x="0" y="5"/>
                </a:cxn>
                <a:cxn ang="0">
                  <a:pos x="0" y="341"/>
                </a:cxn>
              </a:cxnLst>
              <a:rect l="0" t="0" r="r" b="b"/>
              <a:pathLst>
                <a:path w="1743" h="1350">
                  <a:moveTo>
                    <a:pt x="1743" y="1350"/>
                  </a:moveTo>
                  <a:lnTo>
                    <a:pt x="1743" y="0"/>
                  </a:lnTo>
                  <a:lnTo>
                    <a:pt x="0" y="5"/>
                  </a:lnTo>
                  <a:lnTo>
                    <a:pt x="0" y="341"/>
                  </a:lnTo>
                </a:path>
              </a:pathLst>
            </a:cu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019800" y="990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First used in EDSAC-2, completed 1958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76" name="Left Brace 75"/>
          <p:cNvSpPr/>
          <p:nvPr/>
        </p:nvSpPr>
        <p:spPr bwMode="auto">
          <a:xfrm rot="5400000">
            <a:off x="4500995" y="2738005"/>
            <a:ext cx="675410" cy="1143000"/>
          </a:xfrm>
          <a:prstGeom prst="leftBrace">
            <a:avLst>
              <a:gd name="adj1" fmla="val 8333"/>
              <a:gd name="adj2" fmla="val 5282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flipH="1">
            <a:off x="4572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Memory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V="1">
            <a:off x="4648200" y="2743200"/>
            <a:ext cx="304800" cy="152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85800" y="1905000"/>
            <a:ext cx="304800" cy="152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1219200" y="2667000"/>
            <a:ext cx="304800" cy="152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3CCC-27AC-BF4C-97DE-185D6B2904A3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9900"/>
            <a:ext cx="7924800" cy="685800"/>
          </a:xfrm>
        </p:spPr>
        <p:txBody>
          <a:bodyPr/>
          <a:lstStyle/>
          <a:p>
            <a:r>
              <a:rPr lang="en-US"/>
              <a:t>Microcoded Microarchitecture</a:t>
            </a:r>
            <a:endParaRPr lang="en-US" sz="2400" b="0" i="1"/>
          </a:p>
        </p:txBody>
      </p:sp>
      <p:grpSp>
        <p:nvGrpSpPr>
          <p:cNvPr id="1123331" name="Group 3"/>
          <p:cNvGrpSpPr>
            <a:grpSpLocks/>
          </p:cNvGrpSpPr>
          <p:nvPr/>
        </p:nvGrpSpPr>
        <p:grpSpPr bwMode="auto">
          <a:xfrm>
            <a:off x="2398713" y="1481138"/>
            <a:ext cx="4421187" cy="4729162"/>
            <a:chOff x="1511" y="933"/>
            <a:chExt cx="2785" cy="2979"/>
          </a:xfrm>
        </p:grpSpPr>
        <p:sp>
          <p:nvSpPr>
            <p:cNvPr id="1123332" name="Rectangle 4"/>
            <p:cNvSpPr>
              <a:spLocks noChangeArrowheads="1"/>
            </p:cNvSpPr>
            <p:nvPr/>
          </p:nvSpPr>
          <p:spPr bwMode="auto">
            <a:xfrm>
              <a:off x="2376" y="3000"/>
              <a:ext cx="1008" cy="91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(RAM)</a:t>
              </a:r>
            </a:p>
          </p:txBody>
        </p:sp>
        <p:sp>
          <p:nvSpPr>
            <p:cNvPr id="1123333" name="Rectangle 5"/>
            <p:cNvSpPr>
              <a:spLocks noChangeArrowheads="1"/>
            </p:cNvSpPr>
            <p:nvPr/>
          </p:nvSpPr>
          <p:spPr bwMode="auto">
            <a:xfrm>
              <a:off x="1704" y="1992"/>
              <a:ext cx="225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Datapath</a:t>
              </a:r>
            </a:p>
          </p:txBody>
        </p:sp>
        <p:sp>
          <p:nvSpPr>
            <p:cNvPr id="1123334" name="Rectangle 6"/>
            <p:cNvSpPr>
              <a:spLocks noChangeArrowheads="1"/>
            </p:cNvSpPr>
            <p:nvPr/>
          </p:nvSpPr>
          <p:spPr bwMode="auto">
            <a:xfrm>
              <a:off x="2232" y="936"/>
              <a:ext cx="1296" cy="67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Symbol" charset="2"/>
                </a:rPr>
                <a:t>m</a:t>
              </a: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controller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(ROM)</a:t>
              </a:r>
            </a:p>
          </p:txBody>
        </p:sp>
        <p:sp>
          <p:nvSpPr>
            <p:cNvPr id="1123335" name="Line 7"/>
            <p:cNvSpPr>
              <a:spLocks noChangeShapeType="1"/>
            </p:cNvSpPr>
            <p:nvPr/>
          </p:nvSpPr>
          <p:spPr bwMode="auto">
            <a:xfrm>
              <a:off x="2904" y="261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36" name="Text Box 8"/>
            <p:cNvSpPr txBox="1">
              <a:spLocks noChangeArrowheads="1"/>
            </p:cNvSpPr>
            <p:nvPr/>
          </p:nvSpPr>
          <p:spPr bwMode="auto">
            <a:xfrm>
              <a:off x="3142" y="2661"/>
              <a:ext cx="49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3337" name="Text Box 9"/>
            <p:cNvSpPr txBox="1">
              <a:spLocks noChangeArrowheads="1"/>
            </p:cNvSpPr>
            <p:nvPr/>
          </p:nvSpPr>
          <p:spPr bwMode="auto">
            <a:xfrm>
              <a:off x="2457" y="2661"/>
              <a:ext cx="49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23338" name="Freeform 10"/>
            <p:cNvSpPr>
              <a:spLocks/>
            </p:cNvSpPr>
            <p:nvPr/>
          </p:nvSpPr>
          <p:spPr bwMode="auto">
            <a:xfrm>
              <a:off x="3384" y="2616"/>
              <a:ext cx="240" cy="62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40" y="816"/>
                </a:cxn>
                <a:cxn ang="0">
                  <a:pos x="0" y="816"/>
                </a:cxn>
              </a:cxnLst>
              <a:rect l="0" t="0" r="r" b="b"/>
              <a:pathLst>
                <a:path w="240" h="816">
                  <a:moveTo>
                    <a:pt x="240" y="0"/>
                  </a:moveTo>
                  <a:lnTo>
                    <a:pt x="240" y="816"/>
                  </a:lnTo>
                  <a:lnTo>
                    <a:pt x="0" y="81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3339" name="Group 11"/>
            <p:cNvGrpSpPr>
              <a:grpSpLocks/>
            </p:cNvGrpSpPr>
            <p:nvPr/>
          </p:nvGrpSpPr>
          <p:grpSpPr bwMode="auto">
            <a:xfrm>
              <a:off x="1992" y="1608"/>
              <a:ext cx="2304" cy="2112"/>
              <a:chOff x="1776" y="1680"/>
              <a:chExt cx="2304" cy="2112"/>
            </a:xfrm>
          </p:grpSpPr>
          <p:sp>
            <p:nvSpPr>
              <p:cNvPr id="1123340" name="Freeform 12"/>
              <p:cNvSpPr>
                <a:spLocks/>
              </p:cNvSpPr>
              <p:nvPr/>
            </p:nvSpPr>
            <p:spPr bwMode="auto">
              <a:xfrm>
                <a:off x="1776" y="1680"/>
                <a:ext cx="480" cy="38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80" y="144"/>
                  </a:cxn>
                  <a:cxn ang="0">
                    <a:pos x="0" y="144"/>
                  </a:cxn>
                  <a:cxn ang="0">
                    <a:pos x="0" y="384"/>
                  </a:cxn>
                </a:cxnLst>
                <a:rect l="0" t="0" r="r" b="b"/>
                <a:pathLst>
                  <a:path w="480" h="384">
                    <a:moveTo>
                      <a:pt x="480" y="0"/>
                    </a:moveTo>
                    <a:lnTo>
                      <a:pt x="480" y="144"/>
                    </a:lnTo>
                    <a:lnTo>
                      <a:pt x="0" y="144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1" name="Freeform 13"/>
              <p:cNvSpPr>
                <a:spLocks/>
              </p:cNvSpPr>
              <p:nvPr/>
            </p:nvSpPr>
            <p:spPr bwMode="auto">
              <a:xfrm>
                <a:off x="2016" y="1680"/>
                <a:ext cx="336" cy="384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36" y="192"/>
                  </a:cxn>
                  <a:cxn ang="0">
                    <a:pos x="0" y="192"/>
                  </a:cxn>
                  <a:cxn ang="0">
                    <a:pos x="0" y="384"/>
                  </a:cxn>
                </a:cxnLst>
                <a:rect l="0" t="0" r="r" b="b"/>
                <a:pathLst>
                  <a:path w="336" h="384">
                    <a:moveTo>
                      <a:pt x="336" y="0"/>
                    </a:moveTo>
                    <a:lnTo>
                      <a:pt x="336" y="192"/>
                    </a:lnTo>
                    <a:lnTo>
                      <a:pt x="0" y="192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2" name="Freeform 14"/>
              <p:cNvSpPr>
                <a:spLocks/>
              </p:cNvSpPr>
              <p:nvPr/>
            </p:nvSpPr>
            <p:spPr bwMode="auto">
              <a:xfrm>
                <a:off x="2208" y="1680"/>
                <a:ext cx="240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240"/>
                  </a:cxn>
                  <a:cxn ang="0">
                    <a:pos x="0" y="240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240"/>
                    </a:lnTo>
                    <a:lnTo>
                      <a:pt x="0" y="240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3" name="Freeform 15"/>
              <p:cNvSpPr>
                <a:spLocks/>
              </p:cNvSpPr>
              <p:nvPr/>
            </p:nvSpPr>
            <p:spPr bwMode="auto">
              <a:xfrm>
                <a:off x="2400" y="1680"/>
                <a:ext cx="144" cy="3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288"/>
                  </a:cxn>
                  <a:cxn ang="0">
                    <a:pos x="0" y="288"/>
                  </a:cxn>
                  <a:cxn ang="0">
                    <a:pos x="0" y="384"/>
                  </a:cxn>
                </a:cxnLst>
                <a:rect l="0" t="0" r="r" b="b"/>
                <a:pathLst>
                  <a:path w="144" h="384">
                    <a:moveTo>
                      <a:pt x="144" y="0"/>
                    </a:moveTo>
                    <a:lnTo>
                      <a:pt x="144" y="288"/>
                    </a:lnTo>
                    <a:lnTo>
                      <a:pt x="0" y="288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4" name="Line 16"/>
              <p:cNvSpPr>
                <a:spLocks noChangeShapeType="1"/>
              </p:cNvSpPr>
              <p:nvPr/>
            </p:nvSpPr>
            <p:spPr bwMode="auto">
              <a:xfrm>
                <a:off x="2640" y="1680"/>
                <a:ext cx="1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5" name="Freeform 17"/>
              <p:cNvSpPr>
                <a:spLocks/>
              </p:cNvSpPr>
              <p:nvPr/>
            </p:nvSpPr>
            <p:spPr bwMode="auto">
              <a:xfrm flipH="1">
                <a:off x="3024" y="1680"/>
                <a:ext cx="480" cy="38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80" y="144"/>
                  </a:cxn>
                  <a:cxn ang="0">
                    <a:pos x="0" y="144"/>
                  </a:cxn>
                  <a:cxn ang="0">
                    <a:pos x="0" y="384"/>
                  </a:cxn>
                </a:cxnLst>
                <a:rect l="0" t="0" r="r" b="b"/>
                <a:pathLst>
                  <a:path w="480" h="384">
                    <a:moveTo>
                      <a:pt x="480" y="0"/>
                    </a:moveTo>
                    <a:lnTo>
                      <a:pt x="480" y="144"/>
                    </a:lnTo>
                    <a:lnTo>
                      <a:pt x="0" y="144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6" name="Freeform 18"/>
              <p:cNvSpPr>
                <a:spLocks/>
              </p:cNvSpPr>
              <p:nvPr/>
            </p:nvSpPr>
            <p:spPr bwMode="auto">
              <a:xfrm flipH="1">
                <a:off x="2928" y="1680"/>
                <a:ext cx="336" cy="384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36" y="192"/>
                  </a:cxn>
                  <a:cxn ang="0">
                    <a:pos x="0" y="192"/>
                  </a:cxn>
                  <a:cxn ang="0">
                    <a:pos x="0" y="384"/>
                  </a:cxn>
                </a:cxnLst>
                <a:rect l="0" t="0" r="r" b="b"/>
                <a:pathLst>
                  <a:path w="336" h="384">
                    <a:moveTo>
                      <a:pt x="336" y="0"/>
                    </a:moveTo>
                    <a:lnTo>
                      <a:pt x="336" y="192"/>
                    </a:lnTo>
                    <a:lnTo>
                      <a:pt x="0" y="192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7" name="Freeform 19"/>
              <p:cNvSpPr>
                <a:spLocks/>
              </p:cNvSpPr>
              <p:nvPr/>
            </p:nvSpPr>
            <p:spPr bwMode="auto">
              <a:xfrm flipH="1">
                <a:off x="2832" y="1680"/>
                <a:ext cx="240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240"/>
                  </a:cxn>
                  <a:cxn ang="0">
                    <a:pos x="0" y="240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240"/>
                    </a:lnTo>
                    <a:lnTo>
                      <a:pt x="0" y="240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8" name="Freeform 20"/>
              <p:cNvSpPr>
                <a:spLocks/>
              </p:cNvSpPr>
              <p:nvPr/>
            </p:nvSpPr>
            <p:spPr bwMode="auto">
              <a:xfrm flipH="1">
                <a:off x="2736" y="1680"/>
                <a:ext cx="144" cy="3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288"/>
                  </a:cxn>
                  <a:cxn ang="0">
                    <a:pos x="0" y="288"/>
                  </a:cxn>
                  <a:cxn ang="0">
                    <a:pos x="0" y="384"/>
                  </a:cxn>
                </a:cxnLst>
                <a:rect l="0" t="0" r="r" b="b"/>
                <a:pathLst>
                  <a:path w="144" h="384">
                    <a:moveTo>
                      <a:pt x="144" y="0"/>
                    </a:moveTo>
                    <a:lnTo>
                      <a:pt x="144" y="288"/>
                    </a:lnTo>
                    <a:lnTo>
                      <a:pt x="0" y="288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9" name="Freeform 21"/>
              <p:cNvSpPr>
                <a:spLocks/>
              </p:cNvSpPr>
              <p:nvPr/>
            </p:nvSpPr>
            <p:spPr bwMode="auto">
              <a:xfrm>
                <a:off x="3120" y="1680"/>
                <a:ext cx="864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864" y="96"/>
                  </a:cxn>
                  <a:cxn ang="0">
                    <a:pos x="864" y="1920"/>
                  </a:cxn>
                  <a:cxn ang="0">
                    <a:pos x="48" y="1920"/>
                  </a:cxn>
                </a:cxnLst>
                <a:rect l="0" t="0" r="r" b="b"/>
                <a:pathLst>
                  <a:path w="864" h="1920">
                    <a:moveTo>
                      <a:pt x="0" y="0"/>
                    </a:moveTo>
                    <a:lnTo>
                      <a:pt x="0" y="96"/>
                    </a:lnTo>
                    <a:lnTo>
                      <a:pt x="864" y="96"/>
                    </a:lnTo>
                    <a:lnTo>
                      <a:pt x="864" y="1920"/>
                    </a:lnTo>
                    <a:lnTo>
                      <a:pt x="48" y="192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50" name="Freeform 22"/>
              <p:cNvSpPr>
                <a:spLocks/>
              </p:cNvSpPr>
              <p:nvPr/>
            </p:nvSpPr>
            <p:spPr bwMode="auto">
              <a:xfrm>
                <a:off x="3168" y="1680"/>
                <a:ext cx="912" cy="21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48"/>
                  </a:cxn>
                  <a:cxn ang="0">
                    <a:pos x="912" y="48"/>
                  </a:cxn>
                  <a:cxn ang="0">
                    <a:pos x="912" y="2112"/>
                  </a:cxn>
                  <a:cxn ang="0">
                    <a:pos x="0" y="2112"/>
                  </a:cxn>
                </a:cxnLst>
                <a:rect l="0" t="0" r="r" b="b"/>
                <a:pathLst>
                  <a:path w="912" h="2112">
                    <a:moveTo>
                      <a:pt x="48" y="0"/>
                    </a:moveTo>
                    <a:lnTo>
                      <a:pt x="48" y="48"/>
                    </a:lnTo>
                    <a:lnTo>
                      <a:pt x="912" y="48"/>
                    </a:lnTo>
                    <a:lnTo>
                      <a:pt x="912" y="2112"/>
                    </a:lnTo>
                    <a:lnTo>
                      <a:pt x="0" y="2112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3351" name="Freeform 23"/>
            <p:cNvSpPr>
              <a:spLocks/>
            </p:cNvSpPr>
            <p:nvPr/>
          </p:nvSpPr>
          <p:spPr bwMode="auto">
            <a:xfrm>
              <a:off x="1752" y="1368"/>
              <a:ext cx="480" cy="62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624">
                  <a:moveTo>
                    <a:pt x="0" y="624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2" name="Freeform 24"/>
            <p:cNvSpPr>
              <a:spLocks/>
            </p:cNvSpPr>
            <p:nvPr/>
          </p:nvSpPr>
          <p:spPr bwMode="auto">
            <a:xfrm>
              <a:off x="1512" y="1176"/>
              <a:ext cx="864" cy="2064"/>
            </a:xfrm>
            <a:custGeom>
              <a:avLst/>
              <a:gdLst/>
              <a:ahLst/>
              <a:cxnLst>
                <a:cxn ang="0">
                  <a:pos x="864" y="2064"/>
                </a:cxn>
                <a:cxn ang="0">
                  <a:pos x="0" y="2064"/>
                </a:cxn>
                <a:cxn ang="0">
                  <a:pos x="0" y="0"/>
                </a:cxn>
                <a:cxn ang="0">
                  <a:pos x="720" y="0"/>
                </a:cxn>
              </a:cxnLst>
              <a:rect l="0" t="0" r="r" b="b"/>
              <a:pathLst>
                <a:path w="864" h="2064">
                  <a:moveTo>
                    <a:pt x="864" y="2064"/>
                  </a:moveTo>
                  <a:lnTo>
                    <a:pt x="0" y="2064"/>
                  </a:lnTo>
                  <a:lnTo>
                    <a:pt x="0" y="0"/>
                  </a:lnTo>
                  <a:lnTo>
                    <a:pt x="720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3" name="Text Box 25"/>
            <p:cNvSpPr txBox="1">
              <a:spLocks noChangeArrowheads="1"/>
            </p:cNvSpPr>
            <p:nvPr/>
          </p:nvSpPr>
          <p:spPr bwMode="auto">
            <a:xfrm>
              <a:off x="1654" y="1125"/>
              <a:ext cx="54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zero?</a:t>
              </a:r>
            </a:p>
          </p:txBody>
        </p:sp>
        <p:sp>
          <p:nvSpPr>
            <p:cNvPr id="1123354" name="Text Box 26"/>
            <p:cNvSpPr txBox="1">
              <a:spLocks noChangeArrowheads="1"/>
            </p:cNvSpPr>
            <p:nvPr/>
          </p:nvSpPr>
          <p:spPr bwMode="auto">
            <a:xfrm>
              <a:off x="1659" y="933"/>
              <a:ext cx="58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busy?</a:t>
              </a:r>
            </a:p>
          </p:txBody>
        </p:sp>
        <p:sp>
          <p:nvSpPr>
            <p:cNvPr id="1123355" name="Freeform 27"/>
            <p:cNvSpPr>
              <a:spLocks/>
            </p:cNvSpPr>
            <p:nvPr/>
          </p:nvSpPr>
          <p:spPr bwMode="auto">
            <a:xfrm>
              <a:off x="1848" y="1560"/>
              <a:ext cx="384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432">
                  <a:moveTo>
                    <a:pt x="0" y="432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6" name="Text Box 28"/>
            <p:cNvSpPr txBox="1">
              <a:spLocks noChangeArrowheads="1"/>
            </p:cNvSpPr>
            <p:nvPr/>
          </p:nvSpPr>
          <p:spPr bwMode="auto">
            <a:xfrm>
              <a:off x="1511" y="1317"/>
              <a:ext cx="68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</p:txBody>
        </p:sp>
        <p:sp>
          <p:nvSpPr>
            <p:cNvPr id="1123357" name="Text Box 29"/>
            <p:cNvSpPr txBox="1">
              <a:spLocks noChangeArrowheads="1"/>
            </p:cNvSpPr>
            <p:nvPr/>
          </p:nvSpPr>
          <p:spPr bwMode="auto">
            <a:xfrm>
              <a:off x="3424" y="3285"/>
              <a:ext cx="69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enMem</a:t>
              </a:r>
            </a:p>
          </p:txBody>
        </p:sp>
        <p:sp>
          <p:nvSpPr>
            <p:cNvPr id="1123358" name="Text Box 30"/>
            <p:cNvSpPr txBox="1">
              <a:spLocks noChangeArrowheads="1"/>
            </p:cNvSpPr>
            <p:nvPr/>
          </p:nvSpPr>
          <p:spPr bwMode="auto">
            <a:xfrm>
              <a:off x="3410" y="3477"/>
              <a:ext cx="79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MemWrt</a:t>
              </a:r>
            </a:p>
          </p:txBody>
        </p:sp>
      </p:grpSp>
      <p:grpSp>
        <p:nvGrpSpPr>
          <p:cNvPr id="1123359" name="Group 31"/>
          <p:cNvGrpSpPr>
            <a:grpSpLocks/>
          </p:cNvGrpSpPr>
          <p:nvPr/>
        </p:nvGrpSpPr>
        <p:grpSpPr bwMode="auto">
          <a:xfrm>
            <a:off x="5321300" y="1600200"/>
            <a:ext cx="3543300" cy="701675"/>
            <a:chOff x="3352" y="1008"/>
            <a:chExt cx="2232" cy="442"/>
          </a:xfrm>
        </p:grpSpPr>
        <p:sp>
          <p:nvSpPr>
            <p:cNvPr id="1123360" name="Text Box 32"/>
            <p:cNvSpPr txBox="1">
              <a:spLocks noChangeArrowheads="1"/>
            </p:cNvSpPr>
            <p:nvPr/>
          </p:nvSpPr>
          <p:spPr bwMode="auto">
            <a:xfrm>
              <a:off x="3600" y="1008"/>
              <a:ext cx="1984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holds fixed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 dirty="0">
                  <a:solidFill>
                    <a:srgbClr val="56127A"/>
                  </a:solidFill>
                  <a:latin typeface="Verdana" charset="0"/>
                </a:rPr>
                <a:t>microcode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instructions </a:t>
              </a:r>
            </a:p>
          </p:txBody>
        </p:sp>
        <p:sp>
          <p:nvSpPr>
            <p:cNvPr id="1123361" name="Freeform 33"/>
            <p:cNvSpPr>
              <a:spLocks/>
            </p:cNvSpPr>
            <p:nvPr/>
          </p:nvSpPr>
          <p:spPr bwMode="auto">
            <a:xfrm>
              <a:off x="3352" y="1017"/>
              <a:ext cx="440" cy="13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04" y="23"/>
                </a:cxn>
                <a:cxn ang="0">
                  <a:pos x="256" y="159"/>
                </a:cxn>
                <a:cxn ang="0">
                  <a:pos x="552" y="191"/>
                </a:cxn>
              </a:cxnLst>
              <a:rect l="0" t="0" r="r" b="b"/>
              <a:pathLst>
                <a:path w="552" h="191">
                  <a:moveTo>
                    <a:pt x="0" y="23"/>
                  </a:moveTo>
                  <a:cubicBezTo>
                    <a:pt x="130" y="11"/>
                    <a:pt x="261" y="0"/>
                    <a:pt x="304" y="23"/>
                  </a:cubicBezTo>
                  <a:cubicBezTo>
                    <a:pt x="347" y="46"/>
                    <a:pt x="215" y="131"/>
                    <a:pt x="256" y="159"/>
                  </a:cubicBezTo>
                  <a:cubicBezTo>
                    <a:pt x="297" y="187"/>
                    <a:pt x="424" y="189"/>
                    <a:pt x="552" y="19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3362" name="Group 34"/>
          <p:cNvGrpSpPr>
            <a:grpSpLocks/>
          </p:cNvGrpSpPr>
          <p:nvPr/>
        </p:nvGrpSpPr>
        <p:grpSpPr bwMode="auto">
          <a:xfrm>
            <a:off x="50800" y="5216525"/>
            <a:ext cx="3860800" cy="1311275"/>
            <a:chOff x="32" y="3286"/>
            <a:chExt cx="2432" cy="826"/>
          </a:xfrm>
        </p:grpSpPr>
        <p:sp>
          <p:nvSpPr>
            <p:cNvPr id="1123363" name="Text Box 35"/>
            <p:cNvSpPr txBox="1">
              <a:spLocks noChangeArrowheads="1"/>
            </p:cNvSpPr>
            <p:nvPr/>
          </p:nvSpPr>
          <p:spPr bwMode="auto">
            <a:xfrm>
              <a:off x="32" y="3286"/>
              <a:ext cx="1976" cy="8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holds user program written in </a:t>
              </a: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macrocode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 instructions (e.g., MIPS, x86, etc.)</a:t>
              </a:r>
            </a:p>
          </p:txBody>
        </p:sp>
        <p:sp>
          <p:nvSpPr>
            <p:cNvPr id="1123364" name="Freeform 36"/>
            <p:cNvSpPr>
              <a:spLocks/>
            </p:cNvSpPr>
            <p:nvPr/>
          </p:nvSpPr>
          <p:spPr bwMode="auto">
            <a:xfrm flipH="1">
              <a:off x="1912" y="3649"/>
              <a:ext cx="552" cy="19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04" y="23"/>
                </a:cxn>
                <a:cxn ang="0">
                  <a:pos x="256" y="159"/>
                </a:cxn>
                <a:cxn ang="0">
                  <a:pos x="552" y="191"/>
                </a:cxn>
              </a:cxnLst>
              <a:rect l="0" t="0" r="r" b="b"/>
              <a:pathLst>
                <a:path w="552" h="191">
                  <a:moveTo>
                    <a:pt x="0" y="23"/>
                  </a:moveTo>
                  <a:cubicBezTo>
                    <a:pt x="130" y="11"/>
                    <a:pt x="261" y="0"/>
                    <a:pt x="304" y="23"/>
                  </a:cubicBezTo>
                  <a:cubicBezTo>
                    <a:pt x="347" y="46"/>
                    <a:pt x="215" y="131"/>
                    <a:pt x="256" y="159"/>
                  </a:cubicBezTo>
                  <a:cubicBezTo>
                    <a:pt x="297" y="187"/>
                    <a:pt x="424" y="189"/>
                    <a:pt x="552" y="19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82600"/>
            <a:ext cx="7162800" cy="69532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The MIPS32 ISA</a:t>
            </a:r>
            <a:endParaRPr lang="en-US" sz="1800" i="1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800100" y="1397000"/>
            <a:ext cx="7159625" cy="5118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Processor State</a:t>
            </a:r>
            <a:endParaRPr lang="en-US" sz="1800">
              <a:solidFill>
                <a:schemeClr val="tx1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32 32-bit GPRs, R0 always contains a 0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16 double-precision/32 single-precision FPRs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FP status register, used for FP compares &amp; exceptions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PC, the program counter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some other special registers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18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Data types</a:t>
            </a:r>
            <a:endParaRPr lang="en-US" sz="1800">
              <a:solidFill>
                <a:schemeClr val="tx1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8-bit byte, 16-bit half word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32-bit word for integers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32-bit word for single precision floating point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64-bit word for double precision floating point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18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Load/Store style instruction set</a:t>
            </a:r>
            <a:endParaRPr lang="en-US" sz="1800">
              <a:solidFill>
                <a:schemeClr val="tx1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data addressing modes- immediate &amp; indexed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branch addressing modes- PC relative &amp; register indirect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Byte addressable memory- big-endian mode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180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i="1">
                <a:solidFill>
                  <a:schemeClr val="tx1"/>
                </a:solidFill>
                <a:latin typeface="Verdana" charset="0"/>
              </a:rPr>
              <a:t>			All instructions are 32 bits</a:t>
            </a:r>
            <a:endParaRPr lang="en-US" sz="2400" i="1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24356" name="Text Box 4"/>
          <p:cNvSpPr txBox="1">
            <a:spLocks noChangeArrowheads="1"/>
          </p:cNvSpPr>
          <p:nvPr/>
        </p:nvSpPr>
        <p:spPr bwMode="auto">
          <a:xfrm>
            <a:off x="6321425" y="2647950"/>
            <a:ext cx="2393950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See H&amp;P Appendix B for full description</a:t>
            </a:r>
            <a:endParaRPr lang="en-US" sz="2400">
              <a:solidFill>
                <a:schemeClr val="tx1"/>
              </a:solidFill>
              <a:latin typeface="Courier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2678</TotalTime>
  <Pages>12</Pages>
  <Words>4682</Words>
  <Application>Microsoft Macintosh PowerPoint</Application>
  <PresentationFormat>Letter Paper (8.5x11 in)</PresentationFormat>
  <Paragraphs>844</Paragraphs>
  <Slides>44</Slides>
  <Notes>41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CS252-template</vt:lpstr>
      <vt:lpstr>CS 152 Computer Architecture and Engineering   Lecture 2 - Simple Machine Implementations</vt:lpstr>
      <vt:lpstr>Last Time in Lecture 1</vt:lpstr>
      <vt:lpstr>Instruction Set Architecture (ISA)</vt:lpstr>
      <vt:lpstr>Microprogramming</vt:lpstr>
      <vt:lpstr>ISA to Microarchitecture Mapping</vt:lpstr>
      <vt:lpstr>Microarchitecture: Implementation of an ISA</vt:lpstr>
      <vt:lpstr>Microcontrol Unit  Maurice Wilkes, 1954     </vt:lpstr>
      <vt:lpstr>Microcoded Microarchitecture</vt:lpstr>
      <vt:lpstr>The MIPS32 ISA</vt:lpstr>
      <vt:lpstr>MIPS Instruction Formats</vt:lpstr>
      <vt:lpstr>Data Formats and Memory Addresses</vt:lpstr>
      <vt:lpstr>A Bus-based Datapath for MIPS</vt:lpstr>
      <vt:lpstr>Memory Module</vt:lpstr>
      <vt:lpstr>Instruction Execution</vt:lpstr>
      <vt:lpstr>Microprogram Fragments</vt:lpstr>
      <vt:lpstr>Microprogram Fragments (cont.)</vt:lpstr>
      <vt:lpstr>MIPS Microcontroller: first attempt</vt:lpstr>
      <vt:lpstr>Microprogram in the ROM worksheet</vt:lpstr>
      <vt:lpstr>Microprogram in the ROM</vt:lpstr>
      <vt:lpstr>Microprogram in the ROM Cont.</vt:lpstr>
      <vt:lpstr>Size of Control Store</vt:lpstr>
      <vt:lpstr>Reducing Control Store Size </vt:lpstr>
      <vt:lpstr>CS152 Administrivia</vt:lpstr>
      <vt:lpstr>Collaboration Policy</vt:lpstr>
      <vt:lpstr>MIPS Controller V2</vt:lpstr>
      <vt:lpstr>Jump Logic</vt:lpstr>
      <vt:lpstr>Instruction Fetch &amp; ALU:MIPS-Controller-2</vt:lpstr>
      <vt:lpstr>Load &amp; Store: MIPS-Controller-2</vt:lpstr>
      <vt:lpstr>Branches: MIPS-Controller-2 </vt:lpstr>
      <vt:lpstr>Jumps: MIPS-Controller-2</vt:lpstr>
      <vt:lpstr>VAX 11-780 Microcode</vt:lpstr>
      <vt:lpstr>Implementing Complex Instructions</vt:lpstr>
      <vt:lpstr>Mem-Mem ALU Instructions:  MIPS-Controller-2</vt:lpstr>
      <vt:lpstr>Performance Issues</vt:lpstr>
      <vt:lpstr>Horizontal vs Vertical mCode</vt:lpstr>
      <vt:lpstr>Nanocoding</vt:lpstr>
      <vt:lpstr>Microprogramming in IBM 360</vt:lpstr>
      <vt:lpstr>IBM Card Capacitor Read-Only Storage</vt:lpstr>
      <vt:lpstr>Microcode Emulation</vt:lpstr>
      <vt:lpstr>Microprogramming thrived in the Seventies</vt:lpstr>
      <vt:lpstr> Writable Control Store (WCS)</vt:lpstr>
      <vt:lpstr>Microprogramming: early Eighties</vt:lpstr>
      <vt:lpstr>Modern Usage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235</cp:revision>
  <cp:lastPrinted>1998-07-14T21:04:32Z</cp:lastPrinted>
  <dcterms:created xsi:type="dcterms:W3CDTF">2010-01-20T18:21:20Z</dcterms:created>
  <dcterms:modified xsi:type="dcterms:W3CDTF">2010-01-20T20:49:37Z</dcterms:modified>
  <cp:category/>
</cp:coreProperties>
</file>