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2" r:id="rId2"/>
    <p:sldId id="570" r:id="rId3"/>
    <p:sldId id="827" r:id="rId4"/>
    <p:sldId id="828" r:id="rId5"/>
    <p:sldId id="829" r:id="rId6"/>
    <p:sldId id="830" r:id="rId7"/>
    <p:sldId id="831" r:id="rId8"/>
    <p:sldId id="805" r:id="rId9"/>
    <p:sldId id="806" r:id="rId10"/>
    <p:sldId id="807" r:id="rId11"/>
    <p:sldId id="808" r:id="rId12"/>
    <p:sldId id="809" r:id="rId13"/>
    <p:sldId id="810" r:id="rId14"/>
    <p:sldId id="811" r:id="rId15"/>
    <p:sldId id="812" r:id="rId16"/>
    <p:sldId id="775" r:id="rId17"/>
    <p:sldId id="747" r:id="rId18"/>
    <p:sldId id="776" r:id="rId19"/>
    <p:sldId id="777" r:id="rId20"/>
    <p:sldId id="778" r:id="rId21"/>
    <p:sldId id="779" r:id="rId22"/>
    <p:sldId id="780" r:id="rId23"/>
    <p:sldId id="781" r:id="rId24"/>
    <p:sldId id="782" r:id="rId25"/>
    <p:sldId id="783" r:id="rId26"/>
    <p:sldId id="784" r:id="rId27"/>
    <p:sldId id="785" r:id="rId28"/>
    <p:sldId id="786" r:id="rId29"/>
    <p:sldId id="787" r:id="rId30"/>
    <p:sldId id="788" r:id="rId31"/>
    <p:sldId id="789" r:id="rId32"/>
    <p:sldId id="813" r:id="rId33"/>
    <p:sldId id="814" r:id="rId34"/>
    <p:sldId id="815" r:id="rId35"/>
    <p:sldId id="816" r:id="rId36"/>
    <p:sldId id="817" r:id="rId37"/>
    <p:sldId id="818" r:id="rId38"/>
    <p:sldId id="819" r:id="rId39"/>
    <p:sldId id="820" r:id="rId40"/>
    <p:sldId id="821" r:id="rId41"/>
    <p:sldId id="531" r:id="rId42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6794" autoAdjust="0"/>
    <p:restoredTop sz="94595" autoAdjust="0"/>
  </p:normalViewPr>
  <p:slideViewPr>
    <p:cSldViewPr>
      <p:cViewPr varScale="1">
        <p:scale>
          <a:sx n="117" d="100"/>
          <a:sy n="117" d="100"/>
        </p:scale>
        <p:origin x="-104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48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4" Type="http://schemas.openxmlformats.org/officeDocument/2006/relationships/slide" Target="slides/slide29.xml"/><Relationship Id="rId5" Type="http://schemas.openxmlformats.org/officeDocument/2006/relationships/slide" Target="slides/slide32.xml"/><Relationship Id="rId6" Type="http://schemas.openxmlformats.org/officeDocument/2006/relationships/slide" Target="slides/slide35.xml"/><Relationship Id="rId1" Type="http://schemas.openxmlformats.org/officeDocument/2006/relationships/slide" Target="slides/slide1.xml"/><Relationship Id="rId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0DFE51EA-1D43-9540-8E74-E7F0F6F459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2D34CE2-A1B4-E341-8249-AA834BA34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ABB4A527-FCC7-AA41-9A07-BE58B8DF3426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E6DC6-41DC-214A-84DF-584CCCBD80C2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275F4-8984-6641-BA1E-868664D2E95A}" type="slidenum">
              <a:rPr lang="en-US"/>
              <a:pPr/>
              <a:t>10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/>
              <a:pPr/>
              <a:t>11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FB883-A72E-EB47-90C9-587C6036DC54}" type="slidenum">
              <a:rPr lang="en-US"/>
              <a:pPr/>
              <a:t>12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/>
              <a:pPr/>
              <a:t>13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0B4B-6F6A-CF41-831C-D12FC9759D4B}" type="slidenum">
              <a:rPr lang="en-US"/>
              <a:pPr/>
              <a:t>14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D68FA-A3EC-BA48-AE3A-789C32D1D653}" type="slidenum">
              <a:rPr lang="en-US"/>
              <a:pPr/>
              <a:t>15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16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F445B-ECB5-F34A-B81F-A997289451EB}" type="slidenum">
              <a:rPr lang="en-US"/>
              <a:pPr/>
              <a:t>17</a:t>
            </a:fld>
            <a:endParaRPr lang="en-US"/>
          </a:p>
        </p:txBody>
      </p:sp>
      <p:sp>
        <p:nvSpPr>
          <p:cNvPr id="185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DE341-D57B-7847-94EC-01CE26E23495}" type="slidenum">
              <a:rPr lang="en-US"/>
              <a:pPr/>
              <a:t>18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29527-90B7-304B-9E3A-FEDEAEA037BE}" type="slidenum">
              <a:rPr lang="en-US"/>
              <a:pPr/>
              <a:t>19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DA01-1215-4948-9111-8BC1DFA79C6A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/>
              <a:pPr/>
              <a:t>20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/>
              <a:pPr/>
              <a:t>21</a:t>
            </a:fld>
            <a:endParaRPr lang="en-US"/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/>
              <a:pPr/>
              <a:t>22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/>
              <a:pPr/>
              <a:t>23</a:t>
            </a:fld>
            <a:endParaRPr lang="en-US"/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/>
              <a:pPr/>
              <a:t>24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/>
              <a:pPr/>
              <a:t>25</a:t>
            </a:fld>
            <a:endParaRPr lang="en-US"/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/>
              <a:pPr/>
              <a:t>26</a:t>
            </a:fld>
            <a:endParaRPr lang="en-US"/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/>
              <a:pPr/>
              <a:t>27</a:t>
            </a:fld>
            <a:endParaRPr lang="en-US"/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/>
              <a:pPr/>
              <a:t>28</a:t>
            </a:fld>
            <a:endParaRPr lang="en-US"/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42B5-7EEA-1649-BF92-5FABA4A52BF7}" type="slidenum">
              <a:rPr lang="en-US"/>
              <a:pPr/>
              <a:t>29</a:t>
            </a:fld>
            <a:endParaRPr lang="en-US"/>
          </a:p>
        </p:txBody>
      </p:sp>
      <p:sp>
        <p:nvSpPr>
          <p:cNvPr id="193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E8019-4B45-994D-9196-AEBB6C1529D8}" type="slidenum">
              <a:rPr lang="en-US"/>
              <a:pPr/>
              <a:t>3</a:t>
            </a:fld>
            <a:endParaRPr lang="en-US"/>
          </a:p>
        </p:txBody>
      </p:sp>
      <p:sp>
        <p:nvSpPr>
          <p:cNvPr id="196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FDBAF-F4B5-8843-9681-51433A917790}" type="slidenum">
              <a:rPr lang="en-US"/>
              <a:pPr/>
              <a:t>30</a:t>
            </a:fld>
            <a:endParaRPr lang="en-US"/>
          </a:p>
        </p:txBody>
      </p:sp>
      <p:sp>
        <p:nvSpPr>
          <p:cNvPr id="193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CF37-FA35-414F-BD2B-7BD0C91DE1A5}" type="slidenum">
              <a:rPr lang="en-US"/>
              <a:pPr/>
              <a:t>31</a:t>
            </a:fld>
            <a:endParaRPr lang="en-US"/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Doesn’t show that update reflects last dest. (jse)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/>
              <a:pPr/>
              <a:t>32</a:t>
            </a:fld>
            <a:endParaRPr lang="en-US"/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/>
              <a:pPr/>
              <a:t>33</a:t>
            </a:fld>
            <a:endParaRPr lang="en-US"/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/>
              <a:pPr/>
              <a:t>34</a:t>
            </a:fld>
            <a:endParaRPr lang="en-US"/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/>
              <a:pPr/>
              <a:t>35</a:t>
            </a:fld>
            <a:endParaRPr lang="en-US"/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/>
              <a:pPr/>
              <a:t>36</a:t>
            </a:fld>
            <a:endParaRPr lang="en-US"/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58701-396E-6445-80B5-EADBBC8BFBDB}" type="slidenum">
              <a:rPr lang="en-US"/>
              <a:pPr/>
              <a:t>37</a:t>
            </a:fld>
            <a:endParaRPr lang="en-US"/>
          </a:p>
        </p:txBody>
      </p:sp>
      <p:sp>
        <p:nvSpPr>
          <p:cNvPr id="195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/>
              <a:pPr/>
              <a:t>38</a:t>
            </a:fld>
            <a:endParaRPr lang="en-US"/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/>
              <a:pPr/>
              <a:t>39</a:t>
            </a:fld>
            <a:endParaRPr lang="en-US"/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EDA05-FFEC-B24F-B7AE-08A60C0B27EB}" type="slidenum">
              <a:rPr lang="en-US"/>
              <a:pPr/>
              <a:t>4</a:t>
            </a:fld>
            <a:endParaRPr lang="en-US"/>
          </a:p>
        </p:txBody>
      </p:sp>
      <p:sp>
        <p:nvSpPr>
          <p:cNvPr id="196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ADC27-36FC-274B-BCB4-46B904410B28}" type="slidenum">
              <a:rPr lang="en-US"/>
              <a:pPr/>
              <a:t>40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66A5D-C827-7A45-AF49-3EFEB9C747B6}" type="slidenum">
              <a:rPr lang="en-US"/>
              <a:pPr/>
              <a:t>41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BCE0B-87DC-9641-8DA4-4F1469C9AB4F}" type="slidenum">
              <a:rPr lang="en-US"/>
              <a:pPr/>
              <a:t>5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87098-6906-E743-86C5-0F26FC1BAE93}" type="slidenum">
              <a:rPr lang="en-US"/>
              <a:pPr/>
              <a:t>6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6B849-E848-5D4C-825F-E64FDCE374B3}" type="slidenum">
              <a:rPr lang="en-US"/>
              <a:pPr/>
              <a:t>7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EDD50-FCBB-B94E-A930-FD79EF462ACB}" type="slidenum">
              <a:rPr lang="en-US"/>
              <a:pPr/>
              <a:t>8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948A-BD3F-D742-BC48-3CE189C8C13C}" type="slidenum">
              <a:rPr lang="en-US"/>
              <a:pPr/>
              <a:t>9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7A6AC8-F277-2A4A-B8A7-90D5640A998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C21ECC-56D9-A94B-9F49-21273807B01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8F7B54-540D-F94F-8157-4603DA3DE17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777024-9DC7-9744-9B08-901ADB81E3E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4F67CF-22A7-F149-BADB-D1C8AE45BB4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B48442-B44D-0F44-880B-8EDF011627B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0D0C61-D0FA-8041-9E5A-994E1BA9A36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A6ED1E-6BCC-5046-A6E3-85265411530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883F6E-1D61-5949-AC53-C0C2CE948BC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0E22E4-4E32-2048-9070-50CB3520477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8EB814-26FA-BB49-BCEC-FE812FE6A92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54B18BA8-E693-FD4C-8143-65134F3BAA30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29415" y="6519446"/>
            <a:ext cx="1595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March </a:t>
            </a:r>
            <a:r>
              <a:rPr lang="en-US" sz="1600" baseline="0" dirty="0" smtClean="0">
                <a:solidFill>
                  <a:srgbClr val="FF0000"/>
                </a:solidFill>
              </a:rPr>
              <a:t>11</a:t>
            </a:r>
            <a:r>
              <a:rPr lang="en-US" sz="1600" dirty="0" smtClean="0">
                <a:solidFill>
                  <a:srgbClr val="FF0000"/>
                </a:solidFill>
              </a:rPr>
              <a:t>, 2010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639949" y="6519446"/>
            <a:ext cx="2269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 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14 - Advanced Superscalars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19D-E20A-9C44-BCE5-C977BE24D13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28600"/>
            <a:ext cx="7162800" cy="546100"/>
          </a:xfrm>
        </p:spPr>
        <p:txBody>
          <a:bodyPr/>
          <a:lstStyle/>
          <a:p>
            <a:r>
              <a:rPr lang="en-US"/>
              <a:t>Subroutine Return Stack</a:t>
            </a:r>
          </a:p>
        </p:txBody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93775"/>
            <a:ext cx="8416925" cy="9525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Small structure to accelerate JR for subroutine returns, typically much more accurate than BTBs.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3505200" y="57054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&amp;fb()</a:t>
            </a:r>
          </a:p>
        </p:txBody>
      </p:sp>
      <p:sp>
        <p:nvSpPr>
          <p:cNvPr id="1981445" name="Rectangle 5"/>
          <p:cNvSpPr>
            <a:spLocks noChangeArrowheads="1"/>
          </p:cNvSpPr>
          <p:nvPr/>
        </p:nvSpPr>
        <p:spPr bwMode="auto">
          <a:xfrm>
            <a:off x="3505200" y="52482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&amp;fc()</a:t>
            </a:r>
          </a:p>
        </p:txBody>
      </p:sp>
      <p:grpSp>
        <p:nvGrpSpPr>
          <p:cNvPr id="1981446" name="Group 6"/>
          <p:cNvGrpSpPr>
            <a:grpSpLocks/>
          </p:cNvGrpSpPr>
          <p:nvPr/>
        </p:nvGrpSpPr>
        <p:grpSpPr bwMode="auto">
          <a:xfrm>
            <a:off x="304800" y="3495675"/>
            <a:ext cx="3962400" cy="703263"/>
            <a:chOff x="192" y="2400"/>
            <a:chExt cx="2496" cy="443"/>
          </a:xfrm>
        </p:grpSpPr>
        <p:sp>
          <p:nvSpPr>
            <p:cNvPr id="1981447" name="Freeform 7"/>
            <p:cNvSpPr>
              <a:spLocks/>
            </p:cNvSpPr>
            <p:nvPr/>
          </p:nvSpPr>
          <p:spPr bwMode="auto">
            <a:xfrm>
              <a:off x="2016" y="2544"/>
              <a:ext cx="672" cy="29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38" y="40"/>
                </a:cxn>
                <a:cxn ang="0">
                  <a:pos x="353" y="6"/>
                </a:cxn>
                <a:cxn ang="0">
                  <a:pos x="644" y="115"/>
                </a:cxn>
                <a:cxn ang="0">
                  <a:pos x="705" y="155"/>
                </a:cxn>
                <a:cxn ang="0">
                  <a:pos x="719" y="203"/>
                </a:cxn>
              </a:cxnLst>
              <a:rect l="0" t="0" r="r" b="b"/>
              <a:pathLst>
                <a:path w="722" h="203">
                  <a:moveTo>
                    <a:pt x="0" y="128"/>
                  </a:moveTo>
                  <a:cubicBezTo>
                    <a:pt x="79" y="83"/>
                    <a:pt x="151" y="67"/>
                    <a:pt x="238" y="40"/>
                  </a:cubicBezTo>
                  <a:cubicBezTo>
                    <a:pt x="369" y="0"/>
                    <a:pt x="248" y="21"/>
                    <a:pt x="353" y="6"/>
                  </a:cubicBezTo>
                  <a:cubicBezTo>
                    <a:pt x="466" y="18"/>
                    <a:pt x="543" y="61"/>
                    <a:pt x="644" y="115"/>
                  </a:cubicBezTo>
                  <a:cubicBezTo>
                    <a:pt x="665" y="126"/>
                    <a:pt x="705" y="155"/>
                    <a:pt x="705" y="155"/>
                  </a:cubicBezTo>
                  <a:cubicBezTo>
                    <a:pt x="722" y="188"/>
                    <a:pt x="719" y="172"/>
                    <a:pt x="719" y="2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1448" name="Text Box 8"/>
            <p:cNvSpPr txBox="1">
              <a:spLocks noChangeArrowheads="1"/>
            </p:cNvSpPr>
            <p:nvPr/>
          </p:nvSpPr>
          <p:spPr bwMode="auto">
            <a:xfrm>
              <a:off x="192" y="2400"/>
              <a:ext cx="220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Push call address when function call executed</a:t>
              </a:r>
            </a:p>
          </p:txBody>
        </p:sp>
      </p:grpSp>
      <p:grpSp>
        <p:nvGrpSpPr>
          <p:cNvPr id="1981449" name="Group 9"/>
          <p:cNvGrpSpPr>
            <a:grpSpLocks/>
          </p:cNvGrpSpPr>
          <p:nvPr/>
        </p:nvGrpSpPr>
        <p:grpSpPr bwMode="auto">
          <a:xfrm>
            <a:off x="4724400" y="3343275"/>
            <a:ext cx="4038600" cy="1006475"/>
            <a:chOff x="2976" y="2304"/>
            <a:chExt cx="2544" cy="634"/>
          </a:xfrm>
        </p:grpSpPr>
        <p:sp>
          <p:nvSpPr>
            <p:cNvPr id="1981450" name="Freeform 10"/>
            <p:cNvSpPr>
              <a:spLocks/>
            </p:cNvSpPr>
            <p:nvPr/>
          </p:nvSpPr>
          <p:spPr bwMode="auto">
            <a:xfrm>
              <a:off x="2976" y="2544"/>
              <a:ext cx="541" cy="27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95" y="122"/>
                </a:cxn>
                <a:cxn ang="0">
                  <a:pos x="434" y="0"/>
                </a:cxn>
                <a:cxn ang="0">
                  <a:pos x="624" y="162"/>
                </a:cxn>
                <a:cxn ang="0">
                  <a:pos x="637" y="264"/>
                </a:cxn>
              </a:cxnLst>
              <a:rect l="0" t="0" r="r" b="b"/>
              <a:pathLst>
                <a:path w="637" h="271">
                  <a:moveTo>
                    <a:pt x="0" y="271"/>
                  </a:moveTo>
                  <a:cubicBezTo>
                    <a:pt x="32" y="221"/>
                    <a:pt x="56" y="166"/>
                    <a:pt x="95" y="122"/>
                  </a:cubicBezTo>
                  <a:cubicBezTo>
                    <a:pt x="187" y="18"/>
                    <a:pt x="308" y="15"/>
                    <a:pt x="434" y="0"/>
                  </a:cubicBezTo>
                  <a:cubicBezTo>
                    <a:pt x="553" y="15"/>
                    <a:pt x="572" y="59"/>
                    <a:pt x="624" y="162"/>
                  </a:cubicBezTo>
                  <a:cubicBezTo>
                    <a:pt x="637" y="259"/>
                    <a:pt x="637" y="225"/>
                    <a:pt x="637" y="264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1451" name="Text Box 11"/>
            <p:cNvSpPr txBox="1">
              <a:spLocks noChangeArrowheads="1"/>
            </p:cNvSpPr>
            <p:nvPr/>
          </p:nvSpPr>
          <p:spPr bwMode="auto">
            <a:xfrm>
              <a:off x="3600" y="2304"/>
              <a:ext cx="192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Pop return address when subroutine return decoded </a:t>
              </a:r>
            </a:p>
          </p:txBody>
        </p:sp>
      </p:grpSp>
      <p:sp>
        <p:nvSpPr>
          <p:cNvPr id="1981452" name="Text Box 12"/>
          <p:cNvSpPr txBox="1">
            <a:spLocks noChangeArrowheads="1"/>
          </p:cNvSpPr>
          <p:nvPr/>
        </p:nvSpPr>
        <p:spPr bwMode="auto">
          <a:xfrm>
            <a:off x="2667000" y="1819275"/>
            <a:ext cx="3048000" cy="1552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latin typeface="Courier New" charset="0"/>
              </a:rPr>
              <a:t>fa() { fb(); }</a:t>
            </a:r>
          </a:p>
          <a:p>
            <a:pPr algn="l"/>
            <a:r>
              <a:rPr lang="en-US" sz="2400" b="1">
                <a:latin typeface="Courier New" charset="0"/>
              </a:rPr>
              <a:t>fb() { fc(); }</a:t>
            </a:r>
          </a:p>
          <a:p>
            <a:pPr algn="l"/>
            <a:r>
              <a:rPr lang="en-US" sz="2400" b="1">
                <a:latin typeface="Courier New" charset="0"/>
              </a:rPr>
              <a:t>fc() { fd(); }</a:t>
            </a:r>
          </a:p>
        </p:txBody>
      </p:sp>
      <p:sp>
        <p:nvSpPr>
          <p:cNvPr id="1981453" name="Rectangle 13"/>
          <p:cNvSpPr>
            <a:spLocks noChangeArrowheads="1"/>
          </p:cNvSpPr>
          <p:nvPr/>
        </p:nvSpPr>
        <p:spPr bwMode="auto">
          <a:xfrm>
            <a:off x="3505200" y="479107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latin typeface="Courier New" charset="0"/>
              </a:rPr>
              <a:t>&amp;fd()</a:t>
            </a:r>
          </a:p>
        </p:txBody>
      </p:sp>
      <p:grpSp>
        <p:nvGrpSpPr>
          <p:cNvPr id="1981454" name="Group 14"/>
          <p:cNvGrpSpPr>
            <a:grpSpLocks/>
          </p:cNvGrpSpPr>
          <p:nvPr/>
        </p:nvGrpSpPr>
        <p:grpSpPr bwMode="auto">
          <a:xfrm>
            <a:off x="3505200" y="4333875"/>
            <a:ext cx="4722813" cy="1828800"/>
            <a:chOff x="2208" y="2928"/>
            <a:chExt cx="2975" cy="1152"/>
          </a:xfrm>
        </p:grpSpPr>
        <p:grpSp>
          <p:nvGrpSpPr>
            <p:cNvPr id="1981455" name="Group 15"/>
            <p:cNvGrpSpPr>
              <a:grpSpLocks/>
            </p:cNvGrpSpPr>
            <p:nvPr/>
          </p:nvGrpSpPr>
          <p:grpSpPr bwMode="auto">
            <a:xfrm>
              <a:off x="3504" y="2928"/>
              <a:ext cx="1679" cy="1152"/>
              <a:chOff x="3504" y="2928"/>
              <a:chExt cx="1679" cy="1152"/>
            </a:xfrm>
          </p:grpSpPr>
          <p:sp>
            <p:nvSpPr>
              <p:cNvPr id="1981456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57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583" cy="4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k entries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(typically k=8-16)</a:t>
                </a:r>
              </a:p>
            </p:txBody>
          </p:sp>
        </p:grpSp>
        <p:grpSp>
          <p:nvGrpSpPr>
            <p:cNvPr id="1981458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1981459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60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61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462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4" grpId="0" animBg="1" autoUpdateAnimBg="0"/>
      <p:bldP spid="1981445" grpId="0" animBg="1" autoUpdateAnimBg="0"/>
      <p:bldP spid="1981452" grpId="0" autoUpdateAnimBg="0"/>
      <p:bldP spid="198145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644525"/>
            <a:ext cx="7162800" cy="546100"/>
          </a:xfrm>
        </p:spPr>
        <p:txBody>
          <a:bodyPr/>
          <a:lstStyle/>
          <a:p>
            <a:r>
              <a:rPr lang="en-US"/>
              <a:t>Mispredict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16925" cy="2362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In-order execution machines:</a:t>
            </a:r>
            <a:endParaRPr lang="en-US" sz="2800"/>
          </a:p>
          <a:p>
            <a:pPr lvl="1"/>
            <a:r>
              <a:rPr lang="en-US" sz="2000"/>
              <a:t>Assume no instruction issued after branch can write-back before branch resolves</a:t>
            </a:r>
          </a:p>
          <a:p>
            <a:pPr lvl="1"/>
            <a:r>
              <a:rPr lang="en-US" sz="2000"/>
              <a:t>Kill all instructions in pipeline behind mispredicted branch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304800" y="43434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Multiple instructions following branch in program order can complete before branch resolves</a:t>
            </a:r>
          </a:p>
        </p:txBody>
      </p:sp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04800" y="3657600"/>
            <a:ext cx="8416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Out-of-order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2" grpId="0" autoUpdateAnimBg="0"/>
      <p:bldP spid="19834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2BDE-4507-8744-B3C9-B4A639234605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673100" y="3975100"/>
            <a:ext cx="8305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Instructions fetched and decoded into instruction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reorder buffer in-order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Execution is out-of-order (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out-of-order completion)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Commit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(write-back to architectural state, i.e., regfile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memory, is in-order</a:t>
            </a:r>
          </a:p>
        </p:txBody>
      </p:sp>
      <p:sp>
        <p:nvSpPr>
          <p:cNvPr id="1985540" name="Text Box 4"/>
          <p:cNvSpPr txBox="1">
            <a:spLocks noChangeArrowheads="1"/>
          </p:cNvSpPr>
          <p:nvPr/>
        </p:nvSpPr>
        <p:spPr bwMode="auto">
          <a:xfrm>
            <a:off x="325438" y="5689600"/>
            <a:ext cx="8564562" cy="4032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Temporary storage needed in ROB to hold results before commit</a:t>
            </a:r>
          </a:p>
        </p:txBody>
      </p:sp>
      <p:sp>
        <p:nvSpPr>
          <p:cNvPr id="1985541" name="Rectangle 5"/>
          <p:cNvSpPr>
            <a:spLocks noChangeArrowheads="1"/>
          </p:cNvSpPr>
          <p:nvPr/>
        </p:nvSpPr>
        <p:spPr bwMode="auto">
          <a:xfrm>
            <a:off x="533400" y="15240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5542" name="Rectangle 6"/>
          <p:cNvSpPr>
            <a:spLocks noChangeArrowheads="1"/>
          </p:cNvSpPr>
          <p:nvPr/>
        </p:nvSpPr>
        <p:spPr bwMode="auto">
          <a:xfrm>
            <a:off x="2057400" y="15240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5543" name="Rectangle 7"/>
          <p:cNvSpPr>
            <a:spLocks noChangeArrowheads="1"/>
          </p:cNvSpPr>
          <p:nvPr/>
        </p:nvSpPr>
        <p:spPr bwMode="auto">
          <a:xfrm>
            <a:off x="4572000" y="27432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5544" name="Rectangle 8"/>
          <p:cNvSpPr>
            <a:spLocks noChangeArrowheads="1"/>
          </p:cNvSpPr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5545" name="Line 9"/>
          <p:cNvSpPr>
            <a:spLocks noChangeShapeType="1"/>
          </p:cNvSpPr>
          <p:nvPr/>
        </p:nvSpPr>
        <p:spPr bwMode="auto">
          <a:xfrm>
            <a:off x="15240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6" name="Line 10"/>
          <p:cNvSpPr>
            <a:spLocks noChangeShapeType="1"/>
          </p:cNvSpPr>
          <p:nvPr/>
        </p:nvSpPr>
        <p:spPr bwMode="auto">
          <a:xfrm>
            <a:off x="3276600" y="190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7" name="Rectangle 11"/>
          <p:cNvSpPr>
            <a:spLocks noChangeArrowheads="1"/>
          </p:cNvSpPr>
          <p:nvPr/>
        </p:nvSpPr>
        <p:spPr bwMode="auto">
          <a:xfrm>
            <a:off x="3962400" y="15240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5548" name="Line 12"/>
          <p:cNvSpPr>
            <a:spLocks noChangeShapeType="1"/>
          </p:cNvSpPr>
          <p:nvPr/>
        </p:nvSpPr>
        <p:spPr bwMode="auto">
          <a:xfrm>
            <a:off x="6324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9" name="Text Box 13"/>
          <p:cNvSpPr txBox="1">
            <a:spLocks noChangeArrowheads="1"/>
          </p:cNvSpPr>
          <p:nvPr/>
        </p:nvSpPr>
        <p:spPr bwMode="auto">
          <a:xfrm>
            <a:off x="12954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0" name="Text Box 14"/>
          <p:cNvSpPr txBox="1">
            <a:spLocks noChangeArrowheads="1"/>
          </p:cNvSpPr>
          <p:nvPr/>
        </p:nvSpPr>
        <p:spPr bwMode="auto">
          <a:xfrm>
            <a:off x="72390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1" name="Line 15"/>
          <p:cNvSpPr>
            <a:spLocks noChangeShapeType="1"/>
          </p:cNvSpPr>
          <p:nvPr/>
        </p:nvSpPr>
        <p:spPr bwMode="auto">
          <a:xfrm>
            <a:off x="4800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2" name="Line 16"/>
          <p:cNvSpPr>
            <a:spLocks noChangeShapeType="1"/>
          </p:cNvSpPr>
          <p:nvPr/>
        </p:nvSpPr>
        <p:spPr bwMode="auto">
          <a:xfrm flipV="1">
            <a:off x="5562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3" name="Line 17"/>
          <p:cNvSpPr>
            <a:spLocks noChangeShapeType="1"/>
          </p:cNvSpPr>
          <p:nvPr/>
        </p:nvSpPr>
        <p:spPr bwMode="auto">
          <a:xfrm>
            <a:off x="6629400" y="1905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4" name="Line 18"/>
          <p:cNvSpPr>
            <a:spLocks noChangeShapeType="1"/>
          </p:cNvSpPr>
          <p:nvPr/>
        </p:nvSpPr>
        <p:spPr bwMode="auto">
          <a:xfrm flipH="1" flipV="1">
            <a:off x="5867400" y="22860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5" name="Line 19"/>
          <p:cNvSpPr>
            <a:spLocks noChangeShapeType="1"/>
          </p:cNvSpPr>
          <p:nvPr/>
        </p:nvSpPr>
        <p:spPr bwMode="auto">
          <a:xfrm flipH="1" flipV="1">
            <a:off x="3276600" y="220980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6" name="Line 20"/>
          <p:cNvSpPr>
            <a:spLocks noChangeShapeType="1"/>
          </p:cNvSpPr>
          <p:nvPr/>
        </p:nvSpPr>
        <p:spPr bwMode="auto">
          <a:xfrm flipH="1" flipV="1">
            <a:off x="1524000" y="228600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7" name="Text Box 21"/>
          <p:cNvSpPr txBox="1">
            <a:spLocks noChangeArrowheads="1"/>
          </p:cNvSpPr>
          <p:nvPr/>
        </p:nvSpPr>
        <p:spPr bwMode="auto">
          <a:xfrm>
            <a:off x="4343400" y="1050925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sp>
        <p:nvSpPr>
          <p:cNvPr id="1985558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59" name="Text Box 23"/>
          <p:cNvSpPr txBox="1">
            <a:spLocks noChangeArrowheads="1"/>
          </p:cNvSpPr>
          <p:nvPr/>
        </p:nvSpPr>
        <p:spPr bwMode="auto">
          <a:xfrm>
            <a:off x="3505200" y="2286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0" name="Text Box 24"/>
          <p:cNvSpPr txBox="1">
            <a:spLocks noChangeArrowheads="1"/>
          </p:cNvSpPr>
          <p:nvPr/>
        </p:nvSpPr>
        <p:spPr bwMode="auto">
          <a:xfrm>
            <a:off x="5943600" y="2209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1" name="AutoShape 25"/>
          <p:cNvSpPr>
            <a:spLocks noChangeArrowheads="1"/>
          </p:cNvSpPr>
          <p:nvPr/>
        </p:nvSpPr>
        <p:spPr bwMode="auto">
          <a:xfrm>
            <a:off x="6096000" y="266700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Exception?</a:t>
            </a:r>
          </a:p>
        </p:txBody>
      </p:sp>
      <p:sp>
        <p:nvSpPr>
          <p:cNvPr id="1985562" name="Freeform 26"/>
          <p:cNvSpPr>
            <a:spLocks/>
          </p:cNvSpPr>
          <p:nvPr/>
        </p:nvSpPr>
        <p:spPr bwMode="auto">
          <a:xfrm>
            <a:off x="685800" y="236220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63" name="Text Box 27"/>
          <p:cNvSpPr txBox="1">
            <a:spLocks noChangeArrowheads="1"/>
          </p:cNvSpPr>
          <p:nvPr/>
        </p:nvSpPr>
        <p:spPr bwMode="auto">
          <a:xfrm>
            <a:off x="1295400" y="3124200"/>
            <a:ext cx="2393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handler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/>
              <a:t>Branch Misprediction in Pipeline</a:t>
            </a:r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30607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30607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42799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9845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340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340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30607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340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7" name="Line 13"/>
          <p:cNvSpPr>
            <a:spLocks noChangeShapeType="1"/>
          </p:cNvSpPr>
          <p:nvPr/>
        </p:nvSpPr>
        <p:spPr bwMode="auto">
          <a:xfrm flipH="1">
            <a:off x="5105400" y="24638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8" name="Line 14"/>
          <p:cNvSpPr>
            <a:spLocks noChangeShapeType="1"/>
          </p:cNvSpPr>
          <p:nvPr/>
        </p:nvSpPr>
        <p:spPr bwMode="auto">
          <a:xfrm flipH="1">
            <a:off x="3530600" y="233680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9" name="Line 15"/>
          <p:cNvSpPr>
            <a:spLocks noChangeShapeType="1"/>
          </p:cNvSpPr>
          <p:nvPr/>
        </p:nvSpPr>
        <p:spPr bwMode="auto">
          <a:xfrm flipH="1" flipV="1">
            <a:off x="3962400" y="213360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0" name="Text Box 16"/>
          <p:cNvSpPr txBox="1">
            <a:spLocks noChangeArrowheads="1"/>
          </p:cNvSpPr>
          <p:nvPr/>
        </p:nvSpPr>
        <p:spPr bwMode="auto">
          <a:xfrm>
            <a:off x="4330700" y="1778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1" name="Text Box 17"/>
          <p:cNvSpPr txBox="1">
            <a:spLocks noChangeArrowheads="1"/>
          </p:cNvSpPr>
          <p:nvPr/>
        </p:nvSpPr>
        <p:spPr bwMode="auto">
          <a:xfrm>
            <a:off x="4152900" y="27051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5308600" y="26797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3" name="AutoShape 19"/>
          <p:cNvSpPr>
            <a:spLocks noChangeArrowheads="1"/>
          </p:cNvSpPr>
          <p:nvPr/>
        </p:nvSpPr>
        <p:spPr bwMode="auto">
          <a:xfrm>
            <a:off x="5105400" y="14224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Resolution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1981200" y="1143000"/>
            <a:ext cx="2319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correct PC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965200" y="5130800"/>
            <a:ext cx="7505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have multiple unresolved branches in ROB</a:t>
            </a:r>
          </a:p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resolve branches out-of-order by killing all the </a:t>
            </a:r>
          </a:p>
          <a:p>
            <a:pPr marL="228600" indent="-228600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instructions in ROB that follow a mispredicted branch</a:t>
            </a:r>
          </a:p>
        </p:txBody>
      </p:sp>
      <p:sp>
        <p:nvSpPr>
          <p:cNvPr id="1987606" name="AutoShape 22"/>
          <p:cNvSpPr>
            <a:spLocks noChangeArrowheads="1"/>
          </p:cNvSpPr>
          <p:nvPr/>
        </p:nvSpPr>
        <p:spPr bwMode="auto">
          <a:xfrm>
            <a:off x="2222500" y="14605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Prediction</a:t>
            </a:r>
          </a:p>
        </p:txBody>
      </p: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34290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30861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87609" name="Freeform 25"/>
          <p:cNvSpPr>
            <a:spLocks/>
          </p:cNvSpPr>
          <p:nvPr/>
        </p:nvSpPr>
        <p:spPr bwMode="auto">
          <a:xfrm>
            <a:off x="444500" y="120173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0" name="Line 26"/>
          <p:cNvSpPr>
            <a:spLocks noChangeShapeType="1"/>
          </p:cNvSpPr>
          <p:nvPr/>
        </p:nvSpPr>
        <p:spPr bwMode="auto">
          <a:xfrm flipV="1">
            <a:off x="3238500" y="2476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1" name="Freeform 27"/>
          <p:cNvSpPr>
            <a:spLocks/>
          </p:cNvSpPr>
          <p:nvPr/>
        </p:nvSpPr>
        <p:spPr bwMode="auto">
          <a:xfrm>
            <a:off x="1892300" y="236220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2" name="Freeform 28"/>
          <p:cNvSpPr>
            <a:spLocks/>
          </p:cNvSpPr>
          <p:nvPr/>
        </p:nvSpPr>
        <p:spPr bwMode="auto">
          <a:xfrm>
            <a:off x="850900" y="215900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3" name="Freeform 29"/>
          <p:cNvSpPr>
            <a:spLocks/>
          </p:cNvSpPr>
          <p:nvPr/>
        </p:nvSpPr>
        <p:spPr bwMode="auto">
          <a:xfrm>
            <a:off x="6184900" y="240030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8179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1E76-25D1-074B-99B1-A3E1F6297F4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ChangeArrowheads="1"/>
          </p:cNvSpPr>
          <p:nvPr/>
        </p:nvSpPr>
        <p:spPr bwMode="auto">
          <a:xfrm>
            <a:off x="1479550" y="3033713"/>
            <a:ext cx="6669088" cy="14446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5" name="Rectangle 3"/>
          <p:cNvSpPr>
            <a:spLocks noChangeArrowheads="1"/>
          </p:cNvSpPr>
          <p:nvPr/>
        </p:nvSpPr>
        <p:spPr bwMode="auto">
          <a:xfrm>
            <a:off x="1479550" y="316865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1479550" y="330200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1479550" y="2889250"/>
            <a:ext cx="6669088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89638" name="Group 6"/>
          <p:cNvGrpSpPr>
            <a:grpSpLocks/>
          </p:cNvGrpSpPr>
          <p:nvPr/>
        </p:nvGrpSpPr>
        <p:grpSpPr bwMode="auto">
          <a:xfrm>
            <a:off x="2289175" y="1052513"/>
            <a:ext cx="869950" cy="931862"/>
            <a:chOff x="1338" y="714"/>
            <a:chExt cx="624" cy="720"/>
          </a:xfrm>
        </p:grpSpPr>
        <p:sp>
          <p:nvSpPr>
            <p:cNvPr id="1989639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0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41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2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3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44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5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6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89647" name="Group 15"/>
          <p:cNvGrpSpPr>
            <a:grpSpLocks/>
          </p:cNvGrpSpPr>
          <p:nvPr/>
        </p:nvGrpSpPr>
        <p:grpSpPr bwMode="auto">
          <a:xfrm>
            <a:off x="2149475" y="1141413"/>
            <a:ext cx="869950" cy="931862"/>
            <a:chOff x="1338" y="714"/>
            <a:chExt cx="624" cy="720"/>
          </a:xfrm>
        </p:grpSpPr>
        <p:sp>
          <p:nvSpPr>
            <p:cNvPr id="1989648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9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0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1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2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53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5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89656" name="Group 24"/>
          <p:cNvGrpSpPr>
            <a:grpSpLocks/>
          </p:cNvGrpSpPr>
          <p:nvPr/>
        </p:nvGrpSpPr>
        <p:grpSpPr bwMode="auto">
          <a:xfrm>
            <a:off x="2009775" y="1217613"/>
            <a:ext cx="869950" cy="931862"/>
            <a:chOff x="1338" y="714"/>
            <a:chExt cx="624" cy="720"/>
          </a:xfrm>
        </p:grpSpPr>
        <p:sp>
          <p:nvSpPr>
            <p:cNvPr id="1989657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8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9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0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1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62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3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4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65" name="Rectangle 33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Recovering ROB/Renaming Table</a:t>
            </a:r>
          </a:p>
        </p:txBody>
      </p:sp>
      <p:sp>
        <p:nvSpPr>
          <p:cNvPr id="1989666" name="Rectangle 34"/>
          <p:cNvSpPr>
            <a:spLocks noChangeArrowheads="1"/>
          </p:cNvSpPr>
          <p:nvPr/>
        </p:nvSpPr>
        <p:spPr bwMode="auto">
          <a:xfrm>
            <a:off x="5435600" y="1108075"/>
            <a:ext cx="11255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</p:txBody>
      </p:sp>
      <p:sp>
        <p:nvSpPr>
          <p:cNvPr id="1989667" name="Rectangle 35"/>
          <p:cNvSpPr>
            <a:spLocks noChangeArrowheads="1"/>
          </p:cNvSpPr>
          <p:nvPr/>
        </p:nvSpPr>
        <p:spPr bwMode="auto">
          <a:xfrm>
            <a:off x="285750" y="3975100"/>
            <a:ext cx="11684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Reorder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buffer</a:t>
            </a:r>
          </a:p>
        </p:txBody>
      </p:sp>
      <p:sp>
        <p:nvSpPr>
          <p:cNvPr id="1989668" name="Rectangle 36"/>
          <p:cNvSpPr>
            <a:spLocks noChangeArrowheads="1"/>
          </p:cNvSpPr>
          <p:nvPr/>
        </p:nvSpPr>
        <p:spPr bwMode="auto">
          <a:xfrm>
            <a:off x="27590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69" name="Rectangle 37"/>
          <p:cNvSpPr>
            <a:spLocks noChangeArrowheads="1"/>
          </p:cNvSpPr>
          <p:nvPr/>
        </p:nvSpPr>
        <p:spPr bwMode="auto">
          <a:xfrm>
            <a:off x="39147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0" name="Rectangle 38"/>
          <p:cNvSpPr>
            <a:spLocks noChangeArrowheads="1"/>
          </p:cNvSpPr>
          <p:nvPr/>
        </p:nvSpPr>
        <p:spPr bwMode="auto">
          <a:xfrm>
            <a:off x="50704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1" name="Rectangle 39"/>
          <p:cNvSpPr>
            <a:spLocks noChangeArrowheads="1"/>
          </p:cNvSpPr>
          <p:nvPr/>
        </p:nvSpPr>
        <p:spPr bwMode="auto">
          <a:xfrm>
            <a:off x="62261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2" name="Rectangle 40"/>
          <p:cNvSpPr>
            <a:spLocks noChangeArrowheads="1"/>
          </p:cNvSpPr>
          <p:nvPr/>
        </p:nvSpPr>
        <p:spPr bwMode="auto">
          <a:xfrm>
            <a:off x="16922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3" name="Line 41"/>
          <p:cNvSpPr>
            <a:spLocks noChangeShapeType="1"/>
          </p:cNvSpPr>
          <p:nvPr/>
        </p:nvSpPr>
        <p:spPr bwMode="auto">
          <a:xfrm>
            <a:off x="2962275" y="4049713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89674" name="Group 42"/>
          <p:cNvGrpSpPr>
            <a:grpSpLocks/>
          </p:cNvGrpSpPr>
          <p:nvPr/>
        </p:nvGrpSpPr>
        <p:grpSpPr bwMode="auto">
          <a:xfrm>
            <a:off x="2098675" y="5029200"/>
            <a:ext cx="3392488" cy="361950"/>
            <a:chOff x="1368" y="3261"/>
            <a:chExt cx="2137" cy="228"/>
          </a:xfrm>
        </p:grpSpPr>
        <p:sp>
          <p:nvSpPr>
            <p:cNvPr id="1989675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6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7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8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79" name="Line 47"/>
          <p:cNvSpPr>
            <a:spLocks noChangeShapeType="1"/>
          </p:cNvSpPr>
          <p:nvPr/>
        </p:nvSpPr>
        <p:spPr bwMode="auto">
          <a:xfrm>
            <a:off x="3317875" y="3897313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0" name="Line 48"/>
          <p:cNvSpPr>
            <a:spLocks noChangeShapeType="1"/>
          </p:cNvSpPr>
          <p:nvPr/>
        </p:nvSpPr>
        <p:spPr bwMode="auto">
          <a:xfrm>
            <a:off x="4716463" y="3749675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1" name="Line 49"/>
          <p:cNvSpPr>
            <a:spLocks noChangeShapeType="1"/>
          </p:cNvSpPr>
          <p:nvPr/>
        </p:nvSpPr>
        <p:spPr bwMode="auto">
          <a:xfrm>
            <a:off x="5859463" y="3771900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2" name="Line 50"/>
          <p:cNvSpPr>
            <a:spLocks noChangeShapeType="1"/>
          </p:cNvSpPr>
          <p:nvPr/>
        </p:nvSpPr>
        <p:spPr bwMode="auto">
          <a:xfrm>
            <a:off x="29622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3" name="Line 51"/>
          <p:cNvSpPr>
            <a:spLocks noChangeShapeType="1"/>
          </p:cNvSpPr>
          <p:nvPr/>
        </p:nvSpPr>
        <p:spPr bwMode="auto">
          <a:xfrm>
            <a:off x="33051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4" name="Line 52"/>
          <p:cNvSpPr>
            <a:spLocks noChangeShapeType="1"/>
          </p:cNvSpPr>
          <p:nvPr/>
        </p:nvSpPr>
        <p:spPr bwMode="auto">
          <a:xfrm>
            <a:off x="41433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5" name="Line 53"/>
          <p:cNvSpPr>
            <a:spLocks noChangeShapeType="1"/>
          </p:cNvSpPr>
          <p:nvPr/>
        </p:nvSpPr>
        <p:spPr bwMode="auto">
          <a:xfrm>
            <a:off x="44862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6" name="Line 54"/>
          <p:cNvSpPr>
            <a:spLocks noChangeShapeType="1"/>
          </p:cNvSpPr>
          <p:nvPr/>
        </p:nvSpPr>
        <p:spPr bwMode="auto">
          <a:xfrm>
            <a:off x="52990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7" name="Line 55"/>
          <p:cNvSpPr>
            <a:spLocks noChangeShapeType="1"/>
          </p:cNvSpPr>
          <p:nvPr/>
        </p:nvSpPr>
        <p:spPr bwMode="auto">
          <a:xfrm>
            <a:off x="56419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8" name="Line 56"/>
          <p:cNvSpPr>
            <a:spLocks noChangeShapeType="1"/>
          </p:cNvSpPr>
          <p:nvPr/>
        </p:nvSpPr>
        <p:spPr bwMode="auto">
          <a:xfrm>
            <a:off x="64166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9" name="Line 57"/>
          <p:cNvSpPr>
            <a:spLocks noChangeShapeType="1"/>
          </p:cNvSpPr>
          <p:nvPr/>
        </p:nvSpPr>
        <p:spPr bwMode="auto">
          <a:xfrm>
            <a:off x="67595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0" name="Freeform 58"/>
          <p:cNvSpPr>
            <a:spLocks/>
          </p:cNvSpPr>
          <p:nvPr/>
        </p:nvSpPr>
        <p:spPr bwMode="auto">
          <a:xfrm>
            <a:off x="1997075" y="4049713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1" name="Freeform 59"/>
          <p:cNvSpPr>
            <a:spLocks/>
          </p:cNvSpPr>
          <p:nvPr/>
        </p:nvSpPr>
        <p:spPr bwMode="auto">
          <a:xfrm>
            <a:off x="2276475" y="3897313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2" name="Rectangle 60"/>
          <p:cNvSpPr>
            <a:spLocks noChangeArrowheads="1"/>
          </p:cNvSpPr>
          <p:nvPr/>
        </p:nvSpPr>
        <p:spPr bwMode="auto">
          <a:xfrm>
            <a:off x="1728788" y="4357688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3" name="Rectangle 61"/>
          <p:cNvSpPr>
            <a:spLocks noChangeArrowheads="1"/>
          </p:cNvSpPr>
          <p:nvPr/>
        </p:nvSpPr>
        <p:spPr bwMode="auto">
          <a:xfrm>
            <a:off x="2922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4" name="Rectangle 62"/>
          <p:cNvSpPr>
            <a:spLocks noChangeArrowheads="1"/>
          </p:cNvSpPr>
          <p:nvPr/>
        </p:nvSpPr>
        <p:spPr bwMode="auto">
          <a:xfrm>
            <a:off x="4065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5" name="Rectangle 63"/>
          <p:cNvSpPr>
            <a:spLocks noChangeArrowheads="1"/>
          </p:cNvSpPr>
          <p:nvPr/>
        </p:nvSpPr>
        <p:spPr bwMode="auto">
          <a:xfrm>
            <a:off x="5208588" y="44973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6" name="Rectangle 64"/>
          <p:cNvSpPr>
            <a:spLocks noChangeArrowheads="1"/>
          </p:cNvSpPr>
          <p:nvPr/>
        </p:nvSpPr>
        <p:spPr bwMode="auto">
          <a:xfrm>
            <a:off x="6237288" y="4370388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7" name="Rectangle 65"/>
          <p:cNvSpPr>
            <a:spLocks noChangeArrowheads="1"/>
          </p:cNvSpPr>
          <p:nvPr/>
        </p:nvSpPr>
        <p:spPr bwMode="auto">
          <a:xfrm>
            <a:off x="6719888" y="5026025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989698" name="Rectangle 66"/>
          <p:cNvSpPr>
            <a:spLocks noChangeArrowheads="1"/>
          </p:cNvSpPr>
          <p:nvPr/>
        </p:nvSpPr>
        <p:spPr bwMode="auto">
          <a:xfrm>
            <a:off x="8226425" y="2286000"/>
            <a:ext cx="368300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grpSp>
        <p:nvGrpSpPr>
          <p:cNvPr id="1989699" name="Group 67"/>
          <p:cNvGrpSpPr>
            <a:grpSpLocks/>
          </p:cNvGrpSpPr>
          <p:nvPr/>
        </p:nvGrpSpPr>
        <p:grpSpPr bwMode="auto">
          <a:xfrm>
            <a:off x="2132013" y="2341563"/>
            <a:ext cx="6029325" cy="1436687"/>
            <a:chOff x="1762" y="959"/>
            <a:chExt cx="3798" cy="1726"/>
          </a:xfrm>
        </p:grpSpPr>
        <p:sp>
          <p:nvSpPr>
            <p:cNvPr id="1989700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1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2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3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4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5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6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7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8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9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10" name="Rectangle 78"/>
          <p:cNvSpPr>
            <a:spLocks noChangeArrowheads="1"/>
          </p:cNvSpPr>
          <p:nvPr/>
        </p:nvSpPr>
        <p:spPr bwMode="auto">
          <a:xfrm>
            <a:off x="1447800" y="2286000"/>
            <a:ext cx="6530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p1    src1   p2    src2    pd  dest     data</a:t>
            </a:r>
          </a:p>
        </p:txBody>
      </p:sp>
      <p:sp>
        <p:nvSpPr>
          <p:cNvPr id="1989711" name="Rectangle 79"/>
          <p:cNvSpPr>
            <a:spLocks noChangeArrowheads="1"/>
          </p:cNvSpPr>
          <p:nvPr/>
        </p:nvSpPr>
        <p:spPr bwMode="auto">
          <a:xfrm>
            <a:off x="1495425" y="2352675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2" name="Line 80"/>
          <p:cNvSpPr>
            <a:spLocks noChangeShapeType="1"/>
          </p:cNvSpPr>
          <p:nvPr/>
        </p:nvSpPr>
        <p:spPr bwMode="auto">
          <a:xfrm>
            <a:off x="1479550" y="2593975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3" name="Freeform 81"/>
          <p:cNvSpPr>
            <a:spLocks/>
          </p:cNvSpPr>
          <p:nvPr/>
        </p:nvSpPr>
        <p:spPr bwMode="auto">
          <a:xfrm>
            <a:off x="1679575" y="2009775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4" name="Freeform 82"/>
          <p:cNvSpPr>
            <a:spLocks/>
          </p:cNvSpPr>
          <p:nvPr/>
        </p:nvSpPr>
        <p:spPr bwMode="auto">
          <a:xfrm>
            <a:off x="5711825" y="2003425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5" name="Line 83"/>
          <p:cNvSpPr>
            <a:spLocks noChangeShapeType="1"/>
          </p:cNvSpPr>
          <p:nvPr/>
        </p:nvSpPr>
        <p:spPr bwMode="auto">
          <a:xfrm>
            <a:off x="7623175" y="200977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6" name="Rectangle 84"/>
          <p:cNvSpPr>
            <a:spLocks noChangeArrowheads="1"/>
          </p:cNvSpPr>
          <p:nvPr/>
        </p:nvSpPr>
        <p:spPr bwMode="auto">
          <a:xfrm>
            <a:off x="7318375" y="4143375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Commit</a:t>
            </a:r>
          </a:p>
        </p:txBody>
      </p:sp>
      <p:sp>
        <p:nvSpPr>
          <p:cNvPr id="1989717" name="Line 85"/>
          <p:cNvSpPr>
            <a:spLocks noChangeShapeType="1"/>
          </p:cNvSpPr>
          <p:nvPr/>
        </p:nvSpPr>
        <p:spPr bwMode="auto">
          <a:xfrm>
            <a:off x="7699375" y="3786188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89718" name="Group 86"/>
          <p:cNvGrpSpPr>
            <a:grpSpLocks/>
          </p:cNvGrpSpPr>
          <p:nvPr/>
        </p:nvGrpSpPr>
        <p:grpSpPr bwMode="auto">
          <a:xfrm>
            <a:off x="6672263" y="1057275"/>
            <a:ext cx="1065212" cy="776288"/>
            <a:chOff x="4272" y="674"/>
            <a:chExt cx="692" cy="613"/>
          </a:xfrm>
        </p:grpSpPr>
        <p:sp>
          <p:nvSpPr>
            <p:cNvPr id="1989719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89720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89721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2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3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89724" name="Rectangle 92"/>
          <p:cNvSpPr>
            <a:spLocks noChangeArrowheads="1"/>
          </p:cNvSpPr>
          <p:nvPr/>
        </p:nvSpPr>
        <p:spPr bwMode="auto">
          <a:xfrm>
            <a:off x="331788" y="1190625"/>
            <a:ext cx="1196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989725" name="Rectangle 93"/>
          <p:cNvSpPr>
            <a:spLocks noChangeArrowheads="1"/>
          </p:cNvSpPr>
          <p:nvPr/>
        </p:nvSpPr>
        <p:spPr bwMode="auto">
          <a:xfrm>
            <a:off x="1520825" y="1406525"/>
            <a:ext cx="4556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1 </a:t>
            </a:r>
          </a:p>
        </p:txBody>
      </p:sp>
      <p:grpSp>
        <p:nvGrpSpPr>
          <p:cNvPr id="1989726" name="Group 94"/>
          <p:cNvGrpSpPr>
            <a:grpSpLocks/>
          </p:cNvGrpSpPr>
          <p:nvPr/>
        </p:nvGrpSpPr>
        <p:grpSpPr bwMode="auto">
          <a:xfrm>
            <a:off x="1870075" y="1293813"/>
            <a:ext cx="869950" cy="931862"/>
            <a:chOff x="1338" y="714"/>
            <a:chExt cx="624" cy="720"/>
          </a:xfrm>
        </p:grpSpPr>
        <p:sp>
          <p:nvSpPr>
            <p:cNvPr id="1989727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28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729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0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1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732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3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4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35" name="Rectangle 103"/>
          <p:cNvSpPr>
            <a:spLocks noChangeArrowheads="1"/>
          </p:cNvSpPr>
          <p:nvPr/>
        </p:nvSpPr>
        <p:spPr bwMode="auto">
          <a:xfrm>
            <a:off x="1520825" y="1722438"/>
            <a:ext cx="41275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2</a:t>
            </a:r>
            <a:endParaRPr lang="en-US" sz="1800" i="1" baseline="-25000">
              <a:latin typeface="Verdana" charset="0"/>
            </a:endParaRPr>
          </a:p>
        </p:txBody>
      </p:sp>
      <p:sp>
        <p:nvSpPr>
          <p:cNvPr id="1989736" name="Freeform 104"/>
          <p:cNvSpPr>
            <a:spLocks/>
          </p:cNvSpPr>
          <p:nvPr/>
        </p:nvSpPr>
        <p:spPr bwMode="auto">
          <a:xfrm>
            <a:off x="7721600" y="14097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37" name="Text Box 105"/>
          <p:cNvSpPr txBox="1">
            <a:spLocks noChangeArrowheads="1"/>
          </p:cNvSpPr>
          <p:nvPr/>
        </p:nvSpPr>
        <p:spPr bwMode="auto">
          <a:xfrm>
            <a:off x="669925" y="54578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1989738" name="Rectangle 106"/>
          <p:cNvSpPr>
            <a:spLocks noChangeArrowheads="1"/>
          </p:cNvSpPr>
          <p:nvPr/>
        </p:nvSpPr>
        <p:spPr bwMode="auto">
          <a:xfrm>
            <a:off x="1016000" y="5584825"/>
            <a:ext cx="77724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 snapshot of register rename table at each predicted branch, recover earlier snapshot if branch mispredicted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89739" name="Rectangle 107"/>
          <p:cNvSpPr>
            <a:spLocks noChangeArrowheads="1"/>
          </p:cNvSpPr>
          <p:nvPr/>
        </p:nvSpPr>
        <p:spPr bwMode="auto">
          <a:xfrm>
            <a:off x="3359150" y="1101725"/>
            <a:ext cx="137318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Snapshots</a:t>
            </a:r>
          </a:p>
        </p:txBody>
      </p:sp>
      <p:sp>
        <p:nvSpPr>
          <p:cNvPr id="1989740" name="Text Box 108"/>
          <p:cNvSpPr txBox="1">
            <a:spLocks noChangeArrowheads="1"/>
          </p:cNvSpPr>
          <p:nvPr/>
        </p:nvSpPr>
        <p:spPr bwMode="auto">
          <a:xfrm>
            <a:off x="-76200" y="20574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en-US"/>
            </a:br>
            <a:r>
              <a:rPr lang="en-US"/>
              <a:t>next to commit</a:t>
            </a:r>
          </a:p>
        </p:txBody>
      </p:sp>
      <p:sp>
        <p:nvSpPr>
          <p:cNvPr id="1989741" name="Line 109"/>
          <p:cNvSpPr>
            <a:spLocks noChangeShapeType="1"/>
          </p:cNvSpPr>
          <p:nvPr/>
        </p:nvSpPr>
        <p:spPr bwMode="auto">
          <a:xfrm>
            <a:off x="930275" y="2627313"/>
            <a:ext cx="533400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2" name="Rectangle 110"/>
          <p:cNvSpPr>
            <a:spLocks noChangeArrowheads="1"/>
          </p:cNvSpPr>
          <p:nvPr/>
        </p:nvSpPr>
        <p:spPr bwMode="auto">
          <a:xfrm>
            <a:off x="1479550" y="25923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3" name="Rectangle 111"/>
          <p:cNvSpPr>
            <a:spLocks noChangeArrowheads="1"/>
          </p:cNvSpPr>
          <p:nvPr/>
        </p:nvSpPr>
        <p:spPr bwMode="auto">
          <a:xfrm>
            <a:off x="1479550" y="27447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4" name="Rectangle 112"/>
          <p:cNvSpPr>
            <a:spLocks noChangeArrowheads="1"/>
          </p:cNvSpPr>
          <p:nvPr/>
        </p:nvSpPr>
        <p:spPr bwMode="auto">
          <a:xfrm>
            <a:off x="1479550" y="3457575"/>
            <a:ext cx="6669088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5" name="Rectangle 113"/>
          <p:cNvSpPr>
            <a:spLocks noChangeArrowheads="1"/>
          </p:cNvSpPr>
          <p:nvPr/>
        </p:nvSpPr>
        <p:spPr bwMode="auto">
          <a:xfrm>
            <a:off x="1479550" y="36210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6" name="Line 114"/>
          <p:cNvSpPr>
            <a:spLocks noChangeShapeType="1"/>
          </p:cNvSpPr>
          <p:nvPr/>
        </p:nvSpPr>
        <p:spPr bwMode="auto">
          <a:xfrm>
            <a:off x="6262688" y="2355850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7" name="Rectangle 115"/>
          <p:cNvSpPr>
            <a:spLocks noChangeArrowheads="1"/>
          </p:cNvSpPr>
          <p:nvPr/>
        </p:nvSpPr>
        <p:spPr bwMode="auto">
          <a:xfrm>
            <a:off x="1490663" y="3457575"/>
            <a:ext cx="6669087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8" name="Text Box 116"/>
          <p:cNvSpPr txBox="1">
            <a:spLocks noChangeArrowheads="1"/>
          </p:cNvSpPr>
          <p:nvPr/>
        </p:nvSpPr>
        <p:spPr bwMode="auto">
          <a:xfrm>
            <a:off x="0" y="3429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next available</a:t>
            </a:r>
          </a:p>
        </p:txBody>
      </p:sp>
      <p:sp>
        <p:nvSpPr>
          <p:cNvPr id="1989749" name="Line 117"/>
          <p:cNvSpPr>
            <a:spLocks noChangeShapeType="1"/>
          </p:cNvSpPr>
          <p:nvPr/>
        </p:nvSpPr>
        <p:spPr bwMode="auto">
          <a:xfrm flipV="1">
            <a:off x="871538" y="3538538"/>
            <a:ext cx="611187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0" name="Line 118"/>
          <p:cNvSpPr>
            <a:spLocks noChangeShapeType="1"/>
          </p:cNvSpPr>
          <p:nvPr/>
        </p:nvSpPr>
        <p:spPr bwMode="auto">
          <a:xfrm>
            <a:off x="1066800" y="3124200"/>
            <a:ext cx="438150" cy="134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1" name="Text Box 119"/>
          <p:cNvSpPr txBox="1">
            <a:spLocks noChangeArrowheads="1"/>
          </p:cNvSpPr>
          <p:nvPr/>
        </p:nvSpPr>
        <p:spPr bwMode="auto">
          <a:xfrm>
            <a:off x="-76200" y="28479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rollback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next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6195-B904-DF40-BD39-0B0C9D08AEB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7630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Speculating Both Directions </a:t>
            </a:r>
          </a:p>
        </p:txBody>
      </p:sp>
      <p:sp>
        <p:nvSpPr>
          <p:cNvPr id="1991683" name="Rectangle 3"/>
          <p:cNvSpPr>
            <a:spLocks noChangeArrowheads="1"/>
          </p:cNvSpPr>
          <p:nvPr/>
        </p:nvSpPr>
        <p:spPr bwMode="auto">
          <a:xfrm>
            <a:off x="304800" y="1917700"/>
            <a:ext cx="71008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resource requirement is proportional to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number of concurrent speculative executions</a:t>
            </a:r>
          </a:p>
        </p:txBody>
      </p:sp>
      <p:sp>
        <p:nvSpPr>
          <p:cNvPr id="1991684" name="Rectangle 4"/>
          <p:cNvSpPr>
            <a:spLocks noChangeArrowheads="1"/>
          </p:cNvSpPr>
          <p:nvPr/>
        </p:nvSpPr>
        <p:spPr bwMode="auto">
          <a:xfrm>
            <a:off x="533400" y="1003300"/>
            <a:ext cx="8018463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An alternative to branch prediction is to execute both directions of a branch </a:t>
            </a:r>
            <a:r>
              <a:rPr lang="en-US" sz="2400" i="1">
                <a:latin typeface="Verdana" charset="0"/>
              </a:rPr>
              <a:t>speculatively</a:t>
            </a:r>
          </a:p>
        </p:txBody>
      </p:sp>
      <p:sp>
        <p:nvSpPr>
          <p:cNvPr id="1991685" name="Rectangle 5"/>
          <p:cNvSpPr>
            <a:spLocks noChangeArrowheads="1"/>
          </p:cNvSpPr>
          <p:nvPr/>
        </p:nvSpPr>
        <p:spPr bwMode="auto">
          <a:xfrm>
            <a:off x="304800" y="4356100"/>
            <a:ext cx="65643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prediction takes less resources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than speculative execution of both paths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6" name="Rectangle 6"/>
          <p:cNvSpPr>
            <a:spLocks noChangeArrowheads="1"/>
          </p:cNvSpPr>
          <p:nvPr/>
        </p:nvSpPr>
        <p:spPr bwMode="auto">
          <a:xfrm>
            <a:off x="304800" y="2908300"/>
            <a:ext cx="7405688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half the resources engage in useful work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when both directions of a branch are executed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speculatively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91687" name="Rectangle 7"/>
          <p:cNvSpPr>
            <a:spLocks noChangeArrowheads="1"/>
          </p:cNvSpPr>
          <p:nvPr/>
        </p:nvSpPr>
        <p:spPr bwMode="auto">
          <a:xfrm>
            <a:off x="457200" y="5105400"/>
            <a:ext cx="8150225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With accurate branch prediction, it is more cost effective to dedicate all resources to the predicted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3" grpId="0" autoUpdateAnimBg="0"/>
      <p:bldP spid="1991685" grpId="0" autoUpdateAnimBg="0"/>
      <p:bldP spid="1991686" grpId="0" autoUpdateAnimBg="0"/>
      <p:bldP spid="19916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7C3D-2C76-6D47-BDA4-DDF4769249FC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37500" cy="609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/>
              <a:t>“Data in ROB” Design</a:t>
            </a:r>
            <a:br>
              <a:rPr lang="en-US"/>
            </a:br>
            <a:r>
              <a:rPr lang="en-US" sz="2000"/>
              <a:t>(HP PA8000, Pentium Pro, Core2Duo)</a:t>
            </a:r>
            <a:endParaRPr lang="en-US"/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304800" y="5105400"/>
            <a:ext cx="8686800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dispatch into ROB, ready sources can be in regfile or in ROB dest (copied into src1/src2 if ready before dispatch)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completion, write to dest field and broadcast to src fields.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issue, read from ROB src fields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1181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holds only committed state</a:t>
            </a:r>
          </a:p>
        </p:txBody>
      </p:sp>
      <p:grpSp>
        <p:nvGrpSpPr>
          <p:cNvPr id="1911813" name="Group 5"/>
          <p:cNvGrpSpPr>
            <a:grpSpLocks/>
          </p:cNvGrpSpPr>
          <p:nvPr/>
        </p:nvGrpSpPr>
        <p:grpSpPr bwMode="auto">
          <a:xfrm>
            <a:off x="87313" y="1536700"/>
            <a:ext cx="8831262" cy="3416300"/>
            <a:chOff x="55" y="1406"/>
            <a:chExt cx="5563" cy="2152"/>
          </a:xfrm>
        </p:grpSpPr>
        <p:sp>
          <p:nvSpPr>
            <p:cNvPr id="1911814" name="Rectangle 6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911815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6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7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9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0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11821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911822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3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4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5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26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7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8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9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0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1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2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3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4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5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6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7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8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9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0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1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2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3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4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911845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911846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911847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911848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0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1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2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3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4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5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7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1858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911859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0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1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2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3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4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65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6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8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911869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1870" name="Group 62"/>
          <p:cNvGrpSpPr>
            <a:grpSpLocks/>
          </p:cNvGrpSpPr>
          <p:nvPr/>
        </p:nvGrpSpPr>
        <p:grpSpPr bwMode="auto">
          <a:xfrm>
            <a:off x="2819400" y="762000"/>
            <a:ext cx="1098550" cy="896938"/>
            <a:chOff x="4272" y="674"/>
            <a:chExt cx="692" cy="613"/>
          </a:xfrm>
        </p:grpSpPr>
        <p:sp>
          <p:nvSpPr>
            <p:cNvPr id="1911871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11872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11873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4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5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11876" name="Freeform 68"/>
          <p:cNvSpPr>
            <a:spLocks/>
          </p:cNvSpPr>
          <p:nvPr/>
        </p:nvSpPr>
        <p:spPr bwMode="auto">
          <a:xfrm>
            <a:off x="3886200" y="930275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07A4E-2AEE-5447-9404-F29C319F217E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5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85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Quiz 2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700E-BFF2-DA42-9175-B8A1014D7C26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Unified Physical Register File</a:t>
            </a:r>
            <a:br>
              <a:rPr lang="en-US"/>
            </a:br>
            <a:r>
              <a:rPr lang="en-US" sz="1800" i="1"/>
              <a:t>(MIPS R10K, Alpha 21264, Pentium 4)</a:t>
            </a:r>
          </a:p>
        </p:txBody>
      </p:sp>
      <p:sp>
        <p:nvSpPr>
          <p:cNvPr id="1913859" name="Rectangle 3"/>
          <p:cNvSpPr>
            <a:spLocks noChangeArrowheads="1"/>
          </p:cNvSpPr>
          <p:nvPr/>
        </p:nvSpPr>
        <p:spPr bwMode="auto">
          <a:xfrm>
            <a:off x="381000" y="4267200"/>
            <a:ext cx="9220200" cy="1860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b="1"/>
              <a:t> </a:t>
            </a:r>
            <a:r>
              <a:rPr lang="en-US">
                <a:latin typeface="Verdana" charset="0"/>
              </a:rPr>
              <a:t>One regfile for both </a:t>
            </a:r>
            <a:r>
              <a:rPr lang="en-US" i="1">
                <a:latin typeface="Verdana" charset="0"/>
              </a:rPr>
              <a:t>committed </a:t>
            </a:r>
            <a:r>
              <a:rPr lang="en-US">
                <a:latin typeface="Verdana" charset="0"/>
              </a:rPr>
              <a:t>and</a:t>
            </a:r>
            <a:r>
              <a:rPr lang="en-US" i="1">
                <a:latin typeface="Verdana" charset="0"/>
              </a:rPr>
              <a:t> speculative </a:t>
            </a:r>
            <a:r>
              <a:rPr lang="en-US">
                <a:latin typeface="Verdana" charset="0"/>
              </a:rPr>
              <a:t>values (no data in ROB)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latin typeface="Verdana" charset="0"/>
              </a:rPr>
              <a:t> During decode, instruction result allocated new physical register, source 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  regs translated to physical regs through rename table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latin typeface="Verdana" charset="0"/>
              </a:rPr>
              <a:t> Instruction reads data from regfile at start of execute (not in decode)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latin typeface="Verdana" charset="0"/>
              </a:rPr>
              <a:t> Write-back updates reg. busy bits on instructions in ROB (assoc. search)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latin typeface="Verdana" charset="0"/>
              </a:rPr>
              <a:t> Snapshots of rename table taken at every branch to recover mispredicts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latin typeface="Verdana" charset="0"/>
              </a:rPr>
              <a:t> On exception, renaming undone in reverse order of issue </a:t>
            </a:r>
            <a:r>
              <a:rPr lang="en-US" i="1">
                <a:latin typeface="Verdana" charset="0"/>
              </a:rPr>
              <a:t>(MIPS R10000)</a:t>
            </a:r>
          </a:p>
        </p:txBody>
      </p:sp>
      <p:grpSp>
        <p:nvGrpSpPr>
          <p:cNvPr id="1913860" name="Group 4"/>
          <p:cNvGrpSpPr>
            <a:grpSpLocks/>
          </p:cNvGrpSpPr>
          <p:nvPr/>
        </p:nvGrpSpPr>
        <p:grpSpPr bwMode="auto">
          <a:xfrm>
            <a:off x="457200" y="1143000"/>
            <a:ext cx="7939088" cy="3003550"/>
            <a:chOff x="96" y="384"/>
            <a:chExt cx="5055" cy="2185"/>
          </a:xfrm>
        </p:grpSpPr>
        <p:grpSp>
          <p:nvGrpSpPr>
            <p:cNvPr id="1913861" name="Group 5"/>
            <p:cNvGrpSpPr>
              <a:grpSpLocks/>
            </p:cNvGrpSpPr>
            <p:nvPr/>
          </p:nvGrpSpPr>
          <p:grpSpPr bwMode="auto">
            <a:xfrm>
              <a:off x="683" y="728"/>
              <a:ext cx="760" cy="664"/>
              <a:chOff x="1696" y="813"/>
              <a:chExt cx="760" cy="664"/>
            </a:xfrm>
          </p:grpSpPr>
          <p:sp>
            <p:nvSpPr>
              <p:cNvPr id="1913862" name="Rectangle 6" descr="Small confetti"/>
              <p:cNvSpPr>
                <a:spLocks noChangeArrowheads="1"/>
              </p:cNvSpPr>
              <p:nvPr/>
            </p:nvSpPr>
            <p:spPr bwMode="auto">
              <a:xfrm>
                <a:off x="1696" y="813"/>
                <a:ext cx="760" cy="664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Line 7" descr="Small confetti"/>
              <p:cNvSpPr>
                <a:spLocks noChangeShapeType="1"/>
              </p:cNvSpPr>
              <p:nvPr/>
            </p:nvSpPr>
            <p:spPr bwMode="auto">
              <a:xfrm>
                <a:off x="1708" y="977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4" name="Line 8" descr="Small confetti"/>
              <p:cNvSpPr>
                <a:spLocks noChangeShapeType="1"/>
              </p:cNvSpPr>
              <p:nvPr/>
            </p:nvSpPr>
            <p:spPr bwMode="auto">
              <a:xfrm>
                <a:off x="1708" y="1315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3865" name="Group 9"/>
            <p:cNvGrpSpPr>
              <a:grpSpLocks/>
            </p:cNvGrpSpPr>
            <p:nvPr/>
          </p:nvGrpSpPr>
          <p:grpSpPr bwMode="auto">
            <a:xfrm>
              <a:off x="566" y="803"/>
              <a:ext cx="760" cy="664"/>
              <a:chOff x="1696" y="813"/>
              <a:chExt cx="760" cy="664"/>
            </a:xfrm>
          </p:grpSpPr>
          <p:sp>
            <p:nvSpPr>
              <p:cNvPr id="1913866" name="Rectangle 10" descr="Small confetti"/>
              <p:cNvSpPr>
                <a:spLocks noChangeArrowheads="1"/>
              </p:cNvSpPr>
              <p:nvPr/>
            </p:nvSpPr>
            <p:spPr bwMode="auto">
              <a:xfrm>
                <a:off x="1696" y="813"/>
                <a:ext cx="760" cy="664"/>
              </a:xfrm>
              <a:prstGeom prst="rect">
                <a:avLst/>
              </a:prstGeom>
              <a:pattFill prst="smConfetti">
                <a:fgClr>
                  <a:srgbClr val="000000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7" name="Line 11" descr="Small confetti"/>
              <p:cNvSpPr>
                <a:spLocks noChangeShapeType="1"/>
              </p:cNvSpPr>
              <p:nvPr/>
            </p:nvSpPr>
            <p:spPr bwMode="auto">
              <a:xfrm>
                <a:off x="1708" y="977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8" name="Line 12" descr="Small confetti"/>
              <p:cNvSpPr>
                <a:spLocks noChangeShapeType="1"/>
              </p:cNvSpPr>
              <p:nvPr/>
            </p:nvSpPr>
            <p:spPr bwMode="auto">
              <a:xfrm>
                <a:off x="1708" y="1315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3869" name="Rectangle 13"/>
            <p:cNvSpPr>
              <a:spLocks noChangeArrowheads="1"/>
            </p:cNvSpPr>
            <p:nvPr/>
          </p:nvSpPr>
          <p:spPr bwMode="auto">
            <a:xfrm>
              <a:off x="336" y="1537"/>
              <a:ext cx="833" cy="5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Rename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Table</a:t>
              </a:r>
            </a:p>
          </p:txBody>
        </p:sp>
        <p:grpSp>
          <p:nvGrpSpPr>
            <p:cNvPr id="1913870" name="Group 14"/>
            <p:cNvGrpSpPr>
              <a:grpSpLocks/>
            </p:cNvGrpSpPr>
            <p:nvPr/>
          </p:nvGrpSpPr>
          <p:grpSpPr bwMode="auto">
            <a:xfrm>
              <a:off x="470" y="875"/>
              <a:ext cx="760" cy="664"/>
              <a:chOff x="1696" y="813"/>
              <a:chExt cx="760" cy="664"/>
            </a:xfrm>
          </p:grpSpPr>
          <p:sp>
            <p:nvSpPr>
              <p:cNvPr id="1913871" name="Rectangle 15"/>
              <p:cNvSpPr>
                <a:spLocks noChangeArrowheads="1"/>
              </p:cNvSpPr>
              <p:nvPr/>
            </p:nvSpPr>
            <p:spPr bwMode="auto">
              <a:xfrm>
                <a:off x="1696" y="813"/>
                <a:ext cx="760" cy="664"/>
              </a:xfrm>
              <a:prstGeom prst="rect">
                <a:avLst/>
              </a:prstGeom>
              <a:solidFill>
                <a:schemeClr val="folHlink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2" name="Line 16"/>
              <p:cNvSpPr>
                <a:spLocks noChangeShapeType="1"/>
              </p:cNvSpPr>
              <p:nvPr/>
            </p:nvSpPr>
            <p:spPr bwMode="auto">
              <a:xfrm>
                <a:off x="1708" y="977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3" name="Line 17"/>
              <p:cNvSpPr>
                <a:spLocks noChangeShapeType="1"/>
              </p:cNvSpPr>
              <p:nvPr/>
            </p:nvSpPr>
            <p:spPr bwMode="auto">
              <a:xfrm>
                <a:off x="1708" y="1315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290" y="832"/>
              <a:ext cx="944" cy="4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r</a:t>
              </a:r>
              <a:r>
                <a:rPr lang="en-US" i="1" baseline="-25000">
                  <a:latin typeface="Verdana" charset="0"/>
                </a:rPr>
                <a:t>1    </a:t>
              </a:r>
              <a:r>
                <a:rPr lang="en-US" i="1">
                  <a:latin typeface="Verdana" charset="0"/>
                </a:rPr>
                <a:t> 	t</a:t>
              </a:r>
              <a:r>
                <a:rPr lang="en-US" i="1" baseline="-25000">
                  <a:latin typeface="Verdana" charset="0"/>
                </a:rPr>
                <a:t>i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r</a:t>
              </a:r>
              <a:r>
                <a:rPr lang="en-US" i="1" baseline="-25000">
                  <a:latin typeface="Verdana" charset="0"/>
                </a:rPr>
                <a:t>2    	</a:t>
              </a: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j</a:t>
              </a:r>
            </a:p>
          </p:txBody>
        </p:sp>
        <p:grpSp>
          <p:nvGrpSpPr>
            <p:cNvPr id="1913875" name="Group 19"/>
            <p:cNvGrpSpPr>
              <a:grpSpLocks/>
            </p:cNvGrpSpPr>
            <p:nvPr/>
          </p:nvGrpSpPr>
          <p:grpSpPr bwMode="auto">
            <a:xfrm>
              <a:off x="1344" y="384"/>
              <a:ext cx="3807" cy="2185"/>
              <a:chOff x="1400" y="912"/>
              <a:chExt cx="3807" cy="2185"/>
            </a:xfrm>
          </p:grpSpPr>
          <p:sp>
            <p:nvSpPr>
              <p:cNvPr id="1913876" name="Rectangle 20"/>
              <p:cNvSpPr>
                <a:spLocks noChangeArrowheads="1"/>
              </p:cNvSpPr>
              <p:nvPr/>
            </p:nvSpPr>
            <p:spPr bwMode="auto">
              <a:xfrm>
                <a:off x="3528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7" name="Rectangle 21"/>
              <p:cNvSpPr>
                <a:spLocks noChangeArrowheads="1"/>
              </p:cNvSpPr>
              <p:nvPr/>
            </p:nvSpPr>
            <p:spPr bwMode="auto">
              <a:xfrm>
                <a:off x="4256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8" name="Line 22"/>
              <p:cNvSpPr>
                <a:spLocks noChangeShapeType="1"/>
              </p:cNvSpPr>
              <p:nvPr/>
            </p:nvSpPr>
            <p:spPr bwMode="auto">
              <a:xfrm>
                <a:off x="2416" y="1909"/>
                <a:ext cx="0" cy="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9" name="Line 23"/>
              <p:cNvSpPr>
                <a:spLocks noChangeShapeType="1"/>
              </p:cNvSpPr>
              <p:nvPr/>
            </p:nvSpPr>
            <p:spPr bwMode="auto">
              <a:xfrm>
                <a:off x="2944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80" name="Line 24"/>
              <p:cNvSpPr>
                <a:spLocks noChangeShapeType="1"/>
              </p:cNvSpPr>
              <p:nvPr/>
            </p:nvSpPr>
            <p:spPr bwMode="auto">
              <a:xfrm>
                <a:off x="3672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81" name="Line 25"/>
              <p:cNvSpPr>
                <a:spLocks noChangeShapeType="1"/>
              </p:cNvSpPr>
              <p:nvPr/>
            </p:nvSpPr>
            <p:spPr bwMode="auto">
              <a:xfrm>
                <a:off x="4376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82" name="Rectangle 26"/>
              <p:cNvSpPr>
                <a:spLocks noChangeArrowheads="1"/>
              </p:cNvSpPr>
              <p:nvPr/>
            </p:nvSpPr>
            <p:spPr bwMode="auto">
              <a:xfrm>
                <a:off x="2895" y="2279"/>
                <a:ext cx="284" cy="2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FU</a:t>
                </a:r>
              </a:p>
            </p:txBody>
          </p:sp>
          <p:sp>
            <p:nvSpPr>
              <p:cNvPr id="1913883" name="Rectangle 27"/>
              <p:cNvSpPr>
                <a:spLocks noChangeArrowheads="1"/>
              </p:cNvSpPr>
              <p:nvPr/>
            </p:nvSpPr>
            <p:spPr bwMode="auto">
              <a:xfrm>
                <a:off x="3615" y="2287"/>
                <a:ext cx="284" cy="2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FU</a:t>
                </a:r>
              </a:p>
            </p:txBody>
          </p:sp>
          <p:sp>
            <p:nvSpPr>
              <p:cNvPr id="1913884" name="Rectangle 28"/>
              <p:cNvSpPr>
                <a:spLocks noChangeArrowheads="1"/>
              </p:cNvSpPr>
              <p:nvPr/>
            </p:nvSpPr>
            <p:spPr bwMode="auto">
              <a:xfrm>
                <a:off x="4263" y="2207"/>
                <a:ext cx="466" cy="4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Store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 Unit</a:t>
                </a:r>
              </a:p>
            </p:txBody>
          </p:sp>
          <p:sp>
            <p:nvSpPr>
              <p:cNvPr id="1913885" name="Rectangle 29"/>
              <p:cNvSpPr>
                <a:spLocks noChangeArrowheads="1"/>
              </p:cNvSpPr>
              <p:nvPr/>
            </p:nvSpPr>
            <p:spPr bwMode="auto">
              <a:xfrm>
                <a:off x="4176" y="2833"/>
                <a:ext cx="1031" cy="26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&lt; t, result &gt;</a:t>
                </a:r>
              </a:p>
            </p:txBody>
          </p:sp>
          <p:sp>
            <p:nvSpPr>
              <p:cNvPr id="1913886" name="Freeform 30"/>
              <p:cNvSpPr>
                <a:spLocks/>
              </p:cNvSpPr>
              <p:nvPr/>
            </p:nvSpPr>
            <p:spPr bwMode="auto">
              <a:xfrm>
                <a:off x="1776" y="1920"/>
                <a:ext cx="2480" cy="240"/>
              </a:xfrm>
              <a:custGeom>
                <a:avLst/>
                <a:gdLst/>
                <a:ahLst/>
                <a:cxnLst>
                  <a:cxn ang="0">
                    <a:pos x="2112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112" h="240">
                    <a:moveTo>
                      <a:pt x="2112" y="0"/>
                    </a:move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87" name="Rectangle 31"/>
              <p:cNvSpPr>
                <a:spLocks noChangeArrowheads="1"/>
              </p:cNvSpPr>
              <p:nvPr/>
            </p:nvSpPr>
            <p:spPr bwMode="auto">
              <a:xfrm>
                <a:off x="2072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88" name="Rectangle 32"/>
              <p:cNvSpPr>
                <a:spLocks noChangeArrowheads="1"/>
              </p:cNvSpPr>
              <p:nvPr/>
            </p:nvSpPr>
            <p:spPr bwMode="auto">
              <a:xfrm>
                <a:off x="2800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FU</a:t>
                </a:r>
              </a:p>
            </p:txBody>
          </p:sp>
          <p:sp>
            <p:nvSpPr>
              <p:cNvPr id="1913889" name="Rectangle 33"/>
              <p:cNvSpPr>
                <a:spLocks noChangeArrowheads="1"/>
              </p:cNvSpPr>
              <p:nvPr/>
            </p:nvSpPr>
            <p:spPr bwMode="auto">
              <a:xfrm>
                <a:off x="1400" y="2173"/>
                <a:ext cx="496" cy="4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90" name="Line 34"/>
              <p:cNvSpPr>
                <a:spLocks noChangeShapeType="1"/>
              </p:cNvSpPr>
              <p:nvPr/>
            </p:nvSpPr>
            <p:spPr bwMode="auto">
              <a:xfrm>
                <a:off x="2200" y="2005"/>
                <a:ext cx="21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13891" name="Group 35"/>
              <p:cNvGrpSpPr>
                <a:grpSpLocks/>
              </p:cNvGrpSpPr>
              <p:nvPr/>
            </p:nvGrpSpPr>
            <p:grpSpPr bwMode="auto">
              <a:xfrm>
                <a:off x="1656" y="2637"/>
                <a:ext cx="2137" cy="228"/>
                <a:chOff x="1368" y="3261"/>
                <a:chExt cx="2137" cy="228"/>
              </a:xfrm>
            </p:grpSpPr>
            <p:sp>
              <p:nvSpPr>
                <p:cNvPr id="1913892" name="Freeform 36"/>
                <p:cNvSpPr>
                  <a:spLocks/>
                </p:cNvSpPr>
                <p:nvPr/>
              </p:nvSpPr>
              <p:spPr bwMode="auto">
                <a:xfrm>
                  <a:off x="2040" y="3267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3893" name="Freeform 37"/>
                <p:cNvSpPr>
                  <a:spLocks/>
                </p:cNvSpPr>
                <p:nvPr/>
              </p:nvSpPr>
              <p:spPr bwMode="auto">
                <a:xfrm>
                  <a:off x="1368" y="3261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3894" name="Freeform 38"/>
                <p:cNvSpPr>
                  <a:spLocks/>
                </p:cNvSpPr>
                <p:nvPr/>
              </p:nvSpPr>
              <p:spPr bwMode="auto">
                <a:xfrm>
                  <a:off x="2768" y="3261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3895" name="Freeform 39"/>
                <p:cNvSpPr>
                  <a:spLocks/>
                </p:cNvSpPr>
                <p:nvPr/>
              </p:nvSpPr>
              <p:spPr bwMode="auto">
                <a:xfrm>
                  <a:off x="3504" y="3261"/>
                  <a:ext cx="1" cy="2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21"/>
                    </a:cxn>
                  </a:cxnLst>
                  <a:rect l="0" t="0" r="r" b="b"/>
                  <a:pathLst>
                    <a:path w="1" h="222">
                      <a:moveTo>
                        <a:pt x="0" y="0"/>
                      </a:moveTo>
                      <a:lnTo>
                        <a:pt x="0" y="22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3896" name="Line 40"/>
              <p:cNvSpPr>
                <a:spLocks noChangeShapeType="1"/>
              </p:cNvSpPr>
              <p:nvPr/>
            </p:nvSpPr>
            <p:spPr bwMode="auto">
              <a:xfrm>
                <a:off x="3675" y="1776"/>
                <a:ext cx="0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97" name="Line 41"/>
              <p:cNvSpPr>
                <a:spLocks noChangeShapeType="1"/>
              </p:cNvSpPr>
              <p:nvPr/>
            </p:nvSpPr>
            <p:spPr bwMode="auto">
              <a:xfrm>
                <a:off x="2200" y="2013"/>
                <a:ext cx="0" cy="1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98" name="Line 42"/>
              <p:cNvSpPr>
                <a:spLocks noChangeShapeType="1"/>
              </p:cNvSpPr>
              <p:nvPr/>
            </p:nvSpPr>
            <p:spPr bwMode="auto">
              <a:xfrm>
                <a:off x="3160" y="1909"/>
                <a:ext cx="0" cy="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99" name="Line 43"/>
              <p:cNvSpPr>
                <a:spLocks noChangeShapeType="1"/>
              </p:cNvSpPr>
              <p:nvPr/>
            </p:nvSpPr>
            <p:spPr bwMode="auto">
              <a:xfrm>
                <a:off x="3840" y="1920"/>
                <a:ext cx="0" cy="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900" name="Freeform 44"/>
              <p:cNvSpPr>
                <a:spLocks/>
              </p:cNvSpPr>
              <p:nvPr/>
            </p:nvSpPr>
            <p:spPr bwMode="auto">
              <a:xfrm>
                <a:off x="1592" y="2005"/>
                <a:ext cx="601" cy="169"/>
              </a:xfrm>
              <a:custGeom>
                <a:avLst/>
                <a:gdLst/>
                <a:ahLst/>
                <a:cxnLst>
                  <a:cxn ang="0">
                    <a:pos x="600" y="0"/>
                  </a:cxn>
                  <a:cxn ang="0">
                    <a:pos x="0" y="0"/>
                  </a:cxn>
                  <a:cxn ang="0">
                    <a:pos x="0" y="168"/>
                  </a:cxn>
                </a:cxnLst>
                <a:rect l="0" t="0" r="r" b="b"/>
                <a:pathLst>
                  <a:path w="601" h="169">
                    <a:moveTo>
                      <a:pt x="600" y="0"/>
                    </a:moveTo>
                    <a:lnTo>
                      <a:pt x="0" y="0"/>
                    </a:lnTo>
                    <a:lnTo>
                      <a:pt x="0" y="16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901" name="Rectangle 45"/>
              <p:cNvSpPr>
                <a:spLocks noChangeArrowheads="1"/>
              </p:cNvSpPr>
              <p:nvPr/>
            </p:nvSpPr>
            <p:spPr bwMode="auto">
              <a:xfrm>
                <a:off x="1423" y="2200"/>
                <a:ext cx="425" cy="4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Load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 Unit</a:t>
                </a:r>
              </a:p>
            </p:txBody>
          </p:sp>
          <p:sp>
            <p:nvSpPr>
              <p:cNvPr id="1913902" name="Rectangle 46"/>
              <p:cNvSpPr>
                <a:spLocks noChangeArrowheads="1"/>
              </p:cNvSpPr>
              <p:nvPr/>
            </p:nvSpPr>
            <p:spPr bwMode="auto">
              <a:xfrm>
                <a:off x="2176" y="2279"/>
                <a:ext cx="284" cy="2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FU</a:t>
                </a:r>
              </a:p>
            </p:txBody>
          </p:sp>
          <p:sp>
            <p:nvSpPr>
              <p:cNvPr id="1913903" name="Rectangle 47"/>
              <p:cNvSpPr>
                <a:spLocks noChangeArrowheads="1"/>
              </p:cNvSpPr>
              <p:nvPr/>
            </p:nvSpPr>
            <p:spPr bwMode="auto">
              <a:xfrm>
                <a:off x="3332" y="1056"/>
                <a:ext cx="222" cy="77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charset="0"/>
                  </a:rPr>
                  <a:t>t</a:t>
                </a:r>
                <a:r>
                  <a:rPr lang="en-US" i="1" baseline="-25000">
                    <a:latin typeface="Verdana" charset="0"/>
                  </a:rPr>
                  <a:t>1</a:t>
                </a:r>
                <a:endParaRPr lang="en-US" i="1">
                  <a:latin typeface="Verdana" charset="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charset="0"/>
                  </a:rPr>
                  <a:t>t</a:t>
                </a:r>
                <a:r>
                  <a:rPr lang="en-US" i="1" baseline="-25000">
                    <a:latin typeface="Verdana" charset="0"/>
                  </a:rPr>
                  <a:t>2</a:t>
                </a:r>
                <a:endParaRPr lang="en-US" i="1">
                  <a:latin typeface="Verdana" charset="0"/>
                </a:endParaRPr>
              </a:p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charset="0"/>
                  </a:rPr>
                  <a:t>.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i="1">
                    <a:latin typeface="Verdana" charset="0"/>
                  </a:rPr>
                  <a:t>t</a:t>
                </a:r>
                <a:r>
                  <a:rPr lang="en-US" i="1" baseline="-25000">
                    <a:latin typeface="Verdana" charset="0"/>
                  </a:rPr>
                  <a:t>n</a:t>
                </a:r>
              </a:p>
            </p:txBody>
          </p:sp>
          <p:grpSp>
            <p:nvGrpSpPr>
              <p:cNvPr id="1913904" name="Group 48"/>
              <p:cNvGrpSpPr>
                <a:grpSpLocks/>
              </p:cNvGrpSpPr>
              <p:nvPr/>
            </p:nvGrpSpPr>
            <p:grpSpPr bwMode="auto">
              <a:xfrm>
                <a:off x="3615" y="1104"/>
                <a:ext cx="760" cy="664"/>
                <a:chOff x="1696" y="813"/>
                <a:chExt cx="760" cy="664"/>
              </a:xfrm>
            </p:grpSpPr>
            <p:sp>
              <p:nvSpPr>
                <p:cNvPr id="1913905" name="Rectangle 49"/>
                <p:cNvSpPr>
                  <a:spLocks noChangeArrowheads="1"/>
                </p:cNvSpPr>
                <p:nvPr/>
              </p:nvSpPr>
              <p:spPr bwMode="auto">
                <a:xfrm>
                  <a:off x="1696" y="813"/>
                  <a:ext cx="760" cy="66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3906" name="Line 50"/>
                <p:cNvSpPr>
                  <a:spLocks noChangeShapeType="1"/>
                </p:cNvSpPr>
                <p:nvPr/>
              </p:nvSpPr>
              <p:spPr bwMode="auto">
                <a:xfrm>
                  <a:off x="1708" y="977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3907" name="Line 51"/>
                <p:cNvSpPr>
                  <a:spLocks noChangeShapeType="1"/>
                </p:cNvSpPr>
                <p:nvPr/>
              </p:nvSpPr>
              <p:spPr bwMode="auto">
                <a:xfrm>
                  <a:off x="1708" y="1315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3908" name="Rectangle 52"/>
              <p:cNvSpPr>
                <a:spLocks noChangeArrowheads="1"/>
              </p:cNvSpPr>
              <p:nvPr/>
            </p:nvSpPr>
            <p:spPr bwMode="auto">
              <a:xfrm>
                <a:off x="4393" y="1156"/>
                <a:ext cx="425" cy="50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Reg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File</a:t>
                </a:r>
              </a:p>
            </p:txBody>
          </p:sp>
          <p:sp>
            <p:nvSpPr>
              <p:cNvPr id="1913909" name="Freeform 53"/>
              <p:cNvSpPr>
                <a:spLocks/>
              </p:cNvSpPr>
              <p:nvPr/>
            </p:nvSpPr>
            <p:spPr bwMode="auto">
              <a:xfrm>
                <a:off x="4256" y="1776"/>
                <a:ext cx="348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4"/>
                  </a:cxn>
                  <a:cxn ang="0">
                    <a:pos x="720" y="144"/>
                  </a:cxn>
                  <a:cxn ang="0">
                    <a:pos x="720" y="384"/>
                  </a:cxn>
                </a:cxnLst>
                <a:rect l="0" t="0" r="r" b="b"/>
                <a:pathLst>
                  <a:path w="720" h="384">
                    <a:moveTo>
                      <a:pt x="0" y="0"/>
                    </a:moveTo>
                    <a:lnTo>
                      <a:pt x="0" y="144"/>
                    </a:lnTo>
                    <a:lnTo>
                      <a:pt x="720" y="144"/>
                    </a:lnTo>
                    <a:lnTo>
                      <a:pt x="720" y="384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910" name="Freeform 54"/>
              <p:cNvSpPr>
                <a:spLocks/>
              </p:cNvSpPr>
              <p:nvPr/>
            </p:nvSpPr>
            <p:spPr bwMode="auto">
              <a:xfrm>
                <a:off x="1488" y="912"/>
                <a:ext cx="3648" cy="1920"/>
              </a:xfrm>
              <a:custGeom>
                <a:avLst/>
                <a:gdLst/>
                <a:ahLst/>
                <a:cxnLst>
                  <a:cxn ang="0">
                    <a:pos x="0" y="1920"/>
                  </a:cxn>
                  <a:cxn ang="0">
                    <a:pos x="3648" y="1920"/>
                  </a:cxn>
                  <a:cxn ang="0">
                    <a:pos x="3648" y="0"/>
                  </a:cxn>
                  <a:cxn ang="0">
                    <a:pos x="2496" y="0"/>
                  </a:cxn>
                  <a:cxn ang="0">
                    <a:pos x="2496" y="192"/>
                  </a:cxn>
                </a:cxnLst>
                <a:rect l="0" t="0" r="r" b="b"/>
                <a:pathLst>
                  <a:path w="3648" h="1920">
                    <a:moveTo>
                      <a:pt x="0" y="1920"/>
                    </a:moveTo>
                    <a:lnTo>
                      <a:pt x="3648" y="1920"/>
                    </a:lnTo>
                    <a:lnTo>
                      <a:pt x="3648" y="0"/>
                    </a:lnTo>
                    <a:lnTo>
                      <a:pt x="2496" y="0"/>
                    </a:lnTo>
                    <a:lnTo>
                      <a:pt x="2496" y="192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3911" name="Text Box 55"/>
            <p:cNvSpPr txBox="1">
              <a:spLocks noChangeArrowheads="1"/>
            </p:cNvSpPr>
            <p:nvPr/>
          </p:nvSpPr>
          <p:spPr bwMode="auto">
            <a:xfrm>
              <a:off x="1443" y="696"/>
              <a:ext cx="1714" cy="4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Snapshots for mispredict recovery</a:t>
              </a:r>
            </a:p>
          </p:txBody>
        </p:sp>
        <p:sp>
          <p:nvSpPr>
            <p:cNvPr id="1913912" name="Text Box 56"/>
            <p:cNvSpPr txBox="1">
              <a:spLocks noChangeArrowheads="1"/>
            </p:cNvSpPr>
            <p:nvPr/>
          </p:nvSpPr>
          <p:spPr bwMode="auto">
            <a:xfrm>
              <a:off x="96" y="2287"/>
              <a:ext cx="1233" cy="2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(ROB not shown)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6F6B-CE28-2643-82F2-9FA3D5F07A63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Pipeline Design with Physical Regfile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1346200" y="3074988"/>
            <a:ext cx="820738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15908" name="Rectangle 4"/>
          <p:cNvSpPr>
            <a:spLocks noChangeArrowheads="1"/>
          </p:cNvSpPr>
          <p:nvPr/>
        </p:nvSpPr>
        <p:spPr bwMode="auto">
          <a:xfrm>
            <a:off x="2371725" y="3074988"/>
            <a:ext cx="1504950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 &amp; Rename</a:t>
            </a:r>
          </a:p>
        </p:txBody>
      </p:sp>
      <p:sp>
        <p:nvSpPr>
          <p:cNvPr id="1915909" name="Line 5"/>
          <p:cNvSpPr>
            <a:spLocks noChangeShapeType="1"/>
          </p:cNvSpPr>
          <p:nvPr/>
        </p:nvSpPr>
        <p:spPr bwMode="auto">
          <a:xfrm>
            <a:off x="2166938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0" name="Line 6"/>
          <p:cNvSpPr>
            <a:spLocks noChangeShapeType="1"/>
          </p:cNvSpPr>
          <p:nvPr/>
        </p:nvSpPr>
        <p:spPr bwMode="auto">
          <a:xfrm>
            <a:off x="3876675" y="3419475"/>
            <a:ext cx="206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1" name="Rectangle 7"/>
          <p:cNvSpPr>
            <a:spLocks noChangeArrowheads="1"/>
          </p:cNvSpPr>
          <p:nvPr/>
        </p:nvSpPr>
        <p:spPr bwMode="auto">
          <a:xfrm>
            <a:off x="4083050" y="3074988"/>
            <a:ext cx="2735263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15912" name="Rectangle 8"/>
          <p:cNvSpPr>
            <a:spLocks noChangeArrowheads="1"/>
          </p:cNvSpPr>
          <p:nvPr/>
        </p:nvSpPr>
        <p:spPr bwMode="auto">
          <a:xfrm>
            <a:off x="661988" y="3074988"/>
            <a:ext cx="411162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15913" name="Line 9"/>
          <p:cNvSpPr>
            <a:spLocks noChangeShapeType="1"/>
          </p:cNvSpPr>
          <p:nvPr/>
        </p:nvSpPr>
        <p:spPr bwMode="auto">
          <a:xfrm>
            <a:off x="1073150" y="3419475"/>
            <a:ext cx="2730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4" name="AutoShape 10"/>
          <p:cNvSpPr>
            <a:spLocks noChangeArrowheads="1"/>
          </p:cNvSpPr>
          <p:nvPr/>
        </p:nvSpPr>
        <p:spPr bwMode="auto">
          <a:xfrm>
            <a:off x="1550988" y="1557338"/>
            <a:ext cx="1550987" cy="1311275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Prediction</a:t>
            </a:r>
          </a:p>
        </p:txBody>
      </p:sp>
      <p:sp>
        <p:nvSpPr>
          <p:cNvPr id="1915915" name="Freeform 11"/>
          <p:cNvSpPr>
            <a:spLocks/>
          </p:cNvSpPr>
          <p:nvPr/>
        </p:nvSpPr>
        <p:spPr bwMode="auto">
          <a:xfrm>
            <a:off x="1141413" y="2454275"/>
            <a:ext cx="547687" cy="9652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6" name="Freeform 12"/>
          <p:cNvSpPr>
            <a:spLocks/>
          </p:cNvSpPr>
          <p:nvPr/>
        </p:nvSpPr>
        <p:spPr bwMode="auto">
          <a:xfrm>
            <a:off x="3055938" y="2454275"/>
            <a:ext cx="342900" cy="620713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7" name="Freeform 13"/>
          <p:cNvSpPr>
            <a:spLocks/>
          </p:cNvSpPr>
          <p:nvPr/>
        </p:nvSpPr>
        <p:spPr bwMode="auto">
          <a:xfrm>
            <a:off x="457200" y="2039938"/>
            <a:ext cx="1231900" cy="1385887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8" name="Text Box 14"/>
          <p:cNvSpPr txBox="1">
            <a:spLocks noChangeArrowheads="1"/>
          </p:cNvSpPr>
          <p:nvPr/>
        </p:nvSpPr>
        <p:spPr bwMode="auto">
          <a:xfrm>
            <a:off x="6134100" y="1303338"/>
            <a:ext cx="2225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Update predictors</a:t>
            </a:r>
          </a:p>
        </p:txBody>
      </p:sp>
      <p:sp>
        <p:nvSpPr>
          <p:cNvPr id="1915919" name="Rectangle 15"/>
          <p:cNvSpPr>
            <a:spLocks noChangeArrowheads="1"/>
          </p:cNvSpPr>
          <p:nvPr/>
        </p:nvSpPr>
        <p:spPr bwMode="auto">
          <a:xfrm>
            <a:off x="7023100" y="3074988"/>
            <a:ext cx="1095375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15920" name="Line 16"/>
          <p:cNvSpPr>
            <a:spLocks noChangeShapeType="1"/>
          </p:cNvSpPr>
          <p:nvPr/>
        </p:nvSpPr>
        <p:spPr bwMode="auto">
          <a:xfrm>
            <a:off x="6818313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1" name="Rectangle 17"/>
          <p:cNvSpPr>
            <a:spLocks noChangeArrowheads="1"/>
          </p:cNvSpPr>
          <p:nvPr/>
        </p:nvSpPr>
        <p:spPr bwMode="auto">
          <a:xfrm>
            <a:off x="3482975" y="4110038"/>
            <a:ext cx="4992688" cy="2149475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15922" name="Group 18"/>
          <p:cNvGrpSpPr>
            <a:grpSpLocks/>
          </p:cNvGrpSpPr>
          <p:nvPr/>
        </p:nvGrpSpPr>
        <p:grpSpPr bwMode="auto">
          <a:xfrm>
            <a:off x="4151313" y="1211263"/>
            <a:ext cx="1435100" cy="2841625"/>
            <a:chOff x="2640" y="720"/>
            <a:chExt cx="1008" cy="1976"/>
          </a:xfrm>
        </p:grpSpPr>
        <p:sp>
          <p:nvSpPr>
            <p:cNvPr id="1915923" name="AutoShape 19"/>
            <p:cNvSpPr>
              <a:spLocks noChangeArrowheads="1"/>
            </p:cNvSpPr>
            <p:nvPr/>
          </p:nvSpPr>
          <p:spPr bwMode="auto">
            <a:xfrm>
              <a:off x="2640" y="720"/>
              <a:ext cx="1008" cy="786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Resolution</a:t>
              </a:r>
            </a:p>
          </p:txBody>
        </p:sp>
        <p:sp>
          <p:nvSpPr>
            <p:cNvPr id="1915924" name="Freeform 20"/>
            <p:cNvSpPr>
              <a:spLocks/>
            </p:cNvSpPr>
            <p:nvPr/>
          </p:nvSpPr>
          <p:spPr bwMode="auto">
            <a:xfrm>
              <a:off x="2891" y="1488"/>
              <a:ext cx="229" cy="1208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925" name="Rectangle 21"/>
          <p:cNvSpPr>
            <a:spLocks noChangeArrowheads="1"/>
          </p:cNvSpPr>
          <p:nvPr/>
        </p:nvSpPr>
        <p:spPr bwMode="auto">
          <a:xfrm>
            <a:off x="3824288" y="5213350"/>
            <a:ext cx="95726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</a:t>
            </a:r>
          </a:p>
        </p:txBody>
      </p:sp>
      <p:sp>
        <p:nvSpPr>
          <p:cNvPr id="1915926" name="Rectangle 22"/>
          <p:cNvSpPr>
            <a:spLocks noChangeArrowheads="1"/>
          </p:cNvSpPr>
          <p:nvPr/>
        </p:nvSpPr>
        <p:spPr bwMode="auto">
          <a:xfrm>
            <a:off x="4849813" y="5213350"/>
            <a:ext cx="708025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ALU</a:t>
            </a:r>
          </a:p>
        </p:txBody>
      </p:sp>
      <p:sp>
        <p:nvSpPr>
          <p:cNvPr id="1915927" name="Line 23"/>
          <p:cNvSpPr>
            <a:spLocks noChangeShapeType="1"/>
          </p:cNvSpPr>
          <p:nvPr/>
        </p:nvSpPr>
        <p:spPr bwMode="auto">
          <a:xfrm>
            <a:off x="5124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8" name="Line 24"/>
          <p:cNvSpPr>
            <a:spLocks noChangeShapeType="1"/>
          </p:cNvSpPr>
          <p:nvPr/>
        </p:nvSpPr>
        <p:spPr bwMode="auto">
          <a:xfrm>
            <a:off x="423545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9" name="Line 25"/>
          <p:cNvSpPr>
            <a:spLocks noChangeShapeType="1"/>
          </p:cNvSpPr>
          <p:nvPr/>
        </p:nvSpPr>
        <p:spPr bwMode="auto">
          <a:xfrm flipH="1">
            <a:off x="4987925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0" name="Line 26"/>
          <p:cNvSpPr>
            <a:spLocks noChangeShapeType="1"/>
          </p:cNvSpPr>
          <p:nvPr/>
        </p:nvSpPr>
        <p:spPr bwMode="auto">
          <a:xfrm>
            <a:off x="5192713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1" name="Line 27"/>
          <p:cNvSpPr>
            <a:spLocks noChangeShapeType="1"/>
          </p:cNvSpPr>
          <p:nvPr/>
        </p:nvSpPr>
        <p:spPr bwMode="auto">
          <a:xfrm flipV="1">
            <a:off x="5397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2" name="Line 28"/>
          <p:cNvSpPr>
            <a:spLocks noChangeShapeType="1"/>
          </p:cNvSpPr>
          <p:nvPr/>
        </p:nvSpPr>
        <p:spPr bwMode="auto">
          <a:xfrm flipH="1" flipV="1">
            <a:off x="4508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3" name="Line 29"/>
          <p:cNvSpPr>
            <a:spLocks noChangeShapeType="1"/>
          </p:cNvSpPr>
          <p:nvPr/>
        </p:nvSpPr>
        <p:spPr bwMode="auto">
          <a:xfrm flipH="1" flipV="1">
            <a:off x="5397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4" name="Line 30"/>
          <p:cNvSpPr>
            <a:spLocks noChangeShapeType="1"/>
          </p:cNvSpPr>
          <p:nvPr/>
        </p:nvSpPr>
        <p:spPr bwMode="auto">
          <a:xfrm flipH="1">
            <a:off x="4235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5" name="Line 31"/>
          <p:cNvSpPr>
            <a:spLocks noChangeShapeType="1"/>
          </p:cNvSpPr>
          <p:nvPr/>
        </p:nvSpPr>
        <p:spPr bwMode="auto">
          <a:xfrm flipV="1">
            <a:off x="4508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6" name="Rectangle 32"/>
          <p:cNvSpPr>
            <a:spLocks noChangeArrowheads="1"/>
          </p:cNvSpPr>
          <p:nvPr/>
        </p:nvSpPr>
        <p:spPr bwMode="auto">
          <a:xfrm>
            <a:off x="5600700" y="5210175"/>
            <a:ext cx="704850" cy="622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</a:t>
            </a:r>
          </a:p>
        </p:txBody>
      </p:sp>
      <p:sp>
        <p:nvSpPr>
          <p:cNvPr id="1915937" name="Line 33"/>
          <p:cNvSpPr>
            <a:spLocks noChangeShapeType="1"/>
          </p:cNvSpPr>
          <p:nvPr/>
        </p:nvSpPr>
        <p:spPr bwMode="auto">
          <a:xfrm flipH="1">
            <a:off x="5740400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8" name="Line 34"/>
          <p:cNvSpPr>
            <a:spLocks noChangeShapeType="1"/>
          </p:cNvSpPr>
          <p:nvPr/>
        </p:nvSpPr>
        <p:spPr bwMode="auto">
          <a:xfrm>
            <a:off x="5945188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9" name="Line 35"/>
          <p:cNvSpPr>
            <a:spLocks noChangeShapeType="1"/>
          </p:cNvSpPr>
          <p:nvPr/>
        </p:nvSpPr>
        <p:spPr bwMode="auto">
          <a:xfrm flipV="1">
            <a:off x="6149975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0" name="Line 36"/>
          <p:cNvSpPr>
            <a:spLocks noChangeShapeType="1"/>
          </p:cNvSpPr>
          <p:nvPr/>
        </p:nvSpPr>
        <p:spPr bwMode="auto">
          <a:xfrm>
            <a:off x="5808663" y="3833813"/>
            <a:ext cx="15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1" name="Line 37"/>
          <p:cNvSpPr>
            <a:spLocks noChangeShapeType="1"/>
          </p:cNvSpPr>
          <p:nvPr/>
        </p:nvSpPr>
        <p:spPr bwMode="auto">
          <a:xfrm flipH="1" flipV="1">
            <a:off x="6149975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2" name="Rectangle 38"/>
          <p:cNvSpPr>
            <a:spLocks noChangeArrowheads="1"/>
          </p:cNvSpPr>
          <p:nvPr/>
        </p:nvSpPr>
        <p:spPr bwMode="auto">
          <a:xfrm>
            <a:off x="6491288" y="5213350"/>
            <a:ext cx="10271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Store Buffer</a:t>
            </a:r>
          </a:p>
        </p:txBody>
      </p:sp>
      <p:sp>
        <p:nvSpPr>
          <p:cNvPr id="1915943" name="Line 39"/>
          <p:cNvSpPr>
            <a:spLocks noChangeShapeType="1"/>
          </p:cNvSpPr>
          <p:nvPr/>
        </p:nvSpPr>
        <p:spPr bwMode="auto">
          <a:xfrm>
            <a:off x="62865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4" name="Line 40"/>
          <p:cNvSpPr>
            <a:spLocks noChangeShapeType="1"/>
          </p:cNvSpPr>
          <p:nvPr/>
        </p:nvSpPr>
        <p:spPr bwMode="auto">
          <a:xfrm flipH="1">
            <a:off x="62865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5" name="Rectangle 41"/>
          <p:cNvSpPr>
            <a:spLocks noChangeArrowheads="1"/>
          </p:cNvSpPr>
          <p:nvPr/>
        </p:nvSpPr>
        <p:spPr bwMode="auto">
          <a:xfrm>
            <a:off x="7723188" y="5213350"/>
            <a:ext cx="6842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D$</a:t>
            </a:r>
          </a:p>
        </p:txBody>
      </p:sp>
      <p:sp>
        <p:nvSpPr>
          <p:cNvPr id="1915946" name="Line 42"/>
          <p:cNvSpPr>
            <a:spLocks noChangeShapeType="1"/>
          </p:cNvSpPr>
          <p:nvPr/>
        </p:nvSpPr>
        <p:spPr bwMode="auto">
          <a:xfrm>
            <a:off x="75184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7" name="Line 43"/>
          <p:cNvSpPr>
            <a:spLocks noChangeShapeType="1"/>
          </p:cNvSpPr>
          <p:nvPr/>
        </p:nvSpPr>
        <p:spPr bwMode="auto">
          <a:xfrm flipH="1">
            <a:off x="75184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8" name="Text Box 44"/>
          <p:cNvSpPr txBox="1">
            <a:spLocks noChangeArrowheads="1"/>
          </p:cNvSpPr>
          <p:nvPr/>
        </p:nvSpPr>
        <p:spPr bwMode="auto">
          <a:xfrm>
            <a:off x="3476625" y="5899150"/>
            <a:ext cx="1190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15949" name="Line 45"/>
          <p:cNvSpPr>
            <a:spLocks noChangeShapeType="1"/>
          </p:cNvSpPr>
          <p:nvPr/>
        </p:nvSpPr>
        <p:spPr bwMode="auto">
          <a:xfrm>
            <a:off x="7366000" y="3833813"/>
            <a:ext cx="1588" cy="1379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0" name="AutoShape 46"/>
          <p:cNvSpPr>
            <a:spLocks/>
          </p:cNvSpPr>
          <p:nvPr/>
        </p:nvSpPr>
        <p:spPr bwMode="auto">
          <a:xfrm rot="5400000" flipV="1">
            <a:off x="2131219" y="2432844"/>
            <a:ext cx="207963" cy="3146425"/>
          </a:xfrm>
          <a:prstGeom prst="rightBrace">
            <a:avLst>
              <a:gd name="adj1" fmla="val 1260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1" name="Text Box 47"/>
          <p:cNvSpPr txBox="1">
            <a:spLocks noChangeArrowheads="1"/>
          </p:cNvSpPr>
          <p:nvPr/>
        </p:nvSpPr>
        <p:spPr bwMode="auto">
          <a:xfrm>
            <a:off x="1550988" y="4079875"/>
            <a:ext cx="12938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2" name="AutoShape 48"/>
          <p:cNvSpPr>
            <a:spLocks/>
          </p:cNvSpPr>
          <p:nvPr/>
        </p:nvSpPr>
        <p:spPr bwMode="auto">
          <a:xfrm rot="-5400000">
            <a:off x="7433469" y="2320132"/>
            <a:ext cx="206375" cy="1163637"/>
          </a:xfrm>
          <a:prstGeom prst="rightBrace">
            <a:avLst>
              <a:gd name="adj1" fmla="val 4698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3" name="Text Box 49"/>
          <p:cNvSpPr txBox="1">
            <a:spLocks noChangeArrowheads="1"/>
          </p:cNvSpPr>
          <p:nvPr/>
        </p:nvSpPr>
        <p:spPr bwMode="auto">
          <a:xfrm>
            <a:off x="6886575" y="2492375"/>
            <a:ext cx="1293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4" name="Freeform 50"/>
          <p:cNvSpPr>
            <a:spLocks/>
          </p:cNvSpPr>
          <p:nvPr/>
        </p:nvSpPr>
        <p:spPr bwMode="auto">
          <a:xfrm>
            <a:off x="2646363" y="1143000"/>
            <a:ext cx="5745162" cy="2276475"/>
          </a:xfrm>
          <a:custGeom>
            <a:avLst/>
            <a:gdLst/>
            <a:ahLst/>
            <a:cxnLst>
              <a:cxn ang="0">
                <a:pos x="3840" y="1680"/>
              </a:cxn>
              <a:cxn ang="0">
                <a:pos x="4032" y="1680"/>
              </a:cxn>
              <a:cxn ang="0">
                <a:pos x="4032" y="0"/>
              </a:cxn>
              <a:cxn ang="0">
                <a:pos x="384" y="0"/>
              </a:cxn>
              <a:cxn ang="0">
                <a:pos x="0" y="480"/>
              </a:cxn>
            </a:cxnLst>
            <a:rect l="0" t="0" r="r" b="b"/>
            <a:pathLst>
              <a:path w="4032" h="1680">
                <a:moveTo>
                  <a:pt x="3840" y="1680"/>
                </a:moveTo>
                <a:lnTo>
                  <a:pt x="4032" y="1680"/>
                </a:lnTo>
                <a:lnTo>
                  <a:pt x="4032" y="0"/>
                </a:lnTo>
                <a:lnTo>
                  <a:pt x="384" y="0"/>
                </a:lnTo>
                <a:lnTo>
                  <a:pt x="0" y="48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5" name="AutoShape 51"/>
          <p:cNvSpPr>
            <a:spLocks/>
          </p:cNvSpPr>
          <p:nvPr/>
        </p:nvSpPr>
        <p:spPr bwMode="auto">
          <a:xfrm rot="-5400000">
            <a:off x="5313363" y="1500188"/>
            <a:ext cx="206375" cy="2803525"/>
          </a:xfrm>
          <a:prstGeom prst="rightBrace">
            <a:avLst>
              <a:gd name="adj1" fmla="val 11320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6" name="Text Box 52"/>
          <p:cNvSpPr txBox="1">
            <a:spLocks noChangeArrowheads="1"/>
          </p:cNvSpPr>
          <p:nvPr/>
        </p:nvSpPr>
        <p:spPr bwMode="auto">
          <a:xfrm>
            <a:off x="4835525" y="2492375"/>
            <a:ext cx="1844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</a:p>
        </p:txBody>
      </p:sp>
      <p:sp>
        <p:nvSpPr>
          <p:cNvPr id="1915957" name="Rectangle 53"/>
          <p:cNvSpPr>
            <a:spLocks noChangeArrowheads="1"/>
          </p:cNvSpPr>
          <p:nvPr/>
        </p:nvSpPr>
        <p:spPr bwMode="auto">
          <a:xfrm>
            <a:off x="4029075" y="4316413"/>
            <a:ext cx="2668588" cy="55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 Reg. File</a:t>
            </a:r>
          </a:p>
        </p:txBody>
      </p:sp>
      <p:grpSp>
        <p:nvGrpSpPr>
          <p:cNvPr id="1915958" name="Group 54"/>
          <p:cNvGrpSpPr>
            <a:grpSpLocks/>
          </p:cNvGrpSpPr>
          <p:nvPr/>
        </p:nvGrpSpPr>
        <p:grpSpPr bwMode="auto">
          <a:xfrm>
            <a:off x="2030413" y="1527175"/>
            <a:ext cx="5014912" cy="3679825"/>
            <a:chOff x="1152" y="939"/>
            <a:chExt cx="3519" cy="2560"/>
          </a:xfrm>
        </p:grpSpPr>
        <p:sp>
          <p:nvSpPr>
            <p:cNvPr id="1915959" name="Line 55"/>
            <p:cNvSpPr>
              <a:spLocks noChangeShapeType="1"/>
            </p:cNvSpPr>
            <p:nvPr/>
          </p:nvSpPr>
          <p:spPr bwMode="auto">
            <a:xfrm flipH="1">
              <a:off x="2304" y="1344"/>
              <a:ext cx="528" cy="67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0" name="Text Box 56"/>
            <p:cNvSpPr txBox="1">
              <a:spLocks noChangeArrowheads="1"/>
            </p:cNvSpPr>
            <p:nvPr/>
          </p:nvSpPr>
          <p:spPr bwMode="auto">
            <a:xfrm>
              <a:off x="2112" y="939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1" name="Line 57"/>
            <p:cNvSpPr>
              <a:spLocks noChangeShapeType="1"/>
            </p:cNvSpPr>
            <p:nvPr/>
          </p:nvSpPr>
          <p:spPr bwMode="auto">
            <a:xfrm flipH="1">
              <a:off x="1152" y="1296"/>
              <a:ext cx="1632" cy="72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2" name="Line 58"/>
            <p:cNvSpPr>
              <a:spLocks noChangeShapeType="1"/>
            </p:cNvSpPr>
            <p:nvPr/>
          </p:nvSpPr>
          <p:spPr bwMode="auto">
            <a:xfrm flipH="1">
              <a:off x="1872" y="1008"/>
              <a:ext cx="864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3" name="Text Box 59"/>
            <p:cNvSpPr txBox="1">
              <a:spLocks noChangeArrowheads="1"/>
            </p:cNvSpPr>
            <p:nvPr/>
          </p:nvSpPr>
          <p:spPr bwMode="auto">
            <a:xfrm>
              <a:off x="2160" y="1275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4" name="Text Box 60"/>
            <p:cNvSpPr txBox="1">
              <a:spLocks noChangeArrowheads="1"/>
            </p:cNvSpPr>
            <p:nvPr/>
          </p:nvSpPr>
          <p:spPr bwMode="auto">
            <a:xfrm>
              <a:off x="2640" y="1563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5" name="Line 61"/>
            <p:cNvSpPr>
              <a:spLocks noChangeShapeType="1"/>
            </p:cNvSpPr>
            <p:nvPr/>
          </p:nvSpPr>
          <p:spPr bwMode="auto">
            <a:xfrm flipH="1">
              <a:off x="2928" y="1440"/>
              <a:ext cx="96" cy="5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6" name="Text Box 62"/>
            <p:cNvSpPr txBox="1">
              <a:spLocks noChangeArrowheads="1"/>
            </p:cNvSpPr>
            <p:nvPr/>
          </p:nvSpPr>
          <p:spPr bwMode="auto">
            <a:xfrm>
              <a:off x="3551" y="1227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7" name="Line 63"/>
            <p:cNvSpPr>
              <a:spLocks noChangeShapeType="1"/>
            </p:cNvSpPr>
            <p:nvPr/>
          </p:nvSpPr>
          <p:spPr bwMode="auto">
            <a:xfrm>
              <a:off x="3456" y="1296"/>
              <a:ext cx="1215" cy="220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B2AC-EB48-5042-BAD3-31CBB3970646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13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83500" cy="520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Register renaming removes WAR, WAW hazards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Instruction execution divided into four major stages: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/>
              <a:t>Instruction Fetch, Decode/Rename, Execute/Complete, Commit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Control hazards are serious impediment to superscalar performance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Dynamic branch predictors can be quite accurate (&gt;95%) and avoid most control hazards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/>
              <a:t>Branch History Tables (BHTs) just predict direction (later in pipeline)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/>
              <a:t>Just need a few bits per entry (2 bits gives hysteresis)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/>
              <a:t>Need to decode instruction bits to determine whether this is a branch and what the target address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00063"/>
          </a:xfrm>
        </p:spPr>
        <p:txBody>
          <a:bodyPr/>
          <a:lstStyle/>
          <a:p>
            <a:r>
              <a:rPr lang="en-US"/>
              <a:t>Lifetime of Physical Registers</a:t>
            </a:r>
            <a:endParaRPr lang="en-US" sz="1800" i="1"/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r9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(r1)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r6, r6, r3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st r6, (r1)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(r11)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P1, (P</a:t>
            </a:r>
            <a:r>
              <a:rPr lang="en-US" sz="2400" i="1">
                <a:latin typeface="Verdana" charset="0"/>
              </a:rPr>
              <a:t>x</a:t>
            </a:r>
            <a:r>
              <a:rPr lang="en-US" sz="240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P2, P1,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P3, P</a:t>
            </a:r>
            <a:r>
              <a:rPr lang="en-US" sz="2400" i="1">
                <a:latin typeface="Verdana" charset="0"/>
              </a:rPr>
              <a:t>y</a:t>
            </a:r>
            <a:r>
              <a:rPr lang="en-US" sz="2400">
                <a:latin typeface="Verdana" charset="0"/>
              </a:rPr>
              <a:t>, P</a:t>
            </a:r>
            <a:r>
              <a:rPr lang="en-US" sz="2400" i="1">
                <a:latin typeface="Verdana" charset="0"/>
              </a:rPr>
              <a:t>z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P4, P2, P3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P5,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P6, P5, P4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st P6,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P7, (P</a:t>
            </a:r>
            <a:r>
              <a:rPr lang="en-US" sz="2400" i="1">
                <a:latin typeface="Verdana" charset="0"/>
              </a:rPr>
              <a:t>w</a:t>
            </a:r>
            <a:r>
              <a:rPr lang="en-US" sz="2400">
                <a:latin typeface="Verdana" charset="0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i="1">
                <a:latin typeface="Verdana" charset="0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529263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When can we reuse a physical register?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5050"/>
                </a:solidFill>
                <a:latin typeface="Verdana" charset="0"/>
              </a:rPr>
              <a:t>     	</a:t>
            </a:r>
            <a:r>
              <a:rPr lang="en-US" sz="2000" i="1">
                <a:solidFill>
                  <a:srgbClr val="FF5050"/>
                </a:solidFill>
              </a:rPr>
              <a:t>When next write of same architectural register commits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5050"/>
              </a:solidFill>
              <a:latin typeface="Verdana" charset="0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400" b="1"/>
              <a:t> </a:t>
            </a:r>
            <a:r>
              <a:rPr lang="en-US" sz="2000">
                <a:latin typeface="Verdana" charset="0"/>
              </a:rPr>
              <a:t>Physical regfile holds committed and speculative values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Physical registers decoupled from ROB entries </a:t>
            </a:r>
            <a:r>
              <a:rPr lang="en-US" sz="2000" i="1">
                <a:latin typeface="Verdana" charset="0"/>
              </a:rPr>
              <a:t>(no data in ROB)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PRd</a:t>
              </a: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LPRd</a:t>
              </a: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&lt;R6&gt;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&lt;R7&gt;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&lt;R3&gt;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50850" y="1595438"/>
            <a:ext cx="1841500" cy="1966912"/>
            <a:chOff x="236" y="957"/>
            <a:chExt cx="1160" cy="1239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36" y="1677"/>
              <a:ext cx="1160" cy="231"/>
              <a:chOff x="236" y="1677"/>
              <a:chExt cx="1160" cy="231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36" y="1677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R5</a:t>
                </a: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36" y="1821"/>
              <a:ext cx="1160" cy="231"/>
              <a:chOff x="236" y="1821"/>
              <a:chExt cx="1160" cy="231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36" y="1821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R6</a:t>
                </a: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36" y="1965"/>
              <a:ext cx="1160" cy="231"/>
              <a:chOff x="236" y="1965"/>
              <a:chExt cx="1160" cy="231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36" y="1965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R7</a:t>
                </a: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36" y="957"/>
              <a:ext cx="1160" cy="231"/>
              <a:chOff x="236" y="957"/>
              <a:chExt cx="1160" cy="231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36" y="957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R0</a:t>
                </a: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36" y="1101"/>
              <a:ext cx="1160" cy="231"/>
              <a:chOff x="236" y="1101"/>
              <a:chExt cx="1160" cy="231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36" y="1101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R1</a:t>
                </a: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36" y="1245"/>
              <a:ext cx="1160" cy="231"/>
              <a:chOff x="236" y="1245"/>
              <a:chExt cx="1160" cy="231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36" y="1245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R2</a:t>
                </a: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36" y="1389"/>
              <a:ext cx="1160" cy="231"/>
              <a:chOff x="236" y="1389"/>
              <a:chExt cx="1160" cy="231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36" y="1389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R3</a:t>
                </a: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36" y="1533"/>
              <a:ext cx="1160" cy="231"/>
              <a:chOff x="236" y="1533"/>
              <a:chExt cx="1160" cy="231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36" y="1533"/>
                <a:ext cx="308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R4</a:t>
                </a: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568325" y="4059238"/>
            <a:ext cx="6794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ROB</a:t>
            </a: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Verdana" charset="0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Verdana" charset="0"/>
              </a:rPr>
              <a:t>Physical Regs</a:t>
            </a: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Verdana" charset="0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Verdana" charset="0"/>
              </a:rPr>
              <a:t>(LPRd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&lt;R1&gt;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sz="1800">
                <a:latin typeface="Verdana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latin typeface="Verdana" charset="0"/>
                </a:rPr>
                <a:t>ROB</a:t>
              </a: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          ld     p     P7                      r1               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latin typeface="Verdana" charset="0"/>
                </a:rPr>
                <a:t>ROB</a:t>
              </a: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ld     p     P7                      r1               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          add         P0                      r3              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latin typeface="Verdana" charset="0"/>
                </a:rPr>
                <a:t>ROB</a:t>
              </a: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ld     p     P7                      r1               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add         P0                      r3               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          sub   p    P6     p     P5       r6               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latin typeface="Verdana" charset="0"/>
                </a:rPr>
                <a:t>ROB</a:t>
              </a: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ld     p     P7                     r1                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add         P0                     r3                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sub   p     P6    p     P5      r6                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          add         P1            P3      r3               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5" y="4038600"/>
            <a:ext cx="6324600" cy="2290763"/>
            <a:chOff x="144" y="2541"/>
            <a:chExt cx="3984" cy="1443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149" y="2541"/>
              <a:ext cx="463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ROB</a:t>
              </a: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ld     p    P7                      r1                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54025" y="995363"/>
            <a:ext cx="2046288" cy="2571750"/>
            <a:chOff x="92" y="624"/>
            <a:chExt cx="1289" cy="1620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add        P0                      r3                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sub   p    P6     p     P5      r6                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add        P1            P3      r3                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          ld           P0                     r6                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latin typeface="Verdana" charset="0"/>
                </a:rPr>
                <a:t>ROB</a:t>
              </a: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ld     p    P7                      r1                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add        P0                      r3                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sub   p    P6     p     P5      r6                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ld     p    P7                      r1                </a:t>
            </a:r>
            <a:r>
              <a:rPr lang="en-US" sz="180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add         P1            P3      r3                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ld           P0                     r6                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&lt;R1&gt;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PRd</a:t>
                </a: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LPRd</a:t>
                </a: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latin typeface="Verdana" charset="0"/>
                </a:rPr>
                <a:t>ROB</a:t>
              </a: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sub   p    P6     p     P5       r6                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add         P0                      r3                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      add         P0                      r3                </a:t>
            </a:r>
            <a:r>
              <a:rPr lang="en-US" sz="180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/>
              <a:t>Physical Register Management</a:t>
            </a:r>
            <a:endParaRPr lang="en-US" sz="1800" i="1"/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r1, 0(r3)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sub r6, r7,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add r3, r3, r6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ld r6, 0(r1)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&lt;R6&gt;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&lt;R7&gt;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&lt;R3&gt;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Physical Regs</a:t>
              </a: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x    x     ld    p     P7                      r1                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R5</a:t>
                  </a: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R6</a:t>
                  </a: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R7</a:t>
                  </a: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R0</a:t>
                  </a: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R1</a:t>
                  </a: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R2</a:t>
                  </a: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R3</a:t>
                  </a: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>
                      <a:latin typeface="Verdana" charset="0"/>
                    </a:rPr>
                    <a:t>R4</a:t>
                  </a: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add         P1            P3      r3                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x          ld           P0                       r6                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&lt;R1&gt;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&lt;R3&gt;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EA47-290D-9D41-BDED-B8FF7E7B476D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6386" name="Rectangle 2"/>
          <p:cNvSpPr>
            <a:spLocks noChangeArrowheads="1"/>
          </p:cNvSpPr>
          <p:nvPr/>
        </p:nvSpPr>
        <p:spPr bwMode="auto">
          <a:xfrm>
            <a:off x="685800" y="1790700"/>
            <a:ext cx="2895600" cy="24384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162800" cy="533400"/>
          </a:xfrm>
        </p:spPr>
        <p:txBody>
          <a:bodyPr/>
          <a:lstStyle/>
          <a:p>
            <a:r>
              <a:rPr lang="en-US"/>
              <a:t>Reorder Buffer Holds</a:t>
            </a:r>
            <a:br>
              <a:rPr lang="en-US"/>
            </a:br>
            <a:r>
              <a:rPr lang="en-US"/>
              <a:t>Active Instruction Window</a:t>
            </a:r>
          </a:p>
        </p:txBody>
      </p:sp>
      <p:sp>
        <p:nvSpPr>
          <p:cNvPr id="193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409700"/>
            <a:ext cx="28956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ld r1, (r3)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add r3, r1, r2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sub r6, r7, r9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add r3, r3, r6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ld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add r6, r6, r3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st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ld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…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1044575" y="1409700"/>
            <a:ext cx="25415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(Older instructions)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1044575" y="4991100"/>
            <a:ext cx="2640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(Newer instructions)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452563" y="5792788"/>
            <a:ext cx="11842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Cycle </a:t>
            </a:r>
            <a:r>
              <a:rPr lang="en-US" sz="2400" b="1" i="1"/>
              <a:t>t</a:t>
            </a:r>
          </a:p>
        </p:txBody>
      </p:sp>
      <p:grpSp>
        <p:nvGrpSpPr>
          <p:cNvPr id="1936392" name="Group 8"/>
          <p:cNvGrpSpPr>
            <a:grpSpLocks/>
          </p:cNvGrpSpPr>
          <p:nvPr/>
        </p:nvGrpSpPr>
        <p:grpSpPr bwMode="auto">
          <a:xfrm>
            <a:off x="3810000" y="1409700"/>
            <a:ext cx="4800600" cy="4840288"/>
            <a:chOff x="2400" y="1008"/>
            <a:chExt cx="3024" cy="3049"/>
          </a:xfrm>
        </p:grpSpPr>
        <p:sp>
          <p:nvSpPr>
            <p:cNvPr id="193639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…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ld r1, (r3)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add r3, r1, r2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sub r6, r7, r9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add r3, r3, r6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ld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add r6, r6, r3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st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ld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Courier New" charset="0"/>
                </a:rPr>
                <a:t>…</a:t>
              </a:r>
            </a:p>
          </p:txBody>
        </p:sp>
        <p:sp>
          <p:nvSpPr>
            <p:cNvPr id="193639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6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7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83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Commit</a:t>
              </a:r>
            </a:p>
          </p:txBody>
        </p:sp>
        <p:sp>
          <p:nvSpPr>
            <p:cNvPr id="1936398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9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0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62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Fetch</a:t>
              </a:r>
            </a:p>
          </p:txBody>
        </p:sp>
        <p:sp>
          <p:nvSpPr>
            <p:cNvPr id="1936401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107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Cycle </a:t>
              </a:r>
              <a:r>
                <a:rPr lang="en-US" sz="2400" b="1" i="1"/>
                <a:t>t + 1</a:t>
              </a:r>
            </a:p>
          </p:txBody>
        </p:sp>
        <p:sp>
          <p:nvSpPr>
            <p:cNvPr id="1936402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3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4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85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Execute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160D-9495-2F49-B4A9-A2EF7A3593A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212725"/>
            <a:ext cx="8423275" cy="685800"/>
          </a:xfrm>
        </p:spPr>
        <p:txBody>
          <a:bodyPr/>
          <a:lstStyle/>
          <a:p>
            <a:r>
              <a:rPr lang="en-US"/>
              <a:t>Limitations of BHTs</a:t>
            </a:r>
          </a:p>
        </p:txBody>
      </p:sp>
      <p:sp>
        <p:nvSpPr>
          <p:cNvPr id="1965059" name="Text Box 3"/>
          <p:cNvSpPr txBox="1">
            <a:spLocks noChangeArrowheads="1"/>
          </p:cNvSpPr>
          <p:nvPr/>
        </p:nvSpPr>
        <p:spPr bwMode="auto">
          <a:xfrm>
            <a:off x="762000" y="1025525"/>
            <a:ext cx="80645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Only predicts branch direction. Therefore, cannot redirect fetch stream until after branch target is determined.</a:t>
            </a:r>
          </a:p>
        </p:txBody>
      </p:sp>
      <p:sp>
        <p:nvSpPr>
          <p:cNvPr id="1965060" name="Text Box 4"/>
          <p:cNvSpPr txBox="1">
            <a:spLocks noChangeArrowheads="1"/>
          </p:cNvSpPr>
          <p:nvPr/>
        </p:nvSpPr>
        <p:spPr bwMode="auto">
          <a:xfrm>
            <a:off x="1955800" y="5851525"/>
            <a:ext cx="56515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UltraSPARC-III fetch pipeline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1863725"/>
            <a:ext cx="3352800" cy="1524000"/>
            <a:chOff x="144" y="1200"/>
            <a:chExt cx="2112" cy="960"/>
          </a:xfrm>
        </p:grpSpPr>
        <p:sp>
          <p:nvSpPr>
            <p:cNvPr id="1965062" name="Text Box 6"/>
            <p:cNvSpPr txBox="1">
              <a:spLocks noChangeArrowheads="1"/>
            </p:cNvSpPr>
            <p:nvPr/>
          </p:nvSpPr>
          <p:spPr bwMode="auto">
            <a:xfrm>
              <a:off x="144" y="1248"/>
              <a:ext cx="1728" cy="8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Correctly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predicted </a:t>
              </a:r>
            </a:p>
            <a:p>
              <a:pPr algn="l">
                <a:spcBef>
                  <a:spcPct val="500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taken branch penalty</a:t>
              </a:r>
            </a:p>
          </p:txBody>
        </p:sp>
        <p:sp>
          <p:nvSpPr>
            <p:cNvPr id="1965063" name="Freeform 7"/>
            <p:cNvSpPr>
              <a:spLocks/>
            </p:cNvSpPr>
            <p:nvPr/>
          </p:nvSpPr>
          <p:spPr bwMode="auto">
            <a:xfrm>
              <a:off x="1680" y="1200"/>
              <a:ext cx="576" cy="960"/>
            </a:xfrm>
            <a:custGeom>
              <a:avLst/>
              <a:gdLst/>
              <a:ahLst/>
              <a:cxnLst>
                <a:cxn ang="0">
                  <a:pos x="576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576" y="0"/>
                </a:cxn>
              </a:cxnLst>
              <a:rect l="0" t="0" r="r" b="b"/>
              <a:pathLst>
                <a:path w="576" h="960">
                  <a:moveTo>
                    <a:pt x="576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1939925"/>
            <a:ext cx="2895600" cy="2590800"/>
            <a:chOff x="432" y="1248"/>
            <a:chExt cx="1824" cy="1632"/>
          </a:xfrm>
        </p:grpSpPr>
        <p:sp>
          <p:nvSpPr>
            <p:cNvPr id="1965065" name="Text Box 9"/>
            <p:cNvSpPr txBox="1">
              <a:spLocks noChangeArrowheads="1"/>
            </p:cNvSpPr>
            <p:nvPr/>
          </p:nvSpPr>
          <p:spPr bwMode="auto">
            <a:xfrm>
              <a:off x="432" y="2352"/>
              <a:ext cx="148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chemeClr val="accent1"/>
                  </a:solidFill>
                  <a:latin typeface="Verdana" charset="0"/>
                </a:rPr>
                <a:t>Jump Register penalty</a:t>
              </a:r>
            </a:p>
          </p:txBody>
        </p:sp>
        <p:sp>
          <p:nvSpPr>
            <p:cNvPr id="1965066" name="Freeform 10"/>
            <p:cNvSpPr>
              <a:spLocks/>
            </p:cNvSpPr>
            <p:nvPr/>
          </p:nvSpPr>
          <p:spPr bwMode="auto">
            <a:xfrm>
              <a:off x="1968" y="1248"/>
              <a:ext cx="288" cy="1632"/>
            </a:xfrm>
            <a:custGeom>
              <a:avLst/>
              <a:gdLst/>
              <a:ahLst/>
              <a:cxnLst>
                <a:cxn ang="0">
                  <a:pos x="288" y="1632"/>
                </a:cxn>
                <a:cxn ang="0">
                  <a:pos x="0" y="1632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1632">
                  <a:moveTo>
                    <a:pt x="288" y="1632"/>
                  </a:moveTo>
                  <a:lnTo>
                    <a:pt x="0" y="1632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571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1863725"/>
            <a:ext cx="5383213" cy="3836988"/>
            <a:chOff x="2256" y="1200"/>
            <a:chExt cx="3391" cy="2417"/>
          </a:xfrm>
        </p:grpSpPr>
        <p:sp>
          <p:nvSpPr>
            <p:cNvPr id="1965068" name="Rectangle 12"/>
            <p:cNvSpPr>
              <a:spLocks noChangeArrowheads="1"/>
            </p:cNvSpPr>
            <p:nvPr/>
          </p:nvSpPr>
          <p:spPr bwMode="auto">
            <a:xfrm>
              <a:off x="2256" y="12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65069" name="Text Box 13"/>
            <p:cNvSpPr txBox="1">
              <a:spLocks noChangeArrowheads="1"/>
            </p:cNvSpPr>
            <p:nvPr/>
          </p:nvSpPr>
          <p:spPr bwMode="auto">
            <a:xfrm>
              <a:off x="2486" y="1204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65070" name="Rectangle 14"/>
            <p:cNvSpPr>
              <a:spLocks noChangeArrowheads="1"/>
            </p:cNvSpPr>
            <p:nvPr/>
          </p:nvSpPr>
          <p:spPr bwMode="auto">
            <a:xfrm>
              <a:off x="2256" y="14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65071" name="Text Box 15"/>
            <p:cNvSpPr txBox="1">
              <a:spLocks noChangeArrowheads="1"/>
            </p:cNvSpPr>
            <p:nvPr/>
          </p:nvSpPr>
          <p:spPr bwMode="auto">
            <a:xfrm>
              <a:off x="2486" y="144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6507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65073" name="Text Box 17"/>
            <p:cNvSpPr txBox="1">
              <a:spLocks noChangeArrowheads="1"/>
            </p:cNvSpPr>
            <p:nvPr/>
          </p:nvSpPr>
          <p:spPr bwMode="auto">
            <a:xfrm>
              <a:off x="2486" y="1684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65074" name="Rectangle 18"/>
            <p:cNvSpPr>
              <a:spLocks noChangeArrowheads="1"/>
            </p:cNvSpPr>
            <p:nvPr/>
          </p:nvSpPr>
          <p:spPr bwMode="auto">
            <a:xfrm>
              <a:off x="2256" y="192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65075" name="Text Box 19"/>
            <p:cNvSpPr txBox="1">
              <a:spLocks noChangeArrowheads="1"/>
            </p:cNvSpPr>
            <p:nvPr/>
          </p:nvSpPr>
          <p:spPr bwMode="auto">
            <a:xfrm>
              <a:off x="2486" y="1924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65076" name="Rectangle 20"/>
            <p:cNvSpPr>
              <a:spLocks noChangeArrowheads="1"/>
            </p:cNvSpPr>
            <p:nvPr/>
          </p:nvSpPr>
          <p:spPr bwMode="auto">
            <a:xfrm>
              <a:off x="2256" y="216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65077" name="Text Box 21"/>
            <p:cNvSpPr txBox="1">
              <a:spLocks noChangeArrowheads="1"/>
            </p:cNvSpPr>
            <p:nvPr/>
          </p:nvSpPr>
          <p:spPr bwMode="auto">
            <a:xfrm>
              <a:off x="2486" y="2164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65078" name="Rectangle 22"/>
            <p:cNvSpPr>
              <a:spLocks noChangeArrowheads="1"/>
            </p:cNvSpPr>
            <p:nvPr/>
          </p:nvSpPr>
          <p:spPr bwMode="auto">
            <a:xfrm>
              <a:off x="2256" y="240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65079" name="Text Box 23"/>
            <p:cNvSpPr txBox="1">
              <a:spLocks noChangeArrowheads="1"/>
            </p:cNvSpPr>
            <p:nvPr/>
          </p:nvSpPr>
          <p:spPr bwMode="auto">
            <a:xfrm>
              <a:off x="2486" y="2404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65080" name="Rectangle 24"/>
            <p:cNvSpPr>
              <a:spLocks noChangeArrowheads="1"/>
            </p:cNvSpPr>
            <p:nvPr/>
          </p:nvSpPr>
          <p:spPr bwMode="auto">
            <a:xfrm>
              <a:off x="2256" y="264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65081" name="Text Box 25"/>
            <p:cNvSpPr txBox="1">
              <a:spLocks noChangeArrowheads="1"/>
            </p:cNvSpPr>
            <p:nvPr/>
          </p:nvSpPr>
          <p:spPr bwMode="auto">
            <a:xfrm>
              <a:off x="2486" y="2644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65082" name="Rectangle 26"/>
            <p:cNvSpPr>
              <a:spLocks noChangeArrowheads="1"/>
            </p:cNvSpPr>
            <p:nvPr/>
          </p:nvSpPr>
          <p:spPr bwMode="auto">
            <a:xfrm>
              <a:off x="2256" y="2880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65083" name="Text Box 27"/>
            <p:cNvSpPr txBox="1">
              <a:spLocks noChangeArrowheads="1"/>
            </p:cNvSpPr>
            <p:nvPr/>
          </p:nvSpPr>
          <p:spPr bwMode="auto">
            <a:xfrm>
              <a:off x="2486" y="2884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965084" name="Line 28"/>
            <p:cNvSpPr>
              <a:spLocks noChangeShapeType="1"/>
            </p:cNvSpPr>
            <p:nvPr/>
          </p:nvSpPr>
          <p:spPr bwMode="auto">
            <a:xfrm>
              <a:off x="2390" y="317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085" name="Text Box 29"/>
            <p:cNvSpPr txBox="1">
              <a:spLocks noChangeArrowheads="1"/>
            </p:cNvSpPr>
            <p:nvPr/>
          </p:nvSpPr>
          <p:spPr bwMode="auto">
            <a:xfrm>
              <a:off x="2534" y="3175"/>
              <a:ext cx="287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4B2-3E1E-9946-BECD-18B123E481C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934325" cy="500063"/>
          </a:xfrm>
        </p:spPr>
        <p:txBody>
          <a:bodyPr/>
          <a:lstStyle/>
          <a:p>
            <a:r>
              <a:rPr lang="en-US"/>
              <a:t>Superscalar Register Renaming</a:t>
            </a:r>
            <a:endParaRPr lang="en-US" sz="1800" i="1"/>
          </a:p>
        </p:txBody>
      </p:sp>
      <p:sp>
        <p:nvSpPr>
          <p:cNvPr id="1938435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9916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b="1"/>
              <a:t> </a:t>
            </a:r>
            <a:r>
              <a:rPr lang="en-US" sz="1800">
                <a:latin typeface="Verdana" charset="0"/>
              </a:rPr>
              <a:t>During decode, instructions allocated new physical destination register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>
                <a:latin typeface="Verdana" charset="0"/>
              </a:rPr>
              <a:t> Source operands renamed to physical register with newest value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>
                <a:latin typeface="Verdana" charset="0"/>
              </a:rPr>
              <a:t> Execution unit only sees physical register numbers</a:t>
            </a:r>
          </a:p>
        </p:txBody>
      </p:sp>
      <p:sp>
        <p:nvSpPr>
          <p:cNvPr id="1938436" name="Rectangle 4"/>
          <p:cNvSpPr>
            <a:spLocks noChangeArrowheads="1"/>
          </p:cNvSpPr>
          <p:nvPr/>
        </p:nvSpPr>
        <p:spPr bwMode="auto">
          <a:xfrm>
            <a:off x="2457450" y="2971800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Rename Table</a:t>
            </a:r>
          </a:p>
        </p:txBody>
      </p:sp>
      <p:grpSp>
        <p:nvGrpSpPr>
          <p:cNvPr id="1938437" name="Group 5"/>
          <p:cNvGrpSpPr>
            <a:grpSpLocks/>
          </p:cNvGrpSpPr>
          <p:nvPr/>
        </p:nvGrpSpPr>
        <p:grpSpPr bwMode="auto">
          <a:xfrm>
            <a:off x="1905000" y="1905000"/>
            <a:ext cx="2514600" cy="288925"/>
            <a:chOff x="1344" y="1450"/>
            <a:chExt cx="2112" cy="230"/>
          </a:xfrm>
        </p:grpSpPr>
        <p:sp>
          <p:nvSpPr>
            <p:cNvPr id="1938438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39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38440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38441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grpSp>
        <p:nvGrpSpPr>
          <p:cNvPr id="1938442" name="Group 10"/>
          <p:cNvGrpSpPr>
            <a:grpSpLocks/>
          </p:cNvGrpSpPr>
          <p:nvPr/>
        </p:nvGrpSpPr>
        <p:grpSpPr bwMode="auto">
          <a:xfrm>
            <a:off x="4800600" y="1905000"/>
            <a:ext cx="2514600" cy="288925"/>
            <a:chOff x="1344" y="1450"/>
            <a:chExt cx="2112" cy="230"/>
          </a:xfrm>
        </p:grpSpPr>
        <p:sp>
          <p:nvSpPr>
            <p:cNvPr id="1938443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44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38445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38446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sp>
        <p:nvSpPr>
          <p:cNvPr id="1938447" name="Rectangle 15"/>
          <p:cNvSpPr>
            <a:spLocks noChangeArrowheads="1"/>
          </p:cNvSpPr>
          <p:nvPr/>
        </p:nvSpPr>
        <p:spPr bwMode="auto">
          <a:xfrm>
            <a:off x="5715000" y="2971800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Register Free List</a:t>
            </a:r>
          </a:p>
        </p:txBody>
      </p:sp>
      <p:sp>
        <p:nvSpPr>
          <p:cNvPr id="1938448" name="Line 16"/>
          <p:cNvSpPr>
            <a:spLocks noChangeShapeType="1"/>
          </p:cNvSpPr>
          <p:nvPr/>
        </p:nvSpPr>
        <p:spPr bwMode="auto">
          <a:xfrm>
            <a:off x="3429000" y="2209800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49" name="Freeform 17"/>
          <p:cNvSpPr>
            <a:spLocks/>
          </p:cNvSpPr>
          <p:nvPr/>
        </p:nvSpPr>
        <p:spPr bwMode="auto">
          <a:xfrm>
            <a:off x="4419600" y="2209800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50" name="Freeform 18"/>
          <p:cNvSpPr>
            <a:spLocks/>
          </p:cNvSpPr>
          <p:nvPr/>
        </p:nvSpPr>
        <p:spPr bwMode="auto">
          <a:xfrm>
            <a:off x="4724400" y="2209800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51" name="Freeform 19"/>
          <p:cNvSpPr>
            <a:spLocks/>
          </p:cNvSpPr>
          <p:nvPr/>
        </p:nvSpPr>
        <p:spPr bwMode="auto">
          <a:xfrm>
            <a:off x="3657600" y="2209800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8452" name="Group 20"/>
          <p:cNvGrpSpPr>
            <a:grpSpLocks/>
          </p:cNvGrpSpPr>
          <p:nvPr/>
        </p:nvGrpSpPr>
        <p:grpSpPr bwMode="auto">
          <a:xfrm>
            <a:off x="4724400" y="5257800"/>
            <a:ext cx="2819400" cy="304800"/>
            <a:chOff x="1344" y="1450"/>
            <a:chExt cx="2112" cy="230"/>
          </a:xfrm>
        </p:grpSpPr>
        <p:sp>
          <p:nvSpPr>
            <p:cNvPr id="1938453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54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38455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38456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grpSp>
        <p:nvGrpSpPr>
          <p:cNvPr id="1938457" name="Group 25"/>
          <p:cNvGrpSpPr>
            <a:grpSpLocks/>
          </p:cNvGrpSpPr>
          <p:nvPr/>
        </p:nvGrpSpPr>
        <p:grpSpPr bwMode="auto">
          <a:xfrm>
            <a:off x="1752600" y="5257800"/>
            <a:ext cx="2819400" cy="304800"/>
            <a:chOff x="1344" y="1450"/>
            <a:chExt cx="2112" cy="230"/>
          </a:xfrm>
        </p:grpSpPr>
        <p:sp>
          <p:nvSpPr>
            <p:cNvPr id="1938458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38459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38460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38461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sp>
        <p:nvSpPr>
          <p:cNvPr id="1938462" name="Line 30"/>
          <p:cNvSpPr>
            <a:spLocks noChangeShapeType="1"/>
          </p:cNvSpPr>
          <p:nvPr/>
        </p:nvSpPr>
        <p:spPr bwMode="auto">
          <a:xfrm>
            <a:off x="3429000" y="3886200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3" name="Freeform 31"/>
          <p:cNvSpPr>
            <a:spLocks/>
          </p:cNvSpPr>
          <p:nvPr/>
        </p:nvSpPr>
        <p:spPr bwMode="auto">
          <a:xfrm>
            <a:off x="3657600" y="3886200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4" name="Freeform 32"/>
          <p:cNvSpPr>
            <a:spLocks/>
          </p:cNvSpPr>
          <p:nvPr/>
        </p:nvSpPr>
        <p:spPr bwMode="auto">
          <a:xfrm>
            <a:off x="44196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5" name="Freeform 33"/>
          <p:cNvSpPr>
            <a:spLocks/>
          </p:cNvSpPr>
          <p:nvPr/>
        </p:nvSpPr>
        <p:spPr bwMode="auto">
          <a:xfrm>
            <a:off x="4724400" y="3886200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6" name="Freeform 34"/>
          <p:cNvSpPr>
            <a:spLocks/>
          </p:cNvSpPr>
          <p:nvPr/>
        </p:nvSpPr>
        <p:spPr bwMode="auto">
          <a:xfrm>
            <a:off x="2819400" y="3886200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7" name="Freeform 35"/>
          <p:cNvSpPr>
            <a:spLocks/>
          </p:cNvSpPr>
          <p:nvPr/>
        </p:nvSpPr>
        <p:spPr bwMode="auto">
          <a:xfrm>
            <a:off x="5715000" y="3886200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8" name="Freeform 36"/>
          <p:cNvSpPr>
            <a:spLocks/>
          </p:cNvSpPr>
          <p:nvPr/>
        </p:nvSpPr>
        <p:spPr bwMode="auto">
          <a:xfrm>
            <a:off x="2457450" y="3673475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69" name="AutoShape 37"/>
          <p:cNvSpPr>
            <a:spLocks/>
          </p:cNvSpPr>
          <p:nvPr/>
        </p:nvSpPr>
        <p:spPr bwMode="auto">
          <a:xfrm>
            <a:off x="1447800" y="2971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70" name="Text Box 38"/>
          <p:cNvSpPr txBox="1">
            <a:spLocks noChangeArrowheads="1"/>
          </p:cNvSpPr>
          <p:nvPr/>
        </p:nvSpPr>
        <p:spPr bwMode="auto">
          <a:xfrm>
            <a:off x="285750" y="2967038"/>
            <a:ext cx="1255713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Mapping</a:t>
            </a:r>
          </a:p>
        </p:txBody>
      </p:sp>
      <p:sp>
        <p:nvSpPr>
          <p:cNvPr id="1938471" name="Text Box 39"/>
          <p:cNvSpPr txBox="1">
            <a:spLocks noChangeArrowheads="1"/>
          </p:cNvSpPr>
          <p:nvPr/>
        </p:nvSpPr>
        <p:spPr bwMode="auto">
          <a:xfrm>
            <a:off x="381000" y="5715000"/>
            <a:ext cx="83820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Verdana" charset="0"/>
              </a:rPr>
              <a:t>Does this work?</a:t>
            </a:r>
          </a:p>
        </p:txBody>
      </p:sp>
      <p:sp>
        <p:nvSpPr>
          <p:cNvPr id="1938472" name="Text Box 40"/>
          <p:cNvSpPr txBox="1">
            <a:spLocks noChangeArrowheads="1"/>
          </p:cNvSpPr>
          <p:nvPr/>
        </p:nvSpPr>
        <p:spPr bwMode="auto">
          <a:xfrm>
            <a:off x="914400" y="1828800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1</a:t>
            </a:r>
          </a:p>
        </p:txBody>
      </p:sp>
      <p:sp>
        <p:nvSpPr>
          <p:cNvPr id="1938473" name="Text Box 41"/>
          <p:cNvSpPr txBox="1">
            <a:spLocks noChangeArrowheads="1"/>
          </p:cNvSpPr>
          <p:nvPr/>
        </p:nvSpPr>
        <p:spPr bwMode="auto">
          <a:xfrm>
            <a:off x="7315200" y="1828800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2</a:t>
            </a:r>
          </a:p>
        </p:txBody>
      </p:sp>
      <p:sp>
        <p:nvSpPr>
          <p:cNvPr id="1938474" name="Text Box 42"/>
          <p:cNvSpPr txBox="1">
            <a:spLocks noChangeArrowheads="1"/>
          </p:cNvSpPr>
          <p:nvPr/>
        </p:nvSpPr>
        <p:spPr bwMode="auto">
          <a:xfrm>
            <a:off x="3236913" y="2967038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charset="0"/>
              </a:rPr>
              <a:t>Read Addresses</a:t>
            </a:r>
          </a:p>
        </p:txBody>
      </p:sp>
      <p:sp>
        <p:nvSpPr>
          <p:cNvPr id="1938475" name="Text Box 43"/>
          <p:cNvSpPr txBox="1">
            <a:spLocks noChangeArrowheads="1"/>
          </p:cNvSpPr>
          <p:nvPr/>
        </p:nvSpPr>
        <p:spPr bwMode="auto">
          <a:xfrm>
            <a:off x="3276600" y="3581400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Verdana" charset="0"/>
              </a:rPr>
              <a:t>Read Data</a:t>
            </a:r>
          </a:p>
        </p:txBody>
      </p:sp>
      <p:sp>
        <p:nvSpPr>
          <p:cNvPr id="1938476" name="Text Box 44"/>
          <p:cNvSpPr txBox="1">
            <a:spLocks noChangeArrowheads="1"/>
          </p:cNvSpPr>
          <p:nvPr/>
        </p:nvSpPr>
        <p:spPr bwMode="auto">
          <a:xfrm rot="-5400000">
            <a:off x="2336800" y="3162300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Verdana" charset="0"/>
              </a:rPr>
              <a:t>Write Ports</a:t>
            </a:r>
          </a:p>
        </p:txBody>
      </p:sp>
      <p:sp>
        <p:nvSpPr>
          <p:cNvPr id="1938477" name="Freeform 45"/>
          <p:cNvSpPr>
            <a:spLocks/>
          </p:cNvSpPr>
          <p:nvPr/>
        </p:nvSpPr>
        <p:spPr bwMode="auto">
          <a:xfrm>
            <a:off x="1981200" y="2209800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78" name="Freeform 46"/>
          <p:cNvSpPr>
            <a:spLocks/>
          </p:cNvSpPr>
          <p:nvPr/>
        </p:nvSpPr>
        <p:spPr bwMode="auto">
          <a:xfrm>
            <a:off x="1981200" y="3581400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79" name="Freeform 47"/>
          <p:cNvSpPr>
            <a:spLocks/>
          </p:cNvSpPr>
          <p:nvPr/>
        </p:nvSpPr>
        <p:spPr bwMode="auto">
          <a:xfrm>
            <a:off x="2209800" y="2209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80" name="Freeform 48"/>
          <p:cNvSpPr>
            <a:spLocks/>
          </p:cNvSpPr>
          <p:nvPr/>
        </p:nvSpPr>
        <p:spPr bwMode="auto">
          <a:xfrm>
            <a:off x="2209800" y="3200400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8481" name="Freeform 49"/>
          <p:cNvSpPr>
            <a:spLocks/>
          </p:cNvSpPr>
          <p:nvPr/>
        </p:nvSpPr>
        <p:spPr bwMode="auto">
          <a:xfrm>
            <a:off x="5715000" y="3657600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7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E623-8168-334F-975F-EF0824D1C9CA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62875" cy="500063"/>
          </a:xfrm>
        </p:spPr>
        <p:txBody>
          <a:bodyPr/>
          <a:lstStyle/>
          <a:p>
            <a:r>
              <a:rPr lang="en-US"/>
              <a:t>Superscalar Register Renaming</a:t>
            </a:r>
            <a:endParaRPr lang="en-US" sz="1800" i="1"/>
          </a:p>
        </p:txBody>
      </p:sp>
      <p:sp>
        <p:nvSpPr>
          <p:cNvPr id="1940483" name="Line 3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6115050" y="1636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5" name="Line 5"/>
          <p:cNvSpPr>
            <a:spLocks noChangeShapeType="1"/>
          </p:cNvSpPr>
          <p:nvPr/>
        </p:nvSpPr>
        <p:spPr bwMode="auto">
          <a:xfrm>
            <a:off x="7105650" y="1789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6" name="Line 6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7" name="Line 7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8" name="Freeform 8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89" name="Freeform 9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90" name="Line 10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91" name="Line 11"/>
          <p:cNvSpPr>
            <a:spLocks noChangeShapeType="1"/>
          </p:cNvSpPr>
          <p:nvPr/>
        </p:nvSpPr>
        <p:spPr bwMode="auto">
          <a:xfrm>
            <a:off x="3067050" y="1941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492" name="Rectangle 12"/>
          <p:cNvSpPr>
            <a:spLocks noChangeArrowheads="1"/>
          </p:cNvSpPr>
          <p:nvPr/>
        </p:nvSpPr>
        <p:spPr bwMode="auto">
          <a:xfrm>
            <a:off x="2552700" y="2398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Rename Table</a:t>
            </a:r>
          </a:p>
        </p:txBody>
      </p:sp>
      <p:grpSp>
        <p:nvGrpSpPr>
          <p:cNvPr id="1940493" name="Group 13"/>
          <p:cNvGrpSpPr>
            <a:grpSpLocks/>
          </p:cNvGrpSpPr>
          <p:nvPr/>
        </p:nvGrpSpPr>
        <p:grpSpPr bwMode="auto">
          <a:xfrm>
            <a:off x="2058988" y="950913"/>
            <a:ext cx="2514600" cy="288925"/>
            <a:chOff x="1344" y="1450"/>
            <a:chExt cx="2112" cy="230"/>
          </a:xfrm>
        </p:grpSpPr>
        <p:sp>
          <p:nvSpPr>
            <p:cNvPr id="1940494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495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40496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40497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grpSp>
        <p:nvGrpSpPr>
          <p:cNvPr id="1940498" name="Group 18"/>
          <p:cNvGrpSpPr>
            <a:grpSpLocks/>
          </p:cNvGrpSpPr>
          <p:nvPr/>
        </p:nvGrpSpPr>
        <p:grpSpPr bwMode="auto">
          <a:xfrm>
            <a:off x="4954588" y="950913"/>
            <a:ext cx="2514600" cy="288925"/>
            <a:chOff x="1344" y="1450"/>
            <a:chExt cx="2112" cy="230"/>
          </a:xfrm>
        </p:grpSpPr>
        <p:sp>
          <p:nvSpPr>
            <p:cNvPr id="1940499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500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Src1</a:t>
              </a:r>
            </a:p>
          </p:txBody>
        </p:sp>
        <p:sp>
          <p:nvSpPr>
            <p:cNvPr id="1940501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Src2</a:t>
              </a:r>
            </a:p>
          </p:txBody>
        </p:sp>
        <p:sp>
          <p:nvSpPr>
            <p:cNvPr id="1940502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Dest</a:t>
              </a:r>
            </a:p>
          </p:txBody>
        </p:sp>
      </p:grpSp>
      <p:sp>
        <p:nvSpPr>
          <p:cNvPr id="1940503" name="Rectangle 23"/>
          <p:cNvSpPr>
            <a:spLocks noChangeArrowheads="1"/>
          </p:cNvSpPr>
          <p:nvPr/>
        </p:nvSpPr>
        <p:spPr bwMode="auto">
          <a:xfrm>
            <a:off x="7410450" y="2398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Register Free List</a:t>
            </a:r>
          </a:p>
        </p:txBody>
      </p:sp>
      <p:sp>
        <p:nvSpPr>
          <p:cNvPr id="1940504" name="Line 24"/>
          <p:cNvSpPr>
            <a:spLocks noChangeShapeType="1"/>
          </p:cNvSpPr>
          <p:nvPr/>
        </p:nvSpPr>
        <p:spPr bwMode="auto">
          <a:xfrm>
            <a:off x="3582988" y="1255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05" name="Freeform 25"/>
          <p:cNvSpPr>
            <a:spLocks/>
          </p:cNvSpPr>
          <p:nvPr/>
        </p:nvSpPr>
        <p:spPr bwMode="auto">
          <a:xfrm>
            <a:off x="3811588" y="1255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40506" name="Group 26"/>
          <p:cNvGrpSpPr>
            <a:grpSpLocks/>
          </p:cNvGrpSpPr>
          <p:nvPr/>
        </p:nvGrpSpPr>
        <p:grpSpPr bwMode="auto">
          <a:xfrm>
            <a:off x="4895850" y="5218113"/>
            <a:ext cx="2819400" cy="304800"/>
            <a:chOff x="1344" y="1450"/>
            <a:chExt cx="2112" cy="230"/>
          </a:xfrm>
        </p:grpSpPr>
        <p:sp>
          <p:nvSpPr>
            <p:cNvPr id="1940507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508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40509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40510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grpSp>
        <p:nvGrpSpPr>
          <p:cNvPr id="1940511" name="Group 31"/>
          <p:cNvGrpSpPr>
            <a:grpSpLocks/>
          </p:cNvGrpSpPr>
          <p:nvPr/>
        </p:nvGrpSpPr>
        <p:grpSpPr bwMode="auto">
          <a:xfrm>
            <a:off x="1924050" y="5218113"/>
            <a:ext cx="2819400" cy="304800"/>
            <a:chOff x="1344" y="1450"/>
            <a:chExt cx="2112" cy="230"/>
          </a:xfrm>
        </p:grpSpPr>
        <p:sp>
          <p:nvSpPr>
            <p:cNvPr id="1940512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40513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PSrc1</a:t>
              </a:r>
            </a:p>
          </p:txBody>
        </p:sp>
        <p:sp>
          <p:nvSpPr>
            <p:cNvPr id="1940514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PSrc2</a:t>
              </a:r>
            </a:p>
          </p:txBody>
        </p:sp>
        <p:sp>
          <p:nvSpPr>
            <p:cNvPr id="1940515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PDest</a:t>
              </a:r>
            </a:p>
          </p:txBody>
        </p:sp>
      </p:grpSp>
      <p:sp>
        <p:nvSpPr>
          <p:cNvPr id="1940516" name="Line 36"/>
          <p:cNvSpPr>
            <a:spLocks noChangeShapeType="1"/>
          </p:cNvSpPr>
          <p:nvPr/>
        </p:nvSpPr>
        <p:spPr bwMode="auto">
          <a:xfrm>
            <a:off x="3524250" y="3313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17" name="Freeform 37"/>
          <p:cNvSpPr>
            <a:spLocks/>
          </p:cNvSpPr>
          <p:nvPr/>
        </p:nvSpPr>
        <p:spPr bwMode="auto">
          <a:xfrm>
            <a:off x="3752850" y="3313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18" name="Freeform 38"/>
          <p:cNvSpPr>
            <a:spLocks/>
          </p:cNvSpPr>
          <p:nvPr/>
        </p:nvSpPr>
        <p:spPr bwMode="auto">
          <a:xfrm>
            <a:off x="4514850" y="3313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19" name="Freeform 39"/>
          <p:cNvSpPr>
            <a:spLocks/>
          </p:cNvSpPr>
          <p:nvPr/>
        </p:nvSpPr>
        <p:spPr bwMode="auto">
          <a:xfrm>
            <a:off x="4819650" y="3313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0" name="Freeform 40"/>
          <p:cNvSpPr>
            <a:spLocks/>
          </p:cNvSpPr>
          <p:nvPr/>
        </p:nvSpPr>
        <p:spPr bwMode="auto">
          <a:xfrm>
            <a:off x="2552700" y="3100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1" name="AutoShape 41"/>
          <p:cNvSpPr>
            <a:spLocks/>
          </p:cNvSpPr>
          <p:nvPr/>
        </p:nvSpPr>
        <p:spPr bwMode="auto">
          <a:xfrm>
            <a:off x="1543050" y="2398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2" name="Text Box 42"/>
          <p:cNvSpPr txBox="1">
            <a:spLocks noChangeArrowheads="1"/>
          </p:cNvSpPr>
          <p:nvPr/>
        </p:nvSpPr>
        <p:spPr bwMode="auto">
          <a:xfrm>
            <a:off x="434975" y="2419350"/>
            <a:ext cx="11477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latin typeface="Verdana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1800" i="1">
                <a:latin typeface="Verdana" charset="0"/>
              </a:rPr>
              <a:t>Mapping</a:t>
            </a:r>
          </a:p>
        </p:txBody>
      </p:sp>
      <p:sp>
        <p:nvSpPr>
          <p:cNvPr id="1940523" name="Text Box 43"/>
          <p:cNvSpPr txBox="1">
            <a:spLocks noChangeArrowheads="1"/>
          </p:cNvSpPr>
          <p:nvPr/>
        </p:nvSpPr>
        <p:spPr bwMode="auto">
          <a:xfrm>
            <a:off x="1169988" y="838200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1</a:t>
            </a:r>
          </a:p>
        </p:txBody>
      </p:sp>
      <p:sp>
        <p:nvSpPr>
          <p:cNvPr id="1940524" name="Text Box 44"/>
          <p:cNvSpPr txBox="1">
            <a:spLocks noChangeArrowheads="1"/>
          </p:cNvSpPr>
          <p:nvPr/>
        </p:nvSpPr>
        <p:spPr bwMode="auto">
          <a:xfrm>
            <a:off x="7672388" y="854075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Inst 2</a:t>
            </a:r>
          </a:p>
        </p:txBody>
      </p:sp>
      <p:sp>
        <p:nvSpPr>
          <p:cNvPr id="1940525" name="Text Box 45"/>
          <p:cNvSpPr txBox="1">
            <a:spLocks noChangeArrowheads="1"/>
          </p:cNvSpPr>
          <p:nvPr/>
        </p:nvSpPr>
        <p:spPr bwMode="auto">
          <a:xfrm>
            <a:off x="3332163" y="2393950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charset="0"/>
              </a:rPr>
              <a:t>Read Addresses</a:t>
            </a:r>
          </a:p>
        </p:txBody>
      </p:sp>
      <p:sp>
        <p:nvSpPr>
          <p:cNvPr id="1940526" name="Text Box 46"/>
          <p:cNvSpPr txBox="1">
            <a:spLocks noChangeArrowheads="1"/>
          </p:cNvSpPr>
          <p:nvPr/>
        </p:nvSpPr>
        <p:spPr bwMode="auto">
          <a:xfrm>
            <a:off x="3371850" y="3008313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Verdana" charset="0"/>
              </a:rPr>
              <a:t>Read Data</a:t>
            </a:r>
          </a:p>
        </p:txBody>
      </p:sp>
      <p:sp>
        <p:nvSpPr>
          <p:cNvPr id="1940527" name="Text Box 47"/>
          <p:cNvSpPr txBox="1">
            <a:spLocks noChangeArrowheads="1"/>
          </p:cNvSpPr>
          <p:nvPr/>
        </p:nvSpPr>
        <p:spPr bwMode="auto">
          <a:xfrm rot="-5400000">
            <a:off x="2432050" y="2589213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Verdana" charset="0"/>
              </a:rPr>
              <a:t>Write Ports</a:t>
            </a:r>
          </a:p>
        </p:txBody>
      </p:sp>
      <p:sp>
        <p:nvSpPr>
          <p:cNvPr id="1940528" name="Freeform 48"/>
          <p:cNvSpPr>
            <a:spLocks/>
          </p:cNvSpPr>
          <p:nvPr/>
        </p:nvSpPr>
        <p:spPr bwMode="auto">
          <a:xfrm>
            <a:off x="2076450" y="3084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29" name="Freeform 49"/>
          <p:cNvSpPr>
            <a:spLocks/>
          </p:cNvSpPr>
          <p:nvPr/>
        </p:nvSpPr>
        <p:spPr bwMode="auto">
          <a:xfrm>
            <a:off x="7410450" y="3084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0" name="Freeform 50"/>
          <p:cNvSpPr>
            <a:spLocks/>
          </p:cNvSpPr>
          <p:nvPr/>
        </p:nvSpPr>
        <p:spPr bwMode="auto">
          <a:xfrm>
            <a:off x="6284913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1" name="Freeform 51"/>
          <p:cNvSpPr>
            <a:spLocks/>
          </p:cNvSpPr>
          <p:nvPr/>
        </p:nvSpPr>
        <p:spPr bwMode="auto">
          <a:xfrm>
            <a:off x="7181850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2" name="Freeform 52"/>
          <p:cNvSpPr>
            <a:spLocks/>
          </p:cNvSpPr>
          <p:nvPr/>
        </p:nvSpPr>
        <p:spPr bwMode="auto">
          <a:xfrm>
            <a:off x="2076450" y="1255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3" name="Freeform 53"/>
          <p:cNvSpPr>
            <a:spLocks/>
          </p:cNvSpPr>
          <p:nvPr/>
        </p:nvSpPr>
        <p:spPr bwMode="auto">
          <a:xfrm>
            <a:off x="4514850" y="1255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4" name="Freeform 54"/>
          <p:cNvSpPr>
            <a:spLocks/>
          </p:cNvSpPr>
          <p:nvPr/>
        </p:nvSpPr>
        <p:spPr bwMode="auto">
          <a:xfrm>
            <a:off x="4818063" y="1255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5" name="Oval 55"/>
          <p:cNvSpPr>
            <a:spLocks noChangeArrowheads="1"/>
          </p:cNvSpPr>
          <p:nvPr/>
        </p:nvSpPr>
        <p:spPr bwMode="auto">
          <a:xfrm>
            <a:off x="67246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=?</a:t>
            </a:r>
          </a:p>
        </p:txBody>
      </p:sp>
      <p:sp>
        <p:nvSpPr>
          <p:cNvPr id="1940536" name="Line 56"/>
          <p:cNvSpPr>
            <a:spLocks noChangeShapeType="1"/>
          </p:cNvSpPr>
          <p:nvPr/>
        </p:nvSpPr>
        <p:spPr bwMode="auto">
          <a:xfrm flipH="1">
            <a:off x="7105650" y="1712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7" name="Freeform 57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8" name="Freeform 58"/>
          <p:cNvSpPr>
            <a:spLocks/>
          </p:cNvSpPr>
          <p:nvPr/>
        </p:nvSpPr>
        <p:spPr bwMode="auto">
          <a:xfrm>
            <a:off x="5797550" y="3313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39" name="Freeform 59"/>
          <p:cNvSpPr>
            <a:spLocks/>
          </p:cNvSpPr>
          <p:nvPr/>
        </p:nvSpPr>
        <p:spPr bwMode="auto">
          <a:xfrm>
            <a:off x="2305050" y="2627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0" name="Line 60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1" name="Line 61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2" name="Line 62"/>
          <p:cNvSpPr>
            <a:spLocks noChangeShapeType="1"/>
          </p:cNvSpPr>
          <p:nvPr/>
        </p:nvSpPr>
        <p:spPr bwMode="auto">
          <a:xfrm>
            <a:off x="65722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3" name="Line 63"/>
          <p:cNvSpPr>
            <a:spLocks noChangeShapeType="1"/>
          </p:cNvSpPr>
          <p:nvPr/>
        </p:nvSpPr>
        <p:spPr bwMode="auto">
          <a:xfrm>
            <a:off x="74866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4" name="Line 64"/>
          <p:cNvSpPr>
            <a:spLocks noChangeShapeType="1"/>
          </p:cNvSpPr>
          <p:nvPr/>
        </p:nvSpPr>
        <p:spPr bwMode="auto">
          <a:xfrm>
            <a:off x="2914650" y="3465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5" name="Oval 65"/>
          <p:cNvSpPr>
            <a:spLocks noChangeArrowheads="1"/>
          </p:cNvSpPr>
          <p:nvPr/>
        </p:nvSpPr>
        <p:spPr bwMode="auto">
          <a:xfrm>
            <a:off x="58102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=?</a:t>
            </a:r>
          </a:p>
        </p:txBody>
      </p:sp>
      <p:sp>
        <p:nvSpPr>
          <p:cNvPr id="1940546" name="Freeform 66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7" name="Line 67"/>
          <p:cNvSpPr>
            <a:spLocks noChangeShapeType="1"/>
          </p:cNvSpPr>
          <p:nvPr/>
        </p:nvSpPr>
        <p:spPr bwMode="auto">
          <a:xfrm>
            <a:off x="6115050" y="1636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8" name="Freeform 68"/>
          <p:cNvSpPr>
            <a:spLocks/>
          </p:cNvSpPr>
          <p:nvPr/>
        </p:nvSpPr>
        <p:spPr bwMode="auto">
          <a:xfrm>
            <a:off x="3054350" y="1255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49" name="Line 69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50" name="Freeform 70"/>
          <p:cNvSpPr>
            <a:spLocks/>
          </p:cNvSpPr>
          <p:nvPr/>
        </p:nvSpPr>
        <p:spPr bwMode="auto">
          <a:xfrm>
            <a:off x="2305050" y="1941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51" name="Line 71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0552" name="Text Box 72"/>
          <p:cNvSpPr txBox="1">
            <a:spLocks noChangeArrowheads="1"/>
          </p:cNvSpPr>
          <p:nvPr/>
        </p:nvSpPr>
        <p:spPr bwMode="auto">
          <a:xfrm>
            <a:off x="152400" y="3200400"/>
            <a:ext cx="2362200" cy="2563813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Must check for RAW hazards between instructions issuing in same cycle.  Can be done in parallel with rename lookup.</a:t>
            </a:r>
            <a:endParaRPr lang="en-US" sz="2400" i="1">
              <a:latin typeface="Verdana" charset="0"/>
            </a:endParaRPr>
          </a:p>
        </p:txBody>
      </p:sp>
      <p:sp>
        <p:nvSpPr>
          <p:cNvPr id="1940553" name="Text Box 73"/>
          <p:cNvSpPr txBox="1">
            <a:spLocks noChangeArrowheads="1"/>
          </p:cNvSpPr>
          <p:nvPr/>
        </p:nvSpPr>
        <p:spPr bwMode="auto">
          <a:xfrm>
            <a:off x="3641725" y="5726113"/>
            <a:ext cx="18415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000" b="1"/>
          </a:p>
        </p:txBody>
      </p:sp>
      <p:sp>
        <p:nvSpPr>
          <p:cNvPr id="1940554" name="Text Box 74"/>
          <p:cNvSpPr txBox="1">
            <a:spLocks noChangeArrowheads="1"/>
          </p:cNvSpPr>
          <p:nvPr/>
        </p:nvSpPr>
        <p:spPr bwMode="auto">
          <a:xfrm>
            <a:off x="1981200" y="5791200"/>
            <a:ext cx="68468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/>
              <a:t>MIPS R10K renames 4 serially-RAW-dependent insts/cycle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Memory Dependencies</a:t>
            </a:r>
          </a:p>
        </p:txBody>
      </p:sp>
      <p:sp>
        <p:nvSpPr>
          <p:cNvPr id="194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82700" y="1865313"/>
            <a:ext cx="6489700" cy="4230687"/>
          </a:xfrm>
          <a:noFill/>
          <a:ln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3200" b="1">
                <a:latin typeface="Courier New" charset="0"/>
              </a:rPr>
              <a:t>st r1, (r2)</a:t>
            </a:r>
          </a:p>
          <a:p>
            <a:pPr marL="342900" indent="-342900" algn="ctr">
              <a:buFontTx/>
              <a:buNone/>
            </a:pPr>
            <a:r>
              <a:rPr lang="en-US" sz="3200" b="1">
                <a:latin typeface="Courier New" charset="0"/>
              </a:rPr>
              <a:t>ld r3, (r4)</a:t>
            </a:r>
          </a:p>
          <a:p>
            <a:pPr marL="342900" indent="-342900" algn="ctr">
              <a:buFontTx/>
              <a:buNone/>
            </a:pPr>
            <a:endParaRPr lang="en-US" sz="3200" b="1">
              <a:latin typeface="Courier New" charset="0"/>
            </a:endParaRPr>
          </a:p>
          <a:p>
            <a:pPr marL="342900" indent="-342900" algn="ctr">
              <a:buFontTx/>
              <a:buNone/>
            </a:pPr>
            <a:r>
              <a:rPr lang="en-US" sz="2800"/>
              <a:t>When can we execute the load?</a:t>
            </a:r>
            <a:r>
              <a:rPr lang="en-US" sz="3600">
                <a:solidFill>
                  <a:srgbClr val="FF0000"/>
                </a:solidFill>
              </a:rPr>
              <a:t/>
            </a:r>
            <a:br>
              <a:rPr lang="en-US" sz="3600">
                <a:solidFill>
                  <a:srgbClr val="FF0000"/>
                </a:solidFill>
              </a:rPr>
            </a:br>
            <a:endParaRPr lang="en-US" sz="3600">
              <a:solidFill>
                <a:srgbClr val="FF0000"/>
              </a:solidFill>
            </a:endParaRPr>
          </a:p>
          <a:p>
            <a:pPr marL="342900" indent="-342900" algn="ctr">
              <a:buFontTx/>
              <a:buNone/>
            </a:pPr>
            <a:endParaRPr lang="en-US" sz="4000">
              <a:solidFill>
                <a:srgbClr val="FF0000"/>
              </a:solidFill>
            </a:endParaRPr>
          </a:p>
          <a:p>
            <a:pPr marL="342900" indent="-342900"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In-Order Memory Queue</a:t>
            </a:r>
          </a:p>
        </p:txBody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038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Execute all loads and stores in program order</a:t>
            </a:r>
            <a:br>
              <a:rPr lang="en-US"/>
            </a:br>
            <a:endParaRPr 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=&gt; Load and store cannot leave ROB for execution until all previous loads and stores have completed execution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Can still execute loads and stores speculatively, and out-of-order with respect to other instructions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Need a structure to handle memory ordering…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533400"/>
          </a:xfrm>
        </p:spPr>
        <p:txBody>
          <a:bodyPr/>
          <a:lstStyle/>
          <a:p>
            <a:r>
              <a:rPr lang="en-US"/>
              <a:t>Conservative O-o-O Load Execution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st r1, (r2)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ld r3, (r4)</a:t>
            </a:r>
            <a:r>
              <a:rPr lang="en-US" b="1"/>
              <a:t> </a:t>
            </a:r>
            <a:br>
              <a:rPr lang="en-US" b="1"/>
            </a:br>
            <a:endParaRPr lang="en-US" b="1"/>
          </a:p>
          <a:p>
            <a:pPr>
              <a:lnSpc>
                <a:spcPct val="80000"/>
              </a:lnSpc>
            </a:pPr>
            <a:r>
              <a:rPr lang="en-US" sz="2000"/>
              <a:t>Split execution of store instruction into two phases: address calculation and data write</a:t>
            </a:r>
            <a:br>
              <a:rPr lang="en-US" sz="2000"/>
            </a:b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Can execute load before store, if addresses known and r4 != r2</a:t>
            </a:r>
            <a:br>
              <a:rPr lang="en-US" sz="2000"/>
            </a:b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Each load address compared with addresses of all previous uncommitted stores  </a:t>
            </a:r>
            <a:r>
              <a:rPr lang="en-US" sz="2000" i="1"/>
              <a:t>(can use partial conservative check i.e., bottom 12 bits of address)</a:t>
            </a:r>
            <a:br>
              <a:rPr lang="en-US" sz="2000" i="1"/>
            </a:br>
            <a:endParaRPr lang="en-US" sz="2000" i="1"/>
          </a:p>
          <a:p>
            <a:pPr>
              <a:lnSpc>
                <a:spcPct val="80000"/>
              </a:lnSpc>
            </a:pPr>
            <a:r>
              <a:rPr lang="en-US" sz="2000"/>
              <a:t>Don’t execute load if any previous store address not known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i="1"/>
              <a:t>(MIPS R10K, 16 entry address queue)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77200" cy="609600"/>
          </a:xfrm>
        </p:spPr>
        <p:txBody>
          <a:bodyPr/>
          <a:lstStyle/>
          <a:p>
            <a:r>
              <a:rPr lang="en-US"/>
              <a:t>Address Speculation</a:t>
            </a:r>
          </a:p>
        </p:txBody>
      </p:sp>
      <p:sp>
        <p:nvSpPr>
          <p:cNvPr id="194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20000" cy="4267200"/>
          </a:xfrm>
          <a:noFill/>
          <a:ln/>
        </p:spPr>
        <p:txBody>
          <a:bodyPr/>
          <a:lstStyle/>
          <a:p>
            <a:pPr marL="342900" indent="-342900"/>
            <a:r>
              <a:rPr lang="en-US"/>
              <a:t>Guess that r4 != r2</a:t>
            </a:r>
            <a:br>
              <a:rPr lang="en-US"/>
            </a:br>
            <a:endParaRPr lang="en-US"/>
          </a:p>
          <a:p>
            <a:pPr marL="342900" indent="-342900"/>
            <a:r>
              <a:rPr lang="en-US"/>
              <a:t>Execute load before store address known</a:t>
            </a:r>
            <a:br>
              <a:rPr lang="en-US"/>
            </a:br>
            <a:endParaRPr lang="en-US"/>
          </a:p>
          <a:p>
            <a:pPr marL="342900" indent="-342900"/>
            <a:r>
              <a:rPr lang="en-US"/>
              <a:t>Need to hold all completed but uncommitted load/store addresses in program order</a:t>
            </a:r>
            <a:br>
              <a:rPr lang="en-US"/>
            </a:br>
            <a:endParaRPr lang="en-US"/>
          </a:p>
          <a:p>
            <a:pPr marL="342900" indent="-342900"/>
            <a:r>
              <a:rPr lang="en-US"/>
              <a:t>If subsequently find r4==r2, squash load and </a:t>
            </a:r>
            <a:r>
              <a:rPr lang="en-US" i="1"/>
              <a:t>all </a:t>
            </a:r>
            <a:r>
              <a:rPr lang="en-US"/>
              <a:t>following instructions</a:t>
            </a:r>
            <a:br>
              <a:rPr lang="en-US"/>
            </a:br>
            <a:endParaRPr lang="en-US"/>
          </a:p>
          <a:p>
            <a:pPr marL="342900" indent="-342900">
              <a:buFontTx/>
              <a:buNone/>
            </a:pPr>
            <a:r>
              <a:rPr lang="en-US"/>
              <a:t>   =&gt; Large penalty for inaccurate address speculation</a:t>
            </a:r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Courier New" charset="0"/>
              </a:rPr>
              <a:t>st r1, (r2)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Courier New" charset="0"/>
              </a:rPr>
              <a:t>ld r3, (r4)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/>
              <a:t>Memory Dependence Prediction</a:t>
            </a:r>
            <a:br>
              <a:rPr lang="en-US"/>
            </a:br>
            <a:r>
              <a:rPr lang="en-US" sz="2000" i="1"/>
              <a:t>(Alpha 21264)</a:t>
            </a:r>
          </a:p>
        </p:txBody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029200"/>
          </a:xfrm>
          <a:noFill/>
          <a:ln/>
        </p:spPr>
        <p:txBody>
          <a:bodyPr/>
          <a:lstStyle/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>
                <a:latin typeface="Courier New" charset="0"/>
              </a:rPr>
              <a:t>st r1, (r2)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>
                <a:latin typeface="Courier New" charset="0"/>
              </a:rPr>
              <a:t>ld r3, (r4)</a:t>
            </a:r>
            <a:r>
              <a:rPr lang="en-US" sz="2800" b="1"/>
              <a:t> 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endParaRPr lang="en-US" sz="2800" b="1"/>
          </a:p>
          <a:p>
            <a:pPr marL="284163" indent="-284163">
              <a:lnSpc>
                <a:spcPct val="80000"/>
              </a:lnSpc>
            </a:pPr>
            <a:r>
              <a:rPr lang="en-US"/>
              <a:t>Guess that r4 != r2 and execute load before store</a:t>
            </a:r>
            <a:br>
              <a:rPr lang="en-US"/>
            </a:br>
            <a:endParaRPr lang="en-US"/>
          </a:p>
          <a:p>
            <a:pPr marL="284163" indent="-284163">
              <a:lnSpc>
                <a:spcPct val="80000"/>
              </a:lnSpc>
            </a:pPr>
            <a:r>
              <a:rPr lang="en-US"/>
              <a:t>If later find r4==r2, squash load and all following instructions, but mark load instruction as </a:t>
            </a:r>
            <a:r>
              <a:rPr lang="en-US" i="1"/>
              <a:t>store-wait</a:t>
            </a:r>
            <a:br>
              <a:rPr lang="en-US" i="1"/>
            </a:br>
            <a:endParaRPr lang="en-US" i="1"/>
          </a:p>
          <a:p>
            <a:pPr marL="284163" indent="-284163">
              <a:lnSpc>
                <a:spcPct val="80000"/>
              </a:lnSpc>
            </a:pPr>
            <a:r>
              <a:rPr lang="en-US"/>
              <a:t>Subsequent executions of the same load instruction will wait for all previous stores to complete</a:t>
            </a:r>
            <a:br>
              <a:rPr lang="en-US"/>
            </a:br>
            <a:endParaRPr lang="en-US"/>
          </a:p>
          <a:p>
            <a:pPr marL="284163" indent="-284163">
              <a:lnSpc>
                <a:spcPct val="80000"/>
              </a:lnSpc>
            </a:pPr>
            <a:r>
              <a:rPr lang="en-US"/>
              <a:t>Periodically clear </a:t>
            </a:r>
            <a:r>
              <a:rPr lang="en-US" i="1"/>
              <a:t>store-wait </a:t>
            </a:r>
            <a:r>
              <a:rPr lang="en-US"/>
              <a:t>bits</a:t>
            </a:r>
          </a:p>
          <a:p>
            <a:pPr marL="284163" indent="-284163">
              <a:lnSpc>
                <a:spcPct val="80000"/>
              </a:lnSpc>
              <a:buFontTx/>
              <a:buNone/>
            </a:pPr>
            <a:r>
              <a:rPr lang="en-US"/>
              <a:t> </a:t>
            </a:r>
          </a:p>
          <a:p>
            <a:pPr marL="284163" indent="-284163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BECD-9903-8248-964A-1FF10C7057A3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794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Speculative Loads / Stores</a:t>
            </a:r>
          </a:p>
        </p:txBody>
      </p:sp>
      <p:sp>
        <p:nvSpPr>
          <p:cNvPr id="1952771" name="Rectangle 3"/>
          <p:cNvSpPr>
            <a:spLocks noChangeArrowheads="1"/>
          </p:cNvSpPr>
          <p:nvPr/>
        </p:nvSpPr>
        <p:spPr bwMode="auto">
          <a:xfrm>
            <a:off x="762000" y="1371600"/>
            <a:ext cx="79613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Just like register updates, stores should not modify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the memory until after the instruction is committed</a:t>
            </a:r>
            <a:br>
              <a:rPr lang="en-US" sz="2000">
                <a:latin typeface="Verdana" charset="0"/>
              </a:rPr>
            </a:b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-</a:t>
            </a:r>
            <a:r>
              <a:rPr lang="en-US" sz="2000">
                <a:latin typeface="Verdana" charset="0"/>
                <a:ea typeface="Arial" charset="0"/>
                <a:cs typeface="Arial" charset="0"/>
              </a:rPr>
              <a:t> A speculative store buffer is a structure introduced to hold speculative store data.</a:t>
            </a:r>
            <a:endParaRPr lang="en-US" sz="20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9600"/>
            <a:ext cx="8153400" cy="2209800"/>
          </a:xfrm>
          <a:noFill/>
          <a:ln/>
        </p:spPr>
        <p:txBody>
          <a:bodyPr/>
          <a:lstStyle/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execute: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mark entry valid and speculative, and save data and tag of instruction.</a:t>
            </a:r>
          </a:p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commit: 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clear speculative bit and eventually move data to cache</a:t>
            </a:r>
          </a:p>
          <a:p>
            <a:pPr marL="230188" indent="-230188">
              <a:lnSpc>
                <a:spcPct val="100000"/>
              </a:lnSpc>
              <a:spcBef>
                <a:spcPct val="0"/>
              </a:spcBef>
            </a:pPr>
            <a:r>
              <a:rPr lang="en-US" sz="2000"/>
              <a:t>On store abort:</a:t>
            </a:r>
          </a:p>
          <a:p>
            <a:pPr marL="628650" lvl="1" indent="-230188">
              <a:lnSpc>
                <a:spcPct val="100000"/>
              </a:lnSpc>
              <a:spcBef>
                <a:spcPct val="0"/>
              </a:spcBef>
            </a:pPr>
            <a:r>
              <a:rPr lang="en-US"/>
              <a:t> clear valid bit</a:t>
            </a:r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5518150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Data</a:t>
            </a:r>
          </a:p>
        </p:txBody>
      </p:sp>
      <p:sp>
        <p:nvSpPr>
          <p:cNvPr id="1954821" name="Rectangle 5"/>
          <p:cNvSpPr>
            <a:spLocks noChangeArrowheads="1"/>
          </p:cNvSpPr>
          <p:nvPr/>
        </p:nvSpPr>
        <p:spPr bwMode="auto">
          <a:xfrm>
            <a:off x="2122488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Load Address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4586288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Tags</a:t>
            </a:r>
          </a:p>
        </p:txBody>
      </p:sp>
      <p:sp>
        <p:nvSpPr>
          <p:cNvPr id="1954823" name="Freeform 7"/>
          <p:cNvSpPr>
            <a:spLocks/>
          </p:cNvSpPr>
          <p:nvPr/>
        </p:nvSpPr>
        <p:spPr bwMode="auto">
          <a:xfrm>
            <a:off x="2720975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4" name="Freeform 8"/>
          <p:cNvSpPr>
            <a:spLocks/>
          </p:cNvSpPr>
          <p:nvPr/>
        </p:nvSpPr>
        <p:spPr bwMode="auto">
          <a:xfrm>
            <a:off x="3521075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5" name="Freeform 9"/>
          <p:cNvSpPr>
            <a:spLocks/>
          </p:cNvSpPr>
          <p:nvPr/>
        </p:nvSpPr>
        <p:spPr bwMode="auto">
          <a:xfrm>
            <a:off x="1989138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3962400" y="3657600"/>
            <a:ext cx="24463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1531938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6629400" y="1600200"/>
            <a:ext cx="17986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L1 Data Cache</a:t>
            </a:r>
          </a:p>
        </p:txBody>
      </p:sp>
      <p:sp>
        <p:nvSpPr>
          <p:cNvPr id="1954829" name="Freeform 13"/>
          <p:cNvSpPr>
            <a:spLocks/>
          </p:cNvSpPr>
          <p:nvPr/>
        </p:nvSpPr>
        <p:spPr bwMode="auto">
          <a:xfrm>
            <a:off x="2720975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30" name="Line 14"/>
          <p:cNvSpPr>
            <a:spLocks noChangeShapeType="1"/>
          </p:cNvSpPr>
          <p:nvPr/>
        </p:nvSpPr>
        <p:spPr bwMode="auto">
          <a:xfrm>
            <a:off x="6516688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4831" name="Text Box 15"/>
          <p:cNvSpPr txBox="1">
            <a:spLocks noChangeArrowheads="1"/>
          </p:cNvSpPr>
          <p:nvPr/>
        </p:nvSpPr>
        <p:spPr bwMode="auto">
          <a:xfrm>
            <a:off x="6859588" y="3886200"/>
            <a:ext cx="12207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5147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2972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30797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8622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6447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4272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95800"/>
            <a:ext cx="8763000" cy="1905000"/>
          </a:xfrm>
          <a:noFill/>
          <a:ln/>
        </p:spPr>
        <p:txBody>
          <a:bodyPr/>
          <a:lstStyle/>
          <a:p>
            <a:pPr marL="342900" indent="-342900"/>
            <a:r>
              <a:rPr lang="en-US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Verdana" charset="0"/>
              </a:rPr>
              <a:t>Tags</a:t>
            </a:r>
          </a:p>
        </p:txBody>
      </p:sp>
      <p:sp>
        <p:nvSpPr>
          <p:cNvPr id="1956871" name="Freeform 7"/>
          <p:cNvSpPr>
            <a:spLocks/>
          </p:cNvSpPr>
          <p:nvPr/>
        </p:nvSpPr>
        <p:spPr bwMode="auto">
          <a:xfrm>
            <a:off x="2720975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4" name="Text Box 10"/>
          <p:cNvSpPr txBox="1">
            <a:spLocks noChangeArrowheads="1"/>
          </p:cNvSpPr>
          <p:nvPr/>
        </p:nvSpPr>
        <p:spPr bwMode="auto">
          <a:xfrm>
            <a:off x="3886200" y="3657600"/>
            <a:ext cx="2446338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Store Commit Path</a:t>
            </a: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1531938" cy="91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629400" y="1600200"/>
            <a:ext cx="1798638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i="1">
                <a:latin typeface="Verdana" charset="0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20975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859588" y="3886200"/>
            <a:ext cx="1220787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5147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2972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30797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8622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6447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4272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9296-964E-A54F-89F0-0353B0373A37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698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</a:t>
            </a:r>
          </a:p>
        </p:txBody>
      </p:sp>
      <p:sp>
        <p:nvSpPr>
          <p:cNvPr id="1967107" name="Rectangle 3"/>
          <p:cNvSpPr>
            <a:spLocks noChangeArrowheads="1"/>
          </p:cNvSpPr>
          <p:nvPr/>
        </p:nvSpPr>
        <p:spPr bwMode="auto">
          <a:xfrm>
            <a:off x="760413" y="4748213"/>
            <a:ext cx="7888287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BP bits are stored with the predicted target address.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IF stage: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(BP=taken) then nPC=target else nPC=PC+4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later:	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check prediction, if wrong then kill the instruction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      and update BTB  &amp; BPb else update BPb</a:t>
            </a:r>
          </a:p>
        </p:txBody>
      </p:sp>
      <p:sp>
        <p:nvSpPr>
          <p:cNvPr id="1967108" name="Rectangle 4"/>
          <p:cNvSpPr>
            <a:spLocks noChangeArrowheads="1"/>
          </p:cNvSpPr>
          <p:nvPr/>
        </p:nvSpPr>
        <p:spPr bwMode="auto">
          <a:xfrm>
            <a:off x="303213" y="2093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025650"/>
            <a:ext cx="65087" cy="520700"/>
            <a:chOff x="1177" y="1324"/>
            <a:chExt cx="41" cy="328"/>
          </a:xfrm>
        </p:grpSpPr>
        <p:sp>
          <p:nvSpPr>
            <p:cNvPr id="1967110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1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2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13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14" name="Rectangle 10"/>
          <p:cNvSpPr>
            <a:spLocks noChangeArrowheads="1"/>
          </p:cNvSpPr>
          <p:nvPr/>
        </p:nvSpPr>
        <p:spPr bwMode="auto">
          <a:xfrm>
            <a:off x="2603500" y="4216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5" name="Freeform 11"/>
          <p:cNvSpPr>
            <a:spLocks/>
          </p:cNvSpPr>
          <p:nvPr/>
        </p:nvSpPr>
        <p:spPr bwMode="auto">
          <a:xfrm>
            <a:off x="3657600" y="3822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6" name="Freeform 12"/>
          <p:cNvSpPr>
            <a:spLocks/>
          </p:cNvSpPr>
          <p:nvPr/>
        </p:nvSpPr>
        <p:spPr bwMode="auto">
          <a:xfrm>
            <a:off x="2590800" y="3975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7" name="Line 13"/>
          <p:cNvSpPr>
            <a:spLocks noChangeShapeType="1"/>
          </p:cNvSpPr>
          <p:nvPr/>
        </p:nvSpPr>
        <p:spPr bwMode="auto">
          <a:xfrm>
            <a:off x="3657600" y="4216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18" name="Rectangle 14"/>
          <p:cNvSpPr>
            <a:spLocks noChangeArrowheads="1"/>
          </p:cNvSpPr>
          <p:nvPr/>
        </p:nvSpPr>
        <p:spPr bwMode="auto">
          <a:xfrm>
            <a:off x="3300413" y="3440113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67119" name="Freeform 15"/>
          <p:cNvSpPr>
            <a:spLocks/>
          </p:cNvSpPr>
          <p:nvPr/>
        </p:nvSpPr>
        <p:spPr bwMode="auto">
          <a:xfrm>
            <a:off x="2286000" y="2222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0" name="Freeform 16"/>
          <p:cNvSpPr>
            <a:spLocks/>
          </p:cNvSpPr>
          <p:nvPr/>
        </p:nvSpPr>
        <p:spPr bwMode="auto">
          <a:xfrm>
            <a:off x="4114800" y="2235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1" name="Rectangle 17"/>
          <p:cNvSpPr>
            <a:spLocks noChangeArrowheads="1"/>
          </p:cNvSpPr>
          <p:nvPr/>
        </p:nvSpPr>
        <p:spPr bwMode="auto">
          <a:xfrm>
            <a:off x="7089775" y="1649413"/>
            <a:ext cx="16335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(2</a:t>
            </a:r>
            <a:r>
              <a:rPr lang="en-US" sz="2000" baseline="30000">
                <a:latin typeface="Verdana" charset="0"/>
              </a:rPr>
              <a:t>k</a:t>
            </a:r>
            <a:r>
              <a:rPr lang="en-US" sz="2000">
                <a:latin typeface="Verdana" charset="0"/>
              </a:rPr>
              <a:t> entries)</a:t>
            </a:r>
          </a:p>
        </p:txBody>
      </p:sp>
      <p:sp>
        <p:nvSpPr>
          <p:cNvPr id="1967122" name="Line 18"/>
          <p:cNvSpPr>
            <a:spLocks noChangeShapeType="1"/>
          </p:cNvSpPr>
          <p:nvPr/>
        </p:nvSpPr>
        <p:spPr bwMode="auto">
          <a:xfrm flipH="1">
            <a:off x="4032250" y="2914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23" name="Rectangle 19"/>
          <p:cNvSpPr>
            <a:spLocks noChangeArrowheads="1"/>
          </p:cNvSpPr>
          <p:nvPr/>
        </p:nvSpPr>
        <p:spPr bwMode="auto">
          <a:xfrm>
            <a:off x="4164013" y="2774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117600"/>
            <a:ext cx="687388" cy="3392488"/>
            <a:chOff x="1008" y="696"/>
            <a:chExt cx="433" cy="2305"/>
          </a:xfrm>
        </p:grpSpPr>
        <p:sp>
          <p:nvSpPr>
            <p:cNvPr id="1967125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6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7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28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1967130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1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2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7133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1967135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6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37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1967139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40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141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7142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496050" y="1104900"/>
            <a:ext cx="520700" cy="2260600"/>
            <a:chOff x="4092" y="688"/>
            <a:chExt cx="328" cy="1424"/>
          </a:xfrm>
        </p:grpSpPr>
        <p:sp>
          <p:nvSpPr>
            <p:cNvPr id="1967144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5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6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7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8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49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0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1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52" name="Rectangle 48"/>
          <p:cNvSpPr>
            <a:spLocks noChangeArrowheads="1"/>
          </p:cNvSpPr>
          <p:nvPr/>
        </p:nvSpPr>
        <p:spPr bwMode="auto">
          <a:xfrm>
            <a:off x="6462713" y="1057275"/>
            <a:ext cx="617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BPb</a:t>
            </a:r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681788" y="2089150"/>
            <a:ext cx="65087" cy="520700"/>
            <a:chOff x="4209" y="1308"/>
            <a:chExt cx="41" cy="328"/>
          </a:xfrm>
        </p:grpSpPr>
        <p:sp>
          <p:nvSpPr>
            <p:cNvPr id="1967154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5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6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57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743450" y="1104900"/>
            <a:ext cx="1663700" cy="2260600"/>
            <a:chOff x="2988" y="688"/>
            <a:chExt cx="1048" cy="1424"/>
          </a:xfrm>
        </p:grpSpPr>
        <p:sp>
          <p:nvSpPr>
            <p:cNvPr id="1967159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0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1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2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3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4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5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66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67" name="Rectangle 63"/>
          <p:cNvSpPr>
            <a:spLocks noChangeArrowheads="1"/>
          </p:cNvSpPr>
          <p:nvPr/>
        </p:nvSpPr>
        <p:spPr bwMode="auto">
          <a:xfrm>
            <a:off x="5053013" y="1031875"/>
            <a:ext cx="12493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predicted</a:t>
            </a:r>
          </a:p>
        </p:txBody>
      </p:sp>
      <p:sp>
        <p:nvSpPr>
          <p:cNvPr id="1967168" name="Freeform 64"/>
          <p:cNvSpPr>
            <a:spLocks/>
          </p:cNvSpPr>
          <p:nvPr/>
        </p:nvSpPr>
        <p:spPr bwMode="auto">
          <a:xfrm>
            <a:off x="5600700" y="3378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69" name="Freeform 65"/>
          <p:cNvSpPr>
            <a:spLocks/>
          </p:cNvSpPr>
          <p:nvPr/>
        </p:nvSpPr>
        <p:spPr bwMode="auto">
          <a:xfrm>
            <a:off x="6756400" y="3378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7170" name="Rectangle 66"/>
          <p:cNvSpPr>
            <a:spLocks noChangeArrowheads="1"/>
          </p:cNvSpPr>
          <p:nvPr/>
        </p:nvSpPr>
        <p:spPr bwMode="auto">
          <a:xfrm>
            <a:off x="5548313" y="4087813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target</a:t>
            </a:r>
          </a:p>
        </p:txBody>
      </p:sp>
      <p:sp>
        <p:nvSpPr>
          <p:cNvPr id="1967171" name="Rectangle 67"/>
          <p:cNvSpPr>
            <a:spLocks noChangeArrowheads="1"/>
          </p:cNvSpPr>
          <p:nvPr/>
        </p:nvSpPr>
        <p:spPr bwMode="auto">
          <a:xfrm>
            <a:off x="6704013" y="4087813"/>
            <a:ext cx="508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BP</a:t>
            </a:r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5513388" y="2114550"/>
            <a:ext cx="65087" cy="520700"/>
            <a:chOff x="3473" y="1324"/>
            <a:chExt cx="41" cy="328"/>
          </a:xfrm>
        </p:grpSpPr>
        <p:sp>
          <p:nvSpPr>
            <p:cNvPr id="1967173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4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5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7176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7177" name="Rectangle 73"/>
          <p:cNvSpPr>
            <a:spLocks noChangeArrowheads="1"/>
          </p:cNvSpPr>
          <p:nvPr/>
        </p:nvSpPr>
        <p:spPr bwMode="auto">
          <a:xfrm>
            <a:off x="5202238" y="1257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target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32E2-606F-7B46-A353-30D2D2B8F51C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1066800" y="3200400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2209800" y="3200400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Decode &amp; Rename</a:t>
            </a:r>
          </a:p>
        </p:txBody>
      </p:sp>
      <p:sp>
        <p:nvSpPr>
          <p:cNvPr id="1958916" name="Line 4"/>
          <p:cNvSpPr>
            <a:spLocks noChangeShapeType="1"/>
          </p:cNvSpPr>
          <p:nvPr/>
        </p:nvSpPr>
        <p:spPr bwMode="auto">
          <a:xfrm>
            <a:off x="1981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7" name="Line 5"/>
          <p:cNvSpPr>
            <a:spLocks noChangeShapeType="1"/>
          </p:cNvSpPr>
          <p:nvPr/>
        </p:nvSpPr>
        <p:spPr bwMode="auto">
          <a:xfrm>
            <a:off x="3886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8" name="Rectangle 6"/>
          <p:cNvSpPr>
            <a:spLocks noChangeArrowheads="1"/>
          </p:cNvSpPr>
          <p:nvPr/>
        </p:nvSpPr>
        <p:spPr bwMode="auto">
          <a:xfrm>
            <a:off x="4114800" y="3200400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Reorder Buffer</a:t>
            </a:r>
          </a:p>
        </p:txBody>
      </p:sp>
      <p:sp>
        <p:nvSpPr>
          <p:cNvPr id="1958919" name="Rectangle 7"/>
          <p:cNvSpPr>
            <a:spLocks noChangeArrowheads="1"/>
          </p:cNvSpPr>
          <p:nvPr/>
        </p:nvSpPr>
        <p:spPr bwMode="auto">
          <a:xfrm>
            <a:off x="304800" y="3200400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PC</a:t>
            </a:r>
          </a:p>
        </p:txBody>
      </p:sp>
      <p:sp>
        <p:nvSpPr>
          <p:cNvPr id="1958920" name="Line 8"/>
          <p:cNvSpPr>
            <a:spLocks noChangeShapeType="1"/>
          </p:cNvSpPr>
          <p:nvPr/>
        </p:nvSpPr>
        <p:spPr bwMode="auto">
          <a:xfrm>
            <a:off x="7620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1" name="AutoShape 9"/>
          <p:cNvSpPr>
            <a:spLocks noChangeArrowheads="1"/>
          </p:cNvSpPr>
          <p:nvPr/>
        </p:nvSpPr>
        <p:spPr bwMode="auto">
          <a:xfrm>
            <a:off x="1295400" y="1524000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000" b="1"/>
              <a:t>Prediction</a:t>
            </a:r>
          </a:p>
        </p:txBody>
      </p:sp>
      <p:sp>
        <p:nvSpPr>
          <p:cNvPr id="1958922" name="Freeform 10"/>
          <p:cNvSpPr>
            <a:spLocks/>
          </p:cNvSpPr>
          <p:nvPr/>
        </p:nvSpPr>
        <p:spPr bwMode="auto">
          <a:xfrm>
            <a:off x="838200" y="2514600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3" name="Freeform 11"/>
          <p:cNvSpPr>
            <a:spLocks/>
          </p:cNvSpPr>
          <p:nvPr/>
        </p:nvSpPr>
        <p:spPr bwMode="auto">
          <a:xfrm>
            <a:off x="2971800" y="2514600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4" name="Freeform 12"/>
          <p:cNvSpPr>
            <a:spLocks/>
          </p:cNvSpPr>
          <p:nvPr/>
        </p:nvSpPr>
        <p:spPr bwMode="auto">
          <a:xfrm>
            <a:off x="76200" y="2057400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6324600" y="1371600"/>
            <a:ext cx="235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Update predictors</a:t>
            </a:r>
          </a:p>
        </p:txBody>
      </p:sp>
      <p:sp>
        <p:nvSpPr>
          <p:cNvPr id="1958926" name="Rectangle 14"/>
          <p:cNvSpPr>
            <a:spLocks noChangeArrowheads="1"/>
          </p:cNvSpPr>
          <p:nvPr/>
        </p:nvSpPr>
        <p:spPr bwMode="auto">
          <a:xfrm>
            <a:off x="7391400" y="3200400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Commit</a:t>
            </a:r>
          </a:p>
        </p:txBody>
      </p:sp>
      <p:sp>
        <p:nvSpPr>
          <p:cNvPr id="1958927" name="Line 15"/>
          <p:cNvSpPr>
            <a:spLocks noChangeShapeType="1"/>
          </p:cNvSpPr>
          <p:nvPr/>
        </p:nvSpPr>
        <p:spPr bwMode="auto">
          <a:xfrm>
            <a:off x="7162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8" name="Rectangle 16"/>
          <p:cNvSpPr>
            <a:spLocks noChangeArrowheads="1"/>
          </p:cNvSpPr>
          <p:nvPr/>
        </p:nvSpPr>
        <p:spPr bwMode="auto">
          <a:xfrm>
            <a:off x="1066800" y="762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Datapath: Branch Prediction</a:t>
            </a:r>
            <a:br>
              <a:rPr lang="en-US" sz="3600">
                <a:solidFill>
                  <a:srgbClr val="56127A"/>
                </a:solidFill>
                <a:latin typeface="Verdana" charset="0"/>
              </a:rPr>
            </a:br>
            <a:r>
              <a:rPr lang="en-US" sz="3600">
                <a:solidFill>
                  <a:srgbClr val="56127A"/>
                </a:solidFill>
                <a:latin typeface="Verdana" charset="0"/>
              </a:rPr>
              <a:t>and Speculative Execution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58929" name="Rectangle 17"/>
          <p:cNvSpPr>
            <a:spLocks noChangeArrowheads="1"/>
          </p:cNvSpPr>
          <p:nvPr/>
        </p:nvSpPr>
        <p:spPr bwMode="auto">
          <a:xfrm>
            <a:off x="3446463" y="4343400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67200" y="1524000"/>
            <a:ext cx="1727200" cy="2755900"/>
            <a:chOff x="2688" y="960"/>
            <a:chExt cx="1088" cy="1736"/>
          </a:xfrm>
        </p:grpSpPr>
        <p:sp>
          <p:nvSpPr>
            <p:cNvPr id="1958931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b="1"/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2000" b="1"/>
                <a:t>Resolution</a:t>
              </a:r>
            </a:p>
          </p:txBody>
        </p:sp>
        <p:sp>
          <p:nvSpPr>
            <p:cNvPr id="1958932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8933" name="Rectangle 21"/>
          <p:cNvSpPr>
            <a:spLocks noChangeArrowheads="1"/>
          </p:cNvSpPr>
          <p:nvPr/>
        </p:nvSpPr>
        <p:spPr bwMode="auto">
          <a:xfrm>
            <a:off x="3827463" y="5562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400" b="1"/>
              <a:t>Unit</a:t>
            </a:r>
          </a:p>
        </p:txBody>
      </p:sp>
      <p:sp>
        <p:nvSpPr>
          <p:cNvPr id="1958934" name="Rectangle 22"/>
          <p:cNvSpPr>
            <a:spLocks noChangeArrowheads="1"/>
          </p:cNvSpPr>
          <p:nvPr/>
        </p:nvSpPr>
        <p:spPr bwMode="auto">
          <a:xfrm>
            <a:off x="4970463" y="5562600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ALU</a:t>
            </a:r>
          </a:p>
        </p:txBody>
      </p:sp>
      <p:sp>
        <p:nvSpPr>
          <p:cNvPr id="1958935" name="Line 23"/>
          <p:cNvSpPr>
            <a:spLocks noChangeShapeType="1"/>
          </p:cNvSpPr>
          <p:nvPr/>
        </p:nvSpPr>
        <p:spPr bwMode="auto">
          <a:xfrm>
            <a:off x="5275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6" name="Rectangle 24"/>
          <p:cNvSpPr>
            <a:spLocks noChangeArrowheads="1"/>
          </p:cNvSpPr>
          <p:nvPr/>
        </p:nvSpPr>
        <p:spPr bwMode="auto">
          <a:xfrm>
            <a:off x="4056063" y="4572000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Reg. File</a:t>
            </a:r>
          </a:p>
        </p:txBody>
      </p:sp>
      <p:sp>
        <p:nvSpPr>
          <p:cNvPr id="1958937" name="Line 25"/>
          <p:cNvSpPr>
            <a:spLocks noChangeShapeType="1"/>
          </p:cNvSpPr>
          <p:nvPr/>
        </p:nvSpPr>
        <p:spPr bwMode="auto">
          <a:xfrm>
            <a:off x="4284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8" name="Line 26"/>
          <p:cNvSpPr>
            <a:spLocks noChangeShapeType="1"/>
          </p:cNvSpPr>
          <p:nvPr/>
        </p:nvSpPr>
        <p:spPr bwMode="auto">
          <a:xfrm flipH="1">
            <a:off x="51228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9" name="Line 27"/>
          <p:cNvSpPr>
            <a:spLocks noChangeShapeType="1"/>
          </p:cNvSpPr>
          <p:nvPr/>
        </p:nvSpPr>
        <p:spPr bwMode="auto">
          <a:xfrm>
            <a:off x="5351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0" name="Line 28"/>
          <p:cNvSpPr>
            <a:spLocks noChangeShapeType="1"/>
          </p:cNvSpPr>
          <p:nvPr/>
        </p:nvSpPr>
        <p:spPr bwMode="auto">
          <a:xfrm flipV="1">
            <a:off x="5580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1" name="Line 29"/>
          <p:cNvSpPr>
            <a:spLocks noChangeShapeType="1"/>
          </p:cNvSpPr>
          <p:nvPr/>
        </p:nvSpPr>
        <p:spPr bwMode="auto">
          <a:xfrm flipH="1" flipV="1">
            <a:off x="4589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 flipH="1" flipV="1">
            <a:off x="55800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3" name="Line 31"/>
          <p:cNvSpPr>
            <a:spLocks noChangeShapeType="1"/>
          </p:cNvSpPr>
          <p:nvPr/>
        </p:nvSpPr>
        <p:spPr bwMode="auto">
          <a:xfrm flipH="1">
            <a:off x="42846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4" name="Line 32"/>
          <p:cNvSpPr>
            <a:spLocks noChangeShapeType="1"/>
          </p:cNvSpPr>
          <p:nvPr/>
        </p:nvSpPr>
        <p:spPr bwMode="auto">
          <a:xfrm flipV="1">
            <a:off x="45894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5" name="Rectangle 33"/>
          <p:cNvSpPr>
            <a:spLocks noChangeArrowheads="1"/>
          </p:cNvSpPr>
          <p:nvPr/>
        </p:nvSpPr>
        <p:spPr bwMode="auto">
          <a:xfrm>
            <a:off x="5805488" y="5559425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MEM</a:t>
            </a:r>
          </a:p>
        </p:txBody>
      </p:sp>
      <p:sp>
        <p:nvSpPr>
          <p:cNvPr id="1958946" name="Line 34"/>
          <p:cNvSpPr>
            <a:spLocks noChangeShapeType="1"/>
          </p:cNvSpPr>
          <p:nvPr/>
        </p:nvSpPr>
        <p:spPr bwMode="auto">
          <a:xfrm flipH="1">
            <a:off x="5961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7" name="Line 35"/>
          <p:cNvSpPr>
            <a:spLocks noChangeShapeType="1"/>
          </p:cNvSpPr>
          <p:nvPr/>
        </p:nvSpPr>
        <p:spPr bwMode="auto">
          <a:xfrm>
            <a:off x="6189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8" name="Line 36"/>
          <p:cNvSpPr>
            <a:spLocks noChangeShapeType="1"/>
          </p:cNvSpPr>
          <p:nvPr/>
        </p:nvSpPr>
        <p:spPr bwMode="auto">
          <a:xfrm flipV="1">
            <a:off x="64182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9" name="Line 37"/>
          <p:cNvSpPr>
            <a:spLocks noChangeShapeType="1"/>
          </p:cNvSpPr>
          <p:nvPr/>
        </p:nvSpPr>
        <p:spPr bwMode="auto">
          <a:xfrm>
            <a:off x="6037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0" name="Line 38"/>
          <p:cNvSpPr>
            <a:spLocks noChangeShapeType="1"/>
          </p:cNvSpPr>
          <p:nvPr/>
        </p:nvSpPr>
        <p:spPr bwMode="auto">
          <a:xfrm flipH="1" flipV="1">
            <a:off x="64182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1" name="Rectangle 39"/>
          <p:cNvSpPr>
            <a:spLocks noChangeArrowheads="1"/>
          </p:cNvSpPr>
          <p:nvPr/>
        </p:nvSpPr>
        <p:spPr bwMode="auto">
          <a:xfrm>
            <a:off x="6799263" y="5562600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Store Buffer</a:t>
            </a:r>
          </a:p>
        </p:txBody>
      </p:sp>
      <p:sp>
        <p:nvSpPr>
          <p:cNvPr id="1958952" name="Line 40"/>
          <p:cNvSpPr>
            <a:spLocks noChangeShapeType="1"/>
          </p:cNvSpPr>
          <p:nvPr/>
        </p:nvSpPr>
        <p:spPr bwMode="auto">
          <a:xfrm>
            <a:off x="65706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3" name="Line 41"/>
          <p:cNvSpPr>
            <a:spLocks noChangeShapeType="1"/>
          </p:cNvSpPr>
          <p:nvPr/>
        </p:nvSpPr>
        <p:spPr bwMode="auto">
          <a:xfrm flipH="1">
            <a:off x="65706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4" name="Rectangle 42"/>
          <p:cNvSpPr>
            <a:spLocks noChangeArrowheads="1"/>
          </p:cNvSpPr>
          <p:nvPr/>
        </p:nvSpPr>
        <p:spPr bwMode="auto">
          <a:xfrm>
            <a:off x="8170863" y="5562600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D$</a:t>
            </a:r>
          </a:p>
        </p:txBody>
      </p:sp>
      <p:sp>
        <p:nvSpPr>
          <p:cNvPr id="1958955" name="Line 43"/>
          <p:cNvSpPr>
            <a:spLocks noChangeShapeType="1"/>
          </p:cNvSpPr>
          <p:nvPr/>
        </p:nvSpPr>
        <p:spPr bwMode="auto">
          <a:xfrm>
            <a:off x="79422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6" name="Line 44"/>
          <p:cNvSpPr>
            <a:spLocks noChangeShapeType="1"/>
          </p:cNvSpPr>
          <p:nvPr/>
        </p:nvSpPr>
        <p:spPr bwMode="auto">
          <a:xfrm flipH="1">
            <a:off x="79422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7" name="Freeform 45"/>
          <p:cNvSpPr>
            <a:spLocks/>
          </p:cNvSpPr>
          <p:nvPr/>
        </p:nvSpPr>
        <p:spPr bwMode="auto">
          <a:xfrm>
            <a:off x="2743200" y="1371600"/>
            <a:ext cx="6019800" cy="2209800"/>
          </a:xfrm>
          <a:custGeom>
            <a:avLst/>
            <a:gdLst/>
            <a:ahLst/>
            <a:cxnLst>
              <a:cxn ang="0">
                <a:pos x="3696" y="1296"/>
              </a:cxn>
              <a:cxn ang="0">
                <a:pos x="3792" y="1296"/>
              </a:cxn>
              <a:cxn ang="0">
                <a:pos x="3792" y="0"/>
              </a:cxn>
              <a:cxn ang="0">
                <a:pos x="480" y="0"/>
              </a:cxn>
              <a:cxn ang="0">
                <a:pos x="0" y="192"/>
              </a:cxn>
            </a:cxnLst>
            <a:rect l="0" t="0" r="r" b="b"/>
            <a:pathLst>
              <a:path w="3792" h="1296">
                <a:moveTo>
                  <a:pt x="3696" y="1296"/>
                </a:moveTo>
                <a:lnTo>
                  <a:pt x="3792" y="1296"/>
                </a:lnTo>
                <a:lnTo>
                  <a:pt x="3792" y="0"/>
                </a:lnTo>
                <a:lnTo>
                  <a:pt x="480" y="0"/>
                </a:lnTo>
                <a:lnTo>
                  <a:pt x="0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8" name="Text Box 46"/>
          <p:cNvSpPr txBox="1">
            <a:spLocks noChangeArrowheads="1"/>
          </p:cNvSpPr>
          <p:nvPr/>
        </p:nvSpPr>
        <p:spPr bwMode="auto">
          <a:xfrm>
            <a:off x="3440113" y="6276975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1958959" name="Line 47"/>
          <p:cNvSpPr>
            <a:spLocks noChangeShapeType="1"/>
          </p:cNvSpPr>
          <p:nvPr/>
        </p:nvSpPr>
        <p:spPr bwMode="auto">
          <a:xfrm>
            <a:off x="7772400" y="4038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28800" y="1676400"/>
            <a:ext cx="5586413" cy="3878263"/>
            <a:chOff x="1152" y="1056"/>
            <a:chExt cx="3519" cy="2443"/>
          </a:xfrm>
        </p:grpSpPr>
        <p:sp>
          <p:nvSpPr>
            <p:cNvPr id="1958961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3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4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5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6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7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8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9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DE-8699-F042-9EB3-15C1F99E4BDE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6967-D124-404A-A370-B5BDC2147126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379413"/>
            <a:ext cx="7702550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Address Collisions</a:t>
            </a:r>
          </a:p>
        </p:txBody>
      </p:sp>
      <p:sp>
        <p:nvSpPr>
          <p:cNvPr id="1969155" name="Rectangle 3"/>
          <p:cNvSpPr>
            <a:spLocks noChangeArrowheads="1"/>
          </p:cNvSpPr>
          <p:nvPr/>
        </p:nvSpPr>
        <p:spPr bwMode="auto">
          <a:xfrm>
            <a:off x="509588" y="3613150"/>
            <a:ext cx="6629400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What will be fetched after the instruction at 1028?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BTB prediction	=	  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Correct target		=		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	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69156" name="Rectangle 4"/>
          <p:cNvSpPr>
            <a:spLocks noChangeArrowheads="1"/>
          </p:cNvSpPr>
          <p:nvPr/>
        </p:nvSpPr>
        <p:spPr bwMode="auto">
          <a:xfrm>
            <a:off x="517525" y="1876425"/>
            <a:ext cx="15398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Assume 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128-entry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BTB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98713" y="1360488"/>
            <a:ext cx="6375400" cy="2065337"/>
            <a:chOff x="1511" y="665"/>
            <a:chExt cx="4016" cy="130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96" y="1549"/>
              <a:ext cx="1472" cy="417"/>
              <a:chOff x="2096" y="1549"/>
              <a:chExt cx="1472" cy="417"/>
            </a:xfrm>
          </p:grpSpPr>
          <p:sp>
            <p:nvSpPr>
              <p:cNvPr id="1969159" name="Rectangle 7"/>
              <p:cNvSpPr>
                <a:spLocks noChangeArrowheads="1"/>
              </p:cNvSpPr>
              <p:nvPr/>
            </p:nvSpPr>
            <p:spPr bwMode="auto">
              <a:xfrm>
                <a:off x="3200" y="1779"/>
                <a:ext cx="32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0" name="Rectangle 8"/>
              <p:cNvSpPr>
                <a:spLocks noChangeArrowheads="1"/>
              </p:cNvSpPr>
              <p:nvPr/>
            </p:nvSpPr>
            <p:spPr bwMode="auto">
              <a:xfrm>
                <a:off x="3159" y="1557"/>
                <a:ext cx="35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BPb</a:t>
                </a:r>
              </a:p>
            </p:txBody>
          </p:sp>
          <p:sp>
            <p:nvSpPr>
              <p:cNvPr id="1969161" name="Rectangle 9"/>
              <p:cNvSpPr>
                <a:spLocks noChangeArrowheads="1"/>
              </p:cNvSpPr>
              <p:nvPr/>
            </p:nvSpPr>
            <p:spPr bwMode="auto">
              <a:xfrm>
                <a:off x="2096" y="1779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2" name="Rectangle 10"/>
              <p:cNvSpPr>
                <a:spLocks noChangeArrowheads="1"/>
              </p:cNvSpPr>
              <p:nvPr/>
            </p:nvSpPr>
            <p:spPr bwMode="auto">
              <a:xfrm>
                <a:off x="2319" y="1549"/>
                <a:ext cx="5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target</a:t>
                </a:r>
              </a:p>
            </p:txBody>
          </p:sp>
          <p:sp>
            <p:nvSpPr>
              <p:cNvPr id="1969163" name="Rectangle 11"/>
              <p:cNvSpPr>
                <a:spLocks noChangeArrowheads="1"/>
              </p:cNvSpPr>
              <p:nvPr/>
            </p:nvSpPr>
            <p:spPr bwMode="auto">
              <a:xfrm>
                <a:off x="3175" y="1741"/>
                <a:ext cx="39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take</a:t>
                </a:r>
              </a:p>
            </p:txBody>
          </p:sp>
          <p:sp>
            <p:nvSpPr>
              <p:cNvPr id="1969164" name="Rectangle 12"/>
              <p:cNvSpPr>
                <a:spLocks noChangeArrowheads="1"/>
              </p:cNvSpPr>
              <p:nvPr/>
            </p:nvSpPr>
            <p:spPr bwMode="auto">
              <a:xfrm>
                <a:off x="2286" y="1754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5" name="Rectangle 13"/>
              <p:cNvSpPr>
                <a:spLocks noChangeArrowheads="1"/>
              </p:cNvSpPr>
              <p:nvPr/>
            </p:nvSpPr>
            <p:spPr bwMode="auto">
              <a:xfrm>
                <a:off x="2326" y="1746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166" name="Rectangle 14"/>
              <p:cNvSpPr>
                <a:spLocks noChangeArrowheads="1"/>
              </p:cNvSpPr>
              <p:nvPr/>
            </p:nvSpPr>
            <p:spPr bwMode="auto">
              <a:xfrm>
                <a:off x="2319" y="1733"/>
                <a:ext cx="35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236</a:t>
                </a:r>
              </a:p>
            </p:txBody>
          </p:sp>
        </p:grp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>
              <a:off x="4015" y="1352"/>
              <a:ext cx="117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1028  Add .....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108" y="665"/>
              <a:ext cx="1419" cy="1220"/>
              <a:chOff x="4108" y="665"/>
              <a:chExt cx="1419" cy="1220"/>
            </a:xfrm>
          </p:grpSpPr>
          <p:sp>
            <p:nvSpPr>
              <p:cNvPr id="1969169" name="Rectangle 17"/>
              <p:cNvSpPr>
                <a:spLocks noChangeArrowheads="1"/>
              </p:cNvSpPr>
              <p:nvPr/>
            </p:nvSpPr>
            <p:spPr bwMode="auto">
              <a:xfrm>
                <a:off x="4108" y="808"/>
                <a:ext cx="141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132  Jump 100</a:t>
                </a:r>
                <a:endParaRPr lang="en-US" sz="1400">
                  <a:solidFill>
                    <a:schemeClr val="bg2"/>
                  </a:solidFill>
                  <a:latin typeface="Verdana" charset="0"/>
                </a:endParaRPr>
              </a:p>
            </p:txBody>
          </p:sp>
          <p:sp>
            <p:nvSpPr>
              <p:cNvPr id="1969170" name="Rectangle 18"/>
              <p:cNvSpPr>
                <a:spLocks noChangeArrowheads="1"/>
              </p:cNvSpPr>
              <p:nvPr/>
            </p:nvSpPr>
            <p:spPr bwMode="auto">
              <a:xfrm>
                <a:off x="4486" y="665"/>
                <a:ext cx="822" cy="12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9171" name="Freeform 19"/>
            <p:cNvSpPr>
              <a:spLocks/>
            </p:cNvSpPr>
            <p:nvPr/>
          </p:nvSpPr>
          <p:spPr bwMode="auto">
            <a:xfrm>
              <a:off x="1511" y="951"/>
              <a:ext cx="2428" cy="970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969"/>
                </a:cxn>
                <a:cxn ang="0">
                  <a:pos x="507" y="969"/>
                </a:cxn>
              </a:cxnLst>
              <a:rect l="0" t="0" r="r" b="b"/>
              <a:pathLst>
                <a:path w="2428" h="970">
                  <a:moveTo>
                    <a:pt x="2427" y="0"/>
                  </a:moveTo>
                  <a:lnTo>
                    <a:pt x="0" y="0"/>
                  </a:lnTo>
                  <a:lnTo>
                    <a:pt x="0" y="969"/>
                  </a:lnTo>
                  <a:lnTo>
                    <a:pt x="507" y="969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9172" name="Freeform 20"/>
            <p:cNvSpPr>
              <a:spLocks/>
            </p:cNvSpPr>
            <p:nvPr/>
          </p:nvSpPr>
          <p:spPr bwMode="auto">
            <a:xfrm>
              <a:off x="1607" y="1467"/>
              <a:ext cx="2428" cy="356"/>
            </a:xfrm>
            <a:custGeom>
              <a:avLst/>
              <a:gdLst/>
              <a:ahLst/>
              <a:cxnLst>
                <a:cxn ang="0">
                  <a:pos x="2427" y="0"/>
                </a:cxn>
                <a:cxn ang="0">
                  <a:pos x="0" y="0"/>
                </a:cxn>
                <a:cxn ang="0">
                  <a:pos x="0" y="355"/>
                </a:cxn>
                <a:cxn ang="0">
                  <a:pos x="411" y="355"/>
                </a:cxn>
              </a:cxnLst>
              <a:rect l="0" t="0" r="r" b="b"/>
              <a:pathLst>
                <a:path w="2428" h="356">
                  <a:moveTo>
                    <a:pt x="2427" y="0"/>
                  </a:moveTo>
                  <a:lnTo>
                    <a:pt x="0" y="0"/>
                  </a:lnTo>
                  <a:lnTo>
                    <a:pt x="0" y="355"/>
                  </a:lnTo>
                  <a:lnTo>
                    <a:pt x="411" y="355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69173" name="Rectangle 21"/>
          <p:cNvSpPr>
            <a:spLocks noChangeArrowheads="1"/>
          </p:cNvSpPr>
          <p:nvPr/>
        </p:nvSpPr>
        <p:spPr bwMode="auto">
          <a:xfrm>
            <a:off x="7085013" y="3257550"/>
            <a:ext cx="14287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Instruction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</a:t>
            </a:r>
          </a:p>
        </p:txBody>
      </p:sp>
      <p:sp>
        <p:nvSpPr>
          <p:cNvPr id="1969174" name="Text Box 22"/>
          <p:cNvSpPr txBox="1">
            <a:spLocks noChangeArrowheads="1"/>
          </p:cNvSpPr>
          <p:nvPr/>
        </p:nvSpPr>
        <p:spPr bwMode="auto">
          <a:xfrm>
            <a:off x="4622800" y="3954463"/>
            <a:ext cx="668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236</a:t>
            </a:r>
          </a:p>
        </p:txBody>
      </p:sp>
      <p:sp>
        <p:nvSpPr>
          <p:cNvPr id="1969175" name="Text Box 23"/>
          <p:cNvSpPr txBox="1">
            <a:spLocks noChangeArrowheads="1"/>
          </p:cNvSpPr>
          <p:nvPr/>
        </p:nvSpPr>
        <p:spPr bwMode="auto">
          <a:xfrm>
            <a:off x="4449763" y="4233863"/>
            <a:ext cx="8302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1032</a:t>
            </a:r>
          </a:p>
        </p:txBody>
      </p:sp>
      <p:sp>
        <p:nvSpPr>
          <p:cNvPr id="1969176" name="Text Box 24"/>
          <p:cNvSpPr txBox="1">
            <a:spLocks noChangeArrowheads="1"/>
          </p:cNvSpPr>
          <p:nvPr/>
        </p:nvSpPr>
        <p:spPr bwMode="auto">
          <a:xfrm>
            <a:off x="1865313" y="4881563"/>
            <a:ext cx="49371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 PC=236 and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fetch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PC=1032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0000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Is this a common occurrence?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Can we avoid these bubbles?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9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9174" grpId="0" autoUpdateAnimBg="0"/>
      <p:bldP spid="1969175" grpId="0" autoUpdateAnimBg="0"/>
      <p:bldP spid="196917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860B8-31C9-D549-88F6-A6AABA40E9A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198438"/>
            <a:ext cx="83439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BTB is only for Control Instructions</a:t>
            </a:r>
          </a:p>
        </p:txBody>
      </p:sp>
      <p:sp>
        <p:nvSpPr>
          <p:cNvPr id="1971203" name="Rectangle 3"/>
          <p:cNvSpPr>
            <a:spLocks noChangeArrowheads="1"/>
          </p:cNvSpPr>
          <p:nvPr/>
        </p:nvSpPr>
        <p:spPr bwMode="auto">
          <a:xfrm>
            <a:off x="431800" y="1752600"/>
            <a:ext cx="8494713" cy="300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BTB contains useful information for branch and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jump instructions only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Symbol" charset="2"/>
              </a:rPr>
              <a:t>	</a:t>
            </a:r>
            <a:r>
              <a:rPr lang="en-US" sz="2400">
                <a:latin typeface="Verdana" charset="0"/>
              </a:rPr>
              <a:t>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Do not update it for other instructions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For all other instructions the next PC is PC+4 !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How to achieve this effect without decoding the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instruction?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A030-AF1A-D547-8D55-EEF9E1DD00E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1374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Target Buffer (BTB)</a:t>
            </a:r>
          </a:p>
        </p:txBody>
      </p:sp>
      <p:sp>
        <p:nvSpPr>
          <p:cNvPr id="1973251" name="Rectangle 3"/>
          <p:cNvSpPr>
            <a:spLocks noChangeArrowheads="1"/>
          </p:cNvSpPr>
          <p:nvPr/>
        </p:nvSpPr>
        <p:spPr bwMode="auto">
          <a:xfrm>
            <a:off x="838200" y="4902200"/>
            <a:ext cx="80057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Keep both the branch PC and target PC in the BTB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PC+4 is fetched if match fails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Only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taken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branches and jumps held in BTB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Next PC determined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branch fetched and decoded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051300" y="711200"/>
            <a:ext cx="3770313" cy="66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2</a:t>
            </a:r>
            <a:r>
              <a:rPr lang="en-US" sz="2000" baseline="30000">
                <a:latin typeface="Verdana" charset="0"/>
              </a:rPr>
              <a:t>k</a:t>
            </a:r>
            <a:r>
              <a:rPr lang="en-US" sz="2000">
                <a:latin typeface="Verdana" charset="0"/>
              </a:rPr>
              <a:t>-entry direct-mapped BTB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(can also be associative)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838200"/>
            <a:ext cx="7739063" cy="4014788"/>
            <a:chOff x="239" y="488"/>
            <a:chExt cx="4875" cy="2771"/>
          </a:xfrm>
        </p:grpSpPr>
        <p:sp>
          <p:nvSpPr>
            <p:cNvPr id="1973254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74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973256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7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8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59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973261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62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97326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6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326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322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PC</a:t>
              </a:r>
            </a:p>
          </p:txBody>
        </p:sp>
        <p:sp>
          <p:nvSpPr>
            <p:cNvPr id="197326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6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6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327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9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k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97327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27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97327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7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7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73280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973282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3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4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973286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7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288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73289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89"/>
              <a:chOff x="2543" y="770"/>
              <a:chExt cx="2571" cy="2489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92" cy="2462"/>
                <a:chOff x="4719" y="874"/>
                <a:chExt cx="492" cy="2462"/>
              </a:xfrm>
            </p:grpSpPr>
            <p:grpSp>
              <p:nvGrpSpPr>
                <p:cNvPr id="1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9732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2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01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Valid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97330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4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07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08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92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valid</a:t>
                  </a:r>
                </a:p>
              </p:txBody>
            </p:sp>
          </p:grpSp>
          <p:grpSp>
            <p:nvGrpSpPr>
              <p:cNvPr id="14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78"/>
                <a:chOff x="2543" y="770"/>
                <a:chExt cx="1048" cy="2478"/>
              </a:xfrm>
            </p:grpSpPr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9733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2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6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Entry PC</a:t>
                  </a:r>
                </a:p>
              </p:txBody>
            </p:sp>
            <p:sp>
              <p:nvSpPr>
                <p:cNvPr id="1973320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1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2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45" cy="2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=</a:t>
                  </a:r>
                </a:p>
              </p:txBody>
            </p:sp>
            <p:sp>
              <p:nvSpPr>
                <p:cNvPr id="19733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613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match</a:t>
                  </a:r>
                </a:p>
              </p:txBody>
            </p:sp>
            <p:grpSp>
              <p:nvGrpSpPr>
                <p:cNvPr id="16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973326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7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8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29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70"/>
                <a:chOff x="3636" y="858"/>
                <a:chExt cx="1048" cy="2470"/>
              </a:xfrm>
            </p:grpSpPr>
            <p:grpSp>
              <p:nvGrpSpPr>
                <p:cNvPr id="18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9733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3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40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13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predicted</a:t>
                  </a:r>
                </a:p>
              </p:txBody>
            </p:sp>
            <p:sp>
              <p:nvSpPr>
                <p:cNvPr id="1973341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33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99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2000">
                      <a:latin typeface="Verdana" charset="0"/>
                    </a:rPr>
                    <a:t>target</a:t>
                  </a:r>
                </a:p>
              </p:txBody>
            </p: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97334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3347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733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1973349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2B7F-3F2F-C744-AAA5-0F5FC8589F10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162800" cy="546100"/>
          </a:xfrm>
        </p:spPr>
        <p:txBody>
          <a:bodyPr/>
          <a:lstStyle/>
          <a:p>
            <a:r>
              <a:rPr lang="en-US"/>
              <a:t>Combining BTB and BHT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77225" cy="14986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BTB entries are considerably more expensive than BHT, but can redirect fetches at earlier stage in pipeline and can accelerate indirect branches (JR)</a:t>
            </a:r>
          </a:p>
          <a:p>
            <a:pPr marL="342900" indent="-342900"/>
            <a:r>
              <a:rPr lang="en-US" sz="2000"/>
              <a:t>BHT can hold many more entries and is more accurate</a:t>
            </a:r>
          </a:p>
        </p:txBody>
      </p:sp>
      <p:grpSp>
        <p:nvGrpSpPr>
          <p:cNvPr id="1977348" name="Group 4"/>
          <p:cNvGrpSpPr>
            <a:grpSpLocks/>
          </p:cNvGrpSpPr>
          <p:nvPr/>
        </p:nvGrpSpPr>
        <p:grpSpPr bwMode="auto">
          <a:xfrm>
            <a:off x="3455988" y="2489200"/>
            <a:ext cx="5383212" cy="3125788"/>
            <a:chOff x="1903" y="1867"/>
            <a:chExt cx="3391" cy="1969"/>
          </a:xfrm>
        </p:grpSpPr>
        <p:sp>
          <p:nvSpPr>
            <p:cNvPr id="1977349" name="Rectangle 5"/>
            <p:cNvSpPr>
              <a:spLocks noChangeArrowheads="1"/>
            </p:cNvSpPr>
            <p:nvPr/>
          </p:nvSpPr>
          <p:spPr bwMode="auto">
            <a:xfrm>
              <a:off x="3000" y="1867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0" name="Rectangle 6"/>
            <p:cNvSpPr>
              <a:spLocks noChangeArrowheads="1"/>
            </p:cNvSpPr>
            <p:nvPr/>
          </p:nvSpPr>
          <p:spPr bwMode="auto">
            <a:xfrm>
              <a:off x="3096" y="1963"/>
              <a:ext cx="116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 sz="24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977351" name="Rectangle 7"/>
            <p:cNvSpPr>
              <a:spLocks noChangeArrowheads="1"/>
            </p:cNvSpPr>
            <p:nvPr/>
          </p:nvSpPr>
          <p:spPr bwMode="auto">
            <a:xfrm>
              <a:off x="1903" y="19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977352" name="Text Box 8"/>
            <p:cNvSpPr txBox="1">
              <a:spLocks noChangeArrowheads="1"/>
            </p:cNvSpPr>
            <p:nvPr/>
          </p:nvSpPr>
          <p:spPr bwMode="auto">
            <a:xfrm>
              <a:off x="2133" y="1906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977353" name="Rectangle 9"/>
            <p:cNvSpPr>
              <a:spLocks noChangeArrowheads="1"/>
            </p:cNvSpPr>
            <p:nvPr/>
          </p:nvSpPr>
          <p:spPr bwMode="auto">
            <a:xfrm>
              <a:off x="1903" y="21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77354" name="Text Box 10"/>
            <p:cNvSpPr txBox="1">
              <a:spLocks noChangeArrowheads="1"/>
            </p:cNvSpPr>
            <p:nvPr/>
          </p:nvSpPr>
          <p:spPr bwMode="auto">
            <a:xfrm>
              <a:off x="2133" y="214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977355" name="Rectangle 11"/>
            <p:cNvSpPr>
              <a:spLocks noChangeArrowheads="1"/>
            </p:cNvSpPr>
            <p:nvPr/>
          </p:nvSpPr>
          <p:spPr bwMode="auto">
            <a:xfrm>
              <a:off x="1903" y="23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977356" name="Text Box 12"/>
            <p:cNvSpPr txBox="1">
              <a:spLocks noChangeArrowheads="1"/>
            </p:cNvSpPr>
            <p:nvPr/>
          </p:nvSpPr>
          <p:spPr bwMode="auto">
            <a:xfrm>
              <a:off x="2133" y="2386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977357" name="Rectangle 13"/>
            <p:cNvSpPr>
              <a:spLocks noChangeArrowheads="1"/>
            </p:cNvSpPr>
            <p:nvPr/>
          </p:nvSpPr>
          <p:spPr bwMode="auto">
            <a:xfrm>
              <a:off x="1903" y="262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977358" name="Text Box 14"/>
            <p:cNvSpPr txBox="1">
              <a:spLocks noChangeArrowheads="1"/>
            </p:cNvSpPr>
            <p:nvPr/>
          </p:nvSpPr>
          <p:spPr bwMode="auto">
            <a:xfrm>
              <a:off x="2133" y="2626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977359" name="Rectangle 15"/>
            <p:cNvSpPr>
              <a:spLocks noChangeArrowheads="1"/>
            </p:cNvSpPr>
            <p:nvPr/>
          </p:nvSpPr>
          <p:spPr bwMode="auto">
            <a:xfrm>
              <a:off x="1903" y="286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77360" name="Text Box 16"/>
            <p:cNvSpPr txBox="1">
              <a:spLocks noChangeArrowheads="1"/>
            </p:cNvSpPr>
            <p:nvPr/>
          </p:nvSpPr>
          <p:spPr bwMode="auto">
            <a:xfrm>
              <a:off x="2133" y="2866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977361" name="Rectangle 17"/>
            <p:cNvSpPr>
              <a:spLocks noChangeArrowheads="1"/>
            </p:cNvSpPr>
            <p:nvPr/>
          </p:nvSpPr>
          <p:spPr bwMode="auto">
            <a:xfrm>
              <a:off x="1903" y="310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977362" name="Text Box 18"/>
            <p:cNvSpPr txBox="1">
              <a:spLocks noChangeArrowheads="1"/>
            </p:cNvSpPr>
            <p:nvPr/>
          </p:nvSpPr>
          <p:spPr bwMode="auto">
            <a:xfrm>
              <a:off x="2133" y="3106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977363" name="Rectangle 19"/>
            <p:cNvSpPr>
              <a:spLocks noChangeArrowheads="1"/>
            </p:cNvSpPr>
            <p:nvPr/>
          </p:nvSpPr>
          <p:spPr bwMode="auto">
            <a:xfrm>
              <a:off x="1903" y="334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977364" name="Text Box 20"/>
            <p:cNvSpPr txBox="1">
              <a:spLocks noChangeArrowheads="1"/>
            </p:cNvSpPr>
            <p:nvPr/>
          </p:nvSpPr>
          <p:spPr bwMode="auto">
            <a:xfrm>
              <a:off x="2133" y="3346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977365" name="Rectangle 21"/>
            <p:cNvSpPr>
              <a:spLocks noChangeArrowheads="1"/>
            </p:cNvSpPr>
            <p:nvPr/>
          </p:nvSpPr>
          <p:spPr bwMode="auto">
            <a:xfrm>
              <a:off x="1903" y="3582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977366" name="Text Box 22"/>
            <p:cNvSpPr txBox="1">
              <a:spLocks noChangeArrowheads="1"/>
            </p:cNvSpPr>
            <p:nvPr/>
          </p:nvSpPr>
          <p:spPr bwMode="auto">
            <a:xfrm>
              <a:off x="2133" y="3586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</p:grpSp>
      <p:grpSp>
        <p:nvGrpSpPr>
          <p:cNvPr id="1977367" name="Group 23"/>
          <p:cNvGrpSpPr>
            <a:grpSpLocks/>
          </p:cNvGrpSpPr>
          <p:nvPr/>
        </p:nvGrpSpPr>
        <p:grpSpPr bwMode="auto">
          <a:xfrm>
            <a:off x="2219325" y="2486025"/>
            <a:ext cx="1093788" cy="833438"/>
            <a:chOff x="1124" y="1865"/>
            <a:chExt cx="689" cy="525"/>
          </a:xfrm>
        </p:grpSpPr>
        <p:sp>
          <p:nvSpPr>
            <p:cNvPr id="1977368" name="Freeform 24"/>
            <p:cNvSpPr>
              <a:spLocks/>
            </p:cNvSpPr>
            <p:nvPr/>
          </p:nvSpPr>
          <p:spPr bwMode="auto">
            <a:xfrm>
              <a:off x="1124" y="1865"/>
              <a:ext cx="307" cy="518"/>
            </a:xfrm>
            <a:custGeom>
              <a:avLst/>
              <a:gdLst/>
              <a:ahLst/>
              <a:cxnLst>
                <a:cxn ang="0">
                  <a:pos x="307" y="518"/>
                </a:cxn>
                <a:cxn ang="0">
                  <a:pos x="43" y="437"/>
                </a:cxn>
                <a:cxn ang="0">
                  <a:pos x="9" y="396"/>
                </a:cxn>
                <a:cxn ang="0">
                  <a:pos x="104" y="17"/>
                </a:cxn>
                <a:cxn ang="0">
                  <a:pos x="171" y="3"/>
                </a:cxn>
                <a:cxn ang="0">
                  <a:pos x="307" y="50"/>
                </a:cxn>
              </a:cxnLst>
              <a:rect l="0" t="0" r="r" b="b"/>
              <a:pathLst>
                <a:path w="307" h="518">
                  <a:moveTo>
                    <a:pt x="307" y="518"/>
                  </a:moveTo>
                  <a:cubicBezTo>
                    <a:pt x="219" y="491"/>
                    <a:pt x="128" y="472"/>
                    <a:pt x="43" y="437"/>
                  </a:cubicBezTo>
                  <a:cubicBezTo>
                    <a:pt x="27" y="430"/>
                    <a:pt x="10" y="414"/>
                    <a:pt x="9" y="396"/>
                  </a:cubicBezTo>
                  <a:cubicBezTo>
                    <a:pt x="2" y="314"/>
                    <a:pt x="0" y="78"/>
                    <a:pt x="104" y="17"/>
                  </a:cubicBezTo>
                  <a:cubicBezTo>
                    <a:pt x="124" y="5"/>
                    <a:pt x="149" y="8"/>
                    <a:pt x="171" y="3"/>
                  </a:cubicBezTo>
                  <a:cubicBezTo>
                    <a:pt x="218" y="7"/>
                    <a:pt x="280" y="0"/>
                    <a:pt x="307" y="5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7369" name="Rectangle 25"/>
            <p:cNvSpPr>
              <a:spLocks noChangeArrowheads="1"/>
            </p:cNvSpPr>
            <p:nvPr/>
          </p:nvSpPr>
          <p:spPr bwMode="auto">
            <a:xfrm>
              <a:off x="1444" y="2150"/>
              <a:ext cx="369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BTB</a:t>
              </a:r>
            </a:p>
          </p:txBody>
        </p:sp>
      </p:grpSp>
      <p:grpSp>
        <p:nvGrpSpPr>
          <p:cNvPr id="1977370" name="Group 26"/>
          <p:cNvGrpSpPr>
            <a:grpSpLocks/>
          </p:cNvGrpSpPr>
          <p:nvPr/>
        </p:nvGrpSpPr>
        <p:grpSpPr bwMode="auto">
          <a:xfrm>
            <a:off x="434975" y="2438400"/>
            <a:ext cx="2868613" cy="2978150"/>
            <a:chOff x="0" y="1835"/>
            <a:chExt cx="1807" cy="1876"/>
          </a:xfrm>
        </p:grpSpPr>
        <p:grpSp>
          <p:nvGrpSpPr>
            <p:cNvPr id="1977371" name="Group 27"/>
            <p:cNvGrpSpPr>
              <a:grpSpLocks/>
            </p:cNvGrpSpPr>
            <p:nvPr/>
          </p:nvGrpSpPr>
          <p:grpSpPr bwMode="auto">
            <a:xfrm>
              <a:off x="930" y="1835"/>
              <a:ext cx="877" cy="1044"/>
              <a:chOff x="930" y="1835"/>
              <a:chExt cx="877" cy="1044"/>
            </a:xfrm>
          </p:grpSpPr>
          <p:sp>
            <p:nvSpPr>
              <p:cNvPr id="1977372" name="Rectangle 28"/>
              <p:cNvSpPr>
                <a:spLocks noChangeArrowheads="1"/>
              </p:cNvSpPr>
              <p:nvPr/>
            </p:nvSpPr>
            <p:spPr bwMode="auto">
              <a:xfrm>
                <a:off x="1438" y="2626"/>
                <a:ext cx="369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BHT</a:t>
                </a:r>
              </a:p>
            </p:txBody>
          </p:sp>
          <p:sp>
            <p:nvSpPr>
              <p:cNvPr id="1977373" name="Freeform 29"/>
              <p:cNvSpPr>
                <a:spLocks/>
              </p:cNvSpPr>
              <p:nvPr/>
            </p:nvSpPr>
            <p:spPr bwMode="auto">
              <a:xfrm>
                <a:off x="930" y="1835"/>
                <a:ext cx="495" cy="1044"/>
              </a:xfrm>
              <a:custGeom>
                <a:avLst/>
                <a:gdLst/>
                <a:ahLst/>
                <a:cxnLst>
                  <a:cxn ang="0">
                    <a:pos x="495" y="1023"/>
                  </a:cxn>
                  <a:cxn ang="0">
                    <a:pos x="142" y="1009"/>
                  </a:cxn>
                  <a:cxn ang="0">
                    <a:pos x="48" y="854"/>
                  </a:cxn>
                  <a:cxn ang="0">
                    <a:pos x="7" y="488"/>
                  </a:cxn>
                  <a:cxn ang="0">
                    <a:pos x="21" y="176"/>
                  </a:cxn>
                  <a:cxn ang="0">
                    <a:pos x="353" y="13"/>
                  </a:cxn>
                  <a:cxn ang="0">
                    <a:pos x="427" y="20"/>
                  </a:cxn>
                </a:cxnLst>
                <a:rect l="0" t="0" r="r" b="b"/>
                <a:pathLst>
                  <a:path w="495" h="1044">
                    <a:moveTo>
                      <a:pt x="495" y="1023"/>
                    </a:moveTo>
                    <a:cubicBezTo>
                      <a:pt x="375" y="1044"/>
                      <a:pt x="261" y="1029"/>
                      <a:pt x="142" y="1009"/>
                    </a:cubicBezTo>
                    <a:cubicBezTo>
                      <a:pt x="94" y="961"/>
                      <a:pt x="75" y="918"/>
                      <a:pt x="48" y="854"/>
                    </a:cubicBezTo>
                    <a:cubicBezTo>
                      <a:pt x="23" y="730"/>
                      <a:pt x="15" y="614"/>
                      <a:pt x="7" y="488"/>
                    </a:cubicBezTo>
                    <a:cubicBezTo>
                      <a:pt x="12" y="384"/>
                      <a:pt x="0" y="278"/>
                      <a:pt x="21" y="176"/>
                    </a:cubicBezTo>
                    <a:cubicBezTo>
                      <a:pt x="57" y="0"/>
                      <a:pt x="219" y="21"/>
                      <a:pt x="353" y="13"/>
                    </a:cubicBezTo>
                    <a:cubicBezTo>
                      <a:pt x="378" y="15"/>
                      <a:pt x="427" y="20"/>
                      <a:pt x="427" y="20"/>
                    </a:cubicBezTo>
                  </a:path>
                </a:pathLst>
              </a:cu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77374" name="Text Box 30"/>
            <p:cNvSpPr txBox="1">
              <a:spLocks noChangeArrowheads="1"/>
            </p:cNvSpPr>
            <p:nvPr/>
          </p:nvSpPr>
          <p:spPr bwMode="auto">
            <a:xfrm>
              <a:off x="0" y="2615"/>
              <a:ext cx="1158" cy="10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BHT in later pipeline stage corrects when BTB misses a predicted taken branch</a:t>
              </a:r>
            </a:p>
          </p:txBody>
        </p:sp>
      </p:grpSp>
      <p:grpSp>
        <p:nvGrpSpPr>
          <p:cNvPr id="1977375" name="Group 31"/>
          <p:cNvGrpSpPr>
            <a:grpSpLocks/>
          </p:cNvGrpSpPr>
          <p:nvPr/>
        </p:nvGrpSpPr>
        <p:grpSpPr bwMode="auto">
          <a:xfrm>
            <a:off x="750888" y="5426075"/>
            <a:ext cx="7223125" cy="774700"/>
            <a:chOff x="263" y="3821"/>
            <a:chExt cx="4550" cy="488"/>
          </a:xfrm>
        </p:grpSpPr>
        <p:sp>
          <p:nvSpPr>
            <p:cNvPr id="1977376" name="Text Box 32"/>
            <p:cNvSpPr txBox="1">
              <a:spLocks noChangeArrowheads="1"/>
            </p:cNvSpPr>
            <p:nvPr/>
          </p:nvSpPr>
          <p:spPr bwMode="auto">
            <a:xfrm>
              <a:off x="263" y="4059"/>
              <a:ext cx="455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BTB/BHT only updated after branch resolves in E stage</a:t>
              </a:r>
            </a:p>
          </p:txBody>
        </p:sp>
        <p:sp>
          <p:nvSpPr>
            <p:cNvPr id="1977377" name="Line 33"/>
            <p:cNvSpPr>
              <a:spLocks noChangeShapeType="1"/>
            </p:cNvSpPr>
            <p:nvPr/>
          </p:nvSpPr>
          <p:spPr bwMode="auto">
            <a:xfrm flipH="1">
              <a:off x="1694" y="3821"/>
              <a:ext cx="205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0260E-3AEC-7B46-BC07-D37F8F7EECE9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644525"/>
            <a:ext cx="7162800" cy="546100"/>
          </a:xfrm>
        </p:spPr>
        <p:txBody>
          <a:bodyPr/>
          <a:lstStyle/>
          <a:p>
            <a:r>
              <a:rPr lang="en-US"/>
              <a:t>Uses of Jump Register (JR)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46200"/>
            <a:ext cx="8416925" cy="5029200"/>
          </a:xfrm>
          <a:noFill/>
          <a:ln/>
        </p:spPr>
        <p:txBody>
          <a:bodyPr/>
          <a:lstStyle/>
          <a:p>
            <a:r>
              <a:rPr lang="en-US" sz="2000" dirty="0"/>
              <a:t>Switch statements (jump to address of matching case)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Dynamic function call (jump to run-time function address)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Subroutine returns (jump to return address)</a:t>
            </a:r>
          </a:p>
        </p:txBody>
      </p:sp>
      <p:sp>
        <p:nvSpPr>
          <p:cNvPr id="1979396" name="Text Box 4"/>
          <p:cNvSpPr txBox="1">
            <a:spLocks noChangeArrowheads="1"/>
          </p:cNvSpPr>
          <p:nvPr/>
        </p:nvSpPr>
        <p:spPr bwMode="auto">
          <a:xfrm>
            <a:off x="609600" y="5791200"/>
            <a:ext cx="82296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How well does BTB work for each of these cases?</a:t>
            </a: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1104900" y="1866900"/>
            <a:ext cx="7391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same case used repeatedly</a:t>
            </a:r>
          </a:p>
        </p:txBody>
      </p:sp>
      <p:sp>
        <p:nvSpPr>
          <p:cNvPr id="1979398" name="Text Box 6"/>
          <p:cNvSpPr txBox="1">
            <a:spLocks noChangeArrowheads="1"/>
          </p:cNvSpPr>
          <p:nvPr/>
        </p:nvSpPr>
        <p:spPr bwMode="auto">
          <a:xfrm>
            <a:off x="1104900" y="3022600"/>
            <a:ext cx="7391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same function usually called, (e.g., in C++ programming, when objects have same type in virtual function call)</a:t>
            </a:r>
          </a:p>
        </p:txBody>
      </p:sp>
      <p:sp>
        <p:nvSpPr>
          <p:cNvPr id="1979399" name="Text Box 7"/>
          <p:cNvSpPr txBox="1">
            <a:spLocks noChangeArrowheads="1"/>
          </p:cNvSpPr>
          <p:nvPr/>
        </p:nvSpPr>
        <p:spPr bwMode="auto">
          <a:xfrm>
            <a:off x="1104900" y="4660900"/>
            <a:ext cx="7620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BTB works well if usually return to the same place</a:t>
            </a:r>
          </a:p>
        </p:txBody>
      </p:sp>
      <p:sp>
        <p:nvSpPr>
          <p:cNvPr id="1979400" name="Text Box 8"/>
          <p:cNvSpPr txBox="1">
            <a:spLocks noChangeArrowheads="1"/>
          </p:cNvSpPr>
          <p:nvPr/>
        </p:nvSpPr>
        <p:spPr bwMode="auto">
          <a:xfrm>
            <a:off x="1104900" y="5041900"/>
            <a:ext cx="76787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i="1" dirty="0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  <a:sym typeface="Symbol" charset="2"/>
              </a:rPr>
              <a:t></a:t>
            </a:r>
            <a:r>
              <a:rPr lang="en-US" sz="2000" i="1" dirty="0">
                <a:solidFill>
                  <a:srgbClr val="FF0000"/>
                </a:solidFill>
                <a:latin typeface="Verdana" charset="0"/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Verdana" charset="0"/>
              </a:rPr>
              <a:t>Often one function called from many distinct call sites!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396" grpId="0" autoUpdateAnimBg="0"/>
      <p:bldP spid="1979397" grpId="0" autoUpdateAnimBg="0"/>
      <p:bldP spid="1979398" grpId="0" autoUpdateAnimBg="0"/>
      <p:bldP spid="1979399" grpId="0" autoUpdateAnimBg="0"/>
      <p:bldP spid="1979400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3923</TotalTime>
  <Pages>12</Pages>
  <Words>3685</Words>
  <Application>Microsoft Macintosh PowerPoint</Application>
  <PresentationFormat>Letter Paper (8.5x11 in)</PresentationFormat>
  <Paragraphs>1248</Paragraphs>
  <Slides>41</Slides>
  <Notes>41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CS252-template</vt:lpstr>
      <vt:lpstr>CS 152 Computer Architecture and Engineering   Lecture 14 - Advanced Superscalars</vt:lpstr>
      <vt:lpstr>Last time in Lecture 13</vt:lpstr>
      <vt:lpstr>Limitations of BHTs</vt:lpstr>
      <vt:lpstr>Branch Target Buffer</vt:lpstr>
      <vt:lpstr>Address Collisions</vt:lpstr>
      <vt:lpstr>BTB is only for Control Instructions</vt:lpstr>
      <vt:lpstr>Branch Target Buffer (BTB)</vt:lpstr>
      <vt:lpstr>Combining BTB and BHT</vt:lpstr>
      <vt:lpstr>Uses of Jump Register (JR)</vt:lpstr>
      <vt:lpstr>Subroutine Return Stack</vt:lpstr>
      <vt:lpstr>Mispredict Recovery</vt:lpstr>
      <vt:lpstr>In-Order Commit for Precise Exceptions</vt:lpstr>
      <vt:lpstr>Branch Misprediction in Pipeline</vt:lpstr>
      <vt:lpstr>Recovering ROB/Renaming Table</vt:lpstr>
      <vt:lpstr>Speculating Both Directions </vt:lpstr>
      <vt:lpstr>“Data in ROB” Design (HP PA8000, Pentium Pro, Core2Duo)</vt:lpstr>
      <vt:lpstr>CS152 Administrivia</vt:lpstr>
      <vt:lpstr>Unified Physical Register File (MIPS R10K, Alpha 21264, Pentium 4)</vt:lpstr>
      <vt:lpstr>Slide 19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Reorder Buffer Holds Active Instruction Window</vt:lpstr>
      <vt:lpstr>Superscalar Register Renaming</vt:lpstr>
      <vt:lpstr>Superscalar Register Renaming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Speculative Loads / Stores</vt:lpstr>
      <vt:lpstr>Speculative Store Buffer</vt:lpstr>
      <vt:lpstr>Speculative Store Buffer</vt:lpstr>
      <vt:lpstr>Slide 40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319</cp:revision>
  <cp:lastPrinted>2008-04-03T02:52:53Z</cp:lastPrinted>
  <dcterms:created xsi:type="dcterms:W3CDTF">2010-03-11T17:36:50Z</dcterms:created>
  <dcterms:modified xsi:type="dcterms:W3CDTF">2010-03-11T21:37:36Z</dcterms:modified>
</cp:coreProperties>
</file>