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11" r:id="rId2"/>
    <p:sldId id="545" r:id="rId3"/>
    <p:sldId id="581" r:id="rId4"/>
    <p:sldId id="582" r:id="rId5"/>
    <p:sldId id="583" r:id="rId6"/>
    <p:sldId id="584" r:id="rId7"/>
    <p:sldId id="585" r:id="rId8"/>
    <p:sldId id="587" r:id="rId9"/>
    <p:sldId id="588" r:id="rId10"/>
    <p:sldId id="589" r:id="rId11"/>
    <p:sldId id="591" r:id="rId12"/>
    <p:sldId id="546" r:id="rId13"/>
    <p:sldId id="547" r:id="rId14"/>
    <p:sldId id="549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468" r:id="rId26"/>
    <p:sldId id="561" r:id="rId27"/>
    <p:sldId id="562" r:id="rId28"/>
    <p:sldId id="563" r:id="rId29"/>
    <p:sldId id="564" r:id="rId30"/>
    <p:sldId id="565" r:id="rId31"/>
    <p:sldId id="566" r:id="rId32"/>
    <p:sldId id="580" r:id="rId33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9E9D9B92-9052-D44D-B444-BA7AFDE037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2CF22345-1377-1B41-9AE3-E63C4606373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B535AA5-BD1B-E640-BE15-0C126ECC71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3CB741A6-D4D7-B64A-AC03-9D1BF17B345F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C0724-714D-FE42-8AB4-7ECF45F6301E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D8383-4F32-D34B-B5D0-5101E823D39C}" type="slidenum">
              <a:rPr lang="en-US"/>
              <a:pPr/>
              <a:t>10</a:t>
            </a:fld>
            <a:endParaRPr lang="en-US"/>
          </a:p>
        </p:txBody>
      </p:sp>
      <p:sp>
        <p:nvSpPr>
          <p:cNvPr id="20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57C3A-0856-DF43-A3BF-7D98C53C9260}" type="slidenum">
              <a:rPr lang="en-US"/>
              <a:pPr/>
              <a:t>11</a:t>
            </a:fld>
            <a:endParaRPr lang="en-US"/>
          </a:p>
        </p:txBody>
      </p:sp>
      <p:sp>
        <p:nvSpPr>
          <p:cNvPr id="20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B5D6E-0BFE-7643-844A-39DD386E98A4}" type="slidenum">
              <a:rPr lang="en-US"/>
              <a:pPr/>
              <a:t>12</a:t>
            </a:fld>
            <a:endParaRPr lang="en-US"/>
          </a:p>
        </p:txBody>
      </p:sp>
      <p:sp>
        <p:nvSpPr>
          <p:cNvPr id="131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B5127-041A-0D48-992E-5F781F097742}" type="slidenum">
              <a:rPr lang="en-US"/>
              <a:pPr/>
              <a:t>13</a:t>
            </a:fld>
            <a:endParaRPr lang="en-US"/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0EFDD-1F3F-6249-9E49-5C7B4F0CBE6D}" type="slidenum">
              <a:rPr lang="en-US"/>
              <a:pPr/>
              <a:t>14</a:t>
            </a:fld>
            <a:endParaRPr lang="en-US"/>
          </a:p>
        </p:txBody>
      </p:sp>
      <p:sp>
        <p:nvSpPr>
          <p:cNvPr id="132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64D60-EE75-CE46-A316-F35583BF862F}" type="slidenum">
              <a:rPr lang="en-US"/>
              <a:pPr/>
              <a:t>15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82BDA-E39A-0C4A-8DAA-984A3D8ECC50}" type="slidenum">
              <a:rPr lang="en-US"/>
              <a:pPr/>
              <a:t>16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9591B-C989-7049-A5B9-8CFDD06A7446}" type="slidenum">
              <a:rPr lang="en-US"/>
              <a:pPr/>
              <a:t>17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FEC57-58E9-D648-8CF8-07C143BF6BC0}" type="slidenum">
              <a:rPr lang="en-US"/>
              <a:pPr/>
              <a:t>18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DC21-13E9-664B-8A90-D9756FBA8073}" type="slidenum">
              <a:rPr lang="en-US"/>
              <a:pPr/>
              <a:t>19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8893A-C02D-334A-9B34-EE290F69B20A}" type="slidenum">
              <a:rPr lang="en-US"/>
              <a:pPr/>
              <a:t>2</a:t>
            </a:fld>
            <a:endParaRPr lang="en-US"/>
          </a:p>
        </p:txBody>
      </p:sp>
      <p:sp>
        <p:nvSpPr>
          <p:cNvPr id="131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7C3-CE18-A14C-A789-F2A9AA26B19B}" type="slidenum">
              <a:rPr lang="en-US"/>
              <a:pPr/>
              <a:t>20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95B05-F852-E84D-8967-3F358D9DEA9C}" type="slidenum">
              <a:rPr lang="en-US"/>
              <a:pPr/>
              <a:t>21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DC7E5-6782-F242-B4FB-EFDA95638155}" type="slidenum">
              <a:rPr lang="en-US"/>
              <a:pPr/>
              <a:t>22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6D857-2621-7443-8804-E8F53A7C4A1B}" type="slidenum">
              <a:rPr lang="en-US"/>
              <a:pPr/>
              <a:t>23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85A53-6E47-404B-809F-A618562936F9}" type="slidenum">
              <a:rPr lang="en-US"/>
              <a:pPr/>
              <a:t>24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CA977-3196-C54D-BF10-4083E4B76F7E}" type="slidenum">
              <a:rPr lang="en-US"/>
              <a:pPr/>
              <a:t>25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CBA7C-9B22-6646-BD2F-40AD407A0D6B}" type="slidenum">
              <a:rPr lang="en-US"/>
              <a:pPr/>
              <a:t>26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1B86-ED21-9D45-800D-D4F7E692673A}" type="slidenum">
              <a:rPr lang="en-US"/>
              <a:pPr/>
              <a:t>27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86137-1860-EA44-9DB2-E23DF116C8BC}" type="slidenum">
              <a:rPr lang="en-US"/>
              <a:pPr/>
              <a:t>28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EA1C-689A-1E4E-B777-893B594E28B1}" type="slidenum">
              <a:rPr lang="en-US"/>
              <a:pPr/>
              <a:t>29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A9060-F6E6-9441-A6CE-290C620EB825}" type="slidenum">
              <a:rPr lang="en-US"/>
              <a:pPr/>
              <a:t>3</a:t>
            </a:fld>
            <a:endParaRPr lang="en-US"/>
          </a:p>
        </p:txBody>
      </p:sp>
      <p:sp>
        <p:nvSpPr>
          <p:cNvPr id="200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EC4BB-29B3-7E4A-BF3C-BE43C0F627B3}" type="slidenum">
              <a:rPr lang="en-US"/>
              <a:pPr/>
              <a:t>30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0E5B0-886D-0C48-AAC6-890CD678230F}" type="slidenum">
              <a:rPr lang="en-US"/>
              <a:pPr/>
              <a:t>31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D729F-49E5-574B-ACB2-7355177190F0}" type="slidenum">
              <a:rPr lang="en-US"/>
              <a:pPr/>
              <a:t>32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CD59B-CF95-294A-80AF-C7745C0B418E}" type="slidenum">
              <a:rPr lang="en-US"/>
              <a:pPr/>
              <a:t>4</a:t>
            </a:fld>
            <a:endParaRPr lang="en-US"/>
          </a:p>
        </p:txBody>
      </p:sp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FD14B-5FE7-D94D-8003-968BB5A4A1BE}" type="slidenum">
              <a:rPr lang="en-US"/>
              <a:pPr/>
              <a:t>5</a:t>
            </a:fld>
            <a:endParaRPr lang="en-US"/>
          </a:p>
        </p:txBody>
      </p:sp>
      <p:sp>
        <p:nvSpPr>
          <p:cNvPr id="201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311A5-F6E6-9840-AD66-56E41F9B32A0}" type="slidenum">
              <a:rPr lang="en-US"/>
              <a:pPr/>
              <a:t>6</a:t>
            </a:fld>
            <a:endParaRPr lang="en-US"/>
          </a:p>
        </p:txBody>
      </p:sp>
      <p:sp>
        <p:nvSpPr>
          <p:cNvPr id="201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96B71-5367-A54A-98BE-1FBFF1DB64F5}" type="slidenum">
              <a:rPr lang="en-US"/>
              <a:pPr/>
              <a:t>7</a:t>
            </a:fld>
            <a:endParaRPr lang="en-US"/>
          </a:p>
        </p:txBody>
      </p:sp>
      <p:sp>
        <p:nvSpPr>
          <p:cNvPr id="201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9D586-28AD-0845-8A49-574A2F4DBFFE}" type="slidenum">
              <a:rPr lang="en-US"/>
              <a:pPr/>
              <a:t>8</a:t>
            </a:fld>
            <a:endParaRPr lang="en-US"/>
          </a:p>
        </p:txBody>
      </p:sp>
      <p:sp>
        <p:nvSpPr>
          <p:cNvPr id="201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This slide should be redone with predicates…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7CF29-C27C-854E-8456-784C07D1E58D}" type="slidenum">
              <a:rPr lang="en-US"/>
              <a:pPr/>
              <a:t>9</a:t>
            </a:fld>
            <a:endParaRPr lang="en-US"/>
          </a:p>
        </p:txBody>
      </p:sp>
      <p:sp>
        <p:nvSpPr>
          <p:cNvPr id="20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F10825-9821-D54D-BF9E-1ACCF1A056D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BF07F2-6565-774B-8889-0BB06C9019B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E58D81-9924-E348-BE93-944E57689D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59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fld id="{66A4AA30-6CB4-D749-A0D0-B59A4BA803C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A1320D-FF2F-A94C-9A34-32FFF06B41E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9FF82D-A73E-E24E-9AEE-96E1D9AD697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7D071E-1D5C-E24E-AFE9-8C5DF89BEC0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8273DE-613A-0340-9C3F-FEB4212290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6F2370-D467-2B46-91E4-2EEA74322F1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345AD8-85A5-9742-96F7-9807F658BBB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5B856E-46E1-AC41-990B-940F3F48952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FDA655-1F7F-2F42-AA61-4F63712C7C3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2A3AF828-D75F-1D44-8E4B-7A5729699E4A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4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21800" y="6519446"/>
            <a:ext cx="16104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March </a:t>
            </a:r>
            <a:r>
              <a:rPr lang="en-US" sz="1600" baseline="0" dirty="0" smtClean="0">
                <a:solidFill>
                  <a:srgbClr val="FF0000"/>
                </a:solidFill>
              </a:rPr>
              <a:t>18</a:t>
            </a:r>
            <a:r>
              <a:rPr lang="en-US" sz="1600" dirty="0" smtClean="0">
                <a:solidFill>
                  <a:srgbClr val="FF0000"/>
                </a:solidFill>
              </a:rPr>
              <a:t>, 2010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639949" y="6519446"/>
            <a:ext cx="2269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/>
              <a:t>CS 152 Computer Architecture</a:t>
            </a:r>
            <a:br>
              <a:rPr lang="en-US"/>
            </a:br>
            <a:r>
              <a:rPr lang="en-US"/>
              <a:t>and Engineering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Lecture </a:t>
            </a:r>
            <a:r>
              <a:rPr lang="en-US" smtClean="0"/>
              <a:t>16: </a:t>
            </a:r>
            <a:r>
              <a:rPr lang="en-US"/>
              <a:t>Vector Computers </a:t>
            </a:r>
            <a:br>
              <a:rPr lang="en-US"/>
            </a:br>
            <a:endParaRPr lang="en-US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A7332146-7769-DF40-85F4-5E9FE84C4343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Data Speculation</a:t>
            </a:r>
          </a:p>
        </p:txBody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38238"/>
            <a:ext cx="8208962" cy="366712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Possible memory hazards limit code scheduling</a:t>
            </a:r>
          </a:p>
        </p:txBody>
      </p:sp>
      <p:sp>
        <p:nvSpPr>
          <p:cNvPr id="2022404" name="Text Box 4"/>
          <p:cNvSpPr txBox="1">
            <a:spLocks noChangeArrowheads="1"/>
          </p:cNvSpPr>
          <p:nvPr/>
        </p:nvSpPr>
        <p:spPr bwMode="auto">
          <a:xfrm>
            <a:off x="520700" y="5867400"/>
            <a:ext cx="83740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Requires associative hardware in address check 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579688"/>
            <a:ext cx="3352800" cy="2730500"/>
            <a:chOff x="192" y="1632"/>
            <a:chExt cx="2112" cy="1720"/>
          </a:xfrm>
        </p:grpSpPr>
        <p:sp>
          <p:nvSpPr>
            <p:cNvPr id="2022406" name="Text Box 6"/>
            <p:cNvSpPr txBox="1">
              <a:spLocks noChangeArrowheads="1"/>
            </p:cNvSpPr>
            <p:nvPr/>
          </p:nvSpPr>
          <p:spPr bwMode="auto">
            <a:xfrm>
              <a:off x="672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07" name="Text Box 7"/>
            <p:cNvSpPr txBox="1">
              <a:spLocks noChangeArrowheads="1"/>
            </p:cNvSpPr>
            <p:nvPr/>
          </p:nvSpPr>
          <p:spPr bwMode="auto">
            <a:xfrm>
              <a:off x="672" y="216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08" name="Text Box 8"/>
            <p:cNvSpPr txBox="1">
              <a:spLocks noChangeArrowheads="1"/>
            </p:cNvSpPr>
            <p:nvPr/>
          </p:nvSpPr>
          <p:spPr bwMode="auto">
            <a:xfrm>
              <a:off x="192" y="2832"/>
              <a:ext cx="2112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Can’t move load above store because store might be to same address</a:t>
              </a:r>
            </a:p>
          </p:txBody>
        </p:sp>
        <p:sp>
          <p:nvSpPr>
            <p:cNvPr id="2022409" name="Line 9"/>
            <p:cNvSpPr>
              <a:spLocks noChangeShapeType="1"/>
            </p:cNvSpPr>
            <p:nvPr/>
          </p:nvSpPr>
          <p:spPr bwMode="auto">
            <a:xfrm>
              <a:off x="432" y="216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2286000"/>
            <a:ext cx="4876800" cy="3035300"/>
            <a:chOff x="2496" y="1440"/>
            <a:chExt cx="3072" cy="1912"/>
          </a:xfrm>
        </p:grpSpPr>
        <p:sp>
          <p:nvSpPr>
            <p:cNvPr id="2022411" name="Text Box 11"/>
            <p:cNvSpPr txBox="1">
              <a:spLocks noChangeArrowheads="1"/>
            </p:cNvSpPr>
            <p:nvPr/>
          </p:nvSpPr>
          <p:spPr bwMode="auto">
            <a:xfrm>
              <a:off x="2688" y="1872"/>
              <a:ext cx="1091" cy="62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Load.a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12" name="Text Box 12"/>
            <p:cNvSpPr txBox="1">
              <a:spLocks noChangeArrowheads="1"/>
            </p:cNvSpPr>
            <p:nvPr/>
          </p:nvSpPr>
          <p:spPr bwMode="auto">
            <a:xfrm>
              <a:off x="2688" y="249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Load.c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13" name="Text Box 13"/>
            <p:cNvSpPr txBox="1">
              <a:spLocks noChangeArrowheads="1"/>
            </p:cNvSpPr>
            <p:nvPr/>
          </p:nvSpPr>
          <p:spPr bwMode="auto">
            <a:xfrm>
              <a:off x="3792" y="1440"/>
              <a:ext cx="1584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Data speculative load adds address to address check table</a:t>
              </a:r>
            </a:p>
          </p:txBody>
        </p:sp>
        <p:sp>
          <p:nvSpPr>
            <p:cNvPr id="2022414" name="Line 14"/>
            <p:cNvSpPr>
              <a:spLocks noChangeShapeType="1"/>
            </p:cNvSpPr>
            <p:nvPr/>
          </p:nvSpPr>
          <p:spPr bwMode="auto">
            <a:xfrm flipH="1">
              <a:off x="3408" y="1920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5" name="Text Box 15"/>
            <p:cNvSpPr txBox="1">
              <a:spLocks noChangeArrowheads="1"/>
            </p:cNvSpPr>
            <p:nvPr/>
          </p:nvSpPr>
          <p:spPr bwMode="auto">
            <a:xfrm>
              <a:off x="4080" y="2064"/>
              <a:ext cx="1488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Store invalidates any matching loads in address check table</a:t>
              </a:r>
            </a:p>
          </p:txBody>
        </p:sp>
        <p:sp>
          <p:nvSpPr>
            <p:cNvPr id="2022416" name="Line 16"/>
            <p:cNvSpPr>
              <a:spLocks noChangeShapeType="1"/>
            </p:cNvSpPr>
            <p:nvPr/>
          </p:nvSpPr>
          <p:spPr bwMode="auto">
            <a:xfrm flipH="1">
              <a:off x="3120" y="2352"/>
              <a:ext cx="1008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7" name="Text Box 17"/>
            <p:cNvSpPr txBox="1">
              <a:spLocks noChangeArrowheads="1"/>
            </p:cNvSpPr>
            <p:nvPr/>
          </p:nvSpPr>
          <p:spPr bwMode="auto">
            <a:xfrm>
              <a:off x="3792" y="2832"/>
              <a:ext cx="1776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if load invalid (or missing), jump to fixup code if so</a:t>
              </a:r>
            </a:p>
          </p:txBody>
        </p:sp>
        <p:sp>
          <p:nvSpPr>
            <p:cNvPr id="2022418" name="Line 18"/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72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9" name="Line 19"/>
            <p:cNvSpPr>
              <a:spLocks noChangeShapeType="1"/>
            </p:cNvSpPr>
            <p:nvPr/>
          </p:nvSpPr>
          <p:spPr bwMode="auto">
            <a:xfrm>
              <a:off x="2496" y="249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2420" name="Rectangle 20"/>
          <p:cNvSpPr>
            <a:spLocks noChangeArrowheads="1"/>
          </p:cNvSpPr>
          <p:nvPr/>
        </p:nvSpPr>
        <p:spPr bwMode="auto">
          <a:xfrm>
            <a:off x="639763" y="1512888"/>
            <a:ext cx="518160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Hardware to check pointer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2404" grpId="0" autoUpdateAnimBg="0"/>
      <p:bldP spid="202242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82CCDC2-C04C-0542-897B-2052C315FF82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Limits of Static Scheduling</a:t>
            </a:r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365940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Unpredictable branches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Variable memory latency (unpredictable cache misses)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Code size explosion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Compiler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complexity</a:t>
            </a:r>
          </a:p>
          <a:p>
            <a:endParaRPr lang="en-US" altLang="ko-KR" sz="2800" dirty="0" smtClean="0">
              <a:ea typeface="굴림" charset="-127"/>
              <a:cs typeface="굴림" charset="-127"/>
            </a:endParaRP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Despite several attempts, VLIW has failed in general-purpose computing arena.</a:t>
            </a: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Successful in embedded DSP market.</a:t>
            </a:r>
            <a:endParaRPr lang="en-US" altLang="ko-KR" sz="2800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7FE33-DC31-784D-BE0C-1C5994383A36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4445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Supercomputers</a:t>
            </a:r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43913" cy="472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200" dirty="0" smtClean="0">
                <a:ea typeface="굴림" charset="-127"/>
                <a:cs typeface="굴림" charset="-127"/>
              </a:rPr>
              <a:t>Definition </a:t>
            </a:r>
            <a:r>
              <a:rPr lang="en-US" altLang="ko-KR" sz="2200" dirty="0">
                <a:ea typeface="굴림" charset="-127"/>
                <a:cs typeface="굴림" charset="-127"/>
              </a:rPr>
              <a:t>of a supercomputer: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Fastest machine in world at given task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A device to turn a compute-bound problem into an I/O bound problem 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Any machine costing $30M+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Any machine designed by Seymour Cray</a:t>
            </a:r>
          </a:p>
          <a:p>
            <a:endParaRPr lang="en-US" altLang="ko-KR" sz="2200" dirty="0">
              <a:ea typeface="굴림" charset="-127"/>
              <a:cs typeface="굴림" charset="-127"/>
            </a:endParaRPr>
          </a:p>
          <a:p>
            <a:pPr>
              <a:buFontTx/>
              <a:buNone/>
            </a:pPr>
            <a:r>
              <a:rPr lang="en-US" altLang="ko-KR" sz="2200" dirty="0">
                <a:ea typeface="굴림" charset="-127"/>
                <a:cs typeface="굴림" charset="-127"/>
              </a:rPr>
              <a:t>CDC6600 (Cray, 1964) regarded as first supercomputer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8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46B49-4931-C241-8F53-5BCD45698647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73913" cy="7366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Supercomputer Applications</a:t>
            </a:r>
          </a:p>
        </p:txBody>
      </p:sp>
      <p:sp>
        <p:nvSpPr>
          <p:cNvPr id="1317891" name="Text Box 3"/>
          <p:cNvSpPr txBox="1">
            <a:spLocks noChangeArrowheads="1"/>
          </p:cNvSpPr>
          <p:nvPr/>
        </p:nvSpPr>
        <p:spPr bwMode="auto">
          <a:xfrm>
            <a:off x="490538" y="1812925"/>
            <a:ext cx="8229600" cy="4476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200">
                <a:latin typeface="Verdana" charset="0"/>
                <a:ea typeface="굴림" charset="-127"/>
                <a:cs typeface="굴림" charset="-127"/>
              </a:rPr>
              <a:t>Typical application areas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>
                <a:latin typeface="Verdana" charset="0"/>
                <a:ea typeface="굴림" charset="-127"/>
                <a:cs typeface="굴림" charset="-127"/>
              </a:rPr>
              <a:t> Military research (nuclear weapons, cryptography)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>
                <a:latin typeface="Verdana" charset="0"/>
                <a:ea typeface="굴림" charset="-127"/>
                <a:cs typeface="굴림" charset="-127"/>
              </a:rPr>
              <a:t> Scientific research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>
                <a:latin typeface="Verdana" charset="0"/>
                <a:ea typeface="굴림" charset="-127"/>
                <a:cs typeface="굴림" charset="-127"/>
              </a:rPr>
              <a:t> Weather forecasting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>
                <a:latin typeface="Verdana" charset="0"/>
                <a:ea typeface="굴림" charset="-127"/>
                <a:cs typeface="굴림" charset="-127"/>
              </a:rPr>
              <a:t> Oil exploration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>
                <a:latin typeface="Verdana" charset="0"/>
                <a:ea typeface="굴림" charset="-127"/>
                <a:cs typeface="굴림" charset="-127"/>
              </a:rPr>
              <a:t> Industrial design (car crash simulation)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>
                <a:latin typeface="Verdana" charset="0"/>
                <a:ea typeface="굴림" charset="-127"/>
                <a:cs typeface="굴림" charset="-127"/>
              </a:rPr>
              <a:t> Bioinformatics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>
                <a:latin typeface="Verdana" charset="0"/>
                <a:ea typeface="굴림" charset="-127"/>
                <a:cs typeface="굴림" charset="-127"/>
              </a:rPr>
              <a:t> Cryptography</a:t>
            </a:r>
          </a:p>
          <a:p>
            <a:pPr algn="l">
              <a:spcBef>
                <a:spcPct val="0"/>
              </a:spcBef>
            </a:pPr>
            <a:endParaRPr lang="en-US" altLang="ko-KR" sz="220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200">
                <a:latin typeface="Verdana" charset="0"/>
                <a:ea typeface="굴림" charset="-127"/>
                <a:cs typeface="굴림" charset="-127"/>
              </a:rPr>
              <a:t>All involve huge computations on large data sets</a:t>
            </a:r>
          </a:p>
          <a:p>
            <a:pPr algn="l">
              <a:spcBef>
                <a:spcPct val="0"/>
              </a:spcBef>
            </a:pPr>
            <a:endParaRPr lang="en-US" altLang="ko-KR" sz="220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200" i="1">
                <a:latin typeface="Verdana" charset="0"/>
                <a:ea typeface="굴림" charset="-127"/>
                <a:cs typeface="굴림" charset="-127"/>
              </a:rPr>
              <a:t>In 70s-80s, Supercomputer </a:t>
            </a:r>
            <a:r>
              <a:rPr lang="en-US" altLang="ko-KR" sz="2200" i="1">
                <a:latin typeface="Verdana" charset="0"/>
                <a:ea typeface="굴림" charset="-127"/>
                <a:cs typeface="굴림" charset="-127"/>
                <a:sym typeface="Symbol" charset="2"/>
              </a:rPr>
              <a:t></a:t>
            </a:r>
            <a:r>
              <a:rPr lang="en-US" altLang="ko-KR" sz="2200" i="1">
                <a:latin typeface="Verdana" charset="0"/>
                <a:ea typeface="굴림" charset="-127"/>
                <a:cs typeface="굴림" charset="-127"/>
              </a:rPr>
              <a:t> Vector Machine</a:t>
            </a:r>
            <a:endParaRPr lang="en-US" altLang="ko-KR" sz="220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endParaRPr lang="ko-KR" altLang="en-US" sz="2200"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78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8000" y="6565900"/>
            <a:ext cx="1905000" cy="292100"/>
          </a:xfrm>
        </p:spPr>
        <p:txBody>
          <a:bodyPr/>
          <a:lstStyle/>
          <a:p>
            <a:fld id="{E22A199A-32D5-FB4F-8136-05CDC3A78BCD}" type="slidenum">
              <a:rPr lang="en-US"/>
              <a:pPr/>
              <a:t>14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231063" cy="6350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Vector Supercomputers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6400800" cy="5029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800" i="1" dirty="0">
                <a:ea typeface="굴림" charset="-127"/>
                <a:cs typeface="굴림" charset="-127"/>
              </a:rPr>
              <a:t>Epitomized by Cray-1, 1976:</a:t>
            </a:r>
          </a:p>
          <a:p>
            <a:pPr>
              <a:buFontTx/>
              <a:buNone/>
            </a:pPr>
            <a:endParaRPr lang="en-US" altLang="ko-KR" sz="1800" dirty="0">
              <a:ea typeface="굴림" charset="-127"/>
              <a:cs typeface="굴림" charset="-127"/>
            </a:endParaRPr>
          </a:p>
          <a:p>
            <a:r>
              <a:rPr lang="en-US" altLang="ko-KR" dirty="0">
                <a:ea typeface="굴림" charset="-127"/>
                <a:cs typeface="굴림" charset="-127"/>
              </a:rPr>
              <a:t>Scalar Unit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Load/Store Architecture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Vector Extension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Vector Registers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Vector Instructions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Implementation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Hardwired Control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Highly Pipelined Functional Units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Interleaved Memory System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No Data Caches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No Virtual Memory</a:t>
            </a:r>
          </a:p>
        </p:txBody>
      </p:sp>
      <p:pic>
        <p:nvPicPr>
          <p:cNvPr id="1321988" name="Picture 4" descr="cray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799"/>
            <a:ext cx="4495800" cy="506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843988-88BA-5F45-BE9B-E8806CE633EE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Cray-1 (1976)</a:t>
            </a:r>
          </a:p>
        </p:txBody>
      </p:sp>
      <p:sp>
        <p:nvSpPr>
          <p:cNvPr id="1326083" name="Rectangle 3"/>
          <p:cNvSpPr>
            <a:spLocks noChangeArrowheads="1"/>
          </p:cNvSpPr>
          <p:nvPr/>
        </p:nvSpPr>
        <p:spPr bwMode="auto">
          <a:xfrm>
            <a:off x="762000" y="901700"/>
            <a:ext cx="1754188" cy="4814888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4" name="Rectangle 4"/>
          <p:cNvSpPr>
            <a:spLocks noChangeArrowheads="1"/>
          </p:cNvSpPr>
          <p:nvPr/>
        </p:nvSpPr>
        <p:spPr bwMode="auto">
          <a:xfrm>
            <a:off x="762000" y="1587500"/>
            <a:ext cx="1828800" cy="3933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Single Port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Memory</a:t>
            </a:r>
          </a:p>
          <a:p>
            <a:pPr algn="l">
              <a:spcBef>
                <a:spcPct val="0"/>
              </a:spcBef>
            </a:pPr>
            <a:endParaRPr lang="en-US" altLang="ko-KR" sz="1800" b="1"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16 banks of 64-bit words</a:t>
            </a:r>
          </a:p>
          <a:p>
            <a:pPr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+ </a:t>
            </a:r>
          </a:p>
          <a:p>
            <a:pPr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8-bit SECDED</a:t>
            </a:r>
          </a:p>
          <a:p>
            <a:pPr algn="l">
              <a:spcBef>
                <a:spcPct val="0"/>
              </a:spcBef>
            </a:pPr>
            <a:endParaRPr lang="en-US" altLang="ko-KR" sz="1800" b="1"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80MW/sec data load/store</a:t>
            </a:r>
          </a:p>
          <a:p>
            <a:pPr algn="l">
              <a:spcBef>
                <a:spcPct val="0"/>
              </a:spcBef>
            </a:pPr>
            <a:endParaRPr lang="en-US" altLang="ko-KR" sz="1800" b="1"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320MW/sec instruction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buffer refill</a:t>
            </a:r>
          </a:p>
        </p:txBody>
      </p:sp>
      <p:sp>
        <p:nvSpPr>
          <p:cNvPr id="1326085" name="Rectangle 5"/>
          <p:cNvSpPr>
            <a:spLocks noChangeArrowheads="1"/>
          </p:cNvSpPr>
          <p:nvPr/>
        </p:nvSpPr>
        <p:spPr bwMode="auto">
          <a:xfrm>
            <a:off x="2655888" y="5702300"/>
            <a:ext cx="247808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4 Instruction Buffers</a:t>
            </a:r>
          </a:p>
        </p:txBody>
      </p:sp>
      <p:sp>
        <p:nvSpPr>
          <p:cNvPr id="1326086" name="Line 6"/>
          <p:cNvSpPr>
            <a:spLocks noChangeShapeType="1"/>
          </p:cNvSpPr>
          <p:nvPr/>
        </p:nvSpPr>
        <p:spPr bwMode="auto">
          <a:xfrm flipV="1">
            <a:off x="2960688" y="5143500"/>
            <a:ext cx="43180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7" name="Line 7"/>
          <p:cNvSpPr>
            <a:spLocks noChangeShapeType="1"/>
          </p:cNvSpPr>
          <p:nvPr/>
        </p:nvSpPr>
        <p:spPr bwMode="auto">
          <a:xfrm>
            <a:off x="30368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8" name="Line 8"/>
          <p:cNvSpPr>
            <a:spLocks noChangeShapeType="1"/>
          </p:cNvSpPr>
          <p:nvPr/>
        </p:nvSpPr>
        <p:spPr bwMode="auto">
          <a:xfrm>
            <a:off x="31130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9" name="Line 9"/>
          <p:cNvSpPr>
            <a:spLocks noChangeShapeType="1"/>
          </p:cNvSpPr>
          <p:nvPr/>
        </p:nvSpPr>
        <p:spPr bwMode="auto">
          <a:xfrm>
            <a:off x="3189288" y="53848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0" name="Line 10"/>
          <p:cNvSpPr>
            <a:spLocks noChangeShapeType="1"/>
          </p:cNvSpPr>
          <p:nvPr/>
        </p:nvSpPr>
        <p:spPr bwMode="auto">
          <a:xfrm>
            <a:off x="32654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1" name="Rectangle 11"/>
          <p:cNvSpPr>
            <a:spLocks noChangeArrowheads="1"/>
          </p:cNvSpPr>
          <p:nvPr/>
        </p:nvSpPr>
        <p:spPr bwMode="auto">
          <a:xfrm>
            <a:off x="3570288" y="50927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2" name="Rectangle 12"/>
          <p:cNvSpPr>
            <a:spLocks noChangeArrowheads="1"/>
          </p:cNvSpPr>
          <p:nvPr/>
        </p:nvSpPr>
        <p:spPr bwMode="auto">
          <a:xfrm>
            <a:off x="3494088" y="51689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3" name="Rectangle 13"/>
          <p:cNvSpPr>
            <a:spLocks noChangeArrowheads="1"/>
          </p:cNvSpPr>
          <p:nvPr/>
        </p:nvSpPr>
        <p:spPr bwMode="auto">
          <a:xfrm>
            <a:off x="3417888" y="52451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4" name="Rectangle 14"/>
          <p:cNvSpPr>
            <a:spLocks noChangeArrowheads="1"/>
          </p:cNvSpPr>
          <p:nvPr/>
        </p:nvSpPr>
        <p:spPr bwMode="auto">
          <a:xfrm>
            <a:off x="3341688" y="53213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5" name="Rectangle 15"/>
          <p:cNvSpPr>
            <a:spLocks noChangeArrowheads="1"/>
          </p:cNvSpPr>
          <p:nvPr/>
        </p:nvSpPr>
        <p:spPr bwMode="auto">
          <a:xfrm>
            <a:off x="3314700" y="5332413"/>
            <a:ext cx="9525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64-bitx16</a:t>
            </a:r>
          </a:p>
        </p:txBody>
      </p:sp>
      <p:sp>
        <p:nvSpPr>
          <p:cNvPr id="1326096" name="Line 16"/>
          <p:cNvSpPr>
            <a:spLocks noChangeShapeType="1"/>
          </p:cNvSpPr>
          <p:nvPr/>
        </p:nvSpPr>
        <p:spPr bwMode="auto">
          <a:xfrm>
            <a:off x="2503488" y="5613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7" name="Line 17"/>
          <p:cNvSpPr>
            <a:spLocks noChangeShapeType="1"/>
          </p:cNvSpPr>
          <p:nvPr/>
        </p:nvSpPr>
        <p:spPr bwMode="auto">
          <a:xfrm>
            <a:off x="2503488" y="5461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8" name="Line 18"/>
          <p:cNvSpPr>
            <a:spLocks noChangeShapeType="1"/>
          </p:cNvSpPr>
          <p:nvPr/>
        </p:nvSpPr>
        <p:spPr bwMode="auto">
          <a:xfrm>
            <a:off x="2503488" y="53086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9" name="Line 19"/>
          <p:cNvSpPr>
            <a:spLocks noChangeShapeType="1"/>
          </p:cNvSpPr>
          <p:nvPr/>
        </p:nvSpPr>
        <p:spPr bwMode="auto">
          <a:xfrm>
            <a:off x="2503488" y="5156200"/>
            <a:ext cx="88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0" name="Rectangle 20"/>
          <p:cNvSpPr>
            <a:spLocks noChangeArrowheads="1"/>
          </p:cNvSpPr>
          <p:nvPr/>
        </p:nvSpPr>
        <p:spPr bwMode="auto">
          <a:xfrm>
            <a:off x="5399088" y="5321300"/>
            <a:ext cx="8382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1" name="Rectangle 21"/>
          <p:cNvSpPr>
            <a:spLocks noChangeArrowheads="1"/>
          </p:cNvSpPr>
          <p:nvPr/>
        </p:nvSpPr>
        <p:spPr bwMode="auto">
          <a:xfrm>
            <a:off x="5600700" y="5268913"/>
            <a:ext cx="4778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NIP</a:t>
            </a:r>
          </a:p>
        </p:txBody>
      </p:sp>
      <p:sp>
        <p:nvSpPr>
          <p:cNvPr id="1326102" name="Rectangle 22"/>
          <p:cNvSpPr>
            <a:spLocks noChangeArrowheads="1"/>
          </p:cNvSpPr>
          <p:nvPr/>
        </p:nvSpPr>
        <p:spPr bwMode="auto">
          <a:xfrm>
            <a:off x="5399088" y="5702300"/>
            <a:ext cx="8128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3" name="Rectangle 23"/>
          <p:cNvSpPr>
            <a:spLocks noChangeArrowheads="1"/>
          </p:cNvSpPr>
          <p:nvPr/>
        </p:nvSpPr>
        <p:spPr bwMode="auto">
          <a:xfrm>
            <a:off x="5600700" y="5649913"/>
            <a:ext cx="4572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LIP</a:t>
            </a:r>
          </a:p>
        </p:txBody>
      </p:sp>
      <p:grpSp>
        <p:nvGrpSpPr>
          <p:cNvPr id="1326104" name="Group 24"/>
          <p:cNvGrpSpPr>
            <a:grpSpLocks/>
          </p:cNvGrpSpPr>
          <p:nvPr/>
        </p:nvGrpSpPr>
        <p:grpSpPr bwMode="auto">
          <a:xfrm>
            <a:off x="6999288" y="5268913"/>
            <a:ext cx="812800" cy="301625"/>
            <a:chOff x="4368" y="3327"/>
            <a:chExt cx="512" cy="190"/>
          </a:xfrm>
        </p:grpSpPr>
        <p:sp>
          <p:nvSpPr>
            <p:cNvPr id="1326105" name="Rectangle 25"/>
            <p:cNvSpPr>
              <a:spLocks noChangeArrowheads="1"/>
            </p:cNvSpPr>
            <p:nvPr/>
          </p:nvSpPr>
          <p:spPr bwMode="auto">
            <a:xfrm>
              <a:off x="4368" y="3360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6" name="Rectangle 26"/>
            <p:cNvSpPr>
              <a:spLocks noChangeArrowheads="1"/>
            </p:cNvSpPr>
            <p:nvPr/>
          </p:nvSpPr>
          <p:spPr bwMode="auto">
            <a:xfrm>
              <a:off x="4495" y="3327"/>
              <a:ext cx="30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CIP</a:t>
              </a:r>
            </a:p>
          </p:txBody>
        </p:sp>
      </p:grpSp>
      <p:sp>
        <p:nvSpPr>
          <p:cNvPr id="1326107" name="Line 27"/>
          <p:cNvSpPr>
            <a:spLocks noChangeShapeType="1"/>
          </p:cNvSpPr>
          <p:nvPr/>
        </p:nvSpPr>
        <p:spPr bwMode="auto">
          <a:xfrm flipV="1">
            <a:off x="4560888" y="5295900"/>
            <a:ext cx="2032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8" name="Line 28"/>
          <p:cNvSpPr>
            <a:spLocks noChangeShapeType="1"/>
          </p:cNvSpPr>
          <p:nvPr/>
        </p:nvSpPr>
        <p:spPr bwMode="auto">
          <a:xfrm>
            <a:off x="46370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9" name="Line 29"/>
          <p:cNvSpPr>
            <a:spLocks noChangeShapeType="1"/>
          </p:cNvSpPr>
          <p:nvPr/>
        </p:nvSpPr>
        <p:spPr bwMode="auto">
          <a:xfrm>
            <a:off x="42560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0" name="Line 30"/>
          <p:cNvSpPr>
            <a:spLocks noChangeShapeType="1"/>
          </p:cNvSpPr>
          <p:nvPr/>
        </p:nvSpPr>
        <p:spPr bwMode="auto">
          <a:xfrm>
            <a:off x="43322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1" name="Line 31"/>
          <p:cNvSpPr>
            <a:spLocks noChangeShapeType="1"/>
          </p:cNvSpPr>
          <p:nvPr/>
        </p:nvSpPr>
        <p:spPr bwMode="auto">
          <a:xfrm>
            <a:off x="4408488" y="53975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2" name="Line 32"/>
          <p:cNvSpPr>
            <a:spLocks noChangeShapeType="1"/>
          </p:cNvSpPr>
          <p:nvPr/>
        </p:nvSpPr>
        <p:spPr bwMode="auto">
          <a:xfrm>
            <a:off x="44846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3" name="Freeform 33"/>
          <p:cNvSpPr>
            <a:spLocks/>
          </p:cNvSpPr>
          <p:nvPr/>
        </p:nvSpPr>
        <p:spPr bwMode="auto">
          <a:xfrm>
            <a:off x="5018088" y="5397500"/>
            <a:ext cx="369887" cy="369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240" y="240"/>
              </a:cxn>
            </a:cxnLst>
            <a:rect l="0" t="0" r="r" b="b"/>
            <a:pathLst>
              <a:path w="241" h="241">
                <a:moveTo>
                  <a:pt x="0" y="0"/>
                </a:moveTo>
                <a:lnTo>
                  <a:pt x="0" y="240"/>
                </a:lnTo>
                <a:lnTo>
                  <a:pt x="240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4" name="Line 34"/>
          <p:cNvSpPr>
            <a:spLocks noChangeShapeType="1"/>
          </p:cNvSpPr>
          <p:nvPr/>
        </p:nvSpPr>
        <p:spPr bwMode="auto">
          <a:xfrm flipV="1">
            <a:off x="62372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5" name="Rectangle 35"/>
          <p:cNvSpPr>
            <a:spLocks noChangeArrowheads="1"/>
          </p:cNvSpPr>
          <p:nvPr/>
        </p:nvSpPr>
        <p:spPr bwMode="auto">
          <a:xfrm>
            <a:off x="3519488" y="28844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6" name="Line 36"/>
          <p:cNvSpPr>
            <a:spLocks noChangeShapeType="1"/>
          </p:cNvSpPr>
          <p:nvPr/>
        </p:nvSpPr>
        <p:spPr bwMode="auto">
          <a:xfrm flipH="1">
            <a:off x="2503488" y="31765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7" name="Line 37"/>
          <p:cNvSpPr>
            <a:spLocks noChangeShapeType="1"/>
          </p:cNvSpPr>
          <p:nvPr/>
        </p:nvSpPr>
        <p:spPr bwMode="auto">
          <a:xfrm flipV="1">
            <a:off x="4332288" y="30353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8" name="Line 38"/>
          <p:cNvSpPr>
            <a:spLocks noChangeShapeType="1"/>
          </p:cNvSpPr>
          <p:nvPr/>
        </p:nvSpPr>
        <p:spPr bwMode="auto">
          <a:xfrm flipH="1">
            <a:off x="4332288" y="33289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9" name="Rectangle 39"/>
          <p:cNvSpPr>
            <a:spLocks noChangeArrowheads="1"/>
          </p:cNvSpPr>
          <p:nvPr/>
        </p:nvSpPr>
        <p:spPr bwMode="auto">
          <a:xfrm>
            <a:off x="2717800" y="28829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0</a:t>
            </a:r>
            <a:r>
              <a:rPr lang="en-US" altLang="ko-KR" sz="1400" b="1"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1326120" name="Line 40"/>
          <p:cNvSpPr>
            <a:spLocks noChangeShapeType="1"/>
          </p:cNvSpPr>
          <p:nvPr/>
        </p:nvSpPr>
        <p:spPr bwMode="auto">
          <a:xfrm flipH="1">
            <a:off x="2503488" y="27193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1" name="Rectangle 41"/>
          <p:cNvSpPr>
            <a:spLocks noChangeArrowheads="1"/>
          </p:cNvSpPr>
          <p:nvPr/>
        </p:nvSpPr>
        <p:spPr bwMode="auto">
          <a:xfrm>
            <a:off x="3098800" y="24257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 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h</a:t>
            </a:r>
            <a:r>
              <a:rPr lang="en-US" altLang="ko-KR" sz="1400" b="1">
                <a:ea typeface="굴림" charset="-127"/>
                <a:cs typeface="굴림" charset="-127"/>
              </a:rPr>
              <a:t>) + j k m )</a:t>
            </a:r>
          </a:p>
        </p:txBody>
      </p:sp>
      <p:sp>
        <p:nvSpPr>
          <p:cNvPr id="1326122" name="Rectangle 42"/>
          <p:cNvSpPr>
            <a:spLocks noChangeArrowheads="1"/>
          </p:cNvSpPr>
          <p:nvPr/>
        </p:nvSpPr>
        <p:spPr bwMode="auto">
          <a:xfrm>
            <a:off x="3479800" y="2836863"/>
            <a:ext cx="942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64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T Regs</a:t>
            </a:r>
          </a:p>
        </p:txBody>
      </p:sp>
      <p:sp>
        <p:nvSpPr>
          <p:cNvPr id="1326123" name="Rectangle 43"/>
          <p:cNvSpPr>
            <a:spLocks noChangeArrowheads="1"/>
          </p:cNvSpPr>
          <p:nvPr/>
        </p:nvSpPr>
        <p:spPr bwMode="auto">
          <a:xfrm>
            <a:off x="3519488" y="43322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4" name="Line 44"/>
          <p:cNvSpPr>
            <a:spLocks noChangeShapeType="1"/>
          </p:cNvSpPr>
          <p:nvPr/>
        </p:nvSpPr>
        <p:spPr bwMode="auto">
          <a:xfrm flipH="1">
            <a:off x="2503488" y="46243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5" name="Line 45"/>
          <p:cNvSpPr>
            <a:spLocks noChangeShapeType="1"/>
          </p:cNvSpPr>
          <p:nvPr/>
        </p:nvSpPr>
        <p:spPr bwMode="auto">
          <a:xfrm>
            <a:off x="4357688" y="4471988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6" name="Line 46"/>
          <p:cNvSpPr>
            <a:spLocks noChangeShapeType="1"/>
          </p:cNvSpPr>
          <p:nvPr/>
        </p:nvSpPr>
        <p:spPr bwMode="auto">
          <a:xfrm flipH="1">
            <a:off x="4332288" y="47767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7" name="Rectangle 47"/>
          <p:cNvSpPr>
            <a:spLocks noChangeArrowheads="1"/>
          </p:cNvSpPr>
          <p:nvPr/>
        </p:nvSpPr>
        <p:spPr bwMode="auto">
          <a:xfrm>
            <a:off x="2717800" y="43307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0</a:t>
            </a:r>
            <a:r>
              <a:rPr lang="en-US" altLang="ko-KR" sz="1400" b="1"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1326128" name="Line 48"/>
          <p:cNvSpPr>
            <a:spLocks noChangeShapeType="1"/>
          </p:cNvSpPr>
          <p:nvPr/>
        </p:nvSpPr>
        <p:spPr bwMode="auto">
          <a:xfrm flipH="1">
            <a:off x="2503488" y="41671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9" name="Rectangle 49"/>
          <p:cNvSpPr>
            <a:spLocks noChangeArrowheads="1"/>
          </p:cNvSpPr>
          <p:nvPr/>
        </p:nvSpPr>
        <p:spPr bwMode="auto">
          <a:xfrm>
            <a:off x="3098800" y="38735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 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h</a:t>
            </a:r>
            <a:r>
              <a:rPr lang="en-US" altLang="ko-KR" sz="1400" b="1">
                <a:ea typeface="굴림" charset="-127"/>
                <a:cs typeface="굴림" charset="-127"/>
              </a:rPr>
              <a:t>) + j k m )</a:t>
            </a:r>
          </a:p>
        </p:txBody>
      </p:sp>
      <p:sp>
        <p:nvSpPr>
          <p:cNvPr id="1326130" name="Rectangle 50"/>
          <p:cNvSpPr>
            <a:spLocks noChangeArrowheads="1"/>
          </p:cNvSpPr>
          <p:nvPr/>
        </p:nvSpPr>
        <p:spPr bwMode="auto">
          <a:xfrm>
            <a:off x="3467100" y="4297363"/>
            <a:ext cx="9683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64 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B Regs</a:t>
            </a:r>
          </a:p>
        </p:txBody>
      </p:sp>
      <p:grpSp>
        <p:nvGrpSpPr>
          <p:cNvPr id="1326131" name="Group 51"/>
          <p:cNvGrpSpPr>
            <a:grpSpLocks/>
          </p:cNvGrpSpPr>
          <p:nvPr/>
        </p:nvGrpSpPr>
        <p:grpSpPr bwMode="auto">
          <a:xfrm>
            <a:off x="5189538" y="2319338"/>
            <a:ext cx="901700" cy="1308100"/>
            <a:chOff x="3236" y="988"/>
            <a:chExt cx="568" cy="824"/>
          </a:xfrm>
        </p:grpSpPr>
        <p:sp>
          <p:nvSpPr>
            <p:cNvPr id="1326132" name="Rectangle 52"/>
            <p:cNvSpPr>
              <a:spLocks noChangeArrowheads="1"/>
            </p:cNvSpPr>
            <p:nvPr/>
          </p:nvSpPr>
          <p:spPr bwMode="auto">
            <a:xfrm>
              <a:off x="3240" y="100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3" name="Line 53"/>
            <p:cNvSpPr>
              <a:spLocks noChangeShapeType="1"/>
            </p:cNvSpPr>
            <p:nvPr/>
          </p:nvSpPr>
          <p:spPr bwMode="auto">
            <a:xfrm>
              <a:off x="3236" y="10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4" name="Line 54"/>
            <p:cNvSpPr>
              <a:spLocks noChangeShapeType="1"/>
            </p:cNvSpPr>
            <p:nvPr/>
          </p:nvSpPr>
          <p:spPr bwMode="auto">
            <a:xfrm>
              <a:off x="3236" y="11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5" name="Line 55"/>
            <p:cNvSpPr>
              <a:spLocks noChangeShapeType="1"/>
            </p:cNvSpPr>
            <p:nvPr/>
          </p:nvSpPr>
          <p:spPr bwMode="auto">
            <a:xfrm>
              <a:off x="3236" y="12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6" name="Line 56"/>
            <p:cNvSpPr>
              <a:spLocks noChangeShapeType="1"/>
            </p:cNvSpPr>
            <p:nvPr/>
          </p:nvSpPr>
          <p:spPr bwMode="auto">
            <a:xfrm>
              <a:off x="3236" y="13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7" name="Line 57"/>
            <p:cNvSpPr>
              <a:spLocks noChangeShapeType="1"/>
            </p:cNvSpPr>
            <p:nvPr/>
          </p:nvSpPr>
          <p:spPr bwMode="auto">
            <a:xfrm>
              <a:off x="3236" y="148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8" name="Line 58"/>
            <p:cNvSpPr>
              <a:spLocks noChangeShapeType="1"/>
            </p:cNvSpPr>
            <p:nvPr/>
          </p:nvSpPr>
          <p:spPr bwMode="auto">
            <a:xfrm>
              <a:off x="3236" y="157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9" name="Line 59"/>
            <p:cNvSpPr>
              <a:spLocks noChangeShapeType="1"/>
            </p:cNvSpPr>
            <p:nvPr/>
          </p:nvSpPr>
          <p:spPr bwMode="auto">
            <a:xfrm>
              <a:off x="3236" y="167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40" name="Rectangle 60"/>
            <p:cNvSpPr>
              <a:spLocks noChangeArrowheads="1"/>
            </p:cNvSpPr>
            <p:nvPr/>
          </p:nvSpPr>
          <p:spPr bwMode="auto">
            <a:xfrm>
              <a:off x="3407" y="98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S0</a:t>
              </a:r>
            </a:p>
          </p:txBody>
        </p:sp>
        <p:sp>
          <p:nvSpPr>
            <p:cNvPr id="1326141" name="Rectangle 61"/>
            <p:cNvSpPr>
              <a:spLocks noChangeArrowheads="1"/>
            </p:cNvSpPr>
            <p:nvPr/>
          </p:nvSpPr>
          <p:spPr bwMode="auto">
            <a:xfrm>
              <a:off x="3407" y="108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S1</a:t>
              </a:r>
            </a:p>
          </p:txBody>
        </p:sp>
        <p:sp>
          <p:nvSpPr>
            <p:cNvPr id="1326142" name="Rectangle 62"/>
            <p:cNvSpPr>
              <a:spLocks noChangeArrowheads="1"/>
            </p:cNvSpPr>
            <p:nvPr/>
          </p:nvSpPr>
          <p:spPr bwMode="auto">
            <a:xfrm>
              <a:off x="3407" y="118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S2</a:t>
              </a:r>
            </a:p>
          </p:txBody>
        </p:sp>
        <p:sp>
          <p:nvSpPr>
            <p:cNvPr id="1326143" name="Rectangle 63"/>
            <p:cNvSpPr>
              <a:spLocks noChangeArrowheads="1"/>
            </p:cNvSpPr>
            <p:nvPr/>
          </p:nvSpPr>
          <p:spPr bwMode="auto">
            <a:xfrm>
              <a:off x="3407" y="12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S3</a:t>
              </a:r>
            </a:p>
          </p:txBody>
        </p:sp>
        <p:sp>
          <p:nvSpPr>
            <p:cNvPr id="1326144" name="Rectangle 64"/>
            <p:cNvSpPr>
              <a:spLocks noChangeArrowheads="1"/>
            </p:cNvSpPr>
            <p:nvPr/>
          </p:nvSpPr>
          <p:spPr bwMode="auto">
            <a:xfrm>
              <a:off x="3407" y="13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S4</a:t>
              </a:r>
            </a:p>
          </p:txBody>
        </p:sp>
        <p:sp>
          <p:nvSpPr>
            <p:cNvPr id="1326145" name="Rectangle 65"/>
            <p:cNvSpPr>
              <a:spLocks noChangeArrowheads="1"/>
            </p:cNvSpPr>
            <p:nvPr/>
          </p:nvSpPr>
          <p:spPr bwMode="auto">
            <a:xfrm>
              <a:off x="3407" y="14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S5</a:t>
              </a:r>
            </a:p>
          </p:txBody>
        </p:sp>
        <p:sp>
          <p:nvSpPr>
            <p:cNvPr id="1326146" name="Rectangle 66"/>
            <p:cNvSpPr>
              <a:spLocks noChangeArrowheads="1"/>
            </p:cNvSpPr>
            <p:nvPr/>
          </p:nvSpPr>
          <p:spPr bwMode="auto">
            <a:xfrm>
              <a:off x="3407" y="15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S6</a:t>
              </a:r>
            </a:p>
          </p:txBody>
        </p:sp>
        <p:sp>
          <p:nvSpPr>
            <p:cNvPr id="1326147" name="Rectangle 67"/>
            <p:cNvSpPr>
              <a:spLocks noChangeArrowheads="1"/>
            </p:cNvSpPr>
            <p:nvPr/>
          </p:nvSpPr>
          <p:spPr bwMode="auto">
            <a:xfrm>
              <a:off x="3407" y="16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S7</a:t>
              </a:r>
            </a:p>
          </p:txBody>
        </p:sp>
      </p:grpSp>
      <p:grpSp>
        <p:nvGrpSpPr>
          <p:cNvPr id="1326148" name="Group 68"/>
          <p:cNvGrpSpPr>
            <a:grpSpLocks/>
          </p:cNvGrpSpPr>
          <p:nvPr/>
        </p:nvGrpSpPr>
        <p:grpSpPr bwMode="auto">
          <a:xfrm>
            <a:off x="5189538" y="3767138"/>
            <a:ext cx="901700" cy="1308100"/>
            <a:chOff x="3236" y="1900"/>
            <a:chExt cx="568" cy="824"/>
          </a:xfrm>
        </p:grpSpPr>
        <p:sp>
          <p:nvSpPr>
            <p:cNvPr id="1326149" name="Rectangle 69"/>
            <p:cNvSpPr>
              <a:spLocks noChangeArrowheads="1"/>
            </p:cNvSpPr>
            <p:nvPr/>
          </p:nvSpPr>
          <p:spPr bwMode="auto">
            <a:xfrm>
              <a:off x="3240" y="1920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0" name="Line 70"/>
            <p:cNvSpPr>
              <a:spLocks noChangeShapeType="1"/>
            </p:cNvSpPr>
            <p:nvPr/>
          </p:nvSpPr>
          <p:spPr bwMode="auto">
            <a:xfrm>
              <a:off x="3236" y="200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1" name="Line 71"/>
            <p:cNvSpPr>
              <a:spLocks noChangeShapeType="1"/>
            </p:cNvSpPr>
            <p:nvPr/>
          </p:nvSpPr>
          <p:spPr bwMode="auto">
            <a:xfrm>
              <a:off x="3236" y="210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2" name="Line 72"/>
            <p:cNvSpPr>
              <a:spLocks noChangeShapeType="1"/>
            </p:cNvSpPr>
            <p:nvPr/>
          </p:nvSpPr>
          <p:spPr bwMode="auto">
            <a:xfrm>
              <a:off x="3236" y="220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3" name="Line 73"/>
            <p:cNvSpPr>
              <a:spLocks noChangeShapeType="1"/>
            </p:cNvSpPr>
            <p:nvPr/>
          </p:nvSpPr>
          <p:spPr bwMode="auto">
            <a:xfrm>
              <a:off x="3236" y="22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4" name="Line 74"/>
            <p:cNvSpPr>
              <a:spLocks noChangeShapeType="1"/>
            </p:cNvSpPr>
            <p:nvPr/>
          </p:nvSpPr>
          <p:spPr bwMode="auto">
            <a:xfrm>
              <a:off x="3236" y="23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5" name="Line 75"/>
            <p:cNvSpPr>
              <a:spLocks noChangeShapeType="1"/>
            </p:cNvSpPr>
            <p:nvPr/>
          </p:nvSpPr>
          <p:spPr bwMode="auto">
            <a:xfrm>
              <a:off x="3236" y="24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6" name="Line 76"/>
            <p:cNvSpPr>
              <a:spLocks noChangeShapeType="1"/>
            </p:cNvSpPr>
            <p:nvPr/>
          </p:nvSpPr>
          <p:spPr bwMode="auto">
            <a:xfrm>
              <a:off x="3236" y="25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7" name="Rectangle 77"/>
            <p:cNvSpPr>
              <a:spLocks noChangeArrowheads="1"/>
            </p:cNvSpPr>
            <p:nvPr/>
          </p:nvSpPr>
          <p:spPr bwMode="auto">
            <a:xfrm>
              <a:off x="3407" y="190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A0</a:t>
              </a:r>
            </a:p>
          </p:txBody>
        </p:sp>
        <p:sp>
          <p:nvSpPr>
            <p:cNvPr id="1326158" name="Rectangle 78"/>
            <p:cNvSpPr>
              <a:spLocks noChangeArrowheads="1"/>
            </p:cNvSpPr>
            <p:nvPr/>
          </p:nvSpPr>
          <p:spPr bwMode="auto">
            <a:xfrm>
              <a:off x="3407" y="199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A1</a:t>
              </a:r>
            </a:p>
          </p:txBody>
        </p:sp>
        <p:sp>
          <p:nvSpPr>
            <p:cNvPr id="1326159" name="Rectangle 79"/>
            <p:cNvSpPr>
              <a:spLocks noChangeArrowheads="1"/>
            </p:cNvSpPr>
            <p:nvPr/>
          </p:nvSpPr>
          <p:spPr bwMode="auto">
            <a:xfrm>
              <a:off x="3407" y="209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A2</a:t>
              </a:r>
            </a:p>
          </p:txBody>
        </p:sp>
        <p:sp>
          <p:nvSpPr>
            <p:cNvPr id="1326160" name="Rectangle 80"/>
            <p:cNvSpPr>
              <a:spLocks noChangeArrowheads="1"/>
            </p:cNvSpPr>
            <p:nvPr/>
          </p:nvSpPr>
          <p:spPr bwMode="auto">
            <a:xfrm>
              <a:off x="3407" y="2188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A3</a:t>
              </a:r>
            </a:p>
          </p:txBody>
        </p:sp>
        <p:sp>
          <p:nvSpPr>
            <p:cNvPr id="1326161" name="Rectangle 81"/>
            <p:cNvSpPr>
              <a:spLocks noChangeArrowheads="1"/>
            </p:cNvSpPr>
            <p:nvPr/>
          </p:nvSpPr>
          <p:spPr bwMode="auto">
            <a:xfrm>
              <a:off x="3407" y="2284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A4</a:t>
              </a:r>
            </a:p>
          </p:txBody>
        </p:sp>
        <p:sp>
          <p:nvSpPr>
            <p:cNvPr id="1326162" name="Rectangle 82"/>
            <p:cNvSpPr>
              <a:spLocks noChangeArrowheads="1"/>
            </p:cNvSpPr>
            <p:nvPr/>
          </p:nvSpPr>
          <p:spPr bwMode="auto">
            <a:xfrm>
              <a:off x="3407" y="238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A5</a:t>
              </a:r>
            </a:p>
          </p:txBody>
        </p:sp>
        <p:sp>
          <p:nvSpPr>
            <p:cNvPr id="1326163" name="Rectangle 83"/>
            <p:cNvSpPr>
              <a:spLocks noChangeArrowheads="1"/>
            </p:cNvSpPr>
            <p:nvPr/>
          </p:nvSpPr>
          <p:spPr bwMode="auto">
            <a:xfrm>
              <a:off x="3407" y="247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A6</a:t>
              </a:r>
            </a:p>
          </p:txBody>
        </p:sp>
        <p:sp>
          <p:nvSpPr>
            <p:cNvPr id="1326164" name="Rectangle 84"/>
            <p:cNvSpPr>
              <a:spLocks noChangeArrowheads="1"/>
            </p:cNvSpPr>
            <p:nvPr/>
          </p:nvSpPr>
          <p:spPr bwMode="auto">
            <a:xfrm>
              <a:off x="3407" y="257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A7</a:t>
              </a:r>
            </a:p>
          </p:txBody>
        </p:sp>
      </p:grpSp>
      <p:sp>
        <p:nvSpPr>
          <p:cNvPr id="1326165" name="Rectangle 85"/>
          <p:cNvSpPr>
            <a:spLocks noChangeArrowheads="1"/>
          </p:cNvSpPr>
          <p:nvPr/>
        </p:nvSpPr>
        <p:spPr bwMode="auto">
          <a:xfrm>
            <a:off x="4622800" y="27305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166" name="Rectangle 86"/>
          <p:cNvSpPr>
            <a:spLocks noChangeArrowheads="1"/>
          </p:cNvSpPr>
          <p:nvPr/>
        </p:nvSpPr>
        <p:spPr bwMode="auto">
          <a:xfrm>
            <a:off x="4622800" y="3035300"/>
            <a:ext cx="3841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T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jk</a:t>
            </a:r>
          </a:p>
        </p:txBody>
      </p:sp>
      <p:sp>
        <p:nvSpPr>
          <p:cNvPr id="1326167" name="Rectangle 87"/>
          <p:cNvSpPr>
            <a:spLocks noChangeArrowheads="1"/>
          </p:cNvSpPr>
          <p:nvPr/>
        </p:nvSpPr>
        <p:spPr bwMode="auto">
          <a:xfrm>
            <a:off x="4622800" y="4178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168" name="Rectangle 88"/>
          <p:cNvSpPr>
            <a:spLocks noChangeArrowheads="1"/>
          </p:cNvSpPr>
          <p:nvPr/>
        </p:nvSpPr>
        <p:spPr bwMode="auto">
          <a:xfrm>
            <a:off x="4622800" y="4483100"/>
            <a:ext cx="4048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B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jk</a:t>
            </a:r>
          </a:p>
        </p:txBody>
      </p:sp>
      <p:sp>
        <p:nvSpPr>
          <p:cNvPr id="1326169" name="Rectangle 89"/>
          <p:cNvSpPr>
            <a:spLocks noChangeArrowheads="1"/>
          </p:cNvSpPr>
          <p:nvPr/>
        </p:nvSpPr>
        <p:spPr bwMode="auto">
          <a:xfrm>
            <a:off x="7405688" y="1970088"/>
            <a:ext cx="965200" cy="889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70" name="Rectangle 90"/>
          <p:cNvSpPr>
            <a:spLocks noChangeArrowheads="1"/>
          </p:cNvSpPr>
          <p:nvPr/>
        </p:nvSpPr>
        <p:spPr bwMode="auto">
          <a:xfrm>
            <a:off x="7442200" y="1968500"/>
            <a:ext cx="8032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FP Add</a:t>
            </a:r>
          </a:p>
        </p:txBody>
      </p:sp>
      <p:sp>
        <p:nvSpPr>
          <p:cNvPr id="1326171" name="Rectangle 91"/>
          <p:cNvSpPr>
            <a:spLocks noChangeArrowheads="1"/>
          </p:cNvSpPr>
          <p:nvPr/>
        </p:nvSpPr>
        <p:spPr bwMode="auto">
          <a:xfrm>
            <a:off x="7442200" y="2273300"/>
            <a:ext cx="7635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FP Mul</a:t>
            </a:r>
          </a:p>
        </p:txBody>
      </p:sp>
      <p:sp>
        <p:nvSpPr>
          <p:cNvPr id="1326172" name="Rectangle 92"/>
          <p:cNvSpPr>
            <a:spLocks noChangeArrowheads="1"/>
          </p:cNvSpPr>
          <p:nvPr/>
        </p:nvSpPr>
        <p:spPr bwMode="auto">
          <a:xfrm>
            <a:off x="7442200" y="2578100"/>
            <a:ext cx="941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FP Recip</a:t>
            </a:r>
          </a:p>
        </p:txBody>
      </p:sp>
      <p:sp>
        <p:nvSpPr>
          <p:cNvPr id="1326173" name="Line 93"/>
          <p:cNvSpPr>
            <a:spLocks noChangeShapeType="1"/>
          </p:cNvSpPr>
          <p:nvPr/>
        </p:nvSpPr>
        <p:spPr bwMode="auto">
          <a:xfrm>
            <a:off x="7405688" y="22621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74" name="Line 94"/>
          <p:cNvSpPr>
            <a:spLocks noChangeShapeType="1"/>
          </p:cNvSpPr>
          <p:nvPr/>
        </p:nvSpPr>
        <p:spPr bwMode="auto">
          <a:xfrm>
            <a:off x="7405688" y="25669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26175" name="Group 95"/>
          <p:cNvGrpSpPr>
            <a:grpSpLocks/>
          </p:cNvGrpSpPr>
          <p:nvPr/>
        </p:nvGrpSpPr>
        <p:grpSpPr bwMode="auto">
          <a:xfrm>
            <a:off x="7405688" y="2959100"/>
            <a:ext cx="965200" cy="1216025"/>
            <a:chOff x="4624" y="1872"/>
            <a:chExt cx="608" cy="766"/>
          </a:xfrm>
        </p:grpSpPr>
        <p:sp>
          <p:nvSpPr>
            <p:cNvPr id="1326176" name="Rectangle 96"/>
            <p:cNvSpPr>
              <a:spLocks noChangeArrowheads="1"/>
            </p:cNvSpPr>
            <p:nvPr/>
          </p:nvSpPr>
          <p:spPr bwMode="auto">
            <a:xfrm>
              <a:off x="4624" y="1873"/>
              <a:ext cx="60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77" name="Rectangle 97"/>
            <p:cNvSpPr>
              <a:spLocks noChangeArrowheads="1"/>
            </p:cNvSpPr>
            <p:nvPr/>
          </p:nvSpPr>
          <p:spPr bwMode="auto">
            <a:xfrm>
              <a:off x="4647" y="1872"/>
              <a:ext cx="50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Int Add</a:t>
              </a:r>
            </a:p>
          </p:txBody>
        </p:sp>
        <p:sp>
          <p:nvSpPr>
            <p:cNvPr id="1326178" name="Rectangle 98"/>
            <p:cNvSpPr>
              <a:spLocks noChangeArrowheads="1"/>
            </p:cNvSpPr>
            <p:nvPr/>
          </p:nvSpPr>
          <p:spPr bwMode="auto">
            <a:xfrm>
              <a:off x="4647" y="2064"/>
              <a:ext cx="58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Int Logic</a:t>
              </a:r>
            </a:p>
          </p:txBody>
        </p:sp>
        <p:sp>
          <p:nvSpPr>
            <p:cNvPr id="1326179" name="Rectangle 99"/>
            <p:cNvSpPr>
              <a:spLocks noChangeArrowheads="1"/>
            </p:cNvSpPr>
            <p:nvPr/>
          </p:nvSpPr>
          <p:spPr bwMode="auto">
            <a:xfrm>
              <a:off x="4647" y="225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Int Shift</a:t>
              </a:r>
            </a:p>
          </p:txBody>
        </p:sp>
        <p:sp>
          <p:nvSpPr>
            <p:cNvPr id="1326180" name="Line 100"/>
            <p:cNvSpPr>
              <a:spLocks noChangeShapeType="1"/>
            </p:cNvSpPr>
            <p:nvPr/>
          </p:nvSpPr>
          <p:spPr bwMode="auto">
            <a:xfrm>
              <a:off x="4624" y="2057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81" name="Line 101"/>
            <p:cNvSpPr>
              <a:spLocks noChangeShapeType="1"/>
            </p:cNvSpPr>
            <p:nvPr/>
          </p:nvSpPr>
          <p:spPr bwMode="auto">
            <a:xfrm>
              <a:off x="4624" y="2249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82" name="Rectangle 102"/>
            <p:cNvSpPr>
              <a:spLocks noChangeArrowheads="1"/>
            </p:cNvSpPr>
            <p:nvPr/>
          </p:nvSpPr>
          <p:spPr bwMode="auto">
            <a:xfrm>
              <a:off x="4647" y="2448"/>
              <a:ext cx="54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Pop Cnt</a:t>
              </a:r>
            </a:p>
          </p:txBody>
        </p:sp>
        <p:sp>
          <p:nvSpPr>
            <p:cNvPr id="1326183" name="Line 103"/>
            <p:cNvSpPr>
              <a:spLocks noChangeShapeType="1"/>
            </p:cNvSpPr>
            <p:nvPr/>
          </p:nvSpPr>
          <p:spPr bwMode="auto">
            <a:xfrm>
              <a:off x="4624" y="2441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6184" name="Freeform 104"/>
          <p:cNvSpPr>
            <a:spLocks/>
          </p:cNvSpPr>
          <p:nvPr/>
        </p:nvSpPr>
        <p:spPr bwMode="auto">
          <a:xfrm>
            <a:off x="6084888" y="2273300"/>
            <a:ext cx="1296987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" y="192"/>
              </a:cxn>
              <a:cxn ang="0">
                <a:pos x="288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288" y="192"/>
                </a:lnTo>
                <a:lnTo>
                  <a:pt x="288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5" name="Freeform 105"/>
          <p:cNvSpPr>
            <a:spLocks/>
          </p:cNvSpPr>
          <p:nvPr/>
        </p:nvSpPr>
        <p:spPr bwMode="auto">
          <a:xfrm>
            <a:off x="6542088" y="2578100"/>
            <a:ext cx="839787" cy="839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528" y="528"/>
              </a:cxn>
            </a:cxnLst>
            <a:rect l="0" t="0" r="r" b="b"/>
            <a:pathLst>
              <a:path w="529" h="529">
                <a:moveTo>
                  <a:pt x="0" y="0"/>
                </a:moveTo>
                <a:lnTo>
                  <a:pt x="0" y="528"/>
                </a:lnTo>
                <a:lnTo>
                  <a:pt x="528" y="5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6" name="Freeform 106"/>
          <p:cNvSpPr>
            <a:spLocks/>
          </p:cNvSpPr>
          <p:nvPr/>
        </p:nvSpPr>
        <p:spPr bwMode="auto">
          <a:xfrm>
            <a:off x="6084888" y="2425700"/>
            <a:ext cx="1296987" cy="458788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384" y="288"/>
              </a:cxn>
              <a:cxn ang="0">
                <a:pos x="384" y="0"/>
              </a:cxn>
              <a:cxn ang="0">
                <a:pos x="816" y="0"/>
              </a:cxn>
            </a:cxnLst>
            <a:rect l="0" t="0" r="r" b="b"/>
            <a:pathLst>
              <a:path w="817" h="289">
                <a:moveTo>
                  <a:pt x="0" y="288"/>
                </a:moveTo>
                <a:lnTo>
                  <a:pt x="384" y="288"/>
                </a:lnTo>
                <a:lnTo>
                  <a:pt x="384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7" name="Freeform 107"/>
          <p:cNvSpPr>
            <a:spLocks/>
          </p:cNvSpPr>
          <p:nvPr/>
        </p:nvSpPr>
        <p:spPr bwMode="auto">
          <a:xfrm>
            <a:off x="6694488" y="2882900"/>
            <a:ext cx="687387" cy="687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432" y="432"/>
              </a:cxn>
            </a:cxnLst>
            <a:rect l="0" t="0" r="r" b="b"/>
            <a:pathLst>
              <a:path w="433" h="433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8" name="Freeform 108"/>
          <p:cNvSpPr>
            <a:spLocks/>
          </p:cNvSpPr>
          <p:nvPr/>
        </p:nvSpPr>
        <p:spPr bwMode="auto">
          <a:xfrm>
            <a:off x="6084888" y="2578100"/>
            <a:ext cx="1296987" cy="611188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480" y="0"/>
              </a:cxn>
              <a:cxn ang="0">
                <a:pos x="480" y="384"/>
              </a:cxn>
              <a:cxn ang="0">
                <a:pos x="0" y="384"/>
              </a:cxn>
            </a:cxnLst>
            <a:rect l="0" t="0" r="r" b="b"/>
            <a:pathLst>
              <a:path w="817" h="385">
                <a:moveTo>
                  <a:pt x="816" y="0"/>
                </a:moveTo>
                <a:lnTo>
                  <a:pt x="480" y="0"/>
                </a:lnTo>
                <a:lnTo>
                  <a:pt x="480" y="384"/>
                </a:lnTo>
                <a:lnTo>
                  <a:pt x="0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9" name="Freeform 109"/>
          <p:cNvSpPr>
            <a:spLocks/>
          </p:cNvSpPr>
          <p:nvPr/>
        </p:nvSpPr>
        <p:spPr bwMode="auto">
          <a:xfrm>
            <a:off x="6846888" y="3187700"/>
            <a:ext cx="534987" cy="534988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336"/>
              </a:cxn>
              <a:cxn ang="0">
                <a:pos x="0" y="0"/>
              </a:cxn>
            </a:cxnLst>
            <a:rect l="0" t="0" r="r" b="b"/>
            <a:pathLst>
              <a:path w="337" h="337">
                <a:moveTo>
                  <a:pt x="336" y="336"/>
                </a:move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0" name="Rectangle 110"/>
          <p:cNvSpPr>
            <a:spLocks noChangeArrowheads="1"/>
          </p:cNvSpPr>
          <p:nvPr/>
        </p:nvSpPr>
        <p:spPr bwMode="auto">
          <a:xfrm>
            <a:off x="6223000" y="22733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</a:t>
            </a:r>
          </a:p>
        </p:txBody>
      </p:sp>
      <p:sp>
        <p:nvSpPr>
          <p:cNvPr id="1326191" name="Rectangle 111"/>
          <p:cNvSpPr>
            <a:spLocks noChangeArrowheads="1"/>
          </p:cNvSpPr>
          <p:nvPr/>
        </p:nvSpPr>
        <p:spPr bwMode="auto">
          <a:xfrm>
            <a:off x="6223000" y="28829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192" name="Rectangle 112"/>
          <p:cNvSpPr>
            <a:spLocks noChangeArrowheads="1"/>
          </p:cNvSpPr>
          <p:nvPr/>
        </p:nvSpPr>
        <p:spPr bwMode="auto">
          <a:xfrm>
            <a:off x="6223000" y="2578100"/>
            <a:ext cx="3635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k</a:t>
            </a:r>
          </a:p>
        </p:txBody>
      </p:sp>
      <p:sp>
        <p:nvSpPr>
          <p:cNvPr id="1326193" name="Rectangle 113"/>
          <p:cNvSpPr>
            <a:spLocks noChangeArrowheads="1"/>
          </p:cNvSpPr>
          <p:nvPr/>
        </p:nvSpPr>
        <p:spPr bwMode="auto">
          <a:xfrm>
            <a:off x="7405688" y="4332288"/>
            <a:ext cx="9652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4" name="Rectangle 114"/>
          <p:cNvSpPr>
            <a:spLocks noChangeArrowheads="1"/>
          </p:cNvSpPr>
          <p:nvPr/>
        </p:nvSpPr>
        <p:spPr bwMode="auto">
          <a:xfrm>
            <a:off x="7442200" y="4330700"/>
            <a:ext cx="9906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Addr Add</a:t>
            </a:r>
          </a:p>
        </p:txBody>
      </p:sp>
      <p:sp>
        <p:nvSpPr>
          <p:cNvPr id="1326195" name="Rectangle 115"/>
          <p:cNvSpPr>
            <a:spLocks noChangeArrowheads="1"/>
          </p:cNvSpPr>
          <p:nvPr/>
        </p:nvSpPr>
        <p:spPr bwMode="auto">
          <a:xfrm>
            <a:off x="7442200" y="4635500"/>
            <a:ext cx="9509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Addr Mul</a:t>
            </a:r>
          </a:p>
        </p:txBody>
      </p:sp>
      <p:sp>
        <p:nvSpPr>
          <p:cNvPr id="1326196" name="Line 116"/>
          <p:cNvSpPr>
            <a:spLocks noChangeShapeType="1"/>
          </p:cNvSpPr>
          <p:nvPr/>
        </p:nvSpPr>
        <p:spPr bwMode="auto">
          <a:xfrm>
            <a:off x="7405688" y="46243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7" name="Line 117"/>
          <p:cNvSpPr>
            <a:spLocks noChangeShapeType="1"/>
          </p:cNvSpPr>
          <p:nvPr/>
        </p:nvSpPr>
        <p:spPr bwMode="auto">
          <a:xfrm>
            <a:off x="6110288" y="43957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8" name="Line 118"/>
          <p:cNvSpPr>
            <a:spLocks noChangeShapeType="1"/>
          </p:cNvSpPr>
          <p:nvPr/>
        </p:nvSpPr>
        <p:spPr bwMode="auto">
          <a:xfrm>
            <a:off x="6110288" y="46243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9" name="Line 119"/>
          <p:cNvSpPr>
            <a:spLocks noChangeShapeType="1"/>
          </p:cNvSpPr>
          <p:nvPr/>
        </p:nvSpPr>
        <p:spPr bwMode="auto">
          <a:xfrm flipH="1">
            <a:off x="6084888" y="4852988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0" name="Rectangle 120"/>
          <p:cNvSpPr>
            <a:spLocks noChangeArrowheads="1"/>
          </p:cNvSpPr>
          <p:nvPr/>
        </p:nvSpPr>
        <p:spPr bwMode="auto">
          <a:xfrm>
            <a:off x="6527800" y="41021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</a:t>
            </a:r>
          </a:p>
        </p:txBody>
      </p:sp>
      <p:sp>
        <p:nvSpPr>
          <p:cNvPr id="1326201" name="Rectangle 121"/>
          <p:cNvSpPr>
            <a:spLocks noChangeArrowheads="1"/>
          </p:cNvSpPr>
          <p:nvPr/>
        </p:nvSpPr>
        <p:spPr bwMode="auto">
          <a:xfrm>
            <a:off x="6527800" y="4559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202" name="Rectangle 122"/>
          <p:cNvSpPr>
            <a:spLocks noChangeArrowheads="1"/>
          </p:cNvSpPr>
          <p:nvPr/>
        </p:nvSpPr>
        <p:spPr bwMode="auto">
          <a:xfrm>
            <a:off x="6527800" y="4330700"/>
            <a:ext cx="37306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k</a:t>
            </a:r>
          </a:p>
        </p:txBody>
      </p:sp>
      <p:sp>
        <p:nvSpPr>
          <p:cNvPr id="1326203" name="Rectangle 123"/>
          <p:cNvSpPr>
            <a:spLocks noChangeArrowheads="1"/>
          </p:cNvSpPr>
          <p:nvPr/>
        </p:nvSpPr>
        <p:spPr bwMode="auto">
          <a:xfrm>
            <a:off x="914400" y="6172200"/>
            <a:ext cx="75215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i="1" dirty="0">
                <a:ea typeface="굴림" charset="-127"/>
                <a:cs typeface="굴림" charset="-127"/>
              </a:rPr>
              <a:t>memory bank cycle </a:t>
            </a:r>
            <a:r>
              <a:rPr lang="en-US" altLang="ko-KR" sz="2000" b="1" dirty="0">
                <a:ea typeface="굴림" charset="-127"/>
                <a:cs typeface="굴림" charset="-127"/>
              </a:rPr>
              <a:t>50 ns     </a:t>
            </a:r>
            <a:r>
              <a:rPr lang="en-US" altLang="ko-KR" sz="2000" b="1" i="1" dirty="0">
                <a:ea typeface="굴림" charset="-127"/>
                <a:cs typeface="굴림" charset="-127"/>
              </a:rPr>
              <a:t>processor cycle </a:t>
            </a:r>
            <a:r>
              <a:rPr lang="en-US" altLang="ko-KR" sz="2000" b="1" dirty="0">
                <a:ea typeface="굴림" charset="-127"/>
                <a:cs typeface="굴림" charset="-127"/>
              </a:rPr>
              <a:t>12.5 ns (80MHz)</a:t>
            </a:r>
          </a:p>
        </p:txBody>
      </p:sp>
      <p:sp>
        <p:nvSpPr>
          <p:cNvPr id="1326204" name="Rectangle 124"/>
          <p:cNvSpPr>
            <a:spLocks noChangeArrowheads="1"/>
          </p:cNvSpPr>
          <p:nvPr/>
        </p:nvSpPr>
        <p:spPr bwMode="auto">
          <a:xfrm>
            <a:off x="2884488" y="901700"/>
            <a:ext cx="3200400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5" name="Line 125"/>
          <p:cNvSpPr>
            <a:spLocks noChangeShapeType="1"/>
          </p:cNvSpPr>
          <p:nvPr/>
        </p:nvSpPr>
        <p:spPr bwMode="auto">
          <a:xfrm>
            <a:off x="2884488" y="10445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6" name="Line 126"/>
          <p:cNvSpPr>
            <a:spLocks noChangeShapeType="1"/>
          </p:cNvSpPr>
          <p:nvPr/>
        </p:nvSpPr>
        <p:spPr bwMode="auto">
          <a:xfrm>
            <a:off x="2884488" y="12017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7" name="Line 127"/>
          <p:cNvSpPr>
            <a:spLocks noChangeShapeType="1"/>
          </p:cNvSpPr>
          <p:nvPr/>
        </p:nvSpPr>
        <p:spPr bwMode="auto">
          <a:xfrm>
            <a:off x="2884488" y="13573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8" name="Line 128"/>
          <p:cNvSpPr>
            <a:spLocks noChangeShapeType="1"/>
          </p:cNvSpPr>
          <p:nvPr/>
        </p:nvSpPr>
        <p:spPr bwMode="auto">
          <a:xfrm>
            <a:off x="2884488" y="15144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9" name="Line 129"/>
          <p:cNvSpPr>
            <a:spLocks noChangeShapeType="1"/>
          </p:cNvSpPr>
          <p:nvPr/>
        </p:nvSpPr>
        <p:spPr bwMode="auto">
          <a:xfrm>
            <a:off x="2884488" y="16716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10" name="Line 130"/>
          <p:cNvSpPr>
            <a:spLocks noChangeShapeType="1"/>
          </p:cNvSpPr>
          <p:nvPr/>
        </p:nvSpPr>
        <p:spPr bwMode="auto">
          <a:xfrm>
            <a:off x="2884488" y="18272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11" name="Line 131"/>
          <p:cNvSpPr>
            <a:spLocks noChangeShapeType="1"/>
          </p:cNvSpPr>
          <p:nvPr/>
        </p:nvSpPr>
        <p:spPr bwMode="auto">
          <a:xfrm>
            <a:off x="2884488" y="19843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26212" name="Group 132"/>
          <p:cNvGrpSpPr>
            <a:grpSpLocks/>
          </p:cNvGrpSpPr>
          <p:nvPr/>
        </p:nvGrpSpPr>
        <p:grpSpPr bwMode="auto">
          <a:xfrm>
            <a:off x="5475288" y="868363"/>
            <a:ext cx="336550" cy="1308100"/>
            <a:chOff x="2282" y="576"/>
            <a:chExt cx="212" cy="824"/>
          </a:xfrm>
        </p:grpSpPr>
        <p:sp>
          <p:nvSpPr>
            <p:cNvPr id="1326213" name="Rectangle 133"/>
            <p:cNvSpPr>
              <a:spLocks noChangeArrowheads="1"/>
            </p:cNvSpPr>
            <p:nvPr/>
          </p:nvSpPr>
          <p:spPr bwMode="auto">
            <a:xfrm>
              <a:off x="2282" y="5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V0</a:t>
              </a:r>
            </a:p>
          </p:txBody>
        </p:sp>
        <p:sp>
          <p:nvSpPr>
            <p:cNvPr id="1326214" name="Rectangle 134"/>
            <p:cNvSpPr>
              <a:spLocks noChangeArrowheads="1"/>
            </p:cNvSpPr>
            <p:nvPr/>
          </p:nvSpPr>
          <p:spPr bwMode="auto">
            <a:xfrm>
              <a:off x="2282" y="6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6215" name="Rectangle 135"/>
            <p:cNvSpPr>
              <a:spLocks noChangeArrowheads="1"/>
            </p:cNvSpPr>
            <p:nvPr/>
          </p:nvSpPr>
          <p:spPr bwMode="auto">
            <a:xfrm>
              <a:off x="2282" y="7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26216" name="Rectangle 136"/>
            <p:cNvSpPr>
              <a:spLocks noChangeArrowheads="1"/>
            </p:cNvSpPr>
            <p:nvPr/>
          </p:nvSpPr>
          <p:spPr bwMode="auto">
            <a:xfrm>
              <a:off x="2282" y="8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26217" name="Rectangle 137"/>
            <p:cNvSpPr>
              <a:spLocks noChangeArrowheads="1"/>
            </p:cNvSpPr>
            <p:nvPr/>
          </p:nvSpPr>
          <p:spPr bwMode="auto">
            <a:xfrm>
              <a:off x="2282" y="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V4</a:t>
              </a:r>
            </a:p>
          </p:txBody>
        </p:sp>
        <p:sp>
          <p:nvSpPr>
            <p:cNvPr id="1326218" name="Rectangle 138"/>
            <p:cNvSpPr>
              <a:spLocks noChangeArrowheads="1"/>
            </p:cNvSpPr>
            <p:nvPr/>
          </p:nvSpPr>
          <p:spPr bwMode="auto">
            <a:xfrm>
              <a:off x="2282" y="105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V5</a:t>
              </a:r>
            </a:p>
          </p:txBody>
        </p:sp>
        <p:sp>
          <p:nvSpPr>
            <p:cNvPr id="1326219" name="Rectangle 139"/>
            <p:cNvSpPr>
              <a:spLocks noChangeArrowheads="1"/>
            </p:cNvSpPr>
            <p:nvPr/>
          </p:nvSpPr>
          <p:spPr bwMode="auto">
            <a:xfrm>
              <a:off x="2282" y="115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V6</a:t>
              </a:r>
            </a:p>
          </p:txBody>
        </p:sp>
        <p:sp>
          <p:nvSpPr>
            <p:cNvPr id="1326220" name="Rectangle 140"/>
            <p:cNvSpPr>
              <a:spLocks noChangeArrowheads="1"/>
            </p:cNvSpPr>
            <p:nvPr/>
          </p:nvSpPr>
          <p:spPr bwMode="auto">
            <a:xfrm>
              <a:off x="2282" y="124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V7</a:t>
              </a:r>
            </a:p>
          </p:txBody>
        </p:sp>
      </p:grpSp>
      <p:sp>
        <p:nvSpPr>
          <p:cNvPr id="1326221" name="Line 141"/>
          <p:cNvSpPr>
            <a:spLocks noChangeShapeType="1"/>
          </p:cNvSpPr>
          <p:nvPr/>
        </p:nvSpPr>
        <p:spPr bwMode="auto">
          <a:xfrm flipH="1">
            <a:off x="2514600" y="1512888"/>
            <a:ext cx="376238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2" name="Line 142"/>
          <p:cNvSpPr>
            <a:spLocks noChangeShapeType="1"/>
          </p:cNvSpPr>
          <p:nvPr/>
        </p:nvSpPr>
        <p:spPr bwMode="auto">
          <a:xfrm flipV="1">
            <a:off x="6846888" y="11303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3" name="Line 143"/>
          <p:cNvSpPr>
            <a:spLocks noChangeShapeType="1"/>
          </p:cNvSpPr>
          <p:nvPr/>
        </p:nvSpPr>
        <p:spPr bwMode="auto">
          <a:xfrm flipH="1">
            <a:off x="6084888" y="11303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4" name="Line 144"/>
          <p:cNvSpPr>
            <a:spLocks noChangeShapeType="1"/>
          </p:cNvSpPr>
          <p:nvPr/>
        </p:nvSpPr>
        <p:spPr bwMode="auto">
          <a:xfrm>
            <a:off x="6084888" y="14351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5" name="Line 145"/>
          <p:cNvSpPr>
            <a:spLocks noChangeShapeType="1"/>
          </p:cNvSpPr>
          <p:nvPr/>
        </p:nvSpPr>
        <p:spPr bwMode="auto">
          <a:xfrm>
            <a:off x="6542088" y="1739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6" name="Line 146"/>
          <p:cNvSpPr>
            <a:spLocks noChangeShapeType="1"/>
          </p:cNvSpPr>
          <p:nvPr/>
        </p:nvSpPr>
        <p:spPr bwMode="auto">
          <a:xfrm>
            <a:off x="6084888" y="1739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7" name="Line 147"/>
          <p:cNvSpPr>
            <a:spLocks noChangeShapeType="1"/>
          </p:cNvSpPr>
          <p:nvPr/>
        </p:nvSpPr>
        <p:spPr bwMode="auto">
          <a:xfrm flipV="1">
            <a:off x="6694488" y="14351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8" name="Rectangle 148"/>
          <p:cNvSpPr>
            <a:spLocks noChangeArrowheads="1"/>
          </p:cNvSpPr>
          <p:nvPr/>
        </p:nvSpPr>
        <p:spPr bwMode="auto">
          <a:xfrm>
            <a:off x="6161088" y="1435100"/>
            <a:ext cx="36353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V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k</a:t>
            </a:r>
          </a:p>
        </p:txBody>
      </p:sp>
      <p:sp>
        <p:nvSpPr>
          <p:cNvPr id="1326229" name="Rectangle 149"/>
          <p:cNvSpPr>
            <a:spLocks noChangeArrowheads="1"/>
          </p:cNvSpPr>
          <p:nvPr/>
        </p:nvSpPr>
        <p:spPr bwMode="auto">
          <a:xfrm>
            <a:off x="6161088" y="11303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V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</a:t>
            </a:r>
          </a:p>
        </p:txBody>
      </p:sp>
      <p:sp>
        <p:nvSpPr>
          <p:cNvPr id="1326230" name="Rectangle 150"/>
          <p:cNvSpPr>
            <a:spLocks noChangeArrowheads="1"/>
          </p:cNvSpPr>
          <p:nvPr/>
        </p:nvSpPr>
        <p:spPr bwMode="auto">
          <a:xfrm>
            <a:off x="6161088" y="8255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V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grpSp>
        <p:nvGrpSpPr>
          <p:cNvPr id="1326231" name="Group 151"/>
          <p:cNvGrpSpPr>
            <a:grpSpLocks/>
          </p:cNvGrpSpPr>
          <p:nvPr/>
        </p:nvGrpSpPr>
        <p:grpSpPr bwMode="auto">
          <a:xfrm>
            <a:off x="7388225" y="901700"/>
            <a:ext cx="974725" cy="301625"/>
            <a:chOff x="4613" y="576"/>
            <a:chExt cx="614" cy="190"/>
          </a:xfrm>
        </p:grpSpPr>
        <p:sp>
          <p:nvSpPr>
            <p:cNvPr id="1326232" name="Rectangle 152"/>
            <p:cNvSpPr>
              <a:spLocks noChangeArrowheads="1"/>
            </p:cNvSpPr>
            <p:nvPr/>
          </p:nvSpPr>
          <p:spPr bwMode="auto">
            <a:xfrm>
              <a:off x="4613" y="609"/>
              <a:ext cx="614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233" name="Rectangle 153"/>
            <p:cNvSpPr>
              <a:spLocks noChangeArrowheads="1"/>
            </p:cNvSpPr>
            <p:nvPr/>
          </p:nvSpPr>
          <p:spPr bwMode="auto">
            <a:xfrm>
              <a:off x="4655" y="57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V. Mask</a:t>
              </a:r>
            </a:p>
          </p:txBody>
        </p:sp>
      </p:grpSp>
      <p:grpSp>
        <p:nvGrpSpPr>
          <p:cNvPr id="1326234" name="Group 154"/>
          <p:cNvGrpSpPr>
            <a:grpSpLocks/>
          </p:cNvGrpSpPr>
          <p:nvPr/>
        </p:nvGrpSpPr>
        <p:grpSpPr bwMode="auto">
          <a:xfrm>
            <a:off x="7380288" y="1282700"/>
            <a:ext cx="990600" cy="301625"/>
            <a:chOff x="4624" y="576"/>
            <a:chExt cx="530" cy="190"/>
          </a:xfrm>
        </p:grpSpPr>
        <p:sp>
          <p:nvSpPr>
            <p:cNvPr id="1326235" name="Rectangle 155"/>
            <p:cNvSpPr>
              <a:spLocks noChangeArrowheads="1"/>
            </p:cNvSpPr>
            <p:nvPr/>
          </p:nvSpPr>
          <p:spPr bwMode="auto">
            <a:xfrm>
              <a:off x="4632" y="609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236" name="Rectangle 156"/>
            <p:cNvSpPr>
              <a:spLocks noChangeArrowheads="1"/>
            </p:cNvSpPr>
            <p:nvPr/>
          </p:nvSpPr>
          <p:spPr bwMode="auto">
            <a:xfrm>
              <a:off x="4624" y="576"/>
              <a:ext cx="53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V. Length</a:t>
              </a:r>
            </a:p>
          </p:txBody>
        </p:sp>
      </p:grpSp>
      <p:sp>
        <p:nvSpPr>
          <p:cNvPr id="1326237" name="Text Box 157"/>
          <p:cNvSpPr txBox="1">
            <a:spLocks noChangeArrowheads="1"/>
          </p:cNvSpPr>
          <p:nvPr/>
        </p:nvSpPr>
        <p:spPr bwMode="auto">
          <a:xfrm>
            <a:off x="3122613" y="1173163"/>
            <a:ext cx="20891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b="1">
                <a:ea typeface="굴림" charset="-127"/>
                <a:cs typeface="굴림" charset="-127"/>
              </a:rPr>
              <a:t>64 Element Vector Registers</a:t>
            </a:r>
            <a:endParaRPr lang="en-US" altLang="ko-KR" sz="2400" b="1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5C434-AF2A-0A49-A972-634FEAE2AC28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8130" name="Rectangle 2"/>
          <p:cNvSpPr>
            <a:spLocks noChangeArrowheads="1"/>
          </p:cNvSpPr>
          <p:nvPr/>
        </p:nvSpPr>
        <p:spPr bwMode="auto">
          <a:xfrm>
            <a:off x="1066800" y="-76200"/>
            <a:ext cx="7162800" cy="76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32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Vector Programming Model</a:t>
            </a:r>
          </a:p>
        </p:txBody>
      </p:sp>
      <p:grpSp>
        <p:nvGrpSpPr>
          <p:cNvPr id="1328131" name="Group 3"/>
          <p:cNvGrpSpPr>
            <a:grpSpLocks/>
          </p:cNvGrpSpPr>
          <p:nvPr/>
        </p:nvGrpSpPr>
        <p:grpSpPr bwMode="auto">
          <a:xfrm>
            <a:off x="228600" y="2895600"/>
            <a:ext cx="8686800" cy="1676400"/>
            <a:chOff x="144" y="1968"/>
            <a:chExt cx="5472" cy="1056"/>
          </a:xfrm>
        </p:grpSpPr>
        <p:sp>
          <p:nvSpPr>
            <p:cNvPr id="1328132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3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4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35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1328136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7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8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9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40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41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2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3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4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5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6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7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8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9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0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1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2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3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54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1328155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56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7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8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59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1328160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61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2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3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4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1328165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66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7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8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9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1328170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71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2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3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4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1328175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76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7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8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9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1328180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81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2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3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84" name="Text Box 56"/>
            <p:cNvSpPr txBox="1">
              <a:spLocks noChangeArrowheads="1"/>
            </p:cNvSpPr>
            <p:nvPr/>
          </p:nvSpPr>
          <p:spPr bwMode="auto">
            <a:xfrm>
              <a:off x="2470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sp>
          <p:nvSpPr>
            <p:cNvPr id="1328185" name="Text Box 57"/>
            <p:cNvSpPr txBox="1">
              <a:spLocks noChangeArrowheads="1"/>
            </p:cNvSpPr>
            <p:nvPr/>
          </p:nvSpPr>
          <p:spPr bwMode="auto">
            <a:xfrm>
              <a:off x="2902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sp>
          <p:nvSpPr>
            <p:cNvPr id="1328186" name="Text Box 58"/>
            <p:cNvSpPr txBox="1">
              <a:spLocks noChangeArrowheads="1"/>
            </p:cNvSpPr>
            <p:nvPr/>
          </p:nvSpPr>
          <p:spPr bwMode="auto">
            <a:xfrm>
              <a:off x="4440" y="2736"/>
              <a:ext cx="74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[VLR-1]</a:t>
              </a:r>
            </a:p>
          </p:txBody>
        </p:sp>
        <p:sp>
          <p:nvSpPr>
            <p:cNvPr id="1328187" name="Text Box 59"/>
            <p:cNvSpPr txBox="1">
              <a:spLocks noChangeArrowheads="1"/>
            </p:cNvSpPr>
            <p:nvPr/>
          </p:nvSpPr>
          <p:spPr bwMode="auto">
            <a:xfrm>
              <a:off x="288" y="2064"/>
              <a:ext cx="1728" cy="7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Vector Arithmetic Instructions</a:t>
              </a:r>
            </a:p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ADDV v3, v1, v2</a:t>
              </a:r>
            </a:p>
          </p:txBody>
        </p:sp>
        <p:sp>
          <p:nvSpPr>
            <p:cNvPr id="1328188" name="Text Box 60"/>
            <p:cNvSpPr txBox="1">
              <a:spLocks noChangeArrowheads="1"/>
            </p:cNvSpPr>
            <p:nvPr/>
          </p:nvSpPr>
          <p:spPr bwMode="auto">
            <a:xfrm>
              <a:off x="2102" y="2544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28189" name="Text Box 61"/>
            <p:cNvSpPr txBox="1">
              <a:spLocks noChangeArrowheads="1"/>
            </p:cNvSpPr>
            <p:nvPr/>
          </p:nvSpPr>
          <p:spPr bwMode="auto">
            <a:xfrm>
              <a:off x="2102" y="2112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28190" name="Text Box 62"/>
            <p:cNvSpPr txBox="1">
              <a:spLocks noChangeArrowheads="1"/>
            </p:cNvSpPr>
            <p:nvPr/>
          </p:nvSpPr>
          <p:spPr bwMode="auto">
            <a:xfrm>
              <a:off x="2102" y="196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8191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28192" name="Group 64"/>
          <p:cNvGrpSpPr>
            <a:grpSpLocks/>
          </p:cNvGrpSpPr>
          <p:nvPr/>
        </p:nvGrpSpPr>
        <p:grpSpPr bwMode="auto">
          <a:xfrm>
            <a:off x="228600" y="609600"/>
            <a:ext cx="8686800" cy="2209800"/>
            <a:chOff x="144" y="528"/>
            <a:chExt cx="5472" cy="1392"/>
          </a:xfrm>
        </p:grpSpPr>
        <p:grpSp>
          <p:nvGrpSpPr>
            <p:cNvPr id="1328193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1328194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5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6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7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8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9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0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1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2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3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4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5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6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7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8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9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10" name="Text Box 82"/>
            <p:cNvSpPr txBox="1">
              <a:spLocks noChangeArrowheads="1"/>
            </p:cNvSpPr>
            <p:nvPr/>
          </p:nvSpPr>
          <p:spPr bwMode="auto">
            <a:xfrm>
              <a:off x="271" y="528"/>
              <a:ext cx="1153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Scalar Registers</a:t>
              </a:r>
            </a:p>
          </p:txBody>
        </p:sp>
        <p:sp>
          <p:nvSpPr>
            <p:cNvPr id="1328211" name="Text Box 83"/>
            <p:cNvSpPr txBox="1">
              <a:spLocks noChangeArrowheads="1"/>
            </p:cNvSpPr>
            <p:nvPr/>
          </p:nvSpPr>
          <p:spPr bwMode="auto">
            <a:xfrm>
              <a:off x="541" y="1248"/>
              <a:ext cx="28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r0</a:t>
              </a:r>
            </a:p>
          </p:txBody>
        </p:sp>
        <p:sp>
          <p:nvSpPr>
            <p:cNvPr id="1328212" name="Text Box 84"/>
            <p:cNvSpPr txBox="1">
              <a:spLocks noChangeArrowheads="1"/>
            </p:cNvSpPr>
            <p:nvPr/>
          </p:nvSpPr>
          <p:spPr bwMode="auto">
            <a:xfrm>
              <a:off x="438" y="672"/>
              <a:ext cx="388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r15</a:t>
              </a:r>
            </a:p>
          </p:txBody>
        </p:sp>
        <p:sp>
          <p:nvSpPr>
            <p:cNvPr id="1328213" name="Text Box 85"/>
            <p:cNvSpPr txBox="1">
              <a:spLocks noChangeArrowheads="1"/>
            </p:cNvSpPr>
            <p:nvPr/>
          </p:nvSpPr>
          <p:spPr bwMode="auto">
            <a:xfrm>
              <a:off x="3006" y="528"/>
              <a:ext cx="1169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328214" name="Text Box 86"/>
            <p:cNvSpPr txBox="1">
              <a:spLocks noChangeArrowheads="1"/>
            </p:cNvSpPr>
            <p:nvPr/>
          </p:nvSpPr>
          <p:spPr bwMode="auto">
            <a:xfrm>
              <a:off x="1526" y="124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v0</a:t>
              </a:r>
            </a:p>
          </p:txBody>
        </p:sp>
        <p:sp>
          <p:nvSpPr>
            <p:cNvPr id="1328215" name="Text Box 87"/>
            <p:cNvSpPr txBox="1">
              <a:spLocks noChangeArrowheads="1"/>
            </p:cNvSpPr>
            <p:nvPr/>
          </p:nvSpPr>
          <p:spPr bwMode="auto">
            <a:xfrm>
              <a:off x="1424" y="672"/>
              <a:ext cx="4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v15</a:t>
              </a:r>
            </a:p>
          </p:txBody>
        </p:sp>
        <p:grpSp>
          <p:nvGrpSpPr>
            <p:cNvPr id="1328216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1328217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8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9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0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1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2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3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4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5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6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7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8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9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0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1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2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33" name="Text Box 105"/>
            <p:cNvSpPr txBox="1">
              <a:spLocks noChangeArrowheads="1"/>
            </p:cNvSpPr>
            <p:nvPr/>
          </p:nvSpPr>
          <p:spPr bwMode="auto">
            <a:xfrm>
              <a:off x="1809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grpSp>
          <p:nvGrpSpPr>
            <p:cNvPr id="1328234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1328235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6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7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8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9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0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1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2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3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4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5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6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7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8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9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0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51" name="Text Box 123"/>
            <p:cNvSpPr txBox="1">
              <a:spLocks noChangeArrowheads="1"/>
            </p:cNvSpPr>
            <p:nvPr/>
          </p:nvSpPr>
          <p:spPr bwMode="auto">
            <a:xfrm>
              <a:off x="2241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grpSp>
          <p:nvGrpSpPr>
            <p:cNvPr id="1328252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1328253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4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5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6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7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8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9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0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1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2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3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4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5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6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7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8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69" name="Text Box 141"/>
            <p:cNvSpPr txBox="1">
              <a:spLocks noChangeArrowheads="1"/>
            </p:cNvSpPr>
            <p:nvPr/>
          </p:nvSpPr>
          <p:spPr bwMode="auto">
            <a:xfrm>
              <a:off x="2673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[2]</a:t>
              </a:r>
            </a:p>
          </p:txBody>
        </p:sp>
        <p:grpSp>
          <p:nvGrpSpPr>
            <p:cNvPr id="1328270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1328271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2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3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4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5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6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7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8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9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0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1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2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3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4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5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6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87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288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1328289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0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1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2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3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4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5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6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7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8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9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0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1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2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3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4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05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06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1328307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8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9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0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1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2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3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4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5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6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7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8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9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0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1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2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23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24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1328325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6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7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8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9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0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1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2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3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4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5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6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7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8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9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0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41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42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1328343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4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5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6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7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8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9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0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1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2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3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4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5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6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7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8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59" name="Text Box 231"/>
            <p:cNvSpPr txBox="1">
              <a:spLocks noChangeArrowheads="1"/>
            </p:cNvSpPr>
            <p:nvPr/>
          </p:nvSpPr>
          <p:spPr bwMode="auto">
            <a:xfrm>
              <a:off x="4435" y="1344"/>
              <a:ext cx="109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[VLRMAX-1]</a:t>
              </a:r>
            </a:p>
          </p:txBody>
        </p:sp>
        <p:sp>
          <p:nvSpPr>
            <p:cNvPr id="1328360" name="Rectangle 232"/>
            <p:cNvSpPr>
              <a:spLocks noChangeArrowheads="1"/>
            </p:cNvSpPr>
            <p:nvPr/>
          </p:nvSpPr>
          <p:spPr bwMode="auto">
            <a:xfrm>
              <a:off x="3984" y="1728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VLR</a:t>
              </a:r>
            </a:p>
          </p:txBody>
        </p:sp>
        <p:sp>
          <p:nvSpPr>
            <p:cNvPr id="1328361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2" name="Text Box 234"/>
            <p:cNvSpPr txBox="1">
              <a:spLocks noChangeArrowheads="1"/>
            </p:cNvSpPr>
            <p:nvPr/>
          </p:nvSpPr>
          <p:spPr bwMode="auto">
            <a:xfrm>
              <a:off x="2443" y="1680"/>
              <a:ext cx="1587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Vector Length Register</a:t>
              </a:r>
            </a:p>
          </p:txBody>
        </p:sp>
      </p:grpSp>
      <p:grpSp>
        <p:nvGrpSpPr>
          <p:cNvPr id="1328363" name="Group 235"/>
          <p:cNvGrpSpPr>
            <a:grpSpLocks/>
          </p:cNvGrpSpPr>
          <p:nvPr/>
        </p:nvGrpSpPr>
        <p:grpSpPr bwMode="auto">
          <a:xfrm>
            <a:off x="228600" y="4648200"/>
            <a:ext cx="8686800" cy="1844675"/>
            <a:chOff x="144" y="3072"/>
            <a:chExt cx="5472" cy="1162"/>
          </a:xfrm>
        </p:grpSpPr>
        <p:sp>
          <p:nvSpPr>
            <p:cNvPr id="132836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8" name="Text Box 260"/>
            <p:cNvSpPr txBox="1">
              <a:spLocks noChangeArrowheads="1"/>
            </p:cNvSpPr>
            <p:nvPr/>
          </p:nvSpPr>
          <p:spPr bwMode="auto">
            <a:xfrm>
              <a:off x="2486" y="3216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8389" name="Text Box 261"/>
            <p:cNvSpPr txBox="1">
              <a:spLocks noChangeArrowheads="1"/>
            </p:cNvSpPr>
            <p:nvPr/>
          </p:nvSpPr>
          <p:spPr bwMode="auto">
            <a:xfrm>
              <a:off x="240" y="3072"/>
              <a:ext cx="1680" cy="65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Vector Load and Store Instructions</a:t>
              </a:r>
            </a:p>
            <a:p>
              <a:pPr>
                <a:lnSpc>
                  <a:spcPct val="60000"/>
                </a:lnSpc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LV v1, r1, r2</a:t>
              </a:r>
            </a:p>
          </p:txBody>
        </p:sp>
        <p:sp>
          <p:nvSpPr>
            <p:cNvPr id="132839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1" name="Text Box 263"/>
            <p:cNvSpPr txBox="1">
              <a:spLocks noChangeArrowheads="1"/>
            </p:cNvSpPr>
            <p:nvPr/>
          </p:nvSpPr>
          <p:spPr bwMode="auto">
            <a:xfrm>
              <a:off x="313" y="3984"/>
              <a:ext cx="78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Base, r1</a:t>
              </a:r>
            </a:p>
          </p:txBody>
        </p:sp>
        <p:sp>
          <p:nvSpPr>
            <p:cNvPr id="132839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5" name="Text Box 267"/>
            <p:cNvSpPr txBox="1">
              <a:spLocks noChangeArrowheads="1"/>
            </p:cNvSpPr>
            <p:nvPr/>
          </p:nvSpPr>
          <p:spPr bwMode="auto">
            <a:xfrm>
              <a:off x="1501" y="3984"/>
              <a:ext cx="880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Stride, r2</a:t>
              </a:r>
            </a:p>
          </p:txBody>
        </p:sp>
        <p:sp>
          <p:nvSpPr>
            <p:cNvPr id="132839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7" name="Text Box 269"/>
            <p:cNvSpPr txBox="1">
              <a:spLocks noChangeArrowheads="1"/>
            </p:cNvSpPr>
            <p:nvPr/>
          </p:nvSpPr>
          <p:spPr bwMode="auto">
            <a:xfrm>
              <a:off x="3442" y="3888"/>
              <a:ext cx="697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132839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9" name="Text Box 271"/>
            <p:cNvSpPr txBox="1">
              <a:spLocks noChangeArrowheads="1"/>
            </p:cNvSpPr>
            <p:nvPr/>
          </p:nvSpPr>
          <p:spPr bwMode="auto">
            <a:xfrm>
              <a:off x="3273" y="3120"/>
              <a:ext cx="122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D087F9-B113-7C46-85DD-8A6DD11DC085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Code Example</a:t>
            </a:r>
          </a:p>
        </p:txBody>
      </p:sp>
      <p:grpSp>
        <p:nvGrpSpPr>
          <p:cNvPr id="1330179" name="Group 3"/>
          <p:cNvGrpSpPr>
            <a:grpSpLocks/>
          </p:cNvGrpSpPr>
          <p:nvPr/>
        </p:nvGrpSpPr>
        <p:grpSpPr bwMode="auto">
          <a:xfrm>
            <a:off x="3352800" y="1600200"/>
            <a:ext cx="2743200" cy="4038600"/>
            <a:chOff x="2112" y="1008"/>
            <a:chExt cx="1728" cy="2544"/>
          </a:xfrm>
        </p:grpSpPr>
        <p:sp>
          <p:nvSpPr>
            <p:cNvPr id="1330180" name="Rectangle 4"/>
            <p:cNvSpPr>
              <a:spLocks noChangeArrowheads="1"/>
            </p:cNvSpPr>
            <p:nvPr/>
          </p:nvSpPr>
          <p:spPr bwMode="auto">
            <a:xfrm>
              <a:off x="2112" y="1008"/>
              <a:ext cx="1728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1" name="Text Box 5"/>
            <p:cNvSpPr txBox="1">
              <a:spLocks noChangeArrowheads="1"/>
            </p:cNvSpPr>
            <p:nvPr/>
          </p:nvSpPr>
          <p:spPr bwMode="auto">
            <a:xfrm>
              <a:off x="2112" y="1056"/>
              <a:ext cx="1671" cy="24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Scalar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LI R4, 64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loop: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L.D F0, 0(R1)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L.D F2, 0(R2)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ADD.D F4, F2, F0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S.D F4, 0(R3)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R1,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R2,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R3,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DSUBIU R4, 1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BNEZ R4, loop</a:t>
              </a:r>
            </a:p>
          </p:txBody>
        </p:sp>
      </p:grpSp>
      <p:grpSp>
        <p:nvGrpSpPr>
          <p:cNvPr id="1330182" name="Group 6"/>
          <p:cNvGrpSpPr>
            <a:grpSpLocks/>
          </p:cNvGrpSpPr>
          <p:nvPr/>
        </p:nvGrpSpPr>
        <p:grpSpPr bwMode="auto">
          <a:xfrm>
            <a:off x="6019800" y="1600200"/>
            <a:ext cx="2790825" cy="4038600"/>
            <a:chOff x="3792" y="1008"/>
            <a:chExt cx="1758" cy="2544"/>
          </a:xfrm>
        </p:grpSpPr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4" name="Text Box 8"/>
            <p:cNvSpPr txBox="1">
              <a:spLocks noChangeArrowheads="1"/>
            </p:cNvSpPr>
            <p:nvPr/>
          </p:nvSpPr>
          <p:spPr bwMode="auto">
            <a:xfrm>
              <a:off x="3792" y="1056"/>
              <a:ext cx="1758" cy="12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Vector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LI VLR, 64 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LV V1, R1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LV V2, R2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ADDV.D V3, V1, V2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SV V3, R3</a:t>
              </a:r>
            </a:p>
          </p:txBody>
        </p:sp>
      </p:grpSp>
      <p:grpSp>
        <p:nvGrpSpPr>
          <p:cNvPr id="1330185" name="Group 9"/>
          <p:cNvGrpSpPr>
            <a:grpSpLocks/>
          </p:cNvGrpSpPr>
          <p:nvPr/>
        </p:nvGrpSpPr>
        <p:grpSpPr bwMode="auto">
          <a:xfrm>
            <a:off x="381000" y="1600200"/>
            <a:ext cx="3065463" cy="4038600"/>
            <a:chOff x="240" y="1008"/>
            <a:chExt cx="1931" cy="2544"/>
          </a:xfrm>
        </p:grpSpPr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240" y="1008"/>
              <a:ext cx="1872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7" name="Text Box 11"/>
            <p:cNvSpPr txBox="1">
              <a:spLocks noChangeArrowheads="1"/>
            </p:cNvSpPr>
            <p:nvPr/>
          </p:nvSpPr>
          <p:spPr bwMode="auto">
            <a:xfrm>
              <a:off x="240" y="1104"/>
              <a:ext cx="1931" cy="5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C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for (i=0; i&lt;64; i++)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C[i] = A[i] + B[i];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D87BB-8E8E-7843-BA82-ADCCE7B2A44F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6858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Set Advantages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150938"/>
            <a:ext cx="8496300" cy="477996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Compact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one short instruction encodes N operations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Expressive, tells hardware that these N operations: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are independent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use the same functional unit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disjoint registers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registers in same pattern as previous instructions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a contiguous block of memory</a:t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 (unit-stride load/store)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memory in a known pattern </a:t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(strided load/store) 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Scalable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can run same code on more parallel pipelines (</a:t>
            </a:r>
            <a:r>
              <a:rPr lang="en-US" altLang="ko-KR" sz="2000" i="1">
                <a:ea typeface="굴림" charset="-127"/>
                <a:cs typeface="굴림" charset="-127"/>
              </a:rPr>
              <a:t>lanes)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2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22ECFF-ED5D-E044-B2D1-1016CEAE44D3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4274" name="Rectangle 2"/>
          <p:cNvSpPr>
            <a:spLocks noChangeArrowheads="1"/>
          </p:cNvSpPr>
          <p:nvPr/>
        </p:nvSpPr>
        <p:spPr bwMode="auto">
          <a:xfrm>
            <a:off x="838200" y="152400"/>
            <a:ext cx="71628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32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Vector Arithmetic Execution</a:t>
            </a:r>
          </a:p>
        </p:txBody>
      </p:sp>
      <p:sp>
        <p:nvSpPr>
          <p:cNvPr id="1334275" name="Rectangle 3"/>
          <p:cNvSpPr>
            <a:spLocks noChangeArrowheads="1"/>
          </p:cNvSpPr>
          <p:nvPr/>
        </p:nvSpPr>
        <p:spPr bwMode="auto">
          <a:xfrm>
            <a:off x="479425" y="1241425"/>
            <a:ext cx="5562600" cy="25019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Use deep pipeline (=&gt; fast clock) to execute element operations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Simplifies control of deep pipeline because elements in vector are independent (=&gt; no hazards!) </a:t>
            </a: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276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34277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1334278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79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0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1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1334282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3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4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5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1334286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7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8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289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0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1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/>
            <a:ahLst/>
            <a:cxnLst>
              <a:cxn ang="0">
                <a:pos x="0" y="1490"/>
              </a:cxn>
              <a:cxn ang="0">
                <a:pos x="2" y="1584"/>
              </a:cxn>
              <a:cxn ang="0">
                <a:pos x="482" y="1584"/>
              </a:cxn>
              <a:cxn ang="0">
                <a:pos x="482" y="0"/>
              </a:cxn>
            </a:cxnLst>
            <a:rect l="0" t="0" r="r" b="b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2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V1</a:t>
            </a:r>
          </a:p>
        </p:txBody>
      </p:sp>
      <p:sp>
        <p:nvSpPr>
          <p:cNvPr id="1334293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V2</a:t>
            </a:r>
          </a:p>
        </p:txBody>
      </p:sp>
      <p:sp>
        <p:nvSpPr>
          <p:cNvPr id="1334294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V3</a:t>
            </a:r>
          </a:p>
        </p:txBody>
      </p:sp>
      <p:sp>
        <p:nvSpPr>
          <p:cNvPr id="1334295" name="Text Box 23"/>
          <p:cNvSpPr txBox="1">
            <a:spLocks noChangeArrowheads="1"/>
          </p:cNvSpPr>
          <p:nvPr/>
        </p:nvSpPr>
        <p:spPr bwMode="auto">
          <a:xfrm>
            <a:off x="5943600" y="5638800"/>
            <a:ext cx="19843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V3 &lt;- v1 * v2</a:t>
            </a:r>
          </a:p>
        </p:txBody>
      </p:sp>
      <p:grpSp>
        <p:nvGrpSpPr>
          <p:cNvPr id="1334296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1334297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8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9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0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1334301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2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3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4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1334305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6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7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308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1828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ko-KR" altLang="en-US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309" name="Text Box 37"/>
          <p:cNvSpPr txBox="1">
            <a:spLocks noChangeArrowheads="1"/>
          </p:cNvSpPr>
          <p:nvPr/>
        </p:nvSpPr>
        <p:spPr bwMode="auto">
          <a:xfrm>
            <a:off x="2660650" y="4491038"/>
            <a:ext cx="32178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Six stage multiply pipeline</a:t>
            </a:r>
          </a:p>
        </p:txBody>
      </p:sp>
      <p:sp>
        <p:nvSpPr>
          <p:cNvPr id="1334310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E31BDB-F0F7-3843-9F15-193D5E6FF769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4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Lecture 15: </a:t>
            </a:r>
            <a:r>
              <a:rPr lang="en-US" dirty="0"/>
              <a:t>VLIW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classic VLIW, compiler is responsible for avoiding all hazards -&gt; simple hardware, complex compiler. Later </a:t>
            </a:r>
            <a:r>
              <a:rPr lang="en-US" dirty="0" err="1"/>
              <a:t>VLIWs</a:t>
            </a:r>
            <a:r>
              <a:rPr lang="en-US" dirty="0"/>
              <a:t> added more dynamic hardware interlocks</a:t>
            </a:r>
          </a:p>
          <a:p>
            <a:r>
              <a:rPr lang="en-US" dirty="0"/>
              <a:t>Use loop unrolling and software pipelining for loops, trace scheduling for more irregular code</a:t>
            </a:r>
          </a:p>
          <a:p>
            <a:r>
              <a:rPr lang="en-US" dirty="0"/>
              <a:t>Static scheduling difficult in presence of unpredictable branches and variable latency </a:t>
            </a:r>
            <a:r>
              <a:rPr lang="en-US" dirty="0" smtClean="0"/>
              <a:t>memory</a:t>
            </a:r>
          </a:p>
        </p:txBody>
      </p:sp>
      <p:sp>
        <p:nvSpPr>
          <p:cNvPr id="1248260" name="Rectangle 4"/>
          <p:cNvSpPr>
            <a:spLocks noChangeArrowheads="1"/>
          </p:cNvSpPr>
          <p:nvPr/>
        </p:nvSpPr>
        <p:spPr bwMode="auto">
          <a:xfrm>
            <a:off x="977900" y="6410325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853D0-6147-9444-A26C-FD99F1020E69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303213"/>
            <a:ext cx="7162800" cy="47625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Execution</a:t>
            </a:r>
          </a:p>
        </p:txBody>
      </p:sp>
      <p:sp>
        <p:nvSpPr>
          <p:cNvPr id="1336323" name="Text Box 3"/>
          <p:cNvSpPr txBox="1">
            <a:spLocks noChangeArrowheads="1"/>
          </p:cNvSpPr>
          <p:nvPr/>
        </p:nvSpPr>
        <p:spPr bwMode="auto">
          <a:xfrm>
            <a:off x="2974975" y="965200"/>
            <a:ext cx="1568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ADDV C,A,B</a:t>
            </a:r>
          </a:p>
        </p:txBody>
      </p:sp>
      <p:grpSp>
        <p:nvGrpSpPr>
          <p:cNvPr id="1336324" name="Group 4"/>
          <p:cNvGrpSpPr>
            <a:grpSpLocks/>
          </p:cNvGrpSpPr>
          <p:nvPr/>
        </p:nvGrpSpPr>
        <p:grpSpPr bwMode="auto">
          <a:xfrm>
            <a:off x="693738" y="1408113"/>
            <a:ext cx="2741612" cy="4816475"/>
            <a:chOff x="480" y="816"/>
            <a:chExt cx="1727" cy="3034"/>
          </a:xfrm>
        </p:grpSpPr>
        <p:grpSp>
          <p:nvGrpSpPr>
            <p:cNvPr id="1336325" name="Group 5"/>
            <p:cNvGrpSpPr>
              <a:grpSpLocks/>
            </p:cNvGrpSpPr>
            <p:nvPr/>
          </p:nvGrpSpPr>
          <p:grpSpPr bwMode="auto">
            <a:xfrm>
              <a:off x="658" y="1882"/>
              <a:ext cx="798" cy="1968"/>
              <a:chOff x="815" y="1402"/>
              <a:chExt cx="798" cy="1968"/>
            </a:xfrm>
          </p:grpSpPr>
          <p:sp>
            <p:nvSpPr>
              <p:cNvPr id="1336326" name="Freeform 6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27" name="Group 7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28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29" name="Freeform 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0" name="Line 1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1" name="Group 11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3" name="Freeform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4" name="Line 1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5" name="Group 15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7" name="Freeform 1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8" name="Line 18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39" name="Text Box 19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36340" name="Text Box 20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36341" name="Text Box 21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36342" name="Line 22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3" name="Line 23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4" name="Line 24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5" name="Text Box 25"/>
              <p:cNvSpPr txBox="1">
                <a:spLocks noChangeArrowheads="1"/>
              </p:cNvSpPr>
              <p:nvPr/>
            </p:nvSpPr>
            <p:spPr bwMode="auto">
              <a:xfrm>
                <a:off x="815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36346" name="Text Box 26"/>
              <p:cNvSpPr txBox="1">
                <a:spLocks noChangeArrowheads="1"/>
              </p:cNvSpPr>
              <p:nvPr/>
            </p:nvSpPr>
            <p:spPr bwMode="auto">
              <a:xfrm>
                <a:off x="1247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36347" name="Text Box 27"/>
              <p:cNvSpPr txBox="1">
                <a:spLocks noChangeArrowheads="1"/>
              </p:cNvSpPr>
              <p:nvPr/>
            </p:nvSpPr>
            <p:spPr bwMode="auto">
              <a:xfrm>
                <a:off x="815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36348" name="Text Box 28"/>
              <p:cNvSpPr txBox="1">
                <a:spLocks noChangeArrowheads="1"/>
              </p:cNvSpPr>
              <p:nvPr/>
            </p:nvSpPr>
            <p:spPr bwMode="auto">
              <a:xfrm>
                <a:off x="1247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36349" name="Text Box 29"/>
              <p:cNvSpPr txBox="1">
                <a:spLocks noChangeArrowheads="1"/>
              </p:cNvSpPr>
              <p:nvPr/>
            </p:nvSpPr>
            <p:spPr bwMode="auto">
              <a:xfrm>
                <a:off x="815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36350" name="Text Box 30"/>
              <p:cNvSpPr txBox="1">
                <a:spLocks noChangeArrowheads="1"/>
              </p:cNvSpPr>
              <p:nvPr/>
            </p:nvSpPr>
            <p:spPr bwMode="auto">
              <a:xfrm>
                <a:off x="1247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36351" name="Text Box 31"/>
              <p:cNvSpPr txBox="1">
                <a:spLocks noChangeArrowheads="1"/>
              </p:cNvSpPr>
              <p:nvPr/>
            </p:nvSpPr>
            <p:spPr bwMode="auto">
              <a:xfrm>
                <a:off x="815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36352" name="Text Box 32"/>
              <p:cNvSpPr txBox="1">
                <a:spLocks noChangeArrowheads="1"/>
              </p:cNvSpPr>
              <p:nvPr/>
            </p:nvSpPr>
            <p:spPr bwMode="auto">
              <a:xfrm>
                <a:off x="1247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</p:grpSp>
        <p:sp>
          <p:nvSpPr>
            <p:cNvPr id="1336353" name="Line 33"/>
            <p:cNvSpPr>
              <a:spLocks noChangeShapeType="1"/>
            </p:cNvSpPr>
            <p:nvPr/>
          </p:nvSpPr>
          <p:spPr bwMode="auto">
            <a:xfrm flipH="1">
              <a:off x="1152" y="816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354" name="Oval 34"/>
            <p:cNvSpPr>
              <a:spLocks noChangeArrowheads="1"/>
            </p:cNvSpPr>
            <p:nvPr/>
          </p:nvSpPr>
          <p:spPr bwMode="auto">
            <a:xfrm>
              <a:off x="480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Execution using one pipelined functional unit</a:t>
              </a:r>
            </a:p>
          </p:txBody>
        </p:sp>
      </p:grpSp>
      <p:grpSp>
        <p:nvGrpSpPr>
          <p:cNvPr id="1336355" name="Group 35"/>
          <p:cNvGrpSpPr>
            <a:grpSpLocks/>
          </p:cNvGrpSpPr>
          <p:nvPr/>
        </p:nvGrpSpPr>
        <p:grpSpPr bwMode="auto">
          <a:xfrm>
            <a:off x="3130550" y="1408113"/>
            <a:ext cx="5341938" cy="4816475"/>
            <a:chOff x="2015" y="816"/>
            <a:chExt cx="3365" cy="3034"/>
          </a:xfrm>
        </p:grpSpPr>
        <p:grpSp>
          <p:nvGrpSpPr>
            <p:cNvPr id="1336356" name="Group 36"/>
            <p:cNvGrpSpPr>
              <a:grpSpLocks/>
            </p:cNvGrpSpPr>
            <p:nvPr/>
          </p:nvGrpSpPr>
          <p:grpSpPr bwMode="auto">
            <a:xfrm>
              <a:off x="2015" y="1882"/>
              <a:ext cx="869" cy="1968"/>
              <a:chOff x="780" y="1402"/>
              <a:chExt cx="869" cy="1968"/>
            </a:xfrm>
          </p:grpSpPr>
          <p:sp>
            <p:nvSpPr>
              <p:cNvPr id="1336357" name="Freeform 37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58" name="Group 38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2" name="Group 42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6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6" name="Group 46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70" name="Text Box 50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36371" name="Text Box 51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C[8]</a:t>
                </a:r>
              </a:p>
            </p:txBody>
          </p:sp>
          <p:sp>
            <p:nvSpPr>
              <p:cNvPr id="1336372" name="Text Box 52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36373" name="Line 53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4" name="Line 54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5" name="Line 55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6" name="Text Box 56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A[12]</a:t>
                </a:r>
              </a:p>
            </p:txBody>
          </p:sp>
          <p:sp>
            <p:nvSpPr>
              <p:cNvPr id="1336377" name="Text Box 57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B[12]</a:t>
                </a:r>
              </a:p>
            </p:txBody>
          </p:sp>
          <p:sp>
            <p:nvSpPr>
              <p:cNvPr id="1336378" name="Text Box 58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A[16]</a:t>
                </a:r>
              </a:p>
            </p:txBody>
          </p:sp>
          <p:sp>
            <p:nvSpPr>
              <p:cNvPr id="1336379" name="Text Box 59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B[16]</a:t>
                </a:r>
              </a:p>
            </p:txBody>
          </p:sp>
          <p:sp>
            <p:nvSpPr>
              <p:cNvPr id="1336380" name="Text Box 60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A[20]</a:t>
                </a:r>
              </a:p>
            </p:txBody>
          </p:sp>
          <p:sp>
            <p:nvSpPr>
              <p:cNvPr id="1336381" name="Text Box 61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B[20]</a:t>
                </a:r>
              </a:p>
            </p:txBody>
          </p:sp>
          <p:sp>
            <p:nvSpPr>
              <p:cNvPr id="1336382" name="Text Box 62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A[24]</a:t>
                </a:r>
              </a:p>
            </p:txBody>
          </p:sp>
          <p:sp>
            <p:nvSpPr>
              <p:cNvPr id="1336383" name="Text Box 63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B[24]</a:t>
                </a:r>
              </a:p>
            </p:txBody>
          </p:sp>
        </p:grpSp>
        <p:grpSp>
          <p:nvGrpSpPr>
            <p:cNvPr id="1336384" name="Group 64"/>
            <p:cNvGrpSpPr>
              <a:grpSpLocks/>
            </p:cNvGrpSpPr>
            <p:nvPr/>
          </p:nvGrpSpPr>
          <p:grpSpPr bwMode="auto">
            <a:xfrm>
              <a:off x="2879" y="1882"/>
              <a:ext cx="869" cy="1968"/>
              <a:chOff x="780" y="1402"/>
              <a:chExt cx="869" cy="1968"/>
            </a:xfrm>
          </p:grpSpPr>
          <p:sp>
            <p:nvSpPr>
              <p:cNvPr id="1336385" name="Freeform 65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86" name="Group 66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87" name="Rectangle 6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8" name="Freeform 6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9" name="Line 6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0" name="Group 70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91" name="Rectangle 7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2" name="Freeform 7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3" name="Line 7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4" name="Group 74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6" name="Freeform 7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7" name="Line 7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98" name="Text Box 78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36399" name="Text Box 79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C[9]</a:t>
                </a:r>
              </a:p>
            </p:txBody>
          </p:sp>
          <p:sp>
            <p:nvSpPr>
              <p:cNvPr id="1336400" name="Text Box 80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36401" name="Line 81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2" name="Line 82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3" name="Line 83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4" name="Text Box 84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A[13]</a:t>
                </a:r>
              </a:p>
            </p:txBody>
          </p:sp>
          <p:sp>
            <p:nvSpPr>
              <p:cNvPr id="1336405" name="Text Box 85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B[13]</a:t>
                </a:r>
              </a:p>
            </p:txBody>
          </p:sp>
          <p:sp>
            <p:nvSpPr>
              <p:cNvPr id="1336406" name="Text Box 86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A[17]</a:t>
                </a:r>
              </a:p>
            </p:txBody>
          </p:sp>
          <p:sp>
            <p:nvSpPr>
              <p:cNvPr id="1336407" name="Text Box 87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B[17]</a:t>
                </a:r>
              </a:p>
            </p:txBody>
          </p:sp>
          <p:sp>
            <p:nvSpPr>
              <p:cNvPr id="1336408" name="Text Box 88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A[21]</a:t>
                </a:r>
              </a:p>
            </p:txBody>
          </p:sp>
          <p:sp>
            <p:nvSpPr>
              <p:cNvPr id="1336409" name="Text Box 89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B[21]</a:t>
                </a:r>
              </a:p>
            </p:txBody>
          </p:sp>
          <p:sp>
            <p:nvSpPr>
              <p:cNvPr id="1336410" name="Text Box 90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A[25]</a:t>
                </a:r>
              </a:p>
            </p:txBody>
          </p:sp>
          <p:sp>
            <p:nvSpPr>
              <p:cNvPr id="1336411" name="Text Box 91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B[25]</a:t>
                </a:r>
              </a:p>
            </p:txBody>
          </p:sp>
        </p:grpSp>
        <p:grpSp>
          <p:nvGrpSpPr>
            <p:cNvPr id="1336412" name="Group 92"/>
            <p:cNvGrpSpPr>
              <a:grpSpLocks/>
            </p:cNvGrpSpPr>
            <p:nvPr/>
          </p:nvGrpSpPr>
          <p:grpSpPr bwMode="auto">
            <a:xfrm>
              <a:off x="3695" y="1882"/>
              <a:ext cx="869" cy="1968"/>
              <a:chOff x="780" y="1402"/>
              <a:chExt cx="869" cy="1968"/>
            </a:xfrm>
          </p:grpSpPr>
          <p:sp>
            <p:nvSpPr>
              <p:cNvPr id="1336413" name="Freeform 93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14" name="Group 94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15" name="Rectangle 9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6" name="Freeform 9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7" name="Line 9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18" name="Group 98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19" name="Rectangle 9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0" name="Freeform 10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1" name="Line 10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22" name="Group 102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2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4" name="Freeform 10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5" name="Line 10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26" name="Text Box 106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C[6]</a:t>
                </a:r>
              </a:p>
            </p:txBody>
          </p:sp>
          <p:sp>
            <p:nvSpPr>
              <p:cNvPr id="1336427" name="Text Box 107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C[10]</a:t>
                </a:r>
              </a:p>
            </p:txBody>
          </p:sp>
          <p:sp>
            <p:nvSpPr>
              <p:cNvPr id="1336428" name="Text Box 108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36429" name="Line 109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0" name="Line 110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1" name="Line 111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2" name="Text Box 112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A[14]</a:t>
                </a:r>
              </a:p>
            </p:txBody>
          </p:sp>
          <p:sp>
            <p:nvSpPr>
              <p:cNvPr id="1336433" name="Text Box 113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B[14]</a:t>
                </a:r>
              </a:p>
            </p:txBody>
          </p:sp>
          <p:sp>
            <p:nvSpPr>
              <p:cNvPr id="1336434" name="Text Box 114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A[18]</a:t>
                </a:r>
              </a:p>
            </p:txBody>
          </p:sp>
          <p:sp>
            <p:nvSpPr>
              <p:cNvPr id="1336435" name="Text Box 115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B[18]</a:t>
                </a:r>
              </a:p>
            </p:txBody>
          </p:sp>
          <p:sp>
            <p:nvSpPr>
              <p:cNvPr id="1336436" name="Text Box 116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A[22]</a:t>
                </a:r>
              </a:p>
            </p:txBody>
          </p:sp>
          <p:sp>
            <p:nvSpPr>
              <p:cNvPr id="1336437" name="Text Box 117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B[22]</a:t>
                </a:r>
              </a:p>
            </p:txBody>
          </p:sp>
          <p:sp>
            <p:nvSpPr>
              <p:cNvPr id="1336438" name="Text Box 118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A[26]</a:t>
                </a:r>
              </a:p>
            </p:txBody>
          </p:sp>
          <p:sp>
            <p:nvSpPr>
              <p:cNvPr id="1336439" name="Text Box 119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B[26]</a:t>
                </a:r>
              </a:p>
            </p:txBody>
          </p:sp>
        </p:grpSp>
        <p:grpSp>
          <p:nvGrpSpPr>
            <p:cNvPr id="1336440" name="Group 120"/>
            <p:cNvGrpSpPr>
              <a:grpSpLocks/>
            </p:cNvGrpSpPr>
            <p:nvPr/>
          </p:nvGrpSpPr>
          <p:grpSpPr bwMode="auto">
            <a:xfrm>
              <a:off x="4511" y="1882"/>
              <a:ext cx="869" cy="1968"/>
              <a:chOff x="780" y="1402"/>
              <a:chExt cx="869" cy="1968"/>
            </a:xfrm>
          </p:grpSpPr>
          <p:sp>
            <p:nvSpPr>
              <p:cNvPr id="1336441" name="Freeform 121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42" name="Group 122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4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4" name="Freeform 12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5" name="Line 12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46" name="Group 126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4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8" name="Freeform 1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9" name="Line 12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50" name="Group 130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5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2" name="Freeform 13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3" name="Line 13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54" name="Text Box 134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C[7]</a:t>
                </a:r>
              </a:p>
            </p:txBody>
          </p:sp>
          <p:sp>
            <p:nvSpPr>
              <p:cNvPr id="1336455" name="Text Box 135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C[11]</a:t>
                </a:r>
              </a:p>
            </p:txBody>
          </p:sp>
          <p:sp>
            <p:nvSpPr>
              <p:cNvPr id="1336456" name="Text Box 136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C[3]</a:t>
                </a:r>
              </a:p>
            </p:txBody>
          </p:sp>
          <p:sp>
            <p:nvSpPr>
              <p:cNvPr id="1336457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8" name="Line 138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9" name="Line 139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60" name="Text Box 140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A[15]</a:t>
                </a:r>
              </a:p>
            </p:txBody>
          </p:sp>
          <p:sp>
            <p:nvSpPr>
              <p:cNvPr id="1336461" name="Text Box 141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B[15]</a:t>
                </a:r>
              </a:p>
            </p:txBody>
          </p:sp>
          <p:sp>
            <p:nvSpPr>
              <p:cNvPr id="1336462" name="Text Box 142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A[19]</a:t>
                </a:r>
              </a:p>
            </p:txBody>
          </p:sp>
          <p:sp>
            <p:nvSpPr>
              <p:cNvPr id="1336463" name="Text Box 143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B[19]</a:t>
                </a:r>
              </a:p>
            </p:txBody>
          </p:sp>
          <p:sp>
            <p:nvSpPr>
              <p:cNvPr id="1336464" name="Text Box 144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A[23]</a:t>
                </a:r>
              </a:p>
            </p:txBody>
          </p:sp>
          <p:sp>
            <p:nvSpPr>
              <p:cNvPr id="1336465" name="Text Box 145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B[23]</a:t>
                </a:r>
              </a:p>
            </p:txBody>
          </p:sp>
          <p:sp>
            <p:nvSpPr>
              <p:cNvPr id="1336466" name="Text Box 146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A[27]</a:t>
                </a:r>
              </a:p>
            </p:txBody>
          </p:sp>
          <p:sp>
            <p:nvSpPr>
              <p:cNvPr id="1336467" name="Text Box 147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B[27]</a:t>
                </a:r>
              </a:p>
            </p:txBody>
          </p:sp>
        </p:grpSp>
        <p:sp>
          <p:nvSpPr>
            <p:cNvPr id="1336468" name="Line 148"/>
            <p:cNvSpPr>
              <a:spLocks noChangeShapeType="1"/>
            </p:cNvSpPr>
            <p:nvPr/>
          </p:nvSpPr>
          <p:spPr bwMode="auto">
            <a:xfrm>
              <a:off x="2736" y="816"/>
              <a:ext cx="912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469" name="Oval 149"/>
            <p:cNvSpPr>
              <a:spLocks noChangeArrowheads="1"/>
            </p:cNvSpPr>
            <p:nvPr/>
          </p:nvSpPr>
          <p:spPr bwMode="auto">
            <a:xfrm flipH="1">
              <a:off x="2307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Execution using four pipelined functional units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BE858-8F61-0E47-B2FD-4481229F233B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8370" name="Rectangle 2"/>
          <p:cNvSpPr>
            <a:spLocks noChangeArrowheads="1"/>
          </p:cNvSpPr>
          <p:nvPr/>
        </p:nvSpPr>
        <p:spPr bwMode="auto">
          <a:xfrm>
            <a:off x="838200" y="152400"/>
            <a:ext cx="7162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32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Vector Memory System</a:t>
            </a:r>
          </a:p>
        </p:txBody>
      </p:sp>
      <p:grpSp>
        <p:nvGrpSpPr>
          <p:cNvPr id="1338437" name="Group 69"/>
          <p:cNvGrpSpPr>
            <a:grpSpLocks/>
          </p:cNvGrpSpPr>
          <p:nvPr/>
        </p:nvGrpSpPr>
        <p:grpSpPr bwMode="auto">
          <a:xfrm>
            <a:off x="381000" y="2603500"/>
            <a:ext cx="8610600" cy="3703638"/>
            <a:chOff x="240" y="1640"/>
            <a:chExt cx="5424" cy="2333"/>
          </a:xfrm>
        </p:grpSpPr>
        <p:grpSp>
          <p:nvGrpSpPr>
            <p:cNvPr id="1338372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1338373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338374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338375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338376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  <p:sp>
            <p:nvSpPr>
              <p:cNvPr id="1338377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4</a:t>
                </a:r>
              </a:p>
            </p:txBody>
          </p:sp>
          <p:sp>
            <p:nvSpPr>
              <p:cNvPr id="1338378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5</a:t>
                </a:r>
              </a:p>
            </p:txBody>
          </p:sp>
          <p:sp>
            <p:nvSpPr>
              <p:cNvPr id="1338379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6</a:t>
                </a:r>
              </a:p>
            </p:txBody>
          </p:sp>
          <p:sp>
            <p:nvSpPr>
              <p:cNvPr id="1338380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7</a:t>
                </a:r>
              </a:p>
            </p:txBody>
          </p:sp>
          <p:sp>
            <p:nvSpPr>
              <p:cNvPr id="1338381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8</a:t>
                </a:r>
              </a:p>
            </p:txBody>
          </p:sp>
          <p:sp>
            <p:nvSpPr>
              <p:cNvPr id="1338382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9</a:t>
                </a:r>
              </a:p>
            </p:txBody>
          </p:sp>
          <p:sp>
            <p:nvSpPr>
              <p:cNvPr id="1338383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38384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38385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38386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D</a:t>
                </a:r>
              </a:p>
            </p:txBody>
          </p:sp>
          <p:sp>
            <p:nvSpPr>
              <p:cNvPr id="1338387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E</a:t>
                </a:r>
              </a:p>
            </p:txBody>
          </p:sp>
          <p:sp>
            <p:nvSpPr>
              <p:cNvPr id="1338388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F</a:t>
                </a:r>
              </a:p>
            </p:txBody>
          </p:sp>
          <p:grpSp>
            <p:nvGrpSpPr>
              <p:cNvPr id="1338389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1338390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1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2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8393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4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5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6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7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8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9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0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1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2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3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4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5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6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7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8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9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10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11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38412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1338413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4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5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38416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1338417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8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9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0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1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2" name="Text Box 54"/>
            <p:cNvSpPr txBox="1">
              <a:spLocks noChangeArrowheads="1"/>
            </p:cNvSpPr>
            <p:nvPr/>
          </p:nvSpPr>
          <p:spPr bwMode="auto">
            <a:xfrm>
              <a:off x="4992" y="2256"/>
              <a:ext cx="247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Verdana" charset="0"/>
                  <a:ea typeface="굴림" charset="-127"/>
                  <a:cs typeface="굴림" charset="-127"/>
                </a:rPr>
                <a:t>+</a:t>
              </a:r>
            </a:p>
          </p:txBody>
        </p:sp>
        <p:grpSp>
          <p:nvGrpSpPr>
            <p:cNvPr id="1338423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1338424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5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6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7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288" y="0"/>
                </a:cxn>
                <a:cxn ang="0">
                  <a:pos x="288" y="96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8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9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0" name="Text Box 62"/>
            <p:cNvSpPr txBox="1">
              <a:spLocks noChangeArrowheads="1"/>
            </p:cNvSpPr>
            <p:nvPr/>
          </p:nvSpPr>
          <p:spPr bwMode="auto">
            <a:xfrm>
              <a:off x="4512" y="1640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Base</a:t>
              </a:r>
            </a:p>
          </p:txBody>
        </p:sp>
        <p:sp>
          <p:nvSpPr>
            <p:cNvPr id="1338431" name="Text Box 63"/>
            <p:cNvSpPr txBox="1">
              <a:spLocks noChangeArrowheads="1"/>
            </p:cNvSpPr>
            <p:nvPr/>
          </p:nvSpPr>
          <p:spPr bwMode="auto">
            <a:xfrm>
              <a:off x="4992" y="1640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Stride</a:t>
              </a:r>
            </a:p>
          </p:txBody>
        </p:sp>
        <p:sp>
          <p:nvSpPr>
            <p:cNvPr id="1338432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3" name="Text Box 65"/>
            <p:cNvSpPr txBox="1">
              <a:spLocks noChangeArrowheads="1"/>
            </p:cNvSpPr>
            <p:nvPr/>
          </p:nvSpPr>
          <p:spPr bwMode="auto">
            <a:xfrm>
              <a:off x="1785" y="1727"/>
              <a:ext cx="1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338434" name="Text Box 66"/>
            <p:cNvSpPr txBox="1">
              <a:spLocks noChangeArrowheads="1"/>
            </p:cNvSpPr>
            <p:nvPr/>
          </p:nvSpPr>
          <p:spPr bwMode="auto">
            <a:xfrm>
              <a:off x="2006" y="3761"/>
              <a:ext cx="10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Memory Banks</a:t>
              </a:r>
            </a:p>
          </p:txBody>
        </p:sp>
        <p:sp>
          <p:nvSpPr>
            <p:cNvPr id="1338435" name="Text Box 67"/>
            <p:cNvSpPr txBox="1">
              <a:spLocks noChangeArrowheads="1"/>
            </p:cNvSpPr>
            <p:nvPr/>
          </p:nvSpPr>
          <p:spPr bwMode="auto">
            <a:xfrm>
              <a:off x="3504" y="2120"/>
              <a:ext cx="10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Address Generator</a:t>
              </a:r>
            </a:p>
          </p:txBody>
        </p:sp>
      </p:grpSp>
      <p:sp>
        <p:nvSpPr>
          <p:cNvPr id="1338436" name="Text Box 68"/>
          <p:cNvSpPr txBox="1">
            <a:spLocks noChangeArrowheads="1"/>
          </p:cNvSpPr>
          <p:nvPr/>
        </p:nvSpPr>
        <p:spPr bwMode="auto">
          <a:xfrm>
            <a:off x="279400" y="1290638"/>
            <a:ext cx="7761288" cy="7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Cray-1, 16 banks, 4 cycle bank busy time, 12 cycle latency</a:t>
            </a:r>
            <a:endParaRPr lang="en-US" altLang="ko-KR" i="1"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buFontTx/>
              <a:buChar char="•"/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 Bank busy time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: Time before bank ready to accept next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110EA-6D4A-A742-9274-8F7B7E891E8C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162800" cy="712787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Unit Structure</a:t>
            </a:r>
          </a:p>
        </p:txBody>
      </p:sp>
      <p:sp>
        <p:nvSpPr>
          <p:cNvPr id="1340419" name="Freeform 3"/>
          <p:cNvSpPr>
            <a:spLocks/>
          </p:cNvSpPr>
          <p:nvPr/>
        </p:nvSpPr>
        <p:spPr bwMode="auto">
          <a:xfrm>
            <a:off x="182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20" name="Group 4"/>
          <p:cNvGrpSpPr>
            <a:grpSpLocks/>
          </p:cNvGrpSpPr>
          <p:nvPr/>
        </p:nvGrpSpPr>
        <p:grpSpPr bwMode="auto">
          <a:xfrm>
            <a:off x="1828800" y="4976812"/>
            <a:ext cx="993775" cy="76200"/>
            <a:chOff x="1536" y="2256"/>
            <a:chExt cx="626" cy="48"/>
          </a:xfrm>
        </p:grpSpPr>
        <p:sp>
          <p:nvSpPr>
            <p:cNvPr id="1340421" name="Rectangle 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2" name="Freeform 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3" name="Line 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4" name="Group 8"/>
          <p:cNvGrpSpPr>
            <a:grpSpLocks/>
          </p:cNvGrpSpPr>
          <p:nvPr/>
        </p:nvGrpSpPr>
        <p:grpSpPr bwMode="auto">
          <a:xfrm>
            <a:off x="1828800" y="4214812"/>
            <a:ext cx="993775" cy="76200"/>
            <a:chOff x="1536" y="2256"/>
            <a:chExt cx="626" cy="48"/>
          </a:xfrm>
        </p:grpSpPr>
        <p:sp>
          <p:nvSpPr>
            <p:cNvPr id="1340425" name="Rectangle 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6" name="Freeform 1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7" name="Line 1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8" name="Group 12"/>
          <p:cNvGrpSpPr>
            <a:grpSpLocks/>
          </p:cNvGrpSpPr>
          <p:nvPr/>
        </p:nvGrpSpPr>
        <p:grpSpPr bwMode="auto">
          <a:xfrm>
            <a:off x="1828800" y="4595812"/>
            <a:ext cx="993775" cy="76200"/>
            <a:chOff x="1536" y="2256"/>
            <a:chExt cx="626" cy="48"/>
          </a:xfrm>
        </p:grpSpPr>
        <p:sp>
          <p:nvSpPr>
            <p:cNvPr id="1340429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0" name="Freeform 1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1" name="Line 1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32" name="Line 16"/>
          <p:cNvSpPr>
            <a:spLocks noChangeShapeType="1"/>
          </p:cNvSpPr>
          <p:nvPr/>
        </p:nvSpPr>
        <p:spPr bwMode="auto">
          <a:xfrm>
            <a:off x="259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3" name="Line 17"/>
          <p:cNvSpPr>
            <a:spLocks noChangeShapeType="1"/>
          </p:cNvSpPr>
          <p:nvPr/>
        </p:nvSpPr>
        <p:spPr bwMode="auto">
          <a:xfrm>
            <a:off x="198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4" name="Freeform 18"/>
          <p:cNvSpPr>
            <a:spLocks/>
          </p:cNvSpPr>
          <p:nvPr/>
        </p:nvSpPr>
        <p:spPr bwMode="auto">
          <a:xfrm flipV="1">
            <a:off x="182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35" name="Group 19"/>
          <p:cNvGrpSpPr>
            <a:grpSpLocks/>
          </p:cNvGrpSpPr>
          <p:nvPr/>
        </p:nvGrpSpPr>
        <p:grpSpPr bwMode="auto">
          <a:xfrm flipV="1">
            <a:off x="1828800" y="1547812"/>
            <a:ext cx="993775" cy="76200"/>
            <a:chOff x="1536" y="2256"/>
            <a:chExt cx="626" cy="48"/>
          </a:xfrm>
        </p:grpSpPr>
        <p:sp>
          <p:nvSpPr>
            <p:cNvPr id="1340436" name="Rectangle 2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7" name="Freeform 2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8" name="Line 2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39" name="Group 23"/>
          <p:cNvGrpSpPr>
            <a:grpSpLocks/>
          </p:cNvGrpSpPr>
          <p:nvPr/>
        </p:nvGrpSpPr>
        <p:grpSpPr bwMode="auto">
          <a:xfrm flipV="1">
            <a:off x="1828800" y="2309812"/>
            <a:ext cx="993775" cy="76200"/>
            <a:chOff x="1536" y="2256"/>
            <a:chExt cx="626" cy="48"/>
          </a:xfrm>
        </p:grpSpPr>
        <p:sp>
          <p:nvSpPr>
            <p:cNvPr id="1340440" name="Rectangle 2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1" name="Freeform 2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2" name="Line 2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43" name="Group 27"/>
          <p:cNvGrpSpPr>
            <a:grpSpLocks/>
          </p:cNvGrpSpPr>
          <p:nvPr/>
        </p:nvGrpSpPr>
        <p:grpSpPr bwMode="auto">
          <a:xfrm flipV="1">
            <a:off x="1828800" y="1928812"/>
            <a:ext cx="993775" cy="76200"/>
            <a:chOff x="1536" y="2256"/>
            <a:chExt cx="626" cy="48"/>
          </a:xfrm>
        </p:grpSpPr>
        <p:sp>
          <p:nvSpPr>
            <p:cNvPr id="1340444" name="Rectangle 2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5" name="Freeform 2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6" name="Line 3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47" name="Line 31"/>
          <p:cNvSpPr>
            <a:spLocks noChangeShapeType="1"/>
          </p:cNvSpPr>
          <p:nvPr/>
        </p:nvSpPr>
        <p:spPr bwMode="auto">
          <a:xfrm flipV="1">
            <a:off x="259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8" name="Line 32"/>
          <p:cNvSpPr>
            <a:spLocks noChangeShapeType="1"/>
          </p:cNvSpPr>
          <p:nvPr/>
        </p:nvSpPr>
        <p:spPr bwMode="auto">
          <a:xfrm flipV="1">
            <a:off x="198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9" name="Rectangle 33"/>
          <p:cNvSpPr>
            <a:spLocks noChangeArrowheads="1"/>
          </p:cNvSpPr>
          <p:nvPr/>
        </p:nvSpPr>
        <p:spPr bwMode="auto">
          <a:xfrm>
            <a:off x="152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0" name="Freeform 34"/>
          <p:cNvSpPr>
            <a:spLocks/>
          </p:cNvSpPr>
          <p:nvPr/>
        </p:nvSpPr>
        <p:spPr bwMode="auto">
          <a:xfrm>
            <a:off x="228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1" name="Freeform 35"/>
          <p:cNvSpPr>
            <a:spLocks/>
          </p:cNvSpPr>
          <p:nvPr/>
        </p:nvSpPr>
        <p:spPr bwMode="auto">
          <a:xfrm flipV="1">
            <a:off x="228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2" name="Line 36"/>
          <p:cNvSpPr>
            <a:spLocks noChangeShapeType="1"/>
          </p:cNvSpPr>
          <p:nvPr/>
        </p:nvSpPr>
        <p:spPr bwMode="auto">
          <a:xfrm flipV="1">
            <a:off x="160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3" name="Line 37"/>
          <p:cNvSpPr>
            <a:spLocks noChangeShapeType="1"/>
          </p:cNvSpPr>
          <p:nvPr/>
        </p:nvSpPr>
        <p:spPr bwMode="auto">
          <a:xfrm>
            <a:off x="175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4" name="Freeform 38"/>
          <p:cNvSpPr>
            <a:spLocks/>
          </p:cNvSpPr>
          <p:nvPr/>
        </p:nvSpPr>
        <p:spPr bwMode="auto">
          <a:xfrm>
            <a:off x="373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55" name="Group 39"/>
          <p:cNvGrpSpPr>
            <a:grpSpLocks/>
          </p:cNvGrpSpPr>
          <p:nvPr/>
        </p:nvGrpSpPr>
        <p:grpSpPr bwMode="auto">
          <a:xfrm>
            <a:off x="3733800" y="4976812"/>
            <a:ext cx="993775" cy="76200"/>
            <a:chOff x="1536" y="2256"/>
            <a:chExt cx="626" cy="48"/>
          </a:xfrm>
        </p:grpSpPr>
        <p:sp>
          <p:nvSpPr>
            <p:cNvPr id="1340456" name="Rectangle 4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7" name="Freeform 4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8" name="Line 4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59" name="Group 43"/>
          <p:cNvGrpSpPr>
            <a:grpSpLocks/>
          </p:cNvGrpSpPr>
          <p:nvPr/>
        </p:nvGrpSpPr>
        <p:grpSpPr bwMode="auto">
          <a:xfrm>
            <a:off x="3733800" y="4214812"/>
            <a:ext cx="993775" cy="76200"/>
            <a:chOff x="1536" y="2256"/>
            <a:chExt cx="626" cy="48"/>
          </a:xfrm>
        </p:grpSpPr>
        <p:sp>
          <p:nvSpPr>
            <p:cNvPr id="1340460" name="Rectangle 4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1" name="Freeform 4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2" name="Line 4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63" name="Group 47"/>
          <p:cNvGrpSpPr>
            <a:grpSpLocks/>
          </p:cNvGrpSpPr>
          <p:nvPr/>
        </p:nvGrpSpPr>
        <p:grpSpPr bwMode="auto">
          <a:xfrm>
            <a:off x="3733800" y="4595812"/>
            <a:ext cx="993775" cy="76200"/>
            <a:chOff x="1536" y="2256"/>
            <a:chExt cx="626" cy="48"/>
          </a:xfrm>
        </p:grpSpPr>
        <p:sp>
          <p:nvSpPr>
            <p:cNvPr id="1340464" name="Rectangle 4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5" name="Freeform 4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6" name="Line 5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67" name="Line 51"/>
          <p:cNvSpPr>
            <a:spLocks noChangeShapeType="1"/>
          </p:cNvSpPr>
          <p:nvPr/>
        </p:nvSpPr>
        <p:spPr bwMode="auto">
          <a:xfrm>
            <a:off x="449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8" name="Line 52"/>
          <p:cNvSpPr>
            <a:spLocks noChangeShapeType="1"/>
          </p:cNvSpPr>
          <p:nvPr/>
        </p:nvSpPr>
        <p:spPr bwMode="auto">
          <a:xfrm>
            <a:off x="388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9" name="Freeform 53"/>
          <p:cNvSpPr>
            <a:spLocks/>
          </p:cNvSpPr>
          <p:nvPr/>
        </p:nvSpPr>
        <p:spPr bwMode="auto">
          <a:xfrm flipV="1">
            <a:off x="373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70" name="Group 54"/>
          <p:cNvGrpSpPr>
            <a:grpSpLocks/>
          </p:cNvGrpSpPr>
          <p:nvPr/>
        </p:nvGrpSpPr>
        <p:grpSpPr bwMode="auto">
          <a:xfrm flipV="1">
            <a:off x="3733800" y="1547812"/>
            <a:ext cx="993775" cy="76200"/>
            <a:chOff x="1536" y="2256"/>
            <a:chExt cx="626" cy="48"/>
          </a:xfrm>
        </p:grpSpPr>
        <p:sp>
          <p:nvSpPr>
            <p:cNvPr id="1340471" name="Rectangle 5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2" name="Freeform 5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3" name="Line 5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4" name="Group 58"/>
          <p:cNvGrpSpPr>
            <a:grpSpLocks/>
          </p:cNvGrpSpPr>
          <p:nvPr/>
        </p:nvGrpSpPr>
        <p:grpSpPr bwMode="auto">
          <a:xfrm flipV="1">
            <a:off x="3733800" y="2309812"/>
            <a:ext cx="993775" cy="76200"/>
            <a:chOff x="1536" y="2256"/>
            <a:chExt cx="626" cy="48"/>
          </a:xfrm>
        </p:grpSpPr>
        <p:sp>
          <p:nvSpPr>
            <p:cNvPr id="1340475" name="Rectangle 5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6" name="Freeform 6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7" name="Line 6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8" name="Group 62"/>
          <p:cNvGrpSpPr>
            <a:grpSpLocks/>
          </p:cNvGrpSpPr>
          <p:nvPr/>
        </p:nvGrpSpPr>
        <p:grpSpPr bwMode="auto">
          <a:xfrm flipV="1">
            <a:off x="3733800" y="1928812"/>
            <a:ext cx="993775" cy="76200"/>
            <a:chOff x="1536" y="2256"/>
            <a:chExt cx="626" cy="48"/>
          </a:xfrm>
        </p:grpSpPr>
        <p:sp>
          <p:nvSpPr>
            <p:cNvPr id="1340479" name="Rectangle 6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0" name="Freeform 6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1" name="Line 6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82" name="Line 66"/>
          <p:cNvSpPr>
            <a:spLocks noChangeShapeType="1"/>
          </p:cNvSpPr>
          <p:nvPr/>
        </p:nvSpPr>
        <p:spPr bwMode="auto">
          <a:xfrm flipV="1">
            <a:off x="449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3" name="Line 67"/>
          <p:cNvSpPr>
            <a:spLocks noChangeShapeType="1"/>
          </p:cNvSpPr>
          <p:nvPr/>
        </p:nvSpPr>
        <p:spPr bwMode="auto">
          <a:xfrm flipV="1">
            <a:off x="388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4" name="Rectangle 68"/>
          <p:cNvSpPr>
            <a:spLocks noChangeArrowheads="1"/>
          </p:cNvSpPr>
          <p:nvPr/>
        </p:nvSpPr>
        <p:spPr bwMode="auto">
          <a:xfrm>
            <a:off x="342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5" name="Freeform 69"/>
          <p:cNvSpPr>
            <a:spLocks/>
          </p:cNvSpPr>
          <p:nvPr/>
        </p:nvSpPr>
        <p:spPr bwMode="auto">
          <a:xfrm>
            <a:off x="419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6" name="Freeform 70"/>
          <p:cNvSpPr>
            <a:spLocks/>
          </p:cNvSpPr>
          <p:nvPr/>
        </p:nvSpPr>
        <p:spPr bwMode="auto">
          <a:xfrm flipV="1">
            <a:off x="419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7" name="Line 71"/>
          <p:cNvSpPr>
            <a:spLocks noChangeShapeType="1"/>
          </p:cNvSpPr>
          <p:nvPr/>
        </p:nvSpPr>
        <p:spPr bwMode="auto">
          <a:xfrm flipV="1">
            <a:off x="350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8" name="Line 72"/>
          <p:cNvSpPr>
            <a:spLocks noChangeShapeType="1"/>
          </p:cNvSpPr>
          <p:nvPr/>
        </p:nvSpPr>
        <p:spPr bwMode="auto">
          <a:xfrm>
            <a:off x="365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9" name="Freeform 73"/>
          <p:cNvSpPr>
            <a:spLocks/>
          </p:cNvSpPr>
          <p:nvPr/>
        </p:nvSpPr>
        <p:spPr bwMode="auto">
          <a:xfrm>
            <a:off x="563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90" name="Group 74"/>
          <p:cNvGrpSpPr>
            <a:grpSpLocks/>
          </p:cNvGrpSpPr>
          <p:nvPr/>
        </p:nvGrpSpPr>
        <p:grpSpPr bwMode="auto">
          <a:xfrm>
            <a:off x="5638800" y="4976812"/>
            <a:ext cx="993775" cy="76200"/>
            <a:chOff x="1536" y="2256"/>
            <a:chExt cx="626" cy="48"/>
          </a:xfrm>
        </p:grpSpPr>
        <p:sp>
          <p:nvSpPr>
            <p:cNvPr id="1340491" name="Rectangle 7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2" name="Freeform 7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3" name="Line 7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4" name="Group 78"/>
          <p:cNvGrpSpPr>
            <a:grpSpLocks/>
          </p:cNvGrpSpPr>
          <p:nvPr/>
        </p:nvGrpSpPr>
        <p:grpSpPr bwMode="auto">
          <a:xfrm>
            <a:off x="5638800" y="4214812"/>
            <a:ext cx="993775" cy="76200"/>
            <a:chOff x="1536" y="2256"/>
            <a:chExt cx="626" cy="48"/>
          </a:xfrm>
        </p:grpSpPr>
        <p:sp>
          <p:nvSpPr>
            <p:cNvPr id="1340495" name="Rectangle 7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6" name="Freeform 8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7" name="Line 8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8" name="Group 82"/>
          <p:cNvGrpSpPr>
            <a:grpSpLocks/>
          </p:cNvGrpSpPr>
          <p:nvPr/>
        </p:nvGrpSpPr>
        <p:grpSpPr bwMode="auto">
          <a:xfrm>
            <a:off x="5638800" y="4595812"/>
            <a:ext cx="993775" cy="76200"/>
            <a:chOff x="1536" y="2256"/>
            <a:chExt cx="626" cy="48"/>
          </a:xfrm>
        </p:grpSpPr>
        <p:sp>
          <p:nvSpPr>
            <p:cNvPr id="1340499" name="Rectangle 8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0" name="Freeform 8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1" name="Line 8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02" name="Line 86"/>
          <p:cNvSpPr>
            <a:spLocks noChangeShapeType="1"/>
          </p:cNvSpPr>
          <p:nvPr/>
        </p:nvSpPr>
        <p:spPr bwMode="auto">
          <a:xfrm>
            <a:off x="640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3" name="Line 87"/>
          <p:cNvSpPr>
            <a:spLocks noChangeShapeType="1"/>
          </p:cNvSpPr>
          <p:nvPr/>
        </p:nvSpPr>
        <p:spPr bwMode="auto">
          <a:xfrm>
            <a:off x="579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4" name="Freeform 88"/>
          <p:cNvSpPr>
            <a:spLocks/>
          </p:cNvSpPr>
          <p:nvPr/>
        </p:nvSpPr>
        <p:spPr bwMode="auto">
          <a:xfrm flipV="1">
            <a:off x="563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05" name="Group 89"/>
          <p:cNvGrpSpPr>
            <a:grpSpLocks/>
          </p:cNvGrpSpPr>
          <p:nvPr/>
        </p:nvGrpSpPr>
        <p:grpSpPr bwMode="auto">
          <a:xfrm flipV="1">
            <a:off x="5638800" y="1547812"/>
            <a:ext cx="993775" cy="76200"/>
            <a:chOff x="1536" y="2256"/>
            <a:chExt cx="626" cy="48"/>
          </a:xfrm>
        </p:grpSpPr>
        <p:sp>
          <p:nvSpPr>
            <p:cNvPr id="1340506" name="Rectangle 9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7" name="Freeform 9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8" name="Line 9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09" name="Group 93"/>
          <p:cNvGrpSpPr>
            <a:grpSpLocks/>
          </p:cNvGrpSpPr>
          <p:nvPr/>
        </p:nvGrpSpPr>
        <p:grpSpPr bwMode="auto">
          <a:xfrm flipV="1">
            <a:off x="5638800" y="2309812"/>
            <a:ext cx="993775" cy="76200"/>
            <a:chOff x="1536" y="2256"/>
            <a:chExt cx="626" cy="48"/>
          </a:xfrm>
        </p:grpSpPr>
        <p:sp>
          <p:nvSpPr>
            <p:cNvPr id="1340510" name="Rectangle 9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1" name="Freeform 9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2" name="Line 9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13" name="Group 97"/>
          <p:cNvGrpSpPr>
            <a:grpSpLocks/>
          </p:cNvGrpSpPr>
          <p:nvPr/>
        </p:nvGrpSpPr>
        <p:grpSpPr bwMode="auto">
          <a:xfrm flipV="1">
            <a:off x="5638800" y="1928812"/>
            <a:ext cx="993775" cy="76200"/>
            <a:chOff x="1536" y="2256"/>
            <a:chExt cx="626" cy="48"/>
          </a:xfrm>
        </p:grpSpPr>
        <p:sp>
          <p:nvSpPr>
            <p:cNvPr id="1340514" name="Rectangle 9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5" name="Freeform 9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6" name="Line 10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17" name="Line 101"/>
          <p:cNvSpPr>
            <a:spLocks noChangeShapeType="1"/>
          </p:cNvSpPr>
          <p:nvPr/>
        </p:nvSpPr>
        <p:spPr bwMode="auto">
          <a:xfrm flipV="1">
            <a:off x="640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8" name="Line 102"/>
          <p:cNvSpPr>
            <a:spLocks noChangeShapeType="1"/>
          </p:cNvSpPr>
          <p:nvPr/>
        </p:nvSpPr>
        <p:spPr bwMode="auto">
          <a:xfrm flipV="1">
            <a:off x="579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9" name="Rectangle 103"/>
          <p:cNvSpPr>
            <a:spLocks noChangeArrowheads="1"/>
          </p:cNvSpPr>
          <p:nvPr/>
        </p:nvSpPr>
        <p:spPr bwMode="auto">
          <a:xfrm>
            <a:off x="533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0" name="Freeform 104"/>
          <p:cNvSpPr>
            <a:spLocks/>
          </p:cNvSpPr>
          <p:nvPr/>
        </p:nvSpPr>
        <p:spPr bwMode="auto">
          <a:xfrm>
            <a:off x="609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1" name="Freeform 105"/>
          <p:cNvSpPr>
            <a:spLocks/>
          </p:cNvSpPr>
          <p:nvPr/>
        </p:nvSpPr>
        <p:spPr bwMode="auto">
          <a:xfrm flipV="1">
            <a:off x="609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2" name="Line 106"/>
          <p:cNvSpPr>
            <a:spLocks noChangeShapeType="1"/>
          </p:cNvSpPr>
          <p:nvPr/>
        </p:nvSpPr>
        <p:spPr bwMode="auto">
          <a:xfrm flipV="1">
            <a:off x="541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3" name="Line 107"/>
          <p:cNvSpPr>
            <a:spLocks noChangeShapeType="1"/>
          </p:cNvSpPr>
          <p:nvPr/>
        </p:nvSpPr>
        <p:spPr bwMode="auto">
          <a:xfrm>
            <a:off x="556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4" name="Freeform 108"/>
          <p:cNvSpPr>
            <a:spLocks/>
          </p:cNvSpPr>
          <p:nvPr/>
        </p:nvSpPr>
        <p:spPr bwMode="auto">
          <a:xfrm>
            <a:off x="754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25" name="Group 109"/>
          <p:cNvGrpSpPr>
            <a:grpSpLocks/>
          </p:cNvGrpSpPr>
          <p:nvPr/>
        </p:nvGrpSpPr>
        <p:grpSpPr bwMode="auto">
          <a:xfrm>
            <a:off x="7543800" y="4976812"/>
            <a:ext cx="993775" cy="76200"/>
            <a:chOff x="1536" y="2256"/>
            <a:chExt cx="626" cy="48"/>
          </a:xfrm>
        </p:grpSpPr>
        <p:sp>
          <p:nvSpPr>
            <p:cNvPr id="1340526" name="Rectangle 1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7" name="Freeform 1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8" name="Line 1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29" name="Group 113"/>
          <p:cNvGrpSpPr>
            <a:grpSpLocks/>
          </p:cNvGrpSpPr>
          <p:nvPr/>
        </p:nvGrpSpPr>
        <p:grpSpPr bwMode="auto">
          <a:xfrm>
            <a:off x="7543800" y="4214812"/>
            <a:ext cx="993775" cy="76200"/>
            <a:chOff x="1536" y="2256"/>
            <a:chExt cx="626" cy="48"/>
          </a:xfrm>
        </p:grpSpPr>
        <p:sp>
          <p:nvSpPr>
            <p:cNvPr id="1340530" name="Rectangle 1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1" name="Freeform 1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2" name="Line 1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33" name="Group 117"/>
          <p:cNvGrpSpPr>
            <a:grpSpLocks/>
          </p:cNvGrpSpPr>
          <p:nvPr/>
        </p:nvGrpSpPr>
        <p:grpSpPr bwMode="auto">
          <a:xfrm>
            <a:off x="7543800" y="4595812"/>
            <a:ext cx="993775" cy="76200"/>
            <a:chOff x="1536" y="2256"/>
            <a:chExt cx="626" cy="48"/>
          </a:xfrm>
        </p:grpSpPr>
        <p:sp>
          <p:nvSpPr>
            <p:cNvPr id="1340534" name="Rectangle 11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5" name="Freeform 11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6" name="Line 12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37" name="Line 121"/>
          <p:cNvSpPr>
            <a:spLocks noChangeShapeType="1"/>
          </p:cNvSpPr>
          <p:nvPr/>
        </p:nvSpPr>
        <p:spPr bwMode="auto">
          <a:xfrm>
            <a:off x="830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8" name="Line 122"/>
          <p:cNvSpPr>
            <a:spLocks noChangeShapeType="1"/>
          </p:cNvSpPr>
          <p:nvPr/>
        </p:nvSpPr>
        <p:spPr bwMode="auto">
          <a:xfrm>
            <a:off x="769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9" name="Freeform 123"/>
          <p:cNvSpPr>
            <a:spLocks/>
          </p:cNvSpPr>
          <p:nvPr/>
        </p:nvSpPr>
        <p:spPr bwMode="auto">
          <a:xfrm flipV="1">
            <a:off x="754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40" name="Group 124"/>
          <p:cNvGrpSpPr>
            <a:grpSpLocks/>
          </p:cNvGrpSpPr>
          <p:nvPr/>
        </p:nvGrpSpPr>
        <p:grpSpPr bwMode="auto">
          <a:xfrm flipV="1">
            <a:off x="7543800" y="1547812"/>
            <a:ext cx="993775" cy="76200"/>
            <a:chOff x="1536" y="2256"/>
            <a:chExt cx="626" cy="48"/>
          </a:xfrm>
        </p:grpSpPr>
        <p:sp>
          <p:nvSpPr>
            <p:cNvPr id="1340541" name="Rectangle 1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2" name="Freeform 1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3" name="Line 1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4" name="Group 128"/>
          <p:cNvGrpSpPr>
            <a:grpSpLocks/>
          </p:cNvGrpSpPr>
          <p:nvPr/>
        </p:nvGrpSpPr>
        <p:grpSpPr bwMode="auto">
          <a:xfrm flipV="1">
            <a:off x="7543800" y="2309812"/>
            <a:ext cx="993775" cy="76200"/>
            <a:chOff x="1536" y="2256"/>
            <a:chExt cx="626" cy="48"/>
          </a:xfrm>
        </p:grpSpPr>
        <p:sp>
          <p:nvSpPr>
            <p:cNvPr id="1340545" name="Rectangle 1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6" name="Freeform 1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7" name="Line 1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8" name="Group 132"/>
          <p:cNvGrpSpPr>
            <a:grpSpLocks/>
          </p:cNvGrpSpPr>
          <p:nvPr/>
        </p:nvGrpSpPr>
        <p:grpSpPr bwMode="auto">
          <a:xfrm flipV="1">
            <a:off x="7543800" y="1928812"/>
            <a:ext cx="993775" cy="76200"/>
            <a:chOff x="1536" y="2256"/>
            <a:chExt cx="626" cy="48"/>
          </a:xfrm>
        </p:grpSpPr>
        <p:sp>
          <p:nvSpPr>
            <p:cNvPr id="1340549" name="Rectangle 1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0" name="Freeform 1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1" name="Line 1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52" name="Line 136"/>
          <p:cNvSpPr>
            <a:spLocks noChangeShapeType="1"/>
          </p:cNvSpPr>
          <p:nvPr/>
        </p:nvSpPr>
        <p:spPr bwMode="auto">
          <a:xfrm flipV="1">
            <a:off x="830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3" name="Line 137"/>
          <p:cNvSpPr>
            <a:spLocks noChangeShapeType="1"/>
          </p:cNvSpPr>
          <p:nvPr/>
        </p:nvSpPr>
        <p:spPr bwMode="auto">
          <a:xfrm flipV="1">
            <a:off x="769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4" name="Rectangle 138"/>
          <p:cNvSpPr>
            <a:spLocks noChangeArrowheads="1"/>
          </p:cNvSpPr>
          <p:nvPr/>
        </p:nvSpPr>
        <p:spPr bwMode="auto">
          <a:xfrm>
            <a:off x="723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5" name="Freeform 139"/>
          <p:cNvSpPr>
            <a:spLocks/>
          </p:cNvSpPr>
          <p:nvPr/>
        </p:nvSpPr>
        <p:spPr bwMode="auto">
          <a:xfrm>
            <a:off x="800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6" name="Freeform 140"/>
          <p:cNvSpPr>
            <a:spLocks/>
          </p:cNvSpPr>
          <p:nvPr/>
        </p:nvSpPr>
        <p:spPr bwMode="auto">
          <a:xfrm flipV="1">
            <a:off x="800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7" name="Line 141"/>
          <p:cNvSpPr>
            <a:spLocks noChangeShapeType="1"/>
          </p:cNvSpPr>
          <p:nvPr/>
        </p:nvSpPr>
        <p:spPr bwMode="auto">
          <a:xfrm flipV="1">
            <a:off x="731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8" name="Line 142"/>
          <p:cNvSpPr>
            <a:spLocks noChangeShapeType="1"/>
          </p:cNvSpPr>
          <p:nvPr/>
        </p:nvSpPr>
        <p:spPr bwMode="auto">
          <a:xfrm>
            <a:off x="746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59" name="Group 143"/>
          <p:cNvGrpSpPr>
            <a:grpSpLocks/>
          </p:cNvGrpSpPr>
          <p:nvPr/>
        </p:nvGrpSpPr>
        <p:grpSpPr bwMode="auto">
          <a:xfrm>
            <a:off x="177800" y="1090612"/>
            <a:ext cx="3022600" cy="4419600"/>
            <a:chOff x="112" y="816"/>
            <a:chExt cx="1904" cy="2784"/>
          </a:xfrm>
        </p:grpSpPr>
        <p:sp>
          <p:nvSpPr>
            <p:cNvPr id="1340560" name="AutoShape 144"/>
            <p:cNvSpPr>
              <a:spLocks noChangeArrowheads="1"/>
            </p:cNvSpPr>
            <p:nvPr/>
          </p:nvSpPr>
          <p:spPr bwMode="auto">
            <a:xfrm>
              <a:off x="864" y="816"/>
              <a:ext cx="1152" cy="27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1" name="Line 145"/>
            <p:cNvSpPr>
              <a:spLocks noChangeShapeType="1"/>
            </p:cNvSpPr>
            <p:nvPr/>
          </p:nvSpPr>
          <p:spPr bwMode="auto">
            <a:xfrm flipH="1">
              <a:off x="576" y="3312"/>
              <a:ext cx="286" cy="1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2" name="Text Box 146"/>
            <p:cNvSpPr txBox="1">
              <a:spLocks noChangeArrowheads="1"/>
            </p:cNvSpPr>
            <p:nvPr/>
          </p:nvSpPr>
          <p:spPr bwMode="auto">
            <a:xfrm>
              <a:off x="112" y="3369"/>
              <a:ext cx="46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Lane</a:t>
              </a:r>
            </a:p>
          </p:txBody>
        </p:sp>
      </p:grpSp>
      <p:grpSp>
        <p:nvGrpSpPr>
          <p:cNvPr id="1340563" name="Group 147"/>
          <p:cNvGrpSpPr>
            <a:grpSpLocks/>
          </p:cNvGrpSpPr>
          <p:nvPr/>
        </p:nvGrpSpPr>
        <p:grpSpPr bwMode="auto">
          <a:xfrm>
            <a:off x="1524000" y="800100"/>
            <a:ext cx="7391400" cy="1814512"/>
            <a:chOff x="960" y="633"/>
            <a:chExt cx="4656" cy="1143"/>
          </a:xfrm>
        </p:grpSpPr>
        <p:sp>
          <p:nvSpPr>
            <p:cNvPr id="1340564" name="AutoShape 148"/>
            <p:cNvSpPr>
              <a:spLocks noChangeArrowheads="1"/>
            </p:cNvSpPr>
            <p:nvPr/>
          </p:nvSpPr>
          <p:spPr bwMode="auto">
            <a:xfrm>
              <a:off x="960" y="912"/>
              <a:ext cx="4656" cy="86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5" name="Line 149"/>
            <p:cNvSpPr>
              <a:spLocks noChangeShapeType="1"/>
            </p:cNvSpPr>
            <p:nvPr/>
          </p:nvSpPr>
          <p:spPr bwMode="auto">
            <a:xfrm flipV="1">
              <a:off x="3504" y="768"/>
              <a:ext cx="240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6" name="Text Box 150"/>
            <p:cNvSpPr txBox="1">
              <a:spLocks noChangeArrowheads="1"/>
            </p:cNvSpPr>
            <p:nvPr/>
          </p:nvSpPr>
          <p:spPr bwMode="auto">
            <a:xfrm>
              <a:off x="3736" y="633"/>
              <a:ext cx="120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accent1"/>
                  </a:solidFill>
                  <a:latin typeface="Verdana" charset="0"/>
                  <a:ea typeface="굴림" charset="-127"/>
                  <a:cs typeface="굴림" charset="-127"/>
                </a:rPr>
                <a:t>Functional Unit</a:t>
              </a:r>
            </a:p>
          </p:txBody>
        </p:sp>
      </p:grpSp>
      <p:sp>
        <p:nvSpPr>
          <p:cNvPr id="1340567" name="Text Box 151"/>
          <p:cNvSpPr txBox="1">
            <a:spLocks noChangeArrowheads="1"/>
          </p:cNvSpPr>
          <p:nvPr/>
        </p:nvSpPr>
        <p:spPr bwMode="auto">
          <a:xfrm>
            <a:off x="46038" y="2540000"/>
            <a:ext cx="1246187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Vector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Registers</a:t>
            </a:r>
          </a:p>
        </p:txBody>
      </p:sp>
      <p:sp>
        <p:nvSpPr>
          <p:cNvPr id="1340568" name="Line 152"/>
          <p:cNvSpPr>
            <a:spLocks noChangeShapeType="1"/>
          </p:cNvSpPr>
          <p:nvPr/>
        </p:nvSpPr>
        <p:spPr bwMode="auto">
          <a:xfrm flipH="1" flipV="1">
            <a:off x="1027113" y="3181350"/>
            <a:ext cx="496887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69" name="Rectangle 153"/>
          <p:cNvSpPr>
            <a:spLocks noChangeArrowheads="1"/>
          </p:cNvSpPr>
          <p:nvPr/>
        </p:nvSpPr>
        <p:spPr bwMode="auto">
          <a:xfrm>
            <a:off x="1447800" y="5815012"/>
            <a:ext cx="7315200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Memory Subsystem</a:t>
            </a:r>
          </a:p>
        </p:txBody>
      </p:sp>
      <p:sp>
        <p:nvSpPr>
          <p:cNvPr id="1340570" name="Text Box 154"/>
          <p:cNvSpPr txBox="1">
            <a:spLocks noChangeArrowheads="1"/>
          </p:cNvSpPr>
          <p:nvPr/>
        </p:nvSpPr>
        <p:spPr bwMode="auto">
          <a:xfrm>
            <a:off x="1676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0, 4, 8, …</a:t>
            </a:r>
          </a:p>
        </p:txBody>
      </p:sp>
      <p:sp>
        <p:nvSpPr>
          <p:cNvPr id="1340571" name="Text Box 155"/>
          <p:cNvSpPr txBox="1">
            <a:spLocks noChangeArrowheads="1"/>
          </p:cNvSpPr>
          <p:nvPr/>
        </p:nvSpPr>
        <p:spPr bwMode="auto">
          <a:xfrm>
            <a:off x="3581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1, 5, 9, …</a:t>
            </a:r>
          </a:p>
        </p:txBody>
      </p:sp>
      <p:sp>
        <p:nvSpPr>
          <p:cNvPr id="1340572" name="Text Box 156"/>
          <p:cNvSpPr txBox="1">
            <a:spLocks noChangeArrowheads="1"/>
          </p:cNvSpPr>
          <p:nvPr/>
        </p:nvSpPr>
        <p:spPr bwMode="auto">
          <a:xfrm>
            <a:off x="5486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2, 6, 10, …</a:t>
            </a:r>
          </a:p>
        </p:txBody>
      </p:sp>
      <p:sp>
        <p:nvSpPr>
          <p:cNvPr id="1340573" name="Text Box 157"/>
          <p:cNvSpPr txBox="1">
            <a:spLocks noChangeArrowheads="1"/>
          </p:cNvSpPr>
          <p:nvPr/>
        </p:nvSpPr>
        <p:spPr bwMode="auto">
          <a:xfrm>
            <a:off x="7391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3, 7, 11,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31E473-6773-F142-B877-69B8BF932C5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9144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T0 Vector Microprocessor (UCB/ICSI, 1995)</a:t>
            </a:r>
          </a:p>
        </p:txBody>
      </p:sp>
      <p:pic>
        <p:nvPicPr>
          <p:cNvPr id="1342467" name="Picture 3" descr="t0d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143000"/>
            <a:ext cx="5138738" cy="5176838"/>
          </a:xfrm>
          <a:prstGeom prst="rect">
            <a:avLst/>
          </a:prstGeom>
          <a:noFill/>
        </p:spPr>
      </p:pic>
      <p:sp>
        <p:nvSpPr>
          <p:cNvPr id="1342468" name="Rectangle 4"/>
          <p:cNvSpPr>
            <a:spLocks noChangeArrowheads="1"/>
          </p:cNvSpPr>
          <p:nvPr/>
        </p:nvSpPr>
        <p:spPr bwMode="auto">
          <a:xfrm>
            <a:off x="6858000" y="2971800"/>
            <a:ext cx="457200" cy="3200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69" name="Line 5"/>
          <p:cNvSpPr>
            <a:spLocks noChangeShapeType="1"/>
          </p:cNvSpPr>
          <p:nvPr/>
        </p:nvSpPr>
        <p:spPr bwMode="auto">
          <a:xfrm flipV="1">
            <a:off x="7315200" y="32004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70" name="Text Box 6"/>
          <p:cNvSpPr txBox="1">
            <a:spLocks noChangeArrowheads="1"/>
          </p:cNvSpPr>
          <p:nvPr/>
        </p:nvSpPr>
        <p:spPr bwMode="auto">
          <a:xfrm>
            <a:off x="8102600" y="2909888"/>
            <a:ext cx="730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Lane</a:t>
            </a:r>
          </a:p>
        </p:txBody>
      </p:sp>
      <p:grpSp>
        <p:nvGrpSpPr>
          <p:cNvPr id="1342471" name="Group 7"/>
          <p:cNvGrpSpPr>
            <a:grpSpLocks/>
          </p:cNvGrpSpPr>
          <p:nvPr/>
        </p:nvGrpSpPr>
        <p:grpSpPr bwMode="auto">
          <a:xfrm>
            <a:off x="304800" y="2940050"/>
            <a:ext cx="7142163" cy="1936750"/>
            <a:chOff x="192" y="1852"/>
            <a:chExt cx="4499" cy="1220"/>
          </a:xfrm>
        </p:grpSpPr>
        <p:sp>
          <p:nvSpPr>
            <p:cNvPr id="1342472" name="Text Box 8"/>
            <p:cNvSpPr txBox="1">
              <a:spLocks noChangeArrowheads="1"/>
            </p:cNvSpPr>
            <p:nvPr/>
          </p:nvSpPr>
          <p:spPr bwMode="auto">
            <a:xfrm>
              <a:off x="192" y="1852"/>
              <a:ext cx="1536" cy="5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 elements striped over lanes</a:t>
              </a:r>
            </a:p>
          </p:txBody>
        </p:sp>
        <p:grpSp>
          <p:nvGrpSpPr>
            <p:cNvPr id="1342473" name="Group 9"/>
            <p:cNvGrpSpPr>
              <a:grpSpLocks/>
            </p:cNvGrpSpPr>
            <p:nvPr/>
          </p:nvGrpSpPr>
          <p:grpSpPr bwMode="auto">
            <a:xfrm>
              <a:off x="1956" y="2409"/>
              <a:ext cx="2735" cy="663"/>
              <a:chOff x="1956" y="2409"/>
              <a:chExt cx="2735" cy="663"/>
            </a:xfrm>
          </p:grpSpPr>
          <p:sp>
            <p:nvSpPr>
              <p:cNvPr id="1342474" name="Text Box 10"/>
              <p:cNvSpPr txBox="1">
                <a:spLocks noChangeArrowheads="1"/>
              </p:cNvSpPr>
              <p:nvPr/>
            </p:nvSpPr>
            <p:spPr bwMode="auto">
              <a:xfrm>
                <a:off x="2003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5" name="Text Box 11"/>
              <p:cNvSpPr txBox="1">
                <a:spLocks noChangeArrowheads="1"/>
              </p:cNvSpPr>
              <p:nvPr/>
            </p:nvSpPr>
            <p:spPr bwMode="auto">
              <a:xfrm>
                <a:off x="2003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6" name="Text Box 12"/>
              <p:cNvSpPr txBox="1">
                <a:spLocks noChangeArrowheads="1"/>
              </p:cNvSpPr>
              <p:nvPr/>
            </p:nvSpPr>
            <p:spPr bwMode="auto">
              <a:xfrm>
                <a:off x="1956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7" name="Text Box 13"/>
              <p:cNvSpPr txBox="1">
                <a:spLocks noChangeArrowheads="1"/>
              </p:cNvSpPr>
              <p:nvPr/>
            </p:nvSpPr>
            <p:spPr bwMode="auto">
              <a:xfrm>
                <a:off x="1957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8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9" name="Text Box 15"/>
              <p:cNvSpPr txBox="1">
                <a:spLocks noChangeArrowheads="1"/>
              </p:cNvSpPr>
              <p:nvPr/>
            </p:nvSpPr>
            <p:spPr bwMode="auto">
              <a:xfrm>
                <a:off x="2288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0" name="Text Box 16"/>
              <p:cNvSpPr txBox="1">
                <a:spLocks noChangeArrowheads="1"/>
              </p:cNvSpPr>
              <p:nvPr/>
            </p:nvSpPr>
            <p:spPr bwMode="auto">
              <a:xfrm>
                <a:off x="2241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1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2" name="Text Box 18"/>
              <p:cNvSpPr txBox="1">
                <a:spLocks noChangeArrowheads="1"/>
              </p:cNvSpPr>
              <p:nvPr/>
            </p:nvSpPr>
            <p:spPr bwMode="auto">
              <a:xfrm>
                <a:off x="262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3" name="Text Box 19"/>
              <p:cNvSpPr txBox="1">
                <a:spLocks noChangeArrowheads="1"/>
              </p:cNvSpPr>
              <p:nvPr/>
            </p:nvSpPr>
            <p:spPr bwMode="auto">
              <a:xfrm>
                <a:off x="258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4" name="Text Box 20"/>
              <p:cNvSpPr txBox="1">
                <a:spLocks noChangeArrowheads="1"/>
              </p:cNvSpPr>
              <p:nvPr/>
            </p:nvSpPr>
            <p:spPr bwMode="auto">
              <a:xfrm>
                <a:off x="258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5" name="Text Box 21"/>
              <p:cNvSpPr txBox="1">
                <a:spLocks noChangeArrowheads="1"/>
              </p:cNvSpPr>
              <p:nvPr/>
            </p:nvSpPr>
            <p:spPr bwMode="auto">
              <a:xfrm>
                <a:off x="258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6" name="Text Box 22"/>
              <p:cNvSpPr txBox="1">
                <a:spLocks noChangeArrowheads="1"/>
              </p:cNvSpPr>
              <p:nvPr/>
            </p:nvSpPr>
            <p:spPr bwMode="auto">
              <a:xfrm>
                <a:off x="2959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7" name="Text Box 23"/>
              <p:cNvSpPr txBox="1">
                <a:spLocks noChangeArrowheads="1"/>
              </p:cNvSpPr>
              <p:nvPr/>
            </p:nvSpPr>
            <p:spPr bwMode="auto">
              <a:xfrm>
                <a:off x="2913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8" name="Text Box 24"/>
              <p:cNvSpPr txBox="1">
                <a:spLocks noChangeArrowheads="1"/>
              </p:cNvSpPr>
              <p:nvPr/>
            </p:nvSpPr>
            <p:spPr bwMode="auto">
              <a:xfrm>
                <a:off x="2912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9" name="Text Box 25"/>
              <p:cNvSpPr txBox="1">
                <a:spLocks noChangeArrowheads="1"/>
              </p:cNvSpPr>
              <p:nvPr/>
            </p:nvSpPr>
            <p:spPr bwMode="auto">
              <a:xfrm>
                <a:off x="2913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0" name="Text Box 26"/>
              <p:cNvSpPr txBox="1">
                <a:spLocks noChangeArrowheads="1"/>
              </p:cNvSpPr>
              <p:nvPr/>
            </p:nvSpPr>
            <p:spPr bwMode="auto">
              <a:xfrm>
                <a:off x="325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1" name="Text Box 27"/>
              <p:cNvSpPr txBox="1">
                <a:spLocks noChangeArrowheads="1"/>
              </p:cNvSpPr>
              <p:nvPr/>
            </p:nvSpPr>
            <p:spPr bwMode="auto">
              <a:xfrm>
                <a:off x="3205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2" name="Text Box 28"/>
              <p:cNvSpPr txBox="1">
                <a:spLocks noChangeArrowheads="1"/>
              </p:cNvSpPr>
              <p:nvPr/>
            </p:nvSpPr>
            <p:spPr bwMode="auto">
              <a:xfrm>
                <a:off x="320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3" name="Text Box 29"/>
              <p:cNvSpPr txBox="1">
                <a:spLocks noChangeArrowheads="1"/>
              </p:cNvSpPr>
              <p:nvPr/>
            </p:nvSpPr>
            <p:spPr bwMode="auto">
              <a:xfrm>
                <a:off x="320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4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5" name="Text Box 31"/>
              <p:cNvSpPr txBox="1">
                <a:spLocks noChangeArrowheads="1"/>
              </p:cNvSpPr>
              <p:nvPr/>
            </p:nvSpPr>
            <p:spPr bwMode="auto">
              <a:xfrm>
                <a:off x="3589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6" name="Text Box 32"/>
              <p:cNvSpPr txBox="1">
                <a:spLocks noChangeArrowheads="1"/>
              </p:cNvSpPr>
              <p:nvPr/>
            </p:nvSpPr>
            <p:spPr bwMode="auto">
              <a:xfrm>
                <a:off x="3588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7" name="Text Box 33"/>
              <p:cNvSpPr txBox="1">
                <a:spLocks noChangeArrowheads="1"/>
              </p:cNvSpPr>
              <p:nvPr/>
            </p:nvSpPr>
            <p:spPr bwMode="auto">
              <a:xfrm>
                <a:off x="3589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8" name="Text Box 34"/>
              <p:cNvSpPr txBox="1">
                <a:spLocks noChangeArrowheads="1"/>
              </p:cNvSpPr>
              <p:nvPr/>
            </p:nvSpPr>
            <p:spPr bwMode="auto">
              <a:xfrm>
                <a:off x="397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9" name="Text Box 35"/>
              <p:cNvSpPr txBox="1">
                <a:spLocks noChangeArrowheads="1"/>
              </p:cNvSpPr>
              <p:nvPr/>
            </p:nvSpPr>
            <p:spPr bwMode="auto">
              <a:xfrm>
                <a:off x="3924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0" name="Text Box 36"/>
              <p:cNvSpPr txBox="1">
                <a:spLocks noChangeArrowheads="1"/>
              </p:cNvSpPr>
              <p:nvPr/>
            </p:nvSpPr>
            <p:spPr bwMode="auto">
              <a:xfrm>
                <a:off x="392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1" name="Text Box 37"/>
              <p:cNvSpPr txBox="1">
                <a:spLocks noChangeArrowheads="1"/>
              </p:cNvSpPr>
              <p:nvPr/>
            </p:nvSpPr>
            <p:spPr bwMode="auto">
              <a:xfrm>
                <a:off x="392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2" name="Text Box 38"/>
              <p:cNvSpPr txBox="1">
                <a:spLocks noChangeArrowheads="1"/>
              </p:cNvSpPr>
              <p:nvPr/>
            </p:nvSpPr>
            <p:spPr bwMode="auto">
              <a:xfrm>
                <a:off x="430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3" name="Text Box 39"/>
              <p:cNvSpPr txBox="1">
                <a:spLocks noChangeArrowheads="1"/>
              </p:cNvSpPr>
              <p:nvPr/>
            </p:nvSpPr>
            <p:spPr bwMode="auto">
              <a:xfrm>
                <a:off x="426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4" name="Text Box 40"/>
              <p:cNvSpPr txBox="1">
                <a:spLocks noChangeArrowheads="1"/>
              </p:cNvSpPr>
              <p:nvPr/>
            </p:nvSpPr>
            <p:spPr bwMode="auto">
              <a:xfrm>
                <a:off x="426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5" name="Text Box 41"/>
              <p:cNvSpPr txBox="1">
                <a:spLocks noChangeArrowheads="1"/>
              </p:cNvSpPr>
              <p:nvPr/>
            </p:nvSpPr>
            <p:spPr bwMode="auto">
              <a:xfrm>
                <a:off x="426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342506" name="Line 42"/>
            <p:cNvSpPr>
              <a:spLocks noChangeShapeType="1"/>
            </p:cNvSpPr>
            <p:nvPr/>
          </p:nvSpPr>
          <p:spPr bwMode="auto">
            <a:xfrm>
              <a:off x="1392" y="2256"/>
              <a:ext cx="62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4E495-1865-8748-B438-24C7DB825D64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44514" name="Group 2"/>
          <p:cNvGrpSpPr>
            <a:grpSpLocks/>
          </p:cNvGrpSpPr>
          <p:nvPr/>
        </p:nvGrpSpPr>
        <p:grpSpPr bwMode="auto">
          <a:xfrm>
            <a:off x="685800" y="3184525"/>
            <a:ext cx="3276600" cy="1571625"/>
            <a:chOff x="432" y="2130"/>
            <a:chExt cx="2064" cy="990"/>
          </a:xfrm>
        </p:grpSpPr>
        <p:grpSp>
          <p:nvGrpSpPr>
            <p:cNvPr id="1344515" name="Group 3"/>
            <p:cNvGrpSpPr>
              <a:grpSpLocks/>
            </p:cNvGrpSpPr>
            <p:nvPr/>
          </p:nvGrpSpPr>
          <p:grpSpPr bwMode="auto">
            <a:xfrm>
              <a:off x="960" y="2352"/>
              <a:ext cx="1536" cy="768"/>
              <a:chOff x="480" y="2352"/>
              <a:chExt cx="1536" cy="768"/>
            </a:xfrm>
          </p:grpSpPr>
          <p:grpSp>
            <p:nvGrpSpPr>
              <p:cNvPr id="1344516" name="Group 4"/>
              <p:cNvGrpSpPr>
                <a:grpSpLocks/>
              </p:cNvGrpSpPr>
              <p:nvPr/>
            </p:nvGrpSpPr>
            <p:grpSpPr bwMode="auto">
              <a:xfrm>
                <a:off x="1824" y="2352"/>
                <a:ext cx="192" cy="192"/>
                <a:chOff x="1824" y="2352"/>
                <a:chExt cx="192" cy="192"/>
              </a:xfrm>
            </p:grpSpPr>
            <p:sp>
              <p:nvSpPr>
                <p:cNvPr id="1344517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18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519" name="Rectangle 7"/>
              <p:cNvSpPr>
                <a:spLocks noChangeArrowheads="1"/>
              </p:cNvSpPr>
              <p:nvPr/>
            </p:nvSpPr>
            <p:spPr bwMode="auto">
              <a:xfrm>
                <a:off x="480" y="2352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520" name="Group 8"/>
              <p:cNvGrpSpPr>
                <a:grpSpLocks/>
              </p:cNvGrpSpPr>
              <p:nvPr/>
            </p:nvGrpSpPr>
            <p:grpSpPr bwMode="auto">
              <a:xfrm>
                <a:off x="1824" y="2544"/>
                <a:ext cx="192" cy="192"/>
                <a:chOff x="1824" y="2352"/>
                <a:chExt cx="192" cy="192"/>
              </a:xfrm>
            </p:grpSpPr>
            <p:sp>
              <p:nvSpPr>
                <p:cNvPr id="1344521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2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3" name="Group 11"/>
              <p:cNvGrpSpPr>
                <a:grpSpLocks/>
              </p:cNvGrpSpPr>
              <p:nvPr/>
            </p:nvGrpSpPr>
            <p:grpSpPr bwMode="auto">
              <a:xfrm>
                <a:off x="1824" y="2736"/>
                <a:ext cx="192" cy="192"/>
                <a:chOff x="1824" y="2352"/>
                <a:chExt cx="192" cy="192"/>
              </a:xfrm>
            </p:grpSpPr>
            <p:sp>
              <p:nvSpPr>
                <p:cNvPr id="13445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5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6" name="Group 14"/>
              <p:cNvGrpSpPr>
                <a:grpSpLocks/>
              </p:cNvGrpSpPr>
              <p:nvPr/>
            </p:nvGrpSpPr>
            <p:grpSpPr bwMode="auto">
              <a:xfrm>
                <a:off x="1824" y="2928"/>
                <a:ext cx="192" cy="192"/>
                <a:chOff x="1824" y="2352"/>
                <a:chExt cx="192" cy="192"/>
              </a:xfrm>
            </p:grpSpPr>
            <p:sp>
              <p:nvSpPr>
                <p:cNvPr id="1344527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8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9" name="Group 17"/>
              <p:cNvGrpSpPr>
                <a:grpSpLocks/>
              </p:cNvGrpSpPr>
              <p:nvPr/>
            </p:nvGrpSpPr>
            <p:grpSpPr bwMode="auto">
              <a:xfrm>
                <a:off x="1632" y="2352"/>
                <a:ext cx="192" cy="192"/>
                <a:chOff x="1824" y="2352"/>
                <a:chExt cx="192" cy="192"/>
              </a:xfrm>
            </p:grpSpPr>
            <p:sp>
              <p:nvSpPr>
                <p:cNvPr id="134453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1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2" name="Group 20"/>
              <p:cNvGrpSpPr>
                <a:grpSpLocks/>
              </p:cNvGrpSpPr>
              <p:nvPr/>
            </p:nvGrpSpPr>
            <p:grpSpPr bwMode="auto">
              <a:xfrm>
                <a:off x="1632" y="2544"/>
                <a:ext cx="192" cy="192"/>
                <a:chOff x="1824" y="2352"/>
                <a:chExt cx="192" cy="192"/>
              </a:xfrm>
            </p:grpSpPr>
            <p:sp>
              <p:nvSpPr>
                <p:cNvPr id="13445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4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5" name="Group 23"/>
              <p:cNvGrpSpPr>
                <a:grpSpLocks/>
              </p:cNvGrpSpPr>
              <p:nvPr/>
            </p:nvGrpSpPr>
            <p:grpSpPr bwMode="auto">
              <a:xfrm>
                <a:off x="1632" y="2736"/>
                <a:ext cx="192" cy="192"/>
                <a:chOff x="1824" y="2352"/>
                <a:chExt cx="192" cy="192"/>
              </a:xfrm>
            </p:grpSpPr>
            <p:sp>
              <p:nvSpPr>
                <p:cNvPr id="134453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7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8" name="Group 26"/>
              <p:cNvGrpSpPr>
                <a:grpSpLocks/>
              </p:cNvGrpSpPr>
              <p:nvPr/>
            </p:nvGrpSpPr>
            <p:grpSpPr bwMode="auto">
              <a:xfrm>
                <a:off x="1632" y="2928"/>
                <a:ext cx="192" cy="192"/>
                <a:chOff x="1824" y="2352"/>
                <a:chExt cx="192" cy="192"/>
              </a:xfrm>
            </p:grpSpPr>
            <p:sp>
              <p:nvSpPr>
                <p:cNvPr id="1344539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0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1" name="Group 29"/>
              <p:cNvGrpSpPr>
                <a:grpSpLocks/>
              </p:cNvGrpSpPr>
              <p:nvPr/>
            </p:nvGrpSpPr>
            <p:grpSpPr bwMode="auto">
              <a:xfrm>
                <a:off x="1440" y="2352"/>
                <a:ext cx="192" cy="192"/>
                <a:chOff x="1824" y="2352"/>
                <a:chExt cx="192" cy="192"/>
              </a:xfrm>
            </p:grpSpPr>
            <p:sp>
              <p:nvSpPr>
                <p:cNvPr id="1344542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3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4" name="Group 32"/>
              <p:cNvGrpSpPr>
                <a:grpSpLocks/>
              </p:cNvGrpSpPr>
              <p:nvPr/>
            </p:nvGrpSpPr>
            <p:grpSpPr bwMode="auto">
              <a:xfrm>
                <a:off x="1440" y="2544"/>
                <a:ext cx="192" cy="192"/>
                <a:chOff x="1824" y="2352"/>
                <a:chExt cx="192" cy="192"/>
              </a:xfrm>
            </p:grpSpPr>
            <p:sp>
              <p:nvSpPr>
                <p:cNvPr id="13445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6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7" name="Group 35"/>
              <p:cNvGrpSpPr>
                <a:grpSpLocks/>
              </p:cNvGrpSpPr>
              <p:nvPr/>
            </p:nvGrpSpPr>
            <p:grpSpPr bwMode="auto">
              <a:xfrm>
                <a:off x="1440" y="2736"/>
                <a:ext cx="192" cy="192"/>
                <a:chOff x="1824" y="2352"/>
                <a:chExt cx="192" cy="192"/>
              </a:xfrm>
            </p:grpSpPr>
            <p:sp>
              <p:nvSpPr>
                <p:cNvPr id="1344548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9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0" name="Group 38"/>
              <p:cNvGrpSpPr>
                <a:grpSpLocks/>
              </p:cNvGrpSpPr>
              <p:nvPr/>
            </p:nvGrpSpPr>
            <p:grpSpPr bwMode="auto">
              <a:xfrm>
                <a:off x="1440" y="2928"/>
                <a:ext cx="192" cy="192"/>
                <a:chOff x="1824" y="2352"/>
                <a:chExt cx="192" cy="192"/>
              </a:xfrm>
            </p:grpSpPr>
            <p:sp>
              <p:nvSpPr>
                <p:cNvPr id="1344551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2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3" name="Group 41"/>
              <p:cNvGrpSpPr>
                <a:grpSpLocks/>
              </p:cNvGrpSpPr>
              <p:nvPr/>
            </p:nvGrpSpPr>
            <p:grpSpPr bwMode="auto">
              <a:xfrm>
                <a:off x="1248" y="2352"/>
                <a:ext cx="192" cy="192"/>
                <a:chOff x="1824" y="2352"/>
                <a:chExt cx="192" cy="192"/>
              </a:xfrm>
            </p:grpSpPr>
            <p:sp>
              <p:nvSpPr>
                <p:cNvPr id="1344554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5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6" name="Group 44"/>
              <p:cNvGrpSpPr>
                <a:grpSpLocks/>
              </p:cNvGrpSpPr>
              <p:nvPr/>
            </p:nvGrpSpPr>
            <p:grpSpPr bwMode="auto">
              <a:xfrm>
                <a:off x="1248" y="2544"/>
                <a:ext cx="192" cy="192"/>
                <a:chOff x="1824" y="2352"/>
                <a:chExt cx="192" cy="192"/>
              </a:xfrm>
            </p:grpSpPr>
            <p:sp>
              <p:nvSpPr>
                <p:cNvPr id="13445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8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9" name="Group 47"/>
              <p:cNvGrpSpPr>
                <a:grpSpLocks/>
              </p:cNvGrpSpPr>
              <p:nvPr/>
            </p:nvGrpSpPr>
            <p:grpSpPr bwMode="auto">
              <a:xfrm>
                <a:off x="1248" y="2736"/>
                <a:ext cx="192" cy="192"/>
                <a:chOff x="1824" y="2352"/>
                <a:chExt cx="192" cy="192"/>
              </a:xfrm>
            </p:grpSpPr>
            <p:sp>
              <p:nvSpPr>
                <p:cNvPr id="1344560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1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2" name="Group 50"/>
              <p:cNvGrpSpPr>
                <a:grpSpLocks/>
              </p:cNvGrpSpPr>
              <p:nvPr/>
            </p:nvGrpSpPr>
            <p:grpSpPr bwMode="auto">
              <a:xfrm>
                <a:off x="1248" y="2928"/>
                <a:ext cx="192" cy="192"/>
                <a:chOff x="1824" y="2352"/>
                <a:chExt cx="192" cy="192"/>
              </a:xfrm>
            </p:grpSpPr>
            <p:sp>
              <p:nvSpPr>
                <p:cNvPr id="134456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4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5" name="Group 53"/>
              <p:cNvGrpSpPr>
                <a:grpSpLocks/>
              </p:cNvGrpSpPr>
              <p:nvPr/>
            </p:nvGrpSpPr>
            <p:grpSpPr bwMode="auto">
              <a:xfrm>
                <a:off x="1056" y="2352"/>
                <a:ext cx="192" cy="192"/>
                <a:chOff x="1824" y="2352"/>
                <a:chExt cx="192" cy="192"/>
              </a:xfrm>
            </p:grpSpPr>
            <p:sp>
              <p:nvSpPr>
                <p:cNvPr id="1344566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7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8" name="Group 56"/>
              <p:cNvGrpSpPr>
                <a:grpSpLocks/>
              </p:cNvGrpSpPr>
              <p:nvPr/>
            </p:nvGrpSpPr>
            <p:grpSpPr bwMode="auto">
              <a:xfrm>
                <a:off x="1056" y="2544"/>
                <a:ext cx="192" cy="192"/>
                <a:chOff x="1824" y="2352"/>
                <a:chExt cx="192" cy="192"/>
              </a:xfrm>
            </p:grpSpPr>
            <p:sp>
              <p:nvSpPr>
                <p:cNvPr id="1344569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0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1" name="Group 59"/>
              <p:cNvGrpSpPr>
                <a:grpSpLocks/>
              </p:cNvGrpSpPr>
              <p:nvPr/>
            </p:nvGrpSpPr>
            <p:grpSpPr bwMode="auto">
              <a:xfrm>
                <a:off x="1056" y="2736"/>
                <a:ext cx="192" cy="192"/>
                <a:chOff x="1824" y="2352"/>
                <a:chExt cx="192" cy="192"/>
              </a:xfrm>
            </p:grpSpPr>
            <p:sp>
              <p:nvSpPr>
                <p:cNvPr id="1344572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3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4" name="Group 62"/>
              <p:cNvGrpSpPr>
                <a:grpSpLocks/>
              </p:cNvGrpSpPr>
              <p:nvPr/>
            </p:nvGrpSpPr>
            <p:grpSpPr bwMode="auto">
              <a:xfrm>
                <a:off x="1056" y="2928"/>
                <a:ext cx="192" cy="192"/>
                <a:chOff x="1824" y="2352"/>
                <a:chExt cx="192" cy="192"/>
              </a:xfrm>
            </p:grpSpPr>
            <p:sp>
              <p:nvSpPr>
                <p:cNvPr id="1344575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6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7" name="Group 65"/>
              <p:cNvGrpSpPr>
                <a:grpSpLocks/>
              </p:cNvGrpSpPr>
              <p:nvPr/>
            </p:nvGrpSpPr>
            <p:grpSpPr bwMode="auto">
              <a:xfrm>
                <a:off x="864" y="2352"/>
                <a:ext cx="192" cy="192"/>
                <a:chOff x="1824" y="2352"/>
                <a:chExt cx="192" cy="192"/>
              </a:xfrm>
            </p:grpSpPr>
            <p:sp>
              <p:nvSpPr>
                <p:cNvPr id="134457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9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0" name="Group 68"/>
              <p:cNvGrpSpPr>
                <a:grpSpLocks/>
              </p:cNvGrpSpPr>
              <p:nvPr/>
            </p:nvGrpSpPr>
            <p:grpSpPr bwMode="auto">
              <a:xfrm>
                <a:off x="864" y="2544"/>
                <a:ext cx="192" cy="192"/>
                <a:chOff x="1824" y="2352"/>
                <a:chExt cx="192" cy="192"/>
              </a:xfrm>
            </p:grpSpPr>
            <p:sp>
              <p:nvSpPr>
                <p:cNvPr id="1344581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2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3" name="Group 71"/>
              <p:cNvGrpSpPr>
                <a:grpSpLocks/>
              </p:cNvGrpSpPr>
              <p:nvPr/>
            </p:nvGrpSpPr>
            <p:grpSpPr bwMode="auto">
              <a:xfrm>
                <a:off x="864" y="2736"/>
                <a:ext cx="192" cy="192"/>
                <a:chOff x="1824" y="2352"/>
                <a:chExt cx="192" cy="192"/>
              </a:xfrm>
            </p:grpSpPr>
            <p:sp>
              <p:nvSpPr>
                <p:cNvPr id="1344584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5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6" name="Group 74"/>
              <p:cNvGrpSpPr>
                <a:grpSpLocks/>
              </p:cNvGrpSpPr>
              <p:nvPr/>
            </p:nvGrpSpPr>
            <p:grpSpPr bwMode="auto">
              <a:xfrm>
                <a:off x="864" y="2928"/>
                <a:ext cx="192" cy="192"/>
                <a:chOff x="1824" y="2352"/>
                <a:chExt cx="192" cy="192"/>
              </a:xfrm>
            </p:grpSpPr>
            <p:sp>
              <p:nvSpPr>
                <p:cNvPr id="1344587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8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9" name="Group 77"/>
              <p:cNvGrpSpPr>
                <a:grpSpLocks/>
              </p:cNvGrpSpPr>
              <p:nvPr/>
            </p:nvGrpSpPr>
            <p:grpSpPr bwMode="auto">
              <a:xfrm>
                <a:off x="672" y="2352"/>
                <a:ext cx="192" cy="192"/>
                <a:chOff x="1824" y="2352"/>
                <a:chExt cx="192" cy="192"/>
              </a:xfrm>
            </p:grpSpPr>
            <p:sp>
              <p:nvSpPr>
                <p:cNvPr id="134459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1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2" name="Group 80"/>
              <p:cNvGrpSpPr>
                <a:grpSpLocks/>
              </p:cNvGrpSpPr>
              <p:nvPr/>
            </p:nvGrpSpPr>
            <p:grpSpPr bwMode="auto">
              <a:xfrm>
                <a:off x="672" y="2544"/>
                <a:ext cx="192" cy="192"/>
                <a:chOff x="1824" y="2352"/>
                <a:chExt cx="192" cy="192"/>
              </a:xfrm>
            </p:grpSpPr>
            <p:sp>
              <p:nvSpPr>
                <p:cNvPr id="1344593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4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5" name="Group 83"/>
              <p:cNvGrpSpPr>
                <a:grpSpLocks/>
              </p:cNvGrpSpPr>
              <p:nvPr/>
            </p:nvGrpSpPr>
            <p:grpSpPr bwMode="auto">
              <a:xfrm>
                <a:off x="672" y="2736"/>
                <a:ext cx="192" cy="192"/>
                <a:chOff x="1824" y="2352"/>
                <a:chExt cx="192" cy="192"/>
              </a:xfrm>
            </p:grpSpPr>
            <p:sp>
              <p:nvSpPr>
                <p:cNvPr id="1344596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7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8" name="Group 86"/>
              <p:cNvGrpSpPr>
                <a:grpSpLocks/>
              </p:cNvGrpSpPr>
              <p:nvPr/>
            </p:nvGrpSpPr>
            <p:grpSpPr bwMode="auto">
              <a:xfrm>
                <a:off x="672" y="2928"/>
                <a:ext cx="192" cy="192"/>
                <a:chOff x="1824" y="2352"/>
                <a:chExt cx="192" cy="192"/>
              </a:xfrm>
            </p:grpSpPr>
            <p:sp>
              <p:nvSpPr>
                <p:cNvPr id="1344599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0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1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192" cy="192"/>
                <a:chOff x="1824" y="2352"/>
                <a:chExt cx="192" cy="192"/>
              </a:xfrm>
            </p:grpSpPr>
            <p:sp>
              <p:nvSpPr>
                <p:cNvPr id="1344602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3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4" name="Group 92"/>
              <p:cNvGrpSpPr>
                <a:grpSpLocks/>
              </p:cNvGrpSpPr>
              <p:nvPr/>
            </p:nvGrpSpPr>
            <p:grpSpPr bwMode="auto">
              <a:xfrm>
                <a:off x="480" y="2544"/>
                <a:ext cx="192" cy="192"/>
                <a:chOff x="1824" y="2352"/>
                <a:chExt cx="192" cy="192"/>
              </a:xfrm>
            </p:grpSpPr>
            <p:sp>
              <p:nvSpPr>
                <p:cNvPr id="1344605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6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7" name="Group 95"/>
              <p:cNvGrpSpPr>
                <a:grpSpLocks/>
              </p:cNvGrpSpPr>
              <p:nvPr/>
            </p:nvGrpSpPr>
            <p:grpSpPr bwMode="auto">
              <a:xfrm>
                <a:off x="480" y="2736"/>
                <a:ext cx="192" cy="192"/>
                <a:chOff x="1824" y="2352"/>
                <a:chExt cx="192" cy="192"/>
              </a:xfrm>
            </p:grpSpPr>
            <p:sp>
              <p:nvSpPr>
                <p:cNvPr id="1344608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9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10" name="Group 98"/>
              <p:cNvGrpSpPr>
                <a:grpSpLocks/>
              </p:cNvGrpSpPr>
              <p:nvPr/>
            </p:nvGrpSpPr>
            <p:grpSpPr bwMode="auto">
              <a:xfrm>
                <a:off x="480" y="2928"/>
                <a:ext cx="192" cy="192"/>
                <a:chOff x="1824" y="2352"/>
                <a:chExt cx="192" cy="192"/>
              </a:xfrm>
            </p:grpSpPr>
            <p:sp>
              <p:nvSpPr>
                <p:cNvPr id="13446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12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613" name="AutoShape 101"/>
            <p:cNvSpPr>
              <a:spLocks noChangeArrowheads="1"/>
            </p:cNvSpPr>
            <p:nvPr/>
          </p:nvSpPr>
          <p:spPr bwMode="auto">
            <a:xfrm>
              <a:off x="432" y="2130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sp>
        <p:nvSpPr>
          <p:cNvPr id="1344614" name="Rectangle 102"/>
          <p:cNvSpPr>
            <a:spLocks noGrp="1" noChangeArrowheads="1"/>
          </p:cNvSpPr>
          <p:nvPr>
            <p:ph type="title"/>
          </p:nvPr>
        </p:nvSpPr>
        <p:spPr>
          <a:xfrm>
            <a:off x="866775" y="152400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Parallelism</a:t>
            </a:r>
          </a:p>
        </p:txBody>
      </p:sp>
      <p:sp>
        <p:nvSpPr>
          <p:cNvPr id="1344615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409575" y="996950"/>
            <a:ext cx="7651750" cy="660400"/>
          </a:xfrm>
          <a:noFill/>
          <a:ln/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Can overlap execution of multiple vector instructions</a:t>
            </a:r>
          </a:p>
          <a:p>
            <a:pPr lvl="1"/>
            <a:r>
              <a:rPr lang="en-US" altLang="ko-KR" sz="1600">
                <a:ea typeface="굴림" charset="-127"/>
                <a:cs typeface="굴림" charset="-127"/>
              </a:rPr>
              <a:t>example machine has 32 elements per vector register and 8 lanes</a:t>
            </a:r>
          </a:p>
        </p:txBody>
      </p:sp>
      <p:grpSp>
        <p:nvGrpSpPr>
          <p:cNvPr id="1344616" name="Group 104"/>
          <p:cNvGrpSpPr>
            <a:grpSpLocks/>
          </p:cNvGrpSpPr>
          <p:nvPr/>
        </p:nvGrpSpPr>
        <p:grpSpPr bwMode="auto">
          <a:xfrm>
            <a:off x="685800" y="2014538"/>
            <a:ext cx="3276600" cy="1522412"/>
            <a:chOff x="432" y="1393"/>
            <a:chExt cx="2064" cy="959"/>
          </a:xfrm>
        </p:grpSpPr>
        <p:grpSp>
          <p:nvGrpSpPr>
            <p:cNvPr id="1344617" name="Group 105"/>
            <p:cNvGrpSpPr>
              <a:grpSpLocks/>
            </p:cNvGrpSpPr>
            <p:nvPr/>
          </p:nvGrpSpPr>
          <p:grpSpPr bwMode="auto">
            <a:xfrm>
              <a:off x="960" y="1584"/>
              <a:ext cx="1536" cy="768"/>
              <a:chOff x="480" y="1584"/>
              <a:chExt cx="1536" cy="768"/>
            </a:xfrm>
          </p:grpSpPr>
          <p:grpSp>
            <p:nvGrpSpPr>
              <p:cNvPr id="1344618" name="Group 106"/>
              <p:cNvGrpSpPr>
                <a:grpSpLocks/>
              </p:cNvGrpSpPr>
              <p:nvPr/>
            </p:nvGrpSpPr>
            <p:grpSpPr bwMode="auto">
              <a:xfrm>
                <a:off x="1824" y="1584"/>
                <a:ext cx="192" cy="192"/>
                <a:chOff x="1824" y="1584"/>
                <a:chExt cx="192" cy="192"/>
              </a:xfrm>
            </p:grpSpPr>
            <p:sp>
              <p:nvSpPr>
                <p:cNvPr id="13446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0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621" name="Rectangle 10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622" name="Group 110"/>
              <p:cNvGrpSpPr>
                <a:grpSpLocks/>
              </p:cNvGrpSpPr>
              <p:nvPr/>
            </p:nvGrpSpPr>
            <p:grpSpPr bwMode="auto">
              <a:xfrm>
                <a:off x="1824" y="1776"/>
                <a:ext cx="192" cy="192"/>
                <a:chOff x="1824" y="1584"/>
                <a:chExt cx="192" cy="192"/>
              </a:xfrm>
            </p:grpSpPr>
            <p:sp>
              <p:nvSpPr>
                <p:cNvPr id="13446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4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5" name="Group 113"/>
              <p:cNvGrpSpPr>
                <a:grpSpLocks/>
              </p:cNvGrpSpPr>
              <p:nvPr/>
            </p:nvGrpSpPr>
            <p:grpSpPr bwMode="auto">
              <a:xfrm>
                <a:off x="1824" y="1968"/>
                <a:ext cx="192" cy="192"/>
                <a:chOff x="1824" y="1584"/>
                <a:chExt cx="192" cy="192"/>
              </a:xfrm>
            </p:grpSpPr>
            <p:sp>
              <p:nvSpPr>
                <p:cNvPr id="134462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7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8" name="Group 116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" cy="192"/>
                <a:chOff x="1824" y="1584"/>
                <a:chExt cx="192" cy="192"/>
              </a:xfrm>
            </p:grpSpPr>
            <p:sp>
              <p:nvSpPr>
                <p:cNvPr id="134462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0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1" name="Group 119"/>
              <p:cNvGrpSpPr>
                <a:grpSpLocks/>
              </p:cNvGrpSpPr>
              <p:nvPr/>
            </p:nvGrpSpPr>
            <p:grpSpPr bwMode="auto">
              <a:xfrm>
                <a:off x="1632" y="1584"/>
                <a:ext cx="192" cy="192"/>
                <a:chOff x="1824" y="1584"/>
                <a:chExt cx="192" cy="192"/>
              </a:xfrm>
            </p:grpSpPr>
            <p:sp>
              <p:nvSpPr>
                <p:cNvPr id="1344632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3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4" name="Group 122"/>
              <p:cNvGrpSpPr>
                <a:grpSpLocks/>
              </p:cNvGrpSpPr>
              <p:nvPr/>
            </p:nvGrpSpPr>
            <p:grpSpPr bwMode="auto">
              <a:xfrm>
                <a:off x="1632" y="1776"/>
                <a:ext cx="192" cy="192"/>
                <a:chOff x="1824" y="1584"/>
                <a:chExt cx="192" cy="192"/>
              </a:xfrm>
            </p:grpSpPr>
            <p:sp>
              <p:nvSpPr>
                <p:cNvPr id="1344635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6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7" name="Group 125"/>
              <p:cNvGrpSpPr>
                <a:grpSpLocks/>
              </p:cNvGrpSpPr>
              <p:nvPr/>
            </p:nvGrpSpPr>
            <p:grpSpPr bwMode="auto">
              <a:xfrm>
                <a:off x="1632" y="1968"/>
                <a:ext cx="192" cy="192"/>
                <a:chOff x="1824" y="1584"/>
                <a:chExt cx="192" cy="192"/>
              </a:xfrm>
            </p:grpSpPr>
            <p:sp>
              <p:nvSpPr>
                <p:cNvPr id="134463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9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0" name="Group 128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92"/>
                <a:chOff x="1824" y="1584"/>
                <a:chExt cx="192" cy="192"/>
              </a:xfrm>
            </p:grpSpPr>
            <p:sp>
              <p:nvSpPr>
                <p:cNvPr id="134464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2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3" name="Group 131"/>
              <p:cNvGrpSpPr>
                <a:grpSpLocks/>
              </p:cNvGrpSpPr>
              <p:nvPr/>
            </p:nvGrpSpPr>
            <p:grpSpPr bwMode="auto">
              <a:xfrm>
                <a:off x="1440" y="1584"/>
                <a:ext cx="192" cy="192"/>
                <a:chOff x="1824" y="1584"/>
                <a:chExt cx="192" cy="192"/>
              </a:xfrm>
            </p:grpSpPr>
            <p:sp>
              <p:nvSpPr>
                <p:cNvPr id="134464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5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6" name="Group 134"/>
              <p:cNvGrpSpPr>
                <a:grpSpLocks/>
              </p:cNvGrpSpPr>
              <p:nvPr/>
            </p:nvGrpSpPr>
            <p:grpSpPr bwMode="auto">
              <a:xfrm>
                <a:off x="1440" y="1776"/>
                <a:ext cx="192" cy="192"/>
                <a:chOff x="1824" y="1584"/>
                <a:chExt cx="192" cy="192"/>
              </a:xfrm>
            </p:grpSpPr>
            <p:sp>
              <p:nvSpPr>
                <p:cNvPr id="134464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8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9" name="Group 137"/>
              <p:cNvGrpSpPr>
                <a:grpSpLocks/>
              </p:cNvGrpSpPr>
              <p:nvPr/>
            </p:nvGrpSpPr>
            <p:grpSpPr bwMode="auto">
              <a:xfrm>
                <a:off x="1440" y="1968"/>
                <a:ext cx="192" cy="192"/>
                <a:chOff x="1824" y="1584"/>
                <a:chExt cx="192" cy="192"/>
              </a:xfrm>
            </p:grpSpPr>
            <p:sp>
              <p:nvSpPr>
                <p:cNvPr id="1344650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1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2" name="Group 140"/>
              <p:cNvGrpSpPr>
                <a:grpSpLocks/>
              </p:cNvGrpSpPr>
              <p:nvPr/>
            </p:nvGrpSpPr>
            <p:grpSpPr bwMode="auto">
              <a:xfrm>
                <a:off x="1440" y="2160"/>
                <a:ext cx="192" cy="192"/>
                <a:chOff x="1824" y="1584"/>
                <a:chExt cx="192" cy="192"/>
              </a:xfrm>
            </p:grpSpPr>
            <p:sp>
              <p:nvSpPr>
                <p:cNvPr id="1344653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4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5" name="Group 143"/>
              <p:cNvGrpSpPr>
                <a:grpSpLocks/>
              </p:cNvGrpSpPr>
              <p:nvPr/>
            </p:nvGrpSpPr>
            <p:grpSpPr bwMode="auto">
              <a:xfrm>
                <a:off x="1248" y="1584"/>
                <a:ext cx="192" cy="192"/>
                <a:chOff x="1824" y="1584"/>
                <a:chExt cx="192" cy="192"/>
              </a:xfrm>
            </p:grpSpPr>
            <p:sp>
              <p:nvSpPr>
                <p:cNvPr id="134465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7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8" name="Group 146"/>
              <p:cNvGrpSpPr>
                <a:grpSpLocks/>
              </p:cNvGrpSpPr>
              <p:nvPr/>
            </p:nvGrpSpPr>
            <p:grpSpPr bwMode="auto">
              <a:xfrm>
                <a:off x="1248" y="1776"/>
                <a:ext cx="192" cy="192"/>
                <a:chOff x="1824" y="1584"/>
                <a:chExt cx="192" cy="192"/>
              </a:xfrm>
            </p:grpSpPr>
            <p:sp>
              <p:nvSpPr>
                <p:cNvPr id="1344659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0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1" name="Group 149"/>
              <p:cNvGrpSpPr>
                <a:grpSpLocks/>
              </p:cNvGrpSpPr>
              <p:nvPr/>
            </p:nvGrpSpPr>
            <p:grpSpPr bwMode="auto">
              <a:xfrm>
                <a:off x="1248" y="1968"/>
                <a:ext cx="192" cy="192"/>
                <a:chOff x="1824" y="1584"/>
                <a:chExt cx="192" cy="192"/>
              </a:xfrm>
            </p:grpSpPr>
            <p:sp>
              <p:nvSpPr>
                <p:cNvPr id="134466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3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4" name="Group 152"/>
              <p:cNvGrpSpPr>
                <a:grpSpLocks/>
              </p:cNvGrpSpPr>
              <p:nvPr/>
            </p:nvGrpSpPr>
            <p:grpSpPr bwMode="auto">
              <a:xfrm>
                <a:off x="1248" y="2160"/>
                <a:ext cx="192" cy="192"/>
                <a:chOff x="1824" y="1584"/>
                <a:chExt cx="192" cy="192"/>
              </a:xfrm>
            </p:grpSpPr>
            <p:sp>
              <p:nvSpPr>
                <p:cNvPr id="1344665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6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7" name="Group 155"/>
              <p:cNvGrpSpPr>
                <a:grpSpLocks/>
              </p:cNvGrpSpPr>
              <p:nvPr/>
            </p:nvGrpSpPr>
            <p:grpSpPr bwMode="auto">
              <a:xfrm>
                <a:off x="1056" y="1584"/>
                <a:ext cx="192" cy="192"/>
                <a:chOff x="1824" y="1584"/>
                <a:chExt cx="192" cy="192"/>
              </a:xfrm>
            </p:grpSpPr>
            <p:sp>
              <p:nvSpPr>
                <p:cNvPr id="1344668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9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0" name="Group 158"/>
              <p:cNvGrpSpPr>
                <a:grpSpLocks/>
              </p:cNvGrpSpPr>
              <p:nvPr/>
            </p:nvGrpSpPr>
            <p:grpSpPr bwMode="auto">
              <a:xfrm>
                <a:off x="1056" y="1776"/>
                <a:ext cx="192" cy="192"/>
                <a:chOff x="1824" y="1584"/>
                <a:chExt cx="192" cy="192"/>
              </a:xfrm>
            </p:grpSpPr>
            <p:sp>
              <p:nvSpPr>
                <p:cNvPr id="1344671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2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3" name="Group 161"/>
              <p:cNvGrpSpPr>
                <a:grpSpLocks/>
              </p:cNvGrpSpPr>
              <p:nvPr/>
            </p:nvGrpSpPr>
            <p:grpSpPr bwMode="auto">
              <a:xfrm>
                <a:off x="1056" y="1968"/>
                <a:ext cx="192" cy="192"/>
                <a:chOff x="1824" y="1584"/>
                <a:chExt cx="192" cy="192"/>
              </a:xfrm>
            </p:grpSpPr>
            <p:sp>
              <p:nvSpPr>
                <p:cNvPr id="1344674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5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6" name="Group 164"/>
              <p:cNvGrpSpPr>
                <a:grpSpLocks/>
              </p:cNvGrpSpPr>
              <p:nvPr/>
            </p:nvGrpSpPr>
            <p:grpSpPr bwMode="auto">
              <a:xfrm>
                <a:off x="1056" y="2160"/>
                <a:ext cx="192" cy="192"/>
                <a:chOff x="1824" y="1584"/>
                <a:chExt cx="192" cy="192"/>
              </a:xfrm>
            </p:grpSpPr>
            <p:sp>
              <p:nvSpPr>
                <p:cNvPr id="1344677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8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9" name="Group 167"/>
              <p:cNvGrpSpPr>
                <a:grpSpLocks/>
              </p:cNvGrpSpPr>
              <p:nvPr/>
            </p:nvGrpSpPr>
            <p:grpSpPr bwMode="auto">
              <a:xfrm>
                <a:off x="864" y="1584"/>
                <a:ext cx="192" cy="192"/>
                <a:chOff x="1824" y="1584"/>
                <a:chExt cx="192" cy="192"/>
              </a:xfrm>
            </p:grpSpPr>
            <p:sp>
              <p:nvSpPr>
                <p:cNvPr id="134468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1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2" name="Group 170"/>
              <p:cNvGrpSpPr>
                <a:grpSpLocks/>
              </p:cNvGrpSpPr>
              <p:nvPr/>
            </p:nvGrpSpPr>
            <p:grpSpPr bwMode="auto">
              <a:xfrm>
                <a:off x="864" y="1776"/>
                <a:ext cx="192" cy="192"/>
                <a:chOff x="1824" y="1584"/>
                <a:chExt cx="192" cy="192"/>
              </a:xfrm>
            </p:grpSpPr>
            <p:sp>
              <p:nvSpPr>
                <p:cNvPr id="134468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4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5" name="Group 173"/>
              <p:cNvGrpSpPr>
                <a:grpSpLocks/>
              </p:cNvGrpSpPr>
              <p:nvPr/>
            </p:nvGrpSpPr>
            <p:grpSpPr bwMode="auto">
              <a:xfrm>
                <a:off x="864" y="1968"/>
                <a:ext cx="192" cy="192"/>
                <a:chOff x="1824" y="1584"/>
                <a:chExt cx="192" cy="192"/>
              </a:xfrm>
            </p:grpSpPr>
            <p:sp>
              <p:nvSpPr>
                <p:cNvPr id="134468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7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8" name="Group 176"/>
              <p:cNvGrpSpPr>
                <a:grpSpLocks/>
              </p:cNvGrpSpPr>
              <p:nvPr/>
            </p:nvGrpSpPr>
            <p:grpSpPr bwMode="auto">
              <a:xfrm>
                <a:off x="864" y="2160"/>
                <a:ext cx="192" cy="192"/>
                <a:chOff x="1824" y="1584"/>
                <a:chExt cx="192" cy="192"/>
              </a:xfrm>
            </p:grpSpPr>
            <p:sp>
              <p:nvSpPr>
                <p:cNvPr id="1344689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0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1" name="Group 179"/>
              <p:cNvGrpSpPr>
                <a:grpSpLocks/>
              </p:cNvGrpSpPr>
              <p:nvPr/>
            </p:nvGrpSpPr>
            <p:grpSpPr bwMode="auto">
              <a:xfrm>
                <a:off x="672" y="1584"/>
                <a:ext cx="192" cy="192"/>
                <a:chOff x="1824" y="1584"/>
                <a:chExt cx="192" cy="192"/>
              </a:xfrm>
            </p:grpSpPr>
            <p:sp>
              <p:nvSpPr>
                <p:cNvPr id="1344692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3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4" name="Group 182"/>
              <p:cNvGrpSpPr>
                <a:grpSpLocks/>
              </p:cNvGrpSpPr>
              <p:nvPr/>
            </p:nvGrpSpPr>
            <p:grpSpPr bwMode="auto">
              <a:xfrm>
                <a:off x="672" y="1776"/>
                <a:ext cx="192" cy="192"/>
                <a:chOff x="1824" y="1584"/>
                <a:chExt cx="192" cy="192"/>
              </a:xfrm>
            </p:grpSpPr>
            <p:sp>
              <p:nvSpPr>
                <p:cNvPr id="134469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6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7" name="Group 185"/>
              <p:cNvGrpSpPr>
                <a:grpSpLocks/>
              </p:cNvGrpSpPr>
              <p:nvPr/>
            </p:nvGrpSpPr>
            <p:grpSpPr bwMode="auto">
              <a:xfrm>
                <a:off x="672" y="1968"/>
                <a:ext cx="192" cy="192"/>
                <a:chOff x="1824" y="1584"/>
                <a:chExt cx="192" cy="192"/>
              </a:xfrm>
            </p:grpSpPr>
            <p:sp>
              <p:nvSpPr>
                <p:cNvPr id="134469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9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0" name="Group 188"/>
              <p:cNvGrpSpPr>
                <a:grpSpLocks/>
              </p:cNvGrpSpPr>
              <p:nvPr/>
            </p:nvGrpSpPr>
            <p:grpSpPr bwMode="auto">
              <a:xfrm>
                <a:off x="672" y="2160"/>
                <a:ext cx="192" cy="192"/>
                <a:chOff x="1824" y="1584"/>
                <a:chExt cx="192" cy="192"/>
              </a:xfrm>
            </p:grpSpPr>
            <p:sp>
              <p:nvSpPr>
                <p:cNvPr id="134470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2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3" name="Group 191"/>
              <p:cNvGrpSpPr>
                <a:grpSpLocks/>
              </p:cNvGrpSpPr>
              <p:nvPr/>
            </p:nvGrpSpPr>
            <p:grpSpPr bwMode="auto">
              <a:xfrm>
                <a:off x="480" y="1584"/>
                <a:ext cx="192" cy="192"/>
                <a:chOff x="1824" y="1584"/>
                <a:chExt cx="192" cy="192"/>
              </a:xfrm>
            </p:grpSpPr>
            <p:sp>
              <p:nvSpPr>
                <p:cNvPr id="1344704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5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6" name="Group 194"/>
              <p:cNvGrpSpPr>
                <a:grpSpLocks/>
              </p:cNvGrpSpPr>
              <p:nvPr/>
            </p:nvGrpSpPr>
            <p:grpSpPr bwMode="auto">
              <a:xfrm>
                <a:off x="480" y="1776"/>
                <a:ext cx="192" cy="192"/>
                <a:chOff x="1824" y="1584"/>
                <a:chExt cx="192" cy="192"/>
              </a:xfrm>
            </p:grpSpPr>
            <p:sp>
              <p:nvSpPr>
                <p:cNvPr id="134470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8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9" name="Group 197"/>
              <p:cNvGrpSpPr>
                <a:grpSpLocks/>
              </p:cNvGrpSpPr>
              <p:nvPr/>
            </p:nvGrpSpPr>
            <p:grpSpPr bwMode="auto">
              <a:xfrm>
                <a:off x="480" y="1968"/>
                <a:ext cx="192" cy="192"/>
                <a:chOff x="1824" y="1584"/>
                <a:chExt cx="192" cy="192"/>
              </a:xfrm>
            </p:grpSpPr>
            <p:sp>
              <p:nvSpPr>
                <p:cNvPr id="1344710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1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12" name="Group 200"/>
              <p:cNvGrpSpPr>
                <a:grpSpLocks/>
              </p:cNvGrpSpPr>
              <p:nvPr/>
            </p:nvGrpSpPr>
            <p:grpSpPr bwMode="auto">
              <a:xfrm>
                <a:off x="480" y="2160"/>
                <a:ext cx="192" cy="192"/>
                <a:chOff x="1824" y="1584"/>
                <a:chExt cx="192" cy="192"/>
              </a:xfrm>
            </p:grpSpPr>
            <p:sp>
              <p:nvSpPr>
                <p:cNvPr id="1344713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4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715" name="AutoShape 203"/>
            <p:cNvSpPr>
              <a:spLocks noChangeArrowheads="1"/>
            </p:cNvSpPr>
            <p:nvPr/>
          </p:nvSpPr>
          <p:spPr bwMode="auto">
            <a:xfrm>
              <a:off x="432" y="1393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716" name="Group 204"/>
          <p:cNvGrpSpPr>
            <a:grpSpLocks/>
          </p:cNvGrpSpPr>
          <p:nvPr/>
        </p:nvGrpSpPr>
        <p:grpSpPr bwMode="auto">
          <a:xfrm>
            <a:off x="3200400" y="2270125"/>
            <a:ext cx="3200400" cy="1571625"/>
            <a:chOff x="2016" y="1554"/>
            <a:chExt cx="2016" cy="990"/>
          </a:xfrm>
        </p:grpSpPr>
        <p:grpSp>
          <p:nvGrpSpPr>
            <p:cNvPr id="1344717" name="Group 205"/>
            <p:cNvGrpSpPr>
              <a:grpSpLocks/>
            </p:cNvGrpSpPr>
            <p:nvPr/>
          </p:nvGrpSpPr>
          <p:grpSpPr bwMode="auto">
            <a:xfrm>
              <a:off x="2496" y="1776"/>
              <a:ext cx="1536" cy="768"/>
              <a:chOff x="2016" y="1776"/>
              <a:chExt cx="1536" cy="768"/>
            </a:xfrm>
          </p:grpSpPr>
          <p:grpSp>
            <p:nvGrpSpPr>
              <p:cNvPr id="1344718" name="Group 206"/>
              <p:cNvGrpSpPr>
                <a:grpSpLocks/>
              </p:cNvGrpSpPr>
              <p:nvPr/>
            </p:nvGrpSpPr>
            <p:grpSpPr bwMode="auto">
              <a:xfrm>
                <a:off x="2016" y="1776"/>
                <a:ext cx="192" cy="192"/>
                <a:chOff x="2016" y="1776"/>
                <a:chExt cx="192" cy="192"/>
              </a:xfrm>
            </p:grpSpPr>
            <p:sp>
              <p:nvSpPr>
                <p:cNvPr id="1344719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0" name="Freeform 20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721" name="Rectangle 209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722" name="Group 210"/>
              <p:cNvGrpSpPr>
                <a:grpSpLocks/>
              </p:cNvGrpSpPr>
              <p:nvPr/>
            </p:nvGrpSpPr>
            <p:grpSpPr bwMode="auto">
              <a:xfrm>
                <a:off x="2016" y="1968"/>
                <a:ext cx="192" cy="192"/>
                <a:chOff x="2016" y="1776"/>
                <a:chExt cx="192" cy="192"/>
              </a:xfrm>
            </p:grpSpPr>
            <p:sp>
              <p:nvSpPr>
                <p:cNvPr id="1344723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4" name="Freeform 21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5" name="Group 213"/>
              <p:cNvGrpSpPr>
                <a:grpSpLocks/>
              </p:cNvGrpSpPr>
              <p:nvPr/>
            </p:nvGrpSpPr>
            <p:grpSpPr bwMode="auto">
              <a:xfrm>
                <a:off x="2016" y="2160"/>
                <a:ext cx="192" cy="192"/>
                <a:chOff x="2016" y="1776"/>
                <a:chExt cx="192" cy="192"/>
              </a:xfrm>
            </p:grpSpPr>
            <p:sp>
              <p:nvSpPr>
                <p:cNvPr id="1344726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7" name="Freeform 21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8" name="Group 216"/>
              <p:cNvGrpSpPr>
                <a:grpSpLocks/>
              </p:cNvGrpSpPr>
              <p:nvPr/>
            </p:nvGrpSpPr>
            <p:grpSpPr bwMode="auto">
              <a:xfrm>
                <a:off x="2016" y="2352"/>
                <a:ext cx="192" cy="192"/>
                <a:chOff x="2016" y="1776"/>
                <a:chExt cx="192" cy="192"/>
              </a:xfrm>
            </p:grpSpPr>
            <p:sp>
              <p:nvSpPr>
                <p:cNvPr id="134472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0" name="Freeform 21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1" name="Group 219"/>
              <p:cNvGrpSpPr>
                <a:grpSpLocks/>
              </p:cNvGrpSpPr>
              <p:nvPr/>
            </p:nvGrpSpPr>
            <p:grpSpPr bwMode="auto">
              <a:xfrm>
                <a:off x="2208" y="1776"/>
                <a:ext cx="192" cy="192"/>
                <a:chOff x="2016" y="1776"/>
                <a:chExt cx="192" cy="192"/>
              </a:xfrm>
            </p:grpSpPr>
            <p:sp>
              <p:nvSpPr>
                <p:cNvPr id="1344732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3" name="Freeform 22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4" name="Group 222"/>
              <p:cNvGrpSpPr>
                <a:grpSpLocks/>
              </p:cNvGrpSpPr>
              <p:nvPr/>
            </p:nvGrpSpPr>
            <p:grpSpPr bwMode="auto">
              <a:xfrm>
                <a:off x="2208" y="1968"/>
                <a:ext cx="192" cy="192"/>
                <a:chOff x="2016" y="1776"/>
                <a:chExt cx="192" cy="192"/>
              </a:xfrm>
            </p:grpSpPr>
            <p:sp>
              <p:nvSpPr>
                <p:cNvPr id="134473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6" name="Freeform 22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7" name="Group 225"/>
              <p:cNvGrpSpPr>
                <a:grpSpLocks/>
              </p:cNvGrpSpPr>
              <p:nvPr/>
            </p:nvGrpSpPr>
            <p:grpSpPr bwMode="auto">
              <a:xfrm>
                <a:off x="2208" y="2160"/>
                <a:ext cx="192" cy="192"/>
                <a:chOff x="2016" y="1776"/>
                <a:chExt cx="192" cy="192"/>
              </a:xfrm>
            </p:grpSpPr>
            <p:sp>
              <p:nvSpPr>
                <p:cNvPr id="1344738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9" name="Freeform 22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0" name="Group 228"/>
              <p:cNvGrpSpPr>
                <a:grpSpLocks/>
              </p:cNvGrpSpPr>
              <p:nvPr/>
            </p:nvGrpSpPr>
            <p:grpSpPr bwMode="auto">
              <a:xfrm>
                <a:off x="2208" y="2352"/>
                <a:ext cx="192" cy="192"/>
                <a:chOff x="2016" y="1776"/>
                <a:chExt cx="192" cy="192"/>
              </a:xfrm>
            </p:grpSpPr>
            <p:sp>
              <p:nvSpPr>
                <p:cNvPr id="134474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2" name="Freeform 23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3" name="Group 231"/>
              <p:cNvGrpSpPr>
                <a:grpSpLocks/>
              </p:cNvGrpSpPr>
              <p:nvPr/>
            </p:nvGrpSpPr>
            <p:grpSpPr bwMode="auto">
              <a:xfrm>
                <a:off x="2400" y="1776"/>
                <a:ext cx="192" cy="192"/>
                <a:chOff x="2016" y="1776"/>
                <a:chExt cx="192" cy="192"/>
              </a:xfrm>
            </p:grpSpPr>
            <p:sp>
              <p:nvSpPr>
                <p:cNvPr id="13447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5" name="Freeform 23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6" name="Group 234"/>
              <p:cNvGrpSpPr>
                <a:grpSpLocks/>
              </p:cNvGrpSpPr>
              <p:nvPr/>
            </p:nvGrpSpPr>
            <p:grpSpPr bwMode="auto">
              <a:xfrm>
                <a:off x="2400" y="1968"/>
                <a:ext cx="192" cy="192"/>
                <a:chOff x="2016" y="1776"/>
                <a:chExt cx="192" cy="192"/>
              </a:xfrm>
            </p:grpSpPr>
            <p:sp>
              <p:nvSpPr>
                <p:cNvPr id="1344747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8" name="Freeform 23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9" name="Group 237"/>
              <p:cNvGrpSpPr>
                <a:grpSpLocks/>
              </p:cNvGrpSpPr>
              <p:nvPr/>
            </p:nvGrpSpPr>
            <p:grpSpPr bwMode="auto">
              <a:xfrm>
                <a:off x="2400" y="2160"/>
                <a:ext cx="192" cy="192"/>
                <a:chOff x="2016" y="1776"/>
                <a:chExt cx="192" cy="192"/>
              </a:xfrm>
            </p:grpSpPr>
            <p:sp>
              <p:nvSpPr>
                <p:cNvPr id="134475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1" name="Freeform 23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2" name="Group 240"/>
              <p:cNvGrpSpPr>
                <a:grpSpLocks/>
              </p:cNvGrpSpPr>
              <p:nvPr/>
            </p:nvGrpSpPr>
            <p:grpSpPr bwMode="auto">
              <a:xfrm>
                <a:off x="2400" y="2352"/>
                <a:ext cx="192" cy="192"/>
                <a:chOff x="2016" y="1776"/>
                <a:chExt cx="192" cy="192"/>
              </a:xfrm>
            </p:grpSpPr>
            <p:sp>
              <p:nvSpPr>
                <p:cNvPr id="1344753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4" name="Freeform 24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5" name="Group 243"/>
              <p:cNvGrpSpPr>
                <a:grpSpLocks/>
              </p:cNvGrpSpPr>
              <p:nvPr/>
            </p:nvGrpSpPr>
            <p:grpSpPr bwMode="auto">
              <a:xfrm>
                <a:off x="2592" y="1776"/>
                <a:ext cx="192" cy="192"/>
                <a:chOff x="2016" y="1776"/>
                <a:chExt cx="192" cy="192"/>
              </a:xfrm>
            </p:grpSpPr>
            <p:sp>
              <p:nvSpPr>
                <p:cNvPr id="134475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7" name="Freeform 24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8" name="Group 246"/>
              <p:cNvGrpSpPr>
                <a:grpSpLocks/>
              </p:cNvGrpSpPr>
              <p:nvPr/>
            </p:nvGrpSpPr>
            <p:grpSpPr bwMode="auto">
              <a:xfrm>
                <a:off x="2592" y="1968"/>
                <a:ext cx="192" cy="192"/>
                <a:chOff x="2016" y="1776"/>
                <a:chExt cx="192" cy="192"/>
              </a:xfrm>
            </p:grpSpPr>
            <p:sp>
              <p:nvSpPr>
                <p:cNvPr id="13447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0" name="Freeform 24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1" name="Group 249"/>
              <p:cNvGrpSpPr>
                <a:grpSpLocks/>
              </p:cNvGrpSpPr>
              <p:nvPr/>
            </p:nvGrpSpPr>
            <p:grpSpPr bwMode="auto">
              <a:xfrm>
                <a:off x="2592" y="2160"/>
                <a:ext cx="192" cy="192"/>
                <a:chOff x="2016" y="1776"/>
                <a:chExt cx="192" cy="192"/>
              </a:xfrm>
            </p:grpSpPr>
            <p:sp>
              <p:nvSpPr>
                <p:cNvPr id="1344762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3" name="Freeform 25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4" name="Group 252"/>
              <p:cNvGrpSpPr>
                <a:grpSpLocks/>
              </p:cNvGrpSpPr>
              <p:nvPr/>
            </p:nvGrpSpPr>
            <p:grpSpPr bwMode="auto">
              <a:xfrm>
                <a:off x="2592" y="2352"/>
                <a:ext cx="192" cy="192"/>
                <a:chOff x="2016" y="1776"/>
                <a:chExt cx="192" cy="192"/>
              </a:xfrm>
            </p:grpSpPr>
            <p:sp>
              <p:nvSpPr>
                <p:cNvPr id="1344765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6" name="Freeform 25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7" name="Group 255"/>
              <p:cNvGrpSpPr>
                <a:grpSpLocks/>
              </p:cNvGrpSpPr>
              <p:nvPr/>
            </p:nvGrpSpPr>
            <p:grpSpPr bwMode="auto">
              <a:xfrm>
                <a:off x="2784" y="1776"/>
                <a:ext cx="192" cy="192"/>
                <a:chOff x="2016" y="1776"/>
                <a:chExt cx="192" cy="192"/>
              </a:xfrm>
            </p:grpSpPr>
            <p:sp>
              <p:nvSpPr>
                <p:cNvPr id="134476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9" name="Freeform 25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0" name="Group 258"/>
              <p:cNvGrpSpPr>
                <a:grpSpLocks/>
              </p:cNvGrpSpPr>
              <p:nvPr/>
            </p:nvGrpSpPr>
            <p:grpSpPr bwMode="auto">
              <a:xfrm>
                <a:off x="2784" y="1968"/>
                <a:ext cx="192" cy="192"/>
                <a:chOff x="2016" y="1776"/>
                <a:chExt cx="192" cy="192"/>
              </a:xfrm>
            </p:grpSpPr>
            <p:sp>
              <p:nvSpPr>
                <p:cNvPr id="134477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2" name="Freeform 26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3" name="Group 261"/>
              <p:cNvGrpSpPr>
                <a:grpSpLocks/>
              </p:cNvGrpSpPr>
              <p:nvPr/>
            </p:nvGrpSpPr>
            <p:grpSpPr bwMode="auto">
              <a:xfrm>
                <a:off x="2784" y="2160"/>
                <a:ext cx="192" cy="192"/>
                <a:chOff x="2016" y="1776"/>
                <a:chExt cx="192" cy="192"/>
              </a:xfrm>
            </p:grpSpPr>
            <p:sp>
              <p:nvSpPr>
                <p:cNvPr id="134477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5" name="Freeform 26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6" name="Group 264"/>
              <p:cNvGrpSpPr>
                <a:grpSpLocks/>
              </p:cNvGrpSpPr>
              <p:nvPr/>
            </p:nvGrpSpPr>
            <p:grpSpPr bwMode="auto">
              <a:xfrm>
                <a:off x="2784" y="2352"/>
                <a:ext cx="192" cy="192"/>
                <a:chOff x="2016" y="1776"/>
                <a:chExt cx="192" cy="192"/>
              </a:xfrm>
            </p:grpSpPr>
            <p:sp>
              <p:nvSpPr>
                <p:cNvPr id="134477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8" name="Freeform 26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9" name="Group 267"/>
              <p:cNvGrpSpPr>
                <a:grpSpLocks/>
              </p:cNvGrpSpPr>
              <p:nvPr/>
            </p:nvGrpSpPr>
            <p:grpSpPr bwMode="auto">
              <a:xfrm>
                <a:off x="2976" y="1776"/>
                <a:ext cx="192" cy="192"/>
                <a:chOff x="2016" y="1776"/>
                <a:chExt cx="192" cy="192"/>
              </a:xfrm>
            </p:grpSpPr>
            <p:sp>
              <p:nvSpPr>
                <p:cNvPr id="1344780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1" name="Freeform 26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2" name="Group 270"/>
              <p:cNvGrpSpPr>
                <a:grpSpLocks/>
              </p:cNvGrpSpPr>
              <p:nvPr/>
            </p:nvGrpSpPr>
            <p:grpSpPr bwMode="auto">
              <a:xfrm>
                <a:off x="2976" y="1968"/>
                <a:ext cx="192" cy="192"/>
                <a:chOff x="2016" y="1776"/>
                <a:chExt cx="192" cy="192"/>
              </a:xfrm>
            </p:grpSpPr>
            <p:sp>
              <p:nvSpPr>
                <p:cNvPr id="1344783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4" name="Freeform 27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5" name="Group 273"/>
              <p:cNvGrpSpPr>
                <a:grpSpLocks/>
              </p:cNvGrpSpPr>
              <p:nvPr/>
            </p:nvGrpSpPr>
            <p:grpSpPr bwMode="auto">
              <a:xfrm>
                <a:off x="2976" y="2160"/>
                <a:ext cx="192" cy="192"/>
                <a:chOff x="2016" y="1776"/>
                <a:chExt cx="192" cy="192"/>
              </a:xfrm>
            </p:grpSpPr>
            <p:sp>
              <p:nvSpPr>
                <p:cNvPr id="1344786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7" name="Freeform 27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8" name="Group 276"/>
              <p:cNvGrpSpPr>
                <a:grpSpLocks/>
              </p:cNvGrpSpPr>
              <p:nvPr/>
            </p:nvGrpSpPr>
            <p:grpSpPr bwMode="auto">
              <a:xfrm>
                <a:off x="2976" y="2352"/>
                <a:ext cx="192" cy="192"/>
                <a:chOff x="2016" y="1776"/>
                <a:chExt cx="192" cy="192"/>
              </a:xfrm>
            </p:grpSpPr>
            <p:sp>
              <p:nvSpPr>
                <p:cNvPr id="134478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0" name="Freeform 27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1" name="Group 279"/>
              <p:cNvGrpSpPr>
                <a:grpSpLocks/>
              </p:cNvGrpSpPr>
              <p:nvPr/>
            </p:nvGrpSpPr>
            <p:grpSpPr bwMode="auto">
              <a:xfrm>
                <a:off x="3168" y="1776"/>
                <a:ext cx="192" cy="192"/>
                <a:chOff x="2016" y="1776"/>
                <a:chExt cx="192" cy="192"/>
              </a:xfrm>
            </p:grpSpPr>
            <p:sp>
              <p:nvSpPr>
                <p:cNvPr id="1344792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3" name="Freeform 28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4" name="Group 282"/>
              <p:cNvGrpSpPr>
                <a:grpSpLocks/>
              </p:cNvGrpSpPr>
              <p:nvPr/>
            </p:nvGrpSpPr>
            <p:grpSpPr bwMode="auto">
              <a:xfrm>
                <a:off x="3168" y="1968"/>
                <a:ext cx="192" cy="192"/>
                <a:chOff x="2016" y="1776"/>
                <a:chExt cx="192" cy="192"/>
              </a:xfrm>
            </p:grpSpPr>
            <p:sp>
              <p:nvSpPr>
                <p:cNvPr id="134479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6" name="Freeform 28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7" name="Group 285"/>
              <p:cNvGrpSpPr>
                <a:grpSpLocks/>
              </p:cNvGrpSpPr>
              <p:nvPr/>
            </p:nvGrpSpPr>
            <p:grpSpPr bwMode="auto">
              <a:xfrm>
                <a:off x="3168" y="2160"/>
                <a:ext cx="192" cy="192"/>
                <a:chOff x="2016" y="1776"/>
                <a:chExt cx="192" cy="192"/>
              </a:xfrm>
            </p:grpSpPr>
            <p:sp>
              <p:nvSpPr>
                <p:cNvPr id="1344798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9" name="Freeform 28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0" name="Group 288"/>
              <p:cNvGrpSpPr>
                <a:grpSpLocks/>
              </p:cNvGrpSpPr>
              <p:nvPr/>
            </p:nvGrpSpPr>
            <p:grpSpPr bwMode="auto">
              <a:xfrm>
                <a:off x="3168" y="2352"/>
                <a:ext cx="192" cy="192"/>
                <a:chOff x="2016" y="1776"/>
                <a:chExt cx="192" cy="192"/>
              </a:xfrm>
            </p:grpSpPr>
            <p:sp>
              <p:nvSpPr>
                <p:cNvPr id="1344801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2" name="Freeform 29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3" name="Group 291"/>
              <p:cNvGrpSpPr>
                <a:grpSpLocks/>
              </p:cNvGrpSpPr>
              <p:nvPr/>
            </p:nvGrpSpPr>
            <p:grpSpPr bwMode="auto">
              <a:xfrm>
                <a:off x="3360" y="1776"/>
                <a:ext cx="192" cy="192"/>
                <a:chOff x="2016" y="1776"/>
                <a:chExt cx="192" cy="192"/>
              </a:xfrm>
            </p:grpSpPr>
            <p:sp>
              <p:nvSpPr>
                <p:cNvPr id="1344804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5" name="Freeform 29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6" name="Group 294"/>
              <p:cNvGrpSpPr>
                <a:grpSpLocks/>
              </p:cNvGrpSpPr>
              <p:nvPr/>
            </p:nvGrpSpPr>
            <p:grpSpPr bwMode="auto">
              <a:xfrm>
                <a:off x="3360" y="1968"/>
                <a:ext cx="192" cy="192"/>
                <a:chOff x="2016" y="1776"/>
                <a:chExt cx="192" cy="192"/>
              </a:xfrm>
            </p:grpSpPr>
            <p:sp>
              <p:nvSpPr>
                <p:cNvPr id="13448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8" name="Freeform 29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9" name="Group 297"/>
              <p:cNvGrpSpPr>
                <a:grpSpLocks/>
              </p:cNvGrpSpPr>
              <p:nvPr/>
            </p:nvGrpSpPr>
            <p:grpSpPr bwMode="auto">
              <a:xfrm>
                <a:off x="3360" y="2160"/>
                <a:ext cx="192" cy="192"/>
                <a:chOff x="2016" y="1776"/>
                <a:chExt cx="192" cy="192"/>
              </a:xfrm>
            </p:grpSpPr>
            <p:sp>
              <p:nvSpPr>
                <p:cNvPr id="134481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1" name="Freeform 29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12" name="Group 300"/>
              <p:cNvGrpSpPr>
                <a:grpSpLocks/>
              </p:cNvGrpSpPr>
              <p:nvPr/>
            </p:nvGrpSpPr>
            <p:grpSpPr bwMode="auto">
              <a:xfrm>
                <a:off x="3360" y="2352"/>
                <a:ext cx="192" cy="192"/>
                <a:chOff x="2016" y="1776"/>
                <a:chExt cx="192" cy="192"/>
              </a:xfrm>
            </p:grpSpPr>
            <p:sp>
              <p:nvSpPr>
                <p:cNvPr id="1344813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4" name="Freeform 30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815" name="AutoShape 303"/>
            <p:cNvSpPr>
              <a:spLocks noChangeArrowheads="1"/>
            </p:cNvSpPr>
            <p:nvPr/>
          </p:nvSpPr>
          <p:spPr bwMode="auto">
            <a:xfrm>
              <a:off x="2016" y="155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816" name="Group 304"/>
          <p:cNvGrpSpPr>
            <a:grpSpLocks/>
          </p:cNvGrpSpPr>
          <p:nvPr/>
        </p:nvGrpSpPr>
        <p:grpSpPr bwMode="auto">
          <a:xfrm>
            <a:off x="3200400" y="3489325"/>
            <a:ext cx="3200400" cy="1571625"/>
            <a:chOff x="2016" y="2322"/>
            <a:chExt cx="2016" cy="990"/>
          </a:xfrm>
        </p:grpSpPr>
        <p:grpSp>
          <p:nvGrpSpPr>
            <p:cNvPr id="1344817" name="Group 305"/>
            <p:cNvGrpSpPr>
              <a:grpSpLocks/>
            </p:cNvGrpSpPr>
            <p:nvPr/>
          </p:nvGrpSpPr>
          <p:grpSpPr bwMode="auto">
            <a:xfrm>
              <a:off x="2496" y="2544"/>
              <a:ext cx="1536" cy="768"/>
              <a:chOff x="2016" y="2544"/>
              <a:chExt cx="1536" cy="768"/>
            </a:xfrm>
          </p:grpSpPr>
          <p:grpSp>
            <p:nvGrpSpPr>
              <p:cNvPr id="1344818" name="Group 306"/>
              <p:cNvGrpSpPr>
                <a:grpSpLocks/>
              </p:cNvGrpSpPr>
              <p:nvPr/>
            </p:nvGrpSpPr>
            <p:grpSpPr bwMode="auto">
              <a:xfrm>
                <a:off x="2016" y="2544"/>
                <a:ext cx="192" cy="192"/>
                <a:chOff x="2016" y="2544"/>
                <a:chExt cx="192" cy="192"/>
              </a:xfrm>
            </p:grpSpPr>
            <p:sp>
              <p:nvSpPr>
                <p:cNvPr id="1344819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0" name="Freeform 30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821" name="Rectangle 309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822" name="Group 310"/>
              <p:cNvGrpSpPr>
                <a:grpSpLocks/>
              </p:cNvGrpSpPr>
              <p:nvPr/>
            </p:nvGrpSpPr>
            <p:grpSpPr bwMode="auto">
              <a:xfrm>
                <a:off x="2016" y="2736"/>
                <a:ext cx="192" cy="192"/>
                <a:chOff x="2016" y="2544"/>
                <a:chExt cx="192" cy="192"/>
              </a:xfrm>
            </p:grpSpPr>
            <p:sp>
              <p:nvSpPr>
                <p:cNvPr id="1344823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4" name="Freeform 31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5" name="Group 313"/>
              <p:cNvGrpSpPr>
                <a:grpSpLocks/>
              </p:cNvGrpSpPr>
              <p:nvPr/>
            </p:nvGrpSpPr>
            <p:grpSpPr bwMode="auto">
              <a:xfrm>
                <a:off x="2016" y="2928"/>
                <a:ext cx="192" cy="192"/>
                <a:chOff x="2016" y="2544"/>
                <a:chExt cx="192" cy="192"/>
              </a:xfrm>
            </p:grpSpPr>
            <p:sp>
              <p:nvSpPr>
                <p:cNvPr id="1344826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7" name="Freeform 31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8" name="Group 316"/>
              <p:cNvGrpSpPr>
                <a:grpSpLocks/>
              </p:cNvGrpSpPr>
              <p:nvPr/>
            </p:nvGrpSpPr>
            <p:grpSpPr bwMode="auto">
              <a:xfrm>
                <a:off x="2016" y="3120"/>
                <a:ext cx="192" cy="192"/>
                <a:chOff x="2016" y="2544"/>
                <a:chExt cx="192" cy="192"/>
              </a:xfrm>
            </p:grpSpPr>
            <p:sp>
              <p:nvSpPr>
                <p:cNvPr id="134482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0" name="Freeform 31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1" name="Group 319"/>
              <p:cNvGrpSpPr>
                <a:grpSpLocks/>
              </p:cNvGrpSpPr>
              <p:nvPr/>
            </p:nvGrpSpPr>
            <p:grpSpPr bwMode="auto">
              <a:xfrm>
                <a:off x="2208" y="2544"/>
                <a:ext cx="192" cy="192"/>
                <a:chOff x="2016" y="2544"/>
                <a:chExt cx="192" cy="192"/>
              </a:xfrm>
            </p:grpSpPr>
            <p:sp>
              <p:nvSpPr>
                <p:cNvPr id="134483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3" name="Freeform 32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4" name="Group 322"/>
              <p:cNvGrpSpPr>
                <a:grpSpLocks/>
              </p:cNvGrpSpPr>
              <p:nvPr/>
            </p:nvGrpSpPr>
            <p:grpSpPr bwMode="auto">
              <a:xfrm>
                <a:off x="2208" y="2736"/>
                <a:ext cx="192" cy="192"/>
                <a:chOff x="2016" y="2544"/>
                <a:chExt cx="192" cy="192"/>
              </a:xfrm>
            </p:grpSpPr>
            <p:sp>
              <p:nvSpPr>
                <p:cNvPr id="13448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6" name="Freeform 32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7" name="Group 325"/>
              <p:cNvGrpSpPr>
                <a:grpSpLocks/>
              </p:cNvGrpSpPr>
              <p:nvPr/>
            </p:nvGrpSpPr>
            <p:grpSpPr bwMode="auto">
              <a:xfrm>
                <a:off x="2208" y="2928"/>
                <a:ext cx="192" cy="192"/>
                <a:chOff x="2016" y="2544"/>
                <a:chExt cx="192" cy="192"/>
              </a:xfrm>
            </p:grpSpPr>
            <p:sp>
              <p:nvSpPr>
                <p:cNvPr id="1344838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9" name="Freeform 32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0" name="Group 328"/>
              <p:cNvGrpSpPr>
                <a:grpSpLocks/>
              </p:cNvGrpSpPr>
              <p:nvPr/>
            </p:nvGrpSpPr>
            <p:grpSpPr bwMode="auto">
              <a:xfrm>
                <a:off x="2208" y="3120"/>
                <a:ext cx="192" cy="192"/>
                <a:chOff x="2016" y="2544"/>
                <a:chExt cx="192" cy="192"/>
              </a:xfrm>
            </p:grpSpPr>
            <p:sp>
              <p:nvSpPr>
                <p:cNvPr id="1344841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2" name="Freeform 33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3" name="Group 331"/>
              <p:cNvGrpSpPr>
                <a:grpSpLocks/>
              </p:cNvGrpSpPr>
              <p:nvPr/>
            </p:nvGrpSpPr>
            <p:grpSpPr bwMode="auto">
              <a:xfrm>
                <a:off x="2400" y="2544"/>
                <a:ext cx="192" cy="192"/>
                <a:chOff x="2016" y="2544"/>
                <a:chExt cx="192" cy="192"/>
              </a:xfrm>
            </p:grpSpPr>
            <p:sp>
              <p:nvSpPr>
                <p:cNvPr id="1344844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5" name="Freeform 33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6" name="Group 334"/>
              <p:cNvGrpSpPr>
                <a:grpSpLocks/>
              </p:cNvGrpSpPr>
              <p:nvPr/>
            </p:nvGrpSpPr>
            <p:grpSpPr bwMode="auto">
              <a:xfrm>
                <a:off x="2400" y="2736"/>
                <a:ext cx="192" cy="192"/>
                <a:chOff x="2016" y="2544"/>
                <a:chExt cx="192" cy="192"/>
              </a:xfrm>
            </p:grpSpPr>
            <p:sp>
              <p:nvSpPr>
                <p:cNvPr id="1344847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8" name="Freeform 33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9" name="Group 337"/>
              <p:cNvGrpSpPr>
                <a:grpSpLocks/>
              </p:cNvGrpSpPr>
              <p:nvPr/>
            </p:nvGrpSpPr>
            <p:grpSpPr bwMode="auto">
              <a:xfrm>
                <a:off x="2400" y="2928"/>
                <a:ext cx="192" cy="192"/>
                <a:chOff x="2016" y="2544"/>
                <a:chExt cx="192" cy="192"/>
              </a:xfrm>
            </p:grpSpPr>
            <p:sp>
              <p:nvSpPr>
                <p:cNvPr id="134485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1" name="Freeform 33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2" name="Group 340"/>
              <p:cNvGrpSpPr>
                <a:grpSpLocks/>
              </p:cNvGrpSpPr>
              <p:nvPr/>
            </p:nvGrpSpPr>
            <p:grpSpPr bwMode="auto">
              <a:xfrm>
                <a:off x="2400" y="3120"/>
                <a:ext cx="192" cy="192"/>
                <a:chOff x="2016" y="2544"/>
                <a:chExt cx="192" cy="192"/>
              </a:xfrm>
            </p:grpSpPr>
            <p:sp>
              <p:nvSpPr>
                <p:cNvPr id="1344853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4" name="Freeform 34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5" name="Group 343"/>
              <p:cNvGrpSpPr>
                <a:grpSpLocks/>
              </p:cNvGrpSpPr>
              <p:nvPr/>
            </p:nvGrpSpPr>
            <p:grpSpPr bwMode="auto">
              <a:xfrm>
                <a:off x="2592" y="2544"/>
                <a:ext cx="192" cy="192"/>
                <a:chOff x="2016" y="2544"/>
                <a:chExt cx="192" cy="192"/>
              </a:xfrm>
            </p:grpSpPr>
            <p:sp>
              <p:nvSpPr>
                <p:cNvPr id="134485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7" name="Freeform 34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8" name="Group 346"/>
              <p:cNvGrpSpPr>
                <a:grpSpLocks/>
              </p:cNvGrpSpPr>
              <p:nvPr/>
            </p:nvGrpSpPr>
            <p:grpSpPr bwMode="auto">
              <a:xfrm>
                <a:off x="2592" y="2736"/>
                <a:ext cx="192" cy="192"/>
                <a:chOff x="2016" y="2544"/>
                <a:chExt cx="192" cy="192"/>
              </a:xfrm>
            </p:grpSpPr>
            <p:sp>
              <p:nvSpPr>
                <p:cNvPr id="1344859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0" name="Freeform 34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1" name="Group 349"/>
              <p:cNvGrpSpPr>
                <a:grpSpLocks/>
              </p:cNvGrpSpPr>
              <p:nvPr/>
            </p:nvGrpSpPr>
            <p:grpSpPr bwMode="auto">
              <a:xfrm>
                <a:off x="2592" y="2928"/>
                <a:ext cx="192" cy="192"/>
                <a:chOff x="2016" y="2544"/>
                <a:chExt cx="192" cy="192"/>
              </a:xfrm>
            </p:grpSpPr>
            <p:sp>
              <p:nvSpPr>
                <p:cNvPr id="1344862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3" name="Freeform 35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4" name="Group 352"/>
              <p:cNvGrpSpPr>
                <a:grpSpLocks/>
              </p:cNvGrpSpPr>
              <p:nvPr/>
            </p:nvGrpSpPr>
            <p:grpSpPr bwMode="auto">
              <a:xfrm>
                <a:off x="2592" y="3120"/>
                <a:ext cx="192" cy="192"/>
                <a:chOff x="2016" y="2544"/>
                <a:chExt cx="192" cy="192"/>
              </a:xfrm>
            </p:grpSpPr>
            <p:sp>
              <p:nvSpPr>
                <p:cNvPr id="1344865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6" name="Freeform 35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7" name="Group 355"/>
              <p:cNvGrpSpPr>
                <a:grpSpLocks/>
              </p:cNvGrpSpPr>
              <p:nvPr/>
            </p:nvGrpSpPr>
            <p:grpSpPr bwMode="auto">
              <a:xfrm>
                <a:off x="2784" y="2544"/>
                <a:ext cx="192" cy="192"/>
                <a:chOff x="2016" y="2544"/>
                <a:chExt cx="192" cy="192"/>
              </a:xfrm>
            </p:grpSpPr>
            <p:sp>
              <p:nvSpPr>
                <p:cNvPr id="134486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9" name="Freeform 35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0" name="Group 358"/>
              <p:cNvGrpSpPr>
                <a:grpSpLocks/>
              </p:cNvGrpSpPr>
              <p:nvPr/>
            </p:nvGrpSpPr>
            <p:grpSpPr bwMode="auto">
              <a:xfrm>
                <a:off x="2784" y="2736"/>
                <a:ext cx="192" cy="192"/>
                <a:chOff x="2016" y="2544"/>
                <a:chExt cx="192" cy="192"/>
              </a:xfrm>
            </p:grpSpPr>
            <p:sp>
              <p:nvSpPr>
                <p:cNvPr id="134487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2" name="Freeform 36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3" name="Group 361"/>
              <p:cNvGrpSpPr>
                <a:grpSpLocks/>
              </p:cNvGrpSpPr>
              <p:nvPr/>
            </p:nvGrpSpPr>
            <p:grpSpPr bwMode="auto">
              <a:xfrm>
                <a:off x="2784" y="2928"/>
                <a:ext cx="192" cy="192"/>
                <a:chOff x="2016" y="2544"/>
                <a:chExt cx="192" cy="192"/>
              </a:xfrm>
            </p:grpSpPr>
            <p:sp>
              <p:nvSpPr>
                <p:cNvPr id="134487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5" name="Freeform 36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6" name="Group 364"/>
              <p:cNvGrpSpPr>
                <a:grpSpLocks/>
              </p:cNvGrpSpPr>
              <p:nvPr/>
            </p:nvGrpSpPr>
            <p:grpSpPr bwMode="auto">
              <a:xfrm>
                <a:off x="2784" y="3120"/>
                <a:ext cx="192" cy="192"/>
                <a:chOff x="2016" y="2544"/>
                <a:chExt cx="192" cy="192"/>
              </a:xfrm>
            </p:grpSpPr>
            <p:sp>
              <p:nvSpPr>
                <p:cNvPr id="134487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8" name="Freeform 36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9" name="Group 367"/>
              <p:cNvGrpSpPr>
                <a:grpSpLocks/>
              </p:cNvGrpSpPr>
              <p:nvPr/>
            </p:nvGrpSpPr>
            <p:grpSpPr bwMode="auto">
              <a:xfrm>
                <a:off x="2976" y="2544"/>
                <a:ext cx="192" cy="192"/>
                <a:chOff x="2016" y="2544"/>
                <a:chExt cx="192" cy="192"/>
              </a:xfrm>
            </p:grpSpPr>
            <p:sp>
              <p:nvSpPr>
                <p:cNvPr id="1344880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1" name="Freeform 36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2" name="Group 370"/>
              <p:cNvGrpSpPr>
                <a:grpSpLocks/>
              </p:cNvGrpSpPr>
              <p:nvPr/>
            </p:nvGrpSpPr>
            <p:grpSpPr bwMode="auto">
              <a:xfrm>
                <a:off x="2976" y="2736"/>
                <a:ext cx="192" cy="192"/>
                <a:chOff x="2016" y="2544"/>
                <a:chExt cx="192" cy="192"/>
              </a:xfrm>
            </p:grpSpPr>
            <p:sp>
              <p:nvSpPr>
                <p:cNvPr id="1344883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4" name="Freeform 37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5" name="Group 373"/>
              <p:cNvGrpSpPr>
                <a:grpSpLocks/>
              </p:cNvGrpSpPr>
              <p:nvPr/>
            </p:nvGrpSpPr>
            <p:grpSpPr bwMode="auto">
              <a:xfrm>
                <a:off x="2976" y="2928"/>
                <a:ext cx="192" cy="192"/>
                <a:chOff x="2016" y="2544"/>
                <a:chExt cx="192" cy="192"/>
              </a:xfrm>
            </p:grpSpPr>
            <p:sp>
              <p:nvSpPr>
                <p:cNvPr id="134488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7" name="Freeform 37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8" name="Group 376"/>
              <p:cNvGrpSpPr>
                <a:grpSpLocks/>
              </p:cNvGrpSpPr>
              <p:nvPr/>
            </p:nvGrpSpPr>
            <p:grpSpPr bwMode="auto">
              <a:xfrm>
                <a:off x="2976" y="3120"/>
                <a:ext cx="192" cy="192"/>
                <a:chOff x="2016" y="2544"/>
                <a:chExt cx="192" cy="192"/>
              </a:xfrm>
            </p:grpSpPr>
            <p:sp>
              <p:nvSpPr>
                <p:cNvPr id="134488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0" name="Freeform 37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1" name="Group 379"/>
              <p:cNvGrpSpPr>
                <a:grpSpLocks/>
              </p:cNvGrpSpPr>
              <p:nvPr/>
            </p:nvGrpSpPr>
            <p:grpSpPr bwMode="auto">
              <a:xfrm>
                <a:off x="3168" y="2544"/>
                <a:ext cx="192" cy="192"/>
                <a:chOff x="2016" y="2544"/>
                <a:chExt cx="192" cy="192"/>
              </a:xfrm>
            </p:grpSpPr>
            <p:sp>
              <p:nvSpPr>
                <p:cNvPr id="1344892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3" name="Freeform 38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4" name="Group 382"/>
              <p:cNvGrpSpPr>
                <a:grpSpLocks/>
              </p:cNvGrpSpPr>
              <p:nvPr/>
            </p:nvGrpSpPr>
            <p:grpSpPr bwMode="auto">
              <a:xfrm>
                <a:off x="3168" y="2736"/>
                <a:ext cx="192" cy="192"/>
                <a:chOff x="2016" y="2544"/>
                <a:chExt cx="192" cy="192"/>
              </a:xfrm>
            </p:grpSpPr>
            <p:sp>
              <p:nvSpPr>
                <p:cNvPr id="134489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6" name="Freeform 38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7" name="Group 385"/>
              <p:cNvGrpSpPr>
                <a:grpSpLocks/>
              </p:cNvGrpSpPr>
              <p:nvPr/>
            </p:nvGrpSpPr>
            <p:grpSpPr bwMode="auto">
              <a:xfrm>
                <a:off x="3168" y="2928"/>
                <a:ext cx="192" cy="192"/>
                <a:chOff x="2016" y="2544"/>
                <a:chExt cx="192" cy="192"/>
              </a:xfrm>
            </p:grpSpPr>
            <p:sp>
              <p:nvSpPr>
                <p:cNvPr id="1344898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9" name="Freeform 38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0" name="Group 388"/>
              <p:cNvGrpSpPr>
                <a:grpSpLocks/>
              </p:cNvGrpSpPr>
              <p:nvPr/>
            </p:nvGrpSpPr>
            <p:grpSpPr bwMode="auto">
              <a:xfrm>
                <a:off x="3168" y="3120"/>
                <a:ext cx="192" cy="192"/>
                <a:chOff x="2016" y="2544"/>
                <a:chExt cx="192" cy="192"/>
              </a:xfrm>
            </p:grpSpPr>
            <p:sp>
              <p:nvSpPr>
                <p:cNvPr id="1344901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2" name="Freeform 39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3" name="Group 391"/>
              <p:cNvGrpSpPr>
                <a:grpSpLocks/>
              </p:cNvGrpSpPr>
              <p:nvPr/>
            </p:nvGrpSpPr>
            <p:grpSpPr bwMode="auto">
              <a:xfrm>
                <a:off x="3360" y="2544"/>
                <a:ext cx="192" cy="192"/>
                <a:chOff x="2016" y="2544"/>
                <a:chExt cx="192" cy="192"/>
              </a:xfrm>
            </p:grpSpPr>
            <p:sp>
              <p:nvSpPr>
                <p:cNvPr id="1344904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5" name="Freeform 39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6" name="Group 394"/>
              <p:cNvGrpSpPr>
                <a:grpSpLocks/>
              </p:cNvGrpSpPr>
              <p:nvPr/>
            </p:nvGrpSpPr>
            <p:grpSpPr bwMode="auto">
              <a:xfrm>
                <a:off x="3360" y="2736"/>
                <a:ext cx="192" cy="192"/>
                <a:chOff x="2016" y="2544"/>
                <a:chExt cx="192" cy="192"/>
              </a:xfrm>
            </p:grpSpPr>
            <p:sp>
              <p:nvSpPr>
                <p:cNvPr id="1344907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8" name="Freeform 39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9" name="Group 397"/>
              <p:cNvGrpSpPr>
                <a:grpSpLocks/>
              </p:cNvGrpSpPr>
              <p:nvPr/>
            </p:nvGrpSpPr>
            <p:grpSpPr bwMode="auto">
              <a:xfrm>
                <a:off x="3360" y="2928"/>
                <a:ext cx="192" cy="192"/>
                <a:chOff x="2016" y="2544"/>
                <a:chExt cx="192" cy="192"/>
              </a:xfrm>
            </p:grpSpPr>
            <p:sp>
              <p:nvSpPr>
                <p:cNvPr id="134491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1" name="Freeform 39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12" name="Group 400"/>
              <p:cNvGrpSpPr>
                <a:grpSpLocks/>
              </p:cNvGrpSpPr>
              <p:nvPr/>
            </p:nvGrpSpPr>
            <p:grpSpPr bwMode="auto">
              <a:xfrm>
                <a:off x="3360" y="3120"/>
                <a:ext cx="192" cy="192"/>
                <a:chOff x="2016" y="2544"/>
                <a:chExt cx="192" cy="192"/>
              </a:xfrm>
            </p:grpSpPr>
            <p:sp>
              <p:nvSpPr>
                <p:cNvPr id="1344913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4" name="Freeform 40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915" name="AutoShape 403"/>
            <p:cNvSpPr>
              <a:spLocks noChangeArrowheads="1"/>
            </p:cNvSpPr>
            <p:nvPr/>
          </p:nvSpPr>
          <p:spPr bwMode="auto">
            <a:xfrm>
              <a:off x="2016" y="232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916" name="Group 404"/>
          <p:cNvGrpSpPr>
            <a:grpSpLocks/>
          </p:cNvGrpSpPr>
          <p:nvPr/>
        </p:nvGrpSpPr>
        <p:grpSpPr bwMode="auto">
          <a:xfrm>
            <a:off x="5638800" y="2651125"/>
            <a:ext cx="3200400" cy="1495425"/>
            <a:chOff x="3552" y="1794"/>
            <a:chExt cx="2016" cy="942"/>
          </a:xfrm>
        </p:grpSpPr>
        <p:grpSp>
          <p:nvGrpSpPr>
            <p:cNvPr id="1344917" name="Group 405"/>
            <p:cNvGrpSpPr>
              <a:grpSpLocks/>
            </p:cNvGrpSpPr>
            <p:nvPr/>
          </p:nvGrpSpPr>
          <p:grpSpPr bwMode="auto">
            <a:xfrm>
              <a:off x="4032" y="1968"/>
              <a:ext cx="1536" cy="768"/>
              <a:chOff x="3552" y="1968"/>
              <a:chExt cx="1536" cy="768"/>
            </a:xfrm>
          </p:grpSpPr>
          <p:sp>
            <p:nvSpPr>
              <p:cNvPr id="1344918" name="Rectangle 406"/>
              <p:cNvSpPr>
                <a:spLocks noChangeArrowheads="1"/>
              </p:cNvSpPr>
              <p:nvPr/>
            </p:nvSpPr>
            <p:spPr bwMode="auto">
              <a:xfrm>
                <a:off x="3552" y="1968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919" name="Group 407"/>
              <p:cNvGrpSpPr>
                <a:grpSpLocks/>
              </p:cNvGrpSpPr>
              <p:nvPr/>
            </p:nvGrpSpPr>
            <p:grpSpPr bwMode="auto">
              <a:xfrm>
                <a:off x="3552" y="1968"/>
                <a:ext cx="192" cy="192"/>
                <a:chOff x="3552" y="1968"/>
                <a:chExt cx="192" cy="192"/>
              </a:xfrm>
            </p:grpSpPr>
            <p:sp>
              <p:nvSpPr>
                <p:cNvPr id="1344920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1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2" name="Group 410"/>
              <p:cNvGrpSpPr>
                <a:grpSpLocks/>
              </p:cNvGrpSpPr>
              <p:nvPr/>
            </p:nvGrpSpPr>
            <p:grpSpPr bwMode="auto">
              <a:xfrm>
                <a:off x="3552" y="2160"/>
                <a:ext cx="192" cy="192"/>
                <a:chOff x="3552" y="1968"/>
                <a:chExt cx="192" cy="192"/>
              </a:xfrm>
            </p:grpSpPr>
            <p:sp>
              <p:nvSpPr>
                <p:cNvPr id="134492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5" name="Group 413"/>
              <p:cNvGrpSpPr>
                <a:grpSpLocks/>
              </p:cNvGrpSpPr>
              <p:nvPr/>
            </p:nvGrpSpPr>
            <p:grpSpPr bwMode="auto">
              <a:xfrm>
                <a:off x="3552" y="2352"/>
                <a:ext cx="192" cy="192"/>
                <a:chOff x="3552" y="1968"/>
                <a:chExt cx="192" cy="192"/>
              </a:xfrm>
            </p:grpSpPr>
            <p:sp>
              <p:nvSpPr>
                <p:cNvPr id="1344926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7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8" name="Group 416"/>
              <p:cNvGrpSpPr>
                <a:grpSpLocks/>
              </p:cNvGrpSpPr>
              <p:nvPr/>
            </p:nvGrpSpPr>
            <p:grpSpPr bwMode="auto">
              <a:xfrm>
                <a:off x="3552" y="2544"/>
                <a:ext cx="192" cy="192"/>
                <a:chOff x="3552" y="1968"/>
                <a:chExt cx="192" cy="192"/>
              </a:xfrm>
            </p:grpSpPr>
            <p:sp>
              <p:nvSpPr>
                <p:cNvPr id="1344929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0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1" name="Group 419"/>
              <p:cNvGrpSpPr>
                <a:grpSpLocks/>
              </p:cNvGrpSpPr>
              <p:nvPr/>
            </p:nvGrpSpPr>
            <p:grpSpPr bwMode="auto">
              <a:xfrm>
                <a:off x="3744" y="1968"/>
                <a:ext cx="192" cy="192"/>
                <a:chOff x="3552" y="1968"/>
                <a:chExt cx="192" cy="192"/>
              </a:xfrm>
            </p:grpSpPr>
            <p:sp>
              <p:nvSpPr>
                <p:cNvPr id="1344932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3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4" name="Group 422"/>
              <p:cNvGrpSpPr>
                <a:grpSpLocks/>
              </p:cNvGrpSpPr>
              <p:nvPr/>
            </p:nvGrpSpPr>
            <p:grpSpPr bwMode="auto">
              <a:xfrm>
                <a:off x="3744" y="2160"/>
                <a:ext cx="192" cy="192"/>
                <a:chOff x="3552" y="1968"/>
                <a:chExt cx="192" cy="192"/>
              </a:xfrm>
            </p:grpSpPr>
            <p:sp>
              <p:nvSpPr>
                <p:cNvPr id="1344935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6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7" name="Group 425"/>
              <p:cNvGrpSpPr>
                <a:grpSpLocks/>
              </p:cNvGrpSpPr>
              <p:nvPr/>
            </p:nvGrpSpPr>
            <p:grpSpPr bwMode="auto">
              <a:xfrm>
                <a:off x="3744" y="2352"/>
                <a:ext cx="192" cy="192"/>
                <a:chOff x="3552" y="1968"/>
                <a:chExt cx="192" cy="192"/>
              </a:xfrm>
            </p:grpSpPr>
            <p:sp>
              <p:nvSpPr>
                <p:cNvPr id="1344938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9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0" name="Group 428"/>
              <p:cNvGrpSpPr>
                <a:grpSpLocks/>
              </p:cNvGrpSpPr>
              <p:nvPr/>
            </p:nvGrpSpPr>
            <p:grpSpPr bwMode="auto">
              <a:xfrm>
                <a:off x="3744" y="2544"/>
                <a:ext cx="192" cy="192"/>
                <a:chOff x="3552" y="1968"/>
                <a:chExt cx="192" cy="192"/>
              </a:xfrm>
            </p:grpSpPr>
            <p:sp>
              <p:nvSpPr>
                <p:cNvPr id="1344941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2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3" name="Group 431"/>
              <p:cNvGrpSpPr>
                <a:grpSpLocks/>
              </p:cNvGrpSpPr>
              <p:nvPr/>
            </p:nvGrpSpPr>
            <p:grpSpPr bwMode="auto">
              <a:xfrm>
                <a:off x="3936" y="1968"/>
                <a:ext cx="192" cy="192"/>
                <a:chOff x="3552" y="1968"/>
                <a:chExt cx="192" cy="192"/>
              </a:xfrm>
            </p:grpSpPr>
            <p:sp>
              <p:nvSpPr>
                <p:cNvPr id="1344944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5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6" name="Group 434"/>
              <p:cNvGrpSpPr>
                <a:grpSpLocks/>
              </p:cNvGrpSpPr>
              <p:nvPr/>
            </p:nvGrpSpPr>
            <p:grpSpPr bwMode="auto">
              <a:xfrm>
                <a:off x="3936" y="2160"/>
                <a:ext cx="192" cy="192"/>
                <a:chOff x="3552" y="1968"/>
                <a:chExt cx="192" cy="192"/>
              </a:xfrm>
            </p:grpSpPr>
            <p:sp>
              <p:nvSpPr>
                <p:cNvPr id="1344947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8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9" name="Group 437"/>
              <p:cNvGrpSpPr>
                <a:grpSpLocks/>
              </p:cNvGrpSpPr>
              <p:nvPr/>
            </p:nvGrpSpPr>
            <p:grpSpPr bwMode="auto">
              <a:xfrm>
                <a:off x="3936" y="2352"/>
                <a:ext cx="192" cy="192"/>
                <a:chOff x="3552" y="1968"/>
                <a:chExt cx="192" cy="192"/>
              </a:xfrm>
            </p:grpSpPr>
            <p:sp>
              <p:nvSpPr>
                <p:cNvPr id="1344950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1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2" name="Group 440"/>
              <p:cNvGrpSpPr>
                <a:grpSpLocks/>
              </p:cNvGrpSpPr>
              <p:nvPr/>
            </p:nvGrpSpPr>
            <p:grpSpPr bwMode="auto">
              <a:xfrm>
                <a:off x="3936" y="2544"/>
                <a:ext cx="192" cy="192"/>
                <a:chOff x="3552" y="1968"/>
                <a:chExt cx="192" cy="192"/>
              </a:xfrm>
            </p:grpSpPr>
            <p:sp>
              <p:nvSpPr>
                <p:cNvPr id="134495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5" name="Group 443"/>
              <p:cNvGrpSpPr>
                <a:grpSpLocks/>
              </p:cNvGrpSpPr>
              <p:nvPr/>
            </p:nvGrpSpPr>
            <p:grpSpPr bwMode="auto">
              <a:xfrm>
                <a:off x="4128" y="1968"/>
                <a:ext cx="192" cy="192"/>
                <a:chOff x="3552" y="1968"/>
                <a:chExt cx="192" cy="192"/>
              </a:xfrm>
            </p:grpSpPr>
            <p:sp>
              <p:nvSpPr>
                <p:cNvPr id="1344956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7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8" name="Group 446"/>
              <p:cNvGrpSpPr>
                <a:grpSpLocks/>
              </p:cNvGrpSpPr>
              <p:nvPr/>
            </p:nvGrpSpPr>
            <p:grpSpPr bwMode="auto">
              <a:xfrm>
                <a:off x="4128" y="2160"/>
                <a:ext cx="192" cy="192"/>
                <a:chOff x="3552" y="1968"/>
                <a:chExt cx="192" cy="192"/>
              </a:xfrm>
            </p:grpSpPr>
            <p:sp>
              <p:nvSpPr>
                <p:cNvPr id="1344959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0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1" name="Group 449"/>
              <p:cNvGrpSpPr>
                <a:grpSpLocks/>
              </p:cNvGrpSpPr>
              <p:nvPr/>
            </p:nvGrpSpPr>
            <p:grpSpPr bwMode="auto">
              <a:xfrm>
                <a:off x="4128" y="2352"/>
                <a:ext cx="192" cy="192"/>
                <a:chOff x="3552" y="1968"/>
                <a:chExt cx="192" cy="192"/>
              </a:xfrm>
            </p:grpSpPr>
            <p:sp>
              <p:nvSpPr>
                <p:cNvPr id="1344962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3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4" name="Group 452"/>
              <p:cNvGrpSpPr>
                <a:grpSpLocks/>
              </p:cNvGrpSpPr>
              <p:nvPr/>
            </p:nvGrpSpPr>
            <p:grpSpPr bwMode="auto">
              <a:xfrm>
                <a:off x="4128" y="2544"/>
                <a:ext cx="192" cy="192"/>
                <a:chOff x="3552" y="1968"/>
                <a:chExt cx="192" cy="192"/>
              </a:xfrm>
            </p:grpSpPr>
            <p:sp>
              <p:nvSpPr>
                <p:cNvPr id="1344965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6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7" name="Group 455"/>
              <p:cNvGrpSpPr>
                <a:grpSpLocks/>
              </p:cNvGrpSpPr>
              <p:nvPr/>
            </p:nvGrpSpPr>
            <p:grpSpPr bwMode="auto">
              <a:xfrm>
                <a:off x="4320" y="1968"/>
                <a:ext cx="192" cy="192"/>
                <a:chOff x="3552" y="1968"/>
                <a:chExt cx="192" cy="192"/>
              </a:xfrm>
            </p:grpSpPr>
            <p:sp>
              <p:nvSpPr>
                <p:cNvPr id="1344968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9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0" name="Group 458"/>
              <p:cNvGrpSpPr>
                <a:grpSpLocks/>
              </p:cNvGrpSpPr>
              <p:nvPr/>
            </p:nvGrpSpPr>
            <p:grpSpPr bwMode="auto">
              <a:xfrm>
                <a:off x="4320" y="2160"/>
                <a:ext cx="192" cy="192"/>
                <a:chOff x="3552" y="1968"/>
                <a:chExt cx="192" cy="192"/>
              </a:xfrm>
            </p:grpSpPr>
            <p:sp>
              <p:nvSpPr>
                <p:cNvPr id="134497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3" name="Group 461"/>
              <p:cNvGrpSpPr>
                <a:grpSpLocks/>
              </p:cNvGrpSpPr>
              <p:nvPr/>
            </p:nvGrpSpPr>
            <p:grpSpPr bwMode="auto">
              <a:xfrm>
                <a:off x="4320" y="2352"/>
                <a:ext cx="192" cy="192"/>
                <a:chOff x="3552" y="1968"/>
                <a:chExt cx="192" cy="192"/>
              </a:xfrm>
            </p:grpSpPr>
            <p:sp>
              <p:nvSpPr>
                <p:cNvPr id="1344974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5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6" name="Group 464"/>
              <p:cNvGrpSpPr>
                <a:grpSpLocks/>
              </p:cNvGrpSpPr>
              <p:nvPr/>
            </p:nvGrpSpPr>
            <p:grpSpPr bwMode="auto">
              <a:xfrm>
                <a:off x="4320" y="2544"/>
                <a:ext cx="192" cy="192"/>
                <a:chOff x="3552" y="1968"/>
                <a:chExt cx="192" cy="192"/>
              </a:xfrm>
            </p:grpSpPr>
            <p:sp>
              <p:nvSpPr>
                <p:cNvPr id="134497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9" name="Group 467"/>
              <p:cNvGrpSpPr>
                <a:grpSpLocks/>
              </p:cNvGrpSpPr>
              <p:nvPr/>
            </p:nvGrpSpPr>
            <p:grpSpPr bwMode="auto">
              <a:xfrm>
                <a:off x="4512" y="1968"/>
                <a:ext cx="192" cy="192"/>
                <a:chOff x="3552" y="1968"/>
                <a:chExt cx="192" cy="192"/>
              </a:xfrm>
            </p:grpSpPr>
            <p:sp>
              <p:nvSpPr>
                <p:cNvPr id="1344980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1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2" name="Group 470"/>
              <p:cNvGrpSpPr>
                <a:grpSpLocks/>
              </p:cNvGrpSpPr>
              <p:nvPr/>
            </p:nvGrpSpPr>
            <p:grpSpPr bwMode="auto">
              <a:xfrm>
                <a:off x="4512" y="2160"/>
                <a:ext cx="192" cy="192"/>
                <a:chOff x="3552" y="1968"/>
                <a:chExt cx="192" cy="192"/>
              </a:xfrm>
            </p:grpSpPr>
            <p:sp>
              <p:nvSpPr>
                <p:cNvPr id="134498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5" name="Group 473"/>
              <p:cNvGrpSpPr>
                <a:grpSpLocks/>
              </p:cNvGrpSpPr>
              <p:nvPr/>
            </p:nvGrpSpPr>
            <p:grpSpPr bwMode="auto">
              <a:xfrm>
                <a:off x="4512" y="2352"/>
                <a:ext cx="192" cy="192"/>
                <a:chOff x="3552" y="1968"/>
                <a:chExt cx="192" cy="192"/>
              </a:xfrm>
            </p:grpSpPr>
            <p:sp>
              <p:nvSpPr>
                <p:cNvPr id="1344986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7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8" name="Group 476"/>
              <p:cNvGrpSpPr>
                <a:grpSpLocks/>
              </p:cNvGrpSpPr>
              <p:nvPr/>
            </p:nvGrpSpPr>
            <p:grpSpPr bwMode="auto">
              <a:xfrm>
                <a:off x="4512" y="2544"/>
                <a:ext cx="192" cy="192"/>
                <a:chOff x="3552" y="1968"/>
                <a:chExt cx="192" cy="192"/>
              </a:xfrm>
            </p:grpSpPr>
            <p:sp>
              <p:nvSpPr>
                <p:cNvPr id="134498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1" name="Group 479"/>
              <p:cNvGrpSpPr>
                <a:grpSpLocks/>
              </p:cNvGrpSpPr>
              <p:nvPr/>
            </p:nvGrpSpPr>
            <p:grpSpPr bwMode="auto">
              <a:xfrm>
                <a:off x="4704" y="1968"/>
                <a:ext cx="192" cy="192"/>
                <a:chOff x="3552" y="1968"/>
                <a:chExt cx="192" cy="192"/>
              </a:xfrm>
            </p:grpSpPr>
            <p:sp>
              <p:nvSpPr>
                <p:cNvPr id="1344992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3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4" name="Group 482"/>
              <p:cNvGrpSpPr>
                <a:grpSpLocks/>
              </p:cNvGrpSpPr>
              <p:nvPr/>
            </p:nvGrpSpPr>
            <p:grpSpPr bwMode="auto">
              <a:xfrm>
                <a:off x="4704" y="2160"/>
                <a:ext cx="192" cy="192"/>
                <a:chOff x="3552" y="1968"/>
                <a:chExt cx="192" cy="192"/>
              </a:xfrm>
            </p:grpSpPr>
            <p:sp>
              <p:nvSpPr>
                <p:cNvPr id="1344995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6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7" name="Group 485"/>
              <p:cNvGrpSpPr>
                <a:grpSpLocks/>
              </p:cNvGrpSpPr>
              <p:nvPr/>
            </p:nvGrpSpPr>
            <p:grpSpPr bwMode="auto">
              <a:xfrm>
                <a:off x="4704" y="2352"/>
                <a:ext cx="192" cy="192"/>
                <a:chOff x="3552" y="1968"/>
                <a:chExt cx="192" cy="192"/>
              </a:xfrm>
            </p:grpSpPr>
            <p:sp>
              <p:nvSpPr>
                <p:cNvPr id="1344998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9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0" name="Group 488"/>
              <p:cNvGrpSpPr>
                <a:grpSpLocks/>
              </p:cNvGrpSpPr>
              <p:nvPr/>
            </p:nvGrpSpPr>
            <p:grpSpPr bwMode="auto">
              <a:xfrm>
                <a:off x="4704" y="2544"/>
                <a:ext cx="192" cy="192"/>
                <a:chOff x="3552" y="1968"/>
                <a:chExt cx="192" cy="192"/>
              </a:xfrm>
            </p:grpSpPr>
            <p:sp>
              <p:nvSpPr>
                <p:cNvPr id="1345001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2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3" name="Group 491"/>
              <p:cNvGrpSpPr>
                <a:grpSpLocks/>
              </p:cNvGrpSpPr>
              <p:nvPr/>
            </p:nvGrpSpPr>
            <p:grpSpPr bwMode="auto">
              <a:xfrm>
                <a:off x="4896" y="1968"/>
                <a:ext cx="192" cy="192"/>
                <a:chOff x="3552" y="1968"/>
                <a:chExt cx="192" cy="192"/>
              </a:xfrm>
            </p:grpSpPr>
            <p:sp>
              <p:nvSpPr>
                <p:cNvPr id="1345004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5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6" name="Group 494"/>
              <p:cNvGrpSpPr>
                <a:grpSpLocks/>
              </p:cNvGrpSpPr>
              <p:nvPr/>
            </p:nvGrpSpPr>
            <p:grpSpPr bwMode="auto">
              <a:xfrm>
                <a:off x="4896" y="2160"/>
                <a:ext cx="192" cy="192"/>
                <a:chOff x="3552" y="1968"/>
                <a:chExt cx="192" cy="192"/>
              </a:xfrm>
            </p:grpSpPr>
            <p:sp>
              <p:nvSpPr>
                <p:cNvPr id="1345007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9" name="Group 497"/>
              <p:cNvGrpSpPr>
                <a:grpSpLocks/>
              </p:cNvGrpSpPr>
              <p:nvPr/>
            </p:nvGrpSpPr>
            <p:grpSpPr bwMode="auto">
              <a:xfrm>
                <a:off x="4896" y="2352"/>
                <a:ext cx="192" cy="192"/>
                <a:chOff x="3552" y="1968"/>
                <a:chExt cx="192" cy="192"/>
              </a:xfrm>
            </p:grpSpPr>
            <p:sp>
              <p:nvSpPr>
                <p:cNvPr id="1345010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1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12" name="Group 500"/>
              <p:cNvGrpSpPr>
                <a:grpSpLocks/>
              </p:cNvGrpSpPr>
              <p:nvPr/>
            </p:nvGrpSpPr>
            <p:grpSpPr bwMode="auto">
              <a:xfrm>
                <a:off x="4896" y="2544"/>
                <a:ext cx="192" cy="192"/>
                <a:chOff x="3552" y="1968"/>
                <a:chExt cx="192" cy="192"/>
              </a:xfrm>
            </p:grpSpPr>
            <p:sp>
              <p:nvSpPr>
                <p:cNvPr id="134501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015" name="AutoShape 503"/>
            <p:cNvSpPr>
              <a:spLocks noChangeArrowheads="1"/>
            </p:cNvSpPr>
            <p:nvPr/>
          </p:nvSpPr>
          <p:spPr bwMode="auto">
            <a:xfrm>
              <a:off x="3552" y="179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grpSp>
        <p:nvGrpSpPr>
          <p:cNvPr id="1345016" name="Group 504"/>
          <p:cNvGrpSpPr>
            <a:grpSpLocks/>
          </p:cNvGrpSpPr>
          <p:nvPr/>
        </p:nvGrpSpPr>
        <p:grpSpPr bwMode="auto">
          <a:xfrm>
            <a:off x="5638800" y="3870325"/>
            <a:ext cx="3200400" cy="1495425"/>
            <a:chOff x="3552" y="2562"/>
            <a:chExt cx="2016" cy="942"/>
          </a:xfrm>
        </p:grpSpPr>
        <p:grpSp>
          <p:nvGrpSpPr>
            <p:cNvPr id="1345017" name="Group 505"/>
            <p:cNvGrpSpPr>
              <a:grpSpLocks/>
            </p:cNvGrpSpPr>
            <p:nvPr/>
          </p:nvGrpSpPr>
          <p:grpSpPr bwMode="auto">
            <a:xfrm>
              <a:off x="4032" y="2736"/>
              <a:ext cx="1536" cy="768"/>
              <a:chOff x="3552" y="2736"/>
              <a:chExt cx="1536" cy="768"/>
            </a:xfrm>
          </p:grpSpPr>
          <p:sp>
            <p:nvSpPr>
              <p:cNvPr id="1345018" name="Rectangle 506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5019" name="Group 507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92"/>
                <a:chOff x="3552" y="2736"/>
                <a:chExt cx="192" cy="192"/>
              </a:xfrm>
            </p:grpSpPr>
            <p:sp>
              <p:nvSpPr>
                <p:cNvPr id="1345020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1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2" name="Group 510"/>
              <p:cNvGrpSpPr>
                <a:grpSpLocks/>
              </p:cNvGrpSpPr>
              <p:nvPr/>
            </p:nvGrpSpPr>
            <p:grpSpPr bwMode="auto">
              <a:xfrm>
                <a:off x="3552" y="2928"/>
                <a:ext cx="192" cy="192"/>
                <a:chOff x="3552" y="2736"/>
                <a:chExt cx="192" cy="192"/>
              </a:xfrm>
            </p:grpSpPr>
            <p:sp>
              <p:nvSpPr>
                <p:cNvPr id="1345023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4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5" name="Group 513"/>
              <p:cNvGrpSpPr>
                <a:grpSpLocks/>
              </p:cNvGrpSpPr>
              <p:nvPr/>
            </p:nvGrpSpPr>
            <p:grpSpPr bwMode="auto">
              <a:xfrm>
                <a:off x="3552" y="3120"/>
                <a:ext cx="192" cy="192"/>
                <a:chOff x="3552" y="2736"/>
                <a:chExt cx="192" cy="192"/>
              </a:xfrm>
            </p:grpSpPr>
            <p:sp>
              <p:nvSpPr>
                <p:cNvPr id="1345026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7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8" name="Group 516"/>
              <p:cNvGrpSpPr>
                <a:grpSpLocks/>
              </p:cNvGrpSpPr>
              <p:nvPr/>
            </p:nvGrpSpPr>
            <p:grpSpPr bwMode="auto">
              <a:xfrm>
                <a:off x="3552" y="3312"/>
                <a:ext cx="192" cy="192"/>
                <a:chOff x="3552" y="2736"/>
                <a:chExt cx="192" cy="192"/>
              </a:xfrm>
            </p:grpSpPr>
            <p:sp>
              <p:nvSpPr>
                <p:cNvPr id="1345029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0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1" name="Group 519"/>
              <p:cNvGrpSpPr>
                <a:grpSpLocks/>
              </p:cNvGrpSpPr>
              <p:nvPr/>
            </p:nvGrpSpPr>
            <p:grpSpPr bwMode="auto">
              <a:xfrm>
                <a:off x="3744" y="2736"/>
                <a:ext cx="192" cy="192"/>
                <a:chOff x="3552" y="2736"/>
                <a:chExt cx="192" cy="192"/>
              </a:xfrm>
            </p:grpSpPr>
            <p:sp>
              <p:nvSpPr>
                <p:cNvPr id="1345032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3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4" name="Group 522"/>
              <p:cNvGrpSpPr>
                <a:grpSpLocks/>
              </p:cNvGrpSpPr>
              <p:nvPr/>
            </p:nvGrpSpPr>
            <p:grpSpPr bwMode="auto">
              <a:xfrm>
                <a:off x="3744" y="2928"/>
                <a:ext cx="192" cy="192"/>
                <a:chOff x="3552" y="2736"/>
                <a:chExt cx="192" cy="192"/>
              </a:xfrm>
            </p:grpSpPr>
            <p:sp>
              <p:nvSpPr>
                <p:cNvPr id="1345035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6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7" name="Group 525"/>
              <p:cNvGrpSpPr>
                <a:grpSpLocks/>
              </p:cNvGrpSpPr>
              <p:nvPr/>
            </p:nvGrpSpPr>
            <p:grpSpPr bwMode="auto">
              <a:xfrm>
                <a:off x="3744" y="3120"/>
                <a:ext cx="192" cy="192"/>
                <a:chOff x="3552" y="2736"/>
                <a:chExt cx="192" cy="192"/>
              </a:xfrm>
            </p:grpSpPr>
            <p:sp>
              <p:nvSpPr>
                <p:cNvPr id="1345038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9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0" name="Group 528"/>
              <p:cNvGrpSpPr>
                <a:grpSpLocks/>
              </p:cNvGrpSpPr>
              <p:nvPr/>
            </p:nvGrpSpPr>
            <p:grpSpPr bwMode="auto">
              <a:xfrm>
                <a:off x="3744" y="3312"/>
                <a:ext cx="192" cy="192"/>
                <a:chOff x="3552" y="2736"/>
                <a:chExt cx="192" cy="192"/>
              </a:xfrm>
            </p:grpSpPr>
            <p:sp>
              <p:nvSpPr>
                <p:cNvPr id="1345041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2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3" name="Group 531"/>
              <p:cNvGrpSpPr>
                <a:grpSpLocks/>
              </p:cNvGrpSpPr>
              <p:nvPr/>
            </p:nvGrpSpPr>
            <p:grpSpPr bwMode="auto">
              <a:xfrm>
                <a:off x="3936" y="2736"/>
                <a:ext cx="192" cy="192"/>
                <a:chOff x="3552" y="2736"/>
                <a:chExt cx="192" cy="192"/>
              </a:xfrm>
            </p:grpSpPr>
            <p:sp>
              <p:nvSpPr>
                <p:cNvPr id="1345044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5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6" name="Group 534"/>
              <p:cNvGrpSpPr>
                <a:grpSpLocks/>
              </p:cNvGrpSpPr>
              <p:nvPr/>
            </p:nvGrpSpPr>
            <p:grpSpPr bwMode="auto">
              <a:xfrm>
                <a:off x="3936" y="2928"/>
                <a:ext cx="192" cy="192"/>
                <a:chOff x="3552" y="2736"/>
                <a:chExt cx="192" cy="192"/>
              </a:xfrm>
            </p:grpSpPr>
            <p:sp>
              <p:nvSpPr>
                <p:cNvPr id="1345047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8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9" name="Group 537"/>
              <p:cNvGrpSpPr>
                <a:grpSpLocks/>
              </p:cNvGrpSpPr>
              <p:nvPr/>
            </p:nvGrpSpPr>
            <p:grpSpPr bwMode="auto">
              <a:xfrm>
                <a:off x="3936" y="3120"/>
                <a:ext cx="192" cy="192"/>
                <a:chOff x="3552" y="2736"/>
                <a:chExt cx="192" cy="192"/>
              </a:xfrm>
            </p:grpSpPr>
            <p:sp>
              <p:nvSpPr>
                <p:cNvPr id="1345050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1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2" name="Group 540"/>
              <p:cNvGrpSpPr>
                <a:grpSpLocks/>
              </p:cNvGrpSpPr>
              <p:nvPr/>
            </p:nvGrpSpPr>
            <p:grpSpPr bwMode="auto">
              <a:xfrm>
                <a:off x="3936" y="3312"/>
                <a:ext cx="192" cy="192"/>
                <a:chOff x="3552" y="2736"/>
                <a:chExt cx="192" cy="192"/>
              </a:xfrm>
            </p:grpSpPr>
            <p:sp>
              <p:nvSpPr>
                <p:cNvPr id="1345053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4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5" name="Group 543"/>
              <p:cNvGrpSpPr>
                <a:grpSpLocks/>
              </p:cNvGrpSpPr>
              <p:nvPr/>
            </p:nvGrpSpPr>
            <p:grpSpPr bwMode="auto">
              <a:xfrm>
                <a:off x="4128" y="2736"/>
                <a:ext cx="192" cy="192"/>
                <a:chOff x="3552" y="2736"/>
                <a:chExt cx="192" cy="192"/>
              </a:xfrm>
            </p:grpSpPr>
            <p:sp>
              <p:nvSpPr>
                <p:cNvPr id="1345056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7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8" name="Group 546"/>
              <p:cNvGrpSpPr>
                <a:grpSpLocks/>
              </p:cNvGrpSpPr>
              <p:nvPr/>
            </p:nvGrpSpPr>
            <p:grpSpPr bwMode="auto">
              <a:xfrm>
                <a:off x="4128" y="2928"/>
                <a:ext cx="192" cy="192"/>
                <a:chOff x="3552" y="2736"/>
                <a:chExt cx="192" cy="192"/>
              </a:xfrm>
            </p:grpSpPr>
            <p:sp>
              <p:nvSpPr>
                <p:cNvPr id="1345059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0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1" name="Group 549"/>
              <p:cNvGrpSpPr>
                <a:grpSpLocks/>
              </p:cNvGrpSpPr>
              <p:nvPr/>
            </p:nvGrpSpPr>
            <p:grpSpPr bwMode="auto">
              <a:xfrm>
                <a:off x="4128" y="3120"/>
                <a:ext cx="192" cy="192"/>
                <a:chOff x="3552" y="2736"/>
                <a:chExt cx="192" cy="192"/>
              </a:xfrm>
            </p:grpSpPr>
            <p:sp>
              <p:nvSpPr>
                <p:cNvPr id="1345062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3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4" name="Group 552"/>
              <p:cNvGrpSpPr>
                <a:grpSpLocks/>
              </p:cNvGrpSpPr>
              <p:nvPr/>
            </p:nvGrpSpPr>
            <p:grpSpPr bwMode="auto">
              <a:xfrm>
                <a:off x="4128" y="3312"/>
                <a:ext cx="192" cy="192"/>
                <a:chOff x="3552" y="2736"/>
                <a:chExt cx="192" cy="192"/>
              </a:xfrm>
            </p:grpSpPr>
            <p:sp>
              <p:nvSpPr>
                <p:cNvPr id="1345065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6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7" name="Group 555"/>
              <p:cNvGrpSpPr>
                <a:grpSpLocks/>
              </p:cNvGrpSpPr>
              <p:nvPr/>
            </p:nvGrpSpPr>
            <p:grpSpPr bwMode="auto">
              <a:xfrm>
                <a:off x="4320" y="2736"/>
                <a:ext cx="192" cy="192"/>
                <a:chOff x="3552" y="2736"/>
                <a:chExt cx="192" cy="192"/>
              </a:xfrm>
            </p:grpSpPr>
            <p:sp>
              <p:nvSpPr>
                <p:cNvPr id="1345068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9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0" name="Group 558"/>
              <p:cNvGrpSpPr>
                <a:grpSpLocks/>
              </p:cNvGrpSpPr>
              <p:nvPr/>
            </p:nvGrpSpPr>
            <p:grpSpPr bwMode="auto">
              <a:xfrm>
                <a:off x="4320" y="2928"/>
                <a:ext cx="192" cy="192"/>
                <a:chOff x="3552" y="2736"/>
                <a:chExt cx="192" cy="192"/>
              </a:xfrm>
            </p:grpSpPr>
            <p:sp>
              <p:nvSpPr>
                <p:cNvPr id="1345071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3" name="Group 561"/>
              <p:cNvGrpSpPr>
                <a:grpSpLocks/>
              </p:cNvGrpSpPr>
              <p:nvPr/>
            </p:nvGrpSpPr>
            <p:grpSpPr bwMode="auto">
              <a:xfrm>
                <a:off x="4320" y="3120"/>
                <a:ext cx="192" cy="192"/>
                <a:chOff x="3552" y="2736"/>
                <a:chExt cx="192" cy="192"/>
              </a:xfrm>
            </p:grpSpPr>
            <p:sp>
              <p:nvSpPr>
                <p:cNvPr id="1345074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5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6" name="Group 564"/>
              <p:cNvGrpSpPr>
                <a:grpSpLocks/>
              </p:cNvGrpSpPr>
              <p:nvPr/>
            </p:nvGrpSpPr>
            <p:grpSpPr bwMode="auto">
              <a:xfrm>
                <a:off x="4320" y="3312"/>
                <a:ext cx="192" cy="192"/>
                <a:chOff x="3552" y="2736"/>
                <a:chExt cx="192" cy="192"/>
              </a:xfrm>
            </p:grpSpPr>
            <p:sp>
              <p:nvSpPr>
                <p:cNvPr id="1345077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8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9" name="Group 567"/>
              <p:cNvGrpSpPr>
                <a:grpSpLocks/>
              </p:cNvGrpSpPr>
              <p:nvPr/>
            </p:nvGrpSpPr>
            <p:grpSpPr bwMode="auto">
              <a:xfrm>
                <a:off x="4512" y="2736"/>
                <a:ext cx="192" cy="192"/>
                <a:chOff x="3552" y="2736"/>
                <a:chExt cx="192" cy="192"/>
              </a:xfrm>
            </p:grpSpPr>
            <p:sp>
              <p:nvSpPr>
                <p:cNvPr id="1345080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1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2" name="Group 570"/>
              <p:cNvGrpSpPr>
                <a:grpSpLocks/>
              </p:cNvGrpSpPr>
              <p:nvPr/>
            </p:nvGrpSpPr>
            <p:grpSpPr bwMode="auto">
              <a:xfrm>
                <a:off x="4512" y="2928"/>
                <a:ext cx="192" cy="192"/>
                <a:chOff x="3552" y="2736"/>
                <a:chExt cx="192" cy="192"/>
              </a:xfrm>
            </p:grpSpPr>
            <p:sp>
              <p:nvSpPr>
                <p:cNvPr id="1345083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4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5" name="Group 573"/>
              <p:cNvGrpSpPr>
                <a:grpSpLocks/>
              </p:cNvGrpSpPr>
              <p:nvPr/>
            </p:nvGrpSpPr>
            <p:grpSpPr bwMode="auto">
              <a:xfrm>
                <a:off x="4512" y="3120"/>
                <a:ext cx="192" cy="192"/>
                <a:chOff x="3552" y="2736"/>
                <a:chExt cx="192" cy="192"/>
              </a:xfrm>
            </p:grpSpPr>
            <p:sp>
              <p:nvSpPr>
                <p:cNvPr id="1345086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7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8" name="Group 576"/>
              <p:cNvGrpSpPr>
                <a:grpSpLocks/>
              </p:cNvGrpSpPr>
              <p:nvPr/>
            </p:nvGrpSpPr>
            <p:grpSpPr bwMode="auto">
              <a:xfrm>
                <a:off x="4512" y="3312"/>
                <a:ext cx="192" cy="192"/>
                <a:chOff x="3552" y="2736"/>
                <a:chExt cx="192" cy="192"/>
              </a:xfrm>
            </p:grpSpPr>
            <p:sp>
              <p:nvSpPr>
                <p:cNvPr id="1345089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0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1" name="Group 579"/>
              <p:cNvGrpSpPr>
                <a:grpSpLocks/>
              </p:cNvGrpSpPr>
              <p:nvPr/>
            </p:nvGrpSpPr>
            <p:grpSpPr bwMode="auto">
              <a:xfrm>
                <a:off x="4704" y="2736"/>
                <a:ext cx="192" cy="192"/>
                <a:chOff x="3552" y="2736"/>
                <a:chExt cx="192" cy="192"/>
              </a:xfrm>
            </p:grpSpPr>
            <p:sp>
              <p:nvSpPr>
                <p:cNvPr id="1345092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3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4" name="Group 582"/>
              <p:cNvGrpSpPr>
                <a:grpSpLocks/>
              </p:cNvGrpSpPr>
              <p:nvPr/>
            </p:nvGrpSpPr>
            <p:grpSpPr bwMode="auto">
              <a:xfrm>
                <a:off x="4704" y="2928"/>
                <a:ext cx="192" cy="192"/>
                <a:chOff x="3552" y="2736"/>
                <a:chExt cx="192" cy="192"/>
              </a:xfrm>
            </p:grpSpPr>
            <p:sp>
              <p:nvSpPr>
                <p:cNvPr id="1345095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6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7" name="Group 585"/>
              <p:cNvGrpSpPr>
                <a:grpSpLocks/>
              </p:cNvGrpSpPr>
              <p:nvPr/>
            </p:nvGrpSpPr>
            <p:grpSpPr bwMode="auto">
              <a:xfrm>
                <a:off x="4704" y="3120"/>
                <a:ext cx="192" cy="192"/>
                <a:chOff x="3552" y="2736"/>
                <a:chExt cx="192" cy="192"/>
              </a:xfrm>
            </p:grpSpPr>
            <p:sp>
              <p:nvSpPr>
                <p:cNvPr id="1345098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9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0" name="Group 588"/>
              <p:cNvGrpSpPr>
                <a:grpSpLocks/>
              </p:cNvGrpSpPr>
              <p:nvPr/>
            </p:nvGrpSpPr>
            <p:grpSpPr bwMode="auto">
              <a:xfrm>
                <a:off x="4704" y="3312"/>
                <a:ext cx="192" cy="192"/>
                <a:chOff x="3552" y="2736"/>
                <a:chExt cx="192" cy="192"/>
              </a:xfrm>
            </p:grpSpPr>
            <p:sp>
              <p:nvSpPr>
                <p:cNvPr id="1345101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2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3" name="Group 591"/>
              <p:cNvGrpSpPr>
                <a:grpSpLocks/>
              </p:cNvGrpSpPr>
              <p:nvPr/>
            </p:nvGrpSpPr>
            <p:grpSpPr bwMode="auto">
              <a:xfrm>
                <a:off x="4896" y="2736"/>
                <a:ext cx="192" cy="192"/>
                <a:chOff x="3552" y="2736"/>
                <a:chExt cx="192" cy="192"/>
              </a:xfrm>
            </p:grpSpPr>
            <p:sp>
              <p:nvSpPr>
                <p:cNvPr id="1345104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5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6" name="Group 594"/>
              <p:cNvGrpSpPr>
                <a:grpSpLocks/>
              </p:cNvGrpSpPr>
              <p:nvPr/>
            </p:nvGrpSpPr>
            <p:grpSpPr bwMode="auto">
              <a:xfrm>
                <a:off x="4896" y="2928"/>
                <a:ext cx="192" cy="192"/>
                <a:chOff x="3552" y="2736"/>
                <a:chExt cx="192" cy="192"/>
              </a:xfrm>
            </p:grpSpPr>
            <p:sp>
              <p:nvSpPr>
                <p:cNvPr id="1345107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8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9" name="Group 597"/>
              <p:cNvGrpSpPr>
                <a:grpSpLocks/>
              </p:cNvGrpSpPr>
              <p:nvPr/>
            </p:nvGrpSpPr>
            <p:grpSpPr bwMode="auto">
              <a:xfrm>
                <a:off x="4896" y="3120"/>
                <a:ext cx="192" cy="192"/>
                <a:chOff x="3552" y="2736"/>
                <a:chExt cx="192" cy="192"/>
              </a:xfrm>
            </p:grpSpPr>
            <p:sp>
              <p:nvSpPr>
                <p:cNvPr id="1345110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1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12" name="Group 600"/>
              <p:cNvGrpSpPr>
                <a:grpSpLocks/>
              </p:cNvGrpSpPr>
              <p:nvPr/>
            </p:nvGrpSpPr>
            <p:grpSpPr bwMode="auto">
              <a:xfrm>
                <a:off x="4896" y="3312"/>
                <a:ext cx="192" cy="192"/>
                <a:chOff x="3552" y="2736"/>
                <a:chExt cx="192" cy="192"/>
              </a:xfrm>
            </p:grpSpPr>
            <p:sp>
              <p:nvSpPr>
                <p:cNvPr id="1345113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4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115" name="AutoShape 603"/>
            <p:cNvSpPr>
              <a:spLocks noChangeArrowheads="1"/>
            </p:cNvSpPr>
            <p:nvPr/>
          </p:nvSpPr>
          <p:spPr bwMode="auto">
            <a:xfrm>
              <a:off x="3552" y="256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sp>
        <p:nvSpPr>
          <p:cNvPr id="1345116" name="Text Box 604"/>
          <p:cNvSpPr txBox="1">
            <a:spLocks noChangeArrowheads="1"/>
          </p:cNvSpPr>
          <p:nvPr/>
        </p:nvSpPr>
        <p:spPr bwMode="auto">
          <a:xfrm>
            <a:off x="2097088" y="1798638"/>
            <a:ext cx="12747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Load Unit</a:t>
            </a:r>
          </a:p>
        </p:txBody>
      </p:sp>
      <p:sp>
        <p:nvSpPr>
          <p:cNvPr id="1345117" name="Text Box 605"/>
          <p:cNvSpPr txBox="1">
            <a:spLocks noChangeArrowheads="1"/>
          </p:cNvSpPr>
          <p:nvPr/>
        </p:nvSpPr>
        <p:spPr bwMode="auto">
          <a:xfrm>
            <a:off x="4384675" y="1798638"/>
            <a:ext cx="1622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Multiply Unit</a:t>
            </a:r>
          </a:p>
        </p:txBody>
      </p:sp>
      <p:sp>
        <p:nvSpPr>
          <p:cNvPr id="1345118" name="Text Box 606"/>
          <p:cNvSpPr txBox="1">
            <a:spLocks noChangeArrowheads="1"/>
          </p:cNvSpPr>
          <p:nvPr/>
        </p:nvSpPr>
        <p:spPr bwMode="auto">
          <a:xfrm>
            <a:off x="7045325" y="1798638"/>
            <a:ext cx="11699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 Unit</a:t>
            </a:r>
          </a:p>
        </p:txBody>
      </p:sp>
      <p:sp>
        <p:nvSpPr>
          <p:cNvPr id="1345119" name="Line 607"/>
          <p:cNvSpPr>
            <a:spLocks noChangeShapeType="1"/>
          </p:cNvSpPr>
          <p:nvPr/>
        </p:nvSpPr>
        <p:spPr bwMode="auto">
          <a:xfrm>
            <a:off x="228600" y="2698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5120" name="Text Box 608"/>
          <p:cNvSpPr txBox="1">
            <a:spLocks noChangeArrowheads="1"/>
          </p:cNvSpPr>
          <p:nvPr/>
        </p:nvSpPr>
        <p:spPr bwMode="auto">
          <a:xfrm>
            <a:off x="231775" y="2941638"/>
            <a:ext cx="6953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time</a:t>
            </a:r>
          </a:p>
        </p:txBody>
      </p:sp>
      <p:sp>
        <p:nvSpPr>
          <p:cNvPr id="1345121" name="AutoShape 609"/>
          <p:cNvSpPr>
            <a:spLocks noChangeArrowheads="1"/>
          </p:cNvSpPr>
          <p:nvPr/>
        </p:nvSpPr>
        <p:spPr bwMode="auto">
          <a:xfrm>
            <a:off x="838200" y="4972050"/>
            <a:ext cx="1449388" cy="981075"/>
          </a:xfrm>
          <a:prstGeom prst="rightArrow">
            <a:avLst>
              <a:gd name="adj1" fmla="val 50000"/>
              <a:gd name="adj2" fmla="val 3693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Instruction issue</a:t>
            </a:r>
          </a:p>
        </p:txBody>
      </p:sp>
      <p:sp>
        <p:nvSpPr>
          <p:cNvPr id="1345122" name="Text Box 610"/>
          <p:cNvSpPr txBox="1">
            <a:spLocks noChangeArrowheads="1"/>
          </p:cNvSpPr>
          <p:nvPr/>
        </p:nvSpPr>
        <p:spPr bwMode="auto">
          <a:xfrm>
            <a:off x="609600" y="5975350"/>
            <a:ext cx="802322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Complete 24 operations/cycle while issuing 1 short instruction/cycle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12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D59F4-1964-084C-BC1C-DC13A705BEB6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Quiz 5, </a:t>
            </a:r>
            <a:r>
              <a:rPr lang="en-US" b="1"/>
              <a:t>Thursday</a:t>
            </a:r>
            <a:r>
              <a:rPr lang="en-US"/>
              <a:t> April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C8C8-BF4D-A147-A1DB-B9A4EB2A3255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162800" cy="6096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Chaining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5753100" cy="750888"/>
          </a:xfrm>
          <a:noFill/>
          <a:ln/>
        </p:spPr>
        <p:txBody>
          <a:bodyPr wrap="none"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Vector version of register bypassing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introduced with Cray-1</a:t>
            </a:r>
          </a:p>
        </p:txBody>
      </p:sp>
      <p:grpSp>
        <p:nvGrpSpPr>
          <p:cNvPr id="1346564" name="Group 4"/>
          <p:cNvGrpSpPr>
            <a:grpSpLocks/>
          </p:cNvGrpSpPr>
          <p:nvPr/>
        </p:nvGrpSpPr>
        <p:grpSpPr bwMode="auto">
          <a:xfrm>
            <a:off x="2895600" y="2209800"/>
            <a:ext cx="1547813" cy="3733800"/>
            <a:chOff x="1824" y="1392"/>
            <a:chExt cx="975" cy="2352"/>
          </a:xfrm>
        </p:grpSpPr>
        <p:sp>
          <p:nvSpPr>
            <p:cNvPr id="1346565" name="Rectangle 5"/>
            <p:cNvSpPr>
              <a:spLocks noChangeArrowheads="1"/>
            </p:cNvSpPr>
            <p:nvPr/>
          </p:nvSpPr>
          <p:spPr bwMode="auto">
            <a:xfrm>
              <a:off x="1824" y="3456"/>
              <a:ext cx="76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1346566" name="Rectangle 6"/>
            <p:cNvSpPr>
              <a:spLocks noChangeArrowheads="1"/>
            </p:cNvSpPr>
            <p:nvPr/>
          </p:nvSpPr>
          <p:spPr bwMode="auto">
            <a:xfrm>
              <a:off x="2496" y="1392"/>
              <a:ext cx="303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46567" name="Rectangle 7"/>
            <p:cNvSpPr>
              <a:spLocks noChangeArrowheads="1"/>
            </p:cNvSpPr>
            <p:nvPr/>
          </p:nvSpPr>
          <p:spPr bwMode="auto">
            <a:xfrm>
              <a:off x="1872" y="2843"/>
              <a:ext cx="714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 Unit</a:t>
              </a:r>
            </a:p>
          </p:txBody>
        </p:sp>
        <p:sp>
          <p:nvSpPr>
            <p:cNvPr id="1346568" name="Line 8"/>
            <p:cNvSpPr>
              <a:spLocks noChangeShapeType="1"/>
            </p:cNvSpPr>
            <p:nvPr/>
          </p:nvSpPr>
          <p:spPr bwMode="auto">
            <a:xfrm flipV="1">
              <a:off x="2256" y="2208"/>
              <a:ext cx="40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69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1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6570" name="Group 10"/>
          <p:cNvGrpSpPr>
            <a:grpSpLocks/>
          </p:cNvGrpSpPr>
          <p:nvPr/>
        </p:nvGrpSpPr>
        <p:grpSpPr bwMode="auto">
          <a:xfrm>
            <a:off x="3886200" y="2209800"/>
            <a:ext cx="2514600" cy="3810000"/>
            <a:chOff x="2448" y="1392"/>
            <a:chExt cx="1584" cy="2400"/>
          </a:xfrm>
        </p:grpSpPr>
        <p:grpSp>
          <p:nvGrpSpPr>
            <p:cNvPr id="1346571" name="Group 11"/>
            <p:cNvGrpSpPr>
              <a:grpSpLocks/>
            </p:cNvGrpSpPr>
            <p:nvPr/>
          </p:nvGrpSpPr>
          <p:grpSpPr bwMode="auto">
            <a:xfrm>
              <a:off x="3120" y="2880"/>
              <a:ext cx="720" cy="912"/>
              <a:chOff x="3120" y="2880"/>
              <a:chExt cx="720" cy="912"/>
            </a:xfrm>
          </p:grpSpPr>
          <p:sp>
            <p:nvSpPr>
              <p:cNvPr id="1346572" name="Freeform 12"/>
              <p:cNvSpPr>
                <a:spLocks/>
              </p:cNvSpPr>
              <p:nvPr/>
            </p:nvSpPr>
            <p:spPr bwMode="auto">
              <a:xfrm>
                <a:off x="3120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73" name="Group 13"/>
              <p:cNvGrpSpPr>
                <a:grpSpLocks/>
              </p:cNvGrpSpPr>
              <p:nvPr/>
            </p:nvGrpSpPr>
            <p:grpSpPr bwMode="auto">
              <a:xfrm>
                <a:off x="3120" y="3600"/>
                <a:ext cx="626" cy="48"/>
                <a:chOff x="1536" y="2256"/>
                <a:chExt cx="626" cy="48"/>
              </a:xfrm>
            </p:grpSpPr>
            <p:sp>
              <p:nvSpPr>
                <p:cNvPr id="134657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5" name="Freeform 1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6" name="Line 1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77" name="Group 17"/>
              <p:cNvGrpSpPr>
                <a:grpSpLocks/>
              </p:cNvGrpSpPr>
              <p:nvPr/>
            </p:nvGrpSpPr>
            <p:grpSpPr bwMode="auto">
              <a:xfrm>
                <a:off x="3120" y="3120"/>
                <a:ext cx="626" cy="48"/>
                <a:chOff x="1536" y="2256"/>
                <a:chExt cx="626" cy="48"/>
              </a:xfrm>
            </p:grpSpPr>
            <p:sp>
              <p:nvSpPr>
                <p:cNvPr id="134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9" name="Freeform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0" name="Line 2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81" name="Group 21"/>
              <p:cNvGrpSpPr>
                <a:grpSpLocks/>
              </p:cNvGrpSpPr>
              <p:nvPr/>
            </p:nvGrpSpPr>
            <p:grpSpPr bwMode="auto">
              <a:xfrm>
                <a:off x="3120" y="3360"/>
                <a:ext cx="626" cy="48"/>
                <a:chOff x="1536" y="2256"/>
                <a:chExt cx="626" cy="48"/>
              </a:xfrm>
            </p:grpSpPr>
            <p:sp>
              <p:nvSpPr>
                <p:cNvPr id="13465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3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4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585" name="Line 25"/>
              <p:cNvSpPr>
                <a:spLocks noChangeShapeType="1"/>
              </p:cNvSpPr>
              <p:nvPr/>
            </p:nvSpPr>
            <p:spPr bwMode="auto">
              <a:xfrm>
                <a:off x="3600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6" name="Line 2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7" name="Freeform 27"/>
              <p:cNvSpPr>
                <a:spLocks/>
              </p:cNvSpPr>
              <p:nvPr/>
            </p:nvSpPr>
            <p:spPr bwMode="auto">
              <a:xfrm>
                <a:off x="3408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8" name="Text Box 28"/>
              <p:cNvSpPr txBox="1">
                <a:spLocks noChangeArrowheads="1"/>
              </p:cNvSpPr>
              <p:nvPr/>
            </p:nvSpPr>
            <p:spPr bwMode="auto">
              <a:xfrm>
                <a:off x="3145" y="3177"/>
                <a:ext cx="47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Mult.</a:t>
                </a:r>
              </a:p>
            </p:txBody>
          </p:sp>
        </p:grpSp>
        <p:sp>
          <p:nvSpPr>
            <p:cNvPr id="1346589" name="Line 29"/>
            <p:cNvSpPr>
              <a:spLocks noChangeShapeType="1"/>
            </p:cNvSpPr>
            <p:nvPr/>
          </p:nvSpPr>
          <p:spPr bwMode="auto">
            <a:xfrm>
              <a:off x="2448" y="2544"/>
              <a:ext cx="768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0" name="Rectangle 30"/>
            <p:cNvSpPr>
              <a:spLocks noChangeArrowheads="1"/>
            </p:cNvSpPr>
            <p:nvPr/>
          </p:nvSpPr>
          <p:spPr bwMode="auto">
            <a:xfrm>
              <a:off x="3408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46591" name="Line 31"/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2" name="Rectangle 32"/>
            <p:cNvSpPr>
              <a:spLocks noChangeArrowheads="1"/>
            </p:cNvSpPr>
            <p:nvPr/>
          </p:nvSpPr>
          <p:spPr bwMode="auto">
            <a:xfrm>
              <a:off x="374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46593" name="Line 33"/>
            <p:cNvSpPr>
              <a:spLocks noChangeShapeType="1"/>
            </p:cNvSpPr>
            <p:nvPr/>
          </p:nvSpPr>
          <p:spPr bwMode="auto">
            <a:xfrm flipV="1">
              <a:off x="3840" y="2208"/>
              <a:ext cx="48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4" name="Text Box 34"/>
            <p:cNvSpPr txBox="1">
              <a:spLocks noChangeArrowheads="1"/>
            </p:cNvSpPr>
            <p:nvPr/>
          </p:nvSpPr>
          <p:spPr bwMode="auto">
            <a:xfrm>
              <a:off x="2706" y="2505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Chain</a:t>
              </a:r>
            </a:p>
          </p:txBody>
        </p:sp>
      </p:grpSp>
      <p:grpSp>
        <p:nvGrpSpPr>
          <p:cNvPr id="1346595" name="Group 35"/>
          <p:cNvGrpSpPr>
            <a:grpSpLocks/>
          </p:cNvGrpSpPr>
          <p:nvPr/>
        </p:nvGrpSpPr>
        <p:grpSpPr bwMode="auto">
          <a:xfrm>
            <a:off x="6096000" y="2209800"/>
            <a:ext cx="2133600" cy="3810000"/>
            <a:chOff x="3840" y="1392"/>
            <a:chExt cx="1344" cy="2400"/>
          </a:xfrm>
        </p:grpSpPr>
        <p:grpSp>
          <p:nvGrpSpPr>
            <p:cNvPr id="1346596" name="Group 36"/>
            <p:cNvGrpSpPr>
              <a:grpSpLocks/>
            </p:cNvGrpSpPr>
            <p:nvPr/>
          </p:nvGrpSpPr>
          <p:grpSpPr bwMode="auto">
            <a:xfrm>
              <a:off x="4176" y="2880"/>
              <a:ext cx="720" cy="912"/>
              <a:chOff x="4176" y="2880"/>
              <a:chExt cx="720" cy="912"/>
            </a:xfrm>
          </p:grpSpPr>
          <p:sp>
            <p:nvSpPr>
              <p:cNvPr id="1346597" name="Freeform 37"/>
              <p:cNvSpPr>
                <a:spLocks/>
              </p:cNvSpPr>
              <p:nvPr/>
            </p:nvSpPr>
            <p:spPr bwMode="auto">
              <a:xfrm>
                <a:off x="4176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98" name="Group 38"/>
              <p:cNvGrpSpPr>
                <a:grpSpLocks/>
              </p:cNvGrpSpPr>
              <p:nvPr/>
            </p:nvGrpSpPr>
            <p:grpSpPr bwMode="auto">
              <a:xfrm>
                <a:off x="4176" y="3600"/>
                <a:ext cx="626" cy="48"/>
                <a:chOff x="1536" y="2256"/>
                <a:chExt cx="626" cy="48"/>
              </a:xfrm>
            </p:grpSpPr>
            <p:sp>
              <p:nvSpPr>
                <p:cNvPr id="13465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2" name="Group 42"/>
              <p:cNvGrpSpPr>
                <a:grpSpLocks/>
              </p:cNvGrpSpPr>
              <p:nvPr/>
            </p:nvGrpSpPr>
            <p:grpSpPr bwMode="auto">
              <a:xfrm>
                <a:off x="4176" y="3120"/>
                <a:ext cx="626" cy="48"/>
                <a:chOff x="1536" y="2256"/>
                <a:chExt cx="626" cy="48"/>
              </a:xfrm>
            </p:grpSpPr>
            <p:sp>
              <p:nvSpPr>
                <p:cNvPr id="134660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6" name="Group 46"/>
              <p:cNvGrpSpPr>
                <a:grpSpLocks/>
              </p:cNvGrpSpPr>
              <p:nvPr/>
            </p:nvGrpSpPr>
            <p:grpSpPr bwMode="auto">
              <a:xfrm>
                <a:off x="4176" y="3360"/>
                <a:ext cx="626" cy="48"/>
                <a:chOff x="1536" y="2256"/>
                <a:chExt cx="626" cy="48"/>
              </a:xfrm>
            </p:grpSpPr>
            <p:sp>
              <p:nvSpPr>
                <p:cNvPr id="134660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610" name="Line 50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1" name="Line 51"/>
              <p:cNvSpPr>
                <a:spLocks noChangeShapeType="1"/>
              </p:cNvSpPr>
              <p:nvPr/>
            </p:nvSpPr>
            <p:spPr bwMode="auto">
              <a:xfrm>
                <a:off x="4272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2" name="Freeform 52"/>
              <p:cNvSpPr>
                <a:spLocks/>
              </p:cNvSpPr>
              <p:nvPr/>
            </p:nvSpPr>
            <p:spPr bwMode="auto">
              <a:xfrm>
                <a:off x="4464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3" name="Text Box 53"/>
              <p:cNvSpPr txBox="1">
                <a:spLocks noChangeArrowheads="1"/>
              </p:cNvSpPr>
              <p:nvPr/>
            </p:nvSpPr>
            <p:spPr bwMode="auto">
              <a:xfrm>
                <a:off x="4288" y="3177"/>
                <a:ext cx="394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</p:grpSp>
        <p:sp>
          <p:nvSpPr>
            <p:cNvPr id="1346614" name="Rectangle 54"/>
            <p:cNvSpPr>
              <a:spLocks noChangeArrowheads="1"/>
            </p:cNvSpPr>
            <p:nvPr/>
          </p:nvSpPr>
          <p:spPr bwMode="auto">
            <a:xfrm>
              <a:off x="446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V4</a:t>
              </a:r>
            </a:p>
          </p:txBody>
        </p:sp>
        <p:sp>
          <p:nvSpPr>
            <p:cNvPr id="1346615" name="Rectangle 55"/>
            <p:cNvSpPr>
              <a:spLocks noChangeArrowheads="1"/>
            </p:cNvSpPr>
            <p:nvPr/>
          </p:nvSpPr>
          <p:spPr bwMode="auto">
            <a:xfrm>
              <a:off x="4896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V5</a:t>
              </a:r>
            </a:p>
          </p:txBody>
        </p:sp>
        <p:sp>
          <p:nvSpPr>
            <p:cNvPr id="1346616" name="Line 56"/>
            <p:cNvSpPr>
              <a:spLocks noChangeShapeType="1"/>
            </p:cNvSpPr>
            <p:nvPr/>
          </p:nvSpPr>
          <p:spPr bwMode="auto">
            <a:xfrm>
              <a:off x="3840" y="2640"/>
              <a:ext cx="43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7" name="Line 57"/>
            <p:cNvSpPr>
              <a:spLocks noChangeShapeType="1"/>
            </p:cNvSpPr>
            <p:nvPr/>
          </p:nvSpPr>
          <p:spPr bwMode="auto">
            <a:xfrm>
              <a:off x="4656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8" name="Line 58"/>
            <p:cNvSpPr>
              <a:spLocks noChangeShapeType="1"/>
            </p:cNvSpPr>
            <p:nvPr/>
          </p:nvSpPr>
          <p:spPr bwMode="auto">
            <a:xfrm flipV="1">
              <a:off x="4896" y="2208"/>
              <a:ext cx="14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9" name="Text Box 59"/>
            <p:cNvSpPr txBox="1">
              <a:spLocks noChangeArrowheads="1"/>
            </p:cNvSpPr>
            <p:nvPr/>
          </p:nvSpPr>
          <p:spPr bwMode="auto">
            <a:xfrm>
              <a:off x="3954" y="2553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Chain</a:t>
              </a:r>
              <a:endParaRPr lang="en-US" altLang="ko-KR" sz="1800" i="1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346620" name="Text Box 60"/>
          <p:cNvSpPr txBox="1">
            <a:spLocks noChangeArrowheads="1"/>
          </p:cNvSpPr>
          <p:nvPr/>
        </p:nvSpPr>
        <p:spPr bwMode="auto">
          <a:xfrm>
            <a:off x="533400" y="2667000"/>
            <a:ext cx="2470150" cy="1311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  v1</a:t>
            </a:r>
          </a:p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MULV v3,v1,v2</a:t>
            </a:r>
          </a:p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ADDV v5, v3, v4</a:t>
            </a:r>
          </a:p>
        </p:txBody>
      </p:sp>
      <p:sp>
        <p:nvSpPr>
          <p:cNvPr id="1346621" name="Line 61"/>
          <p:cNvSpPr>
            <a:spLocks noChangeShapeType="1"/>
          </p:cNvSpPr>
          <p:nvPr/>
        </p:nvSpPr>
        <p:spPr bwMode="auto">
          <a:xfrm>
            <a:off x="1676400" y="29718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6622" name="Line 62"/>
          <p:cNvSpPr>
            <a:spLocks noChangeShapeType="1"/>
          </p:cNvSpPr>
          <p:nvPr/>
        </p:nvSpPr>
        <p:spPr bwMode="auto">
          <a:xfrm>
            <a:off x="1676400" y="34290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F0B95-B1C9-C44E-942E-10E765C6C4BA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304800"/>
            <a:ext cx="7127875" cy="701675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Chaining Advantage</a:t>
            </a:r>
          </a:p>
        </p:txBody>
      </p:sp>
      <p:grpSp>
        <p:nvGrpSpPr>
          <p:cNvPr id="1348611" name="Group 3"/>
          <p:cNvGrpSpPr>
            <a:grpSpLocks/>
          </p:cNvGrpSpPr>
          <p:nvPr/>
        </p:nvGrpSpPr>
        <p:grpSpPr bwMode="auto">
          <a:xfrm>
            <a:off x="304800" y="3940175"/>
            <a:ext cx="8534400" cy="2174875"/>
            <a:chOff x="192" y="2482"/>
            <a:chExt cx="5376" cy="1370"/>
          </a:xfrm>
        </p:grpSpPr>
        <p:sp>
          <p:nvSpPr>
            <p:cNvPr id="1348612" name="Rectangle 4"/>
            <p:cNvSpPr>
              <a:spLocks noChangeArrowheads="1"/>
            </p:cNvSpPr>
            <p:nvPr/>
          </p:nvSpPr>
          <p:spPr bwMode="auto">
            <a:xfrm>
              <a:off x="192" y="2482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ea typeface="굴림" charset="-127"/>
                  <a:cs typeface="굴림" charset="-127"/>
                </a:rPr>
                <a:t>With chaining, can start dependent instruction as soon as first result appears</a:t>
              </a:r>
            </a:p>
          </p:txBody>
        </p:sp>
        <p:grpSp>
          <p:nvGrpSpPr>
            <p:cNvPr id="1348613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1348614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48615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Mul</a:t>
                </a:r>
              </a:p>
            </p:txBody>
          </p:sp>
          <p:sp>
            <p:nvSpPr>
              <p:cNvPr id="1348616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</p:grpSp>
      </p:grpSp>
      <p:grpSp>
        <p:nvGrpSpPr>
          <p:cNvPr id="1348617" name="Group 9"/>
          <p:cNvGrpSpPr>
            <a:grpSpLocks/>
          </p:cNvGrpSpPr>
          <p:nvPr/>
        </p:nvGrpSpPr>
        <p:grpSpPr bwMode="auto">
          <a:xfrm>
            <a:off x="304800" y="1349375"/>
            <a:ext cx="8534400" cy="2098675"/>
            <a:chOff x="192" y="850"/>
            <a:chExt cx="5376" cy="1322"/>
          </a:xfrm>
        </p:grpSpPr>
        <p:grpSp>
          <p:nvGrpSpPr>
            <p:cNvPr id="1348618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32"/>
              <a:chOff x="624" y="1440"/>
              <a:chExt cx="4608" cy="732"/>
            </a:xfrm>
          </p:grpSpPr>
          <p:grpSp>
            <p:nvGrpSpPr>
              <p:cNvPr id="1348619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1348620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Load</a:t>
                  </a:r>
                </a:p>
              </p:txBody>
            </p:sp>
            <p:sp>
              <p:nvSpPr>
                <p:cNvPr id="13486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Mul</a:t>
                  </a:r>
                </a:p>
              </p:txBody>
            </p:sp>
            <p:sp>
              <p:nvSpPr>
                <p:cNvPr id="1348622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Add</a:t>
                  </a:r>
                </a:p>
              </p:txBody>
            </p:sp>
          </p:grpSp>
          <p:grpSp>
            <p:nvGrpSpPr>
              <p:cNvPr id="1348623" name="Group 15"/>
              <p:cNvGrpSpPr>
                <a:grpSpLocks/>
              </p:cNvGrpSpPr>
              <p:nvPr/>
            </p:nvGrpSpPr>
            <p:grpSpPr bwMode="auto">
              <a:xfrm>
                <a:off x="1108" y="1900"/>
                <a:ext cx="812" cy="231"/>
                <a:chOff x="1108" y="1900"/>
                <a:chExt cx="812" cy="231"/>
              </a:xfrm>
            </p:grpSpPr>
            <p:sp>
              <p:nvSpPr>
                <p:cNvPr id="134862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86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108" y="1900"/>
                  <a:ext cx="470" cy="231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 sz="1800">
                      <a:latin typeface="Verdana" charset="0"/>
                      <a:ea typeface="굴림" charset="-127"/>
                      <a:cs typeface="굴림" charset="-127"/>
                    </a:rPr>
                    <a:t>Time</a:t>
                  </a:r>
                </a:p>
              </p:txBody>
            </p:sp>
          </p:grpSp>
        </p:grpSp>
        <p:sp>
          <p:nvSpPr>
            <p:cNvPr id="1348626" name="Rectangle 18"/>
            <p:cNvSpPr>
              <a:spLocks noChangeArrowheads="1"/>
            </p:cNvSpPr>
            <p:nvPr/>
          </p:nvSpPr>
          <p:spPr bwMode="auto">
            <a:xfrm>
              <a:off x="192" y="850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Without chaining, must wait for last element of result to be written before starting dependent instruction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4BA7F1-CD0B-CF47-8830-D31C09C69056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6858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Vector Startup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924800" cy="132873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Two components of vector startup penalty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functional unit latency (time through pipeline)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dead time or recovery time (time before another vector instruction can start down pipeline)</a:t>
            </a:r>
          </a:p>
        </p:txBody>
      </p:sp>
      <p:grpSp>
        <p:nvGrpSpPr>
          <p:cNvPr id="1350660" name="Group 4"/>
          <p:cNvGrpSpPr>
            <a:grpSpLocks/>
          </p:cNvGrpSpPr>
          <p:nvPr/>
        </p:nvGrpSpPr>
        <p:grpSpPr bwMode="auto">
          <a:xfrm>
            <a:off x="685800" y="2743200"/>
            <a:ext cx="1905000" cy="381000"/>
            <a:chOff x="480" y="1776"/>
            <a:chExt cx="1200" cy="240"/>
          </a:xfrm>
        </p:grpSpPr>
        <p:sp>
          <p:nvSpPr>
            <p:cNvPr id="1350661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62" name="Rectangle 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3" name="Rectangle 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4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5" name="Rectangle 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66" name="Group 10"/>
          <p:cNvGrpSpPr>
            <a:grpSpLocks/>
          </p:cNvGrpSpPr>
          <p:nvPr/>
        </p:nvGrpSpPr>
        <p:grpSpPr bwMode="auto">
          <a:xfrm>
            <a:off x="1066800" y="3124200"/>
            <a:ext cx="1905000" cy="381000"/>
            <a:chOff x="480" y="1776"/>
            <a:chExt cx="1200" cy="240"/>
          </a:xfrm>
        </p:grpSpPr>
        <p:sp>
          <p:nvSpPr>
            <p:cNvPr id="1350667" name="Rectangle 1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68" name="Rectangle 1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9" name="Rectangle 1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0" name="Rectangle 1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1" name="Rectangle 1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72" name="Group 16"/>
          <p:cNvGrpSpPr>
            <a:grpSpLocks/>
          </p:cNvGrpSpPr>
          <p:nvPr/>
        </p:nvGrpSpPr>
        <p:grpSpPr bwMode="auto">
          <a:xfrm>
            <a:off x="1447800" y="3505200"/>
            <a:ext cx="1905000" cy="381000"/>
            <a:chOff x="480" y="1776"/>
            <a:chExt cx="1200" cy="240"/>
          </a:xfrm>
        </p:grpSpPr>
        <p:sp>
          <p:nvSpPr>
            <p:cNvPr id="1350673" name="Rectangle 1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74" name="Rectangle 1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5" name="Rectangle 1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6" name="Rectangle 2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7" name="Rectangle 2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78" name="Group 22"/>
          <p:cNvGrpSpPr>
            <a:grpSpLocks/>
          </p:cNvGrpSpPr>
          <p:nvPr/>
        </p:nvGrpSpPr>
        <p:grpSpPr bwMode="auto">
          <a:xfrm>
            <a:off x="1828800" y="3886200"/>
            <a:ext cx="1905000" cy="381000"/>
            <a:chOff x="480" y="1776"/>
            <a:chExt cx="1200" cy="240"/>
          </a:xfrm>
        </p:grpSpPr>
        <p:sp>
          <p:nvSpPr>
            <p:cNvPr id="1350679" name="Rectangle 2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80" name="Rectangle 2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1" name="Rectangle 2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2" name="Rectangle 2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3" name="Rectangle 2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84" name="Group 28"/>
          <p:cNvGrpSpPr>
            <a:grpSpLocks/>
          </p:cNvGrpSpPr>
          <p:nvPr/>
        </p:nvGrpSpPr>
        <p:grpSpPr bwMode="auto">
          <a:xfrm>
            <a:off x="2209800" y="4267200"/>
            <a:ext cx="1905000" cy="381000"/>
            <a:chOff x="480" y="1776"/>
            <a:chExt cx="1200" cy="240"/>
          </a:xfrm>
        </p:grpSpPr>
        <p:sp>
          <p:nvSpPr>
            <p:cNvPr id="1350685" name="Rectangle 2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86" name="Rectangle 3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7" name="Rectangle 3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8" name="Rectangle 3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9" name="Rectangle 3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90" name="Group 34"/>
          <p:cNvGrpSpPr>
            <a:grpSpLocks/>
          </p:cNvGrpSpPr>
          <p:nvPr/>
        </p:nvGrpSpPr>
        <p:grpSpPr bwMode="auto">
          <a:xfrm>
            <a:off x="2590800" y="4648200"/>
            <a:ext cx="1905000" cy="381000"/>
            <a:chOff x="480" y="1776"/>
            <a:chExt cx="1200" cy="240"/>
          </a:xfrm>
        </p:grpSpPr>
        <p:sp>
          <p:nvSpPr>
            <p:cNvPr id="1350691" name="Rectangle 3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92" name="Rectangle 3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3" name="Rectangle 3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4" name="Rectangle 3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5" name="Rectangle 3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96" name="Group 40"/>
          <p:cNvGrpSpPr>
            <a:grpSpLocks/>
          </p:cNvGrpSpPr>
          <p:nvPr/>
        </p:nvGrpSpPr>
        <p:grpSpPr bwMode="auto">
          <a:xfrm>
            <a:off x="2971800" y="5029200"/>
            <a:ext cx="1905000" cy="381000"/>
            <a:chOff x="480" y="1776"/>
            <a:chExt cx="1200" cy="240"/>
          </a:xfrm>
        </p:grpSpPr>
        <p:sp>
          <p:nvSpPr>
            <p:cNvPr id="1350697" name="Rectangle 4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98" name="Rectangle 4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9" name="Rectangle 4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0" name="Rectangle 4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1" name="Rectangle 4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02" name="Group 46"/>
          <p:cNvGrpSpPr>
            <a:grpSpLocks/>
          </p:cNvGrpSpPr>
          <p:nvPr/>
        </p:nvGrpSpPr>
        <p:grpSpPr bwMode="auto">
          <a:xfrm>
            <a:off x="3352800" y="5410200"/>
            <a:ext cx="1905000" cy="381000"/>
            <a:chOff x="480" y="1776"/>
            <a:chExt cx="1200" cy="240"/>
          </a:xfrm>
        </p:grpSpPr>
        <p:sp>
          <p:nvSpPr>
            <p:cNvPr id="1350703" name="Rectangle 4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04" name="Rectangle 4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5" name="Rectangle 4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6" name="Rectangle 5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7" name="Rectangle 5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08" name="Group 52"/>
          <p:cNvGrpSpPr>
            <a:grpSpLocks/>
          </p:cNvGrpSpPr>
          <p:nvPr/>
        </p:nvGrpSpPr>
        <p:grpSpPr bwMode="auto">
          <a:xfrm>
            <a:off x="3733800" y="5791200"/>
            <a:ext cx="1905000" cy="381000"/>
            <a:chOff x="480" y="1776"/>
            <a:chExt cx="1200" cy="240"/>
          </a:xfrm>
        </p:grpSpPr>
        <p:sp>
          <p:nvSpPr>
            <p:cNvPr id="1350709" name="Rectangle 5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10" name="Rectangle 5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1" name="Rectangle 5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2" name="Rectangle 5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3" name="Rectangle 5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14" name="Group 58"/>
          <p:cNvGrpSpPr>
            <a:grpSpLocks/>
          </p:cNvGrpSpPr>
          <p:nvPr/>
        </p:nvGrpSpPr>
        <p:grpSpPr bwMode="auto">
          <a:xfrm>
            <a:off x="4114800" y="6172200"/>
            <a:ext cx="1905000" cy="381000"/>
            <a:chOff x="480" y="1776"/>
            <a:chExt cx="1200" cy="240"/>
          </a:xfrm>
        </p:grpSpPr>
        <p:sp>
          <p:nvSpPr>
            <p:cNvPr id="1350715" name="Rectangle 5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16" name="Rectangle 6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7" name="Rectangle 6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8" name="Rectangle 6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9" name="Rectangle 6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sp>
        <p:nvSpPr>
          <p:cNvPr id="1350720" name="Line 64"/>
          <p:cNvSpPr>
            <a:spLocks noChangeShapeType="1"/>
          </p:cNvSpPr>
          <p:nvPr/>
        </p:nvSpPr>
        <p:spPr bwMode="auto">
          <a:xfrm>
            <a:off x="685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1" name="Line 65"/>
          <p:cNvSpPr>
            <a:spLocks noChangeShapeType="1"/>
          </p:cNvSpPr>
          <p:nvPr/>
        </p:nvSpPr>
        <p:spPr bwMode="auto">
          <a:xfrm>
            <a:off x="2590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2" name="Line 66"/>
          <p:cNvSpPr>
            <a:spLocks noChangeShapeType="1"/>
          </p:cNvSpPr>
          <p:nvPr/>
        </p:nvSpPr>
        <p:spPr bwMode="auto">
          <a:xfrm>
            <a:off x="685800" y="2514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3" name="Text Box 67"/>
          <p:cNvSpPr txBox="1">
            <a:spLocks noChangeArrowheads="1"/>
          </p:cNvSpPr>
          <p:nvPr/>
        </p:nvSpPr>
        <p:spPr bwMode="auto">
          <a:xfrm>
            <a:off x="517525" y="2073275"/>
            <a:ext cx="22780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Functional Unit Latency</a:t>
            </a:r>
          </a:p>
        </p:txBody>
      </p:sp>
      <p:sp>
        <p:nvSpPr>
          <p:cNvPr id="1350724" name="Line 68"/>
          <p:cNvSpPr>
            <a:spLocks noChangeShapeType="1"/>
          </p:cNvSpPr>
          <p:nvPr/>
        </p:nvSpPr>
        <p:spPr bwMode="auto">
          <a:xfrm>
            <a:off x="1828800" y="4343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5" name="Line 69"/>
          <p:cNvSpPr>
            <a:spLocks noChangeShapeType="1"/>
          </p:cNvSpPr>
          <p:nvPr/>
        </p:nvSpPr>
        <p:spPr bwMode="auto">
          <a:xfrm>
            <a:off x="3352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6" name="Line 70"/>
          <p:cNvSpPr>
            <a:spLocks noChangeShapeType="1"/>
          </p:cNvSpPr>
          <p:nvPr/>
        </p:nvSpPr>
        <p:spPr bwMode="auto">
          <a:xfrm>
            <a:off x="1828800" y="6019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7" name="Text Box 71"/>
          <p:cNvSpPr txBox="1">
            <a:spLocks noChangeArrowheads="1"/>
          </p:cNvSpPr>
          <p:nvPr/>
        </p:nvSpPr>
        <p:spPr bwMode="auto">
          <a:xfrm>
            <a:off x="2063750" y="5730875"/>
            <a:ext cx="1144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Dead Time</a:t>
            </a:r>
          </a:p>
        </p:txBody>
      </p:sp>
      <p:sp>
        <p:nvSpPr>
          <p:cNvPr id="1350728" name="Line 72"/>
          <p:cNvSpPr>
            <a:spLocks noChangeShapeType="1"/>
          </p:cNvSpPr>
          <p:nvPr/>
        </p:nvSpPr>
        <p:spPr bwMode="auto">
          <a:xfrm>
            <a:off x="6400800" y="2743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9" name="Line 73"/>
          <p:cNvSpPr>
            <a:spLocks noChangeShapeType="1"/>
          </p:cNvSpPr>
          <p:nvPr/>
        </p:nvSpPr>
        <p:spPr bwMode="auto">
          <a:xfrm>
            <a:off x="6400800" y="3886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0" name="Line 74"/>
          <p:cNvSpPr>
            <a:spLocks noChangeShapeType="1"/>
          </p:cNvSpPr>
          <p:nvPr/>
        </p:nvSpPr>
        <p:spPr bwMode="auto">
          <a:xfrm>
            <a:off x="6400800" y="5334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1" name="Line 75"/>
          <p:cNvSpPr>
            <a:spLocks noChangeShapeType="1"/>
          </p:cNvSpPr>
          <p:nvPr/>
        </p:nvSpPr>
        <p:spPr bwMode="auto">
          <a:xfrm>
            <a:off x="6400800" y="6477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2" name="Line 76"/>
          <p:cNvSpPr>
            <a:spLocks noChangeShapeType="1"/>
          </p:cNvSpPr>
          <p:nvPr/>
        </p:nvSpPr>
        <p:spPr bwMode="auto">
          <a:xfrm>
            <a:off x="7239000" y="2743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3" name="Line 77"/>
          <p:cNvSpPr>
            <a:spLocks noChangeShapeType="1"/>
          </p:cNvSpPr>
          <p:nvPr/>
        </p:nvSpPr>
        <p:spPr bwMode="auto">
          <a:xfrm>
            <a:off x="7239000" y="3886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4" name="Line 78"/>
          <p:cNvSpPr>
            <a:spLocks noChangeShapeType="1"/>
          </p:cNvSpPr>
          <p:nvPr/>
        </p:nvSpPr>
        <p:spPr bwMode="auto">
          <a:xfrm>
            <a:off x="7239000" y="5334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5" name="Text Box 79"/>
          <p:cNvSpPr txBox="1">
            <a:spLocks noChangeArrowheads="1"/>
          </p:cNvSpPr>
          <p:nvPr/>
        </p:nvSpPr>
        <p:spPr bwMode="auto">
          <a:xfrm>
            <a:off x="6110288" y="3140075"/>
            <a:ext cx="22431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First Vector Instruction</a:t>
            </a:r>
          </a:p>
        </p:txBody>
      </p:sp>
      <p:sp>
        <p:nvSpPr>
          <p:cNvPr id="1350736" name="Text Box 80"/>
          <p:cNvSpPr txBox="1">
            <a:spLocks noChangeArrowheads="1"/>
          </p:cNvSpPr>
          <p:nvPr/>
        </p:nvSpPr>
        <p:spPr bwMode="auto">
          <a:xfrm>
            <a:off x="6130925" y="5730875"/>
            <a:ext cx="2505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solidFill>
                  <a:schemeClr val="accent2"/>
                </a:solidFill>
                <a:latin typeface="Verdana" charset="0"/>
                <a:ea typeface="굴림" charset="-127"/>
                <a:cs typeface="굴림" charset="-127"/>
              </a:rPr>
              <a:t>Second Vector Instruction</a:t>
            </a:r>
          </a:p>
        </p:txBody>
      </p:sp>
      <p:sp>
        <p:nvSpPr>
          <p:cNvPr id="1350737" name="Text Box 81"/>
          <p:cNvSpPr txBox="1">
            <a:spLocks noChangeArrowheads="1"/>
          </p:cNvSpPr>
          <p:nvPr/>
        </p:nvSpPr>
        <p:spPr bwMode="auto">
          <a:xfrm>
            <a:off x="6662738" y="4435475"/>
            <a:ext cx="11445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Dead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985BE1-5E8F-434B-AC3E-412DDFD708C0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5438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Dead Time and Short Vectors</a:t>
            </a:r>
          </a:p>
        </p:txBody>
      </p:sp>
      <p:grpSp>
        <p:nvGrpSpPr>
          <p:cNvPr id="1352707" name="Group 3"/>
          <p:cNvGrpSpPr>
            <a:grpSpLocks/>
          </p:cNvGrpSpPr>
          <p:nvPr/>
        </p:nvGrpSpPr>
        <p:grpSpPr bwMode="auto">
          <a:xfrm>
            <a:off x="914400" y="1066800"/>
            <a:ext cx="304800" cy="304800"/>
            <a:chOff x="672" y="1248"/>
            <a:chExt cx="192" cy="192"/>
          </a:xfrm>
        </p:grpSpPr>
        <p:sp>
          <p:nvSpPr>
            <p:cNvPr id="1352708" name="Rectangle 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09" name="Oval 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0" name="Group 6"/>
          <p:cNvGrpSpPr>
            <a:grpSpLocks/>
          </p:cNvGrpSpPr>
          <p:nvPr/>
        </p:nvGrpSpPr>
        <p:grpSpPr bwMode="auto">
          <a:xfrm>
            <a:off x="1219200" y="1066800"/>
            <a:ext cx="304800" cy="304800"/>
            <a:chOff x="672" y="1248"/>
            <a:chExt cx="192" cy="192"/>
          </a:xfrm>
        </p:grpSpPr>
        <p:sp>
          <p:nvSpPr>
            <p:cNvPr id="1352711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2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3" name="Group 9"/>
          <p:cNvGrpSpPr>
            <a:grpSpLocks/>
          </p:cNvGrpSpPr>
          <p:nvPr/>
        </p:nvGrpSpPr>
        <p:grpSpPr bwMode="auto">
          <a:xfrm>
            <a:off x="914400" y="1371600"/>
            <a:ext cx="304800" cy="304800"/>
            <a:chOff x="672" y="1248"/>
            <a:chExt cx="192" cy="192"/>
          </a:xfrm>
        </p:grpSpPr>
        <p:sp>
          <p:nvSpPr>
            <p:cNvPr id="1352714" name="Rectangle 1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5" name="Oval 1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6" name="Group 12"/>
          <p:cNvGrpSpPr>
            <a:grpSpLocks/>
          </p:cNvGrpSpPr>
          <p:nvPr/>
        </p:nvGrpSpPr>
        <p:grpSpPr bwMode="auto">
          <a:xfrm>
            <a:off x="1219200" y="1371600"/>
            <a:ext cx="304800" cy="304800"/>
            <a:chOff x="672" y="1248"/>
            <a:chExt cx="192" cy="192"/>
          </a:xfrm>
        </p:grpSpPr>
        <p:sp>
          <p:nvSpPr>
            <p:cNvPr id="1352717" name="Rectangle 13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8" name="Oval 14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9" name="Group 15"/>
          <p:cNvGrpSpPr>
            <a:grpSpLocks/>
          </p:cNvGrpSpPr>
          <p:nvPr/>
        </p:nvGrpSpPr>
        <p:grpSpPr bwMode="auto">
          <a:xfrm>
            <a:off x="914400" y="1676400"/>
            <a:ext cx="304800" cy="304800"/>
            <a:chOff x="672" y="1248"/>
            <a:chExt cx="192" cy="192"/>
          </a:xfrm>
        </p:grpSpPr>
        <p:sp>
          <p:nvSpPr>
            <p:cNvPr id="1352720" name="Rectangle 16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1" name="Oval 17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2" name="Group 18"/>
          <p:cNvGrpSpPr>
            <a:grpSpLocks/>
          </p:cNvGrpSpPr>
          <p:nvPr/>
        </p:nvGrpSpPr>
        <p:grpSpPr bwMode="auto">
          <a:xfrm>
            <a:off x="1219200" y="1676400"/>
            <a:ext cx="304800" cy="304800"/>
            <a:chOff x="672" y="1248"/>
            <a:chExt cx="192" cy="192"/>
          </a:xfrm>
        </p:grpSpPr>
        <p:sp>
          <p:nvSpPr>
            <p:cNvPr id="1352723" name="Rectangle 1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4" name="Oval 2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5" name="Group 21"/>
          <p:cNvGrpSpPr>
            <a:grpSpLocks/>
          </p:cNvGrpSpPr>
          <p:nvPr/>
        </p:nvGrpSpPr>
        <p:grpSpPr bwMode="auto">
          <a:xfrm>
            <a:off x="914400" y="1981200"/>
            <a:ext cx="304800" cy="304800"/>
            <a:chOff x="672" y="1248"/>
            <a:chExt cx="192" cy="192"/>
          </a:xfrm>
        </p:grpSpPr>
        <p:sp>
          <p:nvSpPr>
            <p:cNvPr id="1352726" name="Rectangle 2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7" name="Oval 2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8" name="Group 24"/>
          <p:cNvGrpSpPr>
            <a:grpSpLocks/>
          </p:cNvGrpSpPr>
          <p:nvPr/>
        </p:nvGrpSpPr>
        <p:grpSpPr bwMode="auto">
          <a:xfrm>
            <a:off x="1219200" y="1981200"/>
            <a:ext cx="304800" cy="304800"/>
            <a:chOff x="672" y="1248"/>
            <a:chExt cx="192" cy="192"/>
          </a:xfrm>
        </p:grpSpPr>
        <p:sp>
          <p:nvSpPr>
            <p:cNvPr id="1352729" name="Rectangle 2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0" name="Oval 2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31" name="Freeform 27"/>
          <p:cNvSpPr>
            <a:spLocks/>
          </p:cNvSpPr>
          <p:nvPr/>
        </p:nvSpPr>
        <p:spPr bwMode="auto">
          <a:xfrm>
            <a:off x="914400" y="838200"/>
            <a:ext cx="6096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384" y="912"/>
              </a:cxn>
              <a:cxn ang="0">
                <a:pos x="384" y="48"/>
              </a:cxn>
            </a:cxnLst>
            <a:rect l="0" t="0" r="r" b="b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  <a:lnTo>
                  <a:pt x="384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52732" name="Group 28"/>
          <p:cNvGrpSpPr>
            <a:grpSpLocks/>
          </p:cNvGrpSpPr>
          <p:nvPr/>
        </p:nvGrpSpPr>
        <p:grpSpPr bwMode="auto">
          <a:xfrm>
            <a:off x="914400" y="2286000"/>
            <a:ext cx="304800" cy="304800"/>
            <a:chOff x="672" y="1248"/>
            <a:chExt cx="192" cy="192"/>
          </a:xfrm>
        </p:grpSpPr>
        <p:sp>
          <p:nvSpPr>
            <p:cNvPr id="1352733" name="Rectangle 2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4" name="Oval 3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5" name="Group 31"/>
          <p:cNvGrpSpPr>
            <a:grpSpLocks/>
          </p:cNvGrpSpPr>
          <p:nvPr/>
        </p:nvGrpSpPr>
        <p:grpSpPr bwMode="auto">
          <a:xfrm>
            <a:off x="1219200" y="2286000"/>
            <a:ext cx="304800" cy="304800"/>
            <a:chOff x="672" y="1248"/>
            <a:chExt cx="192" cy="192"/>
          </a:xfrm>
        </p:grpSpPr>
        <p:sp>
          <p:nvSpPr>
            <p:cNvPr id="1352736" name="Rectangle 3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7" name="Oval 3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8" name="Group 34"/>
          <p:cNvGrpSpPr>
            <a:grpSpLocks/>
          </p:cNvGrpSpPr>
          <p:nvPr/>
        </p:nvGrpSpPr>
        <p:grpSpPr bwMode="auto">
          <a:xfrm>
            <a:off x="914400" y="2590800"/>
            <a:ext cx="304800" cy="304800"/>
            <a:chOff x="672" y="1248"/>
            <a:chExt cx="192" cy="192"/>
          </a:xfrm>
        </p:grpSpPr>
        <p:sp>
          <p:nvSpPr>
            <p:cNvPr id="1352739" name="Rectangle 3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0" name="Oval 3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1" name="Group 37"/>
          <p:cNvGrpSpPr>
            <a:grpSpLocks/>
          </p:cNvGrpSpPr>
          <p:nvPr/>
        </p:nvGrpSpPr>
        <p:grpSpPr bwMode="auto">
          <a:xfrm>
            <a:off x="1219200" y="2590800"/>
            <a:ext cx="304800" cy="304800"/>
            <a:chOff x="672" y="1248"/>
            <a:chExt cx="192" cy="192"/>
          </a:xfrm>
        </p:grpSpPr>
        <p:sp>
          <p:nvSpPr>
            <p:cNvPr id="1352742" name="Rectangle 38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3" name="Oval 39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4" name="Group 40"/>
          <p:cNvGrpSpPr>
            <a:grpSpLocks/>
          </p:cNvGrpSpPr>
          <p:nvPr/>
        </p:nvGrpSpPr>
        <p:grpSpPr bwMode="auto">
          <a:xfrm>
            <a:off x="914400" y="2895600"/>
            <a:ext cx="304800" cy="304800"/>
            <a:chOff x="672" y="1248"/>
            <a:chExt cx="192" cy="192"/>
          </a:xfrm>
        </p:grpSpPr>
        <p:sp>
          <p:nvSpPr>
            <p:cNvPr id="1352745" name="Rectangle 4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6" name="Oval 42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7" name="Group 43"/>
          <p:cNvGrpSpPr>
            <a:grpSpLocks/>
          </p:cNvGrpSpPr>
          <p:nvPr/>
        </p:nvGrpSpPr>
        <p:grpSpPr bwMode="auto">
          <a:xfrm>
            <a:off x="1219200" y="2895600"/>
            <a:ext cx="304800" cy="304800"/>
            <a:chOff x="672" y="1248"/>
            <a:chExt cx="192" cy="192"/>
          </a:xfrm>
        </p:grpSpPr>
        <p:sp>
          <p:nvSpPr>
            <p:cNvPr id="1352748" name="Rectangle 4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9" name="Oval 4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0" name="Group 46"/>
          <p:cNvGrpSpPr>
            <a:grpSpLocks/>
          </p:cNvGrpSpPr>
          <p:nvPr/>
        </p:nvGrpSpPr>
        <p:grpSpPr bwMode="auto">
          <a:xfrm>
            <a:off x="914400" y="3200400"/>
            <a:ext cx="304800" cy="304800"/>
            <a:chOff x="672" y="1248"/>
            <a:chExt cx="192" cy="192"/>
          </a:xfrm>
        </p:grpSpPr>
        <p:sp>
          <p:nvSpPr>
            <p:cNvPr id="1352751" name="Rectangle 4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2" name="Oval 4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3" name="Group 49"/>
          <p:cNvGrpSpPr>
            <a:grpSpLocks/>
          </p:cNvGrpSpPr>
          <p:nvPr/>
        </p:nvGrpSpPr>
        <p:grpSpPr bwMode="auto">
          <a:xfrm>
            <a:off x="1219200" y="3200400"/>
            <a:ext cx="304800" cy="304800"/>
            <a:chOff x="672" y="1248"/>
            <a:chExt cx="192" cy="192"/>
          </a:xfrm>
        </p:grpSpPr>
        <p:sp>
          <p:nvSpPr>
            <p:cNvPr id="1352754" name="Rectangle 5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5" name="Oval 5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6" name="Group 52"/>
          <p:cNvGrpSpPr>
            <a:grpSpLocks/>
          </p:cNvGrpSpPr>
          <p:nvPr/>
        </p:nvGrpSpPr>
        <p:grpSpPr bwMode="auto">
          <a:xfrm>
            <a:off x="914400" y="3505200"/>
            <a:ext cx="304800" cy="304800"/>
            <a:chOff x="672" y="2784"/>
            <a:chExt cx="192" cy="192"/>
          </a:xfrm>
        </p:grpSpPr>
        <p:sp>
          <p:nvSpPr>
            <p:cNvPr id="1352757" name="Rectangle 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8" name="Oval 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9" name="Group 55"/>
          <p:cNvGrpSpPr>
            <a:grpSpLocks/>
          </p:cNvGrpSpPr>
          <p:nvPr/>
        </p:nvGrpSpPr>
        <p:grpSpPr bwMode="auto">
          <a:xfrm>
            <a:off x="1219200" y="3505200"/>
            <a:ext cx="304800" cy="304800"/>
            <a:chOff x="672" y="2784"/>
            <a:chExt cx="192" cy="192"/>
          </a:xfrm>
        </p:grpSpPr>
        <p:sp>
          <p:nvSpPr>
            <p:cNvPr id="1352760" name="Rectangle 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1" name="Oval 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2" name="Group 58"/>
          <p:cNvGrpSpPr>
            <a:grpSpLocks/>
          </p:cNvGrpSpPr>
          <p:nvPr/>
        </p:nvGrpSpPr>
        <p:grpSpPr bwMode="auto">
          <a:xfrm>
            <a:off x="1219200" y="3810000"/>
            <a:ext cx="304800" cy="304800"/>
            <a:chOff x="672" y="2784"/>
            <a:chExt cx="192" cy="192"/>
          </a:xfrm>
        </p:grpSpPr>
        <p:sp>
          <p:nvSpPr>
            <p:cNvPr id="1352763" name="Rectangle 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4" name="Oval 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5" name="Group 61"/>
          <p:cNvGrpSpPr>
            <a:grpSpLocks/>
          </p:cNvGrpSpPr>
          <p:nvPr/>
        </p:nvGrpSpPr>
        <p:grpSpPr bwMode="auto">
          <a:xfrm>
            <a:off x="914400" y="3810000"/>
            <a:ext cx="304800" cy="304800"/>
            <a:chOff x="672" y="2784"/>
            <a:chExt cx="192" cy="192"/>
          </a:xfrm>
        </p:grpSpPr>
        <p:sp>
          <p:nvSpPr>
            <p:cNvPr id="1352766" name="Rectangle 62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7" name="Oval 63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8" name="Group 64"/>
          <p:cNvGrpSpPr>
            <a:grpSpLocks/>
          </p:cNvGrpSpPr>
          <p:nvPr/>
        </p:nvGrpSpPr>
        <p:grpSpPr bwMode="auto">
          <a:xfrm>
            <a:off x="1219200" y="4114800"/>
            <a:ext cx="304800" cy="304800"/>
            <a:chOff x="672" y="2784"/>
            <a:chExt cx="192" cy="192"/>
          </a:xfrm>
        </p:grpSpPr>
        <p:sp>
          <p:nvSpPr>
            <p:cNvPr id="1352769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0" name="Oval 66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1" name="Group 67"/>
          <p:cNvGrpSpPr>
            <a:grpSpLocks/>
          </p:cNvGrpSpPr>
          <p:nvPr/>
        </p:nvGrpSpPr>
        <p:grpSpPr bwMode="auto">
          <a:xfrm>
            <a:off x="914400" y="4114800"/>
            <a:ext cx="304800" cy="304800"/>
            <a:chOff x="672" y="2784"/>
            <a:chExt cx="192" cy="192"/>
          </a:xfrm>
        </p:grpSpPr>
        <p:sp>
          <p:nvSpPr>
            <p:cNvPr id="1352772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3" name="Oval 69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4" name="Group 70"/>
          <p:cNvGrpSpPr>
            <a:grpSpLocks/>
          </p:cNvGrpSpPr>
          <p:nvPr/>
        </p:nvGrpSpPr>
        <p:grpSpPr bwMode="auto">
          <a:xfrm>
            <a:off x="914400" y="4419600"/>
            <a:ext cx="304800" cy="304800"/>
            <a:chOff x="672" y="2784"/>
            <a:chExt cx="192" cy="192"/>
          </a:xfrm>
        </p:grpSpPr>
        <p:sp>
          <p:nvSpPr>
            <p:cNvPr id="1352775" name="Rectangle 71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6" name="Oval 72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7" name="Group 73"/>
          <p:cNvGrpSpPr>
            <a:grpSpLocks/>
          </p:cNvGrpSpPr>
          <p:nvPr/>
        </p:nvGrpSpPr>
        <p:grpSpPr bwMode="auto">
          <a:xfrm>
            <a:off x="1219200" y="4419600"/>
            <a:ext cx="304800" cy="304800"/>
            <a:chOff x="672" y="2784"/>
            <a:chExt cx="192" cy="192"/>
          </a:xfrm>
        </p:grpSpPr>
        <p:sp>
          <p:nvSpPr>
            <p:cNvPr id="1352778" name="Rectangle 74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9" name="Oval 75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0" name="Group 76"/>
          <p:cNvGrpSpPr>
            <a:grpSpLocks/>
          </p:cNvGrpSpPr>
          <p:nvPr/>
        </p:nvGrpSpPr>
        <p:grpSpPr bwMode="auto">
          <a:xfrm>
            <a:off x="1219200" y="4724400"/>
            <a:ext cx="304800" cy="304800"/>
            <a:chOff x="672" y="2784"/>
            <a:chExt cx="192" cy="192"/>
          </a:xfrm>
        </p:grpSpPr>
        <p:sp>
          <p:nvSpPr>
            <p:cNvPr id="1352781" name="Rectangle 77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2" name="Oval 78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3" name="Group 79"/>
          <p:cNvGrpSpPr>
            <a:grpSpLocks/>
          </p:cNvGrpSpPr>
          <p:nvPr/>
        </p:nvGrpSpPr>
        <p:grpSpPr bwMode="auto">
          <a:xfrm>
            <a:off x="914400" y="4724400"/>
            <a:ext cx="304800" cy="304800"/>
            <a:chOff x="672" y="2784"/>
            <a:chExt cx="192" cy="192"/>
          </a:xfrm>
        </p:grpSpPr>
        <p:sp>
          <p:nvSpPr>
            <p:cNvPr id="1352784" name="Rectangle 8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5" name="Oval 8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6" name="Group 82"/>
          <p:cNvGrpSpPr>
            <a:grpSpLocks/>
          </p:cNvGrpSpPr>
          <p:nvPr/>
        </p:nvGrpSpPr>
        <p:grpSpPr bwMode="auto">
          <a:xfrm>
            <a:off x="1219200" y="5029200"/>
            <a:ext cx="304800" cy="304800"/>
            <a:chOff x="672" y="2784"/>
            <a:chExt cx="192" cy="192"/>
          </a:xfrm>
        </p:grpSpPr>
        <p:sp>
          <p:nvSpPr>
            <p:cNvPr id="1352787" name="Rectangle 8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8" name="Oval 8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9" name="Group 85"/>
          <p:cNvGrpSpPr>
            <a:grpSpLocks/>
          </p:cNvGrpSpPr>
          <p:nvPr/>
        </p:nvGrpSpPr>
        <p:grpSpPr bwMode="auto">
          <a:xfrm>
            <a:off x="914400" y="5029200"/>
            <a:ext cx="304800" cy="304800"/>
            <a:chOff x="672" y="2784"/>
            <a:chExt cx="192" cy="192"/>
          </a:xfrm>
        </p:grpSpPr>
        <p:sp>
          <p:nvSpPr>
            <p:cNvPr id="1352790" name="Rectangle 8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91" name="Oval 8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92" name="Freeform 88"/>
          <p:cNvSpPr>
            <a:spLocks/>
          </p:cNvSpPr>
          <p:nvPr/>
        </p:nvSpPr>
        <p:spPr bwMode="auto">
          <a:xfrm>
            <a:off x="914400" y="3505200"/>
            <a:ext cx="609600" cy="21336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0" y="0"/>
              </a:cxn>
              <a:cxn ang="0">
                <a:pos x="384" y="0"/>
              </a:cxn>
              <a:cxn ang="0">
                <a:pos x="384" y="1344"/>
              </a:cxn>
            </a:cxnLst>
            <a:rect l="0" t="0" r="r" b="b"/>
            <a:pathLst>
              <a:path w="384" h="1344">
                <a:moveTo>
                  <a:pt x="0" y="1296"/>
                </a:moveTo>
                <a:lnTo>
                  <a:pt x="0" y="0"/>
                </a:lnTo>
                <a:lnTo>
                  <a:pt x="384" y="0"/>
                </a:lnTo>
                <a:lnTo>
                  <a:pt x="384" y="13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3" name="Text Box 89"/>
          <p:cNvSpPr txBox="1">
            <a:spLocks noChangeArrowheads="1"/>
          </p:cNvSpPr>
          <p:nvPr/>
        </p:nvSpPr>
        <p:spPr bwMode="auto">
          <a:xfrm>
            <a:off x="2209800" y="5251450"/>
            <a:ext cx="28194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Cray C90, Two lanes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4 cycle dead time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Maximum efficiency 94% with 128 element vectors</a:t>
            </a:r>
          </a:p>
        </p:txBody>
      </p:sp>
      <p:sp>
        <p:nvSpPr>
          <p:cNvPr id="1352794" name="Line 90"/>
          <p:cNvSpPr>
            <a:spLocks noChangeShapeType="1"/>
          </p:cNvSpPr>
          <p:nvPr/>
        </p:nvSpPr>
        <p:spPr bwMode="auto">
          <a:xfrm>
            <a:off x="16002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5" name="Line 91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6" name="Line 92"/>
          <p:cNvSpPr>
            <a:spLocks noChangeShapeType="1"/>
          </p:cNvSpPr>
          <p:nvPr/>
        </p:nvSpPr>
        <p:spPr bwMode="auto">
          <a:xfrm>
            <a:off x="175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7" name="Text Box 93"/>
          <p:cNvSpPr txBox="1">
            <a:spLocks noChangeArrowheads="1"/>
          </p:cNvSpPr>
          <p:nvPr/>
        </p:nvSpPr>
        <p:spPr bwMode="auto">
          <a:xfrm>
            <a:off x="1892300" y="2759075"/>
            <a:ext cx="1854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4 cycles dead time</a:t>
            </a:r>
          </a:p>
        </p:txBody>
      </p:sp>
      <p:grpSp>
        <p:nvGrpSpPr>
          <p:cNvPr id="1352798" name="Group 94"/>
          <p:cNvGrpSpPr>
            <a:grpSpLocks/>
          </p:cNvGrpSpPr>
          <p:nvPr/>
        </p:nvGrpSpPr>
        <p:grpSpPr bwMode="auto">
          <a:xfrm>
            <a:off x="4725988" y="1905000"/>
            <a:ext cx="4265612" cy="1936750"/>
            <a:chOff x="2977" y="1392"/>
            <a:chExt cx="2687" cy="1220"/>
          </a:xfrm>
        </p:grpSpPr>
        <p:grpSp>
          <p:nvGrpSpPr>
            <p:cNvPr id="1352799" name="Group 95"/>
            <p:cNvGrpSpPr>
              <a:grpSpLocks/>
            </p:cNvGrpSpPr>
            <p:nvPr/>
          </p:nvGrpSpPr>
          <p:grpSpPr bwMode="auto">
            <a:xfrm>
              <a:off x="4032" y="1392"/>
              <a:ext cx="1536" cy="384"/>
              <a:chOff x="3024" y="1344"/>
              <a:chExt cx="1536" cy="384"/>
            </a:xfrm>
          </p:grpSpPr>
          <p:grpSp>
            <p:nvGrpSpPr>
              <p:cNvPr id="1352800" name="Group 96"/>
              <p:cNvGrpSpPr>
                <a:grpSpLocks/>
              </p:cNvGrpSpPr>
              <p:nvPr/>
            </p:nvGrpSpPr>
            <p:grpSpPr bwMode="auto">
              <a:xfrm>
                <a:off x="3024" y="1344"/>
                <a:ext cx="192" cy="192"/>
                <a:chOff x="672" y="1248"/>
                <a:chExt cx="192" cy="192"/>
              </a:xfrm>
            </p:grpSpPr>
            <p:sp>
              <p:nvSpPr>
                <p:cNvPr id="1352801" name="Rectangle 97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2" name="Oval 98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3" name="Group 99"/>
              <p:cNvGrpSpPr>
                <a:grpSpLocks/>
              </p:cNvGrpSpPr>
              <p:nvPr/>
            </p:nvGrpSpPr>
            <p:grpSpPr bwMode="auto">
              <a:xfrm>
                <a:off x="3216" y="1344"/>
                <a:ext cx="192" cy="192"/>
                <a:chOff x="672" y="1248"/>
                <a:chExt cx="192" cy="192"/>
              </a:xfrm>
            </p:grpSpPr>
            <p:sp>
              <p:nvSpPr>
                <p:cNvPr id="1352804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5" name="Oval 101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6" name="Group 102"/>
              <p:cNvGrpSpPr>
                <a:grpSpLocks/>
              </p:cNvGrpSpPr>
              <p:nvPr/>
            </p:nvGrpSpPr>
            <p:grpSpPr bwMode="auto">
              <a:xfrm>
                <a:off x="3792" y="1344"/>
                <a:ext cx="192" cy="192"/>
                <a:chOff x="672" y="1248"/>
                <a:chExt cx="192" cy="192"/>
              </a:xfrm>
            </p:grpSpPr>
            <p:sp>
              <p:nvSpPr>
                <p:cNvPr id="1352807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8" name="Oval 104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9" name="Group 105"/>
              <p:cNvGrpSpPr>
                <a:grpSpLocks/>
              </p:cNvGrpSpPr>
              <p:nvPr/>
            </p:nvGrpSpPr>
            <p:grpSpPr bwMode="auto">
              <a:xfrm>
                <a:off x="3984" y="1344"/>
                <a:ext cx="192" cy="192"/>
                <a:chOff x="672" y="1248"/>
                <a:chExt cx="192" cy="192"/>
              </a:xfrm>
            </p:grpSpPr>
            <p:sp>
              <p:nvSpPr>
                <p:cNvPr id="13528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1" name="Oval 107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2" name="Group 108"/>
              <p:cNvGrpSpPr>
                <a:grpSpLocks/>
              </p:cNvGrpSpPr>
              <p:nvPr/>
            </p:nvGrpSpPr>
            <p:grpSpPr bwMode="auto">
              <a:xfrm>
                <a:off x="3408" y="1344"/>
                <a:ext cx="192" cy="192"/>
                <a:chOff x="672" y="1248"/>
                <a:chExt cx="192" cy="192"/>
              </a:xfrm>
            </p:grpSpPr>
            <p:sp>
              <p:nvSpPr>
                <p:cNvPr id="135281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4" name="Oval 110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5" name="Group 111"/>
              <p:cNvGrpSpPr>
                <a:grpSpLocks/>
              </p:cNvGrpSpPr>
              <p:nvPr/>
            </p:nvGrpSpPr>
            <p:grpSpPr bwMode="auto">
              <a:xfrm>
                <a:off x="3600" y="1344"/>
                <a:ext cx="192" cy="192"/>
                <a:chOff x="672" y="1248"/>
                <a:chExt cx="192" cy="192"/>
              </a:xfrm>
            </p:grpSpPr>
            <p:sp>
              <p:nvSpPr>
                <p:cNvPr id="1352816" name="Rectangle 112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7" name="Oval 113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8" name="Group 114"/>
              <p:cNvGrpSpPr>
                <a:grpSpLocks/>
              </p:cNvGrpSpPr>
              <p:nvPr/>
            </p:nvGrpSpPr>
            <p:grpSpPr bwMode="auto">
              <a:xfrm>
                <a:off x="4176" y="1344"/>
                <a:ext cx="192" cy="192"/>
                <a:chOff x="672" y="1248"/>
                <a:chExt cx="192" cy="192"/>
              </a:xfrm>
            </p:grpSpPr>
            <p:sp>
              <p:nvSpPr>
                <p:cNvPr id="1352819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0" name="Oval 116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1" name="Group 117"/>
              <p:cNvGrpSpPr>
                <a:grpSpLocks/>
              </p:cNvGrpSpPr>
              <p:nvPr/>
            </p:nvGrpSpPr>
            <p:grpSpPr bwMode="auto">
              <a:xfrm>
                <a:off x="4368" y="1344"/>
                <a:ext cx="192" cy="192"/>
                <a:chOff x="672" y="1248"/>
                <a:chExt cx="192" cy="192"/>
              </a:xfrm>
            </p:grpSpPr>
            <p:sp>
              <p:nvSpPr>
                <p:cNvPr id="1352822" name="Rectangle 118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3" name="Oval 119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24" name="Rectangle 120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52825" name="Group 121"/>
              <p:cNvGrpSpPr>
                <a:grpSpLocks/>
              </p:cNvGrpSpPr>
              <p:nvPr/>
            </p:nvGrpSpPr>
            <p:grpSpPr bwMode="auto">
              <a:xfrm>
                <a:off x="3024" y="1536"/>
                <a:ext cx="192" cy="192"/>
                <a:chOff x="672" y="2784"/>
                <a:chExt cx="192" cy="192"/>
              </a:xfrm>
            </p:grpSpPr>
            <p:sp>
              <p:nvSpPr>
                <p:cNvPr id="135282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7" name="Oval 123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8" name="Group 124"/>
              <p:cNvGrpSpPr>
                <a:grpSpLocks/>
              </p:cNvGrpSpPr>
              <p:nvPr/>
            </p:nvGrpSpPr>
            <p:grpSpPr bwMode="auto">
              <a:xfrm>
                <a:off x="3216" y="1536"/>
                <a:ext cx="192" cy="192"/>
                <a:chOff x="672" y="2784"/>
                <a:chExt cx="192" cy="192"/>
              </a:xfrm>
            </p:grpSpPr>
            <p:sp>
              <p:nvSpPr>
                <p:cNvPr id="135282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0" name="Oval 126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1" name="Group 127"/>
              <p:cNvGrpSpPr>
                <a:grpSpLocks/>
              </p:cNvGrpSpPr>
              <p:nvPr/>
            </p:nvGrpSpPr>
            <p:grpSpPr bwMode="auto">
              <a:xfrm>
                <a:off x="3408" y="1536"/>
                <a:ext cx="192" cy="192"/>
                <a:chOff x="672" y="2784"/>
                <a:chExt cx="192" cy="192"/>
              </a:xfrm>
            </p:grpSpPr>
            <p:sp>
              <p:nvSpPr>
                <p:cNvPr id="1352832" name="Rectangle 128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3" name="Oval 129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4" name="Group 130"/>
              <p:cNvGrpSpPr>
                <a:grpSpLocks/>
              </p:cNvGrpSpPr>
              <p:nvPr/>
            </p:nvGrpSpPr>
            <p:grpSpPr bwMode="auto">
              <a:xfrm>
                <a:off x="3600" y="1536"/>
                <a:ext cx="192" cy="192"/>
                <a:chOff x="672" y="2784"/>
                <a:chExt cx="192" cy="192"/>
              </a:xfrm>
            </p:grpSpPr>
            <p:sp>
              <p:nvSpPr>
                <p:cNvPr id="13528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6" name="Oval 132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7" name="Group 133"/>
              <p:cNvGrpSpPr>
                <a:grpSpLocks/>
              </p:cNvGrpSpPr>
              <p:nvPr/>
            </p:nvGrpSpPr>
            <p:grpSpPr bwMode="auto">
              <a:xfrm>
                <a:off x="3792" y="1536"/>
                <a:ext cx="192" cy="192"/>
                <a:chOff x="672" y="2784"/>
                <a:chExt cx="192" cy="192"/>
              </a:xfrm>
            </p:grpSpPr>
            <p:sp>
              <p:nvSpPr>
                <p:cNvPr id="1352838" name="Rectangle 134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9" name="Oval 135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0" name="Group 136"/>
              <p:cNvGrpSpPr>
                <a:grpSpLocks/>
              </p:cNvGrpSpPr>
              <p:nvPr/>
            </p:nvGrpSpPr>
            <p:grpSpPr bwMode="auto">
              <a:xfrm>
                <a:off x="3984" y="1536"/>
                <a:ext cx="192" cy="192"/>
                <a:chOff x="672" y="2784"/>
                <a:chExt cx="192" cy="192"/>
              </a:xfrm>
            </p:grpSpPr>
            <p:sp>
              <p:nvSpPr>
                <p:cNvPr id="1352841" name="Rectangle 137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2" name="Oval 138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3" name="Group 139"/>
              <p:cNvGrpSpPr>
                <a:grpSpLocks/>
              </p:cNvGrpSpPr>
              <p:nvPr/>
            </p:nvGrpSpPr>
            <p:grpSpPr bwMode="auto">
              <a:xfrm>
                <a:off x="4176" y="1536"/>
                <a:ext cx="192" cy="192"/>
                <a:chOff x="672" y="2784"/>
                <a:chExt cx="192" cy="192"/>
              </a:xfrm>
            </p:grpSpPr>
            <p:sp>
              <p:nvSpPr>
                <p:cNvPr id="1352844" name="Rectangle 140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5" name="Oval 141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6" name="Group 142"/>
              <p:cNvGrpSpPr>
                <a:grpSpLocks/>
              </p:cNvGrpSpPr>
              <p:nvPr/>
            </p:nvGrpSpPr>
            <p:grpSpPr bwMode="auto">
              <a:xfrm>
                <a:off x="4368" y="1536"/>
                <a:ext cx="192" cy="192"/>
                <a:chOff x="672" y="2784"/>
                <a:chExt cx="192" cy="192"/>
              </a:xfrm>
            </p:grpSpPr>
            <p:sp>
              <p:nvSpPr>
                <p:cNvPr id="1352847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8" name="Oval 144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49" name="Rectangle 14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2850" name="Text Box 146"/>
            <p:cNvSpPr txBox="1">
              <a:spLocks noChangeArrowheads="1"/>
            </p:cNvSpPr>
            <p:nvPr/>
          </p:nvSpPr>
          <p:spPr bwMode="auto">
            <a:xfrm>
              <a:off x="3648" y="1964"/>
              <a:ext cx="2016" cy="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T0, Eight lanes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100% efficiency with 8 element vectors</a:t>
              </a:r>
            </a:p>
          </p:txBody>
        </p:sp>
        <p:sp>
          <p:nvSpPr>
            <p:cNvPr id="1352851" name="Text Box 147"/>
            <p:cNvSpPr txBox="1">
              <a:spLocks noChangeArrowheads="1"/>
            </p:cNvSpPr>
            <p:nvPr/>
          </p:nvSpPr>
          <p:spPr bwMode="auto">
            <a:xfrm>
              <a:off x="2977" y="1498"/>
              <a:ext cx="8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</p:txBody>
        </p:sp>
        <p:sp>
          <p:nvSpPr>
            <p:cNvPr id="1352852" name="Line 148"/>
            <p:cNvSpPr>
              <a:spLocks noChangeShapeType="1"/>
            </p:cNvSpPr>
            <p:nvPr/>
          </p:nvSpPr>
          <p:spPr bwMode="auto">
            <a:xfrm>
              <a:off x="388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3" name="Group 149"/>
          <p:cNvGrpSpPr>
            <a:grpSpLocks/>
          </p:cNvGrpSpPr>
          <p:nvPr/>
        </p:nvGrpSpPr>
        <p:grpSpPr bwMode="auto">
          <a:xfrm>
            <a:off x="1219200" y="5791200"/>
            <a:ext cx="304800" cy="304800"/>
            <a:chOff x="672" y="2784"/>
            <a:chExt cx="192" cy="192"/>
          </a:xfrm>
        </p:grpSpPr>
        <p:sp>
          <p:nvSpPr>
            <p:cNvPr id="1352854" name="Rectangle 15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5" name="Oval 15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6" name="Group 152"/>
          <p:cNvGrpSpPr>
            <a:grpSpLocks/>
          </p:cNvGrpSpPr>
          <p:nvPr/>
        </p:nvGrpSpPr>
        <p:grpSpPr bwMode="auto">
          <a:xfrm>
            <a:off x="914400" y="5791200"/>
            <a:ext cx="304800" cy="304800"/>
            <a:chOff x="672" y="2784"/>
            <a:chExt cx="192" cy="192"/>
          </a:xfrm>
        </p:grpSpPr>
        <p:sp>
          <p:nvSpPr>
            <p:cNvPr id="1352857" name="Rectangle 1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8" name="Oval 1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9" name="Group 155"/>
          <p:cNvGrpSpPr>
            <a:grpSpLocks/>
          </p:cNvGrpSpPr>
          <p:nvPr/>
        </p:nvGrpSpPr>
        <p:grpSpPr bwMode="auto">
          <a:xfrm>
            <a:off x="1219200" y="6096000"/>
            <a:ext cx="304800" cy="304800"/>
            <a:chOff x="672" y="2784"/>
            <a:chExt cx="192" cy="192"/>
          </a:xfrm>
        </p:grpSpPr>
        <p:sp>
          <p:nvSpPr>
            <p:cNvPr id="1352860" name="Rectangle 1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1" name="Oval 1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62" name="Group 158"/>
          <p:cNvGrpSpPr>
            <a:grpSpLocks/>
          </p:cNvGrpSpPr>
          <p:nvPr/>
        </p:nvGrpSpPr>
        <p:grpSpPr bwMode="auto">
          <a:xfrm>
            <a:off x="914400" y="6096000"/>
            <a:ext cx="304800" cy="304800"/>
            <a:chOff x="672" y="2784"/>
            <a:chExt cx="192" cy="192"/>
          </a:xfrm>
        </p:grpSpPr>
        <p:sp>
          <p:nvSpPr>
            <p:cNvPr id="1352863" name="Rectangle 1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4" name="Oval 1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865" name="Freeform 161"/>
          <p:cNvSpPr>
            <a:spLocks/>
          </p:cNvSpPr>
          <p:nvPr/>
        </p:nvSpPr>
        <p:spPr bwMode="auto">
          <a:xfrm>
            <a:off x="914400" y="5638800"/>
            <a:ext cx="6096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84" y="480"/>
              </a:cxn>
              <a:cxn ang="0">
                <a:pos x="384" y="96"/>
              </a:cxn>
            </a:cxnLst>
            <a:rect l="0" t="0" r="r" b="b"/>
            <a:pathLst>
              <a:path w="384" h="480">
                <a:moveTo>
                  <a:pt x="0" y="0"/>
                </a:moveTo>
                <a:lnTo>
                  <a:pt x="0" y="480"/>
                </a:lnTo>
                <a:lnTo>
                  <a:pt x="384" y="480"/>
                </a:lnTo>
                <a:lnTo>
                  <a:pt x="384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6" name="Line 162"/>
          <p:cNvSpPr>
            <a:spLocks noChangeShapeType="1"/>
          </p:cNvSpPr>
          <p:nvPr/>
        </p:nvSpPr>
        <p:spPr bwMode="auto">
          <a:xfrm>
            <a:off x="1600200" y="640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7" name="Line 163"/>
          <p:cNvSpPr>
            <a:spLocks noChangeShapeType="1"/>
          </p:cNvSpPr>
          <p:nvPr/>
        </p:nvSpPr>
        <p:spPr bwMode="auto">
          <a:xfrm>
            <a:off x="1752600" y="3505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8" name="Text Box 164"/>
          <p:cNvSpPr txBox="1">
            <a:spLocks noChangeArrowheads="1"/>
          </p:cNvSpPr>
          <p:nvPr/>
        </p:nvSpPr>
        <p:spPr bwMode="auto">
          <a:xfrm>
            <a:off x="1889125" y="4587875"/>
            <a:ext cx="1601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64 cycles active</a:t>
            </a:r>
          </a:p>
        </p:txBody>
      </p:sp>
      <p:sp>
        <p:nvSpPr>
          <p:cNvPr id="1352869" name="Line 165"/>
          <p:cNvSpPr>
            <a:spLocks noChangeShapeType="1"/>
          </p:cNvSpPr>
          <p:nvPr/>
        </p:nvSpPr>
        <p:spPr bwMode="auto">
          <a:xfrm>
            <a:off x="1219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5B59D3F7-A8FC-A445-80B6-41D889A70FDF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7838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Intel EPIC IA-64</a:t>
            </a:r>
          </a:p>
        </p:txBody>
      </p:sp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98955"/>
            <a:ext cx="7924800" cy="3560079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EPIC is the style of architecture (cf. CISC, RISC)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Explicitly Parallel Instruction Computing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IA-64 is Intel’s chosen ISA (cf. x86, MIPS)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IA-64 = Intel Architecture 64-bit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An object-code compatible VLIW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Itanium (aka Merced) is first implementation (cf. 8086)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First customer shipment expected 1997 (actually 2001)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McKinley, second implementation shipped in 2002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Recent version, Tukwila 2008, quad-cores, </a:t>
            </a:r>
            <a:r>
              <a:rPr lang="en-US" altLang="ko-KR" dirty="0" smtClean="0">
                <a:ea typeface="굴림" charset="-127"/>
                <a:cs typeface="굴림" charset="-127"/>
              </a:rPr>
              <a:t>65nm (not shipping until 2010?)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806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A0E03-C436-F74E-A22C-52EB86641017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-76200"/>
            <a:ext cx="7162800" cy="1143000"/>
          </a:xfrm>
        </p:spPr>
        <p:txBody>
          <a:bodyPr/>
          <a:lstStyle/>
          <a:p>
            <a:r>
              <a:rPr lang="en-US" altLang="ko-KR" sz="2400">
                <a:ea typeface="굴림" charset="-127"/>
                <a:cs typeface="굴림" charset="-127"/>
              </a:rPr>
              <a:t>Vector Memory-Memory versus Vector Register Machines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4712"/>
            <a:ext cx="8001000" cy="164941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Vector memory-memory instructions hold all vector operands in main memory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The first vector machines, CDC Star-100 (‘73) and TI ASC (‘71), were memory-memory machines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Cray-1 (’76) was first vector register machine</a:t>
            </a:r>
          </a:p>
        </p:txBody>
      </p:sp>
      <p:grpSp>
        <p:nvGrpSpPr>
          <p:cNvPr id="1354756" name="Group 4"/>
          <p:cNvGrpSpPr>
            <a:grpSpLocks/>
          </p:cNvGrpSpPr>
          <p:nvPr/>
        </p:nvGrpSpPr>
        <p:grpSpPr bwMode="auto">
          <a:xfrm>
            <a:off x="381000" y="2932112"/>
            <a:ext cx="3200400" cy="2163763"/>
            <a:chOff x="240" y="2016"/>
            <a:chExt cx="2016" cy="1363"/>
          </a:xfrm>
        </p:grpSpPr>
        <p:sp>
          <p:nvSpPr>
            <p:cNvPr id="1354757" name="Text Box 5"/>
            <p:cNvSpPr txBox="1">
              <a:spLocks noChangeArrowheads="1"/>
            </p:cNvSpPr>
            <p:nvPr/>
          </p:nvSpPr>
          <p:spPr bwMode="auto">
            <a:xfrm>
              <a:off x="288" y="2316"/>
              <a:ext cx="1931" cy="10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for (i=0; i&lt;N; i++)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{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C[i] = A[i] + B[i];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D[i] = A[i] - B[i];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}</a:t>
              </a:r>
            </a:p>
          </p:txBody>
        </p:sp>
        <p:sp>
          <p:nvSpPr>
            <p:cNvPr id="1354758" name="Text Box 6"/>
            <p:cNvSpPr txBox="1">
              <a:spLocks noChangeArrowheads="1"/>
            </p:cNvSpPr>
            <p:nvPr/>
          </p:nvSpPr>
          <p:spPr bwMode="auto">
            <a:xfrm>
              <a:off x="294" y="2073"/>
              <a:ext cx="169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Example Source Code</a:t>
              </a:r>
            </a:p>
          </p:txBody>
        </p:sp>
        <p:sp>
          <p:nvSpPr>
            <p:cNvPr id="1354759" name="Rectangle 7"/>
            <p:cNvSpPr>
              <a:spLocks noChangeArrowheads="1"/>
            </p:cNvSpPr>
            <p:nvPr/>
          </p:nvSpPr>
          <p:spPr bwMode="auto">
            <a:xfrm>
              <a:off x="240" y="2016"/>
              <a:ext cx="2016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0" name="Group 8"/>
          <p:cNvGrpSpPr>
            <a:grpSpLocks/>
          </p:cNvGrpSpPr>
          <p:nvPr/>
        </p:nvGrpSpPr>
        <p:grpSpPr bwMode="auto">
          <a:xfrm>
            <a:off x="3581400" y="2590800"/>
            <a:ext cx="5334000" cy="1371600"/>
            <a:chOff x="2256" y="1801"/>
            <a:chExt cx="3360" cy="864"/>
          </a:xfrm>
        </p:grpSpPr>
        <p:grpSp>
          <p:nvGrpSpPr>
            <p:cNvPr id="1354761" name="Group 9"/>
            <p:cNvGrpSpPr>
              <a:grpSpLocks/>
            </p:cNvGrpSpPr>
            <p:nvPr/>
          </p:nvGrpSpPr>
          <p:grpSpPr bwMode="auto">
            <a:xfrm>
              <a:off x="3168" y="1801"/>
              <a:ext cx="2448" cy="864"/>
              <a:chOff x="3168" y="1801"/>
              <a:chExt cx="2448" cy="864"/>
            </a:xfrm>
          </p:grpSpPr>
          <p:sp>
            <p:nvSpPr>
              <p:cNvPr id="135476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2089"/>
                <a:ext cx="1153" cy="439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ADDV C, A,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SUBV D, A, B</a:t>
                </a:r>
                <a:endParaRPr lang="en-US" altLang="ko-KR" sz="18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3" name="Text Box 11"/>
              <p:cNvSpPr txBox="1">
                <a:spLocks noChangeArrowheads="1"/>
              </p:cNvSpPr>
              <p:nvPr/>
            </p:nvSpPr>
            <p:spPr bwMode="auto">
              <a:xfrm>
                <a:off x="3222" y="1810"/>
                <a:ext cx="2273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Vector Memory-Memory Code</a:t>
                </a:r>
              </a:p>
            </p:txBody>
          </p:sp>
          <p:sp>
            <p:nvSpPr>
              <p:cNvPr id="1354764" name="Rectangle 12"/>
              <p:cNvSpPr>
                <a:spLocks noChangeArrowheads="1"/>
              </p:cNvSpPr>
              <p:nvPr/>
            </p:nvSpPr>
            <p:spPr bwMode="auto">
              <a:xfrm>
                <a:off x="3168" y="1801"/>
                <a:ext cx="2448" cy="8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65" name="Line 13"/>
            <p:cNvSpPr>
              <a:spLocks noChangeShapeType="1"/>
            </p:cNvSpPr>
            <p:nvPr/>
          </p:nvSpPr>
          <p:spPr bwMode="auto">
            <a:xfrm flipV="1">
              <a:off x="2256" y="2233"/>
              <a:ext cx="91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6" name="Group 14"/>
          <p:cNvGrpSpPr>
            <a:grpSpLocks/>
          </p:cNvGrpSpPr>
          <p:nvPr/>
        </p:nvGrpSpPr>
        <p:grpSpPr bwMode="auto">
          <a:xfrm>
            <a:off x="3581400" y="3962400"/>
            <a:ext cx="5334000" cy="2511425"/>
            <a:chOff x="2256" y="2665"/>
            <a:chExt cx="3360" cy="1582"/>
          </a:xfrm>
        </p:grpSpPr>
        <p:grpSp>
          <p:nvGrpSpPr>
            <p:cNvPr id="1354767" name="Group 15"/>
            <p:cNvGrpSpPr>
              <a:grpSpLocks/>
            </p:cNvGrpSpPr>
            <p:nvPr/>
          </p:nvGrpSpPr>
          <p:grpSpPr bwMode="auto">
            <a:xfrm>
              <a:off x="3168" y="2688"/>
              <a:ext cx="2448" cy="1559"/>
              <a:chOff x="3168" y="2761"/>
              <a:chExt cx="2448" cy="1559"/>
            </a:xfrm>
          </p:grpSpPr>
          <p:sp>
            <p:nvSpPr>
              <p:cNvPr id="1354768" name="Text Box 16"/>
              <p:cNvSpPr txBox="1">
                <a:spLocks noChangeArrowheads="1"/>
              </p:cNvSpPr>
              <p:nvPr/>
            </p:nvSpPr>
            <p:spPr bwMode="auto">
              <a:xfrm>
                <a:off x="3648" y="3049"/>
                <a:ext cx="1412" cy="127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V1, A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V2,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ADDV V3,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V3, C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SUBV V4,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V4, D</a:t>
                </a:r>
                <a:endParaRPr lang="en-US" altLang="ko-KR" sz="18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9" name="Text Box 17"/>
              <p:cNvSpPr txBox="1">
                <a:spLocks noChangeArrowheads="1"/>
              </p:cNvSpPr>
              <p:nvPr/>
            </p:nvSpPr>
            <p:spPr bwMode="auto">
              <a:xfrm>
                <a:off x="3218" y="2770"/>
                <a:ext cx="164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Vector Register Code</a:t>
                </a:r>
              </a:p>
            </p:txBody>
          </p:sp>
          <p:sp>
            <p:nvSpPr>
              <p:cNvPr id="1354770" name="Rectangle 18"/>
              <p:cNvSpPr>
                <a:spLocks noChangeArrowheads="1"/>
              </p:cNvSpPr>
              <p:nvPr/>
            </p:nvSpPr>
            <p:spPr bwMode="auto">
              <a:xfrm>
                <a:off x="3168" y="2761"/>
                <a:ext cx="2448" cy="153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71" name="Line 19"/>
            <p:cNvSpPr>
              <a:spLocks noChangeShapeType="1"/>
            </p:cNvSpPr>
            <p:nvPr/>
          </p:nvSpPr>
          <p:spPr bwMode="auto">
            <a:xfrm>
              <a:off x="2256" y="2665"/>
              <a:ext cx="912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10C7D4-4C12-A64D-9033-27222E9286F3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228600"/>
            <a:ext cx="7391400" cy="914400"/>
          </a:xfrm>
        </p:spPr>
        <p:txBody>
          <a:bodyPr/>
          <a:lstStyle/>
          <a:p>
            <a:r>
              <a:rPr lang="en-US" altLang="ko-KR" sz="2400">
                <a:ea typeface="굴림" charset="-127"/>
                <a:cs typeface="굴림" charset="-127"/>
              </a:rPr>
              <a:t>Vector Memory-Memory vs. Vector Register Machines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54175"/>
            <a:ext cx="8382000" cy="418941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Vector memory-memory architectures (VMMA) require greater main memory bandwidth, why?</a:t>
            </a:r>
          </a:p>
          <a:p>
            <a:pPr lvl="1"/>
            <a:r>
              <a:rPr lang="en-US" altLang="ko-KR">
                <a:solidFill>
                  <a:schemeClr val="hlink"/>
                </a:solidFill>
                <a:ea typeface="굴림" charset="-127"/>
                <a:cs typeface="굴림" charset="-127"/>
              </a:rPr>
              <a:t>All operands must be read in and out of memory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VMMAs make if difficult to overlap execution of multiple vector operations, why? </a:t>
            </a:r>
          </a:p>
          <a:p>
            <a:pPr lvl="1"/>
            <a:r>
              <a:rPr lang="en-US" altLang="ko-KR">
                <a:solidFill>
                  <a:schemeClr val="hlink"/>
                </a:solidFill>
                <a:ea typeface="굴림" charset="-127"/>
                <a:cs typeface="굴림" charset="-127"/>
              </a:rPr>
              <a:t>Must check dependencies on memory addresses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VMMAs incur greater startup latency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Scalar code was faster on CDC Star-100 for vectors &lt; 100 elements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For Cray-1, vector/scalar breakeven point was around 2 elements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Symbol" charset="2"/>
              <a:buChar char="Þ"/>
            </a:pPr>
            <a:r>
              <a:rPr lang="en-US" altLang="ko-KR" sz="2000" i="1">
                <a:ea typeface="굴림" charset="-127"/>
                <a:cs typeface="굴림" charset="-127"/>
              </a:rPr>
              <a:t>Apart from CDC follow-ons (Cyber-205, ETA-10) all major vector machines since Cray-1 have had vector register architectures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 typeface="Symbol" charset="2"/>
              <a:buNone/>
            </a:pPr>
            <a:r>
              <a:rPr lang="en-US" altLang="ko-KR" sz="2000" i="1">
                <a:solidFill>
                  <a:srgbClr val="FF00FF"/>
                </a:solidFill>
                <a:ea typeface="굴림" charset="-127"/>
                <a:cs typeface="굴림" charset="-127"/>
              </a:rPr>
              <a:t>(we ignore vector memory-memory from now on)</a:t>
            </a:r>
            <a:endParaRPr lang="en-US" altLang="ko-KR" sz="2000">
              <a:solidFill>
                <a:srgbClr val="FF00FF"/>
              </a:solidFill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3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BDA78-2A05-D743-9457-588AA43B0989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63-AD3E-FB4F-8021-2D316BB22376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736600"/>
          </a:xfrm>
        </p:spPr>
        <p:txBody>
          <a:bodyPr/>
          <a:lstStyle/>
          <a:p>
            <a:r>
              <a:rPr lang="en-US"/>
              <a:t>Quad Core Itanium “Tukwila” </a:t>
            </a:r>
            <a:r>
              <a:rPr lang="en-US" sz="2400" i="1"/>
              <a:t>[Intel 2008]</a:t>
            </a:r>
            <a:endParaRPr lang="en-US"/>
          </a:p>
        </p:txBody>
      </p:sp>
      <p:sp>
        <p:nvSpPr>
          <p:cNvPr id="20285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4876800"/>
            <a:ext cx="4114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4 cores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6MB $/core, 24MB $ total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~2.0 GHz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698mm</a:t>
            </a:r>
            <a:r>
              <a:rPr lang="en-US" sz="1600" baseline="30000" dirty="0"/>
              <a:t>2</a:t>
            </a:r>
            <a:r>
              <a:rPr lang="en-US" sz="1600" dirty="0"/>
              <a:t> in 65nm CMOS!!!!!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170W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Over 2 billion </a:t>
            </a:r>
            <a:r>
              <a:rPr lang="en-US" sz="1600" dirty="0" smtClean="0"/>
              <a:t>transistor</a:t>
            </a:r>
            <a:endParaRPr lang="en-US" sz="1600" dirty="0"/>
          </a:p>
        </p:txBody>
      </p:sp>
      <p:pic>
        <p:nvPicPr>
          <p:cNvPr id="20285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6694481" cy="39068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3A8474B9-B9E1-BB46-B59B-1DD649B6EB23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1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Instruction Format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2789238"/>
            <a:ext cx="7327900" cy="164941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Template bits describe grouping of these instructions with others in adjacent bundles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Each group contains instructions that can execute in parallel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2010117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2010118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2010119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22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23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010125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8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010131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2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3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4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5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2010137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8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9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0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1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2010143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4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5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6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7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2010149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0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1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2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3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54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5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6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7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8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2010159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2010160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2010161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2010162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2010163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2010164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2010165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B5375E0F-C136-094D-ACBA-3C6921735437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25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Registers</a:t>
            </a:r>
          </a:p>
        </p:txBody>
      </p:sp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390650"/>
            <a:ext cx="7256462" cy="283051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128 General Purpose 64-bit Integer Registers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128 General Purpose 64/80-bit Floating Point Registers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64 1-bit Predicate Registers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GPRs rotate to reduce code size for software pipelined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835B0F3C-5B64-B74C-833B-C17FCC011EE4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Predicated Execution</a:t>
            </a:r>
          </a:p>
        </p:txBody>
      </p:sp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31838"/>
            <a:ext cx="8305800" cy="1393825"/>
          </a:xfrm>
          <a:noFill/>
          <a:ln/>
        </p:spPr>
        <p:txBody>
          <a:bodyPr anchor="ctr">
            <a:spAutoFit/>
          </a:bodyPr>
          <a:lstStyle/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Mispredicted branches limit ILP</a:t>
            </a:r>
          </a:p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Eliminate hard to predict branches with predicated execution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Almost all IA-64 instructions can be executed conditionally under predicate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Instruction becomes NOP if predicate register false</a:t>
            </a:r>
            <a:endParaRPr lang="en-US" altLang="ko-KR" sz="2000">
              <a:ea typeface="굴림" charset="-127"/>
              <a:cs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62200"/>
            <a:ext cx="2667000" cy="4267200"/>
            <a:chOff x="528" y="1632"/>
            <a:chExt cx="1680" cy="2688"/>
          </a:xfrm>
        </p:grpSpPr>
        <p:sp>
          <p:nvSpPr>
            <p:cNvPr id="2014213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14214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b3</a:t>
              </a:r>
            </a:p>
          </p:txBody>
        </p:sp>
        <p:sp>
          <p:nvSpPr>
            <p:cNvPr id="2014215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6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6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8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7" name="Text Box 9"/>
            <p:cNvSpPr txBox="1">
              <a:spLocks noChangeArrowheads="1"/>
            </p:cNvSpPr>
            <p:nvPr/>
          </p:nvSpPr>
          <p:spPr bwMode="auto">
            <a:xfrm>
              <a:off x="528" y="16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b0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8" name="Text Box 10"/>
            <p:cNvSpPr txBox="1">
              <a:spLocks noChangeArrowheads="1"/>
            </p:cNvSpPr>
            <p:nvPr/>
          </p:nvSpPr>
          <p:spPr bwMode="auto">
            <a:xfrm>
              <a:off x="528" y="22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b1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9" name="Text Box 11"/>
            <p:cNvSpPr txBox="1">
              <a:spLocks noChangeArrowheads="1"/>
            </p:cNvSpPr>
            <p:nvPr/>
          </p:nvSpPr>
          <p:spPr bwMode="auto">
            <a:xfrm>
              <a:off x="528" y="28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b2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0" name="Text Box 12"/>
            <p:cNvSpPr txBox="1">
              <a:spLocks noChangeArrowheads="1"/>
            </p:cNvSpPr>
            <p:nvPr/>
          </p:nvSpPr>
          <p:spPr bwMode="auto">
            <a:xfrm>
              <a:off x="528" y="34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b3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1" name="AutoShape 13"/>
            <p:cNvSpPr>
              <a:spLocks/>
            </p:cNvSpPr>
            <p:nvPr/>
          </p:nvSpPr>
          <p:spPr bwMode="auto">
            <a:xfrm>
              <a:off x="1920" y="2064"/>
              <a:ext cx="288" cy="864"/>
            </a:xfrm>
            <a:prstGeom prst="rightBracket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2" name="AutoShape 14"/>
            <p:cNvSpPr>
              <a:spLocks/>
            </p:cNvSpPr>
            <p:nvPr/>
          </p:nvSpPr>
          <p:spPr bwMode="auto">
            <a:xfrm>
              <a:off x="1920" y="2688"/>
              <a:ext cx="192" cy="912"/>
            </a:xfrm>
            <a:prstGeom prst="rightBracket">
              <a:avLst>
                <a:gd name="adj" fmla="val 3958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3" name="Text Box 15"/>
            <p:cNvSpPr txBox="1">
              <a:spLocks noChangeArrowheads="1"/>
            </p:cNvSpPr>
            <p:nvPr/>
          </p:nvSpPr>
          <p:spPr bwMode="auto">
            <a:xfrm>
              <a:off x="1632" y="1680"/>
              <a:ext cx="2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if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4" name="Text Box 16"/>
            <p:cNvSpPr txBox="1">
              <a:spLocks noChangeArrowheads="1"/>
            </p:cNvSpPr>
            <p:nvPr/>
          </p:nvSpPr>
          <p:spPr bwMode="auto">
            <a:xfrm>
              <a:off x="1477" y="2256"/>
              <a:ext cx="42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else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5" name="Text Box 17"/>
            <p:cNvSpPr txBox="1">
              <a:spLocks noChangeArrowheads="1"/>
            </p:cNvSpPr>
            <p:nvPr/>
          </p:nvSpPr>
          <p:spPr bwMode="auto">
            <a:xfrm>
              <a:off x="1440" y="2928"/>
              <a:ext cx="45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then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6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03625" y="2971800"/>
            <a:ext cx="5353050" cy="3494088"/>
            <a:chOff x="2270" y="2016"/>
            <a:chExt cx="3372" cy="2201"/>
          </a:xfrm>
        </p:grpSpPr>
        <p:sp>
          <p:nvSpPr>
            <p:cNvPr id="2014228" name="Text Box 20"/>
            <p:cNvSpPr txBox="1">
              <a:spLocks noChangeArrowheads="1"/>
            </p:cNvSpPr>
            <p:nvPr/>
          </p:nvSpPr>
          <p:spPr bwMode="auto">
            <a:xfrm>
              <a:off x="3504" y="2016"/>
              <a:ext cx="1824" cy="124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p1,p2 &lt;- cmp(a==b)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014229" name="AutoShape 21"/>
            <p:cNvSpPr>
              <a:spLocks noChangeArrowheads="1"/>
            </p:cNvSpPr>
            <p:nvPr/>
          </p:nvSpPr>
          <p:spPr bwMode="auto">
            <a:xfrm>
              <a:off x="2270" y="2370"/>
              <a:ext cx="1133" cy="444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014230" name="Text Box 22"/>
            <p:cNvSpPr txBox="1">
              <a:spLocks noChangeArrowheads="1"/>
            </p:cNvSpPr>
            <p:nvPr/>
          </p:nvSpPr>
          <p:spPr bwMode="auto">
            <a:xfrm>
              <a:off x="3776" y="3264"/>
              <a:ext cx="137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2014231" name="Text Box 23"/>
            <p:cNvSpPr txBox="1">
              <a:spLocks noChangeArrowheads="1"/>
            </p:cNvSpPr>
            <p:nvPr/>
          </p:nvSpPr>
          <p:spPr bwMode="auto">
            <a:xfrm>
              <a:off x="2928" y="3811"/>
              <a:ext cx="2714" cy="40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Mahlke et al, ISCA95: On average &gt;50% branches removed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42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95B35A4A-26D8-CF45-BDC5-D08AA0002229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1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Fully Bypassed Datapath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388" y="1187450"/>
            <a:ext cx="8837612" cy="4121150"/>
            <a:chOff x="183" y="892"/>
            <a:chExt cx="5567" cy="2596"/>
          </a:xfrm>
        </p:grpSpPr>
        <p:sp>
          <p:nvSpPr>
            <p:cNvPr id="201830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0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1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ASrc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81" y="1416"/>
              <a:ext cx="4212" cy="1545"/>
              <a:chOff x="1438" y="1144"/>
              <a:chExt cx="4212" cy="154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201831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sp>
            <p:nvSpPr>
              <p:cNvPr id="201831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201832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201832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</p:grpSp>
        <p:sp>
          <p:nvSpPr>
            <p:cNvPr id="201832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34" y="2208"/>
              <a:ext cx="239" cy="369"/>
              <a:chOff x="391" y="2136"/>
              <a:chExt cx="239" cy="369"/>
            </a:xfrm>
          </p:grpSpPr>
          <p:sp>
            <p:nvSpPr>
              <p:cNvPr id="201834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PC</a:t>
                </a:r>
              </a:p>
            </p:txBody>
          </p:sp>
          <p:sp>
            <p:nvSpPr>
              <p:cNvPr id="201834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34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254" y="2192"/>
              <a:ext cx="180" cy="306"/>
              <a:chOff x="3311" y="2120"/>
              <a:chExt cx="180" cy="306"/>
            </a:xfrm>
          </p:grpSpPr>
          <p:sp>
            <p:nvSpPr>
              <p:cNvPr id="2018350" name="Rectangle 4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2" name="Rectangle 4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54" y="2528"/>
              <a:ext cx="180" cy="306"/>
              <a:chOff x="3311" y="2456"/>
              <a:chExt cx="180" cy="306"/>
            </a:xfrm>
          </p:grpSpPr>
          <p:sp>
            <p:nvSpPr>
              <p:cNvPr id="2018354" name="Rectangle 5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6" name="Rectangle 5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278" y="2864"/>
              <a:ext cx="109" cy="304"/>
              <a:chOff x="3335" y="2792"/>
              <a:chExt cx="109" cy="304"/>
            </a:xfrm>
          </p:grpSpPr>
          <p:sp>
            <p:nvSpPr>
              <p:cNvPr id="2018358" name="Rectangle 5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878" y="2360"/>
              <a:ext cx="173" cy="306"/>
              <a:chOff x="3935" y="2288"/>
              <a:chExt cx="173" cy="306"/>
            </a:xfrm>
          </p:grpSpPr>
          <p:sp>
            <p:nvSpPr>
              <p:cNvPr id="201836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Y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201836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5363" y="2728"/>
              <a:ext cx="192" cy="306"/>
              <a:chOff x="5420" y="2656"/>
              <a:chExt cx="192" cy="306"/>
            </a:xfrm>
          </p:grpSpPr>
          <p:sp>
            <p:nvSpPr>
              <p:cNvPr id="201836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</a:t>
                </a:r>
              </a:p>
            </p:txBody>
          </p:sp>
        </p:grpSp>
        <p:sp>
          <p:nvSpPr>
            <p:cNvPr id="2018372" name="Rectangle 68"/>
            <p:cNvSpPr>
              <a:spLocks noChangeArrowheads="1"/>
            </p:cNvSpPr>
            <p:nvPr/>
          </p:nvSpPr>
          <p:spPr bwMode="auto">
            <a:xfrm>
              <a:off x="3190" y="314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MD1</a:t>
              </a:r>
            </a:p>
          </p:txBody>
        </p:sp>
        <p:sp>
          <p:nvSpPr>
            <p:cNvPr id="201837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MD2</a:t>
              </a:r>
            </a:p>
          </p:txBody>
        </p:sp>
        <p:sp>
          <p:nvSpPr>
            <p:cNvPr id="201837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676" y="2293"/>
              <a:ext cx="566" cy="596"/>
              <a:chOff x="733" y="2221"/>
              <a:chExt cx="566" cy="596"/>
            </a:xfrm>
          </p:grpSpPr>
          <p:sp>
            <p:nvSpPr>
              <p:cNvPr id="201837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37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</p:txBody>
          </p:sp>
          <p:sp>
            <p:nvSpPr>
              <p:cNvPr id="201837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201838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0x4</a:t>
                </a:r>
              </a:p>
            </p:txBody>
          </p:sp>
          <p:sp>
            <p:nvSpPr>
              <p:cNvPr id="201838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000"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201838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181" y="2335"/>
              <a:ext cx="221" cy="304"/>
              <a:chOff x="1238" y="2263"/>
              <a:chExt cx="221" cy="304"/>
            </a:xfrm>
          </p:grpSpPr>
          <p:sp>
            <p:nvSpPr>
              <p:cNvPr id="201838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9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IR</a:t>
                </a:r>
              </a:p>
            </p:txBody>
          </p:sp>
        </p:grpSp>
        <p:sp>
          <p:nvSpPr>
            <p:cNvPr id="201839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9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Verdana" charset="0"/>
                  <a:ea typeface="굴림" charset="-127"/>
                  <a:cs typeface="굴림" charset="-127"/>
                </a:rPr>
                <a:t>ALU</a:t>
              </a:r>
            </a:p>
          </p:txBody>
        </p:sp>
        <p:sp>
          <p:nvSpPr>
            <p:cNvPr id="201839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201839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201839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9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816" y="2841"/>
              <a:ext cx="375" cy="286"/>
              <a:chOff x="1816" y="2841"/>
              <a:chExt cx="375" cy="286"/>
            </a:xfrm>
          </p:grpSpPr>
          <p:sp>
            <p:nvSpPr>
              <p:cNvPr id="201840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1" name="Rectangle 97"/>
              <p:cNvSpPr>
                <a:spLocks noChangeArrowheads="1"/>
              </p:cNvSpPr>
              <p:nvPr/>
            </p:nvSpPr>
            <p:spPr bwMode="auto">
              <a:xfrm>
                <a:off x="1850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Imm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Ext</a:t>
                </a: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1791" y="2009"/>
              <a:ext cx="444" cy="748"/>
              <a:chOff x="2224" y="1737"/>
              <a:chExt cx="444" cy="748"/>
            </a:xfrm>
          </p:grpSpPr>
          <p:sp>
            <p:nvSpPr>
              <p:cNvPr id="201840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rd1</a:t>
                </a:r>
              </a:p>
            </p:txBody>
          </p:sp>
          <p:sp>
            <p:nvSpPr>
              <p:cNvPr id="201840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GPRs</a:t>
                </a:r>
              </a:p>
            </p:txBody>
          </p:sp>
          <p:sp>
            <p:nvSpPr>
              <p:cNvPr id="201840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rs1</a:t>
                </a:r>
              </a:p>
            </p:txBody>
          </p:sp>
          <p:sp>
            <p:nvSpPr>
              <p:cNvPr id="201840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rs2</a:t>
                </a:r>
              </a:p>
            </p:txBody>
          </p:sp>
          <p:sp>
            <p:nvSpPr>
              <p:cNvPr id="201840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ws</a:t>
                </a:r>
              </a:p>
            </p:txBody>
          </p:sp>
          <p:sp>
            <p:nvSpPr>
              <p:cNvPr id="201840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</a:t>
                </a:r>
              </a:p>
            </p:txBody>
          </p:sp>
          <p:sp>
            <p:nvSpPr>
              <p:cNvPr id="201841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rd2</a:t>
                </a:r>
              </a:p>
            </p:txBody>
          </p:sp>
          <p:sp>
            <p:nvSpPr>
              <p:cNvPr id="201841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1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334" y="2260"/>
              <a:ext cx="586" cy="868"/>
              <a:chOff x="4391" y="2188"/>
              <a:chExt cx="586" cy="868"/>
            </a:xfrm>
          </p:grpSpPr>
          <p:sp>
            <p:nvSpPr>
              <p:cNvPr id="201841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9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41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rdata</a:t>
                </a:r>
              </a:p>
            </p:txBody>
          </p:sp>
          <p:sp>
            <p:nvSpPr>
              <p:cNvPr id="201842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Data 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  <p:sp>
            <p:nvSpPr>
              <p:cNvPr id="201842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2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2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2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23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201842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31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428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946" y="1504"/>
                  <a:ext cx="7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4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394" cy="301"/>
                  <a:chOff x="4812" y="1348"/>
                  <a:chExt cx="394" cy="301"/>
                </a:xfrm>
              </p:grpSpPr>
              <p:sp>
                <p:nvSpPr>
                  <p:cNvPr id="201843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17" y="1348"/>
                    <a:ext cx="289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ko-KR" sz="1000">
                        <a:latin typeface="Verdana" charset="0"/>
                        <a:ea typeface="굴림" charset="-127"/>
                        <a:cs typeface="굴림" charset="-127"/>
                      </a:rPr>
                      <a:t>31</a:t>
                    </a:r>
                  </a:p>
                </p:txBody>
              </p:sp>
              <p:sp>
                <p:nvSpPr>
                  <p:cNvPr id="201843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1843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3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" name="Group 132"/>
            <p:cNvGrpSpPr>
              <a:grpSpLocks/>
            </p:cNvGrpSpPr>
            <p:nvPr/>
          </p:nvGrpSpPr>
          <p:grpSpPr bwMode="auto">
            <a:xfrm>
              <a:off x="2460" y="1410"/>
              <a:ext cx="547" cy="330"/>
              <a:chOff x="2980" y="1242"/>
              <a:chExt cx="547" cy="330"/>
            </a:xfrm>
          </p:grpSpPr>
          <p:sp>
            <p:nvSpPr>
              <p:cNvPr id="201843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38" name="Rectangle 134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nop</a:t>
                </a:r>
              </a:p>
            </p:txBody>
          </p:sp>
          <p:sp>
            <p:nvSpPr>
              <p:cNvPr id="201843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4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stall</a:t>
              </a:r>
            </a:p>
          </p:txBody>
        </p:sp>
        <p:sp>
          <p:nvSpPr>
            <p:cNvPr id="201844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D</a:t>
              </a:r>
            </a:p>
          </p:txBody>
        </p:sp>
        <p:sp>
          <p:nvSpPr>
            <p:cNvPr id="201844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E</a:t>
              </a:r>
            </a:p>
          </p:txBody>
        </p:sp>
        <p:sp>
          <p:nvSpPr>
            <p:cNvPr id="201844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</a:t>
              </a:r>
            </a:p>
          </p:txBody>
        </p:sp>
        <p:sp>
          <p:nvSpPr>
            <p:cNvPr id="201844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  <p:sp>
          <p:nvSpPr>
            <p:cNvPr id="201844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201845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5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5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8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PC for JAL, ...</a:t>
              </a:r>
            </a:p>
          </p:txBody>
        </p:sp>
        <p:sp>
          <p:nvSpPr>
            <p:cNvPr id="201846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BSrc</a:t>
              </a:r>
            </a:p>
          </p:txBody>
        </p:sp>
      </p:grpSp>
      <p:sp>
        <p:nvSpPr>
          <p:cNvPr id="2018469" name="Text Box 165"/>
          <p:cNvSpPr txBox="1">
            <a:spLocks noChangeArrowheads="1"/>
          </p:cNvSpPr>
          <p:nvPr/>
        </p:nvSpPr>
        <p:spPr bwMode="auto">
          <a:xfrm>
            <a:off x="1817688" y="5632450"/>
            <a:ext cx="546258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Where does predication fit in?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C708B2A-98E5-4443-B663-333AC53CBBD0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Speculative Execution</a:t>
            </a:r>
          </a:p>
        </p:txBody>
      </p:sp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311275"/>
            <a:ext cx="7900988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Branches restrict compiler code motion</a:t>
            </a:r>
          </a:p>
        </p:txBody>
      </p:sp>
      <p:sp>
        <p:nvSpPr>
          <p:cNvPr id="2020356" name="Text Box 4"/>
          <p:cNvSpPr txBox="1">
            <a:spLocks noChangeArrowheads="1"/>
          </p:cNvSpPr>
          <p:nvPr/>
        </p:nvSpPr>
        <p:spPr bwMode="auto">
          <a:xfrm>
            <a:off x="1219200" y="25082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2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br a==b, b2</a:t>
            </a:r>
          </a:p>
        </p:txBody>
      </p:sp>
      <p:sp>
        <p:nvSpPr>
          <p:cNvPr id="2020357" name="Text Box 5"/>
          <p:cNvSpPr txBox="1">
            <a:spLocks noChangeArrowheads="1"/>
          </p:cNvSpPr>
          <p:nvPr/>
        </p:nvSpPr>
        <p:spPr bwMode="auto">
          <a:xfrm>
            <a:off x="1219200" y="38036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Load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Use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3</a:t>
            </a:r>
          </a:p>
        </p:txBody>
      </p:sp>
      <p:sp>
        <p:nvSpPr>
          <p:cNvPr id="2020358" name="Line 6"/>
          <p:cNvSpPr>
            <a:spLocks noChangeShapeType="1"/>
          </p:cNvSpPr>
          <p:nvPr/>
        </p:nvSpPr>
        <p:spPr bwMode="auto">
          <a:xfrm>
            <a:off x="2057400" y="33464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20359" name="Text Box 7"/>
          <p:cNvSpPr txBox="1">
            <a:spLocks noChangeArrowheads="1"/>
          </p:cNvSpPr>
          <p:nvPr/>
        </p:nvSpPr>
        <p:spPr bwMode="auto">
          <a:xfrm>
            <a:off x="457200" y="4794250"/>
            <a:ext cx="3352800" cy="8255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b="1" i="1">
                <a:ea typeface="굴림" charset="-127"/>
                <a:cs typeface="굴림" charset="-127"/>
              </a:rPr>
              <a:t>Can’t move load above branch because might cause spurious exception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2308226"/>
            <a:ext cx="4191000" cy="2795588"/>
            <a:chOff x="2784" y="1454"/>
            <a:chExt cx="2640" cy="1761"/>
          </a:xfrm>
        </p:grpSpPr>
        <p:sp>
          <p:nvSpPr>
            <p:cNvPr id="2020361" name="Text Box 9"/>
            <p:cNvSpPr txBox="1">
              <a:spLocks noChangeArrowheads="1"/>
            </p:cNvSpPr>
            <p:nvPr/>
          </p:nvSpPr>
          <p:spPr bwMode="auto">
            <a:xfrm>
              <a:off x="2784" y="1533"/>
              <a:ext cx="1091" cy="81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Load.s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20362" name="Text Box 10"/>
            <p:cNvSpPr txBox="1">
              <a:spLocks noChangeArrowheads="1"/>
            </p:cNvSpPr>
            <p:nvPr/>
          </p:nvSpPr>
          <p:spPr bwMode="auto">
            <a:xfrm>
              <a:off x="2784" y="2637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Chk.s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0363" name="Line 11"/>
            <p:cNvSpPr>
              <a:spLocks noChangeShapeType="1"/>
            </p:cNvSpPr>
            <p:nvPr/>
          </p:nvSpPr>
          <p:spPr bwMode="auto">
            <a:xfrm>
              <a:off x="3312" y="23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4" name="Text Box 12"/>
            <p:cNvSpPr txBox="1">
              <a:spLocks noChangeArrowheads="1"/>
            </p:cNvSpPr>
            <p:nvPr/>
          </p:nvSpPr>
          <p:spPr bwMode="auto">
            <a:xfrm>
              <a:off x="3984" y="1454"/>
              <a:ext cx="1344" cy="8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Speculative load never causes exception, but sets “poison” bit on destination </a:t>
              </a:r>
              <a:r>
                <a:rPr lang="en-US" altLang="ko-KR" b="1" i="1" dirty="0" smtClean="0">
                  <a:ea typeface="굴림" charset="-127"/>
                  <a:cs typeface="굴림" charset="-127"/>
                </a:rPr>
                <a:t>register</a:t>
              </a:r>
              <a:endParaRPr lang="en-US" altLang="ko-KR" b="1" i="1" dirty="0">
                <a:ea typeface="굴림" charset="-127"/>
                <a:cs typeface="굴림" charset="-127"/>
              </a:endParaRPr>
            </a:p>
          </p:txBody>
        </p:sp>
        <p:sp>
          <p:nvSpPr>
            <p:cNvPr id="2020365" name="Line 13"/>
            <p:cNvSpPr>
              <a:spLocks noChangeShapeType="1"/>
            </p:cNvSpPr>
            <p:nvPr/>
          </p:nvSpPr>
          <p:spPr bwMode="auto">
            <a:xfrm flipH="1">
              <a:off x="3504" y="1677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6" name="Text Box 14"/>
            <p:cNvSpPr txBox="1">
              <a:spLocks noChangeArrowheads="1"/>
            </p:cNvSpPr>
            <p:nvPr/>
          </p:nvSpPr>
          <p:spPr bwMode="auto">
            <a:xfrm>
              <a:off x="3888" y="2541"/>
              <a:ext cx="1536" cy="67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for exception in original home block jumps to fixup code if exception detected</a:t>
              </a:r>
            </a:p>
          </p:txBody>
        </p:sp>
        <p:sp>
          <p:nvSpPr>
            <p:cNvPr id="2020367" name="Line 15"/>
            <p:cNvSpPr>
              <a:spLocks noChangeShapeType="1"/>
            </p:cNvSpPr>
            <p:nvPr/>
          </p:nvSpPr>
          <p:spPr bwMode="auto">
            <a:xfrm flipH="1" flipV="1">
              <a:off x="3360" y="2781"/>
              <a:ext cx="624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0368" name="Text Box 16"/>
          <p:cNvSpPr txBox="1">
            <a:spLocks noChangeArrowheads="1"/>
          </p:cNvSpPr>
          <p:nvPr/>
        </p:nvSpPr>
        <p:spPr bwMode="auto">
          <a:xfrm>
            <a:off x="990600" y="5867400"/>
            <a:ext cx="74660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Particularly useful for scheduling long latency loads early</a:t>
            </a:r>
          </a:p>
        </p:txBody>
      </p:sp>
      <p:sp>
        <p:nvSpPr>
          <p:cNvPr id="2020369" name="Rectangle 17"/>
          <p:cNvSpPr>
            <a:spLocks noChangeArrowheads="1"/>
          </p:cNvSpPr>
          <p:nvPr/>
        </p:nvSpPr>
        <p:spPr bwMode="auto">
          <a:xfrm>
            <a:off x="757238" y="1719263"/>
            <a:ext cx="809307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Speculative operations that don’t cause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0359" grpId="0"/>
      <p:bldP spid="2020368" grpId="0"/>
      <p:bldP spid="2020369" grpId="0" build="p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2257</TotalTime>
  <Pages>12</Pages>
  <Words>2567</Words>
  <Application>Microsoft Macintosh PowerPoint</Application>
  <PresentationFormat>Letter Paper (8.5x11 in)</PresentationFormat>
  <Paragraphs>721</Paragraphs>
  <Slides>32</Slides>
  <Notes>32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CS252-template</vt:lpstr>
      <vt:lpstr>CS 152 Computer Architecture and Engineering   Lecture 16: Vector Computers  </vt:lpstr>
      <vt:lpstr>Last Time Lecture 15: VLIW</vt:lpstr>
      <vt:lpstr>Intel EPIC IA-64</vt:lpstr>
      <vt:lpstr>Quad Core Itanium “Tukwila” [Intel 2008]</vt:lpstr>
      <vt:lpstr>IA-64 Instruction Format</vt:lpstr>
      <vt:lpstr>IA-64 Registers</vt:lpstr>
      <vt:lpstr>IA-64 Predicated Execution</vt:lpstr>
      <vt:lpstr>Fully Bypassed Datapath</vt:lpstr>
      <vt:lpstr>IA-64 Speculative Execution</vt:lpstr>
      <vt:lpstr>IA-64 Data Speculation</vt:lpstr>
      <vt:lpstr>Limits of Static Scheduling</vt:lpstr>
      <vt:lpstr>Supercomputers</vt:lpstr>
      <vt:lpstr>Supercomputer Applications</vt:lpstr>
      <vt:lpstr>Vector Supercomputers</vt:lpstr>
      <vt:lpstr>Cray-1 (1976)</vt:lpstr>
      <vt:lpstr>Slide 16</vt:lpstr>
      <vt:lpstr>Vector Code Example</vt:lpstr>
      <vt:lpstr>Vector Instruction Set Advantages</vt:lpstr>
      <vt:lpstr>Slide 19</vt:lpstr>
      <vt:lpstr>Vector Instruction Execution</vt:lpstr>
      <vt:lpstr>Slide 21</vt:lpstr>
      <vt:lpstr>Vector Unit Structure</vt:lpstr>
      <vt:lpstr>T0 Vector Microprocessor (UCB/ICSI, 1995)</vt:lpstr>
      <vt:lpstr>Vector Instruction Parallelism</vt:lpstr>
      <vt:lpstr>CS152 Administrivia</vt:lpstr>
      <vt:lpstr>Vector Chaining</vt:lpstr>
      <vt:lpstr>Vector Chaining Advantage</vt:lpstr>
      <vt:lpstr>Vector Startup</vt:lpstr>
      <vt:lpstr>Dead Time and Short Vectors</vt:lpstr>
      <vt:lpstr>Vector Memory-Memory versus Vector Register Machines</vt:lpstr>
      <vt:lpstr>Vector Memory-Memory vs. Vector Register Machines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193</cp:revision>
  <cp:lastPrinted>2007-09-11T09:10:58Z</cp:lastPrinted>
  <dcterms:created xsi:type="dcterms:W3CDTF">2010-03-30T17:19:12Z</dcterms:created>
  <dcterms:modified xsi:type="dcterms:W3CDTF">2010-03-30T17:19:50Z</dcterms:modified>
</cp:coreProperties>
</file>