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1" r:id="rId2"/>
    <p:sldId id="549" r:id="rId3"/>
    <p:sldId id="552" r:id="rId4"/>
    <p:sldId id="553" r:id="rId5"/>
    <p:sldId id="554" r:id="rId6"/>
    <p:sldId id="555" r:id="rId7"/>
    <p:sldId id="556" r:id="rId8"/>
    <p:sldId id="557" r:id="rId9"/>
    <p:sldId id="558" r:id="rId10"/>
    <p:sldId id="559" r:id="rId11"/>
    <p:sldId id="560" r:id="rId12"/>
    <p:sldId id="561" r:id="rId13"/>
    <p:sldId id="562" r:id="rId14"/>
    <p:sldId id="563" r:id="rId15"/>
    <p:sldId id="564" r:id="rId16"/>
    <p:sldId id="565" r:id="rId17"/>
    <p:sldId id="566" r:id="rId18"/>
    <p:sldId id="468" r:id="rId19"/>
    <p:sldId id="567" r:id="rId20"/>
    <p:sldId id="568" r:id="rId21"/>
    <p:sldId id="571" r:id="rId22"/>
    <p:sldId id="572" r:id="rId23"/>
    <p:sldId id="574" r:id="rId24"/>
    <p:sldId id="569" r:id="rId25"/>
    <p:sldId id="570" r:id="rId26"/>
    <p:sldId id="575" r:id="rId27"/>
    <p:sldId id="579" r:id="rId28"/>
    <p:sldId id="576" r:id="rId29"/>
    <p:sldId id="581" r:id="rId30"/>
    <p:sldId id="580" r:id="rId31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4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9E9D9B92-9052-D44D-B444-BA7AFDE037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NOW Handout Page </a:t>
            </a:r>
            <a:fld id="{2CF22345-1377-1B41-9AE3-E63C46063731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DB535AA5-BD1B-E640-BE15-0C126ECC71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3CB741A6-D4D7-B64A-AC03-9D1BF17B345F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C0724-714D-FE42-8AB4-7ECF45F6301E}" type="slidenum">
              <a:rPr lang="en-US"/>
              <a:pPr/>
              <a:t>1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6D857-2621-7443-8804-E8F53A7C4A1B}" type="slidenum">
              <a:rPr lang="en-US"/>
              <a:pPr/>
              <a:t>10</a:t>
            </a:fld>
            <a:endParaRPr lang="en-US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85A53-6E47-404B-809F-A618562936F9}" type="slidenum">
              <a:rPr lang="en-US"/>
              <a:pPr/>
              <a:t>11</a:t>
            </a:fld>
            <a:endParaRPr lang="en-US"/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CBA7C-9B22-6646-BD2F-40AD407A0D6B}" type="slidenum">
              <a:rPr lang="en-US"/>
              <a:pPr/>
              <a:t>12</a:t>
            </a:fld>
            <a:endParaRPr lang="en-US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B1B86-ED21-9D45-800D-D4F7E692673A}" type="slidenum">
              <a:rPr lang="en-US"/>
              <a:pPr/>
              <a:t>13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86137-1860-EA44-9DB2-E23DF116C8BC}" type="slidenum">
              <a:rPr lang="en-US"/>
              <a:pPr/>
              <a:t>14</a:t>
            </a:fld>
            <a:endParaRPr lang="en-US"/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6EA1C-689A-1E4E-B777-893B594E28B1}" type="slidenum">
              <a:rPr lang="en-US"/>
              <a:pPr/>
              <a:t>15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EC4BB-29B3-7E4A-BF3C-BE43C0F627B3}" type="slidenum">
              <a:rPr lang="en-US"/>
              <a:pPr/>
              <a:t>16</a:t>
            </a:fld>
            <a:endParaRPr lang="en-US"/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0E5B0-886D-0C48-AAC6-890CD678230F}" type="slidenum">
              <a:rPr lang="en-US"/>
              <a:pPr/>
              <a:t>17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CA977-3196-C54D-BF10-4083E4B76F7E}" type="slidenum">
              <a:rPr lang="en-US"/>
              <a:pPr/>
              <a:t>18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12DB6-D42D-3842-BF2B-624D29F180FB}" type="slidenum">
              <a:rPr lang="en-US"/>
              <a:pPr/>
              <a:t>19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0EFDD-1F3F-6249-9E49-5C7B4F0CBE6D}" type="slidenum">
              <a:rPr lang="en-US"/>
              <a:pPr/>
              <a:t>2</a:t>
            </a:fld>
            <a:endParaRPr lang="en-US"/>
          </a:p>
        </p:txBody>
      </p:sp>
      <p:sp>
        <p:nvSpPr>
          <p:cNvPr id="132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815BC-8BAD-F349-A80A-A1EB84ADA80D}" type="slidenum">
              <a:rPr lang="en-US"/>
              <a:pPr/>
              <a:t>20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55699-BFF5-DD42-B76B-F2BF985A8CD4}" type="slidenum">
              <a:rPr lang="en-US"/>
              <a:pPr/>
              <a:t>21</a:t>
            </a:fld>
            <a:endParaRPr lang="en-US"/>
          </a:p>
        </p:txBody>
      </p:sp>
      <p:sp>
        <p:nvSpPr>
          <p:cNvPr id="136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DE2DC-F20D-0045-898B-D7A924D2C123}" type="slidenum">
              <a:rPr lang="en-US"/>
              <a:pPr/>
              <a:t>22</a:t>
            </a:fld>
            <a:endParaRPr lang="en-US"/>
          </a:p>
        </p:txBody>
      </p:sp>
      <p:sp>
        <p:nvSpPr>
          <p:cNvPr id="137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EA84C-FBAB-1C49-8587-2B44A70EB823}" type="slidenum">
              <a:rPr lang="en-US"/>
              <a:pPr/>
              <a:t>23</a:t>
            </a:fld>
            <a:endParaRPr lang="en-US"/>
          </a:p>
        </p:txBody>
      </p:sp>
      <p:sp>
        <p:nvSpPr>
          <p:cNvPr id="137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6BF65-92ED-5744-93F6-D90F7780C39D}" type="slidenum">
              <a:rPr lang="en-US"/>
              <a:pPr/>
              <a:t>24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52488-E8EA-DD42-B002-DFC4EFA2D1FE}" type="slidenum">
              <a:rPr lang="en-US"/>
              <a:pPr/>
              <a:t>25</a:t>
            </a:fld>
            <a:endParaRPr lang="en-US"/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96F92-05CB-A746-825C-60EB627C8671}" type="slidenum">
              <a:rPr lang="en-US"/>
              <a:pPr/>
              <a:t>26</a:t>
            </a:fld>
            <a:endParaRPr lang="en-US"/>
          </a:p>
        </p:txBody>
      </p:sp>
      <p:sp>
        <p:nvSpPr>
          <p:cNvPr id="137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Picture from NEC article “A hardware overview of SX-6 and SX-7 supercomputer”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1C1C0-64A6-5E45-A205-A7DB54DCE83A}" type="slidenum">
              <a:rPr lang="en-US"/>
              <a:pPr/>
              <a:t>27</a:t>
            </a:fld>
            <a:endParaRPr lang="en-US"/>
          </a:p>
        </p:txBody>
      </p:sp>
      <p:sp>
        <p:nvSpPr>
          <p:cNvPr id="138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E448B-8F6C-7249-9004-84627110DE52}" type="slidenum">
              <a:rPr lang="en-US"/>
              <a:pPr/>
              <a:t>28</a:t>
            </a:fld>
            <a:endParaRPr lang="en-US"/>
          </a:p>
        </p:txBody>
      </p:sp>
      <p:sp>
        <p:nvSpPr>
          <p:cNvPr id="137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D729F-49E5-574B-ACB2-7355177190F0}" type="slidenum">
              <a:rPr lang="en-US"/>
              <a:pPr/>
              <a:t>30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82BDA-E39A-0C4A-8DAA-984A3D8ECC50}" type="slidenum">
              <a:rPr lang="en-US"/>
              <a:pPr/>
              <a:t>3</a:t>
            </a:fld>
            <a:endParaRPr lang="en-US"/>
          </a:p>
        </p:txBody>
      </p:sp>
      <p:sp>
        <p:nvSpPr>
          <p:cNvPr id="132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9591B-C989-7049-A5B9-8CFDD06A7446}" type="slidenum">
              <a:rPr lang="en-US"/>
              <a:pPr/>
              <a:t>4</a:t>
            </a:fld>
            <a:endParaRPr lang="en-US"/>
          </a:p>
        </p:txBody>
      </p:sp>
      <p:sp>
        <p:nvSpPr>
          <p:cNvPr id="133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FEC57-58E9-D648-8CF8-07C143BF6BC0}" type="slidenum">
              <a:rPr lang="en-US"/>
              <a:pPr/>
              <a:t>5</a:t>
            </a:fld>
            <a:endParaRPr lang="en-US"/>
          </a:p>
        </p:txBody>
      </p:sp>
      <p:sp>
        <p:nvSpPr>
          <p:cNvPr id="133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8DC21-13E9-664B-8A90-D9756FBA8073}" type="slidenum">
              <a:rPr lang="en-US"/>
              <a:pPr/>
              <a:t>6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2C7C3-CE18-A14C-A789-F2A9AA26B19B}" type="slidenum">
              <a:rPr lang="en-US"/>
              <a:pPr/>
              <a:t>7</a:t>
            </a:fld>
            <a:endParaRPr lang="en-US"/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95B05-F852-E84D-8967-3F358D9DEA9C}" type="slidenum">
              <a:rPr lang="en-US"/>
              <a:pPr/>
              <a:t>8</a:t>
            </a:fld>
            <a:endParaRPr lang="en-US"/>
          </a:p>
        </p:txBody>
      </p:sp>
      <p:sp>
        <p:nvSpPr>
          <p:cNvPr id="133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 dirty="0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DC7E5-6782-F242-B4FB-EFDA95638155}" type="slidenum">
              <a:rPr lang="en-US"/>
              <a:pPr/>
              <a:t>9</a:t>
            </a:fld>
            <a:endParaRPr lang="en-US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F10825-9821-D54D-BF9E-1ACCF1A056D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BF07F2-6565-774B-8889-0BB06C9019B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E58D81-9924-E348-BE93-944E57689DC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A1320D-FF2F-A94C-9A34-32FFF06B41E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9FF82D-A73E-E24E-9AEE-96E1D9AD697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7D071E-1D5C-E24E-AFE9-8C5DF89BEC09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8273DE-613A-0340-9C3F-FEB4212290C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6F2370-D467-2B46-91E4-2EEA74322F1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345AD8-85A5-9742-96F7-9807F658BBB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5B856E-46E1-AC41-990B-940F3F48952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FDA655-1F7F-2F42-AA61-4F63712C7C3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35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2A3AF828-D75F-1D44-8E4B-7A5729699E4A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458657" y="6519446"/>
            <a:ext cx="1336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April</a:t>
            </a:r>
            <a:r>
              <a:rPr lang="en-US" sz="1600" baseline="0" smtClean="0">
                <a:solidFill>
                  <a:srgbClr val="FF0000"/>
                </a:solidFill>
              </a:rPr>
              <a:t> 1</a:t>
            </a:r>
            <a:r>
              <a:rPr lang="en-US" sz="1600" smtClean="0">
                <a:solidFill>
                  <a:srgbClr val="FF0000"/>
                </a:solidFill>
              </a:rPr>
              <a:t>, </a:t>
            </a:r>
            <a:r>
              <a:rPr lang="en-US" sz="1600" dirty="0" smtClean="0">
                <a:solidFill>
                  <a:srgbClr val="FF0000"/>
                </a:solidFill>
              </a:rPr>
              <a:t>2010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639949" y="6519446"/>
            <a:ext cx="2269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2010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98650"/>
            <a:ext cx="805815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</a:t>
            </a:r>
            <a:br>
              <a:rPr lang="en-US" dirty="0"/>
            </a:br>
            <a:r>
              <a:rPr lang="en-US" dirty="0"/>
              <a:t>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17: Vectors Part II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/>
              <a:t>http://</a:t>
            </a:r>
            <a:r>
              <a:rPr lang="en-US" sz="2000" b="1" dirty="0" err="1"/>
              <a:t>www.eecs.berkeley.edu/~krste</a:t>
            </a:r>
            <a:endParaRPr lang="en-US" sz="2000" b="1" dirty="0"/>
          </a:p>
          <a:p>
            <a:pPr>
              <a:lnSpc>
                <a:spcPct val="70000"/>
              </a:lnSpc>
            </a:pPr>
            <a:r>
              <a:rPr lang="en-US" sz="2000" b="1" dirty="0"/>
              <a:t>http://inst.cs.berkeley.edu/~cs152 </a:t>
            </a:r>
          </a:p>
          <a:p>
            <a:pPr>
              <a:lnSpc>
                <a:spcPct val="70000"/>
              </a:lnSpc>
            </a:pPr>
            <a:endParaRPr lang="en-US" sz="2000" b="1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31E473-6773-F142-B877-69B8BF932C58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620000" cy="9144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T0 Vector Microprocessor (UCB/ICSI, 1995)</a:t>
            </a:r>
          </a:p>
        </p:txBody>
      </p:sp>
      <p:pic>
        <p:nvPicPr>
          <p:cNvPr id="1342467" name="Picture 3" descr="t0d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143000"/>
            <a:ext cx="5138738" cy="5176838"/>
          </a:xfrm>
          <a:prstGeom prst="rect">
            <a:avLst/>
          </a:prstGeom>
          <a:noFill/>
        </p:spPr>
      </p:pic>
      <p:sp>
        <p:nvSpPr>
          <p:cNvPr id="1342468" name="Rectangle 4"/>
          <p:cNvSpPr>
            <a:spLocks noChangeArrowheads="1"/>
          </p:cNvSpPr>
          <p:nvPr/>
        </p:nvSpPr>
        <p:spPr bwMode="auto">
          <a:xfrm>
            <a:off x="6858000" y="2971800"/>
            <a:ext cx="457200" cy="32004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2469" name="Line 5"/>
          <p:cNvSpPr>
            <a:spLocks noChangeShapeType="1"/>
          </p:cNvSpPr>
          <p:nvPr/>
        </p:nvSpPr>
        <p:spPr bwMode="auto">
          <a:xfrm flipV="1">
            <a:off x="7315200" y="3200400"/>
            <a:ext cx="7620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2470" name="Text Box 6"/>
          <p:cNvSpPr txBox="1">
            <a:spLocks noChangeArrowheads="1"/>
          </p:cNvSpPr>
          <p:nvPr/>
        </p:nvSpPr>
        <p:spPr bwMode="auto">
          <a:xfrm>
            <a:off x="8102600" y="2909888"/>
            <a:ext cx="73025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Lane</a:t>
            </a:r>
          </a:p>
        </p:txBody>
      </p:sp>
      <p:grpSp>
        <p:nvGrpSpPr>
          <p:cNvPr id="1342471" name="Group 7"/>
          <p:cNvGrpSpPr>
            <a:grpSpLocks/>
          </p:cNvGrpSpPr>
          <p:nvPr/>
        </p:nvGrpSpPr>
        <p:grpSpPr bwMode="auto">
          <a:xfrm>
            <a:off x="304800" y="2940050"/>
            <a:ext cx="7142163" cy="1936750"/>
            <a:chOff x="192" y="1852"/>
            <a:chExt cx="4499" cy="1220"/>
          </a:xfrm>
        </p:grpSpPr>
        <p:sp>
          <p:nvSpPr>
            <p:cNvPr id="1342472" name="Text Box 8"/>
            <p:cNvSpPr txBox="1">
              <a:spLocks noChangeArrowheads="1"/>
            </p:cNvSpPr>
            <p:nvPr/>
          </p:nvSpPr>
          <p:spPr bwMode="auto">
            <a:xfrm>
              <a:off x="192" y="1852"/>
              <a:ext cx="1536" cy="57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Vector register elements striped over lanes</a:t>
              </a:r>
            </a:p>
          </p:txBody>
        </p:sp>
        <p:grpSp>
          <p:nvGrpSpPr>
            <p:cNvPr id="1342473" name="Group 9"/>
            <p:cNvGrpSpPr>
              <a:grpSpLocks/>
            </p:cNvGrpSpPr>
            <p:nvPr/>
          </p:nvGrpSpPr>
          <p:grpSpPr bwMode="auto">
            <a:xfrm>
              <a:off x="1956" y="2409"/>
              <a:ext cx="2735" cy="663"/>
              <a:chOff x="1956" y="2409"/>
              <a:chExt cx="2735" cy="663"/>
            </a:xfrm>
          </p:grpSpPr>
          <p:sp>
            <p:nvSpPr>
              <p:cNvPr id="1342474" name="Text Box 10"/>
              <p:cNvSpPr txBox="1">
                <a:spLocks noChangeArrowheads="1"/>
              </p:cNvSpPr>
              <p:nvPr/>
            </p:nvSpPr>
            <p:spPr bwMode="auto">
              <a:xfrm>
                <a:off x="2003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5" name="Text Box 11"/>
              <p:cNvSpPr txBox="1">
                <a:spLocks noChangeArrowheads="1"/>
              </p:cNvSpPr>
              <p:nvPr/>
            </p:nvSpPr>
            <p:spPr bwMode="auto">
              <a:xfrm>
                <a:off x="2003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[8]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6" name="Text Box 12"/>
              <p:cNvSpPr txBox="1">
                <a:spLocks noChangeArrowheads="1"/>
              </p:cNvSpPr>
              <p:nvPr/>
            </p:nvSpPr>
            <p:spPr bwMode="auto">
              <a:xfrm>
                <a:off x="1956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[16]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7" name="Text Box 13"/>
              <p:cNvSpPr txBox="1">
                <a:spLocks noChangeArrowheads="1"/>
              </p:cNvSpPr>
              <p:nvPr/>
            </p:nvSpPr>
            <p:spPr bwMode="auto">
              <a:xfrm>
                <a:off x="1957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[24]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8" name="Text Box 14"/>
              <p:cNvSpPr txBox="1">
                <a:spLocks noChangeArrowheads="1"/>
              </p:cNvSpPr>
              <p:nvPr/>
            </p:nvSpPr>
            <p:spPr bwMode="auto">
              <a:xfrm>
                <a:off x="2288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9" name="Text Box 15"/>
              <p:cNvSpPr txBox="1">
                <a:spLocks noChangeArrowheads="1"/>
              </p:cNvSpPr>
              <p:nvPr/>
            </p:nvSpPr>
            <p:spPr bwMode="auto">
              <a:xfrm>
                <a:off x="2288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[9]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0" name="Text Box 16"/>
              <p:cNvSpPr txBox="1">
                <a:spLocks noChangeArrowheads="1"/>
              </p:cNvSpPr>
              <p:nvPr/>
            </p:nvSpPr>
            <p:spPr bwMode="auto">
              <a:xfrm>
                <a:off x="2241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[17]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1" name="Text Box 17"/>
              <p:cNvSpPr txBox="1">
                <a:spLocks noChangeArrowheads="1"/>
              </p:cNvSpPr>
              <p:nvPr/>
            </p:nvSpPr>
            <p:spPr bwMode="auto">
              <a:xfrm>
                <a:off x="2242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[25]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2" name="Text Box 18"/>
              <p:cNvSpPr txBox="1">
                <a:spLocks noChangeArrowheads="1"/>
              </p:cNvSpPr>
              <p:nvPr/>
            </p:nvSpPr>
            <p:spPr bwMode="auto">
              <a:xfrm>
                <a:off x="262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3" name="Text Box 19"/>
              <p:cNvSpPr txBox="1">
                <a:spLocks noChangeArrowheads="1"/>
              </p:cNvSpPr>
              <p:nvPr/>
            </p:nvSpPr>
            <p:spPr bwMode="auto">
              <a:xfrm>
                <a:off x="258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4" name="Text Box 20"/>
              <p:cNvSpPr txBox="1">
                <a:spLocks noChangeArrowheads="1"/>
              </p:cNvSpPr>
              <p:nvPr/>
            </p:nvSpPr>
            <p:spPr bwMode="auto">
              <a:xfrm>
                <a:off x="258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[18]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5" name="Text Box 21"/>
              <p:cNvSpPr txBox="1">
                <a:spLocks noChangeArrowheads="1"/>
              </p:cNvSpPr>
              <p:nvPr/>
            </p:nvSpPr>
            <p:spPr bwMode="auto">
              <a:xfrm>
                <a:off x="258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[26]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6" name="Text Box 22"/>
              <p:cNvSpPr txBox="1">
                <a:spLocks noChangeArrowheads="1"/>
              </p:cNvSpPr>
              <p:nvPr/>
            </p:nvSpPr>
            <p:spPr bwMode="auto">
              <a:xfrm>
                <a:off x="2959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[3]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7" name="Text Box 23"/>
              <p:cNvSpPr txBox="1">
                <a:spLocks noChangeArrowheads="1"/>
              </p:cNvSpPr>
              <p:nvPr/>
            </p:nvSpPr>
            <p:spPr bwMode="auto">
              <a:xfrm>
                <a:off x="2913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8" name="Text Box 24"/>
              <p:cNvSpPr txBox="1">
                <a:spLocks noChangeArrowheads="1"/>
              </p:cNvSpPr>
              <p:nvPr/>
            </p:nvSpPr>
            <p:spPr bwMode="auto">
              <a:xfrm>
                <a:off x="2912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[19]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9" name="Text Box 25"/>
              <p:cNvSpPr txBox="1">
                <a:spLocks noChangeArrowheads="1"/>
              </p:cNvSpPr>
              <p:nvPr/>
            </p:nvSpPr>
            <p:spPr bwMode="auto">
              <a:xfrm>
                <a:off x="2913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[27]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0" name="Text Box 26"/>
              <p:cNvSpPr txBox="1">
                <a:spLocks noChangeArrowheads="1"/>
              </p:cNvSpPr>
              <p:nvPr/>
            </p:nvSpPr>
            <p:spPr bwMode="auto">
              <a:xfrm>
                <a:off x="325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[4]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1" name="Text Box 27"/>
              <p:cNvSpPr txBox="1">
                <a:spLocks noChangeArrowheads="1"/>
              </p:cNvSpPr>
              <p:nvPr/>
            </p:nvSpPr>
            <p:spPr bwMode="auto">
              <a:xfrm>
                <a:off x="3205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[12]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2" name="Text Box 28"/>
              <p:cNvSpPr txBox="1">
                <a:spLocks noChangeArrowheads="1"/>
              </p:cNvSpPr>
              <p:nvPr/>
            </p:nvSpPr>
            <p:spPr bwMode="auto">
              <a:xfrm>
                <a:off x="320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3" name="Text Box 29"/>
              <p:cNvSpPr txBox="1">
                <a:spLocks noChangeArrowheads="1"/>
              </p:cNvSpPr>
              <p:nvPr/>
            </p:nvSpPr>
            <p:spPr bwMode="auto">
              <a:xfrm>
                <a:off x="320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[28]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4" name="Text Box 30"/>
              <p:cNvSpPr txBox="1">
                <a:spLocks noChangeArrowheads="1"/>
              </p:cNvSpPr>
              <p:nvPr/>
            </p:nvSpPr>
            <p:spPr bwMode="auto">
              <a:xfrm>
                <a:off x="3635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[5]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5" name="Text Box 31"/>
              <p:cNvSpPr txBox="1">
                <a:spLocks noChangeArrowheads="1"/>
              </p:cNvSpPr>
              <p:nvPr/>
            </p:nvSpPr>
            <p:spPr bwMode="auto">
              <a:xfrm>
                <a:off x="3589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[13]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6" name="Text Box 32"/>
              <p:cNvSpPr txBox="1">
                <a:spLocks noChangeArrowheads="1"/>
              </p:cNvSpPr>
              <p:nvPr/>
            </p:nvSpPr>
            <p:spPr bwMode="auto">
              <a:xfrm>
                <a:off x="3588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7" name="Text Box 33"/>
              <p:cNvSpPr txBox="1">
                <a:spLocks noChangeArrowheads="1"/>
              </p:cNvSpPr>
              <p:nvPr/>
            </p:nvSpPr>
            <p:spPr bwMode="auto">
              <a:xfrm>
                <a:off x="3589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[29]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8" name="Text Box 34"/>
              <p:cNvSpPr txBox="1">
                <a:spLocks noChangeArrowheads="1"/>
              </p:cNvSpPr>
              <p:nvPr/>
            </p:nvSpPr>
            <p:spPr bwMode="auto">
              <a:xfrm>
                <a:off x="397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[6]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9" name="Text Box 35"/>
              <p:cNvSpPr txBox="1">
                <a:spLocks noChangeArrowheads="1"/>
              </p:cNvSpPr>
              <p:nvPr/>
            </p:nvSpPr>
            <p:spPr bwMode="auto">
              <a:xfrm>
                <a:off x="3924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[14]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0" name="Text Box 36"/>
              <p:cNvSpPr txBox="1">
                <a:spLocks noChangeArrowheads="1"/>
              </p:cNvSpPr>
              <p:nvPr/>
            </p:nvSpPr>
            <p:spPr bwMode="auto">
              <a:xfrm>
                <a:off x="392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[22]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1" name="Text Box 37"/>
              <p:cNvSpPr txBox="1">
                <a:spLocks noChangeArrowheads="1"/>
              </p:cNvSpPr>
              <p:nvPr/>
            </p:nvSpPr>
            <p:spPr bwMode="auto">
              <a:xfrm>
                <a:off x="392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[30]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2" name="Text Box 38"/>
              <p:cNvSpPr txBox="1">
                <a:spLocks noChangeArrowheads="1"/>
              </p:cNvSpPr>
              <p:nvPr/>
            </p:nvSpPr>
            <p:spPr bwMode="auto">
              <a:xfrm>
                <a:off x="430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[7]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3" name="Text Box 39"/>
              <p:cNvSpPr txBox="1">
                <a:spLocks noChangeArrowheads="1"/>
              </p:cNvSpPr>
              <p:nvPr/>
            </p:nvSpPr>
            <p:spPr bwMode="auto">
              <a:xfrm>
                <a:off x="426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[15]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4" name="Text Box 40"/>
              <p:cNvSpPr txBox="1">
                <a:spLocks noChangeArrowheads="1"/>
              </p:cNvSpPr>
              <p:nvPr/>
            </p:nvSpPr>
            <p:spPr bwMode="auto">
              <a:xfrm>
                <a:off x="426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[23]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5" name="Text Box 41"/>
              <p:cNvSpPr txBox="1">
                <a:spLocks noChangeArrowheads="1"/>
              </p:cNvSpPr>
              <p:nvPr/>
            </p:nvSpPr>
            <p:spPr bwMode="auto">
              <a:xfrm>
                <a:off x="426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[31]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342506" name="Line 42"/>
            <p:cNvSpPr>
              <a:spLocks noChangeShapeType="1"/>
            </p:cNvSpPr>
            <p:nvPr/>
          </p:nvSpPr>
          <p:spPr bwMode="auto">
            <a:xfrm>
              <a:off x="1392" y="2256"/>
              <a:ext cx="62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F4E495-1865-8748-B438-24C7DB825D64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344514" name="Group 2"/>
          <p:cNvGrpSpPr>
            <a:grpSpLocks/>
          </p:cNvGrpSpPr>
          <p:nvPr/>
        </p:nvGrpSpPr>
        <p:grpSpPr bwMode="auto">
          <a:xfrm>
            <a:off x="685800" y="3184525"/>
            <a:ext cx="3276600" cy="1571625"/>
            <a:chOff x="432" y="2130"/>
            <a:chExt cx="2064" cy="990"/>
          </a:xfrm>
        </p:grpSpPr>
        <p:grpSp>
          <p:nvGrpSpPr>
            <p:cNvPr id="1344515" name="Group 3"/>
            <p:cNvGrpSpPr>
              <a:grpSpLocks/>
            </p:cNvGrpSpPr>
            <p:nvPr/>
          </p:nvGrpSpPr>
          <p:grpSpPr bwMode="auto">
            <a:xfrm>
              <a:off x="960" y="2352"/>
              <a:ext cx="1536" cy="768"/>
              <a:chOff x="480" y="2352"/>
              <a:chExt cx="1536" cy="768"/>
            </a:xfrm>
          </p:grpSpPr>
          <p:grpSp>
            <p:nvGrpSpPr>
              <p:cNvPr id="1344516" name="Group 4"/>
              <p:cNvGrpSpPr>
                <a:grpSpLocks/>
              </p:cNvGrpSpPr>
              <p:nvPr/>
            </p:nvGrpSpPr>
            <p:grpSpPr bwMode="auto">
              <a:xfrm>
                <a:off x="1824" y="2352"/>
                <a:ext cx="192" cy="192"/>
                <a:chOff x="1824" y="2352"/>
                <a:chExt cx="192" cy="192"/>
              </a:xfrm>
            </p:grpSpPr>
            <p:sp>
              <p:nvSpPr>
                <p:cNvPr id="1344517" name="Rectangle 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18" name="Oval 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519" name="Rectangle 7"/>
              <p:cNvSpPr>
                <a:spLocks noChangeArrowheads="1"/>
              </p:cNvSpPr>
              <p:nvPr/>
            </p:nvSpPr>
            <p:spPr bwMode="auto">
              <a:xfrm>
                <a:off x="480" y="2352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520" name="Group 8"/>
              <p:cNvGrpSpPr>
                <a:grpSpLocks/>
              </p:cNvGrpSpPr>
              <p:nvPr/>
            </p:nvGrpSpPr>
            <p:grpSpPr bwMode="auto">
              <a:xfrm>
                <a:off x="1824" y="2544"/>
                <a:ext cx="192" cy="192"/>
                <a:chOff x="1824" y="2352"/>
                <a:chExt cx="192" cy="192"/>
              </a:xfrm>
            </p:grpSpPr>
            <p:sp>
              <p:nvSpPr>
                <p:cNvPr id="1344521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22" name="Oval 1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23" name="Group 11"/>
              <p:cNvGrpSpPr>
                <a:grpSpLocks/>
              </p:cNvGrpSpPr>
              <p:nvPr/>
            </p:nvGrpSpPr>
            <p:grpSpPr bwMode="auto">
              <a:xfrm>
                <a:off x="1824" y="2736"/>
                <a:ext cx="192" cy="192"/>
                <a:chOff x="1824" y="2352"/>
                <a:chExt cx="192" cy="192"/>
              </a:xfrm>
            </p:grpSpPr>
            <p:sp>
              <p:nvSpPr>
                <p:cNvPr id="13445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25" name="Oval 1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26" name="Group 14"/>
              <p:cNvGrpSpPr>
                <a:grpSpLocks/>
              </p:cNvGrpSpPr>
              <p:nvPr/>
            </p:nvGrpSpPr>
            <p:grpSpPr bwMode="auto">
              <a:xfrm>
                <a:off x="1824" y="2928"/>
                <a:ext cx="192" cy="192"/>
                <a:chOff x="1824" y="2352"/>
                <a:chExt cx="192" cy="192"/>
              </a:xfrm>
            </p:grpSpPr>
            <p:sp>
              <p:nvSpPr>
                <p:cNvPr id="1344527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28" name="Oval 1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29" name="Group 17"/>
              <p:cNvGrpSpPr>
                <a:grpSpLocks/>
              </p:cNvGrpSpPr>
              <p:nvPr/>
            </p:nvGrpSpPr>
            <p:grpSpPr bwMode="auto">
              <a:xfrm>
                <a:off x="1632" y="2352"/>
                <a:ext cx="192" cy="192"/>
                <a:chOff x="1824" y="2352"/>
                <a:chExt cx="192" cy="192"/>
              </a:xfrm>
            </p:grpSpPr>
            <p:sp>
              <p:nvSpPr>
                <p:cNvPr id="1344530" name="Rectangle 1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31" name="Oval 1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32" name="Group 20"/>
              <p:cNvGrpSpPr>
                <a:grpSpLocks/>
              </p:cNvGrpSpPr>
              <p:nvPr/>
            </p:nvGrpSpPr>
            <p:grpSpPr bwMode="auto">
              <a:xfrm>
                <a:off x="1632" y="2544"/>
                <a:ext cx="192" cy="192"/>
                <a:chOff x="1824" y="2352"/>
                <a:chExt cx="192" cy="192"/>
              </a:xfrm>
            </p:grpSpPr>
            <p:sp>
              <p:nvSpPr>
                <p:cNvPr id="1344533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34" name="Oval 2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35" name="Group 23"/>
              <p:cNvGrpSpPr>
                <a:grpSpLocks/>
              </p:cNvGrpSpPr>
              <p:nvPr/>
            </p:nvGrpSpPr>
            <p:grpSpPr bwMode="auto">
              <a:xfrm>
                <a:off x="1632" y="2736"/>
                <a:ext cx="192" cy="192"/>
                <a:chOff x="1824" y="2352"/>
                <a:chExt cx="192" cy="192"/>
              </a:xfrm>
            </p:grpSpPr>
            <p:sp>
              <p:nvSpPr>
                <p:cNvPr id="1344536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37" name="Oval 2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38" name="Group 26"/>
              <p:cNvGrpSpPr>
                <a:grpSpLocks/>
              </p:cNvGrpSpPr>
              <p:nvPr/>
            </p:nvGrpSpPr>
            <p:grpSpPr bwMode="auto">
              <a:xfrm>
                <a:off x="1632" y="2928"/>
                <a:ext cx="192" cy="192"/>
                <a:chOff x="1824" y="2352"/>
                <a:chExt cx="192" cy="192"/>
              </a:xfrm>
            </p:grpSpPr>
            <p:sp>
              <p:nvSpPr>
                <p:cNvPr id="1344539" name="Rectangle 2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0" name="Oval 2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41" name="Group 29"/>
              <p:cNvGrpSpPr>
                <a:grpSpLocks/>
              </p:cNvGrpSpPr>
              <p:nvPr/>
            </p:nvGrpSpPr>
            <p:grpSpPr bwMode="auto">
              <a:xfrm>
                <a:off x="1440" y="2352"/>
                <a:ext cx="192" cy="192"/>
                <a:chOff x="1824" y="2352"/>
                <a:chExt cx="192" cy="192"/>
              </a:xfrm>
            </p:grpSpPr>
            <p:sp>
              <p:nvSpPr>
                <p:cNvPr id="1344542" name="Rectangle 3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3" name="Oval 3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44" name="Group 32"/>
              <p:cNvGrpSpPr>
                <a:grpSpLocks/>
              </p:cNvGrpSpPr>
              <p:nvPr/>
            </p:nvGrpSpPr>
            <p:grpSpPr bwMode="auto">
              <a:xfrm>
                <a:off x="1440" y="2544"/>
                <a:ext cx="192" cy="192"/>
                <a:chOff x="1824" y="2352"/>
                <a:chExt cx="192" cy="192"/>
              </a:xfrm>
            </p:grpSpPr>
            <p:sp>
              <p:nvSpPr>
                <p:cNvPr id="1344545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6" name="Oval 3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47" name="Group 35"/>
              <p:cNvGrpSpPr>
                <a:grpSpLocks/>
              </p:cNvGrpSpPr>
              <p:nvPr/>
            </p:nvGrpSpPr>
            <p:grpSpPr bwMode="auto">
              <a:xfrm>
                <a:off x="1440" y="2736"/>
                <a:ext cx="192" cy="192"/>
                <a:chOff x="1824" y="2352"/>
                <a:chExt cx="192" cy="192"/>
              </a:xfrm>
            </p:grpSpPr>
            <p:sp>
              <p:nvSpPr>
                <p:cNvPr id="1344548" name="Rectangle 3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9" name="Oval 3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0" name="Group 38"/>
              <p:cNvGrpSpPr>
                <a:grpSpLocks/>
              </p:cNvGrpSpPr>
              <p:nvPr/>
            </p:nvGrpSpPr>
            <p:grpSpPr bwMode="auto">
              <a:xfrm>
                <a:off x="1440" y="2928"/>
                <a:ext cx="192" cy="192"/>
                <a:chOff x="1824" y="2352"/>
                <a:chExt cx="192" cy="192"/>
              </a:xfrm>
            </p:grpSpPr>
            <p:sp>
              <p:nvSpPr>
                <p:cNvPr id="1344551" name="Rectangle 3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52" name="Oval 4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3" name="Group 41"/>
              <p:cNvGrpSpPr>
                <a:grpSpLocks/>
              </p:cNvGrpSpPr>
              <p:nvPr/>
            </p:nvGrpSpPr>
            <p:grpSpPr bwMode="auto">
              <a:xfrm>
                <a:off x="1248" y="2352"/>
                <a:ext cx="192" cy="192"/>
                <a:chOff x="1824" y="2352"/>
                <a:chExt cx="192" cy="192"/>
              </a:xfrm>
            </p:grpSpPr>
            <p:sp>
              <p:nvSpPr>
                <p:cNvPr id="1344554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55" name="Oval 4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6" name="Group 44"/>
              <p:cNvGrpSpPr>
                <a:grpSpLocks/>
              </p:cNvGrpSpPr>
              <p:nvPr/>
            </p:nvGrpSpPr>
            <p:grpSpPr bwMode="auto">
              <a:xfrm>
                <a:off x="1248" y="2544"/>
                <a:ext cx="192" cy="192"/>
                <a:chOff x="1824" y="2352"/>
                <a:chExt cx="192" cy="192"/>
              </a:xfrm>
            </p:grpSpPr>
            <p:sp>
              <p:nvSpPr>
                <p:cNvPr id="1344557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58" name="Oval 4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9" name="Group 47"/>
              <p:cNvGrpSpPr>
                <a:grpSpLocks/>
              </p:cNvGrpSpPr>
              <p:nvPr/>
            </p:nvGrpSpPr>
            <p:grpSpPr bwMode="auto">
              <a:xfrm>
                <a:off x="1248" y="2736"/>
                <a:ext cx="192" cy="192"/>
                <a:chOff x="1824" y="2352"/>
                <a:chExt cx="192" cy="192"/>
              </a:xfrm>
            </p:grpSpPr>
            <p:sp>
              <p:nvSpPr>
                <p:cNvPr id="1344560" name="Rectangle 4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61" name="Oval 4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62" name="Group 50"/>
              <p:cNvGrpSpPr>
                <a:grpSpLocks/>
              </p:cNvGrpSpPr>
              <p:nvPr/>
            </p:nvGrpSpPr>
            <p:grpSpPr bwMode="auto">
              <a:xfrm>
                <a:off x="1248" y="2928"/>
                <a:ext cx="192" cy="192"/>
                <a:chOff x="1824" y="2352"/>
                <a:chExt cx="192" cy="192"/>
              </a:xfrm>
            </p:grpSpPr>
            <p:sp>
              <p:nvSpPr>
                <p:cNvPr id="1344563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64" name="Oval 5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65" name="Group 53"/>
              <p:cNvGrpSpPr>
                <a:grpSpLocks/>
              </p:cNvGrpSpPr>
              <p:nvPr/>
            </p:nvGrpSpPr>
            <p:grpSpPr bwMode="auto">
              <a:xfrm>
                <a:off x="1056" y="2352"/>
                <a:ext cx="192" cy="192"/>
                <a:chOff x="1824" y="2352"/>
                <a:chExt cx="192" cy="192"/>
              </a:xfrm>
            </p:grpSpPr>
            <p:sp>
              <p:nvSpPr>
                <p:cNvPr id="1344566" name="Rectangle 5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67" name="Oval 5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68" name="Group 56"/>
              <p:cNvGrpSpPr>
                <a:grpSpLocks/>
              </p:cNvGrpSpPr>
              <p:nvPr/>
            </p:nvGrpSpPr>
            <p:grpSpPr bwMode="auto">
              <a:xfrm>
                <a:off x="1056" y="2544"/>
                <a:ext cx="192" cy="192"/>
                <a:chOff x="1824" y="2352"/>
                <a:chExt cx="192" cy="192"/>
              </a:xfrm>
            </p:grpSpPr>
            <p:sp>
              <p:nvSpPr>
                <p:cNvPr id="1344569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0" name="Oval 5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71" name="Group 59"/>
              <p:cNvGrpSpPr>
                <a:grpSpLocks/>
              </p:cNvGrpSpPr>
              <p:nvPr/>
            </p:nvGrpSpPr>
            <p:grpSpPr bwMode="auto">
              <a:xfrm>
                <a:off x="1056" y="2736"/>
                <a:ext cx="192" cy="192"/>
                <a:chOff x="1824" y="2352"/>
                <a:chExt cx="192" cy="192"/>
              </a:xfrm>
            </p:grpSpPr>
            <p:sp>
              <p:nvSpPr>
                <p:cNvPr id="1344572" name="Rectangle 6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3" name="Oval 6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74" name="Group 62"/>
              <p:cNvGrpSpPr>
                <a:grpSpLocks/>
              </p:cNvGrpSpPr>
              <p:nvPr/>
            </p:nvGrpSpPr>
            <p:grpSpPr bwMode="auto">
              <a:xfrm>
                <a:off x="1056" y="2928"/>
                <a:ext cx="192" cy="192"/>
                <a:chOff x="1824" y="2352"/>
                <a:chExt cx="192" cy="192"/>
              </a:xfrm>
            </p:grpSpPr>
            <p:sp>
              <p:nvSpPr>
                <p:cNvPr id="1344575" name="Rectangle 6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6" name="Oval 6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77" name="Group 65"/>
              <p:cNvGrpSpPr>
                <a:grpSpLocks/>
              </p:cNvGrpSpPr>
              <p:nvPr/>
            </p:nvGrpSpPr>
            <p:grpSpPr bwMode="auto">
              <a:xfrm>
                <a:off x="864" y="2352"/>
                <a:ext cx="192" cy="192"/>
                <a:chOff x="1824" y="2352"/>
                <a:chExt cx="192" cy="192"/>
              </a:xfrm>
            </p:grpSpPr>
            <p:sp>
              <p:nvSpPr>
                <p:cNvPr id="1344578" name="Rectangle 6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9" name="Oval 6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0" name="Group 68"/>
              <p:cNvGrpSpPr>
                <a:grpSpLocks/>
              </p:cNvGrpSpPr>
              <p:nvPr/>
            </p:nvGrpSpPr>
            <p:grpSpPr bwMode="auto">
              <a:xfrm>
                <a:off x="864" y="2544"/>
                <a:ext cx="192" cy="192"/>
                <a:chOff x="1824" y="2352"/>
                <a:chExt cx="192" cy="192"/>
              </a:xfrm>
            </p:grpSpPr>
            <p:sp>
              <p:nvSpPr>
                <p:cNvPr id="1344581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82" name="Oval 7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3" name="Group 71"/>
              <p:cNvGrpSpPr>
                <a:grpSpLocks/>
              </p:cNvGrpSpPr>
              <p:nvPr/>
            </p:nvGrpSpPr>
            <p:grpSpPr bwMode="auto">
              <a:xfrm>
                <a:off x="864" y="2736"/>
                <a:ext cx="192" cy="192"/>
                <a:chOff x="1824" y="2352"/>
                <a:chExt cx="192" cy="192"/>
              </a:xfrm>
            </p:grpSpPr>
            <p:sp>
              <p:nvSpPr>
                <p:cNvPr id="1344584" name="Rectangle 7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85" name="Oval 7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6" name="Group 74"/>
              <p:cNvGrpSpPr>
                <a:grpSpLocks/>
              </p:cNvGrpSpPr>
              <p:nvPr/>
            </p:nvGrpSpPr>
            <p:grpSpPr bwMode="auto">
              <a:xfrm>
                <a:off x="864" y="2928"/>
                <a:ext cx="192" cy="192"/>
                <a:chOff x="1824" y="2352"/>
                <a:chExt cx="192" cy="192"/>
              </a:xfrm>
            </p:grpSpPr>
            <p:sp>
              <p:nvSpPr>
                <p:cNvPr id="1344587" name="Rectangle 7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88" name="Oval 7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9" name="Group 77"/>
              <p:cNvGrpSpPr>
                <a:grpSpLocks/>
              </p:cNvGrpSpPr>
              <p:nvPr/>
            </p:nvGrpSpPr>
            <p:grpSpPr bwMode="auto">
              <a:xfrm>
                <a:off x="672" y="2352"/>
                <a:ext cx="192" cy="192"/>
                <a:chOff x="1824" y="2352"/>
                <a:chExt cx="192" cy="192"/>
              </a:xfrm>
            </p:grpSpPr>
            <p:sp>
              <p:nvSpPr>
                <p:cNvPr id="134459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91" name="Oval 7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92" name="Group 80"/>
              <p:cNvGrpSpPr>
                <a:grpSpLocks/>
              </p:cNvGrpSpPr>
              <p:nvPr/>
            </p:nvGrpSpPr>
            <p:grpSpPr bwMode="auto">
              <a:xfrm>
                <a:off x="672" y="2544"/>
                <a:ext cx="192" cy="192"/>
                <a:chOff x="1824" y="2352"/>
                <a:chExt cx="192" cy="192"/>
              </a:xfrm>
            </p:grpSpPr>
            <p:sp>
              <p:nvSpPr>
                <p:cNvPr id="1344593" name="Rectangle 8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94" name="Oval 8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95" name="Group 83"/>
              <p:cNvGrpSpPr>
                <a:grpSpLocks/>
              </p:cNvGrpSpPr>
              <p:nvPr/>
            </p:nvGrpSpPr>
            <p:grpSpPr bwMode="auto">
              <a:xfrm>
                <a:off x="672" y="2736"/>
                <a:ext cx="192" cy="192"/>
                <a:chOff x="1824" y="2352"/>
                <a:chExt cx="192" cy="192"/>
              </a:xfrm>
            </p:grpSpPr>
            <p:sp>
              <p:nvSpPr>
                <p:cNvPr id="1344596" name="Rectangle 8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97" name="Oval 8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98" name="Group 86"/>
              <p:cNvGrpSpPr>
                <a:grpSpLocks/>
              </p:cNvGrpSpPr>
              <p:nvPr/>
            </p:nvGrpSpPr>
            <p:grpSpPr bwMode="auto">
              <a:xfrm>
                <a:off x="672" y="2928"/>
                <a:ext cx="192" cy="192"/>
                <a:chOff x="1824" y="2352"/>
                <a:chExt cx="192" cy="192"/>
              </a:xfrm>
            </p:grpSpPr>
            <p:sp>
              <p:nvSpPr>
                <p:cNvPr id="1344599" name="Rectangle 8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0" name="Oval 8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01" name="Group 89"/>
              <p:cNvGrpSpPr>
                <a:grpSpLocks/>
              </p:cNvGrpSpPr>
              <p:nvPr/>
            </p:nvGrpSpPr>
            <p:grpSpPr bwMode="auto">
              <a:xfrm>
                <a:off x="480" y="2352"/>
                <a:ext cx="192" cy="192"/>
                <a:chOff x="1824" y="2352"/>
                <a:chExt cx="192" cy="192"/>
              </a:xfrm>
            </p:grpSpPr>
            <p:sp>
              <p:nvSpPr>
                <p:cNvPr id="1344602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3" name="Oval 9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04" name="Group 92"/>
              <p:cNvGrpSpPr>
                <a:grpSpLocks/>
              </p:cNvGrpSpPr>
              <p:nvPr/>
            </p:nvGrpSpPr>
            <p:grpSpPr bwMode="auto">
              <a:xfrm>
                <a:off x="480" y="2544"/>
                <a:ext cx="192" cy="192"/>
                <a:chOff x="1824" y="2352"/>
                <a:chExt cx="192" cy="192"/>
              </a:xfrm>
            </p:grpSpPr>
            <p:sp>
              <p:nvSpPr>
                <p:cNvPr id="1344605" name="Rectangle 9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6" name="Oval 9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07" name="Group 95"/>
              <p:cNvGrpSpPr>
                <a:grpSpLocks/>
              </p:cNvGrpSpPr>
              <p:nvPr/>
            </p:nvGrpSpPr>
            <p:grpSpPr bwMode="auto">
              <a:xfrm>
                <a:off x="480" y="2736"/>
                <a:ext cx="192" cy="192"/>
                <a:chOff x="1824" y="2352"/>
                <a:chExt cx="192" cy="192"/>
              </a:xfrm>
            </p:grpSpPr>
            <p:sp>
              <p:nvSpPr>
                <p:cNvPr id="1344608" name="Rectangle 9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9" name="Oval 9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10" name="Group 98"/>
              <p:cNvGrpSpPr>
                <a:grpSpLocks/>
              </p:cNvGrpSpPr>
              <p:nvPr/>
            </p:nvGrpSpPr>
            <p:grpSpPr bwMode="auto">
              <a:xfrm>
                <a:off x="480" y="2928"/>
                <a:ext cx="192" cy="192"/>
                <a:chOff x="1824" y="2352"/>
                <a:chExt cx="192" cy="192"/>
              </a:xfrm>
            </p:grpSpPr>
            <p:sp>
              <p:nvSpPr>
                <p:cNvPr id="1344611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12" name="Oval 10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613" name="AutoShape 101"/>
            <p:cNvSpPr>
              <a:spLocks noChangeArrowheads="1"/>
            </p:cNvSpPr>
            <p:nvPr/>
          </p:nvSpPr>
          <p:spPr bwMode="auto">
            <a:xfrm>
              <a:off x="432" y="2130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</p:grpSp>
      <p:sp>
        <p:nvSpPr>
          <p:cNvPr id="1344614" name="Rectangle 102"/>
          <p:cNvSpPr>
            <a:spLocks noGrp="1" noChangeArrowheads="1"/>
          </p:cNvSpPr>
          <p:nvPr>
            <p:ph type="title"/>
          </p:nvPr>
        </p:nvSpPr>
        <p:spPr>
          <a:xfrm>
            <a:off x="866775" y="152400"/>
            <a:ext cx="7162800" cy="6350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Instruction Parallelism</a:t>
            </a:r>
          </a:p>
        </p:txBody>
      </p:sp>
      <p:sp>
        <p:nvSpPr>
          <p:cNvPr id="1344615" name="Rectangle 103"/>
          <p:cNvSpPr>
            <a:spLocks noGrp="1" noChangeArrowheads="1"/>
          </p:cNvSpPr>
          <p:nvPr>
            <p:ph type="body" idx="1"/>
          </p:nvPr>
        </p:nvSpPr>
        <p:spPr>
          <a:xfrm>
            <a:off x="409575" y="996950"/>
            <a:ext cx="7651750" cy="660400"/>
          </a:xfrm>
          <a:noFill/>
          <a:ln/>
        </p:spPr>
        <p:txBody>
          <a:bodyPr wrap="none"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Can overlap execution of multiple vector instructions</a:t>
            </a:r>
          </a:p>
          <a:p>
            <a:pPr lvl="1"/>
            <a:r>
              <a:rPr lang="en-US" altLang="ko-KR" sz="1600">
                <a:ea typeface="굴림" charset="-127"/>
                <a:cs typeface="굴림" charset="-127"/>
              </a:rPr>
              <a:t>example machine has 32 elements per vector register and 8 lanes</a:t>
            </a:r>
          </a:p>
        </p:txBody>
      </p:sp>
      <p:grpSp>
        <p:nvGrpSpPr>
          <p:cNvPr id="1344616" name="Group 104"/>
          <p:cNvGrpSpPr>
            <a:grpSpLocks/>
          </p:cNvGrpSpPr>
          <p:nvPr/>
        </p:nvGrpSpPr>
        <p:grpSpPr bwMode="auto">
          <a:xfrm>
            <a:off x="685800" y="2014538"/>
            <a:ext cx="3276600" cy="1522412"/>
            <a:chOff x="432" y="1393"/>
            <a:chExt cx="2064" cy="959"/>
          </a:xfrm>
        </p:grpSpPr>
        <p:grpSp>
          <p:nvGrpSpPr>
            <p:cNvPr id="1344617" name="Group 105"/>
            <p:cNvGrpSpPr>
              <a:grpSpLocks/>
            </p:cNvGrpSpPr>
            <p:nvPr/>
          </p:nvGrpSpPr>
          <p:grpSpPr bwMode="auto">
            <a:xfrm>
              <a:off x="960" y="1584"/>
              <a:ext cx="1536" cy="768"/>
              <a:chOff x="480" y="1584"/>
              <a:chExt cx="1536" cy="768"/>
            </a:xfrm>
          </p:grpSpPr>
          <p:grpSp>
            <p:nvGrpSpPr>
              <p:cNvPr id="1344618" name="Group 106"/>
              <p:cNvGrpSpPr>
                <a:grpSpLocks/>
              </p:cNvGrpSpPr>
              <p:nvPr/>
            </p:nvGrpSpPr>
            <p:grpSpPr bwMode="auto">
              <a:xfrm>
                <a:off x="1824" y="1584"/>
                <a:ext cx="192" cy="192"/>
                <a:chOff x="1824" y="1584"/>
                <a:chExt cx="192" cy="192"/>
              </a:xfrm>
            </p:grpSpPr>
            <p:sp>
              <p:nvSpPr>
                <p:cNvPr id="1344619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20" name="Oval 10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621" name="Rectangle 109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622" name="Group 110"/>
              <p:cNvGrpSpPr>
                <a:grpSpLocks/>
              </p:cNvGrpSpPr>
              <p:nvPr/>
            </p:nvGrpSpPr>
            <p:grpSpPr bwMode="auto">
              <a:xfrm>
                <a:off x="1824" y="1776"/>
                <a:ext cx="192" cy="192"/>
                <a:chOff x="1824" y="1584"/>
                <a:chExt cx="192" cy="192"/>
              </a:xfrm>
            </p:grpSpPr>
            <p:sp>
              <p:nvSpPr>
                <p:cNvPr id="1344623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24" name="Oval 11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25" name="Group 113"/>
              <p:cNvGrpSpPr>
                <a:grpSpLocks/>
              </p:cNvGrpSpPr>
              <p:nvPr/>
            </p:nvGrpSpPr>
            <p:grpSpPr bwMode="auto">
              <a:xfrm>
                <a:off x="1824" y="1968"/>
                <a:ext cx="192" cy="192"/>
                <a:chOff x="1824" y="1584"/>
                <a:chExt cx="192" cy="192"/>
              </a:xfrm>
            </p:grpSpPr>
            <p:sp>
              <p:nvSpPr>
                <p:cNvPr id="1344626" name="Rectangle 11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27" name="Oval 11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28" name="Group 116"/>
              <p:cNvGrpSpPr>
                <a:grpSpLocks/>
              </p:cNvGrpSpPr>
              <p:nvPr/>
            </p:nvGrpSpPr>
            <p:grpSpPr bwMode="auto">
              <a:xfrm>
                <a:off x="1824" y="2160"/>
                <a:ext cx="192" cy="192"/>
                <a:chOff x="1824" y="1584"/>
                <a:chExt cx="192" cy="192"/>
              </a:xfrm>
            </p:grpSpPr>
            <p:sp>
              <p:nvSpPr>
                <p:cNvPr id="1344629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0" name="Oval 11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31" name="Group 119"/>
              <p:cNvGrpSpPr>
                <a:grpSpLocks/>
              </p:cNvGrpSpPr>
              <p:nvPr/>
            </p:nvGrpSpPr>
            <p:grpSpPr bwMode="auto">
              <a:xfrm>
                <a:off x="1632" y="1584"/>
                <a:ext cx="192" cy="192"/>
                <a:chOff x="1824" y="1584"/>
                <a:chExt cx="192" cy="192"/>
              </a:xfrm>
            </p:grpSpPr>
            <p:sp>
              <p:nvSpPr>
                <p:cNvPr id="1344632" name="Rectangle 12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3" name="Oval 12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34" name="Group 122"/>
              <p:cNvGrpSpPr>
                <a:grpSpLocks/>
              </p:cNvGrpSpPr>
              <p:nvPr/>
            </p:nvGrpSpPr>
            <p:grpSpPr bwMode="auto">
              <a:xfrm>
                <a:off x="1632" y="1776"/>
                <a:ext cx="192" cy="192"/>
                <a:chOff x="1824" y="1584"/>
                <a:chExt cx="192" cy="192"/>
              </a:xfrm>
            </p:grpSpPr>
            <p:sp>
              <p:nvSpPr>
                <p:cNvPr id="1344635" name="Rectangle 12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6" name="Oval 12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37" name="Group 125"/>
              <p:cNvGrpSpPr>
                <a:grpSpLocks/>
              </p:cNvGrpSpPr>
              <p:nvPr/>
            </p:nvGrpSpPr>
            <p:grpSpPr bwMode="auto">
              <a:xfrm>
                <a:off x="1632" y="1968"/>
                <a:ext cx="192" cy="192"/>
                <a:chOff x="1824" y="1584"/>
                <a:chExt cx="192" cy="192"/>
              </a:xfrm>
            </p:grpSpPr>
            <p:sp>
              <p:nvSpPr>
                <p:cNvPr id="1344638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9" name="Oval 12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0" name="Group 128"/>
              <p:cNvGrpSpPr>
                <a:grpSpLocks/>
              </p:cNvGrpSpPr>
              <p:nvPr/>
            </p:nvGrpSpPr>
            <p:grpSpPr bwMode="auto">
              <a:xfrm>
                <a:off x="1632" y="2160"/>
                <a:ext cx="192" cy="192"/>
                <a:chOff x="1824" y="1584"/>
                <a:chExt cx="192" cy="192"/>
              </a:xfrm>
            </p:grpSpPr>
            <p:sp>
              <p:nvSpPr>
                <p:cNvPr id="1344641" name="Rectangle 12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42" name="Oval 13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3" name="Group 131"/>
              <p:cNvGrpSpPr>
                <a:grpSpLocks/>
              </p:cNvGrpSpPr>
              <p:nvPr/>
            </p:nvGrpSpPr>
            <p:grpSpPr bwMode="auto">
              <a:xfrm>
                <a:off x="1440" y="1584"/>
                <a:ext cx="192" cy="192"/>
                <a:chOff x="1824" y="1584"/>
                <a:chExt cx="192" cy="192"/>
              </a:xfrm>
            </p:grpSpPr>
            <p:sp>
              <p:nvSpPr>
                <p:cNvPr id="1344644" name="Rectangle 13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45" name="Oval 13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6" name="Group 134"/>
              <p:cNvGrpSpPr>
                <a:grpSpLocks/>
              </p:cNvGrpSpPr>
              <p:nvPr/>
            </p:nvGrpSpPr>
            <p:grpSpPr bwMode="auto">
              <a:xfrm>
                <a:off x="1440" y="1776"/>
                <a:ext cx="192" cy="192"/>
                <a:chOff x="1824" y="1584"/>
                <a:chExt cx="192" cy="192"/>
              </a:xfrm>
            </p:grpSpPr>
            <p:sp>
              <p:nvSpPr>
                <p:cNvPr id="1344647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48" name="Oval 13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9" name="Group 137"/>
              <p:cNvGrpSpPr>
                <a:grpSpLocks/>
              </p:cNvGrpSpPr>
              <p:nvPr/>
            </p:nvGrpSpPr>
            <p:grpSpPr bwMode="auto">
              <a:xfrm>
                <a:off x="1440" y="1968"/>
                <a:ext cx="192" cy="192"/>
                <a:chOff x="1824" y="1584"/>
                <a:chExt cx="192" cy="192"/>
              </a:xfrm>
            </p:grpSpPr>
            <p:sp>
              <p:nvSpPr>
                <p:cNvPr id="1344650" name="Rectangle 13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51" name="Oval 13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52" name="Group 140"/>
              <p:cNvGrpSpPr>
                <a:grpSpLocks/>
              </p:cNvGrpSpPr>
              <p:nvPr/>
            </p:nvGrpSpPr>
            <p:grpSpPr bwMode="auto">
              <a:xfrm>
                <a:off x="1440" y="2160"/>
                <a:ext cx="192" cy="192"/>
                <a:chOff x="1824" y="1584"/>
                <a:chExt cx="192" cy="192"/>
              </a:xfrm>
            </p:grpSpPr>
            <p:sp>
              <p:nvSpPr>
                <p:cNvPr id="1344653" name="Rectangle 14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54" name="Oval 14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55" name="Group 143"/>
              <p:cNvGrpSpPr>
                <a:grpSpLocks/>
              </p:cNvGrpSpPr>
              <p:nvPr/>
            </p:nvGrpSpPr>
            <p:grpSpPr bwMode="auto">
              <a:xfrm>
                <a:off x="1248" y="1584"/>
                <a:ext cx="192" cy="192"/>
                <a:chOff x="1824" y="1584"/>
                <a:chExt cx="192" cy="192"/>
              </a:xfrm>
            </p:grpSpPr>
            <p:sp>
              <p:nvSpPr>
                <p:cNvPr id="1344656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57" name="Oval 14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58" name="Group 146"/>
              <p:cNvGrpSpPr>
                <a:grpSpLocks/>
              </p:cNvGrpSpPr>
              <p:nvPr/>
            </p:nvGrpSpPr>
            <p:grpSpPr bwMode="auto">
              <a:xfrm>
                <a:off x="1248" y="1776"/>
                <a:ext cx="192" cy="192"/>
                <a:chOff x="1824" y="1584"/>
                <a:chExt cx="192" cy="192"/>
              </a:xfrm>
            </p:grpSpPr>
            <p:sp>
              <p:nvSpPr>
                <p:cNvPr id="1344659" name="Rectangle 14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0" name="Oval 14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61" name="Group 149"/>
              <p:cNvGrpSpPr>
                <a:grpSpLocks/>
              </p:cNvGrpSpPr>
              <p:nvPr/>
            </p:nvGrpSpPr>
            <p:grpSpPr bwMode="auto">
              <a:xfrm>
                <a:off x="1248" y="1968"/>
                <a:ext cx="192" cy="192"/>
                <a:chOff x="1824" y="1584"/>
                <a:chExt cx="192" cy="192"/>
              </a:xfrm>
            </p:grpSpPr>
            <p:sp>
              <p:nvSpPr>
                <p:cNvPr id="1344662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3" name="Oval 15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64" name="Group 152"/>
              <p:cNvGrpSpPr>
                <a:grpSpLocks/>
              </p:cNvGrpSpPr>
              <p:nvPr/>
            </p:nvGrpSpPr>
            <p:grpSpPr bwMode="auto">
              <a:xfrm>
                <a:off x="1248" y="2160"/>
                <a:ext cx="192" cy="192"/>
                <a:chOff x="1824" y="1584"/>
                <a:chExt cx="192" cy="192"/>
              </a:xfrm>
            </p:grpSpPr>
            <p:sp>
              <p:nvSpPr>
                <p:cNvPr id="1344665" name="Rectangle 15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6" name="Oval 15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67" name="Group 155"/>
              <p:cNvGrpSpPr>
                <a:grpSpLocks/>
              </p:cNvGrpSpPr>
              <p:nvPr/>
            </p:nvGrpSpPr>
            <p:grpSpPr bwMode="auto">
              <a:xfrm>
                <a:off x="1056" y="1584"/>
                <a:ext cx="192" cy="192"/>
                <a:chOff x="1824" y="1584"/>
                <a:chExt cx="192" cy="192"/>
              </a:xfrm>
            </p:grpSpPr>
            <p:sp>
              <p:nvSpPr>
                <p:cNvPr id="1344668" name="Rectangle 15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9" name="Oval 15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0" name="Group 158"/>
              <p:cNvGrpSpPr>
                <a:grpSpLocks/>
              </p:cNvGrpSpPr>
              <p:nvPr/>
            </p:nvGrpSpPr>
            <p:grpSpPr bwMode="auto">
              <a:xfrm>
                <a:off x="1056" y="1776"/>
                <a:ext cx="192" cy="192"/>
                <a:chOff x="1824" y="1584"/>
                <a:chExt cx="192" cy="192"/>
              </a:xfrm>
            </p:grpSpPr>
            <p:sp>
              <p:nvSpPr>
                <p:cNvPr id="1344671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72" name="Oval 16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3" name="Group 161"/>
              <p:cNvGrpSpPr>
                <a:grpSpLocks/>
              </p:cNvGrpSpPr>
              <p:nvPr/>
            </p:nvGrpSpPr>
            <p:grpSpPr bwMode="auto">
              <a:xfrm>
                <a:off x="1056" y="1968"/>
                <a:ext cx="192" cy="192"/>
                <a:chOff x="1824" y="1584"/>
                <a:chExt cx="192" cy="192"/>
              </a:xfrm>
            </p:grpSpPr>
            <p:sp>
              <p:nvSpPr>
                <p:cNvPr id="1344674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75" name="Oval 16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6" name="Group 164"/>
              <p:cNvGrpSpPr>
                <a:grpSpLocks/>
              </p:cNvGrpSpPr>
              <p:nvPr/>
            </p:nvGrpSpPr>
            <p:grpSpPr bwMode="auto">
              <a:xfrm>
                <a:off x="1056" y="2160"/>
                <a:ext cx="192" cy="192"/>
                <a:chOff x="1824" y="1584"/>
                <a:chExt cx="192" cy="192"/>
              </a:xfrm>
            </p:grpSpPr>
            <p:sp>
              <p:nvSpPr>
                <p:cNvPr id="1344677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78" name="Oval 16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9" name="Group 167"/>
              <p:cNvGrpSpPr>
                <a:grpSpLocks/>
              </p:cNvGrpSpPr>
              <p:nvPr/>
            </p:nvGrpSpPr>
            <p:grpSpPr bwMode="auto">
              <a:xfrm>
                <a:off x="864" y="1584"/>
                <a:ext cx="192" cy="192"/>
                <a:chOff x="1824" y="1584"/>
                <a:chExt cx="192" cy="192"/>
              </a:xfrm>
            </p:grpSpPr>
            <p:sp>
              <p:nvSpPr>
                <p:cNvPr id="1344680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81" name="Oval 16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82" name="Group 170"/>
              <p:cNvGrpSpPr>
                <a:grpSpLocks/>
              </p:cNvGrpSpPr>
              <p:nvPr/>
            </p:nvGrpSpPr>
            <p:grpSpPr bwMode="auto">
              <a:xfrm>
                <a:off x="864" y="1776"/>
                <a:ext cx="192" cy="192"/>
                <a:chOff x="1824" y="1584"/>
                <a:chExt cx="192" cy="192"/>
              </a:xfrm>
            </p:grpSpPr>
            <p:sp>
              <p:nvSpPr>
                <p:cNvPr id="1344683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84" name="Oval 17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85" name="Group 173"/>
              <p:cNvGrpSpPr>
                <a:grpSpLocks/>
              </p:cNvGrpSpPr>
              <p:nvPr/>
            </p:nvGrpSpPr>
            <p:grpSpPr bwMode="auto">
              <a:xfrm>
                <a:off x="864" y="1968"/>
                <a:ext cx="192" cy="192"/>
                <a:chOff x="1824" y="1584"/>
                <a:chExt cx="192" cy="192"/>
              </a:xfrm>
            </p:grpSpPr>
            <p:sp>
              <p:nvSpPr>
                <p:cNvPr id="1344686" name="Rectangle 17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87" name="Oval 17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88" name="Group 176"/>
              <p:cNvGrpSpPr>
                <a:grpSpLocks/>
              </p:cNvGrpSpPr>
              <p:nvPr/>
            </p:nvGrpSpPr>
            <p:grpSpPr bwMode="auto">
              <a:xfrm>
                <a:off x="864" y="2160"/>
                <a:ext cx="192" cy="192"/>
                <a:chOff x="1824" y="1584"/>
                <a:chExt cx="192" cy="192"/>
              </a:xfrm>
            </p:grpSpPr>
            <p:sp>
              <p:nvSpPr>
                <p:cNvPr id="1344689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0" name="Oval 17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91" name="Group 179"/>
              <p:cNvGrpSpPr>
                <a:grpSpLocks/>
              </p:cNvGrpSpPr>
              <p:nvPr/>
            </p:nvGrpSpPr>
            <p:grpSpPr bwMode="auto">
              <a:xfrm>
                <a:off x="672" y="1584"/>
                <a:ext cx="192" cy="192"/>
                <a:chOff x="1824" y="1584"/>
                <a:chExt cx="192" cy="192"/>
              </a:xfrm>
            </p:grpSpPr>
            <p:sp>
              <p:nvSpPr>
                <p:cNvPr id="1344692" name="Rectangle 18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3" name="Oval 18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94" name="Group 182"/>
              <p:cNvGrpSpPr>
                <a:grpSpLocks/>
              </p:cNvGrpSpPr>
              <p:nvPr/>
            </p:nvGrpSpPr>
            <p:grpSpPr bwMode="auto">
              <a:xfrm>
                <a:off x="672" y="1776"/>
                <a:ext cx="192" cy="192"/>
                <a:chOff x="1824" y="1584"/>
                <a:chExt cx="192" cy="192"/>
              </a:xfrm>
            </p:grpSpPr>
            <p:sp>
              <p:nvSpPr>
                <p:cNvPr id="1344695" name="Rectangle 18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6" name="Oval 18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97" name="Group 185"/>
              <p:cNvGrpSpPr>
                <a:grpSpLocks/>
              </p:cNvGrpSpPr>
              <p:nvPr/>
            </p:nvGrpSpPr>
            <p:grpSpPr bwMode="auto">
              <a:xfrm>
                <a:off x="672" y="1968"/>
                <a:ext cx="192" cy="192"/>
                <a:chOff x="1824" y="1584"/>
                <a:chExt cx="192" cy="192"/>
              </a:xfrm>
            </p:grpSpPr>
            <p:sp>
              <p:nvSpPr>
                <p:cNvPr id="1344698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9" name="Oval 18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0" name="Group 188"/>
              <p:cNvGrpSpPr>
                <a:grpSpLocks/>
              </p:cNvGrpSpPr>
              <p:nvPr/>
            </p:nvGrpSpPr>
            <p:grpSpPr bwMode="auto">
              <a:xfrm>
                <a:off x="672" y="2160"/>
                <a:ext cx="192" cy="192"/>
                <a:chOff x="1824" y="1584"/>
                <a:chExt cx="192" cy="192"/>
              </a:xfrm>
            </p:grpSpPr>
            <p:sp>
              <p:nvSpPr>
                <p:cNvPr id="1344701" name="Rectangle 18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02" name="Oval 19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3" name="Group 191"/>
              <p:cNvGrpSpPr>
                <a:grpSpLocks/>
              </p:cNvGrpSpPr>
              <p:nvPr/>
            </p:nvGrpSpPr>
            <p:grpSpPr bwMode="auto">
              <a:xfrm>
                <a:off x="480" y="1584"/>
                <a:ext cx="192" cy="192"/>
                <a:chOff x="1824" y="1584"/>
                <a:chExt cx="192" cy="192"/>
              </a:xfrm>
            </p:grpSpPr>
            <p:sp>
              <p:nvSpPr>
                <p:cNvPr id="1344704" name="Rectangle 19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05" name="Oval 19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6" name="Group 194"/>
              <p:cNvGrpSpPr>
                <a:grpSpLocks/>
              </p:cNvGrpSpPr>
              <p:nvPr/>
            </p:nvGrpSpPr>
            <p:grpSpPr bwMode="auto">
              <a:xfrm>
                <a:off x="480" y="1776"/>
                <a:ext cx="192" cy="192"/>
                <a:chOff x="1824" y="1584"/>
                <a:chExt cx="192" cy="192"/>
              </a:xfrm>
            </p:grpSpPr>
            <p:sp>
              <p:nvSpPr>
                <p:cNvPr id="1344707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08" name="Oval 19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9" name="Group 197"/>
              <p:cNvGrpSpPr>
                <a:grpSpLocks/>
              </p:cNvGrpSpPr>
              <p:nvPr/>
            </p:nvGrpSpPr>
            <p:grpSpPr bwMode="auto">
              <a:xfrm>
                <a:off x="480" y="1968"/>
                <a:ext cx="192" cy="192"/>
                <a:chOff x="1824" y="1584"/>
                <a:chExt cx="192" cy="192"/>
              </a:xfrm>
            </p:grpSpPr>
            <p:sp>
              <p:nvSpPr>
                <p:cNvPr id="1344710" name="Rectangle 19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11" name="Oval 19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12" name="Group 200"/>
              <p:cNvGrpSpPr>
                <a:grpSpLocks/>
              </p:cNvGrpSpPr>
              <p:nvPr/>
            </p:nvGrpSpPr>
            <p:grpSpPr bwMode="auto">
              <a:xfrm>
                <a:off x="480" y="2160"/>
                <a:ext cx="192" cy="192"/>
                <a:chOff x="1824" y="1584"/>
                <a:chExt cx="192" cy="192"/>
              </a:xfrm>
            </p:grpSpPr>
            <p:sp>
              <p:nvSpPr>
                <p:cNvPr id="1344713" name="Rectangle 20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14" name="Oval 20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715" name="AutoShape 203"/>
            <p:cNvSpPr>
              <a:spLocks noChangeArrowheads="1"/>
            </p:cNvSpPr>
            <p:nvPr/>
          </p:nvSpPr>
          <p:spPr bwMode="auto">
            <a:xfrm>
              <a:off x="432" y="1393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</p:grpSp>
      <p:grpSp>
        <p:nvGrpSpPr>
          <p:cNvPr id="1344716" name="Group 204"/>
          <p:cNvGrpSpPr>
            <a:grpSpLocks/>
          </p:cNvGrpSpPr>
          <p:nvPr/>
        </p:nvGrpSpPr>
        <p:grpSpPr bwMode="auto">
          <a:xfrm>
            <a:off x="3200400" y="2270125"/>
            <a:ext cx="3200400" cy="1571625"/>
            <a:chOff x="2016" y="1554"/>
            <a:chExt cx="2016" cy="990"/>
          </a:xfrm>
        </p:grpSpPr>
        <p:grpSp>
          <p:nvGrpSpPr>
            <p:cNvPr id="1344717" name="Group 205"/>
            <p:cNvGrpSpPr>
              <a:grpSpLocks/>
            </p:cNvGrpSpPr>
            <p:nvPr/>
          </p:nvGrpSpPr>
          <p:grpSpPr bwMode="auto">
            <a:xfrm>
              <a:off x="2496" y="1776"/>
              <a:ext cx="1536" cy="768"/>
              <a:chOff x="2016" y="1776"/>
              <a:chExt cx="1536" cy="768"/>
            </a:xfrm>
          </p:grpSpPr>
          <p:grpSp>
            <p:nvGrpSpPr>
              <p:cNvPr id="1344718" name="Group 206"/>
              <p:cNvGrpSpPr>
                <a:grpSpLocks/>
              </p:cNvGrpSpPr>
              <p:nvPr/>
            </p:nvGrpSpPr>
            <p:grpSpPr bwMode="auto">
              <a:xfrm>
                <a:off x="2016" y="1776"/>
                <a:ext cx="192" cy="192"/>
                <a:chOff x="2016" y="1776"/>
                <a:chExt cx="192" cy="192"/>
              </a:xfrm>
            </p:grpSpPr>
            <p:sp>
              <p:nvSpPr>
                <p:cNvPr id="1344719" name="Rectangle 20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20" name="Freeform 20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721" name="Rectangle 209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722" name="Group 210"/>
              <p:cNvGrpSpPr>
                <a:grpSpLocks/>
              </p:cNvGrpSpPr>
              <p:nvPr/>
            </p:nvGrpSpPr>
            <p:grpSpPr bwMode="auto">
              <a:xfrm>
                <a:off x="2016" y="1968"/>
                <a:ext cx="192" cy="192"/>
                <a:chOff x="2016" y="1776"/>
                <a:chExt cx="192" cy="192"/>
              </a:xfrm>
            </p:grpSpPr>
            <p:sp>
              <p:nvSpPr>
                <p:cNvPr id="1344723" name="Rectangle 21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24" name="Freeform 21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25" name="Group 213"/>
              <p:cNvGrpSpPr>
                <a:grpSpLocks/>
              </p:cNvGrpSpPr>
              <p:nvPr/>
            </p:nvGrpSpPr>
            <p:grpSpPr bwMode="auto">
              <a:xfrm>
                <a:off x="2016" y="2160"/>
                <a:ext cx="192" cy="192"/>
                <a:chOff x="2016" y="1776"/>
                <a:chExt cx="192" cy="192"/>
              </a:xfrm>
            </p:grpSpPr>
            <p:sp>
              <p:nvSpPr>
                <p:cNvPr id="1344726" name="Rectangle 21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27" name="Freeform 21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28" name="Group 216"/>
              <p:cNvGrpSpPr>
                <a:grpSpLocks/>
              </p:cNvGrpSpPr>
              <p:nvPr/>
            </p:nvGrpSpPr>
            <p:grpSpPr bwMode="auto">
              <a:xfrm>
                <a:off x="2016" y="2352"/>
                <a:ext cx="192" cy="192"/>
                <a:chOff x="2016" y="1776"/>
                <a:chExt cx="192" cy="192"/>
              </a:xfrm>
            </p:grpSpPr>
            <p:sp>
              <p:nvSpPr>
                <p:cNvPr id="1344729" name="Rectangle 21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0" name="Freeform 21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31" name="Group 219"/>
              <p:cNvGrpSpPr>
                <a:grpSpLocks/>
              </p:cNvGrpSpPr>
              <p:nvPr/>
            </p:nvGrpSpPr>
            <p:grpSpPr bwMode="auto">
              <a:xfrm>
                <a:off x="2208" y="1776"/>
                <a:ext cx="192" cy="192"/>
                <a:chOff x="2016" y="1776"/>
                <a:chExt cx="192" cy="192"/>
              </a:xfrm>
            </p:grpSpPr>
            <p:sp>
              <p:nvSpPr>
                <p:cNvPr id="1344732" name="Rectangle 22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3" name="Freeform 22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34" name="Group 222"/>
              <p:cNvGrpSpPr>
                <a:grpSpLocks/>
              </p:cNvGrpSpPr>
              <p:nvPr/>
            </p:nvGrpSpPr>
            <p:grpSpPr bwMode="auto">
              <a:xfrm>
                <a:off x="2208" y="1968"/>
                <a:ext cx="192" cy="192"/>
                <a:chOff x="2016" y="1776"/>
                <a:chExt cx="192" cy="192"/>
              </a:xfrm>
            </p:grpSpPr>
            <p:sp>
              <p:nvSpPr>
                <p:cNvPr id="1344735" name="Rectangle 22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6" name="Freeform 22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37" name="Group 225"/>
              <p:cNvGrpSpPr>
                <a:grpSpLocks/>
              </p:cNvGrpSpPr>
              <p:nvPr/>
            </p:nvGrpSpPr>
            <p:grpSpPr bwMode="auto">
              <a:xfrm>
                <a:off x="2208" y="2160"/>
                <a:ext cx="192" cy="192"/>
                <a:chOff x="2016" y="1776"/>
                <a:chExt cx="192" cy="192"/>
              </a:xfrm>
            </p:grpSpPr>
            <p:sp>
              <p:nvSpPr>
                <p:cNvPr id="1344738" name="Rectangle 22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9" name="Freeform 22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0" name="Group 228"/>
              <p:cNvGrpSpPr>
                <a:grpSpLocks/>
              </p:cNvGrpSpPr>
              <p:nvPr/>
            </p:nvGrpSpPr>
            <p:grpSpPr bwMode="auto">
              <a:xfrm>
                <a:off x="2208" y="2352"/>
                <a:ext cx="192" cy="192"/>
                <a:chOff x="2016" y="1776"/>
                <a:chExt cx="192" cy="192"/>
              </a:xfrm>
            </p:grpSpPr>
            <p:sp>
              <p:nvSpPr>
                <p:cNvPr id="1344741" name="Rectangle 22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42" name="Freeform 23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3" name="Group 231"/>
              <p:cNvGrpSpPr>
                <a:grpSpLocks/>
              </p:cNvGrpSpPr>
              <p:nvPr/>
            </p:nvGrpSpPr>
            <p:grpSpPr bwMode="auto">
              <a:xfrm>
                <a:off x="2400" y="1776"/>
                <a:ext cx="192" cy="192"/>
                <a:chOff x="2016" y="1776"/>
                <a:chExt cx="192" cy="192"/>
              </a:xfrm>
            </p:grpSpPr>
            <p:sp>
              <p:nvSpPr>
                <p:cNvPr id="1344744" name="Rectangle 23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45" name="Freeform 23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6" name="Group 234"/>
              <p:cNvGrpSpPr>
                <a:grpSpLocks/>
              </p:cNvGrpSpPr>
              <p:nvPr/>
            </p:nvGrpSpPr>
            <p:grpSpPr bwMode="auto">
              <a:xfrm>
                <a:off x="2400" y="1968"/>
                <a:ext cx="192" cy="192"/>
                <a:chOff x="2016" y="1776"/>
                <a:chExt cx="192" cy="192"/>
              </a:xfrm>
            </p:grpSpPr>
            <p:sp>
              <p:nvSpPr>
                <p:cNvPr id="1344747" name="Rectangle 23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48" name="Freeform 23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9" name="Group 237"/>
              <p:cNvGrpSpPr>
                <a:grpSpLocks/>
              </p:cNvGrpSpPr>
              <p:nvPr/>
            </p:nvGrpSpPr>
            <p:grpSpPr bwMode="auto">
              <a:xfrm>
                <a:off x="2400" y="2160"/>
                <a:ext cx="192" cy="192"/>
                <a:chOff x="2016" y="1776"/>
                <a:chExt cx="192" cy="192"/>
              </a:xfrm>
            </p:grpSpPr>
            <p:sp>
              <p:nvSpPr>
                <p:cNvPr id="1344750" name="Rectangle 23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51" name="Freeform 23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52" name="Group 240"/>
              <p:cNvGrpSpPr>
                <a:grpSpLocks/>
              </p:cNvGrpSpPr>
              <p:nvPr/>
            </p:nvGrpSpPr>
            <p:grpSpPr bwMode="auto">
              <a:xfrm>
                <a:off x="2400" y="2352"/>
                <a:ext cx="192" cy="192"/>
                <a:chOff x="2016" y="1776"/>
                <a:chExt cx="192" cy="192"/>
              </a:xfrm>
            </p:grpSpPr>
            <p:sp>
              <p:nvSpPr>
                <p:cNvPr id="1344753" name="Rectangle 24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54" name="Freeform 24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55" name="Group 243"/>
              <p:cNvGrpSpPr>
                <a:grpSpLocks/>
              </p:cNvGrpSpPr>
              <p:nvPr/>
            </p:nvGrpSpPr>
            <p:grpSpPr bwMode="auto">
              <a:xfrm>
                <a:off x="2592" y="1776"/>
                <a:ext cx="192" cy="192"/>
                <a:chOff x="2016" y="1776"/>
                <a:chExt cx="192" cy="192"/>
              </a:xfrm>
            </p:grpSpPr>
            <p:sp>
              <p:nvSpPr>
                <p:cNvPr id="1344756" name="Rectangle 24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57" name="Freeform 24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58" name="Group 246"/>
              <p:cNvGrpSpPr>
                <a:grpSpLocks/>
              </p:cNvGrpSpPr>
              <p:nvPr/>
            </p:nvGrpSpPr>
            <p:grpSpPr bwMode="auto">
              <a:xfrm>
                <a:off x="2592" y="1968"/>
                <a:ext cx="192" cy="192"/>
                <a:chOff x="2016" y="1776"/>
                <a:chExt cx="192" cy="192"/>
              </a:xfrm>
            </p:grpSpPr>
            <p:sp>
              <p:nvSpPr>
                <p:cNvPr id="1344759" name="Rectangle 24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0" name="Freeform 24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61" name="Group 249"/>
              <p:cNvGrpSpPr>
                <a:grpSpLocks/>
              </p:cNvGrpSpPr>
              <p:nvPr/>
            </p:nvGrpSpPr>
            <p:grpSpPr bwMode="auto">
              <a:xfrm>
                <a:off x="2592" y="2160"/>
                <a:ext cx="192" cy="192"/>
                <a:chOff x="2016" y="1776"/>
                <a:chExt cx="192" cy="192"/>
              </a:xfrm>
            </p:grpSpPr>
            <p:sp>
              <p:nvSpPr>
                <p:cNvPr id="1344762" name="Rectangle 25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3" name="Freeform 25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64" name="Group 252"/>
              <p:cNvGrpSpPr>
                <a:grpSpLocks/>
              </p:cNvGrpSpPr>
              <p:nvPr/>
            </p:nvGrpSpPr>
            <p:grpSpPr bwMode="auto">
              <a:xfrm>
                <a:off x="2592" y="2352"/>
                <a:ext cx="192" cy="192"/>
                <a:chOff x="2016" y="1776"/>
                <a:chExt cx="192" cy="192"/>
              </a:xfrm>
            </p:grpSpPr>
            <p:sp>
              <p:nvSpPr>
                <p:cNvPr id="1344765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6" name="Freeform 25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67" name="Group 255"/>
              <p:cNvGrpSpPr>
                <a:grpSpLocks/>
              </p:cNvGrpSpPr>
              <p:nvPr/>
            </p:nvGrpSpPr>
            <p:grpSpPr bwMode="auto">
              <a:xfrm>
                <a:off x="2784" y="1776"/>
                <a:ext cx="192" cy="192"/>
                <a:chOff x="2016" y="1776"/>
                <a:chExt cx="192" cy="192"/>
              </a:xfrm>
            </p:grpSpPr>
            <p:sp>
              <p:nvSpPr>
                <p:cNvPr id="134476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9" name="Freeform 25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0" name="Group 258"/>
              <p:cNvGrpSpPr>
                <a:grpSpLocks/>
              </p:cNvGrpSpPr>
              <p:nvPr/>
            </p:nvGrpSpPr>
            <p:grpSpPr bwMode="auto">
              <a:xfrm>
                <a:off x="2784" y="1968"/>
                <a:ext cx="192" cy="192"/>
                <a:chOff x="2016" y="1776"/>
                <a:chExt cx="192" cy="192"/>
              </a:xfrm>
            </p:grpSpPr>
            <p:sp>
              <p:nvSpPr>
                <p:cNvPr id="134477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72" name="Freeform 26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3" name="Group 261"/>
              <p:cNvGrpSpPr>
                <a:grpSpLocks/>
              </p:cNvGrpSpPr>
              <p:nvPr/>
            </p:nvGrpSpPr>
            <p:grpSpPr bwMode="auto">
              <a:xfrm>
                <a:off x="2784" y="2160"/>
                <a:ext cx="192" cy="192"/>
                <a:chOff x="2016" y="1776"/>
                <a:chExt cx="192" cy="192"/>
              </a:xfrm>
            </p:grpSpPr>
            <p:sp>
              <p:nvSpPr>
                <p:cNvPr id="1344774" name="Rectangle 26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75" name="Freeform 26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6" name="Group 264"/>
              <p:cNvGrpSpPr>
                <a:grpSpLocks/>
              </p:cNvGrpSpPr>
              <p:nvPr/>
            </p:nvGrpSpPr>
            <p:grpSpPr bwMode="auto">
              <a:xfrm>
                <a:off x="2784" y="2352"/>
                <a:ext cx="192" cy="192"/>
                <a:chOff x="2016" y="1776"/>
                <a:chExt cx="192" cy="192"/>
              </a:xfrm>
            </p:grpSpPr>
            <p:sp>
              <p:nvSpPr>
                <p:cNvPr id="1344777" name="Rectangle 26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78" name="Freeform 26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9" name="Group 267"/>
              <p:cNvGrpSpPr>
                <a:grpSpLocks/>
              </p:cNvGrpSpPr>
              <p:nvPr/>
            </p:nvGrpSpPr>
            <p:grpSpPr bwMode="auto">
              <a:xfrm>
                <a:off x="2976" y="1776"/>
                <a:ext cx="192" cy="192"/>
                <a:chOff x="2016" y="1776"/>
                <a:chExt cx="192" cy="192"/>
              </a:xfrm>
            </p:grpSpPr>
            <p:sp>
              <p:nvSpPr>
                <p:cNvPr id="1344780" name="Rectangle 26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81" name="Freeform 26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82" name="Group 270"/>
              <p:cNvGrpSpPr>
                <a:grpSpLocks/>
              </p:cNvGrpSpPr>
              <p:nvPr/>
            </p:nvGrpSpPr>
            <p:grpSpPr bwMode="auto">
              <a:xfrm>
                <a:off x="2976" y="1968"/>
                <a:ext cx="192" cy="192"/>
                <a:chOff x="2016" y="1776"/>
                <a:chExt cx="192" cy="192"/>
              </a:xfrm>
            </p:grpSpPr>
            <p:sp>
              <p:nvSpPr>
                <p:cNvPr id="1344783" name="Rectangle 27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84" name="Freeform 27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85" name="Group 273"/>
              <p:cNvGrpSpPr>
                <a:grpSpLocks/>
              </p:cNvGrpSpPr>
              <p:nvPr/>
            </p:nvGrpSpPr>
            <p:grpSpPr bwMode="auto">
              <a:xfrm>
                <a:off x="2976" y="2160"/>
                <a:ext cx="192" cy="192"/>
                <a:chOff x="2016" y="1776"/>
                <a:chExt cx="192" cy="192"/>
              </a:xfrm>
            </p:grpSpPr>
            <p:sp>
              <p:nvSpPr>
                <p:cNvPr id="1344786" name="Rectangle 27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87" name="Freeform 27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88" name="Group 276"/>
              <p:cNvGrpSpPr>
                <a:grpSpLocks/>
              </p:cNvGrpSpPr>
              <p:nvPr/>
            </p:nvGrpSpPr>
            <p:grpSpPr bwMode="auto">
              <a:xfrm>
                <a:off x="2976" y="2352"/>
                <a:ext cx="192" cy="192"/>
                <a:chOff x="2016" y="1776"/>
                <a:chExt cx="192" cy="192"/>
              </a:xfrm>
            </p:grpSpPr>
            <p:sp>
              <p:nvSpPr>
                <p:cNvPr id="1344789" name="Rectangle 27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0" name="Freeform 27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91" name="Group 279"/>
              <p:cNvGrpSpPr>
                <a:grpSpLocks/>
              </p:cNvGrpSpPr>
              <p:nvPr/>
            </p:nvGrpSpPr>
            <p:grpSpPr bwMode="auto">
              <a:xfrm>
                <a:off x="3168" y="1776"/>
                <a:ext cx="192" cy="192"/>
                <a:chOff x="2016" y="1776"/>
                <a:chExt cx="192" cy="192"/>
              </a:xfrm>
            </p:grpSpPr>
            <p:sp>
              <p:nvSpPr>
                <p:cNvPr id="1344792" name="Rectangle 28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3" name="Freeform 28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94" name="Group 282"/>
              <p:cNvGrpSpPr>
                <a:grpSpLocks/>
              </p:cNvGrpSpPr>
              <p:nvPr/>
            </p:nvGrpSpPr>
            <p:grpSpPr bwMode="auto">
              <a:xfrm>
                <a:off x="3168" y="1968"/>
                <a:ext cx="192" cy="192"/>
                <a:chOff x="2016" y="1776"/>
                <a:chExt cx="192" cy="192"/>
              </a:xfrm>
            </p:grpSpPr>
            <p:sp>
              <p:nvSpPr>
                <p:cNvPr id="1344795" name="Rectangle 28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6" name="Freeform 28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97" name="Group 285"/>
              <p:cNvGrpSpPr>
                <a:grpSpLocks/>
              </p:cNvGrpSpPr>
              <p:nvPr/>
            </p:nvGrpSpPr>
            <p:grpSpPr bwMode="auto">
              <a:xfrm>
                <a:off x="3168" y="2160"/>
                <a:ext cx="192" cy="192"/>
                <a:chOff x="2016" y="1776"/>
                <a:chExt cx="192" cy="192"/>
              </a:xfrm>
            </p:grpSpPr>
            <p:sp>
              <p:nvSpPr>
                <p:cNvPr id="1344798" name="Rectangle 28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9" name="Freeform 28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0" name="Group 288"/>
              <p:cNvGrpSpPr>
                <a:grpSpLocks/>
              </p:cNvGrpSpPr>
              <p:nvPr/>
            </p:nvGrpSpPr>
            <p:grpSpPr bwMode="auto">
              <a:xfrm>
                <a:off x="3168" y="2352"/>
                <a:ext cx="192" cy="192"/>
                <a:chOff x="2016" y="1776"/>
                <a:chExt cx="192" cy="192"/>
              </a:xfrm>
            </p:grpSpPr>
            <p:sp>
              <p:nvSpPr>
                <p:cNvPr id="1344801" name="Rectangle 28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02" name="Freeform 29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3" name="Group 291"/>
              <p:cNvGrpSpPr>
                <a:grpSpLocks/>
              </p:cNvGrpSpPr>
              <p:nvPr/>
            </p:nvGrpSpPr>
            <p:grpSpPr bwMode="auto">
              <a:xfrm>
                <a:off x="3360" y="1776"/>
                <a:ext cx="192" cy="192"/>
                <a:chOff x="2016" y="1776"/>
                <a:chExt cx="192" cy="192"/>
              </a:xfrm>
            </p:grpSpPr>
            <p:sp>
              <p:nvSpPr>
                <p:cNvPr id="1344804" name="Rectangle 29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05" name="Freeform 29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6" name="Group 294"/>
              <p:cNvGrpSpPr>
                <a:grpSpLocks/>
              </p:cNvGrpSpPr>
              <p:nvPr/>
            </p:nvGrpSpPr>
            <p:grpSpPr bwMode="auto">
              <a:xfrm>
                <a:off x="3360" y="1968"/>
                <a:ext cx="192" cy="192"/>
                <a:chOff x="2016" y="1776"/>
                <a:chExt cx="192" cy="192"/>
              </a:xfrm>
            </p:grpSpPr>
            <p:sp>
              <p:nvSpPr>
                <p:cNvPr id="1344807" name="Rectangle 29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08" name="Freeform 29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9" name="Group 297"/>
              <p:cNvGrpSpPr>
                <a:grpSpLocks/>
              </p:cNvGrpSpPr>
              <p:nvPr/>
            </p:nvGrpSpPr>
            <p:grpSpPr bwMode="auto">
              <a:xfrm>
                <a:off x="3360" y="2160"/>
                <a:ext cx="192" cy="192"/>
                <a:chOff x="2016" y="1776"/>
                <a:chExt cx="192" cy="192"/>
              </a:xfrm>
            </p:grpSpPr>
            <p:sp>
              <p:nvSpPr>
                <p:cNvPr id="1344810" name="Rectangle 29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11" name="Freeform 29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12" name="Group 300"/>
              <p:cNvGrpSpPr>
                <a:grpSpLocks/>
              </p:cNvGrpSpPr>
              <p:nvPr/>
            </p:nvGrpSpPr>
            <p:grpSpPr bwMode="auto">
              <a:xfrm>
                <a:off x="3360" y="2352"/>
                <a:ext cx="192" cy="192"/>
                <a:chOff x="2016" y="1776"/>
                <a:chExt cx="192" cy="192"/>
              </a:xfrm>
            </p:grpSpPr>
            <p:sp>
              <p:nvSpPr>
                <p:cNvPr id="1344813" name="Rectangle 30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14" name="Freeform 30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815" name="AutoShape 303"/>
            <p:cNvSpPr>
              <a:spLocks noChangeArrowheads="1"/>
            </p:cNvSpPr>
            <p:nvPr/>
          </p:nvSpPr>
          <p:spPr bwMode="auto">
            <a:xfrm>
              <a:off x="2016" y="155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mul</a:t>
              </a:r>
            </a:p>
          </p:txBody>
        </p:sp>
      </p:grpSp>
      <p:grpSp>
        <p:nvGrpSpPr>
          <p:cNvPr id="1344816" name="Group 304"/>
          <p:cNvGrpSpPr>
            <a:grpSpLocks/>
          </p:cNvGrpSpPr>
          <p:nvPr/>
        </p:nvGrpSpPr>
        <p:grpSpPr bwMode="auto">
          <a:xfrm>
            <a:off x="3200400" y="3489325"/>
            <a:ext cx="3200400" cy="1571625"/>
            <a:chOff x="2016" y="2322"/>
            <a:chExt cx="2016" cy="990"/>
          </a:xfrm>
        </p:grpSpPr>
        <p:grpSp>
          <p:nvGrpSpPr>
            <p:cNvPr id="1344817" name="Group 305"/>
            <p:cNvGrpSpPr>
              <a:grpSpLocks/>
            </p:cNvGrpSpPr>
            <p:nvPr/>
          </p:nvGrpSpPr>
          <p:grpSpPr bwMode="auto">
            <a:xfrm>
              <a:off x="2496" y="2544"/>
              <a:ext cx="1536" cy="768"/>
              <a:chOff x="2016" y="2544"/>
              <a:chExt cx="1536" cy="768"/>
            </a:xfrm>
          </p:grpSpPr>
          <p:grpSp>
            <p:nvGrpSpPr>
              <p:cNvPr id="1344818" name="Group 306"/>
              <p:cNvGrpSpPr>
                <a:grpSpLocks/>
              </p:cNvGrpSpPr>
              <p:nvPr/>
            </p:nvGrpSpPr>
            <p:grpSpPr bwMode="auto">
              <a:xfrm>
                <a:off x="2016" y="2544"/>
                <a:ext cx="192" cy="192"/>
                <a:chOff x="2016" y="2544"/>
                <a:chExt cx="192" cy="192"/>
              </a:xfrm>
            </p:grpSpPr>
            <p:sp>
              <p:nvSpPr>
                <p:cNvPr id="1344819" name="Rectangle 30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20" name="Freeform 30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821" name="Rectangle 309"/>
              <p:cNvSpPr>
                <a:spLocks noChangeArrowheads="1"/>
              </p:cNvSpPr>
              <p:nvPr/>
            </p:nvSpPr>
            <p:spPr bwMode="auto">
              <a:xfrm>
                <a:off x="2016" y="254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822" name="Group 310"/>
              <p:cNvGrpSpPr>
                <a:grpSpLocks/>
              </p:cNvGrpSpPr>
              <p:nvPr/>
            </p:nvGrpSpPr>
            <p:grpSpPr bwMode="auto">
              <a:xfrm>
                <a:off x="2016" y="2736"/>
                <a:ext cx="192" cy="192"/>
                <a:chOff x="2016" y="2544"/>
                <a:chExt cx="192" cy="192"/>
              </a:xfrm>
            </p:grpSpPr>
            <p:sp>
              <p:nvSpPr>
                <p:cNvPr id="1344823" name="Rectangle 31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24" name="Freeform 31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25" name="Group 313"/>
              <p:cNvGrpSpPr>
                <a:grpSpLocks/>
              </p:cNvGrpSpPr>
              <p:nvPr/>
            </p:nvGrpSpPr>
            <p:grpSpPr bwMode="auto">
              <a:xfrm>
                <a:off x="2016" y="2928"/>
                <a:ext cx="192" cy="192"/>
                <a:chOff x="2016" y="2544"/>
                <a:chExt cx="192" cy="192"/>
              </a:xfrm>
            </p:grpSpPr>
            <p:sp>
              <p:nvSpPr>
                <p:cNvPr id="1344826" name="Rectangle 31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27" name="Freeform 31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28" name="Group 316"/>
              <p:cNvGrpSpPr>
                <a:grpSpLocks/>
              </p:cNvGrpSpPr>
              <p:nvPr/>
            </p:nvGrpSpPr>
            <p:grpSpPr bwMode="auto">
              <a:xfrm>
                <a:off x="2016" y="3120"/>
                <a:ext cx="192" cy="192"/>
                <a:chOff x="2016" y="2544"/>
                <a:chExt cx="192" cy="192"/>
              </a:xfrm>
            </p:grpSpPr>
            <p:sp>
              <p:nvSpPr>
                <p:cNvPr id="134482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0" name="Freeform 31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31" name="Group 319"/>
              <p:cNvGrpSpPr>
                <a:grpSpLocks/>
              </p:cNvGrpSpPr>
              <p:nvPr/>
            </p:nvGrpSpPr>
            <p:grpSpPr bwMode="auto">
              <a:xfrm>
                <a:off x="2208" y="2544"/>
                <a:ext cx="192" cy="192"/>
                <a:chOff x="2016" y="2544"/>
                <a:chExt cx="192" cy="192"/>
              </a:xfrm>
            </p:grpSpPr>
            <p:sp>
              <p:nvSpPr>
                <p:cNvPr id="1344832" name="Rectangle 32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3" name="Freeform 32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34" name="Group 322"/>
              <p:cNvGrpSpPr>
                <a:grpSpLocks/>
              </p:cNvGrpSpPr>
              <p:nvPr/>
            </p:nvGrpSpPr>
            <p:grpSpPr bwMode="auto">
              <a:xfrm>
                <a:off x="2208" y="2736"/>
                <a:ext cx="192" cy="192"/>
                <a:chOff x="2016" y="2544"/>
                <a:chExt cx="192" cy="192"/>
              </a:xfrm>
            </p:grpSpPr>
            <p:sp>
              <p:nvSpPr>
                <p:cNvPr id="134483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6" name="Freeform 32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37" name="Group 325"/>
              <p:cNvGrpSpPr>
                <a:grpSpLocks/>
              </p:cNvGrpSpPr>
              <p:nvPr/>
            </p:nvGrpSpPr>
            <p:grpSpPr bwMode="auto">
              <a:xfrm>
                <a:off x="2208" y="2928"/>
                <a:ext cx="192" cy="192"/>
                <a:chOff x="2016" y="2544"/>
                <a:chExt cx="192" cy="192"/>
              </a:xfrm>
            </p:grpSpPr>
            <p:sp>
              <p:nvSpPr>
                <p:cNvPr id="1344838" name="Rectangle 32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9" name="Freeform 32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0" name="Group 328"/>
              <p:cNvGrpSpPr>
                <a:grpSpLocks/>
              </p:cNvGrpSpPr>
              <p:nvPr/>
            </p:nvGrpSpPr>
            <p:grpSpPr bwMode="auto">
              <a:xfrm>
                <a:off x="2208" y="3120"/>
                <a:ext cx="192" cy="192"/>
                <a:chOff x="2016" y="2544"/>
                <a:chExt cx="192" cy="192"/>
              </a:xfrm>
            </p:grpSpPr>
            <p:sp>
              <p:nvSpPr>
                <p:cNvPr id="1344841" name="Rectangle 32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42" name="Freeform 33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3" name="Group 331"/>
              <p:cNvGrpSpPr>
                <a:grpSpLocks/>
              </p:cNvGrpSpPr>
              <p:nvPr/>
            </p:nvGrpSpPr>
            <p:grpSpPr bwMode="auto">
              <a:xfrm>
                <a:off x="2400" y="2544"/>
                <a:ext cx="192" cy="192"/>
                <a:chOff x="2016" y="2544"/>
                <a:chExt cx="192" cy="192"/>
              </a:xfrm>
            </p:grpSpPr>
            <p:sp>
              <p:nvSpPr>
                <p:cNvPr id="1344844" name="Rectangle 33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45" name="Freeform 33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6" name="Group 334"/>
              <p:cNvGrpSpPr>
                <a:grpSpLocks/>
              </p:cNvGrpSpPr>
              <p:nvPr/>
            </p:nvGrpSpPr>
            <p:grpSpPr bwMode="auto">
              <a:xfrm>
                <a:off x="2400" y="2736"/>
                <a:ext cx="192" cy="192"/>
                <a:chOff x="2016" y="2544"/>
                <a:chExt cx="192" cy="192"/>
              </a:xfrm>
            </p:grpSpPr>
            <p:sp>
              <p:nvSpPr>
                <p:cNvPr id="1344847" name="Rectangle 33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48" name="Freeform 33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9" name="Group 337"/>
              <p:cNvGrpSpPr>
                <a:grpSpLocks/>
              </p:cNvGrpSpPr>
              <p:nvPr/>
            </p:nvGrpSpPr>
            <p:grpSpPr bwMode="auto">
              <a:xfrm>
                <a:off x="2400" y="2928"/>
                <a:ext cx="192" cy="192"/>
                <a:chOff x="2016" y="2544"/>
                <a:chExt cx="192" cy="192"/>
              </a:xfrm>
            </p:grpSpPr>
            <p:sp>
              <p:nvSpPr>
                <p:cNvPr id="1344850" name="Rectangle 33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51" name="Freeform 33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52" name="Group 340"/>
              <p:cNvGrpSpPr>
                <a:grpSpLocks/>
              </p:cNvGrpSpPr>
              <p:nvPr/>
            </p:nvGrpSpPr>
            <p:grpSpPr bwMode="auto">
              <a:xfrm>
                <a:off x="2400" y="3120"/>
                <a:ext cx="192" cy="192"/>
                <a:chOff x="2016" y="2544"/>
                <a:chExt cx="192" cy="192"/>
              </a:xfrm>
            </p:grpSpPr>
            <p:sp>
              <p:nvSpPr>
                <p:cNvPr id="1344853" name="Rectangle 34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54" name="Freeform 34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55" name="Group 343"/>
              <p:cNvGrpSpPr>
                <a:grpSpLocks/>
              </p:cNvGrpSpPr>
              <p:nvPr/>
            </p:nvGrpSpPr>
            <p:grpSpPr bwMode="auto">
              <a:xfrm>
                <a:off x="2592" y="2544"/>
                <a:ext cx="192" cy="192"/>
                <a:chOff x="2016" y="2544"/>
                <a:chExt cx="192" cy="192"/>
              </a:xfrm>
            </p:grpSpPr>
            <p:sp>
              <p:nvSpPr>
                <p:cNvPr id="1344856" name="Rectangle 34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57" name="Freeform 34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58" name="Group 346"/>
              <p:cNvGrpSpPr>
                <a:grpSpLocks/>
              </p:cNvGrpSpPr>
              <p:nvPr/>
            </p:nvGrpSpPr>
            <p:grpSpPr bwMode="auto">
              <a:xfrm>
                <a:off x="2592" y="2736"/>
                <a:ext cx="192" cy="192"/>
                <a:chOff x="2016" y="2544"/>
                <a:chExt cx="192" cy="192"/>
              </a:xfrm>
            </p:grpSpPr>
            <p:sp>
              <p:nvSpPr>
                <p:cNvPr id="1344859" name="Rectangle 34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0" name="Freeform 34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61" name="Group 349"/>
              <p:cNvGrpSpPr>
                <a:grpSpLocks/>
              </p:cNvGrpSpPr>
              <p:nvPr/>
            </p:nvGrpSpPr>
            <p:grpSpPr bwMode="auto">
              <a:xfrm>
                <a:off x="2592" y="2928"/>
                <a:ext cx="192" cy="192"/>
                <a:chOff x="2016" y="2544"/>
                <a:chExt cx="192" cy="192"/>
              </a:xfrm>
            </p:grpSpPr>
            <p:sp>
              <p:nvSpPr>
                <p:cNvPr id="1344862" name="Rectangle 35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3" name="Freeform 35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64" name="Group 352"/>
              <p:cNvGrpSpPr>
                <a:grpSpLocks/>
              </p:cNvGrpSpPr>
              <p:nvPr/>
            </p:nvGrpSpPr>
            <p:grpSpPr bwMode="auto">
              <a:xfrm>
                <a:off x="2592" y="3120"/>
                <a:ext cx="192" cy="192"/>
                <a:chOff x="2016" y="2544"/>
                <a:chExt cx="192" cy="192"/>
              </a:xfrm>
            </p:grpSpPr>
            <p:sp>
              <p:nvSpPr>
                <p:cNvPr id="1344865" name="Rectangle 35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6" name="Freeform 35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67" name="Group 355"/>
              <p:cNvGrpSpPr>
                <a:grpSpLocks/>
              </p:cNvGrpSpPr>
              <p:nvPr/>
            </p:nvGrpSpPr>
            <p:grpSpPr bwMode="auto">
              <a:xfrm>
                <a:off x="2784" y="2544"/>
                <a:ext cx="192" cy="192"/>
                <a:chOff x="2016" y="2544"/>
                <a:chExt cx="192" cy="192"/>
              </a:xfrm>
            </p:grpSpPr>
            <p:sp>
              <p:nvSpPr>
                <p:cNvPr id="1344868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9" name="Freeform 35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0" name="Group 358"/>
              <p:cNvGrpSpPr>
                <a:grpSpLocks/>
              </p:cNvGrpSpPr>
              <p:nvPr/>
            </p:nvGrpSpPr>
            <p:grpSpPr bwMode="auto">
              <a:xfrm>
                <a:off x="2784" y="2736"/>
                <a:ext cx="192" cy="192"/>
                <a:chOff x="2016" y="2544"/>
                <a:chExt cx="192" cy="192"/>
              </a:xfrm>
            </p:grpSpPr>
            <p:sp>
              <p:nvSpPr>
                <p:cNvPr id="1344871" name="Rectangle 35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72" name="Freeform 36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3" name="Group 361"/>
              <p:cNvGrpSpPr>
                <a:grpSpLocks/>
              </p:cNvGrpSpPr>
              <p:nvPr/>
            </p:nvGrpSpPr>
            <p:grpSpPr bwMode="auto">
              <a:xfrm>
                <a:off x="2784" y="2928"/>
                <a:ext cx="192" cy="192"/>
                <a:chOff x="2016" y="2544"/>
                <a:chExt cx="192" cy="192"/>
              </a:xfrm>
            </p:grpSpPr>
            <p:sp>
              <p:nvSpPr>
                <p:cNvPr id="1344874" name="Rectangle 36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75" name="Freeform 36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6" name="Group 364"/>
              <p:cNvGrpSpPr>
                <a:grpSpLocks/>
              </p:cNvGrpSpPr>
              <p:nvPr/>
            </p:nvGrpSpPr>
            <p:grpSpPr bwMode="auto">
              <a:xfrm>
                <a:off x="2784" y="3120"/>
                <a:ext cx="192" cy="192"/>
                <a:chOff x="2016" y="2544"/>
                <a:chExt cx="192" cy="192"/>
              </a:xfrm>
            </p:grpSpPr>
            <p:sp>
              <p:nvSpPr>
                <p:cNvPr id="1344877" name="Rectangle 36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78" name="Freeform 36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9" name="Group 367"/>
              <p:cNvGrpSpPr>
                <a:grpSpLocks/>
              </p:cNvGrpSpPr>
              <p:nvPr/>
            </p:nvGrpSpPr>
            <p:grpSpPr bwMode="auto">
              <a:xfrm>
                <a:off x="2976" y="2544"/>
                <a:ext cx="192" cy="192"/>
                <a:chOff x="2016" y="2544"/>
                <a:chExt cx="192" cy="192"/>
              </a:xfrm>
            </p:grpSpPr>
            <p:sp>
              <p:nvSpPr>
                <p:cNvPr id="1344880" name="Rectangle 36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81" name="Freeform 36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82" name="Group 370"/>
              <p:cNvGrpSpPr>
                <a:grpSpLocks/>
              </p:cNvGrpSpPr>
              <p:nvPr/>
            </p:nvGrpSpPr>
            <p:grpSpPr bwMode="auto">
              <a:xfrm>
                <a:off x="2976" y="2736"/>
                <a:ext cx="192" cy="192"/>
                <a:chOff x="2016" y="2544"/>
                <a:chExt cx="192" cy="192"/>
              </a:xfrm>
            </p:grpSpPr>
            <p:sp>
              <p:nvSpPr>
                <p:cNvPr id="1344883" name="Rectangle 37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84" name="Freeform 37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85" name="Group 373"/>
              <p:cNvGrpSpPr>
                <a:grpSpLocks/>
              </p:cNvGrpSpPr>
              <p:nvPr/>
            </p:nvGrpSpPr>
            <p:grpSpPr bwMode="auto">
              <a:xfrm>
                <a:off x="2976" y="2928"/>
                <a:ext cx="192" cy="192"/>
                <a:chOff x="2016" y="2544"/>
                <a:chExt cx="192" cy="192"/>
              </a:xfrm>
            </p:grpSpPr>
            <p:sp>
              <p:nvSpPr>
                <p:cNvPr id="1344886" name="Rectangle 37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87" name="Freeform 37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88" name="Group 376"/>
              <p:cNvGrpSpPr>
                <a:grpSpLocks/>
              </p:cNvGrpSpPr>
              <p:nvPr/>
            </p:nvGrpSpPr>
            <p:grpSpPr bwMode="auto">
              <a:xfrm>
                <a:off x="2976" y="3120"/>
                <a:ext cx="192" cy="192"/>
                <a:chOff x="2016" y="2544"/>
                <a:chExt cx="192" cy="192"/>
              </a:xfrm>
            </p:grpSpPr>
            <p:sp>
              <p:nvSpPr>
                <p:cNvPr id="1344889" name="Rectangle 37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0" name="Freeform 37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91" name="Group 379"/>
              <p:cNvGrpSpPr>
                <a:grpSpLocks/>
              </p:cNvGrpSpPr>
              <p:nvPr/>
            </p:nvGrpSpPr>
            <p:grpSpPr bwMode="auto">
              <a:xfrm>
                <a:off x="3168" y="2544"/>
                <a:ext cx="192" cy="192"/>
                <a:chOff x="2016" y="2544"/>
                <a:chExt cx="192" cy="192"/>
              </a:xfrm>
            </p:grpSpPr>
            <p:sp>
              <p:nvSpPr>
                <p:cNvPr id="1344892" name="Rectangle 38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3" name="Freeform 38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94" name="Group 382"/>
              <p:cNvGrpSpPr>
                <a:grpSpLocks/>
              </p:cNvGrpSpPr>
              <p:nvPr/>
            </p:nvGrpSpPr>
            <p:grpSpPr bwMode="auto">
              <a:xfrm>
                <a:off x="3168" y="2736"/>
                <a:ext cx="192" cy="192"/>
                <a:chOff x="2016" y="2544"/>
                <a:chExt cx="192" cy="192"/>
              </a:xfrm>
            </p:grpSpPr>
            <p:sp>
              <p:nvSpPr>
                <p:cNvPr id="1344895" name="Rectangle 38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6" name="Freeform 38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97" name="Group 385"/>
              <p:cNvGrpSpPr>
                <a:grpSpLocks/>
              </p:cNvGrpSpPr>
              <p:nvPr/>
            </p:nvGrpSpPr>
            <p:grpSpPr bwMode="auto">
              <a:xfrm>
                <a:off x="3168" y="2928"/>
                <a:ext cx="192" cy="192"/>
                <a:chOff x="2016" y="2544"/>
                <a:chExt cx="192" cy="192"/>
              </a:xfrm>
            </p:grpSpPr>
            <p:sp>
              <p:nvSpPr>
                <p:cNvPr id="1344898" name="Rectangle 38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9" name="Freeform 38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0" name="Group 388"/>
              <p:cNvGrpSpPr>
                <a:grpSpLocks/>
              </p:cNvGrpSpPr>
              <p:nvPr/>
            </p:nvGrpSpPr>
            <p:grpSpPr bwMode="auto">
              <a:xfrm>
                <a:off x="3168" y="3120"/>
                <a:ext cx="192" cy="192"/>
                <a:chOff x="2016" y="2544"/>
                <a:chExt cx="192" cy="192"/>
              </a:xfrm>
            </p:grpSpPr>
            <p:sp>
              <p:nvSpPr>
                <p:cNvPr id="1344901" name="Rectangle 38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02" name="Freeform 39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3" name="Group 391"/>
              <p:cNvGrpSpPr>
                <a:grpSpLocks/>
              </p:cNvGrpSpPr>
              <p:nvPr/>
            </p:nvGrpSpPr>
            <p:grpSpPr bwMode="auto">
              <a:xfrm>
                <a:off x="3360" y="2544"/>
                <a:ext cx="192" cy="192"/>
                <a:chOff x="2016" y="2544"/>
                <a:chExt cx="192" cy="192"/>
              </a:xfrm>
            </p:grpSpPr>
            <p:sp>
              <p:nvSpPr>
                <p:cNvPr id="1344904" name="Rectangle 39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05" name="Freeform 39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6" name="Group 394"/>
              <p:cNvGrpSpPr>
                <a:grpSpLocks/>
              </p:cNvGrpSpPr>
              <p:nvPr/>
            </p:nvGrpSpPr>
            <p:grpSpPr bwMode="auto">
              <a:xfrm>
                <a:off x="3360" y="2736"/>
                <a:ext cx="192" cy="192"/>
                <a:chOff x="2016" y="2544"/>
                <a:chExt cx="192" cy="192"/>
              </a:xfrm>
            </p:grpSpPr>
            <p:sp>
              <p:nvSpPr>
                <p:cNvPr id="1344907" name="Rectangle 39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08" name="Freeform 39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9" name="Group 397"/>
              <p:cNvGrpSpPr>
                <a:grpSpLocks/>
              </p:cNvGrpSpPr>
              <p:nvPr/>
            </p:nvGrpSpPr>
            <p:grpSpPr bwMode="auto">
              <a:xfrm>
                <a:off x="3360" y="2928"/>
                <a:ext cx="192" cy="192"/>
                <a:chOff x="2016" y="2544"/>
                <a:chExt cx="192" cy="192"/>
              </a:xfrm>
            </p:grpSpPr>
            <p:sp>
              <p:nvSpPr>
                <p:cNvPr id="1344910" name="Rectangle 39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11" name="Freeform 39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12" name="Group 400"/>
              <p:cNvGrpSpPr>
                <a:grpSpLocks/>
              </p:cNvGrpSpPr>
              <p:nvPr/>
            </p:nvGrpSpPr>
            <p:grpSpPr bwMode="auto">
              <a:xfrm>
                <a:off x="3360" y="3120"/>
                <a:ext cx="192" cy="192"/>
                <a:chOff x="2016" y="2544"/>
                <a:chExt cx="192" cy="192"/>
              </a:xfrm>
            </p:grpSpPr>
            <p:sp>
              <p:nvSpPr>
                <p:cNvPr id="1344913" name="Rectangle 40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14" name="Freeform 40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915" name="AutoShape 403"/>
            <p:cNvSpPr>
              <a:spLocks noChangeArrowheads="1"/>
            </p:cNvSpPr>
            <p:nvPr/>
          </p:nvSpPr>
          <p:spPr bwMode="auto">
            <a:xfrm>
              <a:off x="2016" y="232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mul</a:t>
              </a:r>
            </a:p>
          </p:txBody>
        </p:sp>
      </p:grpSp>
      <p:grpSp>
        <p:nvGrpSpPr>
          <p:cNvPr id="1344916" name="Group 404"/>
          <p:cNvGrpSpPr>
            <a:grpSpLocks/>
          </p:cNvGrpSpPr>
          <p:nvPr/>
        </p:nvGrpSpPr>
        <p:grpSpPr bwMode="auto">
          <a:xfrm>
            <a:off x="5638800" y="2651125"/>
            <a:ext cx="3200400" cy="1495425"/>
            <a:chOff x="3552" y="1794"/>
            <a:chExt cx="2016" cy="942"/>
          </a:xfrm>
        </p:grpSpPr>
        <p:grpSp>
          <p:nvGrpSpPr>
            <p:cNvPr id="1344917" name="Group 405"/>
            <p:cNvGrpSpPr>
              <a:grpSpLocks/>
            </p:cNvGrpSpPr>
            <p:nvPr/>
          </p:nvGrpSpPr>
          <p:grpSpPr bwMode="auto">
            <a:xfrm>
              <a:off x="4032" y="1968"/>
              <a:ext cx="1536" cy="768"/>
              <a:chOff x="3552" y="1968"/>
              <a:chExt cx="1536" cy="768"/>
            </a:xfrm>
          </p:grpSpPr>
          <p:sp>
            <p:nvSpPr>
              <p:cNvPr id="1344918" name="Rectangle 406"/>
              <p:cNvSpPr>
                <a:spLocks noChangeArrowheads="1"/>
              </p:cNvSpPr>
              <p:nvPr/>
            </p:nvSpPr>
            <p:spPr bwMode="auto">
              <a:xfrm>
                <a:off x="3552" y="1968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919" name="Group 407"/>
              <p:cNvGrpSpPr>
                <a:grpSpLocks/>
              </p:cNvGrpSpPr>
              <p:nvPr/>
            </p:nvGrpSpPr>
            <p:grpSpPr bwMode="auto">
              <a:xfrm>
                <a:off x="3552" y="1968"/>
                <a:ext cx="192" cy="192"/>
                <a:chOff x="3552" y="1968"/>
                <a:chExt cx="192" cy="192"/>
              </a:xfrm>
            </p:grpSpPr>
            <p:sp>
              <p:nvSpPr>
                <p:cNvPr id="1344920" name="Rectangle 40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21" name="Rectangle 40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22" name="Group 410"/>
              <p:cNvGrpSpPr>
                <a:grpSpLocks/>
              </p:cNvGrpSpPr>
              <p:nvPr/>
            </p:nvGrpSpPr>
            <p:grpSpPr bwMode="auto">
              <a:xfrm>
                <a:off x="3552" y="2160"/>
                <a:ext cx="192" cy="192"/>
                <a:chOff x="3552" y="1968"/>
                <a:chExt cx="192" cy="192"/>
              </a:xfrm>
            </p:grpSpPr>
            <p:sp>
              <p:nvSpPr>
                <p:cNvPr id="1344923" name="Rectangle 41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24" name="Rectangle 41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25" name="Group 413"/>
              <p:cNvGrpSpPr>
                <a:grpSpLocks/>
              </p:cNvGrpSpPr>
              <p:nvPr/>
            </p:nvGrpSpPr>
            <p:grpSpPr bwMode="auto">
              <a:xfrm>
                <a:off x="3552" y="2352"/>
                <a:ext cx="192" cy="192"/>
                <a:chOff x="3552" y="1968"/>
                <a:chExt cx="192" cy="192"/>
              </a:xfrm>
            </p:grpSpPr>
            <p:sp>
              <p:nvSpPr>
                <p:cNvPr id="1344926" name="Rectangle 41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27" name="Rectangle 41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28" name="Group 416"/>
              <p:cNvGrpSpPr>
                <a:grpSpLocks/>
              </p:cNvGrpSpPr>
              <p:nvPr/>
            </p:nvGrpSpPr>
            <p:grpSpPr bwMode="auto">
              <a:xfrm>
                <a:off x="3552" y="2544"/>
                <a:ext cx="192" cy="192"/>
                <a:chOff x="3552" y="1968"/>
                <a:chExt cx="192" cy="192"/>
              </a:xfrm>
            </p:grpSpPr>
            <p:sp>
              <p:nvSpPr>
                <p:cNvPr id="1344929" name="Rectangle 41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0" name="Rectangle 41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31" name="Group 419"/>
              <p:cNvGrpSpPr>
                <a:grpSpLocks/>
              </p:cNvGrpSpPr>
              <p:nvPr/>
            </p:nvGrpSpPr>
            <p:grpSpPr bwMode="auto">
              <a:xfrm>
                <a:off x="3744" y="1968"/>
                <a:ext cx="192" cy="192"/>
                <a:chOff x="3552" y="1968"/>
                <a:chExt cx="192" cy="192"/>
              </a:xfrm>
            </p:grpSpPr>
            <p:sp>
              <p:nvSpPr>
                <p:cNvPr id="1344932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3" name="Rectangle 42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34" name="Group 422"/>
              <p:cNvGrpSpPr>
                <a:grpSpLocks/>
              </p:cNvGrpSpPr>
              <p:nvPr/>
            </p:nvGrpSpPr>
            <p:grpSpPr bwMode="auto">
              <a:xfrm>
                <a:off x="3744" y="2160"/>
                <a:ext cx="192" cy="192"/>
                <a:chOff x="3552" y="1968"/>
                <a:chExt cx="192" cy="192"/>
              </a:xfrm>
            </p:grpSpPr>
            <p:sp>
              <p:nvSpPr>
                <p:cNvPr id="1344935" name="Rectangle 42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6" name="Rectangle 42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37" name="Group 425"/>
              <p:cNvGrpSpPr>
                <a:grpSpLocks/>
              </p:cNvGrpSpPr>
              <p:nvPr/>
            </p:nvGrpSpPr>
            <p:grpSpPr bwMode="auto">
              <a:xfrm>
                <a:off x="3744" y="2352"/>
                <a:ext cx="192" cy="192"/>
                <a:chOff x="3552" y="1968"/>
                <a:chExt cx="192" cy="192"/>
              </a:xfrm>
            </p:grpSpPr>
            <p:sp>
              <p:nvSpPr>
                <p:cNvPr id="1344938" name="Rectangle 42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9" name="Rectangle 42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0" name="Group 428"/>
              <p:cNvGrpSpPr>
                <a:grpSpLocks/>
              </p:cNvGrpSpPr>
              <p:nvPr/>
            </p:nvGrpSpPr>
            <p:grpSpPr bwMode="auto">
              <a:xfrm>
                <a:off x="3744" y="2544"/>
                <a:ext cx="192" cy="192"/>
                <a:chOff x="3552" y="1968"/>
                <a:chExt cx="192" cy="192"/>
              </a:xfrm>
            </p:grpSpPr>
            <p:sp>
              <p:nvSpPr>
                <p:cNvPr id="1344941" name="Rectangle 42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42" name="Rectangle 43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3" name="Group 431"/>
              <p:cNvGrpSpPr>
                <a:grpSpLocks/>
              </p:cNvGrpSpPr>
              <p:nvPr/>
            </p:nvGrpSpPr>
            <p:grpSpPr bwMode="auto">
              <a:xfrm>
                <a:off x="3936" y="1968"/>
                <a:ext cx="192" cy="192"/>
                <a:chOff x="3552" y="1968"/>
                <a:chExt cx="192" cy="192"/>
              </a:xfrm>
            </p:grpSpPr>
            <p:sp>
              <p:nvSpPr>
                <p:cNvPr id="1344944" name="Rectangle 43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45" name="Rectangle 43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6" name="Group 434"/>
              <p:cNvGrpSpPr>
                <a:grpSpLocks/>
              </p:cNvGrpSpPr>
              <p:nvPr/>
            </p:nvGrpSpPr>
            <p:grpSpPr bwMode="auto">
              <a:xfrm>
                <a:off x="3936" y="2160"/>
                <a:ext cx="192" cy="192"/>
                <a:chOff x="3552" y="1968"/>
                <a:chExt cx="192" cy="192"/>
              </a:xfrm>
            </p:grpSpPr>
            <p:sp>
              <p:nvSpPr>
                <p:cNvPr id="1344947" name="Rectangle 43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48" name="Rectangle 43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9" name="Group 437"/>
              <p:cNvGrpSpPr>
                <a:grpSpLocks/>
              </p:cNvGrpSpPr>
              <p:nvPr/>
            </p:nvGrpSpPr>
            <p:grpSpPr bwMode="auto">
              <a:xfrm>
                <a:off x="3936" y="2352"/>
                <a:ext cx="192" cy="192"/>
                <a:chOff x="3552" y="1968"/>
                <a:chExt cx="192" cy="192"/>
              </a:xfrm>
            </p:grpSpPr>
            <p:sp>
              <p:nvSpPr>
                <p:cNvPr id="1344950" name="Rectangle 43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51" name="Rectangle 43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52" name="Group 440"/>
              <p:cNvGrpSpPr>
                <a:grpSpLocks/>
              </p:cNvGrpSpPr>
              <p:nvPr/>
            </p:nvGrpSpPr>
            <p:grpSpPr bwMode="auto">
              <a:xfrm>
                <a:off x="3936" y="2544"/>
                <a:ext cx="192" cy="192"/>
                <a:chOff x="3552" y="1968"/>
                <a:chExt cx="192" cy="192"/>
              </a:xfrm>
            </p:grpSpPr>
            <p:sp>
              <p:nvSpPr>
                <p:cNvPr id="1344953" name="Rectangle 44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54" name="Rectangle 44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55" name="Group 443"/>
              <p:cNvGrpSpPr>
                <a:grpSpLocks/>
              </p:cNvGrpSpPr>
              <p:nvPr/>
            </p:nvGrpSpPr>
            <p:grpSpPr bwMode="auto">
              <a:xfrm>
                <a:off x="4128" y="1968"/>
                <a:ext cx="192" cy="192"/>
                <a:chOff x="3552" y="1968"/>
                <a:chExt cx="192" cy="192"/>
              </a:xfrm>
            </p:grpSpPr>
            <p:sp>
              <p:nvSpPr>
                <p:cNvPr id="1344956" name="Rectangle 44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57" name="Rectangle 44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58" name="Group 446"/>
              <p:cNvGrpSpPr>
                <a:grpSpLocks/>
              </p:cNvGrpSpPr>
              <p:nvPr/>
            </p:nvGrpSpPr>
            <p:grpSpPr bwMode="auto">
              <a:xfrm>
                <a:off x="4128" y="2160"/>
                <a:ext cx="192" cy="192"/>
                <a:chOff x="3552" y="1968"/>
                <a:chExt cx="192" cy="192"/>
              </a:xfrm>
            </p:grpSpPr>
            <p:sp>
              <p:nvSpPr>
                <p:cNvPr id="1344959" name="Rectangle 44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0" name="Rectangle 44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61" name="Group 449"/>
              <p:cNvGrpSpPr>
                <a:grpSpLocks/>
              </p:cNvGrpSpPr>
              <p:nvPr/>
            </p:nvGrpSpPr>
            <p:grpSpPr bwMode="auto">
              <a:xfrm>
                <a:off x="4128" y="2352"/>
                <a:ext cx="192" cy="192"/>
                <a:chOff x="3552" y="1968"/>
                <a:chExt cx="192" cy="192"/>
              </a:xfrm>
            </p:grpSpPr>
            <p:sp>
              <p:nvSpPr>
                <p:cNvPr id="1344962" name="Rectangle 45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3" name="Rectangle 45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64" name="Group 452"/>
              <p:cNvGrpSpPr>
                <a:grpSpLocks/>
              </p:cNvGrpSpPr>
              <p:nvPr/>
            </p:nvGrpSpPr>
            <p:grpSpPr bwMode="auto">
              <a:xfrm>
                <a:off x="4128" y="2544"/>
                <a:ext cx="192" cy="192"/>
                <a:chOff x="3552" y="1968"/>
                <a:chExt cx="192" cy="192"/>
              </a:xfrm>
            </p:grpSpPr>
            <p:sp>
              <p:nvSpPr>
                <p:cNvPr id="1344965" name="Rectangle 45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6" name="Rectangle 45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67" name="Group 455"/>
              <p:cNvGrpSpPr>
                <a:grpSpLocks/>
              </p:cNvGrpSpPr>
              <p:nvPr/>
            </p:nvGrpSpPr>
            <p:grpSpPr bwMode="auto">
              <a:xfrm>
                <a:off x="4320" y="1968"/>
                <a:ext cx="192" cy="192"/>
                <a:chOff x="3552" y="1968"/>
                <a:chExt cx="192" cy="192"/>
              </a:xfrm>
            </p:grpSpPr>
            <p:sp>
              <p:nvSpPr>
                <p:cNvPr id="1344968" name="Rectangle 45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9" name="Rectangle 45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0" name="Group 458"/>
              <p:cNvGrpSpPr>
                <a:grpSpLocks/>
              </p:cNvGrpSpPr>
              <p:nvPr/>
            </p:nvGrpSpPr>
            <p:grpSpPr bwMode="auto">
              <a:xfrm>
                <a:off x="4320" y="2160"/>
                <a:ext cx="192" cy="192"/>
                <a:chOff x="3552" y="1968"/>
                <a:chExt cx="192" cy="192"/>
              </a:xfrm>
            </p:grpSpPr>
            <p:sp>
              <p:nvSpPr>
                <p:cNvPr id="1344971" name="Rectangle 45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72" name="Rectangle 46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3" name="Group 461"/>
              <p:cNvGrpSpPr>
                <a:grpSpLocks/>
              </p:cNvGrpSpPr>
              <p:nvPr/>
            </p:nvGrpSpPr>
            <p:grpSpPr bwMode="auto">
              <a:xfrm>
                <a:off x="4320" y="2352"/>
                <a:ext cx="192" cy="192"/>
                <a:chOff x="3552" y="1968"/>
                <a:chExt cx="192" cy="192"/>
              </a:xfrm>
            </p:grpSpPr>
            <p:sp>
              <p:nvSpPr>
                <p:cNvPr id="1344974" name="Rectangle 46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75" name="Rectangle 46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6" name="Group 464"/>
              <p:cNvGrpSpPr>
                <a:grpSpLocks/>
              </p:cNvGrpSpPr>
              <p:nvPr/>
            </p:nvGrpSpPr>
            <p:grpSpPr bwMode="auto">
              <a:xfrm>
                <a:off x="4320" y="2544"/>
                <a:ext cx="192" cy="192"/>
                <a:chOff x="3552" y="1968"/>
                <a:chExt cx="192" cy="192"/>
              </a:xfrm>
            </p:grpSpPr>
            <p:sp>
              <p:nvSpPr>
                <p:cNvPr id="1344977" name="Rectangle 46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78" name="Rectangle 46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9" name="Group 467"/>
              <p:cNvGrpSpPr>
                <a:grpSpLocks/>
              </p:cNvGrpSpPr>
              <p:nvPr/>
            </p:nvGrpSpPr>
            <p:grpSpPr bwMode="auto">
              <a:xfrm>
                <a:off x="4512" y="1968"/>
                <a:ext cx="192" cy="192"/>
                <a:chOff x="3552" y="1968"/>
                <a:chExt cx="192" cy="192"/>
              </a:xfrm>
            </p:grpSpPr>
            <p:sp>
              <p:nvSpPr>
                <p:cNvPr id="1344980" name="Rectangle 46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81" name="Rectangle 46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82" name="Group 470"/>
              <p:cNvGrpSpPr>
                <a:grpSpLocks/>
              </p:cNvGrpSpPr>
              <p:nvPr/>
            </p:nvGrpSpPr>
            <p:grpSpPr bwMode="auto">
              <a:xfrm>
                <a:off x="4512" y="2160"/>
                <a:ext cx="192" cy="192"/>
                <a:chOff x="3552" y="1968"/>
                <a:chExt cx="192" cy="192"/>
              </a:xfrm>
            </p:grpSpPr>
            <p:sp>
              <p:nvSpPr>
                <p:cNvPr id="1344983" name="Rectangle 47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84" name="Rectangle 47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85" name="Group 473"/>
              <p:cNvGrpSpPr>
                <a:grpSpLocks/>
              </p:cNvGrpSpPr>
              <p:nvPr/>
            </p:nvGrpSpPr>
            <p:grpSpPr bwMode="auto">
              <a:xfrm>
                <a:off x="4512" y="2352"/>
                <a:ext cx="192" cy="192"/>
                <a:chOff x="3552" y="1968"/>
                <a:chExt cx="192" cy="192"/>
              </a:xfrm>
            </p:grpSpPr>
            <p:sp>
              <p:nvSpPr>
                <p:cNvPr id="1344986" name="Rectangle 47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87" name="Rectangle 47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88" name="Group 476"/>
              <p:cNvGrpSpPr>
                <a:grpSpLocks/>
              </p:cNvGrpSpPr>
              <p:nvPr/>
            </p:nvGrpSpPr>
            <p:grpSpPr bwMode="auto">
              <a:xfrm>
                <a:off x="4512" y="2544"/>
                <a:ext cx="192" cy="192"/>
                <a:chOff x="3552" y="1968"/>
                <a:chExt cx="192" cy="192"/>
              </a:xfrm>
            </p:grpSpPr>
            <p:sp>
              <p:nvSpPr>
                <p:cNvPr id="1344989" name="Rectangle 47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0" name="Rectangle 47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91" name="Group 479"/>
              <p:cNvGrpSpPr>
                <a:grpSpLocks/>
              </p:cNvGrpSpPr>
              <p:nvPr/>
            </p:nvGrpSpPr>
            <p:grpSpPr bwMode="auto">
              <a:xfrm>
                <a:off x="4704" y="1968"/>
                <a:ext cx="192" cy="192"/>
                <a:chOff x="3552" y="1968"/>
                <a:chExt cx="192" cy="192"/>
              </a:xfrm>
            </p:grpSpPr>
            <p:sp>
              <p:nvSpPr>
                <p:cNvPr id="1344992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3" name="Rectangle 48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94" name="Group 482"/>
              <p:cNvGrpSpPr>
                <a:grpSpLocks/>
              </p:cNvGrpSpPr>
              <p:nvPr/>
            </p:nvGrpSpPr>
            <p:grpSpPr bwMode="auto">
              <a:xfrm>
                <a:off x="4704" y="2160"/>
                <a:ext cx="192" cy="192"/>
                <a:chOff x="3552" y="1968"/>
                <a:chExt cx="192" cy="192"/>
              </a:xfrm>
            </p:grpSpPr>
            <p:sp>
              <p:nvSpPr>
                <p:cNvPr id="1344995" name="Rectangle 48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6" name="Rectangle 48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97" name="Group 485"/>
              <p:cNvGrpSpPr>
                <a:grpSpLocks/>
              </p:cNvGrpSpPr>
              <p:nvPr/>
            </p:nvGrpSpPr>
            <p:grpSpPr bwMode="auto">
              <a:xfrm>
                <a:off x="4704" y="2352"/>
                <a:ext cx="192" cy="192"/>
                <a:chOff x="3552" y="1968"/>
                <a:chExt cx="192" cy="192"/>
              </a:xfrm>
            </p:grpSpPr>
            <p:sp>
              <p:nvSpPr>
                <p:cNvPr id="1344998" name="Rectangle 48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9" name="Rectangle 48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0" name="Group 488"/>
              <p:cNvGrpSpPr>
                <a:grpSpLocks/>
              </p:cNvGrpSpPr>
              <p:nvPr/>
            </p:nvGrpSpPr>
            <p:grpSpPr bwMode="auto">
              <a:xfrm>
                <a:off x="4704" y="2544"/>
                <a:ext cx="192" cy="192"/>
                <a:chOff x="3552" y="1968"/>
                <a:chExt cx="192" cy="192"/>
              </a:xfrm>
            </p:grpSpPr>
            <p:sp>
              <p:nvSpPr>
                <p:cNvPr id="1345001" name="Rectangle 48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02" name="Rectangle 49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3" name="Group 491"/>
              <p:cNvGrpSpPr>
                <a:grpSpLocks/>
              </p:cNvGrpSpPr>
              <p:nvPr/>
            </p:nvGrpSpPr>
            <p:grpSpPr bwMode="auto">
              <a:xfrm>
                <a:off x="4896" y="1968"/>
                <a:ext cx="192" cy="192"/>
                <a:chOff x="3552" y="1968"/>
                <a:chExt cx="192" cy="192"/>
              </a:xfrm>
            </p:grpSpPr>
            <p:sp>
              <p:nvSpPr>
                <p:cNvPr id="1345004" name="Rectangle 49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05" name="Rectangle 49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6" name="Group 494"/>
              <p:cNvGrpSpPr>
                <a:grpSpLocks/>
              </p:cNvGrpSpPr>
              <p:nvPr/>
            </p:nvGrpSpPr>
            <p:grpSpPr bwMode="auto">
              <a:xfrm>
                <a:off x="4896" y="2160"/>
                <a:ext cx="192" cy="192"/>
                <a:chOff x="3552" y="1968"/>
                <a:chExt cx="192" cy="192"/>
              </a:xfrm>
            </p:grpSpPr>
            <p:sp>
              <p:nvSpPr>
                <p:cNvPr id="1345007" name="Rectangle 49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08" name="Rectangle 49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9" name="Group 497"/>
              <p:cNvGrpSpPr>
                <a:grpSpLocks/>
              </p:cNvGrpSpPr>
              <p:nvPr/>
            </p:nvGrpSpPr>
            <p:grpSpPr bwMode="auto">
              <a:xfrm>
                <a:off x="4896" y="2352"/>
                <a:ext cx="192" cy="192"/>
                <a:chOff x="3552" y="1968"/>
                <a:chExt cx="192" cy="192"/>
              </a:xfrm>
            </p:grpSpPr>
            <p:sp>
              <p:nvSpPr>
                <p:cNvPr id="1345010" name="Rectangle 49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11" name="Rectangle 49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12" name="Group 500"/>
              <p:cNvGrpSpPr>
                <a:grpSpLocks/>
              </p:cNvGrpSpPr>
              <p:nvPr/>
            </p:nvGrpSpPr>
            <p:grpSpPr bwMode="auto">
              <a:xfrm>
                <a:off x="4896" y="2544"/>
                <a:ext cx="192" cy="192"/>
                <a:chOff x="3552" y="1968"/>
                <a:chExt cx="192" cy="192"/>
              </a:xfrm>
            </p:grpSpPr>
            <p:sp>
              <p:nvSpPr>
                <p:cNvPr id="1345013" name="Rectangle 50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14" name="Rectangle 50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5015" name="AutoShape 503"/>
            <p:cNvSpPr>
              <a:spLocks noChangeArrowheads="1"/>
            </p:cNvSpPr>
            <p:nvPr/>
          </p:nvSpPr>
          <p:spPr bwMode="auto">
            <a:xfrm>
              <a:off x="3552" y="179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</p:grpSp>
      <p:grpSp>
        <p:nvGrpSpPr>
          <p:cNvPr id="1345016" name="Group 504"/>
          <p:cNvGrpSpPr>
            <a:grpSpLocks/>
          </p:cNvGrpSpPr>
          <p:nvPr/>
        </p:nvGrpSpPr>
        <p:grpSpPr bwMode="auto">
          <a:xfrm>
            <a:off x="5638800" y="3870325"/>
            <a:ext cx="3200400" cy="1495425"/>
            <a:chOff x="3552" y="2562"/>
            <a:chExt cx="2016" cy="942"/>
          </a:xfrm>
        </p:grpSpPr>
        <p:grpSp>
          <p:nvGrpSpPr>
            <p:cNvPr id="1345017" name="Group 505"/>
            <p:cNvGrpSpPr>
              <a:grpSpLocks/>
            </p:cNvGrpSpPr>
            <p:nvPr/>
          </p:nvGrpSpPr>
          <p:grpSpPr bwMode="auto">
            <a:xfrm>
              <a:off x="4032" y="2736"/>
              <a:ext cx="1536" cy="768"/>
              <a:chOff x="3552" y="2736"/>
              <a:chExt cx="1536" cy="768"/>
            </a:xfrm>
          </p:grpSpPr>
          <p:sp>
            <p:nvSpPr>
              <p:cNvPr id="1345018" name="Rectangle 506"/>
              <p:cNvSpPr>
                <a:spLocks noChangeArrowheads="1"/>
              </p:cNvSpPr>
              <p:nvPr/>
            </p:nvSpPr>
            <p:spPr bwMode="auto">
              <a:xfrm>
                <a:off x="3552" y="273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5019" name="Group 507"/>
              <p:cNvGrpSpPr>
                <a:grpSpLocks/>
              </p:cNvGrpSpPr>
              <p:nvPr/>
            </p:nvGrpSpPr>
            <p:grpSpPr bwMode="auto">
              <a:xfrm>
                <a:off x="3552" y="2736"/>
                <a:ext cx="192" cy="192"/>
                <a:chOff x="3552" y="2736"/>
                <a:chExt cx="192" cy="192"/>
              </a:xfrm>
            </p:grpSpPr>
            <p:sp>
              <p:nvSpPr>
                <p:cNvPr id="1345020" name="Rectangle 50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21" name="Rectangle 50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22" name="Group 510"/>
              <p:cNvGrpSpPr>
                <a:grpSpLocks/>
              </p:cNvGrpSpPr>
              <p:nvPr/>
            </p:nvGrpSpPr>
            <p:grpSpPr bwMode="auto">
              <a:xfrm>
                <a:off x="3552" y="2928"/>
                <a:ext cx="192" cy="192"/>
                <a:chOff x="3552" y="2736"/>
                <a:chExt cx="192" cy="192"/>
              </a:xfrm>
            </p:grpSpPr>
            <p:sp>
              <p:nvSpPr>
                <p:cNvPr id="1345023" name="Rectangle 51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24" name="Rectangle 51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25" name="Group 513"/>
              <p:cNvGrpSpPr>
                <a:grpSpLocks/>
              </p:cNvGrpSpPr>
              <p:nvPr/>
            </p:nvGrpSpPr>
            <p:grpSpPr bwMode="auto">
              <a:xfrm>
                <a:off x="3552" y="3120"/>
                <a:ext cx="192" cy="192"/>
                <a:chOff x="3552" y="2736"/>
                <a:chExt cx="192" cy="192"/>
              </a:xfrm>
            </p:grpSpPr>
            <p:sp>
              <p:nvSpPr>
                <p:cNvPr id="1345026" name="Rectangle 51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27" name="Rectangle 51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28" name="Group 516"/>
              <p:cNvGrpSpPr>
                <a:grpSpLocks/>
              </p:cNvGrpSpPr>
              <p:nvPr/>
            </p:nvGrpSpPr>
            <p:grpSpPr bwMode="auto">
              <a:xfrm>
                <a:off x="3552" y="3312"/>
                <a:ext cx="192" cy="192"/>
                <a:chOff x="3552" y="2736"/>
                <a:chExt cx="192" cy="192"/>
              </a:xfrm>
            </p:grpSpPr>
            <p:sp>
              <p:nvSpPr>
                <p:cNvPr id="1345029" name="Rectangle 51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0" name="Rectangle 51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31" name="Group 519"/>
              <p:cNvGrpSpPr>
                <a:grpSpLocks/>
              </p:cNvGrpSpPr>
              <p:nvPr/>
            </p:nvGrpSpPr>
            <p:grpSpPr bwMode="auto">
              <a:xfrm>
                <a:off x="3744" y="2736"/>
                <a:ext cx="192" cy="192"/>
                <a:chOff x="3552" y="2736"/>
                <a:chExt cx="192" cy="192"/>
              </a:xfrm>
            </p:grpSpPr>
            <p:sp>
              <p:nvSpPr>
                <p:cNvPr id="1345032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3" name="Rectangle 52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34" name="Group 522"/>
              <p:cNvGrpSpPr>
                <a:grpSpLocks/>
              </p:cNvGrpSpPr>
              <p:nvPr/>
            </p:nvGrpSpPr>
            <p:grpSpPr bwMode="auto">
              <a:xfrm>
                <a:off x="3744" y="2928"/>
                <a:ext cx="192" cy="192"/>
                <a:chOff x="3552" y="2736"/>
                <a:chExt cx="192" cy="192"/>
              </a:xfrm>
            </p:grpSpPr>
            <p:sp>
              <p:nvSpPr>
                <p:cNvPr id="1345035" name="Rectangle 52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6" name="Rectangle 52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37" name="Group 525"/>
              <p:cNvGrpSpPr>
                <a:grpSpLocks/>
              </p:cNvGrpSpPr>
              <p:nvPr/>
            </p:nvGrpSpPr>
            <p:grpSpPr bwMode="auto">
              <a:xfrm>
                <a:off x="3744" y="3120"/>
                <a:ext cx="192" cy="192"/>
                <a:chOff x="3552" y="2736"/>
                <a:chExt cx="192" cy="192"/>
              </a:xfrm>
            </p:grpSpPr>
            <p:sp>
              <p:nvSpPr>
                <p:cNvPr id="1345038" name="Rectangle 52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9" name="Rectangle 52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0" name="Group 528"/>
              <p:cNvGrpSpPr>
                <a:grpSpLocks/>
              </p:cNvGrpSpPr>
              <p:nvPr/>
            </p:nvGrpSpPr>
            <p:grpSpPr bwMode="auto">
              <a:xfrm>
                <a:off x="3744" y="3312"/>
                <a:ext cx="192" cy="192"/>
                <a:chOff x="3552" y="2736"/>
                <a:chExt cx="192" cy="192"/>
              </a:xfrm>
            </p:grpSpPr>
            <p:sp>
              <p:nvSpPr>
                <p:cNvPr id="1345041" name="Rectangle 52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42" name="Rectangle 53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3" name="Group 531"/>
              <p:cNvGrpSpPr>
                <a:grpSpLocks/>
              </p:cNvGrpSpPr>
              <p:nvPr/>
            </p:nvGrpSpPr>
            <p:grpSpPr bwMode="auto">
              <a:xfrm>
                <a:off x="3936" y="2736"/>
                <a:ext cx="192" cy="192"/>
                <a:chOff x="3552" y="2736"/>
                <a:chExt cx="192" cy="192"/>
              </a:xfrm>
            </p:grpSpPr>
            <p:sp>
              <p:nvSpPr>
                <p:cNvPr id="1345044" name="Rectangle 53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45" name="Rectangle 53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6" name="Group 534"/>
              <p:cNvGrpSpPr>
                <a:grpSpLocks/>
              </p:cNvGrpSpPr>
              <p:nvPr/>
            </p:nvGrpSpPr>
            <p:grpSpPr bwMode="auto">
              <a:xfrm>
                <a:off x="3936" y="2928"/>
                <a:ext cx="192" cy="192"/>
                <a:chOff x="3552" y="2736"/>
                <a:chExt cx="192" cy="192"/>
              </a:xfrm>
            </p:grpSpPr>
            <p:sp>
              <p:nvSpPr>
                <p:cNvPr id="1345047" name="Rectangle 53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48" name="Rectangle 53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9" name="Group 537"/>
              <p:cNvGrpSpPr>
                <a:grpSpLocks/>
              </p:cNvGrpSpPr>
              <p:nvPr/>
            </p:nvGrpSpPr>
            <p:grpSpPr bwMode="auto">
              <a:xfrm>
                <a:off x="3936" y="3120"/>
                <a:ext cx="192" cy="192"/>
                <a:chOff x="3552" y="2736"/>
                <a:chExt cx="192" cy="192"/>
              </a:xfrm>
            </p:grpSpPr>
            <p:sp>
              <p:nvSpPr>
                <p:cNvPr id="1345050" name="Rectangle 53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51" name="Rectangle 53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52" name="Group 540"/>
              <p:cNvGrpSpPr>
                <a:grpSpLocks/>
              </p:cNvGrpSpPr>
              <p:nvPr/>
            </p:nvGrpSpPr>
            <p:grpSpPr bwMode="auto">
              <a:xfrm>
                <a:off x="3936" y="3312"/>
                <a:ext cx="192" cy="192"/>
                <a:chOff x="3552" y="2736"/>
                <a:chExt cx="192" cy="192"/>
              </a:xfrm>
            </p:grpSpPr>
            <p:sp>
              <p:nvSpPr>
                <p:cNvPr id="1345053" name="Rectangle 54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54" name="Rectangle 54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55" name="Group 543"/>
              <p:cNvGrpSpPr>
                <a:grpSpLocks/>
              </p:cNvGrpSpPr>
              <p:nvPr/>
            </p:nvGrpSpPr>
            <p:grpSpPr bwMode="auto">
              <a:xfrm>
                <a:off x="4128" y="2736"/>
                <a:ext cx="192" cy="192"/>
                <a:chOff x="3552" y="2736"/>
                <a:chExt cx="192" cy="192"/>
              </a:xfrm>
            </p:grpSpPr>
            <p:sp>
              <p:nvSpPr>
                <p:cNvPr id="1345056" name="Rectangle 54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57" name="Rectangle 54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58" name="Group 546"/>
              <p:cNvGrpSpPr>
                <a:grpSpLocks/>
              </p:cNvGrpSpPr>
              <p:nvPr/>
            </p:nvGrpSpPr>
            <p:grpSpPr bwMode="auto">
              <a:xfrm>
                <a:off x="4128" y="2928"/>
                <a:ext cx="192" cy="192"/>
                <a:chOff x="3552" y="2736"/>
                <a:chExt cx="192" cy="192"/>
              </a:xfrm>
            </p:grpSpPr>
            <p:sp>
              <p:nvSpPr>
                <p:cNvPr id="1345059" name="Rectangle 54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0" name="Rectangle 54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61" name="Group 549"/>
              <p:cNvGrpSpPr>
                <a:grpSpLocks/>
              </p:cNvGrpSpPr>
              <p:nvPr/>
            </p:nvGrpSpPr>
            <p:grpSpPr bwMode="auto">
              <a:xfrm>
                <a:off x="4128" y="3120"/>
                <a:ext cx="192" cy="192"/>
                <a:chOff x="3552" y="2736"/>
                <a:chExt cx="192" cy="192"/>
              </a:xfrm>
            </p:grpSpPr>
            <p:sp>
              <p:nvSpPr>
                <p:cNvPr id="1345062" name="Rectangle 55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3" name="Rectangle 55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64" name="Group 552"/>
              <p:cNvGrpSpPr>
                <a:grpSpLocks/>
              </p:cNvGrpSpPr>
              <p:nvPr/>
            </p:nvGrpSpPr>
            <p:grpSpPr bwMode="auto">
              <a:xfrm>
                <a:off x="4128" y="3312"/>
                <a:ext cx="192" cy="192"/>
                <a:chOff x="3552" y="2736"/>
                <a:chExt cx="192" cy="192"/>
              </a:xfrm>
            </p:grpSpPr>
            <p:sp>
              <p:nvSpPr>
                <p:cNvPr id="1345065" name="Rectangle 55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6" name="Rectangle 55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67" name="Group 555"/>
              <p:cNvGrpSpPr>
                <a:grpSpLocks/>
              </p:cNvGrpSpPr>
              <p:nvPr/>
            </p:nvGrpSpPr>
            <p:grpSpPr bwMode="auto">
              <a:xfrm>
                <a:off x="4320" y="2736"/>
                <a:ext cx="192" cy="192"/>
                <a:chOff x="3552" y="2736"/>
                <a:chExt cx="192" cy="192"/>
              </a:xfrm>
            </p:grpSpPr>
            <p:sp>
              <p:nvSpPr>
                <p:cNvPr id="1345068" name="Rectangle 55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9" name="Rectangle 55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0" name="Group 558"/>
              <p:cNvGrpSpPr>
                <a:grpSpLocks/>
              </p:cNvGrpSpPr>
              <p:nvPr/>
            </p:nvGrpSpPr>
            <p:grpSpPr bwMode="auto">
              <a:xfrm>
                <a:off x="4320" y="2928"/>
                <a:ext cx="192" cy="192"/>
                <a:chOff x="3552" y="2736"/>
                <a:chExt cx="192" cy="192"/>
              </a:xfrm>
            </p:grpSpPr>
            <p:sp>
              <p:nvSpPr>
                <p:cNvPr id="1345071" name="Rectangle 55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72" name="Rectangle 56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3" name="Group 561"/>
              <p:cNvGrpSpPr>
                <a:grpSpLocks/>
              </p:cNvGrpSpPr>
              <p:nvPr/>
            </p:nvGrpSpPr>
            <p:grpSpPr bwMode="auto">
              <a:xfrm>
                <a:off x="4320" y="3120"/>
                <a:ext cx="192" cy="192"/>
                <a:chOff x="3552" y="2736"/>
                <a:chExt cx="192" cy="192"/>
              </a:xfrm>
            </p:grpSpPr>
            <p:sp>
              <p:nvSpPr>
                <p:cNvPr id="1345074" name="Rectangle 56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75" name="Rectangle 56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6" name="Group 564"/>
              <p:cNvGrpSpPr>
                <a:grpSpLocks/>
              </p:cNvGrpSpPr>
              <p:nvPr/>
            </p:nvGrpSpPr>
            <p:grpSpPr bwMode="auto">
              <a:xfrm>
                <a:off x="4320" y="3312"/>
                <a:ext cx="192" cy="192"/>
                <a:chOff x="3552" y="2736"/>
                <a:chExt cx="192" cy="192"/>
              </a:xfrm>
            </p:grpSpPr>
            <p:sp>
              <p:nvSpPr>
                <p:cNvPr id="1345077" name="Rectangle 56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78" name="Rectangle 56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9" name="Group 567"/>
              <p:cNvGrpSpPr>
                <a:grpSpLocks/>
              </p:cNvGrpSpPr>
              <p:nvPr/>
            </p:nvGrpSpPr>
            <p:grpSpPr bwMode="auto">
              <a:xfrm>
                <a:off x="4512" y="2736"/>
                <a:ext cx="192" cy="192"/>
                <a:chOff x="3552" y="2736"/>
                <a:chExt cx="192" cy="192"/>
              </a:xfrm>
            </p:grpSpPr>
            <p:sp>
              <p:nvSpPr>
                <p:cNvPr id="1345080" name="Rectangle 56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81" name="Rectangle 56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82" name="Group 570"/>
              <p:cNvGrpSpPr>
                <a:grpSpLocks/>
              </p:cNvGrpSpPr>
              <p:nvPr/>
            </p:nvGrpSpPr>
            <p:grpSpPr bwMode="auto">
              <a:xfrm>
                <a:off x="4512" y="2928"/>
                <a:ext cx="192" cy="192"/>
                <a:chOff x="3552" y="2736"/>
                <a:chExt cx="192" cy="192"/>
              </a:xfrm>
            </p:grpSpPr>
            <p:sp>
              <p:nvSpPr>
                <p:cNvPr id="1345083" name="Rectangle 57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84" name="Rectangle 57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85" name="Group 573"/>
              <p:cNvGrpSpPr>
                <a:grpSpLocks/>
              </p:cNvGrpSpPr>
              <p:nvPr/>
            </p:nvGrpSpPr>
            <p:grpSpPr bwMode="auto">
              <a:xfrm>
                <a:off x="4512" y="3120"/>
                <a:ext cx="192" cy="192"/>
                <a:chOff x="3552" y="2736"/>
                <a:chExt cx="192" cy="192"/>
              </a:xfrm>
            </p:grpSpPr>
            <p:sp>
              <p:nvSpPr>
                <p:cNvPr id="1345086" name="Rectangle 57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87" name="Rectangle 57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88" name="Group 576"/>
              <p:cNvGrpSpPr>
                <a:grpSpLocks/>
              </p:cNvGrpSpPr>
              <p:nvPr/>
            </p:nvGrpSpPr>
            <p:grpSpPr bwMode="auto">
              <a:xfrm>
                <a:off x="4512" y="3312"/>
                <a:ext cx="192" cy="192"/>
                <a:chOff x="3552" y="2736"/>
                <a:chExt cx="192" cy="192"/>
              </a:xfrm>
            </p:grpSpPr>
            <p:sp>
              <p:nvSpPr>
                <p:cNvPr id="1345089" name="Rectangle 57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0" name="Rectangle 57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91" name="Group 579"/>
              <p:cNvGrpSpPr>
                <a:grpSpLocks/>
              </p:cNvGrpSpPr>
              <p:nvPr/>
            </p:nvGrpSpPr>
            <p:grpSpPr bwMode="auto">
              <a:xfrm>
                <a:off x="4704" y="2736"/>
                <a:ext cx="192" cy="192"/>
                <a:chOff x="3552" y="2736"/>
                <a:chExt cx="192" cy="192"/>
              </a:xfrm>
            </p:grpSpPr>
            <p:sp>
              <p:nvSpPr>
                <p:cNvPr id="1345092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3" name="Rectangle 58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94" name="Group 582"/>
              <p:cNvGrpSpPr>
                <a:grpSpLocks/>
              </p:cNvGrpSpPr>
              <p:nvPr/>
            </p:nvGrpSpPr>
            <p:grpSpPr bwMode="auto">
              <a:xfrm>
                <a:off x="4704" y="2928"/>
                <a:ext cx="192" cy="192"/>
                <a:chOff x="3552" y="2736"/>
                <a:chExt cx="192" cy="192"/>
              </a:xfrm>
            </p:grpSpPr>
            <p:sp>
              <p:nvSpPr>
                <p:cNvPr id="1345095" name="Rectangle 58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6" name="Rectangle 58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97" name="Group 585"/>
              <p:cNvGrpSpPr>
                <a:grpSpLocks/>
              </p:cNvGrpSpPr>
              <p:nvPr/>
            </p:nvGrpSpPr>
            <p:grpSpPr bwMode="auto">
              <a:xfrm>
                <a:off x="4704" y="3120"/>
                <a:ext cx="192" cy="192"/>
                <a:chOff x="3552" y="2736"/>
                <a:chExt cx="192" cy="192"/>
              </a:xfrm>
            </p:grpSpPr>
            <p:sp>
              <p:nvSpPr>
                <p:cNvPr id="1345098" name="Rectangle 58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9" name="Rectangle 58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0" name="Group 588"/>
              <p:cNvGrpSpPr>
                <a:grpSpLocks/>
              </p:cNvGrpSpPr>
              <p:nvPr/>
            </p:nvGrpSpPr>
            <p:grpSpPr bwMode="auto">
              <a:xfrm>
                <a:off x="4704" y="3312"/>
                <a:ext cx="192" cy="192"/>
                <a:chOff x="3552" y="2736"/>
                <a:chExt cx="192" cy="192"/>
              </a:xfrm>
            </p:grpSpPr>
            <p:sp>
              <p:nvSpPr>
                <p:cNvPr id="1345101" name="Rectangle 58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02" name="Rectangle 59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3" name="Group 591"/>
              <p:cNvGrpSpPr>
                <a:grpSpLocks/>
              </p:cNvGrpSpPr>
              <p:nvPr/>
            </p:nvGrpSpPr>
            <p:grpSpPr bwMode="auto">
              <a:xfrm>
                <a:off x="4896" y="2736"/>
                <a:ext cx="192" cy="192"/>
                <a:chOff x="3552" y="2736"/>
                <a:chExt cx="192" cy="192"/>
              </a:xfrm>
            </p:grpSpPr>
            <p:sp>
              <p:nvSpPr>
                <p:cNvPr id="1345104" name="Rectangle 59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05" name="Rectangle 59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6" name="Group 594"/>
              <p:cNvGrpSpPr>
                <a:grpSpLocks/>
              </p:cNvGrpSpPr>
              <p:nvPr/>
            </p:nvGrpSpPr>
            <p:grpSpPr bwMode="auto">
              <a:xfrm>
                <a:off x="4896" y="2928"/>
                <a:ext cx="192" cy="192"/>
                <a:chOff x="3552" y="2736"/>
                <a:chExt cx="192" cy="192"/>
              </a:xfrm>
            </p:grpSpPr>
            <p:sp>
              <p:nvSpPr>
                <p:cNvPr id="1345107" name="Rectangle 59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08" name="Rectangle 59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9" name="Group 597"/>
              <p:cNvGrpSpPr>
                <a:grpSpLocks/>
              </p:cNvGrpSpPr>
              <p:nvPr/>
            </p:nvGrpSpPr>
            <p:grpSpPr bwMode="auto">
              <a:xfrm>
                <a:off x="4896" y="3120"/>
                <a:ext cx="192" cy="192"/>
                <a:chOff x="3552" y="2736"/>
                <a:chExt cx="192" cy="192"/>
              </a:xfrm>
            </p:grpSpPr>
            <p:sp>
              <p:nvSpPr>
                <p:cNvPr id="1345110" name="Rectangle 59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11" name="Rectangle 59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12" name="Group 600"/>
              <p:cNvGrpSpPr>
                <a:grpSpLocks/>
              </p:cNvGrpSpPr>
              <p:nvPr/>
            </p:nvGrpSpPr>
            <p:grpSpPr bwMode="auto">
              <a:xfrm>
                <a:off x="4896" y="3312"/>
                <a:ext cx="192" cy="192"/>
                <a:chOff x="3552" y="2736"/>
                <a:chExt cx="192" cy="192"/>
              </a:xfrm>
            </p:grpSpPr>
            <p:sp>
              <p:nvSpPr>
                <p:cNvPr id="1345113" name="Rectangle 60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14" name="Rectangle 60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5115" name="AutoShape 603"/>
            <p:cNvSpPr>
              <a:spLocks noChangeArrowheads="1"/>
            </p:cNvSpPr>
            <p:nvPr/>
          </p:nvSpPr>
          <p:spPr bwMode="auto">
            <a:xfrm>
              <a:off x="3552" y="256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</p:grpSp>
      <p:sp>
        <p:nvSpPr>
          <p:cNvPr id="1345116" name="Text Box 604"/>
          <p:cNvSpPr txBox="1">
            <a:spLocks noChangeArrowheads="1"/>
          </p:cNvSpPr>
          <p:nvPr/>
        </p:nvSpPr>
        <p:spPr bwMode="auto">
          <a:xfrm>
            <a:off x="2097088" y="1798638"/>
            <a:ext cx="12747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Load Unit</a:t>
            </a:r>
          </a:p>
        </p:txBody>
      </p:sp>
      <p:sp>
        <p:nvSpPr>
          <p:cNvPr id="1345117" name="Text Box 605"/>
          <p:cNvSpPr txBox="1">
            <a:spLocks noChangeArrowheads="1"/>
          </p:cNvSpPr>
          <p:nvPr/>
        </p:nvSpPr>
        <p:spPr bwMode="auto">
          <a:xfrm>
            <a:off x="4384675" y="1798638"/>
            <a:ext cx="1622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Multiply Unit</a:t>
            </a:r>
          </a:p>
        </p:txBody>
      </p:sp>
      <p:sp>
        <p:nvSpPr>
          <p:cNvPr id="1345118" name="Text Box 606"/>
          <p:cNvSpPr txBox="1">
            <a:spLocks noChangeArrowheads="1"/>
          </p:cNvSpPr>
          <p:nvPr/>
        </p:nvSpPr>
        <p:spPr bwMode="auto">
          <a:xfrm>
            <a:off x="7045325" y="1798638"/>
            <a:ext cx="11699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 Unit</a:t>
            </a:r>
          </a:p>
        </p:txBody>
      </p:sp>
      <p:sp>
        <p:nvSpPr>
          <p:cNvPr id="1345119" name="Line 607"/>
          <p:cNvSpPr>
            <a:spLocks noChangeShapeType="1"/>
          </p:cNvSpPr>
          <p:nvPr/>
        </p:nvSpPr>
        <p:spPr bwMode="auto">
          <a:xfrm>
            <a:off x="228600" y="269875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5120" name="Text Box 608"/>
          <p:cNvSpPr txBox="1">
            <a:spLocks noChangeArrowheads="1"/>
          </p:cNvSpPr>
          <p:nvPr/>
        </p:nvSpPr>
        <p:spPr bwMode="auto">
          <a:xfrm>
            <a:off x="231775" y="2941638"/>
            <a:ext cx="6953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time</a:t>
            </a:r>
          </a:p>
        </p:txBody>
      </p:sp>
      <p:sp>
        <p:nvSpPr>
          <p:cNvPr id="1345121" name="AutoShape 609"/>
          <p:cNvSpPr>
            <a:spLocks noChangeArrowheads="1"/>
          </p:cNvSpPr>
          <p:nvPr/>
        </p:nvSpPr>
        <p:spPr bwMode="auto">
          <a:xfrm>
            <a:off x="838200" y="4972050"/>
            <a:ext cx="1449388" cy="981075"/>
          </a:xfrm>
          <a:prstGeom prst="rightArrow">
            <a:avLst>
              <a:gd name="adj1" fmla="val 50000"/>
              <a:gd name="adj2" fmla="val 36934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Instruction issue</a:t>
            </a:r>
          </a:p>
        </p:txBody>
      </p:sp>
      <p:sp>
        <p:nvSpPr>
          <p:cNvPr id="1345122" name="Text Box 610"/>
          <p:cNvSpPr txBox="1">
            <a:spLocks noChangeArrowheads="1"/>
          </p:cNvSpPr>
          <p:nvPr/>
        </p:nvSpPr>
        <p:spPr bwMode="auto">
          <a:xfrm>
            <a:off x="609600" y="5975350"/>
            <a:ext cx="8023225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Complete 24 operations/cycle while issuing 1 short instruction/cycle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512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4C8C8-BF4D-A147-A1DB-B9A4EB2A3255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162800" cy="6096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Chaining</a:t>
            </a:r>
          </a:p>
        </p:txBody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5753100" cy="750888"/>
          </a:xfrm>
          <a:noFill/>
          <a:ln/>
        </p:spPr>
        <p:txBody>
          <a:bodyPr wrap="none" anchor="ctr"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Vector version of register bypassing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introduced with Cray-1</a:t>
            </a:r>
          </a:p>
        </p:txBody>
      </p:sp>
      <p:grpSp>
        <p:nvGrpSpPr>
          <p:cNvPr id="1346564" name="Group 4"/>
          <p:cNvGrpSpPr>
            <a:grpSpLocks/>
          </p:cNvGrpSpPr>
          <p:nvPr/>
        </p:nvGrpSpPr>
        <p:grpSpPr bwMode="auto">
          <a:xfrm>
            <a:off x="2895600" y="2209800"/>
            <a:ext cx="1547813" cy="3733800"/>
            <a:chOff x="1824" y="1392"/>
            <a:chExt cx="975" cy="2352"/>
          </a:xfrm>
        </p:grpSpPr>
        <p:sp>
          <p:nvSpPr>
            <p:cNvPr id="1346565" name="Rectangle 5"/>
            <p:cNvSpPr>
              <a:spLocks noChangeArrowheads="1"/>
            </p:cNvSpPr>
            <p:nvPr/>
          </p:nvSpPr>
          <p:spPr bwMode="auto">
            <a:xfrm>
              <a:off x="1824" y="3456"/>
              <a:ext cx="76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  <p:sp>
          <p:nvSpPr>
            <p:cNvPr id="1346566" name="Rectangle 6"/>
            <p:cNvSpPr>
              <a:spLocks noChangeArrowheads="1"/>
            </p:cNvSpPr>
            <p:nvPr/>
          </p:nvSpPr>
          <p:spPr bwMode="auto">
            <a:xfrm>
              <a:off x="2496" y="1392"/>
              <a:ext cx="303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1346567" name="Rectangle 7"/>
            <p:cNvSpPr>
              <a:spLocks noChangeArrowheads="1"/>
            </p:cNvSpPr>
            <p:nvPr/>
          </p:nvSpPr>
          <p:spPr bwMode="auto">
            <a:xfrm>
              <a:off x="1872" y="2843"/>
              <a:ext cx="714" cy="4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Load Unit</a:t>
              </a:r>
            </a:p>
          </p:txBody>
        </p:sp>
        <p:sp>
          <p:nvSpPr>
            <p:cNvPr id="1346568" name="Line 8"/>
            <p:cNvSpPr>
              <a:spLocks noChangeShapeType="1"/>
            </p:cNvSpPr>
            <p:nvPr/>
          </p:nvSpPr>
          <p:spPr bwMode="auto">
            <a:xfrm flipV="1">
              <a:off x="2256" y="2208"/>
              <a:ext cx="403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69" name="Line 9"/>
            <p:cNvSpPr>
              <a:spLocks noChangeShapeType="1"/>
            </p:cNvSpPr>
            <p:nvPr/>
          </p:nvSpPr>
          <p:spPr bwMode="auto">
            <a:xfrm flipV="1">
              <a:off x="2208" y="3264"/>
              <a:ext cx="1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6570" name="Group 10"/>
          <p:cNvGrpSpPr>
            <a:grpSpLocks/>
          </p:cNvGrpSpPr>
          <p:nvPr/>
        </p:nvGrpSpPr>
        <p:grpSpPr bwMode="auto">
          <a:xfrm>
            <a:off x="3886200" y="2209800"/>
            <a:ext cx="2514600" cy="3810000"/>
            <a:chOff x="2448" y="1392"/>
            <a:chExt cx="1584" cy="2400"/>
          </a:xfrm>
        </p:grpSpPr>
        <p:grpSp>
          <p:nvGrpSpPr>
            <p:cNvPr id="1346571" name="Group 11"/>
            <p:cNvGrpSpPr>
              <a:grpSpLocks/>
            </p:cNvGrpSpPr>
            <p:nvPr/>
          </p:nvGrpSpPr>
          <p:grpSpPr bwMode="auto">
            <a:xfrm>
              <a:off x="3120" y="2880"/>
              <a:ext cx="720" cy="912"/>
              <a:chOff x="3120" y="2880"/>
              <a:chExt cx="720" cy="912"/>
            </a:xfrm>
          </p:grpSpPr>
          <p:sp>
            <p:nvSpPr>
              <p:cNvPr id="1346572" name="Freeform 12"/>
              <p:cNvSpPr>
                <a:spLocks/>
              </p:cNvSpPr>
              <p:nvPr/>
            </p:nvSpPr>
            <p:spPr bwMode="auto">
              <a:xfrm>
                <a:off x="3120" y="302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6573" name="Group 13"/>
              <p:cNvGrpSpPr>
                <a:grpSpLocks/>
              </p:cNvGrpSpPr>
              <p:nvPr/>
            </p:nvGrpSpPr>
            <p:grpSpPr bwMode="auto">
              <a:xfrm>
                <a:off x="3120" y="3600"/>
                <a:ext cx="626" cy="48"/>
                <a:chOff x="1536" y="2256"/>
                <a:chExt cx="626" cy="48"/>
              </a:xfrm>
            </p:grpSpPr>
            <p:sp>
              <p:nvSpPr>
                <p:cNvPr id="1346574" name="Rectangle 1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75" name="Freeform 1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76" name="Line 1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577" name="Group 17"/>
              <p:cNvGrpSpPr>
                <a:grpSpLocks/>
              </p:cNvGrpSpPr>
              <p:nvPr/>
            </p:nvGrpSpPr>
            <p:grpSpPr bwMode="auto">
              <a:xfrm>
                <a:off x="3120" y="3120"/>
                <a:ext cx="626" cy="48"/>
                <a:chOff x="1536" y="2256"/>
                <a:chExt cx="626" cy="48"/>
              </a:xfrm>
            </p:grpSpPr>
            <p:sp>
              <p:nvSpPr>
                <p:cNvPr id="1346578" name="Rectangle 1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79" name="Freeform 1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80" name="Line 2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581" name="Group 21"/>
              <p:cNvGrpSpPr>
                <a:grpSpLocks/>
              </p:cNvGrpSpPr>
              <p:nvPr/>
            </p:nvGrpSpPr>
            <p:grpSpPr bwMode="auto">
              <a:xfrm>
                <a:off x="3120" y="3360"/>
                <a:ext cx="626" cy="48"/>
                <a:chOff x="1536" y="2256"/>
                <a:chExt cx="626" cy="48"/>
              </a:xfrm>
            </p:grpSpPr>
            <p:sp>
              <p:nvSpPr>
                <p:cNvPr id="1346582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83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84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6585" name="Line 25"/>
              <p:cNvSpPr>
                <a:spLocks noChangeShapeType="1"/>
              </p:cNvSpPr>
              <p:nvPr/>
            </p:nvSpPr>
            <p:spPr bwMode="auto">
              <a:xfrm>
                <a:off x="3600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586" name="Line 2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587" name="Freeform 27"/>
              <p:cNvSpPr>
                <a:spLocks/>
              </p:cNvSpPr>
              <p:nvPr/>
            </p:nvSpPr>
            <p:spPr bwMode="auto">
              <a:xfrm>
                <a:off x="3408" y="2880"/>
                <a:ext cx="432" cy="912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0" y="912"/>
                  </a:cxn>
                  <a:cxn ang="0">
                    <a:pos x="432" y="912"/>
                  </a:cxn>
                  <a:cxn ang="0">
                    <a:pos x="432" y="0"/>
                  </a:cxn>
                </a:cxnLst>
                <a:rect l="0" t="0" r="r" b="b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588" name="Text Box 28"/>
              <p:cNvSpPr txBox="1">
                <a:spLocks noChangeArrowheads="1"/>
              </p:cNvSpPr>
              <p:nvPr/>
            </p:nvSpPr>
            <p:spPr bwMode="auto">
              <a:xfrm>
                <a:off x="3145" y="3177"/>
                <a:ext cx="477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Mult.</a:t>
                </a:r>
              </a:p>
            </p:txBody>
          </p:sp>
        </p:grpSp>
        <p:sp>
          <p:nvSpPr>
            <p:cNvPr id="1346589" name="Line 29"/>
            <p:cNvSpPr>
              <a:spLocks noChangeShapeType="1"/>
            </p:cNvSpPr>
            <p:nvPr/>
          </p:nvSpPr>
          <p:spPr bwMode="auto">
            <a:xfrm>
              <a:off x="2448" y="2544"/>
              <a:ext cx="768" cy="33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90" name="Rectangle 30"/>
            <p:cNvSpPr>
              <a:spLocks noChangeArrowheads="1"/>
            </p:cNvSpPr>
            <p:nvPr/>
          </p:nvSpPr>
          <p:spPr bwMode="auto">
            <a:xfrm>
              <a:off x="3408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V2</a:t>
              </a:r>
            </a:p>
          </p:txBody>
        </p:sp>
        <p:sp>
          <p:nvSpPr>
            <p:cNvPr id="1346591" name="Line 31"/>
            <p:cNvSpPr>
              <a:spLocks noChangeShapeType="1"/>
            </p:cNvSpPr>
            <p:nvPr/>
          </p:nvSpPr>
          <p:spPr bwMode="auto">
            <a:xfrm>
              <a:off x="3600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92" name="Rectangle 32"/>
            <p:cNvSpPr>
              <a:spLocks noChangeArrowheads="1"/>
            </p:cNvSpPr>
            <p:nvPr/>
          </p:nvSpPr>
          <p:spPr bwMode="auto">
            <a:xfrm>
              <a:off x="374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V3</a:t>
              </a:r>
            </a:p>
          </p:txBody>
        </p:sp>
        <p:sp>
          <p:nvSpPr>
            <p:cNvPr id="1346593" name="Line 33"/>
            <p:cNvSpPr>
              <a:spLocks noChangeShapeType="1"/>
            </p:cNvSpPr>
            <p:nvPr/>
          </p:nvSpPr>
          <p:spPr bwMode="auto">
            <a:xfrm flipV="1">
              <a:off x="3840" y="2208"/>
              <a:ext cx="48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94" name="Text Box 34"/>
            <p:cNvSpPr txBox="1">
              <a:spLocks noChangeArrowheads="1"/>
            </p:cNvSpPr>
            <p:nvPr/>
          </p:nvSpPr>
          <p:spPr bwMode="auto">
            <a:xfrm>
              <a:off x="2706" y="2505"/>
              <a:ext cx="52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Chain</a:t>
              </a:r>
            </a:p>
          </p:txBody>
        </p:sp>
      </p:grpSp>
      <p:grpSp>
        <p:nvGrpSpPr>
          <p:cNvPr id="1346595" name="Group 35"/>
          <p:cNvGrpSpPr>
            <a:grpSpLocks/>
          </p:cNvGrpSpPr>
          <p:nvPr/>
        </p:nvGrpSpPr>
        <p:grpSpPr bwMode="auto">
          <a:xfrm>
            <a:off x="6096000" y="2209800"/>
            <a:ext cx="2133600" cy="3810000"/>
            <a:chOff x="3840" y="1392"/>
            <a:chExt cx="1344" cy="2400"/>
          </a:xfrm>
        </p:grpSpPr>
        <p:grpSp>
          <p:nvGrpSpPr>
            <p:cNvPr id="1346596" name="Group 36"/>
            <p:cNvGrpSpPr>
              <a:grpSpLocks/>
            </p:cNvGrpSpPr>
            <p:nvPr/>
          </p:nvGrpSpPr>
          <p:grpSpPr bwMode="auto">
            <a:xfrm>
              <a:off x="4176" y="2880"/>
              <a:ext cx="720" cy="912"/>
              <a:chOff x="4176" y="2880"/>
              <a:chExt cx="720" cy="912"/>
            </a:xfrm>
          </p:grpSpPr>
          <p:sp>
            <p:nvSpPr>
              <p:cNvPr id="1346597" name="Freeform 37"/>
              <p:cNvSpPr>
                <a:spLocks/>
              </p:cNvSpPr>
              <p:nvPr/>
            </p:nvSpPr>
            <p:spPr bwMode="auto">
              <a:xfrm>
                <a:off x="4176" y="302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6598" name="Group 38"/>
              <p:cNvGrpSpPr>
                <a:grpSpLocks/>
              </p:cNvGrpSpPr>
              <p:nvPr/>
            </p:nvGrpSpPr>
            <p:grpSpPr bwMode="auto">
              <a:xfrm>
                <a:off x="4176" y="3600"/>
                <a:ext cx="626" cy="48"/>
                <a:chOff x="1536" y="2256"/>
                <a:chExt cx="626" cy="48"/>
              </a:xfrm>
            </p:grpSpPr>
            <p:sp>
              <p:nvSpPr>
                <p:cNvPr id="1346599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0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1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602" name="Group 42"/>
              <p:cNvGrpSpPr>
                <a:grpSpLocks/>
              </p:cNvGrpSpPr>
              <p:nvPr/>
            </p:nvGrpSpPr>
            <p:grpSpPr bwMode="auto">
              <a:xfrm>
                <a:off x="4176" y="3120"/>
                <a:ext cx="626" cy="48"/>
                <a:chOff x="1536" y="2256"/>
                <a:chExt cx="626" cy="48"/>
              </a:xfrm>
            </p:grpSpPr>
            <p:sp>
              <p:nvSpPr>
                <p:cNvPr id="1346603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4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5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606" name="Group 46"/>
              <p:cNvGrpSpPr>
                <a:grpSpLocks/>
              </p:cNvGrpSpPr>
              <p:nvPr/>
            </p:nvGrpSpPr>
            <p:grpSpPr bwMode="auto">
              <a:xfrm>
                <a:off x="4176" y="3360"/>
                <a:ext cx="626" cy="48"/>
                <a:chOff x="1536" y="2256"/>
                <a:chExt cx="626" cy="48"/>
              </a:xfrm>
            </p:grpSpPr>
            <p:sp>
              <p:nvSpPr>
                <p:cNvPr id="1346607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8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9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6610" name="Line 50"/>
              <p:cNvSpPr>
                <a:spLocks noChangeShapeType="1"/>
              </p:cNvSpPr>
              <p:nvPr/>
            </p:nvSpPr>
            <p:spPr bwMode="auto">
              <a:xfrm>
                <a:off x="465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611" name="Line 51"/>
              <p:cNvSpPr>
                <a:spLocks noChangeShapeType="1"/>
              </p:cNvSpPr>
              <p:nvPr/>
            </p:nvSpPr>
            <p:spPr bwMode="auto">
              <a:xfrm>
                <a:off x="4272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612" name="Freeform 52"/>
              <p:cNvSpPr>
                <a:spLocks/>
              </p:cNvSpPr>
              <p:nvPr/>
            </p:nvSpPr>
            <p:spPr bwMode="auto">
              <a:xfrm>
                <a:off x="4464" y="2880"/>
                <a:ext cx="432" cy="912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0" y="912"/>
                  </a:cxn>
                  <a:cxn ang="0">
                    <a:pos x="432" y="912"/>
                  </a:cxn>
                  <a:cxn ang="0">
                    <a:pos x="432" y="0"/>
                  </a:cxn>
                </a:cxnLst>
                <a:rect l="0" t="0" r="r" b="b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613" name="Text Box 53"/>
              <p:cNvSpPr txBox="1">
                <a:spLocks noChangeArrowheads="1"/>
              </p:cNvSpPr>
              <p:nvPr/>
            </p:nvSpPr>
            <p:spPr bwMode="auto">
              <a:xfrm>
                <a:off x="4288" y="3177"/>
                <a:ext cx="394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</p:grpSp>
        <p:sp>
          <p:nvSpPr>
            <p:cNvPr id="1346614" name="Rectangle 54"/>
            <p:cNvSpPr>
              <a:spLocks noChangeArrowheads="1"/>
            </p:cNvSpPr>
            <p:nvPr/>
          </p:nvSpPr>
          <p:spPr bwMode="auto">
            <a:xfrm>
              <a:off x="446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V4</a:t>
              </a:r>
            </a:p>
          </p:txBody>
        </p:sp>
        <p:sp>
          <p:nvSpPr>
            <p:cNvPr id="1346615" name="Rectangle 55"/>
            <p:cNvSpPr>
              <a:spLocks noChangeArrowheads="1"/>
            </p:cNvSpPr>
            <p:nvPr/>
          </p:nvSpPr>
          <p:spPr bwMode="auto">
            <a:xfrm>
              <a:off x="4896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V5</a:t>
              </a:r>
            </a:p>
          </p:txBody>
        </p:sp>
        <p:sp>
          <p:nvSpPr>
            <p:cNvPr id="1346616" name="Line 56"/>
            <p:cNvSpPr>
              <a:spLocks noChangeShapeType="1"/>
            </p:cNvSpPr>
            <p:nvPr/>
          </p:nvSpPr>
          <p:spPr bwMode="auto">
            <a:xfrm>
              <a:off x="3840" y="2640"/>
              <a:ext cx="432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617" name="Line 57"/>
            <p:cNvSpPr>
              <a:spLocks noChangeShapeType="1"/>
            </p:cNvSpPr>
            <p:nvPr/>
          </p:nvSpPr>
          <p:spPr bwMode="auto">
            <a:xfrm>
              <a:off x="4656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618" name="Line 58"/>
            <p:cNvSpPr>
              <a:spLocks noChangeShapeType="1"/>
            </p:cNvSpPr>
            <p:nvPr/>
          </p:nvSpPr>
          <p:spPr bwMode="auto">
            <a:xfrm flipV="1">
              <a:off x="4896" y="2208"/>
              <a:ext cx="144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619" name="Text Box 59"/>
            <p:cNvSpPr txBox="1">
              <a:spLocks noChangeArrowheads="1"/>
            </p:cNvSpPr>
            <p:nvPr/>
          </p:nvSpPr>
          <p:spPr bwMode="auto">
            <a:xfrm>
              <a:off x="3954" y="2553"/>
              <a:ext cx="52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Chain</a:t>
              </a:r>
              <a:endParaRPr lang="en-US" altLang="ko-KR" sz="1800" i="1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346620" name="Text Box 60"/>
          <p:cNvSpPr txBox="1">
            <a:spLocks noChangeArrowheads="1"/>
          </p:cNvSpPr>
          <p:nvPr/>
        </p:nvSpPr>
        <p:spPr bwMode="auto">
          <a:xfrm>
            <a:off x="533400" y="2667000"/>
            <a:ext cx="2470150" cy="13112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LV   v1</a:t>
            </a:r>
          </a:p>
          <a:p>
            <a:pPr algn="l"/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MULV v3,v1,v2</a:t>
            </a:r>
          </a:p>
          <a:p>
            <a:pPr algn="l"/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ADDV v5, v3, v4</a:t>
            </a:r>
          </a:p>
        </p:txBody>
      </p:sp>
      <p:sp>
        <p:nvSpPr>
          <p:cNvPr id="1346621" name="Line 61"/>
          <p:cNvSpPr>
            <a:spLocks noChangeShapeType="1"/>
          </p:cNvSpPr>
          <p:nvPr/>
        </p:nvSpPr>
        <p:spPr bwMode="auto">
          <a:xfrm>
            <a:off x="1676400" y="29718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6622" name="Line 62"/>
          <p:cNvSpPr>
            <a:spLocks noChangeShapeType="1"/>
          </p:cNvSpPr>
          <p:nvPr/>
        </p:nvSpPr>
        <p:spPr bwMode="auto">
          <a:xfrm>
            <a:off x="1676400" y="34290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F0B95-B1C9-C44E-942E-10E765C6C4BA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55675" y="304800"/>
            <a:ext cx="7127875" cy="701675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Chaining Advantage</a:t>
            </a:r>
          </a:p>
        </p:txBody>
      </p:sp>
      <p:grpSp>
        <p:nvGrpSpPr>
          <p:cNvPr id="1348611" name="Group 3"/>
          <p:cNvGrpSpPr>
            <a:grpSpLocks/>
          </p:cNvGrpSpPr>
          <p:nvPr/>
        </p:nvGrpSpPr>
        <p:grpSpPr bwMode="auto">
          <a:xfrm>
            <a:off x="304800" y="3940175"/>
            <a:ext cx="8534400" cy="2174875"/>
            <a:chOff x="192" y="2482"/>
            <a:chExt cx="5376" cy="1370"/>
          </a:xfrm>
        </p:grpSpPr>
        <p:sp>
          <p:nvSpPr>
            <p:cNvPr id="1348612" name="Rectangle 4"/>
            <p:cNvSpPr>
              <a:spLocks noChangeArrowheads="1"/>
            </p:cNvSpPr>
            <p:nvPr/>
          </p:nvSpPr>
          <p:spPr bwMode="auto">
            <a:xfrm>
              <a:off x="192" y="2482"/>
              <a:ext cx="5376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000">
                  <a:ea typeface="굴림" charset="-127"/>
                  <a:cs typeface="굴림" charset="-127"/>
                </a:rPr>
                <a:t>With chaining, can start dependent instruction as soon as first result appears</a:t>
              </a:r>
            </a:p>
          </p:txBody>
        </p:sp>
        <p:grpSp>
          <p:nvGrpSpPr>
            <p:cNvPr id="1348613" name="Group 5"/>
            <p:cNvGrpSpPr>
              <a:grpSpLocks/>
            </p:cNvGrpSpPr>
            <p:nvPr/>
          </p:nvGrpSpPr>
          <p:grpSpPr bwMode="auto">
            <a:xfrm>
              <a:off x="816" y="3120"/>
              <a:ext cx="2064" cy="732"/>
              <a:chOff x="816" y="3120"/>
              <a:chExt cx="2064" cy="732"/>
            </a:xfrm>
          </p:grpSpPr>
          <p:sp>
            <p:nvSpPr>
              <p:cNvPr id="1348614" name="Rectangle 6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1536" cy="240"/>
              </a:xfrm>
              <a:prstGeom prst="rect">
                <a:avLst/>
              </a:prstGeom>
              <a:solidFill>
                <a:srgbClr val="99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Load</a:t>
                </a:r>
              </a:p>
            </p:txBody>
          </p:sp>
          <p:sp>
            <p:nvSpPr>
              <p:cNvPr id="1348615" name="Rectangle 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1536" cy="2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Mul</a:t>
                </a:r>
              </a:p>
            </p:txBody>
          </p:sp>
          <p:sp>
            <p:nvSpPr>
              <p:cNvPr id="1348616" name="Rectangle 8"/>
              <p:cNvSpPr>
                <a:spLocks noChangeArrowheads="1"/>
              </p:cNvSpPr>
              <p:nvPr/>
            </p:nvSpPr>
            <p:spPr bwMode="auto">
              <a:xfrm>
                <a:off x="1344" y="3600"/>
                <a:ext cx="1536" cy="252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</p:grpSp>
      </p:grpSp>
      <p:grpSp>
        <p:nvGrpSpPr>
          <p:cNvPr id="1348617" name="Group 9"/>
          <p:cNvGrpSpPr>
            <a:grpSpLocks/>
          </p:cNvGrpSpPr>
          <p:nvPr/>
        </p:nvGrpSpPr>
        <p:grpSpPr bwMode="auto">
          <a:xfrm>
            <a:off x="304800" y="1349375"/>
            <a:ext cx="8534400" cy="2098675"/>
            <a:chOff x="192" y="850"/>
            <a:chExt cx="5376" cy="1322"/>
          </a:xfrm>
        </p:grpSpPr>
        <p:grpSp>
          <p:nvGrpSpPr>
            <p:cNvPr id="1348618" name="Group 10"/>
            <p:cNvGrpSpPr>
              <a:grpSpLocks/>
            </p:cNvGrpSpPr>
            <p:nvPr/>
          </p:nvGrpSpPr>
          <p:grpSpPr bwMode="auto">
            <a:xfrm>
              <a:off x="624" y="1440"/>
              <a:ext cx="4608" cy="732"/>
              <a:chOff x="624" y="1440"/>
              <a:chExt cx="4608" cy="732"/>
            </a:xfrm>
          </p:grpSpPr>
          <p:grpSp>
            <p:nvGrpSpPr>
              <p:cNvPr id="1348619" name="Group 11"/>
              <p:cNvGrpSpPr>
                <a:grpSpLocks/>
              </p:cNvGrpSpPr>
              <p:nvPr/>
            </p:nvGrpSpPr>
            <p:grpSpPr bwMode="auto">
              <a:xfrm>
                <a:off x="624" y="1440"/>
                <a:ext cx="4608" cy="732"/>
                <a:chOff x="624" y="1440"/>
                <a:chExt cx="4608" cy="732"/>
              </a:xfrm>
            </p:grpSpPr>
            <p:sp>
              <p:nvSpPr>
                <p:cNvPr id="1348620" name="Rectangle 1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536" cy="240"/>
                </a:xfrm>
                <a:prstGeom prst="rect">
                  <a:avLst/>
                </a:prstGeom>
                <a:solidFill>
                  <a:srgbClr val="99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1800">
                      <a:solidFill>
                        <a:schemeClr val="bg1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Load</a:t>
                  </a:r>
                </a:p>
              </p:txBody>
            </p:sp>
            <p:sp>
              <p:nvSpPr>
                <p:cNvPr id="1348621" name="Rectangle 13"/>
                <p:cNvSpPr>
                  <a:spLocks noChangeArrowheads="1"/>
                </p:cNvSpPr>
                <p:nvPr/>
              </p:nvSpPr>
              <p:spPr bwMode="auto">
                <a:xfrm>
                  <a:off x="2160" y="1680"/>
                  <a:ext cx="1536" cy="24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1800">
                      <a:solidFill>
                        <a:schemeClr val="bg1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Mul</a:t>
                  </a:r>
                </a:p>
              </p:txBody>
            </p:sp>
            <p:sp>
              <p:nvSpPr>
                <p:cNvPr id="1348622" name="Rectangle 14"/>
                <p:cNvSpPr>
                  <a:spLocks noChangeArrowheads="1"/>
                </p:cNvSpPr>
                <p:nvPr/>
              </p:nvSpPr>
              <p:spPr bwMode="auto">
                <a:xfrm>
                  <a:off x="3696" y="1920"/>
                  <a:ext cx="1536" cy="252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1800">
                      <a:solidFill>
                        <a:schemeClr val="bg1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Add</a:t>
                  </a:r>
                </a:p>
              </p:txBody>
            </p:sp>
          </p:grpSp>
          <p:grpSp>
            <p:nvGrpSpPr>
              <p:cNvPr id="1348623" name="Group 15"/>
              <p:cNvGrpSpPr>
                <a:grpSpLocks/>
              </p:cNvGrpSpPr>
              <p:nvPr/>
            </p:nvGrpSpPr>
            <p:grpSpPr bwMode="auto">
              <a:xfrm>
                <a:off x="1108" y="1900"/>
                <a:ext cx="812" cy="231"/>
                <a:chOff x="1108" y="1900"/>
                <a:chExt cx="812" cy="231"/>
              </a:xfrm>
            </p:grpSpPr>
            <p:sp>
              <p:nvSpPr>
                <p:cNvPr id="1348624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584" y="2016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862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108" y="1900"/>
                  <a:ext cx="470" cy="231"/>
                </a:xfrm>
                <a:prstGeom prst="rect">
                  <a:avLst/>
                </a:prstGeom>
                <a:noFill/>
                <a:ln w="31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altLang="ko-KR" sz="1800">
                      <a:latin typeface="Verdana" charset="0"/>
                      <a:ea typeface="굴림" charset="-127"/>
                      <a:cs typeface="굴림" charset="-127"/>
                    </a:rPr>
                    <a:t>Time</a:t>
                  </a:r>
                </a:p>
              </p:txBody>
            </p:sp>
          </p:grpSp>
        </p:grpSp>
        <p:sp>
          <p:nvSpPr>
            <p:cNvPr id="1348626" name="Rectangle 18"/>
            <p:cNvSpPr>
              <a:spLocks noChangeArrowheads="1"/>
            </p:cNvSpPr>
            <p:nvPr/>
          </p:nvSpPr>
          <p:spPr bwMode="auto">
            <a:xfrm>
              <a:off x="192" y="850"/>
              <a:ext cx="5376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Without chaining, must wait for last element of result to be written before starting dependent instruction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4BA7F1-CD0B-CF47-8830-D31C09C69056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162800" cy="685800"/>
          </a:xfrm>
        </p:spPr>
        <p:txBody>
          <a:bodyPr/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Vector Startup</a:t>
            </a:r>
          </a:p>
        </p:txBody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924800" cy="1328738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Two components of vector startup penalty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functional unit latency (time through pipeline)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dead time or recovery time (time before another vector instruction can start down pipeline)</a:t>
            </a:r>
          </a:p>
        </p:txBody>
      </p:sp>
      <p:grpSp>
        <p:nvGrpSpPr>
          <p:cNvPr id="1350660" name="Group 4"/>
          <p:cNvGrpSpPr>
            <a:grpSpLocks/>
          </p:cNvGrpSpPr>
          <p:nvPr/>
        </p:nvGrpSpPr>
        <p:grpSpPr bwMode="auto">
          <a:xfrm>
            <a:off x="685800" y="2743200"/>
            <a:ext cx="1905000" cy="381000"/>
            <a:chOff x="480" y="1776"/>
            <a:chExt cx="1200" cy="240"/>
          </a:xfrm>
        </p:grpSpPr>
        <p:sp>
          <p:nvSpPr>
            <p:cNvPr id="1350661" name="Rectangle 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62" name="Rectangle 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63" name="Rectangle 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64" name="Rectangle 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65" name="Rectangle 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66" name="Group 10"/>
          <p:cNvGrpSpPr>
            <a:grpSpLocks/>
          </p:cNvGrpSpPr>
          <p:nvPr/>
        </p:nvGrpSpPr>
        <p:grpSpPr bwMode="auto">
          <a:xfrm>
            <a:off x="1066800" y="3124200"/>
            <a:ext cx="1905000" cy="381000"/>
            <a:chOff x="480" y="1776"/>
            <a:chExt cx="1200" cy="240"/>
          </a:xfrm>
        </p:grpSpPr>
        <p:sp>
          <p:nvSpPr>
            <p:cNvPr id="1350667" name="Rectangle 1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68" name="Rectangle 1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69" name="Rectangle 1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0" name="Rectangle 1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1" name="Rectangle 1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72" name="Group 16"/>
          <p:cNvGrpSpPr>
            <a:grpSpLocks/>
          </p:cNvGrpSpPr>
          <p:nvPr/>
        </p:nvGrpSpPr>
        <p:grpSpPr bwMode="auto">
          <a:xfrm>
            <a:off x="1447800" y="3505200"/>
            <a:ext cx="1905000" cy="381000"/>
            <a:chOff x="480" y="1776"/>
            <a:chExt cx="1200" cy="240"/>
          </a:xfrm>
        </p:grpSpPr>
        <p:sp>
          <p:nvSpPr>
            <p:cNvPr id="1350673" name="Rectangle 1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74" name="Rectangle 1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5" name="Rectangle 1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6" name="Rectangle 2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7" name="Rectangle 2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78" name="Group 22"/>
          <p:cNvGrpSpPr>
            <a:grpSpLocks/>
          </p:cNvGrpSpPr>
          <p:nvPr/>
        </p:nvGrpSpPr>
        <p:grpSpPr bwMode="auto">
          <a:xfrm>
            <a:off x="1828800" y="3886200"/>
            <a:ext cx="1905000" cy="381000"/>
            <a:chOff x="480" y="1776"/>
            <a:chExt cx="1200" cy="240"/>
          </a:xfrm>
        </p:grpSpPr>
        <p:sp>
          <p:nvSpPr>
            <p:cNvPr id="1350679" name="Rectangle 2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80" name="Rectangle 2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1" name="Rectangle 2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2" name="Rectangle 2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3" name="Rectangle 2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84" name="Group 28"/>
          <p:cNvGrpSpPr>
            <a:grpSpLocks/>
          </p:cNvGrpSpPr>
          <p:nvPr/>
        </p:nvGrpSpPr>
        <p:grpSpPr bwMode="auto">
          <a:xfrm>
            <a:off x="2209800" y="4267200"/>
            <a:ext cx="1905000" cy="381000"/>
            <a:chOff x="480" y="1776"/>
            <a:chExt cx="1200" cy="240"/>
          </a:xfrm>
        </p:grpSpPr>
        <p:sp>
          <p:nvSpPr>
            <p:cNvPr id="1350685" name="Rectangle 2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86" name="Rectangle 3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7" name="Rectangle 3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8" name="Rectangle 3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9" name="Rectangle 3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90" name="Group 34"/>
          <p:cNvGrpSpPr>
            <a:grpSpLocks/>
          </p:cNvGrpSpPr>
          <p:nvPr/>
        </p:nvGrpSpPr>
        <p:grpSpPr bwMode="auto">
          <a:xfrm>
            <a:off x="2590800" y="4648200"/>
            <a:ext cx="1905000" cy="381000"/>
            <a:chOff x="480" y="1776"/>
            <a:chExt cx="1200" cy="240"/>
          </a:xfrm>
        </p:grpSpPr>
        <p:sp>
          <p:nvSpPr>
            <p:cNvPr id="1350691" name="Rectangle 3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92" name="Rectangle 3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93" name="Rectangle 3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94" name="Rectangle 3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95" name="Rectangle 3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96" name="Group 40"/>
          <p:cNvGrpSpPr>
            <a:grpSpLocks/>
          </p:cNvGrpSpPr>
          <p:nvPr/>
        </p:nvGrpSpPr>
        <p:grpSpPr bwMode="auto">
          <a:xfrm>
            <a:off x="2971800" y="5029200"/>
            <a:ext cx="1905000" cy="381000"/>
            <a:chOff x="480" y="1776"/>
            <a:chExt cx="1200" cy="240"/>
          </a:xfrm>
        </p:grpSpPr>
        <p:sp>
          <p:nvSpPr>
            <p:cNvPr id="1350697" name="Rectangle 4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98" name="Rectangle 4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99" name="Rectangle 4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0" name="Rectangle 4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1" name="Rectangle 4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702" name="Group 46"/>
          <p:cNvGrpSpPr>
            <a:grpSpLocks/>
          </p:cNvGrpSpPr>
          <p:nvPr/>
        </p:nvGrpSpPr>
        <p:grpSpPr bwMode="auto">
          <a:xfrm>
            <a:off x="3352800" y="5410200"/>
            <a:ext cx="1905000" cy="381000"/>
            <a:chOff x="480" y="1776"/>
            <a:chExt cx="1200" cy="240"/>
          </a:xfrm>
        </p:grpSpPr>
        <p:sp>
          <p:nvSpPr>
            <p:cNvPr id="1350703" name="Rectangle 4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704" name="Rectangle 4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5" name="Rectangle 4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6" name="Rectangle 5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7" name="Rectangle 5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708" name="Group 52"/>
          <p:cNvGrpSpPr>
            <a:grpSpLocks/>
          </p:cNvGrpSpPr>
          <p:nvPr/>
        </p:nvGrpSpPr>
        <p:grpSpPr bwMode="auto">
          <a:xfrm>
            <a:off x="3733800" y="5791200"/>
            <a:ext cx="1905000" cy="381000"/>
            <a:chOff x="480" y="1776"/>
            <a:chExt cx="1200" cy="240"/>
          </a:xfrm>
        </p:grpSpPr>
        <p:sp>
          <p:nvSpPr>
            <p:cNvPr id="1350709" name="Rectangle 5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710" name="Rectangle 5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1" name="Rectangle 5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2" name="Rectangle 5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3" name="Rectangle 5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714" name="Group 58"/>
          <p:cNvGrpSpPr>
            <a:grpSpLocks/>
          </p:cNvGrpSpPr>
          <p:nvPr/>
        </p:nvGrpSpPr>
        <p:grpSpPr bwMode="auto">
          <a:xfrm>
            <a:off x="4114800" y="6172200"/>
            <a:ext cx="1905000" cy="381000"/>
            <a:chOff x="480" y="1776"/>
            <a:chExt cx="1200" cy="240"/>
          </a:xfrm>
        </p:grpSpPr>
        <p:sp>
          <p:nvSpPr>
            <p:cNvPr id="1350715" name="Rectangle 5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716" name="Rectangle 6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7" name="Rectangle 6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8" name="Rectangle 6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9" name="Rectangle 6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sp>
        <p:nvSpPr>
          <p:cNvPr id="1350720" name="Line 64"/>
          <p:cNvSpPr>
            <a:spLocks noChangeShapeType="1"/>
          </p:cNvSpPr>
          <p:nvPr/>
        </p:nvSpPr>
        <p:spPr bwMode="auto">
          <a:xfrm>
            <a:off x="6858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1" name="Line 65"/>
          <p:cNvSpPr>
            <a:spLocks noChangeShapeType="1"/>
          </p:cNvSpPr>
          <p:nvPr/>
        </p:nvSpPr>
        <p:spPr bwMode="auto">
          <a:xfrm>
            <a:off x="25908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2" name="Line 66"/>
          <p:cNvSpPr>
            <a:spLocks noChangeShapeType="1"/>
          </p:cNvSpPr>
          <p:nvPr/>
        </p:nvSpPr>
        <p:spPr bwMode="auto">
          <a:xfrm>
            <a:off x="685800" y="2514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3" name="Text Box 67"/>
          <p:cNvSpPr txBox="1">
            <a:spLocks noChangeArrowheads="1"/>
          </p:cNvSpPr>
          <p:nvPr/>
        </p:nvSpPr>
        <p:spPr bwMode="auto">
          <a:xfrm>
            <a:off x="517525" y="2073275"/>
            <a:ext cx="22780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Functional Unit Latency</a:t>
            </a:r>
          </a:p>
        </p:txBody>
      </p:sp>
      <p:sp>
        <p:nvSpPr>
          <p:cNvPr id="1350724" name="Line 68"/>
          <p:cNvSpPr>
            <a:spLocks noChangeShapeType="1"/>
          </p:cNvSpPr>
          <p:nvPr/>
        </p:nvSpPr>
        <p:spPr bwMode="auto">
          <a:xfrm>
            <a:off x="1828800" y="43434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5" name="Line 69"/>
          <p:cNvSpPr>
            <a:spLocks noChangeShapeType="1"/>
          </p:cNvSpPr>
          <p:nvPr/>
        </p:nvSpPr>
        <p:spPr bwMode="auto">
          <a:xfrm>
            <a:off x="33528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6" name="Line 70"/>
          <p:cNvSpPr>
            <a:spLocks noChangeShapeType="1"/>
          </p:cNvSpPr>
          <p:nvPr/>
        </p:nvSpPr>
        <p:spPr bwMode="auto">
          <a:xfrm>
            <a:off x="1828800" y="6019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7" name="Text Box 71"/>
          <p:cNvSpPr txBox="1">
            <a:spLocks noChangeArrowheads="1"/>
          </p:cNvSpPr>
          <p:nvPr/>
        </p:nvSpPr>
        <p:spPr bwMode="auto">
          <a:xfrm>
            <a:off x="2063750" y="5730875"/>
            <a:ext cx="11445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Dead Time</a:t>
            </a:r>
          </a:p>
        </p:txBody>
      </p:sp>
      <p:sp>
        <p:nvSpPr>
          <p:cNvPr id="1350728" name="Line 72"/>
          <p:cNvSpPr>
            <a:spLocks noChangeShapeType="1"/>
          </p:cNvSpPr>
          <p:nvPr/>
        </p:nvSpPr>
        <p:spPr bwMode="auto">
          <a:xfrm>
            <a:off x="6400800" y="2743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9" name="Line 73"/>
          <p:cNvSpPr>
            <a:spLocks noChangeShapeType="1"/>
          </p:cNvSpPr>
          <p:nvPr/>
        </p:nvSpPr>
        <p:spPr bwMode="auto">
          <a:xfrm>
            <a:off x="6400800" y="3886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0" name="Line 74"/>
          <p:cNvSpPr>
            <a:spLocks noChangeShapeType="1"/>
          </p:cNvSpPr>
          <p:nvPr/>
        </p:nvSpPr>
        <p:spPr bwMode="auto">
          <a:xfrm>
            <a:off x="6400800" y="5334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1" name="Line 75"/>
          <p:cNvSpPr>
            <a:spLocks noChangeShapeType="1"/>
          </p:cNvSpPr>
          <p:nvPr/>
        </p:nvSpPr>
        <p:spPr bwMode="auto">
          <a:xfrm>
            <a:off x="6400800" y="6477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2" name="Line 76"/>
          <p:cNvSpPr>
            <a:spLocks noChangeShapeType="1"/>
          </p:cNvSpPr>
          <p:nvPr/>
        </p:nvSpPr>
        <p:spPr bwMode="auto">
          <a:xfrm>
            <a:off x="7239000" y="2743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3" name="Line 77"/>
          <p:cNvSpPr>
            <a:spLocks noChangeShapeType="1"/>
          </p:cNvSpPr>
          <p:nvPr/>
        </p:nvSpPr>
        <p:spPr bwMode="auto">
          <a:xfrm>
            <a:off x="7239000" y="38862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4" name="Line 78"/>
          <p:cNvSpPr>
            <a:spLocks noChangeShapeType="1"/>
          </p:cNvSpPr>
          <p:nvPr/>
        </p:nvSpPr>
        <p:spPr bwMode="auto">
          <a:xfrm>
            <a:off x="7239000" y="5334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5" name="Text Box 79"/>
          <p:cNvSpPr txBox="1">
            <a:spLocks noChangeArrowheads="1"/>
          </p:cNvSpPr>
          <p:nvPr/>
        </p:nvSpPr>
        <p:spPr bwMode="auto">
          <a:xfrm>
            <a:off x="6110288" y="3140075"/>
            <a:ext cx="22431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solidFill>
                  <a:schemeClr val="hlink"/>
                </a:solidFill>
                <a:latin typeface="Verdana" charset="0"/>
                <a:ea typeface="굴림" charset="-127"/>
                <a:cs typeface="굴림" charset="-127"/>
              </a:rPr>
              <a:t>First Vector Instruction</a:t>
            </a:r>
          </a:p>
        </p:txBody>
      </p:sp>
      <p:sp>
        <p:nvSpPr>
          <p:cNvPr id="1350736" name="Text Box 80"/>
          <p:cNvSpPr txBox="1">
            <a:spLocks noChangeArrowheads="1"/>
          </p:cNvSpPr>
          <p:nvPr/>
        </p:nvSpPr>
        <p:spPr bwMode="auto">
          <a:xfrm>
            <a:off x="6130925" y="5730875"/>
            <a:ext cx="25050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solidFill>
                  <a:schemeClr val="accent2"/>
                </a:solidFill>
                <a:latin typeface="Verdana" charset="0"/>
                <a:ea typeface="굴림" charset="-127"/>
                <a:cs typeface="굴림" charset="-127"/>
              </a:rPr>
              <a:t>Second Vector Instruction</a:t>
            </a:r>
          </a:p>
        </p:txBody>
      </p:sp>
      <p:sp>
        <p:nvSpPr>
          <p:cNvPr id="1350737" name="Text Box 81"/>
          <p:cNvSpPr txBox="1">
            <a:spLocks noChangeArrowheads="1"/>
          </p:cNvSpPr>
          <p:nvPr/>
        </p:nvSpPr>
        <p:spPr bwMode="auto">
          <a:xfrm>
            <a:off x="6662738" y="4435475"/>
            <a:ext cx="11445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Dead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985BE1-5E8F-434B-AC3E-412DDFD708C0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543800" cy="4572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Dead Time and Short Vectors</a:t>
            </a:r>
          </a:p>
        </p:txBody>
      </p:sp>
      <p:grpSp>
        <p:nvGrpSpPr>
          <p:cNvPr id="1352707" name="Group 3"/>
          <p:cNvGrpSpPr>
            <a:grpSpLocks/>
          </p:cNvGrpSpPr>
          <p:nvPr/>
        </p:nvGrpSpPr>
        <p:grpSpPr bwMode="auto">
          <a:xfrm>
            <a:off x="914400" y="1066800"/>
            <a:ext cx="304800" cy="304800"/>
            <a:chOff x="672" y="1248"/>
            <a:chExt cx="192" cy="192"/>
          </a:xfrm>
        </p:grpSpPr>
        <p:sp>
          <p:nvSpPr>
            <p:cNvPr id="1352708" name="Rectangle 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09" name="Oval 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0" name="Group 6"/>
          <p:cNvGrpSpPr>
            <a:grpSpLocks/>
          </p:cNvGrpSpPr>
          <p:nvPr/>
        </p:nvGrpSpPr>
        <p:grpSpPr bwMode="auto">
          <a:xfrm>
            <a:off x="1219200" y="1066800"/>
            <a:ext cx="304800" cy="304800"/>
            <a:chOff x="672" y="1248"/>
            <a:chExt cx="192" cy="192"/>
          </a:xfrm>
        </p:grpSpPr>
        <p:sp>
          <p:nvSpPr>
            <p:cNvPr id="1352711" name="Rectangle 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12" name="Oval 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3" name="Group 9"/>
          <p:cNvGrpSpPr>
            <a:grpSpLocks/>
          </p:cNvGrpSpPr>
          <p:nvPr/>
        </p:nvGrpSpPr>
        <p:grpSpPr bwMode="auto">
          <a:xfrm>
            <a:off x="914400" y="1371600"/>
            <a:ext cx="304800" cy="304800"/>
            <a:chOff x="672" y="1248"/>
            <a:chExt cx="192" cy="192"/>
          </a:xfrm>
        </p:grpSpPr>
        <p:sp>
          <p:nvSpPr>
            <p:cNvPr id="1352714" name="Rectangle 1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15" name="Oval 1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6" name="Group 12"/>
          <p:cNvGrpSpPr>
            <a:grpSpLocks/>
          </p:cNvGrpSpPr>
          <p:nvPr/>
        </p:nvGrpSpPr>
        <p:grpSpPr bwMode="auto">
          <a:xfrm>
            <a:off x="1219200" y="1371600"/>
            <a:ext cx="304800" cy="304800"/>
            <a:chOff x="672" y="1248"/>
            <a:chExt cx="192" cy="192"/>
          </a:xfrm>
        </p:grpSpPr>
        <p:sp>
          <p:nvSpPr>
            <p:cNvPr id="1352717" name="Rectangle 13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18" name="Oval 14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9" name="Group 15"/>
          <p:cNvGrpSpPr>
            <a:grpSpLocks/>
          </p:cNvGrpSpPr>
          <p:nvPr/>
        </p:nvGrpSpPr>
        <p:grpSpPr bwMode="auto">
          <a:xfrm>
            <a:off x="914400" y="1676400"/>
            <a:ext cx="304800" cy="304800"/>
            <a:chOff x="672" y="1248"/>
            <a:chExt cx="192" cy="192"/>
          </a:xfrm>
        </p:grpSpPr>
        <p:sp>
          <p:nvSpPr>
            <p:cNvPr id="1352720" name="Rectangle 16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21" name="Oval 17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22" name="Group 18"/>
          <p:cNvGrpSpPr>
            <a:grpSpLocks/>
          </p:cNvGrpSpPr>
          <p:nvPr/>
        </p:nvGrpSpPr>
        <p:grpSpPr bwMode="auto">
          <a:xfrm>
            <a:off x="1219200" y="1676400"/>
            <a:ext cx="304800" cy="304800"/>
            <a:chOff x="672" y="1248"/>
            <a:chExt cx="192" cy="192"/>
          </a:xfrm>
        </p:grpSpPr>
        <p:sp>
          <p:nvSpPr>
            <p:cNvPr id="1352723" name="Rectangle 1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24" name="Oval 2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25" name="Group 21"/>
          <p:cNvGrpSpPr>
            <a:grpSpLocks/>
          </p:cNvGrpSpPr>
          <p:nvPr/>
        </p:nvGrpSpPr>
        <p:grpSpPr bwMode="auto">
          <a:xfrm>
            <a:off x="914400" y="1981200"/>
            <a:ext cx="304800" cy="304800"/>
            <a:chOff x="672" y="1248"/>
            <a:chExt cx="192" cy="192"/>
          </a:xfrm>
        </p:grpSpPr>
        <p:sp>
          <p:nvSpPr>
            <p:cNvPr id="1352726" name="Rectangle 2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27" name="Oval 2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28" name="Group 24"/>
          <p:cNvGrpSpPr>
            <a:grpSpLocks/>
          </p:cNvGrpSpPr>
          <p:nvPr/>
        </p:nvGrpSpPr>
        <p:grpSpPr bwMode="auto">
          <a:xfrm>
            <a:off x="1219200" y="1981200"/>
            <a:ext cx="304800" cy="304800"/>
            <a:chOff x="672" y="1248"/>
            <a:chExt cx="192" cy="192"/>
          </a:xfrm>
        </p:grpSpPr>
        <p:sp>
          <p:nvSpPr>
            <p:cNvPr id="1352729" name="Rectangle 2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30" name="Oval 2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52731" name="Freeform 27"/>
          <p:cNvSpPr>
            <a:spLocks/>
          </p:cNvSpPr>
          <p:nvPr/>
        </p:nvSpPr>
        <p:spPr bwMode="auto">
          <a:xfrm>
            <a:off x="914400" y="838200"/>
            <a:ext cx="6096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384" y="912"/>
              </a:cxn>
              <a:cxn ang="0">
                <a:pos x="384" y="48"/>
              </a:cxn>
            </a:cxnLst>
            <a:rect l="0" t="0" r="r" b="b"/>
            <a:pathLst>
              <a:path w="384" h="912">
                <a:moveTo>
                  <a:pt x="0" y="0"/>
                </a:moveTo>
                <a:lnTo>
                  <a:pt x="0" y="912"/>
                </a:lnTo>
                <a:lnTo>
                  <a:pt x="384" y="912"/>
                </a:lnTo>
                <a:lnTo>
                  <a:pt x="384" y="4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52732" name="Group 28"/>
          <p:cNvGrpSpPr>
            <a:grpSpLocks/>
          </p:cNvGrpSpPr>
          <p:nvPr/>
        </p:nvGrpSpPr>
        <p:grpSpPr bwMode="auto">
          <a:xfrm>
            <a:off x="914400" y="2286000"/>
            <a:ext cx="304800" cy="304800"/>
            <a:chOff x="672" y="1248"/>
            <a:chExt cx="192" cy="192"/>
          </a:xfrm>
        </p:grpSpPr>
        <p:sp>
          <p:nvSpPr>
            <p:cNvPr id="1352733" name="Rectangle 2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34" name="Oval 3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35" name="Group 31"/>
          <p:cNvGrpSpPr>
            <a:grpSpLocks/>
          </p:cNvGrpSpPr>
          <p:nvPr/>
        </p:nvGrpSpPr>
        <p:grpSpPr bwMode="auto">
          <a:xfrm>
            <a:off x="1219200" y="2286000"/>
            <a:ext cx="304800" cy="304800"/>
            <a:chOff x="672" y="1248"/>
            <a:chExt cx="192" cy="192"/>
          </a:xfrm>
        </p:grpSpPr>
        <p:sp>
          <p:nvSpPr>
            <p:cNvPr id="1352736" name="Rectangle 3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37" name="Oval 3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38" name="Group 34"/>
          <p:cNvGrpSpPr>
            <a:grpSpLocks/>
          </p:cNvGrpSpPr>
          <p:nvPr/>
        </p:nvGrpSpPr>
        <p:grpSpPr bwMode="auto">
          <a:xfrm>
            <a:off x="914400" y="2590800"/>
            <a:ext cx="304800" cy="304800"/>
            <a:chOff x="672" y="1248"/>
            <a:chExt cx="192" cy="192"/>
          </a:xfrm>
        </p:grpSpPr>
        <p:sp>
          <p:nvSpPr>
            <p:cNvPr id="1352739" name="Rectangle 3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0" name="Oval 3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41" name="Group 37"/>
          <p:cNvGrpSpPr>
            <a:grpSpLocks/>
          </p:cNvGrpSpPr>
          <p:nvPr/>
        </p:nvGrpSpPr>
        <p:grpSpPr bwMode="auto">
          <a:xfrm>
            <a:off x="1219200" y="2590800"/>
            <a:ext cx="304800" cy="304800"/>
            <a:chOff x="672" y="1248"/>
            <a:chExt cx="192" cy="192"/>
          </a:xfrm>
        </p:grpSpPr>
        <p:sp>
          <p:nvSpPr>
            <p:cNvPr id="1352742" name="Rectangle 38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3" name="Oval 39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44" name="Group 40"/>
          <p:cNvGrpSpPr>
            <a:grpSpLocks/>
          </p:cNvGrpSpPr>
          <p:nvPr/>
        </p:nvGrpSpPr>
        <p:grpSpPr bwMode="auto">
          <a:xfrm>
            <a:off x="914400" y="2895600"/>
            <a:ext cx="304800" cy="304800"/>
            <a:chOff x="672" y="1248"/>
            <a:chExt cx="192" cy="192"/>
          </a:xfrm>
        </p:grpSpPr>
        <p:sp>
          <p:nvSpPr>
            <p:cNvPr id="1352745" name="Rectangle 41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6" name="Oval 42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47" name="Group 43"/>
          <p:cNvGrpSpPr>
            <a:grpSpLocks/>
          </p:cNvGrpSpPr>
          <p:nvPr/>
        </p:nvGrpSpPr>
        <p:grpSpPr bwMode="auto">
          <a:xfrm>
            <a:off x="1219200" y="2895600"/>
            <a:ext cx="304800" cy="304800"/>
            <a:chOff x="672" y="1248"/>
            <a:chExt cx="192" cy="192"/>
          </a:xfrm>
        </p:grpSpPr>
        <p:sp>
          <p:nvSpPr>
            <p:cNvPr id="1352748" name="Rectangle 4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9" name="Oval 4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0" name="Group 46"/>
          <p:cNvGrpSpPr>
            <a:grpSpLocks/>
          </p:cNvGrpSpPr>
          <p:nvPr/>
        </p:nvGrpSpPr>
        <p:grpSpPr bwMode="auto">
          <a:xfrm>
            <a:off x="914400" y="3200400"/>
            <a:ext cx="304800" cy="304800"/>
            <a:chOff x="672" y="1248"/>
            <a:chExt cx="192" cy="192"/>
          </a:xfrm>
        </p:grpSpPr>
        <p:sp>
          <p:nvSpPr>
            <p:cNvPr id="1352751" name="Rectangle 4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52" name="Oval 4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3" name="Group 49"/>
          <p:cNvGrpSpPr>
            <a:grpSpLocks/>
          </p:cNvGrpSpPr>
          <p:nvPr/>
        </p:nvGrpSpPr>
        <p:grpSpPr bwMode="auto">
          <a:xfrm>
            <a:off x="1219200" y="3200400"/>
            <a:ext cx="304800" cy="304800"/>
            <a:chOff x="672" y="1248"/>
            <a:chExt cx="192" cy="192"/>
          </a:xfrm>
        </p:grpSpPr>
        <p:sp>
          <p:nvSpPr>
            <p:cNvPr id="1352754" name="Rectangle 5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55" name="Oval 5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6" name="Group 52"/>
          <p:cNvGrpSpPr>
            <a:grpSpLocks/>
          </p:cNvGrpSpPr>
          <p:nvPr/>
        </p:nvGrpSpPr>
        <p:grpSpPr bwMode="auto">
          <a:xfrm>
            <a:off x="914400" y="3505200"/>
            <a:ext cx="304800" cy="304800"/>
            <a:chOff x="672" y="2784"/>
            <a:chExt cx="192" cy="192"/>
          </a:xfrm>
        </p:grpSpPr>
        <p:sp>
          <p:nvSpPr>
            <p:cNvPr id="1352757" name="Rectangle 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58" name="Oval 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9" name="Group 55"/>
          <p:cNvGrpSpPr>
            <a:grpSpLocks/>
          </p:cNvGrpSpPr>
          <p:nvPr/>
        </p:nvGrpSpPr>
        <p:grpSpPr bwMode="auto">
          <a:xfrm>
            <a:off x="1219200" y="3505200"/>
            <a:ext cx="304800" cy="304800"/>
            <a:chOff x="672" y="2784"/>
            <a:chExt cx="192" cy="192"/>
          </a:xfrm>
        </p:grpSpPr>
        <p:sp>
          <p:nvSpPr>
            <p:cNvPr id="1352760" name="Rectangle 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61" name="Oval 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62" name="Group 58"/>
          <p:cNvGrpSpPr>
            <a:grpSpLocks/>
          </p:cNvGrpSpPr>
          <p:nvPr/>
        </p:nvGrpSpPr>
        <p:grpSpPr bwMode="auto">
          <a:xfrm>
            <a:off x="1219200" y="3810000"/>
            <a:ext cx="304800" cy="304800"/>
            <a:chOff x="672" y="2784"/>
            <a:chExt cx="192" cy="192"/>
          </a:xfrm>
        </p:grpSpPr>
        <p:sp>
          <p:nvSpPr>
            <p:cNvPr id="1352763" name="Rectangle 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64" name="Oval 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65" name="Group 61"/>
          <p:cNvGrpSpPr>
            <a:grpSpLocks/>
          </p:cNvGrpSpPr>
          <p:nvPr/>
        </p:nvGrpSpPr>
        <p:grpSpPr bwMode="auto">
          <a:xfrm>
            <a:off x="914400" y="3810000"/>
            <a:ext cx="304800" cy="304800"/>
            <a:chOff x="672" y="2784"/>
            <a:chExt cx="192" cy="192"/>
          </a:xfrm>
        </p:grpSpPr>
        <p:sp>
          <p:nvSpPr>
            <p:cNvPr id="1352766" name="Rectangle 62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67" name="Oval 63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68" name="Group 64"/>
          <p:cNvGrpSpPr>
            <a:grpSpLocks/>
          </p:cNvGrpSpPr>
          <p:nvPr/>
        </p:nvGrpSpPr>
        <p:grpSpPr bwMode="auto">
          <a:xfrm>
            <a:off x="1219200" y="4114800"/>
            <a:ext cx="304800" cy="304800"/>
            <a:chOff x="672" y="2784"/>
            <a:chExt cx="192" cy="192"/>
          </a:xfrm>
        </p:grpSpPr>
        <p:sp>
          <p:nvSpPr>
            <p:cNvPr id="1352769" name="Rectangle 65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0" name="Oval 66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71" name="Group 67"/>
          <p:cNvGrpSpPr>
            <a:grpSpLocks/>
          </p:cNvGrpSpPr>
          <p:nvPr/>
        </p:nvGrpSpPr>
        <p:grpSpPr bwMode="auto">
          <a:xfrm>
            <a:off x="914400" y="4114800"/>
            <a:ext cx="304800" cy="304800"/>
            <a:chOff x="672" y="2784"/>
            <a:chExt cx="192" cy="192"/>
          </a:xfrm>
        </p:grpSpPr>
        <p:sp>
          <p:nvSpPr>
            <p:cNvPr id="1352772" name="Rectangle 68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3" name="Oval 69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74" name="Group 70"/>
          <p:cNvGrpSpPr>
            <a:grpSpLocks/>
          </p:cNvGrpSpPr>
          <p:nvPr/>
        </p:nvGrpSpPr>
        <p:grpSpPr bwMode="auto">
          <a:xfrm>
            <a:off x="914400" y="4419600"/>
            <a:ext cx="304800" cy="304800"/>
            <a:chOff x="672" y="2784"/>
            <a:chExt cx="192" cy="192"/>
          </a:xfrm>
        </p:grpSpPr>
        <p:sp>
          <p:nvSpPr>
            <p:cNvPr id="1352775" name="Rectangle 71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6" name="Oval 72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77" name="Group 73"/>
          <p:cNvGrpSpPr>
            <a:grpSpLocks/>
          </p:cNvGrpSpPr>
          <p:nvPr/>
        </p:nvGrpSpPr>
        <p:grpSpPr bwMode="auto">
          <a:xfrm>
            <a:off x="1219200" y="4419600"/>
            <a:ext cx="304800" cy="304800"/>
            <a:chOff x="672" y="2784"/>
            <a:chExt cx="192" cy="192"/>
          </a:xfrm>
        </p:grpSpPr>
        <p:sp>
          <p:nvSpPr>
            <p:cNvPr id="1352778" name="Rectangle 74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9" name="Oval 75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0" name="Group 76"/>
          <p:cNvGrpSpPr>
            <a:grpSpLocks/>
          </p:cNvGrpSpPr>
          <p:nvPr/>
        </p:nvGrpSpPr>
        <p:grpSpPr bwMode="auto">
          <a:xfrm>
            <a:off x="1219200" y="4724400"/>
            <a:ext cx="304800" cy="304800"/>
            <a:chOff x="672" y="2784"/>
            <a:chExt cx="192" cy="192"/>
          </a:xfrm>
        </p:grpSpPr>
        <p:sp>
          <p:nvSpPr>
            <p:cNvPr id="1352781" name="Rectangle 77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82" name="Oval 78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3" name="Group 79"/>
          <p:cNvGrpSpPr>
            <a:grpSpLocks/>
          </p:cNvGrpSpPr>
          <p:nvPr/>
        </p:nvGrpSpPr>
        <p:grpSpPr bwMode="auto">
          <a:xfrm>
            <a:off x="914400" y="4724400"/>
            <a:ext cx="304800" cy="304800"/>
            <a:chOff x="672" y="2784"/>
            <a:chExt cx="192" cy="192"/>
          </a:xfrm>
        </p:grpSpPr>
        <p:sp>
          <p:nvSpPr>
            <p:cNvPr id="1352784" name="Rectangle 8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85" name="Oval 8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6" name="Group 82"/>
          <p:cNvGrpSpPr>
            <a:grpSpLocks/>
          </p:cNvGrpSpPr>
          <p:nvPr/>
        </p:nvGrpSpPr>
        <p:grpSpPr bwMode="auto">
          <a:xfrm>
            <a:off x="1219200" y="5029200"/>
            <a:ext cx="304800" cy="304800"/>
            <a:chOff x="672" y="2784"/>
            <a:chExt cx="192" cy="192"/>
          </a:xfrm>
        </p:grpSpPr>
        <p:sp>
          <p:nvSpPr>
            <p:cNvPr id="1352787" name="Rectangle 8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88" name="Oval 8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9" name="Group 85"/>
          <p:cNvGrpSpPr>
            <a:grpSpLocks/>
          </p:cNvGrpSpPr>
          <p:nvPr/>
        </p:nvGrpSpPr>
        <p:grpSpPr bwMode="auto">
          <a:xfrm>
            <a:off x="914400" y="5029200"/>
            <a:ext cx="304800" cy="304800"/>
            <a:chOff x="672" y="2784"/>
            <a:chExt cx="192" cy="192"/>
          </a:xfrm>
        </p:grpSpPr>
        <p:sp>
          <p:nvSpPr>
            <p:cNvPr id="1352790" name="Rectangle 8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91" name="Oval 8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52792" name="Freeform 88"/>
          <p:cNvSpPr>
            <a:spLocks/>
          </p:cNvSpPr>
          <p:nvPr/>
        </p:nvSpPr>
        <p:spPr bwMode="auto">
          <a:xfrm>
            <a:off x="914400" y="3505200"/>
            <a:ext cx="609600" cy="21336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0" y="0"/>
              </a:cxn>
              <a:cxn ang="0">
                <a:pos x="384" y="0"/>
              </a:cxn>
              <a:cxn ang="0">
                <a:pos x="384" y="1344"/>
              </a:cxn>
            </a:cxnLst>
            <a:rect l="0" t="0" r="r" b="b"/>
            <a:pathLst>
              <a:path w="384" h="1344">
                <a:moveTo>
                  <a:pt x="0" y="1296"/>
                </a:moveTo>
                <a:lnTo>
                  <a:pt x="0" y="0"/>
                </a:lnTo>
                <a:lnTo>
                  <a:pt x="384" y="0"/>
                </a:lnTo>
                <a:lnTo>
                  <a:pt x="384" y="13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3" name="Text Box 89"/>
          <p:cNvSpPr txBox="1">
            <a:spLocks noChangeArrowheads="1"/>
          </p:cNvSpPr>
          <p:nvPr/>
        </p:nvSpPr>
        <p:spPr bwMode="auto">
          <a:xfrm>
            <a:off x="2209800" y="5251450"/>
            <a:ext cx="281940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Cray C90, Two lanes</a:t>
            </a:r>
          </a:p>
          <a:p>
            <a:pPr>
              <a:spcBef>
                <a:spcPct val="20000"/>
              </a:spcBef>
            </a:pPr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4 cycle dead time</a:t>
            </a:r>
          </a:p>
          <a:p>
            <a:pPr>
              <a:spcBef>
                <a:spcPct val="20000"/>
              </a:spcBef>
            </a:pPr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Maximum efficiency 94% with 128 element vectors</a:t>
            </a:r>
          </a:p>
        </p:txBody>
      </p:sp>
      <p:sp>
        <p:nvSpPr>
          <p:cNvPr id="1352794" name="Line 90"/>
          <p:cNvSpPr>
            <a:spLocks noChangeShapeType="1"/>
          </p:cNvSpPr>
          <p:nvPr/>
        </p:nvSpPr>
        <p:spPr bwMode="auto">
          <a:xfrm>
            <a:off x="1600200" y="3505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5" name="Line 91"/>
          <p:cNvSpPr>
            <a:spLocks noChangeShapeType="1"/>
          </p:cNvSpPr>
          <p:nvPr/>
        </p:nvSpPr>
        <p:spPr bwMode="auto">
          <a:xfrm>
            <a:off x="1600200" y="2286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6" name="Line 92"/>
          <p:cNvSpPr>
            <a:spLocks noChangeShapeType="1"/>
          </p:cNvSpPr>
          <p:nvPr/>
        </p:nvSpPr>
        <p:spPr bwMode="auto">
          <a:xfrm>
            <a:off x="1752600" y="2286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7" name="Text Box 93"/>
          <p:cNvSpPr txBox="1">
            <a:spLocks noChangeArrowheads="1"/>
          </p:cNvSpPr>
          <p:nvPr/>
        </p:nvSpPr>
        <p:spPr bwMode="auto">
          <a:xfrm>
            <a:off x="1892300" y="2759075"/>
            <a:ext cx="1854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4 cycles dead time</a:t>
            </a:r>
          </a:p>
        </p:txBody>
      </p:sp>
      <p:grpSp>
        <p:nvGrpSpPr>
          <p:cNvPr id="1352798" name="Group 94"/>
          <p:cNvGrpSpPr>
            <a:grpSpLocks/>
          </p:cNvGrpSpPr>
          <p:nvPr/>
        </p:nvGrpSpPr>
        <p:grpSpPr bwMode="auto">
          <a:xfrm>
            <a:off x="4725988" y="1905000"/>
            <a:ext cx="4265612" cy="1936750"/>
            <a:chOff x="2977" y="1392"/>
            <a:chExt cx="2687" cy="1220"/>
          </a:xfrm>
        </p:grpSpPr>
        <p:grpSp>
          <p:nvGrpSpPr>
            <p:cNvPr id="1352799" name="Group 95"/>
            <p:cNvGrpSpPr>
              <a:grpSpLocks/>
            </p:cNvGrpSpPr>
            <p:nvPr/>
          </p:nvGrpSpPr>
          <p:grpSpPr bwMode="auto">
            <a:xfrm>
              <a:off x="4032" y="1392"/>
              <a:ext cx="1536" cy="384"/>
              <a:chOff x="3024" y="1344"/>
              <a:chExt cx="1536" cy="384"/>
            </a:xfrm>
          </p:grpSpPr>
          <p:grpSp>
            <p:nvGrpSpPr>
              <p:cNvPr id="1352800" name="Group 96"/>
              <p:cNvGrpSpPr>
                <a:grpSpLocks/>
              </p:cNvGrpSpPr>
              <p:nvPr/>
            </p:nvGrpSpPr>
            <p:grpSpPr bwMode="auto">
              <a:xfrm>
                <a:off x="3024" y="1344"/>
                <a:ext cx="192" cy="192"/>
                <a:chOff x="672" y="1248"/>
                <a:chExt cx="192" cy="192"/>
              </a:xfrm>
            </p:grpSpPr>
            <p:sp>
              <p:nvSpPr>
                <p:cNvPr id="1352801" name="Rectangle 97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02" name="Oval 98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03" name="Group 99"/>
              <p:cNvGrpSpPr>
                <a:grpSpLocks/>
              </p:cNvGrpSpPr>
              <p:nvPr/>
            </p:nvGrpSpPr>
            <p:grpSpPr bwMode="auto">
              <a:xfrm>
                <a:off x="3216" y="1344"/>
                <a:ext cx="192" cy="192"/>
                <a:chOff x="672" y="1248"/>
                <a:chExt cx="192" cy="192"/>
              </a:xfrm>
            </p:grpSpPr>
            <p:sp>
              <p:nvSpPr>
                <p:cNvPr id="1352804" name="Rectangle 100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05" name="Oval 101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06" name="Group 102"/>
              <p:cNvGrpSpPr>
                <a:grpSpLocks/>
              </p:cNvGrpSpPr>
              <p:nvPr/>
            </p:nvGrpSpPr>
            <p:grpSpPr bwMode="auto">
              <a:xfrm>
                <a:off x="3792" y="1344"/>
                <a:ext cx="192" cy="192"/>
                <a:chOff x="672" y="1248"/>
                <a:chExt cx="192" cy="192"/>
              </a:xfrm>
            </p:grpSpPr>
            <p:sp>
              <p:nvSpPr>
                <p:cNvPr id="1352807" name="Rectangle 103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08" name="Oval 104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09" name="Group 105"/>
              <p:cNvGrpSpPr>
                <a:grpSpLocks/>
              </p:cNvGrpSpPr>
              <p:nvPr/>
            </p:nvGrpSpPr>
            <p:grpSpPr bwMode="auto">
              <a:xfrm>
                <a:off x="3984" y="1344"/>
                <a:ext cx="192" cy="192"/>
                <a:chOff x="672" y="1248"/>
                <a:chExt cx="192" cy="192"/>
              </a:xfrm>
            </p:grpSpPr>
            <p:sp>
              <p:nvSpPr>
                <p:cNvPr id="1352810" name="Rectangle 106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11" name="Oval 107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12" name="Group 108"/>
              <p:cNvGrpSpPr>
                <a:grpSpLocks/>
              </p:cNvGrpSpPr>
              <p:nvPr/>
            </p:nvGrpSpPr>
            <p:grpSpPr bwMode="auto">
              <a:xfrm>
                <a:off x="3408" y="1344"/>
                <a:ext cx="192" cy="192"/>
                <a:chOff x="672" y="1248"/>
                <a:chExt cx="192" cy="192"/>
              </a:xfrm>
            </p:grpSpPr>
            <p:sp>
              <p:nvSpPr>
                <p:cNvPr id="1352813" name="Rectangle 109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14" name="Oval 110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15" name="Group 111"/>
              <p:cNvGrpSpPr>
                <a:grpSpLocks/>
              </p:cNvGrpSpPr>
              <p:nvPr/>
            </p:nvGrpSpPr>
            <p:grpSpPr bwMode="auto">
              <a:xfrm>
                <a:off x="3600" y="1344"/>
                <a:ext cx="192" cy="192"/>
                <a:chOff x="672" y="1248"/>
                <a:chExt cx="192" cy="192"/>
              </a:xfrm>
            </p:grpSpPr>
            <p:sp>
              <p:nvSpPr>
                <p:cNvPr id="1352816" name="Rectangle 112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17" name="Oval 113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18" name="Group 114"/>
              <p:cNvGrpSpPr>
                <a:grpSpLocks/>
              </p:cNvGrpSpPr>
              <p:nvPr/>
            </p:nvGrpSpPr>
            <p:grpSpPr bwMode="auto">
              <a:xfrm>
                <a:off x="4176" y="1344"/>
                <a:ext cx="192" cy="192"/>
                <a:chOff x="672" y="1248"/>
                <a:chExt cx="192" cy="192"/>
              </a:xfrm>
            </p:grpSpPr>
            <p:sp>
              <p:nvSpPr>
                <p:cNvPr id="1352819" name="Rectangle 115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20" name="Oval 116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21" name="Group 117"/>
              <p:cNvGrpSpPr>
                <a:grpSpLocks/>
              </p:cNvGrpSpPr>
              <p:nvPr/>
            </p:nvGrpSpPr>
            <p:grpSpPr bwMode="auto">
              <a:xfrm>
                <a:off x="4368" y="1344"/>
                <a:ext cx="192" cy="192"/>
                <a:chOff x="672" y="1248"/>
                <a:chExt cx="192" cy="192"/>
              </a:xfrm>
            </p:grpSpPr>
            <p:sp>
              <p:nvSpPr>
                <p:cNvPr id="1352822" name="Rectangle 118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23" name="Oval 119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52824" name="Rectangle 120"/>
              <p:cNvSpPr>
                <a:spLocks noChangeArrowheads="1"/>
              </p:cNvSpPr>
              <p:nvPr/>
            </p:nvSpPr>
            <p:spPr bwMode="auto">
              <a:xfrm>
                <a:off x="3024" y="1344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52825" name="Group 121"/>
              <p:cNvGrpSpPr>
                <a:grpSpLocks/>
              </p:cNvGrpSpPr>
              <p:nvPr/>
            </p:nvGrpSpPr>
            <p:grpSpPr bwMode="auto">
              <a:xfrm>
                <a:off x="3024" y="1536"/>
                <a:ext cx="192" cy="192"/>
                <a:chOff x="672" y="2784"/>
                <a:chExt cx="192" cy="192"/>
              </a:xfrm>
            </p:grpSpPr>
            <p:sp>
              <p:nvSpPr>
                <p:cNvPr id="1352826" name="Rectangle 122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27" name="Oval 123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28" name="Group 124"/>
              <p:cNvGrpSpPr>
                <a:grpSpLocks/>
              </p:cNvGrpSpPr>
              <p:nvPr/>
            </p:nvGrpSpPr>
            <p:grpSpPr bwMode="auto">
              <a:xfrm>
                <a:off x="3216" y="1536"/>
                <a:ext cx="192" cy="192"/>
                <a:chOff x="672" y="2784"/>
                <a:chExt cx="192" cy="192"/>
              </a:xfrm>
            </p:grpSpPr>
            <p:sp>
              <p:nvSpPr>
                <p:cNvPr id="1352829" name="Rectangle 125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0" name="Oval 126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31" name="Group 127"/>
              <p:cNvGrpSpPr>
                <a:grpSpLocks/>
              </p:cNvGrpSpPr>
              <p:nvPr/>
            </p:nvGrpSpPr>
            <p:grpSpPr bwMode="auto">
              <a:xfrm>
                <a:off x="3408" y="1536"/>
                <a:ext cx="192" cy="192"/>
                <a:chOff x="672" y="2784"/>
                <a:chExt cx="192" cy="192"/>
              </a:xfrm>
            </p:grpSpPr>
            <p:sp>
              <p:nvSpPr>
                <p:cNvPr id="1352832" name="Rectangle 128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3" name="Oval 129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34" name="Group 130"/>
              <p:cNvGrpSpPr>
                <a:grpSpLocks/>
              </p:cNvGrpSpPr>
              <p:nvPr/>
            </p:nvGrpSpPr>
            <p:grpSpPr bwMode="auto">
              <a:xfrm>
                <a:off x="3600" y="1536"/>
                <a:ext cx="192" cy="192"/>
                <a:chOff x="672" y="2784"/>
                <a:chExt cx="192" cy="192"/>
              </a:xfrm>
            </p:grpSpPr>
            <p:sp>
              <p:nvSpPr>
                <p:cNvPr id="1352835" name="Rectangle 131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6" name="Oval 132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37" name="Group 133"/>
              <p:cNvGrpSpPr>
                <a:grpSpLocks/>
              </p:cNvGrpSpPr>
              <p:nvPr/>
            </p:nvGrpSpPr>
            <p:grpSpPr bwMode="auto">
              <a:xfrm>
                <a:off x="3792" y="1536"/>
                <a:ext cx="192" cy="192"/>
                <a:chOff x="672" y="2784"/>
                <a:chExt cx="192" cy="192"/>
              </a:xfrm>
            </p:grpSpPr>
            <p:sp>
              <p:nvSpPr>
                <p:cNvPr id="1352838" name="Rectangle 134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9" name="Oval 135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40" name="Group 136"/>
              <p:cNvGrpSpPr>
                <a:grpSpLocks/>
              </p:cNvGrpSpPr>
              <p:nvPr/>
            </p:nvGrpSpPr>
            <p:grpSpPr bwMode="auto">
              <a:xfrm>
                <a:off x="3984" y="1536"/>
                <a:ext cx="192" cy="192"/>
                <a:chOff x="672" y="2784"/>
                <a:chExt cx="192" cy="192"/>
              </a:xfrm>
            </p:grpSpPr>
            <p:sp>
              <p:nvSpPr>
                <p:cNvPr id="1352841" name="Rectangle 137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42" name="Oval 138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43" name="Group 139"/>
              <p:cNvGrpSpPr>
                <a:grpSpLocks/>
              </p:cNvGrpSpPr>
              <p:nvPr/>
            </p:nvGrpSpPr>
            <p:grpSpPr bwMode="auto">
              <a:xfrm>
                <a:off x="4176" y="1536"/>
                <a:ext cx="192" cy="192"/>
                <a:chOff x="672" y="2784"/>
                <a:chExt cx="192" cy="192"/>
              </a:xfrm>
            </p:grpSpPr>
            <p:sp>
              <p:nvSpPr>
                <p:cNvPr id="1352844" name="Rectangle 140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45" name="Oval 141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46" name="Group 142"/>
              <p:cNvGrpSpPr>
                <a:grpSpLocks/>
              </p:cNvGrpSpPr>
              <p:nvPr/>
            </p:nvGrpSpPr>
            <p:grpSpPr bwMode="auto">
              <a:xfrm>
                <a:off x="4368" y="1536"/>
                <a:ext cx="192" cy="192"/>
                <a:chOff x="672" y="2784"/>
                <a:chExt cx="192" cy="192"/>
              </a:xfrm>
            </p:grpSpPr>
            <p:sp>
              <p:nvSpPr>
                <p:cNvPr id="1352847" name="Rectangle 143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48" name="Oval 144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52849" name="Rectangle 145"/>
              <p:cNvSpPr>
                <a:spLocks noChangeArrowheads="1"/>
              </p:cNvSpPr>
              <p:nvPr/>
            </p:nvSpPr>
            <p:spPr bwMode="auto">
              <a:xfrm>
                <a:off x="3024" y="1536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2850" name="Text Box 146"/>
            <p:cNvSpPr txBox="1">
              <a:spLocks noChangeArrowheads="1"/>
            </p:cNvSpPr>
            <p:nvPr/>
          </p:nvSpPr>
          <p:spPr bwMode="auto">
            <a:xfrm>
              <a:off x="3648" y="1964"/>
              <a:ext cx="2016" cy="6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T0, Eight lanes</a:t>
              </a:r>
            </a:p>
            <a:p>
              <a:pPr>
                <a:spcBef>
                  <a:spcPct val="20000"/>
                </a:spcBef>
              </a:pPr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No dead time</a:t>
              </a:r>
            </a:p>
            <a:p>
              <a:pPr>
                <a:spcBef>
                  <a:spcPct val="20000"/>
                </a:spcBef>
              </a:pPr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100% efficiency with 8 element vectors</a:t>
              </a:r>
            </a:p>
          </p:txBody>
        </p:sp>
        <p:sp>
          <p:nvSpPr>
            <p:cNvPr id="1352851" name="Text Box 147"/>
            <p:cNvSpPr txBox="1">
              <a:spLocks noChangeArrowheads="1"/>
            </p:cNvSpPr>
            <p:nvPr/>
          </p:nvSpPr>
          <p:spPr bwMode="auto">
            <a:xfrm>
              <a:off x="2977" y="1498"/>
              <a:ext cx="87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No dead time</a:t>
              </a:r>
            </a:p>
          </p:txBody>
        </p:sp>
        <p:sp>
          <p:nvSpPr>
            <p:cNvPr id="1352852" name="Line 148"/>
            <p:cNvSpPr>
              <a:spLocks noChangeShapeType="1"/>
            </p:cNvSpPr>
            <p:nvPr/>
          </p:nvSpPr>
          <p:spPr bwMode="auto">
            <a:xfrm>
              <a:off x="388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53" name="Group 149"/>
          <p:cNvGrpSpPr>
            <a:grpSpLocks/>
          </p:cNvGrpSpPr>
          <p:nvPr/>
        </p:nvGrpSpPr>
        <p:grpSpPr bwMode="auto">
          <a:xfrm>
            <a:off x="1219200" y="5791200"/>
            <a:ext cx="304800" cy="304800"/>
            <a:chOff x="672" y="2784"/>
            <a:chExt cx="192" cy="192"/>
          </a:xfrm>
        </p:grpSpPr>
        <p:sp>
          <p:nvSpPr>
            <p:cNvPr id="1352854" name="Rectangle 15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55" name="Oval 15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56" name="Group 152"/>
          <p:cNvGrpSpPr>
            <a:grpSpLocks/>
          </p:cNvGrpSpPr>
          <p:nvPr/>
        </p:nvGrpSpPr>
        <p:grpSpPr bwMode="auto">
          <a:xfrm>
            <a:off x="914400" y="5791200"/>
            <a:ext cx="304800" cy="304800"/>
            <a:chOff x="672" y="2784"/>
            <a:chExt cx="192" cy="192"/>
          </a:xfrm>
        </p:grpSpPr>
        <p:sp>
          <p:nvSpPr>
            <p:cNvPr id="1352857" name="Rectangle 1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58" name="Oval 1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59" name="Group 155"/>
          <p:cNvGrpSpPr>
            <a:grpSpLocks/>
          </p:cNvGrpSpPr>
          <p:nvPr/>
        </p:nvGrpSpPr>
        <p:grpSpPr bwMode="auto">
          <a:xfrm>
            <a:off x="1219200" y="6096000"/>
            <a:ext cx="304800" cy="304800"/>
            <a:chOff x="672" y="2784"/>
            <a:chExt cx="192" cy="192"/>
          </a:xfrm>
        </p:grpSpPr>
        <p:sp>
          <p:nvSpPr>
            <p:cNvPr id="1352860" name="Rectangle 1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61" name="Oval 1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62" name="Group 158"/>
          <p:cNvGrpSpPr>
            <a:grpSpLocks/>
          </p:cNvGrpSpPr>
          <p:nvPr/>
        </p:nvGrpSpPr>
        <p:grpSpPr bwMode="auto">
          <a:xfrm>
            <a:off x="914400" y="6096000"/>
            <a:ext cx="304800" cy="304800"/>
            <a:chOff x="672" y="2784"/>
            <a:chExt cx="192" cy="192"/>
          </a:xfrm>
        </p:grpSpPr>
        <p:sp>
          <p:nvSpPr>
            <p:cNvPr id="1352863" name="Rectangle 1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64" name="Oval 1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52865" name="Freeform 161"/>
          <p:cNvSpPr>
            <a:spLocks/>
          </p:cNvSpPr>
          <p:nvPr/>
        </p:nvSpPr>
        <p:spPr bwMode="auto">
          <a:xfrm>
            <a:off x="914400" y="5638800"/>
            <a:ext cx="6096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84" y="480"/>
              </a:cxn>
              <a:cxn ang="0">
                <a:pos x="384" y="96"/>
              </a:cxn>
            </a:cxnLst>
            <a:rect l="0" t="0" r="r" b="b"/>
            <a:pathLst>
              <a:path w="384" h="480">
                <a:moveTo>
                  <a:pt x="0" y="0"/>
                </a:moveTo>
                <a:lnTo>
                  <a:pt x="0" y="480"/>
                </a:lnTo>
                <a:lnTo>
                  <a:pt x="384" y="480"/>
                </a:lnTo>
                <a:lnTo>
                  <a:pt x="384" y="9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866" name="Line 162"/>
          <p:cNvSpPr>
            <a:spLocks noChangeShapeType="1"/>
          </p:cNvSpPr>
          <p:nvPr/>
        </p:nvSpPr>
        <p:spPr bwMode="auto">
          <a:xfrm>
            <a:off x="1600200" y="640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867" name="Line 163"/>
          <p:cNvSpPr>
            <a:spLocks noChangeShapeType="1"/>
          </p:cNvSpPr>
          <p:nvPr/>
        </p:nvSpPr>
        <p:spPr bwMode="auto">
          <a:xfrm>
            <a:off x="1752600" y="3505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868" name="Text Box 164"/>
          <p:cNvSpPr txBox="1">
            <a:spLocks noChangeArrowheads="1"/>
          </p:cNvSpPr>
          <p:nvPr/>
        </p:nvSpPr>
        <p:spPr bwMode="auto">
          <a:xfrm>
            <a:off x="1889125" y="4587875"/>
            <a:ext cx="16017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64 cycles active</a:t>
            </a:r>
          </a:p>
        </p:txBody>
      </p:sp>
      <p:sp>
        <p:nvSpPr>
          <p:cNvPr id="1352869" name="Line 165"/>
          <p:cNvSpPr>
            <a:spLocks noChangeShapeType="1"/>
          </p:cNvSpPr>
          <p:nvPr/>
        </p:nvSpPr>
        <p:spPr bwMode="auto">
          <a:xfrm>
            <a:off x="12192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BA0E03-C436-F74E-A22C-52EB86641017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922338" y="-76200"/>
            <a:ext cx="7162800" cy="1143000"/>
          </a:xfrm>
        </p:spPr>
        <p:txBody>
          <a:bodyPr/>
          <a:lstStyle/>
          <a:p>
            <a:r>
              <a:rPr lang="en-US" altLang="ko-KR" sz="2400">
                <a:ea typeface="굴림" charset="-127"/>
                <a:cs typeface="굴림" charset="-127"/>
              </a:rPr>
              <a:t>Vector Memory-Memory versus Vector Register Machines</a:t>
            </a:r>
          </a:p>
        </p:txBody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4712"/>
            <a:ext cx="8001000" cy="1649413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Vector memory-memory instructions hold all vector operands in main memory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The first vector machines, CDC Star-100 (‘73) and TI ASC (‘71), were memory-memory machines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Cray-1 (’76) was first vector register machine</a:t>
            </a:r>
          </a:p>
        </p:txBody>
      </p:sp>
      <p:grpSp>
        <p:nvGrpSpPr>
          <p:cNvPr id="1354756" name="Group 4"/>
          <p:cNvGrpSpPr>
            <a:grpSpLocks/>
          </p:cNvGrpSpPr>
          <p:nvPr/>
        </p:nvGrpSpPr>
        <p:grpSpPr bwMode="auto">
          <a:xfrm>
            <a:off x="381000" y="2932112"/>
            <a:ext cx="3200400" cy="2163763"/>
            <a:chOff x="240" y="2016"/>
            <a:chExt cx="2016" cy="1363"/>
          </a:xfrm>
        </p:grpSpPr>
        <p:sp>
          <p:nvSpPr>
            <p:cNvPr id="1354757" name="Text Box 5"/>
            <p:cNvSpPr txBox="1">
              <a:spLocks noChangeArrowheads="1"/>
            </p:cNvSpPr>
            <p:nvPr/>
          </p:nvSpPr>
          <p:spPr bwMode="auto">
            <a:xfrm>
              <a:off x="288" y="2316"/>
              <a:ext cx="1931" cy="106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for (i=0; i&lt;N; i++)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{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C[i] = A[i] + B[i];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D[i] = A[i] - B[i];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}</a:t>
              </a:r>
            </a:p>
          </p:txBody>
        </p:sp>
        <p:sp>
          <p:nvSpPr>
            <p:cNvPr id="1354758" name="Text Box 6"/>
            <p:cNvSpPr txBox="1">
              <a:spLocks noChangeArrowheads="1"/>
            </p:cNvSpPr>
            <p:nvPr/>
          </p:nvSpPr>
          <p:spPr bwMode="auto">
            <a:xfrm>
              <a:off x="294" y="2073"/>
              <a:ext cx="169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Example Source Code</a:t>
              </a:r>
            </a:p>
          </p:txBody>
        </p:sp>
        <p:sp>
          <p:nvSpPr>
            <p:cNvPr id="1354759" name="Rectangle 7"/>
            <p:cNvSpPr>
              <a:spLocks noChangeArrowheads="1"/>
            </p:cNvSpPr>
            <p:nvPr/>
          </p:nvSpPr>
          <p:spPr bwMode="auto">
            <a:xfrm>
              <a:off x="240" y="2016"/>
              <a:ext cx="2016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4760" name="Group 8"/>
          <p:cNvGrpSpPr>
            <a:grpSpLocks/>
          </p:cNvGrpSpPr>
          <p:nvPr/>
        </p:nvGrpSpPr>
        <p:grpSpPr bwMode="auto">
          <a:xfrm>
            <a:off x="3581400" y="2590800"/>
            <a:ext cx="5334000" cy="1371600"/>
            <a:chOff x="2256" y="1801"/>
            <a:chExt cx="3360" cy="864"/>
          </a:xfrm>
        </p:grpSpPr>
        <p:grpSp>
          <p:nvGrpSpPr>
            <p:cNvPr id="1354761" name="Group 9"/>
            <p:cNvGrpSpPr>
              <a:grpSpLocks/>
            </p:cNvGrpSpPr>
            <p:nvPr/>
          </p:nvGrpSpPr>
          <p:grpSpPr bwMode="auto">
            <a:xfrm>
              <a:off x="3168" y="1801"/>
              <a:ext cx="2448" cy="864"/>
              <a:chOff x="3168" y="1801"/>
              <a:chExt cx="2448" cy="864"/>
            </a:xfrm>
          </p:grpSpPr>
          <p:sp>
            <p:nvSpPr>
              <p:cNvPr id="1354762" name="Text Box 10"/>
              <p:cNvSpPr txBox="1">
                <a:spLocks noChangeArrowheads="1"/>
              </p:cNvSpPr>
              <p:nvPr/>
            </p:nvSpPr>
            <p:spPr bwMode="auto">
              <a:xfrm>
                <a:off x="3696" y="2089"/>
                <a:ext cx="1153" cy="439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ADDV C, A, B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SUBV D, A, B</a:t>
                </a:r>
                <a:endParaRPr lang="en-US" altLang="ko-KR" sz="18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54763" name="Text Box 11"/>
              <p:cNvSpPr txBox="1">
                <a:spLocks noChangeArrowheads="1"/>
              </p:cNvSpPr>
              <p:nvPr/>
            </p:nvSpPr>
            <p:spPr bwMode="auto">
              <a:xfrm>
                <a:off x="3222" y="1810"/>
                <a:ext cx="2273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Vector Memory-Memory Code</a:t>
                </a:r>
              </a:p>
            </p:txBody>
          </p:sp>
          <p:sp>
            <p:nvSpPr>
              <p:cNvPr id="1354764" name="Rectangle 12"/>
              <p:cNvSpPr>
                <a:spLocks noChangeArrowheads="1"/>
              </p:cNvSpPr>
              <p:nvPr/>
            </p:nvSpPr>
            <p:spPr bwMode="auto">
              <a:xfrm>
                <a:off x="3168" y="1801"/>
                <a:ext cx="2448" cy="86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4765" name="Line 13"/>
            <p:cNvSpPr>
              <a:spLocks noChangeShapeType="1"/>
            </p:cNvSpPr>
            <p:nvPr/>
          </p:nvSpPr>
          <p:spPr bwMode="auto">
            <a:xfrm flipV="1">
              <a:off x="2256" y="2233"/>
              <a:ext cx="91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4766" name="Group 14"/>
          <p:cNvGrpSpPr>
            <a:grpSpLocks/>
          </p:cNvGrpSpPr>
          <p:nvPr/>
        </p:nvGrpSpPr>
        <p:grpSpPr bwMode="auto">
          <a:xfrm>
            <a:off x="3581400" y="3962400"/>
            <a:ext cx="5334000" cy="2511425"/>
            <a:chOff x="2256" y="2665"/>
            <a:chExt cx="3360" cy="1582"/>
          </a:xfrm>
        </p:grpSpPr>
        <p:grpSp>
          <p:nvGrpSpPr>
            <p:cNvPr id="1354767" name="Group 15"/>
            <p:cNvGrpSpPr>
              <a:grpSpLocks/>
            </p:cNvGrpSpPr>
            <p:nvPr/>
          </p:nvGrpSpPr>
          <p:grpSpPr bwMode="auto">
            <a:xfrm>
              <a:off x="3168" y="2688"/>
              <a:ext cx="2448" cy="1559"/>
              <a:chOff x="3168" y="2761"/>
              <a:chExt cx="2448" cy="1559"/>
            </a:xfrm>
          </p:grpSpPr>
          <p:sp>
            <p:nvSpPr>
              <p:cNvPr id="1354768" name="Text Box 16"/>
              <p:cNvSpPr txBox="1">
                <a:spLocks noChangeArrowheads="1"/>
              </p:cNvSpPr>
              <p:nvPr/>
            </p:nvSpPr>
            <p:spPr bwMode="auto">
              <a:xfrm>
                <a:off x="3648" y="3049"/>
                <a:ext cx="1412" cy="127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LV V1, A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LV V2, B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ADDV V3, V1, V2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SV V3, C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SUBV V4, V1, V2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SV V4, D</a:t>
                </a:r>
                <a:endParaRPr lang="en-US" altLang="ko-KR" sz="18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54769" name="Text Box 17"/>
              <p:cNvSpPr txBox="1">
                <a:spLocks noChangeArrowheads="1"/>
              </p:cNvSpPr>
              <p:nvPr/>
            </p:nvSpPr>
            <p:spPr bwMode="auto">
              <a:xfrm>
                <a:off x="3218" y="2770"/>
                <a:ext cx="164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Vector Register Code</a:t>
                </a:r>
              </a:p>
            </p:txBody>
          </p:sp>
          <p:sp>
            <p:nvSpPr>
              <p:cNvPr id="1354770" name="Rectangle 18"/>
              <p:cNvSpPr>
                <a:spLocks noChangeArrowheads="1"/>
              </p:cNvSpPr>
              <p:nvPr/>
            </p:nvSpPr>
            <p:spPr bwMode="auto">
              <a:xfrm>
                <a:off x="3168" y="2761"/>
                <a:ext cx="2448" cy="153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4771" name="Line 19"/>
            <p:cNvSpPr>
              <a:spLocks noChangeShapeType="1"/>
            </p:cNvSpPr>
            <p:nvPr/>
          </p:nvSpPr>
          <p:spPr bwMode="auto">
            <a:xfrm>
              <a:off x="2256" y="2665"/>
              <a:ext cx="912" cy="9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10C7D4-4C12-A64D-9033-27222E9286F3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33425" y="228600"/>
            <a:ext cx="7391400" cy="914400"/>
          </a:xfrm>
        </p:spPr>
        <p:txBody>
          <a:bodyPr/>
          <a:lstStyle/>
          <a:p>
            <a:r>
              <a:rPr lang="en-US" altLang="ko-KR" sz="2400">
                <a:ea typeface="굴림" charset="-127"/>
                <a:cs typeface="굴림" charset="-127"/>
              </a:rPr>
              <a:t>Vector Memory-Memory vs. Vector Register Machines</a:t>
            </a:r>
          </a:p>
        </p:txBody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54175"/>
            <a:ext cx="8382000" cy="4189413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Vector memory-memory architectures (VMMA) require greater main memory bandwidth, why?</a:t>
            </a:r>
          </a:p>
          <a:p>
            <a:pPr lvl="1"/>
            <a:r>
              <a:rPr lang="en-US" altLang="ko-KR">
                <a:solidFill>
                  <a:schemeClr val="hlink"/>
                </a:solidFill>
                <a:ea typeface="굴림" charset="-127"/>
                <a:cs typeface="굴림" charset="-127"/>
              </a:rPr>
              <a:t>All operands must be read in and out of memory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VMMAs make if difficult to overlap execution of multiple vector operations, why? </a:t>
            </a:r>
          </a:p>
          <a:p>
            <a:pPr lvl="1"/>
            <a:r>
              <a:rPr lang="en-US" altLang="ko-KR">
                <a:solidFill>
                  <a:schemeClr val="hlink"/>
                </a:solidFill>
                <a:ea typeface="굴림" charset="-127"/>
                <a:cs typeface="굴림" charset="-127"/>
              </a:rPr>
              <a:t>Must check dependencies on memory addresses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VMMAs incur greater startup latency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Scalar code was faster on CDC Star-100 for vectors &lt; 100 elements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For Cray-1, vector/scalar breakeven point was around 2 elements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Symbol" charset="2"/>
              <a:buChar char="Þ"/>
            </a:pPr>
            <a:r>
              <a:rPr lang="en-US" altLang="ko-KR" sz="2000" i="1">
                <a:ea typeface="굴림" charset="-127"/>
                <a:cs typeface="굴림" charset="-127"/>
              </a:rPr>
              <a:t>Apart from CDC follow-ons (Cyber-205, ETA-10) all major vector machines since Cray-1 have had vector register architectures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Font typeface="Symbol" charset="2"/>
              <a:buNone/>
            </a:pPr>
            <a:r>
              <a:rPr lang="en-US" altLang="ko-KR" sz="2000" i="1">
                <a:solidFill>
                  <a:srgbClr val="FF00FF"/>
                </a:solidFill>
                <a:ea typeface="굴림" charset="-127"/>
                <a:cs typeface="굴림" charset="-127"/>
              </a:rPr>
              <a:t>(we ignore vector memory-memory from now on)</a:t>
            </a:r>
            <a:endParaRPr lang="en-US" altLang="ko-KR" sz="2000">
              <a:solidFill>
                <a:srgbClr val="FF00FF"/>
              </a:solidFill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6803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4D59F4-1964-084C-BC1C-DC13A705BEB6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Quiz</a:t>
            </a:r>
            <a:r>
              <a:rPr lang="en-US" dirty="0" smtClean="0"/>
              <a:t> 4, Tue Apr 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63D21D-AB76-A94C-B70B-F478A8562A6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76200"/>
            <a:ext cx="7162800" cy="9144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Automatic Code Vectorization</a:t>
            </a:r>
          </a:p>
        </p:txBody>
      </p:sp>
      <p:sp>
        <p:nvSpPr>
          <p:cNvPr id="1358851" name="Text Box 3"/>
          <p:cNvSpPr txBox="1">
            <a:spLocks noChangeArrowheads="1"/>
          </p:cNvSpPr>
          <p:nvPr/>
        </p:nvSpPr>
        <p:spPr bwMode="auto">
          <a:xfrm>
            <a:off x="2286000" y="685800"/>
            <a:ext cx="4391025" cy="8588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for (i=0; i &lt; N; i++)</a:t>
            </a:r>
          </a:p>
          <a:p>
            <a:pPr algn="l">
              <a:spcBef>
                <a:spcPct val="10000"/>
              </a:spcBef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    C[i] = A[i] + B[i];</a:t>
            </a:r>
          </a:p>
        </p:txBody>
      </p:sp>
      <p:grpSp>
        <p:nvGrpSpPr>
          <p:cNvPr id="1358852" name="Group 4"/>
          <p:cNvGrpSpPr>
            <a:grpSpLocks/>
          </p:cNvGrpSpPr>
          <p:nvPr/>
        </p:nvGrpSpPr>
        <p:grpSpPr bwMode="auto">
          <a:xfrm>
            <a:off x="-61913" y="1462088"/>
            <a:ext cx="3138488" cy="5243512"/>
            <a:chOff x="-39" y="921"/>
            <a:chExt cx="1977" cy="3303"/>
          </a:xfrm>
        </p:grpSpPr>
        <p:grpSp>
          <p:nvGrpSpPr>
            <p:cNvPr id="1358853" name="Group 5"/>
            <p:cNvGrpSpPr>
              <a:grpSpLocks/>
            </p:cNvGrpSpPr>
            <p:nvPr/>
          </p:nvGrpSpPr>
          <p:grpSpPr bwMode="auto">
            <a:xfrm>
              <a:off x="673" y="1258"/>
              <a:ext cx="1017" cy="1405"/>
              <a:chOff x="721" y="922"/>
              <a:chExt cx="1017" cy="1405"/>
            </a:xfrm>
          </p:grpSpPr>
          <p:sp>
            <p:nvSpPr>
              <p:cNvPr id="1358854" name="AutoShape 6"/>
              <p:cNvSpPr>
                <a:spLocks noChangeArrowheads="1"/>
              </p:cNvSpPr>
              <p:nvPr/>
            </p:nvSpPr>
            <p:spPr bwMode="auto">
              <a:xfrm>
                <a:off x="721" y="922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load</a:t>
                </a:r>
              </a:p>
            </p:txBody>
          </p:sp>
          <p:sp>
            <p:nvSpPr>
              <p:cNvPr id="1358855" name="AutoShape 7"/>
              <p:cNvSpPr>
                <a:spLocks noChangeArrowheads="1"/>
              </p:cNvSpPr>
              <p:nvPr/>
            </p:nvSpPr>
            <p:spPr bwMode="auto">
              <a:xfrm>
                <a:off x="1297" y="1210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load</a:t>
                </a:r>
              </a:p>
            </p:txBody>
          </p:sp>
          <p:sp>
            <p:nvSpPr>
              <p:cNvPr id="1358856" name="AutoShape 8"/>
              <p:cNvSpPr>
                <a:spLocks noChangeArrowheads="1"/>
              </p:cNvSpPr>
              <p:nvPr/>
            </p:nvSpPr>
            <p:spPr bwMode="auto">
              <a:xfrm>
                <a:off x="957" y="1642"/>
                <a:ext cx="402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  <p:sp>
            <p:nvSpPr>
              <p:cNvPr id="1358857" name="AutoShape 9"/>
              <p:cNvSpPr>
                <a:spLocks noChangeArrowheads="1"/>
              </p:cNvSpPr>
              <p:nvPr/>
            </p:nvSpPr>
            <p:spPr bwMode="auto">
              <a:xfrm>
                <a:off x="930" y="2074"/>
                <a:ext cx="504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store</a:t>
                </a:r>
              </a:p>
            </p:txBody>
          </p:sp>
          <p:sp>
            <p:nvSpPr>
              <p:cNvPr id="1358858" name="Line 10"/>
              <p:cNvSpPr>
                <a:spLocks noChangeShapeType="1"/>
              </p:cNvSpPr>
              <p:nvPr/>
            </p:nvSpPr>
            <p:spPr bwMode="auto">
              <a:xfrm>
                <a:off x="948" y="1200"/>
                <a:ext cx="14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8859" name="Line 11"/>
              <p:cNvSpPr>
                <a:spLocks noChangeShapeType="1"/>
              </p:cNvSpPr>
              <p:nvPr/>
            </p:nvSpPr>
            <p:spPr bwMode="auto">
              <a:xfrm flipH="1">
                <a:off x="1236" y="1488"/>
                <a:ext cx="192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8860" name="Line 12"/>
              <p:cNvSpPr>
                <a:spLocks noChangeShapeType="1"/>
              </p:cNvSpPr>
              <p:nvPr/>
            </p:nvSpPr>
            <p:spPr bwMode="auto">
              <a:xfrm>
                <a:off x="1188" y="192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58861" name="Group 13"/>
            <p:cNvGrpSpPr>
              <a:grpSpLocks/>
            </p:cNvGrpSpPr>
            <p:nvPr/>
          </p:nvGrpSpPr>
          <p:grpSpPr bwMode="auto">
            <a:xfrm>
              <a:off x="685" y="2746"/>
              <a:ext cx="1017" cy="1405"/>
              <a:chOff x="733" y="2410"/>
              <a:chExt cx="1017" cy="1405"/>
            </a:xfrm>
          </p:grpSpPr>
          <p:sp>
            <p:nvSpPr>
              <p:cNvPr id="1358862" name="AutoShape 14"/>
              <p:cNvSpPr>
                <a:spLocks noChangeArrowheads="1"/>
              </p:cNvSpPr>
              <p:nvPr/>
            </p:nvSpPr>
            <p:spPr bwMode="auto">
              <a:xfrm>
                <a:off x="733" y="2410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load</a:t>
                </a:r>
              </a:p>
            </p:txBody>
          </p:sp>
          <p:sp>
            <p:nvSpPr>
              <p:cNvPr id="1358863" name="AutoShape 15"/>
              <p:cNvSpPr>
                <a:spLocks noChangeArrowheads="1"/>
              </p:cNvSpPr>
              <p:nvPr/>
            </p:nvSpPr>
            <p:spPr bwMode="auto">
              <a:xfrm>
                <a:off x="1309" y="2698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load</a:t>
                </a:r>
              </a:p>
            </p:txBody>
          </p:sp>
          <p:sp>
            <p:nvSpPr>
              <p:cNvPr id="1358864" name="AutoShape 16"/>
              <p:cNvSpPr>
                <a:spLocks noChangeArrowheads="1"/>
              </p:cNvSpPr>
              <p:nvPr/>
            </p:nvSpPr>
            <p:spPr bwMode="auto">
              <a:xfrm>
                <a:off x="969" y="3130"/>
                <a:ext cx="402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  <p:sp>
            <p:nvSpPr>
              <p:cNvPr id="1358865" name="AutoShape 17"/>
              <p:cNvSpPr>
                <a:spLocks noChangeArrowheads="1"/>
              </p:cNvSpPr>
              <p:nvPr/>
            </p:nvSpPr>
            <p:spPr bwMode="auto">
              <a:xfrm>
                <a:off x="942" y="3562"/>
                <a:ext cx="504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store</a:t>
                </a:r>
              </a:p>
            </p:txBody>
          </p:sp>
          <p:sp>
            <p:nvSpPr>
              <p:cNvPr id="1358866" name="Line 18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14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8867" name="Line 19"/>
              <p:cNvSpPr>
                <a:spLocks noChangeShapeType="1"/>
              </p:cNvSpPr>
              <p:nvPr/>
            </p:nvSpPr>
            <p:spPr bwMode="auto">
              <a:xfrm flipH="1">
                <a:off x="1248" y="2976"/>
                <a:ext cx="192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8868" name="Line 20"/>
              <p:cNvSpPr>
                <a:spLocks noChangeShapeType="1"/>
              </p:cNvSpPr>
              <p:nvPr/>
            </p:nvSpPr>
            <p:spPr bwMode="auto">
              <a:xfrm>
                <a:off x="1200" y="34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8869" name="AutoShape 21"/>
            <p:cNvSpPr>
              <a:spLocks noChangeArrowheads="1"/>
            </p:cNvSpPr>
            <p:nvPr/>
          </p:nvSpPr>
          <p:spPr bwMode="auto">
            <a:xfrm>
              <a:off x="528" y="1200"/>
              <a:ext cx="1248" cy="14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70" name="AutoShape 22"/>
            <p:cNvSpPr>
              <a:spLocks noChangeArrowheads="1"/>
            </p:cNvSpPr>
            <p:nvPr/>
          </p:nvSpPr>
          <p:spPr bwMode="auto">
            <a:xfrm>
              <a:off x="480" y="2736"/>
              <a:ext cx="1296" cy="1488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71" name="Text Box 23"/>
            <p:cNvSpPr txBox="1">
              <a:spLocks noChangeArrowheads="1"/>
            </p:cNvSpPr>
            <p:nvPr/>
          </p:nvSpPr>
          <p:spPr bwMode="auto">
            <a:xfrm>
              <a:off x="-39" y="1593"/>
              <a:ext cx="57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Iter. 1</a:t>
              </a:r>
            </a:p>
          </p:txBody>
        </p:sp>
        <p:sp>
          <p:nvSpPr>
            <p:cNvPr id="1358872" name="Text Box 24"/>
            <p:cNvSpPr txBox="1">
              <a:spLocks noChangeArrowheads="1"/>
            </p:cNvSpPr>
            <p:nvPr/>
          </p:nvSpPr>
          <p:spPr bwMode="auto">
            <a:xfrm>
              <a:off x="-39" y="3081"/>
              <a:ext cx="57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Iter. 2</a:t>
              </a:r>
            </a:p>
          </p:txBody>
        </p:sp>
        <p:sp>
          <p:nvSpPr>
            <p:cNvPr id="1358873" name="Text Box 25"/>
            <p:cNvSpPr txBox="1">
              <a:spLocks noChangeArrowheads="1"/>
            </p:cNvSpPr>
            <p:nvPr/>
          </p:nvSpPr>
          <p:spPr bwMode="auto">
            <a:xfrm>
              <a:off x="146" y="921"/>
              <a:ext cx="1792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Scalar Sequential Code</a:t>
              </a:r>
            </a:p>
          </p:txBody>
        </p:sp>
      </p:grpSp>
      <p:sp>
        <p:nvSpPr>
          <p:cNvPr id="1358874" name="Text Box 26"/>
          <p:cNvSpPr txBox="1">
            <a:spLocks noChangeArrowheads="1"/>
          </p:cNvSpPr>
          <p:nvPr/>
        </p:nvSpPr>
        <p:spPr bwMode="auto">
          <a:xfrm>
            <a:off x="2590800" y="5378450"/>
            <a:ext cx="6553200" cy="1006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Vectorization is a massive compile-time reordering of operation sequencing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  <a:sym typeface="Symbol" charset="2"/>
              </a:rPr>
              <a:t> </a:t>
            </a: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requires extensive loop dependence analysis</a:t>
            </a:r>
          </a:p>
        </p:txBody>
      </p:sp>
      <p:grpSp>
        <p:nvGrpSpPr>
          <p:cNvPr id="1358875" name="Group 27"/>
          <p:cNvGrpSpPr>
            <a:grpSpLocks/>
          </p:cNvGrpSpPr>
          <p:nvPr/>
        </p:nvGrpSpPr>
        <p:grpSpPr bwMode="auto">
          <a:xfrm>
            <a:off x="3089275" y="1385888"/>
            <a:ext cx="5988050" cy="3781425"/>
            <a:chOff x="1946" y="873"/>
            <a:chExt cx="3772" cy="2382"/>
          </a:xfrm>
        </p:grpSpPr>
        <p:sp>
          <p:nvSpPr>
            <p:cNvPr id="1358876" name="AutoShape 28"/>
            <p:cNvSpPr>
              <a:spLocks noChangeArrowheads="1"/>
            </p:cNvSpPr>
            <p:nvPr/>
          </p:nvSpPr>
          <p:spPr bwMode="auto">
            <a:xfrm>
              <a:off x="2352" y="1536"/>
              <a:ext cx="3168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77" name="AutoShape 29"/>
            <p:cNvSpPr>
              <a:spLocks noChangeArrowheads="1"/>
            </p:cNvSpPr>
            <p:nvPr/>
          </p:nvSpPr>
          <p:spPr bwMode="auto">
            <a:xfrm>
              <a:off x="2354" y="1158"/>
              <a:ext cx="3164" cy="322"/>
            </a:xfrm>
            <a:prstGeom prst="roundRect">
              <a:avLst>
                <a:gd name="adj" fmla="val 16667"/>
              </a:avLst>
            </a:prstGeom>
            <a:solidFill>
              <a:srgbClr val="CCFF3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ko-KR" altLang="en-US" sz="240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358878" name="AutoShape 30"/>
            <p:cNvSpPr>
              <a:spLocks noChangeArrowheads="1"/>
            </p:cNvSpPr>
            <p:nvPr/>
          </p:nvSpPr>
          <p:spPr bwMode="auto">
            <a:xfrm>
              <a:off x="2352" y="1968"/>
              <a:ext cx="3168" cy="336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79" name="AutoShape 31"/>
            <p:cNvSpPr>
              <a:spLocks noChangeArrowheads="1"/>
            </p:cNvSpPr>
            <p:nvPr/>
          </p:nvSpPr>
          <p:spPr bwMode="auto">
            <a:xfrm>
              <a:off x="2352" y="2400"/>
              <a:ext cx="3168" cy="288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80" name="Text Box 32"/>
            <p:cNvSpPr txBox="1">
              <a:spLocks noChangeArrowheads="1"/>
            </p:cNvSpPr>
            <p:nvPr/>
          </p:nvSpPr>
          <p:spPr bwMode="auto">
            <a:xfrm>
              <a:off x="4590" y="3034"/>
              <a:ext cx="1128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Vector Instruction</a:t>
              </a:r>
            </a:p>
          </p:txBody>
        </p:sp>
        <p:sp>
          <p:nvSpPr>
            <p:cNvPr id="1358881" name="AutoShape 33"/>
            <p:cNvSpPr>
              <a:spLocks noChangeArrowheads="1"/>
            </p:cNvSpPr>
            <p:nvPr/>
          </p:nvSpPr>
          <p:spPr bwMode="auto">
            <a:xfrm>
              <a:off x="2653" y="1210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  <p:sp>
          <p:nvSpPr>
            <p:cNvPr id="1358882" name="AutoShape 34"/>
            <p:cNvSpPr>
              <a:spLocks noChangeArrowheads="1"/>
            </p:cNvSpPr>
            <p:nvPr/>
          </p:nvSpPr>
          <p:spPr bwMode="auto">
            <a:xfrm>
              <a:off x="3229" y="1594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  <p:sp>
          <p:nvSpPr>
            <p:cNvPr id="1358883" name="AutoShape 35"/>
            <p:cNvSpPr>
              <a:spLocks noChangeArrowheads="1"/>
            </p:cNvSpPr>
            <p:nvPr/>
          </p:nvSpPr>
          <p:spPr bwMode="auto">
            <a:xfrm>
              <a:off x="2889" y="2026"/>
              <a:ext cx="402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  <p:sp>
          <p:nvSpPr>
            <p:cNvPr id="1358884" name="AutoShape 36"/>
            <p:cNvSpPr>
              <a:spLocks noChangeArrowheads="1"/>
            </p:cNvSpPr>
            <p:nvPr/>
          </p:nvSpPr>
          <p:spPr bwMode="auto">
            <a:xfrm>
              <a:off x="2862" y="2410"/>
              <a:ext cx="504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1358885" name="Line 37"/>
            <p:cNvSpPr>
              <a:spLocks noChangeShapeType="1"/>
            </p:cNvSpPr>
            <p:nvPr/>
          </p:nvSpPr>
          <p:spPr bwMode="auto">
            <a:xfrm>
              <a:off x="2880" y="1488"/>
              <a:ext cx="144" cy="5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86" name="Line 38"/>
            <p:cNvSpPr>
              <a:spLocks noChangeShapeType="1"/>
            </p:cNvSpPr>
            <p:nvPr/>
          </p:nvSpPr>
          <p:spPr bwMode="auto">
            <a:xfrm flipH="1">
              <a:off x="3168" y="1872"/>
              <a:ext cx="144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87" name="Line 39"/>
            <p:cNvSpPr>
              <a:spLocks noChangeShapeType="1"/>
            </p:cNvSpPr>
            <p:nvPr/>
          </p:nvSpPr>
          <p:spPr bwMode="auto">
            <a:xfrm>
              <a:off x="3120" y="2304"/>
              <a:ext cx="0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88" name="AutoShape 40"/>
            <p:cNvSpPr>
              <a:spLocks noChangeArrowheads="1"/>
            </p:cNvSpPr>
            <p:nvPr/>
          </p:nvSpPr>
          <p:spPr bwMode="auto">
            <a:xfrm>
              <a:off x="3853" y="1210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  <p:sp>
          <p:nvSpPr>
            <p:cNvPr id="1358889" name="AutoShape 41"/>
            <p:cNvSpPr>
              <a:spLocks noChangeArrowheads="1"/>
            </p:cNvSpPr>
            <p:nvPr/>
          </p:nvSpPr>
          <p:spPr bwMode="auto">
            <a:xfrm>
              <a:off x="4429" y="1594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  <p:sp>
          <p:nvSpPr>
            <p:cNvPr id="1358890" name="AutoShape 42"/>
            <p:cNvSpPr>
              <a:spLocks noChangeArrowheads="1"/>
            </p:cNvSpPr>
            <p:nvPr/>
          </p:nvSpPr>
          <p:spPr bwMode="auto">
            <a:xfrm>
              <a:off x="4089" y="2026"/>
              <a:ext cx="402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  <p:sp>
          <p:nvSpPr>
            <p:cNvPr id="1358891" name="AutoShape 43"/>
            <p:cNvSpPr>
              <a:spLocks noChangeArrowheads="1"/>
            </p:cNvSpPr>
            <p:nvPr/>
          </p:nvSpPr>
          <p:spPr bwMode="auto">
            <a:xfrm>
              <a:off x="4062" y="2410"/>
              <a:ext cx="504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1358892" name="Line 44"/>
            <p:cNvSpPr>
              <a:spLocks noChangeShapeType="1"/>
            </p:cNvSpPr>
            <p:nvPr/>
          </p:nvSpPr>
          <p:spPr bwMode="auto">
            <a:xfrm>
              <a:off x="4032" y="1488"/>
              <a:ext cx="192" cy="5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3" name="Line 45"/>
            <p:cNvSpPr>
              <a:spLocks noChangeShapeType="1"/>
            </p:cNvSpPr>
            <p:nvPr/>
          </p:nvSpPr>
          <p:spPr bwMode="auto">
            <a:xfrm flipH="1">
              <a:off x="4368" y="1872"/>
              <a:ext cx="144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4" name="Line 46"/>
            <p:cNvSpPr>
              <a:spLocks noChangeShapeType="1"/>
            </p:cNvSpPr>
            <p:nvPr/>
          </p:nvSpPr>
          <p:spPr bwMode="auto">
            <a:xfrm>
              <a:off x="4320" y="2304"/>
              <a:ext cx="0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5" name="AutoShape 47"/>
            <p:cNvSpPr>
              <a:spLocks noChangeArrowheads="1"/>
            </p:cNvSpPr>
            <p:nvPr/>
          </p:nvSpPr>
          <p:spPr bwMode="auto">
            <a:xfrm>
              <a:off x="2496" y="1152"/>
              <a:ext cx="1248" cy="163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6" name="AutoShape 48"/>
            <p:cNvSpPr>
              <a:spLocks noChangeArrowheads="1"/>
            </p:cNvSpPr>
            <p:nvPr/>
          </p:nvSpPr>
          <p:spPr bwMode="auto">
            <a:xfrm>
              <a:off x="3744" y="1152"/>
              <a:ext cx="1248" cy="163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7" name="Text Box 49"/>
            <p:cNvSpPr txBox="1">
              <a:spLocks noChangeArrowheads="1"/>
            </p:cNvSpPr>
            <p:nvPr/>
          </p:nvSpPr>
          <p:spPr bwMode="auto">
            <a:xfrm>
              <a:off x="2496" y="2851"/>
              <a:ext cx="432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Iter. 1</a:t>
              </a:r>
            </a:p>
          </p:txBody>
        </p:sp>
        <p:sp>
          <p:nvSpPr>
            <p:cNvPr id="1358898" name="Text Box 50"/>
            <p:cNvSpPr txBox="1">
              <a:spLocks noChangeArrowheads="1"/>
            </p:cNvSpPr>
            <p:nvPr/>
          </p:nvSpPr>
          <p:spPr bwMode="auto">
            <a:xfrm>
              <a:off x="3744" y="2851"/>
              <a:ext cx="432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Iter. 2</a:t>
              </a:r>
            </a:p>
          </p:txBody>
        </p:sp>
        <p:sp>
          <p:nvSpPr>
            <p:cNvPr id="1358899" name="Text Box 51"/>
            <p:cNvSpPr txBox="1">
              <a:spLocks noChangeArrowheads="1"/>
            </p:cNvSpPr>
            <p:nvPr/>
          </p:nvSpPr>
          <p:spPr bwMode="auto">
            <a:xfrm>
              <a:off x="4122" y="873"/>
              <a:ext cx="128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Vectorized Code</a:t>
              </a:r>
            </a:p>
          </p:txBody>
        </p:sp>
        <p:sp>
          <p:nvSpPr>
            <p:cNvPr id="1358900" name="Line 52"/>
            <p:cNvSpPr>
              <a:spLocks noChangeShapeType="1"/>
            </p:cNvSpPr>
            <p:nvPr/>
          </p:nvSpPr>
          <p:spPr bwMode="auto">
            <a:xfrm>
              <a:off x="5088" y="2688"/>
              <a:ext cx="96" cy="38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901" name="Line 53"/>
            <p:cNvSpPr>
              <a:spLocks noChangeShapeType="1"/>
            </p:cNvSpPr>
            <p:nvPr/>
          </p:nvSpPr>
          <p:spPr bwMode="auto">
            <a:xfrm>
              <a:off x="2160" y="153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902" name="Text Box 54"/>
            <p:cNvSpPr txBox="1">
              <a:spLocks noChangeArrowheads="1"/>
            </p:cNvSpPr>
            <p:nvPr/>
          </p:nvSpPr>
          <p:spPr bwMode="auto">
            <a:xfrm rot="-5400000">
              <a:off x="1816" y="1835"/>
              <a:ext cx="51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Time</a:t>
              </a:r>
            </a:p>
          </p:txBody>
        </p:sp>
        <p:sp>
          <p:nvSpPr>
            <p:cNvPr id="1358903" name="Line 55"/>
            <p:cNvSpPr>
              <a:spLocks noChangeShapeType="1"/>
            </p:cNvSpPr>
            <p:nvPr/>
          </p:nvSpPr>
          <p:spPr bwMode="auto">
            <a:xfrm>
              <a:off x="5088" y="177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88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858000" y="6565900"/>
            <a:ext cx="1905000" cy="292100"/>
          </a:xfrm>
        </p:spPr>
        <p:txBody>
          <a:bodyPr/>
          <a:lstStyle/>
          <a:p>
            <a:fld id="{E22A199A-32D5-FB4F-8136-05CDC3A78BCD}" type="slidenum">
              <a:rPr lang="en-US"/>
              <a:pPr/>
              <a:t>2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231063" cy="635000"/>
          </a:xfrm>
        </p:spPr>
        <p:txBody>
          <a:bodyPr/>
          <a:lstStyle/>
          <a:p>
            <a:r>
              <a:rPr lang="en-US" altLang="ko-KR" sz="2800" dirty="0" smtClean="0">
                <a:ea typeface="굴림" charset="-127"/>
                <a:cs typeface="굴림" charset="-127"/>
              </a:rPr>
              <a:t>Last Time: Vector </a:t>
            </a:r>
            <a:r>
              <a:rPr lang="en-US" altLang="ko-KR" sz="2800" dirty="0">
                <a:ea typeface="굴림" charset="-127"/>
                <a:cs typeface="굴림" charset="-127"/>
              </a:rPr>
              <a:t>Supercomputers</a:t>
            </a:r>
            <a:endParaRPr lang="en-US" altLang="ko-KR" sz="2400" dirty="0">
              <a:ea typeface="굴림" charset="-127"/>
              <a:cs typeface="굴림" charset="-127"/>
            </a:endParaRPr>
          </a:p>
        </p:txBody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6400800" cy="5029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ko-KR" sz="2800" i="1" dirty="0">
                <a:ea typeface="굴림" charset="-127"/>
                <a:cs typeface="굴림" charset="-127"/>
              </a:rPr>
              <a:t>Epitomized by Cray-1, 1976:</a:t>
            </a:r>
          </a:p>
          <a:p>
            <a:pPr>
              <a:buFontTx/>
              <a:buNone/>
            </a:pPr>
            <a:endParaRPr lang="en-US" altLang="ko-KR" sz="1800" dirty="0">
              <a:ea typeface="굴림" charset="-127"/>
              <a:cs typeface="굴림" charset="-127"/>
            </a:endParaRPr>
          </a:p>
          <a:p>
            <a:r>
              <a:rPr lang="en-US" altLang="ko-KR" dirty="0">
                <a:ea typeface="굴림" charset="-127"/>
                <a:cs typeface="굴림" charset="-127"/>
              </a:rPr>
              <a:t>Scalar Unit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Load/Store Architecture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Vector Extension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Vector Registers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Vector Instructions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Implementation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Hardwired Control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Highly Pipelined Functional Units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Interleaved Memory System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No Data Caches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No Virtual Memory</a:t>
            </a:r>
          </a:p>
        </p:txBody>
      </p:sp>
      <p:pic>
        <p:nvPicPr>
          <p:cNvPr id="1321988" name="Picture 4" descr="cray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447799"/>
            <a:ext cx="4495800" cy="5067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46528B-99EE-244F-988C-7E1A0DFC50E5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162800" cy="6858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Stripmining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915400" cy="733425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Vector registers have finite length</a:t>
            </a:r>
          </a:p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Solution: Break loops into pieces that fit in registers, </a:t>
            </a:r>
            <a:r>
              <a:rPr lang="en-US" altLang="ko-KR" sz="2000" i="1">
                <a:ea typeface="굴림" charset="-127"/>
                <a:cs typeface="굴림" charset="-127"/>
              </a:rPr>
              <a:t>“Stripmining”</a:t>
            </a:r>
            <a:endParaRPr lang="en-US" altLang="ko-KR" sz="2000">
              <a:ea typeface="굴림" charset="-127"/>
              <a:cs typeface="굴림" charset="-127"/>
            </a:endParaRPr>
          </a:p>
        </p:txBody>
      </p:sp>
      <p:sp>
        <p:nvSpPr>
          <p:cNvPr id="1360900" name="Text Box 4"/>
          <p:cNvSpPr txBox="1">
            <a:spLocks noChangeArrowheads="1"/>
          </p:cNvSpPr>
          <p:nvPr/>
        </p:nvSpPr>
        <p:spPr bwMode="auto">
          <a:xfrm>
            <a:off x="3505200" y="1298575"/>
            <a:ext cx="6129338" cy="5086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ko-KR" altLang="en-US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ANDI R1, N, 63   # N mod 64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MTC1 VLR, R1     # Do remainder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loop: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LV V1, RA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DSLL R2, R1, 3	# Multiply by 8      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DADDU RA, RA, R2 # Bump pointer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LV V2, RB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DADDU RB, RB, R2 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ADDV.D V3, V1, V2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SV V3, RC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DADDU RC, RC, R2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DSUBU N, N, R1 # Subtract elements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LI R1, 64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MTC1 VLR, R1   # Reset full length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BGTZ N, loop   # Any more to do?</a:t>
            </a:r>
          </a:p>
        </p:txBody>
      </p:sp>
      <p:grpSp>
        <p:nvGrpSpPr>
          <p:cNvPr id="1360901" name="Group 5"/>
          <p:cNvGrpSpPr>
            <a:grpSpLocks/>
          </p:cNvGrpSpPr>
          <p:nvPr/>
        </p:nvGrpSpPr>
        <p:grpSpPr bwMode="auto">
          <a:xfrm>
            <a:off x="0" y="1908175"/>
            <a:ext cx="3600450" cy="4495800"/>
            <a:chOff x="0" y="1344"/>
            <a:chExt cx="2268" cy="2832"/>
          </a:xfrm>
        </p:grpSpPr>
        <p:sp>
          <p:nvSpPr>
            <p:cNvPr id="1360902" name="Text Box 6"/>
            <p:cNvSpPr txBox="1">
              <a:spLocks noChangeArrowheads="1"/>
            </p:cNvSpPr>
            <p:nvPr/>
          </p:nvSpPr>
          <p:spPr bwMode="auto">
            <a:xfrm>
              <a:off x="0" y="1344"/>
              <a:ext cx="2132" cy="46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10000"/>
                </a:spcBef>
              </a:pPr>
              <a:r>
                <a:rPr lang="en-US" altLang="ko-KR" sz="2000" b="1">
                  <a:latin typeface="Courier New" charset="0"/>
                  <a:ea typeface="굴림" charset="-127"/>
                  <a:cs typeface="굴림" charset="-127"/>
                </a:rPr>
                <a:t>for (i=0; i&lt;N; i++)</a:t>
              </a:r>
            </a:p>
            <a:p>
              <a:pPr algn="l">
                <a:spcBef>
                  <a:spcPct val="10000"/>
                </a:spcBef>
              </a:pPr>
              <a:r>
                <a:rPr lang="en-US" altLang="ko-KR" sz="2000" b="1">
                  <a:latin typeface="Courier New" charset="0"/>
                  <a:ea typeface="굴림" charset="-127"/>
                  <a:cs typeface="굴림" charset="-127"/>
                </a:rPr>
                <a:t>    C[i] = A[i]+B[i];</a:t>
              </a:r>
            </a:p>
          </p:txBody>
        </p:sp>
        <p:grpSp>
          <p:nvGrpSpPr>
            <p:cNvPr id="1360903" name="Group 7"/>
            <p:cNvGrpSpPr>
              <a:grpSpLocks/>
            </p:cNvGrpSpPr>
            <p:nvPr/>
          </p:nvGrpSpPr>
          <p:grpSpPr bwMode="auto">
            <a:xfrm>
              <a:off x="144" y="1824"/>
              <a:ext cx="2124" cy="2352"/>
              <a:chOff x="144" y="1392"/>
              <a:chExt cx="2124" cy="2352"/>
            </a:xfrm>
          </p:grpSpPr>
          <p:sp>
            <p:nvSpPr>
              <p:cNvPr id="1360904" name="Rectangle 8"/>
              <p:cNvSpPr>
                <a:spLocks noChangeArrowheads="1"/>
              </p:cNvSpPr>
              <p:nvPr/>
            </p:nvSpPr>
            <p:spPr bwMode="auto">
              <a:xfrm>
                <a:off x="192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5" name="Rectangle 9"/>
              <p:cNvSpPr>
                <a:spLocks noChangeArrowheads="1"/>
              </p:cNvSpPr>
              <p:nvPr/>
            </p:nvSpPr>
            <p:spPr bwMode="auto">
              <a:xfrm>
                <a:off x="480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6" name="Rectangle 10"/>
              <p:cNvSpPr>
                <a:spLocks noChangeArrowheads="1"/>
              </p:cNvSpPr>
              <p:nvPr/>
            </p:nvSpPr>
            <p:spPr bwMode="auto">
              <a:xfrm>
                <a:off x="1008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7" name="Rectangle 11"/>
              <p:cNvSpPr>
                <a:spLocks noChangeArrowheads="1"/>
              </p:cNvSpPr>
              <p:nvPr/>
            </p:nvSpPr>
            <p:spPr bwMode="auto">
              <a:xfrm>
                <a:off x="192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8" name="Rectangle 12"/>
              <p:cNvSpPr>
                <a:spLocks noChangeArrowheads="1"/>
              </p:cNvSpPr>
              <p:nvPr/>
            </p:nvSpPr>
            <p:spPr bwMode="auto">
              <a:xfrm>
                <a:off x="480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9" name="Rectangle 13"/>
              <p:cNvSpPr>
                <a:spLocks noChangeArrowheads="1"/>
              </p:cNvSpPr>
              <p:nvPr/>
            </p:nvSpPr>
            <p:spPr bwMode="auto">
              <a:xfrm>
                <a:off x="1008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0" name="Rectangle 14"/>
              <p:cNvSpPr>
                <a:spLocks noChangeArrowheads="1"/>
              </p:cNvSpPr>
              <p:nvPr/>
            </p:nvSpPr>
            <p:spPr bwMode="auto">
              <a:xfrm>
                <a:off x="192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1" name="Rectangle 15"/>
              <p:cNvSpPr>
                <a:spLocks noChangeArrowheads="1"/>
              </p:cNvSpPr>
              <p:nvPr/>
            </p:nvSpPr>
            <p:spPr bwMode="auto">
              <a:xfrm>
                <a:off x="480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2" name="Rectangle 16"/>
              <p:cNvSpPr>
                <a:spLocks noChangeArrowheads="1"/>
              </p:cNvSpPr>
              <p:nvPr/>
            </p:nvSpPr>
            <p:spPr bwMode="auto">
              <a:xfrm>
                <a:off x="1008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3" name="Rectangle 17"/>
              <p:cNvSpPr>
                <a:spLocks noChangeArrowheads="1"/>
              </p:cNvSpPr>
              <p:nvPr/>
            </p:nvSpPr>
            <p:spPr bwMode="auto">
              <a:xfrm>
                <a:off x="192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4" name="Rectangle 18"/>
              <p:cNvSpPr>
                <a:spLocks noChangeArrowheads="1"/>
              </p:cNvSpPr>
              <p:nvPr/>
            </p:nvSpPr>
            <p:spPr bwMode="auto">
              <a:xfrm>
                <a:off x="480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5" name="Rectangle 19"/>
              <p:cNvSpPr>
                <a:spLocks noChangeArrowheads="1"/>
              </p:cNvSpPr>
              <p:nvPr/>
            </p:nvSpPr>
            <p:spPr bwMode="auto">
              <a:xfrm>
                <a:off x="1008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60916" name="Group 20"/>
              <p:cNvGrpSpPr>
                <a:grpSpLocks/>
              </p:cNvGrpSpPr>
              <p:nvPr/>
            </p:nvGrpSpPr>
            <p:grpSpPr bwMode="auto">
              <a:xfrm>
                <a:off x="288" y="2304"/>
                <a:ext cx="720" cy="288"/>
                <a:chOff x="912" y="2736"/>
                <a:chExt cx="720" cy="288"/>
              </a:xfrm>
            </p:grpSpPr>
            <p:sp>
              <p:nvSpPr>
                <p:cNvPr id="1360917" name="Oval 21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2000" b="1" dirty="0"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18" name="Line 22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1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20" name="Line 24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60921" name="Group 25"/>
              <p:cNvGrpSpPr>
                <a:grpSpLocks/>
              </p:cNvGrpSpPr>
              <p:nvPr/>
            </p:nvGrpSpPr>
            <p:grpSpPr bwMode="auto">
              <a:xfrm>
                <a:off x="288" y="3168"/>
                <a:ext cx="720" cy="288"/>
                <a:chOff x="912" y="2736"/>
                <a:chExt cx="720" cy="288"/>
              </a:xfrm>
            </p:grpSpPr>
            <p:sp>
              <p:nvSpPr>
                <p:cNvPr id="1360922" name="Oval 26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2000" b="1"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23" name="Line 27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2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25" name="Line 29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60926" name="Group 30"/>
              <p:cNvGrpSpPr>
                <a:grpSpLocks/>
              </p:cNvGrpSpPr>
              <p:nvPr/>
            </p:nvGrpSpPr>
            <p:grpSpPr bwMode="auto">
              <a:xfrm>
                <a:off x="288" y="1680"/>
                <a:ext cx="720" cy="288"/>
                <a:chOff x="912" y="2736"/>
                <a:chExt cx="720" cy="288"/>
              </a:xfrm>
            </p:grpSpPr>
            <p:sp>
              <p:nvSpPr>
                <p:cNvPr id="1360927" name="Oval 31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2000" b="1" dirty="0"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28" name="Line 32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2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30" name="Line 34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60931" name="Text Box 35"/>
              <p:cNvSpPr txBox="1">
                <a:spLocks noChangeArrowheads="1"/>
              </p:cNvSpPr>
              <p:nvPr/>
            </p:nvSpPr>
            <p:spPr bwMode="auto">
              <a:xfrm>
                <a:off x="144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000" b="1">
                    <a:ea typeface="굴림" charset="-127"/>
                    <a:cs typeface="굴림" charset="-127"/>
                  </a:rPr>
                  <a:t>A</a:t>
                </a:r>
              </a:p>
            </p:txBody>
          </p:sp>
          <p:sp>
            <p:nvSpPr>
              <p:cNvPr id="1360932" name="Text Box 36"/>
              <p:cNvSpPr txBox="1">
                <a:spLocks noChangeArrowheads="1"/>
              </p:cNvSpPr>
              <p:nvPr/>
            </p:nvSpPr>
            <p:spPr bwMode="auto">
              <a:xfrm>
                <a:off x="432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000" b="1">
                    <a:ea typeface="굴림" charset="-127"/>
                    <a:cs typeface="굴림" charset="-127"/>
                  </a:rPr>
                  <a:t>B</a:t>
                </a:r>
              </a:p>
            </p:txBody>
          </p:sp>
          <p:sp>
            <p:nvSpPr>
              <p:cNvPr id="1360933" name="Text Box 37"/>
              <p:cNvSpPr txBox="1">
                <a:spLocks noChangeArrowheads="1"/>
              </p:cNvSpPr>
              <p:nvPr/>
            </p:nvSpPr>
            <p:spPr bwMode="auto">
              <a:xfrm>
                <a:off x="960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000" b="1">
                    <a:ea typeface="굴림" charset="-127"/>
                    <a:cs typeface="굴림" charset="-127"/>
                  </a:rPr>
                  <a:t>C</a:t>
                </a:r>
              </a:p>
            </p:txBody>
          </p:sp>
          <p:sp>
            <p:nvSpPr>
              <p:cNvPr id="1360934" name="AutoShape 38"/>
              <p:cNvSpPr>
                <a:spLocks/>
              </p:cNvSpPr>
              <p:nvPr/>
            </p:nvSpPr>
            <p:spPr bwMode="auto">
              <a:xfrm>
                <a:off x="1152" y="2064"/>
                <a:ext cx="144" cy="768"/>
              </a:xfrm>
              <a:prstGeom prst="rightBrace">
                <a:avLst>
                  <a:gd name="adj1" fmla="val 44444"/>
                  <a:gd name="adj2" fmla="val 5000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 sz="20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60935" name="Text Box 39"/>
              <p:cNvSpPr txBox="1">
                <a:spLocks noChangeArrowheads="1"/>
              </p:cNvSpPr>
              <p:nvPr/>
            </p:nvSpPr>
            <p:spPr bwMode="auto">
              <a:xfrm>
                <a:off x="1258" y="2313"/>
                <a:ext cx="101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64 elements</a:t>
                </a:r>
              </a:p>
            </p:txBody>
          </p:sp>
          <p:sp>
            <p:nvSpPr>
              <p:cNvPr id="1360936" name="AutoShape 40"/>
              <p:cNvSpPr>
                <a:spLocks/>
              </p:cNvSpPr>
              <p:nvPr/>
            </p:nvSpPr>
            <p:spPr bwMode="auto">
              <a:xfrm>
                <a:off x="1152" y="1632"/>
                <a:ext cx="144" cy="384"/>
              </a:xfrm>
              <a:prstGeom prst="rightBrace">
                <a:avLst>
                  <a:gd name="adj1" fmla="val 22222"/>
                  <a:gd name="adj2" fmla="val 5000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 sz="20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60937" name="Text Box 41"/>
              <p:cNvSpPr txBox="1">
                <a:spLocks noChangeArrowheads="1"/>
              </p:cNvSpPr>
              <p:nvPr/>
            </p:nvSpPr>
            <p:spPr bwMode="auto">
              <a:xfrm>
                <a:off x="1272" y="1689"/>
                <a:ext cx="8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Remainder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0899" grpId="0" build="p" autoUpdateAnimBg="0"/>
      <p:bldP spid="136090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EC51F5-ECCB-0E44-AE7D-69556F983605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6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461963"/>
            <a:ext cx="7162800" cy="388937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Conditional Execution</a:t>
            </a:r>
          </a:p>
        </p:txBody>
      </p:sp>
      <p:sp>
        <p:nvSpPr>
          <p:cNvPr id="1367043" name="Rectangle 3"/>
          <p:cNvSpPr>
            <a:spLocks noChangeArrowheads="1"/>
          </p:cNvSpPr>
          <p:nvPr/>
        </p:nvSpPr>
        <p:spPr bwMode="auto">
          <a:xfrm>
            <a:off x="381000" y="1066800"/>
            <a:ext cx="8302625" cy="47021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Problem: Want to vectorize loops with conditional code:</a:t>
            </a:r>
          </a:p>
          <a:p>
            <a:pPr marL="1543050" lvl="3" indent="-1714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for (i=0; i&lt;N; i++)</a:t>
            </a:r>
          </a:p>
          <a:p>
            <a:pPr marL="1543050" lvl="3" indent="-1714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    if (A[i]&gt;0) then</a:t>
            </a:r>
          </a:p>
          <a:p>
            <a:pPr marL="1543050" lvl="3" indent="-1714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        A[i] = B[i];</a:t>
            </a:r>
          </a:p>
          <a:p>
            <a:pPr marL="1543050" lvl="3" indent="-1714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-127"/>
                <a:cs typeface="굴림" charset="-127"/>
              </a:rPr>
              <a:t>    </a:t>
            </a:r>
            <a:endParaRPr lang="en-US" altLang="ko-KR" sz="2000">
              <a:ea typeface="굴림" charset="-127"/>
              <a:cs typeface="굴림" charset="-127"/>
            </a:endParaRPr>
          </a:p>
          <a:p>
            <a:pPr marL="285750" indent="-2857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Solution: Add vector </a:t>
            </a:r>
            <a:r>
              <a:rPr lang="en-US" altLang="ko-KR" sz="2000" i="1">
                <a:ea typeface="굴림" charset="-127"/>
                <a:cs typeface="굴림" charset="-127"/>
              </a:rPr>
              <a:t>mask</a:t>
            </a:r>
            <a:r>
              <a:rPr lang="en-US" altLang="ko-KR" sz="2000">
                <a:ea typeface="굴림" charset="-127"/>
                <a:cs typeface="굴림" charset="-127"/>
              </a:rPr>
              <a:t> (or </a:t>
            </a:r>
            <a:r>
              <a:rPr lang="en-US" altLang="ko-KR" sz="2000" i="1">
                <a:ea typeface="굴림" charset="-127"/>
                <a:cs typeface="굴림" charset="-127"/>
              </a:rPr>
              <a:t>flag</a:t>
            </a:r>
            <a:r>
              <a:rPr lang="en-US" altLang="ko-KR" sz="2000">
                <a:ea typeface="굴림" charset="-127"/>
                <a:cs typeface="굴림" charset="-127"/>
              </a:rPr>
              <a:t>) registers</a:t>
            </a:r>
          </a:p>
          <a:p>
            <a:pPr marL="685800" lvl="1" indent="-228600" algn="l">
              <a:lnSpc>
                <a:spcPct val="90000"/>
              </a:lnSpc>
              <a:spcBef>
                <a:spcPct val="10000"/>
              </a:spcBef>
              <a:buSzPct val="100000"/>
              <a:buFontTx/>
              <a:buChar char="–"/>
            </a:pPr>
            <a:r>
              <a:rPr lang="en-US" altLang="ko-KR">
                <a:ea typeface="굴림" charset="-127"/>
                <a:cs typeface="굴림" charset="-127"/>
              </a:rPr>
              <a:t>vector version of predicate registers, 1 bit per element</a:t>
            </a:r>
          </a:p>
          <a:p>
            <a:pPr marL="285750" indent="-2857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…and </a:t>
            </a:r>
            <a:r>
              <a:rPr lang="en-US" altLang="ko-KR" sz="2000" i="1">
                <a:ea typeface="굴림" charset="-127"/>
                <a:cs typeface="굴림" charset="-127"/>
              </a:rPr>
              <a:t>maskable</a:t>
            </a:r>
            <a:r>
              <a:rPr lang="en-US" altLang="ko-KR" sz="2000">
                <a:ea typeface="굴림" charset="-127"/>
                <a:cs typeface="굴림" charset="-127"/>
              </a:rPr>
              <a:t> vector instructions</a:t>
            </a:r>
          </a:p>
          <a:p>
            <a:pPr marL="685800" lvl="1" indent="-228600" algn="l">
              <a:lnSpc>
                <a:spcPct val="90000"/>
              </a:lnSpc>
              <a:spcBef>
                <a:spcPct val="10000"/>
              </a:spcBef>
              <a:buSzPct val="100000"/>
              <a:buFontTx/>
              <a:buChar char="–"/>
            </a:pPr>
            <a:r>
              <a:rPr lang="en-US" altLang="ko-KR">
                <a:ea typeface="굴림" charset="-127"/>
                <a:cs typeface="굴림" charset="-127"/>
              </a:rPr>
              <a:t>vector operation becomes NOP at elements where mask bit is clear</a:t>
            </a:r>
            <a:endParaRPr lang="en-US" altLang="ko-KR">
              <a:latin typeface="Courier New" charset="0"/>
              <a:ea typeface="굴림" charset="-127"/>
              <a:cs typeface="굴림" charset="-127"/>
            </a:endParaRP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Code example:</a:t>
            </a:r>
            <a:endParaRPr lang="en-US" altLang="ko-KR" sz="2000">
              <a:latin typeface="Courier New" charset="0"/>
              <a:ea typeface="굴림" charset="-127"/>
              <a:cs typeface="굴림" charset="-127"/>
            </a:endParaRP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charset="0"/>
                <a:ea typeface="굴림" charset="-127"/>
                <a:cs typeface="굴림" charset="-127"/>
              </a:rPr>
              <a:t>CVM             # Turn on all elements 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charset="0"/>
                <a:ea typeface="굴림" charset="-127"/>
                <a:cs typeface="굴림" charset="-127"/>
              </a:rPr>
              <a:t>LV vA, rA       # Load entire A vector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charset="0"/>
                <a:ea typeface="굴림" charset="-127"/>
                <a:cs typeface="굴림" charset="-127"/>
              </a:rPr>
              <a:t>SGTVS.D vA, F0  # Set bits in mask register where A&gt;0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charset="0"/>
                <a:ea typeface="굴림" charset="-127"/>
                <a:cs typeface="굴림" charset="-127"/>
              </a:rPr>
              <a:t>LV vA, rB	      # Load B vector into A under mask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charset="0"/>
                <a:ea typeface="굴림" charset="-127"/>
                <a:cs typeface="굴림" charset="-127"/>
              </a:rPr>
              <a:t>SV vA, rA	      # Store A back to memory under mask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704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C819CA-D87C-824D-B2F9-E8E5BB94EF12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6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6788" y="481013"/>
            <a:ext cx="7162800" cy="544512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Masked Vector Instructions</a:t>
            </a:r>
          </a:p>
        </p:txBody>
      </p:sp>
      <p:grpSp>
        <p:nvGrpSpPr>
          <p:cNvPr id="1369091" name="Group 3"/>
          <p:cNvGrpSpPr>
            <a:grpSpLocks/>
          </p:cNvGrpSpPr>
          <p:nvPr/>
        </p:nvGrpSpPr>
        <p:grpSpPr bwMode="auto">
          <a:xfrm>
            <a:off x="4267200" y="1125538"/>
            <a:ext cx="4724400" cy="4071937"/>
            <a:chOff x="2688" y="709"/>
            <a:chExt cx="2976" cy="2565"/>
          </a:xfrm>
        </p:grpSpPr>
        <p:grpSp>
          <p:nvGrpSpPr>
            <p:cNvPr id="1369092" name="Group 4"/>
            <p:cNvGrpSpPr>
              <a:grpSpLocks/>
            </p:cNvGrpSpPr>
            <p:nvPr/>
          </p:nvGrpSpPr>
          <p:grpSpPr bwMode="auto">
            <a:xfrm>
              <a:off x="3061" y="1402"/>
              <a:ext cx="2364" cy="1872"/>
              <a:chOff x="3061" y="1402"/>
              <a:chExt cx="2364" cy="1872"/>
            </a:xfrm>
          </p:grpSpPr>
          <p:sp>
            <p:nvSpPr>
              <p:cNvPr id="1369093" name="Freeform 5"/>
              <p:cNvSpPr>
                <a:spLocks/>
              </p:cNvSpPr>
              <p:nvPr/>
            </p:nvSpPr>
            <p:spPr bwMode="auto">
              <a:xfrm>
                <a:off x="4224" y="2016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69094" name="Group 6"/>
              <p:cNvGrpSpPr>
                <a:grpSpLocks/>
              </p:cNvGrpSpPr>
              <p:nvPr/>
            </p:nvGrpSpPr>
            <p:grpSpPr bwMode="auto">
              <a:xfrm>
                <a:off x="4224" y="2592"/>
                <a:ext cx="626" cy="48"/>
                <a:chOff x="1536" y="2256"/>
                <a:chExt cx="626" cy="48"/>
              </a:xfrm>
            </p:grpSpPr>
            <p:sp>
              <p:nvSpPr>
                <p:cNvPr id="1369095" name="Rectangle 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096" name="Freeform 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097" name="Line 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69098" name="Group 10"/>
              <p:cNvGrpSpPr>
                <a:grpSpLocks/>
              </p:cNvGrpSpPr>
              <p:nvPr/>
            </p:nvGrpSpPr>
            <p:grpSpPr bwMode="auto">
              <a:xfrm>
                <a:off x="4224" y="2112"/>
                <a:ext cx="626" cy="48"/>
                <a:chOff x="1536" y="2256"/>
                <a:chExt cx="626" cy="48"/>
              </a:xfrm>
            </p:grpSpPr>
            <p:sp>
              <p:nvSpPr>
                <p:cNvPr id="1369099" name="Rectangle 1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00" name="Freeform 1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01" name="Line 1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69102" name="Group 14"/>
              <p:cNvGrpSpPr>
                <a:grpSpLocks/>
              </p:cNvGrpSpPr>
              <p:nvPr/>
            </p:nvGrpSpPr>
            <p:grpSpPr bwMode="auto">
              <a:xfrm>
                <a:off x="4224" y="2352"/>
                <a:ext cx="626" cy="48"/>
                <a:chOff x="1536" y="2256"/>
                <a:chExt cx="626" cy="48"/>
              </a:xfrm>
            </p:grpSpPr>
            <p:sp>
              <p:nvSpPr>
                <p:cNvPr id="1369103" name="Rectangle 1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04" name="Freeform 1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05" name="Line 1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69106" name="Text Box 18"/>
              <p:cNvSpPr txBox="1">
                <a:spLocks noChangeArrowheads="1"/>
              </p:cNvSpPr>
              <p:nvPr/>
            </p:nvSpPr>
            <p:spPr bwMode="auto">
              <a:xfrm>
                <a:off x="4319" y="236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C[4]</a:t>
                </a:r>
              </a:p>
            </p:txBody>
          </p:sp>
          <p:sp>
            <p:nvSpPr>
              <p:cNvPr id="1369107" name="Text Box 19"/>
              <p:cNvSpPr txBox="1">
                <a:spLocks noChangeArrowheads="1"/>
              </p:cNvSpPr>
              <p:nvPr/>
            </p:nvSpPr>
            <p:spPr bwMode="auto">
              <a:xfrm>
                <a:off x="4319" y="212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C[5]</a:t>
                </a:r>
              </a:p>
            </p:txBody>
          </p:sp>
          <p:sp>
            <p:nvSpPr>
              <p:cNvPr id="1369108" name="Text Box 20"/>
              <p:cNvSpPr txBox="1">
                <a:spLocks noChangeArrowheads="1"/>
              </p:cNvSpPr>
              <p:nvPr/>
            </p:nvSpPr>
            <p:spPr bwMode="auto">
              <a:xfrm>
                <a:off x="4524" y="284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69109" name="Line 21"/>
              <p:cNvSpPr>
                <a:spLocks noChangeShapeType="1"/>
              </p:cNvSpPr>
              <p:nvPr/>
            </p:nvSpPr>
            <p:spPr bwMode="auto">
              <a:xfrm>
                <a:off x="4525" y="2688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10" name="Line 22"/>
              <p:cNvSpPr>
                <a:spLocks noChangeShapeType="1"/>
              </p:cNvSpPr>
              <p:nvPr/>
            </p:nvSpPr>
            <p:spPr bwMode="auto">
              <a:xfrm>
                <a:off x="4704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11" name="Line 23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12" name="Text Box 24"/>
              <p:cNvSpPr txBox="1">
                <a:spLocks noChangeArrowheads="1"/>
              </p:cNvSpPr>
              <p:nvPr/>
            </p:nvSpPr>
            <p:spPr bwMode="auto">
              <a:xfrm>
                <a:off x="4452" y="3082"/>
                <a:ext cx="973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 i="1">
                    <a:latin typeface="Verdana" charset="0"/>
                    <a:ea typeface="굴림" charset="-127"/>
                    <a:cs typeface="굴림" charset="-127"/>
                  </a:rPr>
                  <a:t>Write data port</a:t>
                </a:r>
              </a:p>
            </p:txBody>
          </p:sp>
          <p:sp>
            <p:nvSpPr>
              <p:cNvPr id="1369113" name="Text Box 25"/>
              <p:cNvSpPr txBox="1">
                <a:spLocks noChangeArrowheads="1"/>
              </p:cNvSpPr>
              <p:nvPr/>
            </p:nvSpPr>
            <p:spPr bwMode="auto">
              <a:xfrm>
                <a:off x="4079" y="164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A[7]</a:t>
                </a:r>
              </a:p>
            </p:txBody>
          </p:sp>
          <p:sp>
            <p:nvSpPr>
              <p:cNvPr id="1369114" name="Text Box 26"/>
              <p:cNvSpPr txBox="1">
                <a:spLocks noChangeArrowheads="1"/>
              </p:cNvSpPr>
              <p:nvPr/>
            </p:nvSpPr>
            <p:spPr bwMode="auto">
              <a:xfrm>
                <a:off x="4511" y="164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B[7]</a:t>
                </a:r>
              </a:p>
            </p:txBody>
          </p:sp>
          <p:sp>
            <p:nvSpPr>
              <p:cNvPr id="1369115" name="Text Box 27"/>
              <p:cNvSpPr txBox="1">
                <a:spLocks noChangeArrowheads="1"/>
              </p:cNvSpPr>
              <p:nvPr/>
            </p:nvSpPr>
            <p:spPr bwMode="auto">
              <a:xfrm>
                <a:off x="3061" y="21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M[3]=0</a:t>
                </a:r>
              </a:p>
            </p:txBody>
          </p:sp>
          <p:sp>
            <p:nvSpPr>
              <p:cNvPr id="1369116" name="Text Box 28"/>
              <p:cNvSpPr txBox="1">
                <a:spLocks noChangeArrowheads="1"/>
              </p:cNvSpPr>
              <p:nvPr/>
            </p:nvSpPr>
            <p:spPr bwMode="auto">
              <a:xfrm>
                <a:off x="3061" y="1978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M[4]=1</a:t>
                </a:r>
              </a:p>
            </p:txBody>
          </p:sp>
          <p:sp>
            <p:nvSpPr>
              <p:cNvPr id="1369117" name="Text Box 29"/>
              <p:cNvSpPr txBox="1">
                <a:spLocks noChangeArrowheads="1"/>
              </p:cNvSpPr>
              <p:nvPr/>
            </p:nvSpPr>
            <p:spPr bwMode="auto">
              <a:xfrm>
                <a:off x="3061" y="178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M[5]=1</a:t>
                </a:r>
              </a:p>
            </p:txBody>
          </p:sp>
          <p:sp>
            <p:nvSpPr>
              <p:cNvPr id="1369118" name="Text Box 30"/>
              <p:cNvSpPr txBox="1">
                <a:spLocks noChangeArrowheads="1"/>
              </p:cNvSpPr>
              <p:nvPr/>
            </p:nvSpPr>
            <p:spPr bwMode="auto">
              <a:xfrm>
                <a:off x="3061" y="159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M[6]=0</a:t>
                </a:r>
              </a:p>
            </p:txBody>
          </p:sp>
          <p:sp>
            <p:nvSpPr>
              <p:cNvPr id="1369119" name="Text Box 31"/>
              <p:cNvSpPr txBox="1">
                <a:spLocks noChangeArrowheads="1"/>
              </p:cNvSpPr>
              <p:nvPr/>
            </p:nvSpPr>
            <p:spPr bwMode="auto">
              <a:xfrm>
                <a:off x="3061" y="236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M[2]=0</a:t>
                </a:r>
              </a:p>
            </p:txBody>
          </p:sp>
          <p:sp>
            <p:nvSpPr>
              <p:cNvPr id="1369120" name="Text Box 32"/>
              <p:cNvSpPr txBox="1">
                <a:spLocks noChangeArrowheads="1"/>
              </p:cNvSpPr>
              <p:nvPr/>
            </p:nvSpPr>
            <p:spPr bwMode="auto">
              <a:xfrm>
                <a:off x="3061" y="255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M[1]=1</a:t>
                </a:r>
              </a:p>
            </p:txBody>
          </p:sp>
          <p:sp>
            <p:nvSpPr>
              <p:cNvPr id="1369121" name="Text Box 33"/>
              <p:cNvSpPr txBox="1">
                <a:spLocks noChangeArrowheads="1"/>
              </p:cNvSpPr>
              <p:nvPr/>
            </p:nvSpPr>
            <p:spPr bwMode="auto">
              <a:xfrm>
                <a:off x="3061" y="274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M[0]=0</a:t>
                </a:r>
              </a:p>
            </p:txBody>
          </p:sp>
          <p:sp>
            <p:nvSpPr>
              <p:cNvPr id="1369122" name="Text Box 34"/>
              <p:cNvSpPr txBox="1">
                <a:spLocks noChangeArrowheads="1"/>
              </p:cNvSpPr>
              <p:nvPr/>
            </p:nvSpPr>
            <p:spPr bwMode="auto">
              <a:xfrm>
                <a:off x="3061" y="140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M[7]=1</a:t>
                </a:r>
              </a:p>
            </p:txBody>
          </p:sp>
          <p:sp>
            <p:nvSpPr>
              <p:cNvPr id="1369123" name="Line 35"/>
              <p:cNvSpPr>
                <a:spLocks noChangeShapeType="1"/>
              </p:cNvSpPr>
              <p:nvPr/>
            </p:nvSpPr>
            <p:spPr bwMode="auto">
              <a:xfrm>
                <a:off x="3600" y="2640"/>
                <a:ext cx="816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24" name="Line 36"/>
              <p:cNvSpPr>
                <a:spLocks noChangeShapeType="1"/>
              </p:cNvSpPr>
              <p:nvPr/>
            </p:nvSpPr>
            <p:spPr bwMode="auto">
              <a:xfrm>
                <a:off x="3552" y="2064"/>
                <a:ext cx="672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25" name="Line 37"/>
              <p:cNvSpPr>
                <a:spLocks noChangeShapeType="1"/>
              </p:cNvSpPr>
              <p:nvPr/>
            </p:nvSpPr>
            <p:spPr bwMode="auto">
              <a:xfrm>
                <a:off x="3552" y="1872"/>
                <a:ext cx="576" cy="3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26" name="Line 38"/>
              <p:cNvSpPr>
                <a:spLocks noChangeShapeType="1"/>
              </p:cNvSpPr>
              <p:nvPr/>
            </p:nvSpPr>
            <p:spPr bwMode="auto">
              <a:xfrm>
                <a:off x="3600" y="1536"/>
                <a:ext cx="48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69127" name="Rectangle 39"/>
            <p:cNvSpPr>
              <a:spLocks noChangeArrowheads="1"/>
            </p:cNvSpPr>
            <p:nvPr/>
          </p:nvSpPr>
          <p:spPr bwMode="auto">
            <a:xfrm>
              <a:off x="2688" y="709"/>
              <a:ext cx="2976" cy="55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>
                  <a:ea typeface="굴림" charset="-127"/>
                  <a:cs typeface="굴림" charset="-127"/>
                </a:rPr>
                <a:t>Density-Time Implementation</a:t>
              </a:r>
            </a:p>
            <a:p>
              <a:pPr marL="685800" lvl="1" indent="-22860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–"/>
              </a:pPr>
              <a:r>
                <a:rPr lang="en-US" altLang="ko-KR">
                  <a:ea typeface="굴림" charset="-127"/>
                  <a:cs typeface="굴림" charset="-127"/>
                </a:rPr>
                <a:t>scan mask vector and only execute elements with non-zero masks</a:t>
              </a:r>
            </a:p>
          </p:txBody>
        </p:sp>
      </p:grpSp>
      <p:grpSp>
        <p:nvGrpSpPr>
          <p:cNvPr id="1369128" name="Group 40"/>
          <p:cNvGrpSpPr>
            <a:grpSpLocks/>
          </p:cNvGrpSpPr>
          <p:nvPr/>
        </p:nvGrpSpPr>
        <p:grpSpPr bwMode="auto">
          <a:xfrm>
            <a:off x="-381000" y="1125538"/>
            <a:ext cx="4953000" cy="4910137"/>
            <a:chOff x="-240" y="709"/>
            <a:chExt cx="3120" cy="3093"/>
          </a:xfrm>
        </p:grpSpPr>
        <p:grpSp>
          <p:nvGrpSpPr>
            <p:cNvPr id="1369129" name="Group 41"/>
            <p:cNvGrpSpPr>
              <a:grpSpLocks/>
            </p:cNvGrpSpPr>
            <p:nvPr/>
          </p:nvGrpSpPr>
          <p:grpSpPr bwMode="auto">
            <a:xfrm>
              <a:off x="365" y="1402"/>
              <a:ext cx="1879" cy="2400"/>
              <a:chOff x="365" y="1402"/>
              <a:chExt cx="1879" cy="2400"/>
            </a:xfrm>
          </p:grpSpPr>
          <p:sp>
            <p:nvSpPr>
              <p:cNvPr id="1369130" name="Freeform 42"/>
              <p:cNvSpPr>
                <a:spLocks/>
              </p:cNvSpPr>
              <p:nvPr/>
            </p:nvSpPr>
            <p:spPr bwMode="auto">
              <a:xfrm>
                <a:off x="1043" y="254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69131" name="Group 43"/>
              <p:cNvGrpSpPr>
                <a:grpSpLocks/>
              </p:cNvGrpSpPr>
              <p:nvPr/>
            </p:nvGrpSpPr>
            <p:grpSpPr bwMode="auto">
              <a:xfrm>
                <a:off x="1043" y="3120"/>
                <a:ext cx="626" cy="48"/>
                <a:chOff x="1536" y="2256"/>
                <a:chExt cx="626" cy="48"/>
              </a:xfrm>
            </p:grpSpPr>
            <p:sp>
              <p:nvSpPr>
                <p:cNvPr id="1369132" name="Rectangle 4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33" name="Freeform 4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34" name="Line 4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69135" name="Group 47"/>
              <p:cNvGrpSpPr>
                <a:grpSpLocks/>
              </p:cNvGrpSpPr>
              <p:nvPr/>
            </p:nvGrpSpPr>
            <p:grpSpPr bwMode="auto">
              <a:xfrm>
                <a:off x="1043" y="2640"/>
                <a:ext cx="626" cy="48"/>
                <a:chOff x="1536" y="2256"/>
                <a:chExt cx="626" cy="48"/>
              </a:xfrm>
            </p:grpSpPr>
            <p:sp>
              <p:nvSpPr>
                <p:cNvPr id="1369136" name="Rectangle 4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37" name="Freeform 4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38" name="Line 5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69139" name="Group 51"/>
              <p:cNvGrpSpPr>
                <a:grpSpLocks/>
              </p:cNvGrpSpPr>
              <p:nvPr/>
            </p:nvGrpSpPr>
            <p:grpSpPr bwMode="auto">
              <a:xfrm>
                <a:off x="1043" y="2880"/>
                <a:ext cx="626" cy="48"/>
                <a:chOff x="1536" y="2256"/>
                <a:chExt cx="626" cy="48"/>
              </a:xfrm>
            </p:grpSpPr>
            <p:sp>
              <p:nvSpPr>
                <p:cNvPr id="1369140" name="Rectangle 5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41" name="Freeform 5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42" name="Line 5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69143" name="Text Box 55"/>
              <p:cNvSpPr txBox="1">
                <a:spLocks noChangeArrowheads="1"/>
              </p:cNvSpPr>
              <p:nvPr/>
            </p:nvSpPr>
            <p:spPr bwMode="auto">
              <a:xfrm>
                <a:off x="1138" y="289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69144" name="Text Box 56"/>
              <p:cNvSpPr txBox="1">
                <a:spLocks noChangeArrowheads="1"/>
              </p:cNvSpPr>
              <p:nvPr/>
            </p:nvSpPr>
            <p:spPr bwMode="auto">
              <a:xfrm>
                <a:off x="1138" y="265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C[2]</a:t>
                </a:r>
              </a:p>
            </p:txBody>
          </p:sp>
          <p:sp>
            <p:nvSpPr>
              <p:cNvPr id="1369145" name="Text Box 57"/>
              <p:cNvSpPr txBox="1">
                <a:spLocks noChangeArrowheads="1"/>
              </p:cNvSpPr>
              <p:nvPr/>
            </p:nvSpPr>
            <p:spPr bwMode="auto">
              <a:xfrm>
                <a:off x="1343" y="337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C[0]</a:t>
                </a:r>
              </a:p>
            </p:txBody>
          </p:sp>
          <p:sp>
            <p:nvSpPr>
              <p:cNvPr id="1369146" name="Line 58"/>
              <p:cNvSpPr>
                <a:spLocks noChangeShapeType="1"/>
              </p:cNvSpPr>
              <p:nvPr/>
            </p:nvSpPr>
            <p:spPr bwMode="auto">
              <a:xfrm>
                <a:off x="1344" y="3216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47" name="Line 59"/>
              <p:cNvSpPr>
                <a:spLocks noChangeShapeType="1"/>
              </p:cNvSpPr>
              <p:nvPr/>
            </p:nvSpPr>
            <p:spPr bwMode="auto">
              <a:xfrm>
                <a:off x="1523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48" name="Line 60"/>
              <p:cNvSpPr>
                <a:spLocks noChangeShapeType="1"/>
              </p:cNvSpPr>
              <p:nvPr/>
            </p:nvSpPr>
            <p:spPr bwMode="auto">
              <a:xfrm>
                <a:off x="1139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49" name="Text Box 61"/>
              <p:cNvSpPr txBox="1">
                <a:spLocks noChangeArrowheads="1"/>
              </p:cNvSpPr>
              <p:nvPr/>
            </p:nvSpPr>
            <p:spPr bwMode="auto">
              <a:xfrm>
                <a:off x="898" y="2170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A[3]</a:t>
                </a:r>
              </a:p>
            </p:txBody>
          </p:sp>
          <p:sp>
            <p:nvSpPr>
              <p:cNvPr id="1369150" name="Text Box 62"/>
              <p:cNvSpPr txBox="1">
                <a:spLocks noChangeArrowheads="1"/>
              </p:cNvSpPr>
              <p:nvPr/>
            </p:nvSpPr>
            <p:spPr bwMode="auto">
              <a:xfrm>
                <a:off x="1330" y="2170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B[3]</a:t>
                </a:r>
              </a:p>
            </p:txBody>
          </p:sp>
          <p:sp>
            <p:nvSpPr>
              <p:cNvPr id="1369151" name="Text Box 63"/>
              <p:cNvSpPr txBox="1">
                <a:spLocks noChangeArrowheads="1"/>
              </p:cNvSpPr>
              <p:nvPr/>
            </p:nvSpPr>
            <p:spPr bwMode="auto">
              <a:xfrm>
                <a:off x="898" y="1978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A[4]</a:t>
                </a:r>
              </a:p>
            </p:txBody>
          </p:sp>
          <p:sp>
            <p:nvSpPr>
              <p:cNvPr id="1369152" name="Text Box 64"/>
              <p:cNvSpPr txBox="1">
                <a:spLocks noChangeArrowheads="1"/>
              </p:cNvSpPr>
              <p:nvPr/>
            </p:nvSpPr>
            <p:spPr bwMode="auto">
              <a:xfrm>
                <a:off x="1330" y="1978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B[4]</a:t>
                </a:r>
              </a:p>
            </p:txBody>
          </p:sp>
          <p:sp>
            <p:nvSpPr>
              <p:cNvPr id="1369153" name="Text Box 65"/>
              <p:cNvSpPr txBox="1">
                <a:spLocks noChangeArrowheads="1"/>
              </p:cNvSpPr>
              <p:nvPr/>
            </p:nvSpPr>
            <p:spPr bwMode="auto">
              <a:xfrm>
                <a:off x="898" y="1786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A[5]</a:t>
                </a:r>
              </a:p>
            </p:txBody>
          </p:sp>
          <p:sp>
            <p:nvSpPr>
              <p:cNvPr id="1369154" name="Text Box 66"/>
              <p:cNvSpPr txBox="1">
                <a:spLocks noChangeArrowheads="1"/>
              </p:cNvSpPr>
              <p:nvPr/>
            </p:nvSpPr>
            <p:spPr bwMode="auto">
              <a:xfrm>
                <a:off x="1330" y="1786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B[5]</a:t>
                </a:r>
              </a:p>
            </p:txBody>
          </p:sp>
          <p:sp>
            <p:nvSpPr>
              <p:cNvPr id="1369155" name="Text Box 67"/>
              <p:cNvSpPr txBox="1">
                <a:spLocks noChangeArrowheads="1"/>
              </p:cNvSpPr>
              <p:nvPr/>
            </p:nvSpPr>
            <p:spPr bwMode="auto">
              <a:xfrm>
                <a:off x="898" y="1594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A[6]</a:t>
                </a:r>
              </a:p>
            </p:txBody>
          </p:sp>
          <p:sp>
            <p:nvSpPr>
              <p:cNvPr id="1369156" name="Text Box 68"/>
              <p:cNvSpPr txBox="1">
                <a:spLocks noChangeArrowheads="1"/>
              </p:cNvSpPr>
              <p:nvPr/>
            </p:nvSpPr>
            <p:spPr bwMode="auto">
              <a:xfrm>
                <a:off x="1330" y="1594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B[6]</a:t>
                </a:r>
              </a:p>
            </p:txBody>
          </p:sp>
          <p:sp>
            <p:nvSpPr>
              <p:cNvPr id="1369157" name="Text Box 69"/>
              <p:cNvSpPr txBox="1">
                <a:spLocks noChangeArrowheads="1"/>
              </p:cNvSpPr>
              <p:nvPr/>
            </p:nvSpPr>
            <p:spPr bwMode="auto">
              <a:xfrm>
                <a:off x="373" y="21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M[3]=0</a:t>
                </a:r>
              </a:p>
            </p:txBody>
          </p:sp>
          <p:sp>
            <p:nvSpPr>
              <p:cNvPr id="1369158" name="Text Box 70"/>
              <p:cNvSpPr txBox="1">
                <a:spLocks noChangeArrowheads="1"/>
              </p:cNvSpPr>
              <p:nvPr/>
            </p:nvSpPr>
            <p:spPr bwMode="auto">
              <a:xfrm>
                <a:off x="373" y="1978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M[4]=1</a:t>
                </a:r>
              </a:p>
            </p:txBody>
          </p:sp>
          <p:sp>
            <p:nvSpPr>
              <p:cNvPr id="1369159" name="Text Box 71"/>
              <p:cNvSpPr txBox="1">
                <a:spLocks noChangeArrowheads="1"/>
              </p:cNvSpPr>
              <p:nvPr/>
            </p:nvSpPr>
            <p:spPr bwMode="auto">
              <a:xfrm>
                <a:off x="373" y="178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M[5]=1</a:t>
                </a:r>
              </a:p>
            </p:txBody>
          </p:sp>
          <p:sp>
            <p:nvSpPr>
              <p:cNvPr id="1369160" name="Text Box 72"/>
              <p:cNvSpPr txBox="1">
                <a:spLocks noChangeArrowheads="1"/>
              </p:cNvSpPr>
              <p:nvPr/>
            </p:nvSpPr>
            <p:spPr bwMode="auto">
              <a:xfrm>
                <a:off x="373" y="159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M[6]=0</a:t>
                </a:r>
              </a:p>
            </p:txBody>
          </p:sp>
          <p:sp>
            <p:nvSpPr>
              <p:cNvPr id="1369161" name="Text Box 73"/>
              <p:cNvSpPr txBox="1">
                <a:spLocks noChangeArrowheads="1"/>
              </p:cNvSpPr>
              <p:nvPr/>
            </p:nvSpPr>
            <p:spPr bwMode="auto">
              <a:xfrm>
                <a:off x="373" y="265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M[2]=0</a:t>
                </a:r>
              </a:p>
            </p:txBody>
          </p:sp>
          <p:sp>
            <p:nvSpPr>
              <p:cNvPr id="1369162" name="Text Box 74"/>
              <p:cNvSpPr txBox="1">
                <a:spLocks noChangeArrowheads="1"/>
              </p:cNvSpPr>
              <p:nvPr/>
            </p:nvSpPr>
            <p:spPr bwMode="auto">
              <a:xfrm>
                <a:off x="373" y="289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M[1]=1</a:t>
                </a:r>
              </a:p>
            </p:txBody>
          </p:sp>
          <p:sp>
            <p:nvSpPr>
              <p:cNvPr id="1369163" name="Text Box 75"/>
              <p:cNvSpPr txBox="1">
                <a:spLocks noChangeArrowheads="1"/>
              </p:cNvSpPr>
              <p:nvPr/>
            </p:nvSpPr>
            <p:spPr bwMode="auto">
              <a:xfrm>
                <a:off x="373" y="33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M[0]=0</a:t>
                </a:r>
              </a:p>
            </p:txBody>
          </p:sp>
          <p:sp>
            <p:nvSpPr>
              <p:cNvPr id="1369164" name="Freeform 76"/>
              <p:cNvSpPr>
                <a:spLocks/>
              </p:cNvSpPr>
              <p:nvPr/>
            </p:nvSpPr>
            <p:spPr bwMode="auto">
              <a:xfrm>
                <a:off x="912" y="3456"/>
                <a:ext cx="96" cy="1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192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65" name="Text Box 77"/>
              <p:cNvSpPr txBox="1">
                <a:spLocks noChangeArrowheads="1"/>
              </p:cNvSpPr>
              <p:nvPr/>
            </p:nvSpPr>
            <p:spPr bwMode="auto">
              <a:xfrm>
                <a:off x="1271" y="3610"/>
                <a:ext cx="973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 i="1">
                    <a:latin typeface="Verdana" charset="0"/>
                    <a:ea typeface="굴림" charset="-127"/>
                    <a:cs typeface="굴림" charset="-127"/>
                  </a:rPr>
                  <a:t>Write data port</a:t>
                </a:r>
              </a:p>
            </p:txBody>
          </p:sp>
          <p:sp>
            <p:nvSpPr>
              <p:cNvPr id="1369166" name="Text Box 78"/>
              <p:cNvSpPr txBox="1">
                <a:spLocks noChangeArrowheads="1"/>
              </p:cNvSpPr>
              <p:nvPr/>
            </p:nvSpPr>
            <p:spPr bwMode="auto">
              <a:xfrm>
                <a:off x="365" y="3610"/>
                <a:ext cx="832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 i="1">
                    <a:latin typeface="Verdana" charset="0"/>
                    <a:ea typeface="굴림" charset="-127"/>
                    <a:cs typeface="굴림" charset="-127"/>
                  </a:rPr>
                  <a:t>Write Enable</a:t>
                </a:r>
              </a:p>
            </p:txBody>
          </p:sp>
          <p:sp>
            <p:nvSpPr>
              <p:cNvPr id="1369167" name="Text Box 79"/>
              <p:cNvSpPr txBox="1">
                <a:spLocks noChangeArrowheads="1"/>
              </p:cNvSpPr>
              <p:nvPr/>
            </p:nvSpPr>
            <p:spPr bwMode="auto">
              <a:xfrm>
                <a:off x="898" y="140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A[7]</a:t>
                </a:r>
              </a:p>
            </p:txBody>
          </p:sp>
          <p:sp>
            <p:nvSpPr>
              <p:cNvPr id="1369168" name="Text Box 80"/>
              <p:cNvSpPr txBox="1">
                <a:spLocks noChangeArrowheads="1"/>
              </p:cNvSpPr>
              <p:nvPr/>
            </p:nvSpPr>
            <p:spPr bwMode="auto">
              <a:xfrm>
                <a:off x="1330" y="140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B[7]</a:t>
                </a:r>
              </a:p>
            </p:txBody>
          </p:sp>
          <p:sp>
            <p:nvSpPr>
              <p:cNvPr id="1369169" name="Text Box 81"/>
              <p:cNvSpPr txBox="1">
                <a:spLocks noChangeArrowheads="1"/>
              </p:cNvSpPr>
              <p:nvPr/>
            </p:nvSpPr>
            <p:spPr bwMode="auto">
              <a:xfrm>
                <a:off x="373" y="140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M[7]=1</a:t>
                </a:r>
              </a:p>
            </p:txBody>
          </p:sp>
        </p:grpSp>
        <p:sp>
          <p:nvSpPr>
            <p:cNvPr id="1369170" name="Rectangle 82"/>
            <p:cNvSpPr>
              <a:spLocks noChangeArrowheads="1"/>
            </p:cNvSpPr>
            <p:nvPr/>
          </p:nvSpPr>
          <p:spPr bwMode="auto">
            <a:xfrm>
              <a:off x="-240" y="709"/>
              <a:ext cx="3120" cy="55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Simple Implementation</a:t>
              </a:r>
            </a:p>
            <a:p>
              <a:pPr marL="685800" lvl="1" indent="-22860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–"/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execute all N operations, turn off result writeback according to mask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53913A-80DA-4145-A7BC-9680816F554F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966788" y="228600"/>
            <a:ext cx="7162800" cy="5715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Reductions</a:t>
            </a:r>
          </a:p>
        </p:txBody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214437"/>
            <a:ext cx="8763000" cy="497046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Loop-carried dependence on reduction variables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sum = 0;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for (i=0; i&lt;N; i++)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    sum += A[i];  # Loop-carried dependence on sum</a:t>
            </a:r>
            <a:endParaRPr lang="en-US" altLang="ko-KR" b="1">
              <a:ea typeface="굴림" charset="-127"/>
              <a:cs typeface="굴림" charset="-127"/>
            </a:endParaRPr>
          </a:p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Solution: Re-associate operations if possible, use binary tree to perform reduction</a:t>
            </a:r>
            <a:endParaRPr lang="en-US" altLang="ko-KR" sz="2000">
              <a:latin typeface="Courier New" charset="0"/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# Rearrange as: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sum[0:VL-1] = 0                 # Vector of VL partial sums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for(i=0; i&lt;N; i+=VL)            # Stripmine VL-sized chunks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    sum[0:VL-1] += A[i:i+VL-1]; # Vector sum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# Now have VL partial sums in one vector register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do {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    VL = VL/2;                    # Halve vector length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    sum[0:VL-1] += sum[VL:2*VL-1] # Halve no. of partials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} while (VL&gt;1)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318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9ABD73-F63C-7546-ADFD-37B5D26B55F1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6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292100"/>
            <a:ext cx="7162800" cy="6350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Scatter/Gather</a:t>
            </a:r>
          </a:p>
        </p:txBody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4325"/>
            <a:ext cx="8229600" cy="4067175"/>
          </a:xfrm>
          <a:noFill/>
          <a:ln/>
        </p:spPr>
        <p:txBody>
          <a:bodyPr anchor="ctr">
            <a:spAutoFit/>
          </a:bodyPr>
          <a:lstStyle/>
          <a:p>
            <a:pPr marL="457200" indent="-457200"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Want to vectorize loops with indirect accesses: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for (i=0; i&lt;N; i++)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    A[i] = B[i] + C[D[i]]</a:t>
            </a:r>
            <a:b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</a:br>
            <a:endParaRPr lang="en-US" altLang="ko-KR" sz="2000" b="1">
              <a:latin typeface="Courier New" charset="0"/>
              <a:ea typeface="굴림" charset="-127"/>
              <a:cs typeface="굴림" charset="-127"/>
            </a:endParaRPr>
          </a:p>
          <a:p>
            <a:pPr marL="457200" indent="-457200"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Indexed load instruction (</a:t>
            </a:r>
            <a:r>
              <a:rPr lang="en-US" altLang="ko-KR" i="1">
                <a:ea typeface="굴림" charset="-127"/>
                <a:cs typeface="굴림" charset="-127"/>
              </a:rPr>
              <a:t>Gather</a:t>
            </a:r>
            <a:r>
              <a:rPr lang="en-US" altLang="ko-KR">
                <a:ea typeface="굴림" charset="-127"/>
                <a:cs typeface="굴림" charset="-127"/>
              </a:rPr>
              <a:t>)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LV vD, rD       # Load indices in D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LVI vC, rC, vD  # Load indirect from rC base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LV vB, rB       # Load B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ADDV.D vA,vB,vC # Do add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SV vA, rA       # Store result</a:t>
            </a:r>
          </a:p>
          <a:p>
            <a:pPr marL="800100" lvl="1" indent="-342900">
              <a:buFontTx/>
              <a:buNone/>
            </a:pPr>
            <a:endParaRPr lang="en-US" altLang="ko-KR" sz="2000">
              <a:latin typeface="Courier New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94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F8693-2E2B-0545-B311-F87BF42F8141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6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8" y="328613"/>
            <a:ext cx="7162800" cy="6350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Scatter/Gather</a:t>
            </a:r>
          </a:p>
        </p:txBody>
      </p:sp>
      <p:sp>
        <p:nvSpPr>
          <p:cNvPr id="136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546225"/>
            <a:ext cx="8686800" cy="4122738"/>
          </a:xfrm>
          <a:noFill/>
          <a:ln/>
        </p:spPr>
        <p:txBody>
          <a:bodyPr wrap="none" anchor="ctr">
            <a:spAutoFit/>
          </a:bodyPr>
          <a:lstStyle/>
          <a:p>
            <a:pPr marL="457200" indent="-457200">
              <a:buFontTx/>
              <a:buNone/>
            </a:pPr>
            <a:r>
              <a:rPr lang="en-US" altLang="ko-KR" sz="2800">
                <a:ea typeface="굴림" charset="-127"/>
                <a:cs typeface="굴림" charset="-127"/>
              </a:rPr>
              <a:t>Scatter example</a:t>
            </a:r>
            <a:r>
              <a:rPr lang="en-US" altLang="ko-KR" sz="3200">
                <a:ea typeface="굴림" charset="-127"/>
                <a:cs typeface="굴림" charset="-127"/>
              </a:rPr>
              <a:t>:</a:t>
            </a:r>
          </a:p>
          <a:p>
            <a:pPr marL="800100" lvl="1" indent="-342900">
              <a:buFontTx/>
              <a:buNone/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for (i=0; i&lt;N; i++)</a:t>
            </a:r>
          </a:p>
          <a:p>
            <a:pPr marL="800100" lvl="1" indent="-342900">
              <a:buFontTx/>
              <a:buNone/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    A[B[i]]++;</a:t>
            </a:r>
          </a:p>
          <a:p>
            <a:pPr marL="800100" lvl="1" indent="-342900">
              <a:buFontTx/>
              <a:buNone/>
            </a:pPr>
            <a:endParaRPr lang="en-US" altLang="ko-KR" sz="2400">
              <a:latin typeface="Courier New" charset="0"/>
              <a:ea typeface="굴림" charset="-127"/>
              <a:cs typeface="굴림" charset="-127"/>
            </a:endParaRPr>
          </a:p>
          <a:p>
            <a:pPr marL="457200" indent="-457200">
              <a:buFontTx/>
              <a:buNone/>
            </a:pPr>
            <a:r>
              <a:rPr lang="en-US" altLang="ko-KR" sz="2800">
                <a:ea typeface="굴림" charset="-127"/>
                <a:cs typeface="굴림" charset="-127"/>
              </a:rPr>
              <a:t>Is following a correct translation?</a:t>
            </a:r>
            <a:endParaRPr lang="en-US" altLang="ko-KR" sz="2800">
              <a:latin typeface="Courier New" charset="0"/>
              <a:ea typeface="굴림" charset="-127"/>
              <a:cs typeface="굴림" charset="-127"/>
            </a:endParaRPr>
          </a:p>
          <a:p>
            <a:pPr marL="800100" lvl="1" indent="-342900">
              <a:buFontTx/>
              <a:buNone/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LV vB, rB       # Load indices in B vector</a:t>
            </a:r>
          </a:p>
          <a:p>
            <a:pPr marL="800100" lvl="1" indent="-342900">
              <a:buFontTx/>
              <a:buNone/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LVI vA, rA, vB  # Gather initial A values</a:t>
            </a:r>
          </a:p>
          <a:p>
            <a:pPr marL="800100" lvl="1" indent="-342900">
              <a:buFontTx/>
              <a:buNone/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ADDV vA, vA, 1  # Increment</a:t>
            </a:r>
          </a:p>
          <a:p>
            <a:pPr marL="800100" lvl="1" indent="-342900">
              <a:buFontTx/>
              <a:buNone/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SVI vA, rA, vB  # Scatter incremented values</a:t>
            </a:r>
            <a:endParaRPr lang="en-US" altLang="ko-KR" sz="2400" b="1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499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D4E49F-9557-3F4C-9D01-2C3DD72D3320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13752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14400"/>
            <a:ext cx="4459288" cy="3635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37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4572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A Modern Vector Super: NEC SX-9 (2008)</a:t>
            </a:r>
          </a:p>
        </p:txBody>
      </p:sp>
      <p:sp>
        <p:nvSpPr>
          <p:cNvPr id="137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576263"/>
            <a:ext cx="4495800" cy="3965575"/>
          </a:xfrm>
          <a:noFill/>
          <a:ln/>
        </p:spPr>
        <p:txBody>
          <a:bodyPr anchor="ctr">
            <a:spAutoFit/>
          </a:bodyPr>
          <a:lstStyle/>
          <a:p>
            <a:pPr marL="171450" indent="-171450"/>
            <a:r>
              <a:rPr lang="en-US" altLang="ko-KR" sz="2000">
                <a:ea typeface="굴림" charset="-127"/>
                <a:cs typeface="굴림" charset="-127"/>
              </a:rPr>
              <a:t>65nm CMOS technology</a:t>
            </a:r>
          </a:p>
          <a:p>
            <a:pPr marL="171450" indent="-171450"/>
            <a:r>
              <a:rPr lang="en-US" altLang="ko-KR" sz="2000">
                <a:ea typeface="굴림" charset="-127"/>
                <a:cs typeface="굴림" charset="-127"/>
              </a:rPr>
              <a:t>Vector unit (3.2 GHz)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8 foreground VRegs + 64 background VRegs (256x64-bit elements/VReg)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64-bit functional units: 2 multiply, 2 add, 1 divide/sqrt, 1 logical, 1 mask unit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8 lanes (32+ FLOPS/cycle, 100+ GFLOPS peak per CPU)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1 load or store unit (8 x 8-byte accesses/cycle) </a:t>
            </a:r>
          </a:p>
          <a:p>
            <a:pPr marL="171450" indent="-171450"/>
            <a:r>
              <a:rPr lang="en-US" altLang="ko-KR" sz="2000">
                <a:ea typeface="굴림" charset="-127"/>
                <a:cs typeface="굴림" charset="-127"/>
              </a:rPr>
              <a:t>Scalar unit (1.6 GHz)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4-way superscalar with out-of-order and speculative execution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64KB I-cache and 64KB data cache</a:t>
            </a:r>
          </a:p>
        </p:txBody>
      </p:sp>
      <p:sp>
        <p:nvSpPr>
          <p:cNvPr id="1375237" name="Text Box 5"/>
          <p:cNvSpPr txBox="1">
            <a:spLocks noChangeArrowheads="1"/>
          </p:cNvSpPr>
          <p:nvPr/>
        </p:nvSpPr>
        <p:spPr bwMode="auto">
          <a:xfrm>
            <a:off x="5638800" y="6216650"/>
            <a:ext cx="33353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(See also Cray X1E in Appendix F)</a:t>
            </a:r>
          </a:p>
        </p:txBody>
      </p:sp>
      <p:sp>
        <p:nvSpPr>
          <p:cNvPr id="1375239" name="Rectangle 7"/>
          <p:cNvSpPr>
            <a:spLocks noChangeArrowheads="1"/>
          </p:cNvSpPr>
          <p:nvPr/>
        </p:nvSpPr>
        <p:spPr bwMode="auto">
          <a:xfrm>
            <a:off x="152400" y="4638675"/>
            <a:ext cx="8686800" cy="16684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  <a:spAutoFit/>
          </a:bodyPr>
          <a:lstStyle/>
          <a:p>
            <a:pPr marL="171450" indent="-17145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>
                <a:ea typeface="굴림" charset="-127"/>
                <a:cs typeface="굴림" charset="-127"/>
              </a:rPr>
              <a:t>Memory system provides 256GB/s DRAM bandwidth per CPU</a:t>
            </a:r>
          </a:p>
          <a:p>
            <a:pPr marL="171450" indent="-17145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>
                <a:ea typeface="굴림" charset="-127"/>
                <a:cs typeface="굴림" charset="-127"/>
              </a:rPr>
              <a:t>Up to 16 CPUs and up to 1TB DRAM form shared-memory </a:t>
            </a:r>
            <a:r>
              <a:rPr lang="en-US" altLang="ko-KR" sz="2000" i="1">
                <a:ea typeface="굴림" charset="-127"/>
                <a:cs typeface="굴림" charset="-127"/>
              </a:rPr>
              <a:t>node</a:t>
            </a:r>
            <a:endParaRPr lang="en-US" altLang="ko-KR" sz="2000">
              <a:ea typeface="굴림" charset="-127"/>
              <a:cs typeface="굴림" charset="-127"/>
            </a:endParaRPr>
          </a:p>
          <a:p>
            <a:pPr marL="515938" lvl="1" indent="-230188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ko-KR">
                <a:ea typeface="굴림" charset="-127"/>
                <a:cs typeface="굴림" charset="-127"/>
              </a:rPr>
              <a:t>total of 4TB/s bandwidth to shared DRAM memory</a:t>
            </a:r>
          </a:p>
          <a:p>
            <a:pPr marL="171450" indent="-17145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>
                <a:ea typeface="굴림" charset="-127"/>
                <a:cs typeface="굴림" charset="-127"/>
              </a:rPr>
              <a:t>Up to 512 nodes connected via 128GB/s network links (message passing between nodes)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8B1DF0-0C8F-B149-A9AF-654FAA8D0415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8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395288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Multimedia Extensions </a:t>
            </a:r>
            <a:r>
              <a:rPr lang="en-US" altLang="ko-KR" sz="2000">
                <a:ea typeface="굴림" charset="-127"/>
                <a:cs typeface="굴림" charset="-127"/>
              </a:rPr>
              <a:t>(aka SIMD extensions)</a:t>
            </a:r>
            <a:endParaRPr lang="en-US" altLang="ko-KR" sz="2800" i="1">
              <a:ea typeface="굴림" charset="-127"/>
              <a:cs typeface="굴림" charset="-127"/>
            </a:endParaRPr>
          </a:p>
        </p:txBody>
      </p:sp>
      <p:sp>
        <p:nvSpPr>
          <p:cNvPr id="138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17788"/>
            <a:ext cx="8382000" cy="2008187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Very short vectors added to existing ISAs for microprocessors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Use existing 64-bit registers split into 2x32b or 4x16b or 8x8b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This concept first used on Lincoln Labs TX-2 computer in 1957, with 36b datapath split into 2x18b or 4x9b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Newer designs have 128-bit registers (PowerPC Altivec, Intel SSE2/3/4)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Single instruction operates on all elements within register</a:t>
            </a:r>
          </a:p>
        </p:txBody>
      </p:sp>
      <p:grpSp>
        <p:nvGrpSpPr>
          <p:cNvPr id="1383453" name="Group 29"/>
          <p:cNvGrpSpPr>
            <a:grpSpLocks/>
          </p:cNvGrpSpPr>
          <p:nvPr/>
        </p:nvGrpSpPr>
        <p:grpSpPr bwMode="auto">
          <a:xfrm>
            <a:off x="762000" y="1752600"/>
            <a:ext cx="7924800" cy="361950"/>
            <a:chOff x="480" y="1104"/>
            <a:chExt cx="4992" cy="228"/>
          </a:xfrm>
        </p:grpSpPr>
        <p:sp>
          <p:nvSpPr>
            <p:cNvPr id="1383436" name="Rectangle 12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37" name="Rectangle 13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38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39" name="Rectangle 15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</p:grpSp>
      <p:grpSp>
        <p:nvGrpSpPr>
          <p:cNvPr id="1383454" name="Group 30"/>
          <p:cNvGrpSpPr>
            <a:grpSpLocks/>
          </p:cNvGrpSpPr>
          <p:nvPr/>
        </p:nvGrpSpPr>
        <p:grpSpPr bwMode="auto">
          <a:xfrm>
            <a:off x="762000" y="1295400"/>
            <a:ext cx="7924800" cy="361950"/>
            <a:chOff x="480" y="816"/>
            <a:chExt cx="4992" cy="228"/>
          </a:xfrm>
        </p:grpSpPr>
        <p:sp>
          <p:nvSpPr>
            <p:cNvPr id="1383440" name="Rectangle 16"/>
            <p:cNvSpPr>
              <a:spLocks noChangeArrowheads="1"/>
            </p:cNvSpPr>
            <p:nvPr/>
          </p:nvSpPr>
          <p:spPr bwMode="auto">
            <a:xfrm>
              <a:off x="480" y="816"/>
              <a:ext cx="2496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32b</a:t>
              </a:r>
            </a:p>
          </p:txBody>
        </p:sp>
        <p:sp>
          <p:nvSpPr>
            <p:cNvPr id="1383441" name="Rectangle 17"/>
            <p:cNvSpPr>
              <a:spLocks noChangeArrowheads="1"/>
            </p:cNvSpPr>
            <p:nvPr/>
          </p:nvSpPr>
          <p:spPr bwMode="auto">
            <a:xfrm>
              <a:off x="2976" y="816"/>
              <a:ext cx="2496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32b</a:t>
              </a:r>
            </a:p>
          </p:txBody>
        </p:sp>
      </p:grpSp>
      <p:sp>
        <p:nvSpPr>
          <p:cNvPr id="1383442" name="Rectangle 18"/>
          <p:cNvSpPr>
            <a:spLocks noChangeArrowheads="1"/>
          </p:cNvSpPr>
          <p:nvPr/>
        </p:nvSpPr>
        <p:spPr bwMode="auto">
          <a:xfrm>
            <a:off x="762000" y="838200"/>
            <a:ext cx="7924800" cy="361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64b</a:t>
            </a:r>
          </a:p>
        </p:txBody>
      </p:sp>
      <p:grpSp>
        <p:nvGrpSpPr>
          <p:cNvPr id="1383452" name="Group 28"/>
          <p:cNvGrpSpPr>
            <a:grpSpLocks/>
          </p:cNvGrpSpPr>
          <p:nvPr/>
        </p:nvGrpSpPr>
        <p:grpSpPr bwMode="auto">
          <a:xfrm>
            <a:off x="762000" y="2209800"/>
            <a:ext cx="7924800" cy="361950"/>
            <a:chOff x="480" y="1392"/>
            <a:chExt cx="4992" cy="228"/>
          </a:xfrm>
        </p:grpSpPr>
        <p:sp>
          <p:nvSpPr>
            <p:cNvPr id="1383443" name="Rectangle 19"/>
            <p:cNvSpPr>
              <a:spLocks noChangeArrowheads="1"/>
            </p:cNvSpPr>
            <p:nvPr/>
          </p:nvSpPr>
          <p:spPr bwMode="auto">
            <a:xfrm>
              <a:off x="48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4" name="Rectangle 20"/>
            <p:cNvSpPr>
              <a:spLocks noChangeArrowheads="1"/>
            </p:cNvSpPr>
            <p:nvPr/>
          </p:nvSpPr>
          <p:spPr bwMode="auto">
            <a:xfrm>
              <a:off x="110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5" name="Rectangle 21"/>
            <p:cNvSpPr>
              <a:spLocks noChangeArrowheads="1"/>
            </p:cNvSpPr>
            <p:nvPr/>
          </p:nvSpPr>
          <p:spPr bwMode="auto">
            <a:xfrm>
              <a:off x="172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6" name="Rectangle 22"/>
            <p:cNvSpPr>
              <a:spLocks noChangeArrowheads="1"/>
            </p:cNvSpPr>
            <p:nvPr/>
          </p:nvSpPr>
          <p:spPr bwMode="auto">
            <a:xfrm>
              <a:off x="2352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7" name="Rectangle 23"/>
            <p:cNvSpPr>
              <a:spLocks noChangeArrowheads="1"/>
            </p:cNvSpPr>
            <p:nvPr/>
          </p:nvSpPr>
          <p:spPr bwMode="auto">
            <a:xfrm>
              <a:off x="2976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8" name="Rectangle 24"/>
            <p:cNvSpPr>
              <a:spLocks noChangeArrowheads="1"/>
            </p:cNvSpPr>
            <p:nvPr/>
          </p:nvSpPr>
          <p:spPr bwMode="auto">
            <a:xfrm>
              <a:off x="360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9" name="Rectangle 25"/>
            <p:cNvSpPr>
              <a:spLocks noChangeArrowheads="1"/>
            </p:cNvSpPr>
            <p:nvPr/>
          </p:nvSpPr>
          <p:spPr bwMode="auto">
            <a:xfrm>
              <a:off x="422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50" name="Rectangle 26"/>
            <p:cNvSpPr>
              <a:spLocks noChangeArrowheads="1"/>
            </p:cNvSpPr>
            <p:nvPr/>
          </p:nvSpPr>
          <p:spPr bwMode="auto">
            <a:xfrm>
              <a:off x="484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</p:grpSp>
      <p:grpSp>
        <p:nvGrpSpPr>
          <p:cNvPr id="1383455" name="Group 31"/>
          <p:cNvGrpSpPr>
            <a:grpSpLocks/>
          </p:cNvGrpSpPr>
          <p:nvPr/>
        </p:nvGrpSpPr>
        <p:grpSpPr bwMode="auto">
          <a:xfrm>
            <a:off x="533400" y="4648200"/>
            <a:ext cx="7924800" cy="361950"/>
            <a:chOff x="480" y="1104"/>
            <a:chExt cx="4992" cy="228"/>
          </a:xfrm>
        </p:grpSpPr>
        <p:sp>
          <p:nvSpPr>
            <p:cNvPr id="1383456" name="Rectangle 32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57" name="Rectangle 33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58" name="Rectangle 34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59" name="Rectangle 35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</p:grpSp>
      <p:grpSp>
        <p:nvGrpSpPr>
          <p:cNvPr id="1383460" name="Group 36"/>
          <p:cNvGrpSpPr>
            <a:grpSpLocks/>
          </p:cNvGrpSpPr>
          <p:nvPr/>
        </p:nvGrpSpPr>
        <p:grpSpPr bwMode="auto">
          <a:xfrm>
            <a:off x="838200" y="5105400"/>
            <a:ext cx="7924800" cy="361950"/>
            <a:chOff x="480" y="1104"/>
            <a:chExt cx="4992" cy="228"/>
          </a:xfrm>
        </p:grpSpPr>
        <p:sp>
          <p:nvSpPr>
            <p:cNvPr id="1383461" name="Rectangle 37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62" name="Rectangle 38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63" name="Rectangle 39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64" name="Rectangle 40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</p:grpSp>
      <p:grpSp>
        <p:nvGrpSpPr>
          <p:cNvPr id="1383465" name="Group 41"/>
          <p:cNvGrpSpPr>
            <a:grpSpLocks/>
          </p:cNvGrpSpPr>
          <p:nvPr/>
        </p:nvGrpSpPr>
        <p:grpSpPr bwMode="auto">
          <a:xfrm>
            <a:off x="533400" y="6019800"/>
            <a:ext cx="7924800" cy="361950"/>
            <a:chOff x="480" y="1104"/>
            <a:chExt cx="4992" cy="228"/>
          </a:xfrm>
        </p:grpSpPr>
        <p:sp>
          <p:nvSpPr>
            <p:cNvPr id="1383466" name="Rectangle 42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67" name="Rectangle 43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68" name="Rectangle 44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69" name="Rectangle 45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</p:grpSp>
      <p:grpSp>
        <p:nvGrpSpPr>
          <p:cNvPr id="1383474" name="Group 50"/>
          <p:cNvGrpSpPr>
            <a:grpSpLocks/>
          </p:cNvGrpSpPr>
          <p:nvPr/>
        </p:nvGrpSpPr>
        <p:grpSpPr bwMode="auto">
          <a:xfrm>
            <a:off x="1143000" y="4953000"/>
            <a:ext cx="762000" cy="1143000"/>
            <a:chOff x="720" y="3120"/>
            <a:chExt cx="480" cy="720"/>
          </a:xfrm>
        </p:grpSpPr>
        <p:sp>
          <p:nvSpPr>
            <p:cNvPr id="1383471" name="Line 47"/>
            <p:cNvSpPr>
              <a:spLocks noChangeShapeType="1"/>
            </p:cNvSpPr>
            <p:nvPr/>
          </p:nvSpPr>
          <p:spPr bwMode="auto">
            <a:xfrm>
              <a:off x="720" y="3120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72" name="Line 48"/>
            <p:cNvSpPr>
              <a:spLocks noChangeShapeType="1"/>
            </p:cNvSpPr>
            <p:nvPr/>
          </p:nvSpPr>
          <p:spPr bwMode="auto">
            <a:xfrm flipH="1">
              <a:off x="1056" y="34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73" name="Line 49"/>
            <p:cNvSpPr>
              <a:spLocks noChangeShapeType="1"/>
            </p:cNvSpPr>
            <p:nvPr/>
          </p:nvSpPr>
          <p:spPr bwMode="auto">
            <a:xfrm flipH="1">
              <a:off x="960" y="369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70" name="Oval 46"/>
            <p:cNvSpPr>
              <a:spLocks noChangeArrowheads="1"/>
            </p:cNvSpPr>
            <p:nvPr/>
          </p:nvSpPr>
          <p:spPr bwMode="auto">
            <a:xfrm>
              <a:off x="864" y="3504"/>
              <a:ext cx="239" cy="21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1383475" name="Group 51"/>
          <p:cNvGrpSpPr>
            <a:grpSpLocks/>
          </p:cNvGrpSpPr>
          <p:nvPr/>
        </p:nvGrpSpPr>
        <p:grpSpPr bwMode="auto">
          <a:xfrm>
            <a:off x="3124200" y="4953000"/>
            <a:ext cx="762000" cy="1143000"/>
            <a:chOff x="720" y="3120"/>
            <a:chExt cx="480" cy="720"/>
          </a:xfrm>
        </p:grpSpPr>
        <p:sp>
          <p:nvSpPr>
            <p:cNvPr id="1383476" name="Line 52"/>
            <p:cNvSpPr>
              <a:spLocks noChangeShapeType="1"/>
            </p:cNvSpPr>
            <p:nvPr/>
          </p:nvSpPr>
          <p:spPr bwMode="auto">
            <a:xfrm>
              <a:off x="720" y="3120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77" name="Line 53"/>
            <p:cNvSpPr>
              <a:spLocks noChangeShapeType="1"/>
            </p:cNvSpPr>
            <p:nvPr/>
          </p:nvSpPr>
          <p:spPr bwMode="auto">
            <a:xfrm flipH="1">
              <a:off x="1056" y="34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78" name="Line 54"/>
            <p:cNvSpPr>
              <a:spLocks noChangeShapeType="1"/>
            </p:cNvSpPr>
            <p:nvPr/>
          </p:nvSpPr>
          <p:spPr bwMode="auto">
            <a:xfrm flipH="1">
              <a:off x="960" y="369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79" name="Oval 55"/>
            <p:cNvSpPr>
              <a:spLocks noChangeArrowheads="1"/>
            </p:cNvSpPr>
            <p:nvPr/>
          </p:nvSpPr>
          <p:spPr bwMode="auto">
            <a:xfrm>
              <a:off x="864" y="3504"/>
              <a:ext cx="239" cy="21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1383480" name="Group 56"/>
          <p:cNvGrpSpPr>
            <a:grpSpLocks/>
          </p:cNvGrpSpPr>
          <p:nvPr/>
        </p:nvGrpSpPr>
        <p:grpSpPr bwMode="auto">
          <a:xfrm>
            <a:off x="5105400" y="4953000"/>
            <a:ext cx="762000" cy="1143000"/>
            <a:chOff x="720" y="3120"/>
            <a:chExt cx="480" cy="720"/>
          </a:xfrm>
        </p:grpSpPr>
        <p:sp>
          <p:nvSpPr>
            <p:cNvPr id="1383481" name="Line 57"/>
            <p:cNvSpPr>
              <a:spLocks noChangeShapeType="1"/>
            </p:cNvSpPr>
            <p:nvPr/>
          </p:nvSpPr>
          <p:spPr bwMode="auto">
            <a:xfrm>
              <a:off x="720" y="3120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82" name="Line 58"/>
            <p:cNvSpPr>
              <a:spLocks noChangeShapeType="1"/>
            </p:cNvSpPr>
            <p:nvPr/>
          </p:nvSpPr>
          <p:spPr bwMode="auto">
            <a:xfrm flipH="1">
              <a:off x="1056" y="34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83" name="Line 59"/>
            <p:cNvSpPr>
              <a:spLocks noChangeShapeType="1"/>
            </p:cNvSpPr>
            <p:nvPr/>
          </p:nvSpPr>
          <p:spPr bwMode="auto">
            <a:xfrm flipH="1">
              <a:off x="960" y="369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84" name="Oval 60"/>
            <p:cNvSpPr>
              <a:spLocks noChangeArrowheads="1"/>
            </p:cNvSpPr>
            <p:nvPr/>
          </p:nvSpPr>
          <p:spPr bwMode="auto">
            <a:xfrm>
              <a:off x="864" y="3504"/>
              <a:ext cx="239" cy="21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1383485" name="Group 61"/>
          <p:cNvGrpSpPr>
            <a:grpSpLocks/>
          </p:cNvGrpSpPr>
          <p:nvPr/>
        </p:nvGrpSpPr>
        <p:grpSpPr bwMode="auto">
          <a:xfrm>
            <a:off x="7086600" y="4953000"/>
            <a:ext cx="762000" cy="1143000"/>
            <a:chOff x="720" y="3120"/>
            <a:chExt cx="480" cy="720"/>
          </a:xfrm>
        </p:grpSpPr>
        <p:sp>
          <p:nvSpPr>
            <p:cNvPr id="1383486" name="Line 62"/>
            <p:cNvSpPr>
              <a:spLocks noChangeShapeType="1"/>
            </p:cNvSpPr>
            <p:nvPr/>
          </p:nvSpPr>
          <p:spPr bwMode="auto">
            <a:xfrm>
              <a:off x="720" y="3120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87" name="Line 63"/>
            <p:cNvSpPr>
              <a:spLocks noChangeShapeType="1"/>
            </p:cNvSpPr>
            <p:nvPr/>
          </p:nvSpPr>
          <p:spPr bwMode="auto">
            <a:xfrm flipH="1">
              <a:off x="1056" y="34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88" name="Line 64"/>
            <p:cNvSpPr>
              <a:spLocks noChangeShapeType="1"/>
            </p:cNvSpPr>
            <p:nvPr/>
          </p:nvSpPr>
          <p:spPr bwMode="auto">
            <a:xfrm flipH="1">
              <a:off x="960" y="369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89" name="Oval 65"/>
            <p:cNvSpPr>
              <a:spLocks noChangeArrowheads="1"/>
            </p:cNvSpPr>
            <p:nvPr/>
          </p:nvSpPr>
          <p:spPr bwMode="auto">
            <a:xfrm>
              <a:off x="864" y="3504"/>
              <a:ext cx="239" cy="21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</p:grpSp>
      <p:sp>
        <p:nvSpPr>
          <p:cNvPr id="1383490" name="Text Box 66"/>
          <p:cNvSpPr txBox="1">
            <a:spLocks noChangeArrowheads="1"/>
          </p:cNvSpPr>
          <p:nvPr/>
        </p:nvSpPr>
        <p:spPr bwMode="auto">
          <a:xfrm>
            <a:off x="0" y="5638800"/>
            <a:ext cx="12350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4x16b adds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9543D2-23AB-7F45-BCAB-30388B96714E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395288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Multimedia Extensions versus Vectors</a:t>
            </a:r>
            <a:endParaRPr lang="en-US" altLang="ko-KR" sz="2800" i="1">
              <a:ea typeface="굴림" charset="-127"/>
              <a:cs typeface="굴림" charset="-127"/>
            </a:endParaRPr>
          </a:p>
        </p:txBody>
      </p:sp>
      <p:sp>
        <p:nvSpPr>
          <p:cNvPr id="137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5094288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Limited instruction set: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no vector length control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no </a:t>
            </a:r>
            <a:r>
              <a:rPr lang="en-US" altLang="ko-KR" sz="2000" dirty="0" err="1">
                <a:ea typeface="굴림" charset="-127"/>
                <a:cs typeface="굴림" charset="-127"/>
              </a:rPr>
              <a:t>strided</a:t>
            </a:r>
            <a:r>
              <a:rPr lang="en-US" altLang="ko-KR" sz="2000" dirty="0">
                <a:ea typeface="굴림" charset="-127"/>
                <a:cs typeface="굴림" charset="-127"/>
              </a:rPr>
              <a:t> load/store or scatter/gather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unit-stride loads must be aligned to 64/128-bit boundary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Limited vector register length: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requires superscalar dispatch to keep multiply/add/load units busy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loop unrolling to hide latencies increases register pressure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Trend towards fuller vector support in microprocessors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Better support for misaligned memory accesses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Support of double-precision (64-bit floating-point)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New Intel AVX spec (announced April 2008), 256b vector registers (expandable up to 1024b)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Processing Units (</a:t>
            </a:r>
            <a:r>
              <a:rPr lang="en-US" dirty="0" err="1" smtClean="0"/>
              <a:t>GPUs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257800"/>
          </a:xfrm>
        </p:spPr>
        <p:txBody>
          <a:bodyPr/>
          <a:lstStyle/>
          <a:p>
            <a:r>
              <a:rPr lang="en-US" dirty="0" smtClean="0"/>
              <a:t>Original </a:t>
            </a:r>
            <a:r>
              <a:rPr lang="en-US" dirty="0" err="1" smtClean="0"/>
              <a:t>GPUs</a:t>
            </a:r>
            <a:r>
              <a:rPr lang="en-US" dirty="0" smtClean="0"/>
              <a:t> were dedicated fixed-function devices for generating 3D graphics</a:t>
            </a:r>
          </a:p>
          <a:p>
            <a:r>
              <a:rPr lang="en-US" dirty="0" smtClean="0"/>
              <a:t>More recently, </a:t>
            </a:r>
            <a:r>
              <a:rPr lang="en-US" dirty="0" err="1" smtClean="0"/>
              <a:t>GPUs</a:t>
            </a:r>
            <a:r>
              <a:rPr lang="en-US" dirty="0" smtClean="0"/>
              <a:t> have been made more programmable, so called “General-Purpose” </a:t>
            </a:r>
            <a:r>
              <a:rPr lang="en-US" dirty="0" err="1" smtClean="0"/>
              <a:t>GPUs</a:t>
            </a:r>
            <a:r>
              <a:rPr lang="en-US" dirty="0" smtClean="0"/>
              <a:t> or GP-</a:t>
            </a:r>
            <a:r>
              <a:rPr lang="en-US" dirty="0" err="1" smtClean="0"/>
              <a:t>GPUs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Base building block of modern GP-GPU is very similar to a vector machine</a:t>
            </a:r>
          </a:p>
          <a:p>
            <a:pPr lvl="1"/>
            <a:r>
              <a:rPr lang="en-US" dirty="0" smtClean="0"/>
              <a:t>e.g., NVIDA G80 series core (NVIDA term is Streaming Multiprocessor, SM) has 8 “lanes” (NVIDA term is Streaming Processor, SP).  Vector length is 32 elements (NVIDIA calls this a “warp”).</a:t>
            </a:r>
          </a:p>
          <a:p>
            <a:r>
              <a:rPr lang="en-US" dirty="0" smtClean="0"/>
              <a:t>Currently machines are built with separate chips for CPU and GP-GPU, but future designs will merge onto one chip</a:t>
            </a:r>
          </a:p>
          <a:p>
            <a:pPr lvl="1"/>
            <a:r>
              <a:rPr lang="en-US" dirty="0" smtClean="0"/>
              <a:t>Already happening for </a:t>
            </a:r>
            <a:r>
              <a:rPr lang="en-US" dirty="0" err="1" smtClean="0"/>
              <a:t>smartphones</a:t>
            </a:r>
            <a:r>
              <a:rPr lang="en-US" dirty="0" smtClean="0"/>
              <a:t> and tablet designs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45C434-AF2A-0A49-A972-634FEAE2AC28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8130" name="Rectangle 2"/>
          <p:cNvSpPr>
            <a:spLocks noChangeArrowheads="1"/>
          </p:cNvSpPr>
          <p:nvPr/>
        </p:nvSpPr>
        <p:spPr bwMode="auto">
          <a:xfrm>
            <a:off x="1066800" y="-76200"/>
            <a:ext cx="7162800" cy="769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ko-KR" sz="32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Vector Programming Model</a:t>
            </a:r>
          </a:p>
        </p:txBody>
      </p:sp>
      <p:grpSp>
        <p:nvGrpSpPr>
          <p:cNvPr id="1328131" name="Group 3"/>
          <p:cNvGrpSpPr>
            <a:grpSpLocks/>
          </p:cNvGrpSpPr>
          <p:nvPr/>
        </p:nvGrpSpPr>
        <p:grpSpPr bwMode="auto">
          <a:xfrm>
            <a:off x="228600" y="2895600"/>
            <a:ext cx="8686800" cy="1676400"/>
            <a:chOff x="144" y="1968"/>
            <a:chExt cx="5472" cy="1056"/>
          </a:xfrm>
        </p:grpSpPr>
        <p:sp>
          <p:nvSpPr>
            <p:cNvPr id="1328132" name="Rectangle 4"/>
            <p:cNvSpPr>
              <a:spLocks noChangeArrowheads="1"/>
            </p:cNvSpPr>
            <p:nvPr/>
          </p:nvSpPr>
          <p:spPr bwMode="auto">
            <a:xfrm>
              <a:off x="2400" y="264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33" name="Rectangle 5"/>
            <p:cNvSpPr>
              <a:spLocks noChangeArrowheads="1"/>
            </p:cNvSpPr>
            <p:nvPr/>
          </p:nvSpPr>
          <p:spPr bwMode="auto">
            <a:xfrm>
              <a:off x="2400" y="2064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34" name="Rectangle 6"/>
            <p:cNvSpPr>
              <a:spLocks noChangeArrowheads="1"/>
            </p:cNvSpPr>
            <p:nvPr/>
          </p:nvSpPr>
          <p:spPr bwMode="auto">
            <a:xfrm>
              <a:off x="2400" y="2208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328135" name="Group 7"/>
            <p:cNvGrpSpPr>
              <a:grpSpLocks/>
            </p:cNvGrpSpPr>
            <p:nvPr/>
          </p:nvGrpSpPr>
          <p:grpSpPr bwMode="auto">
            <a:xfrm>
              <a:off x="2400" y="2640"/>
              <a:ext cx="2160" cy="48"/>
              <a:chOff x="1824" y="2928"/>
              <a:chExt cx="2160" cy="48"/>
            </a:xfrm>
          </p:grpSpPr>
          <p:sp>
            <p:nvSpPr>
              <p:cNvPr id="1328136" name="Rectangle 8"/>
              <p:cNvSpPr>
                <a:spLocks noChangeArrowheads="1"/>
              </p:cNvSpPr>
              <p:nvPr/>
            </p:nvSpPr>
            <p:spPr bwMode="auto">
              <a:xfrm>
                <a:off x="1824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37" name="Rectangle 9"/>
              <p:cNvSpPr>
                <a:spLocks noChangeArrowheads="1"/>
              </p:cNvSpPr>
              <p:nvPr/>
            </p:nvSpPr>
            <p:spPr bwMode="auto">
              <a:xfrm>
                <a:off x="2256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38" name="Rectangle 10"/>
              <p:cNvSpPr>
                <a:spLocks noChangeArrowheads="1"/>
              </p:cNvSpPr>
              <p:nvPr/>
            </p:nvSpPr>
            <p:spPr bwMode="auto">
              <a:xfrm>
                <a:off x="2688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39" name="Rectangle 11"/>
              <p:cNvSpPr>
                <a:spLocks noChangeArrowheads="1"/>
              </p:cNvSpPr>
              <p:nvPr/>
            </p:nvSpPr>
            <p:spPr bwMode="auto">
              <a:xfrm>
                <a:off x="3120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40" name="Rectangle 12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141" name="Rectangle 13"/>
            <p:cNvSpPr>
              <a:spLocks noChangeArrowheads="1"/>
            </p:cNvSpPr>
            <p:nvPr/>
          </p:nvSpPr>
          <p:spPr bwMode="auto">
            <a:xfrm>
              <a:off x="4560" y="26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2" name="Rectangle 14"/>
            <p:cNvSpPr>
              <a:spLocks noChangeArrowheads="1"/>
            </p:cNvSpPr>
            <p:nvPr/>
          </p:nvSpPr>
          <p:spPr bwMode="auto">
            <a:xfrm>
              <a:off x="240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3" name="Rectangle 15"/>
            <p:cNvSpPr>
              <a:spLocks noChangeArrowheads="1"/>
            </p:cNvSpPr>
            <p:nvPr/>
          </p:nvSpPr>
          <p:spPr bwMode="auto">
            <a:xfrm>
              <a:off x="2832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4" name="Rectangle 16"/>
            <p:cNvSpPr>
              <a:spLocks noChangeArrowheads="1"/>
            </p:cNvSpPr>
            <p:nvPr/>
          </p:nvSpPr>
          <p:spPr bwMode="auto">
            <a:xfrm>
              <a:off x="3264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5" name="Rectangle 17"/>
            <p:cNvSpPr>
              <a:spLocks noChangeArrowheads="1"/>
            </p:cNvSpPr>
            <p:nvPr/>
          </p:nvSpPr>
          <p:spPr bwMode="auto">
            <a:xfrm>
              <a:off x="3696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6" name="Rectangle 18"/>
            <p:cNvSpPr>
              <a:spLocks noChangeArrowheads="1"/>
            </p:cNvSpPr>
            <p:nvPr/>
          </p:nvSpPr>
          <p:spPr bwMode="auto">
            <a:xfrm>
              <a:off x="4128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7" name="Rectangle 19"/>
            <p:cNvSpPr>
              <a:spLocks noChangeArrowheads="1"/>
            </p:cNvSpPr>
            <p:nvPr/>
          </p:nvSpPr>
          <p:spPr bwMode="auto">
            <a:xfrm>
              <a:off x="456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8" name="Rectangle 20"/>
            <p:cNvSpPr>
              <a:spLocks noChangeArrowheads="1"/>
            </p:cNvSpPr>
            <p:nvPr/>
          </p:nvSpPr>
          <p:spPr bwMode="auto">
            <a:xfrm>
              <a:off x="240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9" name="Rectangle 21"/>
            <p:cNvSpPr>
              <a:spLocks noChangeArrowheads="1"/>
            </p:cNvSpPr>
            <p:nvPr/>
          </p:nvSpPr>
          <p:spPr bwMode="auto">
            <a:xfrm>
              <a:off x="2832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0" name="Rectangle 22"/>
            <p:cNvSpPr>
              <a:spLocks noChangeArrowheads="1"/>
            </p:cNvSpPr>
            <p:nvPr/>
          </p:nvSpPr>
          <p:spPr bwMode="auto">
            <a:xfrm>
              <a:off x="3264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1" name="Rectangle 23"/>
            <p:cNvSpPr>
              <a:spLocks noChangeArrowheads="1"/>
            </p:cNvSpPr>
            <p:nvPr/>
          </p:nvSpPr>
          <p:spPr bwMode="auto">
            <a:xfrm>
              <a:off x="3696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2" name="Rectangle 24"/>
            <p:cNvSpPr>
              <a:spLocks noChangeArrowheads="1"/>
            </p:cNvSpPr>
            <p:nvPr/>
          </p:nvSpPr>
          <p:spPr bwMode="auto">
            <a:xfrm>
              <a:off x="4128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3" name="Rectangle 25"/>
            <p:cNvSpPr>
              <a:spLocks noChangeArrowheads="1"/>
            </p:cNvSpPr>
            <p:nvPr/>
          </p:nvSpPr>
          <p:spPr bwMode="auto">
            <a:xfrm>
              <a:off x="456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328154" name="Group 26"/>
            <p:cNvGrpSpPr>
              <a:grpSpLocks/>
            </p:cNvGrpSpPr>
            <p:nvPr/>
          </p:nvGrpSpPr>
          <p:grpSpPr bwMode="auto">
            <a:xfrm>
              <a:off x="2544" y="2112"/>
              <a:ext cx="192" cy="528"/>
              <a:chOff x="1968" y="2400"/>
              <a:chExt cx="192" cy="528"/>
            </a:xfrm>
          </p:grpSpPr>
          <p:sp>
            <p:nvSpPr>
              <p:cNvPr id="1328155" name="Oval 2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 dirty="0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56" name="Line 2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57" name="Line 2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58" name="Line 3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59" name="Group 31"/>
            <p:cNvGrpSpPr>
              <a:grpSpLocks/>
            </p:cNvGrpSpPr>
            <p:nvPr/>
          </p:nvGrpSpPr>
          <p:grpSpPr bwMode="auto">
            <a:xfrm>
              <a:off x="2976" y="2112"/>
              <a:ext cx="192" cy="528"/>
              <a:chOff x="1968" y="2400"/>
              <a:chExt cx="192" cy="528"/>
            </a:xfrm>
          </p:grpSpPr>
          <p:sp>
            <p:nvSpPr>
              <p:cNvPr id="1328160" name="Oval 3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61" name="Line 3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2" name="Line 3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3" name="Line 3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64" name="Group 36"/>
            <p:cNvGrpSpPr>
              <a:grpSpLocks/>
            </p:cNvGrpSpPr>
            <p:nvPr/>
          </p:nvGrpSpPr>
          <p:grpSpPr bwMode="auto">
            <a:xfrm>
              <a:off x="3408" y="2112"/>
              <a:ext cx="192" cy="528"/>
              <a:chOff x="1968" y="2400"/>
              <a:chExt cx="192" cy="528"/>
            </a:xfrm>
          </p:grpSpPr>
          <p:sp>
            <p:nvSpPr>
              <p:cNvPr id="1328165" name="Oval 3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66" name="Line 3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7" name="Line 3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8" name="Line 4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69" name="Group 41"/>
            <p:cNvGrpSpPr>
              <a:grpSpLocks/>
            </p:cNvGrpSpPr>
            <p:nvPr/>
          </p:nvGrpSpPr>
          <p:grpSpPr bwMode="auto">
            <a:xfrm>
              <a:off x="3840" y="2112"/>
              <a:ext cx="192" cy="528"/>
              <a:chOff x="1968" y="2400"/>
              <a:chExt cx="192" cy="528"/>
            </a:xfrm>
          </p:grpSpPr>
          <p:sp>
            <p:nvSpPr>
              <p:cNvPr id="1328170" name="Oval 4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71" name="Line 4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2" name="Line 4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3" name="Line 4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74" name="Group 46"/>
            <p:cNvGrpSpPr>
              <a:grpSpLocks/>
            </p:cNvGrpSpPr>
            <p:nvPr/>
          </p:nvGrpSpPr>
          <p:grpSpPr bwMode="auto">
            <a:xfrm>
              <a:off x="4272" y="2112"/>
              <a:ext cx="192" cy="528"/>
              <a:chOff x="1968" y="2400"/>
              <a:chExt cx="192" cy="528"/>
            </a:xfrm>
          </p:grpSpPr>
          <p:sp>
            <p:nvSpPr>
              <p:cNvPr id="1328175" name="Oval 4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76" name="Line 4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7" name="Line 4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8" name="Line 5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79" name="Group 51"/>
            <p:cNvGrpSpPr>
              <a:grpSpLocks/>
            </p:cNvGrpSpPr>
            <p:nvPr/>
          </p:nvGrpSpPr>
          <p:grpSpPr bwMode="auto">
            <a:xfrm>
              <a:off x="4704" y="2112"/>
              <a:ext cx="192" cy="528"/>
              <a:chOff x="1968" y="2400"/>
              <a:chExt cx="192" cy="528"/>
            </a:xfrm>
          </p:grpSpPr>
          <p:sp>
            <p:nvSpPr>
              <p:cNvPr id="1328180" name="Oval 5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 dirty="0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81" name="Line 5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82" name="Line 5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83" name="Line 5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184" name="Text Box 56"/>
            <p:cNvSpPr txBox="1">
              <a:spLocks noChangeArrowheads="1"/>
            </p:cNvSpPr>
            <p:nvPr/>
          </p:nvSpPr>
          <p:spPr bwMode="auto">
            <a:xfrm>
              <a:off x="2470" y="2736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[0]</a:t>
              </a:r>
            </a:p>
          </p:txBody>
        </p:sp>
        <p:sp>
          <p:nvSpPr>
            <p:cNvPr id="1328185" name="Text Box 57"/>
            <p:cNvSpPr txBox="1">
              <a:spLocks noChangeArrowheads="1"/>
            </p:cNvSpPr>
            <p:nvPr/>
          </p:nvSpPr>
          <p:spPr bwMode="auto">
            <a:xfrm>
              <a:off x="2902" y="2736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[1]</a:t>
              </a:r>
            </a:p>
          </p:txBody>
        </p:sp>
        <p:sp>
          <p:nvSpPr>
            <p:cNvPr id="1328186" name="Text Box 58"/>
            <p:cNvSpPr txBox="1">
              <a:spLocks noChangeArrowheads="1"/>
            </p:cNvSpPr>
            <p:nvPr/>
          </p:nvSpPr>
          <p:spPr bwMode="auto">
            <a:xfrm>
              <a:off x="4440" y="2736"/>
              <a:ext cx="745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[VLR-1]</a:t>
              </a:r>
            </a:p>
          </p:txBody>
        </p:sp>
        <p:sp>
          <p:nvSpPr>
            <p:cNvPr id="1328187" name="Text Box 59"/>
            <p:cNvSpPr txBox="1">
              <a:spLocks noChangeArrowheads="1"/>
            </p:cNvSpPr>
            <p:nvPr/>
          </p:nvSpPr>
          <p:spPr bwMode="auto">
            <a:xfrm>
              <a:off x="288" y="2064"/>
              <a:ext cx="1728" cy="7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Vector Arithmetic Instructions</a:t>
              </a:r>
            </a:p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ADDV v3, v1, v2</a:t>
              </a:r>
            </a:p>
          </p:txBody>
        </p:sp>
        <p:sp>
          <p:nvSpPr>
            <p:cNvPr id="1328188" name="Text Box 60"/>
            <p:cNvSpPr txBox="1">
              <a:spLocks noChangeArrowheads="1"/>
            </p:cNvSpPr>
            <p:nvPr/>
          </p:nvSpPr>
          <p:spPr bwMode="auto">
            <a:xfrm>
              <a:off x="2102" y="2544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v3</a:t>
              </a:r>
            </a:p>
          </p:txBody>
        </p:sp>
        <p:sp>
          <p:nvSpPr>
            <p:cNvPr id="1328189" name="Text Box 61"/>
            <p:cNvSpPr txBox="1">
              <a:spLocks noChangeArrowheads="1"/>
            </p:cNvSpPr>
            <p:nvPr/>
          </p:nvSpPr>
          <p:spPr bwMode="auto">
            <a:xfrm>
              <a:off x="2102" y="2112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v2</a:t>
              </a:r>
            </a:p>
          </p:txBody>
        </p:sp>
        <p:sp>
          <p:nvSpPr>
            <p:cNvPr id="1328190" name="Text Box 62"/>
            <p:cNvSpPr txBox="1">
              <a:spLocks noChangeArrowheads="1"/>
            </p:cNvSpPr>
            <p:nvPr/>
          </p:nvSpPr>
          <p:spPr bwMode="auto">
            <a:xfrm>
              <a:off x="2102" y="1968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1328191" name="AutoShape 63"/>
            <p:cNvSpPr>
              <a:spLocks noChangeArrowheads="1"/>
            </p:cNvSpPr>
            <p:nvPr/>
          </p:nvSpPr>
          <p:spPr bwMode="auto">
            <a:xfrm>
              <a:off x="144" y="2016"/>
              <a:ext cx="5472" cy="1008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28192" name="Group 64"/>
          <p:cNvGrpSpPr>
            <a:grpSpLocks/>
          </p:cNvGrpSpPr>
          <p:nvPr/>
        </p:nvGrpSpPr>
        <p:grpSpPr bwMode="auto">
          <a:xfrm>
            <a:off x="228600" y="609600"/>
            <a:ext cx="8686800" cy="2209800"/>
            <a:chOff x="144" y="528"/>
            <a:chExt cx="5472" cy="1392"/>
          </a:xfrm>
        </p:grpSpPr>
        <p:grpSp>
          <p:nvGrpSpPr>
            <p:cNvPr id="1328193" name="Group 65"/>
            <p:cNvGrpSpPr>
              <a:grpSpLocks/>
            </p:cNvGrpSpPr>
            <p:nvPr/>
          </p:nvGrpSpPr>
          <p:grpSpPr bwMode="auto">
            <a:xfrm>
              <a:off x="768" y="768"/>
              <a:ext cx="429" cy="624"/>
              <a:chOff x="864" y="912"/>
              <a:chExt cx="528" cy="768"/>
            </a:xfrm>
          </p:grpSpPr>
          <p:sp>
            <p:nvSpPr>
              <p:cNvPr id="1328194" name="Rectangle 66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5" name="Rectangle 67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6" name="Rectangle 68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7" name="Rectangle 69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8" name="Rectangle 70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9" name="Rectangle 7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0" name="Rectangle 72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1" name="Rectangle 7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2" name="Rectangle 74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3" name="Rectangle 75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4" name="Rectangle 76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5" name="Rectangle 77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6" name="Rectangle 78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7" name="Rectangle 79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8" name="Rectangle 80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9" name="Rectangle 81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10" name="Text Box 82"/>
            <p:cNvSpPr txBox="1">
              <a:spLocks noChangeArrowheads="1"/>
            </p:cNvSpPr>
            <p:nvPr/>
          </p:nvSpPr>
          <p:spPr bwMode="auto">
            <a:xfrm>
              <a:off x="271" y="528"/>
              <a:ext cx="1153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>
                  <a:latin typeface="Verdana" charset="0"/>
                  <a:ea typeface="굴림" charset="-127"/>
                  <a:cs typeface="굴림" charset="-127"/>
                </a:rPr>
                <a:t>Scalar Registers</a:t>
              </a:r>
            </a:p>
          </p:txBody>
        </p:sp>
        <p:sp>
          <p:nvSpPr>
            <p:cNvPr id="1328211" name="Text Box 83"/>
            <p:cNvSpPr txBox="1">
              <a:spLocks noChangeArrowheads="1"/>
            </p:cNvSpPr>
            <p:nvPr/>
          </p:nvSpPr>
          <p:spPr bwMode="auto">
            <a:xfrm>
              <a:off x="541" y="1248"/>
              <a:ext cx="28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r0</a:t>
              </a:r>
            </a:p>
          </p:txBody>
        </p:sp>
        <p:sp>
          <p:nvSpPr>
            <p:cNvPr id="1328212" name="Text Box 84"/>
            <p:cNvSpPr txBox="1">
              <a:spLocks noChangeArrowheads="1"/>
            </p:cNvSpPr>
            <p:nvPr/>
          </p:nvSpPr>
          <p:spPr bwMode="auto">
            <a:xfrm>
              <a:off x="438" y="672"/>
              <a:ext cx="388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r15</a:t>
              </a:r>
            </a:p>
          </p:txBody>
        </p:sp>
        <p:sp>
          <p:nvSpPr>
            <p:cNvPr id="1328213" name="Text Box 85"/>
            <p:cNvSpPr txBox="1">
              <a:spLocks noChangeArrowheads="1"/>
            </p:cNvSpPr>
            <p:nvPr/>
          </p:nvSpPr>
          <p:spPr bwMode="auto">
            <a:xfrm>
              <a:off x="3006" y="528"/>
              <a:ext cx="1169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>
                  <a:latin typeface="Verdana" charset="0"/>
                  <a:ea typeface="굴림" charset="-127"/>
                  <a:cs typeface="굴림" charset="-127"/>
                </a:rPr>
                <a:t>Vector Registers</a:t>
              </a:r>
            </a:p>
          </p:txBody>
        </p:sp>
        <p:sp>
          <p:nvSpPr>
            <p:cNvPr id="1328214" name="Text Box 86"/>
            <p:cNvSpPr txBox="1">
              <a:spLocks noChangeArrowheads="1"/>
            </p:cNvSpPr>
            <p:nvPr/>
          </p:nvSpPr>
          <p:spPr bwMode="auto">
            <a:xfrm>
              <a:off x="1526" y="1248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v0</a:t>
              </a:r>
            </a:p>
          </p:txBody>
        </p:sp>
        <p:sp>
          <p:nvSpPr>
            <p:cNvPr id="1328215" name="Text Box 87"/>
            <p:cNvSpPr txBox="1">
              <a:spLocks noChangeArrowheads="1"/>
            </p:cNvSpPr>
            <p:nvPr/>
          </p:nvSpPr>
          <p:spPr bwMode="auto">
            <a:xfrm>
              <a:off x="1424" y="672"/>
              <a:ext cx="4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v15</a:t>
              </a:r>
            </a:p>
          </p:txBody>
        </p:sp>
        <p:grpSp>
          <p:nvGrpSpPr>
            <p:cNvPr id="1328216" name="Group 88"/>
            <p:cNvGrpSpPr>
              <a:grpSpLocks/>
            </p:cNvGrpSpPr>
            <p:nvPr/>
          </p:nvGrpSpPr>
          <p:grpSpPr bwMode="auto">
            <a:xfrm>
              <a:off x="1776" y="768"/>
              <a:ext cx="429" cy="624"/>
              <a:chOff x="864" y="912"/>
              <a:chExt cx="528" cy="768"/>
            </a:xfrm>
          </p:grpSpPr>
          <p:sp>
            <p:nvSpPr>
              <p:cNvPr id="1328217" name="Rectangle 8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18" name="Rectangle 9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19" name="Rectangle 9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0" name="Rectangle 9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1" name="Rectangle 9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2" name="Rectangle 9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3" name="Rectangle 9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4" name="Rectangle 9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5" name="Rectangle 9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6" name="Rectangle 9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7" name="Rectangle 9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8" name="Rectangle 10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9" name="Rectangle 10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0" name="Rectangle 10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1" name="Rectangle 10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2" name="Rectangle 10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33" name="Text Box 105"/>
            <p:cNvSpPr txBox="1">
              <a:spLocks noChangeArrowheads="1"/>
            </p:cNvSpPr>
            <p:nvPr/>
          </p:nvSpPr>
          <p:spPr bwMode="auto">
            <a:xfrm>
              <a:off x="1809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[0]</a:t>
              </a:r>
            </a:p>
          </p:txBody>
        </p:sp>
        <p:grpSp>
          <p:nvGrpSpPr>
            <p:cNvPr id="1328234" name="Group 106"/>
            <p:cNvGrpSpPr>
              <a:grpSpLocks/>
            </p:cNvGrpSpPr>
            <p:nvPr/>
          </p:nvGrpSpPr>
          <p:grpSpPr bwMode="auto">
            <a:xfrm>
              <a:off x="2208" y="768"/>
              <a:ext cx="429" cy="624"/>
              <a:chOff x="864" y="912"/>
              <a:chExt cx="528" cy="768"/>
            </a:xfrm>
          </p:grpSpPr>
          <p:sp>
            <p:nvSpPr>
              <p:cNvPr id="1328235" name="Rectangle 10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6" name="Rectangle 10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7" name="Rectangle 10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8" name="Rectangle 11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9" name="Rectangle 11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0" name="Rectangle 11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1" name="Rectangle 11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2" name="Rectangle 11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3" name="Rectangle 11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4" name="Rectangle 11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5" name="Rectangle 11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6" name="Rectangle 11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7" name="Rectangle 11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8" name="Rectangle 12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9" name="Rectangle 12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0" name="Rectangle 12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51" name="Text Box 123"/>
            <p:cNvSpPr txBox="1">
              <a:spLocks noChangeArrowheads="1"/>
            </p:cNvSpPr>
            <p:nvPr/>
          </p:nvSpPr>
          <p:spPr bwMode="auto">
            <a:xfrm>
              <a:off x="2241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[1]</a:t>
              </a:r>
            </a:p>
          </p:txBody>
        </p:sp>
        <p:grpSp>
          <p:nvGrpSpPr>
            <p:cNvPr id="1328252" name="Group 124"/>
            <p:cNvGrpSpPr>
              <a:grpSpLocks/>
            </p:cNvGrpSpPr>
            <p:nvPr/>
          </p:nvGrpSpPr>
          <p:grpSpPr bwMode="auto">
            <a:xfrm>
              <a:off x="2640" y="768"/>
              <a:ext cx="429" cy="624"/>
              <a:chOff x="864" y="912"/>
              <a:chExt cx="528" cy="768"/>
            </a:xfrm>
          </p:grpSpPr>
          <p:sp>
            <p:nvSpPr>
              <p:cNvPr id="1328253" name="Rectangle 12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4" name="Rectangle 12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5" name="Rectangle 12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6" name="Rectangle 12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7" name="Rectangle 12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8" name="Rectangle 13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9" name="Rectangle 13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0" name="Rectangle 13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1" name="Rectangle 13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2" name="Rectangle 13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3" name="Rectangle 13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4" name="Rectangle 13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5" name="Rectangle 13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6" name="Rectangle 13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7" name="Rectangle 13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8" name="Rectangle 14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69" name="Text Box 141"/>
            <p:cNvSpPr txBox="1">
              <a:spLocks noChangeArrowheads="1"/>
            </p:cNvSpPr>
            <p:nvPr/>
          </p:nvSpPr>
          <p:spPr bwMode="auto">
            <a:xfrm>
              <a:off x="2673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[2]</a:t>
              </a:r>
            </a:p>
          </p:txBody>
        </p:sp>
        <p:grpSp>
          <p:nvGrpSpPr>
            <p:cNvPr id="1328270" name="Group 142"/>
            <p:cNvGrpSpPr>
              <a:grpSpLocks/>
            </p:cNvGrpSpPr>
            <p:nvPr/>
          </p:nvGrpSpPr>
          <p:grpSpPr bwMode="auto">
            <a:xfrm>
              <a:off x="3072" y="768"/>
              <a:ext cx="429" cy="624"/>
              <a:chOff x="864" y="912"/>
              <a:chExt cx="528" cy="768"/>
            </a:xfrm>
          </p:grpSpPr>
          <p:sp>
            <p:nvSpPr>
              <p:cNvPr id="1328271" name="Rectangle 143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2" name="Rectangle 144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3" name="Rectangle 145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4" name="Rectangle 146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5" name="Rectangle 147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6" name="Rectangle 14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7" name="Rectangle 149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8" name="Rectangle 15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9" name="Rectangle 151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0" name="Rectangle 152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1" name="Rectangle 153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2" name="Rectangle 154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3" name="Rectangle 155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4" name="Rectangle 156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5" name="Rectangle 157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6" name="Rectangle 158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87" name="Text Box 159"/>
            <p:cNvSpPr txBox="1">
              <a:spLocks noChangeArrowheads="1"/>
            </p:cNvSpPr>
            <p:nvPr/>
          </p:nvSpPr>
          <p:spPr bwMode="auto">
            <a:xfrm>
              <a:off x="3228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288" name="Group 160"/>
            <p:cNvGrpSpPr>
              <a:grpSpLocks/>
            </p:cNvGrpSpPr>
            <p:nvPr/>
          </p:nvGrpSpPr>
          <p:grpSpPr bwMode="auto">
            <a:xfrm>
              <a:off x="3504" y="768"/>
              <a:ext cx="429" cy="624"/>
              <a:chOff x="864" y="912"/>
              <a:chExt cx="528" cy="768"/>
            </a:xfrm>
          </p:grpSpPr>
          <p:sp>
            <p:nvSpPr>
              <p:cNvPr id="1328289" name="Rectangle 161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0" name="Rectangle 162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1" name="Rectangle 163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2" name="Rectangle 164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3" name="Rectangle 165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4" name="Rectangle 1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5" name="Rectangle 167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6" name="Rectangle 16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7" name="Rectangle 169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8" name="Rectangle 170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9" name="Rectangle 171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0" name="Rectangle 172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1" name="Rectangle 173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2" name="Rectangle 174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3" name="Rectangle 175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4" name="Rectangle 176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05" name="Text Box 177"/>
            <p:cNvSpPr txBox="1">
              <a:spLocks noChangeArrowheads="1"/>
            </p:cNvSpPr>
            <p:nvPr/>
          </p:nvSpPr>
          <p:spPr bwMode="auto">
            <a:xfrm>
              <a:off x="3660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06" name="Group 178"/>
            <p:cNvGrpSpPr>
              <a:grpSpLocks/>
            </p:cNvGrpSpPr>
            <p:nvPr/>
          </p:nvGrpSpPr>
          <p:grpSpPr bwMode="auto">
            <a:xfrm>
              <a:off x="3936" y="768"/>
              <a:ext cx="429" cy="624"/>
              <a:chOff x="864" y="912"/>
              <a:chExt cx="528" cy="768"/>
            </a:xfrm>
          </p:grpSpPr>
          <p:sp>
            <p:nvSpPr>
              <p:cNvPr id="1328307" name="Rectangle 17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8" name="Rectangle 18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9" name="Rectangle 18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0" name="Rectangle 18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1" name="Rectangle 18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2" name="Rectangle 18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3" name="Rectangle 18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4" name="Rectangle 18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5" name="Rectangle 18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6" name="Rectangle 18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7" name="Rectangle 18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8" name="Rectangle 19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9" name="Rectangle 19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0" name="Rectangle 19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1" name="Rectangle 19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2" name="Rectangle 19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23" name="Text Box 195"/>
            <p:cNvSpPr txBox="1">
              <a:spLocks noChangeArrowheads="1"/>
            </p:cNvSpPr>
            <p:nvPr/>
          </p:nvSpPr>
          <p:spPr bwMode="auto">
            <a:xfrm>
              <a:off x="4092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24" name="Group 196"/>
            <p:cNvGrpSpPr>
              <a:grpSpLocks/>
            </p:cNvGrpSpPr>
            <p:nvPr/>
          </p:nvGrpSpPr>
          <p:grpSpPr bwMode="auto">
            <a:xfrm>
              <a:off x="4368" y="768"/>
              <a:ext cx="429" cy="624"/>
              <a:chOff x="864" y="912"/>
              <a:chExt cx="528" cy="768"/>
            </a:xfrm>
          </p:grpSpPr>
          <p:sp>
            <p:nvSpPr>
              <p:cNvPr id="1328325" name="Rectangle 19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6" name="Rectangle 19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7" name="Rectangle 19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8" name="Rectangle 20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9" name="Rectangle 20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0" name="Rectangle 20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1" name="Rectangle 20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2" name="Rectangle 20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3" name="Rectangle 20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4" name="Rectangle 20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5" name="Rectangle 20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6" name="Rectangle 20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7" name="Rectangle 20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8" name="Rectangle 21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9" name="Rectangle 21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0" name="Rectangle 21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41" name="Text Box 213"/>
            <p:cNvSpPr txBox="1">
              <a:spLocks noChangeArrowheads="1"/>
            </p:cNvSpPr>
            <p:nvPr/>
          </p:nvSpPr>
          <p:spPr bwMode="auto">
            <a:xfrm>
              <a:off x="4524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42" name="Group 214"/>
            <p:cNvGrpSpPr>
              <a:grpSpLocks/>
            </p:cNvGrpSpPr>
            <p:nvPr/>
          </p:nvGrpSpPr>
          <p:grpSpPr bwMode="auto">
            <a:xfrm>
              <a:off x="4800" y="768"/>
              <a:ext cx="429" cy="624"/>
              <a:chOff x="864" y="912"/>
              <a:chExt cx="528" cy="768"/>
            </a:xfrm>
          </p:grpSpPr>
          <p:sp>
            <p:nvSpPr>
              <p:cNvPr id="1328343" name="Rectangle 21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4" name="Rectangle 21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5" name="Rectangle 21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6" name="Rectangle 21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7" name="Rectangle 21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8" name="Rectangle 2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9" name="Rectangle 22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0" name="Rectangle 22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1" name="Rectangle 22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2" name="Rectangle 22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3" name="Rectangle 22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4" name="Rectangle 22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5" name="Rectangle 22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6" name="Rectangle 22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7" name="Rectangle 22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8" name="Rectangle 23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59" name="Text Box 231"/>
            <p:cNvSpPr txBox="1">
              <a:spLocks noChangeArrowheads="1"/>
            </p:cNvSpPr>
            <p:nvPr/>
          </p:nvSpPr>
          <p:spPr bwMode="auto">
            <a:xfrm>
              <a:off x="4435" y="1344"/>
              <a:ext cx="109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[VLRMAX-1]</a:t>
              </a:r>
            </a:p>
          </p:txBody>
        </p:sp>
        <p:sp>
          <p:nvSpPr>
            <p:cNvPr id="1328360" name="Rectangle 232"/>
            <p:cNvSpPr>
              <a:spLocks noChangeArrowheads="1"/>
            </p:cNvSpPr>
            <p:nvPr/>
          </p:nvSpPr>
          <p:spPr bwMode="auto">
            <a:xfrm>
              <a:off x="3984" y="1728"/>
              <a:ext cx="720" cy="1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VLR</a:t>
              </a:r>
            </a:p>
          </p:txBody>
        </p:sp>
        <p:sp>
          <p:nvSpPr>
            <p:cNvPr id="1328361" name="AutoShape 233"/>
            <p:cNvSpPr>
              <a:spLocks noChangeArrowheads="1"/>
            </p:cNvSpPr>
            <p:nvPr/>
          </p:nvSpPr>
          <p:spPr bwMode="auto">
            <a:xfrm>
              <a:off x="144" y="528"/>
              <a:ext cx="5472" cy="139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2" name="Text Box 234"/>
            <p:cNvSpPr txBox="1">
              <a:spLocks noChangeArrowheads="1"/>
            </p:cNvSpPr>
            <p:nvPr/>
          </p:nvSpPr>
          <p:spPr bwMode="auto">
            <a:xfrm>
              <a:off x="2443" y="1680"/>
              <a:ext cx="1587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>
                  <a:latin typeface="Verdana" charset="0"/>
                  <a:ea typeface="굴림" charset="-127"/>
                  <a:cs typeface="굴림" charset="-127"/>
                </a:rPr>
                <a:t>Vector Length Register</a:t>
              </a:r>
            </a:p>
          </p:txBody>
        </p:sp>
      </p:grpSp>
      <p:grpSp>
        <p:nvGrpSpPr>
          <p:cNvPr id="1328363" name="Group 235"/>
          <p:cNvGrpSpPr>
            <a:grpSpLocks/>
          </p:cNvGrpSpPr>
          <p:nvPr/>
        </p:nvGrpSpPr>
        <p:grpSpPr bwMode="auto">
          <a:xfrm>
            <a:off x="228600" y="4648200"/>
            <a:ext cx="8686800" cy="1844675"/>
            <a:chOff x="144" y="3072"/>
            <a:chExt cx="5472" cy="1162"/>
          </a:xfrm>
        </p:grpSpPr>
        <p:sp>
          <p:nvSpPr>
            <p:cNvPr id="1328364" name="Rectangle 236"/>
            <p:cNvSpPr>
              <a:spLocks noChangeArrowheads="1"/>
            </p:cNvSpPr>
            <p:nvPr/>
          </p:nvSpPr>
          <p:spPr bwMode="auto">
            <a:xfrm>
              <a:off x="2784" y="336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5" name="Rectangle 237"/>
            <p:cNvSpPr>
              <a:spLocks noChangeArrowheads="1"/>
            </p:cNvSpPr>
            <p:nvPr/>
          </p:nvSpPr>
          <p:spPr bwMode="auto">
            <a:xfrm>
              <a:off x="278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6" name="Rectangle 238"/>
            <p:cNvSpPr>
              <a:spLocks noChangeArrowheads="1"/>
            </p:cNvSpPr>
            <p:nvPr/>
          </p:nvSpPr>
          <p:spPr bwMode="auto">
            <a:xfrm>
              <a:off x="3216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7" name="Rectangle 239"/>
            <p:cNvSpPr>
              <a:spLocks noChangeArrowheads="1"/>
            </p:cNvSpPr>
            <p:nvPr/>
          </p:nvSpPr>
          <p:spPr bwMode="auto">
            <a:xfrm>
              <a:off x="3648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8" name="Rectangle 240"/>
            <p:cNvSpPr>
              <a:spLocks noChangeArrowheads="1"/>
            </p:cNvSpPr>
            <p:nvPr/>
          </p:nvSpPr>
          <p:spPr bwMode="auto">
            <a:xfrm>
              <a:off x="4080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9" name="Rectangle 241"/>
            <p:cNvSpPr>
              <a:spLocks noChangeArrowheads="1"/>
            </p:cNvSpPr>
            <p:nvPr/>
          </p:nvSpPr>
          <p:spPr bwMode="auto">
            <a:xfrm>
              <a:off x="4512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0" name="Rectangle 242"/>
            <p:cNvSpPr>
              <a:spLocks noChangeArrowheads="1"/>
            </p:cNvSpPr>
            <p:nvPr/>
          </p:nvSpPr>
          <p:spPr bwMode="auto">
            <a:xfrm>
              <a:off x="494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1" name="Rectangle 243"/>
            <p:cNvSpPr>
              <a:spLocks noChangeArrowheads="1"/>
            </p:cNvSpPr>
            <p:nvPr/>
          </p:nvSpPr>
          <p:spPr bwMode="auto">
            <a:xfrm>
              <a:off x="62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2" name="Rectangle 244"/>
            <p:cNvSpPr>
              <a:spLocks noChangeArrowheads="1"/>
            </p:cNvSpPr>
            <p:nvPr/>
          </p:nvSpPr>
          <p:spPr bwMode="auto">
            <a:xfrm>
              <a:off x="105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3" name="Rectangle 245"/>
            <p:cNvSpPr>
              <a:spLocks noChangeArrowheads="1"/>
            </p:cNvSpPr>
            <p:nvPr/>
          </p:nvSpPr>
          <p:spPr bwMode="auto">
            <a:xfrm>
              <a:off x="148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4" name="Rectangle 246"/>
            <p:cNvSpPr>
              <a:spLocks noChangeArrowheads="1"/>
            </p:cNvSpPr>
            <p:nvPr/>
          </p:nvSpPr>
          <p:spPr bwMode="auto">
            <a:xfrm>
              <a:off x="192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5" name="Rectangle 247"/>
            <p:cNvSpPr>
              <a:spLocks noChangeArrowheads="1"/>
            </p:cNvSpPr>
            <p:nvPr/>
          </p:nvSpPr>
          <p:spPr bwMode="auto">
            <a:xfrm>
              <a:off x="235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6" name="Rectangle 248"/>
            <p:cNvSpPr>
              <a:spLocks noChangeArrowheads="1"/>
            </p:cNvSpPr>
            <p:nvPr/>
          </p:nvSpPr>
          <p:spPr bwMode="auto">
            <a:xfrm>
              <a:off x="278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7" name="Rectangle 249"/>
            <p:cNvSpPr>
              <a:spLocks noChangeArrowheads="1"/>
            </p:cNvSpPr>
            <p:nvPr/>
          </p:nvSpPr>
          <p:spPr bwMode="auto">
            <a:xfrm>
              <a:off x="321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8" name="Rectangle 250"/>
            <p:cNvSpPr>
              <a:spLocks noChangeArrowheads="1"/>
            </p:cNvSpPr>
            <p:nvPr/>
          </p:nvSpPr>
          <p:spPr bwMode="auto">
            <a:xfrm>
              <a:off x="364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9" name="Rectangle 251"/>
            <p:cNvSpPr>
              <a:spLocks noChangeArrowheads="1"/>
            </p:cNvSpPr>
            <p:nvPr/>
          </p:nvSpPr>
          <p:spPr bwMode="auto">
            <a:xfrm>
              <a:off x="408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0" name="Rectangle 252"/>
            <p:cNvSpPr>
              <a:spLocks noChangeArrowheads="1"/>
            </p:cNvSpPr>
            <p:nvPr/>
          </p:nvSpPr>
          <p:spPr bwMode="auto">
            <a:xfrm>
              <a:off x="451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1" name="Rectangle 253"/>
            <p:cNvSpPr>
              <a:spLocks noChangeArrowheads="1"/>
            </p:cNvSpPr>
            <p:nvPr/>
          </p:nvSpPr>
          <p:spPr bwMode="auto">
            <a:xfrm>
              <a:off x="494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2" name="Line 254"/>
            <p:cNvSpPr>
              <a:spLocks noChangeShapeType="1"/>
            </p:cNvSpPr>
            <p:nvPr/>
          </p:nvSpPr>
          <p:spPr bwMode="auto">
            <a:xfrm flipV="1">
              <a:off x="864" y="3408"/>
              <a:ext cx="216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3" name="Line 255"/>
            <p:cNvSpPr>
              <a:spLocks noChangeShapeType="1"/>
            </p:cNvSpPr>
            <p:nvPr/>
          </p:nvSpPr>
          <p:spPr bwMode="auto">
            <a:xfrm flipV="1">
              <a:off x="1728" y="3408"/>
              <a:ext cx="168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4" name="Line 256"/>
            <p:cNvSpPr>
              <a:spLocks noChangeShapeType="1"/>
            </p:cNvSpPr>
            <p:nvPr/>
          </p:nvSpPr>
          <p:spPr bwMode="auto">
            <a:xfrm flipV="1">
              <a:off x="2592" y="3408"/>
              <a:ext cx="1296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5" name="Line 257"/>
            <p:cNvSpPr>
              <a:spLocks noChangeShapeType="1"/>
            </p:cNvSpPr>
            <p:nvPr/>
          </p:nvSpPr>
          <p:spPr bwMode="auto">
            <a:xfrm flipV="1">
              <a:off x="3408" y="3408"/>
              <a:ext cx="864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6" name="Line 258"/>
            <p:cNvSpPr>
              <a:spLocks noChangeShapeType="1"/>
            </p:cNvSpPr>
            <p:nvPr/>
          </p:nvSpPr>
          <p:spPr bwMode="auto">
            <a:xfrm flipV="1">
              <a:off x="4272" y="34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7" name="Line 259"/>
            <p:cNvSpPr>
              <a:spLocks noChangeShapeType="1"/>
            </p:cNvSpPr>
            <p:nvPr/>
          </p:nvSpPr>
          <p:spPr bwMode="auto">
            <a:xfrm flipV="1">
              <a:off x="5136" y="3408"/>
              <a:ext cx="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8" name="Text Box 260"/>
            <p:cNvSpPr txBox="1">
              <a:spLocks noChangeArrowheads="1"/>
            </p:cNvSpPr>
            <p:nvPr/>
          </p:nvSpPr>
          <p:spPr bwMode="auto">
            <a:xfrm>
              <a:off x="2486" y="3216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1328389" name="Text Box 261"/>
            <p:cNvSpPr txBox="1">
              <a:spLocks noChangeArrowheads="1"/>
            </p:cNvSpPr>
            <p:nvPr/>
          </p:nvSpPr>
          <p:spPr bwMode="auto">
            <a:xfrm>
              <a:off x="240" y="3072"/>
              <a:ext cx="1680" cy="65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Vector Load and Store Instructions</a:t>
              </a:r>
            </a:p>
            <a:p>
              <a:pPr>
                <a:lnSpc>
                  <a:spcPct val="60000"/>
                </a:lnSpc>
              </a:pP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LV v1, r1, r2</a:t>
              </a:r>
            </a:p>
          </p:txBody>
        </p:sp>
        <p:sp>
          <p:nvSpPr>
            <p:cNvPr id="1328390" name="Line 262"/>
            <p:cNvSpPr>
              <a:spLocks noChangeShapeType="1"/>
            </p:cNvSpPr>
            <p:nvPr/>
          </p:nvSpPr>
          <p:spPr bwMode="auto">
            <a:xfrm flipV="1">
              <a:off x="624" y="388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1" name="Text Box 263"/>
            <p:cNvSpPr txBox="1">
              <a:spLocks noChangeArrowheads="1"/>
            </p:cNvSpPr>
            <p:nvPr/>
          </p:nvSpPr>
          <p:spPr bwMode="auto">
            <a:xfrm>
              <a:off x="313" y="3984"/>
              <a:ext cx="785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Base, r1</a:t>
              </a:r>
            </a:p>
          </p:txBody>
        </p:sp>
        <p:sp>
          <p:nvSpPr>
            <p:cNvPr id="1328392" name="Line 264"/>
            <p:cNvSpPr>
              <a:spLocks noChangeShapeType="1"/>
            </p:cNvSpPr>
            <p:nvPr/>
          </p:nvSpPr>
          <p:spPr bwMode="auto">
            <a:xfrm>
              <a:off x="1488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3" name="Line 265"/>
            <p:cNvSpPr>
              <a:spLocks noChangeShapeType="1"/>
            </p:cNvSpPr>
            <p:nvPr/>
          </p:nvSpPr>
          <p:spPr bwMode="auto">
            <a:xfrm>
              <a:off x="2352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4" name="Line 266"/>
            <p:cNvSpPr>
              <a:spLocks noChangeShapeType="1"/>
            </p:cNvSpPr>
            <p:nvPr/>
          </p:nvSpPr>
          <p:spPr bwMode="auto">
            <a:xfrm>
              <a:off x="1488" y="3984"/>
              <a:ext cx="86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5" name="Text Box 267"/>
            <p:cNvSpPr txBox="1">
              <a:spLocks noChangeArrowheads="1"/>
            </p:cNvSpPr>
            <p:nvPr/>
          </p:nvSpPr>
          <p:spPr bwMode="auto">
            <a:xfrm>
              <a:off x="1501" y="3984"/>
              <a:ext cx="880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Stride, r2</a:t>
              </a:r>
            </a:p>
          </p:txBody>
        </p:sp>
        <p:sp>
          <p:nvSpPr>
            <p:cNvPr id="1328396" name="AutoShape 268"/>
            <p:cNvSpPr>
              <a:spLocks noChangeArrowheads="1"/>
            </p:cNvSpPr>
            <p:nvPr/>
          </p:nvSpPr>
          <p:spPr bwMode="auto">
            <a:xfrm>
              <a:off x="144" y="3072"/>
              <a:ext cx="5472" cy="115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7" name="Text Box 269"/>
            <p:cNvSpPr txBox="1">
              <a:spLocks noChangeArrowheads="1"/>
            </p:cNvSpPr>
            <p:nvPr/>
          </p:nvSpPr>
          <p:spPr bwMode="auto">
            <a:xfrm>
              <a:off x="3442" y="3888"/>
              <a:ext cx="697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  <p:sp>
          <p:nvSpPr>
            <p:cNvPr id="1328398" name="Rectangle 270"/>
            <p:cNvSpPr>
              <a:spLocks noChangeArrowheads="1"/>
            </p:cNvSpPr>
            <p:nvPr/>
          </p:nvSpPr>
          <p:spPr bwMode="auto">
            <a:xfrm>
              <a:off x="19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9" name="Text Box 271"/>
            <p:cNvSpPr txBox="1">
              <a:spLocks noChangeArrowheads="1"/>
            </p:cNvSpPr>
            <p:nvPr/>
          </p:nvSpPr>
          <p:spPr bwMode="auto">
            <a:xfrm>
              <a:off x="3273" y="3120"/>
              <a:ext cx="122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Vector Register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EBDA78-2A05-D743-9457-588AA43B0989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8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D087F9-B113-7C46-85DD-8A6DD11DC085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Code Example</a:t>
            </a:r>
          </a:p>
        </p:txBody>
      </p:sp>
      <p:grpSp>
        <p:nvGrpSpPr>
          <p:cNvPr id="1330179" name="Group 3"/>
          <p:cNvGrpSpPr>
            <a:grpSpLocks/>
          </p:cNvGrpSpPr>
          <p:nvPr/>
        </p:nvGrpSpPr>
        <p:grpSpPr bwMode="auto">
          <a:xfrm>
            <a:off x="3352800" y="1600200"/>
            <a:ext cx="2743200" cy="4038600"/>
            <a:chOff x="2112" y="1008"/>
            <a:chExt cx="1728" cy="2544"/>
          </a:xfrm>
        </p:grpSpPr>
        <p:sp>
          <p:nvSpPr>
            <p:cNvPr id="1330180" name="Rectangle 4"/>
            <p:cNvSpPr>
              <a:spLocks noChangeArrowheads="1"/>
            </p:cNvSpPr>
            <p:nvPr/>
          </p:nvSpPr>
          <p:spPr bwMode="auto">
            <a:xfrm>
              <a:off x="2112" y="1008"/>
              <a:ext cx="1728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0181" name="Text Box 5"/>
            <p:cNvSpPr txBox="1">
              <a:spLocks noChangeArrowheads="1"/>
            </p:cNvSpPr>
            <p:nvPr/>
          </p:nvSpPr>
          <p:spPr bwMode="auto">
            <a:xfrm>
              <a:off x="2112" y="1056"/>
              <a:ext cx="1671" cy="24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# Scalar Code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LI R4, 64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loop: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L.D F0, 0(R1)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L.D F2, 0(R2)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ADD.D F4, F2, F0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S.D F4, 0(R3)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DADDIU R1, 8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DADDIU R2, 8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DADDIU R3, 8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DSUBIU R4, 1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BNEZ R4, loop</a:t>
              </a:r>
            </a:p>
          </p:txBody>
        </p:sp>
      </p:grpSp>
      <p:grpSp>
        <p:nvGrpSpPr>
          <p:cNvPr id="1330182" name="Group 6"/>
          <p:cNvGrpSpPr>
            <a:grpSpLocks/>
          </p:cNvGrpSpPr>
          <p:nvPr/>
        </p:nvGrpSpPr>
        <p:grpSpPr bwMode="auto">
          <a:xfrm>
            <a:off x="6019800" y="1600200"/>
            <a:ext cx="2790825" cy="4038600"/>
            <a:chOff x="3792" y="1008"/>
            <a:chExt cx="1758" cy="2544"/>
          </a:xfrm>
        </p:grpSpPr>
        <p:sp>
          <p:nvSpPr>
            <p:cNvPr id="1330183" name="Rectangle 7"/>
            <p:cNvSpPr>
              <a:spLocks noChangeArrowheads="1"/>
            </p:cNvSpPr>
            <p:nvPr/>
          </p:nvSpPr>
          <p:spPr bwMode="auto">
            <a:xfrm>
              <a:off x="3840" y="1008"/>
              <a:ext cx="1680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0184" name="Text Box 8"/>
            <p:cNvSpPr txBox="1">
              <a:spLocks noChangeArrowheads="1"/>
            </p:cNvSpPr>
            <p:nvPr/>
          </p:nvSpPr>
          <p:spPr bwMode="auto">
            <a:xfrm>
              <a:off x="3792" y="1056"/>
              <a:ext cx="1758" cy="12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# Vector Code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LI VLR, 64 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LV V1, R1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LV V2, R2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ADDV.D V3, V1, V2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SV V3, R3</a:t>
              </a:r>
            </a:p>
          </p:txBody>
        </p:sp>
      </p:grpSp>
      <p:grpSp>
        <p:nvGrpSpPr>
          <p:cNvPr id="1330185" name="Group 9"/>
          <p:cNvGrpSpPr>
            <a:grpSpLocks/>
          </p:cNvGrpSpPr>
          <p:nvPr/>
        </p:nvGrpSpPr>
        <p:grpSpPr bwMode="auto">
          <a:xfrm>
            <a:off x="381000" y="1600200"/>
            <a:ext cx="3065463" cy="4038600"/>
            <a:chOff x="240" y="1008"/>
            <a:chExt cx="1931" cy="2544"/>
          </a:xfrm>
        </p:grpSpPr>
        <p:sp>
          <p:nvSpPr>
            <p:cNvPr id="1330186" name="Rectangle 10"/>
            <p:cNvSpPr>
              <a:spLocks noChangeArrowheads="1"/>
            </p:cNvSpPr>
            <p:nvPr/>
          </p:nvSpPr>
          <p:spPr bwMode="auto">
            <a:xfrm>
              <a:off x="240" y="1008"/>
              <a:ext cx="1872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0187" name="Text Box 11"/>
            <p:cNvSpPr txBox="1">
              <a:spLocks noChangeArrowheads="1"/>
            </p:cNvSpPr>
            <p:nvPr/>
          </p:nvSpPr>
          <p:spPr bwMode="auto">
            <a:xfrm>
              <a:off x="240" y="1104"/>
              <a:ext cx="1931" cy="59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# C code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for (i=0; i&lt;64; i++)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C[i] = A[i] + B[i];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D87BB-8E8E-7843-BA82-ADCCE7B2A44F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6858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Instruction Set Advantages</a:t>
            </a:r>
          </a:p>
        </p:txBody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150938"/>
            <a:ext cx="8496300" cy="4779962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Compact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one short instruction encodes N operations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Expressive, tells hardware that these N operations: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are independent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use the same functional unit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access disjoint registers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access registers in same pattern as previous instructions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access a contiguous block of memory</a:t>
            </a:r>
            <a:br>
              <a:rPr lang="en-US" altLang="ko-KR" sz="2000">
                <a:ea typeface="굴림" charset="-127"/>
                <a:cs typeface="굴림" charset="-127"/>
              </a:rPr>
            </a:br>
            <a:r>
              <a:rPr lang="en-US" altLang="ko-KR" sz="2000">
                <a:ea typeface="굴림" charset="-127"/>
                <a:cs typeface="굴림" charset="-127"/>
              </a:rPr>
              <a:t> (unit-stride load/store)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access memory in a known pattern </a:t>
            </a:r>
            <a:br>
              <a:rPr lang="en-US" altLang="ko-KR" sz="2000">
                <a:ea typeface="굴림" charset="-127"/>
                <a:cs typeface="굴림" charset="-127"/>
              </a:rPr>
            </a:br>
            <a:r>
              <a:rPr lang="en-US" altLang="ko-KR" sz="2000">
                <a:ea typeface="굴림" charset="-127"/>
                <a:cs typeface="굴림" charset="-127"/>
              </a:rPr>
              <a:t>(strided load/store) 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Scalable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can run same code on more parallel pipelines (</a:t>
            </a:r>
            <a:r>
              <a:rPr lang="en-US" altLang="ko-KR" sz="2000" i="1">
                <a:ea typeface="굴림" charset="-127"/>
                <a:cs typeface="굴림" charset="-127"/>
              </a:rPr>
              <a:t>lanes)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2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22ECFF-ED5D-E044-B2D1-1016CEAE44D3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4274" name="Rectangle 2"/>
          <p:cNvSpPr>
            <a:spLocks noChangeArrowheads="1"/>
          </p:cNvSpPr>
          <p:nvPr/>
        </p:nvSpPr>
        <p:spPr bwMode="auto">
          <a:xfrm>
            <a:off x="838200" y="152400"/>
            <a:ext cx="71628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ko-KR" sz="32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Vector Arithmetic Execution</a:t>
            </a:r>
          </a:p>
        </p:txBody>
      </p:sp>
      <p:sp>
        <p:nvSpPr>
          <p:cNvPr id="1334275" name="Rectangle 3"/>
          <p:cNvSpPr>
            <a:spLocks noChangeArrowheads="1"/>
          </p:cNvSpPr>
          <p:nvPr/>
        </p:nvSpPr>
        <p:spPr bwMode="auto">
          <a:xfrm>
            <a:off x="479425" y="1241425"/>
            <a:ext cx="5562600" cy="25019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Use deep pipeline (=&gt; fast clock) to execute element operations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Simplifies control of deep pipeline because elements in vector are independent (=&gt; no hazards!) </a:t>
            </a:r>
            <a:endParaRPr lang="en-US" altLang="ko-KR" sz="18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334276" name="Freeform 4"/>
          <p:cNvSpPr>
            <a:spLocks/>
          </p:cNvSpPr>
          <p:nvPr/>
        </p:nvSpPr>
        <p:spPr bwMode="auto">
          <a:xfrm>
            <a:off x="6477000" y="2971800"/>
            <a:ext cx="9144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34277" name="Group 5"/>
          <p:cNvGrpSpPr>
            <a:grpSpLocks/>
          </p:cNvGrpSpPr>
          <p:nvPr/>
        </p:nvGrpSpPr>
        <p:grpSpPr bwMode="auto">
          <a:xfrm>
            <a:off x="6477000" y="3886200"/>
            <a:ext cx="993775" cy="76200"/>
            <a:chOff x="1536" y="2256"/>
            <a:chExt cx="626" cy="48"/>
          </a:xfrm>
        </p:grpSpPr>
        <p:sp>
          <p:nvSpPr>
            <p:cNvPr id="1334278" name="Rectangle 6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79" name="Freeform 7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0" name="Line 8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281" name="Group 9"/>
          <p:cNvGrpSpPr>
            <a:grpSpLocks/>
          </p:cNvGrpSpPr>
          <p:nvPr/>
        </p:nvGrpSpPr>
        <p:grpSpPr bwMode="auto">
          <a:xfrm>
            <a:off x="6477000" y="3124200"/>
            <a:ext cx="993775" cy="76200"/>
            <a:chOff x="1536" y="2256"/>
            <a:chExt cx="626" cy="48"/>
          </a:xfrm>
        </p:grpSpPr>
        <p:sp>
          <p:nvSpPr>
            <p:cNvPr id="1334282" name="Rectangle 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3" name="Freeform 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4" name="Line 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285" name="Group 13"/>
          <p:cNvGrpSpPr>
            <a:grpSpLocks/>
          </p:cNvGrpSpPr>
          <p:nvPr/>
        </p:nvGrpSpPr>
        <p:grpSpPr bwMode="auto">
          <a:xfrm>
            <a:off x="6477000" y="3505200"/>
            <a:ext cx="993775" cy="76200"/>
            <a:chOff x="1536" y="2256"/>
            <a:chExt cx="626" cy="48"/>
          </a:xfrm>
        </p:grpSpPr>
        <p:sp>
          <p:nvSpPr>
            <p:cNvPr id="1334286" name="Rectangle 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7" name="Freeform 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8" name="Line 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34289" name="Line 17"/>
          <p:cNvSpPr>
            <a:spLocks noChangeShapeType="1"/>
          </p:cNvSpPr>
          <p:nvPr/>
        </p:nvSpPr>
        <p:spPr bwMode="auto">
          <a:xfrm>
            <a:off x="72390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290" name="Line 18"/>
          <p:cNvSpPr>
            <a:spLocks noChangeShapeType="1"/>
          </p:cNvSpPr>
          <p:nvPr/>
        </p:nvSpPr>
        <p:spPr bwMode="auto">
          <a:xfrm>
            <a:off x="66294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291" name="Freeform 19"/>
          <p:cNvSpPr>
            <a:spLocks/>
          </p:cNvSpPr>
          <p:nvPr/>
        </p:nvSpPr>
        <p:spPr bwMode="auto">
          <a:xfrm>
            <a:off x="6934200" y="2667000"/>
            <a:ext cx="762000" cy="2743200"/>
          </a:xfrm>
          <a:custGeom>
            <a:avLst/>
            <a:gdLst/>
            <a:ahLst/>
            <a:cxnLst>
              <a:cxn ang="0">
                <a:pos x="0" y="1490"/>
              </a:cxn>
              <a:cxn ang="0">
                <a:pos x="2" y="1584"/>
              </a:cxn>
              <a:cxn ang="0">
                <a:pos x="482" y="1584"/>
              </a:cxn>
              <a:cxn ang="0">
                <a:pos x="482" y="0"/>
              </a:cxn>
            </a:cxnLst>
            <a:rect l="0" t="0" r="r" b="b"/>
            <a:pathLst>
              <a:path w="482" h="1584">
                <a:moveTo>
                  <a:pt x="0" y="1490"/>
                </a:moveTo>
                <a:lnTo>
                  <a:pt x="2" y="1584"/>
                </a:lnTo>
                <a:lnTo>
                  <a:pt x="482" y="1584"/>
                </a:lnTo>
                <a:lnTo>
                  <a:pt x="48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292" name="Rectangle 20"/>
          <p:cNvSpPr>
            <a:spLocks noChangeArrowheads="1"/>
          </p:cNvSpPr>
          <p:nvPr/>
        </p:nvSpPr>
        <p:spPr bwMode="auto">
          <a:xfrm>
            <a:off x="64008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V1</a:t>
            </a:r>
          </a:p>
        </p:txBody>
      </p:sp>
      <p:sp>
        <p:nvSpPr>
          <p:cNvPr id="1334293" name="Rectangle 21"/>
          <p:cNvSpPr>
            <a:spLocks noChangeArrowheads="1"/>
          </p:cNvSpPr>
          <p:nvPr/>
        </p:nvSpPr>
        <p:spPr bwMode="auto">
          <a:xfrm>
            <a:off x="69342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V2</a:t>
            </a:r>
          </a:p>
        </p:txBody>
      </p:sp>
      <p:sp>
        <p:nvSpPr>
          <p:cNvPr id="1334294" name="Rectangle 22"/>
          <p:cNvSpPr>
            <a:spLocks noChangeArrowheads="1"/>
          </p:cNvSpPr>
          <p:nvPr/>
        </p:nvSpPr>
        <p:spPr bwMode="auto">
          <a:xfrm>
            <a:off x="74676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V3</a:t>
            </a:r>
          </a:p>
        </p:txBody>
      </p:sp>
      <p:sp>
        <p:nvSpPr>
          <p:cNvPr id="1334295" name="Text Box 23"/>
          <p:cNvSpPr txBox="1">
            <a:spLocks noChangeArrowheads="1"/>
          </p:cNvSpPr>
          <p:nvPr/>
        </p:nvSpPr>
        <p:spPr bwMode="auto">
          <a:xfrm>
            <a:off x="5943600" y="5638800"/>
            <a:ext cx="19843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V3 &lt;- v1 * v2</a:t>
            </a:r>
          </a:p>
        </p:txBody>
      </p:sp>
      <p:grpSp>
        <p:nvGrpSpPr>
          <p:cNvPr id="1334296" name="Group 24"/>
          <p:cNvGrpSpPr>
            <a:grpSpLocks/>
          </p:cNvGrpSpPr>
          <p:nvPr/>
        </p:nvGrpSpPr>
        <p:grpSpPr bwMode="auto">
          <a:xfrm>
            <a:off x="6477000" y="5029200"/>
            <a:ext cx="993775" cy="76200"/>
            <a:chOff x="1536" y="2256"/>
            <a:chExt cx="626" cy="48"/>
          </a:xfrm>
        </p:grpSpPr>
        <p:sp>
          <p:nvSpPr>
            <p:cNvPr id="1334297" name="Rectangle 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98" name="Freeform 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99" name="Line 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300" name="Group 28"/>
          <p:cNvGrpSpPr>
            <a:grpSpLocks/>
          </p:cNvGrpSpPr>
          <p:nvPr/>
        </p:nvGrpSpPr>
        <p:grpSpPr bwMode="auto">
          <a:xfrm>
            <a:off x="6477000" y="4267200"/>
            <a:ext cx="993775" cy="76200"/>
            <a:chOff x="1536" y="2256"/>
            <a:chExt cx="626" cy="48"/>
          </a:xfrm>
        </p:grpSpPr>
        <p:sp>
          <p:nvSpPr>
            <p:cNvPr id="1334301" name="Rectangle 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2" name="Freeform 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3" name="Line 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304" name="Group 32"/>
          <p:cNvGrpSpPr>
            <a:grpSpLocks/>
          </p:cNvGrpSpPr>
          <p:nvPr/>
        </p:nvGrpSpPr>
        <p:grpSpPr bwMode="auto">
          <a:xfrm>
            <a:off x="6477000" y="4648200"/>
            <a:ext cx="993775" cy="76200"/>
            <a:chOff x="1536" y="2256"/>
            <a:chExt cx="626" cy="48"/>
          </a:xfrm>
        </p:grpSpPr>
        <p:sp>
          <p:nvSpPr>
            <p:cNvPr id="1334305" name="Rectangle 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6" name="Freeform 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7" name="Line 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34308" name="Text Box 36"/>
          <p:cNvSpPr txBox="1">
            <a:spLocks noChangeArrowheads="1"/>
          </p:cNvSpPr>
          <p:nvPr/>
        </p:nvSpPr>
        <p:spPr bwMode="auto">
          <a:xfrm>
            <a:off x="3733800" y="3962400"/>
            <a:ext cx="18288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ko-KR" altLang="en-US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334309" name="Text Box 37"/>
          <p:cNvSpPr txBox="1">
            <a:spLocks noChangeArrowheads="1"/>
          </p:cNvSpPr>
          <p:nvPr/>
        </p:nvSpPr>
        <p:spPr bwMode="auto">
          <a:xfrm>
            <a:off x="2660650" y="4491038"/>
            <a:ext cx="32178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Six stage multiply pipeline</a:t>
            </a:r>
          </a:p>
        </p:txBody>
      </p:sp>
      <p:sp>
        <p:nvSpPr>
          <p:cNvPr id="1334310" name="Line 38"/>
          <p:cNvSpPr>
            <a:spLocks noChangeShapeType="1"/>
          </p:cNvSpPr>
          <p:nvPr/>
        </p:nvSpPr>
        <p:spPr bwMode="auto">
          <a:xfrm flipV="1">
            <a:off x="5715000" y="4343400"/>
            <a:ext cx="762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853D0-6147-9444-A26C-FD99F1020E69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303213"/>
            <a:ext cx="7162800" cy="47625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Instruction Execution</a:t>
            </a:r>
          </a:p>
        </p:txBody>
      </p:sp>
      <p:sp>
        <p:nvSpPr>
          <p:cNvPr id="1336323" name="Text Box 3"/>
          <p:cNvSpPr txBox="1">
            <a:spLocks noChangeArrowheads="1"/>
          </p:cNvSpPr>
          <p:nvPr/>
        </p:nvSpPr>
        <p:spPr bwMode="auto">
          <a:xfrm>
            <a:off x="2974975" y="965200"/>
            <a:ext cx="1568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ADDV C,A,B</a:t>
            </a:r>
          </a:p>
        </p:txBody>
      </p:sp>
      <p:grpSp>
        <p:nvGrpSpPr>
          <p:cNvPr id="1336324" name="Group 4"/>
          <p:cNvGrpSpPr>
            <a:grpSpLocks/>
          </p:cNvGrpSpPr>
          <p:nvPr/>
        </p:nvGrpSpPr>
        <p:grpSpPr bwMode="auto">
          <a:xfrm>
            <a:off x="693738" y="1408113"/>
            <a:ext cx="2741612" cy="4816475"/>
            <a:chOff x="480" y="816"/>
            <a:chExt cx="1727" cy="3034"/>
          </a:xfrm>
        </p:grpSpPr>
        <p:grpSp>
          <p:nvGrpSpPr>
            <p:cNvPr id="1336325" name="Group 5"/>
            <p:cNvGrpSpPr>
              <a:grpSpLocks/>
            </p:cNvGrpSpPr>
            <p:nvPr/>
          </p:nvGrpSpPr>
          <p:grpSpPr bwMode="auto">
            <a:xfrm>
              <a:off x="658" y="1882"/>
              <a:ext cx="798" cy="1968"/>
              <a:chOff x="815" y="1402"/>
              <a:chExt cx="798" cy="1968"/>
            </a:xfrm>
          </p:grpSpPr>
          <p:sp>
            <p:nvSpPr>
              <p:cNvPr id="1336326" name="Freeform 6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327" name="Group 7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28" name="Rectangle 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29" name="Freeform 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0" name="Line 1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31" name="Group 11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32" name="Rectangle 1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3" name="Freeform 1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4" name="Line 1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35" name="Group 15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36" name="Rectangle 16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7" name="Freeform 17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8" name="Line 18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339" name="Text Box 19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36340" name="Text Box 20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C[2]</a:t>
                </a:r>
              </a:p>
            </p:txBody>
          </p:sp>
          <p:sp>
            <p:nvSpPr>
              <p:cNvPr id="1336341" name="Text Box 21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C[0]</a:t>
                </a:r>
              </a:p>
            </p:txBody>
          </p:sp>
          <p:sp>
            <p:nvSpPr>
              <p:cNvPr id="1336342" name="Line 22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43" name="Line 23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44" name="Line 24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45" name="Text Box 25"/>
              <p:cNvSpPr txBox="1">
                <a:spLocks noChangeArrowheads="1"/>
              </p:cNvSpPr>
              <p:nvPr/>
            </p:nvSpPr>
            <p:spPr bwMode="auto">
              <a:xfrm>
                <a:off x="815" y="1978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A[3]</a:t>
                </a:r>
              </a:p>
            </p:txBody>
          </p:sp>
          <p:sp>
            <p:nvSpPr>
              <p:cNvPr id="1336346" name="Text Box 26"/>
              <p:cNvSpPr txBox="1">
                <a:spLocks noChangeArrowheads="1"/>
              </p:cNvSpPr>
              <p:nvPr/>
            </p:nvSpPr>
            <p:spPr bwMode="auto">
              <a:xfrm>
                <a:off x="1247" y="1978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B[3]</a:t>
                </a:r>
              </a:p>
            </p:txBody>
          </p:sp>
          <p:sp>
            <p:nvSpPr>
              <p:cNvPr id="1336347" name="Text Box 27"/>
              <p:cNvSpPr txBox="1">
                <a:spLocks noChangeArrowheads="1"/>
              </p:cNvSpPr>
              <p:nvPr/>
            </p:nvSpPr>
            <p:spPr bwMode="auto">
              <a:xfrm>
                <a:off x="815" y="1786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A[4]</a:t>
                </a:r>
              </a:p>
            </p:txBody>
          </p:sp>
          <p:sp>
            <p:nvSpPr>
              <p:cNvPr id="1336348" name="Text Box 28"/>
              <p:cNvSpPr txBox="1">
                <a:spLocks noChangeArrowheads="1"/>
              </p:cNvSpPr>
              <p:nvPr/>
            </p:nvSpPr>
            <p:spPr bwMode="auto">
              <a:xfrm>
                <a:off x="1247" y="1786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B[4]</a:t>
                </a:r>
              </a:p>
            </p:txBody>
          </p:sp>
          <p:sp>
            <p:nvSpPr>
              <p:cNvPr id="1336349" name="Text Box 29"/>
              <p:cNvSpPr txBox="1">
                <a:spLocks noChangeArrowheads="1"/>
              </p:cNvSpPr>
              <p:nvPr/>
            </p:nvSpPr>
            <p:spPr bwMode="auto">
              <a:xfrm>
                <a:off x="815" y="1594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A[5]</a:t>
                </a:r>
              </a:p>
            </p:txBody>
          </p:sp>
          <p:sp>
            <p:nvSpPr>
              <p:cNvPr id="1336350" name="Text Box 30"/>
              <p:cNvSpPr txBox="1">
                <a:spLocks noChangeArrowheads="1"/>
              </p:cNvSpPr>
              <p:nvPr/>
            </p:nvSpPr>
            <p:spPr bwMode="auto">
              <a:xfrm>
                <a:off x="1247" y="1594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B[5]</a:t>
                </a:r>
              </a:p>
            </p:txBody>
          </p:sp>
          <p:sp>
            <p:nvSpPr>
              <p:cNvPr id="1336351" name="Text Box 31"/>
              <p:cNvSpPr txBox="1">
                <a:spLocks noChangeArrowheads="1"/>
              </p:cNvSpPr>
              <p:nvPr/>
            </p:nvSpPr>
            <p:spPr bwMode="auto">
              <a:xfrm>
                <a:off x="815" y="140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A[6]</a:t>
                </a:r>
              </a:p>
            </p:txBody>
          </p:sp>
          <p:sp>
            <p:nvSpPr>
              <p:cNvPr id="1336352" name="Text Box 32"/>
              <p:cNvSpPr txBox="1">
                <a:spLocks noChangeArrowheads="1"/>
              </p:cNvSpPr>
              <p:nvPr/>
            </p:nvSpPr>
            <p:spPr bwMode="auto">
              <a:xfrm>
                <a:off x="1247" y="140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B[6]</a:t>
                </a:r>
              </a:p>
            </p:txBody>
          </p:sp>
        </p:grpSp>
        <p:sp>
          <p:nvSpPr>
            <p:cNvPr id="1336353" name="Line 33"/>
            <p:cNvSpPr>
              <a:spLocks noChangeShapeType="1"/>
            </p:cNvSpPr>
            <p:nvPr/>
          </p:nvSpPr>
          <p:spPr bwMode="auto">
            <a:xfrm flipH="1">
              <a:off x="1152" y="816"/>
              <a:ext cx="1008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6354" name="Oval 34"/>
            <p:cNvSpPr>
              <a:spLocks noChangeArrowheads="1"/>
            </p:cNvSpPr>
            <p:nvPr/>
          </p:nvSpPr>
          <p:spPr bwMode="auto">
            <a:xfrm>
              <a:off x="480" y="954"/>
              <a:ext cx="1727" cy="63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Execution using one pipelined functional unit</a:t>
              </a:r>
            </a:p>
          </p:txBody>
        </p:sp>
      </p:grpSp>
      <p:grpSp>
        <p:nvGrpSpPr>
          <p:cNvPr id="1336355" name="Group 35"/>
          <p:cNvGrpSpPr>
            <a:grpSpLocks/>
          </p:cNvGrpSpPr>
          <p:nvPr/>
        </p:nvGrpSpPr>
        <p:grpSpPr bwMode="auto">
          <a:xfrm>
            <a:off x="3130550" y="1408113"/>
            <a:ext cx="5341938" cy="4816475"/>
            <a:chOff x="2015" y="816"/>
            <a:chExt cx="3365" cy="3034"/>
          </a:xfrm>
        </p:grpSpPr>
        <p:grpSp>
          <p:nvGrpSpPr>
            <p:cNvPr id="1336356" name="Group 36"/>
            <p:cNvGrpSpPr>
              <a:grpSpLocks/>
            </p:cNvGrpSpPr>
            <p:nvPr/>
          </p:nvGrpSpPr>
          <p:grpSpPr bwMode="auto">
            <a:xfrm>
              <a:off x="2015" y="1882"/>
              <a:ext cx="869" cy="1968"/>
              <a:chOff x="780" y="1402"/>
              <a:chExt cx="869" cy="1968"/>
            </a:xfrm>
          </p:grpSpPr>
          <p:sp>
            <p:nvSpPr>
              <p:cNvPr id="1336357" name="Freeform 37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358" name="Group 38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59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0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1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62" name="Group 42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63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4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5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66" name="Group 46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67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8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9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370" name="Text Box 50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C[4]</a:t>
                </a:r>
              </a:p>
            </p:txBody>
          </p:sp>
          <p:sp>
            <p:nvSpPr>
              <p:cNvPr id="1336371" name="Text Box 51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C[8]</a:t>
                </a:r>
              </a:p>
            </p:txBody>
          </p:sp>
          <p:sp>
            <p:nvSpPr>
              <p:cNvPr id="1336372" name="Text Box 52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C[0]</a:t>
                </a:r>
              </a:p>
            </p:txBody>
          </p:sp>
          <p:sp>
            <p:nvSpPr>
              <p:cNvPr id="1336373" name="Line 53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74" name="Line 54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75" name="Line 55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76" name="Text Box 56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A[12]</a:t>
                </a:r>
              </a:p>
            </p:txBody>
          </p:sp>
          <p:sp>
            <p:nvSpPr>
              <p:cNvPr id="1336377" name="Text Box 57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B[12]</a:t>
                </a:r>
              </a:p>
            </p:txBody>
          </p:sp>
          <p:sp>
            <p:nvSpPr>
              <p:cNvPr id="1336378" name="Text Box 58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A[16]</a:t>
                </a:r>
              </a:p>
            </p:txBody>
          </p:sp>
          <p:sp>
            <p:nvSpPr>
              <p:cNvPr id="1336379" name="Text Box 59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B[16]</a:t>
                </a:r>
              </a:p>
            </p:txBody>
          </p:sp>
          <p:sp>
            <p:nvSpPr>
              <p:cNvPr id="1336380" name="Text Box 60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A[20]</a:t>
                </a:r>
              </a:p>
            </p:txBody>
          </p:sp>
          <p:sp>
            <p:nvSpPr>
              <p:cNvPr id="1336381" name="Text Box 61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B[20]</a:t>
                </a:r>
              </a:p>
            </p:txBody>
          </p:sp>
          <p:sp>
            <p:nvSpPr>
              <p:cNvPr id="1336382" name="Text Box 62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A[24]</a:t>
                </a:r>
              </a:p>
            </p:txBody>
          </p:sp>
          <p:sp>
            <p:nvSpPr>
              <p:cNvPr id="1336383" name="Text Box 63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B[24]</a:t>
                </a:r>
              </a:p>
            </p:txBody>
          </p:sp>
        </p:grpSp>
        <p:grpSp>
          <p:nvGrpSpPr>
            <p:cNvPr id="1336384" name="Group 64"/>
            <p:cNvGrpSpPr>
              <a:grpSpLocks/>
            </p:cNvGrpSpPr>
            <p:nvPr/>
          </p:nvGrpSpPr>
          <p:grpSpPr bwMode="auto">
            <a:xfrm>
              <a:off x="2879" y="1882"/>
              <a:ext cx="869" cy="1968"/>
              <a:chOff x="780" y="1402"/>
              <a:chExt cx="869" cy="1968"/>
            </a:xfrm>
          </p:grpSpPr>
          <p:sp>
            <p:nvSpPr>
              <p:cNvPr id="1336385" name="Freeform 65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386" name="Group 66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87" name="Rectangle 6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88" name="Freeform 6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89" name="Line 6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90" name="Group 70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91" name="Rectangle 7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2" name="Freeform 7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3" name="Line 7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94" name="Group 74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95" name="Rectangle 7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6" name="Freeform 7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7" name="Line 7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398" name="Text Box 78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C[5]</a:t>
                </a:r>
              </a:p>
            </p:txBody>
          </p:sp>
          <p:sp>
            <p:nvSpPr>
              <p:cNvPr id="1336399" name="Text Box 79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C[9]</a:t>
                </a:r>
              </a:p>
            </p:txBody>
          </p:sp>
          <p:sp>
            <p:nvSpPr>
              <p:cNvPr id="1336400" name="Text Box 80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36401" name="Line 81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02" name="Line 82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03" name="Line 83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04" name="Text Box 84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A[13]</a:t>
                </a:r>
              </a:p>
            </p:txBody>
          </p:sp>
          <p:sp>
            <p:nvSpPr>
              <p:cNvPr id="1336405" name="Text Box 85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B[13]</a:t>
                </a:r>
              </a:p>
            </p:txBody>
          </p:sp>
          <p:sp>
            <p:nvSpPr>
              <p:cNvPr id="1336406" name="Text Box 86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A[17]</a:t>
                </a:r>
              </a:p>
            </p:txBody>
          </p:sp>
          <p:sp>
            <p:nvSpPr>
              <p:cNvPr id="1336407" name="Text Box 87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B[17]</a:t>
                </a:r>
              </a:p>
            </p:txBody>
          </p:sp>
          <p:sp>
            <p:nvSpPr>
              <p:cNvPr id="1336408" name="Text Box 88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A[21]</a:t>
                </a:r>
              </a:p>
            </p:txBody>
          </p:sp>
          <p:sp>
            <p:nvSpPr>
              <p:cNvPr id="1336409" name="Text Box 89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B[21]</a:t>
                </a:r>
              </a:p>
            </p:txBody>
          </p:sp>
          <p:sp>
            <p:nvSpPr>
              <p:cNvPr id="1336410" name="Text Box 90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A[25]</a:t>
                </a:r>
              </a:p>
            </p:txBody>
          </p:sp>
          <p:sp>
            <p:nvSpPr>
              <p:cNvPr id="1336411" name="Text Box 91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B[25]</a:t>
                </a:r>
              </a:p>
            </p:txBody>
          </p:sp>
        </p:grpSp>
        <p:grpSp>
          <p:nvGrpSpPr>
            <p:cNvPr id="1336412" name="Group 92"/>
            <p:cNvGrpSpPr>
              <a:grpSpLocks/>
            </p:cNvGrpSpPr>
            <p:nvPr/>
          </p:nvGrpSpPr>
          <p:grpSpPr bwMode="auto">
            <a:xfrm>
              <a:off x="3695" y="1882"/>
              <a:ext cx="869" cy="1968"/>
              <a:chOff x="780" y="1402"/>
              <a:chExt cx="869" cy="1968"/>
            </a:xfrm>
          </p:grpSpPr>
          <p:sp>
            <p:nvSpPr>
              <p:cNvPr id="1336413" name="Freeform 93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414" name="Group 94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415" name="Rectangle 9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16" name="Freeform 9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17" name="Line 9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18" name="Group 98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419" name="Rectangle 9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0" name="Freeform 10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1" name="Line 10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22" name="Group 102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423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4" name="Freeform 10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5" name="Line 10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426" name="Text Box 106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C[6]</a:t>
                </a:r>
              </a:p>
            </p:txBody>
          </p:sp>
          <p:sp>
            <p:nvSpPr>
              <p:cNvPr id="1336427" name="Text Box 107"/>
              <p:cNvSpPr txBox="1">
                <a:spLocks noChangeArrowheads="1"/>
              </p:cNvSpPr>
              <p:nvPr/>
            </p:nvSpPr>
            <p:spPr bwMode="auto">
              <a:xfrm>
                <a:off x="1020" y="2458"/>
                <a:ext cx="438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C[10]</a:t>
                </a:r>
              </a:p>
            </p:txBody>
          </p:sp>
          <p:sp>
            <p:nvSpPr>
              <p:cNvPr id="1336428" name="Text Box 108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C[2]</a:t>
                </a:r>
              </a:p>
            </p:txBody>
          </p:sp>
          <p:sp>
            <p:nvSpPr>
              <p:cNvPr id="1336429" name="Line 109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30" name="Line 110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31" name="Line 111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32" name="Text Box 112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A[14]</a:t>
                </a:r>
              </a:p>
            </p:txBody>
          </p:sp>
          <p:sp>
            <p:nvSpPr>
              <p:cNvPr id="1336433" name="Text Box 113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B[14]</a:t>
                </a:r>
              </a:p>
            </p:txBody>
          </p:sp>
          <p:sp>
            <p:nvSpPr>
              <p:cNvPr id="1336434" name="Text Box 114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A[18]</a:t>
                </a:r>
              </a:p>
            </p:txBody>
          </p:sp>
          <p:sp>
            <p:nvSpPr>
              <p:cNvPr id="1336435" name="Text Box 115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B[18]</a:t>
                </a:r>
              </a:p>
            </p:txBody>
          </p:sp>
          <p:sp>
            <p:nvSpPr>
              <p:cNvPr id="1336436" name="Text Box 116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A[22]</a:t>
                </a:r>
              </a:p>
            </p:txBody>
          </p:sp>
          <p:sp>
            <p:nvSpPr>
              <p:cNvPr id="1336437" name="Text Box 117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B[22]</a:t>
                </a:r>
              </a:p>
            </p:txBody>
          </p:sp>
          <p:sp>
            <p:nvSpPr>
              <p:cNvPr id="1336438" name="Text Box 118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A[26]</a:t>
                </a:r>
              </a:p>
            </p:txBody>
          </p:sp>
          <p:sp>
            <p:nvSpPr>
              <p:cNvPr id="1336439" name="Text Box 119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B[26]</a:t>
                </a:r>
              </a:p>
            </p:txBody>
          </p:sp>
        </p:grpSp>
        <p:grpSp>
          <p:nvGrpSpPr>
            <p:cNvPr id="1336440" name="Group 120"/>
            <p:cNvGrpSpPr>
              <a:grpSpLocks/>
            </p:cNvGrpSpPr>
            <p:nvPr/>
          </p:nvGrpSpPr>
          <p:grpSpPr bwMode="auto">
            <a:xfrm>
              <a:off x="4511" y="1882"/>
              <a:ext cx="869" cy="1968"/>
              <a:chOff x="780" y="1402"/>
              <a:chExt cx="869" cy="1968"/>
            </a:xfrm>
          </p:grpSpPr>
          <p:sp>
            <p:nvSpPr>
              <p:cNvPr id="1336441" name="Freeform 121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442" name="Group 122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443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4" name="Freeform 12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5" name="Line 12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46" name="Group 126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447" name="Rectangle 12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8" name="Freeform 12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9" name="Line 12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50" name="Group 130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451" name="Rectangle 13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52" name="Freeform 13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53" name="Line 13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454" name="Text Box 134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C[7]</a:t>
                </a:r>
              </a:p>
            </p:txBody>
          </p:sp>
          <p:sp>
            <p:nvSpPr>
              <p:cNvPr id="1336455" name="Text Box 135"/>
              <p:cNvSpPr txBox="1">
                <a:spLocks noChangeArrowheads="1"/>
              </p:cNvSpPr>
              <p:nvPr/>
            </p:nvSpPr>
            <p:spPr bwMode="auto">
              <a:xfrm>
                <a:off x="1020" y="2458"/>
                <a:ext cx="438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C[11]</a:t>
                </a:r>
              </a:p>
            </p:txBody>
          </p:sp>
          <p:sp>
            <p:nvSpPr>
              <p:cNvPr id="1336456" name="Text Box 136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C[3]</a:t>
                </a:r>
              </a:p>
            </p:txBody>
          </p:sp>
          <p:sp>
            <p:nvSpPr>
              <p:cNvPr id="1336457" name="Line 137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58" name="Line 138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59" name="Line 139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60" name="Text Box 140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A[15]</a:t>
                </a:r>
              </a:p>
            </p:txBody>
          </p:sp>
          <p:sp>
            <p:nvSpPr>
              <p:cNvPr id="1336461" name="Text Box 141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B[15]</a:t>
                </a:r>
              </a:p>
            </p:txBody>
          </p:sp>
          <p:sp>
            <p:nvSpPr>
              <p:cNvPr id="1336462" name="Text Box 142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A[19]</a:t>
                </a:r>
              </a:p>
            </p:txBody>
          </p:sp>
          <p:sp>
            <p:nvSpPr>
              <p:cNvPr id="1336463" name="Text Box 143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B[19]</a:t>
                </a:r>
              </a:p>
            </p:txBody>
          </p:sp>
          <p:sp>
            <p:nvSpPr>
              <p:cNvPr id="1336464" name="Text Box 144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A[23]</a:t>
                </a:r>
              </a:p>
            </p:txBody>
          </p:sp>
          <p:sp>
            <p:nvSpPr>
              <p:cNvPr id="1336465" name="Text Box 145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B[23]</a:t>
                </a:r>
              </a:p>
            </p:txBody>
          </p:sp>
          <p:sp>
            <p:nvSpPr>
              <p:cNvPr id="1336466" name="Text Box 146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A[27]</a:t>
                </a:r>
              </a:p>
            </p:txBody>
          </p:sp>
          <p:sp>
            <p:nvSpPr>
              <p:cNvPr id="1336467" name="Text Box 147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B[27]</a:t>
                </a:r>
              </a:p>
            </p:txBody>
          </p:sp>
        </p:grpSp>
        <p:sp>
          <p:nvSpPr>
            <p:cNvPr id="1336468" name="Line 148"/>
            <p:cNvSpPr>
              <a:spLocks noChangeShapeType="1"/>
            </p:cNvSpPr>
            <p:nvPr/>
          </p:nvSpPr>
          <p:spPr bwMode="auto">
            <a:xfrm>
              <a:off x="2736" y="816"/>
              <a:ext cx="912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6469" name="Oval 149"/>
            <p:cNvSpPr>
              <a:spLocks noChangeArrowheads="1"/>
            </p:cNvSpPr>
            <p:nvPr/>
          </p:nvSpPr>
          <p:spPr bwMode="auto">
            <a:xfrm flipH="1">
              <a:off x="2307" y="954"/>
              <a:ext cx="1727" cy="63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Execution using four pipelined functional units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8BE858-8F61-0E47-B2FD-4481229F233B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8370" name="Rectangle 2"/>
          <p:cNvSpPr>
            <a:spLocks noChangeArrowheads="1"/>
          </p:cNvSpPr>
          <p:nvPr/>
        </p:nvSpPr>
        <p:spPr bwMode="auto">
          <a:xfrm>
            <a:off x="838200" y="152400"/>
            <a:ext cx="71628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ko-KR" sz="32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Vector Memory System</a:t>
            </a:r>
          </a:p>
        </p:txBody>
      </p:sp>
      <p:grpSp>
        <p:nvGrpSpPr>
          <p:cNvPr id="1338437" name="Group 69"/>
          <p:cNvGrpSpPr>
            <a:grpSpLocks/>
          </p:cNvGrpSpPr>
          <p:nvPr/>
        </p:nvGrpSpPr>
        <p:grpSpPr bwMode="auto">
          <a:xfrm>
            <a:off x="381000" y="2603500"/>
            <a:ext cx="8610600" cy="3703638"/>
            <a:chOff x="240" y="1640"/>
            <a:chExt cx="5424" cy="2333"/>
          </a:xfrm>
        </p:grpSpPr>
        <p:grpSp>
          <p:nvGrpSpPr>
            <p:cNvPr id="1338372" name="Group 4"/>
            <p:cNvGrpSpPr>
              <a:grpSpLocks/>
            </p:cNvGrpSpPr>
            <p:nvPr/>
          </p:nvGrpSpPr>
          <p:grpSpPr bwMode="auto">
            <a:xfrm>
              <a:off x="240" y="2024"/>
              <a:ext cx="4616" cy="1895"/>
              <a:chOff x="524" y="2016"/>
              <a:chExt cx="4616" cy="1895"/>
            </a:xfrm>
          </p:grpSpPr>
          <p:sp>
            <p:nvSpPr>
              <p:cNvPr id="1338373" name="Rectangle 5"/>
              <p:cNvSpPr>
                <a:spLocks noChangeArrowheads="1"/>
              </p:cNvSpPr>
              <p:nvPr/>
            </p:nvSpPr>
            <p:spPr bwMode="auto">
              <a:xfrm>
                <a:off x="52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0</a:t>
                </a:r>
              </a:p>
            </p:txBody>
          </p:sp>
          <p:sp>
            <p:nvSpPr>
              <p:cNvPr id="1338374" name="Rectangle 6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1</a:t>
                </a:r>
              </a:p>
            </p:txBody>
          </p:sp>
          <p:sp>
            <p:nvSpPr>
              <p:cNvPr id="1338375" name="Rectangle 7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2</a:t>
                </a:r>
              </a:p>
            </p:txBody>
          </p:sp>
          <p:sp>
            <p:nvSpPr>
              <p:cNvPr id="1338376" name="Rectangle 8"/>
              <p:cNvSpPr>
                <a:spLocks noChangeArrowheads="1"/>
              </p:cNvSpPr>
              <p:nvPr/>
            </p:nvSpPr>
            <p:spPr bwMode="auto">
              <a:xfrm>
                <a:off x="139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3</a:t>
                </a:r>
              </a:p>
            </p:txBody>
          </p:sp>
          <p:sp>
            <p:nvSpPr>
              <p:cNvPr id="1338377" name="Rectangle 9"/>
              <p:cNvSpPr>
                <a:spLocks noChangeArrowheads="1"/>
              </p:cNvSpPr>
              <p:nvPr/>
            </p:nvSpPr>
            <p:spPr bwMode="auto">
              <a:xfrm>
                <a:off x="167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4</a:t>
                </a:r>
              </a:p>
            </p:txBody>
          </p:sp>
          <p:sp>
            <p:nvSpPr>
              <p:cNvPr id="1338378" name="Rectangle 10"/>
              <p:cNvSpPr>
                <a:spLocks noChangeArrowheads="1"/>
              </p:cNvSpPr>
              <p:nvPr/>
            </p:nvSpPr>
            <p:spPr bwMode="auto">
              <a:xfrm>
                <a:off x="196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5</a:t>
                </a:r>
              </a:p>
            </p:txBody>
          </p:sp>
          <p:sp>
            <p:nvSpPr>
              <p:cNvPr id="1338379" name="Rectangle 11"/>
              <p:cNvSpPr>
                <a:spLocks noChangeArrowheads="1"/>
              </p:cNvSpPr>
              <p:nvPr/>
            </p:nvSpPr>
            <p:spPr bwMode="auto">
              <a:xfrm>
                <a:off x="225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6</a:t>
                </a:r>
              </a:p>
            </p:txBody>
          </p:sp>
          <p:sp>
            <p:nvSpPr>
              <p:cNvPr id="1338380" name="Rectangle 12"/>
              <p:cNvSpPr>
                <a:spLocks noChangeArrowheads="1"/>
              </p:cNvSpPr>
              <p:nvPr/>
            </p:nvSpPr>
            <p:spPr bwMode="auto">
              <a:xfrm>
                <a:off x="254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7</a:t>
                </a:r>
              </a:p>
            </p:txBody>
          </p:sp>
          <p:sp>
            <p:nvSpPr>
              <p:cNvPr id="1338381" name="Rectangle 13"/>
              <p:cNvSpPr>
                <a:spLocks noChangeArrowheads="1"/>
              </p:cNvSpPr>
              <p:nvPr/>
            </p:nvSpPr>
            <p:spPr bwMode="auto">
              <a:xfrm>
                <a:off x="282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8</a:t>
                </a:r>
              </a:p>
            </p:txBody>
          </p:sp>
          <p:sp>
            <p:nvSpPr>
              <p:cNvPr id="1338382" name="Rectangle 14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9</a:t>
                </a:r>
              </a:p>
            </p:txBody>
          </p:sp>
          <p:sp>
            <p:nvSpPr>
              <p:cNvPr id="1338383" name="Rectangle 15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A</a:t>
                </a:r>
              </a:p>
            </p:txBody>
          </p:sp>
          <p:sp>
            <p:nvSpPr>
              <p:cNvPr id="1338384" name="Rectangle 16"/>
              <p:cNvSpPr>
                <a:spLocks noChangeArrowheads="1"/>
              </p:cNvSpPr>
              <p:nvPr/>
            </p:nvSpPr>
            <p:spPr bwMode="auto">
              <a:xfrm>
                <a:off x="369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B</a:t>
                </a:r>
              </a:p>
            </p:txBody>
          </p:sp>
          <p:sp>
            <p:nvSpPr>
              <p:cNvPr id="1338385" name="Rectangle 17"/>
              <p:cNvSpPr>
                <a:spLocks noChangeArrowheads="1"/>
              </p:cNvSpPr>
              <p:nvPr/>
            </p:nvSpPr>
            <p:spPr bwMode="auto">
              <a:xfrm>
                <a:off x="398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C</a:t>
                </a:r>
              </a:p>
            </p:txBody>
          </p:sp>
          <p:sp>
            <p:nvSpPr>
              <p:cNvPr id="1338386" name="Rectangle 18"/>
              <p:cNvSpPr>
                <a:spLocks noChangeArrowheads="1"/>
              </p:cNvSpPr>
              <p:nvPr/>
            </p:nvSpPr>
            <p:spPr bwMode="auto">
              <a:xfrm>
                <a:off x="427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D</a:t>
                </a:r>
              </a:p>
            </p:txBody>
          </p:sp>
          <p:sp>
            <p:nvSpPr>
              <p:cNvPr id="1338387" name="Rectangle 19"/>
              <p:cNvSpPr>
                <a:spLocks noChangeArrowheads="1"/>
              </p:cNvSpPr>
              <p:nvPr/>
            </p:nvSpPr>
            <p:spPr bwMode="auto">
              <a:xfrm>
                <a:off x="456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E</a:t>
                </a:r>
              </a:p>
            </p:txBody>
          </p:sp>
          <p:sp>
            <p:nvSpPr>
              <p:cNvPr id="1338388" name="Rectangle 20"/>
              <p:cNvSpPr>
                <a:spLocks noChangeArrowheads="1"/>
              </p:cNvSpPr>
              <p:nvPr/>
            </p:nvSpPr>
            <p:spPr bwMode="auto">
              <a:xfrm>
                <a:off x="484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F</a:t>
                </a:r>
              </a:p>
            </p:txBody>
          </p:sp>
          <p:grpSp>
            <p:nvGrpSpPr>
              <p:cNvPr id="1338389" name="Group 21"/>
              <p:cNvGrpSpPr>
                <a:grpSpLocks/>
              </p:cNvGrpSpPr>
              <p:nvPr/>
            </p:nvGrpSpPr>
            <p:grpSpPr bwMode="auto">
              <a:xfrm>
                <a:off x="2544" y="2544"/>
                <a:ext cx="626" cy="48"/>
                <a:chOff x="1536" y="2256"/>
                <a:chExt cx="626" cy="48"/>
              </a:xfrm>
            </p:grpSpPr>
            <p:sp>
              <p:nvSpPr>
                <p:cNvPr id="1338390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8391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8392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8393" name="Line 25"/>
              <p:cNvSpPr>
                <a:spLocks noChangeShapeType="1"/>
              </p:cNvSpPr>
              <p:nvPr/>
            </p:nvSpPr>
            <p:spPr bwMode="auto">
              <a:xfrm flipV="1">
                <a:off x="672" y="2592"/>
                <a:ext cx="211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4" name="Line 26"/>
              <p:cNvSpPr>
                <a:spLocks noChangeShapeType="1"/>
              </p:cNvSpPr>
              <p:nvPr/>
            </p:nvSpPr>
            <p:spPr bwMode="auto">
              <a:xfrm flipV="1">
                <a:off x="1008" y="2592"/>
                <a:ext cx="177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5" name="Line 27"/>
              <p:cNvSpPr>
                <a:spLocks noChangeShapeType="1"/>
              </p:cNvSpPr>
              <p:nvPr/>
            </p:nvSpPr>
            <p:spPr bwMode="auto">
              <a:xfrm flipV="1">
                <a:off x="1248" y="2592"/>
                <a:ext cx="153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6" name="Line 28"/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124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7" name="Line 29"/>
              <p:cNvSpPr>
                <a:spLocks noChangeShapeType="1"/>
              </p:cNvSpPr>
              <p:nvPr/>
            </p:nvSpPr>
            <p:spPr bwMode="auto">
              <a:xfrm flipV="1">
                <a:off x="1824" y="2592"/>
                <a:ext cx="96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8" name="Line 30"/>
              <p:cNvSpPr>
                <a:spLocks noChangeShapeType="1"/>
              </p:cNvSpPr>
              <p:nvPr/>
            </p:nvSpPr>
            <p:spPr bwMode="auto">
              <a:xfrm flipV="1">
                <a:off x="2112" y="2592"/>
                <a:ext cx="67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9" name="Line 31"/>
              <p:cNvSpPr>
                <a:spLocks noChangeShapeType="1"/>
              </p:cNvSpPr>
              <p:nvPr/>
            </p:nvSpPr>
            <p:spPr bwMode="auto">
              <a:xfrm flipV="1">
                <a:off x="2400" y="2592"/>
                <a:ext cx="38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0" name="Line 32"/>
              <p:cNvSpPr>
                <a:spLocks noChangeShapeType="1"/>
              </p:cNvSpPr>
              <p:nvPr/>
            </p:nvSpPr>
            <p:spPr bwMode="auto">
              <a:xfrm flipV="1">
                <a:off x="2688" y="2592"/>
                <a:ext cx="9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1" name="Line 33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2" name="Line 34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48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3" name="Line 35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76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4" name="Line 36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05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5" name="Line 37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34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6" name="Line 38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63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7" name="Line 39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8" name="Line 40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220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9" name="Line 41"/>
              <p:cNvSpPr>
                <a:spLocks noChangeShapeType="1"/>
              </p:cNvSpPr>
              <p:nvPr/>
            </p:nvSpPr>
            <p:spPr bwMode="auto">
              <a:xfrm flipH="1">
                <a:off x="2784" y="201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8410" name="Freeform 42"/>
            <p:cNvSpPr>
              <a:spLocks/>
            </p:cNvSpPr>
            <p:nvPr/>
          </p:nvSpPr>
          <p:spPr bwMode="auto">
            <a:xfrm>
              <a:off x="4848" y="2312"/>
              <a:ext cx="57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11" name="Line 43"/>
            <p:cNvSpPr>
              <a:spLocks noChangeShapeType="1"/>
            </p:cNvSpPr>
            <p:nvPr/>
          </p:nvSpPr>
          <p:spPr bwMode="auto">
            <a:xfrm>
              <a:off x="5136" y="2552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338412" name="Group 44"/>
            <p:cNvGrpSpPr>
              <a:grpSpLocks/>
            </p:cNvGrpSpPr>
            <p:nvPr/>
          </p:nvGrpSpPr>
          <p:grpSpPr bwMode="auto">
            <a:xfrm>
              <a:off x="4752" y="2120"/>
              <a:ext cx="338" cy="48"/>
              <a:chOff x="1536" y="2256"/>
              <a:chExt cx="626" cy="48"/>
            </a:xfrm>
          </p:grpSpPr>
          <p:sp>
            <p:nvSpPr>
              <p:cNvPr id="1338413" name="Rectangle 45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4" name="Freeform 46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5" name="Line 47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38416" name="Group 48"/>
            <p:cNvGrpSpPr>
              <a:grpSpLocks/>
            </p:cNvGrpSpPr>
            <p:nvPr/>
          </p:nvGrpSpPr>
          <p:grpSpPr bwMode="auto">
            <a:xfrm>
              <a:off x="5184" y="2120"/>
              <a:ext cx="338" cy="48"/>
              <a:chOff x="1536" y="2256"/>
              <a:chExt cx="626" cy="48"/>
            </a:xfrm>
          </p:grpSpPr>
          <p:sp>
            <p:nvSpPr>
              <p:cNvPr id="1338417" name="Rectangle 49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8" name="Freeform 50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9" name="Line 51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8420" name="Line 52"/>
            <p:cNvSpPr>
              <a:spLocks noChangeShapeType="1"/>
            </p:cNvSpPr>
            <p:nvPr/>
          </p:nvSpPr>
          <p:spPr bwMode="auto">
            <a:xfrm flipH="1">
              <a:off x="4944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1" name="Line 53"/>
            <p:cNvSpPr>
              <a:spLocks noChangeShapeType="1"/>
            </p:cNvSpPr>
            <p:nvPr/>
          </p:nvSpPr>
          <p:spPr bwMode="auto">
            <a:xfrm>
              <a:off x="5328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2" name="Text Box 54"/>
            <p:cNvSpPr txBox="1">
              <a:spLocks noChangeArrowheads="1"/>
            </p:cNvSpPr>
            <p:nvPr/>
          </p:nvSpPr>
          <p:spPr bwMode="auto">
            <a:xfrm>
              <a:off x="4992" y="2256"/>
              <a:ext cx="247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800" dirty="0">
                  <a:latin typeface="Verdana" charset="0"/>
                  <a:ea typeface="굴림" charset="-127"/>
                  <a:cs typeface="굴림" charset="-127"/>
                </a:rPr>
                <a:t>+</a:t>
              </a:r>
            </a:p>
          </p:txBody>
        </p:sp>
        <p:grpSp>
          <p:nvGrpSpPr>
            <p:cNvPr id="1338423" name="Group 55"/>
            <p:cNvGrpSpPr>
              <a:grpSpLocks/>
            </p:cNvGrpSpPr>
            <p:nvPr/>
          </p:nvGrpSpPr>
          <p:grpSpPr bwMode="auto">
            <a:xfrm>
              <a:off x="4992" y="2696"/>
              <a:ext cx="338" cy="48"/>
              <a:chOff x="1536" y="2256"/>
              <a:chExt cx="626" cy="48"/>
            </a:xfrm>
          </p:grpSpPr>
          <p:sp>
            <p:nvSpPr>
              <p:cNvPr id="1338424" name="Rectangle 56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25" name="Freeform 57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26" name="Line 58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8427" name="Freeform 59"/>
            <p:cNvSpPr>
              <a:spLocks/>
            </p:cNvSpPr>
            <p:nvPr/>
          </p:nvSpPr>
          <p:spPr bwMode="auto">
            <a:xfrm>
              <a:off x="4560" y="2024"/>
              <a:ext cx="576" cy="576"/>
            </a:xfrm>
            <a:custGeom>
              <a:avLst/>
              <a:gdLst/>
              <a:ahLst/>
              <a:cxnLst>
                <a:cxn ang="0">
                  <a:pos x="576" y="576"/>
                </a:cxn>
                <a:cxn ang="0">
                  <a:pos x="0" y="576"/>
                </a:cxn>
                <a:cxn ang="0">
                  <a:pos x="0" y="0"/>
                </a:cxn>
                <a:cxn ang="0">
                  <a:pos x="288" y="0"/>
                </a:cxn>
                <a:cxn ang="0">
                  <a:pos x="288" y="96"/>
                </a:cxn>
              </a:cxnLst>
              <a:rect l="0" t="0" r="r" b="b"/>
              <a:pathLst>
                <a:path w="576" h="576">
                  <a:moveTo>
                    <a:pt x="576" y="576"/>
                  </a:moveTo>
                  <a:lnTo>
                    <a:pt x="0" y="576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9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8" name="Line 60"/>
            <p:cNvSpPr>
              <a:spLocks noChangeShapeType="1"/>
            </p:cNvSpPr>
            <p:nvPr/>
          </p:nvSpPr>
          <p:spPr bwMode="auto">
            <a:xfrm>
              <a:off x="4992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9" name="Line 61"/>
            <p:cNvSpPr>
              <a:spLocks noChangeShapeType="1"/>
            </p:cNvSpPr>
            <p:nvPr/>
          </p:nvSpPr>
          <p:spPr bwMode="auto">
            <a:xfrm>
              <a:off x="5328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30" name="Text Box 62"/>
            <p:cNvSpPr txBox="1">
              <a:spLocks noChangeArrowheads="1"/>
            </p:cNvSpPr>
            <p:nvPr/>
          </p:nvSpPr>
          <p:spPr bwMode="auto">
            <a:xfrm>
              <a:off x="4512" y="1640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Base</a:t>
              </a:r>
            </a:p>
          </p:txBody>
        </p:sp>
        <p:sp>
          <p:nvSpPr>
            <p:cNvPr id="1338431" name="Text Box 63"/>
            <p:cNvSpPr txBox="1">
              <a:spLocks noChangeArrowheads="1"/>
            </p:cNvSpPr>
            <p:nvPr/>
          </p:nvSpPr>
          <p:spPr bwMode="auto">
            <a:xfrm>
              <a:off x="4992" y="1640"/>
              <a:ext cx="67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Stride</a:t>
              </a:r>
            </a:p>
          </p:txBody>
        </p:sp>
        <p:sp>
          <p:nvSpPr>
            <p:cNvPr id="1338432" name="Freeform 64"/>
            <p:cNvSpPr>
              <a:spLocks/>
            </p:cNvSpPr>
            <p:nvPr/>
          </p:nvSpPr>
          <p:spPr bwMode="auto">
            <a:xfrm>
              <a:off x="4848" y="2744"/>
              <a:ext cx="288" cy="768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288" y="768"/>
                </a:cxn>
                <a:cxn ang="0">
                  <a:pos x="0" y="768"/>
                </a:cxn>
              </a:cxnLst>
              <a:rect l="0" t="0" r="r" b="b"/>
              <a:pathLst>
                <a:path w="288" h="768">
                  <a:moveTo>
                    <a:pt x="288" y="0"/>
                  </a:moveTo>
                  <a:lnTo>
                    <a:pt x="288" y="768"/>
                  </a:lnTo>
                  <a:lnTo>
                    <a:pt x="0" y="76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33" name="Text Box 65"/>
            <p:cNvSpPr txBox="1">
              <a:spLocks noChangeArrowheads="1"/>
            </p:cNvSpPr>
            <p:nvPr/>
          </p:nvSpPr>
          <p:spPr bwMode="auto">
            <a:xfrm>
              <a:off x="1785" y="1727"/>
              <a:ext cx="14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Vector Registers</a:t>
              </a:r>
            </a:p>
          </p:txBody>
        </p:sp>
        <p:sp>
          <p:nvSpPr>
            <p:cNvPr id="1338434" name="Text Box 66"/>
            <p:cNvSpPr txBox="1">
              <a:spLocks noChangeArrowheads="1"/>
            </p:cNvSpPr>
            <p:nvPr/>
          </p:nvSpPr>
          <p:spPr bwMode="auto">
            <a:xfrm>
              <a:off x="2006" y="3761"/>
              <a:ext cx="10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>
                  <a:latin typeface="Verdana" charset="0"/>
                  <a:ea typeface="굴림" charset="-127"/>
                  <a:cs typeface="굴림" charset="-127"/>
                </a:rPr>
                <a:t>Memory Banks</a:t>
              </a:r>
            </a:p>
          </p:txBody>
        </p:sp>
        <p:sp>
          <p:nvSpPr>
            <p:cNvPr id="1338435" name="Text Box 67"/>
            <p:cNvSpPr txBox="1">
              <a:spLocks noChangeArrowheads="1"/>
            </p:cNvSpPr>
            <p:nvPr/>
          </p:nvSpPr>
          <p:spPr bwMode="auto">
            <a:xfrm>
              <a:off x="3504" y="2120"/>
              <a:ext cx="1008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Address Generator</a:t>
              </a:r>
            </a:p>
          </p:txBody>
        </p:sp>
      </p:grpSp>
      <p:sp>
        <p:nvSpPr>
          <p:cNvPr id="1338436" name="Text Box 68"/>
          <p:cNvSpPr txBox="1">
            <a:spLocks noChangeArrowheads="1"/>
          </p:cNvSpPr>
          <p:nvPr/>
        </p:nvSpPr>
        <p:spPr bwMode="auto">
          <a:xfrm>
            <a:off x="279400" y="1290638"/>
            <a:ext cx="7761288" cy="76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Cray-1, 16 banks, 4 cycle bank busy time, 12 cycle latency</a:t>
            </a:r>
            <a:endParaRPr lang="en-US" altLang="ko-KR" i="1"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buFontTx/>
              <a:buChar char="•"/>
            </a:pPr>
            <a:r>
              <a:rPr lang="en-US" altLang="ko-KR" i="1">
                <a:latin typeface="Verdana" charset="0"/>
                <a:ea typeface="굴림" charset="-127"/>
                <a:cs typeface="굴림" charset="-127"/>
              </a:rPr>
              <a:t> Bank busy time</a:t>
            </a: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: Time before bank ready to accept next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110EA-6D4A-A742-9274-8F7B7E891E8C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76200"/>
            <a:ext cx="7162800" cy="712787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Unit Structure</a:t>
            </a:r>
          </a:p>
        </p:txBody>
      </p:sp>
      <p:sp>
        <p:nvSpPr>
          <p:cNvPr id="1340419" name="Freeform 3"/>
          <p:cNvSpPr>
            <a:spLocks/>
          </p:cNvSpPr>
          <p:nvPr/>
        </p:nvSpPr>
        <p:spPr bwMode="auto">
          <a:xfrm>
            <a:off x="1828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20" name="Group 4"/>
          <p:cNvGrpSpPr>
            <a:grpSpLocks/>
          </p:cNvGrpSpPr>
          <p:nvPr/>
        </p:nvGrpSpPr>
        <p:grpSpPr bwMode="auto">
          <a:xfrm>
            <a:off x="1828800" y="4976812"/>
            <a:ext cx="993775" cy="76200"/>
            <a:chOff x="1536" y="2256"/>
            <a:chExt cx="626" cy="48"/>
          </a:xfrm>
        </p:grpSpPr>
        <p:sp>
          <p:nvSpPr>
            <p:cNvPr id="1340421" name="Rectangle 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2" name="Freeform 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3" name="Line 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24" name="Group 8"/>
          <p:cNvGrpSpPr>
            <a:grpSpLocks/>
          </p:cNvGrpSpPr>
          <p:nvPr/>
        </p:nvGrpSpPr>
        <p:grpSpPr bwMode="auto">
          <a:xfrm>
            <a:off x="1828800" y="4214812"/>
            <a:ext cx="993775" cy="76200"/>
            <a:chOff x="1536" y="2256"/>
            <a:chExt cx="626" cy="48"/>
          </a:xfrm>
        </p:grpSpPr>
        <p:sp>
          <p:nvSpPr>
            <p:cNvPr id="1340425" name="Rectangle 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6" name="Freeform 1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7" name="Line 1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28" name="Group 12"/>
          <p:cNvGrpSpPr>
            <a:grpSpLocks/>
          </p:cNvGrpSpPr>
          <p:nvPr/>
        </p:nvGrpSpPr>
        <p:grpSpPr bwMode="auto">
          <a:xfrm>
            <a:off x="1828800" y="4595812"/>
            <a:ext cx="993775" cy="76200"/>
            <a:chOff x="1536" y="2256"/>
            <a:chExt cx="626" cy="48"/>
          </a:xfrm>
        </p:grpSpPr>
        <p:sp>
          <p:nvSpPr>
            <p:cNvPr id="1340429" name="Rectangle 1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0" name="Freeform 1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1" name="Line 1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32" name="Line 16"/>
          <p:cNvSpPr>
            <a:spLocks noChangeShapeType="1"/>
          </p:cNvSpPr>
          <p:nvPr/>
        </p:nvSpPr>
        <p:spPr bwMode="auto">
          <a:xfrm>
            <a:off x="2590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33" name="Line 17"/>
          <p:cNvSpPr>
            <a:spLocks noChangeShapeType="1"/>
          </p:cNvSpPr>
          <p:nvPr/>
        </p:nvSpPr>
        <p:spPr bwMode="auto">
          <a:xfrm>
            <a:off x="1981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34" name="Freeform 18"/>
          <p:cNvSpPr>
            <a:spLocks/>
          </p:cNvSpPr>
          <p:nvPr/>
        </p:nvSpPr>
        <p:spPr bwMode="auto">
          <a:xfrm flipV="1">
            <a:off x="1828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35" name="Group 19"/>
          <p:cNvGrpSpPr>
            <a:grpSpLocks/>
          </p:cNvGrpSpPr>
          <p:nvPr/>
        </p:nvGrpSpPr>
        <p:grpSpPr bwMode="auto">
          <a:xfrm flipV="1">
            <a:off x="1828800" y="1547812"/>
            <a:ext cx="993775" cy="76200"/>
            <a:chOff x="1536" y="2256"/>
            <a:chExt cx="626" cy="48"/>
          </a:xfrm>
        </p:grpSpPr>
        <p:sp>
          <p:nvSpPr>
            <p:cNvPr id="1340436" name="Rectangle 2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7" name="Freeform 2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8" name="Line 2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39" name="Group 23"/>
          <p:cNvGrpSpPr>
            <a:grpSpLocks/>
          </p:cNvGrpSpPr>
          <p:nvPr/>
        </p:nvGrpSpPr>
        <p:grpSpPr bwMode="auto">
          <a:xfrm flipV="1">
            <a:off x="1828800" y="2309812"/>
            <a:ext cx="993775" cy="76200"/>
            <a:chOff x="1536" y="2256"/>
            <a:chExt cx="626" cy="48"/>
          </a:xfrm>
        </p:grpSpPr>
        <p:sp>
          <p:nvSpPr>
            <p:cNvPr id="1340440" name="Rectangle 2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1" name="Freeform 2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2" name="Line 2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43" name="Group 27"/>
          <p:cNvGrpSpPr>
            <a:grpSpLocks/>
          </p:cNvGrpSpPr>
          <p:nvPr/>
        </p:nvGrpSpPr>
        <p:grpSpPr bwMode="auto">
          <a:xfrm flipV="1">
            <a:off x="1828800" y="1928812"/>
            <a:ext cx="993775" cy="76200"/>
            <a:chOff x="1536" y="2256"/>
            <a:chExt cx="626" cy="48"/>
          </a:xfrm>
        </p:grpSpPr>
        <p:sp>
          <p:nvSpPr>
            <p:cNvPr id="1340444" name="Rectangle 2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5" name="Freeform 2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6" name="Line 3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47" name="Line 31"/>
          <p:cNvSpPr>
            <a:spLocks noChangeShapeType="1"/>
          </p:cNvSpPr>
          <p:nvPr/>
        </p:nvSpPr>
        <p:spPr bwMode="auto">
          <a:xfrm flipV="1">
            <a:off x="2590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48" name="Line 32"/>
          <p:cNvSpPr>
            <a:spLocks noChangeShapeType="1"/>
          </p:cNvSpPr>
          <p:nvPr/>
        </p:nvSpPr>
        <p:spPr bwMode="auto">
          <a:xfrm flipV="1">
            <a:off x="1981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49" name="Rectangle 33"/>
          <p:cNvSpPr>
            <a:spLocks noChangeArrowheads="1"/>
          </p:cNvSpPr>
          <p:nvPr/>
        </p:nvSpPr>
        <p:spPr bwMode="auto">
          <a:xfrm>
            <a:off x="1524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0" name="Freeform 34"/>
          <p:cNvSpPr>
            <a:spLocks/>
          </p:cNvSpPr>
          <p:nvPr/>
        </p:nvSpPr>
        <p:spPr bwMode="auto">
          <a:xfrm>
            <a:off x="2286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1" name="Freeform 35"/>
          <p:cNvSpPr>
            <a:spLocks/>
          </p:cNvSpPr>
          <p:nvPr/>
        </p:nvSpPr>
        <p:spPr bwMode="auto">
          <a:xfrm flipV="1">
            <a:off x="2286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2" name="Line 36"/>
          <p:cNvSpPr>
            <a:spLocks noChangeShapeType="1"/>
          </p:cNvSpPr>
          <p:nvPr/>
        </p:nvSpPr>
        <p:spPr bwMode="auto">
          <a:xfrm flipV="1">
            <a:off x="1600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3" name="Line 37"/>
          <p:cNvSpPr>
            <a:spLocks noChangeShapeType="1"/>
          </p:cNvSpPr>
          <p:nvPr/>
        </p:nvSpPr>
        <p:spPr bwMode="auto">
          <a:xfrm>
            <a:off x="1752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4" name="Freeform 38"/>
          <p:cNvSpPr>
            <a:spLocks/>
          </p:cNvSpPr>
          <p:nvPr/>
        </p:nvSpPr>
        <p:spPr bwMode="auto">
          <a:xfrm>
            <a:off x="3733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55" name="Group 39"/>
          <p:cNvGrpSpPr>
            <a:grpSpLocks/>
          </p:cNvGrpSpPr>
          <p:nvPr/>
        </p:nvGrpSpPr>
        <p:grpSpPr bwMode="auto">
          <a:xfrm>
            <a:off x="3733800" y="4976812"/>
            <a:ext cx="993775" cy="76200"/>
            <a:chOff x="1536" y="2256"/>
            <a:chExt cx="626" cy="48"/>
          </a:xfrm>
        </p:grpSpPr>
        <p:sp>
          <p:nvSpPr>
            <p:cNvPr id="1340456" name="Rectangle 4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57" name="Freeform 4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58" name="Line 4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59" name="Group 43"/>
          <p:cNvGrpSpPr>
            <a:grpSpLocks/>
          </p:cNvGrpSpPr>
          <p:nvPr/>
        </p:nvGrpSpPr>
        <p:grpSpPr bwMode="auto">
          <a:xfrm>
            <a:off x="3733800" y="4214812"/>
            <a:ext cx="993775" cy="76200"/>
            <a:chOff x="1536" y="2256"/>
            <a:chExt cx="626" cy="48"/>
          </a:xfrm>
        </p:grpSpPr>
        <p:sp>
          <p:nvSpPr>
            <p:cNvPr id="1340460" name="Rectangle 4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1" name="Freeform 4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2" name="Line 4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63" name="Group 47"/>
          <p:cNvGrpSpPr>
            <a:grpSpLocks/>
          </p:cNvGrpSpPr>
          <p:nvPr/>
        </p:nvGrpSpPr>
        <p:grpSpPr bwMode="auto">
          <a:xfrm>
            <a:off x="3733800" y="4595812"/>
            <a:ext cx="993775" cy="76200"/>
            <a:chOff x="1536" y="2256"/>
            <a:chExt cx="626" cy="48"/>
          </a:xfrm>
        </p:grpSpPr>
        <p:sp>
          <p:nvSpPr>
            <p:cNvPr id="1340464" name="Rectangle 4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5" name="Freeform 4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6" name="Line 5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67" name="Line 51"/>
          <p:cNvSpPr>
            <a:spLocks noChangeShapeType="1"/>
          </p:cNvSpPr>
          <p:nvPr/>
        </p:nvSpPr>
        <p:spPr bwMode="auto">
          <a:xfrm>
            <a:off x="4495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68" name="Line 52"/>
          <p:cNvSpPr>
            <a:spLocks noChangeShapeType="1"/>
          </p:cNvSpPr>
          <p:nvPr/>
        </p:nvSpPr>
        <p:spPr bwMode="auto">
          <a:xfrm>
            <a:off x="3886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69" name="Freeform 53"/>
          <p:cNvSpPr>
            <a:spLocks/>
          </p:cNvSpPr>
          <p:nvPr/>
        </p:nvSpPr>
        <p:spPr bwMode="auto">
          <a:xfrm flipV="1">
            <a:off x="3733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70" name="Group 54"/>
          <p:cNvGrpSpPr>
            <a:grpSpLocks/>
          </p:cNvGrpSpPr>
          <p:nvPr/>
        </p:nvGrpSpPr>
        <p:grpSpPr bwMode="auto">
          <a:xfrm flipV="1">
            <a:off x="3733800" y="1547812"/>
            <a:ext cx="993775" cy="76200"/>
            <a:chOff x="1536" y="2256"/>
            <a:chExt cx="626" cy="48"/>
          </a:xfrm>
        </p:grpSpPr>
        <p:sp>
          <p:nvSpPr>
            <p:cNvPr id="1340471" name="Rectangle 5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2" name="Freeform 5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3" name="Line 5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74" name="Group 58"/>
          <p:cNvGrpSpPr>
            <a:grpSpLocks/>
          </p:cNvGrpSpPr>
          <p:nvPr/>
        </p:nvGrpSpPr>
        <p:grpSpPr bwMode="auto">
          <a:xfrm flipV="1">
            <a:off x="3733800" y="2309812"/>
            <a:ext cx="993775" cy="76200"/>
            <a:chOff x="1536" y="2256"/>
            <a:chExt cx="626" cy="48"/>
          </a:xfrm>
        </p:grpSpPr>
        <p:sp>
          <p:nvSpPr>
            <p:cNvPr id="1340475" name="Rectangle 5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6" name="Freeform 6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7" name="Line 6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78" name="Group 62"/>
          <p:cNvGrpSpPr>
            <a:grpSpLocks/>
          </p:cNvGrpSpPr>
          <p:nvPr/>
        </p:nvGrpSpPr>
        <p:grpSpPr bwMode="auto">
          <a:xfrm flipV="1">
            <a:off x="3733800" y="1928812"/>
            <a:ext cx="993775" cy="76200"/>
            <a:chOff x="1536" y="2256"/>
            <a:chExt cx="626" cy="48"/>
          </a:xfrm>
        </p:grpSpPr>
        <p:sp>
          <p:nvSpPr>
            <p:cNvPr id="1340479" name="Rectangle 6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80" name="Freeform 6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81" name="Line 6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82" name="Line 66"/>
          <p:cNvSpPr>
            <a:spLocks noChangeShapeType="1"/>
          </p:cNvSpPr>
          <p:nvPr/>
        </p:nvSpPr>
        <p:spPr bwMode="auto">
          <a:xfrm flipV="1">
            <a:off x="4495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3" name="Line 67"/>
          <p:cNvSpPr>
            <a:spLocks noChangeShapeType="1"/>
          </p:cNvSpPr>
          <p:nvPr/>
        </p:nvSpPr>
        <p:spPr bwMode="auto">
          <a:xfrm flipV="1">
            <a:off x="3886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4" name="Rectangle 68"/>
          <p:cNvSpPr>
            <a:spLocks noChangeArrowheads="1"/>
          </p:cNvSpPr>
          <p:nvPr/>
        </p:nvSpPr>
        <p:spPr bwMode="auto">
          <a:xfrm>
            <a:off x="3429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5" name="Freeform 69"/>
          <p:cNvSpPr>
            <a:spLocks/>
          </p:cNvSpPr>
          <p:nvPr/>
        </p:nvSpPr>
        <p:spPr bwMode="auto">
          <a:xfrm>
            <a:off x="4191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6" name="Freeform 70"/>
          <p:cNvSpPr>
            <a:spLocks/>
          </p:cNvSpPr>
          <p:nvPr/>
        </p:nvSpPr>
        <p:spPr bwMode="auto">
          <a:xfrm flipV="1">
            <a:off x="4191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7" name="Line 71"/>
          <p:cNvSpPr>
            <a:spLocks noChangeShapeType="1"/>
          </p:cNvSpPr>
          <p:nvPr/>
        </p:nvSpPr>
        <p:spPr bwMode="auto">
          <a:xfrm flipV="1">
            <a:off x="3505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8" name="Line 72"/>
          <p:cNvSpPr>
            <a:spLocks noChangeShapeType="1"/>
          </p:cNvSpPr>
          <p:nvPr/>
        </p:nvSpPr>
        <p:spPr bwMode="auto">
          <a:xfrm>
            <a:off x="3657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9" name="Freeform 73"/>
          <p:cNvSpPr>
            <a:spLocks/>
          </p:cNvSpPr>
          <p:nvPr/>
        </p:nvSpPr>
        <p:spPr bwMode="auto">
          <a:xfrm>
            <a:off x="5638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90" name="Group 74"/>
          <p:cNvGrpSpPr>
            <a:grpSpLocks/>
          </p:cNvGrpSpPr>
          <p:nvPr/>
        </p:nvGrpSpPr>
        <p:grpSpPr bwMode="auto">
          <a:xfrm>
            <a:off x="5638800" y="4976812"/>
            <a:ext cx="993775" cy="76200"/>
            <a:chOff x="1536" y="2256"/>
            <a:chExt cx="626" cy="48"/>
          </a:xfrm>
        </p:grpSpPr>
        <p:sp>
          <p:nvSpPr>
            <p:cNvPr id="1340491" name="Rectangle 7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2" name="Freeform 7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3" name="Line 7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94" name="Group 78"/>
          <p:cNvGrpSpPr>
            <a:grpSpLocks/>
          </p:cNvGrpSpPr>
          <p:nvPr/>
        </p:nvGrpSpPr>
        <p:grpSpPr bwMode="auto">
          <a:xfrm>
            <a:off x="5638800" y="4214812"/>
            <a:ext cx="993775" cy="76200"/>
            <a:chOff x="1536" y="2256"/>
            <a:chExt cx="626" cy="48"/>
          </a:xfrm>
        </p:grpSpPr>
        <p:sp>
          <p:nvSpPr>
            <p:cNvPr id="1340495" name="Rectangle 7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6" name="Freeform 8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7" name="Line 8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98" name="Group 82"/>
          <p:cNvGrpSpPr>
            <a:grpSpLocks/>
          </p:cNvGrpSpPr>
          <p:nvPr/>
        </p:nvGrpSpPr>
        <p:grpSpPr bwMode="auto">
          <a:xfrm>
            <a:off x="5638800" y="4595812"/>
            <a:ext cx="993775" cy="76200"/>
            <a:chOff x="1536" y="2256"/>
            <a:chExt cx="626" cy="48"/>
          </a:xfrm>
        </p:grpSpPr>
        <p:sp>
          <p:nvSpPr>
            <p:cNvPr id="1340499" name="Rectangle 8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0" name="Freeform 8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1" name="Line 8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02" name="Line 86"/>
          <p:cNvSpPr>
            <a:spLocks noChangeShapeType="1"/>
          </p:cNvSpPr>
          <p:nvPr/>
        </p:nvSpPr>
        <p:spPr bwMode="auto">
          <a:xfrm>
            <a:off x="6400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03" name="Line 87"/>
          <p:cNvSpPr>
            <a:spLocks noChangeShapeType="1"/>
          </p:cNvSpPr>
          <p:nvPr/>
        </p:nvSpPr>
        <p:spPr bwMode="auto">
          <a:xfrm>
            <a:off x="5791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04" name="Freeform 88"/>
          <p:cNvSpPr>
            <a:spLocks/>
          </p:cNvSpPr>
          <p:nvPr/>
        </p:nvSpPr>
        <p:spPr bwMode="auto">
          <a:xfrm flipV="1">
            <a:off x="5638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05" name="Group 89"/>
          <p:cNvGrpSpPr>
            <a:grpSpLocks/>
          </p:cNvGrpSpPr>
          <p:nvPr/>
        </p:nvGrpSpPr>
        <p:grpSpPr bwMode="auto">
          <a:xfrm flipV="1">
            <a:off x="5638800" y="1547812"/>
            <a:ext cx="993775" cy="76200"/>
            <a:chOff x="1536" y="2256"/>
            <a:chExt cx="626" cy="48"/>
          </a:xfrm>
        </p:grpSpPr>
        <p:sp>
          <p:nvSpPr>
            <p:cNvPr id="1340506" name="Rectangle 9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7" name="Freeform 9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8" name="Line 9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09" name="Group 93"/>
          <p:cNvGrpSpPr>
            <a:grpSpLocks/>
          </p:cNvGrpSpPr>
          <p:nvPr/>
        </p:nvGrpSpPr>
        <p:grpSpPr bwMode="auto">
          <a:xfrm flipV="1">
            <a:off x="5638800" y="2309812"/>
            <a:ext cx="993775" cy="76200"/>
            <a:chOff x="1536" y="2256"/>
            <a:chExt cx="626" cy="48"/>
          </a:xfrm>
        </p:grpSpPr>
        <p:sp>
          <p:nvSpPr>
            <p:cNvPr id="1340510" name="Rectangle 9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1" name="Freeform 9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2" name="Line 9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13" name="Group 97"/>
          <p:cNvGrpSpPr>
            <a:grpSpLocks/>
          </p:cNvGrpSpPr>
          <p:nvPr/>
        </p:nvGrpSpPr>
        <p:grpSpPr bwMode="auto">
          <a:xfrm flipV="1">
            <a:off x="5638800" y="1928812"/>
            <a:ext cx="993775" cy="76200"/>
            <a:chOff x="1536" y="2256"/>
            <a:chExt cx="626" cy="48"/>
          </a:xfrm>
        </p:grpSpPr>
        <p:sp>
          <p:nvSpPr>
            <p:cNvPr id="1340514" name="Rectangle 9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5" name="Freeform 9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6" name="Line 10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17" name="Line 101"/>
          <p:cNvSpPr>
            <a:spLocks noChangeShapeType="1"/>
          </p:cNvSpPr>
          <p:nvPr/>
        </p:nvSpPr>
        <p:spPr bwMode="auto">
          <a:xfrm flipV="1">
            <a:off x="6400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18" name="Line 102"/>
          <p:cNvSpPr>
            <a:spLocks noChangeShapeType="1"/>
          </p:cNvSpPr>
          <p:nvPr/>
        </p:nvSpPr>
        <p:spPr bwMode="auto">
          <a:xfrm flipV="1">
            <a:off x="5791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19" name="Rectangle 103"/>
          <p:cNvSpPr>
            <a:spLocks noChangeArrowheads="1"/>
          </p:cNvSpPr>
          <p:nvPr/>
        </p:nvSpPr>
        <p:spPr bwMode="auto">
          <a:xfrm>
            <a:off x="5334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0" name="Freeform 104"/>
          <p:cNvSpPr>
            <a:spLocks/>
          </p:cNvSpPr>
          <p:nvPr/>
        </p:nvSpPr>
        <p:spPr bwMode="auto">
          <a:xfrm>
            <a:off x="6096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1" name="Freeform 105"/>
          <p:cNvSpPr>
            <a:spLocks/>
          </p:cNvSpPr>
          <p:nvPr/>
        </p:nvSpPr>
        <p:spPr bwMode="auto">
          <a:xfrm flipV="1">
            <a:off x="6096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2" name="Line 106"/>
          <p:cNvSpPr>
            <a:spLocks noChangeShapeType="1"/>
          </p:cNvSpPr>
          <p:nvPr/>
        </p:nvSpPr>
        <p:spPr bwMode="auto">
          <a:xfrm flipV="1">
            <a:off x="5410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3" name="Line 107"/>
          <p:cNvSpPr>
            <a:spLocks noChangeShapeType="1"/>
          </p:cNvSpPr>
          <p:nvPr/>
        </p:nvSpPr>
        <p:spPr bwMode="auto">
          <a:xfrm>
            <a:off x="5562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4" name="Freeform 108"/>
          <p:cNvSpPr>
            <a:spLocks/>
          </p:cNvSpPr>
          <p:nvPr/>
        </p:nvSpPr>
        <p:spPr bwMode="auto">
          <a:xfrm>
            <a:off x="7543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25" name="Group 109"/>
          <p:cNvGrpSpPr>
            <a:grpSpLocks/>
          </p:cNvGrpSpPr>
          <p:nvPr/>
        </p:nvGrpSpPr>
        <p:grpSpPr bwMode="auto">
          <a:xfrm>
            <a:off x="7543800" y="4976812"/>
            <a:ext cx="993775" cy="76200"/>
            <a:chOff x="1536" y="2256"/>
            <a:chExt cx="626" cy="48"/>
          </a:xfrm>
        </p:grpSpPr>
        <p:sp>
          <p:nvSpPr>
            <p:cNvPr id="1340526" name="Rectangle 1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27" name="Freeform 1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28" name="Line 1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29" name="Group 113"/>
          <p:cNvGrpSpPr>
            <a:grpSpLocks/>
          </p:cNvGrpSpPr>
          <p:nvPr/>
        </p:nvGrpSpPr>
        <p:grpSpPr bwMode="auto">
          <a:xfrm>
            <a:off x="7543800" y="4214812"/>
            <a:ext cx="993775" cy="76200"/>
            <a:chOff x="1536" y="2256"/>
            <a:chExt cx="626" cy="48"/>
          </a:xfrm>
        </p:grpSpPr>
        <p:sp>
          <p:nvSpPr>
            <p:cNvPr id="1340530" name="Rectangle 1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1" name="Freeform 1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2" name="Line 1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33" name="Group 117"/>
          <p:cNvGrpSpPr>
            <a:grpSpLocks/>
          </p:cNvGrpSpPr>
          <p:nvPr/>
        </p:nvGrpSpPr>
        <p:grpSpPr bwMode="auto">
          <a:xfrm>
            <a:off x="7543800" y="4595812"/>
            <a:ext cx="993775" cy="76200"/>
            <a:chOff x="1536" y="2256"/>
            <a:chExt cx="626" cy="48"/>
          </a:xfrm>
        </p:grpSpPr>
        <p:sp>
          <p:nvSpPr>
            <p:cNvPr id="1340534" name="Rectangle 11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5" name="Freeform 11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6" name="Line 12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37" name="Line 121"/>
          <p:cNvSpPr>
            <a:spLocks noChangeShapeType="1"/>
          </p:cNvSpPr>
          <p:nvPr/>
        </p:nvSpPr>
        <p:spPr bwMode="auto">
          <a:xfrm>
            <a:off x="8305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38" name="Line 122"/>
          <p:cNvSpPr>
            <a:spLocks noChangeShapeType="1"/>
          </p:cNvSpPr>
          <p:nvPr/>
        </p:nvSpPr>
        <p:spPr bwMode="auto">
          <a:xfrm>
            <a:off x="7696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39" name="Freeform 123"/>
          <p:cNvSpPr>
            <a:spLocks/>
          </p:cNvSpPr>
          <p:nvPr/>
        </p:nvSpPr>
        <p:spPr bwMode="auto">
          <a:xfrm flipV="1">
            <a:off x="7543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40" name="Group 124"/>
          <p:cNvGrpSpPr>
            <a:grpSpLocks/>
          </p:cNvGrpSpPr>
          <p:nvPr/>
        </p:nvGrpSpPr>
        <p:grpSpPr bwMode="auto">
          <a:xfrm flipV="1">
            <a:off x="7543800" y="1547812"/>
            <a:ext cx="993775" cy="76200"/>
            <a:chOff x="1536" y="2256"/>
            <a:chExt cx="626" cy="48"/>
          </a:xfrm>
        </p:grpSpPr>
        <p:sp>
          <p:nvSpPr>
            <p:cNvPr id="1340541" name="Rectangle 1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2" name="Freeform 1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3" name="Line 1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44" name="Group 128"/>
          <p:cNvGrpSpPr>
            <a:grpSpLocks/>
          </p:cNvGrpSpPr>
          <p:nvPr/>
        </p:nvGrpSpPr>
        <p:grpSpPr bwMode="auto">
          <a:xfrm flipV="1">
            <a:off x="7543800" y="2309812"/>
            <a:ext cx="993775" cy="76200"/>
            <a:chOff x="1536" y="2256"/>
            <a:chExt cx="626" cy="48"/>
          </a:xfrm>
        </p:grpSpPr>
        <p:sp>
          <p:nvSpPr>
            <p:cNvPr id="1340545" name="Rectangle 1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6" name="Freeform 1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7" name="Line 1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48" name="Group 132"/>
          <p:cNvGrpSpPr>
            <a:grpSpLocks/>
          </p:cNvGrpSpPr>
          <p:nvPr/>
        </p:nvGrpSpPr>
        <p:grpSpPr bwMode="auto">
          <a:xfrm flipV="1">
            <a:off x="7543800" y="1928812"/>
            <a:ext cx="993775" cy="76200"/>
            <a:chOff x="1536" y="2256"/>
            <a:chExt cx="626" cy="48"/>
          </a:xfrm>
        </p:grpSpPr>
        <p:sp>
          <p:nvSpPr>
            <p:cNvPr id="1340549" name="Rectangle 1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50" name="Freeform 1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51" name="Line 1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52" name="Line 136"/>
          <p:cNvSpPr>
            <a:spLocks noChangeShapeType="1"/>
          </p:cNvSpPr>
          <p:nvPr/>
        </p:nvSpPr>
        <p:spPr bwMode="auto">
          <a:xfrm flipV="1">
            <a:off x="8305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3" name="Line 137"/>
          <p:cNvSpPr>
            <a:spLocks noChangeShapeType="1"/>
          </p:cNvSpPr>
          <p:nvPr/>
        </p:nvSpPr>
        <p:spPr bwMode="auto">
          <a:xfrm flipV="1">
            <a:off x="7696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4" name="Rectangle 138"/>
          <p:cNvSpPr>
            <a:spLocks noChangeArrowheads="1"/>
          </p:cNvSpPr>
          <p:nvPr/>
        </p:nvSpPr>
        <p:spPr bwMode="auto">
          <a:xfrm>
            <a:off x="7239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5" name="Freeform 139"/>
          <p:cNvSpPr>
            <a:spLocks/>
          </p:cNvSpPr>
          <p:nvPr/>
        </p:nvSpPr>
        <p:spPr bwMode="auto">
          <a:xfrm>
            <a:off x="8001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6" name="Freeform 140"/>
          <p:cNvSpPr>
            <a:spLocks/>
          </p:cNvSpPr>
          <p:nvPr/>
        </p:nvSpPr>
        <p:spPr bwMode="auto">
          <a:xfrm flipV="1">
            <a:off x="8001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7" name="Line 141"/>
          <p:cNvSpPr>
            <a:spLocks noChangeShapeType="1"/>
          </p:cNvSpPr>
          <p:nvPr/>
        </p:nvSpPr>
        <p:spPr bwMode="auto">
          <a:xfrm flipV="1">
            <a:off x="7315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8" name="Line 142"/>
          <p:cNvSpPr>
            <a:spLocks noChangeShapeType="1"/>
          </p:cNvSpPr>
          <p:nvPr/>
        </p:nvSpPr>
        <p:spPr bwMode="auto">
          <a:xfrm>
            <a:off x="7467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59" name="Group 143"/>
          <p:cNvGrpSpPr>
            <a:grpSpLocks/>
          </p:cNvGrpSpPr>
          <p:nvPr/>
        </p:nvGrpSpPr>
        <p:grpSpPr bwMode="auto">
          <a:xfrm>
            <a:off x="177800" y="1090612"/>
            <a:ext cx="3022600" cy="4419600"/>
            <a:chOff x="112" y="816"/>
            <a:chExt cx="1904" cy="2784"/>
          </a:xfrm>
        </p:grpSpPr>
        <p:sp>
          <p:nvSpPr>
            <p:cNvPr id="1340560" name="AutoShape 144"/>
            <p:cNvSpPr>
              <a:spLocks noChangeArrowheads="1"/>
            </p:cNvSpPr>
            <p:nvPr/>
          </p:nvSpPr>
          <p:spPr bwMode="auto">
            <a:xfrm>
              <a:off x="864" y="816"/>
              <a:ext cx="1152" cy="27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1" name="Line 145"/>
            <p:cNvSpPr>
              <a:spLocks noChangeShapeType="1"/>
            </p:cNvSpPr>
            <p:nvPr/>
          </p:nvSpPr>
          <p:spPr bwMode="auto">
            <a:xfrm flipH="1">
              <a:off x="576" y="3312"/>
              <a:ext cx="286" cy="1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2" name="Text Box 146"/>
            <p:cNvSpPr txBox="1">
              <a:spLocks noChangeArrowheads="1"/>
            </p:cNvSpPr>
            <p:nvPr/>
          </p:nvSpPr>
          <p:spPr bwMode="auto">
            <a:xfrm>
              <a:off x="112" y="3369"/>
              <a:ext cx="460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Lane</a:t>
              </a:r>
            </a:p>
          </p:txBody>
        </p:sp>
      </p:grpSp>
      <p:grpSp>
        <p:nvGrpSpPr>
          <p:cNvPr id="1340563" name="Group 147"/>
          <p:cNvGrpSpPr>
            <a:grpSpLocks/>
          </p:cNvGrpSpPr>
          <p:nvPr/>
        </p:nvGrpSpPr>
        <p:grpSpPr bwMode="auto">
          <a:xfrm>
            <a:off x="1524000" y="800100"/>
            <a:ext cx="7391400" cy="1814512"/>
            <a:chOff x="960" y="633"/>
            <a:chExt cx="4656" cy="1143"/>
          </a:xfrm>
        </p:grpSpPr>
        <p:sp>
          <p:nvSpPr>
            <p:cNvPr id="1340564" name="AutoShape 148"/>
            <p:cNvSpPr>
              <a:spLocks noChangeArrowheads="1"/>
            </p:cNvSpPr>
            <p:nvPr/>
          </p:nvSpPr>
          <p:spPr bwMode="auto">
            <a:xfrm>
              <a:off x="960" y="912"/>
              <a:ext cx="4656" cy="86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5" name="Line 149"/>
            <p:cNvSpPr>
              <a:spLocks noChangeShapeType="1"/>
            </p:cNvSpPr>
            <p:nvPr/>
          </p:nvSpPr>
          <p:spPr bwMode="auto">
            <a:xfrm flipV="1">
              <a:off x="3504" y="768"/>
              <a:ext cx="240" cy="14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6" name="Text Box 150"/>
            <p:cNvSpPr txBox="1">
              <a:spLocks noChangeArrowheads="1"/>
            </p:cNvSpPr>
            <p:nvPr/>
          </p:nvSpPr>
          <p:spPr bwMode="auto">
            <a:xfrm>
              <a:off x="3736" y="633"/>
              <a:ext cx="1200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chemeClr val="accent1"/>
                  </a:solidFill>
                  <a:latin typeface="Verdana" charset="0"/>
                  <a:ea typeface="굴림" charset="-127"/>
                  <a:cs typeface="굴림" charset="-127"/>
                </a:rPr>
                <a:t>Functional Unit</a:t>
              </a:r>
            </a:p>
          </p:txBody>
        </p:sp>
      </p:grpSp>
      <p:sp>
        <p:nvSpPr>
          <p:cNvPr id="1340567" name="Text Box 151"/>
          <p:cNvSpPr txBox="1">
            <a:spLocks noChangeArrowheads="1"/>
          </p:cNvSpPr>
          <p:nvPr/>
        </p:nvSpPr>
        <p:spPr bwMode="auto">
          <a:xfrm>
            <a:off x="46038" y="2540000"/>
            <a:ext cx="1246187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Vector</a:t>
            </a:r>
          </a:p>
          <a:p>
            <a:pPr>
              <a:spcBef>
                <a:spcPct val="0"/>
              </a:spcBef>
            </a:pPr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Registers</a:t>
            </a:r>
          </a:p>
        </p:txBody>
      </p:sp>
      <p:sp>
        <p:nvSpPr>
          <p:cNvPr id="1340568" name="Line 152"/>
          <p:cNvSpPr>
            <a:spLocks noChangeShapeType="1"/>
          </p:cNvSpPr>
          <p:nvPr/>
        </p:nvSpPr>
        <p:spPr bwMode="auto">
          <a:xfrm flipH="1" flipV="1">
            <a:off x="1027113" y="3181350"/>
            <a:ext cx="496887" cy="16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69" name="Rectangle 153"/>
          <p:cNvSpPr>
            <a:spLocks noChangeArrowheads="1"/>
          </p:cNvSpPr>
          <p:nvPr/>
        </p:nvSpPr>
        <p:spPr bwMode="auto">
          <a:xfrm>
            <a:off x="1447800" y="5815012"/>
            <a:ext cx="7315200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Memory Subsystem</a:t>
            </a:r>
          </a:p>
        </p:txBody>
      </p:sp>
      <p:sp>
        <p:nvSpPr>
          <p:cNvPr id="1340570" name="Text Box 154"/>
          <p:cNvSpPr txBox="1">
            <a:spLocks noChangeArrowheads="1"/>
          </p:cNvSpPr>
          <p:nvPr/>
        </p:nvSpPr>
        <p:spPr bwMode="auto">
          <a:xfrm>
            <a:off x="1676400" y="2995612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Elements 0, 4, 8, …</a:t>
            </a:r>
          </a:p>
        </p:txBody>
      </p:sp>
      <p:sp>
        <p:nvSpPr>
          <p:cNvPr id="1340571" name="Text Box 155"/>
          <p:cNvSpPr txBox="1">
            <a:spLocks noChangeArrowheads="1"/>
          </p:cNvSpPr>
          <p:nvPr/>
        </p:nvSpPr>
        <p:spPr bwMode="auto">
          <a:xfrm>
            <a:off x="3581400" y="2995612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Elements 1, 5, 9, …</a:t>
            </a:r>
          </a:p>
        </p:txBody>
      </p:sp>
      <p:sp>
        <p:nvSpPr>
          <p:cNvPr id="1340572" name="Text Box 156"/>
          <p:cNvSpPr txBox="1">
            <a:spLocks noChangeArrowheads="1"/>
          </p:cNvSpPr>
          <p:nvPr/>
        </p:nvSpPr>
        <p:spPr bwMode="auto">
          <a:xfrm>
            <a:off x="5486400" y="2995612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Elements 2, 6, 10, …</a:t>
            </a:r>
          </a:p>
        </p:txBody>
      </p:sp>
      <p:sp>
        <p:nvSpPr>
          <p:cNvPr id="1340573" name="Text Box 157"/>
          <p:cNvSpPr txBox="1">
            <a:spLocks noChangeArrowheads="1"/>
          </p:cNvSpPr>
          <p:nvPr/>
        </p:nvSpPr>
        <p:spPr bwMode="auto">
          <a:xfrm>
            <a:off x="7391400" y="2995612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Elements 3, 7, 11,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2289</TotalTime>
  <Pages>12</Pages>
  <Words>3062</Words>
  <Application>Microsoft Macintosh PowerPoint</Application>
  <PresentationFormat>Letter Paper (8.5x11 in)</PresentationFormat>
  <Paragraphs>661</Paragraphs>
  <Slides>30</Slides>
  <Notes>29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CS252-template</vt:lpstr>
      <vt:lpstr>CS 152 Computer Architecture and Engineering   Lecture 17: Vectors Part II </vt:lpstr>
      <vt:lpstr>Last Time: Vector Supercomputers</vt:lpstr>
      <vt:lpstr>Slide 3</vt:lpstr>
      <vt:lpstr>Vector Code Example</vt:lpstr>
      <vt:lpstr>Vector Instruction Set Advantages</vt:lpstr>
      <vt:lpstr>Slide 6</vt:lpstr>
      <vt:lpstr>Vector Instruction Execution</vt:lpstr>
      <vt:lpstr>Slide 8</vt:lpstr>
      <vt:lpstr>Vector Unit Structure</vt:lpstr>
      <vt:lpstr>T0 Vector Microprocessor (UCB/ICSI, 1995)</vt:lpstr>
      <vt:lpstr>Vector Instruction Parallelism</vt:lpstr>
      <vt:lpstr>Vector Chaining</vt:lpstr>
      <vt:lpstr>Vector Chaining Advantage</vt:lpstr>
      <vt:lpstr>Vector Startup</vt:lpstr>
      <vt:lpstr>Dead Time and Short Vectors</vt:lpstr>
      <vt:lpstr>Vector Memory-Memory versus Vector Register Machines</vt:lpstr>
      <vt:lpstr>Vector Memory-Memory vs. Vector Register Machines</vt:lpstr>
      <vt:lpstr>CS152 Administrivia</vt:lpstr>
      <vt:lpstr>Automatic Code Vectorization</vt:lpstr>
      <vt:lpstr>Vector Stripmining</vt:lpstr>
      <vt:lpstr>Vector Conditional Execution</vt:lpstr>
      <vt:lpstr>Masked Vector Instructions</vt:lpstr>
      <vt:lpstr>Vector Reductions</vt:lpstr>
      <vt:lpstr>Vector Scatter/Gather</vt:lpstr>
      <vt:lpstr>Vector Scatter/Gather</vt:lpstr>
      <vt:lpstr>A Modern Vector Super: NEC SX-9 (2008)</vt:lpstr>
      <vt:lpstr>Multimedia Extensions (aka SIMD extensions)</vt:lpstr>
      <vt:lpstr>Multimedia Extensions versus Vectors</vt:lpstr>
      <vt:lpstr>Graphics Processing Units (GPUs)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  </dc:title>
  <dc:creator> </dc:creator>
  <cp:keywords/>
  <dc:description/>
  <cp:lastModifiedBy>Krste Asanovic</cp:lastModifiedBy>
  <cp:revision>197</cp:revision>
  <cp:lastPrinted>2007-09-11T09:10:58Z</cp:lastPrinted>
  <dcterms:created xsi:type="dcterms:W3CDTF">2010-03-30T17:48:27Z</dcterms:created>
  <dcterms:modified xsi:type="dcterms:W3CDTF">2010-03-30T17:49:04Z</dcterms:modified>
</cp:coreProperties>
</file>