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22" r:id="rId2"/>
    <p:sldId id="570" r:id="rId3"/>
    <p:sldId id="672" r:id="rId4"/>
    <p:sldId id="673" r:id="rId5"/>
    <p:sldId id="679" r:id="rId6"/>
    <p:sldId id="674" r:id="rId7"/>
    <p:sldId id="646" r:id="rId8"/>
    <p:sldId id="680" r:id="rId9"/>
    <p:sldId id="681" r:id="rId10"/>
    <p:sldId id="648" r:id="rId11"/>
    <p:sldId id="675" r:id="rId12"/>
    <p:sldId id="650" r:id="rId13"/>
    <p:sldId id="676" r:id="rId14"/>
    <p:sldId id="652" r:id="rId15"/>
    <p:sldId id="653" r:id="rId16"/>
    <p:sldId id="677" r:id="rId17"/>
    <p:sldId id="655" r:id="rId18"/>
    <p:sldId id="656" r:id="rId19"/>
    <p:sldId id="657" r:id="rId20"/>
    <p:sldId id="641" r:id="rId21"/>
    <p:sldId id="660" r:id="rId22"/>
    <p:sldId id="661" r:id="rId23"/>
    <p:sldId id="662" r:id="rId24"/>
    <p:sldId id="683" r:id="rId25"/>
    <p:sldId id="663" r:id="rId26"/>
    <p:sldId id="664" r:id="rId27"/>
    <p:sldId id="678" r:id="rId28"/>
    <p:sldId id="668" r:id="rId29"/>
    <p:sldId id="669" r:id="rId30"/>
    <p:sldId id="682" r:id="rId31"/>
    <p:sldId id="671" r:id="rId32"/>
    <p:sldId id="531" r:id="rId33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6794" autoAdjust="0"/>
    <p:restoredTop sz="94595" autoAdjust="0"/>
  </p:normalViewPr>
  <p:slideViewPr>
    <p:cSldViewPr>
      <p:cViewPr varScale="1">
        <p:scale>
          <a:sx n="106" d="100"/>
          <a:sy n="106" d="100"/>
        </p:scale>
        <p:origin x="-3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F9A3AC7A-A54C-9646-AC61-C95CE430B2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061D8238-5A38-594F-8690-A7B7BD67534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98D03571-62CF-464A-BC26-348CED756EE9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1BF47-FC07-004B-9833-82B4B97A611B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DC15E8-B496-BA4B-B12F-E1D84853A2C3}" type="slidenum">
              <a:rPr lang="en-US"/>
              <a:pPr/>
              <a:t>10</a:t>
            </a:fld>
            <a:endParaRPr lang="en-US"/>
          </a:p>
        </p:txBody>
      </p:sp>
      <p:sp>
        <p:nvSpPr>
          <p:cNvPr id="159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6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Called Burping the memory.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96B9-8D1A-9D48-8B02-CB59335ADCBC}" type="slidenum">
              <a:rPr lang="en-US"/>
              <a:pPr/>
              <a:t>11</a:t>
            </a:fld>
            <a:endParaRPr lang="en-US"/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Relaxes the contiguous allocation requirement.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940C0-2163-554D-A025-836E80DCE361}" type="slidenum">
              <a:rPr lang="en-US"/>
              <a:pPr/>
              <a:t>12</a:t>
            </a:fld>
            <a:endParaRPr lang="en-US"/>
          </a:p>
        </p:txBody>
      </p:sp>
      <p:sp>
        <p:nvSpPr>
          <p:cNvPr id="160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0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OS ensures that the page tables are disjoint.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F7BD2-9512-FB43-A139-951E6FED5BBF}" type="slidenum">
              <a:rPr lang="en-US"/>
              <a:pPr/>
              <a:t>13</a:t>
            </a:fld>
            <a:endParaRPr lang="en-US"/>
          </a:p>
        </p:txBody>
      </p:sp>
      <p:sp>
        <p:nvSpPr>
          <p:cNvPr id="165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3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7AFFB-D553-8147-952D-B138D63073B1}" type="slidenum">
              <a:rPr lang="en-US"/>
              <a:pPr/>
              <a:t>14</a:t>
            </a:fld>
            <a:endParaRPr lang="en-US"/>
          </a:p>
        </p:txBody>
      </p:sp>
      <p:sp>
        <p:nvSpPr>
          <p:cNvPr id="160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7430A-9942-634D-ADCB-383ADCE55D87}" type="slidenum">
              <a:rPr lang="en-US"/>
              <a:pPr/>
              <a:t>15</a:t>
            </a:fld>
            <a:endParaRPr lang="en-US"/>
          </a:p>
        </p:txBody>
      </p:sp>
      <p:sp>
        <p:nvSpPr>
          <p:cNvPr id="160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4F8007-BEC9-D94F-A945-B9D02FC18961}" type="slidenum">
              <a:rPr lang="en-US"/>
              <a:pPr/>
              <a:t>16</a:t>
            </a:fld>
            <a:endParaRPr lang="en-US"/>
          </a:p>
        </p:txBody>
      </p:sp>
      <p:sp>
        <p:nvSpPr>
          <p:cNvPr id="165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5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British Firm Ferranti, did Mercury and then Atlas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Method 1 too difficult for users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Method 2 too slow.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2D6F9-BD87-C64A-ABC7-B58786228444}" type="slidenum">
              <a:rPr lang="en-US"/>
              <a:pPr/>
              <a:t>17</a:t>
            </a:fld>
            <a:endParaRPr lang="en-US"/>
          </a:p>
        </p:txBody>
      </p:sp>
      <p:sp>
        <p:nvSpPr>
          <p:cNvPr id="161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Single-level Store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D2E4D-D41E-5B4D-B421-EDA43215B74E}" type="slidenum">
              <a:rPr lang="en-US"/>
              <a:pPr/>
              <a:t>18</a:t>
            </a:fld>
            <a:endParaRPr lang="en-US"/>
          </a:p>
        </p:txBody>
      </p:sp>
      <p:sp>
        <p:nvSpPr>
          <p:cNvPr id="161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2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1FB35E-1776-5144-A94E-56BD02B37DD7}" type="slidenum">
              <a:rPr lang="en-US"/>
              <a:pPr/>
              <a:t>19</a:t>
            </a:fld>
            <a:endParaRPr lang="en-US"/>
          </a:p>
        </p:txBody>
      </p:sp>
      <p:sp>
        <p:nvSpPr>
          <p:cNvPr id="161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4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14873-704D-D944-B4D4-AB2358E8E32D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22D553-F780-B04A-8CD2-06E8F1A727E8}" type="slidenum">
              <a:rPr lang="en-US"/>
              <a:pPr/>
              <a:t>20</a:t>
            </a:fld>
            <a:endParaRPr lang="en-US"/>
          </a:p>
        </p:txBody>
      </p:sp>
      <p:sp>
        <p:nvSpPr>
          <p:cNvPr id="1581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E6671-26A6-D44B-B232-F62ECF464D72}" type="slidenum">
              <a:rPr lang="en-US"/>
              <a:pPr/>
              <a:t>21</a:t>
            </a:fld>
            <a:endParaRPr lang="en-US"/>
          </a:p>
        </p:txBody>
      </p:sp>
      <p:sp>
        <p:nvSpPr>
          <p:cNvPr id="162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0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A51F8-73D5-064B-B945-D5EADB50CA12}" type="slidenum">
              <a:rPr lang="en-US"/>
              <a:pPr/>
              <a:t>22</a:t>
            </a:fld>
            <a:endParaRPr lang="en-US"/>
          </a:p>
        </p:txBody>
      </p:sp>
      <p:sp>
        <p:nvSpPr>
          <p:cNvPr id="162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Virtual address space is large but only a small fraction of the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pages are populated.  So we can use a sparse representation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of the table.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E3698-8743-1846-A4B7-A150278E3AFF}" type="slidenum">
              <a:rPr lang="en-US"/>
              <a:pPr/>
              <a:t>23</a:t>
            </a:fld>
            <a:endParaRPr lang="en-US"/>
          </a:p>
        </p:txBody>
      </p:sp>
      <p:sp>
        <p:nvSpPr>
          <p:cNvPr id="162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98323-185F-0142-BF9E-03E2CF5FAB12}" type="slidenum">
              <a:rPr lang="en-US"/>
              <a:pPr/>
              <a:t>24</a:t>
            </a:fld>
            <a:endParaRPr lang="en-US"/>
          </a:p>
        </p:txBody>
      </p:sp>
      <p:sp>
        <p:nvSpPr>
          <p:cNvPr id="175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0387E-7711-D74D-A4E4-064EB5177220}" type="slidenum">
              <a:rPr lang="en-US"/>
              <a:pPr/>
              <a:t>25</a:t>
            </a:fld>
            <a:endParaRPr lang="en-US"/>
          </a:p>
        </p:txBody>
      </p:sp>
      <p:sp>
        <p:nvSpPr>
          <p:cNvPr id="162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AB26A-2B7A-2044-B0C7-5FD4CB773199}" type="slidenum">
              <a:rPr lang="en-US"/>
              <a:pPr/>
              <a:t>26</a:t>
            </a:fld>
            <a:endParaRPr lang="en-US"/>
          </a:p>
        </p:txBody>
      </p:sp>
      <p:sp>
        <p:nvSpPr>
          <p:cNvPr id="162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3 memory references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2 page faults (disk accesses) + .. </a:t>
            </a:r>
          </a:p>
          <a:p>
            <a:endParaRPr lang="en-US" altLang="ko-KR">
              <a:ea typeface="굴림" charset="-127"/>
              <a:cs typeface="굴림" charset="-127"/>
            </a:endParaRPr>
          </a:p>
          <a:p>
            <a:r>
              <a:rPr lang="en-US" altLang="ko-KR">
                <a:ea typeface="굴림" charset="-127"/>
                <a:cs typeface="굴림" charset="-127"/>
              </a:rPr>
              <a:t>Actually used in IBM before paged memory.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BB045-B7ED-064B-8C55-B09C54CFF3E3}" type="slidenum">
              <a:rPr lang="en-US"/>
              <a:pPr/>
              <a:t>27</a:t>
            </a:fld>
            <a:endParaRPr lang="en-US"/>
          </a:p>
        </p:txBody>
      </p:sp>
      <p:sp>
        <p:nvSpPr>
          <p:cNvPr id="165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7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9C5C1-1410-6645-919B-F0D489DFFE5C}" type="slidenum">
              <a:rPr lang="en-US"/>
              <a:pPr/>
              <a:t>28</a:t>
            </a:fld>
            <a:endParaRPr lang="en-US"/>
          </a:p>
        </p:txBody>
      </p:sp>
      <p:sp>
        <p:nvSpPr>
          <p:cNvPr id="163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7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FC96E-7708-0E42-8915-B402C51FFFE9}" type="slidenum">
              <a:rPr lang="en-US"/>
              <a:pPr/>
              <a:t>29</a:t>
            </a:fld>
            <a:endParaRPr lang="en-US"/>
          </a:p>
        </p:txBody>
      </p:sp>
      <p:sp>
        <p:nvSpPr>
          <p:cNvPr id="163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D0EDAF-B7B3-8648-82A2-E4C6B0152BE8}" type="slidenum">
              <a:rPr lang="en-US"/>
              <a:pPr/>
              <a:t>3</a:t>
            </a:fld>
            <a:endParaRPr lang="en-US"/>
          </a:p>
        </p:txBody>
      </p:sp>
      <p:sp>
        <p:nvSpPr>
          <p:cNvPr id="1645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3DD48-7234-7D49-80D8-2564C3784A37}" type="slidenum">
              <a:rPr lang="en-US"/>
              <a:pPr/>
              <a:t>30</a:t>
            </a:fld>
            <a:endParaRPr lang="en-US"/>
          </a:p>
        </p:txBody>
      </p:sp>
      <p:sp>
        <p:nvSpPr>
          <p:cNvPr id="169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3E16A-0AEB-294F-B3D2-43178AE8E7AA}" type="slidenum">
              <a:rPr lang="en-US"/>
              <a:pPr/>
              <a:t>31</a:t>
            </a:fld>
            <a:endParaRPr lang="en-US"/>
          </a:p>
        </p:txBody>
      </p:sp>
      <p:sp>
        <p:nvSpPr>
          <p:cNvPr id="164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Need to restart instruction.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Soft and hard page faults.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E3312-B0F8-8E47-8BEC-B969D1A9917A}" type="slidenum">
              <a:rPr lang="en-US"/>
              <a:pPr/>
              <a:t>32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AE89D8-B077-D248-9270-0214275F7911}" type="slidenum">
              <a:rPr lang="en-US"/>
              <a:pPr/>
              <a:t>4</a:t>
            </a:fld>
            <a:endParaRPr lang="en-US"/>
          </a:p>
        </p:txBody>
      </p:sp>
      <p:sp>
        <p:nvSpPr>
          <p:cNvPr id="164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Location independence: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	Load time rewriting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	PC relative branches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	PC relative data access or base pointer on entry to routine.</a:t>
            </a:r>
          </a:p>
          <a:p>
            <a:endParaRPr lang="ko-KR" altLang="en-US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0B004-06E0-DD4B-9EAA-5385B8F506B7}" type="slidenum">
              <a:rPr lang="en-US"/>
              <a:pPr/>
              <a:t>5</a:t>
            </a:fld>
            <a:endParaRPr lang="en-US"/>
          </a:p>
        </p:txBody>
      </p:sp>
      <p:sp>
        <p:nvSpPr>
          <p:cNvPr id="174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0B9CC-F342-E34A-A311-6830038DD696}" type="slidenum">
              <a:rPr lang="en-US"/>
              <a:pPr/>
              <a:t>6</a:t>
            </a:fld>
            <a:endParaRPr lang="en-US"/>
          </a:p>
        </p:txBody>
      </p:sp>
      <p:sp>
        <p:nvSpPr>
          <p:cNvPr id="164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CD725-72A8-EE40-A308-1AD18FA6A453}" type="slidenum">
              <a:rPr lang="en-US"/>
              <a:pPr/>
              <a:t>7</a:t>
            </a:fld>
            <a:endParaRPr lang="en-US"/>
          </a:p>
        </p:txBody>
      </p:sp>
      <p:sp>
        <p:nvSpPr>
          <p:cNvPr id="159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3C866-40C1-C848-AF54-E7F38EE2F1F2}" type="slidenum">
              <a:rPr lang="en-US"/>
              <a:pPr/>
              <a:t>8</a:t>
            </a:fld>
            <a:endParaRPr lang="en-US"/>
          </a:p>
        </p:txBody>
      </p:sp>
      <p:sp>
        <p:nvSpPr>
          <p:cNvPr id="159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4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Permits sharing of program segments.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518E6-8AD9-4449-8A17-74F42A27A413}" type="slidenum">
              <a:rPr lang="en-US"/>
              <a:pPr/>
              <a:t>9</a:t>
            </a:fld>
            <a:endParaRPr lang="en-US"/>
          </a:p>
        </p:txBody>
      </p:sp>
      <p:sp>
        <p:nvSpPr>
          <p:cNvPr id="174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462BB8-6DC5-6844-B888-01764D246E5D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9A01E40-8FA5-FE49-83EA-6AFCEDD721AA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98DBFC-1919-A449-B910-73969E781B62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DEA623F-858B-C84E-8BF6-FD0BE9CF624C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098E05-98C9-A845-B3E8-B5F042BCC9D9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B6CA2F6-3E08-F644-9956-ECB0CD73EBA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E449458-DEF1-D34F-9B39-A12E52067763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578B4E-9A3E-6648-A0DF-139B20B95047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4D9282-E88B-824C-B9B0-DAAEBB9232E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96144A7-BBC1-064E-B85C-CC43274F0710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A2B9F3E-3E2E-7D47-B704-C2E47071697D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fld id="{033E649C-D69E-0847-B5A4-1D69A5E8D43D}" type="slidenum">
              <a:rPr lang="en-US"/>
              <a:pPr/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5" name="Picture 11" descr="front"/>
          <p:cNvPicPr>
            <a:picLocks noChangeAspect="1" noChangeArrowheads="1"/>
          </p:cNvPicPr>
          <p:nvPr/>
        </p:nvPicPr>
        <p:blipFill>
          <a:blip r:embed="rId13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-49442" y="6519446"/>
            <a:ext cx="18461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February</a:t>
            </a:r>
            <a:r>
              <a:rPr lang="en-US" baseline="0" dirty="0" smtClean="0">
                <a:solidFill>
                  <a:srgbClr val="FF0000"/>
                </a:solidFill>
              </a:rPr>
              <a:t> 16</a:t>
            </a:r>
            <a:r>
              <a:rPr lang="en-US" dirty="0" smtClean="0">
                <a:solidFill>
                  <a:srgbClr val="FF0000"/>
                </a:solidFill>
              </a:rPr>
              <a:t>, 2011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512815" y="6519446"/>
            <a:ext cx="2017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CS152, Spring 2011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</a:t>
            </a:r>
            <a:r>
              <a:rPr lang="en-US" dirty="0" smtClean="0"/>
              <a:t> 8 </a:t>
            </a:r>
            <a:r>
              <a:rPr lang="en-US" dirty="0"/>
              <a:t>- Address Translation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http://inst.eecs.berkeley.edu/~cs152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A7D7-0D29-4449-A22C-3A60592C7225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76200"/>
            <a:ext cx="7292975" cy="7366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Memory Fragmentation</a:t>
            </a:r>
          </a:p>
        </p:txBody>
      </p:sp>
      <p:sp>
        <p:nvSpPr>
          <p:cNvPr id="1595395" name="Rectangle 3"/>
          <p:cNvSpPr>
            <a:spLocks noChangeArrowheads="1"/>
          </p:cNvSpPr>
          <p:nvPr/>
        </p:nvSpPr>
        <p:spPr bwMode="auto">
          <a:xfrm>
            <a:off x="315913" y="4989513"/>
            <a:ext cx="8710612" cy="1184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ko-KR" altLang="en-US" sz="2400" b="1">
                <a:ea typeface="굴림" charset="-127"/>
                <a:cs typeface="굴림" charset="-127"/>
              </a:rPr>
              <a:t>  </a:t>
            </a: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As users come and go, the storage is “fragmented”. 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 Therefore, at some stage programs have to be moved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 around to compact the storage.</a:t>
            </a:r>
            <a:r>
              <a:rPr lang="en-US" altLang="ko-KR" sz="2400" b="1">
                <a:ea typeface="굴림" charset="-127"/>
                <a:cs typeface="굴림" charset="-127"/>
              </a:rPr>
              <a:t> </a:t>
            </a:r>
          </a:p>
        </p:txBody>
      </p:sp>
      <p:grpSp>
        <p:nvGrpSpPr>
          <p:cNvPr id="1595396" name="Group 4"/>
          <p:cNvGrpSpPr>
            <a:grpSpLocks/>
          </p:cNvGrpSpPr>
          <p:nvPr/>
        </p:nvGrpSpPr>
        <p:grpSpPr bwMode="auto">
          <a:xfrm>
            <a:off x="304800" y="1498600"/>
            <a:ext cx="1944688" cy="3384550"/>
            <a:chOff x="176" y="1104"/>
            <a:chExt cx="1225" cy="2132"/>
          </a:xfrm>
        </p:grpSpPr>
        <p:sp>
          <p:nvSpPr>
            <p:cNvPr id="1595397" name="Rectangle 5" descr="90%"/>
            <p:cNvSpPr>
              <a:spLocks noChangeArrowheads="1"/>
            </p:cNvSpPr>
            <p:nvPr/>
          </p:nvSpPr>
          <p:spPr bwMode="auto">
            <a:xfrm>
              <a:off x="672" y="1576"/>
              <a:ext cx="720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398" name="Rectangle 6" descr="Dark downward diagonal"/>
            <p:cNvSpPr>
              <a:spLocks noChangeArrowheads="1"/>
            </p:cNvSpPr>
            <p:nvPr/>
          </p:nvSpPr>
          <p:spPr bwMode="auto">
            <a:xfrm>
              <a:off x="672" y="2352"/>
              <a:ext cx="720" cy="384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399" name="Rectangle 7" descr="Dark upward diagonal"/>
            <p:cNvSpPr>
              <a:spLocks noChangeArrowheads="1"/>
            </p:cNvSpPr>
            <p:nvPr/>
          </p:nvSpPr>
          <p:spPr bwMode="auto">
            <a:xfrm>
              <a:off x="672" y="1776"/>
              <a:ext cx="720" cy="288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0" name="Rectangle 8" descr="20%"/>
            <p:cNvSpPr>
              <a:spLocks noChangeArrowheads="1"/>
            </p:cNvSpPr>
            <p:nvPr/>
          </p:nvSpPr>
          <p:spPr bwMode="auto">
            <a:xfrm>
              <a:off x="679" y="2044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1" name="Rectangle 9" descr="20%"/>
            <p:cNvSpPr>
              <a:spLocks noChangeArrowheads="1"/>
            </p:cNvSpPr>
            <p:nvPr/>
          </p:nvSpPr>
          <p:spPr bwMode="auto">
            <a:xfrm>
              <a:off x="679" y="2716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2" name="Line 10"/>
            <p:cNvSpPr>
              <a:spLocks noChangeShapeType="1"/>
            </p:cNvSpPr>
            <p:nvPr/>
          </p:nvSpPr>
          <p:spPr bwMode="auto">
            <a:xfrm>
              <a:off x="679" y="1188"/>
              <a:ext cx="2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3" name="Line 11"/>
            <p:cNvSpPr>
              <a:spLocks noChangeShapeType="1"/>
            </p:cNvSpPr>
            <p:nvPr/>
          </p:nvSpPr>
          <p:spPr bwMode="auto">
            <a:xfrm>
              <a:off x="687" y="156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4" name="Rectangle 12"/>
            <p:cNvSpPr>
              <a:spLocks noChangeArrowheads="1"/>
            </p:cNvSpPr>
            <p:nvPr/>
          </p:nvSpPr>
          <p:spPr bwMode="auto">
            <a:xfrm>
              <a:off x="739" y="1104"/>
              <a:ext cx="549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OS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5405" name="Line 13"/>
            <p:cNvSpPr>
              <a:spLocks noChangeShapeType="1"/>
            </p:cNvSpPr>
            <p:nvPr/>
          </p:nvSpPr>
          <p:spPr bwMode="auto">
            <a:xfrm>
              <a:off x="687" y="175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6" name="Line 14" descr="40%"/>
            <p:cNvSpPr>
              <a:spLocks noChangeShapeType="1"/>
            </p:cNvSpPr>
            <p:nvPr/>
          </p:nvSpPr>
          <p:spPr bwMode="auto">
            <a:xfrm>
              <a:off x="687" y="204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7" name="Line 15" descr="40%"/>
            <p:cNvSpPr>
              <a:spLocks noChangeShapeType="1"/>
            </p:cNvSpPr>
            <p:nvPr/>
          </p:nvSpPr>
          <p:spPr bwMode="auto">
            <a:xfrm>
              <a:off x="687" y="233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8" name="Line 16" descr="40%"/>
            <p:cNvSpPr>
              <a:spLocks noChangeShapeType="1"/>
            </p:cNvSpPr>
            <p:nvPr/>
          </p:nvSpPr>
          <p:spPr bwMode="auto">
            <a:xfrm>
              <a:off x="687" y="271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9" name="Line 17" descr="40%"/>
            <p:cNvSpPr>
              <a:spLocks noChangeShapeType="1"/>
            </p:cNvSpPr>
            <p:nvPr/>
          </p:nvSpPr>
          <p:spPr bwMode="auto">
            <a:xfrm>
              <a:off x="687" y="3004"/>
              <a:ext cx="70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10" name="Rectangle 18"/>
            <p:cNvSpPr>
              <a:spLocks noChangeArrowheads="1"/>
            </p:cNvSpPr>
            <p:nvPr/>
          </p:nvSpPr>
          <p:spPr bwMode="auto">
            <a:xfrm>
              <a:off x="816" y="1536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11" name="Rectangle 19"/>
            <p:cNvSpPr>
              <a:spLocks noChangeArrowheads="1"/>
            </p:cNvSpPr>
            <p:nvPr/>
          </p:nvSpPr>
          <p:spPr bwMode="auto">
            <a:xfrm>
              <a:off x="816" y="1776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12" name="Rectangle 20"/>
            <p:cNvSpPr>
              <a:spLocks noChangeArrowheads="1"/>
            </p:cNvSpPr>
            <p:nvPr/>
          </p:nvSpPr>
          <p:spPr bwMode="auto">
            <a:xfrm>
              <a:off x="816" y="206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13" name="Rectangle 21"/>
            <p:cNvSpPr>
              <a:spLocks noChangeArrowheads="1"/>
            </p:cNvSpPr>
            <p:nvPr/>
          </p:nvSpPr>
          <p:spPr bwMode="auto">
            <a:xfrm>
              <a:off x="816" y="2400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1595414" name="Rectangle 22"/>
            <p:cNvSpPr>
              <a:spLocks noChangeArrowheads="1"/>
            </p:cNvSpPr>
            <p:nvPr/>
          </p:nvSpPr>
          <p:spPr bwMode="auto">
            <a:xfrm>
              <a:off x="816" y="2736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15" name="Rectangle 23"/>
            <p:cNvSpPr>
              <a:spLocks noChangeArrowheads="1"/>
            </p:cNvSpPr>
            <p:nvPr/>
          </p:nvSpPr>
          <p:spPr bwMode="auto">
            <a:xfrm>
              <a:off x="176" y="1550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5416" name="Rectangle 24"/>
            <p:cNvSpPr>
              <a:spLocks noChangeArrowheads="1"/>
            </p:cNvSpPr>
            <p:nvPr/>
          </p:nvSpPr>
          <p:spPr bwMode="auto">
            <a:xfrm>
              <a:off x="176" y="1790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1595417" name="Rectangle 25"/>
            <p:cNvSpPr>
              <a:spLocks noChangeArrowheads="1"/>
            </p:cNvSpPr>
            <p:nvPr/>
          </p:nvSpPr>
          <p:spPr bwMode="auto">
            <a:xfrm>
              <a:off x="187" y="2414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1595418" name="Line 26"/>
            <p:cNvSpPr>
              <a:spLocks noChangeShapeType="1"/>
            </p:cNvSpPr>
            <p:nvPr/>
          </p:nvSpPr>
          <p:spPr bwMode="auto">
            <a:xfrm>
              <a:off x="1401" y="1188"/>
              <a:ext cx="0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95419" name="Group 27"/>
          <p:cNvGrpSpPr>
            <a:grpSpLocks/>
          </p:cNvGrpSpPr>
          <p:nvPr/>
        </p:nvGrpSpPr>
        <p:grpSpPr bwMode="auto">
          <a:xfrm>
            <a:off x="3403600" y="1476375"/>
            <a:ext cx="1970088" cy="3384550"/>
            <a:chOff x="2128" y="1090"/>
            <a:chExt cx="1241" cy="2132"/>
          </a:xfrm>
        </p:grpSpPr>
        <p:sp>
          <p:nvSpPr>
            <p:cNvPr id="1595420" name="Rectangle 28" descr="75%"/>
            <p:cNvSpPr>
              <a:spLocks noChangeArrowheads="1"/>
            </p:cNvSpPr>
            <p:nvPr/>
          </p:nvSpPr>
          <p:spPr bwMode="auto">
            <a:xfrm>
              <a:off x="2640" y="2024"/>
              <a:ext cx="720" cy="192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21" name="Rectangle 29" descr="90%"/>
            <p:cNvSpPr>
              <a:spLocks noChangeArrowheads="1"/>
            </p:cNvSpPr>
            <p:nvPr/>
          </p:nvSpPr>
          <p:spPr bwMode="auto">
            <a:xfrm>
              <a:off x="2640" y="1552"/>
              <a:ext cx="720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22" name="Rectangle 30" descr="Dark downward diagonal"/>
            <p:cNvSpPr>
              <a:spLocks noChangeArrowheads="1"/>
            </p:cNvSpPr>
            <p:nvPr/>
          </p:nvSpPr>
          <p:spPr bwMode="auto">
            <a:xfrm>
              <a:off x="2640" y="2352"/>
              <a:ext cx="720" cy="336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23" name="Rectangle 31" descr="Dark upward diagonal"/>
            <p:cNvSpPr>
              <a:spLocks noChangeArrowheads="1"/>
            </p:cNvSpPr>
            <p:nvPr/>
          </p:nvSpPr>
          <p:spPr bwMode="auto">
            <a:xfrm>
              <a:off x="2640" y="1728"/>
              <a:ext cx="720" cy="288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4" name="Rectangle 32" descr="Dark vertical"/>
            <p:cNvSpPr>
              <a:spLocks noChangeArrowheads="1"/>
            </p:cNvSpPr>
            <p:nvPr/>
          </p:nvSpPr>
          <p:spPr bwMode="auto">
            <a:xfrm>
              <a:off x="2640" y="2688"/>
              <a:ext cx="720" cy="288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5" name="Rectangle 33" descr="20%"/>
            <p:cNvSpPr>
              <a:spLocks noChangeArrowheads="1"/>
            </p:cNvSpPr>
            <p:nvPr/>
          </p:nvSpPr>
          <p:spPr bwMode="auto">
            <a:xfrm>
              <a:off x="2640" y="2222"/>
              <a:ext cx="720" cy="13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6" name="Line 34" descr="40%"/>
            <p:cNvSpPr>
              <a:spLocks noChangeShapeType="1"/>
            </p:cNvSpPr>
            <p:nvPr/>
          </p:nvSpPr>
          <p:spPr bwMode="auto">
            <a:xfrm>
              <a:off x="2656" y="235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7" name="Line 35" descr="40%"/>
            <p:cNvSpPr>
              <a:spLocks noChangeShapeType="1"/>
            </p:cNvSpPr>
            <p:nvPr/>
          </p:nvSpPr>
          <p:spPr bwMode="auto">
            <a:xfrm>
              <a:off x="2656" y="222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8" name="Line 36"/>
            <p:cNvSpPr>
              <a:spLocks noChangeShapeType="1"/>
            </p:cNvSpPr>
            <p:nvPr/>
          </p:nvSpPr>
          <p:spPr bwMode="auto">
            <a:xfrm>
              <a:off x="2640" y="1174"/>
              <a:ext cx="2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9" name="Line 37"/>
            <p:cNvSpPr>
              <a:spLocks noChangeShapeType="1"/>
            </p:cNvSpPr>
            <p:nvPr/>
          </p:nvSpPr>
          <p:spPr bwMode="auto">
            <a:xfrm>
              <a:off x="3369" y="1174"/>
              <a:ext cx="0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0" name="Line 38"/>
            <p:cNvSpPr>
              <a:spLocks noChangeShapeType="1"/>
            </p:cNvSpPr>
            <p:nvPr/>
          </p:nvSpPr>
          <p:spPr bwMode="auto">
            <a:xfrm>
              <a:off x="2656" y="155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1" name="Rectangle 39"/>
            <p:cNvSpPr>
              <a:spLocks noChangeArrowheads="1"/>
            </p:cNvSpPr>
            <p:nvPr/>
          </p:nvSpPr>
          <p:spPr bwMode="auto">
            <a:xfrm>
              <a:off x="2731" y="1090"/>
              <a:ext cx="549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OS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5432" name="Line 40"/>
            <p:cNvSpPr>
              <a:spLocks noChangeShapeType="1"/>
            </p:cNvSpPr>
            <p:nvPr/>
          </p:nvSpPr>
          <p:spPr bwMode="auto">
            <a:xfrm>
              <a:off x="2656" y="174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3" name="Line 41"/>
            <p:cNvSpPr>
              <a:spLocks noChangeShapeType="1"/>
            </p:cNvSpPr>
            <p:nvPr/>
          </p:nvSpPr>
          <p:spPr bwMode="auto">
            <a:xfrm>
              <a:off x="2656" y="203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4" name="Line 42"/>
            <p:cNvSpPr>
              <a:spLocks noChangeShapeType="1"/>
            </p:cNvSpPr>
            <p:nvPr/>
          </p:nvSpPr>
          <p:spPr bwMode="auto">
            <a:xfrm>
              <a:off x="2656" y="270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5" name="Line 43"/>
            <p:cNvSpPr>
              <a:spLocks noChangeShapeType="1"/>
            </p:cNvSpPr>
            <p:nvPr/>
          </p:nvSpPr>
          <p:spPr bwMode="auto">
            <a:xfrm>
              <a:off x="2656" y="299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6" name="Rectangle 44"/>
            <p:cNvSpPr>
              <a:spLocks noChangeArrowheads="1"/>
            </p:cNvSpPr>
            <p:nvPr/>
          </p:nvSpPr>
          <p:spPr bwMode="auto">
            <a:xfrm>
              <a:off x="2808" y="1522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37" name="Rectangle 45"/>
            <p:cNvSpPr>
              <a:spLocks noChangeArrowheads="1"/>
            </p:cNvSpPr>
            <p:nvPr/>
          </p:nvSpPr>
          <p:spPr bwMode="auto">
            <a:xfrm>
              <a:off x="2808" y="1762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38" name="Rectangle 46"/>
            <p:cNvSpPr>
              <a:spLocks noChangeArrowheads="1"/>
            </p:cNvSpPr>
            <p:nvPr/>
          </p:nvSpPr>
          <p:spPr bwMode="auto">
            <a:xfrm>
              <a:off x="2808" y="2002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39" name="Rectangle 47"/>
            <p:cNvSpPr>
              <a:spLocks noChangeArrowheads="1"/>
            </p:cNvSpPr>
            <p:nvPr/>
          </p:nvSpPr>
          <p:spPr bwMode="auto">
            <a:xfrm>
              <a:off x="2808" y="2386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1595440" name="Rectangle 48"/>
            <p:cNvSpPr>
              <a:spLocks noChangeArrowheads="1"/>
            </p:cNvSpPr>
            <p:nvPr/>
          </p:nvSpPr>
          <p:spPr bwMode="auto">
            <a:xfrm>
              <a:off x="2808" y="2722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41" name="Rectangle 49"/>
            <p:cNvSpPr>
              <a:spLocks noChangeArrowheads="1"/>
            </p:cNvSpPr>
            <p:nvPr/>
          </p:nvSpPr>
          <p:spPr bwMode="auto">
            <a:xfrm>
              <a:off x="2128" y="1536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5442" name="Rectangle 50"/>
            <p:cNvSpPr>
              <a:spLocks noChangeArrowheads="1"/>
            </p:cNvSpPr>
            <p:nvPr/>
          </p:nvSpPr>
          <p:spPr bwMode="auto">
            <a:xfrm>
              <a:off x="2128" y="1776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1595443" name="Rectangle 51"/>
            <p:cNvSpPr>
              <a:spLocks noChangeArrowheads="1"/>
            </p:cNvSpPr>
            <p:nvPr/>
          </p:nvSpPr>
          <p:spPr bwMode="auto">
            <a:xfrm>
              <a:off x="2128" y="2400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1595444" name="Rectangle 52"/>
            <p:cNvSpPr>
              <a:spLocks noChangeArrowheads="1"/>
            </p:cNvSpPr>
            <p:nvPr/>
          </p:nvSpPr>
          <p:spPr bwMode="auto">
            <a:xfrm>
              <a:off x="2128" y="2736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5</a:t>
              </a:r>
            </a:p>
          </p:txBody>
        </p:sp>
        <p:sp>
          <p:nvSpPr>
            <p:cNvPr id="1595445" name="Rectangle 53"/>
            <p:cNvSpPr>
              <a:spLocks noChangeArrowheads="1"/>
            </p:cNvSpPr>
            <p:nvPr/>
          </p:nvSpPr>
          <p:spPr bwMode="auto">
            <a:xfrm>
              <a:off x="2128" y="1968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4</a:t>
              </a:r>
            </a:p>
          </p:txBody>
        </p:sp>
        <p:sp>
          <p:nvSpPr>
            <p:cNvPr id="1595446" name="Rectangle 54"/>
            <p:cNvSpPr>
              <a:spLocks noChangeArrowheads="1"/>
            </p:cNvSpPr>
            <p:nvPr/>
          </p:nvSpPr>
          <p:spPr bwMode="auto">
            <a:xfrm>
              <a:off x="2856" y="2171"/>
              <a:ext cx="452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8K</a:t>
              </a:r>
            </a:p>
          </p:txBody>
        </p:sp>
      </p:grpSp>
      <p:grpSp>
        <p:nvGrpSpPr>
          <p:cNvPr id="1595447" name="Group 55"/>
          <p:cNvGrpSpPr>
            <a:grpSpLocks/>
          </p:cNvGrpSpPr>
          <p:nvPr/>
        </p:nvGrpSpPr>
        <p:grpSpPr bwMode="auto">
          <a:xfrm>
            <a:off x="2487613" y="1193800"/>
            <a:ext cx="1441450" cy="1066800"/>
            <a:chOff x="1551" y="912"/>
            <a:chExt cx="908" cy="672"/>
          </a:xfrm>
        </p:grpSpPr>
        <p:sp>
          <p:nvSpPr>
            <p:cNvPr id="1595448" name="Rectangle 56"/>
            <p:cNvSpPr>
              <a:spLocks noChangeArrowheads="1"/>
            </p:cNvSpPr>
            <p:nvPr/>
          </p:nvSpPr>
          <p:spPr bwMode="auto">
            <a:xfrm>
              <a:off x="1551" y="912"/>
              <a:ext cx="908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Users 4 &amp; 5 </a:t>
              </a:r>
            </a:p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arrive</a:t>
              </a:r>
            </a:p>
          </p:txBody>
        </p:sp>
        <p:sp>
          <p:nvSpPr>
            <p:cNvPr id="1595449" name="AutoShape 57"/>
            <p:cNvSpPr>
              <a:spLocks noChangeArrowheads="1"/>
            </p:cNvSpPr>
            <p:nvPr/>
          </p:nvSpPr>
          <p:spPr bwMode="auto">
            <a:xfrm>
              <a:off x="172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95450" name="Group 58"/>
          <p:cNvGrpSpPr>
            <a:grpSpLocks/>
          </p:cNvGrpSpPr>
          <p:nvPr/>
        </p:nvGrpSpPr>
        <p:grpSpPr bwMode="auto">
          <a:xfrm>
            <a:off x="5729288" y="1193800"/>
            <a:ext cx="1370012" cy="1066800"/>
            <a:chOff x="3473" y="912"/>
            <a:chExt cx="863" cy="672"/>
          </a:xfrm>
        </p:grpSpPr>
        <p:sp>
          <p:nvSpPr>
            <p:cNvPr id="1595451" name="Rectangle 59"/>
            <p:cNvSpPr>
              <a:spLocks noChangeArrowheads="1"/>
            </p:cNvSpPr>
            <p:nvPr/>
          </p:nvSpPr>
          <p:spPr bwMode="auto">
            <a:xfrm>
              <a:off x="3473" y="912"/>
              <a:ext cx="863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Users 2 &amp; 5</a:t>
              </a:r>
            </a:p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leave</a:t>
              </a:r>
            </a:p>
          </p:txBody>
        </p:sp>
        <p:sp>
          <p:nvSpPr>
            <p:cNvPr id="1595452" name="AutoShape 60"/>
            <p:cNvSpPr>
              <a:spLocks noChangeArrowheads="1"/>
            </p:cNvSpPr>
            <p:nvPr/>
          </p:nvSpPr>
          <p:spPr bwMode="auto">
            <a:xfrm>
              <a:off x="364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95453" name="Group 61"/>
          <p:cNvGrpSpPr>
            <a:grpSpLocks/>
          </p:cNvGrpSpPr>
          <p:nvPr/>
        </p:nvGrpSpPr>
        <p:grpSpPr bwMode="auto">
          <a:xfrm>
            <a:off x="6616700" y="1574800"/>
            <a:ext cx="1957388" cy="3200400"/>
            <a:chOff x="4152" y="1152"/>
            <a:chExt cx="1233" cy="2016"/>
          </a:xfrm>
        </p:grpSpPr>
        <p:sp>
          <p:nvSpPr>
            <p:cNvPr id="1595454" name="Rectangle 62" descr="75%"/>
            <p:cNvSpPr>
              <a:spLocks noChangeArrowheads="1"/>
            </p:cNvSpPr>
            <p:nvPr/>
          </p:nvSpPr>
          <p:spPr bwMode="auto">
            <a:xfrm>
              <a:off x="4656" y="2096"/>
              <a:ext cx="720" cy="192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55" name="Rectangle 63" descr="90%"/>
            <p:cNvSpPr>
              <a:spLocks noChangeArrowheads="1"/>
            </p:cNvSpPr>
            <p:nvPr/>
          </p:nvSpPr>
          <p:spPr bwMode="auto">
            <a:xfrm>
              <a:off x="4656" y="1616"/>
              <a:ext cx="720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56" name="Rectangle 64" descr="Dark downward diagonal"/>
            <p:cNvSpPr>
              <a:spLocks noChangeArrowheads="1"/>
            </p:cNvSpPr>
            <p:nvPr/>
          </p:nvSpPr>
          <p:spPr bwMode="auto">
            <a:xfrm>
              <a:off x="4656" y="2400"/>
              <a:ext cx="720" cy="384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57" name="Rectangle 65" descr="20%"/>
            <p:cNvSpPr>
              <a:spLocks noChangeArrowheads="1"/>
            </p:cNvSpPr>
            <p:nvPr/>
          </p:nvSpPr>
          <p:spPr bwMode="auto">
            <a:xfrm>
              <a:off x="4657" y="2770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58" name="Rectangle 66" descr="20%"/>
            <p:cNvSpPr>
              <a:spLocks noChangeArrowheads="1"/>
            </p:cNvSpPr>
            <p:nvPr/>
          </p:nvSpPr>
          <p:spPr bwMode="auto">
            <a:xfrm>
              <a:off x="4663" y="2294"/>
              <a:ext cx="720" cy="13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59" name="Rectangle 67" descr="20%"/>
            <p:cNvSpPr>
              <a:spLocks noChangeArrowheads="1"/>
            </p:cNvSpPr>
            <p:nvPr/>
          </p:nvSpPr>
          <p:spPr bwMode="auto">
            <a:xfrm>
              <a:off x="4663" y="1804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0" name="Rectangle 68"/>
            <p:cNvSpPr>
              <a:spLocks noChangeArrowheads="1"/>
            </p:cNvSpPr>
            <p:nvPr/>
          </p:nvSpPr>
          <p:spPr bwMode="auto">
            <a:xfrm>
              <a:off x="4663" y="2400"/>
              <a:ext cx="72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1" name="Line 69"/>
            <p:cNvSpPr>
              <a:spLocks noChangeShapeType="1"/>
            </p:cNvSpPr>
            <p:nvPr/>
          </p:nvSpPr>
          <p:spPr bwMode="auto">
            <a:xfrm>
              <a:off x="4663" y="1236"/>
              <a:ext cx="2" cy="1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2" name="Line 70"/>
            <p:cNvSpPr>
              <a:spLocks noChangeShapeType="1"/>
            </p:cNvSpPr>
            <p:nvPr/>
          </p:nvSpPr>
          <p:spPr bwMode="auto">
            <a:xfrm>
              <a:off x="5385" y="1236"/>
              <a:ext cx="0" cy="1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3" name="Line 71"/>
            <p:cNvSpPr>
              <a:spLocks noChangeShapeType="1"/>
            </p:cNvSpPr>
            <p:nvPr/>
          </p:nvSpPr>
          <p:spPr bwMode="auto">
            <a:xfrm>
              <a:off x="4671" y="161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4" name="Rectangle 72"/>
            <p:cNvSpPr>
              <a:spLocks noChangeArrowheads="1"/>
            </p:cNvSpPr>
            <p:nvPr/>
          </p:nvSpPr>
          <p:spPr bwMode="auto">
            <a:xfrm>
              <a:off x="4723" y="1152"/>
              <a:ext cx="549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OS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5465" name="Line 73" descr="40%"/>
            <p:cNvSpPr>
              <a:spLocks noChangeShapeType="1"/>
            </p:cNvSpPr>
            <p:nvPr/>
          </p:nvSpPr>
          <p:spPr bwMode="auto">
            <a:xfrm>
              <a:off x="4671" y="180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6" name="Line 74" descr="40%"/>
            <p:cNvSpPr>
              <a:spLocks noChangeShapeType="1"/>
            </p:cNvSpPr>
            <p:nvPr/>
          </p:nvSpPr>
          <p:spPr bwMode="auto">
            <a:xfrm>
              <a:off x="4671" y="209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7" name="Line 75"/>
            <p:cNvSpPr>
              <a:spLocks noChangeShapeType="1"/>
            </p:cNvSpPr>
            <p:nvPr/>
          </p:nvSpPr>
          <p:spPr bwMode="auto">
            <a:xfrm>
              <a:off x="4671" y="276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8" name="Line 76"/>
            <p:cNvSpPr>
              <a:spLocks noChangeShapeType="1"/>
            </p:cNvSpPr>
            <p:nvPr/>
          </p:nvSpPr>
          <p:spPr bwMode="auto">
            <a:xfrm>
              <a:off x="4671" y="305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9" name="Rectangle 77"/>
            <p:cNvSpPr>
              <a:spLocks noChangeArrowheads="1"/>
            </p:cNvSpPr>
            <p:nvPr/>
          </p:nvSpPr>
          <p:spPr bwMode="auto">
            <a:xfrm>
              <a:off x="4848" y="158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70" name="Rectangle 78"/>
            <p:cNvSpPr>
              <a:spLocks noChangeArrowheads="1"/>
            </p:cNvSpPr>
            <p:nvPr/>
          </p:nvSpPr>
          <p:spPr bwMode="auto">
            <a:xfrm>
              <a:off x="4848" y="182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71" name="Rectangle 79"/>
            <p:cNvSpPr>
              <a:spLocks noChangeArrowheads="1"/>
            </p:cNvSpPr>
            <p:nvPr/>
          </p:nvSpPr>
          <p:spPr bwMode="auto">
            <a:xfrm>
              <a:off x="4848" y="206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72" name="Rectangle 80"/>
            <p:cNvSpPr>
              <a:spLocks noChangeArrowheads="1"/>
            </p:cNvSpPr>
            <p:nvPr/>
          </p:nvSpPr>
          <p:spPr bwMode="auto">
            <a:xfrm>
              <a:off x="4848" y="2460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1595473" name="Rectangle 81"/>
            <p:cNvSpPr>
              <a:spLocks noChangeArrowheads="1"/>
            </p:cNvSpPr>
            <p:nvPr/>
          </p:nvSpPr>
          <p:spPr bwMode="auto">
            <a:xfrm>
              <a:off x="4848" y="278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74" name="Rectangle 82"/>
            <p:cNvSpPr>
              <a:spLocks noChangeArrowheads="1"/>
            </p:cNvSpPr>
            <p:nvPr/>
          </p:nvSpPr>
          <p:spPr bwMode="auto">
            <a:xfrm>
              <a:off x="4152" y="1598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5475" name="Line 83" descr="40%"/>
            <p:cNvSpPr>
              <a:spLocks noChangeShapeType="1"/>
            </p:cNvSpPr>
            <p:nvPr/>
          </p:nvSpPr>
          <p:spPr bwMode="auto">
            <a:xfrm>
              <a:off x="4671" y="228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76" name="Rectangle 84"/>
            <p:cNvSpPr>
              <a:spLocks noChangeArrowheads="1"/>
            </p:cNvSpPr>
            <p:nvPr/>
          </p:nvSpPr>
          <p:spPr bwMode="auto">
            <a:xfrm>
              <a:off x="4152" y="2078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4</a:t>
              </a:r>
            </a:p>
          </p:txBody>
        </p:sp>
        <p:sp>
          <p:nvSpPr>
            <p:cNvPr id="1595477" name="Line 85" descr="40%"/>
            <p:cNvSpPr>
              <a:spLocks noChangeShapeType="1"/>
            </p:cNvSpPr>
            <p:nvPr/>
          </p:nvSpPr>
          <p:spPr bwMode="auto">
            <a:xfrm>
              <a:off x="4654" y="2418"/>
              <a:ext cx="7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78" name="Rectangle 86"/>
            <p:cNvSpPr>
              <a:spLocks noChangeArrowheads="1"/>
            </p:cNvSpPr>
            <p:nvPr/>
          </p:nvSpPr>
          <p:spPr bwMode="auto">
            <a:xfrm>
              <a:off x="4821" y="2235"/>
              <a:ext cx="452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8K</a:t>
              </a:r>
            </a:p>
          </p:txBody>
        </p:sp>
        <p:sp>
          <p:nvSpPr>
            <p:cNvPr id="1595479" name="Rectangle 87"/>
            <p:cNvSpPr>
              <a:spLocks noChangeArrowheads="1"/>
            </p:cNvSpPr>
            <p:nvPr/>
          </p:nvSpPr>
          <p:spPr bwMode="auto">
            <a:xfrm>
              <a:off x="4152" y="2448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</p:grpSp>
      <p:sp>
        <p:nvSpPr>
          <p:cNvPr id="1595480" name="Rectangle 88" descr="20%"/>
          <p:cNvSpPr>
            <a:spLocks noChangeArrowheads="1"/>
          </p:cNvSpPr>
          <p:nvPr/>
        </p:nvSpPr>
        <p:spPr bwMode="auto">
          <a:xfrm>
            <a:off x="7783513" y="1035050"/>
            <a:ext cx="1143000" cy="457200"/>
          </a:xfrm>
          <a:prstGeom prst="rect">
            <a:avLst/>
          </a:prstGeom>
          <a:pattFill prst="pct20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5481" name="Text Box 89"/>
          <p:cNvSpPr txBox="1">
            <a:spLocks noChangeArrowheads="1"/>
          </p:cNvSpPr>
          <p:nvPr/>
        </p:nvSpPr>
        <p:spPr bwMode="auto">
          <a:xfrm>
            <a:off x="8016875" y="1047750"/>
            <a:ext cx="684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free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9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59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9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595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53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2453-03A2-454C-A9B7-50DA4B18F7D7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0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620000" cy="533400"/>
          </a:xfrm>
          <a:noFill/>
          <a:ln/>
        </p:spPr>
        <p:txBody>
          <a:bodyPr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Processor-generated </a:t>
            </a:r>
            <a:r>
              <a:rPr lang="en-US" altLang="ko-KR" dirty="0">
                <a:ea typeface="굴림" charset="-127"/>
                <a:cs typeface="굴림" charset="-127"/>
              </a:rPr>
              <a:t>address</a:t>
            </a:r>
            <a:r>
              <a:rPr lang="en-US" altLang="ko-KR" dirty="0" smtClean="0">
                <a:ea typeface="굴림" charset="-127"/>
                <a:cs typeface="굴림" charset="-127"/>
              </a:rPr>
              <a:t> can be split into:</a:t>
            </a:r>
          </a:p>
          <a:p>
            <a:pPr>
              <a:buNone/>
            </a:pPr>
            <a:endParaRPr lang="en-US" altLang="ko-KR" dirty="0" smtClean="0">
              <a:ea typeface="굴림" charset="-127"/>
              <a:cs typeface="굴림" charset="-127"/>
            </a:endParaRPr>
          </a:p>
        </p:txBody>
      </p:sp>
      <p:sp>
        <p:nvSpPr>
          <p:cNvPr id="1650691" name="Rectangle 3"/>
          <p:cNvSpPr>
            <a:spLocks noGrp="1" noChangeArrowheads="1"/>
          </p:cNvSpPr>
          <p:nvPr>
            <p:ph type="title"/>
          </p:nvPr>
        </p:nvSpPr>
        <p:spPr>
          <a:xfrm>
            <a:off x="598487" y="152400"/>
            <a:ext cx="7292975" cy="7366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Paged Memory Systems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1650692" name="Rectangle 4"/>
          <p:cNvSpPr>
            <a:spLocks noChangeArrowheads="1"/>
          </p:cNvSpPr>
          <p:nvPr/>
        </p:nvSpPr>
        <p:spPr bwMode="auto">
          <a:xfrm>
            <a:off x="1131887" y="5232400"/>
            <a:ext cx="6915150" cy="8318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tables make it possible to store the pages of a program non-contiguously.</a:t>
            </a:r>
          </a:p>
        </p:txBody>
      </p:sp>
      <p:grpSp>
        <p:nvGrpSpPr>
          <p:cNvPr id="1650693" name="Group 5"/>
          <p:cNvGrpSpPr>
            <a:grpSpLocks/>
          </p:cNvGrpSpPr>
          <p:nvPr/>
        </p:nvGrpSpPr>
        <p:grpSpPr bwMode="auto">
          <a:xfrm>
            <a:off x="1120775" y="3136900"/>
            <a:ext cx="1117600" cy="1193800"/>
            <a:chOff x="396" y="2208"/>
            <a:chExt cx="704" cy="944"/>
          </a:xfrm>
        </p:grpSpPr>
        <p:sp>
          <p:nvSpPr>
            <p:cNvPr id="1650694" name="Rectangle 6"/>
            <p:cNvSpPr>
              <a:spLocks noChangeArrowheads="1"/>
            </p:cNvSpPr>
            <p:nvPr/>
          </p:nvSpPr>
          <p:spPr bwMode="auto">
            <a:xfrm>
              <a:off x="396" y="2208"/>
              <a:ext cx="704" cy="9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695" name="Line 7"/>
            <p:cNvSpPr>
              <a:spLocks noChangeShapeType="1"/>
            </p:cNvSpPr>
            <p:nvPr/>
          </p:nvSpPr>
          <p:spPr bwMode="auto">
            <a:xfrm>
              <a:off x="396" y="244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696" name="Line 8"/>
            <p:cNvSpPr>
              <a:spLocks noChangeShapeType="1"/>
            </p:cNvSpPr>
            <p:nvPr/>
          </p:nvSpPr>
          <p:spPr bwMode="auto">
            <a:xfrm>
              <a:off x="396" y="268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697" name="Line 9"/>
            <p:cNvSpPr>
              <a:spLocks noChangeShapeType="1"/>
            </p:cNvSpPr>
            <p:nvPr/>
          </p:nvSpPr>
          <p:spPr bwMode="auto">
            <a:xfrm>
              <a:off x="396" y="292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50698" name="Rectangle 10"/>
          <p:cNvSpPr>
            <a:spLocks noChangeArrowheads="1"/>
          </p:cNvSpPr>
          <p:nvPr/>
        </p:nvSpPr>
        <p:spPr bwMode="auto">
          <a:xfrm>
            <a:off x="3267075" y="3086100"/>
            <a:ext cx="1117600" cy="11938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699" name="Line 11"/>
          <p:cNvSpPr>
            <a:spLocks noChangeShapeType="1"/>
          </p:cNvSpPr>
          <p:nvPr/>
        </p:nvSpPr>
        <p:spPr bwMode="auto">
          <a:xfrm>
            <a:off x="3267075" y="33782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00" name="Line 12"/>
          <p:cNvSpPr>
            <a:spLocks noChangeShapeType="1"/>
          </p:cNvSpPr>
          <p:nvPr/>
        </p:nvSpPr>
        <p:spPr bwMode="auto">
          <a:xfrm>
            <a:off x="3267075" y="36830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01" name="Line 13"/>
          <p:cNvSpPr>
            <a:spLocks noChangeShapeType="1"/>
          </p:cNvSpPr>
          <p:nvPr/>
        </p:nvSpPr>
        <p:spPr bwMode="auto">
          <a:xfrm>
            <a:off x="3267075" y="39878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02" name="Rectangle 14"/>
          <p:cNvSpPr>
            <a:spLocks noChangeArrowheads="1"/>
          </p:cNvSpPr>
          <p:nvPr/>
        </p:nvSpPr>
        <p:spPr bwMode="auto">
          <a:xfrm>
            <a:off x="2935287" y="30543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50703" name="Rectangle 15"/>
          <p:cNvSpPr>
            <a:spLocks noChangeArrowheads="1"/>
          </p:cNvSpPr>
          <p:nvPr/>
        </p:nvSpPr>
        <p:spPr bwMode="auto">
          <a:xfrm>
            <a:off x="2935287" y="33591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</a:t>
            </a:r>
          </a:p>
        </p:txBody>
      </p:sp>
      <p:sp>
        <p:nvSpPr>
          <p:cNvPr id="1650704" name="Rectangle 16"/>
          <p:cNvSpPr>
            <a:spLocks noChangeArrowheads="1"/>
          </p:cNvSpPr>
          <p:nvPr/>
        </p:nvSpPr>
        <p:spPr bwMode="auto">
          <a:xfrm>
            <a:off x="2935287" y="36639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</a:t>
            </a:r>
          </a:p>
        </p:txBody>
      </p:sp>
      <p:sp>
        <p:nvSpPr>
          <p:cNvPr id="1650705" name="Rectangle 17"/>
          <p:cNvSpPr>
            <a:spLocks noChangeArrowheads="1"/>
          </p:cNvSpPr>
          <p:nvPr/>
        </p:nvSpPr>
        <p:spPr bwMode="auto">
          <a:xfrm>
            <a:off x="2935287" y="39687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3</a:t>
            </a:r>
          </a:p>
        </p:txBody>
      </p:sp>
      <p:sp>
        <p:nvSpPr>
          <p:cNvPr id="1650706" name="Rectangle 18"/>
          <p:cNvSpPr>
            <a:spLocks noChangeArrowheads="1"/>
          </p:cNvSpPr>
          <p:nvPr/>
        </p:nvSpPr>
        <p:spPr bwMode="auto">
          <a:xfrm>
            <a:off x="1493837" y="30988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50707" name="Rectangle 19"/>
          <p:cNvSpPr>
            <a:spLocks noChangeArrowheads="1"/>
          </p:cNvSpPr>
          <p:nvPr/>
        </p:nvSpPr>
        <p:spPr bwMode="auto">
          <a:xfrm>
            <a:off x="1493837" y="33909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1</a:t>
            </a:r>
          </a:p>
        </p:txBody>
      </p:sp>
      <p:sp>
        <p:nvSpPr>
          <p:cNvPr id="1650708" name="Rectangle 20"/>
          <p:cNvSpPr>
            <a:spLocks noChangeArrowheads="1"/>
          </p:cNvSpPr>
          <p:nvPr/>
        </p:nvSpPr>
        <p:spPr bwMode="auto">
          <a:xfrm>
            <a:off x="1493837" y="37211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2</a:t>
            </a:r>
          </a:p>
        </p:txBody>
      </p:sp>
      <p:sp>
        <p:nvSpPr>
          <p:cNvPr id="1650709" name="Rectangle 21"/>
          <p:cNvSpPr>
            <a:spLocks noChangeArrowheads="1"/>
          </p:cNvSpPr>
          <p:nvPr/>
        </p:nvSpPr>
        <p:spPr bwMode="auto">
          <a:xfrm>
            <a:off x="1493837" y="40005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3</a:t>
            </a:r>
          </a:p>
        </p:txBody>
      </p:sp>
      <p:sp>
        <p:nvSpPr>
          <p:cNvPr id="1650710" name="Rectangle 22"/>
          <p:cNvSpPr>
            <a:spLocks noChangeArrowheads="1"/>
          </p:cNvSpPr>
          <p:nvPr/>
        </p:nvSpPr>
        <p:spPr bwMode="auto">
          <a:xfrm>
            <a:off x="750887" y="4413250"/>
            <a:ext cx="1865313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 Space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 User-1</a:t>
            </a:r>
          </a:p>
        </p:txBody>
      </p:sp>
      <p:sp>
        <p:nvSpPr>
          <p:cNvPr id="1650711" name="Rectangle 23"/>
          <p:cNvSpPr>
            <a:spLocks noChangeArrowheads="1"/>
          </p:cNvSpPr>
          <p:nvPr/>
        </p:nvSpPr>
        <p:spPr bwMode="auto">
          <a:xfrm>
            <a:off x="3089275" y="4476750"/>
            <a:ext cx="15144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 User-1</a:t>
            </a:r>
          </a:p>
        </p:txBody>
      </p:sp>
      <p:sp>
        <p:nvSpPr>
          <p:cNvPr id="1650712" name="Line 24"/>
          <p:cNvSpPr>
            <a:spLocks noChangeShapeType="1"/>
          </p:cNvSpPr>
          <p:nvPr/>
        </p:nvSpPr>
        <p:spPr bwMode="auto">
          <a:xfrm>
            <a:off x="4429125" y="3848100"/>
            <a:ext cx="2019300" cy="10795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13" name="Line 25"/>
          <p:cNvSpPr>
            <a:spLocks noChangeShapeType="1"/>
          </p:cNvSpPr>
          <p:nvPr/>
        </p:nvSpPr>
        <p:spPr bwMode="auto">
          <a:xfrm flipV="1">
            <a:off x="4418012" y="3111500"/>
            <a:ext cx="2055813" cy="4318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14" name="Line 26"/>
          <p:cNvSpPr>
            <a:spLocks noChangeShapeType="1"/>
          </p:cNvSpPr>
          <p:nvPr/>
        </p:nvSpPr>
        <p:spPr bwMode="auto">
          <a:xfrm>
            <a:off x="4418012" y="3225800"/>
            <a:ext cx="2068513" cy="176213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15" name="Line 27"/>
          <p:cNvSpPr>
            <a:spLocks noChangeShapeType="1"/>
          </p:cNvSpPr>
          <p:nvPr/>
        </p:nvSpPr>
        <p:spPr bwMode="auto">
          <a:xfrm>
            <a:off x="4418012" y="4152900"/>
            <a:ext cx="2055813" cy="198438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50716" name="Group 28"/>
          <p:cNvGrpSpPr>
            <a:grpSpLocks/>
          </p:cNvGrpSpPr>
          <p:nvPr/>
        </p:nvGrpSpPr>
        <p:grpSpPr bwMode="auto">
          <a:xfrm>
            <a:off x="6473825" y="2565400"/>
            <a:ext cx="1143000" cy="2540000"/>
            <a:chOff x="4240" y="1976"/>
            <a:chExt cx="720" cy="1600"/>
          </a:xfrm>
        </p:grpSpPr>
        <p:grpSp>
          <p:nvGrpSpPr>
            <p:cNvPr id="1650717" name="Group 29"/>
            <p:cNvGrpSpPr>
              <a:grpSpLocks/>
            </p:cNvGrpSpPr>
            <p:nvPr/>
          </p:nvGrpSpPr>
          <p:grpSpPr bwMode="auto">
            <a:xfrm>
              <a:off x="4240" y="1976"/>
              <a:ext cx="720" cy="1600"/>
              <a:chOff x="4240" y="1976"/>
              <a:chExt cx="720" cy="1600"/>
            </a:xfrm>
          </p:grpSpPr>
          <p:sp>
            <p:nvSpPr>
              <p:cNvPr id="1650718" name="Line 30"/>
              <p:cNvSpPr>
                <a:spLocks noChangeShapeType="1"/>
              </p:cNvSpPr>
              <p:nvPr/>
            </p:nvSpPr>
            <p:spPr bwMode="auto">
              <a:xfrm>
                <a:off x="4240" y="1976"/>
                <a:ext cx="0" cy="1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19" name="Line 31"/>
              <p:cNvSpPr>
                <a:spLocks noChangeShapeType="1"/>
              </p:cNvSpPr>
              <p:nvPr/>
            </p:nvSpPr>
            <p:spPr bwMode="auto">
              <a:xfrm>
                <a:off x="4960" y="1976"/>
                <a:ext cx="0" cy="1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0" name="Line 32"/>
              <p:cNvSpPr>
                <a:spLocks noChangeShapeType="1"/>
              </p:cNvSpPr>
              <p:nvPr/>
            </p:nvSpPr>
            <p:spPr bwMode="auto">
              <a:xfrm>
                <a:off x="4248" y="212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1" name="Line 33"/>
              <p:cNvSpPr>
                <a:spLocks noChangeShapeType="1"/>
              </p:cNvSpPr>
              <p:nvPr/>
            </p:nvSpPr>
            <p:spPr bwMode="auto">
              <a:xfrm>
                <a:off x="4248" y="232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2" name="Line 34"/>
              <p:cNvSpPr>
                <a:spLocks noChangeShapeType="1"/>
              </p:cNvSpPr>
              <p:nvPr/>
            </p:nvSpPr>
            <p:spPr bwMode="auto">
              <a:xfrm>
                <a:off x="4248" y="251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3" name="Line 35"/>
              <p:cNvSpPr>
                <a:spLocks noChangeShapeType="1"/>
              </p:cNvSpPr>
              <p:nvPr/>
            </p:nvSpPr>
            <p:spPr bwMode="auto">
              <a:xfrm>
                <a:off x="4248" y="271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4" name="Line 36"/>
              <p:cNvSpPr>
                <a:spLocks noChangeShapeType="1"/>
              </p:cNvSpPr>
              <p:nvPr/>
            </p:nvSpPr>
            <p:spPr bwMode="auto">
              <a:xfrm>
                <a:off x="4248" y="290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5" name="Line 37"/>
              <p:cNvSpPr>
                <a:spLocks noChangeShapeType="1"/>
              </p:cNvSpPr>
              <p:nvPr/>
            </p:nvSpPr>
            <p:spPr bwMode="auto">
              <a:xfrm>
                <a:off x="4248" y="310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6" name="Line 38"/>
              <p:cNvSpPr>
                <a:spLocks noChangeShapeType="1"/>
              </p:cNvSpPr>
              <p:nvPr/>
            </p:nvSpPr>
            <p:spPr bwMode="auto">
              <a:xfrm>
                <a:off x="4248" y="329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7" name="Line 39"/>
              <p:cNvSpPr>
                <a:spLocks noChangeShapeType="1"/>
              </p:cNvSpPr>
              <p:nvPr/>
            </p:nvSpPr>
            <p:spPr bwMode="auto">
              <a:xfrm>
                <a:off x="4248" y="349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50728" name="Group 40"/>
            <p:cNvGrpSpPr>
              <a:grpSpLocks/>
            </p:cNvGrpSpPr>
            <p:nvPr/>
          </p:nvGrpSpPr>
          <p:grpSpPr bwMode="auto">
            <a:xfrm>
              <a:off x="4475" y="2103"/>
              <a:ext cx="206" cy="1406"/>
              <a:chOff x="4523" y="2119"/>
              <a:chExt cx="206" cy="1406"/>
            </a:xfrm>
          </p:grpSpPr>
          <p:sp>
            <p:nvSpPr>
              <p:cNvPr id="1650729" name="Rectangle 41"/>
              <p:cNvSpPr>
                <a:spLocks noChangeArrowheads="1"/>
              </p:cNvSpPr>
              <p:nvPr/>
            </p:nvSpPr>
            <p:spPr bwMode="auto">
              <a:xfrm>
                <a:off x="4523" y="2119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1</a:t>
                </a:r>
              </a:p>
            </p:txBody>
          </p:sp>
          <p:sp>
            <p:nvSpPr>
              <p:cNvPr id="1650730" name="Rectangle 42"/>
              <p:cNvSpPr>
                <a:spLocks noChangeArrowheads="1"/>
              </p:cNvSpPr>
              <p:nvPr/>
            </p:nvSpPr>
            <p:spPr bwMode="auto">
              <a:xfrm>
                <a:off x="4523" y="2327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0</a:t>
                </a:r>
              </a:p>
            </p:txBody>
          </p:sp>
          <p:sp>
            <p:nvSpPr>
              <p:cNvPr id="1650731" name="Rectangle 43"/>
              <p:cNvSpPr>
                <a:spLocks noChangeArrowheads="1"/>
              </p:cNvSpPr>
              <p:nvPr/>
            </p:nvSpPr>
            <p:spPr bwMode="auto">
              <a:xfrm>
                <a:off x="4523" y="3296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2</a:t>
                </a:r>
              </a:p>
            </p:txBody>
          </p:sp>
          <p:sp>
            <p:nvSpPr>
              <p:cNvPr id="1650732" name="Rectangle 44"/>
              <p:cNvSpPr>
                <a:spLocks noChangeArrowheads="1"/>
              </p:cNvSpPr>
              <p:nvPr/>
            </p:nvSpPr>
            <p:spPr bwMode="auto">
              <a:xfrm>
                <a:off x="4523" y="2906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3</a:t>
                </a:r>
              </a:p>
            </p:txBody>
          </p:sp>
        </p:grpSp>
      </p:grpSp>
      <p:grpSp>
        <p:nvGrpSpPr>
          <p:cNvPr id="1650733" name="Group 45"/>
          <p:cNvGrpSpPr>
            <a:grpSpLocks/>
          </p:cNvGrpSpPr>
          <p:nvPr/>
        </p:nvGrpSpPr>
        <p:grpSpPr bwMode="auto">
          <a:xfrm>
            <a:off x="3048000" y="1371600"/>
            <a:ext cx="2919413" cy="412750"/>
            <a:chOff x="1654" y="1312"/>
            <a:chExt cx="1839" cy="260"/>
          </a:xfrm>
        </p:grpSpPr>
        <p:sp>
          <p:nvSpPr>
            <p:cNvPr id="1650734" name="Rectangle 46"/>
            <p:cNvSpPr>
              <a:spLocks noChangeArrowheads="1"/>
            </p:cNvSpPr>
            <p:nvPr/>
          </p:nvSpPr>
          <p:spPr bwMode="auto">
            <a:xfrm>
              <a:off x="1654" y="1316"/>
              <a:ext cx="1839" cy="256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page number      </a:t>
              </a:r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offset</a:t>
              </a:r>
              <a:endParaRPr lang="en-US" altLang="ko-KR" sz="1800"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50735" name="Line 47"/>
            <p:cNvSpPr>
              <a:spLocks noChangeShapeType="1"/>
            </p:cNvSpPr>
            <p:nvPr/>
          </p:nvSpPr>
          <p:spPr bwMode="auto">
            <a:xfrm>
              <a:off x="2856" y="1312"/>
              <a:ext cx="0" cy="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04800" y="19812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굴림" charset="-127"/>
              </a:rPr>
              <a:t>A page table contains the physical address of the base of each page:</a:t>
            </a:r>
            <a:endParaRPr kumimoji="0" lang="ko-KR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굴림" charset="-127"/>
            </a:endParaRPr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7509211" y="3352800"/>
            <a:ext cx="1634789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EAA8-CAA0-EF4B-B3C1-ABB37D263657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177800"/>
            <a:ext cx="7292975" cy="7366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Private Address Space per User</a:t>
            </a:r>
          </a:p>
        </p:txBody>
      </p:sp>
      <p:sp>
        <p:nvSpPr>
          <p:cNvPr id="1599491" name="Rectangle 3"/>
          <p:cNvSpPr>
            <a:spLocks noChangeArrowheads="1"/>
          </p:cNvSpPr>
          <p:nvPr/>
        </p:nvSpPr>
        <p:spPr bwMode="auto">
          <a:xfrm>
            <a:off x="304800" y="5524500"/>
            <a:ext cx="67833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ko-KR" altLang="en-US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Each user has a page table 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Page table contains an entry for each user page</a:t>
            </a:r>
          </a:p>
        </p:txBody>
      </p:sp>
      <p:grpSp>
        <p:nvGrpSpPr>
          <p:cNvPr id="1599492" name="Group 4"/>
          <p:cNvGrpSpPr>
            <a:grpSpLocks/>
          </p:cNvGrpSpPr>
          <p:nvPr/>
        </p:nvGrpSpPr>
        <p:grpSpPr bwMode="auto">
          <a:xfrm>
            <a:off x="317500" y="1092200"/>
            <a:ext cx="8532813" cy="5029200"/>
            <a:chOff x="88" y="856"/>
            <a:chExt cx="5375" cy="3168"/>
          </a:xfrm>
        </p:grpSpPr>
        <p:sp>
          <p:nvSpPr>
            <p:cNvPr id="1599493" name="Rectangle 5"/>
            <p:cNvSpPr>
              <a:spLocks noChangeArrowheads="1"/>
            </p:cNvSpPr>
            <p:nvPr/>
          </p:nvSpPr>
          <p:spPr bwMode="auto">
            <a:xfrm>
              <a:off x="672" y="2704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4" name="Rectangle 6"/>
            <p:cNvSpPr>
              <a:spLocks noChangeArrowheads="1"/>
            </p:cNvSpPr>
            <p:nvPr/>
          </p:nvSpPr>
          <p:spPr bwMode="auto">
            <a:xfrm>
              <a:off x="672" y="1936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5" name="Rectangle 7"/>
            <p:cNvSpPr>
              <a:spLocks noChangeArrowheads="1"/>
            </p:cNvSpPr>
            <p:nvPr/>
          </p:nvSpPr>
          <p:spPr bwMode="auto">
            <a:xfrm>
              <a:off x="672" y="1104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6" name="Rectangle 8" descr="90%"/>
            <p:cNvSpPr>
              <a:spLocks noChangeArrowheads="1"/>
            </p:cNvSpPr>
            <p:nvPr/>
          </p:nvSpPr>
          <p:spPr bwMode="auto">
            <a:xfrm>
              <a:off x="672" y="888"/>
              <a:ext cx="704" cy="656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7" name="Line 9"/>
            <p:cNvSpPr>
              <a:spLocks noChangeShapeType="1"/>
            </p:cNvSpPr>
            <p:nvPr/>
          </p:nvSpPr>
          <p:spPr bwMode="auto">
            <a:xfrm>
              <a:off x="672" y="1103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8" name="Line 10"/>
            <p:cNvSpPr>
              <a:spLocks noChangeShapeType="1"/>
            </p:cNvSpPr>
            <p:nvPr/>
          </p:nvSpPr>
          <p:spPr bwMode="auto">
            <a:xfrm>
              <a:off x="672" y="1325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9" name="Rectangle 11"/>
            <p:cNvSpPr>
              <a:spLocks noChangeArrowheads="1"/>
            </p:cNvSpPr>
            <p:nvPr/>
          </p:nvSpPr>
          <p:spPr bwMode="auto">
            <a:xfrm>
              <a:off x="848" y="1112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00" name="Rectangle 12"/>
            <p:cNvSpPr>
              <a:spLocks noChangeArrowheads="1"/>
            </p:cNvSpPr>
            <p:nvPr/>
          </p:nvSpPr>
          <p:spPr bwMode="auto">
            <a:xfrm>
              <a:off x="88" y="1080"/>
              <a:ext cx="58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9501" name="Rectangle 13"/>
            <p:cNvSpPr>
              <a:spLocks noChangeArrowheads="1"/>
            </p:cNvSpPr>
            <p:nvPr/>
          </p:nvSpPr>
          <p:spPr bwMode="auto">
            <a:xfrm>
              <a:off x="1911" y="1368"/>
              <a:ext cx="95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Page Table </a:t>
              </a:r>
            </a:p>
          </p:txBody>
        </p:sp>
        <p:grpSp>
          <p:nvGrpSpPr>
            <p:cNvPr id="1599502" name="Group 14"/>
            <p:cNvGrpSpPr>
              <a:grpSpLocks/>
            </p:cNvGrpSpPr>
            <p:nvPr/>
          </p:nvGrpSpPr>
          <p:grpSpPr bwMode="auto">
            <a:xfrm>
              <a:off x="1976" y="889"/>
              <a:ext cx="704" cy="519"/>
              <a:chOff x="1976" y="889"/>
              <a:chExt cx="704" cy="519"/>
            </a:xfrm>
          </p:grpSpPr>
          <p:sp>
            <p:nvSpPr>
              <p:cNvPr id="1599503" name="Rectangle 15"/>
              <p:cNvSpPr>
                <a:spLocks noChangeArrowheads="1"/>
              </p:cNvSpPr>
              <p:nvPr/>
            </p:nvSpPr>
            <p:spPr bwMode="auto">
              <a:xfrm>
                <a:off x="1976" y="889"/>
                <a:ext cx="704" cy="5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04" name="Line 16"/>
              <p:cNvSpPr>
                <a:spLocks noChangeShapeType="1"/>
              </p:cNvSpPr>
              <p:nvPr/>
            </p:nvSpPr>
            <p:spPr bwMode="auto">
              <a:xfrm>
                <a:off x="1976" y="105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05" name="Line 17"/>
              <p:cNvSpPr>
                <a:spLocks noChangeShapeType="1"/>
              </p:cNvSpPr>
              <p:nvPr/>
            </p:nvSpPr>
            <p:spPr bwMode="auto">
              <a:xfrm>
                <a:off x="1976" y="1235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99506" name="Rectangle 18" descr="Dark upward diagonal"/>
            <p:cNvSpPr>
              <a:spLocks noChangeArrowheads="1"/>
            </p:cNvSpPr>
            <p:nvPr/>
          </p:nvSpPr>
          <p:spPr bwMode="auto">
            <a:xfrm>
              <a:off x="672" y="1712"/>
              <a:ext cx="704" cy="65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07" name="Line 19"/>
            <p:cNvSpPr>
              <a:spLocks noChangeShapeType="1"/>
            </p:cNvSpPr>
            <p:nvPr/>
          </p:nvSpPr>
          <p:spPr bwMode="auto">
            <a:xfrm>
              <a:off x="672" y="1927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08" name="Line 20"/>
            <p:cNvSpPr>
              <a:spLocks noChangeShapeType="1"/>
            </p:cNvSpPr>
            <p:nvPr/>
          </p:nvSpPr>
          <p:spPr bwMode="auto">
            <a:xfrm>
              <a:off x="672" y="214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09" name="Rectangle 21"/>
            <p:cNvSpPr>
              <a:spLocks noChangeArrowheads="1"/>
            </p:cNvSpPr>
            <p:nvPr/>
          </p:nvSpPr>
          <p:spPr bwMode="auto">
            <a:xfrm>
              <a:off x="800" y="1928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10" name="Rectangle 22"/>
            <p:cNvSpPr>
              <a:spLocks noChangeArrowheads="1"/>
            </p:cNvSpPr>
            <p:nvPr/>
          </p:nvSpPr>
          <p:spPr bwMode="auto">
            <a:xfrm>
              <a:off x="88" y="1896"/>
              <a:ext cx="58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1599511" name="Rectangle 23"/>
            <p:cNvSpPr>
              <a:spLocks noChangeArrowheads="1"/>
            </p:cNvSpPr>
            <p:nvPr/>
          </p:nvSpPr>
          <p:spPr bwMode="auto">
            <a:xfrm>
              <a:off x="1911" y="2288"/>
              <a:ext cx="95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Page Table</a:t>
              </a: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 </a:t>
              </a:r>
            </a:p>
          </p:txBody>
        </p:sp>
        <p:grpSp>
          <p:nvGrpSpPr>
            <p:cNvPr id="1599512" name="Group 24"/>
            <p:cNvGrpSpPr>
              <a:grpSpLocks/>
            </p:cNvGrpSpPr>
            <p:nvPr/>
          </p:nvGrpSpPr>
          <p:grpSpPr bwMode="auto">
            <a:xfrm>
              <a:off x="1976" y="1801"/>
              <a:ext cx="704" cy="519"/>
              <a:chOff x="1976" y="1801"/>
              <a:chExt cx="704" cy="519"/>
            </a:xfrm>
          </p:grpSpPr>
          <p:sp>
            <p:nvSpPr>
              <p:cNvPr id="1599513" name="Rectangle 25"/>
              <p:cNvSpPr>
                <a:spLocks noChangeArrowheads="1"/>
              </p:cNvSpPr>
              <p:nvPr/>
            </p:nvSpPr>
            <p:spPr bwMode="auto">
              <a:xfrm>
                <a:off x="1976" y="1801"/>
                <a:ext cx="704" cy="5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14" name="Line 26"/>
              <p:cNvSpPr>
                <a:spLocks noChangeShapeType="1"/>
              </p:cNvSpPr>
              <p:nvPr/>
            </p:nvSpPr>
            <p:spPr bwMode="auto">
              <a:xfrm>
                <a:off x="1976" y="197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15" name="Line 27"/>
              <p:cNvSpPr>
                <a:spLocks noChangeShapeType="1"/>
              </p:cNvSpPr>
              <p:nvPr/>
            </p:nvSpPr>
            <p:spPr bwMode="auto">
              <a:xfrm>
                <a:off x="1976" y="214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99516" name="Rectangle 28"/>
            <p:cNvSpPr>
              <a:spLocks noChangeArrowheads="1"/>
            </p:cNvSpPr>
            <p:nvPr/>
          </p:nvSpPr>
          <p:spPr bwMode="auto">
            <a:xfrm>
              <a:off x="672" y="2488"/>
              <a:ext cx="704" cy="87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17" name="Line 29"/>
            <p:cNvSpPr>
              <a:spLocks noChangeShapeType="1"/>
            </p:cNvSpPr>
            <p:nvPr/>
          </p:nvSpPr>
          <p:spPr bwMode="auto">
            <a:xfrm>
              <a:off x="672" y="291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18" name="Line 30"/>
            <p:cNvSpPr>
              <a:spLocks noChangeShapeType="1"/>
            </p:cNvSpPr>
            <p:nvPr/>
          </p:nvSpPr>
          <p:spPr bwMode="auto">
            <a:xfrm>
              <a:off x="672" y="3141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19" name="Rectangle 31"/>
            <p:cNvSpPr>
              <a:spLocks noChangeArrowheads="1"/>
            </p:cNvSpPr>
            <p:nvPr/>
          </p:nvSpPr>
          <p:spPr bwMode="auto">
            <a:xfrm>
              <a:off x="800" y="2696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20" name="Rectangle 32"/>
            <p:cNvSpPr>
              <a:spLocks noChangeArrowheads="1"/>
            </p:cNvSpPr>
            <p:nvPr/>
          </p:nvSpPr>
          <p:spPr bwMode="auto">
            <a:xfrm>
              <a:off x="88" y="2760"/>
              <a:ext cx="58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1599521" name="Rectangle 33"/>
            <p:cNvSpPr>
              <a:spLocks noChangeArrowheads="1"/>
            </p:cNvSpPr>
            <p:nvPr/>
          </p:nvSpPr>
          <p:spPr bwMode="auto">
            <a:xfrm>
              <a:off x="1903" y="3280"/>
              <a:ext cx="953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Page Table</a:t>
              </a:r>
              <a:r>
                <a:rPr lang="en-US" altLang="ko-KR" sz="1800" b="1">
                  <a:latin typeface="Verdana" charset="0"/>
                  <a:ea typeface="굴림" charset="-127"/>
                  <a:cs typeface="굴림" charset="-127"/>
                </a:rPr>
                <a:t> </a:t>
              </a:r>
            </a:p>
          </p:txBody>
        </p:sp>
        <p:sp>
          <p:nvSpPr>
            <p:cNvPr id="1599522" name="Line 34"/>
            <p:cNvSpPr>
              <a:spLocks noChangeShapeType="1"/>
            </p:cNvSpPr>
            <p:nvPr/>
          </p:nvSpPr>
          <p:spPr bwMode="auto">
            <a:xfrm flipV="1">
              <a:off x="1392" y="1120"/>
              <a:ext cx="568" cy="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3" name="Line 35"/>
            <p:cNvSpPr>
              <a:spLocks noChangeShapeType="1"/>
            </p:cNvSpPr>
            <p:nvPr/>
          </p:nvSpPr>
          <p:spPr bwMode="auto">
            <a:xfrm>
              <a:off x="1392" y="2040"/>
              <a:ext cx="5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4" name="Line 36"/>
            <p:cNvSpPr>
              <a:spLocks noChangeShapeType="1"/>
            </p:cNvSpPr>
            <p:nvPr/>
          </p:nvSpPr>
          <p:spPr bwMode="auto">
            <a:xfrm>
              <a:off x="1392" y="2808"/>
              <a:ext cx="5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5" name="Line 37" descr="Dark upward diagonal"/>
            <p:cNvSpPr>
              <a:spLocks noChangeShapeType="1"/>
            </p:cNvSpPr>
            <p:nvPr/>
          </p:nvSpPr>
          <p:spPr bwMode="auto">
            <a:xfrm>
              <a:off x="2688" y="984"/>
              <a:ext cx="1672" cy="11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6" name="Line 38"/>
            <p:cNvSpPr>
              <a:spLocks noChangeShapeType="1"/>
            </p:cNvSpPr>
            <p:nvPr/>
          </p:nvSpPr>
          <p:spPr bwMode="auto">
            <a:xfrm>
              <a:off x="2688" y="1176"/>
              <a:ext cx="1680" cy="120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7" name="Line 39"/>
            <p:cNvSpPr>
              <a:spLocks noChangeShapeType="1"/>
            </p:cNvSpPr>
            <p:nvPr/>
          </p:nvSpPr>
          <p:spPr bwMode="auto">
            <a:xfrm>
              <a:off x="2688" y="1320"/>
              <a:ext cx="1680" cy="1824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8" name="Line 40"/>
            <p:cNvSpPr>
              <a:spLocks noChangeShapeType="1"/>
            </p:cNvSpPr>
            <p:nvPr/>
          </p:nvSpPr>
          <p:spPr bwMode="auto">
            <a:xfrm>
              <a:off x="2688" y="1896"/>
              <a:ext cx="1680" cy="67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9" name="Line 41"/>
            <p:cNvSpPr>
              <a:spLocks noChangeShapeType="1"/>
            </p:cNvSpPr>
            <p:nvPr/>
          </p:nvSpPr>
          <p:spPr bwMode="auto">
            <a:xfrm>
              <a:off x="2688" y="2088"/>
              <a:ext cx="1680" cy="163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0" name="Line 42"/>
            <p:cNvSpPr>
              <a:spLocks noChangeShapeType="1"/>
            </p:cNvSpPr>
            <p:nvPr/>
          </p:nvSpPr>
          <p:spPr bwMode="auto">
            <a:xfrm>
              <a:off x="2688" y="2232"/>
              <a:ext cx="1680" cy="110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1" name="Line 43"/>
            <p:cNvSpPr>
              <a:spLocks noChangeShapeType="1"/>
            </p:cNvSpPr>
            <p:nvPr/>
          </p:nvSpPr>
          <p:spPr bwMode="auto">
            <a:xfrm flipV="1">
              <a:off x="2680" y="1968"/>
              <a:ext cx="1704" cy="65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2" name="Line 44"/>
            <p:cNvSpPr>
              <a:spLocks noChangeShapeType="1"/>
            </p:cNvSpPr>
            <p:nvPr/>
          </p:nvSpPr>
          <p:spPr bwMode="auto">
            <a:xfrm flipV="1">
              <a:off x="2688" y="2952"/>
              <a:ext cx="1680" cy="4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3" name="Line 45"/>
            <p:cNvSpPr>
              <a:spLocks noChangeShapeType="1"/>
            </p:cNvSpPr>
            <p:nvPr/>
          </p:nvSpPr>
          <p:spPr bwMode="auto">
            <a:xfrm>
              <a:off x="2688" y="3192"/>
              <a:ext cx="1680" cy="72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4" name="Rectangle 46"/>
            <p:cNvSpPr>
              <a:spLocks noChangeArrowheads="1"/>
            </p:cNvSpPr>
            <p:nvPr/>
          </p:nvSpPr>
          <p:spPr bwMode="auto">
            <a:xfrm rot="16200000">
              <a:off x="4616" y="2368"/>
              <a:ext cx="1463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 dirty="0" smtClean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Physical Memory</a:t>
              </a:r>
              <a:endPara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599535" name="Line 47"/>
            <p:cNvSpPr>
              <a:spLocks noChangeShapeType="1"/>
            </p:cNvSpPr>
            <p:nvPr/>
          </p:nvSpPr>
          <p:spPr bwMode="auto">
            <a:xfrm>
              <a:off x="672" y="2695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99536" name="Group 48"/>
            <p:cNvGrpSpPr>
              <a:grpSpLocks/>
            </p:cNvGrpSpPr>
            <p:nvPr/>
          </p:nvGrpSpPr>
          <p:grpSpPr bwMode="auto">
            <a:xfrm>
              <a:off x="1968" y="2536"/>
              <a:ext cx="704" cy="752"/>
              <a:chOff x="1968" y="2512"/>
              <a:chExt cx="704" cy="752"/>
            </a:xfrm>
          </p:grpSpPr>
          <p:sp>
            <p:nvSpPr>
              <p:cNvPr id="1599537" name="Rectangle 49"/>
              <p:cNvSpPr>
                <a:spLocks noChangeArrowheads="1"/>
              </p:cNvSpPr>
              <p:nvPr/>
            </p:nvSpPr>
            <p:spPr bwMode="auto">
              <a:xfrm>
                <a:off x="1968" y="2512"/>
                <a:ext cx="704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38" name="Line 50"/>
              <p:cNvSpPr>
                <a:spLocks noChangeShapeType="1"/>
              </p:cNvSpPr>
              <p:nvPr/>
            </p:nvSpPr>
            <p:spPr bwMode="auto">
              <a:xfrm>
                <a:off x="1968" y="289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39" name="Line 51"/>
              <p:cNvSpPr>
                <a:spLocks noChangeShapeType="1"/>
              </p:cNvSpPr>
              <p:nvPr/>
            </p:nvSpPr>
            <p:spPr bwMode="auto">
              <a:xfrm>
                <a:off x="1968" y="309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0" name="Line 52"/>
              <p:cNvSpPr>
                <a:spLocks noChangeShapeType="1"/>
              </p:cNvSpPr>
              <p:nvPr/>
            </p:nvSpPr>
            <p:spPr bwMode="auto">
              <a:xfrm>
                <a:off x="1968" y="270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99541" name="Line 53"/>
            <p:cNvSpPr>
              <a:spLocks noChangeShapeType="1"/>
            </p:cNvSpPr>
            <p:nvPr/>
          </p:nvSpPr>
          <p:spPr bwMode="auto">
            <a:xfrm flipV="1">
              <a:off x="2680" y="2752"/>
              <a:ext cx="1688" cy="6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99542" name="Group 54"/>
            <p:cNvGrpSpPr>
              <a:grpSpLocks/>
            </p:cNvGrpSpPr>
            <p:nvPr/>
          </p:nvGrpSpPr>
          <p:grpSpPr bwMode="auto">
            <a:xfrm>
              <a:off x="4368" y="856"/>
              <a:ext cx="768" cy="3168"/>
              <a:chOff x="4368" y="856"/>
              <a:chExt cx="768" cy="3168"/>
            </a:xfrm>
          </p:grpSpPr>
          <p:sp>
            <p:nvSpPr>
              <p:cNvPr id="1599543" name="Rectangle 55"/>
              <p:cNvSpPr>
                <a:spLocks noChangeArrowheads="1"/>
              </p:cNvSpPr>
              <p:nvPr/>
            </p:nvSpPr>
            <p:spPr bwMode="auto">
              <a:xfrm>
                <a:off x="4368" y="1416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4" name="Rectangle 56"/>
              <p:cNvSpPr>
                <a:spLocks noChangeArrowheads="1"/>
              </p:cNvSpPr>
              <p:nvPr/>
            </p:nvSpPr>
            <p:spPr bwMode="auto">
              <a:xfrm>
                <a:off x="4368" y="1224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5" name="Line 57"/>
              <p:cNvSpPr>
                <a:spLocks noChangeShapeType="1"/>
              </p:cNvSpPr>
              <p:nvPr/>
            </p:nvSpPr>
            <p:spPr bwMode="auto">
              <a:xfrm>
                <a:off x="4368" y="856"/>
                <a:ext cx="0" cy="31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6" name="Oval 58"/>
              <p:cNvSpPr>
                <a:spLocks noChangeArrowheads="1"/>
              </p:cNvSpPr>
              <p:nvPr/>
            </p:nvSpPr>
            <p:spPr bwMode="auto">
              <a:xfrm rot="2700000">
                <a:off x="4763" y="1851"/>
                <a:ext cx="42" cy="4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7" name="Rectangle 59"/>
              <p:cNvSpPr>
                <a:spLocks noChangeArrowheads="1"/>
              </p:cNvSpPr>
              <p:nvPr/>
            </p:nvSpPr>
            <p:spPr bwMode="auto">
              <a:xfrm>
                <a:off x="4368" y="372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8" name="Rectangle 60" descr="Dark upward diagonal"/>
              <p:cNvSpPr>
                <a:spLocks noChangeArrowheads="1"/>
              </p:cNvSpPr>
              <p:nvPr/>
            </p:nvSpPr>
            <p:spPr bwMode="auto">
              <a:xfrm>
                <a:off x="4368" y="3528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9" name="Rectangle 61" descr="40%"/>
              <p:cNvSpPr>
                <a:spLocks noChangeArrowheads="1"/>
              </p:cNvSpPr>
              <p:nvPr/>
            </p:nvSpPr>
            <p:spPr bwMode="auto">
              <a:xfrm>
                <a:off x="4368" y="3336"/>
                <a:ext cx="768" cy="192"/>
              </a:xfrm>
              <a:prstGeom prst="rect">
                <a:avLst/>
              </a:prstGeom>
              <a:pattFill prst="pct4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free</a:t>
                </a:r>
              </a:p>
            </p:txBody>
          </p:sp>
          <p:sp>
            <p:nvSpPr>
              <p:cNvPr id="1599550" name="Rectangle 62" descr="Dark upward diagonal"/>
              <p:cNvSpPr>
                <a:spLocks noChangeArrowheads="1"/>
              </p:cNvSpPr>
              <p:nvPr/>
            </p:nvSpPr>
            <p:spPr bwMode="auto">
              <a:xfrm>
                <a:off x="4368" y="3144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1" name="Rectangle 63" descr="90%"/>
              <p:cNvSpPr>
                <a:spLocks noChangeArrowheads="1"/>
              </p:cNvSpPr>
              <p:nvPr/>
            </p:nvSpPr>
            <p:spPr bwMode="auto">
              <a:xfrm>
                <a:off x="4368" y="2952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2" name="Rectangle 64"/>
              <p:cNvSpPr>
                <a:spLocks noChangeArrowheads="1"/>
              </p:cNvSpPr>
              <p:nvPr/>
            </p:nvSpPr>
            <p:spPr bwMode="auto">
              <a:xfrm>
                <a:off x="4368" y="276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3" name="Rectangle 65"/>
              <p:cNvSpPr>
                <a:spLocks noChangeArrowheads="1"/>
              </p:cNvSpPr>
              <p:nvPr/>
            </p:nvSpPr>
            <p:spPr bwMode="auto">
              <a:xfrm>
                <a:off x="4368" y="2568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4" name="Rectangle 66" descr="Dark upward diagonal"/>
              <p:cNvSpPr>
                <a:spLocks noChangeArrowheads="1"/>
              </p:cNvSpPr>
              <p:nvPr/>
            </p:nvSpPr>
            <p:spPr bwMode="auto">
              <a:xfrm>
                <a:off x="4368" y="2376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5" name="Rectangle 67" descr="90%"/>
              <p:cNvSpPr>
                <a:spLocks noChangeArrowheads="1"/>
              </p:cNvSpPr>
              <p:nvPr/>
            </p:nvSpPr>
            <p:spPr bwMode="auto">
              <a:xfrm>
                <a:off x="4368" y="2184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6" name="Rectangle 68" descr="90%"/>
              <p:cNvSpPr>
                <a:spLocks noChangeArrowheads="1"/>
              </p:cNvSpPr>
              <p:nvPr/>
            </p:nvSpPr>
            <p:spPr bwMode="auto">
              <a:xfrm>
                <a:off x="4368" y="1992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7" name="Rectangle 69"/>
              <p:cNvSpPr>
                <a:spLocks noChangeArrowheads="1"/>
              </p:cNvSpPr>
              <p:nvPr/>
            </p:nvSpPr>
            <p:spPr bwMode="auto">
              <a:xfrm>
                <a:off x="4368" y="1032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8" name="Rectangle 70"/>
              <p:cNvSpPr>
                <a:spLocks noChangeArrowheads="1"/>
              </p:cNvSpPr>
              <p:nvPr/>
            </p:nvSpPr>
            <p:spPr bwMode="auto">
              <a:xfrm>
                <a:off x="4483" y="1000"/>
                <a:ext cx="541" cy="40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FF0000"/>
                    </a:solidFill>
                    <a:latin typeface="Verdana" charset="0"/>
                    <a:ea typeface="굴림" charset="-127"/>
                    <a:cs typeface="굴림" charset="-127"/>
                  </a:rPr>
                  <a:t>OS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FF0000"/>
                    </a:solidFill>
                    <a:latin typeface="Verdana" charset="0"/>
                    <a:ea typeface="굴림" charset="-127"/>
                    <a:cs typeface="굴림" charset="-127"/>
                  </a:rPr>
                  <a:t>pages</a:t>
                </a:r>
              </a:p>
            </p:txBody>
          </p:sp>
          <p:sp>
            <p:nvSpPr>
              <p:cNvPr id="1599559" name="Line 71"/>
              <p:cNvSpPr>
                <a:spLocks noChangeShapeType="1"/>
              </p:cNvSpPr>
              <p:nvPr/>
            </p:nvSpPr>
            <p:spPr bwMode="auto">
              <a:xfrm>
                <a:off x="5136" y="856"/>
                <a:ext cx="0" cy="31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60" name="Rectangle 72"/>
              <p:cNvSpPr>
                <a:spLocks noChangeArrowheads="1"/>
              </p:cNvSpPr>
              <p:nvPr/>
            </p:nvSpPr>
            <p:spPr bwMode="auto">
              <a:xfrm>
                <a:off x="4368" y="180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599561" name="Group 73"/>
              <p:cNvGrpSpPr>
                <a:grpSpLocks/>
              </p:cNvGrpSpPr>
              <p:nvPr/>
            </p:nvGrpSpPr>
            <p:grpSpPr bwMode="auto">
              <a:xfrm>
                <a:off x="4624" y="1675"/>
                <a:ext cx="319" cy="42"/>
                <a:chOff x="4760" y="1675"/>
                <a:chExt cx="319" cy="42"/>
              </a:xfrm>
            </p:grpSpPr>
            <p:sp>
              <p:nvSpPr>
                <p:cNvPr id="1599562" name="Oval 74"/>
                <p:cNvSpPr>
                  <a:spLocks noChangeArrowheads="1"/>
                </p:cNvSpPr>
                <p:nvPr/>
              </p:nvSpPr>
              <p:spPr bwMode="auto">
                <a:xfrm rot="2700000">
                  <a:off x="4763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9563" name="Oval 75"/>
                <p:cNvSpPr>
                  <a:spLocks noChangeArrowheads="1"/>
                </p:cNvSpPr>
                <p:nvPr/>
              </p:nvSpPr>
              <p:spPr bwMode="auto">
                <a:xfrm rot="2700000">
                  <a:off x="4899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9564" name="Oval 76"/>
                <p:cNvSpPr>
                  <a:spLocks noChangeArrowheads="1"/>
                </p:cNvSpPr>
                <p:nvPr/>
              </p:nvSpPr>
              <p:spPr bwMode="auto">
                <a:xfrm rot="2700000">
                  <a:off x="5035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A37E-7454-1E43-91F3-29AB02F9CCE3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Where Should Page Tables Reside?</a:t>
            </a:r>
          </a:p>
        </p:txBody>
      </p:sp>
      <p:sp>
        <p:nvSpPr>
          <p:cNvPr id="165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4894263"/>
          </a:xfrm>
        </p:spPr>
        <p:txBody>
          <a:bodyPr/>
          <a:lstStyle/>
          <a:p>
            <a:pPr marL="342900" indent="-342900"/>
            <a:r>
              <a:rPr lang="en-US" altLang="ko-KR" sz="2800" dirty="0">
                <a:ea typeface="굴림" charset="-127"/>
                <a:cs typeface="굴림" charset="-127"/>
              </a:rPr>
              <a:t>Space required by the page tables (PT) is proportional to the address space, number of users, ...</a:t>
            </a:r>
          </a:p>
          <a:p>
            <a:pPr marL="342900" indent="-342900">
              <a:buFontTx/>
              <a:buNone/>
            </a:pPr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      </a:t>
            </a:r>
            <a:r>
              <a:rPr lang="en-US" altLang="ko-KR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</a:t>
            </a:r>
            <a:r>
              <a:rPr lang="en-US" altLang="ko-KR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Space requirement is large </a:t>
            </a:r>
          </a:p>
          <a:p>
            <a:pPr marL="342900" indent="-342900">
              <a:buFontTx/>
              <a:buNone/>
            </a:pPr>
            <a:r>
              <a:rPr lang="en-US" altLang="ko-KR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   </a:t>
            </a:r>
            <a:r>
              <a:rPr lang="en-US" altLang="ko-KR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  </a:t>
            </a:r>
            <a:r>
              <a:rPr lang="en-US" altLang="ko-KR" dirty="0" err="1" smtClean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</a:t>
            </a:r>
            <a:r>
              <a:rPr lang="en-US" altLang="ko-KR" dirty="0" err="1" smtClean="0">
                <a:solidFill>
                  <a:srgbClr val="56127A"/>
                </a:solidFill>
                <a:ea typeface="굴림" charset="-127"/>
                <a:cs typeface="굴림" charset="-127"/>
              </a:rPr>
              <a:t>Too</a:t>
            </a:r>
            <a:r>
              <a:rPr lang="en-US" altLang="ko-KR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expensive to keep in registers</a:t>
            </a:r>
          </a:p>
          <a:p>
            <a:pPr marL="342900" indent="-342900">
              <a:buFontTx/>
              <a:buNone/>
            </a:pPr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 marL="342900" indent="-342900"/>
            <a:r>
              <a:rPr lang="en-US" altLang="ko-KR" sz="2800" dirty="0">
                <a:ea typeface="굴림" charset="-127"/>
                <a:cs typeface="굴림" charset="-127"/>
              </a:rPr>
              <a:t>Idea: Keep </a:t>
            </a:r>
            <a:r>
              <a:rPr lang="en-US" altLang="ko-KR" sz="2800" dirty="0" err="1">
                <a:ea typeface="굴림" charset="-127"/>
                <a:cs typeface="굴림" charset="-127"/>
              </a:rPr>
              <a:t>PTs</a:t>
            </a:r>
            <a:r>
              <a:rPr lang="en-US" altLang="ko-KR" sz="2800" dirty="0">
                <a:ea typeface="굴림" charset="-127"/>
                <a:cs typeface="굴림" charset="-127"/>
              </a:rPr>
              <a:t> in the main memory</a:t>
            </a:r>
          </a:p>
          <a:p>
            <a:pPr marL="742950" lvl="1" indent="-285750"/>
            <a:r>
              <a:rPr lang="en-US" altLang="ko-KR" sz="2400" dirty="0">
                <a:ea typeface="굴림" charset="-127"/>
                <a:cs typeface="굴림" charset="-127"/>
              </a:rPr>
              <a:t>needs one reference to retrieve the page base address and another to access the data word</a:t>
            </a:r>
          </a:p>
          <a:p>
            <a:pPr marL="742950" lvl="1" indent="-285750">
              <a:buFontTx/>
              <a:buNone/>
            </a:pPr>
            <a:r>
              <a:rPr lang="en-US" altLang="ko-KR" sz="2400" dirty="0">
                <a:ea typeface="굴림" charset="-127"/>
                <a:cs typeface="굴림" charset="-127"/>
              </a:rPr>
              <a:t>			</a:t>
            </a:r>
            <a:r>
              <a:rPr lang="en-US" altLang="ko-KR" sz="2400" dirty="0" err="1"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400" dirty="0">
                <a:ea typeface="굴림" charset="-127"/>
                <a:cs typeface="굴림" charset="-127"/>
              </a:rPr>
              <a:t> </a:t>
            </a:r>
            <a:r>
              <a:rPr lang="en-US" altLang="ko-KR" sz="2400" i="1" dirty="0">
                <a:ea typeface="굴림" charset="-127"/>
                <a:cs typeface="굴림" charset="-127"/>
              </a:rPr>
              <a:t>doubles the number of memory references!</a:t>
            </a:r>
            <a:endParaRPr lang="en-US" altLang="ko-KR" sz="2400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E94-9524-7646-98F2-B9A4E6AA31B5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0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039100" cy="9017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Page Tables in Physical Memory</a:t>
            </a:r>
          </a:p>
        </p:txBody>
      </p:sp>
      <p:grpSp>
        <p:nvGrpSpPr>
          <p:cNvPr id="1603587" name="Group 3"/>
          <p:cNvGrpSpPr>
            <a:grpSpLocks/>
          </p:cNvGrpSpPr>
          <p:nvPr/>
        </p:nvGrpSpPr>
        <p:grpSpPr bwMode="auto">
          <a:xfrm>
            <a:off x="762000" y="1143000"/>
            <a:ext cx="7491413" cy="5270500"/>
            <a:chOff x="632" y="848"/>
            <a:chExt cx="4719" cy="3320"/>
          </a:xfrm>
        </p:grpSpPr>
        <p:grpSp>
          <p:nvGrpSpPr>
            <p:cNvPr id="1603588" name="Group 4"/>
            <p:cNvGrpSpPr>
              <a:grpSpLocks/>
            </p:cNvGrpSpPr>
            <p:nvPr/>
          </p:nvGrpSpPr>
          <p:grpSpPr bwMode="auto">
            <a:xfrm>
              <a:off x="632" y="1352"/>
              <a:ext cx="1536" cy="2580"/>
              <a:chOff x="632" y="1352"/>
              <a:chExt cx="1536" cy="2580"/>
            </a:xfrm>
          </p:grpSpPr>
          <p:sp>
            <p:nvSpPr>
              <p:cNvPr id="1603589" name="Rectangle 5"/>
              <p:cNvSpPr>
                <a:spLocks noChangeArrowheads="1"/>
              </p:cNvSpPr>
              <p:nvPr/>
            </p:nvSpPr>
            <p:spPr bwMode="auto">
              <a:xfrm>
                <a:off x="632" y="1568"/>
                <a:ext cx="704" cy="216"/>
              </a:xfrm>
              <a:prstGeom prst="rect">
                <a:avLst/>
              </a:prstGeom>
              <a:solidFill>
                <a:schemeClr val="folHlink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0" name="Rectangle 6" descr="90%"/>
              <p:cNvSpPr>
                <a:spLocks noChangeArrowheads="1"/>
              </p:cNvSpPr>
              <p:nvPr/>
            </p:nvSpPr>
            <p:spPr bwMode="auto">
              <a:xfrm>
                <a:off x="632" y="1352"/>
                <a:ext cx="704" cy="656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1" name="Line 7"/>
              <p:cNvSpPr>
                <a:spLocks noChangeShapeType="1"/>
              </p:cNvSpPr>
              <p:nvPr/>
            </p:nvSpPr>
            <p:spPr bwMode="auto">
              <a:xfrm>
                <a:off x="632" y="156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2" name="Line 8"/>
              <p:cNvSpPr>
                <a:spLocks noChangeShapeType="1"/>
              </p:cNvSpPr>
              <p:nvPr/>
            </p:nvSpPr>
            <p:spPr bwMode="auto">
              <a:xfrm>
                <a:off x="632" y="178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3" name="Rectangle 9"/>
              <p:cNvSpPr>
                <a:spLocks noChangeArrowheads="1"/>
              </p:cNvSpPr>
              <p:nvPr/>
            </p:nvSpPr>
            <p:spPr bwMode="auto">
              <a:xfrm>
                <a:off x="783" y="1568"/>
                <a:ext cx="402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VA1</a:t>
                </a:r>
              </a:p>
            </p:txBody>
          </p:sp>
          <p:sp>
            <p:nvSpPr>
              <p:cNvPr id="1603594" name="Rectangle 10"/>
              <p:cNvSpPr>
                <a:spLocks noChangeArrowheads="1"/>
              </p:cNvSpPr>
              <p:nvPr/>
            </p:nvSpPr>
            <p:spPr bwMode="auto">
              <a:xfrm>
                <a:off x="667" y="2016"/>
                <a:ext cx="1501" cy="44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2000" dirty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User </a:t>
                </a:r>
                <a:r>
                  <a:rPr lang="en-US" altLang="ko-KR" sz="2000" dirty="0" smtClean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1 Virtual Address Space</a:t>
                </a:r>
                <a:endParaRPr lang="en-US" altLang="ko-KR" sz="20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3" name="Rectangle 10"/>
              <p:cNvSpPr>
                <a:spLocks noChangeArrowheads="1"/>
              </p:cNvSpPr>
              <p:nvPr/>
            </p:nvSpPr>
            <p:spPr bwMode="auto">
              <a:xfrm>
                <a:off x="632" y="3488"/>
                <a:ext cx="1501" cy="44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2000" dirty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User</a:t>
                </a:r>
                <a:r>
                  <a:rPr lang="en-US" altLang="ko-KR" sz="2000" dirty="0" smtClean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 2 Virtual Address Space</a:t>
                </a:r>
                <a:endParaRPr lang="en-US" altLang="ko-KR" sz="20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</p:grpSp>
        <p:sp>
          <p:nvSpPr>
            <p:cNvPr id="1603595" name="Line 11"/>
            <p:cNvSpPr>
              <a:spLocks noChangeShapeType="1"/>
            </p:cNvSpPr>
            <p:nvPr/>
          </p:nvSpPr>
          <p:spPr bwMode="auto">
            <a:xfrm flipV="1">
              <a:off x="1296" y="1240"/>
              <a:ext cx="2648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6" name="Line 12"/>
            <p:cNvSpPr>
              <a:spLocks noChangeShapeType="1"/>
            </p:cNvSpPr>
            <p:nvPr/>
          </p:nvSpPr>
          <p:spPr bwMode="auto">
            <a:xfrm>
              <a:off x="3936" y="856"/>
              <a:ext cx="0" cy="33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7" name="Rectangle 13" descr="Dark upward diagonal"/>
            <p:cNvSpPr>
              <a:spLocks noChangeArrowheads="1"/>
            </p:cNvSpPr>
            <p:nvPr/>
          </p:nvSpPr>
          <p:spPr bwMode="auto">
            <a:xfrm>
              <a:off x="3936" y="3928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8" name="Rectangle 14" descr="Dark upward diagonal"/>
            <p:cNvSpPr>
              <a:spLocks noChangeArrowheads="1"/>
            </p:cNvSpPr>
            <p:nvPr/>
          </p:nvSpPr>
          <p:spPr bwMode="auto">
            <a:xfrm>
              <a:off x="3936" y="3728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9" name="Rectangle 15" descr="90%"/>
            <p:cNvSpPr>
              <a:spLocks noChangeArrowheads="1"/>
            </p:cNvSpPr>
            <p:nvPr/>
          </p:nvSpPr>
          <p:spPr bwMode="auto">
            <a:xfrm>
              <a:off x="3936" y="3536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0" name="Rectangle 16" descr="Dark upward diagonal"/>
            <p:cNvSpPr>
              <a:spLocks noChangeArrowheads="1"/>
            </p:cNvSpPr>
            <p:nvPr/>
          </p:nvSpPr>
          <p:spPr bwMode="auto">
            <a:xfrm>
              <a:off x="3936" y="3344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1" name="Rectangle 17" descr="90%"/>
            <p:cNvSpPr>
              <a:spLocks noChangeArrowheads="1"/>
            </p:cNvSpPr>
            <p:nvPr/>
          </p:nvSpPr>
          <p:spPr bwMode="auto">
            <a:xfrm>
              <a:off x="3936" y="3152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2" name="Rectangle 18" descr="90%"/>
            <p:cNvSpPr>
              <a:spLocks noChangeArrowheads="1"/>
            </p:cNvSpPr>
            <p:nvPr/>
          </p:nvSpPr>
          <p:spPr bwMode="auto">
            <a:xfrm>
              <a:off x="3936" y="2960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3" name="Line 19"/>
            <p:cNvSpPr>
              <a:spLocks noChangeShapeType="1"/>
            </p:cNvSpPr>
            <p:nvPr/>
          </p:nvSpPr>
          <p:spPr bwMode="auto">
            <a:xfrm>
              <a:off x="4704" y="848"/>
              <a:ext cx="0" cy="3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4" name="Rectangle 20" descr="90%"/>
            <p:cNvSpPr>
              <a:spLocks noChangeArrowheads="1"/>
            </p:cNvSpPr>
            <p:nvPr/>
          </p:nvSpPr>
          <p:spPr bwMode="auto">
            <a:xfrm>
              <a:off x="3936" y="1336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5" name="Rectangle 21" descr="90%"/>
            <p:cNvSpPr>
              <a:spLocks noChangeArrowheads="1"/>
            </p:cNvSpPr>
            <p:nvPr/>
          </p:nvSpPr>
          <p:spPr bwMode="auto">
            <a:xfrm>
              <a:off x="3936" y="1144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6" name="Rectangle 22" descr="90%"/>
            <p:cNvSpPr>
              <a:spLocks noChangeArrowheads="1"/>
            </p:cNvSpPr>
            <p:nvPr/>
          </p:nvSpPr>
          <p:spPr bwMode="auto">
            <a:xfrm>
              <a:off x="3936" y="952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7" name="Rectangle 23"/>
            <p:cNvSpPr>
              <a:spLocks noChangeArrowheads="1"/>
            </p:cNvSpPr>
            <p:nvPr/>
          </p:nvSpPr>
          <p:spPr bwMode="auto">
            <a:xfrm>
              <a:off x="3944" y="944"/>
              <a:ext cx="566" cy="5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PT User 1 </a:t>
              </a:r>
            </a:p>
          </p:txBody>
        </p:sp>
        <p:sp>
          <p:nvSpPr>
            <p:cNvPr id="1603608" name="Rectangle 24"/>
            <p:cNvSpPr>
              <a:spLocks noChangeArrowheads="1"/>
            </p:cNvSpPr>
            <p:nvPr/>
          </p:nvSpPr>
          <p:spPr bwMode="auto">
            <a:xfrm>
              <a:off x="3936" y="1528"/>
              <a:ext cx="768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ko-KR" altLang="en-US" sz="2400" b="1">
                <a:ea typeface="굴림" charset="-127"/>
                <a:cs typeface="굴림" charset="-127"/>
              </a:endParaRPr>
            </a:p>
          </p:txBody>
        </p:sp>
        <p:sp>
          <p:nvSpPr>
            <p:cNvPr id="1603609" name="Rectangle 25" descr="Dark upward diagonal"/>
            <p:cNvSpPr>
              <a:spLocks noChangeArrowheads="1"/>
            </p:cNvSpPr>
            <p:nvPr/>
          </p:nvSpPr>
          <p:spPr bwMode="auto">
            <a:xfrm>
              <a:off x="3936" y="2104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0" name="Rectangle 26" descr="Dark upward diagonal"/>
            <p:cNvSpPr>
              <a:spLocks noChangeArrowheads="1"/>
            </p:cNvSpPr>
            <p:nvPr/>
          </p:nvSpPr>
          <p:spPr bwMode="auto">
            <a:xfrm>
              <a:off x="3936" y="1912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1" name="Rectangle 27" descr="Dark upward diagonal"/>
            <p:cNvSpPr>
              <a:spLocks noChangeArrowheads="1"/>
            </p:cNvSpPr>
            <p:nvPr/>
          </p:nvSpPr>
          <p:spPr bwMode="auto">
            <a:xfrm>
              <a:off x="3936" y="1720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2" name="Rectangle 28"/>
            <p:cNvSpPr>
              <a:spLocks noChangeArrowheads="1"/>
            </p:cNvSpPr>
            <p:nvPr/>
          </p:nvSpPr>
          <p:spPr bwMode="auto">
            <a:xfrm>
              <a:off x="3944" y="1712"/>
              <a:ext cx="576" cy="5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PT User 2 </a:t>
              </a:r>
            </a:p>
          </p:txBody>
        </p:sp>
        <p:sp>
          <p:nvSpPr>
            <p:cNvPr id="1603613" name="Freeform 29"/>
            <p:cNvSpPr>
              <a:spLocks/>
            </p:cNvSpPr>
            <p:nvPr/>
          </p:nvSpPr>
          <p:spPr bwMode="auto">
            <a:xfrm>
              <a:off x="3147" y="1004"/>
              <a:ext cx="914" cy="2225"/>
            </a:xfrm>
            <a:custGeom>
              <a:avLst/>
              <a:gdLst/>
              <a:ahLst/>
              <a:cxnLst>
                <a:cxn ang="0">
                  <a:pos x="914" y="34"/>
                </a:cxn>
                <a:cxn ang="0">
                  <a:pos x="294" y="65"/>
                </a:cxn>
                <a:cxn ang="0">
                  <a:pos x="119" y="240"/>
                </a:cxn>
                <a:cxn ang="0">
                  <a:pos x="0" y="891"/>
                </a:cxn>
                <a:cxn ang="0">
                  <a:pos x="150" y="1467"/>
                </a:cxn>
                <a:cxn ang="0">
                  <a:pos x="301" y="1668"/>
                </a:cxn>
                <a:cxn ang="0">
                  <a:pos x="426" y="1855"/>
                </a:cxn>
                <a:cxn ang="0">
                  <a:pos x="651" y="2106"/>
                </a:cxn>
                <a:cxn ang="0">
                  <a:pos x="733" y="2175"/>
                </a:cxn>
                <a:cxn ang="0">
                  <a:pos x="789" y="2225"/>
                </a:cxn>
              </a:cxnLst>
              <a:rect l="0" t="0" r="r" b="b"/>
              <a:pathLst>
                <a:path w="914" h="2225">
                  <a:moveTo>
                    <a:pt x="914" y="34"/>
                  </a:moveTo>
                  <a:cubicBezTo>
                    <a:pt x="704" y="0"/>
                    <a:pt x="502" y="36"/>
                    <a:pt x="294" y="65"/>
                  </a:cubicBezTo>
                  <a:cubicBezTo>
                    <a:pt x="236" y="123"/>
                    <a:pt x="157" y="167"/>
                    <a:pt x="119" y="240"/>
                  </a:cubicBezTo>
                  <a:cubicBezTo>
                    <a:pt x="6" y="456"/>
                    <a:pt x="15" y="660"/>
                    <a:pt x="0" y="891"/>
                  </a:cubicBezTo>
                  <a:cubicBezTo>
                    <a:pt x="37" y="1096"/>
                    <a:pt x="47" y="1283"/>
                    <a:pt x="150" y="1467"/>
                  </a:cubicBezTo>
                  <a:cubicBezTo>
                    <a:pt x="191" y="1540"/>
                    <a:pt x="252" y="1600"/>
                    <a:pt x="301" y="1668"/>
                  </a:cubicBezTo>
                  <a:cubicBezTo>
                    <a:pt x="344" y="1729"/>
                    <a:pt x="381" y="1795"/>
                    <a:pt x="426" y="1855"/>
                  </a:cubicBezTo>
                  <a:cubicBezTo>
                    <a:pt x="635" y="2133"/>
                    <a:pt x="523" y="2001"/>
                    <a:pt x="651" y="2106"/>
                  </a:cubicBezTo>
                  <a:cubicBezTo>
                    <a:pt x="679" y="2129"/>
                    <a:pt x="706" y="2151"/>
                    <a:pt x="733" y="2175"/>
                  </a:cubicBezTo>
                  <a:cubicBezTo>
                    <a:pt x="752" y="2192"/>
                    <a:pt x="789" y="2225"/>
                    <a:pt x="789" y="222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4" name="Freeform 30"/>
            <p:cNvSpPr>
              <a:spLocks/>
            </p:cNvSpPr>
            <p:nvPr/>
          </p:nvSpPr>
          <p:spPr bwMode="auto">
            <a:xfrm>
              <a:off x="3600" y="1419"/>
              <a:ext cx="384" cy="1597"/>
            </a:xfrm>
            <a:custGeom>
              <a:avLst/>
              <a:gdLst/>
              <a:ahLst/>
              <a:cxnLst>
                <a:cxn ang="0">
                  <a:pos x="474" y="0"/>
                </a:cxn>
                <a:cxn ang="0">
                  <a:pos x="242" y="276"/>
                </a:cxn>
                <a:cxn ang="0">
                  <a:pos x="30" y="940"/>
                </a:cxn>
                <a:cxn ang="0">
                  <a:pos x="55" y="1353"/>
                </a:cxn>
                <a:cxn ang="0">
                  <a:pos x="161" y="1553"/>
                </a:cxn>
                <a:cxn ang="0">
                  <a:pos x="336" y="1616"/>
                </a:cxn>
                <a:cxn ang="0">
                  <a:pos x="393" y="1641"/>
                </a:cxn>
              </a:cxnLst>
              <a:rect l="0" t="0" r="r" b="b"/>
              <a:pathLst>
                <a:path w="474" h="1641">
                  <a:moveTo>
                    <a:pt x="474" y="0"/>
                  </a:moveTo>
                  <a:cubicBezTo>
                    <a:pt x="397" y="92"/>
                    <a:pt x="308" y="175"/>
                    <a:pt x="242" y="276"/>
                  </a:cubicBezTo>
                  <a:cubicBezTo>
                    <a:pt x="82" y="521"/>
                    <a:pt x="88" y="650"/>
                    <a:pt x="30" y="940"/>
                  </a:cubicBezTo>
                  <a:cubicBezTo>
                    <a:pt x="16" y="1182"/>
                    <a:pt x="0" y="1131"/>
                    <a:pt x="55" y="1353"/>
                  </a:cubicBezTo>
                  <a:cubicBezTo>
                    <a:pt x="70" y="1411"/>
                    <a:pt x="98" y="1518"/>
                    <a:pt x="161" y="1553"/>
                  </a:cubicBezTo>
                  <a:cubicBezTo>
                    <a:pt x="210" y="1580"/>
                    <a:pt x="280" y="1605"/>
                    <a:pt x="336" y="1616"/>
                  </a:cubicBezTo>
                  <a:cubicBezTo>
                    <a:pt x="355" y="1625"/>
                    <a:pt x="374" y="1632"/>
                    <a:pt x="393" y="16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5" name="Line 31"/>
            <p:cNvSpPr>
              <a:spLocks noChangeShapeType="1"/>
            </p:cNvSpPr>
            <p:nvPr/>
          </p:nvSpPr>
          <p:spPr bwMode="auto">
            <a:xfrm flipV="1">
              <a:off x="1312" y="2016"/>
              <a:ext cx="2616" cy="1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6" name="Freeform 32"/>
            <p:cNvSpPr>
              <a:spLocks/>
            </p:cNvSpPr>
            <p:nvPr/>
          </p:nvSpPr>
          <p:spPr bwMode="auto">
            <a:xfrm>
              <a:off x="4631" y="2021"/>
              <a:ext cx="657" cy="20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4" y="1064"/>
                </a:cxn>
                <a:cxn ang="0">
                  <a:pos x="588" y="1640"/>
                </a:cxn>
                <a:cxn ang="0">
                  <a:pos x="463" y="1828"/>
                </a:cxn>
                <a:cxn ang="0">
                  <a:pos x="275" y="1990"/>
                </a:cxn>
                <a:cxn ang="0">
                  <a:pos x="207" y="2053"/>
                </a:cxn>
                <a:cxn ang="0">
                  <a:pos x="113" y="2116"/>
                </a:cxn>
                <a:cxn ang="0">
                  <a:pos x="75" y="2141"/>
                </a:cxn>
              </a:cxnLst>
              <a:rect l="0" t="0" r="r" b="b"/>
              <a:pathLst>
                <a:path w="657" h="2141">
                  <a:moveTo>
                    <a:pt x="0" y="0"/>
                  </a:moveTo>
                  <a:cubicBezTo>
                    <a:pt x="430" y="296"/>
                    <a:pt x="491" y="592"/>
                    <a:pt x="614" y="1064"/>
                  </a:cubicBezTo>
                  <a:cubicBezTo>
                    <a:pt x="633" y="1260"/>
                    <a:pt x="657" y="1450"/>
                    <a:pt x="588" y="1640"/>
                  </a:cubicBezTo>
                  <a:cubicBezTo>
                    <a:pt x="569" y="1692"/>
                    <a:pt x="494" y="1790"/>
                    <a:pt x="463" y="1828"/>
                  </a:cubicBezTo>
                  <a:cubicBezTo>
                    <a:pt x="410" y="1891"/>
                    <a:pt x="340" y="1941"/>
                    <a:pt x="275" y="1990"/>
                  </a:cubicBezTo>
                  <a:cubicBezTo>
                    <a:pt x="250" y="2009"/>
                    <a:pt x="232" y="2034"/>
                    <a:pt x="207" y="2053"/>
                  </a:cubicBezTo>
                  <a:cubicBezTo>
                    <a:pt x="177" y="2076"/>
                    <a:pt x="143" y="2093"/>
                    <a:pt x="113" y="2116"/>
                  </a:cubicBezTo>
                  <a:cubicBezTo>
                    <a:pt x="101" y="2125"/>
                    <a:pt x="75" y="2141"/>
                    <a:pt x="75" y="21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7" name="Freeform 33"/>
            <p:cNvSpPr>
              <a:spLocks/>
            </p:cNvSpPr>
            <p:nvPr/>
          </p:nvSpPr>
          <p:spPr bwMode="auto">
            <a:xfrm>
              <a:off x="4631" y="1801"/>
              <a:ext cx="720" cy="16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6" y="282"/>
                </a:cxn>
                <a:cxn ang="0">
                  <a:pos x="651" y="1021"/>
                </a:cxn>
                <a:cxn ang="0">
                  <a:pos x="513" y="1321"/>
                </a:cxn>
                <a:cxn ang="0">
                  <a:pos x="288" y="1459"/>
                </a:cxn>
                <a:cxn ang="0">
                  <a:pos x="182" y="1534"/>
                </a:cxn>
                <a:cxn ang="0">
                  <a:pos x="75" y="1603"/>
                </a:cxn>
              </a:cxnLst>
              <a:rect l="0" t="0" r="r" b="b"/>
              <a:pathLst>
                <a:path w="720" h="1603">
                  <a:moveTo>
                    <a:pt x="0" y="0"/>
                  </a:moveTo>
                  <a:cubicBezTo>
                    <a:pt x="338" y="84"/>
                    <a:pt x="406" y="62"/>
                    <a:pt x="626" y="282"/>
                  </a:cubicBezTo>
                  <a:cubicBezTo>
                    <a:pt x="720" y="524"/>
                    <a:pt x="706" y="768"/>
                    <a:pt x="651" y="1021"/>
                  </a:cubicBezTo>
                  <a:cubicBezTo>
                    <a:pt x="628" y="1128"/>
                    <a:pt x="595" y="1243"/>
                    <a:pt x="513" y="1321"/>
                  </a:cubicBezTo>
                  <a:cubicBezTo>
                    <a:pt x="472" y="1360"/>
                    <a:pt x="294" y="1456"/>
                    <a:pt x="288" y="1459"/>
                  </a:cubicBezTo>
                  <a:cubicBezTo>
                    <a:pt x="250" y="1482"/>
                    <a:pt x="220" y="1511"/>
                    <a:pt x="182" y="1534"/>
                  </a:cubicBezTo>
                  <a:cubicBezTo>
                    <a:pt x="149" y="1554"/>
                    <a:pt x="103" y="1575"/>
                    <a:pt x="75" y="160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8" name="Freeform 34"/>
            <p:cNvSpPr>
              <a:spLocks/>
            </p:cNvSpPr>
            <p:nvPr/>
          </p:nvSpPr>
          <p:spPr bwMode="auto">
            <a:xfrm>
              <a:off x="4600" y="2196"/>
              <a:ext cx="464" cy="16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0" y="1002"/>
                </a:cxn>
                <a:cxn ang="0">
                  <a:pos x="400" y="1365"/>
                </a:cxn>
                <a:cxn ang="0">
                  <a:pos x="269" y="1471"/>
                </a:cxn>
                <a:cxn ang="0">
                  <a:pos x="87" y="1609"/>
                </a:cxn>
              </a:cxnLst>
              <a:rect l="0" t="0" r="r" b="b"/>
              <a:pathLst>
                <a:path w="464" h="1609">
                  <a:moveTo>
                    <a:pt x="0" y="0"/>
                  </a:moveTo>
                  <a:cubicBezTo>
                    <a:pt x="301" y="304"/>
                    <a:pt x="396" y="596"/>
                    <a:pt x="450" y="1002"/>
                  </a:cubicBezTo>
                  <a:cubicBezTo>
                    <a:pt x="457" y="1118"/>
                    <a:pt x="464" y="1260"/>
                    <a:pt x="400" y="1365"/>
                  </a:cubicBezTo>
                  <a:cubicBezTo>
                    <a:pt x="379" y="1399"/>
                    <a:pt x="301" y="1446"/>
                    <a:pt x="269" y="1471"/>
                  </a:cubicBezTo>
                  <a:cubicBezTo>
                    <a:pt x="209" y="1517"/>
                    <a:pt x="143" y="1561"/>
                    <a:pt x="87" y="1609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9" name="Freeform 35"/>
            <p:cNvSpPr>
              <a:spLocks/>
            </p:cNvSpPr>
            <p:nvPr/>
          </p:nvSpPr>
          <p:spPr bwMode="auto">
            <a:xfrm>
              <a:off x="3303" y="1250"/>
              <a:ext cx="683" cy="2355"/>
            </a:xfrm>
            <a:custGeom>
              <a:avLst/>
              <a:gdLst/>
              <a:ahLst/>
              <a:cxnLst>
                <a:cxn ang="0">
                  <a:pos x="683" y="0"/>
                </a:cxn>
                <a:cxn ang="0">
                  <a:pos x="276" y="457"/>
                </a:cxn>
                <a:cxn ang="0">
                  <a:pos x="138" y="745"/>
                </a:cxn>
                <a:cxn ang="0">
                  <a:pos x="207" y="2048"/>
                </a:cxn>
                <a:cxn ang="0">
                  <a:pos x="527" y="2286"/>
                </a:cxn>
                <a:cxn ang="0">
                  <a:pos x="608" y="2336"/>
                </a:cxn>
                <a:cxn ang="0">
                  <a:pos x="639" y="2355"/>
                </a:cxn>
              </a:cxnLst>
              <a:rect l="0" t="0" r="r" b="b"/>
              <a:pathLst>
                <a:path w="683" h="2355">
                  <a:moveTo>
                    <a:pt x="683" y="0"/>
                  </a:moveTo>
                  <a:cubicBezTo>
                    <a:pt x="601" y="87"/>
                    <a:pt x="344" y="349"/>
                    <a:pt x="276" y="457"/>
                  </a:cubicBezTo>
                  <a:cubicBezTo>
                    <a:pt x="219" y="547"/>
                    <a:pt x="184" y="649"/>
                    <a:pt x="138" y="745"/>
                  </a:cubicBezTo>
                  <a:cubicBezTo>
                    <a:pt x="73" y="1165"/>
                    <a:pt x="0" y="1652"/>
                    <a:pt x="207" y="2048"/>
                  </a:cubicBezTo>
                  <a:cubicBezTo>
                    <a:pt x="271" y="2171"/>
                    <a:pt x="417" y="2215"/>
                    <a:pt x="527" y="2286"/>
                  </a:cubicBezTo>
                  <a:cubicBezTo>
                    <a:pt x="555" y="2304"/>
                    <a:pt x="579" y="2321"/>
                    <a:pt x="608" y="2336"/>
                  </a:cubicBezTo>
                  <a:cubicBezTo>
                    <a:pt x="619" y="2342"/>
                    <a:pt x="639" y="2355"/>
                    <a:pt x="639" y="235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0" name="Rectangle 36" descr="Dark upward diagonal"/>
            <p:cNvSpPr>
              <a:spLocks noChangeArrowheads="1"/>
            </p:cNvSpPr>
            <p:nvPr/>
          </p:nvSpPr>
          <p:spPr bwMode="auto">
            <a:xfrm>
              <a:off x="640" y="3000"/>
              <a:ext cx="704" cy="21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1" name="Rectangle 37" descr="Dark upward diagonal"/>
            <p:cNvSpPr>
              <a:spLocks noChangeArrowheads="1"/>
            </p:cNvSpPr>
            <p:nvPr/>
          </p:nvSpPr>
          <p:spPr bwMode="auto">
            <a:xfrm>
              <a:off x="640" y="2784"/>
              <a:ext cx="704" cy="65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2" name="Line 38" descr="Dark upward diagonal"/>
            <p:cNvSpPr>
              <a:spLocks noChangeShapeType="1"/>
            </p:cNvSpPr>
            <p:nvPr/>
          </p:nvSpPr>
          <p:spPr bwMode="auto">
            <a:xfrm>
              <a:off x="640" y="299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3" name="Line 39" descr="Dark upward diagonal"/>
            <p:cNvSpPr>
              <a:spLocks noChangeShapeType="1"/>
            </p:cNvSpPr>
            <p:nvPr/>
          </p:nvSpPr>
          <p:spPr bwMode="auto">
            <a:xfrm>
              <a:off x="640" y="3221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4" name="Rectangle 40"/>
            <p:cNvSpPr>
              <a:spLocks noChangeArrowheads="1"/>
            </p:cNvSpPr>
            <p:nvPr/>
          </p:nvSpPr>
          <p:spPr bwMode="auto">
            <a:xfrm>
              <a:off x="791" y="3000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</p:grpSp>
      <p:sp>
        <p:nvSpPr>
          <p:cNvPr id="45" name="Rectangle 46"/>
          <p:cNvSpPr>
            <a:spLocks noChangeArrowheads="1"/>
          </p:cNvSpPr>
          <p:nvPr/>
        </p:nvSpPr>
        <p:spPr bwMode="auto">
          <a:xfrm rot="16200000">
            <a:off x="7404100" y="32639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A784-13AC-F34A-8DAA-8660867687B3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0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A Problem in the Early Sixties</a:t>
            </a:r>
          </a:p>
        </p:txBody>
      </p:sp>
      <p:sp>
        <p:nvSpPr>
          <p:cNvPr id="160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07312" cy="4678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2800" dirty="0">
                <a:ea typeface="굴림" charset="-127"/>
                <a:cs typeface="굴림" charset="-127"/>
              </a:rPr>
              <a:t>There were many applications whose data could not fit in the main memory, e.g., payroll</a:t>
            </a:r>
          </a:p>
          <a:p>
            <a:pPr lvl="1">
              <a:lnSpc>
                <a:spcPct val="80000"/>
              </a:lnSpc>
            </a:pPr>
            <a:r>
              <a:rPr lang="en-US" altLang="ko-KR" sz="2400" i="1" dirty="0">
                <a:ea typeface="굴림" charset="-127"/>
                <a:cs typeface="굴림" charset="-127"/>
              </a:rPr>
              <a:t>Paged memory system reduced fragmentation but still required the whole program to be resident in the main memory</a:t>
            </a:r>
          </a:p>
          <a:p>
            <a:pPr>
              <a:lnSpc>
                <a:spcPct val="80000"/>
              </a:lnSpc>
            </a:pPr>
            <a:endParaRPr lang="en-US" altLang="ko-KR" sz="2800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800" dirty="0">
                <a:ea typeface="굴림" charset="-127"/>
                <a:cs typeface="굴림" charset="-127"/>
              </a:rPr>
              <a:t>Programmers moved the data back and forth from the secondary store by </a:t>
            </a:r>
            <a:r>
              <a:rPr lang="en-US" altLang="ko-KR" sz="2800" i="1" dirty="0">
                <a:ea typeface="굴림" charset="-127"/>
                <a:cs typeface="굴림" charset="-127"/>
              </a:rPr>
              <a:t>overlaying</a:t>
            </a:r>
            <a:r>
              <a:rPr lang="en-US" altLang="ko-KR" sz="2800" dirty="0">
                <a:ea typeface="굴림" charset="-127"/>
                <a:cs typeface="굴림" charset="-127"/>
              </a:rPr>
              <a:t> it repeatedly on the primary store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800" dirty="0">
                <a:solidFill>
                  <a:srgbClr val="56127A"/>
                </a:solidFill>
                <a:ea typeface="굴림" charset="-127"/>
                <a:cs typeface="굴림" charset="-127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800" dirty="0">
                <a:solidFill>
                  <a:srgbClr val="56127A"/>
                </a:solidFill>
                <a:ea typeface="굴림" charset="-127"/>
                <a:cs typeface="굴림" charset="-127"/>
              </a:rPr>
              <a:t>					</a:t>
            </a:r>
            <a:r>
              <a:rPr lang="en-US" altLang="ko-KR" sz="2800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tricky programming!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3468-04AB-8F44-B916-86F96C5153B8}" type="slidenum">
              <a:rPr lang="en-US"/>
              <a:pPr/>
              <a:t>16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6547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Manual Overlays</a:t>
            </a:r>
            <a:r>
              <a:rPr lang="en-US" altLang="ko-KR" i="1"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654787" name="Rectangle 3"/>
          <p:cNvSpPr>
            <a:spLocks noChangeArrowheads="1"/>
          </p:cNvSpPr>
          <p:nvPr/>
        </p:nvSpPr>
        <p:spPr bwMode="auto">
          <a:xfrm>
            <a:off x="2384425" y="1347788"/>
            <a:ext cx="717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4788" name="Rectangle 4"/>
          <p:cNvSpPr>
            <a:spLocks noChangeArrowheads="1"/>
          </p:cNvSpPr>
          <p:nvPr/>
        </p:nvSpPr>
        <p:spPr bwMode="auto">
          <a:xfrm>
            <a:off x="6386513" y="4292600"/>
            <a:ext cx="229235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Ferranti Mercury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1956</a:t>
            </a:r>
          </a:p>
        </p:txBody>
      </p:sp>
      <p:sp>
        <p:nvSpPr>
          <p:cNvPr id="1654789" name="Rectangle 5"/>
          <p:cNvSpPr>
            <a:spLocks noChangeArrowheads="1"/>
          </p:cNvSpPr>
          <p:nvPr/>
        </p:nvSpPr>
        <p:spPr bwMode="auto">
          <a:xfrm>
            <a:off x="6926263" y="1819275"/>
            <a:ext cx="1216025" cy="711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40k bits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main</a:t>
            </a:r>
          </a:p>
        </p:txBody>
      </p:sp>
      <p:sp>
        <p:nvSpPr>
          <p:cNvPr id="1654790" name="Rectangle 6"/>
          <p:cNvSpPr>
            <a:spLocks noChangeArrowheads="1"/>
          </p:cNvSpPr>
          <p:nvPr/>
        </p:nvSpPr>
        <p:spPr bwMode="auto">
          <a:xfrm>
            <a:off x="6845300" y="3101975"/>
            <a:ext cx="1377950" cy="711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640k bits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drum</a:t>
            </a:r>
          </a:p>
        </p:txBody>
      </p:sp>
      <p:sp>
        <p:nvSpPr>
          <p:cNvPr id="1654791" name="Line 7"/>
          <p:cNvSpPr>
            <a:spLocks noChangeShapeType="1"/>
          </p:cNvSpPr>
          <p:nvPr/>
        </p:nvSpPr>
        <p:spPr bwMode="auto">
          <a:xfrm>
            <a:off x="7534275" y="2552700"/>
            <a:ext cx="0" cy="482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4792" name="Rectangle 8"/>
          <p:cNvSpPr>
            <a:spLocks noChangeArrowheads="1"/>
          </p:cNvSpPr>
          <p:nvPr/>
        </p:nvSpPr>
        <p:spPr bwMode="auto">
          <a:xfrm>
            <a:off x="6381750" y="1708150"/>
            <a:ext cx="2305050" cy="24257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4793" name="Rectangle 9"/>
          <p:cNvSpPr>
            <a:spLocks noChangeArrowheads="1"/>
          </p:cNvSpPr>
          <p:nvPr/>
        </p:nvSpPr>
        <p:spPr bwMode="auto">
          <a:xfrm>
            <a:off x="6656388" y="3784600"/>
            <a:ext cx="19415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Central Store</a:t>
            </a:r>
          </a:p>
        </p:txBody>
      </p:sp>
      <p:sp>
        <p:nvSpPr>
          <p:cNvPr id="165479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6096000" cy="4411663"/>
          </a:xfrm>
          <a:noFill/>
          <a:ln/>
        </p:spPr>
        <p:txBody>
          <a:bodyPr/>
          <a:lstStyle/>
          <a:p>
            <a:pPr marL="288925" indent="-288925"/>
            <a:r>
              <a:rPr lang="en-US" altLang="ko-KR" dirty="0">
                <a:ea typeface="굴림" charset="-127"/>
                <a:cs typeface="굴림" charset="-127"/>
              </a:rPr>
              <a:t>Assume an instruction can address all the storage on the drum</a:t>
            </a:r>
          </a:p>
          <a:p>
            <a:pPr marL="288925" indent="-288925"/>
            <a:endParaRPr lang="en-US" altLang="ko-KR" dirty="0">
              <a:ea typeface="굴림" charset="-127"/>
              <a:cs typeface="굴림" charset="-127"/>
            </a:endParaRPr>
          </a:p>
          <a:p>
            <a:pPr marL="288925" indent="-288925"/>
            <a:r>
              <a:rPr lang="en-US" altLang="ko-KR" i="1" dirty="0">
                <a:ea typeface="굴림" charset="-127"/>
                <a:cs typeface="굴림" charset="-127"/>
              </a:rPr>
              <a:t>Method 1: </a:t>
            </a:r>
            <a:r>
              <a:rPr lang="en-US" altLang="ko-KR" dirty="0">
                <a:ea typeface="굴림" charset="-127"/>
                <a:cs typeface="굴림" charset="-127"/>
              </a:rPr>
              <a:t>programmer keeps track of addresses in the main memory and initiates an I/O transfer when </a:t>
            </a:r>
            <a:r>
              <a:rPr lang="en-US" altLang="ko-KR" dirty="0" smtClean="0">
                <a:ea typeface="굴림" charset="-127"/>
                <a:cs typeface="굴림" charset="-127"/>
              </a:rPr>
              <a:t>required</a:t>
            </a:r>
          </a:p>
          <a:p>
            <a:pPr marL="688975" lvl="1" indent="-288925"/>
            <a:r>
              <a:rPr lang="en-US" altLang="ko-KR" sz="2400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Difficult, error-prone!</a:t>
            </a:r>
          </a:p>
          <a:p>
            <a:pPr marL="288925" indent="-288925"/>
            <a:r>
              <a:rPr lang="en-US" altLang="ko-KR" i="1" dirty="0">
                <a:ea typeface="굴림" charset="-127"/>
                <a:cs typeface="굴림" charset="-127"/>
              </a:rPr>
              <a:t>Method 2: </a:t>
            </a:r>
            <a:r>
              <a:rPr lang="en-US" altLang="ko-KR" dirty="0">
                <a:ea typeface="굴림" charset="-127"/>
                <a:cs typeface="굴림" charset="-127"/>
              </a:rPr>
              <a:t>automatic initiation of I/O transfers by software address </a:t>
            </a:r>
            <a:r>
              <a:rPr lang="en-US" altLang="ko-KR" dirty="0" smtClean="0">
                <a:ea typeface="굴림" charset="-127"/>
                <a:cs typeface="굴림" charset="-127"/>
              </a:rPr>
              <a:t>translation</a:t>
            </a:r>
          </a:p>
          <a:p>
            <a:pPr marL="688975" lvl="1" indent="-288925"/>
            <a:r>
              <a:rPr lang="en-US" altLang="ko-KR" sz="2400" i="1" dirty="0" err="1" smtClean="0">
                <a:solidFill>
                  <a:srgbClr val="56127A"/>
                </a:solidFill>
                <a:ea typeface="굴림" charset="-127"/>
                <a:cs typeface="굴림" charset="-127"/>
              </a:rPr>
              <a:t>Brooker’s</a:t>
            </a:r>
            <a:r>
              <a:rPr lang="en-US" altLang="ko-KR" sz="2400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2400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interpretive coding, </a:t>
            </a:r>
            <a:r>
              <a:rPr lang="en-US" altLang="ko-KR" sz="2400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1960</a:t>
            </a:r>
          </a:p>
          <a:p>
            <a:pPr marL="688975" lvl="1" indent="-288925"/>
            <a:r>
              <a:rPr lang="en-US" altLang="ko-KR" sz="2400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Inefficient!</a:t>
            </a:r>
            <a:endParaRPr lang="en-US" altLang="ko-KR" sz="2400" i="1" dirty="0">
              <a:solidFill>
                <a:srgbClr val="56127A"/>
              </a:solidFill>
              <a:ea typeface="굴림" charset="-127"/>
              <a:cs typeface="굴림" charset="-127"/>
            </a:endParaRPr>
          </a:p>
        </p:txBody>
      </p:sp>
      <p:sp>
        <p:nvSpPr>
          <p:cNvPr id="1654795" name="Text Box 11"/>
          <p:cNvSpPr txBox="1">
            <a:spLocks noChangeArrowheads="1"/>
          </p:cNvSpPr>
          <p:nvPr/>
        </p:nvSpPr>
        <p:spPr bwMode="auto">
          <a:xfrm>
            <a:off x="695325" y="54800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ko-KR" altLang="en-US" sz="200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54797" name="Text Box 13"/>
          <p:cNvSpPr txBox="1">
            <a:spLocks noChangeArrowheads="1"/>
          </p:cNvSpPr>
          <p:nvPr/>
        </p:nvSpPr>
        <p:spPr bwMode="auto">
          <a:xfrm>
            <a:off x="304800" y="5518665"/>
            <a:ext cx="85344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i="1" dirty="0"/>
              <a:t>Not just an ancient black art, e.g., IBM Cell microprocessor</a:t>
            </a:r>
            <a:r>
              <a:rPr lang="en-US" sz="2400" i="1" dirty="0" smtClean="0"/>
              <a:t> using in Playstation-3 has explicitly </a:t>
            </a:r>
            <a:r>
              <a:rPr lang="en-US" sz="2400" i="1" dirty="0"/>
              <a:t>managed local </a:t>
            </a:r>
            <a:r>
              <a:rPr lang="en-US" sz="2400" i="1" dirty="0" smtClean="0"/>
              <a:t>store!</a:t>
            </a:r>
            <a:endParaRPr lang="en-US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4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4794" grpId="0" build="p"/>
      <p:bldP spid="165479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1344-FAE5-7845-8357-6B9686E8973E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09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Demand Paging in Atlas (1962)</a:t>
            </a:r>
            <a:endParaRPr lang="en-US" altLang="ko-KR" sz="2000" i="1">
              <a:ea typeface="굴림" charset="-127"/>
              <a:cs typeface="굴림" charset="-127"/>
            </a:endParaRPr>
          </a:p>
        </p:txBody>
      </p:sp>
      <p:grpSp>
        <p:nvGrpSpPr>
          <p:cNvPr id="1609731" name="Group 3"/>
          <p:cNvGrpSpPr>
            <a:grpSpLocks/>
          </p:cNvGrpSpPr>
          <p:nvPr/>
        </p:nvGrpSpPr>
        <p:grpSpPr bwMode="auto">
          <a:xfrm>
            <a:off x="4802188" y="1460500"/>
            <a:ext cx="3898900" cy="4013200"/>
            <a:chOff x="417" y="920"/>
            <a:chExt cx="2456" cy="2528"/>
          </a:xfrm>
        </p:grpSpPr>
        <p:sp>
          <p:nvSpPr>
            <p:cNvPr id="1609732" name="Rectangle 4"/>
            <p:cNvSpPr>
              <a:spLocks noChangeArrowheads="1"/>
            </p:cNvSpPr>
            <p:nvPr/>
          </p:nvSpPr>
          <p:spPr bwMode="auto">
            <a:xfrm>
              <a:off x="440" y="920"/>
              <a:ext cx="2432" cy="25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733" name="Rectangle 5"/>
            <p:cNvSpPr>
              <a:spLocks noChangeArrowheads="1"/>
            </p:cNvSpPr>
            <p:nvPr/>
          </p:nvSpPr>
          <p:spPr bwMode="auto">
            <a:xfrm>
              <a:off x="1922" y="2784"/>
              <a:ext cx="951" cy="5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Secondary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(Drum)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32x6 pages</a:t>
              </a:r>
            </a:p>
          </p:txBody>
        </p:sp>
        <p:grpSp>
          <p:nvGrpSpPr>
            <p:cNvPr id="1609734" name="Group 6"/>
            <p:cNvGrpSpPr>
              <a:grpSpLocks/>
            </p:cNvGrpSpPr>
            <p:nvPr/>
          </p:nvGrpSpPr>
          <p:grpSpPr bwMode="auto">
            <a:xfrm>
              <a:off x="1976" y="1016"/>
              <a:ext cx="704" cy="1720"/>
              <a:chOff x="1976" y="1016"/>
              <a:chExt cx="704" cy="1720"/>
            </a:xfrm>
          </p:grpSpPr>
          <p:sp>
            <p:nvSpPr>
              <p:cNvPr id="1609735" name="Rectangle 7"/>
              <p:cNvSpPr>
                <a:spLocks noChangeArrowheads="1"/>
              </p:cNvSpPr>
              <p:nvPr/>
            </p:nvSpPr>
            <p:spPr bwMode="auto">
              <a:xfrm>
                <a:off x="1976" y="1016"/>
                <a:ext cx="704" cy="1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36" name="Line 8"/>
              <p:cNvSpPr>
                <a:spLocks noChangeShapeType="1"/>
              </p:cNvSpPr>
              <p:nvPr/>
            </p:nvSpPr>
            <p:spPr bwMode="auto">
              <a:xfrm>
                <a:off x="1976" y="1200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37" name="Line 9"/>
              <p:cNvSpPr>
                <a:spLocks noChangeShapeType="1"/>
              </p:cNvSpPr>
              <p:nvPr/>
            </p:nvSpPr>
            <p:spPr bwMode="auto">
              <a:xfrm>
                <a:off x="1976" y="1392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38" name="Line 10"/>
              <p:cNvSpPr>
                <a:spLocks noChangeShapeType="1"/>
              </p:cNvSpPr>
              <p:nvPr/>
            </p:nvSpPr>
            <p:spPr bwMode="auto">
              <a:xfrm>
                <a:off x="1976" y="1584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39" name="Line 11"/>
              <p:cNvSpPr>
                <a:spLocks noChangeShapeType="1"/>
              </p:cNvSpPr>
              <p:nvPr/>
            </p:nvSpPr>
            <p:spPr bwMode="auto">
              <a:xfrm>
                <a:off x="1976" y="1776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0" name="Line 12"/>
              <p:cNvSpPr>
                <a:spLocks noChangeShapeType="1"/>
              </p:cNvSpPr>
              <p:nvPr/>
            </p:nvSpPr>
            <p:spPr bwMode="auto">
              <a:xfrm>
                <a:off x="1976" y="1968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1" name="Line 13"/>
              <p:cNvSpPr>
                <a:spLocks noChangeShapeType="1"/>
              </p:cNvSpPr>
              <p:nvPr/>
            </p:nvSpPr>
            <p:spPr bwMode="auto">
              <a:xfrm>
                <a:off x="1976" y="2160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2" name="Line 14"/>
              <p:cNvSpPr>
                <a:spLocks noChangeShapeType="1"/>
              </p:cNvSpPr>
              <p:nvPr/>
            </p:nvSpPr>
            <p:spPr bwMode="auto">
              <a:xfrm>
                <a:off x="1976" y="2352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3" name="Line 15"/>
              <p:cNvSpPr>
                <a:spLocks noChangeShapeType="1"/>
              </p:cNvSpPr>
              <p:nvPr/>
            </p:nvSpPr>
            <p:spPr bwMode="auto">
              <a:xfrm>
                <a:off x="1976" y="2544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9744" name="Group 16"/>
            <p:cNvGrpSpPr>
              <a:grpSpLocks/>
            </p:cNvGrpSpPr>
            <p:nvPr/>
          </p:nvGrpSpPr>
          <p:grpSpPr bwMode="auto">
            <a:xfrm>
              <a:off x="680" y="1064"/>
              <a:ext cx="704" cy="752"/>
              <a:chOff x="680" y="1064"/>
              <a:chExt cx="704" cy="752"/>
            </a:xfrm>
          </p:grpSpPr>
          <p:sp>
            <p:nvSpPr>
              <p:cNvPr id="1609745" name="Rectangle 17"/>
              <p:cNvSpPr>
                <a:spLocks noChangeArrowheads="1"/>
              </p:cNvSpPr>
              <p:nvPr/>
            </p:nvSpPr>
            <p:spPr bwMode="auto">
              <a:xfrm>
                <a:off x="680" y="1064"/>
                <a:ext cx="704" cy="75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6" name="Line 18"/>
              <p:cNvSpPr>
                <a:spLocks noChangeShapeType="1"/>
              </p:cNvSpPr>
              <p:nvPr/>
            </p:nvSpPr>
            <p:spPr bwMode="auto">
              <a:xfrm>
                <a:off x="680" y="1248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7" name="Line 19"/>
              <p:cNvSpPr>
                <a:spLocks noChangeShapeType="1"/>
              </p:cNvSpPr>
              <p:nvPr/>
            </p:nvSpPr>
            <p:spPr bwMode="auto">
              <a:xfrm>
                <a:off x="680" y="1440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8" name="Line 20"/>
              <p:cNvSpPr>
                <a:spLocks noChangeShapeType="1"/>
              </p:cNvSpPr>
              <p:nvPr/>
            </p:nvSpPr>
            <p:spPr bwMode="auto">
              <a:xfrm>
                <a:off x="680" y="1632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09749" name="Rectangle 21"/>
            <p:cNvSpPr>
              <a:spLocks noChangeArrowheads="1"/>
            </p:cNvSpPr>
            <p:nvPr/>
          </p:nvSpPr>
          <p:spPr bwMode="auto">
            <a:xfrm>
              <a:off x="417" y="1872"/>
              <a:ext cx="1288" cy="5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Primary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32 Pages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512 words/page</a:t>
              </a:r>
            </a:p>
          </p:txBody>
        </p:sp>
        <p:sp>
          <p:nvSpPr>
            <p:cNvPr id="1609750" name="Rectangle 22"/>
            <p:cNvSpPr>
              <a:spLocks noChangeArrowheads="1"/>
            </p:cNvSpPr>
            <p:nvPr/>
          </p:nvSpPr>
          <p:spPr bwMode="auto">
            <a:xfrm>
              <a:off x="451" y="2919"/>
              <a:ext cx="889" cy="5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2400">
                  <a:latin typeface="Verdana" charset="0"/>
                  <a:ea typeface="굴림" charset="-127"/>
                  <a:cs typeface="굴림" charset="-127"/>
                </a:rPr>
                <a:t>Central </a:t>
              </a:r>
            </a:p>
            <a:p>
              <a:pPr>
                <a:spcBef>
                  <a:spcPct val="0"/>
                </a:spcBef>
              </a:pPr>
              <a:r>
                <a:rPr lang="en-US" altLang="ko-KR" sz="2400"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</p:grpSp>
      <p:sp>
        <p:nvSpPr>
          <p:cNvPr id="1609751" name="Rectangle 23"/>
          <p:cNvSpPr>
            <a:spLocks noChangeArrowheads="1"/>
          </p:cNvSpPr>
          <p:nvPr/>
        </p:nvSpPr>
        <p:spPr bwMode="auto">
          <a:xfrm>
            <a:off x="481013" y="4951413"/>
            <a:ext cx="398145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User sees 32 x 6 x 512 words</a:t>
            </a:r>
          </a:p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 storage</a:t>
            </a:r>
          </a:p>
        </p:txBody>
      </p:sp>
      <p:sp>
        <p:nvSpPr>
          <p:cNvPr id="1609752" name="Rectangle 24"/>
          <p:cNvSpPr>
            <a:spLocks noChangeArrowheads="1"/>
          </p:cNvSpPr>
          <p:nvPr/>
        </p:nvSpPr>
        <p:spPr bwMode="auto">
          <a:xfrm>
            <a:off x="481013" y="1497013"/>
            <a:ext cx="3589337" cy="224420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ko-KR" altLang="en-US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“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page from secondary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storage is brought into the primary storage whenever it is (implicitly) demanded by the processor.”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Tom 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Kilburn</a:t>
            </a:r>
            <a:endParaRPr lang="en-US" altLang="ko-KR" sz="20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09753" name="Text Box 25"/>
          <p:cNvSpPr txBox="1">
            <a:spLocks noChangeArrowheads="1"/>
          </p:cNvSpPr>
          <p:nvPr/>
        </p:nvSpPr>
        <p:spPr bwMode="auto">
          <a:xfrm>
            <a:off x="481013" y="4014788"/>
            <a:ext cx="3756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Primary memory as a </a:t>
            </a:r>
            <a:r>
              <a:rPr lang="en-US" altLang="ko-KR" sz="20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cache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for secondary memory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9751" grpId="0"/>
      <p:bldP spid="16097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53C3-006B-A34D-A0E3-47B21F446B4D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1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Hardware Organization of Atlas </a:t>
            </a:r>
          </a:p>
        </p:txBody>
      </p:sp>
      <p:sp>
        <p:nvSpPr>
          <p:cNvPr id="1611780" name="Rectangle 4"/>
          <p:cNvSpPr>
            <a:spLocks noChangeArrowheads="1"/>
          </p:cNvSpPr>
          <p:nvPr/>
        </p:nvSpPr>
        <p:spPr bwMode="auto">
          <a:xfrm>
            <a:off x="1366838" y="1611313"/>
            <a:ext cx="1004887" cy="8413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4138" tIns="41275" rIns="84138" bIns="41275">
            <a:prstTxWarp prst="textNoShape">
              <a:avLst/>
            </a:prstTxWarp>
            <a:spAutoFit/>
          </a:bodyPr>
          <a:lstStyle/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Initial</a:t>
            </a:r>
          </a:p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Decode</a:t>
            </a:r>
          </a:p>
        </p:txBody>
      </p:sp>
      <p:sp>
        <p:nvSpPr>
          <p:cNvPr id="1611781" name="Rectangle 5"/>
          <p:cNvSpPr>
            <a:spLocks noChangeArrowheads="1"/>
          </p:cNvSpPr>
          <p:nvPr/>
        </p:nvSpPr>
        <p:spPr bwMode="auto">
          <a:xfrm>
            <a:off x="4978400" y="1311275"/>
            <a:ext cx="2089150" cy="584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16 ROM pages</a:t>
            </a:r>
          </a:p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0.4 ~1 </a:t>
            </a:r>
            <a:r>
              <a:rPr lang="en-US" altLang="ko-KR">
                <a:latin typeface="Symbol" charset="2"/>
                <a:ea typeface="굴림" charset="-127"/>
                <a:cs typeface="굴림" charset="-127"/>
              </a:rPr>
              <a:t></a:t>
            </a: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sec</a:t>
            </a:r>
          </a:p>
        </p:txBody>
      </p:sp>
      <p:sp>
        <p:nvSpPr>
          <p:cNvPr id="1611782" name="Rectangle 6"/>
          <p:cNvSpPr>
            <a:spLocks noChangeArrowheads="1"/>
          </p:cNvSpPr>
          <p:nvPr/>
        </p:nvSpPr>
        <p:spPr bwMode="auto">
          <a:xfrm>
            <a:off x="4983163" y="2014538"/>
            <a:ext cx="2089150" cy="584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84138" tIns="41275" rIns="84138" bIns="41275">
            <a:prstTxWarp prst="textNoShape">
              <a:avLst/>
            </a:prstTxWarp>
            <a:spAutoFit/>
          </a:bodyPr>
          <a:lstStyle/>
          <a:p>
            <a:pPr algn="l"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2 subsidiary pages</a:t>
            </a:r>
          </a:p>
          <a:p>
            <a:pPr algn="l"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       1.4 </a:t>
            </a:r>
            <a:r>
              <a:rPr lang="en-US" altLang="ko-KR">
                <a:latin typeface="Symbol" charset="2"/>
                <a:ea typeface="굴림" charset="-127"/>
                <a:cs typeface="굴림" charset="-127"/>
              </a:rPr>
              <a:t></a:t>
            </a: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sec</a:t>
            </a:r>
          </a:p>
        </p:txBody>
      </p:sp>
      <p:grpSp>
        <p:nvGrpSpPr>
          <p:cNvPr id="1611783" name="Group 7"/>
          <p:cNvGrpSpPr>
            <a:grpSpLocks/>
          </p:cNvGrpSpPr>
          <p:nvPr/>
        </p:nvGrpSpPr>
        <p:grpSpPr bwMode="auto">
          <a:xfrm>
            <a:off x="4186238" y="2749550"/>
            <a:ext cx="3086100" cy="977900"/>
            <a:chOff x="2917" y="1964"/>
            <a:chExt cx="1944" cy="616"/>
          </a:xfrm>
        </p:grpSpPr>
        <p:sp>
          <p:nvSpPr>
            <p:cNvPr id="1611784" name="Rectangle 8"/>
            <p:cNvSpPr>
              <a:spLocks noChangeArrowheads="1"/>
            </p:cNvSpPr>
            <p:nvPr/>
          </p:nvSpPr>
          <p:spPr bwMode="auto">
            <a:xfrm>
              <a:off x="2917" y="1964"/>
              <a:ext cx="1944" cy="61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85" name="Rectangle 9"/>
            <p:cNvSpPr>
              <a:spLocks noChangeArrowheads="1"/>
            </p:cNvSpPr>
            <p:nvPr/>
          </p:nvSpPr>
          <p:spPr bwMode="auto">
            <a:xfrm>
              <a:off x="3000" y="2010"/>
              <a:ext cx="791" cy="52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84138" tIns="41275" rIns="84138" bIns="41275">
              <a:prstTxWarp prst="textNoShape">
                <a:avLst/>
              </a:prstTxWarp>
              <a:spAutoFit/>
            </a:bodyPr>
            <a:lstStyle/>
            <a:p>
              <a:pPr algn="l" defTabSz="774700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Main</a:t>
              </a:r>
            </a:p>
            <a:p>
              <a:pPr algn="l" defTabSz="774700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  32 pages</a:t>
              </a:r>
            </a:p>
            <a:p>
              <a:pPr algn="l" defTabSz="774700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  1.4 </a:t>
              </a:r>
              <a:r>
                <a:rPr lang="en-US" altLang="ko-KR">
                  <a:latin typeface="Symbol" charset="2"/>
                  <a:ea typeface="굴림" charset="-127"/>
                  <a:cs typeface="굴림" charset="-127"/>
                </a:rPr>
                <a:t></a:t>
              </a: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sec</a:t>
              </a:r>
            </a:p>
          </p:txBody>
        </p:sp>
        <p:sp>
          <p:nvSpPr>
            <p:cNvPr id="1611786" name="Rectangle 10"/>
            <p:cNvSpPr>
              <a:spLocks noChangeArrowheads="1"/>
            </p:cNvSpPr>
            <p:nvPr/>
          </p:nvSpPr>
          <p:spPr bwMode="auto">
            <a:xfrm>
              <a:off x="3878" y="2010"/>
              <a:ext cx="917" cy="52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84138" tIns="41275" rIns="84138" bIns="41275">
              <a:prstTxWarp prst="textNoShape">
                <a:avLst/>
              </a:prstTxWarp>
              <a:spAutoFit/>
            </a:bodyPr>
            <a:lstStyle/>
            <a:p>
              <a:pPr algn="l" defTabSz="774700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Drum (4)</a:t>
              </a:r>
            </a:p>
            <a:p>
              <a:pPr algn="l" defTabSz="774700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   192 pages</a:t>
              </a:r>
            </a:p>
            <a:p>
              <a:pPr algn="l" defTabSz="774700">
                <a:spcBef>
                  <a:spcPct val="0"/>
                </a:spcBef>
              </a:pPr>
              <a:endParaRPr lang="ko-KR" altLang="en-US"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  <p:sp>
        <p:nvSpPr>
          <p:cNvPr id="1611787" name="Rectangle 11"/>
          <p:cNvSpPr>
            <a:spLocks noChangeArrowheads="1"/>
          </p:cNvSpPr>
          <p:nvPr/>
        </p:nvSpPr>
        <p:spPr bwMode="auto">
          <a:xfrm>
            <a:off x="7388225" y="2952750"/>
            <a:ext cx="1577975" cy="5969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algn="l" defTabSz="774700">
              <a:spcBef>
                <a:spcPct val="0"/>
              </a:spcBef>
            </a:pPr>
            <a:r>
              <a:rPr lang="en-US" altLang="ko-KR" b="1">
                <a:latin typeface="Verdana" charset="0"/>
                <a:ea typeface="굴림" charset="-127"/>
                <a:cs typeface="굴림" charset="-127"/>
              </a:rPr>
              <a:t>8 </a:t>
            </a: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Tape decks</a:t>
            </a:r>
          </a:p>
          <a:p>
            <a:pPr algn="l"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88 sec/word</a:t>
            </a:r>
          </a:p>
        </p:txBody>
      </p:sp>
      <p:sp>
        <p:nvSpPr>
          <p:cNvPr id="1611788" name="Rectangle 12"/>
          <p:cNvSpPr>
            <a:spLocks noChangeArrowheads="1"/>
          </p:cNvSpPr>
          <p:nvPr/>
        </p:nvSpPr>
        <p:spPr bwMode="auto">
          <a:xfrm>
            <a:off x="165100" y="2574925"/>
            <a:ext cx="2141538" cy="1790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algn="l" defTabSz="774700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48-bit words</a:t>
            </a:r>
          </a:p>
          <a:p>
            <a:pPr algn="l" defTabSz="774700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512-word pages</a:t>
            </a:r>
          </a:p>
          <a:p>
            <a:pPr algn="l" defTabSz="774700">
              <a:spcBef>
                <a:spcPct val="0"/>
              </a:spcBef>
            </a:pPr>
            <a:endParaRPr lang="en-US" altLang="ko-KR" sz="1800">
              <a:latin typeface="Verdana" charset="0"/>
              <a:ea typeface="굴림" charset="-127"/>
              <a:cs typeface="굴림" charset="-127"/>
            </a:endParaRPr>
          </a:p>
          <a:p>
            <a:pPr algn="l" defTabSz="774700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1 </a:t>
            </a: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Page Address Register </a:t>
            </a: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(PAR) per page frame</a:t>
            </a:r>
          </a:p>
        </p:txBody>
      </p:sp>
      <p:sp>
        <p:nvSpPr>
          <p:cNvPr id="1611789" name="Rectangle 13"/>
          <p:cNvSpPr>
            <a:spLocks noChangeArrowheads="1"/>
          </p:cNvSpPr>
          <p:nvPr/>
        </p:nvSpPr>
        <p:spPr bwMode="auto">
          <a:xfrm>
            <a:off x="495300" y="4686300"/>
            <a:ext cx="8383588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Compare the effective page address against all 32 </a:t>
            </a:r>
            <a:r>
              <a:rPr lang="en-US" altLang="ko-KR" sz="2000" dirty="0" err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PARs</a:t>
            </a: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match 	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normal access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no match 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fault</a:t>
            </a: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	     save the state of the partially executed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	     instruction</a:t>
            </a:r>
          </a:p>
        </p:txBody>
      </p:sp>
      <p:sp>
        <p:nvSpPr>
          <p:cNvPr id="1611790" name="Line 14"/>
          <p:cNvSpPr>
            <a:spLocks noChangeShapeType="1"/>
          </p:cNvSpPr>
          <p:nvPr/>
        </p:nvSpPr>
        <p:spPr bwMode="auto">
          <a:xfrm>
            <a:off x="496888" y="2017713"/>
            <a:ext cx="8921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1791" name="Rectangle 15"/>
          <p:cNvSpPr>
            <a:spLocks noChangeArrowheads="1"/>
          </p:cNvSpPr>
          <p:nvPr/>
        </p:nvSpPr>
        <p:spPr bwMode="auto">
          <a:xfrm>
            <a:off x="254000" y="1377950"/>
            <a:ext cx="116522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Effective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611792" name="Rectangle 16"/>
          <p:cNvSpPr>
            <a:spLocks noChangeArrowheads="1"/>
          </p:cNvSpPr>
          <p:nvPr/>
        </p:nvSpPr>
        <p:spPr bwMode="auto">
          <a:xfrm>
            <a:off x="7123113" y="1308100"/>
            <a:ext cx="1665287" cy="13096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system code</a:t>
            </a:r>
          </a:p>
          <a:p>
            <a:pPr algn="l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(not swapped)</a:t>
            </a:r>
          </a:p>
          <a:p>
            <a:pPr algn="l">
              <a:spcBef>
                <a:spcPct val="0"/>
              </a:spcBef>
            </a:pPr>
            <a:endParaRPr lang="en-US" altLang="ko-KR" sz="1200"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system data</a:t>
            </a:r>
          </a:p>
          <a:p>
            <a:pPr algn="l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(not swapped)</a:t>
            </a:r>
          </a:p>
        </p:txBody>
      </p:sp>
      <p:grpSp>
        <p:nvGrpSpPr>
          <p:cNvPr id="1611793" name="Group 17"/>
          <p:cNvGrpSpPr>
            <a:grpSpLocks/>
          </p:cNvGrpSpPr>
          <p:nvPr/>
        </p:nvGrpSpPr>
        <p:grpSpPr bwMode="auto">
          <a:xfrm>
            <a:off x="3003550" y="2609850"/>
            <a:ext cx="806450" cy="1238250"/>
            <a:chOff x="2324" y="1744"/>
            <a:chExt cx="686" cy="780"/>
          </a:xfrm>
        </p:grpSpPr>
        <p:sp>
          <p:nvSpPr>
            <p:cNvPr id="1611794" name="Rectangle 18"/>
            <p:cNvSpPr>
              <a:spLocks noChangeArrowheads="1"/>
            </p:cNvSpPr>
            <p:nvPr/>
          </p:nvSpPr>
          <p:spPr bwMode="auto">
            <a:xfrm>
              <a:off x="2324" y="1744"/>
              <a:ext cx="686" cy="7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5" name="Line 19"/>
            <p:cNvSpPr>
              <a:spLocks noChangeShapeType="1"/>
            </p:cNvSpPr>
            <p:nvPr/>
          </p:nvSpPr>
          <p:spPr bwMode="auto">
            <a:xfrm>
              <a:off x="2324" y="1835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6" name="Line 20"/>
            <p:cNvSpPr>
              <a:spLocks noChangeShapeType="1"/>
            </p:cNvSpPr>
            <p:nvPr/>
          </p:nvSpPr>
          <p:spPr bwMode="auto">
            <a:xfrm>
              <a:off x="2324" y="1935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7" name="Line 21"/>
            <p:cNvSpPr>
              <a:spLocks noChangeShapeType="1"/>
            </p:cNvSpPr>
            <p:nvPr/>
          </p:nvSpPr>
          <p:spPr bwMode="auto">
            <a:xfrm>
              <a:off x="2324" y="2034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8" name="Line 22"/>
            <p:cNvSpPr>
              <a:spLocks noChangeShapeType="1"/>
            </p:cNvSpPr>
            <p:nvPr/>
          </p:nvSpPr>
          <p:spPr bwMode="auto">
            <a:xfrm>
              <a:off x="2324" y="2134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9" name="Line 23"/>
            <p:cNvSpPr>
              <a:spLocks noChangeShapeType="1"/>
            </p:cNvSpPr>
            <p:nvPr/>
          </p:nvSpPr>
          <p:spPr bwMode="auto">
            <a:xfrm>
              <a:off x="2324" y="2332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800" name="Line 24"/>
            <p:cNvSpPr>
              <a:spLocks noChangeShapeType="1"/>
            </p:cNvSpPr>
            <p:nvPr/>
          </p:nvSpPr>
          <p:spPr bwMode="auto">
            <a:xfrm>
              <a:off x="2324" y="2432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1801" name="Rectangle 25"/>
          <p:cNvSpPr>
            <a:spLocks noChangeArrowheads="1"/>
          </p:cNvSpPr>
          <p:nvPr/>
        </p:nvSpPr>
        <p:spPr bwMode="auto">
          <a:xfrm>
            <a:off x="2747963" y="2552700"/>
            <a:ext cx="277812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200"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11802" name="Rectangle 26"/>
          <p:cNvSpPr>
            <a:spLocks noChangeArrowheads="1"/>
          </p:cNvSpPr>
          <p:nvPr/>
        </p:nvSpPr>
        <p:spPr bwMode="auto">
          <a:xfrm>
            <a:off x="2651125" y="3646488"/>
            <a:ext cx="374650" cy="2714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200">
                <a:latin typeface="Verdana" charset="0"/>
                <a:ea typeface="굴림" charset="-127"/>
                <a:cs typeface="굴림" charset="-127"/>
              </a:rPr>
              <a:t>31</a:t>
            </a:r>
          </a:p>
        </p:txBody>
      </p:sp>
      <p:grpSp>
        <p:nvGrpSpPr>
          <p:cNvPr id="1611803" name="Group 27"/>
          <p:cNvGrpSpPr>
            <a:grpSpLocks/>
          </p:cNvGrpSpPr>
          <p:nvPr/>
        </p:nvGrpSpPr>
        <p:grpSpPr bwMode="auto">
          <a:xfrm>
            <a:off x="3389313" y="3268663"/>
            <a:ext cx="12700" cy="171450"/>
            <a:chOff x="2375" y="2283"/>
            <a:chExt cx="8" cy="108"/>
          </a:xfrm>
        </p:grpSpPr>
        <p:sp>
          <p:nvSpPr>
            <p:cNvPr id="1611804" name="Oval 28"/>
            <p:cNvSpPr>
              <a:spLocks noChangeArrowheads="1"/>
            </p:cNvSpPr>
            <p:nvPr/>
          </p:nvSpPr>
          <p:spPr bwMode="auto">
            <a:xfrm>
              <a:off x="2375" y="2283"/>
              <a:ext cx="8" cy="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805" name="Oval 29"/>
            <p:cNvSpPr>
              <a:spLocks noChangeArrowheads="1"/>
            </p:cNvSpPr>
            <p:nvPr/>
          </p:nvSpPr>
          <p:spPr bwMode="auto">
            <a:xfrm>
              <a:off x="2375" y="2332"/>
              <a:ext cx="8" cy="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806" name="Oval 30"/>
            <p:cNvSpPr>
              <a:spLocks noChangeArrowheads="1"/>
            </p:cNvSpPr>
            <p:nvPr/>
          </p:nvSpPr>
          <p:spPr bwMode="auto">
            <a:xfrm>
              <a:off x="2375" y="2382"/>
              <a:ext cx="8" cy="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1807" name="Rectangle 31"/>
          <p:cNvSpPr>
            <a:spLocks noChangeArrowheads="1"/>
          </p:cNvSpPr>
          <p:nvPr/>
        </p:nvSpPr>
        <p:spPr bwMode="auto">
          <a:xfrm>
            <a:off x="3055938" y="2228850"/>
            <a:ext cx="68897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PARs</a:t>
            </a:r>
          </a:p>
        </p:txBody>
      </p:sp>
      <p:sp>
        <p:nvSpPr>
          <p:cNvPr id="1611808" name="Freeform 32"/>
          <p:cNvSpPr>
            <a:spLocks/>
          </p:cNvSpPr>
          <p:nvPr/>
        </p:nvSpPr>
        <p:spPr bwMode="auto">
          <a:xfrm>
            <a:off x="2387600" y="1644650"/>
            <a:ext cx="2617788" cy="192088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93" y="232"/>
              </a:cxn>
              <a:cxn ang="0">
                <a:pos x="93" y="0"/>
              </a:cxn>
              <a:cxn ang="0">
                <a:pos x="1448" y="0"/>
              </a:cxn>
            </a:cxnLst>
            <a:rect l="0" t="0" r="r" b="b"/>
            <a:pathLst>
              <a:path w="1449" h="233">
                <a:moveTo>
                  <a:pt x="0" y="232"/>
                </a:moveTo>
                <a:lnTo>
                  <a:pt x="93" y="232"/>
                </a:lnTo>
                <a:lnTo>
                  <a:pt x="93" y="0"/>
                </a:lnTo>
                <a:lnTo>
                  <a:pt x="144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1809" name="Freeform 33"/>
          <p:cNvSpPr>
            <a:spLocks/>
          </p:cNvSpPr>
          <p:nvPr/>
        </p:nvSpPr>
        <p:spPr bwMode="auto">
          <a:xfrm>
            <a:off x="2374900" y="2305050"/>
            <a:ext cx="623888" cy="1093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" y="0"/>
              </a:cxn>
              <a:cxn ang="0">
                <a:pos x="182" y="712"/>
              </a:cxn>
              <a:cxn ang="0">
                <a:pos x="592" y="712"/>
              </a:cxn>
            </a:cxnLst>
            <a:rect l="0" t="0" r="r" b="b"/>
            <a:pathLst>
              <a:path w="593" h="713">
                <a:moveTo>
                  <a:pt x="0" y="0"/>
                </a:moveTo>
                <a:lnTo>
                  <a:pt x="182" y="0"/>
                </a:lnTo>
                <a:lnTo>
                  <a:pt x="182" y="712"/>
                </a:lnTo>
                <a:lnTo>
                  <a:pt x="592" y="7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1810" name="Rectangle 34"/>
          <p:cNvSpPr>
            <a:spLocks noChangeArrowheads="1"/>
          </p:cNvSpPr>
          <p:nvPr/>
        </p:nvSpPr>
        <p:spPr bwMode="auto">
          <a:xfrm>
            <a:off x="2120900" y="3895725"/>
            <a:ext cx="2566988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i="1">
                <a:latin typeface="Verdana" charset="0"/>
                <a:ea typeface="굴림" charset="-127"/>
                <a:cs typeface="굴림" charset="-127"/>
              </a:rPr>
              <a:t>&lt;effective PN , status&gt;</a:t>
            </a:r>
          </a:p>
        </p:txBody>
      </p:sp>
      <p:sp>
        <p:nvSpPr>
          <p:cNvPr id="1611811" name="Line 35"/>
          <p:cNvSpPr>
            <a:spLocks noChangeShapeType="1"/>
          </p:cNvSpPr>
          <p:nvPr/>
        </p:nvSpPr>
        <p:spPr bwMode="auto">
          <a:xfrm flipV="1">
            <a:off x="2387600" y="2089150"/>
            <a:ext cx="256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1812" name="Rectangle 36"/>
          <p:cNvSpPr>
            <a:spLocks noChangeArrowheads="1"/>
          </p:cNvSpPr>
          <p:nvPr/>
        </p:nvSpPr>
        <p:spPr bwMode="auto">
          <a:xfrm>
            <a:off x="393700" y="6350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178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0DF89-859C-C141-8BCD-92BB396B1E89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Atlas Demand Paging Scheme</a:t>
            </a:r>
          </a:p>
        </p:txBody>
      </p:sp>
      <p:sp>
        <p:nvSpPr>
          <p:cNvPr id="161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2013" y="1428750"/>
            <a:ext cx="7748587" cy="48958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3200">
                <a:ea typeface="굴림" charset="-127"/>
                <a:cs typeface="굴림" charset="-127"/>
              </a:rPr>
              <a:t>On a page fault: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Input transfer into a free page is initiated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The Page Address Register (PAR) is updated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If no free page is left, a </a:t>
            </a:r>
            <a:r>
              <a:rPr lang="en-US" altLang="ko-KR" sz="2400" i="1">
                <a:ea typeface="굴림" charset="-127"/>
                <a:cs typeface="굴림" charset="-127"/>
              </a:rPr>
              <a:t>page is</a:t>
            </a:r>
            <a:r>
              <a:rPr lang="en-US" altLang="ko-KR" sz="2400">
                <a:ea typeface="굴림" charset="-127"/>
                <a:cs typeface="굴림" charset="-127"/>
              </a:rPr>
              <a:t> </a:t>
            </a:r>
            <a:r>
              <a:rPr lang="en-US" altLang="ko-KR" sz="2400" i="1">
                <a:ea typeface="굴림" charset="-127"/>
                <a:cs typeface="굴림" charset="-127"/>
              </a:rPr>
              <a:t>selected to be replaced </a:t>
            </a:r>
            <a:r>
              <a:rPr lang="en-US" altLang="ko-KR" sz="2400">
                <a:ea typeface="굴림" charset="-127"/>
                <a:cs typeface="굴림" charset="-127"/>
              </a:rPr>
              <a:t>(based on usage)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The replaced page is written on the drum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to minimize drum latency effect, the first empty page on the drum was selected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The </a:t>
            </a:r>
            <a:r>
              <a:rPr lang="en-US" altLang="ko-KR" sz="2400" i="1">
                <a:ea typeface="굴림" charset="-127"/>
                <a:cs typeface="굴림" charset="-127"/>
              </a:rPr>
              <a:t>page table is updated</a:t>
            </a:r>
            <a:r>
              <a:rPr lang="en-US" altLang="ko-KR" sz="2400">
                <a:ea typeface="굴림" charset="-127"/>
                <a:cs typeface="굴림" charset="-127"/>
              </a:rPr>
              <a:t> to point to the new location of the page on the drum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E2E1-F3E4-A14C-AA4F-55A5FB46BF03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92975" cy="736600"/>
          </a:xfrm>
        </p:spPr>
        <p:txBody>
          <a:bodyPr/>
          <a:lstStyle/>
          <a:p>
            <a:r>
              <a:rPr lang="en-US" dirty="0"/>
              <a:t>Last time in Lecture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229600" cy="5207000"/>
          </a:xfrm>
        </p:spPr>
        <p:txBody>
          <a:bodyPr/>
          <a:lstStyle/>
          <a:p>
            <a:r>
              <a:rPr lang="en-US" sz="2800" dirty="0" smtClean="0"/>
              <a:t>3 C’s of cache misses</a:t>
            </a:r>
          </a:p>
          <a:p>
            <a:pPr lvl="1"/>
            <a:r>
              <a:rPr lang="en-US" sz="2200" dirty="0" smtClean="0"/>
              <a:t>Compulsory, Capacity, Conflict</a:t>
            </a:r>
          </a:p>
          <a:p>
            <a:r>
              <a:rPr lang="en-US" sz="2800" dirty="0" smtClean="0"/>
              <a:t>Write policies</a:t>
            </a:r>
          </a:p>
          <a:p>
            <a:pPr lvl="1"/>
            <a:r>
              <a:rPr lang="en-US" sz="2200" dirty="0" smtClean="0"/>
              <a:t>Write back, write-through, write-allocate, no write allocate</a:t>
            </a:r>
          </a:p>
          <a:p>
            <a:r>
              <a:rPr lang="en-US" sz="2800" dirty="0" smtClean="0"/>
              <a:t>Multi</a:t>
            </a:r>
            <a:r>
              <a:rPr lang="en-US" sz="2800" dirty="0"/>
              <a:t>-level cache hierarchies</a:t>
            </a:r>
            <a:r>
              <a:rPr lang="en-US" sz="2800" dirty="0" smtClean="0"/>
              <a:t> reduce </a:t>
            </a:r>
            <a:r>
              <a:rPr lang="en-US" sz="2800" dirty="0"/>
              <a:t>miss penalty</a:t>
            </a:r>
          </a:p>
          <a:p>
            <a:pPr lvl="1"/>
            <a:r>
              <a:rPr lang="en-US" sz="2000" dirty="0"/>
              <a:t>3 levels common in modern systems</a:t>
            </a:r>
            <a:endParaRPr lang="en-US" sz="2000" dirty="0" smtClean="0"/>
          </a:p>
          <a:p>
            <a:pPr lvl="1"/>
            <a:r>
              <a:rPr lang="en-US" sz="2000" dirty="0" smtClean="0"/>
              <a:t>Can </a:t>
            </a:r>
            <a:r>
              <a:rPr lang="en-US" sz="2000" dirty="0"/>
              <a:t>change design tradeoffs of L1 cache if known to have L2</a:t>
            </a:r>
            <a:endParaRPr lang="en-US" sz="2000" dirty="0" smtClean="0"/>
          </a:p>
          <a:p>
            <a:r>
              <a:rPr lang="en-US" sz="2800" dirty="0" err="1" smtClean="0"/>
              <a:t>Prefetching</a:t>
            </a:r>
            <a:r>
              <a:rPr lang="en-US" sz="2800" dirty="0"/>
              <a:t>: retrieve</a:t>
            </a:r>
            <a:r>
              <a:rPr lang="en-US" sz="2800" dirty="0" smtClean="0"/>
              <a:t> memory data before </a:t>
            </a:r>
            <a:r>
              <a:rPr lang="en-US" sz="2800" dirty="0"/>
              <a:t>CPU request</a:t>
            </a:r>
          </a:p>
          <a:p>
            <a:pPr lvl="1"/>
            <a:r>
              <a:rPr lang="en-US" sz="2000" dirty="0" err="1"/>
              <a:t>Prefetching</a:t>
            </a:r>
            <a:r>
              <a:rPr lang="en-US" sz="2000" dirty="0"/>
              <a:t> can waste bandwidth and cause cache pollution</a:t>
            </a:r>
          </a:p>
          <a:p>
            <a:pPr lvl="1"/>
            <a:r>
              <a:rPr lang="en-US" sz="2000" dirty="0"/>
              <a:t>Software </a:t>
            </a:r>
            <a:r>
              <a:rPr lang="en-US" sz="2000" dirty="0" err="1"/>
              <a:t>vs</a:t>
            </a:r>
            <a:r>
              <a:rPr lang="en-US" sz="2000" dirty="0"/>
              <a:t> hardware </a:t>
            </a:r>
            <a:r>
              <a:rPr lang="en-US" sz="2000" dirty="0" err="1" smtClean="0"/>
              <a:t>prefetching</a:t>
            </a:r>
            <a:endParaRPr lang="en-US" sz="2000" dirty="0" smtClean="0"/>
          </a:p>
          <a:p>
            <a:r>
              <a:rPr lang="en-US" sz="2800" dirty="0" smtClean="0"/>
              <a:t>Software memory hierarchy optimizations</a:t>
            </a:r>
          </a:p>
          <a:p>
            <a:pPr lvl="1"/>
            <a:r>
              <a:rPr lang="en-US" sz="2000" dirty="0" smtClean="0"/>
              <a:t>Loop interchange, loop fusion, cache tiling</a:t>
            </a:r>
          </a:p>
          <a:p>
            <a:pPr lvl="1">
              <a:buFontTx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F414-2B81-1D40-B272-9D7A939EB176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58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22EC-13EA-8E42-817B-104E241551B2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0"/>
            <a:ext cx="71628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Linear Page Table</a:t>
            </a:r>
          </a:p>
        </p:txBody>
      </p:sp>
      <p:grpSp>
        <p:nvGrpSpPr>
          <p:cNvPr id="1619971" name="Group 3"/>
          <p:cNvGrpSpPr>
            <a:grpSpLocks/>
          </p:cNvGrpSpPr>
          <p:nvPr/>
        </p:nvGrpSpPr>
        <p:grpSpPr bwMode="auto">
          <a:xfrm>
            <a:off x="5826125" y="5892800"/>
            <a:ext cx="2362200" cy="254000"/>
            <a:chOff x="816" y="576"/>
            <a:chExt cx="1632" cy="144"/>
          </a:xfrm>
        </p:grpSpPr>
        <p:sp>
          <p:nvSpPr>
            <p:cNvPr id="1619972" name="Rectangle 4"/>
            <p:cNvSpPr>
              <a:spLocks noChangeArrowheads="1"/>
            </p:cNvSpPr>
            <p:nvPr/>
          </p:nvSpPr>
          <p:spPr bwMode="auto">
            <a:xfrm>
              <a:off x="816" y="576"/>
              <a:ext cx="1056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VPN</a:t>
              </a:r>
              <a:endParaRPr lang="en-US" altLang="ko-KR" sz="2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19973" name="Rectangle 5"/>
            <p:cNvSpPr>
              <a:spLocks noChangeArrowheads="1"/>
            </p:cNvSpPr>
            <p:nvPr/>
          </p:nvSpPr>
          <p:spPr bwMode="auto">
            <a:xfrm>
              <a:off x="1872" y="576"/>
              <a:ext cx="576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Offset</a:t>
              </a:r>
              <a:endParaRPr lang="en-US" altLang="ko-KR" sz="2800">
                <a:solidFill>
                  <a:srgbClr val="56127A"/>
                </a:solidFill>
                <a:ea typeface="굴림" charset="-127"/>
                <a:cs typeface="굴림" charset="-127"/>
              </a:endParaRPr>
            </a:p>
          </p:txBody>
        </p:sp>
      </p:grpSp>
      <p:sp>
        <p:nvSpPr>
          <p:cNvPr id="1619974" name="Line 6"/>
          <p:cNvSpPr>
            <a:spLocks noChangeShapeType="1"/>
          </p:cNvSpPr>
          <p:nvPr/>
        </p:nvSpPr>
        <p:spPr bwMode="auto">
          <a:xfrm flipV="1">
            <a:off x="6651625" y="3378200"/>
            <a:ext cx="914400" cy="630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75" name="Text Box 7"/>
          <p:cNvSpPr txBox="1">
            <a:spLocks noChangeArrowheads="1"/>
          </p:cNvSpPr>
          <p:nvPr/>
        </p:nvSpPr>
        <p:spPr bwMode="auto">
          <a:xfrm>
            <a:off x="6083300" y="6110288"/>
            <a:ext cx="19097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  <a:endParaRPr lang="en-US" altLang="ko-KR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19976" name="Rectangle 8"/>
          <p:cNvSpPr>
            <a:spLocks noChangeArrowheads="1"/>
          </p:cNvSpPr>
          <p:nvPr/>
        </p:nvSpPr>
        <p:spPr bwMode="auto">
          <a:xfrm>
            <a:off x="3581400" y="5892800"/>
            <a:ext cx="2016125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PT Base Register</a:t>
            </a:r>
          </a:p>
        </p:txBody>
      </p:sp>
      <p:sp>
        <p:nvSpPr>
          <p:cNvPr id="1619977" name="Text Box 9"/>
          <p:cNvSpPr txBox="1">
            <a:spLocks noChangeArrowheads="1"/>
          </p:cNvSpPr>
          <p:nvPr/>
        </p:nvSpPr>
        <p:spPr bwMode="auto">
          <a:xfrm>
            <a:off x="6689725" y="4730750"/>
            <a:ext cx="6492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VPN</a:t>
            </a:r>
            <a:endParaRPr lang="en-US" altLang="ko-KR" sz="1800" i="1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grpSp>
        <p:nvGrpSpPr>
          <p:cNvPr id="1619978" name="Group 10"/>
          <p:cNvGrpSpPr>
            <a:grpSpLocks/>
          </p:cNvGrpSpPr>
          <p:nvPr/>
        </p:nvGrpSpPr>
        <p:grpSpPr bwMode="auto">
          <a:xfrm>
            <a:off x="7369175" y="923925"/>
            <a:ext cx="1622425" cy="4778375"/>
            <a:chOff x="4356" y="758"/>
            <a:chExt cx="1022" cy="3010"/>
          </a:xfrm>
        </p:grpSpPr>
        <p:sp>
          <p:nvSpPr>
            <p:cNvPr id="1619979" name="Rectangle 11"/>
            <p:cNvSpPr>
              <a:spLocks noChangeArrowheads="1"/>
            </p:cNvSpPr>
            <p:nvPr/>
          </p:nvSpPr>
          <p:spPr bwMode="auto">
            <a:xfrm>
              <a:off x="4520" y="1448"/>
              <a:ext cx="752" cy="8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19980" name="Rectangle 12"/>
            <p:cNvSpPr>
              <a:spLocks noChangeArrowheads="1"/>
            </p:cNvSpPr>
            <p:nvPr/>
          </p:nvSpPr>
          <p:spPr bwMode="auto">
            <a:xfrm>
              <a:off x="4512" y="1152"/>
              <a:ext cx="768" cy="11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1" name="Rectangle 13"/>
            <p:cNvSpPr>
              <a:spLocks noChangeArrowheads="1"/>
            </p:cNvSpPr>
            <p:nvPr/>
          </p:nvSpPr>
          <p:spPr bwMode="auto">
            <a:xfrm>
              <a:off x="4512" y="1658"/>
              <a:ext cx="768" cy="1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400">
                  <a:solidFill>
                    <a:srgbClr val="FF0000"/>
                  </a:solidFill>
                  <a:latin typeface="Verdana" charset="0"/>
                  <a:ea typeface="굴림" charset="-127"/>
                  <a:cs typeface="굴림" charset="-127"/>
                </a:rPr>
                <a:t>Data word</a:t>
              </a:r>
            </a:p>
          </p:txBody>
        </p:sp>
        <p:sp>
          <p:nvSpPr>
            <p:cNvPr id="1619982" name="Rectangle 14" descr="40%"/>
            <p:cNvSpPr>
              <a:spLocks noChangeArrowheads="1"/>
            </p:cNvSpPr>
            <p:nvPr/>
          </p:nvSpPr>
          <p:spPr bwMode="auto">
            <a:xfrm>
              <a:off x="4512" y="2304"/>
              <a:ext cx="768" cy="124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3" name="Freeform 15" descr="40%"/>
            <p:cNvSpPr>
              <a:spLocks/>
            </p:cNvSpPr>
            <p:nvPr/>
          </p:nvSpPr>
          <p:spPr bwMode="auto">
            <a:xfrm>
              <a:off x="4512" y="3432"/>
              <a:ext cx="768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8"/>
                </a:cxn>
                <a:cxn ang="0">
                  <a:pos x="336" y="192"/>
                </a:cxn>
                <a:cxn ang="0">
                  <a:pos x="480" y="432"/>
                </a:cxn>
                <a:cxn ang="0">
                  <a:pos x="672" y="288"/>
                </a:cxn>
                <a:cxn ang="0">
                  <a:pos x="912" y="432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528">
                  <a:moveTo>
                    <a:pt x="0" y="0"/>
                  </a:moveTo>
                  <a:lnTo>
                    <a:pt x="0" y="528"/>
                  </a:lnTo>
                  <a:lnTo>
                    <a:pt x="336" y="192"/>
                  </a:lnTo>
                  <a:lnTo>
                    <a:pt x="480" y="432"/>
                  </a:lnTo>
                  <a:lnTo>
                    <a:pt x="672" y="288"/>
                  </a:lnTo>
                  <a:lnTo>
                    <a:pt x="912" y="432"/>
                  </a:lnTo>
                  <a:lnTo>
                    <a:pt x="912" y="0"/>
                  </a:lnTo>
                  <a:lnTo>
                    <a:pt x="0" y="0"/>
                  </a:lnTo>
                  <a:close/>
                </a:path>
              </a:pathLst>
            </a:cu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4" name="Freeform 16" descr="40%"/>
            <p:cNvSpPr>
              <a:spLocks/>
            </p:cNvSpPr>
            <p:nvPr/>
          </p:nvSpPr>
          <p:spPr bwMode="auto">
            <a:xfrm>
              <a:off x="4512" y="960"/>
              <a:ext cx="768" cy="480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912" y="480"/>
                </a:cxn>
                <a:cxn ang="0">
                  <a:pos x="912" y="0"/>
                </a:cxn>
                <a:cxn ang="0">
                  <a:pos x="528" y="192"/>
                </a:cxn>
                <a:cxn ang="0">
                  <a:pos x="480" y="48"/>
                </a:cxn>
                <a:cxn ang="0">
                  <a:pos x="96" y="192"/>
                </a:cxn>
                <a:cxn ang="0">
                  <a:pos x="0" y="96"/>
                </a:cxn>
                <a:cxn ang="0">
                  <a:pos x="0" y="480"/>
                </a:cxn>
              </a:cxnLst>
              <a:rect l="0" t="0" r="r" b="b"/>
              <a:pathLst>
                <a:path w="912" h="480">
                  <a:moveTo>
                    <a:pt x="0" y="480"/>
                  </a:moveTo>
                  <a:lnTo>
                    <a:pt x="912" y="480"/>
                  </a:lnTo>
                  <a:lnTo>
                    <a:pt x="912" y="0"/>
                  </a:lnTo>
                  <a:lnTo>
                    <a:pt x="528" y="192"/>
                  </a:lnTo>
                  <a:lnTo>
                    <a:pt x="480" y="48"/>
                  </a:lnTo>
                  <a:lnTo>
                    <a:pt x="96" y="192"/>
                  </a:lnTo>
                  <a:lnTo>
                    <a:pt x="0" y="96"/>
                  </a:lnTo>
                  <a:lnTo>
                    <a:pt x="0" y="480"/>
                  </a:lnTo>
                  <a:close/>
                </a:path>
              </a:pathLst>
            </a:cu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5" name="Text Box 17"/>
            <p:cNvSpPr txBox="1">
              <a:spLocks noChangeArrowheads="1"/>
            </p:cNvSpPr>
            <p:nvPr/>
          </p:nvSpPr>
          <p:spPr bwMode="auto">
            <a:xfrm>
              <a:off x="4356" y="758"/>
              <a:ext cx="102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Data Pages</a:t>
              </a:r>
              <a:endPara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19986" name="Line 18"/>
            <p:cNvSpPr>
              <a:spLocks noChangeShapeType="1"/>
            </p:cNvSpPr>
            <p:nvPr/>
          </p:nvSpPr>
          <p:spPr bwMode="auto">
            <a:xfrm flipV="1">
              <a:off x="4416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9987" name="Text Box 19"/>
          <p:cNvSpPr txBox="1">
            <a:spLocks noChangeArrowheads="1"/>
          </p:cNvSpPr>
          <p:nvPr/>
        </p:nvSpPr>
        <p:spPr bwMode="auto">
          <a:xfrm>
            <a:off x="6665913" y="2754313"/>
            <a:ext cx="8699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19988" name="Rectangle 20" descr="40%"/>
          <p:cNvSpPr>
            <a:spLocks noChangeArrowheads="1"/>
          </p:cNvSpPr>
          <p:nvPr/>
        </p:nvSpPr>
        <p:spPr bwMode="auto">
          <a:xfrm>
            <a:off x="5026025" y="5486400"/>
            <a:ext cx="1600200" cy="241300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89" name="Rectangle 21" descr="Wide upward diagonal"/>
          <p:cNvSpPr>
            <a:spLocks noChangeArrowheads="1"/>
          </p:cNvSpPr>
          <p:nvPr/>
        </p:nvSpPr>
        <p:spPr bwMode="auto">
          <a:xfrm>
            <a:off x="5026025" y="4767263"/>
            <a:ext cx="1600200" cy="239712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>
              <a:ea typeface="굴림" charset="-127"/>
              <a:cs typeface="굴림" charset="-127"/>
            </a:endParaRPr>
          </a:p>
        </p:txBody>
      </p:sp>
      <p:sp>
        <p:nvSpPr>
          <p:cNvPr id="1619990" name="Rectangle 22" descr="40%"/>
          <p:cNvSpPr>
            <a:spLocks noChangeArrowheads="1"/>
          </p:cNvSpPr>
          <p:nvPr/>
        </p:nvSpPr>
        <p:spPr bwMode="auto">
          <a:xfrm>
            <a:off x="5026025" y="524668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1" name="Freeform 23" descr="Wide upward diagonal"/>
          <p:cNvSpPr>
            <a:spLocks/>
          </p:cNvSpPr>
          <p:nvPr/>
        </p:nvSpPr>
        <p:spPr bwMode="auto">
          <a:xfrm>
            <a:off x="5026025" y="2827338"/>
            <a:ext cx="1600200" cy="7620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1488" y="432"/>
              </a:cxn>
              <a:cxn ang="0">
                <a:pos x="1488" y="0"/>
              </a:cxn>
              <a:cxn ang="0">
                <a:pos x="1296" y="96"/>
              </a:cxn>
              <a:cxn ang="0">
                <a:pos x="1152" y="48"/>
              </a:cxn>
              <a:cxn ang="0">
                <a:pos x="1008" y="288"/>
              </a:cxn>
              <a:cxn ang="0">
                <a:pos x="576" y="48"/>
              </a:cxn>
              <a:cxn ang="0">
                <a:pos x="240" y="192"/>
              </a:cxn>
              <a:cxn ang="0">
                <a:pos x="0" y="96"/>
              </a:cxn>
              <a:cxn ang="0">
                <a:pos x="0" y="432"/>
              </a:cxn>
            </a:cxnLst>
            <a:rect l="0" t="0" r="r" b="b"/>
            <a:pathLst>
              <a:path w="1488" h="432">
                <a:moveTo>
                  <a:pt x="0" y="432"/>
                </a:moveTo>
                <a:lnTo>
                  <a:pt x="1488" y="432"/>
                </a:lnTo>
                <a:lnTo>
                  <a:pt x="1488" y="0"/>
                </a:lnTo>
                <a:lnTo>
                  <a:pt x="1296" y="96"/>
                </a:lnTo>
                <a:lnTo>
                  <a:pt x="1152" y="48"/>
                </a:lnTo>
                <a:lnTo>
                  <a:pt x="1008" y="288"/>
                </a:lnTo>
                <a:lnTo>
                  <a:pt x="576" y="48"/>
                </a:lnTo>
                <a:lnTo>
                  <a:pt x="240" y="192"/>
                </a:lnTo>
                <a:lnTo>
                  <a:pt x="0" y="96"/>
                </a:lnTo>
                <a:lnTo>
                  <a:pt x="0" y="432"/>
                </a:lnTo>
                <a:close/>
              </a:path>
            </a:pathLst>
          </a:custGeom>
          <a:pattFill prst="wdUpDiag">
            <a:fgClr>
              <a:srgbClr val="000000"/>
            </a:fgClr>
            <a:bgClr>
              <a:schemeClr val="bg1"/>
            </a:bgClr>
          </a:patt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92" name="Freeform 24" descr="Wide upward diagonal"/>
          <p:cNvSpPr>
            <a:spLocks/>
          </p:cNvSpPr>
          <p:nvPr/>
        </p:nvSpPr>
        <p:spPr bwMode="auto">
          <a:xfrm>
            <a:off x="5026025" y="2370138"/>
            <a:ext cx="1600200" cy="8001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1488" y="0"/>
              </a:cxn>
              <a:cxn ang="0">
                <a:pos x="1488" y="240"/>
              </a:cxn>
              <a:cxn ang="0">
                <a:pos x="1296" y="336"/>
              </a:cxn>
              <a:cxn ang="0">
                <a:pos x="1104" y="240"/>
              </a:cxn>
              <a:cxn ang="0">
                <a:pos x="960" y="480"/>
              </a:cxn>
              <a:cxn ang="0">
                <a:pos x="576" y="240"/>
              </a:cxn>
              <a:cxn ang="0">
                <a:pos x="240" y="384"/>
              </a:cxn>
              <a:cxn ang="0">
                <a:pos x="0" y="336"/>
              </a:cxn>
            </a:cxnLst>
            <a:rect l="0" t="0" r="r" b="b"/>
            <a:pathLst>
              <a:path w="1488" h="480">
                <a:moveTo>
                  <a:pt x="0" y="336"/>
                </a:moveTo>
                <a:lnTo>
                  <a:pt x="0" y="0"/>
                </a:lnTo>
                <a:lnTo>
                  <a:pt x="1488" y="0"/>
                </a:lnTo>
                <a:lnTo>
                  <a:pt x="1488" y="240"/>
                </a:lnTo>
                <a:lnTo>
                  <a:pt x="1296" y="336"/>
                </a:lnTo>
                <a:lnTo>
                  <a:pt x="1104" y="240"/>
                </a:lnTo>
                <a:lnTo>
                  <a:pt x="960" y="480"/>
                </a:lnTo>
                <a:lnTo>
                  <a:pt x="576" y="240"/>
                </a:lnTo>
                <a:lnTo>
                  <a:pt x="240" y="384"/>
                </a:lnTo>
                <a:lnTo>
                  <a:pt x="0" y="336"/>
                </a:lnTo>
                <a:close/>
              </a:path>
            </a:pathLst>
          </a:custGeom>
          <a:pattFill prst="wdUpDiag">
            <a:fgClr>
              <a:srgbClr val="000000"/>
            </a:fgClr>
            <a:bgClr>
              <a:schemeClr val="bg1"/>
            </a:bgClr>
          </a:patt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93" name="Rectangle 25"/>
          <p:cNvSpPr>
            <a:spLocks noChangeArrowheads="1"/>
          </p:cNvSpPr>
          <p:nvPr/>
        </p:nvSpPr>
        <p:spPr bwMode="auto">
          <a:xfrm>
            <a:off x="5026025" y="1912938"/>
            <a:ext cx="1600200" cy="2413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19994" name="Rectangle 26" descr="40%"/>
          <p:cNvSpPr>
            <a:spLocks noChangeArrowheads="1"/>
          </p:cNvSpPr>
          <p:nvPr/>
        </p:nvSpPr>
        <p:spPr bwMode="auto">
          <a:xfrm>
            <a:off x="5026025" y="21415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5" name="Rectangle 27" descr="40%"/>
          <p:cNvSpPr>
            <a:spLocks noChangeArrowheads="1"/>
          </p:cNvSpPr>
          <p:nvPr/>
        </p:nvSpPr>
        <p:spPr bwMode="auto">
          <a:xfrm>
            <a:off x="5026025" y="16843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6" name="Rectangle 28" descr="40%"/>
          <p:cNvSpPr>
            <a:spLocks noChangeArrowheads="1"/>
          </p:cNvSpPr>
          <p:nvPr/>
        </p:nvSpPr>
        <p:spPr bwMode="auto">
          <a:xfrm>
            <a:off x="5026025" y="14557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7" name="Text Box 29"/>
          <p:cNvSpPr txBox="1">
            <a:spLocks noChangeArrowheads="1"/>
          </p:cNvSpPr>
          <p:nvPr/>
        </p:nvSpPr>
        <p:spPr bwMode="auto">
          <a:xfrm>
            <a:off x="5026025" y="1074738"/>
            <a:ext cx="15763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19998" name="Line 30"/>
          <p:cNvSpPr>
            <a:spLocks noChangeShapeType="1"/>
          </p:cNvSpPr>
          <p:nvPr/>
        </p:nvSpPr>
        <p:spPr bwMode="auto">
          <a:xfrm flipV="1">
            <a:off x="6740525" y="4013200"/>
            <a:ext cx="0" cy="1684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99" name="Rectangle 31"/>
          <p:cNvSpPr>
            <a:spLocks noChangeArrowheads="1"/>
          </p:cNvSpPr>
          <p:nvPr/>
        </p:nvSpPr>
        <p:spPr bwMode="auto">
          <a:xfrm>
            <a:off x="5026025" y="5006975"/>
            <a:ext cx="1600200" cy="239713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0" name="Rectangle 32" descr="40%"/>
          <p:cNvSpPr>
            <a:spLocks noChangeArrowheads="1"/>
          </p:cNvSpPr>
          <p:nvPr/>
        </p:nvSpPr>
        <p:spPr bwMode="auto">
          <a:xfrm>
            <a:off x="5026025" y="40465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20001" name="Rectangle 33"/>
          <p:cNvSpPr>
            <a:spLocks noChangeArrowheads="1"/>
          </p:cNvSpPr>
          <p:nvPr/>
        </p:nvSpPr>
        <p:spPr bwMode="auto">
          <a:xfrm>
            <a:off x="5026025" y="4527550"/>
            <a:ext cx="1600200" cy="239713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2" name="Rectangle 34"/>
          <p:cNvSpPr>
            <a:spLocks noChangeArrowheads="1"/>
          </p:cNvSpPr>
          <p:nvPr/>
        </p:nvSpPr>
        <p:spPr bwMode="auto">
          <a:xfrm>
            <a:off x="5026025" y="4286250"/>
            <a:ext cx="1600200" cy="2413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3" name="Rectangle 35"/>
          <p:cNvSpPr>
            <a:spLocks noChangeArrowheads="1"/>
          </p:cNvSpPr>
          <p:nvPr/>
        </p:nvSpPr>
        <p:spPr bwMode="auto">
          <a:xfrm>
            <a:off x="5026025" y="3589338"/>
            <a:ext cx="1600200" cy="239712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4" name="Rectangle 36" descr="40%"/>
          <p:cNvSpPr>
            <a:spLocks noChangeArrowheads="1"/>
          </p:cNvSpPr>
          <p:nvPr/>
        </p:nvSpPr>
        <p:spPr bwMode="auto">
          <a:xfrm>
            <a:off x="5026025" y="38179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20005" name="Freeform 37"/>
          <p:cNvSpPr>
            <a:spLocks/>
          </p:cNvSpPr>
          <p:nvPr/>
        </p:nvSpPr>
        <p:spPr bwMode="auto">
          <a:xfrm>
            <a:off x="4556124" y="5715000"/>
            <a:ext cx="473075" cy="1651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88" h="160">
                <a:moveTo>
                  <a:pt x="0" y="160"/>
                </a:move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0006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427038" y="1035050"/>
            <a:ext cx="4189412" cy="4754563"/>
          </a:xfrm>
          <a:noFill/>
          <a:ln/>
        </p:spPr>
        <p:txBody>
          <a:bodyPr/>
          <a:lstStyle/>
          <a:p>
            <a:pPr marL="342900" indent="-342900"/>
            <a:r>
              <a:rPr lang="en-US" altLang="ko-KR" dirty="0">
                <a:ea typeface="굴림" charset="-127"/>
                <a:cs typeface="굴림" charset="-127"/>
              </a:rPr>
              <a:t>Page Table Entry (PTE) contains: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A bit to indicate if a page exists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PPN (physical page number) for a memory-resident page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DPN (disk page number) for a page on the disk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Status bits for protection and usage</a:t>
            </a:r>
          </a:p>
          <a:p>
            <a:pPr marL="342900" indent="-342900">
              <a:spcBef>
                <a:spcPct val="0"/>
              </a:spcBef>
            </a:pPr>
            <a:r>
              <a:rPr lang="en-US" altLang="ko-KR" dirty="0">
                <a:ea typeface="굴림" charset="-127"/>
                <a:cs typeface="굴림" charset="-127"/>
              </a:rPr>
              <a:t>OS sets the Page Table Base Register whenever active user process changes</a:t>
            </a:r>
          </a:p>
          <a:p>
            <a:pPr marL="342900" indent="-342900"/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1620007" name="Rectangle 39" descr="40%"/>
          <p:cNvSpPr>
            <a:spLocks noChangeArrowheads="1"/>
          </p:cNvSpPr>
          <p:nvPr/>
        </p:nvSpPr>
        <p:spPr bwMode="auto">
          <a:xfrm>
            <a:off x="209550" y="2381250"/>
            <a:ext cx="1054100" cy="1905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0008" name="Rectangle 40"/>
          <p:cNvSpPr>
            <a:spLocks noChangeArrowheads="1"/>
          </p:cNvSpPr>
          <p:nvPr/>
        </p:nvSpPr>
        <p:spPr bwMode="auto">
          <a:xfrm>
            <a:off x="209550" y="2979738"/>
            <a:ext cx="1054100" cy="1905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230C-8540-DD45-A4B4-F7C79284B04E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6781800" cy="673100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Size of Linear Page Table</a:t>
            </a:r>
          </a:p>
        </p:txBody>
      </p:sp>
      <p:sp>
        <p:nvSpPr>
          <p:cNvPr id="162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181600"/>
          </a:xfrm>
          <a:noFill/>
          <a:ln/>
        </p:spPr>
        <p:txBody>
          <a:bodyPr anchor="ctr"/>
          <a:lstStyle/>
          <a:p>
            <a:pPr>
              <a:buFontTx/>
              <a:buNone/>
            </a:pPr>
            <a:r>
              <a:rPr lang="en-US" altLang="ko-KR" sz="2800" dirty="0">
                <a:ea typeface="굴림" charset="-127"/>
                <a:cs typeface="굴림" charset="-127"/>
              </a:rPr>
              <a:t>With 32-bit addresses, 4-KB pages &amp; 4-byte </a:t>
            </a:r>
            <a:r>
              <a:rPr lang="en-US" altLang="ko-KR" sz="2800" dirty="0" err="1">
                <a:ea typeface="굴림" charset="-127"/>
                <a:cs typeface="굴림" charset="-127"/>
              </a:rPr>
              <a:t>PTEs</a:t>
            </a:r>
            <a:r>
              <a:rPr lang="en-US" altLang="ko-KR" sz="2800" dirty="0">
                <a:ea typeface="굴림" charset="-127"/>
                <a:cs typeface="굴림" charset="-127"/>
              </a:rPr>
              <a:t>:</a:t>
            </a:r>
          </a:p>
          <a:p>
            <a:pPr lvl="1">
              <a:buClr>
                <a:schemeClr val="tx1"/>
              </a:buClr>
              <a:buFont typeface="Symbol" charset="2"/>
              <a:buChar char="Þ"/>
            </a:pPr>
            <a:r>
              <a:rPr lang="en-US" altLang="ko-KR" sz="2400" dirty="0">
                <a:ea typeface="굴림" charset="-127"/>
                <a:cs typeface="굴림" charset="-127"/>
              </a:rPr>
              <a:t>  2</a:t>
            </a:r>
            <a:r>
              <a:rPr lang="en-US" altLang="ko-KR" sz="2400" baseline="30000" dirty="0">
                <a:ea typeface="굴림" charset="-127"/>
                <a:cs typeface="굴림" charset="-127"/>
              </a:rPr>
              <a:t>20</a:t>
            </a:r>
            <a:r>
              <a:rPr lang="en-US" altLang="ko-KR" sz="2400" dirty="0">
                <a:ea typeface="굴림" charset="-127"/>
                <a:cs typeface="굴림" charset="-127"/>
              </a:rPr>
              <a:t> </a:t>
            </a:r>
            <a:r>
              <a:rPr lang="en-US" altLang="ko-KR" sz="2400" dirty="0" err="1">
                <a:ea typeface="굴림" charset="-127"/>
                <a:cs typeface="굴림" charset="-127"/>
              </a:rPr>
              <a:t>PTEs</a:t>
            </a:r>
            <a:r>
              <a:rPr lang="en-US" altLang="ko-KR" sz="2400" dirty="0">
                <a:ea typeface="굴림" charset="-127"/>
                <a:cs typeface="굴림" charset="-127"/>
              </a:rPr>
              <a:t>, </a:t>
            </a:r>
            <a:r>
              <a:rPr lang="en-US" altLang="ko-KR" sz="2400" dirty="0" err="1">
                <a:ea typeface="굴림" charset="-127"/>
                <a:cs typeface="굴림" charset="-127"/>
              </a:rPr>
              <a:t>i.e</a:t>
            </a:r>
            <a:r>
              <a:rPr lang="en-US" altLang="ko-KR" sz="2400" dirty="0">
                <a:ea typeface="굴림" charset="-127"/>
                <a:cs typeface="굴림" charset="-127"/>
              </a:rPr>
              <a:t>, 4 MB page table per user</a:t>
            </a:r>
          </a:p>
          <a:p>
            <a:pPr lvl="1">
              <a:buClr>
                <a:schemeClr val="tx1"/>
              </a:buClr>
              <a:buFont typeface="Symbol" charset="2"/>
              <a:buChar char="Þ"/>
            </a:pPr>
            <a:r>
              <a:rPr lang="en-US" altLang="ko-KR" sz="2400" dirty="0">
                <a:ea typeface="굴림" charset="-127"/>
                <a:cs typeface="굴림" charset="-127"/>
              </a:rPr>
              <a:t> 4 GB of swap needed to back up full virtual address</a:t>
            </a:r>
            <a:br>
              <a:rPr lang="en-US" altLang="ko-KR" sz="2400" dirty="0">
                <a:ea typeface="굴림" charset="-127"/>
                <a:cs typeface="굴림" charset="-127"/>
              </a:rPr>
            </a:br>
            <a:r>
              <a:rPr lang="en-US" altLang="ko-KR" sz="2400" dirty="0">
                <a:ea typeface="굴림" charset="-127"/>
                <a:cs typeface="굴림" charset="-127"/>
              </a:rPr>
              <a:t>   space</a:t>
            </a:r>
          </a:p>
          <a:p>
            <a:pPr>
              <a:buClr>
                <a:schemeClr val="tx1"/>
              </a:buClr>
              <a:buFont typeface="Symbol" charset="2"/>
              <a:buNone/>
            </a:pPr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>
              <a:buClr>
                <a:schemeClr val="tx1"/>
              </a:buClr>
              <a:buFont typeface="Symbol" charset="2"/>
              <a:buNone/>
            </a:pPr>
            <a:r>
              <a:rPr lang="en-US" altLang="ko-KR" sz="2800" dirty="0">
                <a:ea typeface="굴림" charset="-127"/>
                <a:cs typeface="굴림" charset="-127"/>
              </a:rPr>
              <a:t>Larger pages?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altLang="ko-KR" sz="2400" dirty="0">
                <a:ea typeface="굴림" charset="-127"/>
                <a:cs typeface="굴림" charset="-127"/>
              </a:rPr>
              <a:t>Internal fragmentation (Not all memory in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 page </a:t>
            </a:r>
            <a:r>
              <a:rPr lang="en-US" altLang="ko-KR" sz="2400" dirty="0">
                <a:ea typeface="굴림" charset="-127"/>
                <a:cs typeface="굴림" charset="-127"/>
              </a:rPr>
              <a:t>is used)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altLang="ko-KR" sz="2400" dirty="0">
                <a:ea typeface="굴림" charset="-127"/>
                <a:cs typeface="굴림" charset="-127"/>
              </a:rPr>
              <a:t>Larger page fault penalty (more time to read from disk)</a:t>
            </a:r>
          </a:p>
          <a:p>
            <a:pPr>
              <a:buClr>
                <a:schemeClr val="tx1"/>
              </a:buClr>
              <a:buFont typeface="Symbol" charset="2"/>
              <a:buNone/>
            </a:pPr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>
              <a:buClr>
                <a:schemeClr val="tx1"/>
              </a:buClr>
              <a:buFont typeface="Symbol" charset="2"/>
              <a:buNone/>
            </a:pPr>
            <a:r>
              <a:rPr lang="en-US" altLang="ko-KR" sz="2800" dirty="0">
                <a:ea typeface="굴림" charset="-127"/>
                <a:cs typeface="굴림" charset="-127"/>
              </a:rPr>
              <a:t>What about 64-bit virtual address space???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altLang="ko-KR" sz="2400" dirty="0">
                <a:ea typeface="굴림" charset="-127"/>
                <a:cs typeface="굴림" charset="-127"/>
              </a:rPr>
              <a:t>Even 1MB pages would require 2</a:t>
            </a:r>
            <a:r>
              <a:rPr lang="en-US" altLang="ko-KR" sz="2400" baseline="30000" dirty="0">
                <a:ea typeface="굴림" charset="-127"/>
                <a:cs typeface="굴림" charset="-127"/>
              </a:rPr>
              <a:t>44  </a:t>
            </a:r>
            <a:r>
              <a:rPr lang="en-US" altLang="ko-KR" sz="2400" dirty="0">
                <a:ea typeface="굴림" charset="-127"/>
                <a:cs typeface="굴림" charset="-127"/>
              </a:rPr>
              <a:t>8-byte </a:t>
            </a:r>
            <a:r>
              <a:rPr lang="en-US" altLang="ko-KR" sz="2400" dirty="0" err="1">
                <a:ea typeface="굴림" charset="-127"/>
                <a:cs typeface="굴림" charset="-127"/>
              </a:rPr>
              <a:t>PTEs</a:t>
            </a:r>
            <a:r>
              <a:rPr lang="en-US" altLang="ko-KR" sz="2400" dirty="0">
                <a:ea typeface="굴림" charset="-127"/>
                <a:cs typeface="굴림" charset="-127"/>
              </a:rPr>
              <a:t> (35 TB!)</a:t>
            </a:r>
          </a:p>
          <a:p>
            <a:pPr>
              <a:buClr>
                <a:schemeClr val="tx1"/>
              </a:buClr>
              <a:buFont typeface="Symbol" charset="2"/>
              <a:buNone/>
            </a:pPr>
            <a:r>
              <a:rPr lang="en-US" altLang="ko-KR" sz="2800" dirty="0">
                <a:solidFill>
                  <a:srgbClr val="56127A"/>
                </a:solidFill>
                <a:ea typeface="굴림" charset="-127"/>
                <a:cs typeface="굴림" charset="-127"/>
              </a:rPr>
              <a:t>                          </a:t>
            </a:r>
            <a:r>
              <a:rPr lang="en-US" altLang="ko-KR" sz="2800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What is the “saving grace” ?</a:t>
            </a:r>
            <a:r>
              <a:rPr lang="en-US" altLang="ko-KR" sz="3200" i="1" dirty="0">
                <a:solidFill>
                  <a:schemeClr val="tx2"/>
                </a:solidFill>
                <a:ea typeface="굴림" charset="-127"/>
                <a:cs typeface="굴림" charset="-127"/>
              </a:rPr>
              <a:t> </a:t>
            </a:r>
            <a:endParaRPr lang="en-US" altLang="ko-KR" sz="3200" i="1" dirty="0">
              <a:solidFill>
                <a:schemeClr val="tx2"/>
              </a:solidFill>
              <a:ea typeface="굴림" charset="-127"/>
              <a:cs typeface="굴림" charset="-127"/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0C1C-B9DC-C147-9AF6-8247FECD9DFD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4066" name="Rectangle 2" descr="40%"/>
          <p:cNvSpPr>
            <a:spLocks noChangeArrowheads="1"/>
          </p:cNvSpPr>
          <p:nvPr/>
        </p:nvSpPr>
        <p:spPr bwMode="auto">
          <a:xfrm>
            <a:off x="7594600" y="8461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24067" name="Group 3"/>
          <p:cNvGrpSpPr>
            <a:grpSpLocks/>
          </p:cNvGrpSpPr>
          <p:nvPr/>
        </p:nvGrpSpPr>
        <p:grpSpPr bwMode="auto">
          <a:xfrm>
            <a:off x="7594600" y="858837"/>
            <a:ext cx="901700" cy="965200"/>
            <a:chOff x="4784" y="584"/>
            <a:chExt cx="568" cy="608"/>
          </a:xfrm>
        </p:grpSpPr>
        <p:sp>
          <p:nvSpPr>
            <p:cNvPr id="1624068" name="Rectangle 4" descr="40%"/>
            <p:cNvSpPr>
              <a:spLocks noChangeArrowheads="1"/>
            </p:cNvSpPr>
            <p:nvPr/>
          </p:nvSpPr>
          <p:spPr bwMode="auto">
            <a:xfrm>
              <a:off x="4784" y="584"/>
              <a:ext cx="568" cy="60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69" name="Line 5" descr="40%"/>
            <p:cNvSpPr>
              <a:spLocks noChangeShapeType="1"/>
            </p:cNvSpPr>
            <p:nvPr/>
          </p:nvSpPr>
          <p:spPr bwMode="auto">
            <a:xfrm>
              <a:off x="4784" y="89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70" name="Line 6" descr="40%"/>
            <p:cNvSpPr>
              <a:spLocks noChangeShapeType="1"/>
            </p:cNvSpPr>
            <p:nvPr/>
          </p:nvSpPr>
          <p:spPr bwMode="auto">
            <a:xfrm>
              <a:off x="4784" y="105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71" name="Line 7" descr="40%"/>
            <p:cNvSpPr>
              <a:spLocks noChangeShapeType="1"/>
            </p:cNvSpPr>
            <p:nvPr/>
          </p:nvSpPr>
          <p:spPr bwMode="auto">
            <a:xfrm>
              <a:off x="4784" y="731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4072" name="Rectangle 8" descr="40%"/>
          <p:cNvSpPr>
            <a:spLocks noChangeArrowheads="1"/>
          </p:cNvSpPr>
          <p:nvPr/>
        </p:nvSpPr>
        <p:spPr bwMode="auto">
          <a:xfrm>
            <a:off x="7594600" y="19129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3" name="Rectangle 9" descr="40%"/>
          <p:cNvSpPr>
            <a:spLocks noChangeArrowheads="1"/>
          </p:cNvSpPr>
          <p:nvPr/>
        </p:nvSpPr>
        <p:spPr bwMode="auto">
          <a:xfrm>
            <a:off x="7594600" y="19256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4" name="Line 10" descr="40%"/>
          <p:cNvSpPr>
            <a:spLocks noChangeShapeType="1"/>
          </p:cNvSpPr>
          <p:nvPr/>
        </p:nvSpPr>
        <p:spPr bwMode="auto">
          <a:xfrm>
            <a:off x="7594600" y="2411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5" name="Line 11" descr="40%"/>
          <p:cNvSpPr>
            <a:spLocks noChangeShapeType="1"/>
          </p:cNvSpPr>
          <p:nvPr/>
        </p:nvSpPr>
        <p:spPr bwMode="auto">
          <a:xfrm>
            <a:off x="7594600" y="2665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6" name="Line 12" descr="40%"/>
          <p:cNvSpPr>
            <a:spLocks noChangeShapeType="1"/>
          </p:cNvSpPr>
          <p:nvPr/>
        </p:nvSpPr>
        <p:spPr bwMode="auto">
          <a:xfrm>
            <a:off x="7594600" y="21590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7" name="Rectangle 13" descr="40%"/>
          <p:cNvSpPr>
            <a:spLocks noChangeArrowheads="1"/>
          </p:cNvSpPr>
          <p:nvPr/>
        </p:nvSpPr>
        <p:spPr bwMode="auto">
          <a:xfrm>
            <a:off x="7594600" y="2154237"/>
            <a:ext cx="904875" cy="257175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8" name="Rectangle 14" descr="Wide upward diagonal"/>
          <p:cNvSpPr>
            <a:spLocks noChangeArrowheads="1"/>
          </p:cNvSpPr>
          <p:nvPr/>
        </p:nvSpPr>
        <p:spPr bwMode="auto">
          <a:xfrm>
            <a:off x="5372100" y="1570037"/>
            <a:ext cx="901700" cy="5080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4079" name="Rectangle 15" descr="40%"/>
          <p:cNvSpPr>
            <a:spLocks noChangeArrowheads="1"/>
          </p:cNvSpPr>
          <p:nvPr/>
        </p:nvSpPr>
        <p:spPr bwMode="auto">
          <a:xfrm>
            <a:off x="5384800" y="1087437"/>
            <a:ext cx="901700" cy="5080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4080" name="Rectangle 16" descr="Wide upward diagonal"/>
          <p:cNvSpPr>
            <a:spLocks noChangeArrowheads="1"/>
          </p:cNvSpPr>
          <p:nvPr/>
        </p:nvSpPr>
        <p:spPr bwMode="auto">
          <a:xfrm>
            <a:off x="5359400" y="38306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1" name="Rectangle 17" descr="Wide upward diagonal"/>
          <p:cNvSpPr>
            <a:spLocks noChangeArrowheads="1"/>
          </p:cNvSpPr>
          <p:nvPr/>
        </p:nvSpPr>
        <p:spPr bwMode="auto">
          <a:xfrm>
            <a:off x="5359400" y="40592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2" name="Rectangle 18"/>
          <p:cNvSpPr>
            <a:spLocks noChangeArrowheads="1"/>
          </p:cNvSpPr>
          <p:nvPr/>
        </p:nvSpPr>
        <p:spPr bwMode="auto">
          <a:xfrm>
            <a:off x="5359400" y="3602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3" name="Rectangle 19"/>
          <p:cNvSpPr>
            <a:spLocks noChangeArrowheads="1"/>
          </p:cNvSpPr>
          <p:nvPr/>
        </p:nvSpPr>
        <p:spPr bwMode="auto">
          <a:xfrm>
            <a:off x="5359400" y="42878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4" name="Rectangle 20"/>
          <p:cNvSpPr>
            <a:spLocks noChangeArrowheads="1"/>
          </p:cNvSpPr>
          <p:nvPr/>
        </p:nvSpPr>
        <p:spPr bwMode="auto">
          <a:xfrm>
            <a:off x="1536700" y="1404937"/>
            <a:ext cx="29210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5" name="Line 21"/>
          <p:cNvSpPr>
            <a:spLocks noChangeShapeType="1"/>
          </p:cNvSpPr>
          <p:nvPr/>
        </p:nvSpPr>
        <p:spPr bwMode="auto">
          <a:xfrm>
            <a:off x="6248400" y="2687637"/>
            <a:ext cx="134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24086" name="Group 22"/>
          <p:cNvGrpSpPr>
            <a:grpSpLocks/>
          </p:cNvGrpSpPr>
          <p:nvPr/>
        </p:nvGrpSpPr>
        <p:grpSpPr bwMode="auto">
          <a:xfrm>
            <a:off x="7594600" y="2992437"/>
            <a:ext cx="901700" cy="965200"/>
            <a:chOff x="4784" y="1928"/>
            <a:chExt cx="568" cy="608"/>
          </a:xfrm>
        </p:grpSpPr>
        <p:sp>
          <p:nvSpPr>
            <p:cNvPr id="1624087" name="Rectangle 23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88" name="Line 24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89" name="Line 25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0" name="Line 26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24091" name="Group 27"/>
          <p:cNvGrpSpPr>
            <a:grpSpLocks/>
          </p:cNvGrpSpPr>
          <p:nvPr/>
        </p:nvGrpSpPr>
        <p:grpSpPr bwMode="auto">
          <a:xfrm>
            <a:off x="7594600" y="5126037"/>
            <a:ext cx="901700" cy="965200"/>
            <a:chOff x="4784" y="3272"/>
            <a:chExt cx="568" cy="608"/>
          </a:xfrm>
        </p:grpSpPr>
        <p:sp>
          <p:nvSpPr>
            <p:cNvPr id="1624092" name="Rectangle 28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3" name="Line 29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4" name="Line 30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5" name="Line 31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4096" name="Rectangle 32"/>
          <p:cNvSpPr>
            <a:spLocks noGrp="1" noChangeArrowheads="1"/>
          </p:cNvSpPr>
          <p:nvPr>
            <p:ph type="title"/>
          </p:nvPr>
        </p:nvSpPr>
        <p:spPr>
          <a:xfrm>
            <a:off x="250825" y="76200"/>
            <a:ext cx="7648575" cy="66675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Hierarchical Page Table</a:t>
            </a:r>
          </a:p>
        </p:txBody>
      </p:sp>
      <p:sp>
        <p:nvSpPr>
          <p:cNvPr id="1624097" name="Rectangle 33"/>
          <p:cNvSpPr>
            <a:spLocks noChangeArrowheads="1"/>
          </p:cNvSpPr>
          <p:nvPr/>
        </p:nvSpPr>
        <p:spPr bwMode="auto">
          <a:xfrm>
            <a:off x="5384800" y="2319337"/>
            <a:ext cx="876300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98" name="Rectangle 34"/>
          <p:cNvSpPr>
            <a:spLocks noChangeArrowheads="1"/>
          </p:cNvSpPr>
          <p:nvPr/>
        </p:nvSpPr>
        <p:spPr bwMode="auto">
          <a:xfrm>
            <a:off x="3327400" y="2611437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99" name="Rectangle 35"/>
          <p:cNvSpPr>
            <a:spLocks noChangeArrowheads="1"/>
          </p:cNvSpPr>
          <p:nvPr/>
        </p:nvSpPr>
        <p:spPr bwMode="auto">
          <a:xfrm>
            <a:off x="3127375" y="3719512"/>
            <a:ext cx="1435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Level 1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00" name="Rectangle 36"/>
          <p:cNvSpPr>
            <a:spLocks noChangeArrowheads="1"/>
          </p:cNvSpPr>
          <p:nvPr/>
        </p:nvSpPr>
        <p:spPr bwMode="auto">
          <a:xfrm>
            <a:off x="5106988" y="4633912"/>
            <a:ext cx="1624012" cy="668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Level 2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Tables</a:t>
            </a:r>
            <a:r>
              <a:rPr lang="en-US" altLang="ko-KR" sz="2000" b="1">
                <a:solidFill>
                  <a:schemeClr val="accent2"/>
                </a:solidFill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624101" name="Line 37"/>
          <p:cNvSpPr>
            <a:spLocks noChangeShapeType="1"/>
          </p:cNvSpPr>
          <p:nvPr/>
        </p:nvSpPr>
        <p:spPr bwMode="auto">
          <a:xfrm flipV="1">
            <a:off x="4241800" y="2078037"/>
            <a:ext cx="114935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2" name="Rectangle 38"/>
          <p:cNvSpPr>
            <a:spLocks noChangeArrowheads="1"/>
          </p:cNvSpPr>
          <p:nvPr/>
        </p:nvSpPr>
        <p:spPr bwMode="auto">
          <a:xfrm>
            <a:off x="5384800" y="1087437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3" name="Rectangle 39"/>
          <p:cNvSpPr>
            <a:spLocks noChangeArrowheads="1"/>
          </p:cNvSpPr>
          <p:nvPr/>
        </p:nvSpPr>
        <p:spPr bwMode="auto">
          <a:xfrm>
            <a:off x="7594600" y="4046537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4" name="Rectangle 40" descr="40%"/>
          <p:cNvSpPr>
            <a:spLocks noChangeArrowheads="1"/>
          </p:cNvSpPr>
          <p:nvPr/>
        </p:nvSpPr>
        <p:spPr bwMode="auto">
          <a:xfrm>
            <a:off x="7594600" y="40592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5" name="Line 41"/>
          <p:cNvSpPr>
            <a:spLocks noChangeShapeType="1"/>
          </p:cNvSpPr>
          <p:nvPr/>
        </p:nvSpPr>
        <p:spPr bwMode="auto">
          <a:xfrm>
            <a:off x="7594600" y="4545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6" name="Line 42"/>
          <p:cNvSpPr>
            <a:spLocks noChangeShapeType="1"/>
          </p:cNvSpPr>
          <p:nvPr/>
        </p:nvSpPr>
        <p:spPr bwMode="auto">
          <a:xfrm>
            <a:off x="7594600" y="4799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7" name="Line 43"/>
          <p:cNvSpPr>
            <a:spLocks noChangeShapeType="1"/>
          </p:cNvSpPr>
          <p:nvPr/>
        </p:nvSpPr>
        <p:spPr bwMode="auto">
          <a:xfrm>
            <a:off x="7594600" y="42926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8" name="Line 44"/>
          <p:cNvSpPr>
            <a:spLocks noChangeShapeType="1"/>
          </p:cNvSpPr>
          <p:nvPr/>
        </p:nvSpPr>
        <p:spPr bwMode="auto">
          <a:xfrm flipV="1">
            <a:off x="4191000" y="3297237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9" name="Line 45"/>
          <p:cNvSpPr>
            <a:spLocks noChangeShapeType="1"/>
          </p:cNvSpPr>
          <p:nvPr/>
        </p:nvSpPr>
        <p:spPr bwMode="auto">
          <a:xfrm>
            <a:off x="4227513" y="3495675"/>
            <a:ext cx="1106487" cy="10207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0" name="Line 46"/>
          <p:cNvSpPr>
            <a:spLocks noChangeShapeType="1"/>
          </p:cNvSpPr>
          <p:nvPr/>
        </p:nvSpPr>
        <p:spPr bwMode="auto">
          <a:xfrm>
            <a:off x="6248400" y="1239837"/>
            <a:ext cx="1371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1" name="Line 47"/>
          <p:cNvSpPr>
            <a:spLocks noChangeShapeType="1"/>
          </p:cNvSpPr>
          <p:nvPr/>
        </p:nvSpPr>
        <p:spPr bwMode="auto">
          <a:xfrm>
            <a:off x="6248400" y="1392237"/>
            <a:ext cx="12954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2" name="Line 48"/>
          <p:cNvSpPr>
            <a:spLocks noChangeShapeType="1"/>
          </p:cNvSpPr>
          <p:nvPr/>
        </p:nvSpPr>
        <p:spPr bwMode="auto">
          <a:xfrm>
            <a:off x="6172200" y="3221037"/>
            <a:ext cx="1371600" cy="381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3" name="Line 49"/>
          <p:cNvSpPr>
            <a:spLocks noChangeShapeType="1"/>
          </p:cNvSpPr>
          <p:nvPr/>
        </p:nvSpPr>
        <p:spPr bwMode="auto">
          <a:xfrm>
            <a:off x="6248400" y="4440237"/>
            <a:ext cx="1295400" cy="1219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4" name="Rectangle 50"/>
          <p:cNvSpPr>
            <a:spLocks noChangeArrowheads="1"/>
          </p:cNvSpPr>
          <p:nvPr/>
        </p:nvSpPr>
        <p:spPr bwMode="auto">
          <a:xfrm>
            <a:off x="6045200" y="5900737"/>
            <a:ext cx="146526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Data Pages</a:t>
            </a:r>
          </a:p>
        </p:txBody>
      </p:sp>
      <p:sp>
        <p:nvSpPr>
          <p:cNvPr id="1624115" name="Rectangle 51"/>
          <p:cNvSpPr>
            <a:spLocks noChangeArrowheads="1"/>
          </p:cNvSpPr>
          <p:nvPr/>
        </p:nvSpPr>
        <p:spPr bwMode="auto">
          <a:xfrm>
            <a:off x="696913" y="4973637"/>
            <a:ext cx="33099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in primary memory 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in secondary memory</a:t>
            </a:r>
          </a:p>
        </p:txBody>
      </p:sp>
      <p:sp>
        <p:nvSpPr>
          <p:cNvPr id="1624116" name="Rectangle 52"/>
          <p:cNvSpPr>
            <a:spLocks noChangeArrowheads="1"/>
          </p:cNvSpPr>
          <p:nvPr/>
        </p:nvSpPr>
        <p:spPr bwMode="auto">
          <a:xfrm>
            <a:off x="201613" y="5354637"/>
            <a:ext cx="476250" cy="301625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7" name="Rectangle 53"/>
          <p:cNvSpPr>
            <a:spLocks noChangeArrowheads="1"/>
          </p:cNvSpPr>
          <p:nvPr/>
        </p:nvSpPr>
        <p:spPr bwMode="auto">
          <a:xfrm>
            <a:off x="169863" y="2627312"/>
            <a:ext cx="24082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Root of the Current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18" name="Line 54"/>
          <p:cNvSpPr>
            <a:spLocks noChangeShapeType="1"/>
          </p:cNvSpPr>
          <p:nvPr/>
        </p:nvSpPr>
        <p:spPr bwMode="auto">
          <a:xfrm>
            <a:off x="2133600" y="3500437"/>
            <a:ext cx="121920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9" name="Line 55"/>
          <p:cNvSpPr>
            <a:spLocks noChangeShapeType="1"/>
          </p:cNvSpPr>
          <p:nvPr/>
        </p:nvSpPr>
        <p:spPr bwMode="auto">
          <a:xfrm flipH="1" flipV="1">
            <a:off x="3186113" y="3286125"/>
            <a:ext cx="0" cy="3048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0" name="Line 56"/>
          <p:cNvSpPr>
            <a:spLocks noChangeShapeType="1"/>
          </p:cNvSpPr>
          <p:nvPr/>
        </p:nvSpPr>
        <p:spPr bwMode="auto">
          <a:xfrm flipH="1" flipV="1">
            <a:off x="5257800" y="2687637"/>
            <a:ext cx="0" cy="4968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1" name="Line 57"/>
          <p:cNvSpPr>
            <a:spLocks noChangeShapeType="1"/>
          </p:cNvSpPr>
          <p:nvPr/>
        </p:nvSpPr>
        <p:spPr bwMode="auto">
          <a:xfrm>
            <a:off x="7467600" y="2192337"/>
            <a:ext cx="0" cy="59690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2" name="Rectangle 58"/>
          <p:cNvSpPr>
            <a:spLocks noChangeArrowheads="1"/>
          </p:cNvSpPr>
          <p:nvPr/>
        </p:nvSpPr>
        <p:spPr bwMode="auto">
          <a:xfrm>
            <a:off x="2743200" y="3221037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p1</a:t>
            </a:r>
          </a:p>
        </p:txBody>
      </p:sp>
      <p:sp>
        <p:nvSpPr>
          <p:cNvPr id="1624123" name="Rectangle 59"/>
          <p:cNvSpPr>
            <a:spLocks noChangeArrowheads="1"/>
          </p:cNvSpPr>
          <p:nvPr/>
        </p:nvSpPr>
        <p:spPr bwMode="auto">
          <a:xfrm>
            <a:off x="6664325" y="2344737"/>
            <a:ext cx="839788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24" name="Rectangle 60"/>
          <p:cNvSpPr>
            <a:spLocks noChangeArrowheads="1"/>
          </p:cNvSpPr>
          <p:nvPr/>
        </p:nvSpPr>
        <p:spPr bwMode="auto">
          <a:xfrm>
            <a:off x="4800600" y="2819400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</a:t>
            </a:r>
          </a:p>
        </p:txBody>
      </p:sp>
      <p:sp>
        <p:nvSpPr>
          <p:cNvPr id="1624125" name="Rectangle 61"/>
          <p:cNvSpPr>
            <a:spLocks noChangeArrowheads="1"/>
          </p:cNvSpPr>
          <p:nvPr/>
        </p:nvSpPr>
        <p:spPr bwMode="auto">
          <a:xfrm>
            <a:off x="228600" y="782637"/>
            <a:ext cx="2119313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4126" name="Rectangle 62"/>
          <p:cNvSpPr>
            <a:spLocks noChangeArrowheads="1"/>
          </p:cNvSpPr>
          <p:nvPr/>
        </p:nvSpPr>
        <p:spPr bwMode="auto">
          <a:xfrm>
            <a:off x="695325" y="3678237"/>
            <a:ext cx="152241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(Processor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Register)</a:t>
            </a:r>
          </a:p>
        </p:txBody>
      </p:sp>
      <p:sp>
        <p:nvSpPr>
          <p:cNvPr id="1624127" name="Rectangle 63" descr="Wide upward diagonal"/>
          <p:cNvSpPr>
            <a:spLocks noChangeArrowheads="1"/>
          </p:cNvSpPr>
          <p:nvPr/>
        </p:nvSpPr>
        <p:spPr bwMode="auto">
          <a:xfrm>
            <a:off x="241300" y="5797550"/>
            <a:ext cx="406400" cy="2286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8" name="Rectangle 64"/>
          <p:cNvSpPr>
            <a:spLocks noChangeArrowheads="1"/>
          </p:cNvSpPr>
          <p:nvPr/>
        </p:nvSpPr>
        <p:spPr bwMode="auto">
          <a:xfrm>
            <a:off x="671513" y="5735637"/>
            <a:ext cx="3182937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PTE of a nonexistent page</a:t>
            </a:r>
          </a:p>
        </p:txBody>
      </p:sp>
      <p:sp>
        <p:nvSpPr>
          <p:cNvPr id="1624129" name="Rectangle 65" descr="Wide upward diagonal"/>
          <p:cNvSpPr>
            <a:spLocks noChangeArrowheads="1"/>
          </p:cNvSpPr>
          <p:nvPr/>
        </p:nvSpPr>
        <p:spPr bwMode="auto">
          <a:xfrm>
            <a:off x="3352800" y="2992437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0" name="Rectangle 66"/>
          <p:cNvSpPr>
            <a:spLocks noChangeArrowheads="1"/>
          </p:cNvSpPr>
          <p:nvPr/>
        </p:nvSpPr>
        <p:spPr bwMode="auto">
          <a:xfrm>
            <a:off x="3352800" y="27638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1" name="Rectangle 67" descr="40%"/>
          <p:cNvSpPr>
            <a:spLocks noChangeArrowheads="1"/>
          </p:cNvSpPr>
          <p:nvPr/>
        </p:nvSpPr>
        <p:spPr bwMode="auto">
          <a:xfrm>
            <a:off x="3352800" y="34496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2" name="Rectangle 68"/>
          <p:cNvSpPr>
            <a:spLocks noChangeArrowheads="1"/>
          </p:cNvSpPr>
          <p:nvPr/>
        </p:nvSpPr>
        <p:spPr bwMode="auto">
          <a:xfrm>
            <a:off x="3352800" y="32210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3" name="Rectangle 69"/>
          <p:cNvSpPr>
            <a:spLocks noChangeArrowheads="1"/>
          </p:cNvSpPr>
          <p:nvPr/>
        </p:nvSpPr>
        <p:spPr bwMode="auto">
          <a:xfrm>
            <a:off x="5334000" y="2840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4" name="Rectangle 70" descr="Wide upward diagonal"/>
          <p:cNvSpPr>
            <a:spLocks noChangeArrowheads="1"/>
          </p:cNvSpPr>
          <p:nvPr/>
        </p:nvSpPr>
        <p:spPr bwMode="auto">
          <a:xfrm>
            <a:off x="5334000" y="23828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5" name="Rectangle 71" descr="40%"/>
          <p:cNvSpPr>
            <a:spLocks noChangeArrowheads="1"/>
          </p:cNvSpPr>
          <p:nvPr/>
        </p:nvSpPr>
        <p:spPr bwMode="auto">
          <a:xfrm>
            <a:off x="5334000" y="2611437"/>
            <a:ext cx="898525" cy="244475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6" name="Rectangle 72"/>
          <p:cNvSpPr>
            <a:spLocks noChangeArrowheads="1"/>
          </p:cNvSpPr>
          <p:nvPr/>
        </p:nvSpPr>
        <p:spPr bwMode="auto">
          <a:xfrm>
            <a:off x="5334000" y="30686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7" name="Rectangle 73"/>
          <p:cNvSpPr>
            <a:spLocks noChangeArrowheads="1"/>
          </p:cNvSpPr>
          <p:nvPr/>
        </p:nvSpPr>
        <p:spPr bwMode="auto">
          <a:xfrm>
            <a:off x="5384800" y="1100137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8" name="Line 74"/>
          <p:cNvSpPr>
            <a:spLocks noChangeShapeType="1"/>
          </p:cNvSpPr>
          <p:nvPr/>
        </p:nvSpPr>
        <p:spPr bwMode="auto">
          <a:xfrm>
            <a:off x="5384800" y="1585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9" name="Line 75"/>
          <p:cNvSpPr>
            <a:spLocks noChangeShapeType="1"/>
          </p:cNvSpPr>
          <p:nvPr/>
        </p:nvSpPr>
        <p:spPr bwMode="auto">
          <a:xfrm>
            <a:off x="5384800" y="1839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0" name="Line 76"/>
          <p:cNvSpPr>
            <a:spLocks noChangeShapeType="1"/>
          </p:cNvSpPr>
          <p:nvPr/>
        </p:nvSpPr>
        <p:spPr bwMode="auto">
          <a:xfrm>
            <a:off x="5384800" y="13335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1" name="Line 77"/>
          <p:cNvSpPr>
            <a:spLocks noChangeShapeType="1"/>
          </p:cNvSpPr>
          <p:nvPr/>
        </p:nvSpPr>
        <p:spPr bwMode="auto">
          <a:xfrm>
            <a:off x="33909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2" name="Line 78"/>
          <p:cNvSpPr>
            <a:spLocks noChangeShapeType="1"/>
          </p:cNvSpPr>
          <p:nvPr/>
        </p:nvSpPr>
        <p:spPr bwMode="auto">
          <a:xfrm>
            <a:off x="24384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3" name="Rectangle 79"/>
          <p:cNvSpPr>
            <a:spLocks noChangeArrowheads="1"/>
          </p:cNvSpPr>
          <p:nvPr/>
        </p:nvSpPr>
        <p:spPr bwMode="auto">
          <a:xfrm>
            <a:off x="1751013" y="1357312"/>
            <a:ext cx="2722562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p1</a:t>
            </a:r>
            <a:r>
              <a:rPr lang="en-US" altLang="ko-KR" sz="1800">
                <a:solidFill>
                  <a:schemeClr val="accent2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   </a:t>
            </a:r>
            <a:r>
              <a:rPr lang="en-US" altLang="ko-KR" sz="1800">
                <a:solidFill>
                  <a:schemeClr val="accent2"/>
                </a:solidFill>
                <a:ea typeface="굴림" charset="-127"/>
                <a:cs typeface="굴림" charset="-127"/>
              </a:rPr>
              <a:t>       </a:t>
            </a: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44" name="Text Box 80"/>
          <p:cNvSpPr txBox="1">
            <a:spLocks noChangeArrowheads="1"/>
          </p:cNvSpPr>
          <p:nvPr/>
        </p:nvSpPr>
        <p:spPr bwMode="auto">
          <a:xfrm>
            <a:off x="4267200" y="1084262"/>
            <a:ext cx="3127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24145" name="Text Box 81"/>
          <p:cNvSpPr txBox="1">
            <a:spLocks noChangeArrowheads="1"/>
          </p:cNvSpPr>
          <p:nvPr/>
        </p:nvSpPr>
        <p:spPr bwMode="auto">
          <a:xfrm>
            <a:off x="3352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11</a:t>
            </a:r>
          </a:p>
        </p:txBody>
      </p:sp>
      <p:sp>
        <p:nvSpPr>
          <p:cNvPr id="1624146" name="Text Box 82"/>
          <p:cNvSpPr txBox="1">
            <a:spLocks noChangeArrowheads="1"/>
          </p:cNvSpPr>
          <p:nvPr/>
        </p:nvSpPr>
        <p:spPr bwMode="auto">
          <a:xfrm>
            <a:off x="30480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12</a:t>
            </a:r>
          </a:p>
        </p:txBody>
      </p:sp>
      <p:sp>
        <p:nvSpPr>
          <p:cNvPr id="1624147" name="Text Box 83"/>
          <p:cNvSpPr txBox="1">
            <a:spLocks noChangeArrowheads="1"/>
          </p:cNvSpPr>
          <p:nvPr/>
        </p:nvSpPr>
        <p:spPr bwMode="auto">
          <a:xfrm>
            <a:off x="23622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21</a:t>
            </a:r>
          </a:p>
        </p:txBody>
      </p:sp>
      <p:sp>
        <p:nvSpPr>
          <p:cNvPr id="1624148" name="Text Box 84"/>
          <p:cNvSpPr txBox="1">
            <a:spLocks noChangeArrowheads="1"/>
          </p:cNvSpPr>
          <p:nvPr/>
        </p:nvSpPr>
        <p:spPr bwMode="auto">
          <a:xfrm>
            <a:off x="20574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22</a:t>
            </a:r>
          </a:p>
        </p:txBody>
      </p:sp>
      <p:sp>
        <p:nvSpPr>
          <p:cNvPr id="1624149" name="Text Box 85"/>
          <p:cNvSpPr txBox="1">
            <a:spLocks noChangeArrowheads="1"/>
          </p:cNvSpPr>
          <p:nvPr/>
        </p:nvSpPr>
        <p:spPr bwMode="auto">
          <a:xfrm>
            <a:off x="1447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31</a:t>
            </a:r>
          </a:p>
        </p:txBody>
      </p:sp>
      <p:sp>
        <p:nvSpPr>
          <p:cNvPr id="1624150" name="AutoShape 86"/>
          <p:cNvSpPr>
            <a:spLocks/>
          </p:cNvSpPr>
          <p:nvPr/>
        </p:nvSpPr>
        <p:spPr bwMode="auto">
          <a:xfrm rot="5400000">
            <a:off x="18288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1" name="Text Box 87"/>
          <p:cNvSpPr txBox="1">
            <a:spLocks noChangeArrowheads="1"/>
          </p:cNvSpPr>
          <p:nvPr/>
        </p:nvSpPr>
        <p:spPr bwMode="auto">
          <a:xfrm>
            <a:off x="1384300" y="1973262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10-bit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L1 index</a:t>
            </a:r>
          </a:p>
        </p:txBody>
      </p:sp>
      <p:sp>
        <p:nvSpPr>
          <p:cNvPr id="1624152" name="AutoShape 88"/>
          <p:cNvSpPr>
            <a:spLocks/>
          </p:cNvSpPr>
          <p:nvPr/>
        </p:nvSpPr>
        <p:spPr bwMode="auto">
          <a:xfrm rot="5400000">
            <a:off x="27432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3" name="Text Box 89"/>
          <p:cNvSpPr txBox="1">
            <a:spLocks noChangeArrowheads="1"/>
          </p:cNvSpPr>
          <p:nvPr/>
        </p:nvSpPr>
        <p:spPr bwMode="auto">
          <a:xfrm>
            <a:off x="2451100" y="1973262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10-bit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L2 index</a:t>
            </a:r>
          </a:p>
        </p:txBody>
      </p:sp>
      <p:sp>
        <p:nvSpPr>
          <p:cNvPr id="1624154" name="Rectangle 90" descr="40%"/>
          <p:cNvSpPr>
            <a:spLocks noChangeArrowheads="1"/>
          </p:cNvSpPr>
          <p:nvPr/>
        </p:nvSpPr>
        <p:spPr bwMode="auto">
          <a:xfrm>
            <a:off x="188913" y="5011737"/>
            <a:ext cx="476250" cy="301625"/>
          </a:xfrm>
          <a:prstGeom prst="rect">
            <a:avLst/>
          </a:prstGeom>
          <a:pattFill prst="pct40">
            <a:fgClr>
              <a:srgbClr val="FFCC66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5" name="Rectangle 91" descr="40%"/>
          <p:cNvSpPr>
            <a:spLocks noChangeArrowheads="1"/>
          </p:cNvSpPr>
          <p:nvPr/>
        </p:nvSpPr>
        <p:spPr bwMode="auto">
          <a:xfrm>
            <a:off x="3352800" y="32210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6" name="Rectangle 92" descr="40%"/>
          <p:cNvSpPr>
            <a:spLocks noChangeArrowheads="1"/>
          </p:cNvSpPr>
          <p:nvPr/>
        </p:nvSpPr>
        <p:spPr bwMode="auto">
          <a:xfrm>
            <a:off x="3352800" y="27765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7" name="Rectangle 93" descr="40%"/>
          <p:cNvSpPr>
            <a:spLocks noChangeArrowheads="1"/>
          </p:cNvSpPr>
          <p:nvPr/>
        </p:nvSpPr>
        <p:spPr bwMode="auto">
          <a:xfrm>
            <a:off x="1206500" y="33607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Rectangle 46"/>
          <p:cNvSpPr>
            <a:spLocks noChangeArrowheads="1"/>
          </p:cNvSpPr>
          <p:nvPr/>
        </p:nvSpPr>
        <p:spPr bwMode="auto">
          <a:xfrm rot="16200000">
            <a:off x="7556500" y="31877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191A-3664-544B-9B55-CD12CA246149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5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039100" cy="9017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Two-Level Page Tables in Physical Memory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1943100"/>
            <a:ext cx="1117600" cy="1447800"/>
            <a:chOff x="632" y="1352"/>
            <a:chExt cx="704" cy="912"/>
          </a:xfrm>
        </p:grpSpPr>
        <p:sp>
          <p:nvSpPr>
            <p:cNvPr id="1750021" name="Rectangle 5"/>
            <p:cNvSpPr>
              <a:spLocks noChangeArrowheads="1"/>
            </p:cNvSpPr>
            <p:nvPr/>
          </p:nvSpPr>
          <p:spPr bwMode="auto">
            <a:xfrm>
              <a:off x="632" y="1568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022" name="Rectangle 6" descr="90%"/>
            <p:cNvSpPr>
              <a:spLocks noChangeArrowheads="1"/>
            </p:cNvSpPr>
            <p:nvPr/>
          </p:nvSpPr>
          <p:spPr bwMode="auto">
            <a:xfrm>
              <a:off x="632" y="1352"/>
              <a:ext cx="704" cy="656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023" name="Line 7"/>
            <p:cNvSpPr>
              <a:spLocks noChangeShapeType="1"/>
            </p:cNvSpPr>
            <p:nvPr/>
          </p:nvSpPr>
          <p:spPr bwMode="auto">
            <a:xfrm>
              <a:off x="632" y="1567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024" name="Line 8"/>
            <p:cNvSpPr>
              <a:spLocks noChangeShapeType="1"/>
            </p:cNvSpPr>
            <p:nvPr/>
          </p:nvSpPr>
          <p:spPr bwMode="auto">
            <a:xfrm>
              <a:off x="632" y="178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025" name="Rectangle 9"/>
            <p:cNvSpPr>
              <a:spLocks noChangeArrowheads="1"/>
            </p:cNvSpPr>
            <p:nvPr/>
          </p:nvSpPr>
          <p:spPr bwMode="auto">
            <a:xfrm>
              <a:off x="783" y="1568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ko-KR"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750026" name="Rectangle 10"/>
            <p:cNvSpPr>
              <a:spLocks noChangeArrowheads="1"/>
            </p:cNvSpPr>
            <p:nvPr/>
          </p:nvSpPr>
          <p:spPr bwMode="auto">
            <a:xfrm>
              <a:off x="667" y="2016"/>
              <a:ext cx="636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ko-KR" sz="20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User 1</a:t>
              </a:r>
            </a:p>
          </p:txBody>
        </p:sp>
      </p:grpSp>
      <p:sp>
        <p:nvSpPr>
          <p:cNvPr id="1750027" name="Line 11"/>
          <p:cNvSpPr>
            <a:spLocks noChangeShapeType="1"/>
          </p:cNvSpPr>
          <p:nvPr/>
        </p:nvSpPr>
        <p:spPr bwMode="auto">
          <a:xfrm flipV="1">
            <a:off x="1892300" y="1765300"/>
            <a:ext cx="420370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28" name="Line 12"/>
          <p:cNvSpPr>
            <a:spLocks noChangeShapeType="1"/>
          </p:cNvSpPr>
          <p:nvPr/>
        </p:nvSpPr>
        <p:spPr bwMode="auto">
          <a:xfrm>
            <a:off x="6083300" y="1155700"/>
            <a:ext cx="0" cy="525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29" name="Rectangle 13" descr="Dark upward diagonal"/>
          <p:cNvSpPr>
            <a:spLocks noChangeArrowheads="1"/>
          </p:cNvSpPr>
          <p:nvPr/>
        </p:nvSpPr>
        <p:spPr bwMode="auto">
          <a:xfrm>
            <a:off x="6096000" y="590550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0" name="Rectangle 14" descr="Dark upward diagonal"/>
          <p:cNvSpPr>
            <a:spLocks noChangeArrowheads="1"/>
          </p:cNvSpPr>
          <p:nvPr/>
        </p:nvSpPr>
        <p:spPr bwMode="auto">
          <a:xfrm>
            <a:off x="6096000" y="560070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1" name="Rectangle 15" descr="90%"/>
          <p:cNvSpPr>
            <a:spLocks noChangeArrowheads="1"/>
          </p:cNvSpPr>
          <p:nvPr/>
        </p:nvSpPr>
        <p:spPr bwMode="auto">
          <a:xfrm>
            <a:off x="6096000" y="52959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2" name="Rectangle 16" descr="Dark upward diagonal"/>
          <p:cNvSpPr>
            <a:spLocks noChangeArrowheads="1"/>
          </p:cNvSpPr>
          <p:nvPr/>
        </p:nvSpPr>
        <p:spPr bwMode="auto">
          <a:xfrm>
            <a:off x="6096000" y="499110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3" name="Rectangle 17" descr="90%"/>
          <p:cNvSpPr>
            <a:spLocks noChangeArrowheads="1"/>
          </p:cNvSpPr>
          <p:nvPr/>
        </p:nvSpPr>
        <p:spPr bwMode="auto">
          <a:xfrm>
            <a:off x="6096000" y="46863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User1/VA1</a:t>
            </a:r>
          </a:p>
        </p:txBody>
      </p:sp>
      <p:sp>
        <p:nvSpPr>
          <p:cNvPr id="1750034" name="Rectangle 18" descr="90%"/>
          <p:cNvSpPr>
            <a:spLocks noChangeArrowheads="1"/>
          </p:cNvSpPr>
          <p:nvPr/>
        </p:nvSpPr>
        <p:spPr bwMode="auto">
          <a:xfrm>
            <a:off x="6096000" y="43815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User2/VA1</a:t>
            </a:r>
          </a:p>
        </p:txBody>
      </p:sp>
      <p:sp>
        <p:nvSpPr>
          <p:cNvPr id="1750035" name="Line 19"/>
          <p:cNvSpPr>
            <a:spLocks noChangeShapeType="1"/>
          </p:cNvSpPr>
          <p:nvPr/>
        </p:nvSpPr>
        <p:spPr bwMode="auto">
          <a:xfrm>
            <a:off x="7302500" y="1143000"/>
            <a:ext cx="0" cy="527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7" name="Rectangle 21" descr="90%"/>
          <p:cNvSpPr>
            <a:spLocks noChangeArrowheads="1"/>
          </p:cNvSpPr>
          <p:nvPr/>
        </p:nvSpPr>
        <p:spPr bwMode="auto">
          <a:xfrm>
            <a:off x="6096000" y="163830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9" name="Rectangle 23"/>
          <p:cNvSpPr>
            <a:spLocks noChangeArrowheads="1"/>
          </p:cNvSpPr>
          <p:nvPr/>
        </p:nvSpPr>
        <p:spPr bwMode="auto">
          <a:xfrm>
            <a:off x="7407275" y="1562100"/>
            <a:ext cx="150812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ea typeface="굴림" charset="-127"/>
                <a:cs typeface="굴림" charset="-127"/>
              </a:rPr>
              <a:t>Level 1 PT User 1 </a:t>
            </a:r>
          </a:p>
        </p:txBody>
      </p:sp>
      <p:sp>
        <p:nvSpPr>
          <p:cNvPr id="1750040" name="Rectangle 24" descr="90%"/>
          <p:cNvSpPr>
            <a:spLocks noChangeArrowheads="1"/>
          </p:cNvSpPr>
          <p:nvPr/>
        </p:nvSpPr>
        <p:spPr bwMode="auto">
          <a:xfrm>
            <a:off x="6096000" y="22479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42" name="Rectangle 26" descr="Dark upward diagonal"/>
          <p:cNvSpPr>
            <a:spLocks noChangeArrowheads="1"/>
          </p:cNvSpPr>
          <p:nvPr/>
        </p:nvSpPr>
        <p:spPr bwMode="auto">
          <a:xfrm>
            <a:off x="6096000" y="285750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44" name="Rectangle 28"/>
          <p:cNvSpPr>
            <a:spLocks noChangeArrowheads="1"/>
          </p:cNvSpPr>
          <p:nvPr/>
        </p:nvSpPr>
        <p:spPr bwMode="auto">
          <a:xfrm>
            <a:off x="7391400" y="2628900"/>
            <a:ext cx="143192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ea typeface="굴림" charset="-127"/>
                <a:cs typeface="굴림" charset="-127"/>
              </a:rPr>
              <a:t>Level 1 PT User 2 </a:t>
            </a:r>
          </a:p>
        </p:txBody>
      </p:sp>
      <p:sp>
        <p:nvSpPr>
          <p:cNvPr id="1750047" name="Line 31"/>
          <p:cNvSpPr>
            <a:spLocks noChangeShapeType="1"/>
          </p:cNvSpPr>
          <p:nvPr/>
        </p:nvSpPr>
        <p:spPr bwMode="auto">
          <a:xfrm flipV="1">
            <a:off x="1917700" y="2997200"/>
            <a:ext cx="4152900" cy="1765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48" name="Freeform 32"/>
          <p:cNvSpPr>
            <a:spLocks/>
          </p:cNvSpPr>
          <p:nvPr/>
        </p:nvSpPr>
        <p:spPr bwMode="auto">
          <a:xfrm>
            <a:off x="7186613" y="3005138"/>
            <a:ext cx="1042987" cy="2976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" y="1064"/>
              </a:cxn>
              <a:cxn ang="0">
                <a:pos x="588" y="1640"/>
              </a:cxn>
              <a:cxn ang="0">
                <a:pos x="463" y="1828"/>
              </a:cxn>
              <a:cxn ang="0">
                <a:pos x="275" y="1990"/>
              </a:cxn>
              <a:cxn ang="0">
                <a:pos x="207" y="2053"/>
              </a:cxn>
              <a:cxn ang="0">
                <a:pos x="113" y="2116"/>
              </a:cxn>
              <a:cxn ang="0">
                <a:pos x="75" y="2141"/>
              </a:cxn>
            </a:cxnLst>
            <a:rect l="0" t="0" r="r" b="b"/>
            <a:pathLst>
              <a:path w="657" h="2141">
                <a:moveTo>
                  <a:pt x="0" y="0"/>
                </a:moveTo>
                <a:cubicBezTo>
                  <a:pt x="430" y="296"/>
                  <a:pt x="491" y="592"/>
                  <a:pt x="614" y="1064"/>
                </a:cubicBezTo>
                <a:cubicBezTo>
                  <a:pt x="633" y="1260"/>
                  <a:pt x="657" y="1450"/>
                  <a:pt x="588" y="1640"/>
                </a:cubicBezTo>
                <a:cubicBezTo>
                  <a:pt x="569" y="1692"/>
                  <a:pt x="494" y="1790"/>
                  <a:pt x="463" y="1828"/>
                </a:cubicBezTo>
                <a:cubicBezTo>
                  <a:pt x="410" y="1891"/>
                  <a:pt x="340" y="1941"/>
                  <a:pt x="275" y="1990"/>
                </a:cubicBezTo>
                <a:cubicBezTo>
                  <a:pt x="250" y="2009"/>
                  <a:pt x="232" y="2034"/>
                  <a:pt x="207" y="2053"/>
                </a:cubicBezTo>
                <a:cubicBezTo>
                  <a:pt x="177" y="2076"/>
                  <a:pt x="143" y="2093"/>
                  <a:pt x="113" y="2116"/>
                </a:cubicBezTo>
                <a:cubicBezTo>
                  <a:pt x="101" y="2125"/>
                  <a:pt x="75" y="2141"/>
                  <a:pt x="75" y="2141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1" name="Freeform 35"/>
          <p:cNvSpPr>
            <a:spLocks/>
          </p:cNvSpPr>
          <p:nvPr/>
        </p:nvSpPr>
        <p:spPr bwMode="auto">
          <a:xfrm>
            <a:off x="5078413" y="1781175"/>
            <a:ext cx="1093787" cy="20669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2" name="Rectangle 36" descr="Dark upward diagonal"/>
          <p:cNvSpPr>
            <a:spLocks noChangeArrowheads="1"/>
          </p:cNvSpPr>
          <p:nvPr/>
        </p:nvSpPr>
        <p:spPr bwMode="auto">
          <a:xfrm>
            <a:off x="850900" y="4559300"/>
            <a:ext cx="1117600" cy="3429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3" name="Rectangle 37" descr="Dark upward diagonal"/>
          <p:cNvSpPr>
            <a:spLocks noChangeArrowheads="1"/>
          </p:cNvSpPr>
          <p:nvPr/>
        </p:nvSpPr>
        <p:spPr bwMode="auto">
          <a:xfrm>
            <a:off x="850900" y="4216400"/>
            <a:ext cx="1117600" cy="10414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4" name="Line 38" descr="Dark upward diagonal"/>
          <p:cNvSpPr>
            <a:spLocks noChangeShapeType="1"/>
          </p:cNvSpPr>
          <p:nvPr/>
        </p:nvSpPr>
        <p:spPr bwMode="auto">
          <a:xfrm>
            <a:off x="850900" y="4557713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5" name="Line 39" descr="Dark upward diagonal"/>
          <p:cNvSpPr>
            <a:spLocks noChangeShapeType="1"/>
          </p:cNvSpPr>
          <p:nvPr/>
        </p:nvSpPr>
        <p:spPr bwMode="auto">
          <a:xfrm>
            <a:off x="850900" y="4910138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6" name="Rectangle 40"/>
          <p:cNvSpPr>
            <a:spLocks noChangeArrowheads="1"/>
          </p:cNvSpPr>
          <p:nvPr/>
        </p:nvSpPr>
        <p:spPr bwMode="auto">
          <a:xfrm>
            <a:off x="1090613" y="4559300"/>
            <a:ext cx="6381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ea typeface="굴림" charset="-127"/>
                <a:cs typeface="굴림" charset="-127"/>
              </a:rPr>
              <a:t>VA1</a:t>
            </a:r>
          </a:p>
        </p:txBody>
      </p:sp>
      <p:sp>
        <p:nvSpPr>
          <p:cNvPr id="1750057" name="Rectangle 41"/>
          <p:cNvSpPr>
            <a:spLocks noChangeArrowheads="1"/>
          </p:cNvSpPr>
          <p:nvPr/>
        </p:nvSpPr>
        <p:spPr bwMode="auto">
          <a:xfrm>
            <a:off x="906463" y="5270500"/>
            <a:ext cx="10096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solidFill>
                  <a:srgbClr val="56127A"/>
                </a:solidFill>
                <a:ea typeface="굴림" charset="-127"/>
                <a:cs typeface="굴림" charset="-127"/>
              </a:rPr>
              <a:t>User 2</a:t>
            </a:r>
          </a:p>
        </p:txBody>
      </p:sp>
      <p:sp>
        <p:nvSpPr>
          <p:cNvPr id="1750058" name="Rectangle 42"/>
          <p:cNvSpPr>
            <a:spLocks noChangeArrowheads="1"/>
          </p:cNvSpPr>
          <p:nvPr/>
        </p:nvSpPr>
        <p:spPr bwMode="auto">
          <a:xfrm>
            <a:off x="6096000" y="31623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59" name="Rectangle 43"/>
          <p:cNvSpPr>
            <a:spLocks noChangeArrowheads="1"/>
          </p:cNvSpPr>
          <p:nvPr/>
        </p:nvSpPr>
        <p:spPr bwMode="auto">
          <a:xfrm>
            <a:off x="6096000" y="34671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60" name="Rectangle 44" descr="90%"/>
          <p:cNvSpPr>
            <a:spLocks noChangeArrowheads="1"/>
          </p:cNvSpPr>
          <p:nvPr/>
        </p:nvSpPr>
        <p:spPr bwMode="auto">
          <a:xfrm>
            <a:off x="6096000" y="377190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61" name="Rectangle 45"/>
          <p:cNvSpPr>
            <a:spLocks noChangeArrowheads="1"/>
          </p:cNvSpPr>
          <p:nvPr/>
        </p:nvSpPr>
        <p:spPr bwMode="auto">
          <a:xfrm>
            <a:off x="6096000" y="40767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62" name="Rectangle 46"/>
          <p:cNvSpPr>
            <a:spLocks noChangeArrowheads="1"/>
          </p:cNvSpPr>
          <p:nvPr/>
        </p:nvSpPr>
        <p:spPr bwMode="auto">
          <a:xfrm>
            <a:off x="4495800" y="5753100"/>
            <a:ext cx="1443038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ea typeface="굴림" charset="-127"/>
                <a:cs typeface="굴림" charset="-127"/>
              </a:rPr>
              <a:t>Level 2 PT User 2 </a:t>
            </a:r>
          </a:p>
        </p:txBody>
      </p:sp>
      <p:sp>
        <p:nvSpPr>
          <p:cNvPr id="1750063" name="Freeform 47"/>
          <p:cNvSpPr>
            <a:spLocks/>
          </p:cNvSpPr>
          <p:nvPr/>
        </p:nvSpPr>
        <p:spPr bwMode="auto">
          <a:xfrm flipV="1">
            <a:off x="5105400" y="4533900"/>
            <a:ext cx="1066800" cy="15335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64" name="Freeform 48"/>
          <p:cNvSpPr>
            <a:spLocks/>
          </p:cNvSpPr>
          <p:nvPr/>
        </p:nvSpPr>
        <p:spPr bwMode="auto">
          <a:xfrm>
            <a:off x="5257800" y="4000500"/>
            <a:ext cx="914400" cy="8477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65" name="Text Box 49"/>
          <p:cNvSpPr txBox="1">
            <a:spLocks noChangeArrowheads="1"/>
          </p:cNvSpPr>
          <p:nvPr/>
        </p:nvSpPr>
        <p:spPr bwMode="auto">
          <a:xfrm>
            <a:off x="838200" y="1028700"/>
            <a:ext cx="1158875" cy="9159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Virtual Address Spaces</a:t>
            </a:r>
          </a:p>
        </p:txBody>
      </p:sp>
      <p:sp>
        <p:nvSpPr>
          <p:cNvPr id="1750066" name="Text Box 50"/>
          <p:cNvSpPr txBox="1">
            <a:spLocks noChangeArrowheads="1"/>
          </p:cNvSpPr>
          <p:nvPr/>
        </p:nvSpPr>
        <p:spPr bwMode="auto">
          <a:xfrm>
            <a:off x="6096000" y="785813"/>
            <a:ext cx="1158875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Memory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BE55-011A-1943-8F7E-E9D4B6BAE8A4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76200"/>
            <a:ext cx="8356600" cy="9271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Address Translation &amp; Protection</a:t>
            </a:r>
          </a:p>
        </p:txBody>
      </p:sp>
      <p:sp>
        <p:nvSpPr>
          <p:cNvPr id="1626115" name="Rectangle 3"/>
          <p:cNvSpPr>
            <a:spLocks noChangeArrowheads="1"/>
          </p:cNvSpPr>
          <p:nvPr/>
        </p:nvSpPr>
        <p:spPr bwMode="auto">
          <a:xfrm>
            <a:off x="419100" y="4368800"/>
            <a:ext cx="8420100" cy="1824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ko-KR" altLang="en-US" sz="2400" b="1">
                <a:ea typeface="굴림" charset="-127"/>
                <a:cs typeface="굴림" charset="-127"/>
              </a:rPr>
              <a:t> </a:t>
            </a: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Every instruction and data access needs address 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  translation and protection checks</a:t>
            </a:r>
          </a:p>
          <a:p>
            <a:pPr algn="l">
              <a:spcBef>
                <a:spcPct val="0"/>
              </a:spcBef>
            </a:pPr>
            <a:endParaRPr lang="en-US" altLang="ko-KR" sz="1800" i="1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good VM design needs to be fast (~ one cycle) and space efficient</a:t>
            </a:r>
          </a:p>
        </p:txBody>
      </p:sp>
      <p:sp>
        <p:nvSpPr>
          <p:cNvPr id="1626116" name="Line 4"/>
          <p:cNvSpPr>
            <a:spLocks noChangeShapeType="1"/>
          </p:cNvSpPr>
          <p:nvPr/>
        </p:nvSpPr>
        <p:spPr bwMode="auto">
          <a:xfrm>
            <a:off x="5718175" y="3232150"/>
            <a:ext cx="0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17" name="Rectangle 5"/>
          <p:cNvSpPr>
            <a:spLocks noChangeArrowheads="1"/>
          </p:cNvSpPr>
          <p:nvPr/>
        </p:nvSpPr>
        <p:spPr bwMode="auto">
          <a:xfrm>
            <a:off x="1450975" y="3689350"/>
            <a:ext cx="23050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6118" name="Rectangle 6"/>
          <p:cNvSpPr>
            <a:spLocks noChangeArrowheads="1"/>
          </p:cNvSpPr>
          <p:nvPr/>
        </p:nvSpPr>
        <p:spPr bwMode="auto">
          <a:xfrm>
            <a:off x="1763713" y="1092200"/>
            <a:ext cx="21193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6119" name="AutoShape 7"/>
          <p:cNvSpPr>
            <a:spLocks noChangeArrowheads="1"/>
          </p:cNvSpPr>
          <p:nvPr/>
        </p:nvSpPr>
        <p:spPr bwMode="auto">
          <a:xfrm>
            <a:off x="4460875" y="2114550"/>
            <a:ext cx="24257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0" name="Line 8"/>
          <p:cNvSpPr>
            <a:spLocks noChangeShapeType="1"/>
          </p:cNvSpPr>
          <p:nvPr/>
        </p:nvSpPr>
        <p:spPr bwMode="auto">
          <a:xfrm flipH="1">
            <a:off x="7623175" y="1473200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1" name="Rectangle 9"/>
          <p:cNvSpPr>
            <a:spLocks noChangeArrowheads="1"/>
          </p:cNvSpPr>
          <p:nvPr/>
        </p:nvSpPr>
        <p:spPr bwMode="auto">
          <a:xfrm>
            <a:off x="4919663" y="2325688"/>
            <a:ext cx="1489075" cy="654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6362" tIns="52388" rIns="106362" bIns="52388">
            <a:prstTxWarp prst="textNoShape">
              <a:avLst/>
            </a:prstTxWarp>
            <a:spAutoFit/>
          </a:bodyPr>
          <a:lstStyle/>
          <a:p>
            <a:pPr defTabSz="12080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defTabSz="12080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Translation</a:t>
            </a:r>
          </a:p>
        </p:txBody>
      </p:sp>
      <p:sp>
        <p:nvSpPr>
          <p:cNvPr id="1626122" name="Line 10"/>
          <p:cNvSpPr>
            <a:spLocks noChangeShapeType="1"/>
          </p:cNvSpPr>
          <p:nvPr/>
        </p:nvSpPr>
        <p:spPr bwMode="auto">
          <a:xfrm>
            <a:off x="5718175" y="1473200"/>
            <a:ext cx="0" cy="692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3" name="Rectangle 11"/>
          <p:cNvSpPr>
            <a:spLocks noChangeArrowheads="1"/>
          </p:cNvSpPr>
          <p:nvPr/>
        </p:nvSpPr>
        <p:spPr bwMode="auto">
          <a:xfrm>
            <a:off x="3889375" y="1168400"/>
            <a:ext cx="3216275" cy="295275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Page No. (VPN)</a:t>
            </a:r>
          </a:p>
        </p:txBody>
      </p:sp>
      <p:sp>
        <p:nvSpPr>
          <p:cNvPr id="1626124" name="Rectangle 12"/>
          <p:cNvSpPr>
            <a:spLocks noChangeArrowheads="1"/>
          </p:cNvSpPr>
          <p:nvPr/>
        </p:nvSpPr>
        <p:spPr bwMode="auto">
          <a:xfrm>
            <a:off x="7089775" y="1168400"/>
            <a:ext cx="1090613" cy="2952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6125" name="Rectangle 13" descr="90%"/>
          <p:cNvSpPr>
            <a:spLocks noChangeArrowheads="1"/>
          </p:cNvSpPr>
          <p:nvPr/>
        </p:nvSpPr>
        <p:spPr bwMode="auto">
          <a:xfrm>
            <a:off x="3889375" y="3765550"/>
            <a:ext cx="3216275" cy="295275"/>
          </a:xfrm>
          <a:prstGeom prst="rect">
            <a:avLst/>
          </a:prstGeom>
          <a:pattFill prst="pct90">
            <a:fgClr>
              <a:srgbClr val="FFCC66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Page No. (PPN)</a:t>
            </a:r>
          </a:p>
        </p:txBody>
      </p:sp>
      <p:sp>
        <p:nvSpPr>
          <p:cNvPr id="1626126" name="Rectangle 14"/>
          <p:cNvSpPr>
            <a:spLocks noChangeArrowheads="1"/>
          </p:cNvSpPr>
          <p:nvPr/>
        </p:nvSpPr>
        <p:spPr bwMode="auto">
          <a:xfrm>
            <a:off x="7032625" y="3765550"/>
            <a:ext cx="1147763" cy="29527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6127" name="Line 15"/>
          <p:cNvSpPr>
            <a:spLocks noChangeShapeType="1"/>
          </p:cNvSpPr>
          <p:nvPr/>
        </p:nvSpPr>
        <p:spPr bwMode="auto">
          <a:xfrm flipH="1">
            <a:off x="3889375" y="1771650"/>
            <a:ext cx="182880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26128" name="Group 16"/>
          <p:cNvGrpSpPr>
            <a:grpSpLocks/>
          </p:cNvGrpSpPr>
          <p:nvPr/>
        </p:nvGrpSpPr>
        <p:grpSpPr bwMode="auto">
          <a:xfrm>
            <a:off x="1730375" y="2012950"/>
            <a:ext cx="2667000" cy="1230313"/>
            <a:chOff x="1200" y="1444"/>
            <a:chExt cx="1680" cy="775"/>
          </a:xfrm>
        </p:grpSpPr>
        <p:sp>
          <p:nvSpPr>
            <p:cNvPr id="1626129" name="AutoShape 17"/>
            <p:cNvSpPr>
              <a:spLocks noChangeArrowheads="1"/>
            </p:cNvSpPr>
            <p:nvPr/>
          </p:nvSpPr>
          <p:spPr bwMode="auto">
            <a:xfrm>
              <a:off x="1200" y="1444"/>
              <a:ext cx="1680" cy="775"/>
            </a:xfrm>
            <a:prstGeom prst="star16">
              <a:avLst>
                <a:gd name="adj" fmla="val 37500"/>
              </a:avLst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ko-KR" altLang="en-US" sz="2400" b="1">
                  <a:ea typeface="굴림" charset="-127"/>
                  <a:cs typeface="굴림" charset="-127"/>
                </a:rPr>
                <a:t> </a:t>
              </a:r>
              <a:endParaRPr lang="ko-KR" altLang="en-US" sz="2400">
                <a:ea typeface="굴림" charset="-127"/>
                <a:cs typeface="굴림" charset="-127"/>
              </a:endParaRPr>
            </a:p>
          </p:txBody>
        </p:sp>
        <p:sp>
          <p:nvSpPr>
            <p:cNvPr id="1626130" name="Text Box 18"/>
            <p:cNvSpPr txBox="1">
              <a:spLocks noChangeArrowheads="1"/>
            </p:cNvSpPr>
            <p:nvPr/>
          </p:nvSpPr>
          <p:spPr bwMode="auto">
            <a:xfrm>
              <a:off x="1615" y="1649"/>
              <a:ext cx="844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Protection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Check</a:t>
              </a:r>
              <a:endParaRPr lang="en-US" altLang="ko-KR" sz="2000"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  <p:sp>
        <p:nvSpPr>
          <p:cNvPr id="1626131" name="Text Box 19"/>
          <p:cNvSpPr txBox="1">
            <a:spLocks noChangeArrowheads="1"/>
          </p:cNvSpPr>
          <p:nvPr/>
        </p:nvSpPr>
        <p:spPr bwMode="auto">
          <a:xfrm>
            <a:off x="523875" y="3300413"/>
            <a:ext cx="15605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Exception?</a:t>
            </a:r>
          </a:p>
        </p:txBody>
      </p:sp>
      <p:sp>
        <p:nvSpPr>
          <p:cNvPr id="1626132" name="Line 20"/>
          <p:cNvSpPr>
            <a:spLocks noChangeShapeType="1"/>
          </p:cNvSpPr>
          <p:nvPr/>
        </p:nvSpPr>
        <p:spPr bwMode="auto">
          <a:xfrm>
            <a:off x="1108075" y="2578100"/>
            <a:ext cx="596900" cy="44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3" name="Line 21"/>
          <p:cNvSpPr>
            <a:spLocks noChangeShapeType="1"/>
          </p:cNvSpPr>
          <p:nvPr/>
        </p:nvSpPr>
        <p:spPr bwMode="auto">
          <a:xfrm>
            <a:off x="2060575" y="1854200"/>
            <a:ext cx="45720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4" name="Text Box 22"/>
          <p:cNvSpPr txBox="1">
            <a:spLocks noChangeArrowheads="1"/>
          </p:cNvSpPr>
          <p:nvPr/>
        </p:nvSpPr>
        <p:spPr bwMode="auto">
          <a:xfrm>
            <a:off x="333375" y="1531938"/>
            <a:ext cx="22336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Kernel/User Mode</a:t>
            </a:r>
          </a:p>
        </p:txBody>
      </p:sp>
      <p:sp>
        <p:nvSpPr>
          <p:cNvPr id="1626135" name="Text Box 23"/>
          <p:cNvSpPr txBox="1">
            <a:spLocks noChangeArrowheads="1"/>
          </p:cNvSpPr>
          <p:nvPr/>
        </p:nvSpPr>
        <p:spPr bwMode="auto">
          <a:xfrm>
            <a:off x="180975" y="2082800"/>
            <a:ext cx="17462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Read/Write</a:t>
            </a:r>
          </a:p>
        </p:txBody>
      </p:sp>
      <p:sp>
        <p:nvSpPr>
          <p:cNvPr id="1626136" name="Freeform 24"/>
          <p:cNvSpPr>
            <a:spLocks/>
          </p:cNvSpPr>
          <p:nvPr/>
        </p:nvSpPr>
        <p:spPr bwMode="auto">
          <a:xfrm>
            <a:off x="1362075" y="2857500"/>
            <a:ext cx="622300" cy="457200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0" y="144"/>
              </a:cxn>
              <a:cxn ang="0">
                <a:pos x="0" y="288"/>
              </a:cxn>
            </a:cxnLst>
            <a:rect l="0" t="0" r="r" b="b"/>
            <a:pathLst>
              <a:path w="392" h="288">
                <a:moveTo>
                  <a:pt x="392" y="0"/>
                </a:moveTo>
                <a:lnTo>
                  <a:pt x="0" y="144"/>
                </a:lnTo>
                <a:lnTo>
                  <a:pt x="0" y="288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6389-10EB-9445-9A72-341816864186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228600"/>
            <a:ext cx="7442200" cy="5334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Translation </a:t>
            </a:r>
            <a:r>
              <a:rPr lang="en-US" altLang="ko-KR" dirty="0" err="1">
                <a:ea typeface="굴림" charset="-127"/>
                <a:cs typeface="굴림" charset="-127"/>
              </a:rPr>
              <a:t>Lookaside</a:t>
            </a:r>
            <a:r>
              <a:rPr lang="en-US" altLang="ko-KR" dirty="0">
                <a:ea typeface="굴림" charset="-127"/>
                <a:cs typeface="굴림" charset="-127"/>
              </a:rPr>
              <a:t> </a:t>
            </a:r>
            <a:r>
              <a:rPr lang="en-US" altLang="ko-KR" dirty="0" smtClean="0">
                <a:ea typeface="굴림" charset="-127"/>
                <a:cs typeface="굴림" charset="-127"/>
              </a:rPr>
              <a:t>Buffers (TLB)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1628163" name="Rectangle 3"/>
          <p:cNvSpPr>
            <a:spLocks noChangeArrowheads="1"/>
          </p:cNvSpPr>
          <p:nvPr/>
        </p:nvSpPr>
        <p:spPr bwMode="auto">
          <a:xfrm>
            <a:off x="457200" y="838200"/>
            <a:ext cx="8305800" cy="24288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 translation is very expensive!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In a two-level page table, each reference becomes several memory accesses</a:t>
            </a:r>
            <a:endParaRPr lang="en-US" altLang="ko-KR" sz="20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endParaRPr lang="en-US" altLang="ko-KR" sz="12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Solution: </a:t>
            </a:r>
            <a:r>
              <a:rPr lang="en-US" altLang="ko-KR" sz="24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Cache translations in TLB</a:t>
            </a: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TLB hit	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Single-Cycle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Translation</a:t>
            </a: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     	TLB miss 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Page-Table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Walk to refill </a:t>
            </a:r>
          </a:p>
        </p:txBody>
      </p:sp>
      <p:sp>
        <p:nvSpPr>
          <p:cNvPr id="1628164" name="Rectangle 4"/>
          <p:cNvSpPr>
            <a:spLocks noChangeArrowheads="1"/>
          </p:cNvSpPr>
          <p:nvPr/>
        </p:nvSpPr>
        <p:spPr bwMode="auto">
          <a:xfrm>
            <a:off x="5387975" y="5838825"/>
            <a:ext cx="1600200" cy="279400"/>
          </a:xfrm>
          <a:prstGeom prst="rect">
            <a:avLst/>
          </a:prstGeom>
          <a:solidFill>
            <a:schemeClr val="folHlink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5" name="Rectangle 5"/>
          <p:cNvSpPr>
            <a:spLocks noChangeArrowheads="1"/>
          </p:cNvSpPr>
          <p:nvPr/>
        </p:nvSpPr>
        <p:spPr bwMode="auto">
          <a:xfrm>
            <a:off x="569913" y="4418013"/>
            <a:ext cx="3213100" cy="915987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6" name="Line 6"/>
          <p:cNvSpPr>
            <a:spLocks noChangeShapeType="1"/>
          </p:cNvSpPr>
          <p:nvPr/>
        </p:nvSpPr>
        <p:spPr bwMode="auto">
          <a:xfrm>
            <a:off x="585788" y="4721225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7" name="Line 7"/>
          <p:cNvSpPr>
            <a:spLocks noChangeShapeType="1"/>
          </p:cNvSpPr>
          <p:nvPr/>
        </p:nvSpPr>
        <p:spPr bwMode="auto">
          <a:xfrm>
            <a:off x="569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8" name="Line 8"/>
          <p:cNvSpPr>
            <a:spLocks noChangeShapeType="1"/>
          </p:cNvSpPr>
          <p:nvPr/>
        </p:nvSpPr>
        <p:spPr bwMode="auto">
          <a:xfrm>
            <a:off x="823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9" name="Line 9"/>
          <p:cNvSpPr>
            <a:spLocks noChangeShapeType="1"/>
          </p:cNvSpPr>
          <p:nvPr/>
        </p:nvSpPr>
        <p:spPr bwMode="auto">
          <a:xfrm>
            <a:off x="1314450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0" name="Line 10"/>
          <p:cNvSpPr>
            <a:spLocks noChangeShapeType="1"/>
          </p:cNvSpPr>
          <p:nvPr/>
        </p:nvSpPr>
        <p:spPr bwMode="auto">
          <a:xfrm flipH="1">
            <a:off x="10652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1" name="Line 11"/>
          <p:cNvSpPr>
            <a:spLocks noChangeShapeType="1"/>
          </p:cNvSpPr>
          <p:nvPr/>
        </p:nvSpPr>
        <p:spPr bwMode="auto">
          <a:xfrm>
            <a:off x="2589213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2" name="Rectangle 12"/>
          <p:cNvSpPr>
            <a:spLocks noChangeArrowheads="1"/>
          </p:cNvSpPr>
          <p:nvPr/>
        </p:nvSpPr>
        <p:spPr bwMode="auto">
          <a:xfrm>
            <a:off x="5430838" y="3714750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3" name="Line 13"/>
          <p:cNvSpPr>
            <a:spLocks noChangeShapeType="1"/>
          </p:cNvSpPr>
          <p:nvPr/>
        </p:nvSpPr>
        <p:spPr bwMode="auto">
          <a:xfrm>
            <a:off x="7031038" y="3727450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4" name="Rectangle 14"/>
          <p:cNvSpPr>
            <a:spLocks noChangeArrowheads="1"/>
          </p:cNvSpPr>
          <p:nvPr/>
        </p:nvSpPr>
        <p:spPr bwMode="auto">
          <a:xfrm>
            <a:off x="5759450" y="3667125"/>
            <a:ext cx="212090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VPN   </a:t>
            </a:r>
            <a:r>
              <a:rPr lang="en-US" altLang="ko-KR" sz="1800" dirty="0">
                <a:solidFill>
                  <a:schemeClr val="accent2"/>
                </a:solidFill>
                <a:ea typeface="굴림" charset="-127"/>
                <a:cs typeface="굴림" charset="-127"/>
              </a:rPr>
              <a:t>	     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8175" name="Rectangle 15"/>
          <p:cNvSpPr>
            <a:spLocks noChangeArrowheads="1"/>
          </p:cNvSpPr>
          <p:nvPr/>
        </p:nvSpPr>
        <p:spPr bwMode="auto">
          <a:xfrm>
            <a:off x="501650" y="4379913"/>
            <a:ext cx="292100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 R W D    tag        PPN</a:t>
            </a:r>
          </a:p>
        </p:txBody>
      </p:sp>
      <p:sp>
        <p:nvSpPr>
          <p:cNvPr id="1628176" name="Rectangle 16"/>
          <p:cNvSpPr>
            <a:spLocks noChangeArrowheads="1"/>
          </p:cNvSpPr>
          <p:nvPr/>
        </p:nvSpPr>
        <p:spPr bwMode="auto">
          <a:xfrm>
            <a:off x="2819400" y="5715000"/>
            <a:ext cx="22891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8177" name="Rectangle 17"/>
          <p:cNvSpPr>
            <a:spLocks noChangeArrowheads="1"/>
          </p:cNvSpPr>
          <p:nvPr/>
        </p:nvSpPr>
        <p:spPr bwMode="auto">
          <a:xfrm>
            <a:off x="5386388" y="5826125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8" name="Line 18"/>
          <p:cNvSpPr>
            <a:spLocks noChangeShapeType="1"/>
          </p:cNvSpPr>
          <p:nvPr/>
        </p:nvSpPr>
        <p:spPr bwMode="auto">
          <a:xfrm>
            <a:off x="6986588" y="5838825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9" name="Rectangle 19"/>
          <p:cNvSpPr>
            <a:spLocks noChangeArrowheads="1"/>
          </p:cNvSpPr>
          <p:nvPr/>
        </p:nvSpPr>
        <p:spPr bwMode="auto">
          <a:xfrm>
            <a:off x="5740400" y="5791200"/>
            <a:ext cx="21431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	     offset</a:t>
            </a:r>
          </a:p>
        </p:txBody>
      </p:sp>
      <p:sp>
        <p:nvSpPr>
          <p:cNvPr id="1628180" name="Rectangle 20"/>
          <p:cNvSpPr>
            <a:spLocks noChangeArrowheads="1"/>
          </p:cNvSpPr>
          <p:nvPr/>
        </p:nvSpPr>
        <p:spPr bwMode="auto">
          <a:xfrm>
            <a:off x="3182938" y="3625850"/>
            <a:ext cx="18859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8181" name="Line 21"/>
          <p:cNvSpPr>
            <a:spLocks noChangeShapeType="1"/>
          </p:cNvSpPr>
          <p:nvPr/>
        </p:nvSpPr>
        <p:spPr bwMode="auto">
          <a:xfrm>
            <a:off x="7661275" y="3990975"/>
            <a:ext cx="0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2" name="Freeform 22"/>
          <p:cNvSpPr>
            <a:spLocks/>
          </p:cNvSpPr>
          <p:nvPr/>
        </p:nvSpPr>
        <p:spPr bwMode="auto">
          <a:xfrm>
            <a:off x="3200400" y="5334000"/>
            <a:ext cx="2979738" cy="452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1"/>
              </a:cxn>
              <a:cxn ang="0">
                <a:pos x="1876" y="71"/>
              </a:cxn>
              <a:cxn ang="0">
                <a:pos x="1876" y="284"/>
              </a:cxn>
            </a:cxnLst>
            <a:rect l="0" t="0" r="r" b="b"/>
            <a:pathLst>
              <a:path w="1877" h="285">
                <a:moveTo>
                  <a:pt x="0" y="0"/>
                </a:moveTo>
                <a:lnTo>
                  <a:pt x="0" y="71"/>
                </a:lnTo>
                <a:lnTo>
                  <a:pt x="1876" y="71"/>
                </a:lnTo>
                <a:lnTo>
                  <a:pt x="1876" y="2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3" name="Line 23"/>
          <p:cNvSpPr>
            <a:spLocks noChangeShapeType="1"/>
          </p:cNvSpPr>
          <p:nvPr/>
        </p:nvSpPr>
        <p:spPr bwMode="auto">
          <a:xfrm>
            <a:off x="1557338" y="4424363"/>
            <a:ext cx="0" cy="909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4" name="Line 24"/>
          <p:cNvSpPr>
            <a:spLocks noChangeShapeType="1"/>
          </p:cNvSpPr>
          <p:nvPr/>
        </p:nvSpPr>
        <p:spPr bwMode="auto">
          <a:xfrm flipH="1">
            <a:off x="1981200" y="5334000"/>
            <a:ext cx="0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5" name="Rectangle 25"/>
          <p:cNvSpPr>
            <a:spLocks noChangeArrowheads="1"/>
          </p:cNvSpPr>
          <p:nvPr/>
        </p:nvSpPr>
        <p:spPr bwMode="auto">
          <a:xfrm>
            <a:off x="1676400" y="5638800"/>
            <a:ext cx="744538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hit?</a:t>
            </a:r>
          </a:p>
        </p:txBody>
      </p:sp>
      <p:sp>
        <p:nvSpPr>
          <p:cNvPr id="1628186" name="Line 26"/>
          <p:cNvSpPr>
            <a:spLocks noChangeShapeType="1"/>
          </p:cNvSpPr>
          <p:nvPr/>
        </p:nvSpPr>
        <p:spPr bwMode="auto">
          <a:xfrm>
            <a:off x="576263" y="5011738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7" name="Freeform 27"/>
          <p:cNvSpPr>
            <a:spLocks/>
          </p:cNvSpPr>
          <p:nvPr/>
        </p:nvSpPr>
        <p:spPr bwMode="auto">
          <a:xfrm>
            <a:off x="2022475" y="3981450"/>
            <a:ext cx="4114800" cy="438150"/>
          </a:xfrm>
          <a:custGeom>
            <a:avLst/>
            <a:gdLst/>
            <a:ahLst/>
            <a:cxnLst>
              <a:cxn ang="0">
                <a:pos x="2592" y="0"/>
              </a:cxn>
              <a:cxn ang="0">
                <a:pos x="2592" y="96"/>
              </a:cxn>
              <a:cxn ang="0">
                <a:pos x="0" y="96"/>
              </a:cxn>
              <a:cxn ang="0">
                <a:pos x="0" y="288"/>
              </a:cxn>
            </a:cxnLst>
            <a:rect l="0" t="0" r="r" b="b"/>
            <a:pathLst>
              <a:path w="2592" h="288">
                <a:moveTo>
                  <a:pt x="2592" y="0"/>
                </a:moveTo>
                <a:lnTo>
                  <a:pt x="2592" y="96"/>
                </a:lnTo>
                <a:lnTo>
                  <a:pt x="0" y="96"/>
                </a:lnTo>
                <a:lnTo>
                  <a:pt x="0" y="28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8" name="Text Box 28"/>
          <p:cNvSpPr txBox="1">
            <a:spLocks noChangeArrowheads="1"/>
          </p:cNvSpPr>
          <p:nvPr/>
        </p:nvSpPr>
        <p:spPr bwMode="auto">
          <a:xfrm>
            <a:off x="3851275" y="4357688"/>
            <a:ext cx="35417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(VPN = virtual page number)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8189" name="Text Box 29"/>
          <p:cNvSpPr txBox="1">
            <a:spLocks noChangeArrowheads="1"/>
          </p:cNvSpPr>
          <p:nvPr/>
        </p:nvSpPr>
        <p:spPr bwMode="auto">
          <a:xfrm>
            <a:off x="3810000" y="4953000"/>
            <a:ext cx="37163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(PPN = physical page number)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836D-2362-D64E-A858-5200C07DF980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139700"/>
            <a:ext cx="6829425" cy="606425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TLB Designs</a:t>
            </a:r>
          </a:p>
        </p:txBody>
      </p:sp>
      <p:sp>
        <p:nvSpPr>
          <p:cNvPr id="165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102600" cy="5257800"/>
          </a:xfrm>
          <a:noFill/>
          <a:ln/>
        </p:spPr>
        <p:txBody>
          <a:bodyPr/>
          <a:lstStyle/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Typically 32-128 entries, usually fully associative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Each entry maps a large page, hence less spatial locality across pages </a:t>
            </a:r>
            <a:r>
              <a:rPr lang="en-US" altLang="ko-KR" dirty="0" err="1">
                <a:ea typeface="굴림" charset="-127"/>
                <a:cs typeface="굴림" charset="-127"/>
                <a:sym typeface="Wingdings" charset="2"/>
              </a:rPr>
              <a:t></a:t>
            </a:r>
            <a:r>
              <a:rPr lang="en-US" altLang="ko-KR" dirty="0">
                <a:ea typeface="굴림" charset="-127"/>
                <a:cs typeface="굴림" charset="-127"/>
              </a:rPr>
              <a:t> more likely that two entries conflict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Sometimes larger </a:t>
            </a:r>
            <a:r>
              <a:rPr lang="en-US" altLang="ko-KR" dirty="0" err="1">
                <a:ea typeface="굴림" charset="-127"/>
                <a:cs typeface="굴림" charset="-127"/>
              </a:rPr>
              <a:t>TLBs</a:t>
            </a:r>
            <a:r>
              <a:rPr lang="en-US" altLang="ko-KR" dirty="0">
                <a:ea typeface="굴림" charset="-127"/>
                <a:cs typeface="굴림" charset="-127"/>
              </a:rPr>
              <a:t> (256-512 entries) are 4-8 way set-</a:t>
            </a:r>
            <a:r>
              <a:rPr lang="en-US" altLang="ko-KR" dirty="0" smtClean="0">
                <a:ea typeface="굴림" charset="-127"/>
                <a:cs typeface="굴림" charset="-127"/>
              </a:rPr>
              <a:t>associative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Larger systems sometimes have multi-level (L1 and L2)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TLBs</a:t>
            </a:r>
            <a:endParaRPr lang="en-US" altLang="ko-KR" dirty="0" smtClean="0">
              <a:ea typeface="굴림" charset="-127"/>
              <a:cs typeface="굴림" charset="-127"/>
            </a:endParaRP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Random or FIFO replacement policy</a:t>
            </a: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No process information in TLB</a:t>
            </a:r>
            <a:r>
              <a:rPr lang="en-US" altLang="ko-KR" sz="2800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?</a:t>
            </a:r>
            <a:endParaRPr lang="en-US" altLang="ko-KR" sz="1000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TLB Reach: Size of largest virtual address space that can be simultaneously mapped by TLB</a:t>
            </a:r>
          </a:p>
          <a:p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sz="2000" dirty="0">
                <a:ea typeface="굴림" charset="-127"/>
                <a:cs typeface="굴림" charset="-127"/>
              </a:rPr>
              <a:t>Example: 64 TLB entries, 4KB pages, one page per entry</a:t>
            </a:r>
          </a:p>
          <a:p>
            <a:pPr lvl="1">
              <a:buFontTx/>
              <a:buNone/>
            </a:pPr>
            <a:endParaRPr lang="en-US" altLang="ko-KR" dirty="0"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dirty="0">
                <a:ea typeface="굴림" charset="-127"/>
                <a:cs typeface="굴림" charset="-127"/>
              </a:rPr>
              <a:t>TLB Reach = _____________________________________________</a:t>
            </a:r>
            <a:r>
              <a:rPr lang="en-US" altLang="ko-KR" i="1" dirty="0"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1656836" name="Text Box 4"/>
          <p:cNvSpPr txBox="1">
            <a:spLocks noChangeArrowheads="1"/>
          </p:cNvSpPr>
          <p:nvPr/>
        </p:nvSpPr>
        <p:spPr bwMode="auto">
          <a:xfrm>
            <a:off x="2590800" y="5334000"/>
            <a:ext cx="512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64 entries * 4 KB = 256 KB (if contiguous)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3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D445-73B8-1346-9524-1F6FAD58DEFC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3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379413"/>
            <a:ext cx="7648575" cy="83185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Handling a TLB Miss</a:t>
            </a:r>
          </a:p>
        </p:txBody>
      </p:sp>
      <p:sp>
        <p:nvSpPr>
          <p:cNvPr id="1636355" name="Rectangle 3"/>
          <p:cNvSpPr>
            <a:spLocks noChangeArrowheads="1"/>
          </p:cNvSpPr>
          <p:nvPr/>
        </p:nvSpPr>
        <p:spPr bwMode="auto">
          <a:xfrm>
            <a:off x="685800" y="1371600"/>
            <a:ext cx="7874000" cy="3867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Software (MIPS, Alpha)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TLB miss causes an exception and the operating system walks the page tables and reloads TLB.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privileged “</a:t>
            </a:r>
            <a:r>
              <a:rPr lang="en-US" altLang="ko-KR" sz="2000" i="1" dirty="0" err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untranslated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”  addressing mode used for walk</a:t>
            </a:r>
          </a:p>
          <a:p>
            <a:pPr lvl="1" algn="l">
              <a:spcBef>
                <a:spcPct val="0"/>
              </a:spcBef>
            </a:pPr>
            <a:endParaRPr lang="en-US" altLang="ko-KR" sz="20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Hardware (SPARC v8, x86, PowerPC)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memory management unit (MMU) walks the page tables and reloads the TLB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If a missing (data or PT) page is encountered during the TLB reloading, MMU gives up and signals a Page-Fault exception for the original instruction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5243-848A-B64E-9286-0A37CBB378A8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00" y="165100"/>
            <a:ext cx="71628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Hierarchical Page Table Walk: SPARC v8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190500" y="1371600"/>
            <a:ext cx="8724900" cy="4495800"/>
            <a:chOff x="190500" y="1371600"/>
            <a:chExt cx="8724900" cy="4495800"/>
          </a:xfrm>
        </p:grpSpPr>
        <p:sp>
          <p:nvSpPr>
            <p:cNvPr id="1638403" name="Rectangle 3"/>
            <p:cNvSpPr>
              <a:spLocks noChangeArrowheads="1"/>
            </p:cNvSpPr>
            <p:nvPr/>
          </p:nvSpPr>
          <p:spPr bwMode="auto">
            <a:xfrm>
              <a:off x="4483100" y="5202238"/>
              <a:ext cx="4432300" cy="5778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31 			      11          0</a:t>
              </a:r>
            </a:p>
          </p:txBody>
        </p:sp>
        <p:sp>
          <p:nvSpPr>
            <p:cNvPr id="1638404" name="Rectangle 4"/>
            <p:cNvSpPr>
              <a:spLocks noChangeArrowheads="1"/>
            </p:cNvSpPr>
            <p:nvPr/>
          </p:nvSpPr>
          <p:spPr bwMode="auto">
            <a:xfrm>
              <a:off x="4522788" y="5503863"/>
              <a:ext cx="3249612" cy="355600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5" name="Rectangle 5"/>
            <p:cNvSpPr>
              <a:spLocks noChangeArrowheads="1"/>
            </p:cNvSpPr>
            <p:nvPr/>
          </p:nvSpPr>
          <p:spPr bwMode="auto">
            <a:xfrm>
              <a:off x="4510088" y="5495925"/>
              <a:ext cx="4176712" cy="355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6" name="Rectangle 6"/>
            <p:cNvSpPr>
              <a:spLocks noChangeArrowheads="1"/>
            </p:cNvSpPr>
            <p:nvPr/>
          </p:nvSpPr>
          <p:spPr bwMode="auto">
            <a:xfrm>
              <a:off x="2679700" y="1371600"/>
              <a:ext cx="3416300" cy="355600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7" name="Rectangle 7"/>
            <p:cNvSpPr>
              <a:spLocks noChangeArrowheads="1"/>
            </p:cNvSpPr>
            <p:nvPr/>
          </p:nvSpPr>
          <p:spPr bwMode="auto">
            <a:xfrm>
              <a:off x="533400" y="1397000"/>
              <a:ext cx="2119313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Virtual Address</a:t>
              </a:r>
            </a:p>
          </p:txBody>
        </p:sp>
        <p:sp>
          <p:nvSpPr>
            <p:cNvPr id="1638408" name="Rectangle 8"/>
            <p:cNvSpPr>
              <a:spLocks noChangeArrowheads="1"/>
            </p:cNvSpPr>
            <p:nvPr/>
          </p:nvSpPr>
          <p:spPr bwMode="auto">
            <a:xfrm>
              <a:off x="2689225" y="1376363"/>
              <a:ext cx="4546600" cy="355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9" name="Line 9"/>
            <p:cNvSpPr>
              <a:spLocks noChangeShapeType="1"/>
            </p:cNvSpPr>
            <p:nvPr/>
          </p:nvSpPr>
          <p:spPr bwMode="auto">
            <a:xfrm>
              <a:off x="6105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0" name="Line 10"/>
            <p:cNvSpPr>
              <a:spLocks noChangeShapeType="1"/>
            </p:cNvSpPr>
            <p:nvPr/>
          </p:nvSpPr>
          <p:spPr bwMode="auto">
            <a:xfrm>
              <a:off x="4962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1" name="Line 11"/>
            <p:cNvSpPr>
              <a:spLocks noChangeShapeType="1"/>
            </p:cNvSpPr>
            <p:nvPr/>
          </p:nvSpPr>
          <p:spPr bwMode="auto">
            <a:xfrm>
              <a:off x="3819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2" name="Rectangle 12"/>
            <p:cNvSpPr>
              <a:spLocks noChangeArrowheads="1"/>
            </p:cNvSpPr>
            <p:nvPr/>
          </p:nvSpPr>
          <p:spPr bwMode="auto">
            <a:xfrm>
              <a:off x="2674938" y="1392238"/>
              <a:ext cx="4484687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Index 1	    Index 2      Index 3       Offset</a:t>
              </a:r>
            </a:p>
          </p:txBody>
        </p:sp>
        <p:sp>
          <p:nvSpPr>
            <p:cNvPr id="1638413" name="Rectangle 13"/>
            <p:cNvSpPr>
              <a:spLocks noChangeArrowheads="1"/>
            </p:cNvSpPr>
            <p:nvPr/>
          </p:nvSpPr>
          <p:spPr bwMode="auto">
            <a:xfrm>
              <a:off x="2514600" y="1676400"/>
              <a:ext cx="4963499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31 </a:t>
              </a:r>
              <a:r>
                <a:rPr lang="en-US" altLang="ko-KR" dirty="0" smtClean="0">
                  <a:latin typeface="Verdana" charset="0"/>
                  <a:ea typeface="굴림" charset="-127"/>
                  <a:cs typeface="굴림" charset="-127"/>
                </a:rPr>
                <a:t>           </a:t>
              </a: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23            17             11         </a:t>
              </a:r>
              <a:r>
                <a:rPr lang="en-US" altLang="ko-KR" dirty="0" smtClean="0">
                  <a:latin typeface="Verdana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0</a:t>
              </a:r>
            </a:p>
          </p:txBody>
        </p:sp>
        <p:sp>
          <p:nvSpPr>
            <p:cNvPr id="1638414" name="Rectangle 14"/>
            <p:cNvSpPr>
              <a:spLocks noChangeArrowheads="1"/>
            </p:cNvSpPr>
            <p:nvPr/>
          </p:nvSpPr>
          <p:spPr bwMode="auto">
            <a:xfrm>
              <a:off x="203200" y="1970088"/>
              <a:ext cx="1044575" cy="8477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Context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Table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Register</a:t>
              </a:r>
            </a:p>
          </p:txBody>
        </p:sp>
        <p:sp>
          <p:nvSpPr>
            <p:cNvPr id="1638415" name="Rectangle 15"/>
            <p:cNvSpPr>
              <a:spLocks noChangeArrowheads="1"/>
            </p:cNvSpPr>
            <p:nvPr/>
          </p:nvSpPr>
          <p:spPr bwMode="auto">
            <a:xfrm>
              <a:off x="190500" y="2984500"/>
              <a:ext cx="1044575" cy="60325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Context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Register</a:t>
              </a:r>
            </a:p>
          </p:txBody>
        </p:sp>
        <p:sp>
          <p:nvSpPr>
            <p:cNvPr id="1638416" name="Rectangle 16"/>
            <p:cNvSpPr>
              <a:spLocks noChangeArrowheads="1"/>
            </p:cNvSpPr>
            <p:nvPr/>
          </p:nvSpPr>
          <p:spPr bwMode="auto">
            <a:xfrm>
              <a:off x="1622425" y="2366963"/>
              <a:ext cx="889000" cy="127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7" name="Line 17"/>
            <p:cNvSpPr>
              <a:spLocks noChangeShapeType="1"/>
            </p:cNvSpPr>
            <p:nvPr/>
          </p:nvSpPr>
          <p:spPr bwMode="auto">
            <a:xfrm>
              <a:off x="1622425" y="28876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8" name="Line 18"/>
            <p:cNvSpPr>
              <a:spLocks noChangeShapeType="1"/>
            </p:cNvSpPr>
            <p:nvPr/>
          </p:nvSpPr>
          <p:spPr bwMode="auto">
            <a:xfrm>
              <a:off x="1622425" y="3116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9" name="Rectangle 19"/>
            <p:cNvSpPr>
              <a:spLocks noChangeArrowheads="1"/>
            </p:cNvSpPr>
            <p:nvPr/>
          </p:nvSpPr>
          <p:spPr bwMode="auto">
            <a:xfrm>
              <a:off x="1565275" y="2835275"/>
              <a:ext cx="958850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root ptr</a:t>
              </a:r>
            </a:p>
          </p:txBody>
        </p:sp>
        <p:sp>
          <p:nvSpPr>
            <p:cNvPr id="1638420" name="Line 20"/>
            <p:cNvSpPr>
              <a:spLocks noChangeShapeType="1"/>
            </p:cNvSpPr>
            <p:nvPr/>
          </p:nvSpPr>
          <p:spPr bwMode="auto">
            <a:xfrm>
              <a:off x="1241425" y="2430463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1" name="Line 21"/>
            <p:cNvSpPr>
              <a:spLocks noChangeShapeType="1"/>
            </p:cNvSpPr>
            <p:nvPr/>
          </p:nvSpPr>
          <p:spPr bwMode="auto">
            <a:xfrm>
              <a:off x="1241425" y="3040063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2" name="Rectangle 22"/>
            <p:cNvSpPr>
              <a:spLocks noChangeArrowheads="1"/>
            </p:cNvSpPr>
            <p:nvPr/>
          </p:nvSpPr>
          <p:spPr bwMode="auto">
            <a:xfrm>
              <a:off x="3222625" y="2900363"/>
              <a:ext cx="889000" cy="127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3" name="Line 23"/>
            <p:cNvSpPr>
              <a:spLocks noChangeShapeType="1"/>
            </p:cNvSpPr>
            <p:nvPr/>
          </p:nvSpPr>
          <p:spPr bwMode="auto">
            <a:xfrm>
              <a:off x="3222625" y="35734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4" name="Line 24"/>
            <p:cNvSpPr>
              <a:spLocks noChangeShapeType="1"/>
            </p:cNvSpPr>
            <p:nvPr/>
          </p:nvSpPr>
          <p:spPr bwMode="auto">
            <a:xfrm>
              <a:off x="3222625" y="38020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5" name="Rectangle 25"/>
            <p:cNvSpPr>
              <a:spLocks noChangeArrowheads="1"/>
            </p:cNvSpPr>
            <p:nvPr/>
          </p:nvSpPr>
          <p:spPr bwMode="auto">
            <a:xfrm>
              <a:off x="3424238" y="3521075"/>
              <a:ext cx="5508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PTP</a:t>
              </a:r>
            </a:p>
          </p:txBody>
        </p:sp>
        <p:sp>
          <p:nvSpPr>
            <p:cNvPr id="1638426" name="Line 26"/>
            <p:cNvSpPr>
              <a:spLocks noChangeShapeType="1"/>
            </p:cNvSpPr>
            <p:nvPr/>
          </p:nvSpPr>
          <p:spPr bwMode="auto">
            <a:xfrm>
              <a:off x="2536825" y="2963863"/>
              <a:ext cx="660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7" name="Line 27"/>
            <p:cNvSpPr>
              <a:spLocks noChangeShapeType="1"/>
            </p:cNvSpPr>
            <p:nvPr/>
          </p:nvSpPr>
          <p:spPr bwMode="auto">
            <a:xfrm>
              <a:off x="4137025" y="364966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8" name="Rectangle 28"/>
            <p:cNvSpPr>
              <a:spLocks noChangeArrowheads="1"/>
            </p:cNvSpPr>
            <p:nvPr/>
          </p:nvSpPr>
          <p:spPr bwMode="auto">
            <a:xfrm>
              <a:off x="4670425" y="3586163"/>
              <a:ext cx="889000" cy="10112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9" name="Line 29"/>
            <p:cNvSpPr>
              <a:spLocks noChangeShapeType="1"/>
            </p:cNvSpPr>
            <p:nvPr/>
          </p:nvSpPr>
          <p:spPr bwMode="auto">
            <a:xfrm>
              <a:off x="4670425" y="3878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0" name="Line 30"/>
            <p:cNvSpPr>
              <a:spLocks noChangeShapeType="1"/>
            </p:cNvSpPr>
            <p:nvPr/>
          </p:nvSpPr>
          <p:spPr bwMode="auto">
            <a:xfrm>
              <a:off x="4670425" y="41068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1" name="Rectangle 31"/>
            <p:cNvSpPr>
              <a:spLocks noChangeArrowheads="1"/>
            </p:cNvSpPr>
            <p:nvPr/>
          </p:nvSpPr>
          <p:spPr bwMode="auto">
            <a:xfrm>
              <a:off x="4872038" y="3819525"/>
              <a:ext cx="5508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PTP</a:t>
              </a:r>
            </a:p>
          </p:txBody>
        </p:sp>
        <p:sp>
          <p:nvSpPr>
            <p:cNvPr id="1638432" name="Line 32"/>
            <p:cNvSpPr>
              <a:spLocks noChangeShapeType="1"/>
            </p:cNvSpPr>
            <p:nvPr/>
          </p:nvSpPr>
          <p:spPr bwMode="auto">
            <a:xfrm>
              <a:off x="5584825" y="395446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3" name="Rectangle 33"/>
            <p:cNvSpPr>
              <a:spLocks noChangeArrowheads="1"/>
            </p:cNvSpPr>
            <p:nvPr/>
          </p:nvSpPr>
          <p:spPr bwMode="auto">
            <a:xfrm>
              <a:off x="6118225" y="3890963"/>
              <a:ext cx="889000" cy="10874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4" name="Line 34"/>
            <p:cNvSpPr>
              <a:spLocks noChangeShapeType="1"/>
            </p:cNvSpPr>
            <p:nvPr/>
          </p:nvSpPr>
          <p:spPr bwMode="auto">
            <a:xfrm>
              <a:off x="6118225" y="45640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5" name="Line 35"/>
            <p:cNvSpPr>
              <a:spLocks noChangeShapeType="1"/>
            </p:cNvSpPr>
            <p:nvPr/>
          </p:nvSpPr>
          <p:spPr bwMode="auto">
            <a:xfrm>
              <a:off x="6118225" y="47926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6" name="Rectangle 36"/>
            <p:cNvSpPr>
              <a:spLocks noChangeArrowheads="1"/>
            </p:cNvSpPr>
            <p:nvPr/>
          </p:nvSpPr>
          <p:spPr bwMode="auto">
            <a:xfrm>
              <a:off x="6310313" y="4510088"/>
              <a:ext cx="55721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PTE</a:t>
              </a:r>
            </a:p>
          </p:txBody>
        </p:sp>
        <p:sp>
          <p:nvSpPr>
            <p:cNvPr id="1638437" name="Rectangle 37"/>
            <p:cNvSpPr>
              <a:spLocks noChangeArrowheads="1"/>
            </p:cNvSpPr>
            <p:nvPr/>
          </p:nvSpPr>
          <p:spPr bwMode="auto">
            <a:xfrm>
              <a:off x="1371600" y="2009775"/>
              <a:ext cx="1598613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Context Table</a:t>
              </a:r>
            </a:p>
          </p:txBody>
        </p:sp>
        <p:sp>
          <p:nvSpPr>
            <p:cNvPr id="1638438" name="Rectangle 38"/>
            <p:cNvSpPr>
              <a:spLocks noChangeArrowheads="1"/>
            </p:cNvSpPr>
            <p:nvPr/>
          </p:nvSpPr>
          <p:spPr bwMode="auto">
            <a:xfrm>
              <a:off x="3119438" y="2560638"/>
              <a:ext cx="10461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L1 Table</a:t>
              </a:r>
            </a:p>
          </p:txBody>
        </p:sp>
        <p:sp>
          <p:nvSpPr>
            <p:cNvPr id="1638439" name="Rectangle 39"/>
            <p:cNvSpPr>
              <a:spLocks noChangeArrowheads="1"/>
            </p:cNvSpPr>
            <p:nvPr/>
          </p:nvSpPr>
          <p:spPr bwMode="auto">
            <a:xfrm>
              <a:off x="4567238" y="3246438"/>
              <a:ext cx="10461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L2 Table</a:t>
              </a:r>
            </a:p>
          </p:txBody>
        </p:sp>
        <p:sp>
          <p:nvSpPr>
            <p:cNvPr id="1638440" name="Rectangle 40"/>
            <p:cNvSpPr>
              <a:spLocks noChangeArrowheads="1"/>
            </p:cNvSpPr>
            <p:nvPr/>
          </p:nvSpPr>
          <p:spPr bwMode="auto">
            <a:xfrm>
              <a:off x="6015038" y="3551238"/>
              <a:ext cx="10461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L3 Table</a:t>
              </a:r>
            </a:p>
          </p:txBody>
        </p:sp>
        <p:sp>
          <p:nvSpPr>
            <p:cNvPr id="1638441" name="Freeform 41"/>
            <p:cNvSpPr>
              <a:spLocks/>
            </p:cNvSpPr>
            <p:nvPr/>
          </p:nvSpPr>
          <p:spPr bwMode="auto">
            <a:xfrm>
              <a:off x="2905125" y="1744663"/>
              <a:ext cx="306388" cy="1906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193" h="1201">
                  <a:moveTo>
                    <a:pt x="0" y="0"/>
                  </a:move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2" name="Freeform 42"/>
            <p:cNvSpPr>
              <a:spLocks/>
            </p:cNvSpPr>
            <p:nvPr/>
          </p:nvSpPr>
          <p:spPr bwMode="auto">
            <a:xfrm>
              <a:off x="4276725" y="1744663"/>
              <a:ext cx="382588" cy="2211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92"/>
                </a:cxn>
                <a:cxn ang="0">
                  <a:pos x="240" y="1392"/>
                </a:cxn>
              </a:cxnLst>
              <a:rect l="0" t="0" r="r" b="b"/>
              <a:pathLst>
                <a:path w="241" h="1393">
                  <a:moveTo>
                    <a:pt x="0" y="0"/>
                  </a:moveTo>
                  <a:lnTo>
                    <a:pt x="0" y="1392"/>
                  </a:lnTo>
                  <a:lnTo>
                    <a:pt x="240" y="13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3" name="Freeform 43"/>
            <p:cNvSpPr>
              <a:spLocks/>
            </p:cNvSpPr>
            <p:nvPr/>
          </p:nvSpPr>
          <p:spPr bwMode="auto">
            <a:xfrm>
              <a:off x="5724525" y="1744663"/>
              <a:ext cx="382588" cy="28971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4"/>
                </a:cxn>
                <a:cxn ang="0">
                  <a:pos x="240" y="1824"/>
                </a:cxn>
              </a:cxnLst>
              <a:rect l="0" t="0" r="r" b="b"/>
              <a:pathLst>
                <a:path w="241" h="1825">
                  <a:moveTo>
                    <a:pt x="0" y="0"/>
                  </a:moveTo>
                  <a:lnTo>
                    <a:pt x="0" y="1824"/>
                  </a:lnTo>
                  <a:lnTo>
                    <a:pt x="240" y="182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4" name="Rectangle 44"/>
            <p:cNvSpPr>
              <a:spLocks noChangeArrowheads="1"/>
            </p:cNvSpPr>
            <p:nvPr/>
          </p:nvSpPr>
          <p:spPr bwMode="auto">
            <a:xfrm>
              <a:off x="2109788" y="5453063"/>
              <a:ext cx="2305050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Physical Address</a:t>
              </a:r>
            </a:p>
          </p:txBody>
        </p:sp>
        <p:sp>
          <p:nvSpPr>
            <p:cNvPr id="1638445" name="Rectangle 45"/>
            <p:cNvSpPr>
              <a:spLocks noChangeArrowheads="1"/>
            </p:cNvSpPr>
            <p:nvPr/>
          </p:nvSpPr>
          <p:spPr bwMode="auto">
            <a:xfrm>
              <a:off x="5343525" y="5511800"/>
              <a:ext cx="3262313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PPN		         Offset</a:t>
              </a:r>
            </a:p>
          </p:txBody>
        </p:sp>
        <p:sp>
          <p:nvSpPr>
            <p:cNvPr id="1638446" name="Line 46"/>
            <p:cNvSpPr>
              <a:spLocks noChangeShapeType="1"/>
            </p:cNvSpPr>
            <p:nvPr/>
          </p:nvSpPr>
          <p:spPr bwMode="auto">
            <a:xfrm>
              <a:off x="7772400" y="5511800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7" name="Freeform 47"/>
            <p:cNvSpPr>
              <a:spLocks/>
            </p:cNvSpPr>
            <p:nvPr/>
          </p:nvSpPr>
          <p:spPr bwMode="auto">
            <a:xfrm>
              <a:off x="6553200" y="1730375"/>
              <a:ext cx="1743075" cy="37385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76"/>
                </a:cxn>
                <a:cxn ang="0">
                  <a:pos x="1104" y="576"/>
                </a:cxn>
                <a:cxn ang="0">
                  <a:pos x="1104" y="2592"/>
                </a:cxn>
              </a:cxnLst>
              <a:rect l="0" t="0" r="r" b="b"/>
              <a:pathLst>
                <a:path w="1105" h="2593">
                  <a:moveTo>
                    <a:pt x="0" y="0"/>
                  </a:moveTo>
                  <a:lnTo>
                    <a:pt x="0" y="576"/>
                  </a:lnTo>
                  <a:lnTo>
                    <a:pt x="1104" y="576"/>
                  </a:lnTo>
                  <a:lnTo>
                    <a:pt x="1104" y="25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8" name="Freeform 48"/>
            <p:cNvSpPr>
              <a:spLocks/>
            </p:cNvSpPr>
            <p:nvPr/>
          </p:nvSpPr>
          <p:spPr bwMode="auto">
            <a:xfrm>
              <a:off x="5715000" y="4716463"/>
              <a:ext cx="1687513" cy="795337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1056" y="0"/>
                </a:cxn>
                <a:cxn ang="0">
                  <a:pos x="1056" y="480"/>
                </a:cxn>
                <a:cxn ang="0">
                  <a:pos x="0" y="480"/>
                </a:cxn>
                <a:cxn ang="0">
                  <a:pos x="0" y="720"/>
                </a:cxn>
              </a:cxnLst>
              <a:rect l="0" t="0" r="r" b="b"/>
              <a:pathLst>
                <a:path w="1057" h="721">
                  <a:moveTo>
                    <a:pt x="816" y="0"/>
                  </a:moveTo>
                  <a:lnTo>
                    <a:pt x="1056" y="0"/>
                  </a:lnTo>
                  <a:lnTo>
                    <a:pt x="1056" y="480"/>
                  </a:lnTo>
                  <a:lnTo>
                    <a:pt x="0" y="480"/>
                  </a:lnTo>
                  <a:lnTo>
                    <a:pt x="0" y="7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38449" name="Rectangle 49"/>
          <p:cNvSpPr>
            <a:spLocks noChangeArrowheads="1"/>
          </p:cNvSpPr>
          <p:nvPr/>
        </p:nvSpPr>
        <p:spPr bwMode="auto">
          <a:xfrm>
            <a:off x="457200" y="6019800"/>
            <a:ext cx="8256588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MMU does this table walk in hardware on a TLB miss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B837-DC1F-5E49-BE61-C4D698C5E35E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164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From early absolute addressing schemes, to modern virtual memory systems with support for virtual machine monitors</a:t>
            </a:r>
          </a:p>
          <a:p>
            <a:endParaRPr lang="en-US"/>
          </a:p>
          <a:p>
            <a:r>
              <a:rPr lang="en-US"/>
              <a:t>Can separate into orthogonal functions:</a:t>
            </a:r>
          </a:p>
          <a:p>
            <a:pPr lvl="1"/>
            <a:r>
              <a:rPr lang="en-US" sz="2000"/>
              <a:t>Translation (mapping of virtual address to physical address)</a:t>
            </a:r>
          </a:p>
          <a:p>
            <a:pPr lvl="1"/>
            <a:r>
              <a:rPr lang="en-US" sz="2000"/>
              <a:t>Protection (permission to access word in memory)</a:t>
            </a:r>
          </a:p>
          <a:p>
            <a:pPr lvl="1"/>
            <a:r>
              <a:rPr lang="en-US" sz="2000"/>
              <a:t>Virtual memory (transparent extension of memory space using slower disk storage)</a:t>
            </a:r>
          </a:p>
          <a:p>
            <a:r>
              <a:rPr lang="en-US"/>
              <a:t>But most modern systems provide support for all the above functions with a single page-based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F8F-B68F-E348-AB5E-213A526F8E08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39175" cy="831850"/>
          </a:xfrm>
        </p:spPr>
        <p:txBody>
          <a:bodyPr/>
          <a:lstStyle/>
          <a:p>
            <a:r>
              <a:rPr lang="en-US" dirty="0" smtClean="0"/>
              <a:t>Page-Based Virtual-Memory </a:t>
            </a:r>
            <a:r>
              <a:rPr lang="en-US" dirty="0"/>
              <a:t>Machine</a:t>
            </a:r>
            <a:br>
              <a:rPr lang="en-US" dirty="0"/>
            </a:br>
            <a:r>
              <a:rPr lang="en-US" sz="2400" dirty="0"/>
              <a:t>(Hardware </a:t>
            </a:r>
            <a:r>
              <a:rPr lang="en-US" sz="2400" dirty="0" smtClean="0"/>
              <a:t>Page-Table </a:t>
            </a:r>
            <a:r>
              <a:rPr lang="en-US" sz="2400" dirty="0"/>
              <a:t>Walk)</a:t>
            </a:r>
            <a:endParaRPr lang="en-US" dirty="0"/>
          </a:p>
        </p:txBody>
      </p:sp>
      <p:sp>
        <p:nvSpPr>
          <p:cNvPr id="1691652" name="Line 4"/>
          <p:cNvSpPr>
            <a:spLocks noChangeShapeType="1"/>
          </p:cNvSpPr>
          <p:nvPr/>
        </p:nvSpPr>
        <p:spPr bwMode="auto">
          <a:xfrm>
            <a:off x="5410200" y="2859087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53" name="Line 5"/>
          <p:cNvSpPr>
            <a:spLocks noChangeShapeType="1"/>
          </p:cNvSpPr>
          <p:nvPr/>
        </p:nvSpPr>
        <p:spPr bwMode="auto">
          <a:xfrm>
            <a:off x="685800" y="2859087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2249487"/>
            <a:ext cx="304800" cy="1219200"/>
            <a:chOff x="336" y="1200"/>
            <a:chExt cx="144" cy="720"/>
          </a:xfrm>
        </p:grpSpPr>
        <p:sp>
          <p:nvSpPr>
            <p:cNvPr id="1691655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PC</a:t>
              </a:r>
            </a:p>
          </p:txBody>
        </p:sp>
        <p:sp>
          <p:nvSpPr>
            <p:cNvPr id="1691656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57" name="Rectangle 9"/>
          <p:cNvSpPr>
            <a:spLocks noChangeArrowheads="1"/>
          </p:cNvSpPr>
          <p:nvPr/>
        </p:nvSpPr>
        <p:spPr bwMode="auto">
          <a:xfrm>
            <a:off x="9906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TLB</a:t>
            </a:r>
          </a:p>
        </p:txBody>
      </p:sp>
      <p:sp>
        <p:nvSpPr>
          <p:cNvPr id="1691658" name="Rectangle 10"/>
          <p:cNvSpPr>
            <a:spLocks noChangeArrowheads="1"/>
          </p:cNvSpPr>
          <p:nvPr/>
        </p:nvSpPr>
        <p:spPr bwMode="auto">
          <a:xfrm>
            <a:off x="19812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2249487"/>
            <a:ext cx="304800" cy="1219200"/>
            <a:chOff x="336" y="1200"/>
            <a:chExt cx="144" cy="720"/>
          </a:xfrm>
        </p:grpSpPr>
        <p:sp>
          <p:nvSpPr>
            <p:cNvPr id="169166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169166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62" name="Rectangle 14"/>
          <p:cNvSpPr>
            <a:spLocks noChangeArrowheads="1"/>
          </p:cNvSpPr>
          <p:nvPr/>
        </p:nvSpPr>
        <p:spPr bwMode="auto">
          <a:xfrm>
            <a:off x="3429000" y="2325687"/>
            <a:ext cx="1066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2249487"/>
            <a:ext cx="304800" cy="1219200"/>
            <a:chOff x="336" y="1200"/>
            <a:chExt cx="144" cy="720"/>
          </a:xfrm>
        </p:grpSpPr>
        <p:sp>
          <p:nvSpPr>
            <p:cNvPr id="169166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169166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66" name="Freeform 18"/>
          <p:cNvSpPr>
            <a:spLocks/>
          </p:cNvSpPr>
          <p:nvPr/>
        </p:nvSpPr>
        <p:spPr bwMode="auto">
          <a:xfrm>
            <a:off x="5029200" y="2325687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86400" y="2249487"/>
            <a:ext cx="304800" cy="1219200"/>
            <a:chOff x="336" y="1200"/>
            <a:chExt cx="144" cy="720"/>
          </a:xfrm>
        </p:grpSpPr>
        <p:sp>
          <p:nvSpPr>
            <p:cNvPr id="169166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M</a:t>
              </a:r>
            </a:p>
          </p:txBody>
        </p:sp>
        <p:sp>
          <p:nvSpPr>
            <p:cNvPr id="169166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71" name="Rectangle 23"/>
          <p:cNvSpPr>
            <a:spLocks noChangeArrowheads="1"/>
          </p:cNvSpPr>
          <p:nvPr/>
        </p:nvSpPr>
        <p:spPr bwMode="auto">
          <a:xfrm>
            <a:off x="71628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2249487"/>
            <a:ext cx="304800" cy="1219200"/>
            <a:chOff x="336" y="1200"/>
            <a:chExt cx="144" cy="720"/>
          </a:xfrm>
        </p:grpSpPr>
        <p:sp>
          <p:nvSpPr>
            <p:cNvPr id="1691673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W</a:t>
              </a:r>
            </a:p>
          </p:txBody>
        </p:sp>
        <p:sp>
          <p:nvSpPr>
            <p:cNvPr id="1691674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75" name="Line 27"/>
          <p:cNvSpPr>
            <a:spLocks noChangeShapeType="1"/>
          </p:cNvSpPr>
          <p:nvPr/>
        </p:nvSpPr>
        <p:spPr bwMode="auto">
          <a:xfrm>
            <a:off x="4876800" y="25542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6" name="Line 28"/>
          <p:cNvSpPr>
            <a:spLocks noChangeShapeType="1"/>
          </p:cNvSpPr>
          <p:nvPr/>
        </p:nvSpPr>
        <p:spPr bwMode="auto">
          <a:xfrm>
            <a:off x="4876800" y="31638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7" name="Text Box 29"/>
          <p:cNvSpPr txBox="1">
            <a:spLocks noChangeArrowheads="1"/>
          </p:cNvSpPr>
          <p:nvPr/>
        </p:nvSpPr>
        <p:spPr bwMode="auto">
          <a:xfrm>
            <a:off x="5081588" y="2706687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1691678" name="Line 30"/>
          <p:cNvSpPr>
            <a:spLocks noChangeShapeType="1"/>
          </p:cNvSpPr>
          <p:nvPr/>
        </p:nvSpPr>
        <p:spPr bwMode="auto">
          <a:xfrm flipV="1">
            <a:off x="1295400" y="1716087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9" name="Line 31"/>
          <p:cNvSpPr>
            <a:spLocks noChangeShapeType="1"/>
          </p:cNvSpPr>
          <p:nvPr/>
        </p:nvSpPr>
        <p:spPr bwMode="auto">
          <a:xfrm flipV="1">
            <a:off x="6477000" y="1716087"/>
            <a:ext cx="0" cy="650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0" name="Text Box 32"/>
          <p:cNvSpPr txBox="1">
            <a:spLocks noChangeArrowheads="1"/>
          </p:cNvSpPr>
          <p:nvPr/>
        </p:nvSpPr>
        <p:spPr bwMode="auto">
          <a:xfrm>
            <a:off x="304800" y="1106487"/>
            <a:ext cx="25177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Page Fault?</a:t>
            </a:r>
          </a:p>
          <a:p>
            <a:r>
              <a:rPr lang="en-US" i="1">
                <a:solidFill>
                  <a:srgbClr val="56127A"/>
                </a:solidFill>
              </a:rPr>
              <a:t>Protection violation?</a:t>
            </a:r>
            <a:endParaRPr lang="en-US">
              <a:solidFill>
                <a:srgbClr val="56127A"/>
              </a:solidFill>
            </a:endParaRPr>
          </a:p>
        </p:txBody>
      </p:sp>
      <p:sp>
        <p:nvSpPr>
          <p:cNvPr id="1691681" name="Text Box 33"/>
          <p:cNvSpPr txBox="1">
            <a:spLocks noChangeArrowheads="1"/>
          </p:cNvSpPr>
          <p:nvPr/>
        </p:nvSpPr>
        <p:spPr bwMode="auto">
          <a:xfrm>
            <a:off x="5334000" y="1106487"/>
            <a:ext cx="25177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Page Fault?</a:t>
            </a:r>
          </a:p>
          <a:p>
            <a:r>
              <a:rPr lang="en-US" i="1">
                <a:solidFill>
                  <a:srgbClr val="56127A"/>
                </a:solidFill>
              </a:rPr>
              <a:t>Protection violation?</a:t>
            </a:r>
            <a:endParaRPr lang="en-US">
              <a:solidFill>
                <a:srgbClr val="56127A"/>
              </a:solidFill>
            </a:endParaRPr>
          </a:p>
        </p:txBody>
      </p:sp>
      <p:sp>
        <p:nvSpPr>
          <p:cNvPr id="1691682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1003300" y="5943600"/>
            <a:ext cx="7683500" cy="406400"/>
          </a:xfrm>
        </p:spPr>
        <p:txBody>
          <a:bodyPr/>
          <a:lstStyle/>
          <a:p>
            <a:r>
              <a:rPr lang="en-US" sz="2000" dirty="0"/>
              <a:t>Assumes page tables held in </a:t>
            </a:r>
            <a:r>
              <a:rPr lang="en-US" sz="2000" dirty="0" err="1"/>
              <a:t>untranslated</a:t>
            </a:r>
            <a:r>
              <a:rPr lang="en-US" sz="2000" dirty="0"/>
              <a:t> physical memory</a:t>
            </a:r>
          </a:p>
        </p:txBody>
      </p:sp>
      <p:sp>
        <p:nvSpPr>
          <p:cNvPr id="1691670" name="Rectangle 22"/>
          <p:cNvSpPr>
            <a:spLocks noChangeArrowheads="1"/>
          </p:cNvSpPr>
          <p:nvPr/>
        </p:nvSpPr>
        <p:spPr bwMode="auto">
          <a:xfrm>
            <a:off x="60960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TLB</a:t>
            </a:r>
          </a:p>
        </p:txBody>
      </p:sp>
      <p:sp>
        <p:nvSpPr>
          <p:cNvPr id="1691683" name="Rectangle 35"/>
          <p:cNvSpPr>
            <a:spLocks noChangeArrowheads="1"/>
          </p:cNvSpPr>
          <p:nvPr/>
        </p:nvSpPr>
        <p:spPr bwMode="auto">
          <a:xfrm>
            <a:off x="3429000" y="5526087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Main Memory (DRAM)</a:t>
            </a:r>
          </a:p>
        </p:txBody>
      </p:sp>
      <p:sp>
        <p:nvSpPr>
          <p:cNvPr id="1691684" name="Rectangle 36"/>
          <p:cNvSpPr>
            <a:spLocks noChangeArrowheads="1"/>
          </p:cNvSpPr>
          <p:nvPr/>
        </p:nvSpPr>
        <p:spPr bwMode="auto">
          <a:xfrm>
            <a:off x="3733800" y="4459287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Memory Controller</a:t>
            </a:r>
          </a:p>
        </p:txBody>
      </p:sp>
      <p:sp>
        <p:nvSpPr>
          <p:cNvPr id="1691685" name="Freeform 37"/>
          <p:cNvSpPr>
            <a:spLocks/>
          </p:cNvSpPr>
          <p:nvPr/>
        </p:nvSpPr>
        <p:spPr bwMode="auto">
          <a:xfrm>
            <a:off x="6400800" y="3163887"/>
            <a:ext cx="13716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6" name="Freeform 38"/>
          <p:cNvSpPr>
            <a:spLocks/>
          </p:cNvSpPr>
          <p:nvPr/>
        </p:nvSpPr>
        <p:spPr bwMode="auto">
          <a:xfrm flipH="1">
            <a:off x="2438400" y="3163887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7" name="Line 39"/>
          <p:cNvSpPr>
            <a:spLocks noChangeShapeType="1"/>
          </p:cNvSpPr>
          <p:nvPr/>
        </p:nvSpPr>
        <p:spPr bwMode="auto">
          <a:xfrm>
            <a:off x="5105400" y="50688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8" name="Text Box 40"/>
          <p:cNvSpPr txBox="1">
            <a:spLocks noChangeArrowheads="1"/>
          </p:cNvSpPr>
          <p:nvPr/>
        </p:nvSpPr>
        <p:spPr bwMode="auto">
          <a:xfrm>
            <a:off x="7696200" y="44196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89" name="Text Box 41"/>
          <p:cNvSpPr txBox="1">
            <a:spLocks noChangeArrowheads="1"/>
          </p:cNvSpPr>
          <p:nvPr/>
        </p:nvSpPr>
        <p:spPr bwMode="auto">
          <a:xfrm>
            <a:off x="1474787" y="44958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90" name="Text Box 42"/>
          <p:cNvSpPr txBox="1">
            <a:spLocks noChangeArrowheads="1"/>
          </p:cNvSpPr>
          <p:nvPr/>
        </p:nvSpPr>
        <p:spPr bwMode="auto">
          <a:xfrm>
            <a:off x="4724400" y="5105400"/>
            <a:ext cx="2438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94" name="Text Box 46"/>
          <p:cNvSpPr txBox="1">
            <a:spLocks noChangeArrowheads="1"/>
          </p:cNvSpPr>
          <p:nvPr/>
        </p:nvSpPr>
        <p:spPr bwMode="auto">
          <a:xfrm>
            <a:off x="1676400" y="19446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sp>
        <p:nvSpPr>
          <p:cNvPr id="1691696" name="Rectangle 48"/>
          <p:cNvSpPr>
            <a:spLocks noChangeArrowheads="1"/>
          </p:cNvSpPr>
          <p:nvPr/>
        </p:nvSpPr>
        <p:spPr bwMode="auto">
          <a:xfrm>
            <a:off x="3429000" y="3544887"/>
            <a:ext cx="1635125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altLang="ko-KR" sz="1600" dirty="0" smtClean="0">
                <a:ea typeface="굴림" charset="-127"/>
                <a:cs typeface="굴림" charset="-127"/>
              </a:rPr>
              <a:t>P</a:t>
            </a:r>
            <a:r>
              <a:rPr lang="en-US" altLang="ko-KR" sz="1600" dirty="0" smtClean="0">
                <a:latin typeface="ヒラギノ角ゴ Pro W3" charset="-128"/>
                <a:ea typeface="굴림" charset="-127"/>
                <a:cs typeface="굴림" charset="-127"/>
              </a:rPr>
              <a:t>age-Table </a:t>
            </a:r>
            <a:r>
              <a:rPr lang="en-US" altLang="ko-KR" sz="1600" dirty="0">
                <a:latin typeface="ヒラギノ角ゴ Pro W3" charset="-128"/>
                <a:ea typeface="굴림" charset="-127"/>
                <a:cs typeface="굴림" charset="-127"/>
              </a:rPr>
              <a:t>Base</a:t>
            </a:r>
            <a:r>
              <a:rPr lang="en-US" altLang="ko-KR" sz="1600" dirty="0">
                <a:ea typeface="굴림" charset="-127"/>
                <a:cs typeface="굴림" charset="-127"/>
              </a:rPr>
              <a:t> Register</a:t>
            </a:r>
            <a:endParaRPr lang="en-US" dirty="0"/>
          </a:p>
        </p:txBody>
      </p:sp>
      <p:sp>
        <p:nvSpPr>
          <p:cNvPr id="1691698" name="Line 50"/>
          <p:cNvSpPr>
            <a:spLocks noChangeShapeType="1"/>
          </p:cNvSpPr>
          <p:nvPr/>
        </p:nvSpPr>
        <p:spPr bwMode="auto">
          <a:xfrm flipH="1">
            <a:off x="1828800" y="2478087"/>
            <a:ext cx="7620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99" name="Text Box 51"/>
          <p:cNvSpPr txBox="1">
            <a:spLocks noChangeArrowheads="1"/>
          </p:cNvSpPr>
          <p:nvPr/>
        </p:nvSpPr>
        <p:spPr bwMode="auto">
          <a:xfrm>
            <a:off x="76200" y="17160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Virtual Address</a:t>
            </a:r>
          </a:p>
        </p:txBody>
      </p:sp>
      <p:sp>
        <p:nvSpPr>
          <p:cNvPr id="1691700" name="Line 52"/>
          <p:cNvSpPr>
            <a:spLocks noChangeShapeType="1"/>
          </p:cNvSpPr>
          <p:nvPr/>
        </p:nvSpPr>
        <p:spPr bwMode="auto">
          <a:xfrm flipH="1" flipV="1">
            <a:off x="762000" y="2249487"/>
            <a:ext cx="76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1" name="Text Box 53"/>
          <p:cNvSpPr txBox="1">
            <a:spLocks noChangeArrowheads="1"/>
          </p:cNvSpPr>
          <p:nvPr/>
        </p:nvSpPr>
        <p:spPr bwMode="auto">
          <a:xfrm>
            <a:off x="6781800" y="19446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sp>
        <p:nvSpPr>
          <p:cNvPr id="1691702" name="Line 54"/>
          <p:cNvSpPr>
            <a:spLocks noChangeShapeType="1"/>
          </p:cNvSpPr>
          <p:nvPr/>
        </p:nvSpPr>
        <p:spPr bwMode="auto">
          <a:xfrm flipH="1">
            <a:off x="6961188" y="2478087"/>
            <a:ext cx="49212" cy="4095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3" name="Text Box 55"/>
          <p:cNvSpPr txBox="1">
            <a:spLocks noChangeArrowheads="1"/>
          </p:cNvSpPr>
          <p:nvPr/>
        </p:nvSpPr>
        <p:spPr bwMode="auto">
          <a:xfrm>
            <a:off x="5029200" y="17160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Virtual Address</a:t>
            </a:r>
          </a:p>
        </p:txBody>
      </p:sp>
      <p:sp>
        <p:nvSpPr>
          <p:cNvPr id="1691704" name="Line 56"/>
          <p:cNvSpPr>
            <a:spLocks noChangeShapeType="1"/>
          </p:cNvSpPr>
          <p:nvPr/>
        </p:nvSpPr>
        <p:spPr bwMode="auto">
          <a:xfrm flipH="1" flipV="1">
            <a:off x="5867400" y="2173287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5" name="Rectangle 57"/>
          <p:cNvSpPr>
            <a:spLocks noChangeArrowheads="1"/>
          </p:cNvSpPr>
          <p:nvPr/>
        </p:nvSpPr>
        <p:spPr bwMode="auto">
          <a:xfrm>
            <a:off x="5257800" y="3621087"/>
            <a:ext cx="2057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Hardware Page Table Walker</a:t>
            </a:r>
          </a:p>
        </p:txBody>
      </p:sp>
      <p:sp>
        <p:nvSpPr>
          <p:cNvPr id="1691706" name="Line 58"/>
          <p:cNvSpPr>
            <a:spLocks noChangeShapeType="1"/>
          </p:cNvSpPr>
          <p:nvPr/>
        </p:nvSpPr>
        <p:spPr bwMode="auto">
          <a:xfrm>
            <a:off x="5029200" y="3697287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7" name="Line 59"/>
          <p:cNvSpPr>
            <a:spLocks noChangeShapeType="1"/>
          </p:cNvSpPr>
          <p:nvPr/>
        </p:nvSpPr>
        <p:spPr bwMode="auto">
          <a:xfrm>
            <a:off x="66294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8" name="Text Box 60"/>
          <p:cNvSpPr txBox="1">
            <a:spLocks noChangeArrowheads="1"/>
          </p:cNvSpPr>
          <p:nvPr/>
        </p:nvSpPr>
        <p:spPr bwMode="auto">
          <a:xfrm>
            <a:off x="762000" y="3316287"/>
            <a:ext cx="8016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Miss?</a:t>
            </a:r>
            <a:endParaRPr lang="en-US"/>
          </a:p>
        </p:txBody>
      </p:sp>
      <p:sp>
        <p:nvSpPr>
          <p:cNvPr id="1691710" name="Freeform 62"/>
          <p:cNvSpPr>
            <a:spLocks/>
          </p:cNvSpPr>
          <p:nvPr/>
        </p:nvSpPr>
        <p:spPr bwMode="auto">
          <a:xfrm>
            <a:off x="7315200" y="3163887"/>
            <a:ext cx="304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96" y="432"/>
              </a:cxn>
              <a:cxn ang="0">
                <a:pos x="96" y="0"/>
              </a:cxn>
            </a:cxnLst>
            <a:rect l="0" t="0" r="r" b="b"/>
            <a:pathLst>
              <a:path w="96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1" name="Line 63"/>
          <p:cNvSpPr>
            <a:spLocks noChangeShapeType="1"/>
          </p:cNvSpPr>
          <p:nvPr/>
        </p:nvSpPr>
        <p:spPr bwMode="auto">
          <a:xfrm flipV="1">
            <a:off x="67818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2" name="Freeform 64"/>
          <p:cNvSpPr>
            <a:spLocks/>
          </p:cNvSpPr>
          <p:nvPr/>
        </p:nvSpPr>
        <p:spPr bwMode="auto">
          <a:xfrm>
            <a:off x="1524000" y="3316287"/>
            <a:ext cx="37338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3" name="Text Box 65"/>
          <p:cNvSpPr txBox="1">
            <a:spLocks noChangeArrowheads="1"/>
          </p:cNvSpPr>
          <p:nvPr/>
        </p:nvSpPr>
        <p:spPr bwMode="auto">
          <a:xfrm>
            <a:off x="5867400" y="3240087"/>
            <a:ext cx="8016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Miss?</a:t>
            </a:r>
            <a:endParaRPr lang="en-US"/>
          </a:p>
        </p:txBody>
      </p:sp>
      <p:sp>
        <p:nvSpPr>
          <p:cNvPr id="1691714" name="Freeform 66"/>
          <p:cNvSpPr>
            <a:spLocks/>
          </p:cNvSpPr>
          <p:nvPr/>
        </p:nvSpPr>
        <p:spPr bwMode="auto">
          <a:xfrm>
            <a:off x="1676400" y="3316287"/>
            <a:ext cx="35814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63"/>
          <p:cNvSpPr>
            <a:spLocks noChangeShapeType="1"/>
          </p:cNvSpPr>
          <p:nvPr/>
        </p:nvSpPr>
        <p:spPr bwMode="auto">
          <a:xfrm flipV="1">
            <a:off x="7010400" y="3124200"/>
            <a:ext cx="381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54"/>
          <p:cNvSpPr>
            <a:spLocks noChangeShapeType="1"/>
          </p:cNvSpPr>
          <p:nvPr/>
        </p:nvSpPr>
        <p:spPr bwMode="auto">
          <a:xfrm>
            <a:off x="7086600" y="2514600"/>
            <a:ext cx="0" cy="91439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680" grpId="0"/>
      <p:bldP spid="169168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225A-39C5-FD43-B6C6-B620D9213523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2498" name="Line 2"/>
          <p:cNvSpPr>
            <a:spLocks noChangeShapeType="1"/>
          </p:cNvSpPr>
          <p:nvPr/>
        </p:nvSpPr>
        <p:spPr bwMode="auto">
          <a:xfrm>
            <a:off x="2057400" y="5727700"/>
            <a:ext cx="0" cy="457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499" name="Freeform 3"/>
          <p:cNvSpPr>
            <a:spLocks/>
          </p:cNvSpPr>
          <p:nvPr/>
        </p:nvSpPr>
        <p:spPr bwMode="auto">
          <a:xfrm>
            <a:off x="1295400" y="5203825"/>
            <a:ext cx="2667000" cy="981075"/>
          </a:xfrm>
          <a:custGeom>
            <a:avLst/>
            <a:gdLst/>
            <a:ahLst/>
            <a:cxnLst>
              <a:cxn ang="0">
                <a:pos x="1860" y="0"/>
              </a:cxn>
              <a:cxn ang="0">
                <a:pos x="1860" y="570"/>
              </a:cxn>
              <a:cxn ang="0">
                <a:pos x="60" y="564"/>
              </a:cxn>
              <a:cxn ang="0">
                <a:pos x="24" y="558"/>
              </a:cxn>
              <a:cxn ang="0">
                <a:pos x="0" y="558"/>
              </a:cxn>
            </a:cxnLst>
            <a:rect l="0" t="0" r="r" b="b"/>
            <a:pathLst>
              <a:path w="1860" h="570">
                <a:moveTo>
                  <a:pt x="1860" y="0"/>
                </a:moveTo>
                <a:lnTo>
                  <a:pt x="1860" y="570"/>
                </a:lnTo>
                <a:lnTo>
                  <a:pt x="60" y="564"/>
                </a:lnTo>
                <a:lnTo>
                  <a:pt x="24" y="558"/>
                </a:lnTo>
                <a:lnTo>
                  <a:pt x="0" y="558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00" name="Rectangle 4"/>
          <p:cNvSpPr>
            <a:spLocks noGrp="1" noChangeArrowheads="1"/>
          </p:cNvSpPr>
          <p:nvPr>
            <p:ph type="title"/>
          </p:nvPr>
        </p:nvSpPr>
        <p:spPr>
          <a:xfrm>
            <a:off x="282575" y="14287"/>
            <a:ext cx="6454775" cy="1128713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altLang="ko-KR" dirty="0">
                <a:ea typeface="굴림" charset="-127"/>
                <a:cs typeface="굴림" charset="-127"/>
              </a:rPr>
              <a:t>Address Translation:</a:t>
            </a:r>
            <a:br>
              <a:rPr lang="en-US" altLang="ko-KR" dirty="0">
                <a:ea typeface="굴림" charset="-127"/>
                <a:cs typeface="굴림" charset="-127"/>
              </a:rPr>
            </a:br>
            <a:r>
              <a:rPr lang="en-US" altLang="ko-KR" sz="2800" i="1" dirty="0">
                <a:ea typeface="굴림" charset="-127"/>
                <a:cs typeface="굴림" charset="-127"/>
              </a:rPr>
              <a:t>putting it all together</a:t>
            </a:r>
            <a:endParaRPr lang="en-US" altLang="ko-KR" sz="4000" dirty="0">
              <a:ea typeface="굴림" charset="-127"/>
              <a:cs typeface="굴림" charset="-127"/>
            </a:endParaRPr>
          </a:p>
        </p:txBody>
      </p:sp>
      <p:sp>
        <p:nvSpPr>
          <p:cNvPr id="1642501" name="Rectangle 5"/>
          <p:cNvSpPr>
            <a:spLocks noChangeArrowheads="1"/>
          </p:cNvSpPr>
          <p:nvPr/>
        </p:nvSpPr>
        <p:spPr bwMode="auto">
          <a:xfrm>
            <a:off x="3048000" y="1077913"/>
            <a:ext cx="2506663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42502" name="Rectangle 6"/>
          <p:cNvSpPr>
            <a:spLocks noChangeArrowheads="1"/>
          </p:cNvSpPr>
          <p:nvPr/>
        </p:nvSpPr>
        <p:spPr bwMode="auto">
          <a:xfrm>
            <a:off x="3576638" y="1844675"/>
            <a:ext cx="1309687" cy="8445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TLB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Lookup</a:t>
            </a:r>
          </a:p>
        </p:txBody>
      </p:sp>
      <p:sp>
        <p:nvSpPr>
          <p:cNvPr id="1642503" name="Rectangle 7" descr="90%"/>
          <p:cNvSpPr>
            <a:spLocks noChangeArrowheads="1"/>
          </p:cNvSpPr>
          <p:nvPr/>
        </p:nvSpPr>
        <p:spPr bwMode="auto">
          <a:xfrm>
            <a:off x="1636713" y="3297238"/>
            <a:ext cx="1814512" cy="84455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Page Table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Walk</a:t>
            </a:r>
          </a:p>
        </p:txBody>
      </p:sp>
      <p:sp>
        <p:nvSpPr>
          <p:cNvPr id="1642504" name="Rectangle 8" descr="90%"/>
          <p:cNvSpPr>
            <a:spLocks noChangeArrowheads="1"/>
          </p:cNvSpPr>
          <p:nvPr/>
        </p:nvSpPr>
        <p:spPr bwMode="auto">
          <a:xfrm>
            <a:off x="3048000" y="5041900"/>
            <a:ext cx="1916113" cy="479425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Update TLB</a:t>
            </a:r>
          </a:p>
        </p:txBody>
      </p:sp>
      <p:sp>
        <p:nvSpPr>
          <p:cNvPr id="1642505" name="Rectangle 9"/>
          <p:cNvSpPr>
            <a:spLocks noChangeArrowheads="1"/>
          </p:cNvSpPr>
          <p:nvPr/>
        </p:nvSpPr>
        <p:spPr bwMode="auto">
          <a:xfrm>
            <a:off x="609600" y="4965700"/>
            <a:ext cx="2286000" cy="693738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Page Fault</a:t>
            </a:r>
            <a:endParaRPr lang="en-US" altLang="ko-KR" sz="2000">
              <a:latin typeface="Verdana" charset="0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(OS loads page)</a:t>
            </a:r>
          </a:p>
        </p:txBody>
      </p:sp>
      <p:sp>
        <p:nvSpPr>
          <p:cNvPr id="1642506" name="Rectangle 10"/>
          <p:cNvSpPr>
            <a:spLocks noChangeArrowheads="1"/>
          </p:cNvSpPr>
          <p:nvPr/>
        </p:nvSpPr>
        <p:spPr bwMode="auto">
          <a:xfrm>
            <a:off x="5375275" y="3300413"/>
            <a:ext cx="1490663" cy="7239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Check</a:t>
            </a:r>
          </a:p>
        </p:txBody>
      </p:sp>
      <p:sp>
        <p:nvSpPr>
          <p:cNvPr id="1642507" name="Rectangle 11"/>
          <p:cNvSpPr>
            <a:spLocks noChangeArrowheads="1"/>
          </p:cNvSpPr>
          <p:nvPr/>
        </p:nvSpPr>
        <p:spPr bwMode="auto">
          <a:xfrm>
            <a:off x="7469188" y="5021263"/>
            <a:ext cx="1354137" cy="9731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>
              <a:spcBef>
                <a:spcPct val="0"/>
              </a:spcBef>
            </a:pPr>
            <a:r>
              <a:rPr lang="en-US" altLang="ko-KR" sz="18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(to cache)</a:t>
            </a:r>
          </a:p>
        </p:txBody>
      </p:sp>
      <p:sp>
        <p:nvSpPr>
          <p:cNvPr id="1642508" name="Line 12"/>
          <p:cNvSpPr>
            <a:spLocks noChangeShapeType="1"/>
          </p:cNvSpPr>
          <p:nvPr/>
        </p:nvSpPr>
        <p:spPr bwMode="auto">
          <a:xfrm>
            <a:off x="4160838" y="1508125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09" name="Freeform 13"/>
          <p:cNvSpPr>
            <a:spLocks/>
          </p:cNvSpPr>
          <p:nvPr/>
        </p:nvSpPr>
        <p:spPr bwMode="auto">
          <a:xfrm>
            <a:off x="2565400" y="2692400"/>
            <a:ext cx="1576388" cy="612775"/>
          </a:xfrm>
          <a:custGeom>
            <a:avLst/>
            <a:gdLst/>
            <a:ahLst/>
            <a:cxnLst>
              <a:cxn ang="0">
                <a:pos x="992" y="0"/>
              </a:cxn>
              <a:cxn ang="0">
                <a:pos x="992" y="136"/>
              </a:cxn>
              <a:cxn ang="0">
                <a:pos x="0" y="369"/>
              </a:cxn>
            </a:cxnLst>
            <a:rect l="0" t="0" r="r" b="b"/>
            <a:pathLst>
              <a:path w="993" h="370">
                <a:moveTo>
                  <a:pt x="992" y="0"/>
                </a:moveTo>
                <a:lnTo>
                  <a:pt x="992" y="136"/>
                </a:lnTo>
                <a:lnTo>
                  <a:pt x="0" y="36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0" name="Line 14"/>
          <p:cNvSpPr>
            <a:spLocks noChangeShapeType="1"/>
          </p:cNvSpPr>
          <p:nvPr/>
        </p:nvSpPr>
        <p:spPr bwMode="auto">
          <a:xfrm>
            <a:off x="4141788" y="2933700"/>
            <a:ext cx="2024062" cy="369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1" name="Rectangle 15"/>
          <p:cNvSpPr>
            <a:spLocks noChangeArrowheads="1"/>
          </p:cNvSpPr>
          <p:nvPr/>
        </p:nvSpPr>
        <p:spPr bwMode="auto">
          <a:xfrm>
            <a:off x="2786063" y="2749550"/>
            <a:ext cx="7048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miss</a:t>
            </a:r>
          </a:p>
        </p:txBody>
      </p:sp>
      <p:sp>
        <p:nvSpPr>
          <p:cNvPr id="1642512" name="Rectangle 16"/>
          <p:cNvSpPr>
            <a:spLocks noChangeArrowheads="1"/>
          </p:cNvSpPr>
          <p:nvPr/>
        </p:nvSpPr>
        <p:spPr bwMode="auto">
          <a:xfrm>
            <a:off x="5008563" y="2760663"/>
            <a:ext cx="47783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hit</a:t>
            </a:r>
          </a:p>
        </p:txBody>
      </p:sp>
      <p:sp>
        <p:nvSpPr>
          <p:cNvPr id="1642513" name="Freeform 17"/>
          <p:cNvSpPr>
            <a:spLocks/>
          </p:cNvSpPr>
          <p:nvPr/>
        </p:nvSpPr>
        <p:spPr bwMode="auto">
          <a:xfrm>
            <a:off x="1606550" y="4149725"/>
            <a:ext cx="890588" cy="835025"/>
          </a:xfrm>
          <a:custGeom>
            <a:avLst/>
            <a:gdLst/>
            <a:ahLst/>
            <a:cxnLst>
              <a:cxn ang="0">
                <a:pos x="560" y="0"/>
              </a:cxn>
              <a:cxn ang="0">
                <a:pos x="560" y="205"/>
              </a:cxn>
              <a:cxn ang="0">
                <a:pos x="0" y="525"/>
              </a:cxn>
            </a:cxnLst>
            <a:rect l="0" t="0" r="r" b="b"/>
            <a:pathLst>
              <a:path w="561" h="526">
                <a:moveTo>
                  <a:pt x="560" y="0"/>
                </a:moveTo>
                <a:lnTo>
                  <a:pt x="560" y="205"/>
                </a:lnTo>
                <a:lnTo>
                  <a:pt x="0" y="52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4" name="Line 18"/>
          <p:cNvSpPr>
            <a:spLocks noChangeShapeType="1"/>
          </p:cNvSpPr>
          <p:nvPr/>
        </p:nvSpPr>
        <p:spPr bwMode="auto">
          <a:xfrm>
            <a:off x="2503488" y="4497388"/>
            <a:ext cx="1077912" cy="544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5" name="Rectangle 19"/>
          <p:cNvSpPr>
            <a:spLocks noChangeArrowheads="1"/>
          </p:cNvSpPr>
          <p:nvPr/>
        </p:nvSpPr>
        <p:spPr bwMode="auto">
          <a:xfrm>
            <a:off x="628650" y="4143375"/>
            <a:ext cx="3962086" cy="6488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2000" b="1" dirty="0" smtClean="0">
                <a:ea typeface="굴림" charset="-127"/>
                <a:cs typeface="굴림" charset="-127"/>
              </a:rPr>
              <a:t>	</a:t>
            </a:r>
            <a:r>
              <a:rPr lang="ko-KR" altLang="en-US" sz="2000" b="1" dirty="0" smtClean="0">
                <a:ea typeface="굴림" charset="-127"/>
                <a:cs typeface="굴림" charset="-127"/>
              </a:rPr>
              <a:t>     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the  page is 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Ï</a:t>
            </a:r>
            <a:r>
              <a:rPr lang="en-US" altLang="ko-KR" sz="18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memory	         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Î</a:t>
            </a:r>
            <a:r>
              <a:rPr lang="en-US" altLang="ko-KR" sz="18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memory</a:t>
            </a:r>
          </a:p>
        </p:txBody>
      </p:sp>
      <p:sp>
        <p:nvSpPr>
          <p:cNvPr id="1642516" name="Freeform 20"/>
          <p:cNvSpPr>
            <a:spLocks/>
          </p:cNvSpPr>
          <p:nvPr/>
        </p:nvSpPr>
        <p:spPr bwMode="auto">
          <a:xfrm>
            <a:off x="5584825" y="4141788"/>
            <a:ext cx="530225" cy="842962"/>
          </a:xfrm>
          <a:custGeom>
            <a:avLst/>
            <a:gdLst/>
            <a:ahLst/>
            <a:cxnLst>
              <a:cxn ang="0">
                <a:pos x="333" y="0"/>
              </a:cxn>
              <a:cxn ang="0">
                <a:pos x="333" y="187"/>
              </a:cxn>
              <a:cxn ang="0">
                <a:pos x="0" y="505"/>
              </a:cxn>
            </a:cxnLst>
            <a:rect l="0" t="0" r="r" b="b"/>
            <a:pathLst>
              <a:path w="334" h="506">
                <a:moveTo>
                  <a:pt x="333" y="0"/>
                </a:moveTo>
                <a:lnTo>
                  <a:pt x="333" y="187"/>
                </a:lnTo>
                <a:lnTo>
                  <a:pt x="0" y="50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7" name="Line 21"/>
          <p:cNvSpPr>
            <a:spLocks noChangeShapeType="1"/>
          </p:cNvSpPr>
          <p:nvPr/>
        </p:nvSpPr>
        <p:spPr bwMode="auto">
          <a:xfrm>
            <a:off x="6113463" y="4468813"/>
            <a:ext cx="1914525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8" name="Rectangle 22"/>
          <p:cNvSpPr>
            <a:spLocks noChangeArrowheads="1"/>
          </p:cNvSpPr>
          <p:nvPr/>
        </p:nvSpPr>
        <p:spPr bwMode="auto">
          <a:xfrm>
            <a:off x="4876800" y="4356100"/>
            <a:ext cx="9461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denied</a:t>
            </a:r>
          </a:p>
        </p:txBody>
      </p:sp>
      <p:sp>
        <p:nvSpPr>
          <p:cNvPr id="1642519" name="Rectangle 23"/>
          <p:cNvSpPr>
            <a:spLocks noChangeArrowheads="1"/>
          </p:cNvSpPr>
          <p:nvPr/>
        </p:nvSpPr>
        <p:spPr bwMode="auto">
          <a:xfrm>
            <a:off x="7002463" y="4367213"/>
            <a:ext cx="130175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permitted</a:t>
            </a:r>
          </a:p>
        </p:txBody>
      </p:sp>
      <p:sp>
        <p:nvSpPr>
          <p:cNvPr id="1642520" name="Rectangle 24"/>
          <p:cNvSpPr>
            <a:spLocks noChangeArrowheads="1"/>
          </p:cNvSpPr>
          <p:nvPr/>
        </p:nvSpPr>
        <p:spPr bwMode="auto">
          <a:xfrm>
            <a:off x="5264150" y="4964113"/>
            <a:ext cx="1747838" cy="84455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Fault</a:t>
            </a:r>
          </a:p>
        </p:txBody>
      </p:sp>
      <p:sp>
        <p:nvSpPr>
          <p:cNvPr id="1642521" name="Rectangle 25"/>
          <p:cNvSpPr>
            <a:spLocks noChangeArrowheads="1"/>
          </p:cNvSpPr>
          <p:nvPr/>
        </p:nvSpPr>
        <p:spPr bwMode="auto">
          <a:xfrm>
            <a:off x="5551488" y="1644650"/>
            <a:ext cx="330200" cy="1905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2" name="Rectangle 26" descr="90%"/>
          <p:cNvSpPr>
            <a:spLocks noChangeArrowheads="1"/>
          </p:cNvSpPr>
          <p:nvPr/>
        </p:nvSpPr>
        <p:spPr bwMode="auto">
          <a:xfrm>
            <a:off x="5551488" y="1936750"/>
            <a:ext cx="330200" cy="1905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3" name="Rectangle 27"/>
          <p:cNvSpPr>
            <a:spLocks noChangeArrowheads="1"/>
          </p:cNvSpPr>
          <p:nvPr/>
        </p:nvSpPr>
        <p:spPr bwMode="auto">
          <a:xfrm>
            <a:off x="5551488" y="2216150"/>
            <a:ext cx="330200" cy="19050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4" name="Rectangle 28"/>
          <p:cNvSpPr>
            <a:spLocks noChangeArrowheads="1"/>
          </p:cNvSpPr>
          <p:nvPr/>
        </p:nvSpPr>
        <p:spPr bwMode="auto">
          <a:xfrm>
            <a:off x="6019800" y="1536700"/>
            <a:ext cx="2644775" cy="912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hardware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hardware or software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software</a:t>
            </a:r>
          </a:p>
        </p:txBody>
      </p:sp>
      <p:sp>
        <p:nvSpPr>
          <p:cNvPr id="1642525" name="Line 29"/>
          <p:cNvSpPr>
            <a:spLocks noChangeShapeType="1"/>
          </p:cNvSpPr>
          <p:nvPr/>
        </p:nvSpPr>
        <p:spPr bwMode="auto">
          <a:xfrm flipH="1">
            <a:off x="6172200" y="5803900"/>
            <a:ext cx="152400" cy="381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6" name="Text Box 30"/>
          <p:cNvSpPr txBox="1">
            <a:spLocks noChangeArrowheads="1"/>
          </p:cNvSpPr>
          <p:nvPr/>
        </p:nvSpPr>
        <p:spPr bwMode="auto">
          <a:xfrm>
            <a:off x="4800600" y="6032500"/>
            <a:ext cx="1371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b="1">
                <a:solidFill>
                  <a:srgbClr val="56127A"/>
                </a:solidFill>
                <a:latin typeface="Courier New" charset="0"/>
                <a:ea typeface="굴림" charset="-127"/>
                <a:cs typeface="굴림" charset="-127"/>
              </a:rPr>
              <a:t>SEGFAULT</a:t>
            </a:r>
          </a:p>
        </p:txBody>
      </p:sp>
      <p:sp>
        <p:nvSpPr>
          <p:cNvPr id="1642527" name="Text Box 31"/>
          <p:cNvSpPr txBox="1">
            <a:spLocks noChangeArrowheads="1"/>
          </p:cNvSpPr>
          <p:nvPr/>
        </p:nvSpPr>
        <p:spPr bwMode="auto">
          <a:xfrm>
            <a:off x="228600" y="5976938"/>
            <a:ext cx="104933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Where?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9424-84C0-CF40-B706-6432F73A7DD1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720A-5439-604E-9D72-B585F9F3E15C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Absolute Addresses</a:t>
            </a:r>
          </a:p>
        </p:txBody>
      </p:sp>
      <p:sp>
        <p:nvSpPr>
          <p:cNvPr id="164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97050"/>
            <a:ext cx="7696200" cy="2825750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Only one program ran at a time, with unrestricted access to entire machine (RAM + I/O devices)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Addresses in a program depended upon where the program was to be loaded in memory</a:t>
            </a:r>
          </a:p>
          <a:p>
            <a:r>
              <a:rPr lang="en-US" altLang="ko-KR" i="1" dirty="0">
                <a:ea typeface="굴림" charset="-127"/>
                <a:cs typeface="굴림" charset="-127"/>
              </a:rPr>
              <a:t>But</a:t>
            </a:r>
            <a:r>
              <a:rPr lang="en-US" altLang="ko-KR" dirty="0">
                <a:ea typeface="굴림" charset="-127"/>
                <a:cs typeface="굴림" charset="-127"/>
              </a:rPr>
              <a:t> it was more convenient for programmers to write location-independent subroutines</a:t>
            </a:r>
          </a:p>
        </p:txBody>
      </p:sp>
      <p:sp>
        <p:nvSpPr>
          <p:cNvPr id="1646596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3341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4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EDSAC, early 50’s</a:t>
            </a:r>
            <a:endParaRPr lang="en-US" altLang="ko-KR" sz="2400" dirty="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46597" name="Rectangle 5"/>
          <p:cNvSpPr>
            <a:spLocks noChangeArrowheads="1"/>
          </p:cNvSpPr>
          <p:nvPr/>
        </p:nvSpPr>
        <p:spPr bwMode="auto">
          <a:xfrm>
            <a:off x="1219200" y="42672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How could location independence be achieved?</a:t>
            </a:r>
          </a:p>
        </p:txBody>
      </p:sp>
      <p:sp>
        <p:nvSpPr>
          <p:cNvPr id="1646598" name="Rectangle 6"/>
          <p:cNvSpPr>
            <a:spLocks noChangeArrowheads="1"/>
          </p:cNvSpPr>
          <p:nvPr/>
        </p:nvSpPr>
        <p:spPr bwMode="auto">
          <a:xfrm>
            <a:off x="381000" y="4921250"/>
            <a:ext cx="8628063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 i="1" dirty="0">
                <a:solidFill>
                  <a:srgbClr val="FF0000"/>
                </a:solidFill>
                <a:latin typeface="Verdana" charset="0"/>
                <a:ea typeface="굴림" charset="-127"/>
                <a:cs typeface="굴림" charset="-127"/>
              </a:rPr>
              <a:t>Linker and/or loader modify addresses of subroutines and callers when building a program memory 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6595" grpId="0" build="p" autoUpdateAnimBg="0"/>
      <p:bldP spid="1646597" grpId="0" autoUpdateAnimBg="0"/>
      <p:bldP spid="164659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785E-00C5-3543-9CC3-BD4A01458D9E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3907" name="Line 35"/>
          <p:cNvSpPr>
            <a:spLocks noChangeShapeType="1"/>
          </p:cNvSpPr>
          <p:nvPr/>
        </p:nvSpPr>
        <p:spPr bwMode="auto">
          <a:xfrm>
            <a:off x="5638800" y="1828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Bare Machine</a:t>
            </a:r>
          </a:p>
        </p:txBody>
      </p:sp>
      <p:sp>
        <p:nvSpPr>
          <p:cNvPr id="174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876800"/>
            <a:ext cx="7683500" cy="1016000"/>
          </a:xfrm>
        </p:spPr>
        <p:txBody>
          <a:bodyPr/>
          <a:lstStyle/>
          <a:p>
            <a:r>
              <a:rPr lang="en-US"/>
              <a:t>In a bare machine, the only kind of address is a physical address</a:t>
            </a:r>
          </a:p>
        </p:txBody>
      </p:sp>
      <p:sp>
        <p:nvSpPr>
          <p:cNvPr id="1743876" name="Line 4"/>
          <p:cNvSpPr>
            <a:spLocks noChangeShapeType="1"/>
          </p:cNvSpPr>
          <p:nvPr/>
        </p:nvSpPr>
        <p:spPr bwMode="auto">
          <a:xfrm>
            <a:off x="8077200" y="1828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877" name="Line 5"/>
          <p:cNvSpPr>
            <a:spLocks noChangeShapeType="1"/>
          </p:cNvSpPr>
          <p:nvPr/>
        </p:nvSpPr>
        <p:spPr bwMode="auto">
          <a:xfrm>
            <a:off x="2895600" y="18288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</p:grpSpPr>
        <p:sp>
          <p:nvSpPr>
            <p:cNvPr id="1743879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PC</a:t>
              </a:r>
            </a:p>
          </p:txBody>
        </p:sp>
        <p:sp>
          <p:nvSpPr>
            <p:cNvPr id="1743880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82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</p:grpSpPr>
        <p:sp>
          <p:nvSpPr>
            <p:cNvPr id="1743884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1743885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86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</p:grpSpPr>
        <p:sp>
          <p:nvSpPr>
            <p:cNvPr id="1743888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1743889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90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</p:grpSpPr>
        <p:sp>
          <p:nvSpPr>
            <p:cNvPr id="1743892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M</a:t>
              </a:r>
            </a:p>
          </p:txBody>
        </p:sp>
        <p:sp>
          <p:nvSpPr>
            <p:cNvPr id="1743893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95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</p:grpSpPr>
        <p:sp>
          <p:nvSpPr>
            <p:cNvPr id="1743897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W</a:t>
              </a:r>
            </a:p>
          </p:txBody>
        </p:sp>
        <p:sp>
          <p:nvSpPr>
            <p:cNvPr id="1743898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99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00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01" name="Text Box 29"/>
          <p:cNvSpPr txBox="1">
            <a:spLocks noChangeArrowheads="1"/>
          </p:cNvSpPr>
          <p:nvPr/>
        </p:nvSpPr>
        <p:spPr bwMode="auto">
          <a:xfrm>
            <a:off x="5310188" y="1676400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1743906" name="Line 34"/>
          <p:cNvSpPr>
            <a:spLocks noChangeShapeType="1"/>
          </p:cNvSpPr>
          <p:nvPr/>
        </p:nvSpPr>
        <p:spPr bwMode="auto">
          <a:xfrm>
            <a:off x="990600" y="1828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08" name="Rectangle 36"/>
          <p:cNvSpPr>
            <a:spLocks noChangeArrowheads="1"/>
          </p:cNvSpPr>
          <p:nvPr/>
        </p:nvSpPr>
        <p:spPr bwMode="auto">
          <a:xfrm>
            <a:off x="3429000" y="373380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Main Memory (DRAM)</a:t>
            </a:r>
          </a:p>
        </p:txBody>
      </p:sp>
      <p:sp>
        <p:nvSpPr>
          <p:cNvPr id="1743909" name="Rectangle 37"/>
          <p:cNvSpPr>
            <a:spLocks noChangeArrowheads="1"/>
          </p:cNvSpPr>
          <p:nvPr/>
        </p:nvSpPr>
        <p:spPr bwMode="auto">
          <a:xfrm>
            <a:off x="3733800" y="26670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Memory Controller</a:t>
            </a:r>
          </a:p>
        </p:txBody>
      </p:sp>
      <p:sp>
        <p:nvSpPr>
          <p:cNvPr id="1743911" name="Freeform 39"/>
          <p:cNvSpPr>
            <a:spLocks/>
          </p:cNvSpPr>
          <p:nvPr/>
        </p:nvSpPr>
        <p:spPr bwMode="auto">
          <a:xfrm>
            <a:off x="6400800" y="22860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12" name="Freeform 40"/>
          <p:cNvSpPr>
            <a:spLocks/>
          </p:cNvSpPr>
          <p:nvPr/>
        </p:nvSpPr>
        <p:spPr bwMode="auto">
          <a:xfrm flipH="1">
            <a:off x="2438400" y="22860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13" name="Line 41"/>
          <p:cNvSpPr>
            <a:spLocks noChangeShapeType="1"/>
          </p:cNvSpPr>
          <p:nvPr/>
        </p:nvSpPr>
        <p:spPr bwMode="auto">
          <a:xfrm>
            <a:off x="5105400" y="3276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14" name="Text Box 42"/>
          <p:cNvSpPr txBox="1">
            <a:spLocks noChangeArrowheads="1"/>
          </p:cNvSpPr>
          <p:nvPr/>
        </p:nvSpPr>
        <p:spPr bwMode="auto">
          <a:xfrm>
            <a:off x="914400" y="11430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743915" name="Text Box 43"/>
          <p:cNvSpPr txBox="1">
            <a:spLocks noChangeArrowheads="1"/>
          </p:cNvSpPr>
          <p:nvPr/>
        </p:nvSpPr>
        <p:spPr bwMode="auto">
          <a:xfrm>
            <a:off x="6019800" y="118745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3916" name="Text Box 44"/>
          <p:cNvSpPr txBox="1">
            <a:spLocks noChangeArrowheads="1"/>
          </p:cNvSpPr>
          <p:nvPr/>
        </p:nvSpPr>
        <p:spPr bwMode="auto">
          <a:xfrm>
            <a:off x="7113587" y="28194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3917" name="Text Box 45"/>
          <p:cNvSpPr txBox="1">
            <a:spLocks noChangeArrowheads="1"/>
          </p:cNvSpPr>
          <p:nvPr/>
        </p:nvSpPr>
        <p:spPr bwMode="auto">
          <a:xfrm>
            <a:off x="1828800" y="28194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3918" name="Text Box 46"/>
          <p:cNvSpPr txBox="1">
            <a:spLocks noChangeArrowheads="1"/>
          </p:cNvSpPr>
          <p:nvPr/>
        </p:nvSpPr>
        <p:spPr bwMode="auto">
          <a:xfrm>
            <a:off x="4724400" y="3290887"/>
            <a:ext cx="2438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5961-5CA6-CE41-B1FD-151766DC89AE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-76200"/>
            <a:ext cx="7292975" cy="7366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Dynamic Address Translation</a:t>
            </a:r>
          </a:p>
        </p:txBody>
      </p:sp>
      <p:sp>
        <p:nvSpPr>
          <p:cNvPr id="1648643" name="Rectangle 3"/>
          <p:cNvSpPr>
            <a:spLocks noChangeArrowheads="1"/>
          </p:cNvSpPr>
          <p:nvPr/>
        </p:nvSpPr>
        <p:spPr bwMode="auto">
          <a:xfrm>
            <a:off x="304800" y="533400"/>
            <a:ext cx="7162800" cy="58913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latin typeface="Verdana" charset="0"/>
                <a:ea typeface="굴림" charset="-127"/>
                <a:cs typeface="굴림" charset="-127"/>
              </a:rPr>
              <a:t>Motivation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In the early machines, I/O operations were slow and each word transferred involved the CPU </a:t>
            </a:r>
          </a:p>
          <a:p>
            <a:pPr algn="l">
              <a:spcBef>
                <a:spcPct val="0"/>
              </a:spcBef>
            </a:pPr>
            <a:endParaRPr lang="en-US" altLang="ko-KR" sz="9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Higher throughput if CPU and I/O of 2 or more programs were overlapped.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  <a:r>
              <a:rPr lang="en-US" altLang="ko-KR" sz="2000" i="1" dirty="0" err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How?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i="1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</a:t>
            </a:r>
            <a:r>
              <a:rPr lang="en-US" altLang="ko-KR" sz="2000" i="1" dirty="0" err="1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multiprogramming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with DMA I/O 			 devices, interrupts</a:t>
            </a:r>
            <a:endParaRPr lang="en-US" altLang="ko-KR" sz="2000" dirty="0" smtClean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 smtClean="0">
                <a:latin typeface="Verdana" charset="0"/>
                <a:ea typeface="굴림" charset="-127"/>
                <a:cs typeface="굴림" charset="-127"/>
              </a:rPr>
              <a:t>Location</a:t>
            </a:r>
            <a:r>
              <a:rPr lang="en-US" altLang="ko-KR" sz="2400" dirty="0">
                <a:latin typeface="Verdana" charset="0"/>
                <a:ea typeface="굴림" charset="-127"/>
                <a:cs typeface="굴림" charset="-127"/>
              </a:rPr>
              <a:t>-independent programs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Programming and storage management ease	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need for a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base register</a:t>
            </a:r>
            <a:endParaRPr lang="en-US" altLang="ko-KR" sz="2000" dirty="0" smtClean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 smtClean="0">
                <a:latin typeface="Verdana" charset="0"/>
                <a:ea typeface="굴림" charset="-127"/>
                <a:cs typeface="굴림" charset="-127"/>
              </a:rPr>
              <a:t>Protection</a:t>
            </a:r>
            <a:endParaRPr lang="en-US" altLang="ko-KR" sz="2400" dirty="0"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Independent programs should not affect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each other inadvertently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need for a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bound register</a:t>
            </a:r>
            <a:r>
              <a:rPr lang="en-US" altLang="ko-KR" sz="24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</a:p>
          <a:p>
            <a:pPr algn="l">
              <a:spcBef>
                <a:spcPct val="0"/>
              </a:spcBef>
            </a:pPr>
            <a:r>
              <a:rPr lang="en-US" altLang="ko-KR" sz="2400" dirty="0" smtClean="0">
                <a:latin typeface="Verdana" charset="0"/>
                <a:ea typeface="굴림" charset="-127"/>
                <a:cs typeface="굴림" charset="-127"/>
              </a:rPr>
              <a:t>Multiprogramming drives requirement for resident </a:t>
            </a:r>
            <a:r>
              <a:rPr lang="en-US" altLang="ko-KR" sz="2400" i="1" dirty="0" smtClean="0">
                <a:latin typeface="Verdana" charset="0"/>
                <a:ea typeface="굴림" charset="-127"/>
                <a:cs typeface="굴림" charset="-127"/>
              </a:rPr>
              <a:t>supervisor </a:t>
            </a:r>
            <a:r>
              <a:rPr lang="en-US" altLang="ko-KR" sz="2400" dirty="0" smtClean="0">
                <a:latin typeface="Verdana" charset="0"/>
                <a:ea typeface="굴림" charset="-127"/>
                <a:cs typeface="굴림" charset="-127"/>
              </a:rPr>
              <a:t>software to manage context switches between multiple programs</a:t>
            </a:r>
            <a:endParaRPr lang="en-US" altLang="ko-KR" sz="2400" dirty="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48644" name="Rectangle 4"/>
          <p:cNvSpPr>
            <a:spLocks noChangeArrowheads="1"/>
          </p:cNvSpPr>
          <p:nvPr/>
        </p:nvSpPr>
        <p:spPr bwMode="auto">
          <a:xfrm>
            <a:off x="7461251" y="3822699"/>
            <a:ext cx="838200" cy="5842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z="200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48645" name="Rectangle 5"/>
          <p:cNvSpPr>
            <a:spLocks noChangeArrowheads="1"/>
          </p:cNvSpPr>
          <p:nvPr/>
        </p:nvSpPr>
        <p:spPr bwMode="auto">
          <a:xfrm>
            <a:off x="7461251" y="1662112"/>
            <a:ext cx="838200" cy="89376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48646" name="Group 6"/>
          <p:cNvGrpSpPr>
            <a:grpSpLocks/>
          </p:cNvGrpSpPr>
          <p:nvPr/>
        </p:nvGrpSpPr>
        <p:grpSpPr bwMode="auto">
          <a:xfrm>
            <a:off x="7461251" y="1260474"/>
            <a:ext cx="838200" cy="4454525"/>
            <a:chOff x="4704" y="1344"/>
            <a:chExt cx="528" cy="2806"/>
          </a:xfrm>
        </p:grpSpPr>
        <p:sp>
          <p:nvSpPr>
            <p:cNvPr id="1648647" name="Rectangle 7"/>
            <p:cNvSpPr>
              <a:spLocks noChangeArrowheads="1"/>
            </p:cNvSpPr>
            <p:nvPr/>
          </p:nvSpPr>
          <p:spPr bwMode="auto">
            <a:xfrm>
              <a:off x="4704" y="1344"/>
              <a:ext cx="528" cy="280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48" name="Line 8"/>
            <p:cNvSpPr>
              <a:spLocks noChangeShapeType="1"/>
            </p:cNvSpPr>
            <p:nvPr/>
          </p:nvSpPr>
          <p:spPr bwMode="auto">
            <a:xfrm>
              <a:off x="4711" y="1609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49" name="Line 9"/>
            <p:cNvSpPr>
              <a:spLocks noChangeShapeType="1"/>
            </p:cNvSpPr>
            <p:nvPr/>
          </p:nvSpPr>
          <p:spPr bwMode="auto">
            <a:xfrm>
              <a:off x="4711" y="2160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50" name="Line 10"/>
            <p:cNvSpPr>
              <a:spLocks noChangeShapeType="1"/>
            </p:cNvSpPr>
            <p:nvPr/>
          </p:nvSpPr>
          <p:spPr bwMode="auto">
            <a:xfrm>
              <a:off x="4711" y="2954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51" name="Line 11"/>
            <p:cNvSpPr>
              <a:spLocks noChangeShapeType="1"/>
            </p:cNvSpPr>
            <p:nvPr/>
          </p:nvSpPr>
          <p:spPr bwMode="auto">
            <a:xfrm>
              <a:off x="4711" y="3324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48652" name="Rectangle 12"/>
          <p:cNvSpPr>
            <a:spLocks noChangeArrowheads="1"/>
          </p:cNvSpPr>
          <p:nvPr/>
        </p:nvSpPr>
        <p:spPr bwMode="auto">
          <a:xfrm>
            <a:off x="7481889" y="1919287"/>
            <a:ext cx="8477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prog1</a:t>
            </a:r>
          </a:p>
        </p:txBody>
      </p:sp>
      <p:sp>
        <p:nvSpPr>
          <p:cNvPr id="1648653" name="Rectangle 13"/>
          <p:cNvSpPr>
            <a:spLocks noChangeArrowheads="1"/>
          </p:cNvSpPr>
          <p:nvPr/>
        </p:nvSpPr>
        <p:spPr bwMode="auto">
          <a:xfrm>
            <a:off x="7469189" y="3921124"/>
            <a:ext cx="8477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prog2</a:t>
            </a:r>
          </a:p>
        </p:txBody>
      </p:sp>
      <p:sp>
        <p:nvSpPr>
          <p:cNvPr id="1648654" name="Text Box 14"/>
          <p:cNvSpPr txBox="1">
            <a:spLocks noChangeArrowheads="1"/>
          </p:cNvSpPr>
          <p:nvPr/>
        </p:nvSpPr>
        <p:spPr bwMode="auto">
          <a:xfrm rot="-5400000">
            <a:off x="7161213" y="3354387"/>
            <a:ext cx="27463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latin typeface="Verdana" charset="0"/>
                <a:ea typeface="굴림" charset="-127"/>
                <a:cs typeface="굴림" charset="-127"/>
              </a:rPr>
              <a:t>Physical Memory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7467600" y="5105400"/>
            <a:ext cx="838200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z="200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7620000" y="5181600"/>
            <a:ext cx="522229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 smtClean="0">
                <a:latin typeface="Verdana" charset="0"/>
                <a:ea typeface="굴림" charset="-127"/>
                <a:cs typeface="굴림" charset="-127"/>
              </a:rPr>
              <a:t>OS</a:t>
            </a:r>
            <a:endParaRPr lang="en-US" altLang="ko-KR" sz="1800" dirty="0">
              <a:latin typeface="Verdan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6DB4-BDF0-6648-9566-36DDF6884643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1298" name="Rectangle 2"/>
          <p:cNvSpPr>
            <a:spLocks noChangeArrowheads="1"/>
          </p:cNvSpPr>
          <p:nvPr/>
        </p:nvSpPr>
        <p:spPr bwMode="auto">
          <a:xfrm>
            <a:off x="7294562" y="1335087"/>
            <a:ext cx="1133475" cy="32131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299" name="Freeform 3"/>
          <p:cNvSpPr>
            <a:spLocks/>
          </p:cNvSpPr>
          <p:nvPr/>
        </p:nvSpPr>
        <p:spPr bwMode="auto">
          <a:xfrm>
            <a:off x="3636962" y="1868487"/>
            <a:ext cx="9144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0" name="Freeform 4"/>
          <p:cNvSpPr>
            <a:spLocks/>
          </p:cNvSpPr>
          <p:nvPr/>
        </p:nvSpPr>
        <p:spPr bwMode="auto">
          <a:xfrm>
            <a:off x="3713162" y="3316287"/>
            <a:ext cx="914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432" y="432"/>
              </a:cxn>
              <a:cxn ang="0">
                <a:pos x="816" y="0"/>
              </a:cxn>
            </a:cxnLst>
            <a:rect l="0" t="0" r="r" b="b"/>
            <a:pathLst>
              <a:path w="816" h="432">
                <a:moveTo>
                  <a:pt x="0" y="432"/>
                </a:moveTo>
                <a:lnTo>
                  <a:pt x="432" y="432"/>
                </a:lnTo>
                <a:lnTo>
                  <a:pt x="816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1" name="Freeform 5"/>
          <p:cNvSpPr>
            <a:spLocks/>
          </p:cNvSpPr>
          <p:nvPr/>
        </p:nvSpPr>
        <p:spPr bwMode="auto">
          <a:xfrm>
            <a:off x="3560762" y="4306887"/>
            <a:ext cx="37338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2352" y="144"/>
              </a:cxn>
            </a:cxnLst>
            <a:rect l="0" t="0" r="r" b="b"/>
            <a:pathLst>
              <a:path w="2352" h="144">
                <a:moveTo>
                  <a:pt x="0" y="0"/>
                </a:moveTo>
                <a:lnTo>
                  <a:pt x="0" y="144"/>
                </a:lnTo>
                <a:lnTo>
                  <a:pt x="2352" y="144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2" name="Rectangle 6"/>
          <p:cNvSpPr>
            <a:spLocks noGrp="1" noChangeArrowheads="1"/>
          </p:cNvSpPr>
          <p:nvPr>
            <p:ph type="title"/>
          </p:nvPr>
        </p:nvSpPr>
        <p:spPr>
          <a:xfrm>
            <a:off x="407987" y="152400"/>
            <a:ext cx="8583613" cy="83185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Simple Base and Bound Translation</a:t>
            </a:r>
          </a:p>
        </p:txBody>
      </p:sp>
      <p:sp>
        <p:nvSpPr>
          <p:cNvPr id="1591303" name="Rectangle 7"/>
          <p:cNvSpPr>
            <a:spLocks noChangeArrowheads="1"/>
          </p:cNvSpPr>
          <p:nvPr/>
        </p:nvSpPr>
        <p:spPr bwMode="auto">
          <a:xfrm>
            <a:off x="360362" y="2859087"/>
            <a:ext cx="928688" cy="347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Load X</a:t>
            </a:r>
          </a:p>
        </p:txBody>
      </p:sp>
      <p:sp>
        <p:nvSpPr>
          <p:cNvPr id="1591304" name="Rectangle 8"/>
          <p:cNvSpPr>
            <a:spLocks noChangeArrowheads="1"/>
          </p:cNvSpPr>
          <p:nvPr/>
        </p:nvSpPr>
        <p:spPr bwMode="auto">
          <a:xfrm>
            <a:off x="290512" y="4476750"/>
            <a:ext cx="1119188" cy="8969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Program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Space</a:t>
            </a:r>
          </a:p>
        </p:txBody>
      </p:sp>
      <p:sp>
        <p:nvSpPr>
          <p:cNvPr id="1591305" name="Rectangle 9"/>
          <p:cNvSpPr>
            <a:spLocks noChangeArrowheads="1"/>
          </p:cNvSpPr>
          <p:nvPr/>
        </p:nvSpPr>
        <p:spPr bwMode="auto">
          <a:xfrm>
            <a:off x="2178050" y="1538287"/>
            <a:ext cx="1590675" cy="531813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6" name="Rectangle 10"/>
          <p:cNvSpPr>
            <a:spLocks noChangeArrowheads="1"/>
          </p:cNvSpPr>
          <p:nvPr/>
        </p:nvSpPr>
        <p:spPr bwMode="auto">
          <a:xfrm>
            <a:off x="2292350" y="158908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7" name="Rectangle 11"/>
          <p:cNvSpPr>
            <a:spLocks noChangeArrowheads="1"/>
          </p:cNvSpPr>
          <p:nvPr/>
        </p:nvSpPr>
        <p:spPr bwMode="auto">
          <a:xfrm>
            <a:off x="2447925" y="1474787"/>
            <a:ext cx="1089025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Bound</a:t>
            </a:r>
          </a:p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Register</a:t>
            </a:r>
          </a:p>
        </p:txBody>
      </p:sp>
      <p:sp>
        <p:nvSpPr>
          <p:cNvPr id="1591308" name="Rectangle 12"/>
          <p:cNvSpPr>
            <a:spLocks noChangeArrowheads="1"/>
          </p:cNvSpPr>
          <p:nvPr/>
        </p:nvSpPr>
        <p:spPr bwMode="auto">
          <a:xfrm>
            <a:off x="284162" y="1335087"/>
            <a:ext cx="1143000" cy="320040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9" name="Oval 13"/>
          <p:cNvSpPr>
            <a:spLocks noChangeArrowheads="1"/>
          </p:cNvSpPr>
          <p:nvPr/>
        </p:nvSpPr>
        <p:spPr bwMode="auto">
          <a:xfrm>
            <a:off x="4570412" y="1600200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ko-KR" altLang="en-US" sz="24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  <a:sym typeface="Symbol" charset="2"/>
              </a:rPr>
              <a:t></a:t>
            </a:r>
            <a:endParaRPr lang="ko-KR" altLang="en-US" sz="24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  <a:sym typeface="Symbol" charset="2"/>
            </a:endParaRPr>
          </a:p>
        </p:txBody>
      </p:sp>
      <p:sp>
        <p:nvSpPr>
          <p:cNvPr id="1591310" name="Freeform 14"/>
          <p:cNvSpPr>
            <a:spLocks/>
          </p:cNvSpPr>
          <p:nvPr/>
        </p:nvSpPr>
        <p:spPr bwMode="auto">
          <a:xfrm>
            <a:off x="5027612" y="1828800"/>
            <a:ext cx="3175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1" name="Rectangle 15"/>
          <p:cNvSpPr>
            <a:spLocks noChangeArrowheads="1"/>
          </p:cNvSpPr>
          <p:nvPr/>
        </p:nvSpPr>
        <p:spPr bwMode="auto">
          <a:xfrm>
            <a:off x="5313362" y="1487487"/>
            <a:ext cx="1265238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Bounds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1591312" name="Rectangle 16"/>
          <p:cNvSpPr>
            <a:spLocks noChangeArrowheads="1"/>
          </p:cNvSpPr>
          <p:nvPr/>
        </p:nvSpPr>
        <p:spPr bwMode="auto">
          <a:xfrm rot="16200000">
            <a:off x="7643526" y="2682132"/>
            <a:ext cx="2088137" cy="3507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591313" name="Line 17"/>
          <p:cNvSpPr>
            <a:spLocks noChangeShapeType="1"/>
          </p:cNvSpPr>
          <p:nvPr/>
        </p:nvSpPr>
        <p:spPr bwMode="auto">
          <a:xfrm>
            <a:off x="7294562" y="922337"/>
            <a:ext cx="0" cy="4222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4" name="Line 18"/>
          <p:cNvSpPr>
            <a:spLocks noChangeShapeType="1"/>
          </p:cNvSpPr>
          <p:nvPr/>
        </p:nvSpPr>
        <p:spPr bwMode="auto">
          <a:xfrm>
            <a:off x="8437562" y="865187"/>
            <a:ext cx="0" cy="405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5" name="Line 19"/>
          <p:cNvSpPr>
            <a:spLocks noChangeShapeType="1"/>
          </p:cNvSpPr>
          <p:nvPr/>
        </p:nvSpPr>
        <p:spPr bwMode="auto">
          <a:xfrm>
            <a:off x="7307262" y="1335087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6" name="Line 20"/>
          <p:cNvSpPr>
            <a:spLocks noChangeShapeType="1"/>
          </p:cNvSpPr>
          <p:nvPr/>
        </p:nvSpPr>
        <p:spPr bwMode="auto">
          <a:xfrm>
            <a:off x="7292975" y="454977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7" name="Rectangle 21"/>
          <p:cNvSpPr>
            <a:spLocks noChangeArrowheads="1"/>
          </p:cNvSpPr>
          <p:nvPr/>
        </p:nvSpPr>
        <p:spPr bwMode="auto">
          <a:xfrm>
            <a:off x="7277100" y="2509837"/>
            <a:ext cx="11715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current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1591318" name="Rectangle 22"/>
          <p:cNvSpPr>
            <a:spLocks noChangeArrowheads="1"/>
          </p:cNvSpPr>
          <p:nvPr/>
        </p:nvSpPr>
        <p:spPr bwMode="auto">
          <a:xfrm>
            <a:off x="2168525" y="3787775"/>
            <a:ext cx="1590675" cy="53181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9" name="Rectangle 23"/>
          <p:cNvSpPr>
            <a:spLocks noChangeArrowheads="1"/>
          </p:cNvSpPr>
          <p:nvPr/>
        </p:nvSpPr>
        <p:spPr bwMode="auto">
          <a:xfrm>
            <a:off x="2282825" y="38385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0" name="Rectangle 24"/>
          <p:cNvSpPr>
            <a:spLocks noChangeArrowheads="1"/>
          </p:cNvSpPr>
          <p:nvPr/>
        </p:nvSpPr>
        <p:spPr bwMode="auto">
          <a:xfrm>
            <a:off x="2371725" y="3697287"/>
            <a:ext cx="1089025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Base</a:t>
            </a:r>
          </a:p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Register</a:t>
            </a:r>
          </a:p>
        </p:txBody>
      </p:sp>
      <p:sp>
        <p:nvSpPr>
          <p:cNvPr id="1591321" name="Oval 25"/>
          <p:cNvSpPr>
            <a:spLocks noChangeArrowheads="1"/>
          </p:cNvSpPr>
          <p:nvPr/>
        </p:nvSpPr>
        <p:spPr bwMode="auto">
          <a:xfrm>
            <a:off x="4551362" y="2935287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1322" name="Rectangle 26"/>
          <p:cNvSpPr>
            <a:spLocks noChangeArrowheads="1"/>
          </p:cNvSpPr>
          <p:nvPr/>
        </p:nvSpPr>
        <p:spPr bwMode="auto">
          <a:xfrm>
            <a:off x="2182812" y="2827337"/>
            <a:ext cx="1590675" cy="5318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3" name="Rectangle 27"/>
          <p:cNvSpPr>
            <a:spLocks noChangeArrowheads="1"/>
          </p:cNvSpPr>
          <p:nvPr/>
        </p:nvSpPr>
        <p:spPr bwMode="auto">
          <a:xfrm>
            <a:off x="2311400" y="287813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4" name="Freeform 28"/>
          <p:cNvSpPr>
            <a:spLocks/>
          </p:cNvSpPr>
          <p:nvPr/>
        </p:nvSpPr>
        <p:spPr bwMode="auto">
          <a:xfrm flipV="1">
            <a:off x="5008562" y="3087687"/>
            <a:ext cx="2298700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5" name="Rectangle 29"/>
          <p:cNvSpPr>
            <a:spLocks noChangeArrowheads="1"/>
          </p:cNvSpPr>
          <p:nvPr/>
        </p:nvSpPr>
        <p:spPr bwMode="auto">
          <a:xfrm>
            <a:off x="5008562" y="2478087"/>
            <a:ext cx="1065213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591326" name="Line 30"/>
          <p:cNvSpPr>
            <a:spLocks noChangeShapeType="1"/>
          </p:cNvSpPr>
          <p:nvPr/>
        </p:nvSpPr>
        <p:spPr bwMode="auto">
          <a:xfrm>
            <a:off x="1423987" y="3078162"/>
            <a:ext cx="766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7" name="Freeform 31"/>
          <p:cNvSpPr>
            <a:spLocks/>
          </p:cNvSpPr>
          <p:nvPr/>
        </p:nvSpPr>
        <p:spPr bwMode="auto">
          <a:xfrm>
            <a:off x="3786187" y="3011487"/>
            <a:ext cx="841375" cy="96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8" name="Rectangle 32"/>
          <p:cNvSpPr>
            <a:spLocks noChangeArrowheads="1"/>
          </p:cNvSpPr>
          <p:nvPr/>
        </p:nvSpPr>
        <p:spPr bwMode="auto">
          <a:xfrm>
            <a:off x="2428875" y="2782887"/>
            <a:ext cx="1130300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Effective</a:t>
            </a:r>
          </a:p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591329" name="Freeform 33"/>
          <p:cNvSpPr>
            <a:spLocks/>
          </p:cNvSpPr>
          <p:nvPr/>
        </p:nvSpPr>
        <p:spPr bwMode="auto">
          <a:xfrm flipH="1">
            <a:off x="4170362" y="2020887"/>
            <a:ext cx="457200" cy="990600"/>
          </a:xfrm>
          <a:custGeom>
            <a:avLst/>
            <a:gdLst/>
            <a:ahLst/>
            <a:cxnLst>
              <a:cxn ang="0">
                <a:pos x="192" y="672"/>
              </a:cxn>
              <a:cxn ang="0">
                <a:pos x="192" y="336"/>
              </a:cxn>
              <a:cxn ang="0">
                <a:pos x="0" y="0"/>
              </a:cxn>
            </a:cxnLst>
            <a:rect l="0" t="0" r="r" b="b"/>
            <a:pathLst>
              <a:path w="192" h="672">
                <a:moveTo>
                  <a:pt x="192" y="672"/>
                </a:moveTo>
                <a:lnTo>
                  <a:pt x="192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30" name="Text Box 34"/>
          <p:cNvSpPr txBox="1">
            <a:spLocks noChangeArrowheads="1"/>
          </p:cNvSpPr>
          <p:nvPr/>
        </p:nvSpPr>
        <p:spPr bwMode="auto">
          <a:xfrm>
            <a:off x="284162" y="5449887"/>
            <a:ext cx="8686800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Base and bounds registers are visible/accessible only when processor is running in the </a:t>
            </a: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supervisor mode</a:t>
            </a:r>
            <a:endParaRPr lang="en-US" altLang="ko-KR" sz="24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591331" name="Line 35"/>
          <p:cNvSpPr>
            <a:spLocks noChangeShapeType="1"/>
          </p:cNvSpPr>
          <p:nvPr/>
        </p:nvSpPr>
        <p:spPr bwMode="auto">
          <a:xfrm flipV="1">
            <a:off x="6989762" y="1335087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32" name="Text Box 36"/>
          <p:cNvSpPr txBox="1">
            <a:spLocks noChangeArrowheads="1"/>
          </p:cNvSpPr>
          <p:nvPr/>
        </p:nvSpPr>
        <p:spPr bwMode="auto">
          <a:xfrm>
            <a:off x="4170362" y="4230687"/>
            <a:ext cx="297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Base Physical Address</a:t>
            </a:r>
          </a:p>
        </p:txBody>
      </p:sp>
      <p:sp>
        <p:nvSpPr>
          <p:cNvPr id="1591333" name="Freeform 37"/>
          <p:cNvSpPr>
            <a:spLocks/>
          </p:cNvSpPr>
          <p:nvPr/>
        </p:nvSpPr>
        <p:spPr bwMode="auto">
          <a:xfrm>
            <a:off x="4094162" y="1411287"/>
            <a:ext cx="2895600" cy="1219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1584" y="0"/>
              </a:cxn>
              <a:cxn ang="0">
                <a:pos x="1584" y="768"/>
              </a:cxn>
              <a:cxn ang="0">
                <a:pos x="1728" y="768"/>
              </a:cxn>
            </a:cxnLst>
            <a:rect l="0" t="0" r="r" b="b"/>
            <a:pathLst>
              <a:path w="1728" h="768">
                <a:moveTo>
                  <a:pt x="0" y="288"/>
                </a:moveTo>
                <a:lnTo>
                  <a:pt x="0" y="0"/>
                </a:lnTo>
                <a:lnTo>
                  <a:pt x="1584" y="0"/>
                </a:lnTo>
                <a:lnTo>
                  <a:pt x="1584" y="768"/>
                </a:lnTo>
                <a:lnTo>
                  <a:pt x="1728" y="76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34" name="Text Box 38"/>
          <p:cNvSpPr txBox="1">
            <a:spLocks noChangeArrowheads="1"/>
          </p:cNvSpPr>
          <p:nvPr/>
        </p:nvSpPr>
        <p:spPr bwMode="auto">
          <a:xfrm>
            <a:off x="4170362" y="1062037"/>
            <a:ext cx="2209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Segment Length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F4E4-ADBC-464E-A1BE-D91A3F71E638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63" y="0"/>
            <a:ext cx="8859837" cy="919162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Separate Areas for Program and Data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1593407" name="Text Box 63"/>
          <p:cNvSpPr txBox="1">
            <a:spLocks noChangeArrowheads="1"/>
          </p:cNvSpPr>
          <p:nvPr/>
        </p:nvSpPr>
        <p:spPr bwMode="auto">
          <a:xfrm>
            <a:off x="5486400" y="2411412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593408" name="Text Box 64"/>
          <p:cNvSpPr txBox="1">
            <a:spLocks noChangeArrowheads="1"/>
          </p:cNvSpPr>
          <p:nvPr/>
        </p:nvSpPr>
        <p:spPr bwMode="auto">
          <a:xfrm>
            <a:off x="5486400" y="4621212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593349" name="Rectangle 5"/>
          <p:cNvSpPr>
            <a:spLocks noChangeArrowheads="1"/>
          </p:cNvSpPr>
          <p:nvPr/>
        </p:nvSpPr>
        <p:spPr bwMode="auto">
          <a:xfrm>
            <a:off x="1981200" y="3586162"/>
            <a:ext cx="1677988" cy="4667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50" name="Rectangle 6"/>
          <p:cNvSpPr>
            <a:spLocks noChangeArrowheads="1"/>
          </p:cNvSpPr>
          <p:nvPr/>
        </p:nvSpPr>
        <p:spPr bwMode="auto">
          <a:xfrm>
            <a:off x="1981200" y="4719637"/>
            <a:ext cx="1677988" cy="4667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51" name="Rectangle 7"/>
          <p:cNvSpPr>
            <a:spLocks noChangeArrowheads="1"/>
          </p:cNvSpPr>
          <p:nvPr/>
        </p:nvSpPr>
        <p:spPr bwMode="auto">
          <a:xfrm>
            <a:off x="7291388" y="3368675"/>
            <a:ext cx="1133475" cy="1971675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endParaRPr lang="ko-KR" altLang="en-US" sz="2000">
              <a:solidFill>
                <a:srgbClr val="56127A"/>
              </a:solidFill>
              <a:ea typeface="굴림" charset="-127"/>
              <a:cs typeface="굴림" charset="-127"/>
            </a:endParaRPr>
          </a:p>
        </p:txBody>
      </p:sp>
      <p:sp>
        <p:nvSpPr>
          <p:cNvPr id="1593352" name="Line 8"/>
          <p:cNvSpPr>
            <a:spLocks noChangeShapeType="1"/>
          </p:cNvSpPr>
          <p:nvPr/>
        </p:nvSpPr>
        <p:spPr bwMode="auto">
          <a:xfrm>
            <a:off x="7315200" y="53387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53" name="Line 9"/>
          <p:cNvSpPr>
            <a:spLocks noChangeShapeType="1"/>
          </p:cNvSpPr>
          <p:nvPr/>
        </p:nvSpPr>
        <p:spPr bwMode="auto">
          <a:xfrm>
            <a:off x="7297738" y="336232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54" name="Rectangle 10"/>
          <p:cNvSpPr>
            <a:spLocks noChangeArrowheads="1"/>
          </p:cNvSpPr>
          <p:nvPr/>
        </p:nvSpPr>
        <p:spPr bwMode="auto">
          <a:xfrm>
            <a:off x="7294563" y="1166812"/>
            <a:ext cx="1133475" cy="1979613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endParaRPr lang="ko-KR" altLang="en-US" sz="2000">
              <a:solidFill>
                <a:srgbClr val="56127A"/>
              </a:solidFill>
              <a:ea typeface="굴림" charset="-127"/>
              <a:cs typeface="굴림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200" y="1300162"/>
            <a:ext cx="1228725" cy="3044825"/>
            <a:chOff x="48" y="864"/>
            <a:chExt cx="774" cy="1918"/>
          </a:xfrm>
        </p:grpSpPr>
        <p:sp>
          <p:nvSpPr>
            <p:cNvPr id="1593356" name="Rectangle 12"/>
            <p:cNvSpPr>
              <a:spLocks noChangeArrowheads="1"/>
            </p:cNvSpPr>
            <p:nvPr/>
          </p:nvSpPr>
          <p:spPr bwMode="auto">
            <a:xfrm>
              <a:off x="192" y="1344"/>
              <a:ext cx="558" cy="20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l" defTabSz="585788"/>
              <a:r>
                <a:rPr lang="en-US" altLang="ko-KR" sz="17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Load X</a:t>
              </a:r>
            </a:p>
          </p:txBody>
        </p:sp>
        <p:sp>
          <p:nvSpPr>
            <p:cNvPr id="1593357" name="Rectangle 13"/>
            <p:cNvSpPr>
              <a:spLocks noChangeArrowheads="1"/>
            </p:cNvSpPr>
            <p:nvPr/>
          </p:nvSpPr>
          <p:spPr bwMode="auto">
            <a:xfrm>
              <a:off x="48" y="2160"/>
              <a:ext cx="774" cy="6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l" defTabSz="585788"/>
              <a:r>
                <a:rPr lang="en-US" altLang="ko-KR" sz="20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Program</a:t>
              </a:r>
            </a:p>
            <a:p>
              <a:pPr algn="l" defTabSz="585788"/>
              <a:r>
                <a:rPr lang="en-US" altLang="ko-KR" sz="20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Address</a:t>
              </a:r>
            </a:p>
            <a:p>
              <a:pPr algn="l" defTabSz="585788"/>
              <a:r>
                <a:rPr lang="en-US" altLang="ko-KR" sz="20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3358" name="Rectangle 14"/>
            <p:cNvSpPr>
              <a:spLocks noChangeArrowheads="1"/>
            </p:cNvSpPr>
            <p:nvPr/>
          </p:nvSpPr>
          <p:spPr bwMode="auto">
            <a:xfrm>
              <a:off x="96" y="864"/>
              <a:ext cx="720" cy="1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93359" name="Line 15"/>
          <p:cNvSpPr>
            <a:spLocks noChangeShapeType="1"/>
          </p:cNvSpPr>
          <p:nvPr/>
        </p:nvSpPr>
        <p:spPr bwMode="auto">
          <a:xfrm>
            <a:off x="1331913" y="2138362"/>
            <a:ext cx="674687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0" name="Rectangle 16"/>
          <p:cNvSpPr>
            <a:spLocks noChangeArrowheads="1"/>
          </p:cNvSpPr>
          <p:nvPr/>
        </p:nvSpPr>
        <p:spPr bwMode="auto">
          <a:xfrm rot="16200000">
            <a:off x="7761288" y="2782887"/>
            <a:ext cx="1771650" cy="36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/>
            <a:r>
              <a:rPr lang="en-US" altLang="ko-KR" sz="1900">
                <a:solidFill>
                  <a:srgbClr val="56127A"/>
                </a:solidFill>
                <a:ea typeface="굴림" charset="-127"/>
                <a:cs typeface="굴림" charset="-127"/>
              </a:rPr>
              <a:t>Main Memory</a:t>
            </a:r>
          </a:p>
        </p:txBody>
      </p:sp>
      <p:sp>
        <p:nvSpPr>
          <p:cNvPr id="1593361" name="Line 17"/>
          <p:cNvSpPr>
            <a:spLocks noChangeShapeType="1"/>
          </p:cNvSpPr>
          <p:nvPr/>
        </p:nvSpPr>
        <p:spPr bwMode="auto">
          <a:xfrm>
            <a:off x="7275513" y="1071562"/>
            <a:ext cx="0" cy="449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2" name="Line 18"/>
          <p:cNvSpPr>
            <a:spLocks noChangeShapeType="1"/>
          </p:cNvSpPr>
          <p:nvPr/>
        </p:nvSpPr>
        <p:spPr bwMode="auto">
          <a:xfrm>
            <a:off x="8418513" y="1071562"/>
            <a:ext cx="0" cy="441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3" name="Line 19"/>
          <p:cNvSpPr>
            <a:spLocks noChangeShapeType="1"/>
          </p:cNvSpPr>
          <p:nvPr/>
        </p:nvSpPr>
        <p:spPr bwMode="auto">
          <a:xfrm>
            <a:off x="7288213" y="11477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4" name="Rectangle 20"/>
          <p:cNvSpPr>
            <a:spLocks noChangeArrowheads="1"/>
          </p:cNvSpPr>
          <p:nvPr/>
        </p:nvSpPr>
        <p:spPr bwMode="auto">
          <a:xfrm>
            <a:off x="7232650" y="1754187"/>
            <a:ext cx="122555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data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1593365" name="Line 21"/>
          <p:cNvSpPr>
            <a:spLocks noChangeShapeType="1"/>
          </p:cNvSpPr>
          <p:nvPr/>
        </p:nvSpPr>
        <p:spPr bwMode="auto">
          <a:xfrm>
            <a:off x="7288213" y="31543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6" name="Rectangle 22"/>
          <p:cNvSpPr>
            <a:spLocks noChangeArrowheads="1"/>
          </p:cNvSpPr>
          <p:nvPr/>
        </p:nvSpPr>
        <p:spPr bwMode="auto">
          <a:xfrm>
            <a:off x="1981200" y="1425575"/>
            <a:ext cx="1663700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7" name="Rectangle 23"/>
          <p:cNvSpPr>
            <a:spLocks noChangeArrowheads="1"/>
          </p:cNvSpPr>
          <p:nvPr/>
        </p:nvSpPr>
        <p:spPr bwMode="auto">
          <a:xfrm>
            <a:off x="1981200" y="14382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8" name="Rectangle 24"/>
          <p:cNvSpPr>
            <a:spLocks noChangeArrowheads="1"/>
          </p:cNvSpPr>
          <p:nvPr/>
        </p:nvSpPr>
        <p:spPr bwMode="auto">
          <a:xfrm>
            <a:off x="1981200" y="1420812"/>
            <a:ext cx="1676399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Data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Bound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69" name="Rectangle 25"/>
          <p:cNvSpPr>
            <a:spLocks noChangeArrowheads="1"/>
          </p:cNvSpPr>
          <p:nvPr/>
        </p:nvSpPr>
        <p:spPr bwMode="auto">
          <a:xfrm>
            <a:off x="1981200" y="249872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0" name="Rectangle 26"/>
          <p:cNvSpPr>
            <a:spLocks noChangeArrowheads="1"/>
          </p:cNvSpPr>
          <p:nvPr/>
        </p:nvSpPr>
        <p:spPr bwMode="auto">
          <a:xfrm>
            <a:off x="1828800" y="1909762"/>
            <a:ext cx="2057400" cy="488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>
                <a:ea typeface="굴림" charset="-127"/>
                <a:cs typeface="굴림" charset="-127"/>
              </a:rPr>
              <a:t>Mem. Address Register</a:t>
            </a:r>
          </a:p>
        </p:txBody>
      </p:sp>
      <p:sp>
        <p:nvSpPr>
          <p:cNvPr id="1593371" name="Rectangle 27"/>
          <p:cNvSpPr>
            <a:spLocks noChangeArrowheads="1"/>
          </p:cNvSpPr>
          <p:nvPr/>
        </p:nvSpPr>
        <p:spPr bwMode="auto">
          <a:xfrm>
            <a:off x="1981200" y="1949450"/>
            <a:ext cx="1665288" cy="461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2" name="Rectangle 28"/>
          <p:cNvSpPr>
            <a:spLocks noChangeArrowheads="1"/>
          </p:cNvSpPr>
          <p:nvPr/>
        </p:nvSpPr>
        <p:spPr bwMode="auto">
          <a:xfrm>
            <a:off x="1981200" y="2519362"/>
            <a:ext cx="1663700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3" name="Rectangle 29"/>
          <p:cNvSpPr>
            <a:spLocks noChangeArrowheads="1"/>
          </p:cNvSpPr>
          <p:nvPr/>
        </p:nvSpPr>
        <p:spPr bwMode="auto">
          <a:xfrm>
            <a:off x="2057401" y="2519362"/>
            <a:ext cx="1600200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Data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Base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74" name="Oval 30"/>
          <p:cNvSpPr>
            <a:spLocks noChangeArrowheads="1"/>
          </p:cNvSpPr>
          <p:nvPr/>
        </p:nvSpPr>
        <p:spPr bwMode="auto">
          <a:xfrm>
            <a:off x="4837113" y="1376362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ko-KR" altLang="en-US" sz="2400">
                <a:solidFill>
                  <a:srgbClr val="56127A"/>
                </a:solidFill>
                <a:ea typeface="굴림" charset="-127"/>
                <a:cs typeface="굴림" charset="-127"/>
                <a:sym typeface="Symbol" charset="2"/>
              </a:rPr>
              <a:t></a:t>
            </a:r>
          </a:p>
        </p:txBody>
      </p:sp>
      <p:sp>
        <p:nvSpPr>
          <p:cNvPr id="1593375" name="Freeform 31"/>
          <p:cNvSpPr>
            <a:spLocks/>
          </p:cNvSpPr>
          <p:nvPr/>
        </p:nvSpPr>
        <p:spPr bwMode="auto">
          <a:xfrm flipV="1">
            <a:off x="3694113" y="1528762"/>
            <a:ext cx="11430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6" name="Freeform 32"/>
          <p:cNvSpPr>
            <a:spLocks/>
          </p:cNvSpPr>
          <p:nvPr/>
        </p:nvSpPr>
        <p:spPr bwMode="auto">
          <a:xfrm>
            <a:off x="5218113" y="2747962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7" name="Oval 33"/>
          <p:cNvSpPr>
            <a:spLocks noChangeArrowheads="1"/>
          </p:cNvSpPr>
          <p:nvPr/>
        </p:nvSpPr>
        <p:spPr bwMode="auto">
          <a:xfrm>
            <a:off x="4794250" y="2492375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>
                <a:solidFill>
                  <a:srgbClr val="56127A"/>
                </a:solidFill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3378" name="Freeform 34"/>
          <p:cNvSpPr>
            <a:spLocks/>
          </p:cNvSpPr>
          <p:nvPr/>
        </p:nvSpPr>
        <p:spPr bwMode="auto">
          <a:xfrm>
            <a:off x="5294313" y="1604962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9" name="Rectangle 35"/>
          <p:cNvSpPr>
            <a:spLocks noChangeArrowheads="1"/>
          </p:cNvSpPr>
          <p:nvPr/>
        </p:nvSpPr>
        <p:spPr bwMode="auto">
          <a:xfrm>
            <a:off x="5486400" y="1376362"/>
            <a:ext cx="1139825" cy="561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>
                <a:solidFill>
                  <a:srgbClr val="56127A"/>
                </a:solidFill>
                <a:ea typeface="굴림" charset="-127"/>
                <a:cs typeface="굴림" charset="-127"/>
              </a:rPr>
              <a:t>Bounds</a:t>
            </a:r>
          </a:p>
          <a:p>
            <a:pPr defTabSz="585788"/>
            <a:r>
              <a:rPr lang="en-US" altLang="ko-KR" sz="1600">
                <a:solidFill>
                  <a:srgbClr val="56127A"/>
                </a:solidFill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1593380" name="Line 36"/>
          <p:cNvSpPr>
            <a:spLocks noChangeShapeType="1"/>
          </p:cNvSpPr>
          <p:nvPr/>
        </p:nvSpPr>
        <p:spPr bwMode="auto">
          <a:xfrm flipV="1">
            <a:off x="3694113" y="2747962"/>
            <a:ext cx="109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1" name="Freeform 37"/>
          <p:cNvSpPr>
            <a:spLocks/>
          </p:cNvSpPr>
          <p:nvPr/>
        </p:nvSpPr>
        <p:spPr bwMode="auto">
          <a:xfrm>
            <a:off x="3694113" y="2138362"/>
            <a:ext cx="1219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0"/>
              </a:cxn>
              <a:cxn ang="0">
                <a:pos x="768" y="240"/>
              </a:cxn>
            </a:cxnLst>
            <a:rect l="0" t="0" r="r" b="b"/>
            <a:pathLst>
              <a:path w="768" h="240">
                <a:moveTo>
                  <a:pt x="0" y="0"/>
                </a:moveTo>
                <a:lnTo>
                  <a:pt x="528" y="0"/>
                </a:lnTo>
                <a:lnTo>
                  <a:pt x="768" y="24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2" name="Line 38"/>
          <p:cNvSpPr>
            <a:spLocks noChangeShapeType="1"/>
          </p:cNvSpPr>
          <p:nvPr/>
        </p:nvSpPr>
        <p:spPr bwMode="auto">
          <a:xfrm flipV="1">
            <a:off x="4532313" y="1757362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3" name="Freeform 39"/>
          <p:cNvSpPr>
            <a:spLocks/>
          </p:cNvSpPr>
          <p:nvPr/>
        </p:nvSpPr>
        <p:spPr bwMode="auto">
          <a:xfrm>
            <a:off x="3465513" y="2976562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4" name="Rectangle 40"/>
          <p:cNvSpPr>
            <a:spLocks noChangeArrowheads="1"/>
          </p:cNvSpPr>
          <p:nvPr/>
        </p:nvSpPr>
        <p:spPr bwMode="auto">
          <a:xfrm>
            <a:off x="1981200" y="36480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5" name="Rectangle 41"/>
          <p:cNvSpPr>
            <a:spLocks noChangeArrowheads="1"/>
          </p:cNvSpPr>
          <p:nvPr/>
        </p:nvSpPr>
        <p:spPr bwMode="auto">
          <a:xfrm>
            <a:off x="1981199" y="3586162"/>
            <a:ext cx="1676401" cy="4247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0" tIns="0" rIns="73025" bIns="0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Program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Bound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86" name="Rectangle 42"/>
          <p:cNvSpPr>
            <a:spLocks noChangeArrowheads="1"/>
          </p:cNvSpPr>
          <p:nvPr/>
        </p:nvSpPr>
        <p:spPr bwMode="auto">
          <a:xfrm>
            <a:off x="1986570" y="4164012"/>
            <a:ext cx="1721224" cy="2891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 smtClean="0">
                <a:ea typeface="굴림" charset="-127"/>
                <a:cs typeface="굴림" charset="-127"/>
              </a:rPr>
              <a:t>Program Counter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87" name="Rectangle 43"/>
          <p:cNvSpPr>
            <a:spLocks noChangeArrowheads="1"/>
          </p:cNvSpPr>
          <p:nvPr/>
        </p:nvSpPr>
        <p:spPr bwMode="auto">
          <a:xfrm>
            <a:off x="1981200" y="4159250"/>
            <a:ext cx="1665288" cy="461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8" name="Rectangle 44"/>
          <p:cNvSpPr>
            <a:spLocks noChangeArrowheads="1"/>
          </p:cNvSpPr>
          <p:nvPr/>
        </p:nvSpPr>
        <p:spPr bwMode="auto">
          <a:xfrm>
            <a:off x="1981200" y="4697412"/>
            <a:ext cx="1676400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Program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Base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89" name="Oval 45"/>
          <p:cNvSpPr>
            <a:spLocks noChangeArrowheads="1"/>
          </p:cNvSpPr>
          <p:nvPr/>
        </p:nvSpPr>
        <p:spPr bwMode="auto">
          <a:xfrm>
            <a:off x="4837113" y="3586162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ko-KR" altLang="en-US" sz="2400" dirty="0" smtClean="0">
                <a:solidFill>
                  <a:srgbClr val="56127A"/>
                </a:solidFill>
                <a:ea typeface="굴림" charset="-127"/>
                <a:cs typeface="굴림" charset="-127"/>
                <a:sym typeface="Symbol" charset="2"/>
              </a:rPr>
              <a:t></a:t>
            </a:r>
            <a:endParaRPr lang="ko-KR" altLang="en-US" sz="2400" dirty="0">
              <a:solidFill>
                <a:srgbClr val="56127A"/>
              </a:solidFill>
              <a:ea typeface="굴림" charset="-127"/>
              <a:cs typeface="굴림" charset="-127"/>
              <a:sym typeface="Symbol" charset="2"/>
            </a:endParaRPr>
          </a:p>
        </p:txBody>
      </p:sp>
      <p:sp>
        <p:nvSpPr>
          <p:cNvPr id="1593390" name="Freeform 46"/>
          <p:cNvSpPr>
            <a:spLocks/>
          </p:cNvSpPr>
          <p:nvPr/>
        </p:nvSpPr>
        <p:spPr bwMode="auto">
          <a:xfrm flipV="1">
            <a:off x="3694113" y="3738562"/>
            <a:ext cx="11430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1" name="Freeform 47"/>
          <p:cNvSpPr>
            <a:spLocks/>
          </p:cNvSpPr>
          <p:nvPr/>
        </p:nvSpPr>
        <p:spPr bwMode="auto">
          <a:xfrm>
            <a:off x="5218113" y="4957762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2" name="Oval 48"/>
          <p:cNvSpPr>
            <a:spLocks noChangeArrowheads="1"/>
          </p:cNvSpPr>
          <p:nvPr/>
        </p:nvSpPr>
        <p:spPr bwMode="auto">
          <a:xfrm>
            <a:off x="4794250" y="4702175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>
                <a:solidFill>
                  <a:srgbClr val="56127A"/>
                </a:solidFill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3393" name="Rectangle 49"/>
          <p:cNvSpPr>
            <a:spLocks noChangeArrowheads="1"/>
          </p:cNvSpPr>
          <p:nvPr/>
        </p:nvSpPr>
        <p:spPr bwMode="auto">
          <a:xfrm>
            <a:off x="5499100" y="3552825"/>
            <a:ext cx="1139825" cy="561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>
                <a:solidFill>
                  <a:srgbClr val="56127A"/>
                </a:solidFill>
                <a:ea typeface="굴림" charset="-127"/>
                <a:cs typeface="굴림" charset="-127"/>
              </a:rPr>
              <a:t>Bounds</a:t>
            </a:r>
          </a:p>
          <a:p>
            <a:pPr defTabSz="585788"/>
            <a:r>
              <a:rPr lang="en-US" altLang="ko-KR" sz="1600">
                <a:solidFill>
                  <a:srgbClr val="56127A"/>
                </a:solidFill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1593394" name="Line 50"/>
          <p:cNvSpPr>
            <a:spLocks noChangeShapeType="1"/>
          </p:cNvSpPr>
          <p:nvPr/>
        </p:nvSpPr>
        <p:spPr bwMode="auto">
          <a:xfrm flipV="1">
            <a:off x="3694113" y="4957762"/>
            <a:ext cx="109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5" name="Freeform 51"/>
          <p:cNvSpPr>
            <a:spLocks/>
          </p:cNvSpPr>
          <p:nvPr/>
        </p:nvSpPr>
        <p:spPr bwMode="auto">
          <a:xfrm>
            <a:off x="3694113" y="4348162"/>
            <a:ext cx="1219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0"/>
              </a:cxn>
              <a:cxn ang="0">
                <a:pos x="768" y="240"/>
              </a:cxn>
            </a:cxnLst>
            <a:rect l="0" t="0" r="r" b="b"/>
            <a:pathLst>
              <a:path w="768" h="240">
                <a:moveTo>
                  <a:pt x="0" y="0"/>
                </a:moveTo>
                <a:lnTo>
                  <a:pt x="528" y="0"/>
                </a:lnTo>
                <a:lnTo>
                  <a:pt x="768" y="24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6" name="Line 52"/>
          <p:cNvSpPr>
            <a:spLocks noChangeShapeType="1"/>
          </p:cNvSpPr>
          <p:nvPr/>
        </p:nvSpPr>
        <p:spPr bwMode="auto">
          <a:xfrm flipV="1">
            <a:off x="4532313" y="3967162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7" name="Freeform 53"/>
          <p:cNvSpPr>
            <a:spLocks/>
          </p:cNvSpPr>
          <p:nvPr/>
        </p:nvSpPr>
        <p:spPr bwMode="auto">
          <a:xfrm>
            <a:off x="3465513" y="5186362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8" name="Rectangle 54"/>
          <p:cNvSpPr>
            <a:spLocks noChangeArrowheads="1"/>
          </p:cNvSpPr>
          <p:nvPr/>
        </p:nvSpPr>
        <p:spPr bwMode="auto">
          <a:xfrm>
            <a:off x="5140325" y="2259012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ko-KR" altLang="en-US" sz="2400">
              <a:ea typeface="굴림" charset="-127"/>
              <a:cs typeface="굴림" charset="-127"/>
            </a:endParaRP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4191000" y="1147762"/>
            <a:ext cx="2819400" cy="1976438"/>
            <a:chOff x="2640" y="768"/>
            <a:chExt cx="1776" cy="1245"/>
          </a:xfrm>
        </p:grpSpPr>
        <p:sp>
          <p:nvSpPr>
            <p:cNvPr id="1593400" name="Freeform 56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3401" name="Line 57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4191000" y="3357562"/>
            <a:ext cx="2819400" cy="1976438"/>
            <a:chOff x="2640" y="768"/>
            <a:chExt cx="1776" cy="1245"/>
          </a:xfrm>
        </p:grpSpPr>
        <p:sp>
          <p:nvSpPr>
            <p:cNvPr id="1593403" name="Freeform 59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3404" name="Line 60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93405" name="Rectangle 61"/>
          <p:cNvSpPr>
            <a:spLocks noChangeArrowheads="1"/>
          </p:cNvSpPr>
          <p:nvPr/>
        </p:nvSpPr>
        <p:spPr bwMode="auto">
          <a:xfrm>
            <a:off x="7256463" y="3998912"/>
            <a:ext cx="11430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r>
              <a:rPr lang="en-US" altLang="ko-KR">
                <a:ea typeface="굴림" charset="-127"/>
                <a:cs typeface="굴림" charset="-127"/>
              </a:rPr>
              <a:t>program</a:t>
            </a:r>
          </a:p>
          <a:p>
            <a:pPr algn="l"/>
            <a:r>
              <a:rPr lang="en-US" altLang="ko-KR"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1593406" name="Freeform 62"/>
          <p:cNvSpPr>
            <a:spLocks/>
          </p:cNvSpPr>
          <p:nvPr/>
        </p:nvSpPr>
        <p:spPr bwMode="auto">
          <a:xfrm>
            <a:off x="5334000" y="3814762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409" name="Text Box 65"/>
          <p:cNvSpPr txBox="1">
            <a:spLocks noChangeArrowheads="1"/>
          </p:cNvSpPr>
          <p:nvPr/>
        </p:nvSpPr>
        <p:spPr bwMode="auto">
          <a:xfrm>
            <a:off x="3581400" y="1801812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Logical Address</a:t>
            </a:r>
          </a:p>
        </p:txBody>
      </p:sp>
      <p:sp>
        <p:nvSpPr>
          <p:cNvPr id="1593410" name="Text Box 66"/>
          <p:cNvSpPr txBox="1">
            <a:spLocks noChangeArrowheads="1"/>
          </p:cNvSpPr>
          <p:nvPr/>
        </p:nvSpPr>
        <p:spPr bwMode="auto">
          <a:xfrm>
            <a:off x="3581400" y="4011612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Logical Address</a:t>
            </a:r>
          </a:p>
        </p:txBody>
      </p:sp>
      <p:sp>
        <p:nvSpPr>
          <p:cNvPr id="67" name="Rectangle 3"/>
          <p:cNvSpPr>
            <a:spLocks noChangeArrowheads="1"/>
          </p:cNvSpPr>
          <p:nvPr/>
        </p:nvSpPr>
        <p:spPr bwMode="auto">
          <a:xfrm>
            <a:off x="152400" y="5491162"/>
            <a:ext cx="8897938" cy="758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What is an advantage of this separation?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(Scheme used on all Cray vector supercomputers prior to X1, 2002)</a:t>
            </a:r>
            <a:endParaRPr lang="en-US" altLang="ko-KR" sz="24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7733-AE3A-F74A-BEAD-1A4338685DB6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7970" name="Line 2"/>
          <p:cNvSpPr>
            <a:spLocks noChangeShapeType="1"/>
          </p:cNvSpPr>
          <p:nvPr/>
        </p:nvSpPr>
        <p:spPr bwMode="auto">
          <a:xfrm>
            <a:off x="5638800" y="24384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7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292975" cy="736600"/>
          </a:xfrm>
        </p:spPr>
        <p:txBody>
          <a:bodyPr/>
          <a:lstStyle/>
          <a:p>
            <a:r>
              <a:rPr lang="en-US"/>
              <a:t>Base and Bound Machine</a:t>
            </a:r>
          </a:p>
        </p:txBody>
      </p:sp>
      <p:sp>
        <p:nvSpPr>
          <p:cNvPr id="1747973" name="Line 5"/>
          <p:cNvSpPr>
            <a:spLocks noChangeShapeType="1"/>
          </p:cNvSpPr>
          <p:nvPr/>
        </p:nvSpPr>
        <p:spPr bwMode="auto">
          <a:xfrm>
            <a:off x="8077200" y="2438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74" name="Line 6"/>
          <p:cNvSpPr>
            <a:spLocks noChangeShapeType="1"/>
          </p:cNvSpPr>
          <p:nvPr/>
        </p:nvSpPr>
        <p:spPr bwMode="auto">
          <a:xfrm>
            <a:off x="2895600" y="2438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1828800"/>
            <a:ext cx="304800" cy="1219200"/>
            <a:chOff x="336" y="1200"/>
            <a:chExt cx="144" cy="720"/>
          </a:xfrm>
        </p:grpSpPr>
        <p:sp>
          <p:nvSpPr>
            <p:cNvPr id="1747976" name="Rectangle 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PC</a:t>
              </a:r>
            </a:p>
          </p:txBody>
        </p:sp>
        <p:sp>
          <p:nvSpPr>
            <p:cNvPr id="1747977" name="Freeform 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78" name="Rectangle 10"/>
          <p:cNvSpPr>
            <a:spLocks noChangeArrowheads="1"/>
          </p:cNvSpPr>
          <p:nvPr/>
        </p:nvSpPr>
        <p:spPr bwMode="auto">
          <a:xfrm>
            <a:off x="1981200" y="20574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828800"/>
            <a:ext cx="304800" cy="1219200"/>
            <a:chOff x="336" y="1200"/>
            <a:chExt cx="144" cy="720"/>
          </a:xfrm>
        </p:grpSpPr>
        <p:sp>
          <p:nvSpPr>
            <p:cNvPr id="174798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174798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82" name="Rectangle 14"/>
          <p:cNvSpPr>
            <a:spLocks noChangeArrowheads="1"/>
          </p:cNvSpPr>
          <p:nvPr/>
        </p:nvSpPr>
        <p:spPr bwMode="auto">
          <a:xfrm>
            <a:off x="3505200" y="19050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828800"/>
            <a:ext cx="304800" cy="1219200"/>
            <a:chOff x="336" y="1200"/>
            <a:chExt cx="144" cy="720"/>
          </a:xfrm>
        </p:grpSpPr>
        <p:sp>
          <p:nvSpPr>
            <p:cNvPr id="174798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174798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86" name="Freeform 18"/>
          <p:cNvSpPr>
            <a:spLocks/>
          </p:cNvSpPr>
          <p:nvPr/>
        </p:nvSpPr>
        <p:spPr bwMode="auto">
          <a:xfrm>
            <a:off x="5257800" y="19050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828800"/>
            <a:ext cx="304800" cy="1219200"/>
            <a:chOff x="336" y="1200"/>
            <a:chExt cx="144" cy="720"/>
          </a:xfrm>
        </p:grpSpPr>
        <p:sp>
          <p:nvSpPr>
            <p:cNvPr id="174798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M</a:t>
              </a:r>
            </a:p>
          </p:txBody>
        </p:sp>
        <p:sp>
          <p:nvSpPr>
            <p:cNvPr id="174798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90" name="Rectangle 22"/>
          <p:cNvSpPr>
            <a:spLocks noChangeArrowheads="1"/>
          </p:cNvSpPr>
          <p:nvPr/>
        </p:nvSpPr>
        <p:spPr bwMode="auto">
          <a:xfrm>
            <a:off x="7162800" y="19812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Cache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8229600" y="1828800"/>
            <a:ext cx="304800" cy="1219200"/>
            <a:chOff x="336" y="1200"/>
            <a:chExt cx="144" cy="720"/>
          </a:xfrm>
        </p:grpSpPr>
        <p:sp>
          <p:nvSpPr>
            <p:cNvPr id="1747992" name="Rectangle 24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W</a:t>
              </a:r>
            </a:p>
          </p:txBody>
        </p:sp>
        <p:sp>
          <p:nvSpPr>
            <p:cNvPr id="1747993" name="Freeform 25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94" name="Line 26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95" name="Line 27"/>
          <p:cNvSpPr>
            <a:spLocks noChangeShapeType="1"/>
          </p:cNvSpPr>
          <p:nvPr/>
        </p:nvSpPr>
        <p:spPr bwMode="auto">
          <a:xfrm>
            <a:off x="51054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96" name="Text Box 28"/>
          <p:cNvSpPr txBox="1">
            <a:spLocks noChangeArrowheads="1"/>
          </p:cNvSpPr>
          <p:nvPr/>
        </p:nvSpPr>
        <p:spPr bwMode="auto">
          <a:xfrm>
            <a:off x="5310188" y="2286000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1747997" name="Line 29"/>
          <p:cNvSpPr>
            <a:spLocks noChangeShapeType="1"/>
          </p:cNvSpPr>
          <p:nvPr/>
        </p:nvSpPr>
        <p:spPr bwMode="auto">
          <a:xfrm>
            <a:off x="990600" y="24384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98" name="Rectangle 30"/>
          <p:cNvSpPr>
            <a:spLocks noChangeArrowheads="1"/>
          </p:cNvSpPr>
          <p:nvPr/>
        </p:nvSpPr>
        <p:spPr bwMode="auto">
          <a:xfrm>
            <a:off x="3429000" y="502920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Main Memory (DRAM)</a:t>
            </a:r>
          </a:p>
        </p:txBody>
      </p:sp>
      <p:sp>
        <p:nvSpPr>
          <p:cNvPr id="1747999" name="Rectangle 31"/>
          <p:cNvSpPr>
            <a:spLocks noChangeArrowheads="1"/>
          </p:cNvSpPr>
          <p:nvPr/>
        </p:nvSpPr>
        <p:spPr bwMode="auto">
          <a:xfrm>
            <a:off x="3733800" y="39624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Memory Controller</a:t>
            </a:r>
          </a:p>
        </p:txBody>
      </p:sp>
      <p:sp>
        <p:nvSpPr>
          <p:cNvPr id="1748000" name="Freeform 32"/>
          <p:cNvSpPr>
            <a:spLocks/>
          </p:cNvSpPr>
          <p:nvPr/>
        </p:nvSpPr>
        <p:spPr bwMode="auto">
          <a:xfrm>
            <a:off x="6400800" y="2667000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01" name="Freeform 33"/>
          <p:cNvSpPr>
            <a:spLocks/>
          </p:cNvSpPr>
          <p:nvPr/>
        </p:nvSpPr>
        <p:spPr bwMode="auto">
          <a:xfrm flipH="1">
            <a:off x="2438400" y="2743200"/>
            <a:ext cx="1295400" cy="15240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02" name="Line 34"/>
          <p:cNvSpPr>
            <a:spLocks noChangeShapeType="1"/>
          </p:cNvSpPr>
          <p:nvPr/>
        </p:nvSpPr>
        <p:spPr bwMode="auto">
          <a:xfrm>
            <a:off x="5105400" y="4572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04" name="Text Box 36"/>
          <p:cNvSpPr txBox="1">
            <a:spLocks noChangeArrowheads="1"/>
          </p:cNvSpPr>
          <p:nvPr/>
        </p:nvSpPr>
        <p:spPr bwMode="auto">
          <a:xfrm>
            <a:off x="6553200" y="26670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sp>
        <p:nvSpPr>
          <p:cNvPr id="1748005" name="Text Box 37"/>
          <p:cNvSpPr txBox="1">
            <a:spLocks noChangeArrowheads="1"/>
          </p:cNvSpPr>
          <p:nvPr/>
        </p:nvSpPr>
        <p:spPr bwMode="auto">
          <a:xfrm>
            <a:off x="6629400" y="36576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748006" name="Text Box 38"/>
          <p:cNvSpPr txBox="1">
            <a:spLocks noChangeArrowheads="1"/>
          </p:cNvSpPr>
          <p:nvPr/>
        </p:nvSpPr>
        <p:spPr bwMode="auto">
          <a:xfrm>
            <a:off x="2362200" y="36576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748007" name="Text Box 39"/>
          <p:cNvSpPr txBox="1">
            <a:spLocks noChangeArrowheads="1"/>
          </p:cNvSpPr>
          <p:nvPr/>
        </p:nvSpPr>
        <p:spPr bwMode="auto">
          <a:xfrm>
            <a:off x="4724400" y="4586287"/>
            <a:ext cx="2438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8009" name="Rectangle 41"/>
          <p:cNvSpPr>
            <a:spLocks noChangeArrowheads="1"/>
          </p:cNvSpPr>
          <p:nvPr/>
        </p:nvSpPr>
        <p:spPr bwMode="auto">
          <a:xfrm>
            <a:off x="609600" y="4710113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5105399" y="762009"/>
            <a:ext cx="1240397" cy="498476"/>
            <a:chOff x="337" y="3052"/>
            <a:chExt cx="1095" cy="314"/>
          </a:xfrm>
        </p:grpSpPr>
        <p:sp>
          <p:nvSpPr>
            <p:cNvPr id="1748008" name="Rectangle 40"/>
            <p:cNvSpPr>
              <a:spLocks noChangeArrowheads="1"/>
            </p:cNvSpPr>
            <p:nvPr/>
          </p:nvSpPr>
          <p:spPr bwMode="auto">
            <a:xfrm>
              <a:off x="384" y="3055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010" name="Rectangle 42"/>
            <p:cNvSpPr>
              <a:spLocks noChangeArrowheads="1"/>
            </p:cNvSpPr>
            <p:nvPr/>
          </p:nvSpPr>
          <p:spPr bwMode="auto">
            <a:xfrm>
              <a:off x="337" y="3052"/>
              <a:ext cx="1076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>
                  <a:ea typeface="굴림" charset="-127"/>
                  <a:cs typeface="굴림" charset="-127"/>
                </a:rPr>
                <a:t>Data </a:t>
              </a:r>
              <a:r>
                <a:rPr lang="en-US" altLang="ko-KR" sz="1600" dirty="0" smtClean="0">
                  <a:ea typeface="굴림" charset="-127"/>
                  <a:cs typeface="굴림" charset="-127"/>
                </a:rPr>
                <a:t>Bound Register</a:t>
              </a:r>
              <a:endParaRPr lang="en-US" altLang="ko-KR" sz="1600" dirty="0">
                <a:ea typeface="굴림" charset="-127"/>
                <a:cs typeface="굴림" charset="-127"/>
              </a:endParaRPr>
            </a:p>
          </p:txBody>
        </p:sp>
      </p:grpSp>
      <p:sp>
        <p:nvSpPr>
          <p:cNvPr id="1748011" name="Rectangle 43"/>
          <p:cNvSpPr>
            <a:spLocks noChangeArrowheads="1"/>
          </p:cNvSpPr>
          <p:nvPr/>
        </p:nvSpPr>
        <p:spPr bwMode="auto">
          <a:xfrm>
            <a:off x="609600" y="5770563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410199" y="3276600"/>
            <a:ext cx="1294939" cy="498475"/>
            <a:chOff x="2016" y="816"/>
            <a:chExt cx="1058" cy="314"/>
          </a:xfrm>
        </p:grpSpPr>
        <p:sp>
          <p:nvSpPr>
            <p:cNvPr id="1748014" name="Rectangle 46"/>
            <p:cNvSpPr>
              <a:spLocks noChangeArrowheads="1"/>
            </p:cNvSpPr>
            <p:nvPr/>
          </p:nvSpPr>
          <p:spPr bwMode="auto">
            <a:xfrm>
              <a:off x="2016" y="816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015" name="Rectangle 47"/>
            <p:cNvSpPr>
              <a:spLocks noChangeArrowheads="1"/>
            </p:cNvSpPr>
            <p:nvPr/>
          </p:nvSpPr>
          <p:spPr bwMode="auto">
            <a:xfrm>
              <a:off x="2016" y="816"/>
              <a:ext cx="1058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>
                  <a:ea typeface="굴림" charset="-127"/>
                  <a:cs typeface="굴림" charset="-127"/>
                </a:rPr>
                <a:t>Data </a:t>
              </a:r>
              <a:r>
                <a:rPr lang="en-US" altLang="ko-KR" sz="1600" dirty="0" smtClean="0">
                  <a:ea typeface="굴림" charset="-127"/>
                  <a:cs typeface="굴림" charset="-127"/>
                </a:rPr>
                <a:t>Base Register</a:t>
              </a:r>
              <a:endParaRPr lang="en-US" altLang="ko-KR" sz="1600" dirty="0">
                <a:ea typeface="굴림" charset="-127"/>
                <a:cs typeface="굴림" charset="-127"/>
              </a:endParaRPr>
            </a:p>
          </p:txBody>
        </p:sp>
      </p:grpSp>
      <p:sp>
        <p:nvSpPr>
          <p:cNvPr id="1748016" name="Oval 48"/>
          <p:cNvSpPr>
            <a:spLocks noChangeArrowheads="1"/>
          </p:cNvSpPr>
          <p:nvPr/>
        </p:nvSpPr>
        <p:spPr bwMode="auto">
          <a:xfrm>
            <a:off x="6629400" y="1066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ko-KR" altLang="en-US" sz="2400">
                <a:solidFill>
                  <a:srgbClr val="56127A"/>
                </a:solidFill>
                <a:ea typeface="굴림" charset="-127"/>
                <a:cs typeface="굴림" charset="-127"/>
                <a:sym typeface="Symbol" charset="2"/>
              </a:rPr>
              <a:t></a:t>
            </a:r>
          </a:p>
        </p:txBody>
      </p:sp>
      <p:sp>
        <p:nvSpPr>
          <p:cNvPr id="1748018" name="Oval 50"/>
          <p:cNvSpPr>
            <a:spLocks noChangeArrowheads="1"/>
          </p:cNvSpPr>
          <p:nvPr/>
        </p:nvSpPr>
        <p:spPr bwMode="auto">
          <a:xfrm>
            <a:off x="6400800" y="2209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>
                <a:solidFill>
                  <a:srgbClr val="56127A"/>
                </a:solidFill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748019" name="Line 51"/>
          <p:cNvSpPr>
            <a:spLocks noChangeShapeType="1"/>
          </p:cNvSpPr>
          <p:nvPr/>
        </p:nvSpPr>
        <p:spPr bwMode="auto">
          <a:xfrm rot="5400000" flipH="1" flipV="1">
            <a:off x="6172200" y="2895600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22" name="Rectangle 54"/>
          <p:cNvSpPr>
            <a:spLocks noChangeArrowheads="1"/>
          </p:cNvSpPr>
          <p:nvPr/>
        </p:nvSpPr>
        <p:spPr bwMode="auto">
          <a:xfrm>
            <a:off x="3768725" y="553085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ko-KR" altLang="en-US" sz="2400">
              <a:ea typeface="굴림" charset="-127"/>
              <a:cs typeface="굴림" charset="-127"/>
            </a:endParaRPr>
          </a:p>
        </p:txBody>
      </p:sp>
      <p:sp>
        <p:nvSpPr>
          <p:cNvPr id="1748024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685800" y="5562600"/>
            <a:ext cx="7848600" cy="838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i="1" dirty="0"/>
              <a:t>[ Can fold addition of base register into (</a:t>
            </a:r>
            <a:r>
              <a:rPr lang="en-US" sz="2000" i="1" dirty="0" err="1"/>
              <a:t>base+offset</a:t>
            </a:r>
            <a:r>
              <a:rPr lang="en-US" sz="2000" i="1" dirty="0"/>
              <a:t>) calculation using a carry-save adder (</a:t>
            </a:r>
            <a:r>
              <a:rPr lang="en-US" sz="2000" i="1" dirty="0" smtClean="0"/>
              <a:t>sums </a:t>
            </a:r>
            <a:r>
              <a:rPr lang="en-US" sz="2000" i="1" dirty="0"/>
              <a:t>three numbers with only a few gate delays more than adding two numbers) ]</a:t>
            </a:r>
          </a:p>
        </p:txBody>
      </p:sp>
      <p:sp>
        <p:nvSpPr>
          <p:cNvPr id="1748028" name="Line 60"/>
          <p:cNvSpPr>
            <a:spLocks noChangeShapeType="1"/>
          </p:cNvSpPr>
          <p:nvPr/>
        </p:nvSpPr>
        <p:spPr bwMode="auto">
          <a:xfrm flipV="1">
            <a:off x="6248400" y="1524000"/>
            <a:ext cx="533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29" name="Line 61"/>
          <p:cNvSpPr>
            <a:spLocks noChangeShapeType="1"/>
          </p:cNvSpPr>
          <p:nvPr/>
        </p:nvSpPr>
        <p:spPr bwMode="auto">
          <a:xfrm>
            <a:off x="6324600" y="1066800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30" name="Text Box 62"/>
          <p:cNvSpPr txBox="1">
            <a:spLocks noChangeArrowheads="1"/>
          </p:cNvSpPr>
          <p:nvPr/>
        </p:nvSpPr>
        <p:spPr bwMode="auto">
          <a:xfrm>
            <a:off x="5486400" y="12954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Logical Address</a:t>
            </a:r>
          </a:p>
        </p:txBody>
      </p:sp>
      <p:sp>
        <p:nvSpPr>
          <p:cNvPr id="1748032" name="Line 64"/>
          <p:cNvSpPr>
            <a:spLocks noChangeShapeType="1"/>
          </p:cNvSpPr>
          <p:nvPr/>
        </p:nvSpPr>
        <p:spPr bwMode="auto">
          <a:xfrm>
            <a:off x="7086600" y="129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33" name="Rectangle 65"/>
          <p:cNvSpPr>
            <a:spLocks noChangeArrowheads="1"/>
          </p:cNvSpPr>
          <p:nvPr/>
        </p:nvSpPr>
        <p:spPr bwMode="auto">
          <a:xfrm>
            <a:off x="7117532" y="914400"/>
            <a:ext cx="1797868" cy="31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 dirty="0" smtClean="0">
                <a:ea typeface="굴림" charset="-127"/>
                <a:cs typeface="굴림" charset="-127"/>
              </a:rPr>
              <a:t>Bounds Violation</a:t>
            </a:r>
            <a:r>
              <a:rPr lang="en-US" altLang="ko-KR" sz="1600" dirty="0"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1748034" name="Text Box 66"/>
          <p:cNvSpPr txBox="1">
            <a:spLocks noChangeArrowheads="1"/>
          </p:cNvSpPr>
          <p:nvPr/>
        </p:nvSpPr>
        <p:spPr bwMode="auto">
          <a:xfrm>
            <a:off x="1295400" y="26670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106623" y="762000"/>
            <a:ext cx="1366578" cy="498475"/>
            <a:chOff x="384" y="3052"/>
            <a:chExt cx="1123" cy="314"/>
          </a:xfrm>
        </p:grpSpPr>
        <p:sp>
          <p:nvSpPr>
            <p:cNvPr id="1748036" name="Rectangle 68"/>
            <p:cNvSpPr>
              <a:spLocks noChangeArrowheads="1"/>
            </p:cNvSpPr>
            <p:nvPr/>
          </p:nvSpPr>
          <p:spPr bwMode="auto">
            <a:xfrm>
              <a:off x="384" y="3055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037" name="Rectangle 69"/>
            <p:cNvSpPr>
              <a:spLocks noChangeArrowheads="1"/>
            </p:cNvSpPr>
            <p:nvPr/>
          </p:nvSpPr>
          <p:spPr bwMode="auto">
            <a:xfrm>
              <a:off x="422" y="3052"/>
              <a:ext cx="1085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 err="1">
                  <a:ea typeface="굴림" charset="-127"/>
                  <a:cs typeface="굴림" charset="-127"/>
                </a:rPr>
                <a:t>Prog</a:t>
              </a:r>
              <a:r>
                <a:rPr lang="en-US" altLang="ko-KR" sz="1600" dirty="0">
                  <a:ea typeface="굴림" charset="-127"/>
                  <a:cs typeface="굴림" charset="-127"/>
                </a:rPr>
                <a:t>. </a:t>
              </a:r>
              <a:r>
                <a:rPr lang="en-US" altLang="ko-KR" sz="1600" dirty="0" smtClean="0">
                  <a:ea typeface="굴림" charset="-127"/>
                  <a:cs typeface="굴림" charset="-127"/>
                </a:rPr>
                <a:t>Bound Register</a:t>
              </a:r>
              <a:endParaRPr lang="en-US" altLang="ko-KR" sz="1600" dirty="0">
                <a:ea typeface="굴림" charset="-127"/>
                <a:cs typeface="굴림" charset="-127"/>
              </a:endParaRPr>
            </a:p>
          </p:txBody>
        </p: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228323" y="3276600"/>
            <a:ext cx="1447907" cy="498475"/>
            <a:chOff x="2001" y="816"/>
            <a:chExt cx="1065" cy="314"/>
          </a:xfrm>
        </p:grpSpPr>
        <p:sp>
          <p:nvSpPr>
            <p:cNvPr id="1748039" name="Rectangle 71"/>
            <p:cNvSpPr>
              <a:spLocks noChangeArrowheads="1"/>
            </p:cNvSpPr>
            <p:nvPr/>
          </p:nvSpPr>
          <p:spPr bwMode="auto">
            <a:xfrm>
              <a:off x="2016" y="816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040" name="Rectangle 72"/>
            <p:cNvSpPr>
              <a:spLocks noChangeArrowheads="1"/>
            </p:cNvSpPr>
            <p:nvPr/>
          </p:nvSpPr>
          <p:spPr bwMode="auto">
            <a:xfrm>
              <a:off x="2001" y="816"/>
              <a:ext cx="1065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>
                  <a:ea typeface="굴림" charset="-127"/>
                  <a:cs typeface="굴림" charset="-127"/>
                </a:rPr>
                <a:t>Program </a:t>
              </a:r>
              <a:r>
                <a:rPr lang="en-US" altLang="ko-KR" sz="1600" dirty="0" smtClean="0">
                  <a:ea typeface="굴림" charset="-127"/>
                  <a:cs typeface="굴림" charset="-127"/>
                </a:rPr>
                <a:t>Base Register</a:t>
              </a:r>
              <a:endParaRPr lang="en-US" altLang="ko-KR" sz="1600" dirty="0">
                <a:ea typeface="굴림" charset="-127"/>
                <a:cs typeface="굴림" charset="-127"/>
              </a:endParaRPr>
            </a:p>
          </p:txBody>
        </p:sp>
      </p:grpSp>
      <p:sp>
        <p:nvSpPr>
          <p:cNvPr id="1748041" name="Oval 73"/>
          <p:cNvSpPr>
            <a:spLocks noChangeArrowheads="1"/>
          </p:cNvSpPr>
          <p:nvPr/>
        </p:nvSpPr>
        <p:spPr bwMode="auto">
          <a:xfrm>
            <a:off x="1676400" y="1066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ko-KR" altLang="en-US" sz="2400">
                <a:solidFill>
                  <a:srgbClr val="56127A"/>
                </a:solidFill>
                <a:ea typeface="굴림" charset="-127"/>
                <a:cs typeface="굴림" charset="-127"/>
                <a:sym typeface="Symbol" charset="2"/>
              </a:rPr>
              <a:t></a:t>
            </a:r>
          </a:p>
        </p:txBody>
      </p:sp>
      <p:sp>
        <p:nvSpPr>
          <p:cNvPr id="1748042" name="Oval 74"/>
          <p:cNvSpPr>
            <a:spLocks noChangeArrowheads="1"/>
          </p:cNvSpPr>
          <p:nvPr/>
        </p:nvSpPr>
        <p:spPr bwMode="auto">
          <a:xfrm>
            <a:off x="1222375" y="2209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>
                <a:solidFill>
                  <a:srgbClr val="56127A"/>
                </a:solidFill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748043" name="Line 75"/>
          <p:cNvSpPr>
            <a:spLocks noChangeShapeType="1"/>
          </p:cNvSpPr>
          <p:nvPr/>
        </p:nvSpPr>
        <p:spPr bwMode="auto">
          <a:xfrm rot="5400000" flipH="1" flipV="1">
            <a:off x="993775" y="2895600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44" name="Line 76"/>
          <p:cNvSpPr>
            <a:spLocks noChangeShapeType="1"/>
          </p:cNvSpPr>
          <p:nvPr/>
        </p:nvSpPr>
        <p:spPr bwMode="auto">
          <a:xfrm flipV="1">
            <a:off x="1069975" y="1447800"/>
            <a:ext cx="682625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45" name="Line 77"/>
          <p:cNvSpPr>
            <a:spLocks noChangeShapeType="1"/>
          </p:cNvSpPr>
          <p:nvPr/>
        </p:nvSpPr>
        <p:spPr bwMode="auto">
          <a:xfrm>
            <a:off x="1371600" y="1066800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46" name="Text Box 78"/>
          <p:cNvSpPr txBox="1">
            <a:spLocks noChangeArrowheads="1"/>
          </p:cNvSpPr>
          <p:nvPr/>
        </p:nvSpPr>
        <p:spPr bwMode="auto">
          <a:xfrm>
            <a:off x="533400" y="12954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Logical Address</a:t>
            </a:r>
          </a:p>
        </p:txBody>
      </p:sp>
      <p:sp>
        <p:nvSpPr>
          <p:cNvPr id="1748047" name="Line 79"/>
          <p:cNvSpPr>
            <a:spLocks noChangeShapeType="1"/>
          </p:cNvSpPr>
          <p:nvPr/>
        </p:nvSpPr>
        <p:spPr bwMode="auto">
          <a:xfrm>
            <a:off x="2133600" y="129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48" name="Rectangle 80"/>
          <p:cNvSpPr>
            <a:spLocks noChangeArrowheads="1"/>
          </p:cNvSpPr>
          <p:nvPr/>
        </p:nvSpPr>
        <p:spPr bwMode="auto">
          <a:xfrm>
            <a:off x="2133600" y="914400"/>
            <a:ext cx="1797868" cy="31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 dirty="0" smtClean="0">
                <a:ea typeface="굴림" charset="-127"/>
                <a:cs typeface="굴림" charset="-127"/>
              </a:rPr>
              <a:t>Bounds Violation</a:t>
            </a:r>
            <a:r>
              <a:rPr lang="en-US" altLang="ko-KR" sz="1600" dirty="0">
                <a:ea typeface="굴림" charset="-127"/>
                <a:cs typeface="굴림" charset="-127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3623</TotalTime>
  <Pages>12</Pages>
  <Words>2608</Words>
  <Application>Microsoft Macintosh PowerPoint</Application>
  <PresentationFormat>Letter Paper (8.5x11 in)</PresentationFormat>
  <Paragraphs>675</Paragraphs>
  <Slides>32</Slides>
  <Notes>32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CS252-template</vt:lpstr>
      <vt:lpstr>CS 152 Computer Architecture and Engineering   Lecture 8 - Address Translation</vt:lpstr>
      <vt:lpstr>Last time in Lecture 7</vt:lpstr>
      <vt:lpstr>Memory Management</vt:lpstr>
      <vt:lpstr>Absolute Addresses</vt:lpstr>
      <vt:lpstr>Bare Machine</vt:lpstr>
      <vt:lpstr>Dynamic Address Translation</vt:lpstr>
      <vt:lpstr>Simple Base and Bound Translation</vt:lpstr>
      <vt:lpstr>Separate Areas for Program and Data</vt:lpstr>
      <vt:lpstr>Base and Bound Machine</vt:lpstr>
      <vt:lpstr>Memory Fragmentation</vt:lpstr>
      <vt:lpstr>Paged Memory Systems</vt:lpstr>
      <vt:lpstr>Private Address Space per User</vt:lpstr>
      <vt:lpstr>Where Should Page Tables Reside?</vt:lpstr>
      <vt:lpstr>Page Tables in Physical Memory</vt:lpstr>
      <vt:lpstr>A Problem in the Early Sixties</vt:lpstr>
      <vt:lpstr>Manual Overlays </vt:lpstr>
      <vt:lpstr>Demand Paging in Atlas (1962)</vt:lpstr>
      <vt:lpstr>Hardware Organization of Atlas </vt:lpstr>
      <vt:lpstr>Atlas Demand Paging Scheme</vt:lpstr>
      <vt:lpstr>CS152 Administrivia</vt:lpstr>
      <vt:lpstr>Linear Page Table</vt:lpstr>
      <vt:lpstr>Size of Linear Page Table</vt:lpstr>
      <vt:lpstr>Hierarchical Page Table</vt:lpstr>
      <vt:lpstr>Two-Level Page Tables in Physical Memory</vt:lpstr>
      <vt:lpstr>Address Translation &amp; Protection</vt:lpstr>
      <vt:lpstr>Translation Lookaside Buffers (TLB)</vt:lpstr>
      <vt:lpstr>TLB Designs</vt:lpstr>
      <vt:lpstr>Handling a TLB Miss</vt:lpstr>
      <vt:lpstr>Hierarchical Page Table Walk: SPARC v8</vt:lpstr>
      <vt:lpstr>Page-Based Virtual-Memory Machine (Hardware Page-Table Walk)</vt:lpstr>
      <vt:lpstr>Address Translation: putting it all together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creator> </dc:creator>
  <cp:keywords/>
  <dc:description/>
  <cp:lastModifiedBy>Krste Asanovic</cp:lastModifiedBy>
  <cp:revision>289</cp:revision>
  <cp:lastPrinted>2011-02-15T07:51:11Z</cp:lastPrinted>
  <dcterms:created xsi:type="dcterms:W3CDTF">2011-02-15T07:03:17Z</dcterms:created>
  <dcterms:modified xsi:type="dcterms:W3CDTF">2011-02-15T07:51:57Z</dcterms:modified>
</cp:coreProperties>
</file>