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11" r:id="rId2"/>
    <p:sldId id="599" r:id="rId3"/>
    <p:sldId id="546" r:id="rId4"/>
    <p:sldId id="592" r:id="rId5"/>
    <p:sldId id="593" r:id="rId6"/>
    <p:sldId id="594" r:id="rId7"/>
    <p:sldId id="595" r:id="rId8"/>
    <p:sldId id="596" r:id="rId9"/>
    <p:sldId id="597" r:id="rId10"/>
    <p:sldId id="547" r:id="rId11"/>
    <p:sldId id="552" r:id="rId12"/>
    <p:sldId id="553" r:id="rId13"/>
    <p:sldId id="549" r:id="rId14"/>
    <p:sldId id="551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468" r:id="rId23"/>
    <p:sldId id="561" r:id="rId24"/>
    <p:sldId id="562" r:id="rId25"/>
    <p:sldId id="563" r:id="rId26"/>
    <p:sldId id="564" r:id="rId27"/>
    <p:sldId id="565" r:id="rId28"/>
    <p:sldId id="566" r:id="rId29"/>
    <p:sldId id="600" r:id="rId30"/>
    <p:sldId id="601" r:id="rId31"/>
    <p:sldId id="602" r:id="rId32"/>
    <p:sldId id="603" r:id="rId33"/>
    <p:sldId id="604" r:id="rId34"/>
    <p:sldId id="605" r:id="rId35"/>
    <p:sldId id="606" r:id="rId36"/>
    <p:sldId id="607" r:id="rId37"/>
    <p:sldId id="608" r:id="rId38"/>
    <p:sldId id="609" r:id="rId39"/>
    <p:sldId id="580" r:id="rId40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60" autoAdjust="0"/>
  </p:normalViewPr>
  <p:slideViewPr>
    <p:cSldViewPr>
      <p:cViewPr varScale="1">
        <p:scale>
          <a:sx n="160" d="100"/>
          <a:sy n="160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E9D9B92-9052-D44D-B444-BA7AFDE037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2CF22345-1377-1B41-9AE3-E63C46063731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B535AA5-BD1B-E640-BE15-0C126ECC71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3CB741A6-D4D7-B64A-AC03-9D1BF17B345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C0724-714D-FE42-8AB4-7ECF45F6301E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B5127-041A-0D48-992E-5F781F097742}" type="slidenum">
              <a:rPr lang="en-US"/>
              <a:pPr/>
              <a:t>10</a:t>
            </a:fld>
            <a:endParaRPr 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/>
              <a:pPr/>
              <a:t>11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/>
              <a:pPr/>
              <a:t>12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/>
              <a:pPr/>
              <a:t>13</a:t>
            </a:fld>
            <a:endParaRPr lang="en-US"/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64D60-EE75-CE46-A316-F35583BF862F}" type="slidenum">
              <a:rPr lang="en-US"/>
              <a:pPr/>
              <a:t>14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/>
              <a:pPr/>
              <a:t>15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/>
              <a:pPr/>
              <a:t>16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/>
              <a:pPr/>
              <a:t>17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/>
              <a:pPr/>
              <a:t>18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/>
              <a:pPr/>
              <a:t>19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32FA-411E-6048-9ED1-6B8385D3FE34}" type="slidenum">
              <a:rPr lang="en-US"/>
              <a:pPr/>
              <a:t>2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/>
              <a:pPr/>
              <a:t>20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/>
              <a:pPr/>
              <a:t>21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22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/>
              <a:pPr/>
              <a:t>23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/>
              <a:pPr/>
              <a:t>24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/>
              <a:pPr/>
              <a:t>25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/>
              <a:pPr/>
              <a:t>26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/>
              <a:pPr/>
              <a:t>27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/>
              <a:pPr/>
              <a:t>28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12DB6-D42D-3842-BF2B-624D29F180FB}" type="slidenum">
              <a:rPr lang="en-US"/>
              <a:pPr/>
              <a:t>29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B5D6E-0BFE-7643-844A-39DD386E98A4}" type="slidenum">
              <a:rPr lang="en-US"/>
              <a:pPr/>
              <a:t>3</a:t>
            </a:fld>
            <a:endParaRPr lang="en-US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815BC-8BAD-F349-A80A-A1EB84ADA80D}" type="slidenum">
              <a:rPr lang="en-US"/>
              <a:pPr/>
              <a:t>30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5699-BFF5-DD42-B76B-F2BF985A8CD4}" type="slidenum">
              <a:rPr lang="en-US"/>
              <a:pPr/>
              <a:t>31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E2DC-F20D-0045-898B-D7A924D2C123}" type="slidenum">
              <a:rPr lang="en-US"/>
              <a:pPr/>
              <a:t>32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A84C-FBAB-1C49-8587-2B44A70EB823}" type="slidenum">
              <a:rPr lang="en-US"/>
              <a:pPr/>
              <a:t>33</a:t>
            </a:fld>
            <a:endParaRPr lang="en-US"/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BF65-92ED-5744-93F6-D90F7780C39D}" type="slidenum">
              <a:rPr lang="en-US"/>
              <a:pPr/>
              <a:t>34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2488-E8EA-DD42-B002-DFC4EFA2D1FE}" type="slidenum">
              <a:rPr lang="en-US"/>
              <a:pPr/>
              <a:t>35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96F92-05CB-A746-825C-60EB627C8671}" type="slidenum">
              <a:rPr lang="en-US"/>
              <a:pPr/>
              <a:t>36</a:t>
            </a:fld>
            <a:endParaRPr lang="en-US"/>
          </a:p>
        </p:txBody>
      </p:sp>
      <p:sp>
        <p:nvSpPr>
          <p:cNvPr id="137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Picture from NEC article “A hardware overview of SX-6 and SX-7 supercomputer”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/>
              <a:pPr/>
              <a:t>37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/>
              <a:pPr/>
              <a:t>38</a:t>
            </a:fld>
            <a:endParaRPr lang="en-US"/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729F-49E5-574B-ACB2-7355177190F0}" type="slidenum">
              <a:rPr lang="en-US"/>
              <a:pPr/>
              <a:t>39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2C83E-5E14-AF45-B611-2793862C8825}" type="slidenum">
              <a:rPr lang="en-US"/>
              <a:pPr/>
              <a:t>4</a:t>
            </a:fld>
            <a:endParaRPr lang="en-US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06E1B-2972-644B-AAEC-911D68EE62ED}" type="slidenum">
              <a:rPr lang="en-US"/>
              <a:pPr/>
              <a:t>5</a:t>
            </a:fld>
            <a:endParaRPr lang="en-US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A094C-546A-314F-9AD3-B3015DE80B9F}" type="slidenum">
              <a:rPr lang="en-US"/>
              <a:pPr/>
              <a:t>6</a:t>
            </a:fld>
            <a:endParaRPr lang="en-US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68B15-5338-5742-A34A-68A5F2377FCA}" type="slidenum">
              <a:rPr lang="en-US"/>
              <a:pPr/>
              <a:t>7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924C-9A06-7445-A225-9A34012DC207}" type="slidenum">
              <a:rPr lang="en-US"/>
              <a:pPr/>
              <a:t>8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CB4AA-EC7B-C049-A727-F3EC719D626A}" type="slidenum">
              <a:rPr lang="en-US"/>
              <a:pPr/>
              <a:t>9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F10825-9821-D54D-BF9E-1ACCF1A056D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F07F2-6565-774B-8889-0BB06C9019B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58D81-9924-E348-BE93-944E57689D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1320D-FF2F-A94C-9A34-32FFF06B41E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FF82D-A73E-E24E-9AEE-96E1D9AD697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D071E-1D5C-E24E-AFE9-8C5DF89BEC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8273DE-613A-0340-9C3F-FEB4212290C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6F2370-D467-2B46-91E4-2EEA74322F1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345AD8-85A5-9742-96F7-9807F658BB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5B856E-46E1-AC41-990B-940F3F4895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FDA655-1F7F-2F42-AA61-4F63712C7C3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2A3AF828-D75F-1D44-8E4B-7A5729699E4A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29415" y="6519446"/>
            <a:ext cx="1595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30</a:t>
            </a:r>
            <a:r>
              <a:rPr lang="en-US" sz="1600" dirty="0" smtClean="0">
                <a:solidFill>
                  <a:srgbClr val="FF0000"/>
                </a:solidFill>
              </a:rPr>
              <a:t>, 2011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66186" y="6519446"/>
            <a:ext cx="2017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2011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15: </a:t>
            </a:r>
            <a:r>
              <a:rPr lang="en-US" dirty="0"/>
              <a:t>Vector Computers 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46B49-4931-C241-8F53-5BCD45698647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96875"/>
            <a:ext cx="7173913" cy="7366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Supercomputer Applications</a:t>
            </a:r>
          </a:p>
        </p:txBody>
      </p:sp>
      <p:sp>
        <p:nvSpPr>
          <p:cNvPr id="1317891" name="Text Box 3"/>
          <p:cNvSpPr txBox="1">
            <a:spLocks noChangeArrowheads="1"/>
          </p:cNvSpPr>
          <p:nvPr/>
        </p:nvSpPr>
        <p:spPr bwMode="auto">
          <a:xfrm>
            <a:off x="490538" y="1600200"/>
            <a:ext cx="8229600" cy="4476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 dirty="0">
                <a:ea typeface="굴림" charset="-127"/>
                <a:cs typeface="굴림" charset="-127"/>
              </a:rPr>
              <a:t> </a:t>
            </a: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Typical application areas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Military research (nuclear weapons, cryptography)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Scientific research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Weather forecasting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Oil exploration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Industrial design (car crash simulation)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Bioinformatics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 Cryptography</a:t>
            </a:r>
          </a:p>
          <a:p>
            <a:pPr algn="l">
              <a:spcBef>
                <a:spcPct val="0"/>
              </a:spcBef>
            </a:pPr>
            <a:endParaRPr lang="en-US" altLang="ko-KR" sz="22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200" dirty="0">
                <a:latin typeface="Verdana" charset="0"/>
                <a:ea typeface="굴림" charset="-127"/>
                <a:cs typeface="굴림" charset="-127"/>
              </a:rPr>
              <a:t>All involve huge computations on large data sets</a:t>
            </a:r>
          </a:p>
          <a:p>
            <a:pPr algn="l">
              <a:spcBef>
                <a:spcPct val="0"/>
              </a:spcBef>
            </a:pPr>
            <a:endParaRPr lang="en-US" altLang="ko-KR" sz="22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200" i="1" dirty="0">
                <a:latin typeface="Verdana" charset="0"/>
                <a:ea typeface="굴림" charset="-127"/>
                <a:cs typeface="굴림" charset="-127"/>
              </a:rPr>
              <a:t>In 70s-80s, Supercomputer </a:t>
            </a:r>
            <a:r>
              <a:rPr lang="en-US" altLang="ko-KR" sz="2200" i="1" dirty="0" err="1">
                <a:latin typeface="Verdana" charset="0"/>
                <a:ea typeface="굴림" charset="-127"/>
                <a:cs typeface="굴림" charset="-127"/>
                <a:sym typeface="Symbol" charset="2"/>
              </a:rPr>
              <a:t></a:t>
            </a:r>
            <a:r>
              <a:rPr lang="en-US" altLang="ko-KR" sz="2200" i="1" dirty="0">
                <a:latin typeface="Verdana" charset="0"/>
                <a:ea typeface="굴림" charset="-127"/>
                <a:cs typeface="굴림" charset="-127"/>
              </a:rPr>
              <a:t> Vector Machine</a:t>
            </a:r>
            <a:endParaRPr lang="en-US" altLang="ko-KR" sz="22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endParaRPr lang="ko-KR" altLang="en-US" sz="2200" dirty="0"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273"/>
          <p:cNvSpPr>
            <a:spLocks noGrp="1"/>
          </p:cNvSpPr>
          <p:nvPr>
            <p:ph type="title"/>
          </p:nvPr>
        </p:nvSpPr>
        <p:spPr>
          <a:xfrm>
            <a:off x="1371600" y="0"/>
            <a:ext cx="7292975" cy="736600"/>
          </a:xfrm>
        </p:spPr>
        <p:txBody>
          <a:bodyPr/>
          <a:lstStyle/>
          <a:p>
            <a:r>
              <a:rPr lang="en-US" altLang="ko-KR" dirty="0" smtClean="0"/>
              <a:t>Vector Programming Model</a:t>
            </a:r>
            <a:endParaRPr lang="en-US" dirty="0"/>
          </a:p>
        </p:txBody>
      </p:sp>
      <p:sp>
        <p:nvSpPr>
          <p:cNvPr id="27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5C434-AF2A-0A49-A972-634FEAE2AC28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5600"/>
            <a:ext cx="8686800" cy="1676400"/>
            <a:chOff x="144" y="1968"/>
            <a:chExt cx="5472" cy="1056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064"/>
              <a:ext cx="1728" cy="7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Arithmetic Instructions</a:t>
              </a:r>
            </a:p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ADDV 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609600"/>
            <a:ext cx="8686800" cy="2209800"/>
            <a:chOff x="144" y="528"/>
            <a:chExt cx="5472" cy="1392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528"/>
              <a:ext cx="1153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Verdana" charset="0"/>
                  <a:ea typeface="굴림" charset="-127"/>
                  <a:cs typeface="굴림" charset="-127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r0</a:t>
              </a: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r15</a:t>
              </a: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528"/>
              <a:ext cx="1169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 dirty="0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v15</a:t>
              </a: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[VLRMAX-1]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VLR</a:t>
              </a: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648200"/>
            <a:ext cx="8686800" cy="1844675"/>
            <a:chOff x="144" y="3072"/>
            <a:chExt cx="5472" cy="1162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72"/>
              <a:ext cx="1680" cy="65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Vector Load and Store Instructions</a:t>
              </a:r>
            </a:p>
            <a:p>
              <a:pPr>
                <a:lnSpc>
                  <a:spcPct val="60000"/>
                </a:lnSpc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LV v1, r1, r2</a:t>
              </a: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Base, r1</a:t>
              </a: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Stride, r2</a:t>
              </a: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D087F9-B113-7C46-85DD-8A6DD11DC085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Code Example</a:t>
            </a:r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056"/>
              <a:ext cx="1671" cy="24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R4, 64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F0, 0(R1)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L.D F2, 0(R2)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ADD.D F4, F2, F0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S.D F4, 0(R3)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R1,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R2,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DADDIU R3, 8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DSUBIU R4, 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BNEZ R4,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90825" cy="4038600"/>
            <a:chOff x="3792" y="1008"/>
            <a:chExt cx="175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1758" cy="1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LI VLR, 64 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V1, R1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LV V2, R2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ADDV.D V3, V1, V2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SV V3, R3</a:t>
              </a: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i&lt;64; i++)</a:t>
              </a:r>
            </a:p>
            <a:p>
              <a:pPr algn="l">
                <a:lnSpc>
                  <a:spcPct val="70000"/>
                </a:lnSpc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0" y="6565900"/>
            <a:ext cx="1905000" cy="292100"/>
          </a:xfrm>
        </p:spPr>
        <p:txBody>
          <a:bodyPr/>
          <a:lstStyle/>
          <a:p>
            <a:fld id="{E22A199A-32D5-FB4F-8136-05CDC3A78BCD}" type="slidenum">
              <a:rPr lang="en-US"/>
              <a:pPr/>
              <a:t>13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1063" cy="6350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Supercomputers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6400800" cy="502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800" i="1" dirty="0">
                <a:ea typeface="굴림" charset="-127"/>
                <a:cs typeface="굴림" charset="-127"/>
              </a:rPr>
              <a:t>Epitomized by Cray-1, 1976:</a:t>
            </a:r>
          </a:p>
          <a:p>
            <a:pPr>
              <a:buFontTx/>
              <a:buNone/>
            </a:pPr>
            <a:endParaRPr lang="en-US" altLang="ko-KR" sz="1800" dirty="0">
              <a:ea typeface="굴림" charset="-127"/>
              <a:cs typeface="굴림" charset="-127"/>
            </a:endParaRPr>
          </a:p>
          <a:p>
            <a:r>
              <a:rPr lang="en-US" altLang="ko-KR" dirty="0">
                <a:ea typeface="굴림" charset="-127"/>
                <a:cs typeface="굴림" charset="-127"/>
              </a:rPr>
              <a:t>Scalar Unit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Load/Store Architecture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Vector Extension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Registers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Vector Instructions</a:t>
            </a:r>
          </a:p>
          <a:p>
            <a:r>
              <a:rPr lang="en-US" altLang="ko-KR" dirty="0">
                <a:ea typeface="굴림" charset="-127"/>
                <a:cs typeface="굴림" charset="-127"/>
              </a:rPr>
              <a:t>Implementation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Hardwired Control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Highly Pipelined Functional Units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Interleaved Memory System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Data Caches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No Virtual Memory</a:t>
            </a:r>
          </a:p>
        </p:txBody>
      </p:sp>
      <p:pic>
        <p:nvPicPr>
          <p:cNvPr id="1321988" name="Picture 4" descr="cra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799"/>
            <a:ext cx="4495800" cy="50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843988-88BA-5F45-BE9B-E8806CE633E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Cray-1 (1976)</a:t>
            </a: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762000" y="901700"/>
            <a:ext cx="1754188" cy="4814888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762000" y="1587500"/>
            <a:ext cx="18288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Single Port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Memory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16 banks of 64-bit words</a:t>
            </a:r>
          </a:p>
          <a:p>
            <a:pPr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+ </a:t>
            </a:r>
          </a:p>
          <a:p>
            <a:pPr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8-bit SECDED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80MW/sec data load/store</a:t>
            </a:r>
          </a:p>
          <a:p>
            <a:pPr algn="l">
              <a:spcBef>
                <a:spcPct val="0"/>
              </a:spcBef>
            </a:pPr>
            <a:endParaRPr lang="en-US" altLang="ko-KR" sz="1800" b="1"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320MW/sec instruction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buffer refill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4 Instruction Buffers</a:t>
            </a:r>
          </a:p>
        </p:txBody>
      </p:sp>
      <p:sp>
        <p:nvSpPr>
          <p:cNvPr id="1326086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7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8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89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0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1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5" name="Rectangle 15"/>
          <p:cNvSpPr>
            <a:spLocks noChangeArrowheads="1"/>
          </p:cNvSpPr>
          <p:nvPr/>
        </p:nvSpPr>
        <p:spPr bwMode="auto">
          <a:xfrm>
            <a:off x="3314700" y="5332413"/>
            <a:ext cx="9525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64-bitx16</a:t>
            </a:r>
          </a:p>
        </p:txBody>
      </p:sp>
      <p:sp>
        <p:nvSpPr>
          <p:cNvPr id="1326096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7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8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099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0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1" name="Rectangle 21"/>
          <p:cNvSpPr>
            <a:spLocks noChangeArrowheads="1"/>
          </p:cNvSpPr>
          <p:nvPr/>
        </p:nvSpPr>
        <p:spPr bwMode="auto">
          <a:xfrm>
            <a:off x="5600700" y="5268913"/>
            <a:ext cx="4778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NIP</a:t>
            </a:r>
          </a:p>
        </p:txBody>
      </p:sp>
      <p:sp>
        <p:nvSpPr>
          <p:cNvPr id="1326102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3" name="Rectangle 23"/>
          <p:cNvSpPr>
            <a:spLocks noChangeArrowheads="1"/>
          </p:cNvSpPr>
          <p:nvPr/>
        </p:nvSpPr>
        <p:spPr bwMode="auto">
          <a:xfrm>
            <a:off x="5600700" y="5649913"/>
            <a:ext cx="4572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LIP</a:t>
            </a:r>
          </a:p>
        </p:txBody>
      </p:sp>
      <p:grpSp>
        <p:nvGrpSpPr>
          <p:cNvPr id="1326104" name="Group 24"/>
          <p:cNvGrpSpPr>
            <a:grpSpLocks/>
          </p:cNvGrpSpPr>
          <p:nvPr/>
        </p:nvGrpSpPr>
        <p:grpSpPr bwMode="auto">
          <a:xfrm>
            <a:off x="6999288" y="5268913"/>
            <a:ext cx="812800" cy="301625"/>
            <a:chOff x="4368" y="3327"/>
            <a:chExt cx="512" cy="190"/>
          </a:xfrm>
        </p:grpSpPr>
        <p:sp>
          <p:nvSpPr>
            <p:cNvPr id="13261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6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30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CIP</a:t>
              </a:r>
            </a:p>
          </p:txBody>
        </p:sp>
      </p:grp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0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240" y="240"/>
              </a:cxn>
            </a:cxnLst>
            <a:rect l="0" t="0" r="r" b="b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19" name="Rectangle 39"/>
          <p:cNvSpPr>
            <a:spLocks noChangeArrowheads="1"/>
          </p:cNvSpPr>
          <p:nvPr/>
        </p:nvSpPr>
        <p:spPr bwMode="auto">
          <a:xfrm>
            <a:off x="2717800" y="28829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0</a:t>
            </a:r>
            <a:r>
              <a:rPr lang="en-US" altLang="ko-KR" sz="1400" b="1"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132612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1" name="Rectangle 41"/>
          <p:cNvSpPr>
            <a:spLocks noChangeArrowheads="1"/>
          </p:cNvSpPr>
          <p:nvPr/>
        </p:nvSpPr>
        <p:spPr bwMode="auto">
          <a:xfrm>
            <a:off x="3098800" y="24257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 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h</a:t>
            </a:r>
            <a:r>
              <a:rPr lang="en-US" altLang="ko-KR" sz="1400" b="1">
                <a:ea typeface="굴림" charset="-127"/>
                <a:cs typeface="굴림" charset="-127"/>
              </a:rPr>
              <a:t>) + j k m )</a:t>
            </a:r>
          </a:p>
        </p:txBody>
      </p:sp>
      <p:sp>
        <p:nvSpPr>
          <p:cNvPr id="1326122" name="Rectangle 42"/>
          <p:cNvSpPr>
            <a:spLocks noChangeArrowheads="1"/>
          </p:cNvSpPr>
          <p:nvPr/>
        </p:nvSpPr>
        <p:spPr bwMode="auto">
          <a:xfrm>
            <a:off x="3479800" y="2836863"/>
            <a:ext cx="942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64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T Regs</a:t>
            </a:r>
          </a:p>
        </p:txBody>
      </p:sp>
      <p:sp>
        <p:nvSpPr>
          <p:cNvPr id="132612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7" name="Rectangle 47"/>
          <p:cNvSpPr>
            <a:spLocks noChangeArrowheads="1"/>
          </p:cNvSpPr>
          <p:nvPr/>
        </p:nvSpPr>
        <p:spPr bwMode="auto">
          <a:xfrm>
            <a:off x="2717800" y="43307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0</a:t>
            </a:r>
            <a:r>
              <a:rPr lang="en-US" altLang="ko-KR" sz="1400" b="1">
                <a:ea typeface="굴림" charset="-127"/>
                <a:cs typeface="굴림" charset="-127"/>
              </a:rPr>
              <a:t>)</a:t>
            </a:r>
          </a:p>
        </p:txBody>
      </p:sp>
      <p:sp>
        <p:nvSpPr>
          <p:cNvPr id="132612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29" name="Rectangle 49"/>
          <p:cNvSpPr>
            <a:spLocks noChangeArrowheads="1"/>
          </p:cNvSpPr>
          <p:nvPr/>
        </p:nvSpPr>
        <p:spPr bwMode="auto">
          <a:xfrm>
            <a:off x="3098800" y="38735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( (A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h</a:t>
            </a:r>
            <a:r>
              <a:rPr lang="en-US" altLang="ko-KR" sz="1400" b="1">
                <a:ea typeface="굴림" charset="-127"/>
                <a:cs typeface="굴림" charset="-127"/>
              </a:rPr>
              <a:t>) + j k m )</a:t>
            </a:r>
          </a:p>
        </p:txBody>
      </p:sp>
      <p:sp>
        <p:nvSpPr>
          <p:cNvPr id="1326130" name="Rectangle 50"/>
          <p:cNvSpPr>
            <a:spLocks noChangeArrowheads="1"/>
          </p:cNvSpPr>
          <p:nvPr/>
        </p:nvSpPr>
        <p:spPr bwMode="auto">
          <a:xfrm>
            <a:off x="3467100" y="4297363"/>
            <a:ext cx="9683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64 </a:t>
            </a:r>
          </a:p>
          <a:p>
            <a:pPr algn="l">
              <a:spcBef>
                <a:spcPct val="0"/>
              </a:spcBef>
            </a:pPr>
            <a:r>
              <a:rPr lang="en-US" altLang="ko-KR" sz="1800" b="1">
                <a:ea typeface="굴림" charset="-127"/>
                <a:cs typeface="굴림" charset="-127"/>
              </a:rPr>
              <a:t>B Regs</a:t>
            </a:r>
          </a:p>
        </p:txBody>
      </p:sp>
      <p:grpSp>
        <p:nvGrpSpPr>
          <p:cNvPr id="1326131" name="Group 51"/>
          <p:cNvGrpSpPr>
            <a:grpSpLocks/>
          </p:cNvGrpSpPr>
          <p:nvPr/>
        </p:nvGrpSpPr>
        <p:grpSpPr bwMode="auto">
          <a:xfrm>
            <a:off x="5189538" y="2319338"/>
            <a:ext cx="901700" cy="1308100"/>
            <a:chOff x="3236" y="988"/>
            <a:chExt cx="568" cy="824"/>
          </a:xfrm>
        </p:grpSpPr>
        <p:sp>
          <p:nvSpPr>
            <p:cNvPr id="132613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3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4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S0</a:t>
              </a:r>
            </a:p>
          </p:txBody>
        </p:sp>
        <p:sp>
          <p:nvSpPr>
            <p:cNvPr id="132614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S1</a:t>
              </a:r>
            </a:p>
          </p:txBody>
        </p:sp>
        <p:sp>
          <p:nvSpPr>
            <p:cNvPr id="132614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S2</a:t>
              </a:r>
            </a:p>
          </p:txBody>
        </p:sp>
        <p:sp>
          <p:nvSpPr>
            <p:cNvPr id="132614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S3</a:t>
              </a:r>
            </a:p>
          </p:txBody>
        </p:sp>
        <p:sp>
          <p:nvSpPr>
            <p:cNvPr id="132614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S4</a:t>
              </a:r>
            </a:p>
          </p:txBody>
        </p:sp>
        <p:sp>
          <p:nvSpPr>
            <p:cNvPr id="132614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S5</a:t>
              </a:r>
            </a:p>
          </p:txBody>
        </p:sp>
        <p:sp>
          <p:nvSpPr>
            <p:cNvPr id="132614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S6</a:t>
              </a:r>
            </a:p>
          </p:txBody>
        </p:sp>
        <p:sp>
          <p:nvSpPr>
            <p:cNvPr id="132614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S7</a:t>
              </a:r>
            </a:p>
          </p:txBody>
        </p:sp>
      </p:grpSp>
      <p:grpSp>
        <p:nvGrpSpPr>
          <p:cNvPr id="1326148" name="Group 68"/>
          <p:cNvGrpSpPr>
            <a:grpSpLocks/>
          </p:cNvGrpSpPr>
          <p:nvPr/>
        </p:nvGrpSpPr>
        <p:grpSpPr bwMode="auto">
          <a:xfrm>
            <a:off x="5189538" y="3767138"/>
            <a:ext cx="901700" cy="1308100"/>
            <a:chOff x="3236" y="1900"/>
            <a:chExt cx="568" cy="824"/>
          </a:xfrm>
        </p:grpSpPr>
        <p:sp>
          <p:nvSpPr>
            <p:cNvPr id="1326149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0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1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2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3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4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5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6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57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A0</a:t>
              </a:r>
            </a:p>
          </p:txBody>
        </p:sp>
        <p:sp>
          <p:nvSpPr>
            <p:cNvPr id="1326158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A1</a:t>
              </a:r>
            </a:p>
          </p:txBody>
        </p:sp>
        <p:sp>
          <p:nvSpPr>
            <p:cNvPr id="1326159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A2</a:t>
              </a:r>
            </a:p>
          </p:txBody>
        </p:sp>
        <p:sp>
          <p:nvSpPr>
            <p:cNvPr id="1326160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A3</a:t>
              </a:r>
            </a:p>
          </p:txBody>
        </p:sp>
        <p:sp>
          <p:nvSpPr>
            <p:cNvPr id="1326161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A4</a:t>
              </a:r>
            </a:p>
          </p:txBody>
        </p:sp>
        <p:sp>
          <p:nvSpPr>
            <p:cNvPr id="1326162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A5</a:t>
              </a:r>
            </a:p>
          </p:txBody>
        </p:sp>
        <p:sp>
          <p:nvSpPr>
            <p:cNvPr id="1326163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A6</a:t>
              </a:r>
            </a:p>
          </p:txBody>
        </p:sp>
        <p:sp>
          <p:nvSpPr>
            <p:cNvPr id="1326164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A7</a:t>
              </a:r>
            </a:p>
          </p:txBody>
        </p:sp>
      </p:grpSp>
      <p:sp>
        <p:nvSpPr>
          <p:cNvPr id="1326165" name="Rectangle 85"/>
          <p:cNvSpPr>
            <a:spLocks noChangeArrowheads="1"/>
          </p:cNvSpPr>
          <p:nvPr/>
        </p:nvSpPr>
        <p:spPr bwMode="auto">
          <a:xfrm>
            <a:off x="4622800" y="27305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66" name="Rectangle 86"/>
          <p:cNvSpPr>
            <a:spLocks noChangeArrowheads="1"/>
          </p:cNvSpPr>
          <p:nvPr/>
        </p:nvSpPr>
        <p:spPr bwMode="auto">
          <a:xfrm>
            <a:off x="4622800" y="3035300"/>
            <a:ext cx="3841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T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jk</a:t>
            </a:r>
          </a:p>
        </p:txBody>
      </p:sp>
      <p:sp>
        <p:nvSpPr>
          <p:cNvPr id="1326167" name="Rectangle 87"/>
          <p:cNvSpPr>
            <a:spLocks noChangeArrowheads="1"/>
          </p:cNvSpPr>
          <p:nvPr/>
        </p:nvSpPr>
        <p:spPr bwMode="auto">
          <a:xfrm>
            <a:off x="4622800" y="4178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68" name="Rectangle 88"/>
          <p:cNvSpPr>
            <a:spLocks noChangeArrowheads="1"/>
          </p:cNvSpPr>
          <p:nvPr/>
        </p:nvSpPr>
        <p:spPr bwMode="auto">
          <a:xfrm>
            <a:off x="4622800" y="4483100"/>
            <a:ext cx="4048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B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jk</a:t>
            </a:r>
          </a:p>
        </p:txBody>
      </p:sp>
      <p:sp>
        <p:nvSpPr>
          <p:cNvPr id="1326169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70" name="Rectangle 90"/>
          <p:cNvSpPr>
            <a:spLocks noChangeArrowheads="1"/>
          </p:cNvSpPr>
          <p:nvPr/>
        </p:nvSpPr>
        <p:spPr bwMode="auto">
          <a:xfrm>
            <a:off x="7442200" y="1968500"/>
            <a:ext cx="8032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Add</a:t>
            </a:r>
          </a:p>
        </p:txBody>
      </p:sp>
      <p:sp>
        <p:nvSpPr>
          <p:cNvPr id="1326171" name="Rectangle 91"/>
          <p:cNvSpPr>
            <a:spLocks noChangeArrowheads="1"/>
          </p:cNvSpPr>
          <p:nvPr/>
        </p:nvSpPr>
        <p:spPr bwMode="auto">
          <a:xfrm>
            <a:off x="7442200" y="2273300"/>
            <a:ext cx="7635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Mul</a:t>
            </a:r>
          </a:p>
        </p:txBody>
      </p:sp>
      <p:sp>
        <p:nvSpPr>
          <p:cNvPr id="1326172" name="Rectangle 92"/>
          <p:cNvSpPr>
            <a:spLocks noChangeArrowheads="1"/>
          </p:cNvSpPr>
          <p:nvPr/>
        </p:nvSpPr>
        <p:spPr bwMode="auto">
          <a:xfrm>
            <a:off x="7442200" y="2578100"/>
            <a:ext cx="941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FP Recip</a:t>
            </a:r>
          </a:p>
        </p:txBody>
      </p:sp>
      <p:sp>
        <p:nvSpPr>
          <p:cNvPr id="1326173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74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6175" name="Group 95"/>
          <p:cNvGrpSpPr>
            <a:grpSpLocks/>
          </p:cNvGrpSpPr>
          <p:nvPr/>
        </p:nvGrpSpPr>
        <p:grpSpPr bwMode="auto">
          <a:xfrm>
            <a:off x="7405688" y="2959100"/>
            <a:ext cx="965200" cy="1216025"/>
            <a:chOff x="4624" y="1872"/>
            <a:chExt cx="608" cy="766"/>
          </a:xfrm>
        </p:grpSpPr>
        <p:sp>
          <p:nvSpPr>
            <p:cNvPr id="1326176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77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50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Add</a:t>
              </a:r>
            </a:p>
          </p:txBody>
        </p:sp>
        <p:sp>
          <p:nvSpPr>
            <p:cNvPr id="1326178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8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Logic</a:t>
              </a:r>
            </a:p>
          </p:txBody>
        </p:sp>
        <p:sp>
          <p:nvSpPr>
            <p:cNvPr id="1326179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Int Shift</a:t>
              </a:r>
            </a:p>
          </p:txBody>
        </p:sp>
        <p:sp>
          <p:nvSpPr>
            <p:cNvPr id="1326180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81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82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54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Pop Cnt</a:t>
              </a:r>
            </a:p>
          </p:txBody>
        </p:sp>
        <p:sp>
          <p:nvSpPr>
            <p:cNvPr id="1326183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8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" y="192"/>
              </a:cxn>
              <a:cxn ang="0">
                <a:pos x="288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528" y="528"/>
              </a:cxn>
            </a:cxnLst>
            <a:rect l="0" t="0" r="r" b="b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384" y="288"/>
              </a:cxn>
              <a:cxn ang="0">
                <a:pos x="384" y="0"/>
              </a:cxn>
              <a:cxn ang="0">
                <a:pos x="816" y="0"/>
              </a:cxn>
            </a:cxnLst>
            <a:rect l="0" t="0" r="r" b="b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32" y="432"/>
              </a:cxn>
            </a:cxnLst>
            <a:rect l="0" t="0" r="r" b="b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480" y="0"/>
              </a:cxn>
              <a:cxn ang="0">
                <a:pos x="480" y="384"/>
              </a:cxn>
              <a:cxn ang="0">
                <a:pos x="0" y="384"/>
              </a:cxn>
            </a:cxnLst>
            <a:rect l="0" t="0" r="r" b="b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8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336"/>
              </a:cxn>
              <a:cxn ang="0">
                <a:pos x="0" y="0"/>
              </a:cxn>
            </a:cxnLst>
            <a:rect l="0" t="0" r="r" b="b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0" name="Rectangle 110"/>
          <p:cNvSpPr>
            <a:spLocks noChangeArrowheads="1"/>
          </p:cNvSpPr>
          <p:nvPr/>
        </p:nvSpPr>
        <p:spPr bwMode="auto">
          <a:xfrm>
            <a:off x="6223000" y="22733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191" name="Rectangle 111"/>
          <p:cNvSpPr>
            <a:spLocks noChangeArrowheads="1"/>
          </p:cNvSpPr>
          <p:nvPr/>
        </p:nvSpPr>
        <p:spPr bwMode="auto">
          <a:xfrm>
            <a:off x="6223000" y="28829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192" name="Rectangle 112"/>
          <p:cNvSpPr>
            <a:spLocks noChangeArrowheads="1"/>
          </p:cNvSpPr>
          <p:nvPr/>
        </p:nvSpPr>
        <p:spPr bwMode="auto">
          <a:xfrm>
            <a:off x="6223000" y="2578100"/>
            <a:ext cx="3635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S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19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4" name="Rectangle 114"/>
          <p:cNvSpPr>
            <a:spLocks noChangeArrowheads="1"/>
          </p:cNvSpPr>
          <p:nvPr/>
        </p:nvSpPr>
        <p:spPr bwMode="auto">
          <a:xfrm>
            <a:off x="7442200" y="4330700"/>
            <a:ext cx="9906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Addr Add</a:t>
            </a:r>
          </a:p>
        </p:txBody>
      </p:sp>
      <p:sp>
        <p:nvSpPr>
          <p:cNvPr id="1326195" name="Rectangle 115"/>
          <p:cNvSpPr>
            <a:spLocks noChangeArrowheads="1"/>
          </p:cNvSpPr>
          <p:nvPr/>
        </p:nvSpPr>
        <p:spPr bwMode="auto">
          <a:xfrm>
            <a:off x="7442200" y="4635500"/>
            <a:ext cx="9509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Addr Mul</a:t>
            </a:r>
          </a:p>
        </p:txBody>
      </p:sp>
      <p:sp>
        <p:nvSpPr>
          <p:cNvPr id="132619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19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0" name="Rectangle 120"/>
          <p:cNvSpPr>
            <a:spLocks noChangeArrowheads="1"/>
          </p:cNvSpPr>
          <p:nvPr/>
        </p:nvSpPr>
        <p:spPr bwMode="auto">
          <a:xfrm>
            <a:off x="6527800" y="41021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201" name="Rectangle 121"/>
          <p:cNvSpPr>
            <a:spLocks noChangeArrowheads="1"/>
          </p:cNvSpPr>
          <p:nvPr/>
        </p:nvSpPr>
        <p:spPr bwMode="auto">
          <a:xfrm>
            <a:off x="6527800" y="4559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326202" name="Rectangle 122"/>
          <p:cNvSpPr>
            <a:spLocks noChangeArrowheads="1"/>
          </p:cNvSpPr>
          <p:nvPr/>
        </p:nvSpPr>
        <p:spPr bwMode="auto">
          <a:xfrm>
            <a:off x="6527800" y="4330700"/>
            <a:ext cx="3730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A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203" name="Rectangle 123"/>
          <p:cNvSpPr>
            <a:spLocks noChangeArrowheads="1"/>
          </p:cNvSpPr>
          <p:nvPr/>
        </p:nvSpPr>
        <p:spPr bwMode="auto">
          <a:xfrm>
            <a:off x="914400" y="6172200"/>
            <a:ext cx="75215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i="1" dirty="0">
                <a:ea typeface="굴림" charset="-127"/>
                <a:cs typeface="굴림" charset="-127"/>
              </a:rPr>
              <a:t>memory bank cycle </a:t>
            </a:r>
            <a:r>
              <a:rPr lang="en-US" altLang="ko-KR" sz="2000" b="1" dirty="0">
                <a:ea typeface="굴림" charset="-127"/>
                <a:cs typeface="굴림" charset="-127"/>
              </a:rPr>
              <a:t>50 ns     </a:t>
            </a:r>
            <a:r>
              <a:rPr lang="en-US" altLang="ko-KR" sz="2000" b="1" i="1" dirty="0">
                <a:ea typeface="굴림" charset="-127"/>
                <a:cs typeface="굴림" charset="-127"/>
              </a:rPr>
              <a:t>processor cycle </a:t>
            </a:r>
            <a:r>
              <a:rPr lang="en-US" altLang="ko-KR" sz="2000" b="1" dirty="0">
                <a:ea typeface="굴림" charset="-127"/>
                <a:cs typeface="굴림" charset="-127"/>
              </a:rPr>
              <a:t>12.5 ns (80MHz)</a:t>
            </a:r>
          </a:p>
        </p:txBody>
      </p:sp>
      <p:sp>
        <p:nvSpPr>
          <p:cNvPr id="132620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0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1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21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6212" name="Group 132"/>
          <p:cNvGrpSpPr>
            <a:grpSpLocks/>
          </p:cNvGrpSpPr>
          <p:nvPr/>
        </p:nvGrpSpPr>
        <p:grpSpPr bwMode="auto">
          <a:xfrm>
            <a:off x="5475288" y="868363"/>
            <a:ext cx="336550" cy="1308100"/>
            <a:chOff x="2282" y="576"/>
            <a:chExt cx="212" cy="824"/>
          </a:xfrm>
        </p:grpSpPr>
        <p:sp>
          <p:nvSpPr>
            <p:cNvPr id="1326213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1326214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26215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26216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26217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26218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26219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V6</a:t>
              </a:r>
            </a:p>
          </p:txBody>
        </p:sp>
        <p:sp>
          <p:nvSpPr>
            <p:cNvPr id="1326220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000" b="1">
                  <a:ea typeface="굴림" charset="-127"/>
                  <a:cs typeface="굴림" charset="-127"/>
                </a:rPr>
                <a:t>V7</a:t>
              </a:r>
            </a:p>
          </p:txBody>
        </p:sp>
      </p:grpSp>
      <p:sp>
        <p:nvSpPr>
          <p:cNvPr id="1326221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2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3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4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5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6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7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6228" name="Rectangle 148"/>
          <p:cNvSpPr>
            <a:spLocks noChangeArrowheads="1"/>
          </p:cNvSpPr>
          <p:nvPr/>
        </p:nvSpPr>
        <p:spPr bwMode="auto">
          <a:xfrm>
            <a:off x="6161088" y="1435100"/>
            <a:ext cx="3635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k</a:t>
            </a:r>
          </a:p>
        </p:txBody>
      </p:sp>
      <p:sp>
        <p:nvSpPr>
          <p:cNvPr id="1326229" name="Rectangle 149"/>
          <p:cNvSpPr>
            <a:spLocks noChangeArrowheads="1"/>
          </p:cNvSpPr>
          <p:nvPr/>
        </p:nvSpPr>
        <p:spPr bwMode="auto">
          <a:xfrm>
            <a:off x="6161088" y="11303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j</a:t>
            </a:r>
          </a:p>
        </p:txBody>
      </p:sp>
      <p:sp>
        <p:nvSpPr>
          <p:cNvPr id="1326230" name="Rectangle 150"/>
          <p:cNvSpPr>
            <a:spLocks noChangeArrowheads="1"/>
          </p:cNvSpPr>
          <p:nvPr/>
        </p:nvSpPr>
        <p:spPr bwMode="auto">
          <a:xfrm>
            <a:off x="6161088" y="8255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b="1">
                <a:ea typeface="굴림" charset="-127"/>
                <a:cs typeface="굴림" charset="-127"/>
              </a:rPr>
              <a:t>V</a:t>
            </a:r>
            <a:r>
              <a:rPr lang="en-US" altLang="ko-KR" sz="1400" b="1" baseline="-25000">
                <a:ea typeface="굴림" charset="-127"/>
                <a:cs typeface="굴림" charset="-127"/>
              </a:rPr>
              <a:t>i</a:t>
            </a:r>
          </a:p>
        </p:txBody>
      </p:sp>
      <p:grpSp>
        <p:nvGrpSpPr>
          <p:cNvPr id="1326231" name="Group 151"/>
          <p:cNvGrpSpPr>
            <a:grpSpLocks/>
          </p:cNvGrpSpPr>
          <p:nvPr/>
        </p:nvGrpSpPr>
        <p:grpSpPr bwMode="auto">
          <a:xfrm>
            <a:off x="7388225" y="901700"/>
            <a:ext cx="974725" cy="301625"/>
            <a:chOff x="4613" y="576"/>
            <a:chExt cx="614" cy="190"/>
          </a:xfrm>
        </p:grpSpPr>
        <p:sp>
          <p:nvSpPr>
            <p:cNvPr id="1326232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33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V. Mask</a:t>
              </a:r>
            </a:p>
          </p:txBody>
        </p:sp>
      </p:grpSp>
      <p:grpSp>
        <p:nvGrpSpPr>
          <p:cNvPr id="1326234" name="Group 154"/>
          <p:cNvGrpSpPr>
            <a:grpSpLocks/>
          </p:cNvGrpSpPr>
          <p:nvPr/>
        </p:nvGrpSpPr>
        <p:grpSpPr bwMode="auto">
          <a:xfrm>
            <a:off x="7380288" y="1282700"/>
            <a:ext cx="990600" cy="301625"/>
            <a:chOff x="4624" y="576"/>
            <a:chExt cx="530" cy="190"/>
          </a:xfrm>
        </p:grpSpPr>
        <p:sp>
          <p:nvSpPr>
            <p:cNvPr id="1326235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36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53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400" b="1">
                  <a:ea typeface="굴림" charset="-127"/>
                  <a:cs typeface="굴림" charset="-127"/>
                </a:rPr>
                <a:t>V. Length</a:t>
              </a:r>
            </a:p>
          </p:txBody>
        </p:sp>
      </p:grpSp>
      <p:sp>
        <p:nvSpPr>
          <p:cNvPr id="1326237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b="1">
                <a:ea typeface="굴림" charset="-127"/>
                <a:cs typeface="굴림" charset="-127"/>
              </a:rPr>
              <a:t>64 Element Vector Registers</a:t>
            </a:r>
            <a:endParaRPr lang="en-US" altLang="ko-KR" sz="2400" b="1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CD87BB-8E8E-7843-BA82-ADCCE7B2A44F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Set Advantages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150938"/>
            <a:ext cx="8496300" cy="4779962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Compact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one short instruction encodes N operations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Expressive, tells hardware that these N operations: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are independent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use the same functional unit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disjoint registers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registers in same pattern as previous instructions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a contiguous block of memory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(unit-stride load/store)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access memory in a known pattern </a:t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(strided load/store) 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Scalable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can run same code on more parallel pipelines (</a:t>
            </a:r>
            <a:r>
              <a:rPr lang="en-US" altLang="ko-KR" sz="2000" i="1">
                <a:ea typeface="굴림" charset="-127"/>
                <a:cs typeface="굴림" charset="-127"/>
              </a:rPr>
              <a:t>lanes)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Vector Arithmetic Execution</a:t>
            </a:r>
            <a:br>
              <a:rPr lang="en-US" altLang="ko-KR" smtClean="0"/>
            </a:b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2ECFF-ED5D-E044-B2D1-1016CEAE44D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241425"/>
            <a:ext cx="5562600" cy="2501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Use deep pipeline (=&gt; fast clock) to execute element operations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Simplifies control of deep pipeline because elements in vector are independent (=&gt; no hazards!) </a:t>
            </a: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V1</a:t>
            </a: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V2</a:t>
            </a: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</a:t>
            </a: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638800"/>
            <a:ext cx="19843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V3 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ko-KR" altLang="en-US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Six stage 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853D0-6147-9444-A26C-FD99F1020E69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3213"/>
            <a:ext cx="7162800" cy="47625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Execution</a:t>
            </a:r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ADDV C,A,B</a:t>
            </a: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16475"/>
            <a:chOff x="480" y="816"/>
            <a:chExt cx="1727" cy="303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58" y="1882"/>
              <a:ext cx="798" cy="1968"/>
              <a:chOff x="815" y="1402"/>
              <a:chExt cx="798" cy="1968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15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15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15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47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15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47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130550" y="1408113"/>
            <a:ext cx="5341938" cy="4816475"/>
            <a:chOff x="2015" y="816"/>
            <a:chExt cx="3365" cy="303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15" y="1882"/>
              <a:ext cx="869" cy="1968"/>
              <a:chOff x="780" y="1402"/>
              <a:chExt cx="869" cy="1968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879" y="1882"/>
              <a:ext cx="869" cy="1968"/>
              <a:chOff x="780" y="1402"/>
              <a:chExt cx="869" cy="1968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695" y="1882"/>
              <a:ext cx="869" cy="1968"/>
              <a:chOff x="780" y="1402"/>
              <a:chExt cx="869" cy="1968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11" y="1882"/>
              <a:ext cx="869" cy="1968"/>
              <a:chOff x="780" y="1402"/>
              <a:chExt cx="869" cy="1968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Execution using four pipelined functional units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70"/>
          <p:cNvSpPr>
            <a:spLocks noGrp="1"/>
          </p:cNvSpPr>
          <p:nvPr>
            <p:ph type="title"/>
          </p:nvPr>
        </p:nvSpPr>
        <p:spPr>
          <a:xfrm>
            <a:off x="609600" y="152400"/>
            <a:ext cx="7292975" cy="736600"/>
          </a:xfrm>
        </p:spPr>
        <p:txBody>
          <a:bodyPr/>
          <a:lstStyle/>
          <a:p>
            <a:r>
              <a:rPr lang="en-US" altLang="ko-KR" dirty="0" smtClean="0"/>
              <a:t>Interleaved Vector Memory System</a:t>
            </a:r>
            <a:endParaRPr lang="en-US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BE858-8F61-0E47-B2FD-4481229F233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303462"/>
            <a:ext cx="8610600" cy="3703638"/>
            <a:chOff x="240" y="1640"/>
            <a:chExt cx="5424" cy="2333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Verdana" charset="0"/>
                  <a:ea typeface="굴림" charset="-127"/>
                  <a:cs typeface="굴림" charset="-127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06" y="3761"/>
              <a:ext cx="10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Address Generator</a:t>
              </a:r>
            </a:p>
          </p:txBody>
        </p:sp>
      </p:grpSp>
      <p:sp>
        <p:nvSpPr>
          <p:cNvPr id="1338436" name="Text Box 68"/>
          <p:cNvSpPr txBox="1">
            <a:spLocks noChangeArrowheads="1"/>
          </p:cNvSpPr>
          <p:nvPr/>
        </p:nvSpPr>
        <p:spPr bwMode="auto">
          <a:xfrm>
            <a:off x="279400" y="990600"/>
            <a:ext cx="7761288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Cray-1, 16 banks, 4 cycle bank busy time, 12 cycle latency</a:t>
            </a:r>
            <a:endParaRPr lang="en-US" altLang="ko-KR" i="1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buFontTx/>
              <a:buChar char="•"/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 Bank busy time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: Time before bank ready to accept next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110EA-6D4A-A742-9274-8F7B7E891E8C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162800" cy="71278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Unit Structure</a:t>
            </a:r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77800" y="1090612"/>
            <a:ext cx="3022600" cy="4419600"/>
            <a:chOff x="112" y="816"/>
            <a:chExt cx="1904" cy="278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112" y="3369"/>
              <a:ext cx="46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800100"/>
            <a:ext cx="7391400" cy="1814512"/>
            <a:chOff x="960" y="633"/>
            <a:chExt cx="4656" cy="114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768"/>
              <a:ext cx="24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736" y="633"/>
              <a:ext cx="120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accent1"/>
                  </a:solidFill>
                  <a:latin typeface="Verdana" charset="0"/>
                  <a:ea typeface="굴림" charset="-127"/>
                  <a:cs typeface="굴림" charset="-127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46038" y="2540000"/>
            <a:ext cx="12461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Vector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Elements 3, 7, 11,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7F8F3-4092-BA41-A464-48CF62ADA464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82600"/>
            <a:ext cx="7696200" cy="736600"/>
          </a:xfrm>
        </p:spPr>
        <p:txBody>
          <a:bodyPr/>
          <a:lstStyle/>
          <a:p>
            <a:r>
              <a:rPr lang="en-US" dirty="0" smtClean="0"/>
              <a:t>Last Time Lecture 14: Multithreading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457156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7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8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59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0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1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2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3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4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5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6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7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8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69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0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1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2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3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4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5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6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7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8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79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0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1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2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3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4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5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6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7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8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89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0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1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2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3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4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5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6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7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8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99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0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1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2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3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1457205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6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7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8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09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0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1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2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3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4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5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6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7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8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19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0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1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2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3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4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5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6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7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8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29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0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1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2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3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4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5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6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7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8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39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0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1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2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3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4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5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6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7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8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49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0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1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2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1457254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5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6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7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8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59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0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1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2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3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4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5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6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7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8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69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0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1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2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3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4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5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6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7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8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79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0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1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2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3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4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5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6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7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8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89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0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1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2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3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4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5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6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7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8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99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0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1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1457303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4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5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6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7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8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09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0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1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2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3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4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5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6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7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8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19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0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1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2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3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4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5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6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7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8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29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0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1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2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3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4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5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6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7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8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39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0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1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2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3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4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5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6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7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8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49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50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51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7352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3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4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5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6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7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8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59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0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1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2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3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4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5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6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7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8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69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0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1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2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3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4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5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6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7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8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79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0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1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2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3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4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5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6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7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8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89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0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1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2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3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4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5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6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7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8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399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0" name="Text Box 248"/>
          <p:cNvSpPr txBox="1">
            <a:spLocks noChangeArrowheads="1"/>
          </p:cNvSpPr>
          <p:nvPr/>
        </p:nvSpPr>
        <p:spPr bwMode="auto">
          <a:xfrm rot="10800000">
            <a:off x="276225" y="1433513"/>
            <a:ext cx="671513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Arial Narrow" charset="0"/>
              </a:rPr>
              <a:t>Time (processor cycle)</a:t>
            </a:r>
          </a:p>
        </p:txBody>
      </p:sp>
      <p:sp>
        <p:nvSpPr>
          <p:cNvPr id="1457401" name="Line 249"/>
          <p:cNvSpPr>
            <a:spLocks noChangeShapeType="1"/>
          </p:cNvSpPr>
          <p:nvPr/>
        </p:nvSpPr>
        <p:spPr bwMode="auto">
          <a:xfrm>
            <a:off x="582613" y="49371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2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Superscalar</a:t>
            </a:r>
          </a:p>
        </p:txBody>
      </p:sp>
      <p:sp>
        <p:nvSpPr>
          <p:cNvPr id="1457403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Fine-Grained</a:t>
            </a:r>
          </a:p>
        </p:txBody>
      </p:sp>
      <p:sp>
        <p:nvSpPr>
          <p:cNvPr id="1457404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Coarse-Grained</a:t>
            </a:r>
          </a:p>
        </p:txBody>
      </p:sp>
      <p:sp>
        <p:nvSpPr>
          <p:cNvPr id="1457405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Multiprocessing</a:t>
            </a:r>
          </a:p>
        </p:txBody>
      </p:sp>
      <p:sp>
        <p:nvSpPr>
          <p:cNvPr id="1457406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Simultaneous</a:t>
            </a:r>
          </a:p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Multithreading</a:t>
            </a:r>
          </a:p>
        </p:txBody>
      </p:sp>
      <p:sp>
        <p:nvSpPr>
          <p:cNvPr id="1457407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200">
              <a:latin typeface="Arial Narrow" charset="0"/>
            </a:endParaRPr>
          </a:p>
        </p:txBody>
      </p:sp>
      <p:sp>
        <p:nvSpPr>
          <p:cNvPr id="1457408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09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0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1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2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7413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1</a:t>
            </a:r>
          </a:p>
        </p:txBody>
      </p:sp>
      <p:sp>
        <p:nvSpPr>
          <p:cNvPr id="1457414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2</a:t>
            </a:r>
          </a:p>
        </p:txBody>
      </p:sp>
      <p:sp>
        <p:nvSpPr>
          <p:cNvPr id="1457415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3</a:t>
            </a:r>
          </a:p>
        </p:txBody>
      </p:sp>
      <p:sp>
        <p:nvSpPr>
          <p:cNvPr id="1457416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4</a:t>
            </a:r>
          </a:p>
        </p:txBody>
      </p:sp>
      <p:sp>
        <p:nvSpPr>
          <p:cNvPr id="1457417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5</a:t>
            </a:r>
          </a:p>
        </p:txBody>
      </p:sp>
      <p:sp>
        <p:nvSpPr>
          <p:cNvPr id="1457418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Idle slot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31E473-6773-F142-B877-69B8BF932C5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T0 Vector Microprocessor (UCB/ICSI, 1995)</a:t>
            </a:r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8102600" y="2909888"/>
            <a:ext cx="730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940050"/>
            <a:ext cx="7142163" cy="1936750"/>
            <a:chOff x="192" y="1852"/>
            <a:chExt cx="4499" cy="1220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852"/>
              <a:ext cx="1536" cy="5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4E495-1865-8748-B438-24C7DB825D64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>
          <a:xfrm>
            <a:off x="866775" y="1524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Instruction Parallelism</a:t>
            </a:r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409575" y="996950"/>
            <a:ext cx="7651750" cy="660400"/>
          </a:xfrm>
          <a:noFill/>
          <a:ln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Can overlap execution of multiple vector instructions</a:t>
            </a:r>
          </a:p>
          <a:p>
            <a:pPr lvl="1"/>
            <a:r>
              <a:rPr lang="en-US" altLang="ko-KR" sz="1600">
                <a:ea typeface="굴림" charset="-127"/>
                <a:cs typeface="굴림" charset="-127"/>
              </a:rPr>
              <a:t>example machine has 32 elements per vector register and 8 lanes</a:t>
            </a:r>
          </a:p>
        </p:txBody>
      </p: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609600" y="5975350"/>
            <a:ext cx="80232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Complete 24 operations/cycle while issuing 1 short instruction/cycle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Undergraduate Research Poster </a:t>
            </a:r>
            <a:r>
              <a:rPr lang="en-US" dirty="0" smtClean="0"/>
              <a:t>Session, Tuesday April 19</a:t>
            </a:r>
            <a:r>
              <a:rPr lang="en-US" baseline="30000" dirty="0" smtClean="0"/>
              <a:t>th</a:t>
            </a:r>
            <a:r>
              <a:rPr lang="en-US" dirty="0" smtClean="0"/>
              <a:t>, 11:30am-1:30pm, Hearst Mining Building</a:t>
            </a:r>
          </a:p>
          <a:p>
            <a:pPr lvl="1"/>
            <a:r>
              <a:rPr lang="en-US" dirty="0" smtClean="0"/>
              <a:t>Check </a:t>
            </a:r>
            <a:r>
              <a:rPr lang="en-US" dirty="0" err="1" smtClean="0"/>
              <a:t>CoE</a:t>
            </a:r>
            <a:r>
              <a:rPr lang="en-US" dirty="0" smtClean="0"/>
              <a:t> website</a:t>
            </a:r>
          </a:p>
          <a:p>
            <a:endParaRPr lang="en-US" dirty="0" smtClean="0"/>
          </a:p>
          <a:p>
            <a:r>
              <a:rPr lang="en-US" dirty="0" smtClean="0"/>
              <a:t>Also, contact me if interested in architecture research or industry internships over summer.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4C8C8-BF4D-A147-A1DB-B9A4EB2A3255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62800" cy="6096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5753100" cy="750888"/>
          </a:xfrm>
          <a:noFill/>
          <a:ln/>
        </p:spPr>
        <p:txBody>
          <a:bodyPr wrap="none"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43"/>
              <a:ext cx="71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45" y="3177"/>
                <a:ext cx="47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Mult.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505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77"/>
                <a:ext cx="39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53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Chain</a:t>
              </a:r>
              <a:endParaRPr lang="en-US" altLang="ko-KR" sz="1800" i="1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346620" name="Text Box 60"/>
          <p:cNvSpPr txBox="1">
            <a:spLocks noChangeArrowheads="1"/>
          </p:cNvSpPr>
          <p:nvPr/>
        </p:nvSpPr>
        <p:spPr bwMode="auto">
          <a:xfrm>
            <a:off x="533400" y="2667000"/>
            <a:ext cx="247015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  v1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MULV v3,v1,v2</a:t>
            </a:r>
          </a:p>
          <a:p>
            <a:pPr algn="l"/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 v5, v3, v4</a:t>
            </a:r>
          </a:p>
        </p:txBody>
      </p:sp>
      <p:sp>
        <p:nvSpPr>
          <p:cNvPr id="1346621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46622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F0B95-B1C9-C44E-942E-10E765C6C4BA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04800"/>
            <a:ext cx="7127875" cy="701675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Chaining Advantage</a:t>
            </a: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940175"/>
            <a:ext cx="8534400" cy="2174875"/>
            <a:chOff x="192" y="2482"/>
            <a:chExt cx="5376" cy="1370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82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ea typeface="굴림" charset="-127"/>
                  <a:cs typeface="굴림" charset="-127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349375"/>
            <a:ext cx="8534400" cy="2098675"/>
            <a:chOff x="192" y="850"/>
            <a:chExt cx="5376" cy="1322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32"/>
              <a:chOff x="624" y="1440"/>
              <a:chExt cx="4608" cy="732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Mul</a:t>
                  </a: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1800">
                      <a:solidFill>
                        <a:schemeClr val="bg1"/>
                      </a:solidFill>
                      <a:latin typeface="Verdana" charset="0"/>
                      <a:ea typeface="굴림" charset="-127"/>
                      <a:cs typeface="굴림" charset="-127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108" y="1900"/>
                <a:ext cx="812" cy="231"/>
                <a:chOff x="1108" y="1900"/>
                <a:chExt cx="812" cy="231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8" y="1900"/>
                  <a:ext cx="470" cy="23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altLang="ko-KR" sz="1800">
                      <a:latin typeface="Verdana" charset="0"/>
                      <a:ea typeface="굴림" charset="-127"/>
                      <a:cs typeface="굴림" charset="-127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50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Without chaining, must wait for last element of result to be written before starting dependent instruction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4BA7F1-CD0B-CF47-8830-D31C09C69056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6858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Startup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132873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Two components of vector startup penalty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functional unit latency (time through pipeline)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dead time or recovery time (time before another vector instruction can start down pipeline)</a:t>
            </a:r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hlink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  <a:latin typeface="Verdana" charset="0"/>
                  <a:ea typeface="굴림" charset="-127"/>
                  <a:cs typeface="굴림" charset="-127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17525" y="2073275"/>
            <a:ext cx="22780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63750" y="5730875"/>
            <a:ext cx="1144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6110288" y="3140075"/>
            <a:ext cx="2243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6130925" y="5730875"/>
            <a:ext cx="2505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solidFill>
                  <a:schemeClr val="accent2"/>
                </a:solidFill>
                <a:latin typeface="Verdana" charset="0"/>
                <a:ea typeface="굴림" charset="-127"/>
                <a:cs typeface="굴림" charset="-127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6662738" y="4435475"/>
            <a:ext cx="11445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Dead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85BE1-5E8F-434B-AC3E-412DDFD708C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4 cycle dead time</a:t>
            </a:r>
          </a:p>
          <a:p>
            <a:pPr>
              <a:spcBef>
                <a:spcPct val="20000"/>
              </a:spcBef>
            </a:pPr>
            <a:r>
              <a:rPr lang="en-US" altLang="ko-KR" sz="1400" i="1">
                <a:latin typeface="Verdana" charset="0"/>
                <a:ea typeface="굴림" charset="-127"/>
                <a:cs typeface="굴림" charset="-127"/>
              </a:rPr>
              <a:t>Maximum efficiency 94% with 128 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>
                <a:spcBef>
                  <a:spcPct val="20000"/>
                </a:spcBef>
              </a:pPr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100% efficiency with 8 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A0E03-C436-F74E-A22C-52EB86641017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76200"/>
            <a:ext cx="7162800" cy="11430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versus Vector Register Machines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4712"/>
            <a:ext cx="8001000" cy="164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instructions hold all vector operands in main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The first vector machines, CDC Star-100 (‘73) and TI ASC (‘71), were memory-memory machines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Cray-1 (’76) was first vector register machine</a:t>
            </a:r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2932112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C[i] = A[i] +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  D[i] = A[i] - B[i];</a:t>
              </a:r>
            </a:p>
            <a:p>
              <a:pPr algn="l">
                <a:spcBef>
                  <a:spcPct val="20000"/>
                </a:spcBef>
              </a:pPr>
              <a:r>
                <a:rPr lang="en-US" altLang="ko-KR" sz="1800" b="1"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590800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9"/>
                <a:ext cx="1153" cy="4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C, A,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D, A, B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3962400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V1, A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LV V2, B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ADDV V3,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V3, C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SUBV V4, V1, V2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en-US" altLang="ko-KR" sz="1800" b="1">
                    <a:latin typeface="Courier New" charset="0"/>
                    <a:ea typeface="굴림" charset="-127"/>
                    <a:cs typeface="굴림" charset="-127"/>
                  </a:rPr>
                  <a:t>SV V4, D</a:t>
                </a:r>
                <a:endParaRPr lang="en-US" altLang="ko-KR" sz="18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10C7D4-4C12-A64D-9033-27222E9286F3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28600"/>
            <a:ext cx="7391400" cy="914400"/>
          </a:xfrm>
        </p:spPr>
        <p:txBody>
          <a:bodyPr/>
          <a:lstStyle/>
          <a:p>
            <a:r>
              <a:rPr lang="en-US" altLang="ko-KR" sz="2400">
                <a:ea typeface="굴림" charset="-127"/>
                <a:cs typeface="굴림" charset="-127"/>
              </a:rPr>
              <a:t>Vector Memory-Memory vs. Vector Register Machines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54175"/>
            <a:ext cx="8382000" cy="418941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Vector memory-memory architectures (VMMA) require greater main memory bandwidth, why?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All operands must be read in and out of memory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make if difficult to overlap execution of multiple vector operations, why? </a:t>
            </a:r>
          </a:p>
          <a:p>
            <a:pPr lvl="1"/>
            <a:r>
              <a:rPr lang="en-US" altLang="ko-KR">
                <a:solidFill>
                  <a:schemeClr val="hlink"/>
                </a:solidFill>
                <a:ea typeface="굴림" charset="-127"/>
                <a:cs typeface="굴림" charset="-127"/>
              </a:rPr>
              <a:t>Must check dependencies on memory addresses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VMMAs incur greater startup latency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Scalar code was faster on CDC Star-100 for vectors &lt; 100 elements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For Cray-1, vector/scalar breakeven point was around 2 elements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Symbol" charset="2"/>
              <a:buChar char="Þ"/>
            </a:pPr>
            <a:r>
              <a:rPr lang="en-US" altLang="ko-KR" sz="2000" i="1">
                <a:ea typeface="굴림" charset="-127"/>
                <a:cs typeface="굴림" charset="-127"/>
              </a:rPr>
              <a:t>Apart from CDC follow-ons (Cyber-205, ETA-10) all major vector machines since Cray-1 have had vector register architectures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Symbol" charset="2"/>
              <a:buNone/>
            </a:pPr>
            <a:r>
              <a:rPr lang="en-US" altLang="ko-KR" sz="2000" i="1">
                <a:solidFill>
                  <a:srgbClr val="FF00FF"/>
                </a:solidFill>
                <a:ea typeface="굴림" charset="-127"/>
                <a:cs typeface="굴림" charset="-127"/>
              </a:rPr>
              <a:t>(we ignore vector memory-memory from now on)</a:t>
            </a:r>
            <a:endParaRPr lang="en-US" altLang="ko-KR" sz="2000">
              <a:solidFill>
                <a:srgbClr val="FF00FF"/>
              </a:solidFill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63D21D-AB76-A94C-B70B-F478A8562A6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162800" cy="9144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Automatic Code Vectorization</a:t>
            </a:r>
          </a:p>
        </p:txBody>
      </p:sp>
      <p:sp>
        <p:nvSpPr>
          <p:cNvPr id="1358851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for (i=0; i &lt; N; i++)</a:t>
            </a:r>
          </a:p>
          <a:p>
            <a:pPr algn="l">
              <a:spcBef>
                <a:spcPct val="10000"/>
              </a:spcBef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    C[i] = A[i] + B[i];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1913" y="1462088"/>
            <a:ext cx="3138488" cy="5243512"/>
            <a:chOff x="-39" y="921"/>
            <a:chExt cx="1977" cy="330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3" y="1258"/>
              <a:ext cx="1017" cy="1405"/>
              <a:chOff x="721" y="922"/>
              <a:chExt cx="1017" cy="1405"/>
            </a:xfrm>
          </p:grpSpPr>
          <p:sp>
            <p:nvSpPr>
              <p:cNvPr id="1358854" name="AutoShape 6"/>
              <p:cNvSpPr>
                <a:spLocks noChangeArrowheads="1"/>
              </p:cNvSpPr>
              <p:nvPr/>
            </p:nvSpPr>
            <p:spPr bwMode="auto">
              <a:xfrm>
                <a:off x="721" y="922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55" name="AutoShape 7"/>
              <p:cNvSpPr>
                <a:spLocks noChangeArrowheads="1"/>
              </p:cNvSpPr>
              <p:nvPr/>
            </p:nvSpPr>
            <p:spPr bwMode="auto">
              <a:xfrm>
                <a:off x="1297" y="12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56" name="AutoShape 8"/>
              <p:cNvSpPr>
                <a:spLocks noChangeArrowheads="1"/>
              </p:cNvSpPr>
              <p:nvPr/>
            </p:nvSpPr>
            <p:spPr bwMode="auto">
              <a:xfrm>
                <a:off x="957" y="1642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1358857" name="AutoShape 9"/>
              <p:cNvSpPr>
                <a:spLocks noChangeArrowheads="1"/>
              </p:cNvSpPr>
              <p:nvPr/>
            </p:nvSpPr>
            <p:spPr bwMode="auto">
              <a:xfrm>
                <a:off x="930" y="2074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store</a:t>
                </a:r>
              </a:p>
            </p:txBody>
          </p:sp>
          <p:sp>
            <p:nvSpPr>
              <p:cNvPr id="1358858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59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0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85" y="2746"/>
              <a:ext cx="1017" cy="1405"/>
              <a:chOff x="733" y="2410"/>
              <a:chExt cx="1017" cy="1405"/>
            </a:xfrm>
          </p:grpSpPr>
          <p:sp>
            <p:nvSpPr>
              <p:cNvPr id="1358862" name="AutoShape 14"/>
              <p:cNvSpPr>
                <a:spLocks noChangeArrowheads="1"/>
              </p:cNvSpPr>
              <p:nvPr/>
            </p:nvSpPr>
            <p:spPr bwMode="auto">
              <a:xfrm>
                <a:off x="733" y="24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63" name="AutoShape 15"/>
              <p:cNvSpPr>
                <a:spLocks noChangeArrowheads="1"/>
              </p:cNvSpPr>
              <p:nvPr/>
            </p:nvSpPr>
            <p:spPr bwMode="auto">
              <a:xfrm>
                <a:off x="1309" y="2698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load</a:t>
                </a:r>
              </a:p>
            </p:txBody>
          </p:sp>
          <p:sp>
            <p:nvSpPr>
              <p:cNvPr id="1358864" name="AutoShape 16"/>
              <p:cNvSpPr>
                <a:spLocks noChangeArrowheads="1"/>
              </p:cNvSpPr>
              <p:nvPr/>
            </p:nvSpPr>
            <p:spPr bwMode="auto">
              <a:xfrm>
                <a:off x="969" y="3130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add</a:t>
                </a:r>
              </a:p>
            </p:txBody>
          </p:sp>
          <p:sp>
            <p:nvSpPr>
              <p:cNvPr id="1358865" name="AutoShape 17"/>
              <p:cNvSpPr>
                <a:spLocks noChangeArrowheads="1"/>
              </p:cNvSpPr>
              <p:nvPr/>
            </p:nvSpPr>
            <p:spPr bwMode="auto">
              <a:xfrm>
                <a:off x="942" y="3562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bg1"/>
                    </a:solidFill>
                    <a:latin typeface="Verdana" charset="0"/>
                    <a:ea typeface="굴림" charset="-127"/>
                    <a:cs typeface="굴림" charset="-127"/>
                  </a:rPr>
                  <a:t>store</a:t>
                </a:r>
              </a:p>
            </p:txBody>
          </p:sp>
          <p:sp>
            <p:nvSpPr>
              <p:cNvPr id="1358866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7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8868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58869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0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1" name="Text Box 23"/>
            <p:cNvSpPr txBox="1">
              <a:spLocks noChangeArrowheads="1"/>
            </p:cNvSpPr>
            <p:nvPr/>
          </p:nvSpPr>
          <p:spPr bwMode="auto">
            <a:xfrm>
              <a:off x="-39" y="1593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1</a:t>
              </a: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-39" y="3081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2</a:t>
              </a:r>
            </a:p>
          </p:txBody>
        </p:sp>
        <p:sp>
          <p:nvSpPr>
            <p:cNvPr id="1358873" name="Text Box 25"/>
            <p:cNvSpPr txBox="1">
              <a:spLocks noChangeArrowheads="1"/>
            </p:cNvSpPr>
            <p:nvPr/>
          </p:nvSpPr>
          <p:spPr bwMode="auto">
            <a:xfrm>
              <a:off x="146" y="921"/>
              <a:ext cx="1792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2590800" y="5378450"/>
            <a:ext cx="6553200" cy="1006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Vectorization is a massive compile-time reordering of operation sequencing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  <a:sym typeface="Symbol" charset="2"/>
              </a:rPr>
              <a:t>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requires extensive loop dependence analysis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089275" y="1385888"/>
            <a:ext cx="5988050" cy="3781425"/>
            <a:chOff x="1946" y="873"/>
            <a:chExt cx="3772" cy="2382"/>
          </a:xfrm>
        </p:grpSpPr>
        <p:sp>
          <p:nvSpPr>
            <p:cNvPr id="1358876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7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ko-KR" altLang="en-US" sz="24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358878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79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0" name="Text Box 32"/>
            <p:cNvSpPr txBox="1">
              <a:spLocks noChangeArrowheads="1"/>
            </p:cNvSpPr>
            <p:nvPr/>
          </p:nvSpPr>
          <p:spPr bwMode="auto">
            <a:xfrm>
              <a:off x="4590" y="3034"/>
              <a:ext cx="112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i="1">
                  <a:latin typeface="Verdana" charset="0"/>
                  <a:ea typeface="굴림" charset="-127"/>
                  <a:cs typeface="굴림" charset="-127"/>
                </a:rPr>
                <a:t>Vector Instruction</a:t>
              </a:r>
            </a:p>
          </p:txBody>
        </p:sp>
        <p:sp>
          <p:nvSpPr>
            <p:cNvPr id="1358881" name="AutoShape 33"/>
            <p:cNvSpPr>
              <a:spLocks noChangeArrowheads="1"/>
            </p:cNvSpPr>
            <p:nvPr/>
          </p:nvSpPr>
          <p:spPr bwMode="auto">
            <a:xfrm>
              <a:off x="26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2" name="AutoShape 34"/>
            <p:cNvSpPr>
              <a:spLocks noChangeArrowheads="1"/>
            </p:cNvSpPr>
            <p:nvPr/>
          </p:nvSpPr>
          <p:spPr bwMode="auto">
            <a:xfrm>
              <a:off x="32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3" name="AutoShape 35"/>
            <p:cNvSpPr>
              <a:spLocks noChangeArrowheads="1"/>
            </p:cNvSpPr>
            <p:nvPr/>
          </p:nvSpPr>
          <p:spPr bwMode="auto">
            <a:xfrm>
              <a:off x="28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  <p:sp>
          <p:nvSpPr>
            <p:cNvPr id="1358884" name="AutoShape 36"/>
            <p:cNvSpPr>
              <a:spLocks noChangeArrowheads="1"/>
            </p:cNvSpPr>
            <p:nvPr/>
          </p:nvSpPr>
          <p:spPr bwMode="auto">
            <a:xfrm>
              <a:off x="28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358885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6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7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88" name="AutoShape 40"/>
            <p:cNvSpPr>
              <a:spLocks noChangeArrowheads="1"/>
            </p:cNvSpPr>
            <p:nvPr/>
          </p:nvSpPr>
          <p:spPr bwMode="auto">
            <a:xfrm>
              <a:off x="38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89" name="AutoShape 41"/>
            <p:cNvSpPr>
              <a:spLocks noChangeArrowheads="1"/>
            </p:cNvSpPr>
            <p:nvPr/>
          </p:nvSpPr>
          <p:spPr bwMode="auto">
            <a:xfrm>
              <a:off x="44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  <p:sp>
          <p:nvSpPr>
            <p:cNvPr id="1358890" name="AutoShape 42"/>
            <p:cNvSpPr>
              <a:spLocks noChangeArrowheads="1"/>
            </p:cNvSpPr>
            <p:nvPr/>
          </p:nvSpPr>
          <p:spPr bwMode="auto">
            <a:xfrm>
              <a:off x="40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  <p:sp>
          <p:nvSpPr>
            <p:cNvPr id="1358891" name="AutoShape 43"/>
            <p:cNvSpPr>
              <a:spLocks noChangeArrowheads="1"/>
            </p:cNvSpPr>
            <p:nvPr/>
          </p:nvSpPr>
          <p:spPr bwMode="auto">
            <a:xfrm>
              <a:off x="40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chemeClr val="bg1"/>
                  </a:solidFill>
                  <a:latin typeface="Verdana" charset="0"/>
                  <a:ea typeface="굴림" charset="-127"/>
                  <a:cs typeface="굴림" charset="-127"/>
                </a:rPr>
                <a:t>store</a:t>
              </a:r>
            </a:p>
          </p:txBody>
        </p:sp>
        <p:sp>
          <p:nvSpPr>
            <p:cNvPr id="1358892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3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4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5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6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897" name="Text Box 49"/>
            <p:cNvSpPr txBox="1">
              <a:spLocks noChangeArrowheads="1"/>
            </p:cNvSpPr>
            <p:nvPr/>
          </p:nvSpPr>
          <p:spPr bwMode="auto">
            <a:xfrm>
              <a:off x="2496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1</a:t>
              </a:r>
            </a:p>
          </p:txBody>
        </p:sp>
        <p:sp>
          <p:nvSpPr>
            <p:cNvPr id="1358898" name="Text Box 50"/>
            <p:cNvSpPr txBox="1">
              <a:spLocks noChangeArrowheads="1"/>
            </p:cNvSpPr>
            <p:nvPr/>
          </p:nvSpPr>
          <p:spPr bwMode="auto">
            <a:xfrm>
              <a:off x="3744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Iter. 2</a:t>
              </a:r>
            </a:p>
          </p:txBody>
        </p:sp>
        <p:sp>
          <p:nvSpPr>
            <p:cNvPr id="1358899" name="Text Box 51"/>
            <p:cNvSpPr txBox="1">
              <a:spLocks noChangeArrowheads="1"/>
            </p:cNvSpPr>
            <p:nvPr/>
          </p:nvSpPr>
          <p:spPr bwMode="auto">
            <a:xfrm>
              <a:off x="4122" y="873"/>
              <a:ext cx="128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Vectorized Code</a:t>
              </a:r>
            </a:p>
          </p:txBody>
        </p:sp>
        <p:sp>
          <p:nvSpPr>
            <p:cNvPr id="1358900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1" name="Line 53"/>
            <p:cNvSpPr>
              <a:spLocks noChangeShapeType="1"/>
            </p:cNvSpPr>
            <p:nvPr/>
          </p:nvSpPr>
          <p:spPr bwMode="auto">
            <a:xfrm>
              <a:off x="2160" y="153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58902" name="Text Box 54"/>
            <p:cNvSpPr txBox="1">
              <a:spLocks noChangeArrowheads="1"/>
            </p:cNvSpPr>
            <p:nvPr/>
          </p:nvSpPr>
          <p:spPr bwMode="auto">
            <a:xfrm rot="-5400000">
              <a:off x="1816" y="1835"/>
              <a:ext cx="5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Time</a:t>
              </a:r>
            </a:p>
          </p:txBody>
        </p:sp>
        <p:sp>
          <p:nvSpPr>
            <p:cNvPr id="1358903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7FE33-DC31-784D-BE0C-1C5994383A36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4445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Supercomputers</a:t>
            </a:r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43913" cy="472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ko-KR" sz="2200" dirty="0" smtClean="0">
                <a:ea typeface="굴림" charset="-127"/>
                <a:cs typeface="굴림" charset="-127"/>
              </a:rPr>
              <a:t>Definition </a:t>
            </a:r>
            <a:r>
              <a:rPr lang="en-US" altLang="ko-KR" sz="2200" dirty="0">
                <a:ea typeface="굴림" charset="-127"/>
                <a:cs typeface="굴림" charset="-127"/>
              </a:rPr>
              <a:t>of a supercomputer: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Fastest machine in world at given task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 device to turn a compute-bound problem into an I/O bound problem 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Any machine costing $30M+</a:t>
            </a:r>
          </a:p>
          <a:p>
            <a:r>
              <a:rPr lang="en-US" altLang="ko-KR" sz="2200" dirty="0">
                <a:ea typeface="굴림" charset="-127"/>
                <a:cs typeface="굴림" charset="-127"/>
              </a:rPr>
              <a:t>Any machine designed by Seymour Cray</a:t>
            </a:r>
          </a:p>
          <a:p>
            <a:endParaRPr lang="en-US" altLang="ko-KR" sz="2200" dirty="0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2200" dirty="0">
                <a:ea typeface="굴림" charset="-127"/>
                <a:cs typeface="굴림" charset="-127"/>
              </a:rPr>
              <a:t>CDC6600 (Cray, 1964) regarded as first supercomputer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6528B-99EE-244F-988C-7E1A0DFC50E5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6858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Stripmining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15400" cy="733425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Vector registers have finite length</a:t>
            </a:r>
          </a:p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Break loops into pieces that fit in registers, </a:t>
            </a:r>
            <a:r>
              <a:rPr lang="en-US" altLang="ko-KR" sz="2000" i="1">
                <a:ea typeface="굴림" charset="-127"/>
                <a:cs typeface="굴림" charset="-127"/>
              </a:rPr>
              <a:t>“Stripmining”</a:t>
            </a:r>
            <a:endParaRPr lang="en-US" altLang="ko-KR" sz="2000">
              <a:ea typeface="굴림" charset="-127"/>
              <a:cs typeface="굴림" charset="-127"/>
            </a:endParaRP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3505200" y="1298575"/>
            <a:ext cx="6129338" cy="5086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ko-KR" altLang="en-US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ANDI R1, N, 63   # N mod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MTC1 VLR, R1     # Do remainder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loop: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LV V1, RA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DSLL R2, R1, 3	# Multiply by 8     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RA, RA, R2 # Bump pointer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LV V2, RB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RB, RB, R2 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ADDV.D V3, V1, V2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SV V3, RC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DADDU RC, RC, R2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DSUBU N, N, R1 # Subtract elements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LI R1, 64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MTC1 VLR, R1   # Reset full length</a:t>
            </a:r>
          </a:p>
          <a:p>
            <a:pPr algn="l">
              <a:spcBef>
                <a:spcPct val="10000"/>
              </a:spcBef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BGTZ N, loop   # Any more to do?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908175"/>
            <a:ext cx="3600450" cy="4495800"/>
            <a:chOff x="0" y="1344"/>
            <a:chExt cx="2268" cy="2832"/>
          </a:xfrm>
        </p:grpSpPr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0" y="1344"/>
              <a:ext cx="2132" cy="46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10000"/>
                </a:spcBef>
              </a:pPr>
              <a:r>
                <a:rPr lang="en-US" altLang="ko-KR" sz="2000" b="1">
                  <a:latin typeface="Courier New" charset="0"/>
                  <a:ea typeface="굴림" charset="-127"/>
                  <a:cs typeface="굴림" charset="-127"/>
                </a:rPr>
                <a:t>for (i=0; i&lt;N; i++)</a:t>
              </a:r>
            </a:p>
            <a:p>
              <a:pPr algn="l">
                <a:spcBef>
                  <a:spcPct val="10000"/>
                </a:spcBef>
              </a:pPr>
              <a:r>
                <a:rPr lang="en-US" altLang="ko-KR" sz="2000" b="1">
                  <a:latin typeface="Courier New" charset="0"/>
                  <a:ea typeface="굴림" charset="-127"/>
                  <a:cs typeface="굴림" charset="-127"/>
                </a:rPr>
                <a:t>    C[i] = A[i]+B[i];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" y="1824"/>
              <a:ext cx="2124" cy="2352"/>
              <a:chOff x="144" y="1392"/>
              <a:chExt cx="2124" cy="2352"/>
            </a:xfrm>
          </p:grpSpPr>
          <p:sp>
            <p:nvSpPr>
              <p:cNvPr id="1360904" name="Rectangle 8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5" name="Rectangle 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6" name="Rectangle 10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7" name="Rectangle 1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8" name="Rectangle 12"/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0" name="Rectangle 14"/>
              <p:cNvSpPr>
                <a:spLocks noChangeArrowheads="1"/>
              </p:cNvSpPr>
              <p:nvPr/>
            </p:nvSpPr>
            <p:spPr bwMode="auto">
              <a:xfrm>
                <a:off x="192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1" name="Rectangle 15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2" name="Rectangle 16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3" name="Rectangle 17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4" name="Rectangle 18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0915" name="Rectangle 19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288" y="2304"/>
                <a:ext cx="720" cy="288"/>
                <a:chOff x="912" y="2736"/>
                <a:chExt cx="720" cy="288"/>
              </a:xfrm>
            </p:grpSpPr>
            <p:sp>
              <p:nvSpPr>
                <p:cNvPr id="1360917" name="Oval 2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18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0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88" y="3168"/>
                <a:ext cx="720" cy="288"/>
                <a:chOff x="912" y="2736"/>
                <a:chExt cx="720" cy="288"/>
              </a:xfrm>
            </p:grpSpPr>
            <p:sp>
              <p:nvSpPr>
                <p:cNvPr id="1360922" name="Oval 26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3" name="Line 27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5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288" y="1680"/>
                <a:ext cx="720" cy="288"/>
                <a:chOff x="912" y="2736"/>
                <a:chExt cx="720" cy="288"/>
              </a:xfrm>
            </p:grpSpPr>
            <p:sp>
              <p:nvSpPr>
                <p:cNvPr id="1360927" name="Oval 3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r>
                    <a:rPr lang="en-US" altLang="ko-KR" sz="2000" b="1" dirty="0"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8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0930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0931" name="Text Box 35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60932" name="Text Box 36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60933" name="Text Box 3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2000" b="1"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60934" name="AutoShape 38"/>
              <p:cNvSpPr>
                <a:spLocks/>
              </p:cNvSpPr>
              <p:nvPr/>
            </p:nvSpPr>
            <p:spPr bwMode="auto">
              <a:xfrm>
                <a:off x="1152" y="206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5" name="Text Box 39"/>
              <p:cNvSpPr txBox="1">
                <a:spLocks noChangeArrowheads="1"/>
              </p:cNvSpPr>
              <p:nvPr/>
            </p:nvSpPr>
            <p:spPr bwMode="auto">
              <a:xfrm>
                <a:off x="1258" y="2313"/>
                <a:ext cx="101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64 elements</a:t>
                </a:r>
              </a:p>
            </p:txBody>
          </p:sp>
          <p:sp>
            <p:nvSpPr>
              <p:cNvPr id="1360936" name="AutoShape 40"/>
              <p:cNvSpPr>
                <a:spLocks/>
              </p:cNvSpPr>
              <p:nvPr/>
            </p:nvSpPr>
            <p:spPr bwMode="auto">
              <a:xfrm>
                <a:off x="1152" y="1632"/>
                <a:ext cx="144" cy="384"/>
              </a:xfrm>
              <a:prstGeom prst="rightBrace">
                <a:avLst>
                  <a:gd name="adj1" fmla="val 22222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 sz="2000" b="1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7" name="Text Box 41"/>
              <p:cNvSpPr txBox="1">
                <a:spLocks noChangeArrowheads="1"/>
              </p:cNvSpPr>
              <p:nvPr/>
            </p:nvSpPr>
            <p:spPr bwMode="auto">
              <a:xfrm>
                <a:off x="1272" y="1689"/>
                <a:ext cx="896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Remainder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899" grpId="0" build="p" autoUpdateAnimBg="0"/>
      <p:bldP spid="136090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EC51F5-ECCB-0E44-AE7D-69556F983605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461963"/>
            <a:ext cx="7162800" cy="388937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Conditional Execution</a:t>
            </a:r>
          </a:p>
        </p:txBody>
      </p:sp>
      <p:sp>
        <p:nvSpPr>
          <p:cNvPr id="1367043" name="Rectangle 3"/>
          <p:cNvSpPr>
            <a:spLocks noChangeArrowheads="1"/>
          </p:cNvSpPr>
          <p:nvPr/>
        </p:nvSpPr>
        <p:spPr bwMode="auto">
          <a:xfrm>
            <a:off x="381000" y="1066800"/>
            <a:ext cx="8302625" cy="4702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Problem: Want to vectorize loops with conditional code: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if (A[i]&gt;0) then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    A[i] = B[i];</a:t>
            </a:r>
          </a:p>
          <a:p>
            <a:pPr marL="1543050" lvl="3" indent="-1714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-127"/>
                <a:cs typeface="굴림" charset="-127"/>
              </a:rPr>
              <a:t>    </a:t>
            </a:r>
            <a:endParaRPr lang="en-US" altLang="ko-KR" sz="2000"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Solution: Add vector </a:t>
            </a:r>
            <a:r>
              <a:rPr lang="en-US" altLang="ko-KR" sz="2000" i="1">
                <a:ea typeface="굴림" charset="-127"/>
                <a:cs typeface="굴림" charset="-127"/>
              </a:rPr>
              <a:t>mask</a:t>
            </a:r>
            <a:r>
              <a:rPr lang="en-US" altLang="ko-KR" sz="2000">
                <a:ea typeface="굴림" charset="-127"/>
                <a:cs typeface="굴림" charset="-127"/>
              </a:rPr>
              <a:t> (or </a:t>
            </a:r>
            <a:r>
              <a:rPr lang="en-US" altLang="ko-KR" sz="2000" i="1">
                <a:ea typeface="굴림" charset="-127"/>
                <a:cs typeface="굴림" charset="-127"/>
              </a:rPr>
              <a:t>flag</a:t>
            </a:r>
            <a:r>
              <a:rPr lang="en-US" altLang="ko-KR" sz="2000">
                <a:ea typeface="굴림" charset="-127"/>
                <a:cs typeface="굴림" charset="-127"/>
              </a:rPr>
              <a:t>) registers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vector version of predicate registers, 1 bit per element</a:t>
            </a: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…and </a:t>
            </a:r>
            <a:r>
              <a:rPr lang="en-US" altLang="ko-KR" sz="2000" i="1">
                <a:ea typeface="굴림" charset="-127"/>
                <a:cs typeface="굴림" charset="-127"/>
              </a:rPr>
              <a:t>maskable</a:t>
            </a:r>
            <a:r>
              <a:rPr lang="en-US" altLang="ko-KR" sz="2000">
                <a:ea typeface="굴림" charset="-127"/>
                <a:cs typeface="굴림" charset="-127"/>
              </a:rPr>
              <a:t> vector instructions</a:t>
            </a:r>
          </a:p>
          <a:p>
            <a:pPr marL="685800" lvl="1" indent="-228600" algn="l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vector operation becomes NOP at elements where mask bit is clear</a:t>
            </a:r>
            <a:endParaRPr lang="en-US" altLang="ko-KR">
              <a:latin typeface="Courier New" charset="0"/>
              <a:ea typeface="굴림" charset="-127"/>
              <a:cs typeface="굴림" charset="-127"/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charset="-127"/>
                <a:cs typeface="굴림" charset="-127"/>
              </a:rPr>
              <a:t>Code example:</a:t>
            </a: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CVM             # Turn on all elements 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LV vA, rA       # Load entire A vector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SGTVS.D vA, F0  # Set bits in mask register where A&gt;0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LV vA, rB	      # Load B vector into A under mask</a:t>
            </a: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charset="0"/>
                <a:ea typeface="굴림" charset="-127"/>
                <a:cs typeface="굴림" charset="-127"/>
              </a:rPr>
              <a:t>SV vA, rA	      # Store A back to memory under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04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819CA-D87C-824D-B2F9-E8E5BB94EF12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481013"/>
            <a:ext cx="7162800" cy="544512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Masked Vector Instructions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67200" y="1125538"/>
            <a:ext cx="4724400" cy="4071937"/>
            <a:chOff x="2688" y="709"/>
            <a:chExt cx="2976" cy="256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1369093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136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6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097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136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0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1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136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4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0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06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69107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69108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09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0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1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12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13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14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15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16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17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18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19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20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21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22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  <p:sp>
            <p:nvSpPr>
              <p:cNvPr id="1369123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4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5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26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69127" name="Rectangle 39"/>
            <p:cNvSpPr>
              <a:spLocks noChangeArrowheads="1"/>
            </p:cNvSpPr>
            <p:nvPr/>
          </p:nvSpPr>
          <p:spPr bwMode="auto">
            <a:xfrm>
              <a:off x="2688" y="709"/>
              <a:ext cx="2976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ea typeface="굴림" charset="-127"/>
                  <a:cs typeface="굴림" charset="-127"/>
                </a:rPr>
                <a:t>Density-Time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ea typeface="굴림" charset="-127"/>
                  <a:cs typeface="굴림" charset="-127"/>
                </a:rPr>
                <a:t>scan mask vector and only execute elements with non-zero masks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-381000" y="1125538"/>
            <a:ext cx="4953000" cy="4910137"/>
            <a:chOff x="-240" y="709"/>
            <a:chExt cx="3120" cy="3093"/>
          </a:xfrm>
        </p:grpSpPr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1369130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136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3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4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136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7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38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136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1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69142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9143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44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69145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69146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7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8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49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69150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69151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69152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69153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69154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69155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69156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  <p:sp>
            <p:nvSpPr>
              <p:cNvPr id="1369157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58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59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60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61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62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63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64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192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9165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66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 i="1">
                    <a:latin typeface="Verdana" charset="0"/>
                    <a:ea typeface="굴림" charset="-127"/>
                    <a:cs typeface="굴림" charset="-127"/>
                  </a:rPr>
                  <a:t>Write Enable</a:t>
                </a:r>
              </a:p>
            </p:txBody>
          </p:sp>
          <p:sp>
            <p:nvSpPr>
              <p:cNvPr id="1369167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68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69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400"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</p:grpSp>
        <p:sp>
          <p:nvSpPr>
            <p:cNvPr id="1369170" name="Rectangle 82"/>
            <p:cNvSpPr>
              <a:spLocks noChangeArrowheads="1"/>
            </p:cNvSpPr>
            <p:nvPr/>
          </p:nvSpPr>
          <p:spPr bwMode="auto">
            <a:xfrm>
              <a:off x="-240" y="709"/>
              <a:ext cx="3120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Simple Implementation</a:t>
              </a:r>
            </a:p>
            <a:p>
              <a:pPr marL="685800" lvl="1" indent="-228600" algn="l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execute all N operations, turn off result writeback according to mask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913A-80DA-4145-A7BC-9680816F554F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28600"/>
            <a:ext cx="7162800" cy="5715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Reductions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4437"/>
            <a:ext cx="8763000" cy="497046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Problem: Loop-carried dependence on reduction variables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 += A[i];  # Loop-carried dependence on sum</a:t>
            </a:r>
            <a:endParaRPr lang="en-US" altLang="ko-KR" b="1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Solution: Re-associate operations if possible, use binary tree to perform reduction</a:t>
            </a: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sum[0:VL-1] = 0                 # Vector of VL partial sums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for(i=0; i&lt;N; i+=VL)            # Stripmine VL-sized chunks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VL = VL/2;                    # Halve vector length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b="1">
                <a:latin typeface="Courier New" charset="0"/>
                <a:ea typeface="굴림" charset="-127"/>
                <a:cs typeface="굴림" charset="-127"/>
              </a:rPr>
              <a:t>} while (VL&gt;1)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ABD73-F63C-7546-ADFD-37B5D26B55F1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92100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4325"/>
            <a:ext cx="8229600" cy="4067175"/>
          </a:xfrm>
          <a:noFill/>
          <a:ln/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Want to vectorize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A[i] = B[i] + C[D[i]]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Indexed load instruction (</a:t>
            </a:r>
            <a:r>
              <a:rPr lang="en-US" altLang="ko-KR" i="1">
                <a:ea typeface="굴림" charset="-127"/>
                <a:cs typeface="굴림" charset="-127"/>
              </a:rPr>
              <a:t>Gather</a:t>
            </a:r>
            <a:r>
              <a:rPr lang="en-US" altLang="ko-KR">
                <a:ea typeface="굴림" charset="-127"/>
                <a:cs typeface="굴림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vD, rD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LVI vC, rC, vD  # Load indirect from rC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LV vB, rB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ADDV.D vA,vB,vC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SV vA, rA       # Store result</a:t>
            </a:r>
          </a:p>
          <a:p>
            <a:pPr marL="800100" lvl="1" indent="-342900">
              <a:buFontTx/>
              <a:buNone/>
            </a:pPr>
            <a:endParaRPr lang="en-US" altLang="ko-KR" sz="2000">
              <a:latin typeface="Courier New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F8693-2E2B-0545-B311-F87BF42F8141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328613"/>
            <a:ext cx="7162800" cy="6350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Vector Scatter/Gather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46225"/>
            <a:ext cx="8686800" cy="4122738"/>
          </a:xfrm>
          <a:noFill/>
          <a:ln/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800">
                <a:ea typeface="굴림" charset="-127"/>
                <a:cs typeface="굴림" charset="-127"/>
              </a:rPr>
              <a:t>Scatter example</a:t>
            </a:r>
            <a:r>
              <a:rPr lang="en-US" altLang="ko-KR" sz="3200">
                <a:ea typeface="굴림" charset="-127"/>
                <a:cs typeface="굴림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    A[B[i]]++;</a:t>
            </a:r>
          </a:p>
          <a:p>
            <a:pPr marL="800100" lvl="1" indent="-342900">
              <a:buFontTx/>
              <a:buNone/>
            </a:pPr>
            <a:endParaRPr lang="en-US" altLang="ko-KR" sz="240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sz="2800">
                <a:ea typeface="굴림" charset="-127"/>
                <a:cs typeface="굴림" charset="-127"/>
              </a:rPr>
              <a:t>Is following a correct translation?</a:t>
            </a:r>
            <a:endParaRPr lang="en-US" altLang="ko-KR" sz="2800">
              <a:latin typeface="Courier New" charset="0"/>
              <a:ea typeface="굴림" charset="-127"/>
              <a:cs typeface="굴림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LV vB, rB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LVI vA, rA, vB 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ADDV vA, vA, 1  # Increment</a:t>
            </a:r>
          </a:p>
          <a:p>
            <a:pPr marL="800100" lvl="1" indent="-342900">
              <a:buFontTx/>
              <a:buNone/>
            </a:pPr>
            <a:r>
              <a:rPr lang="en-US" altLang="ko-KR" sz="2400" b="1">
                <a:latin typeface="Courier New" charset="0"/>
                <a:ea typeface="굴림" charset="-127"/>
                <a:cs typeface="굴림" charset="-127"/>
              </a:rPr>
              <a:t>SVI vA, rA, vB  # Scatter incremented values</a:t>
            </a:r>
            <a:endParaRPr lang="en-US" altLang="ko-KR" sz="2400" b="1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4E49F-9557-3F4C-9D01-2C3DD72D3320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3752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4459288" cy="363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A Modern Vector Super: NEC SX-9 (2008)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576263"/>
            <a:ext cx="4495800" cy="3965575"/>
          </a:xfrm>
          <a:noFill/>
          <a:ln/>
        </p:spPr>
        <p:txBody>
          <a:bodyPr anchor="ctr">
            <a:spAutoFit/>
          </a:bodyPr>
          <a:lstStyle/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65nm CMOS technology</a:t>
            </a:r>
          </a:p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Vector unit (3.2 GHz)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8 foreground VRegs + 64 background VRegs (256x64-bit elements/VReg)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64-bit functional units: 2 multiply, 2 add, 1 divide/sqrt, 1 logical, 1 mask unit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8 lanes (32+ FLOPS/cycle, 100+ GFLOPS peak per CPU)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1 load or store unit (8 x 8-byte accesses/cycle) </a:t>
            </a:r>
          </a:p>
          <a:p>
            <a:pPr marL="171450" indent="-171450"/>
            <a:r>
              <a:rPr lang="en-US" altLang="ko-KR" sz="2000">
                <a:ea typeface="굴림" charset="-127"/>
                <a:cs typeface="굴림" charset="-127"/>
              </a:rPr>
              <a:t>Scalar unit (1.6 GHz)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4-way superscalar with out-of-order and speculative execution</a:t>
            </a:r>
          </a:p>
          <a:p>
            <a:pPr marL="458788" lvl="1" indent="-173038"/>
            <a:r>
              <a:rPr lang="en-US" altLang="ko-KR" sz="1600">
                <a:ea typeface="굴림" charset="-127"/>
                <a:cs typeface="굴림" charset="-127"/>
              </a:rPr>
              <a:t>64KB I-cache and 64KB data cache</a:t>
            </a:r>
          </a:p>
        </p:txBody>
      </p:sp>
      <p:sp>
        <p:nvSpPr>
          <p:cNvPr id="1375239" name="Rectangle 7"/>
          <p:cNvSpPr>
            <a:spLocks noChangeArrowheads="1"/>
          </p:cNvSpPr>
          <p:nvPr/>
        </p:nvSpPr>
        <p:spPr bwMode="auto">
          <a:xfrm>
            <a:off x="152400" y="4638675"/>
            <a:ext cx="8686800" cy="16684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Memory system provides 256GB/s DRAM bandwidth per CPU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Up to 16 CPUs and up to 1TB DRAM form shared-memory </a:t>
            </a:r>
            <a:r>
              <a:rPr lang="en-US" altLang="ko-KR" sz="2000" i="1">
                <a:ea typeface="굴림" charset="-127"/>
                <a:cs typeface="굴림" charset="-127"/>
              </a:rPr>
              <a:t>node</a:t>
            </a:r>
            <a:endParaRPr lang="en-US" altLang="ko-KR" sz="2000">
              <a:ea typeface="굴림" charset="-127"/>
              <a:cs typeface="굴림" charset="-127"/>
            </a:endParaRPr>
          </a:p>
          <a:p>
            <a:pPr marL="515938" lvl="1" indent="-230188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ea typeface="굴림" charset="-127"/>
                <a:cs typeface="굴림" charset="-127"/>
              </a:rPr>
              <a:t>total of 4TB/s bandwidth to shared DRAM memory</a:t>
            </a:r>
          </a:p>
          <a:p>
            <a:pPr marL="171450" indent="-171450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charset="-127"/>
                <a:cs typeface="굴림" charset="-127"/>
              </a:rPr>
              <a:t>Up to 512 nodes connected via 128GB/s network links (message passing between nodes)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</a:t>
            </a:r>
            <a:r>
              <a:rPr lang="en-US" altLang="ko-KR" sz="2000">
                <a:ea typeface="굴림" charset="-127"/>
                <a:cs typeface="굴림" charset="-127"/>
              </a:rPr>
              <a:t>(aka SIMD extensions)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17788"/>
            <a:ext cx="8382000" cy="20081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Very short vectors added to existing ISAs for microprocessors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Use existing 64-bit registers split into 2x32b or 4x16b or 8x8b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This concept first used on Lincoln Labs TX-2 computer in 1957, with 36b datapath split into 2x18b or 4x9b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Newer designs have 128-bit registers (PowerPC Altivec, Intel SSE2/3/4)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Single instruction operates on all elements within register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1752600"/>
            <a:ext cx="7924800" cy="361950"/>
            <a:chOff x="480" y="1104"/>
            <a:chExt cx="4992" cy="228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62000" y="1295400"/>
            <a:ext cx="7924800" cy="361950"/>
            <a:chOff x="480" y="816"/>
            <a:chExt cx="4992" cy="228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838200"/>
            <a:ext cx="792480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64b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2000" y="22098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8b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33400" y="4648200"/>
            <a:ext cx="7924800" cy="361950"/>
            <a:chOff x="480" y="1104"/>
            <a:chExt cx="4992" cy="228"/>
          </a:xfrm>
        </p:grpSpPr>
        <p:sp>
          <p:nvSpPr>
            <p:cNvPr id="1383456" name="Rectangle 3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57" name="Rectangle 3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58" name="Rectangle 3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59" name="Rectangle 3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838200" y="5105400"/>
            <a:ext cx="7924800" cy="361950"/>
            <a:chOff x="480" y="1104"/>
            <a:chExt cx="4992" cy="228"/>
          </a:xfrm>
        </p:grpSpPr>
        <p:sp>
          <p:nvSpPr>
            <p:cNvPr id="1383461" name="Rectangle 37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2" name="Rectangle 38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3" name="Rectangle 39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4" name="Rectangle 40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" y="6019800"/>
            <a:ext cx="7924800" cy="361950"/>
            <a:chOff x="480" y="1104"/>
            <a:chExt cx="4992" cy="228"/>
          </a:xfrm>
        </p:grpSpPr>
        <p:sp>
          <p:nvSpPr>
            <p:cNvPr id="1383466" name="Rectangle 4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7" name="Rectangle 4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8" name="Rectangle 4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  <p:sp>
          <p:nvSpPr>
            <p:cNvPr id="1383469" name="Rectangle 4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16b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143000" y="4953000"/>
            <a:ext cx="762000" cy="1143000"/>
            <a:chOff x="720" y="3120"/>
            <a:chExt cx="480" cy="720"/>
          </a:xfrm>
        </p:grpSpPr>
        <p:sp>
          <p:nvSpPr>
            <p:cNvPr id="1383471" name="Line 4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2" name="Line 4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3" name="Line 4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0" name="Oval 46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124200" y="4953000"/>
            <a:ext cx="762000" cy="1143000"/>
            <a:chOff x="720" y="3120"/>
            <a:chExt cx="480" cy="720"/>
          </a:xfrm>
        </p:grpSpPr>
        <p:sp>
          <p:nvSpPr>
            <p:cNvPr id="1383476" name="Line 5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7" name="Line 5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8" name="Line 5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79" name="Oval 5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5105400" y="4953000"/>
            <a:ext cx="762000" cy="1143000"/>
            <a:chOff x="720" y="3120"/>
            <a:chExt cx="480" cy="720"/>
          </a:xfrm>
        </p:grpSpPr>
        <p:sp>
          <p:nvSpPr>
            <p:cNvPr id="1383481" name="Line 5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2" name="Line 5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3" name="Line 5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4" name="Oval 60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7086600" y="4953000"/>
            <a:ext cx="762000" cy="1143000"/>
            <a:chOff x="720" y="3120"/>
            <a:chExt cx="480" cy="720"/>
          </a:xfrm>
        </p:grpSpPr>
        <p:sp>
          <p:nvSpPr>
            <p:cNvPr id="1383486" name="Line 6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7" name="Line 6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8" name="Line 6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83489" name="Oval 6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1383490" name="Text Box 66"/>
          <p:cNvSpPr txBox="1">
            <a:spLocks noChangeArrowheads="1"/>
          </p:cNvSpPr>
          <p:nvPr/>
        </p:nvSpPr>
        <p:spPr bwMode="auto">
          <a:xfrm>
            <a:off x="0" y="5638800"/>
            <a:ext cx="1235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4x16b adds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Multimedia Extensions versus Vectors</a:t>
            </a:r>
            <a:endParaRPr lang="en-US" altLang="ko-KR" sz="2800" i="1">
              <a:ea typeface="굴림" charset="-127"/>
              <a:cs typeface="굴림" charset="-127"/>
            </a:endParaRPr>
          </a:p>
        </p:txBody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9428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Limited instruction set: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vector length control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no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strided</a:t>
            </a:r>
            <a:r>
              <a:rPr lang="en-US" altLang="ko-KR" sz="2000" dirty="0">
                <a:ea typeface="굴림" charset="-127"/>
                <a:cs typeface="굴림" charset="-127"/>
              </a:rPr>
              <a:t> load/store or scatter/gather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unit-stride loads must be aligned to 64/128-bit boundary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Limited vector register length: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loop unrolling to hide latencies increases register pressure</a:t>
            </a:r>
          </a:p>
          <a:p>
            <a:r>
              <a:rPr lang="en-US" altLang="ko-KR" sz="2800" dirty="0">
                <a:ea typeface="굴림" charset="-127"/>
                <a:cs typeface="굴림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Better support for misaligned memory accesses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Support of double-precision (64-bit floating-point)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New Intel AVX spec (announced April 2008), 256b vector registers (expandable up to 1024b)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BDA78-2A05-D743-9457-588AA43B0989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248400"/>
            <a:ext cx="1905000" cy="2794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3/10/2009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45A795D-821E-544A-9C0A-1E33CD597E72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92975" cy="736600"/>
          </a:xfrm>
        </p:spPr>
        <p:txBody>
          <a:bodyPr/>
          <a:lstStyle/>
          <a:p>
            <a:r>
              <a:rPr lang="en-US" sz="3600"/>
              <a:t>CDC 6600 </a:t>
            </a:r>
            <a:r>
              <a:rPr lang="en-US" sz="2400" i="1">
                <a:solidFill>
                  <a:schemeClr val="tx1"/>
                </a:solidFill>
              </a:rPr>
              <a:t>Seymour Cray</a:t>
            </a:r>
            <a:r>
              <a:rPr lang="en-US" sz="2400" i="1"/>
              <a:t>, 1963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965200"/>
            <a:ext cx="6019800" cy="5410200"/>
          </a:xfrm>
        </p:spPr>
        <p:txBody>
          <a:bodyPr/>
          <a:lstStyle/>
          <a:p>
            <a:pPr marL="168275" indent="-168275"/>
            <a:r>
              <a:rPr lang="en-US" sz="2000"/>
              <a:t>A fast pipelined machine with 60-bit words</a:t>
            </a:r>
          </a:p>
          <a:p>
            <a:pPr marL="625475" lvl="1"/>
            <a:r>
              <a:rPr lang="en-US" sz="2000"/>
              <a:t>128 Kword main memory capacity, 32 banks</a:t>
            </a:r>
          </a:p>
          <a:p>
            <a:pPr marL="168275" indent="-168275"/>
            <a:r>
              <a:rPr lang="en-US" sz="2000"/>
              <a:t>Ten functional units (parallel, unpipelined)</a:t>
            </a:r>
          </a:p>
          <a:p>
            <a:pPr marL="625475" lvl="1"/>
            <a:r>
              <a:rPr lang="en-US" sz="2000"/>
              <a:t>Floating Point: adder, 2 multipliers, divider</a:t>
            </a:r>
          </a:p>
          <a:p>
            <a:pPr marL="625475" lvl="1"/>
            <a:r>
              <a:rPr lang="en-US" sz="2000"/>
              <a:t>Integer: adder, 2 incrementers, ...</a:t>
            </a:r>
          </a:p>
          <a:p>
            <a:pPr marL="168275" indent="-168275"/>
            <a:r>
              <a:rPr lang="en-US" sz="2000"/>
              <a:t>Hardwired control (no microcoding)</a:t>
            </a:r>
          </a:p>
          <a:p>
            <a:pPr marL="168275" indent="-168275"/>
            <a:r>
              <a:rPr lang="en-US" sz="2000" i="1"/>
              <a:t>Scoreboard</a:t>
            </a:r>
            <a:r>
              <a:rPr lang="en-US" sz="2000"/>
              <a:t> for dynamic scheduling of instructions </a:t>
            </a:r>
          </a:p>
          <a:p>
            <a:pPr marL="168275" indent="-168275"/>
            <a:r>
              <a:rPr lang="en-US" sz="2000"/>
              <a:t>Ten Peripheral Processors for Input/Output</a:t>
            </a:r>
          </a:p>
          <a:p>
            <a:pPr marL="625475" lvl="1"/>
            <a:r>
              <a:rPr lang="en-US" sz="2000"/>
              <a:t>a fast multi-threaded 12-bit integer ALU</a:t>
            </a:r>
          </a:p>
          <a:p>
            <a:pPr marL="168275" indent="-168275"/>
            <a:r>
              <a:rPr lang="en-US" sz="2000"/>
              <a:t>Very fast clock, 10 MHz (FP add in 4 clocks)</a:t>
            </a:r>
          </a:p>
          <a:p>
            <a:pPr marL="168275" indent="-168275"/>
            <a:r>
              <a:rPr lang="en-US" sz="2000"/>
              <a:t>&gt;400,000 transistors,  750 sq. ft., 5 tons, 150 kW, novel freon-based technology for cooling</a:t>
            </a:r>
          </a:p>
          <a:p>
            <a:pPr marL="168275" indent="-168275"/>
            <a:r>
              <a:rPr lang="en-US" sz="2000"/>
              <a:t>Fastest machine in world for 5 years (until 7600)</a:t>
            </a:r>
          </a:p>
          <a:p>
            <a:pPr marL="625475" lvl="1"/>
            <a:r>
              <a:rPr lang="en-US" sz="2000"/>
              <a:t>over 100 sold ($7-10M each)</a:t>
            </a:r>
          </a:p>
        </p:txBody>
      </p:sp>
      <p:pic>
        <p:nvPicPr>
          <p:cNvPr id="48135" name="Picture 4" descr="c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68897" y="609600"/>
            <a:ext cx="34454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5" descr="cdc6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51200"/>
            <a:ext cx="3268663" cy="335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B99C88DA-A10C-D64F-9FCA-733807DCB1A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528050" cy="960437"/>
          </a:xfrm>
        </p:spPr>
        <p:txBody>
          <a:bodyPr/>
          <a:lstStyle/>
          <a:p>
            <a:r>
              <a:rPr lang="en-US"/>
              <a:t>IBM Memo on CDC6600</a:t>
            </a:r>
          </a:p>
        </p:txBody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281612"/>
          </a:xfrm>
          <a:noFill/>
        </p:spPr>
        <p:txBody>
          <a:bodyPr/>
          <a:lstStyle/>
          <a:p>
            <a:pPr marL="342900" indent="-342900">
              <a:buFontTx/>
              <a:buNone/>
            </a:pPr>
            <a:r>
              <a:rPr lang="en-US" dirty="0"/>
              <a:t>Thomas Watson Jr., IBM CEO, August 1963:</a:t>
            </a:r>
          </a:p>
          <a:p>
            <a:pPr marL="742950" lvl="1" indent="-285750">
              <a:buFontTx/>
              <a:buNone/>
            </a:pPr>
            <a:r>
              <a:rPr lang="en-US" sz="2400" i="1" dirty="0"/>
              <a:t>	“Last week, Control Data ... announced the 6600 system. I understand that in the laboratory developing the system there are only 34 people including the janitor. Of these, 14 are engineers and 4 are programmers... Contrasting this modest effort with our vast development activities, I fail to understand why we have lost our industry leadership position by letting someone else offer the world's most powerful computer.”</a:t>
            </a:r>
          </a:p>
          <a:p>
            <a:pPr marL="342900" indent="-342900">
              <a:buFontTx/>
              <a:buNone/>
            </a:pPr>
            <a:r>
              <a:rPr lang="en-US" dirty="0"/>
              <a:t> </a:t>
            </a:r>
          </a:p>
          <a:p>
            <a:pPr marL="342900" indent="-342900">
              <a:buFontTx/>
              <a:buNone/>
            </a:pPr>
            <a:r>
              <a:rPr lang="en-US" dirty="0"/>
              <a:t>To which Cray replied: </a:t>
            </a:r>
            <a:r>
              <a:rPr lang="en-US" i="1" dirty="0"/>
              <a:t>“It seems like Mr. Watson has answered his own question.”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389A6143-C59E-7142-98DF-59E343BC2A1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558760" y="1295400"/>
            <a:ext cx="7723269" cy="489108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Separate instructions to manipulate three types of reg</a:t>
            </a:r>
            <a:r>
              <a:rPr lang="en-US" sz="2000" dirty="0" smtClean="0">
                <a:latin typeface="Verdana" charset="0"/>
              </a:rPr>
              <a:t>.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8	  60-bit data registers (X)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   8   18-bit address registers (A)</a:t>
            </a:r>
          </a:p>
          <a:p>
            <a:pPr marL="1828800" lvl="3" indent="-457200" algn="l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8   18-bit index registers (B)</a:t>
            </a:r>
          </a:p>
          <a:p>
            <a:pPr marL="1828800" lvl="3" indent="-457200">
              <a:spcBef>
                <a:spcPct val="0"/>
              </a:spcBef>
              <a:buFontTx/>
              <a:buAutoNum type="arabicPlain" startAt="8"/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All arithmetic and logic instructions are </a:t>
            </a:r>
            <a:r>
              <a:rPr lang="en-US" sz="2000" dirty="0" err="1">
                <a:latin typeface="Verdana" charset="0"/>
              </a:rPr>
              <a:t>reg-to-reg</a:t>
            </a:r>
            <a:r>
              <a:rPr lang="en-US" sz="2000" dirty="0">
                <a:latin typeface="Verdana" charset="0"/>
              </a:rPr>
              <a:t> 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Only Load and Store instructions refer to memory!</a:t>
            </a: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Touching address registers 1 to 5 initiates a load  </a:t>
            </a:r>
          </a:p>
          <a:p>
            <a:pPr marL="457200" indent="-4572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		              6 to 7 initiates a store </a:t>
            </a:r>
          </a:p>
          <a:p>
            <a:pPr marL="2286000" lvl="4" indent="-457200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</a:t>
            </a:r>
            <a:r>
              <a:rPr lang="en-US" sz="2000" i="1" dirty="0">
                <a:latin typeface="Verdana" charset="0"/>
              </a:rPr>
              <a:t>- very useful for vector operations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3271838"/>
            <a:ext cx="6269038" cy="766763"/>
            <a:chOff x="672" y="2134"/>
            <a:chExt cx="3949" cy="483"/>
          </a:xfrm>
        </p:grpSpPr>
        <p:sp>
          <p:nvSpPr>
            <p:cNvPr id="56332" name="Rectangle 4"/>
            <p:cNvSpPr>
              <a:spLocks noChangeArrowheads="1"/>
            </p:cNvSpPr>
            <p:nvPr/>
          </p:nvSpPr>
          <p:spPr bwMode="auto">
            <a:xfrm>
              <a:off x="672" y="2134"/>
              <a:ext cx="3949" cy="4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		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</a:t>
              </a:r>
              <a:r>
                <a:rPr lang="en-US" sz="24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 op (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Rk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latinLnBrk="1">
                <a:spcBef>
                  <a:spcPct val="0"/>
                </a:spcBef>
              </a:pPr>
              <a:endParaRPr lang="en-US" sz="2000" dirty="0">
                <a:latin typeface="Verdana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24" y="2184"/>
              <a:ext cx="1731" cy="262"/>
              <a:chOff x="724" y="2160"/>
              <a:chExt cx="1731" cy="262"/>
            </a:xfrm>
          </p:grpSpPr>
          <p:sp>
            <p:nvSpPr>
              <p:cNvPr id="56334" name="Rectangle 6"/>
              <p:cNvSpPr>
                <a:spLocks noChangeArrowheads="1"/>
              </p:cNvSpPr>
              <p:nvPr/>
            </p:nvSpPr>
            <p:spPr bwMode="auto">
              <a:xfrm>
                <a:off x="724" y="2160"/>
                <a:ext cx="1731" cy="2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7"/>
              <p:cNvSpPr>
                <a:spLocks noChangeShapeType="1"/>
              </p:cNvSpPr>
              <p:nvPr/>
            </p:nvSpPr>
            <p:spPr bwMode="auto">
              <a:xfrm>
                <a:off x="1356" y="2168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8"/>
              <p:cNvSpPr>
                <a:spLocks noChangeShapeType="1"/>
              </p:cNvSpPr>
              <p:nvPr/>
            </p:nvSpPr>
            <p:spPr bwMode="auto">
              <a:xfrm>
                <a:off x="1684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9"/>
              <p:cNvSpPr>
                <a:spLocks noChangeShapeType="1"/>
              </p:cNvSpPr>
              <p:nvPr/>
            </p:nvSpPr>
            <p:spPr bwMode="auto">
              <a:xfrm>
                <a:off x="2012" y="217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325" name="Rectangle 10"/>
          <p:cNvSpPr>
            <a:spLocks noGrp="1" noChangeArrowheads="1"/>
          </p:cNvSpPr>
          <p:nvPr>
            <p:ph type="title"/>
          </p:nvPr>
        </p:nvSpPr>
        <p:spPr>
          <a:xfrm>
            <a:off x="265113" y="88900"/>
            <a:ext cx="7162800" cy="1143000"/>
          </a:xfrm>
        </p:spPr>
        <p:txBody>
          <a:bodyPr lIns="90488" tIns="44450" rIns="90488" bIns="44450"/>
          <a:lstStyle/>
          <a:p>
            <a:r>
              <a:rPr lang="en-US"/>
              <a:t>CDC 6600: </a:t>
            </a:r>
            <a:br>
              <a:rPr lang="en-US"/>
            </a:br>
            <a:r>
              <a:rPr lang="en-US"/>
              <a:t>A Load/Store Architecture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79747" y="4230688"/>
            <a:ext cx="8088053" cy="950913"/>
            <a:chOff x="1006734" y="3202"/>
            <a:chExt cx="8088053" cy="599"/>
          </a:xfrm>
        </p:grpSpPr>
        <p:sp>
          <p:nvSpPr>
            <p:cNvPr id="56327" name="Rectangle 12"/>
            <p:cNvSpPr>
              <a:spLocks noChangeArrowheads="1"/>
            </p:cNvSpPr>
            <p:nvPr/>
          </p:nvSpPr>
          <p:spPr bwMode="auto">
            <a:xfrm>
              <a:off x="1006734" y="3202"/>
              <a:ext cx="8088053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 </a:t>
              </a:r>
              <a:endParaRPr lang="en-US" sz="1800" dirty="0"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opcode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               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Ri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dirty="0" err="1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M[(Rj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 +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disp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]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latinLnBrk="1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  <p:sp>
          <p:nvSpPr>
            <p:cNvPr id="56328" name="Rectangle 13"/>
            <p:cNvSpPr>
              <a:spLocks noChangeArrowheads="1"/>
            </p:cNvSpPr>
            <p:nvPr/>
          </p:nvSpPr>
          <p:spPr bwMode="auto">
            <a:xfrm>
              <a:off x="1055688" y="3400"/>
              <a:ext cx="5353050" cy="2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Line 14"/>
            <p:cNvSpPr>
              <a:spLocks noChangeShapeType="1"/>
            </p:cNvSpPr>
            <p:nvPr/>
          </p:nvSpPr>
          <p:spPr bwMode="auto">
            <a:xfrm>
              <a:off x="2058988" y="3408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0" name="Line 15"/>
            <p:cNvSpPr>
              <a:spLocks noChangeShapeType="1"/>
            </p:cNvSpPr>
            <p:nvPr/>
          </p:nvSpPr>
          <p:spPr bwMode="auto">
            <a:xfrm>
              <a:off x="2579688" y="34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1" name="Line 16"/>
            <p:cNvSpPr>
              <a:spLocks noChangeShapeType="1"/>
            </p:cNvSpPr>
            <p:nvPr/>
          </p:nvSpPr>
          <p:spPr bwMode="auto">
            <a:xfrm>
              <a:off x="3227387" y="3417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43143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0" y="30480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90657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47857" y="4233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3400" y="4233446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1289A92C-1B3A-7045-BBE0-F7BA4C887DC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4275" name="Rectangle 2" descr="80%"/>
          <p:cNvSpPr>
            <a:spLocks noChangeArrowheads="1"/>
          </p:cNvSpPr>
          <p:nvPr/>
        </p:nvSpPr>
        <p:spPr bwMode="auto">
          <a:xfrm>
            <a:off x="3095625" y="4805363"/>
            <a:ext cx="787400" cy="3048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Rectangle 3" descr="80%"/>
          <p:cNvSpPr>
            <a:spLocks noChangeArrowheads="1"/>
          </p:cNvSpPr>
          <p:nvPr/>
        </p:nvSpPr>
        <p:spPr bwMode="auto">
          <a:xfrm>
            <a:off x="4849813" y="2436813"/>
            <a:ext cx="787400" cy="2794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>
          <a:xfrm>
            <a:off x="215900" y="152400"/>
            <a:ext cx="7162800" cy="749300"/>
          </a:xfrm>
        </p:spPr>
        <p:txBody>
          <a:bodyPr lIns="90488" tIns="44450" rIns="90488" bIns="44450"/>
          <a:lstStyle/>
          <a:p>
            <a:r>
              <a:rPr lang="en-US"/>
              <a:t>CDC 6600: Datapath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427288" y="3168650"/>
            <a:ext cx="33448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Address Regs         Index Regs</a:t>
            </a:r>
          </a:p>
          <a:p>
            <a:pPr>
              <a:spcBef>
                <a:spcPct val="0"/>
              </a:spcBef>
            </a:pPr>
            <a:r>
              <a:rPr lang="en-US" sz="1800"/>
              <a:t>  8 x 18-bit                8 x 18-bit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4452938" y="866775"/>
            <a:ext cx="1668462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 Regs</a:t>
            </a:r>
          </a:p>
          <a:p>
            <a:pPr>
              <a:spcBef>
                <a:spcPct val="0"/>
              </a:spcBef>
            </a:pPr>
            <a:r>
              <a:rPr lang="en-US" sz="1800"/>
              <a:t>8 x 60-bit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67263" y="3897313"/>
            <a:ext cx="812800" cy="1193800"/>
            <a:chOff x="3003" y="2671"/>
            <a:chExt cx="512" cy="752"/>
          </a:xfrm>
        </p:grpSpPr>
        <p:sp>
          <p:nvSpPr>
            <p:cNvPr id="54324" name="Rectangle 8"/>
            <p:cNvSpPr>
              <a:spLocks noChangeArrowheads="1"/>
            </p:cNvSpPr>
            <p:nvPr/>
          </p:nvSpPr>
          <p:spPr bwMode="auto">
            <a:xfrm>
              <a:off x="3003" y="2671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5" name="Line 9"/>
            <p:cNvSpPr>
              <a:spLocks noChangeShapeType="1"/>
            </p:cNvSpPr>
            <p:nvPr/>
          </p:nvSpPr>
          <p:spPr bwMode="auto">
            <a:xfrm>
              <a:off x="3003" y="27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6" name="Line 10"/>
            <p:cNvSpPr>
              <a:spLocks noChangeShapeType="1"/>
            </p:cNvSpPr>
            <p:nvPr/>
          </p:nvSpPr>
          <p:spPr bwMode="auto">
            <a:xfrm>
              <a:off x="3003" y="28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7" name="Line 11"/>
            <p:cNvSpPr>
              <a:spLocks noChangeShapeType="1"/>
            </p:cNvSpPr>
            <p:nvPr/>
          </p:nvSpPr>
          <p:spPr bwMode="auto">
            <a:xfrm>
              <a:off x="3003" y="29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8" name="Line 12"/>
            <p:cNvSpPr>
              <a:spLocks noChangeShapeType="1"/>
            </p:cNvSpPr>
            <p:nvPr/>
          </p:nvSpPr>
          <p:spPr bwMode="auto">
            <a:xfrm>
              <a:off x="3003" y="314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9" name="Line 13"/>
            <p:cNvSpPr>
              <a:spLocks noChangeShapeType="1"/>
            </p:cNvSpPr>
            <p:nvPr/>
          </p:nvSpPr>
          <p:spPr bwMode="auto">
            <a:xfrm>
              <a:off x="3003" y="30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0" name="Line 14"/>
            <p:cNvSpPr>
              <a:spLocks noChangeShapeType="1"/>
            </p:cNvSpPr>
            <p:nvPr/>
          </p:nvSpPr>
          <p:spPr bwMode="auto">
            <a:xfrm>
              <a:off x="3003" y="333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31" name="Line 15"/>
            <p:cNvSpPr>
              <a:spLocks noChangeShapeType="1"/>
            </p:cNvSpPr>
            <p:nvPr/>
          </p:nvSpPr>
          <p:spPr bwMode="auto">
            <a:xfrm>
              <a:off x="3003" y="323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81" name="Rectangle 16"/>
          <p:cNvSpPr>
            <a:spLocks noChangeArrowheads="1"/>
          </p:cNvSpPr>
          <p:nvPr/>
        </p:nvSpPr>
        <p:spPr bwMode="auto">
          <a:xfrm>
            <a:off x="6443663" y="35925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6721475" y="3687763"/>
            <a:ext cx="1247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Inst. Stack</a:t>
            </a:r>
          </a:p>
          <a:p>
            <a:pPr>
              <a:spcBef>
                <a:spcPct val="0"/>
              </a:spcBef>
            </a:pPr>
            <a:r>
              <a:rPr lang="en-US" sz="1800"/>
              <a:t>8 x 60-bit</a:t>
            </a:r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6443663" y="3059113"/>
            <a:ext cx="1270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Rectangle 19"/>
          <p:cNvSpPr>
            <a:spLocks noChangeArrowheads="1"/>
          </p:cNvSpPr>
          <p:nvPr/>
        </p:nvSpPr>
        <p:spPr bwMode="auto">
          <a:xfrm>
            <a:off x="6810375" y="3013075"/>
            <a:ext cx="4095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IR</a:t>
            </a:r>
          </a:p>
        </p:txBody>
      </p:sp>
      <p:sp>
        <p:nvSpPr>
          <p:cNvPr id="54285" name="Rectangle 20"/>
          <p:cNvSpPr>
            <a:spLocks noChangeArrowheads="1"/>
          </p:cNvSpPr>
          <p:nvPr/>
        </p:nvSpPr>
        <p:spPr bwMode="auto">
          <a:xfrm>
            <a:off x="6443663" y="19161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Rectangle 21"/>
          <p:cNvSpPr>
            <a:spLocks noChangeArrowheads="1"/>
          </p:cNvSpPr>
          <p:nvPr/>
        </p:nvSpPr>
        <p:spPr bwMode="auto">
          <a:xfrm>
            <a:off x="6492875" y="2011363"/>
            <a:ext cx="155416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10 Functional</a:t>
            </a:r>
          </a:p>
          <a:p>
            <a:pPr>
              <a:spcBef>
                <a:spcPct val="0"/>
              </a:spcBef>
            </a:pPr>
            <a:r>
              <a:rPr lang="en-US" sz="1800"/>
              <a:t>Units</a:t>
            </a:r>
          </a:p>
        </p:txBody>
      </p:sp>
      <p:sp>
        <p:nvSpPr>
          <p:cNvPr id="54287" name="Rectangle 22"/>
          <p:cNvSpPr>
            <a:spLocks noChangeArrowheads="1"/>
          </p:cNvSpPr>
          <p:nvPr/>
        </p:nvSpPr>
        <p:spPr bwMode="auto">
          <a:xfrm>
            <a:off x="533400" y="1306513"/>
            <a:ext cx="1543050" cy="3997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Rectangle 23"/>
          <p:cNvSpPr>
            <a:spLocks noChangeArrowheads="1"/>
          </p:cNvSpPr>
          <p:nvPr/>
        </p:nvSpPr>
        <p:spPr bwMode="auto">
          <a:xfrm>
            <a:off x="577850" y="2552700"/>
            <a:ext cx="1450975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Central</a:t>
            </a:r>
          </a:p>
          <a:p>
            <a:pPr>
              <a:spcBef>
                <a:spcPct val="0"/>
              </a:spcBef>
            </a:pPr>
            <a:r>
              <a:rPr lang="en-US" sz="1800"/>
              <a:t>Memory</a:t>
            </a:r>
          </a:p>
          <a:p>
            <a:pPr>
              <a:spcBef>
                <a:spcPct val="0"/>
              </a:spcBef>
            </a:pPr>
            <a:r>
              <a:rPr lang="en-US" sz="1800"/>
              <a:t>128K words,</a:t>
            </a:r>
          </a:p>
          <a:p>
            <a:pPr>
              <a:spcBef>
                <a:spcPct val="0"/>
              </a:spcBef>
            </a:pPr>
            <a:r>
              <a:rPr lang="en-US" sz="1800"/>
              <a:t>32 banks,</a:t>
            </a:r>
          </a:p>
          <a:p>
            <a:pPr>
              <a:spcBef>
                <a:spcPct val="0"/>
              </a:spcBef>
            </a:pPr>
            <a:r>
              <a:rPr lang="en-US" sz="1800"/>
              <a:t>1</a:t>
            </a:r>
            <a:r>
              <a:rPr lang="en-US" sz="1800">
                <a:latin typeface="Symbol" charset="2"/>
              </a:rPr>
              <a:t>m</a:t>
            </a:r>
            <a:r>
              <a:rPr lang="en-US" sz="1800"/>
              <a:t>s cycle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54563" y="1535113"/>
            <a:ext cx="901700" cy="1193800"/>
            <a:chOff x="2995" y="1183"/>
            <a:chExt cx="568" cy="752"/>
          </a:xfrm>
        </p:grpSpPr>
        <p:sp>
          <p:nvSpPr>
            <p:cNvPr id="54315" name="Rectangle 25"/>
            <p:cNvSpPr>
              <a:spLocks noChangeArrowheads="1"/>
            </p:cNvSpPr>
            <p:nvPr/>
          </p:nvSpPr>
          <p:spPr bwMode="auto">
            <a:xfrm>
              <a:off x="3051" y="1183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6" name="Line 26"/>
            <p:cNvSpPr>
              <a:spLocks noChangeShapeType="1"/>
            </p:cNvSpPr>
            <p:nvPr/>
          </p:nvSpPr>
          <p:spPr bwMode="auto">
            <a:xfrm>
              <a:off x="3051" y="127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7" name="Line 27"/>
            <p:cNvSpPr>
              <a:spLocks noChangeShapeType="1"/>
            </p:cNvSpPr>
            <p:nvPr/>
          </p:nvSpPr>
          <p:spPr bwMode="auto">
            <a:xfrm>
              <a:off x="3051" y="136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8" name="Line 28"/>
            <p:cNvSpPr>
              <a:spLocks noChangeShapeType="1"/>
            </p:cNvSpPr>
            <p:nvPr/>
          </p:nvSpPr>
          <p:spPr bwMode="auto">
            <a:xfrm>
              <a:off x="3051" y="146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9" name="Line 29"/>
            <p:cNvSpPr>
              <a:spLocks noChangeShapeType="1"/>
            </p:cNvSpPr>
            <p:nvPr/>
          </p:nvSpPr>
          <p:spPr bwMode="auto">
            <a:xfrm>
              <a:off x="3051" y="16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0" name="Line 30"/>
            <p:cNvSpPr>
              <a:spLocks noChangeShapeType="1"/>
            </p:cNvSpPr>
            <p:nvPr/>
          </p:nvSpPr>
          <p:spPr bwMode="auto">
            <a:xfrm>
              <a:off x="3051" y="15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1" name="Line 31"/>
            <p:cNvSpPr>
              <a:spLocks noChangeShapeType="1"/>
            </p:cNvSpPr>
            <p:nvPr/>
          </p:nvSpPr>
          <p:spPr bwMode="auto">
            <a:xfrm>
              <a:off x="3051" y="18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2" name="Line 32"/>
            <p:cNvSpPr>
              <a:spLocks noChangeShapeType="1"/>
            </p:cNvSpPr>
            <p:nvPr/>
          </p:nvSpPr>
          <p:spPr bwMode="auto">
            <a:xfrm>
              <a:off x="3051" y="17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23" name="Freeform 33"/>
            <p:cNvSpPr>
              <a:spLocks/>
            </p:cNvSpPr>
            <p:nvPr/>
          </p:nvSpPr>
          <p:spPr bwMode="auto">
            <a:xfrm>
              <a:off x="2995" y="1799"/>
              <a:ext cx="49" cy="97"/>
            </a:xfrm>
            <a:custGeom>
              <a:avLst/>
              <a:gdLst>
                <a:gd name="T0" fmla="*/ 48 w 49"/>
                <a:gd name="T1" fmla="*/ 0 h 97"/>
                <a:gd name="T2" fmla="*/ 0 w 49"/>
                <a:gd name="T3" fmla="*/ 0 h 97"/>
                <a:gd name="T4" fmla="*/ 0 w 49"/>
                <a:gd name="T5" fmla="*/ 96 h 97"/>
                <a:gd name="T6" fmla="*/ 48 w 49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7"/>
                <a:gd name="T14" fmla="*/ 49 w 49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7">
                  <a:moveTo>
                    <a:pt x="48" y="0"/>
                  </a:moveTo>
                  <a:lnTo>
                    <a:pt x="0" y="0"/>
                  </a:lnTo>
                  <a:lnTo>
                    <a:pt x="0" y="96"/>
                  </a:lnTo>
                  <a:lnTo>
                    <a:pt x="48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0" name="Freeform 34"/>
          <p:cNvSpPr>
            <a:spLocks/>
          </p:cNvSpPr>
          <p:nvPr/>
        </p:nvSpPr>
        <p:spPr bwMode="auto">
          <a:xfrm>
            <a:off x="2087563" y="2589213"/>
            <a:ext cx="2668587" cy="1587"/>
          </a:xfrm>
          <a:custGeom>
            <a:avLst/>
            <a:gdLst>
              <a:gd name="T0" fmla="*/ 2667000 w 1681"/>
              <a:gd name="T1" fmla="*/ 0 h 1"/>
              <a:gd name="T2" fmla="*/ 0 w 1681"/>
              <a:gd name="T3" fmla="*/ 0 h 1"/>
              <a:gd name="T4" fmla="*/ 0 w 1681"/>
              <a:gd name="T5" fmla="*/ 0 h 1"/>
              <a:gd name="T6" fmla="*/ 0 60000 65536"/>
              <a:gd name="T7" fmla="*/ 0 60000 65536"/>
              <a:gd name="T8" fmla="*/ 0 60000 65536"/>
              <a:gd name="T9" fmla="*/ 0 w 1681"/>
              <a:gd name="T10" fmla="*/ 0 h 1"/>
              <a:gd name="T11" fmla="*/ 1681 w 168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1" h="1">
                <a:moveTo>
                  <a:pt x="1680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1" name="Freeform 35"/>
          <p:cNvSpPr>
            <a:spLocks/>
          </p:cNvSpPr>
          <p:nvPr/>
        </p:nvSpPr>
        <p:spPr bwMode="auto">
          <a:xfrm>
            <a:off x="3001963" y="4867275"/>
            <a:ext cx="77787" cy="153988"/>
          </a:xfrm>
          <a:custGeom>
            <a:avLst/>
            <a:gdLst>
              <a:gd name="T0" fmla="*/ 76200 w 49"/>
              <a:gd name="T1" fmla="*/ 0 h 97"/>
              <a:gd name="T2" fmla="*/ 0 w 49"/>
              <a:gd name="T3" fmla="*/ 0 h 97"/>
              <a:gd name="T4" fmla="*/ 0 w 49"/>
              <a:gd name="T5" fmla="*/ 152400 h 97"/>
              <a:gd name="T6" fmla="*/ 76200 w 49"/>
              <a:gd name="T7" fmla="*/ 15240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9"/>
              <a:gd name="T13" fmla="*/ 0 h 97"/>
              <a:gd name="T14" fmla="*/ 49 w 49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" h="97">
                <a:moveTo>
                  <a:pt x="48" y="0"/>
                </a:moveTo>
                <a:lnTo>
                  <a:pt x="0" y="0"/>
                </a:lnTo>
                <a:lnTo>
                  <a:pt x="0" y="96"/>
                </a:lnTo>
                <a:lnTo>
                  <a:pt x="48" y="9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2" name="Freeform 36"/>
          <p:cNvSpPr>
            <a:spLocks/>
          </p:cNvSpPr>
          <p:nvPr/>
        </p:nvSpPr>
        <p:spPr bwMode="auto">
          <a:xfrm>
            <a:off x="2087563" y="4943475"/>
            <a:ext cx="915987" cy="1588"/>
          </a:xfrm>
          <a:custGeom>
            <a:avLst/>
            <a:gdLst>
              <a:gd name="T0" fmla="*/ 914400 w 577"/>
              <a:gd name="T1" fmla="*/ 0 h 1"/>
              <a:gd name="T2" fmla="*/ 0 w 577"/>
              <a:gd name="T3" fmla="*/ 0 h 1"/>
              <a:gd name="T4" fmla="*/ 0 w 577"/>
              <a:gd name="T5" fmla="*/ 0 h 1"/>
              <a:gd name="T6" fmla="*/ 0 60000 65536"/>
              <a:gd name="T7" fmla="*/ 0 60000 65536"/>
              <a:gd name="T8" fmla="*/ 0 60000 65536"/>
              <a:gd name="T9" fmla="*/ 0 w 577"/>
              <a:gd name="T10" fmla="*/ 0 h 1"/>
              <a:gd name="T11" fmla="*/ 577 w 5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" h="1">
                <a:moveTo>
                  <a:pt x="576" y="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3" name="Rectangle 37"/>
          <p:cNvSpPr>
            <a:spLocks noChangeArrowheads="1"/>
          </p:cNvSpPr>
          <p:nvPr/>
        </p:nvSpPr>
        <p:spPr bwMode="auto">
          <a:xfrm>
            <a:off x="2209800" y="4610100"/>
            <a:ext cx="739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result</a:t>
            </a:r>
          </a:p>
          <a:p>
            <a:pPr>
              <a:spcBef>
                <a:spcPct val="0"/>
              </a:spcBef>
            </a:pPr>
            <a:r>
              <a:rPr lang="en-US" sz="1800"/>
              <a:t>addr</a:t>
            </a:r>
          </a:p>
        </p:txBody>
      </p:sp>
      <p:sp>
        <p:nvSpPr>
          <p:cNvPr id="54294" name="Rectangle 38"/>
          <p:cNvSpPr>
            <a:spLocks noChangeArrowheads="1"/>
          </p:cNvSpPr>
          <p:nvPr/>
        </p:nvSpPr>
        <p:spPr bwMode="auto">
          <a:xfrm>
            <a:off x="3030538" y="2239963"/>
            <a:ext cx="7397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result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992438" y="3908425"/>
            <a:ext cx="896937" cy="1193800"/>
            <a:chOff x="1885" y="2678"/>
            <a:chExt cx="565" cy="752"/>
          </a:xfrm>
        </p:grpSpPr>
        <p:sp>
          <p:nvSpPr>
            <p:cNvPr id="54306" name="Rectangle 40"/>
            <p:cNvSpPr>
              <a:spLocks noChangeArrowheads="1"/>
            </p:cNvSpPr>
            <p:nvPr/>
          </p:nvSpPr>
          <p:spPr bwMode="auto">
            <a:xfrm>
              <a:off x="1938" y="2678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7" name="Line 41"/>
            <p:cNvSpPr>
              <a:spLocks noChangeShapeType="1"/>
            </p:cNvSpPr>
            <p:nvPr/>
          </p:nvSpPr>
          <p:spPr bwMode="auto">
            <a:xfrm>
              <a:off x="1938" y="276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8" name="Line 42"/>
            <p:cNvSpPr>
              <a:spLocks noChangeShapeType="1"/>
            </p:cNvSpPr>
            <p:nvPr/>
          </p:nvSpPr>
          <p:spPr bwMode="auto">
            <a:xfrm>
              <a:off x="1938" y="286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9" name="Line 43"/>
            <p:cNvSpPr>
              <a:spLocks noChangeShapeType="1"/>
            </p:cNvSpPr>
            <p:nvPr/>
          </p:nvSpPr>
          <p:spPr bwMode="auto">
            <a:xfrm>
              <a:off x="1938" y="2958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0" name="Line 44"/>
            <p:cNvSpPr>
              <a:spLocks noChangeShapeType="1"/>
            </p:cNvSpPr>
            <p:nvPr/>
          </p:nvSpPr>
          <p:spPr bwMode="auto">
            <a:xfrm>
              <a:off x="1938" y="315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1" name="Line 45"/>
            <p:cNvSpPr>
              <a:spLocks noChangeShapeType="1"/>
            </p:cNvSpPr>
            <p:nvPr/>
          </p:nvSpPr>
          <p:spPr bwMode="auto">
            <a:xfrm>
              <a:off x="1938" y="3054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2" name="Line 46"/>
            <p:cNvSpPr>
              <a:spLocks noChangeShapeType="1"/>
            </p:cNvSpPr>
            <p:nvPr/>
          </p:nvSpPr>
          <p:spPr bwMode="auto">
            <a:xfrm>
              <a:off x="1938" y="334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3" name="Line 47"/>
            <p:cNvSpPr>
              <a:spLocks noChangeShapeType="1"/>
            </p:cNvSpPr>
            <p:nvPr/>
          </p:nvSpPr>
          <p:spPr bwMode="auto">
            <a:xfrm>
              <a:off x="1938" y="324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4" name="Freeform 48"/>
            <p:cNvSpPr>
              <a:spLocks/>
            </p:cNvSpPr>
            <p:nvPr/>
          </p:nvSpPr>
          <p:spPr bwMode="auto">
            <a:xfrm>
              <a:off x="1885" y="2731"/>
              <a:ext cx="55" cy="461"/>
            </a:xfrm>
            <a:custGeom>
              <a:avLst/>
              <a:gdLst>
                <a:gd name="T0" fmla="*/ 54 w 55"/>
                <a:gd name="T1" fmla="*/ 0 h 461"/>
                <a:gd name="T2" fmla="*/ 0 w 55"/>
                <a:gd name="T3" fmla="*/ 0 h 461"/>
                <a:gd name="T4" fmla="*/ 0 w 55"/>
                <a:gd name="T5" fmla="*/ 460 h 461"/>
                <a:gd name="T6" fmla="*/ 54 w 55"/>
                <a:gd name="T7" fmla="*/ 460 h 4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61"/>
                <a:gd name="T14" fmla="*/ 55 w 55"/>
                <a:gd name="T15" fmla="*/ 461 h 4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61">
                  <a:moveTo>
                    <a:pt x="54" y="0"/>
                  </a:moveTo>
                  <a:lnTo>
                    <a:pt x="0" y="0"/>
                  </a:lnTo>
                  <a:lnTo>
                    <a:pt x="0" y="460"/>
                  </a:lnTo>
                  <a:lnTo>
                    <a:pt x="54" y="4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296" name="Line 49"/>
          <p:cNvSpPr>
            <a:spLocks noChangeShapeType="1"/>
          </p:cNvSpPr>
          <p:nvPr/>
        </p:nvSpPr>
        <p:spPr bwMode="auto">
          <a:xfrm flipH="1">
            <a:off x="2060575" y="4352925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7" name="Freeform 50"/>
          <p:cNvSpPr>
            <a:spLocks/>
          </p:cNvSpPr>
          <p:nvPr/>
        </p:nvSpPr>
        <p:spPr bwMode="auto">
          <a:xfrm>
            <a:off x="4487863" y="1751013"/>
            <a:ext cx="344487" cy="611187"/>
          </a:xfrm>
          <a:custGeom>
            <a:avLst/>
            <a:gdLst>
              <a:gd name="T0" fmla="*/ 342900 w 217"/>
              <a:gd name="T1" fmla="*/ 0 h 385"/>
              <a:gd name="T2" fmla="*/ 0 w 217"/>
              <a:gd name="T3" fmla="*/ 0 h 385"/>
              <a:gd name="T4" fmla="*/ 0 w 217"/>
              <a:gd name="T5" fmla="*/ 609600 h 385"/>
              <a:gd name="T6" fmla="*/ 342900 w 217"/>
              <a:gd name="T7" fmla="*/ 60960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217"/>
              <a:gd name="T13" fmla="*/ 0 h 385"/>
              <a:gd name="T14" fmla="*/ 217 w 217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" h="385">
                <a:moveTo>
                  <a:pt x="216" y="0"/>
                </a:moveTo>
                <a:lnTo>
                  <a:pt x="0" y="0"/>
                </a:lnTo>
                <a:lnTo>
                  <a:pt x="0" y="384"/>
                </a:lnTo>
                <a:lnTo>
                  <a:pt x="216" y="38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8" name="Line 51"/>
          <p:cNvSpPr>
            <a:spLocks noChangeShapeType="1"/>
          </p:cNvSpPr>
          <p:nvPr/>
        </p:nvSpPr>
        <p:spPr bwMode="auto">
          <a:xfrm flipH="1">
            <a:off x="2074863" y="2055813"/>
            <a:ext cx="2411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99" name="Freeform 52"/>
          <p:cNvSpPr>
            <a:spLocks/>
          </p:cNvSpPr>
          <p:nvPr/>
        </p:nvSpPr>
        <p:spPr bwMode="auto">
          <a:xfrm>
            <a:off x="5668963" y="2132013"/>
            <a:ext cx="763587" cy="1587"/>
          </a:xfrm>
          <a:custGeom>
            <a:avLst/>
            <a:gdLst>
              <a:gd name="T0" fmla="*/ 0 w 481"/>
              <a:gd name="T1" fmla="*/ 0 h 1"/>
              <a:gd name="T2" fmla="*/ 762000 w 481"/>
              <a:gd name="T3" fmla="*/ 0 h 1"/>
              <a:gd name="T4" fmla="*/ 0 60000 65536"/>
              <a:gd name="T5" fmla="*/ 0 60000 65536"/>
              <a:gd name="T6" fmla="*/ 0 w 481"/>
              <a:gd name="T7" fmla="*/ 0 h 1"/>
              <a:gd name="T8" fmla="*/ 481 w 48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1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0" name="Freeform 53"/>
          <p:cNvSpPr>
            <a:spLocks/>
          </p:cNvSpPr>
          <p:nvPr/>
        </p:nvSpPr>
        <p:spPr bwMode="auto">
          <a:xfrm>
            <a:off x="3916363" y="2436813"/>
            <a:ext cx="2514600" cy="2114550"/>
          </a:xfrm>
          <a:custGeom>
            <a:avLst/>
            <a:gdLst>
              <a:gd name="T0" fmla="*/ 0 w 1584"/>
              <a:gd name="T1" fmla="*/ 2114550 h 1332"/>
              <a:gd name="T2" fmla="*/ 419100 w 1584"/>
              <a:gd name="T3" fmla="*/ 2114550 h 1332"/>
              <a:gd name="T4" fmla="*/ 419100 w 1584"/>
              <a:gd name="T5" fmla="*/ 685800 h 1332"/>
              <a:gd name="T6" fmla="*/ 1981200 w 1584"/>
              <a:gd name="T7" fmla="*/ 685800 h 1332"/>
              <a:gd name="T8" fmla="*/ 1981200 w 1584"/>
              <a:gd name="T9" fmla="*/ 0 h 1332"/>
              <a:gd name="T10" fmla="*/ 2514600 w 1584"/>
              <a:gd name="T11" fmla="*/ 0 h 13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4"/>
              <a:gd name="T19" fmla="*/ 0 h 1332"/>
              <a:gd name="T20" fmla="*/ 1584 w 1584"/>
              <a:gd name="T21" fmla="*/ 1332 h 13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4" h="1332">
                <a:moveTo>
                  <a:pt x="0" y="1332"/>
                </a:moveTo>
                <a:lnTo>
                  <a:pt x="264" y="1332"/>
                </a:lnTo>
                <a:lnTo>
                  <a:pt x="264" y="432"/>
                </a:lnTo>
                <a:lnTo>
                  <a:pt x="1248" y="432"/>
                </a:lnTo>
                <a:lnTo>
                  <a:pt x="1248" y="0"/>
                </a:lnTo>
                <a:lnTo>
                  <a:pt x="158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1" name="Freeform 54"/>
          <p:cNvSpPr>
            <a:spLocks/>
          </p:cNvSpPr>
          <p:nvPr/>
        </p:nvSpPr>
        <p:spPr bwMode="auto">
          <a:xfrm>
            <a:off x="5592763" y="2665413"/>
            <a:ext cx="839787" cy="1830387"/>
          </a:xfrm>
          <a:custGeom>
            <a:avLst/>
            <a:gdLst>
              <a:gd name="T0" fmla="*/ 0 w 529"/>
              <a:gd name="T1" fmla="*/ 1828800 h 1153"/>
              <a:gd name="T2" fmla="*/ 533400 w 529"/>
              <a:gd name="T3" fmla="*/ 1828800 h 1153"/>
              <a:gd name="T4" fmla="*/ 533400 w 529"/>
              <a:gd name="T5" fmla="*/ 0 h 1153"/>
              <a:gd name="T6" fmla="*/ 838200 w 529"/>
              <a:gd name="T7" fmla="*/ 0 h 1153"/>
              <a:gd name="T8" fmla="*/ 0 60000 65536"/>
              <a:gd name="T9" fmla="*/ 0 60000 65536"/>
              <a:gd name="T10" fmla="*/ 0 60000 65536"/>
              <a:gd name="T11" fmla="*/ 0 60000 65536"/>
              <a:gd name="T12" fmla="*/ 0 w 529"/>
              <a:gd name="T13" fmla="*/ 0 h 1153"/>
              <a:gd name="T14" fmla="*/ 529 w 529"/>
              <a:gd name="T15" fmla="*/ 1153 h 11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9" h="1153">
                <a:moveTo>
                  <a:pt x="0" y="1152"/>
                </a:moveTo>
                <a:lnTo>
                  <a:pt x="336" y="1152"/>
                </a:lnTo>
                <a:lnTo>
                  <a:pt x="336" y="0"/>
                </a:lnTo>
                <a:lnTo>
                  <a:pt x="52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2" name="Freeform 55"/>
          <p:cNvSpPr>
            <a:spLocks/>
          </p:cNvSpPr>
          <p:nvPr/>
        </p:nvSpPr>
        <p:spPr bwMode="auto">
          <a:xfrm>
            <a:off x="1481138" y="4468813"/>
            <a:ext cx="5872162" cy="1260475"/>
          </a:xfrm>
          <a:custGeom>
            <a:avLst/>
            <a:gdLst>
              <a:gd name="T0" fmla="*/ 0 w 3699"/>
              <a:gd name="T1" fmla="*/ 871538 h 794"/>
              <a:gd name="T2" fmla="*/ 0 w 3699"/>
              <a:gd name="T3" fmla="*/ 1258888 h 794"/>
              <a:gd name="T4" fmla="*/ 5870575 w 3699"/>
              <a:gd name="T5" fmla="*/ 1258888 h 794"/>
              <a:gd name="T6" fmla="*/ 5870575 w 3699"/>
              <a:gd name="T7" fmla="*/ 0 h 794"/>
              <a:gd name="T8" fmla="*/ 0 60000 65536"/>
              <a:gd name="T9" fmla="*/ 0 60000 65536"/>
              <a:gd name="T10" fmla="*/ 0 60000 65536"/>
              <a:gd name="T11" fmla="*/ 0 60000 65536"/>
              <a:gd name="T12" fmla="*/ 0 w 3699"/>
              <a:gd name="T13" fmla="*/ 0 h 794"/>
              <a:gd name="T14" fmla="*/ 3699 w 3699"/>
              <a:gd name="T15" fmla="*/ 794 h 7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9" h="794">
                <a:moveTo>
                  <a:pt x="0" y="549"/>
                </a:moveTo>
                <a:lnTo>
                  <a:pt x="0" y="793"/>
                </a:lnTo>
                <a:lnTo>
                  <a:pt x="3698" y="793"/>
                </a:lnTo>
                <a:lnTo>
                  <a:pt x="369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3" name="Freeform 56"/>
          <p:cNvSpPr>
            <a:spLocks/>
          </p:cNvSpPr>
          <p:nvPr/>
        </p:nvSpPr>
        <p:spPr bwMode="auto">
          <a:xfrm>
            <a:off x="7726363" y="3198813"/>
            <a:ext cx="611187" cy="839787"/>
          </a:xfrm>
          <a:custGeom>
            <a:avLst/>
            <a:gdLst>
              <a:gd name="T0" fmla="*/ 457200 w 385"/>
              <a:gd name="T1" fmla="*/ 838200 h 529"/>
              <a:gd name="T2" fmla="*/ 609600 w 385"/>
              <a:gd name="T3" fmla="*/ 838200 h 529"/>
              <a:gd name="T4" fmla="*/ 609600 w 385"/>
              <a:gd name="T5" fmla="*/ 0 h 529"/>
              <a:gd name="T6" fmla="*/ 0 w 385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385"/>
              <a:gd name="T13" fmla="*/ 0 h 529"/>
              <a:gd name="T14" fmla="*/ 385 w 385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" h="529">
                <a:moveTo>
                  <a:pt x="288" y="528"/>
                </a:moveTo>
                <a:lnTo>
                  <a:pt x="384" y="52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04" name="Rectangle 57"/>
          <p:cNvSpPr>
            <a:spLocks noChangeArrowheads="1"/>
          </p:cNvSpPr>
          <p:nvPr/>
        </p:nvSpPr>
        <p:spPr bwMode="auto">
          <a:xfrm>
            <a:off x="2963863" y="1692275"/>
            <a:ext cx="1019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</a:t>
            </a:r>
          </a:p>
        </p:txBody>
      </p:sp>
      <p:sp>
        <p:nvSpPr>
          <p:cNvPr id="54305" name="Rectangle 58"/>
          <p:cNvSpPr>
            <a:spLocks noChangeArrowheads="1"/>
          </p:cNvSpPr>
          <p:nvPr/>
        </p:nvSpPr>
        <p:spPr bwMode="auto">
          <a:xfrm>
            <a:off x="2070100" y="4000500"/>
            <a:ext cx="10191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operand</a:t>
            </a:r>
          </a:p>
          <a:p>
            <a:pPr>
              <a:spcBef>
                <a:spcPct val="0"/>
              </a:spcBef>
            </a:pPr>
            <a:r>
              <a:rPr lang="en-US" sz="1800"/>
              <a:t>addr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E91933CF-A285-8949-85BE-4EB6DA5493A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CDC6600 ISA designed to simplify high-performance implementation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Use of three-address, register-register ALU instructions simplifies pipelined implementation</a:t>
            </a:r>
          </a:p>
          <a:p>
            <a:pPr lvl="1">
              <a:lnSpc>
                <a:spcPct val="80000"/>
              </a:lnSpc>
            </a:pPr>
            <a:r>
              <a:rPr lang="en-US"/>
              <a:t>No implicit dependencies between inputs and outputs</a:t>
            </a:r>
          </a:p>
          <a:p>
            <a:pPr>
              <a:lnSpc>
                <a:spcPct val="80000"/>
              </a:lnSpc>
            </a:pPr>
            <a:r>
              <a:rPr lang="en-US"/>
              <a:t>Decoupling setting of address register (Ar) from retrieving value from data register (Xr) simplifies providing multiple outstanding memory accesses</a:t>
            </a:r>
          </a:p>
          <a:p>
            <a:pPr lvl="1">
              <a:lnSpc>
                <a:spcPct val="80000"/>
              </a:lnSpc>
            </a:pPr>
            <a:r>
              <a:rPr lang="en-US"/>
              <a:t>Software can schedule load of address register before use of value</a:t>
            </a:r>
          </a:p>
          <a:p>
            <a:pPr lvl="1">
              <a:lnSpc>
                <a:spcPct val="80000"/>
              </a:lnSpc>
            </a:pPr>
            <a:r>
              <a:rPr lang="en-US"/>
              <a:t>Can interleave independent instructions inbetween</a:t>
            </a:r>
          </a:p>
          <a:p>
            <a:pPr>
              <a:lnSpc>
                <a:spcPct val="80000"/>
              </a:lnSpc>
            </a:pPr>
            <a:r>
              <a:rPr lang="en-US"/>
              <a:t>CDC6600 has multiple parallel but unpipelined functional units</a:t>
            </a:r>
          </a:p>
          <a:p>
            <a:pPr lvl="1">
              <a:lnSpc>
                <a:spcPct val="80000"/>
              </a:lnSpc>
            </a:pPr>
            <a:r>
              <a:rPr lang="en-US"/>
              <a:t>E.g., 2 separate multipliers</a:t>
            </a:r>
          </a:p>
          <a:p>
            <a:pPr>
              <a:lnSpc>
                <a:spcPct val="80000"/>
              </a:lnSpc>
            </a:pPr>
            <a:r>
              <a:rPr lang="en-US"/>
              <a:t>Follow-on machine CDC7600 used pipelined functional units</a:t>
            </a:r>
          </a:p>
          <a:p>
            <a:pPr lvl="1">
              <a:lnSpc>
                <a:spcPct val="80000"/>
              </a:lnSpc>
            </a:pPr>
            <a:r>
              <a:rPr lang="en-US"/>
              <a:t>Foreshadows later RISC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0270560A-CE8D-6743-86E6-2F0B0273879D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81000"/>
            <a:ext cx="7162800" cy="850900"/>
          </a:xfrm>
        </p:spPr>
        <p:txBody>
          <a:bodyPr lIns="90488" tIns="44450" rIns="90488" bIns="44450"/>
          <a:lstStyle/>
          <a:p>
            <a:r>
              <a:rPr lang="en-US"/>
              <a:t>CDC6600: Vector Addition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2182813" y="1295400"/>
            <a:ext cx="4910137" cy="2832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B0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</a:t>
            </a:r>
            <a:r>
              <a:rPr lang="en-US" sz="2000" i="1" dirty="0">
                <a:latin typeface="Verdana" charset="0"/>
              </a:rPr>
              <a:t>- </a:t>
            </a:r>
            <a:r>
              <a:rPr lang="en-US" sz="2000" i="1" dirty="0" err="1">
                <a:latin typeface="Verdana" charset="0"/>
              </a:rPr>
              <a:t>n</a:t>
            </a:r>
            <a:endParaRPr lang="en-US" sz="20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loop:	JZE   B0, exit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A0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a0	</a:t>
            </a:r>
            <a:r>
              <a:rPr lang="en-US" sz="2000" i="1" dirty="0">
                <a:latin typeface="Verdana" charset="0"/>
              </a:rPr>
              <a:t>load X0</a:t>
            </a:r>
            <a:endParaRPr lang="en-US" sz="2000" dirty="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A1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b0 	</a:t>
            </a:r>
            <a:r>
              <a:rPr lang="en-US" sz="2000" i="1" dirty="0">
                <a:latin typeface="Verdana" charset="0"/>
              </a:rPr>
              <a:t>load X1</a:t>
            </a:r>
            <a:endParaRPr lang="en-US" sz="2000" dirty="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X6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Symbol" charset="2"/>
              </a:rPr>
              <a:t> </a:t>
            </a:r>
            <a:r>
              <a:rPr lang="en-US" sz="2000" dirty="0">
                <a:latin typeface="Verdana" charset="0"/>
              </a:rPr>
              <a:t> X0 + X1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A6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c0 	</a:t>
            </a:r>
            <a:r>
              <a:rPr lang="en-US" sz="2000" i="1" dirty="0">
                <a:latin typeface="Verdana" charset="0"/>
              </a:rPr>
              <a:t>store X6</a:t>
            </a:r>
            <a:endParaRPr lang="en-US" sz="2000" dirty="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B0  </a:t>
            </a:r>
            <a:r>
              <a:rPr lang="en-US" sz="2000" dirty="0" err="1">
                <a:latin typeface="Symbol" charset="2"/>
              </a:rPr>
              <a:t></a:t>
            </a:r>
            <a:r>
              <a:rPr lang="en-US" sz="2000" dirty="0">
                <a:latin typeface="Verdana" charset="0"/>
              </a:rPr>
              <a:t>  B0 + 1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jump loop</a:t>
            </a:r>
          </a:p>
          <a:p>
            <a:pPr algn="l" latinLnBrk="1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911225" y="4135437"/>
            <a:ext cx="2876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Ai = address 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Bi = index </a:t>
            </a:r>
            <a:r>
              <a:rPr lang="en-US" sz="2000" dirty="0" smtClean="0">
                <a:latin typeface="Verdana" charset="0"/>
              </a:rPr>
              <a:t>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Xi = data register</a:t>
            </a:r>
            <a:endParaRPr lang="en-US" sz="2000" dirty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2378</TotalTime>
  <Pages>12</Pages>
  <Words>3878</Words>
  <Application>Microsoft Macintosh PowerPoint</Application>
  <PresentationFormat>Letter Paper (8.5x11 in)</PresentationFormat>
  <Paragraphs>882</Paragraphs>
  <Slides>39</Slides>
  <Notes>39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CS252-template</vt:lpstr>
      <vt:lpstr>CS 152 Computer Architecture and Engineering   Lecture 15: Vector Computers  </vt:lpstr>
      <vt:lpstr>Last Time Lecture 14: Multithreading</vt:lpstr>
      <vt:lpstr>Supercomputers</vt:lpstr>
      <vt:lpstr>CDC 6600 Seymour Cray, 1963</vt:lpstr>
      <vt:lpstr>IBM Memo on CDC6600</vt:lpstr>
      <vt:lpstr>CDC 6600:  A Load/Store Architecture</vt:lpstr>
      <vt:lpstr>CDC 6600: Datapath</vt:lpstr>
      <vt:lpstr>CDC6600 ISA designed to simplify high-performance implementation</vt:lpstr>
      <vt:lpstr>CDC6600: Vector Addition</vt:lpstr>
      <vt:lpstr>Supercomputer Applications</vt:lpstr>
      <vt:lpstr>Vector Programming Model</vt:lpstr>
      <vt:lpstr>Vector Code Example</vt:lpstr>
      <vt:lpstr>Vector Supercomputers</vt:lpstr>
      <vt:lpstr>Cray-1 (1976)</vt:lpstr>
      <vt:lpstr>Vector Instruction Set Advantages</vt:lpstr>
      <vt:lpstr>Vector Arithmetic Execution </vt:lpstr>
      <vt:lpstr>Vector Instruction Execution</vt:lpstr>
      <vt:lpstr>Interleaved Vector Memory System</vt:lpstr>
      <vt:lpstr>Vector Unit Structure</vt:lpstr>
      <vt:lpstr>T0 Vector Microprocessor (UCB/ICSI, 1995)</vt:lpstr>
      <vt:lpstr>Vector Instruction Parallelism</vt:lpstr>
      <vt:lpstr>CS152 Administrivia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Automatic Code Vectorization</vt:lpstr>
      <vt:lpstr>Vector Stripmining</vt:lpstr>
      <vt:lpstr>Vector Conditional Execution</vt:lpstr>
      <vt:lpstr>Masked Vector Instructions</vt:lpstr>
      <vt:lpstr>Vector Reductions</vt:lpstr>
      <vt:lpstr>Vector Scatter/Gather</vt:lpstr>
      <vt:lpstr>Vector Scatter/Gather</vt:lpstr>
      <vt:lpstr>A Modern Vector Super: NEC SX-9 (2008)</vt:lpstr>
      <vt:lpstr>Multimedia Extensions (aka SIMD extensions)</vt:lpstr>
      <vt:lpstr>Multimedia Extensions versus Vectors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207</cp:revision>
  <cp:lastPrinted>2007-09-11T09:10:58Z</cp:lastPrinted>
  <dcterms:created xsi:type="dcterms:W3CDTF">2011-03-30T04:40:35Z</dcterms:created>
  <dcterms:modified xsi:type="dcterms:W3CDTF">2011-03-30T04:43:33Z</dcterms:modified>
</cp:coreProperties>
</file>