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11" r:id="rId2"/>
    <p:sldId id="688" r:id="rId3"/>
    <p:sldId id="645" r:id="rId4"/>
    <p:sldId id="646" r:id="rId5"/>
    <p:sldId id="650" r:id="rId6"/>
    <p:sldId id="665" r:id="rId7"/>
    <p:sldId id="666" r:id="rId8"/>
    <p:sldId id="667" r:id="rId9"/>
    <p:sldId id="687" r:id="rId10"/>
    <p:sldId id="668" r:id="rId11"/>
    <p:sldId id="670" r:id="rId12"/>
    <p:sldId id="671" r:id="rId13"/>
    <p:sldId id="672" r:id="rId14"/>
    <p:sldId id="673" r:id="rId15"/>
    <p:sldId id="468" r:id="rId16"/>
    <p:sldId id="674" r:id="rId17"/>
    <p:sldId id="669" r:id="rId18"/>
    <p:sldId id="675" r:id="rId19"/>
    <p:sldId id="676" r:id="rId20"/>
    <p:sldId id="677" r:id="rId21"/>
    <p:sldId id="678" r:id="rId22"/>
    <p:sldId id="679" r:id="rId23"/>
    <p:sldId id="680" r:id="rId24"/>
    <p:sldId id="681" r:id="rId25"/>
    <p:sldId id="682" r:id="rId26"/>
    <p:sldId id="684" r:id="rId27"/>
    <p:sldId id="686" r:id="rId28"/>
    <p:sldId id="617" r:id="rId29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60" autoAdjust="0"/>
  </p:normalViewPr>
  <p:slideViewPr>
    <p:cSldViewPr>
      <p:cViewPr varScale="1">
        <p:scale>
          <a:sx n="160" d="100"/>
          <a:sy n="160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E33DD769-13A9-3B40-A8AC-16B7B10330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CAC925B2-DBA7-4748-82A9-230F3969D543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74267FC-9F26-C040-8D32-E9A598D9EB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8E01420B-D7A8-A948-A6A5-BA99E9E8FBEB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0BE52-FF67-274B-94BB-BCD4BEA2B76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AC4B-5503-7343-9A49-EA8E828B1216}" type="slidenum">
              <a:rPr lang="en-US"/>
              <a:pPr/>
              <a:t>12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/>
              <a:pPr/>
              <a:t>13</a:t>
            </a:fld>
            <a:endParaRPr lang="en-US"/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30D0D-E4D3-BB44-A072-4DD11EA70800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0A765-2606-F24A-8D26-EEE7D16F98CF}" type="slidenum">
              <a:rPr lang="en-US"/>
              <a:pPr/>
              <a:t>15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/>
              <a:pPr/>
              <a:t>16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/>
              <a:pPr/>
              <a:t>17</a:t>
            </a:fld>
            <a:endParaRPr lang="en-US"/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18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19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20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21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B4F43-6179-7048-A0C2-CDA1CC79DBCD}" type="slidenum">
              <a:rPr lang="en-US"/>
              <a:pPr/>
              <a:t>3</a:t>
            </a:fld>
            <a:endParaRPr lang="en-US"/>
          </a:p>
        </p:txBody>
      </p:sp>
      <p:sp>
        <p:nvSpPr>
          <p:cNvPr id="1519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/>
              <a:pPr/>
              <a:t>22</a:t>
            </a:fld>
            <a:endParaRPr lang="en-US"/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/>
              <a:pPr/>
              <a:t>23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/>
              <a:pPr/>
              <a:t>24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BE300-82CA-D347-A587-BAF2B0122ECE}" type="slidenum">
              <a:rPr lang="en-US"/>
              <a:pPr/>
              <a:t>25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424BE-0B5F-9148-A09C-742A2C4E83F8}" type="slidenum">
              <a:rPr lang="en-US"/>
              <a:pPr/>
              <a:t>26</a:t>
            </a:fld>
            <a:endParaRPr lang="en-US"/>
          </a:p>
        </p:txBody>
      </p:sp>
      <p:sp>
        <p:nvSpPr>
          <p:cNvPr id="159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0AEDC-F72E-884B-A48D-16A7E20CFABA}" type="slidenum">
              <a:rPr lang="en-US"/>
              <a:pPr/>
              <a:t>27</a:t>
            </a:fld>
            <a:endParaRPr lang="en-US"/>
          </a:p>
        </p:txBody>
      </p:sp>
      <p:sp>
        <p:nvSpPr>
          <p:cNvPr id="160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D1876-65FE-2443-AEF9-A08743543812}" type="slidenum">
              <a:rPr lang="en-US"/>
              <a:pPr/>
              <a:t>28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5E27E-5CAC-FD4B-8458-0B85A68497FD}" type="slidenum">
              <a:rPr lang="en-US"/>
              <a:pPr/>
              <a:t>4</a:t>
            </a:fld>
            <a:endParaRPr lang="en-US"/>
          </a:p>
        </p:txBody>
      </p:sp>
      <p:sp>
        <p:nvSpPr>
          <p:cNvPr id="152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8BFB3-0CCB-AC4C-AF5A-822FB71C229E}" type="slidenum">
              <a:rPr lang="en-US"/>
              <a:pPr/>
              <a:t>5</a:t>
            </a:fld>
            <a:endParaRPr lang="en-US"/>
          </a:p>
        </p:txBody>
      </p:sp>
      <p:sp>
        <p:nvSpPr>
          <p:cNvPr id="152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6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73EB2-DA50-D046-B8F5-DA3925330711}" type="slidenum">
              <a:rPr lang="en-US"/>
              <a:pPr/>
              <a:t>7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7035-37A4-4240-9D22-78D2EEA24FE1}" type="slidenum">
              <a:rPr lang="en-US"/>
              <a:pPr/>
              <a:t>8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980A2-6FE0-4141-9BB5-6876A23ADD8D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6C4CF-EA4C-D843-827A-D610A83A9375}" type="slidenum">
              <a:rPr lang="en-US"/>
              <a:pPr/>
              <a:t>11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DBA726-D53F-CF4E-8436-DA5B9937BB7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74012D-6FE6-B04A-9CD1-4F018010754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B20A28-6D53-6642-B4C3-A20FC74BBA5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27BE52-A1BA-5049-B46D-8DDF0C19AF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746D1-F9B5-8043-86B0-A3AC26464E0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8C115D-A6F3-F744-827B-B21211BC939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550BC7-B23E-0041-B18A-485AADA8749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A54693-7C2A-2A4A-B1C1-A705D97C953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5E14C3-7D32-6447-98D9-BB1BBE2291B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F04377-0741-DC47-B7D1-B428B76DF88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76584E-A6D0-8449-80BC-788F566C868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393B6F54-A7E0-A34A-8227-969B7F01306E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58657" y="6519446"/>
            <a:ext cx="1336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April</a:t>
            </a:r>
            <a:r>
              <a:rPr lang="en-US" sz="1600" baseline="0" dirty="0" smtClean="0">
                <a:solidFill>
                  <a:srgbClr val="FF0000"/>
                </a:solidFill>
              </a:rPr>
              <a:t> 5</a:t>
            </a:r>
            <a:r>
              <a:rPr lang="en-US" sz="1600" dirty="0" smtClean="0">
                <a:solidFill>
                  <a:srgbClr val="FF0000"/>
                </a:solidFill>
              </a:rPr>
              <a:t>, 2012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758571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2012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18: </a:t>
            </a:r>
            <a:r>
              <a:rPr lang="en-US" dirty="0"/>
              <a:t>Snoopy Caches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D271A-89B0-C048-8833-74504AEB8E34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88519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Maintaining</a:t>
            </a:r>
            <a:r>
              <a:rPr lang="en-US" dirty="0" smtClean="0"/>
              <a:t> Cache Coherence</a:t>
            </a:r>
            <a:endParaRPr lang="en-US" dirty="0"/>
          </a:p>
        </p:txBody>
      </p:sp>
      <p:sp>
        <p:nvSpPr>
          <p:cNvPr id="1565699" name="Rectangle 3"/>
          <p:cNvSpPr>
            <a:spLocks noChangeArrowheads="1"/>
          </p:cNvSpPr>
          <p:nvPr/>
        </p:nvSpPr>
        <p:spPr bwMode="auto">
          <a:xfrm>
            <a:off x="901700" y="1384300"/>
            <a:ext cx="7325724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Hardware support is required such that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only one processor at a time has write 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 permission for a location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no processor can load a stale copy of 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 the location after a write</a:t>
            </a:r>
          </a:p>
          <a:p>
            <a:pPr lvl="2" algn="l">
              <a:spcBef>
                <a:spcPct val="0"/>
              </a:spcBef>
            </a:pP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400" dirty="0" err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400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cache coherence protocols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91BF59-0CC9-ED4C-BED6-78CE55722A4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455613"/>
            <a:ext cx="7648575" cy="831850"/>
          </a:xfrm>
        </p:spPr>
        <p:txBody>
          <a:bodyPr/>
          <a:lstStyle/>
          <a:p>
            <a:r>
              <a:rPr lang="en-US"/>
              <a:t>Warmup: Parallel I/O</a:t>
            </a:r>
          </a:p>
        </p:txBody>
      </p:sp>
      <p:sp>
        <p:nvSpPr>
          <p:cNvPr id="1569795" name="Rectangle 3"/>
          <p:cNvSpPr>
            <a:spLocks noChangeArrowheads="1"/>
          </p:cNvSpPr>
          <p:nvPr/>
        </p:nvSpPr>
        <p:spPr bwMode="auto">
          <a:xfrm>
            <a:off x="381000" y="5638800"/>
            <a:ext cx="845819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(DMA stands for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“Direct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Access”, means the I/O device can read/write memory autonomous from the CPU)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1041400" y="4241800"/>
            <a:ext cx="3357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Either Cache or DMA can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be the Bus Master and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effect transfers</a:t>
            </a:r>
          </a:p>
        </p:txBody>
      </p:sp>
      <p:sp>
        <p:nvSpPr>
          <p:cNvPr id="1569797" name="Rectangle 5"/>
          <p:cNvSpPr>
            <a:spLocks noChangeArrowheads="1"/>
          </p:cNvSpPr>
          <p:nvPr/>
        </p:nvSpPr>
        <p:spPr bwMode="auto">
          <a:xfrm>
            <a:off x="6829425" y="4665663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DISK</a:t>
            </a:r>
          </a:p>
        </p:txBody>
      </p:sp>
      <p:sp>
        <p:nvSpPr>
          <p:cNvPr id="1569798" name="Rectangle 6"/>
          <p:cNvSpPr>
            <a:spLocks noChangeArrowheads="1"/>
          </p:cNvSpPr>
          <p:nvPr/>
        </p:nvSpPr>
        <p:spPr bwMode="auto">
          <a:xfrm>
            <a:off x="5610225" y="4264025"/>
            <a:ext cx="857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DMA</a:t>
            </a:r>
          </a:p>
        </p:txBody>
      </p:sp>
      <p:sp>
        <p:nvSpPr>
          <p:cNvPr id="1569799" name="Rectangle 7"/>
          <p:cNvSpPr>
            <a:spLocks noChangeArrowheads="1"/>
          </p:cNvSpPr>
          <p:nvPr/>
        </p:nvSpPr>
        <p:spPr bwMode="auto">
          <a:xfrm>
            <a:off x="5457825" y="1617663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569800" name="Rectangle 8"/>
          <p:cNvSpPr>
            <a:spLocks noChangeArrowheads="1"/>
          </p:cNvSpPr>
          <p:nvPr/>
        </p:nvSpPr>
        <p:spPr bwMode="auto">
          <a:xfrm>
            <a:off x="1079500" y="2070100"/>
            <a:ext cx="8890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1" name="Rectangle 9"/>
          <p:cNvSpPr>
            <a:spLocks noChangeArrowheads="1"/>
          </p:cNvSpPr>
          <p:nvPr/>
        </p:nvSpPr>
        <p:spPr bwMode="auto">
          <a:xfrm>
            <a:off x="1127125" y="2343150"/>
            <a:ext cx="93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Proc.</a:t>
            </a:r>
            <a:r>
              <a:rPr lang="en-US" sz="2400">
                <a:latin typeface="Verdana" charset="0"/>
              </a:rPr>
              <a:t> </a:t>
            </a:r>
          </a:p>
        </p:txBody>
      </p:sp>
      <p:sp>
        <p:nvSpPr>
          <p:cNvPr id="1569802" name="Line 10"/>
          <p:cNvSpPr>
            <a:spLocks noChangeShapeType="1"/>
          </p:cNvSpPr>
          <p:nvPr/>
        </p:nvSpPr>
        <p:spPr bwMode="auto">
          <a:xfrm>
            <a:off x="4495800" y="22098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6870700" y="51181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4" name="Oval 12"/>
          <p:cNvSpPr>
            <a:spLocks noChangeArrowheads="1"/>
          </p:cNvSpPr>
          <p:nvPr/>
        </p:nvSpPr>
        <p:spPr bwMode="auto">
          <a:xfrm>
            <a:off x="6870700" y="38989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>
            <a:off x="6858000" y="4038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6" name="Line 14"/>
          <p:cNvSpPr>
            <a:spLocks noChangeShapeType="1"/>
          </p:cNvSpPr>
          <p:nvPr/>
        </p:nvSpPr>
        <p:spPr bwMode="auto">
          <a:xfrm>
            <a:off x="7772400" y="4038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7" name="Rectangle 15"/>
          <p:cNvSpPr>
            <a:spLocks noChangeArrowheads="1"/>
          </p:cNvSpPr>
          <p:nvPr/>
        </p:nvSpPr>
        <p:spPr bwMode="auto">
          <a:xfrm>
            <a:off x="5499100" y="1460500"/>
            <a:ext cx="1193800" cy="157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8" name="Rectangle 16"/>
          <p:cNvSpPr>
            <a:spLocks noChangeArrowheads="1"/>
          </p:cNvSpPr>
          <p:nvPr/>
        </p:nvSpPr>
        <p:spPr bwMode="auto">
          <a:xfrm>
            <a:off x="5575300" y="4051300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9" name="Rectangle 17"/>
          <p:cNvSpPr>
            <a:spLocks noChangeArrowheads="1"/>
          </p:cNvSpPr>
          <p:nvPr/>
        </p:nvSpPr>
        <p:spPr bwMode="auto">
          <a:xfrm>
            <a:off x="3441700" y="2146300"/>
            <a:ext cx="10414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0" name="Line 18"/>
          <p:cNvSpPr>
            <a:spLocks noChangeShapeType="1"/>
          </p:cNvSpPr>
          <p:nvPr/>
        </p:nvSpPr>
        <p:spPr bwMode="auto">
          <a:xfrm>
            <a:off x="4495800" y="2438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1" name="Line 19"/>
          <p:cNvSpPr>
            <a:spLocks noChangeShapeType="1"/>
          </p:cNvSpPr>
          <p:nvPr/>
        </p:nvSpPr>
        <p:spPr bwMode="auto">
          <a:xfrm>
            <a:off x="4495800" y="297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2" name="Rectangle 20"/>
          <p:cNvSpPr>
            <a:spLocks noChangeArrowheads="1"/>
          </p:cNvSpPr>
          <p:nvPr/>
        </p:nvSpPr>
        <p:spPr bwMode="auto">
          <a:xfrm>
            <a:off x="2336800" y="29654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13" name="Rectangle 21"/>
          <p:cNvSpPr>
            <a:spLocks noChangeArrowheads="1"/>
          </p:cNvSpPr>
          <p:nvPr/>
        </p:nvSpPr>
        <p:spPr bwMode="auto">
          <a:xfrm>
            <a:off x="2260600" y="2457450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Data (D)</a:t>
            </a:r>
          </a:p>
        </p:txBody>
      </p:sp>
      <p:sp>
        <p:nvSpPr>
          <p:cNvPr id="1569814" name="Line 22"/>
          <p:cNvSpPr>
            <a:spLocks noChangeShapeType="1"/>
          </p:cNvSpPr>
          <p:nvPr/>
        </p:nvSpPr>
        <p:spPr bwMode="auto">
          <a:xfrm>
            <a:off x="5029200" y="3505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>
            <a:off x="5029200" y="4191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>
            <a:off x="4876800" y="35052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7" name="Line 25"/>
          <p:cNvSpPr>
            <a:spLocks noChangeShapeType="1"/>
          </p:cNvSpPr>
          <p:nvPr/>
        </p:nv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8" name="Line 26"/>
          <p:cNvSpPr>
            <a:spLocks noChangeShapeType="1"/>
          </p:cNvSpPr>
          <p:nvPr/>
        </p:nvSpPr>
        <p:spPr bwMode="auto">
          <a:xfrm>
            <a:off x="6553200" y="44958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>
            <a:off x="1981200" y="2971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0" name="Line 28"/>
          <p:cNvSpPr>
            <a:spLocks noChangeShapeType="1"/>
          </p:cNvSpPr>
          <p:nvPr/>
        </p:nvSpPr>
        <p:spPr bwMode="auto">
          <a:xfrm>
            <a:off x="1981200" y="2438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1" name="Line 29"/>
          <p:cNvSpPr>
            <a:spLocks noChangeShapeType="1"/>
          </p:cNvSpPr>
          <p:nvPr/>
        </p:nvSpPr>
        <p:spPr bwMode="auto">
          <a:xfrm>
            <a:off x="1981200" y="2209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2" name="Line 30"/>
          <p:cNvSpPr>
            <a:spLocks noChangeShapeType="1"/>
          </p:cNvSpPr>
          <p:nvPr/>
        </p:nvSpPr>
        <p:spPr bwMode="auto">
          <a:xfrm>
            <a:off x="47244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3" name="Line 31"/>
          <p:cNvSpPr>
            <a:spLocks noChangeShapeType="1"/>
          </p:cNvSpPr>
          <p:nvPr/>
        </p:nvSpPr>
        <p:spPr bwMode="auto">
          <a:xfrm>
            <a:off x="4724400" y="4724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4" name="Rectangle 32"/>
          <p:cNvSpPr>
            <a:spLocks noChangeArrowheads="1"/>
          </p:cNvSpPr>
          <p:nvPr/>
        </p:nvSpPr>
        <p:spPr bwMode="auto">
          <a:xfrm>
            <a:off x="3482975" y="2371725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569825" name="Rectangle 33"/>
          <p:cNvSpPr>
            <a:spLocks noChangeArrowheads="1"/>
          </p:cNvSpPr>
          <p:nvPr/>
        </p:nvSpPr>
        <p:spPr bwMode="auto">
          <a:xfrm>
            <a:off x="2032000" y="1847850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Address (A)</a:t>
            </a:r>
          </a:p>
        </p:txBody>
      </p:sp>
      <p:sp>
        <p:nvSpPr>
          <p:cNvPr id="1569826" name="Rectangle 34"/>
          <p:cNvSpPr>
            <a:spLocks noChangeArrowheads="1"/>
          </p:cNvSpPr>
          <p:nvPr/>
        </p:nvSpPr>
        <p:spPr bwMode="auto">
          <a:xfrm>
            <a:off x="5080000" y="39052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</a:t>
            </a:r>
          </a:p>
        </p:txBody>
      </p:sp>
      <p:sp>
        <p:nvSpPr>
          <p:cNvPr id="1569827" name="Rectangle 35"/>
          <p:cNvSpPr>
            <a:spLocks noChangeArrowheads="1"/>
          </p:cNvSpPr>
          <p:nvPr/>
        </p:nvSpPr>
        <p:spPr bwMode="auto">
          <a:xfrm>
            <a:off x="5080000" y="42100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</a:t>
            </a:r>
          </a:p>
        </p:txBody>
      </p:sp>
      <p:sp>
        <p:nvSpPr>
          <p:cNvPr id="1569828" name="Rectangle 36"/>
          <p:cNvSpPr>
            <a:spLocks noChangeArrowheads="1"/>
          </p:cNvSpPr>
          <p:nvPr/>
        </p:nvSpPr>
        <p:spPr bwMode="auto">
          <a:xfrm>
            <a:off x="4902200" y="47307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29" name="Rectangle 37"/>
          <p:cNvSpPr>
            <a:spLocks noChangeArrowheads="1"/>
          </p:cNvSpPr>
          <p:nvPr/>
        </p:nvSpPr>
        <p:spPr bwMode="auto">
          <a:xfrm>
            <a:off x="5640388" y="3155950"/>
            <a:ext cx="225266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Page transfers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occur while the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Processor is running</a:t>
            </a:r>
          </a:p>
        </p:txBody>
      </p:sp>
      <p:sp>
        <p:nvSpPr>
          <p:cNvPr id="1569830" name="Rectangle 38"/>
          <p:cNvSpPr>
            <a:spLocks noChangeArrowheads="1"/>
          </p:cNvSpPr>
          <p:nvPr/>
        </p:nvSpPr>
        <p:spPr bwMode="auto">
          <a:xfrm>
            <a:off x="4410075" y="1681163"/>
            <a:ext cx="10048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  Bus</a:t>
            </a:r>
          </a:p>
        </p:txBody>
      </p:sp>
      <p:sp>
        <p:nvSpPr>
          <p:cNvPr id="1569831" name="Line 39"/>
          <p:cNvSpPr>
            <a:spLocks noChangeShapeType="1"/>
          </p:cNvSpPr>
          <p:nvPr/>
        </p:nvSpPr>
        <p:spPr bwMode="auto">
          <a:xfrm>
            <a:off x="4724400" y="2971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2" name="Line 40"/>
          <p:cNvSpPr>
            <a:spLocks noChangeShapeType="1"/>
          </p:cNvSpPr>
          <p:nvPr/>
        </p:nvSpPr>
        <p:spPr bwMode="auto">
          <a:xfrm>
            <a:off x="4876800" y="24384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3" name="Line 41"/>
          <p:cNvSpPr>
            <a:spLocks noChangeShapeType="1"/>
          </p:cNvSpPr>
          <p:nvPr/>
        </p:nvSpPr>
        <p:spPr bwMode="auto">
          <a:xfrm>
            <a:off x="5029200" y="22098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4" name="Freeform 42"/>
          <p:cNvSpPr>
            <a:spLocks/>
          </p:cNvSpPr>
          <p:nvPr/>
        </p:nvSpPr>
        <p:spPr bwMode="auto">
          <a:xfrm>
            <a:off x="5002213" y="2806700"/>
            <a:ext cx="2097087" cy="1562100"/>
          </a:xfrm>
          <a:custGeom>
            <a:avLst/>
            <a:gdLst/>
            <a:ahLst/>
            <a:cxnLst>
              <a:cxn ang="0">
                <a:pos x="489" y="0"/>
              </a:cxn>
              <a:cxn ang="0">
                <a:pos x="161" y="192"/>
              </a:cxn>
              <a:cxn ang="0">
                <a:pos x="193" y="672"/>
              </a:cxn>
              <a:cxn ang="0">
                <a:pos x="1321" y="984"/>
              </a:cxn>
            </a:cxnLst>
            <a:rect l="0" t="0" r="r" b="b"/>
            <a:pathLst>
              <a:path w="1321" h="984">
                <a:moveTo>
                  <a:pt x="489" y="0"/>
                </a:moveTo>
                <a:cubicBezTo>
                  <a:pt x="349" y="40"/>
                  <a:pt x="210" y="80"/>
                  <a:pt x="161" y="192"/>
                </a:cubicBezTo>
                <a:cubicBezTo>
                  <a:pt x="112" y="304"/>
                  <a:pt x="0" y="540"/>
                  <a:pt x="193" y="672"/>
                </a:cubicBezTo>
                <a:cubicBezTo>
                  <a:pt x="386" y="804"/>
                  <a:pt x="853" y="894"/>
                  <a:pt x="1321" y="98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5" name="Rectangle 43"/>
          <p:cNvSpPr>
            <a:spLocks noChangeArrowheads="1"/>
          </p:cNvSpPr>
          <p:nvPr/>
        </p:nvSpPr>
        <p:spPr bwMode="auto">
          <a:xfrm>
            <a:off x="7200900" y="428625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6" name="Rectangle 44"/>
          <p:cNvSpPr>
            <a:spLocks noChangeArrowheads="1"/>
          </p:cNvSpPr>
          <p:nvPr/>
        </p:nvSpPr>
        <p:spPr bwMode="auto">
          <a:xfrm>
            <a:off x="5873750" y="273050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09EC36-0784-0D4F-B510-596ADD7E428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Parallel I/O</a:t>
            </a:r>
          </a:p>
        </p:txBody>
      </p:sp>
      <p:sp>
        <p:nvSpPr>
          <p:cNvPr id="1571843" name="Rectangle 3"/>
          <p:cNvSpPr>
            <a:spLocks noChangeArrowheads="1"/>
          </p:cNvSpPr>
          <p:nvPr/>
        </p:nvSpPr>
        <p:spPr bwMode="auto">
          <a:xfrm>
            <a:off x="1041400" y="4622800"/>
            <a:ext cx="6986588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     Disk: Physical memory may be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                     stale if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cache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copy is dirty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/>
            </a:r>
            <a:br>
              <a:rPr lang="en-US" sz="2000" dirty="0">
                <a:solidFill>
                  <a:srgbClr val="56127A"/>
                </a:solidFill>
                <a:latin typeface="Verdana" charset="0"/>
              </a:rPr>
            </a:b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Disk     Memory:  Cache may hold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stale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and not 			see memory writes 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571844" name="Group 4"/>
          <p:cNvGrpSpPr>
            <a:grpSpLocks/>
          </p:cNvGrpSpPr>
          <p:nvPr/>
        </p:nvGrpSpPr>
        <p:grpSpPr bwMode="auto">
          <a:xfrm>
            <a:off x="1079500" y="1446213"/>
            <a:ext cx="6769100" cy="3494087"/>
            <a:chOff x="680" y="911"/>
            <a:chExt cx="4264" cy="2201"/>
          </a:xfrm>
        </p:grpSpPr>
        <p:sp>
          <p:nvSpPr>
            <p:cNvPr id="1571845" name="Rectangle 5"/>
            <p:cNvSpPr>
              <a:spLocks noChangeArrowheads="1"/>
            </p:cNvSpPr>
            <p:nvPr/>
          </p:nvSpPr>
          <p:spPr bwMode="auto">
            <a:xfrm>
              <a:off x="4350" y="2699"/>
              <a:ext cx="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DISK</a:t>
              </a:r>
            </a:p>
          </p:txBody>
        </p:sp>
        <p:sp>
          <p:nvSpPr>
            <p:cNvPr id="1571846" name="Rectangle 6"/>
            <p:cNvSpPr>
              <a:spLocks noChangeArrowheads="1"/>
            </p:cNvSpPr>
            <p:nvPr/>
          </p:nvSpPr>
          <p:spPr bwMode="auto">
            <a:xfrm>
              <a:off x="2830" y="2366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 </a:t>
              </a:r>
              <a:r>
                <a:rPr lang="en-US" sz="2000">
                  <a:latin typeface="Verdana" charset="0"/>
                </a:rPr>
                <a:t>DMA</a:t>
              </a:r>
            </a:p>
          </p:txBody>
        </p:sp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3630" y="1067"/>
              <a:ext cx="7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571848" name="Rectangle 8"/>
            <p:cNvSpPr>
              <a:spLocks noChangeArrowheads="1"/>
            </p:cNvSpPr>
            <p:nvPr/>
          </p:nvSpPr>
          <p:spPr bwMode="auto">
            <a:xfrm>
              <a:off x="680" y="1400"/>
              <a:ext cx="560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49" name="Rectangle 9"/>
            <p:cNvSpPr>
              <a:spLocks noChangeArrowheads="1"/>
            </p:cNvSpPr>
            <p:nvPr/>
          </p:nvSpPr>
          <p:spPr bwMode="auto">
            <a:xfrm>
              <a:off x="702" y="1596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Proc.</a:t>
              </a:r>
              <a:endParaRPr lang="en-US" sz="2400">
                <a:latin typeface="Verdana" charset="0"/>
              </a:endParaRPr>
            </a:p>
          </p:txBody>
        </p:sp>
        <p:sp>
          <p:nvSpPr>
            <p:cNvPr id="1571850" name="Oval 10"/>
            <p:cNvSpPr>
              <a:spLocks noChangeArrowheads="1"/>
            </p:cNvSpPr>
            <p:nvPr/>
          </p:nvSpPr>
          <p:spPr bwMode="auto">
            <a:xfrm>
              <a:off x="4376" y="2936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1" name="Oval 11"/>
            <p:cNvSpPr>
              <a:spLocks noChangeArrowheads="1"/>
            </p:cNvSpPr>
            <p:nvPr/>
          </p:nvSpPr>
          <p:spPr bwMode="auto">
            <a:xfrm>
              <a:off x="4376" y="2120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2" name="Line 12"/>
            <p:cNvSpPr>
              <a:spLocks noChangeShapeType="1"/>
            </p:cNvSpPr>
            <p:nvPr/>
          </p:nvSpPr>
          <p:spPr bwMode="auto">
            <a:xfrm>
              <a:off x="4368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3" name="Line 13"/>
            <p:cNvSpPr>
              <a:spLocks noChangeShapeType="1"/>
            </p:cNvSpPr>
            <p:nvPr/>
          </p:nvSpPr>
          <p:spPr bwMode="auto">
            <a:xfrm>
              <a:off x="4944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4" name="Rectangle 14"/>
            <p:cNvSpPr>
              <a:spLocks noChangeArrowheads="1"/>
            </p:cNvSpPr>
            <p:nvPr/>
          </p:nvSpPr>
          <p:spPr bwMode="auto">
            <a:xfrm>
              <a:off x="3656" y="1016"/>
              <a:ext cx="752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5" name="Rectangle 15"/>
            <p:cNvSpPr>
              <a:spLocks noChangeArrowheads="1"/>
            </p:cNvSpPr>
            <p:nvPr/>
          </p:nvSpPr>
          <p:spPr bwMode="auto">
            <a:xfrm>
              <a:off x="2840" y="2312"/>
              <a:ext cx="60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6" name="Rectangle 16"/>
            <p:cNvSpPr>
              <a:spLocks noChangeArrowheads="1"/>
            </p:cNvSpPr>
            <p:nvPr/>
          </p:nvSpPr>
          <p:spPr bwMode="auto">
            <a:xfrm>
              <a:off x="1784" y="1304"/>
              <a:ext cx="656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7" name="Line 17"/>
            <p:cNvSpPr>
              <a:spLocks noChangeShapeType="1"/>
            </p:cNvSpPr>
            <p:nvPr/>
          </p:nvSpPr>
          <p:spPr bwMode="auto">
            <a:xfrm>
              <a:off x="3456" y="2496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8" name="Rectangle 18"/>
            <p:cNvSpPr>
              <a:spLocks noChangeArrowheads="1"/>
            </p:cNvSpPr>
            <p:nvPr/>
          </p:nvSpPr>
          <p:spPr bwMode="auto">
            <a:xfrm>
              <a:off x="1810" y="1750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Cache</a:t>
              </a:r>
            </a:p>
          </p:txBody>
        </p:sp>
        <p:sp>
          <p:nvSpPr>
            <p:cNvPr id="1571859" name="Arc 19"/>
            <p:cNvSpPr>
              <a:spLocks/>
            </p:cNvSpPr>
            <p:nvPr/>
          </p:nvSpPr>
          <p:spPr bwMode="auto">
            <a:xfrm>
              <a:off x="3397" y="2064"/>
              <a:ext cx="1200" cy="384"/>
            </a:xfrm>
            <a:custGeom>
              <a:avLst/>
              <a:gdLst>
                <a:gd name="G0" fmla="+- 18899 0 0"/>
                <a:gd name="G1" fmla="+- 0 0 0"/>
                <a:gd name="G2" fmla="+- 21600 0 0"/>
                <a:gd name="T0" fmla="*/ 18899 w 18899"/>
                <a:gd name="T1" fmla="*/ 21600 h 21600"/>
                <a:gd name="T2" fmla="*/ 0 w 18899"/>
                <a:gd name="T3" fmla="*/ 10459 h 21600"/>
                <a:gd name="T4" fmla="*/ 18899 w 188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99" h="21600" fill="none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</a:path>
                <a:path w="18899" h="21600" stroke="0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  <a:lnTo>
                    <a:pt x="18899" y="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0" name="Arc 20"/>
            <p:cNvSpPr>
              <a:spLocks/>
            </p:cNvSpPr>
            <p:nvPr/>
          </p:nvSpPr>
          <p:spPr bwMode="auto">
            <a:xfrm>
              <a:off x="3361" y="1777"/>
              <a:ext cx="576" cy="288"/>
            </a:xfrm>
            <a:custGeom>
              <a:avLst/>
              <a:gdLst>
                <a:gd name="G0" fmla="+- 17114 0 0"/>
                <a:gd name="G1" fmla="+- 21600 0 0"/>
                <a:gd name="G2" fmla="+- 21600 0 0"/>
                <a:gd name="T0" fmla="*/ 0 w 17114"/>
                <a:gd name="T1" fmla="*/ 8422 h 21600"/>
                <a:gd name="T2" fmla="*/ 17084 w 17114"/>
                <a:gd name="T3" fmla="*/ 0 h 21600"/>
                <a:gd name="T4" fmla="*/ 17114 w 17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4" h="21600" fill="none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</a:path>
                <a:path w="17114" h="21600" stroke="0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  <a:lnTo>
                    <a:pt x="17114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1" name="Rectangle 21"/>
            <p:cNvSpPr>
              <a:spLocks noChangeArrowheads="1"/>
            </p:cNvSpPr>
            <p:nvPr/>
          </p:nvSpPr>
          <p:spPr bwMode="auto">
            <a:xfrm>
              <a:off x="3892" y="1544"/>
              <a:ext cx="276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2" name="Rectangle 22"/>
            <p:cNvSpPr>
              <a:spLocks noChangeArrowheads="1"/>
            </p:cNvSpPr>
            <p:nvPr/>
          </p:nvSpPr>
          <p:spPr bwMode="auto">
            <a:xfrm>
              <a:off x="2778" y="1299"/>
              <a:ext cx="69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Bus</a:t>
              </a:r>
            </a:p>
          </p:txBody>
        </p:sp>
        <p:sp>
          <p:nvSpPr>
            <p:cNvPr id="1571863" name="Line 23"/>
            <p:cNvSpPr>
              <a:spLocks noChangeShapeType="1"/>
            </p:cNvSpPr>
            <p:nvPr/>
          </p:nvSpPr>
          <p:spPr bwMode="auto">
            <a:xfrm>
              <a:off x="1248" y="1728"/>
              <a:ext cx="52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4" name="Rectangle 24" descr="Light vertical"/>
            <p:cNvSpPr>
              <a:spLocks noChangeArrowheads="1"/>
            </p:cNvSpPr>
            <p:nvPr/>
          </p:nvSpPr>
          <p:spPr bwMode="auto">
            <a:xfrm>
              <a:off x="389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5" name="Rectangle 25" descr="Light vertical"/>
            <p:cNvSpPr>
              <a:spLocks noChangeArrowheads="1"/>
            </p:cNvSpPr>
            <p:nvPr/>
          </p:nvSpPr>
          <p:spPr bwMode="auto">
            <a:xfrm>
              <a:off x="3896" y="1784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6" name="Rectangle 26" descr="Light vertical"/>
            <p:cNvSpPr>
              <a:spLocks noChangeArrowheads="1"/>
            </p:cNvSpPr>
            <p:nvPr/>
          </p:nvSpPr>
          <p:spPr bwMode="auto">
            <a:xfrm>
              <a:off x="1976" y="1400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7" name="Rectangle 27" descr="Light vertical"/>
            <p:cNvSpPr>
              <a:spLocks noChangeArrowheads="1"/>
            </p:cNvSpPr>
            <p:nvPr/>
          </p:nvSpPr>
          <p:spPr bwMode="auto">
            <a:xfrm>
              <a:off x="197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8" name="Line 28"/>
            <p:cNvSpPr>
              <a:spLocks noChangeShapeType="1"/>
            </p:cNvSpPr>
            <p:nvPr/>
          </p:nvSpPr>
          <p:spPr bwMode="auto">
            <a:xfrm>
              <a:off x="2448" y="1680"/>
              <a:ext cx="120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9" name="Rectangle 29"/>
            <p:cNvSpPr>
              <a:spLocks noChangeArrowheads="1"/>
            </p:cNvSpPr>
            <p:nvPr/>
          </p:nvSpPr>
          <p:spPr bwMode="auto">
            <a:xfrm>
              <a:off x="4564" y="2360"/>
              <a:ext cx="276" cy="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0" name="Line 30"/>
            <p:cNvSpPr>
              <a:spLocks noChangeShapeType="1"/>
            </p:cNvSpPr>
            <p:nvPr/>
          </p:nvSpPr>
          <p:spPr bwMode="auto">
            <a:xfrm>
              <a:off x="3072" y="1680"/>
              <a:ext cx="0" cy="62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1" name="Arc 31"/>
            <p:cNvSpPr>
              <a:spLocks/>
            </p:cNvSpPr>
            <p:nvPr/>
          </p:nvSpPr>
          <p:spPr bwMode="auto">
            <a:xfrm>
              <a:off x="3313" y="1897"/>
              <a:ext cx="96" cy="360"/>
            </a:xfrm>
            <a:custGeom>
              <a:avLst/>
              <a:gdLst>
                <a:gd name="G0" fmla="+- 21600 0 0"/>
                <a:gd name="G1" fmla="+- 18877 0 0"/>
                <a:gd name="G2" fmla="+- 21600 0 0"/>
                <a:gd name="T0" fmla="*/ 21600 w 21600"/>
                <a:gd name="T1" fmla="*/ 40477 h 40477"/>
                <a:gd name="T2" fmla="*/ 11101 w 21600"/>
                <a:gd name="T3" fmla="*/ 0 h 40477"/>
                <a:gd name="T4" fmla="*/ 21600 w 21600"/>
                <a:gd name="T5" fmla="*/ 18877 h 4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477" fill="none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</a:path>
                <a:path w="21600" h="40477" stroke="0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  <a:lnTo>
                    <a:pt x="21600" y="18877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2" name="Rectangle 32"/>
            <p:cNvSpPr>
              <a:spLocks noChangeArrowheads="1"/>
            </p:cNvSpPr>
            <p:nvPr/>
          </p:nvSpPr>
          <p:spPr bwMode="auto">
            <a:xfrm>
              <a:off x="1910" y="911"/>
              <a:ext cx="115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Cached portions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   of page</a:t>
              </a:r>
            </a:p>
          </p:txBody>
        </p:sp>
        <p:sp>
          <p:nvSpPr>
            <p:cNvPr id="1571873" name="Arc 33"/>
            <p:cNvSpPr>
              <a:spLocks/>
            </p:cNvSpPr>
            <p:nvPr/>
          </p:nvSpPr>
          <p:spPr bwMode="auto">
            <a:xfrm>
              <a:off x="1681" y="1009"/>
              <a:ext cx="240" cy="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967 w 21967"/>
                <a:gd name="T1" fmla="*/ 43197 h 43200"/>
                <a:gd name="T2" fmla="*/ 21508 w 21967"/>
                <a:gd name="T3" fmla="*/ 0 h 43200"/>
                <a:gd name="T4" fmla="*/ 21600 w 219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7" h="43200" fill="none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</a:path>
                <a:path w="21967" h="43200" stroke="0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4" name="Arc 34"/>
            <p:cNvSpPr>
              <a:spLocks/>
            </p:cNvSpPr>
            <p:nvPr/>
          </p:nvSpPr>
          <p:spPr bwMode="auto">
            <a:xfrm>
              <a:off x="1681" y="1344"/>
              <a:ext cx="240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5" name="Rectangle 35"/>
            <p:cNvSpPr>
              <a:spLocks noChangeArrowheads="1"/>
            </p:cNvSpPr>
            <p:nvPr/>
          </p:nvSpPr>
          <p:spPr bwMode="auto">
            <a:xfrm>
              <a:off x="3350" y="2015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DMA transfers</a:t>
              </a:r>
            </a:p>
          </p:txBody>
        </p:sp>
        <p:sp>
          <p:nvSpPr>
            <p:cNvPr id="1571876" name="Line 36"/>
            <p:cNvSpPr>
              <a:spLocks noChangeShapeType="1"/>
            </p:cNvSpPr>
            <p:nvPr/>
          </p:nvSpPr>
          <p:spPr bwMode="auto">
            <a:xfrm>
              <a:off x="1440" y="3034"/>
              <a:ext cx="14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1877" name="Line 37"/>
          <p:cNvSpPr>
            <a:spLocks noChangeShapeType="1"/>
          </p:cNvSpPr>
          <p:nvPr/>
        </p:nvSpPr>
        <p:spPr bwMode="auto">
          <a:xfrm>
            <a:off x="1782763" y="5730875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58884-EFCC-7C4C-8296-C859A3286BF4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Snoopy </a:t>
            </a:r>
            <a:r>
              <a:rPr lang="en-US" sz="3600" dirty="0" smtClean="0"/>
              <a:t>Cache,</a:t>
            </a:r>
            <a:r>
              <a:rPr lang="en-US" sz="3600" i="1" dirty="0" smtClean="0"/>
              <a:t> </a:t>
            </a:r>
            <a:r>
              <a:rPr lang="en-US" sz="2800" i="1" dirty="0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1890713"/>
          </a:xfrm>
        </p:spPr>
        <p:txBody>
          <a:bodyPr/>
          <a:lstStyle/>
          <a:p>
            <a:r>
              <a:rPr lang="en-US"/>
              <a:t>Idea: Have cache watch (or snoop upon) DMA transfers, and then “do the right thing”</a:t>
            </a:r>
          </a:p>
          <a:p>
            <a:r>
              <a:rPr lang="en-US"/>
              <a:t>Snoopy cache tags are dual-ported</a:t>
            </a: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673225" y="3163888"/>
            <a:ext cx="6602413" cy="2919412"/>
            <a:chOff x="1054" y="1993"/>
            <a:chExt cx="4159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Proc.</a:t>
              </a:r>
              <a:r>
                <a:rPr lang="en-US" sz="2400">
                  <a:latin typeface="Verdana" charset="0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642" y="2665"/>
              <a:ext cx="15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Snoopy read port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attached to Memory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46" y="3123"/>
              <a:ext cx="52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Data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250" y="2691"/>
              <a:ext cx="70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Tags and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20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Used to drive Memory Bus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CDF41-6897-8049-831F-D0AB3D39587B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 Cache Actions for DMA</a:t>
            </a:r>
          </a:p>
        </p:txBody>
      </p:sp>
      <p:sp>
        <p:nvSpPr>
          <p:cNvPr id="1575939" name="Rectangle 3"/>
          <p:cNvSpPr>
            <a:spLocks noChangeArrowheads="1"/>
          </p:cNvSpPr>
          <p:nvPr/>
        </p:nvSpPr>
        <p:spPr bwMode="auto">
          <a:xfrm>
            <a:off x="685800" y="14478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Observed Bus       </a:t>
            </a:r>
            <a:br>
              <a:rPr lang="en-US" sz="2000">
                <a:solidFill>
                  <a:srgbClr val="56127A"/>
                </a:solidFill>
              </a:rPr>
            </a:br>
            <a:r>
              <a:rPr lang="en-US" sz="2000">
                <a:solidFill>
                  <a:srgbClr val="56127A"/>
                </a:solidFill>
              </a:rPr>
              <a:t>   Cycle                 Cache State                    Cache Action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>
              <a:solidFill>
                <a:srgbClr val="56127A"/>
              </a:solidFill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/>
              <a:t>                      </a:t>
            </a:r>
            <a:r>
              <a:rPr lang="en-US" sz="200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DMA Read</a:t>
            </a:r>
            <a:r>
              <a:rPr lang="en-US" sz="2800"/>
              <a:t>         </a:t>
            </a:r>
            <a:r>
              <a:rPr lang="en-US" sz="2000"/>
              <a:t>Cached, unmodified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Memory      Disk</a:t>
            </a:r>
            <a:r>
              <a:rPr lang="en-US" sz="2400">
                <a:solidFill>
                  <a:schemeClr val="accent2"/>
                </a:solidFill>
              </a:rPr>
              <a:t>    </a:t>
            </a:r>
            <a:r>
              <a:rPr lang="en-US" sz="2000"/>
              <a:t>Cached, modified</a:t>
            </a:r>
            <a:endParaRPr lang="en-US" sz="280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/>
              <a:t>                      </a:t>
            </a:r>
            <a:r>
              <a:rPr lang="en-US" sz="200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DMA Write </a:t>
            </a:r>
            <a:r>
              <a:rPr lang="en-US" sz="2800"/>
              <a:t>         </a:t>
            </a:r>
            <a:r>
              <a:rPr lang="en-US" sz="2000"/>
              <a:t>Cached, unmodified</a:t>
            </a:r>
            <a:endParaRPr lang="en-US" sz="280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Disk     Memory</a:t>
            </a:r>
            <a:r>
              <a:rPr lang="en-US" sz="2400">
                <a:solidFill>
                  <a:schemeClr val="accent2"/>
                </a:solidFill>
              </a:rPr>
              <a:t>     </a:t>
            </a:r>
            <a:r>
              <a:rPr lang="en-US" sz="2000"/>
              <a:t>Cached, modified</a:t>
            </a:r>
            <a:endParaRPr lang="en-US" sz="100" u="sng"/>
          </a:p>
        </p:txBody>
      </p:sp>
      <p:sp>
        <p:nvSpPr>
          <p:cNvPr id="1575940" name="Line 4"/>
          <p:cNvSpPr>
            <a:spLocks noChangeShapeType="1"/>
          </p:cNvSpPr>
          <p:nvPr/>
        </p:nvSpPr>
        <p:spPr bwMode="auto">
          <a:xfrm>
            <a:off x="685800" y="22098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/>
        </p:nvSpPr>
        <p:spPr bwMode="auto">
          <a:xfrm>
            <a:off x="28194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/>
        </p:nvSpPr>
        <p:spPr bwMode="auto">
          <a:xfrm>
            <a:off x="57150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/>
        </p:nvSpPr>
        <p:spPr bwMode="auto">
          <a:xfrm>
            <a:off x="762000" y="6096000"/>
            <a:ext cx="7086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4" name="Line 8"/>
          <p:cNvSpPr>
            <a:spLocks noChangeShapeType="1"/>
          </p:cNvSpPr>
          <p:nvPr/>
        </p:nvSpPr>
        <p:spPr bwMode="auto">
          <a:xfrm>
            <a:off x="762000" y="13716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5" name="Line 9"/>
          <p:cNvSpPr>
            <a:spLocks noChangeShapeType="1"/>
          </p:cNvSpPr>
          <p:nvPr/>
        </p:nvSpPr>
        <p:spPr bwMode="auto">
          <a:xfrm>
            <a:off x="1752600" y="3810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6" name="Line 10"/>
          <p:cNvSpPr>
            <a:spLocks noChangeShapeType="1"/>
          </p:cNvSpPr>
          <p:nvPr/>
        </p:nvSpPr>
        <p:spPr bwMode="auto">
          <a:xfrm>
            <a:off x="1371600" y="5257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7" name="Rectangle 11"/>
          <p:cNvSpPr>
            <a:spLocks noChangeArrowheads="1"/>
          </p:cNvSpPr>
          <p:nvPr/>
        </p:nvSpPr>
        <p:spPr bwMode="auto">
          <a:xfrm>
            <a:off x="5867400" y="2590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8" name="Rectangle 12"/>
          <p:cNvSpPr>
            <a:spLocks noChangeArrowheads="1"/>
          </p:cNvSpPr>
          <p:nvPr/>
        </p:nvSpPr>
        <p:spPr bwMode="auto">
          <a:xfrm>
            <a:off x="5867400" y="4114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9" name="Rectangle 13"/>
          <p:cNvSpPr>
            <a:spLocks noChangeArrowheads="1"/>
          </p:cNvSpPr>
          <p:nvPr/>
        </p:nvSpPr>
        <p:spPr bwMode="auto">
          <a:xfrm>
            <a:off x="5867400" y="31242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50" name="Rectangle 14"/>
          <p:cNvSpPr>
            <a:spLocks noChangeArrowheads="1"/>
          </p:cNvSpPr>
          <p:nvPr/>
        </p:nvSpPr>
        <p:spPr bwMode="auto">
          <a:xfrm>
            <a:off x="5867400" y="3581400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intervenes</a:t>
            </a:r>
          </a:p>
        </p:txBody>
      </p:sp>
      <p:sp>
        <p:nvSpPr>
          <p:cNvPr id="1575951" name="Rectangle 15"/>
          <p:cNvSpPr>
            <a:spLocks noChangeArrowheads="1"/>
          </p:cNvSpPr>
          <p:nvPr/>
        </p:nvSpPr>
        <p:spPr bwMode="auto">
          <a:xfrm>
            <a:off x="5867400" y="4572000"/>
            <a:ext cx="299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purges its copy</a:t>
            </a:r>
          </a:p>
        </p:txBody>
      </p:sp>
      <p:sp>
        <p:nvSpPr>
          <p:cNvPr id="1575952" name="Rectangle 16"/>
          <p:cNvSpPr>
            <a:spLocks noChangeArrowheads="1"/>
          </p:cNvSpPr>
          <p:nvPr/>
        </p:nvSpPr>
        <p:spPr bwMode="auto">
          <a:xfrm>
            <a:off x="5943600" y="5105400"/>
            <a:ext cx="60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???</a:t>
            </a:r>
          </a:p>
        </p:txBody>
      </p:sp>
      <p:sp>
        <p:nvSpPr>
          <p:cNvPr id="1575953" name="Line 17"/>
          <p:cNvSpPr>
            <a:spLocks noChangeShapeType="1"/>
          </p:cNvSpPr>
          <p:nvPr/>
        </p:nvSpPr>
        <p:spPr bwMode="auto">
          <a:xfrm>
            <a:off x="711200" y="41275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47" grpId="0" autoUpdateAnimBg="0"/>
      <p:bldP spid="1575948" grpId="0" autoUpdateAnimBg="0"/>
      <p:bldP spid="1575949" grpId="0" autoUpdateAnimBg="0"/>
      <p:bldP spid="1575950" grpId="0" autoUpdateAnimBg="0"/>
      <p:bldP spid="1575951" grpId="0" autoUpdateAnimBg="0"/>
      <p:bldP spid="15759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B16743-133D-444B-BA5C-CEA31E73848C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79240-9C24-5A4F-93B6-429AE758A1C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Multiprocessor</a:t>
            </a: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765300" y="23749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524000" y="5486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   Use snoopy mechanism to keep all processors’ view of memory coherent</a:t>
            </a:r>
          </a:p>
        </p:txBody>
      </p:sp>
      <p:sp>
        <p:nvSpPr>
          <p:cNvPr id="1577989" name="Rectangle 5"/>
          <p:cNvSpPr>
            <a:spLocks noChangeArrowheads="1"/>
          </p:cNvSpPr>
          <p:nvPr/>
        </p:nvSpPr>
        <p:spPr bwMode="auto">
          <a:xfrm>
            <a:off x="1858963" y="24765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577990" name="Rectangle 6"/>
          <p:cNvSpPr>
            <a:spLocks noChangeArrowheads="1"/>
          </p:cNvSpPr>
          <p:nvPr/>
        </p:nvSpPr>
        <p:spPr bwMode="auto">
          <a:xfrm>
            <a:off x="1765300" y="33655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1" name="Rectangle 7"/>
          <p:cNvSpPr>
            <a:spLocks noChangeArrowheads="1"/>
          </p:cNvSpPr>
          <p:nvPr/>
        </p:nvSpPr>
        <p:spPr bwMode="auto">
          <a:xfrm>
            <a:off x="1858963" y="34671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577992" name="Rectangle 8"/>
          <p:cNvSpPr>
            <a:spLocks noChangeArrowheads="1"/>
          </p:cNvSpPr>
          <p:nvPr/>
        </p:nvSpPr>
        <p:spPr bwMode="auto">
          <a:xfrm>
            <a:off x="1765300" y="43561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3" name="Rectangle 9"/>
          <p:cNvSpPr>
            <a:spLocks noChangeArrowheads="1"/>
          </p:cNvSpPr>
          <p:nvPr/>
        </p:nvSpPr>
        <p:spPr bwMode="auto">
          <a:xfrm>
            <a:off x="1858963" y="44577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577994" name="Rectangle 10"/>
          <p:cNvSpPr>
            <a:spLocks noChangeArrowheads="1"/>
          </p:cNvSpPr>
          <p:nvPr/>
        </p:nvSpPr>
        <p:spPr bwMode="auto">
          <a:xfrm>
            <a:off x="3289300" y="23749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5" name="Rectangle 11"/>
          <p:cNvSpPr>
            <a:spLocks noChangeArrowheads="1"/>
          </p:cNvSpPr>
          <p:nvPr/>
        </p:nvSpPr>
        <p:spPr bwMode="auto">
          <a:xfrm>
            <a:off x="3232150" y="24272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289300" y="33655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3289300" y="43561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5727700" y="2222500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9" name="Rectangle 15"/>
          <p:cNvSpPr>
            <a:spLocks noChangeArrowheads="1"/>
          </p:cNvSpPr>
          <p:nvPr/>
        </p:nvSpPr>
        <p:spPr bwMode="auto">
          <a:xfrm>
            <a:off x="5956300" y="4051300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0" name="Rectangle 16"/>
          <p:cNvSpPr>
            <a:spLocks noChangeArrowheads="1"/>
          </p:cNvSpPr>
          <p:nvPr/>
        </p:nvSpPr>
        <p:spPr bwMode="auto">
          <a:xfrm>
            <a:off x="6049963" y="4381500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5821363" y="2552700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>
            <a:off x="25146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3" name="Line 19"/>
          <p:cNvSpPr>
            <a:spLocks noChangeShapeType="1"/>
          </p:cNvSpPr>
          <p:nvPr/>
        </p:nvSpPr>
        <p:spPr bwMode="auto">
          <a:xfrm>
            <a:off x="25146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4" name="Line 20"/>
          <p:cNvSpPr>
            <a:spLocks noChangeShapeType="1"/>
          </p:cNvSpPr>
          <p:nvPr/>
        </p:nvSpPr>
        <p:spPr bwMode="auto">
          <a:xfrm>
            <a:off x="25146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876800" y="1905000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41148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7" name="Line 23"/>
          <p:cNvSpPr>
            <a:spLocks noChangeShapeType="1"/>
          </p:cNvSpPr>
          <p:nvPr/>
        </p:nvSpPr>
        <p:spPr bwMode="auto">
          <a:xfrm>
            <a:off x="41148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8" name="Line 24"/>
          <p:cNvSpPr>
            <a:spLocks noChangeShapeType="1"/>
          </p:cNvSpPr>
          <p:nvPr/>
        </p:nvSpPr>
        <p:spPr bwMode="auto">
          <a:xfrm>
            <a:off x="41148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>
            <a:off x="4876800" y="4495800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876800" y="2971800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4333875" y="1357313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578012" name="Rectangle 28"/>
          <p:cNvSpPr>
            <a:spLocks noChangeArrowheads="1"/>
          </p:cNvSpPr>
          <p:nvPr/>
        </p:nvSpPr>
        <p:spPr bwMode="auto">
          <a:xfrm>
            <a:off x="3222625" y="34178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3" name="Rectangle 29"/>
          <p:cNvSpPr>
            <a:spLocks noChangeArrowheads="1"/>
          </p:cNvSpPr>
          <p:nvPr/>
        </p:nvSpPr>
        <p:spPr bwMode="auto">
          <a:xfrm>
            <a:off x="3216275" y="44100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4" name="Line 30"/>
          <p:cNvSpPr>
            <a:spLocks noChangeShapeType="1"/>
          </p:cNvSpPr>
          <p:nvPr/>
        </p:nvSpPr>
        <p:spPr bwMode="auto">
          <a:xfrm>
            <a:off x="7010400" y="4572000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5" name="Rectangle 31"/>
          <p:cNvSpPr>
            <a:spLocks noChangeArrowheads="1"/>
          </p:cNvSpPr>
          <p:nvPr/>
        </p:nvSpPr>
        <p:spPr bwMode="auto">
          <a:xfrm>
            <a:off x="7362825" y="4437063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578016" name="Oval 32"/>
          <p:cNvSpPr>
            <a:spLocks noChangeArrowheads="1"/>
          </p:cNvSpPr>
          <p:nvPr/>
        </p:nvSpPr>
        <p:spPr bwMode="auto">
          <a:xfrm>
            <a:off x="7480300" y="48895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7" name="Oval 33"/>
          <p:cNvSpPr>
            <a:spLocks noChangeArrowheads="1"/>
          </p:cNvSpPr>
          <p:nvPr/>
        </p:nvSpPr>
        <p:spPr bwMode="auto">
          <a:xfrm>
            <a:off x="7480300" y="40513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8" name="Line 34"/>
          <p:cNvSpPr>
            <a:spLocks noChangeShapeType="1"/>
          </p:cNvSpPr>
          <p:nvPr/>
        </p:nvSpPr>
        <p:spPr bwMode="auto">
          <a:xfrm>
            <a:off x="74676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9" name="Line 35"/>
          <p:cNvSpPr>
            <a:spLocks noChangeShapeType="1"/>
          </p:cNvSpPr>
          <p:nvPr/>
        </p:nvSpPr>
        <p:spPr bwMode="auto">
          <a:xfrm>
            <a:off x="83820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A87FB-5CB8-A64C-AE19-3252980805D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06400"/>
            <a:ext cx="8293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Snoopy Cache </a:t>
            </a:r>
            <a:r>
              <a:rPr lang="en-US" dirty="0"/>
              <a:t>Coherence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the address is</a:t>
            </a:r>
            <a:r>
              <a:rPr lang="en-US" sz="2400" i="1" dirty="0">
                <a:latin typeface="Verdana" charset="0"/>
              </a:rPr>
              <a:t> invalidated</a:t>
            </a:r>
            <a:r>
              <a:rPr lang="en-US" sz="2400" i="1" dirty="0" smtClean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in </a:t>
            </a:r>
            <a:r>
              <a:rPr lang="en-US" sz="2400" dirty="0">
                <a:latin typeface="Verdana" charset="0"/>
              </a:rPr>
              <a:t>all other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caches </a:t>
            </a:r>
            <a:r>
              <a:rPr lang="en-US" sz="2400" i="1" dirty="0">
                <a:latin typeface="Verdana" charset="0"/>
              </a:rPr>
              <a:t>before</a:t>
            </a:r>
            <a:r>
              <a:rPr lang="en-US" sz="2400" dirty="0" smtClean="0">
                <a:latin typeface="Verdana" charset="0"/>
              </a:rPr>
              <a:t> the </a:t>
            </a:r>
            <a:r>
              <a:rPr lang="en-US" sz="2400" dirty="0">
                <a:latin typeface="Verdana" charset="0"/>
              </a:rPr>
              <a:t>write is performed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read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if a dirty copy is found in some cache, a write-back is performed before the memory is read  </a:t>
            </a:r>
          </a:p>
          <a:p>
            <a:pPr lvl="1" algn="l"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	</a:t>
            </a:r>
            <a:endParaRPr lang="en-US" sz="2400" dirty="0" smtClean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2891D1-3774-A449-A842-0068DC89C93C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state bits</a:t>
              </a:r>
              <a:endParaRPr lang="en-US" sz="20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</a:t>
              </a:r>
              <a:r>
                <a:rPr lang="en-US" sz="1800" dirty="0" smtClean="0">
                  <a:latin typeface="Verdana" charset="0"/>
                </a:rPr>
                <a:t>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</a:t>
              </a:r>
              <a:r>
                <a:rPr lang="en-US" sz="1800" dirty="0" smtClean="0">
                  <a:latin typeface="Verdana" charset="0"/>
                </a:rPr>
                <a:t>write 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writes back)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</a:t>
              </a:r>
              <a:r>
                <a:rPr lang="en-US" sz="1800" dirty="0" smtClean="0">
                  <a:latin typeface="Verdana" charset="0"/>
                </a:rPr>
                <a:t>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</a:t>
              </a:r>
              <a:r>
                <a:rPr lang="en-US" sz="1800" dirty="0">
                  <a:latin typeface="Verdana" charset="0"/>
                </a:rPr>
                <a:t>writes </a:t>
              </a:r>
              <a:r>
                <a:rPr lang="en-US" sz="1800" dirty="0" smtClean="0">
                  <a:latin typeface="Verdana" charset="0"/>
                </a:rPr>
                <a:t>back)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79EFC-93FE-DB4D-857C-A272C7409456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3800"/>
            <a:ext cx="8229600" cy="492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kinds of synchronization between processors:</a:t>
            </a:r>
          </a:p>
          <a:p>
            <a:r>
              <a:rPr lang="en-US" dirty="0" smtClean="0"/>
              <a:t>Producer-Consumer</a:t>
            </a:r>
          </a:p>
          <a:p>
            <a:pPr lvl="1"/>
            <a:r>
              <a:rPr lang="en-US" dirty="0" smtClean="0"/>
              <a:t>Consumer must wait until producer has produced value</a:t>
            </a:r>
          </a:p>
          <a:p>
            <a:pPr lvl="1"/>
            <a:r>
              <a:rPr lang="en-US" dirty="0" smtClean="0"/>
              <a:t>Software version of a read-after-write hazard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Only one processor can be in a critical section at a time</a:t>
            </a:r>
          </a:p>
          <a:p>
            <a:pPr lvl="1"/>
            <a:r>
              <a:rPr lang="en-US" dirty="0" smtClean="0"/>
              <a:t>Critical section guards shared data that can be written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Producer-consumer synch implementable with just loads and stores, but need to know ISA’s </a:t>
            </a:r>
            <a:r>
              <a:rPr lang="en-US" i="1" dirty="0" smtClean="0">
                <a:solidFill>
                  <a:srgbClr val="FF0000"/>
                </a:solidFill>
              </a:rPr>
              <a:t>memory model!</a:t>
            </a:r>
          </a:p>
          <a:p>
            <a:r>
              <a:rPr lang="en-US" dirty="0" smtClean="0"/>
              <a:t>Mutual-exclusion can also be implemented with loads and stores, but tricky and slow, so </a:t>
            </a:r>
            <a:r>
              <a:rPr lang="en-US" dirty="0" err="1" smtClean="0"/>
              <a:t>ISAs</a:t>
            </a:r>
            <a:r>
              <a:rPr lang="en-US" dirty="0" smtClean="0"/>
              <a:t> add atomic read-modify-write instructions to implement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0192E-9F7C-9F40-9174-01876195A01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162550"/>
            <a:ext cx="8001000" cy="1541463"/>
          </a:xfrm>
        </p:spPr>
        <p:txBody>
          <a:bodyPr/>
          <a:lstStyle/>
          <a:p>
            <a:r>
              <a:rPr lang="en-US"/>
              <a:t>If a line is in the </a:t>
            </a:r>
            <a:r>
              <a:rPr lang="en-US">
                <a:solidFill>
                  <a:srgbClr val="56127A"/>
                </a:solidFill>
              </a:rPr>
              <a:t>M</a:t>
            </a:r>
            <a:r>
              <a:rPr lang="en-US"/>
              <a:t> state then no other cache can have a copy of the line!</a:t>
            </a:r>
          </a:p>
          <a:p>
            <a:pPr lvl="1"/>
            <a:r>
              <a:rPr lang="en-US"/>
              <a:t> Memory stays coherent, multiple differing copies cannot exist</a:t>
            </a: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487488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1BDC0-8534-3640-B1D2-DF85C3420C2E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590801" cy="1822451"/>
            <a:chOff x="38" y="2352"/>
            <a:chExt cx="1632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50C9CE-17F1-9641-92F4-B1AD500AA489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6635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1588231" name="Rectangle 7"/>
          <p:cNvSpPr>
            <a:spLocks noChangeArrowheads="1"/>
          </p:cNvSpPr>
          <p:nvPr/>
        </p:nvSpPr>
        <p:spPr bwMode="auto">
          <a:xfrm>
            <a:off x="609600" y="3648075"/>
            <a:ext cx="8158163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Processors often have two-level caches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small L1, large L2 (usually both on chip now)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i="1">
                <a:latin typeface="Verdana" charset="0"/>
              </a:rPr>
              <a:t> Inclusion property: </a:t>
            </a:r>
            <a:r>
              <a:rPr lang="en-US" sz="2400">
                <a:latin typeface="Verdana" charset="0"/>
              </a:rPr>
              <a:t>entries in L1 must be in L2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invalidation in L2 </a:t>
            </a:r>
            <a:r>
              <a:rPr lang="en-US" sz="2400">
                <a:latin typeface="Symbol" charset="2"/>
              </a:rPr>
              <a:t>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 invalidation in L1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Snooping on L2 does not affect CPU-L1 bandwidth</a:t>
            </a:r>
            <a:r>
              <a:rPr lang="en-US" sz="1400">
                <a:latin typeface="Verdana" charset="0"/>
              </a:rPr>
              <a:t/>
            </a:r>
            <a:br>
              <a:rPr lang="en-US" sz="1400">
                <a:latin typeface="Verdana" charset="0"/>
              </a:rPr>
            </a:br>
            <a:r>
              <a:rPr lang="en-US" sz="1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 			What problem could occur?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1021D-840E-FA4E-A150-1E3DB65F3400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6827837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7886700" cy="2706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When a read-miss for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occurs in cache-2,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read request for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is placed on the bus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Cache-1 needs to supply &amp; change its state to shared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memory may respond to the request also!</a:t>
            </a:r>
            <a:endParaRPr lang="en-US" sz="2400" i="1">
              <a:solidFill>
                <a:schemeClr val="tx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Does memory know it has stale data?</a:t>
            </a:r>
          </a:p>
          <a:p>
            <a:pPr lvl="1" algn="l">
              <a:spcBef>
                <a:spcPct val="0"/>
              </a:spcBef>
            </a:pPr>
            <a:endParaRPr lang="en-US" sz="1200">
              <a:solidFill>
                <a:schemeClr val="tx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874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82763"/>
            <a:ext cx="15811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159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953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953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874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8178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908300"/>
            <a:ext cx="15811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A	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031E8-4992-9148-BE7A-BEB6ECA9A0C0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4302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499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state   blk addr  data0	data1        ...     dataN</a:t>
            </a: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cache block contains more than one word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Cache-coherence is done at the block-level and not word-level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>
                <a:latin typeface="Verdana" charset="0"/>
              </a:rPr>
              <a:t> writes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and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>
                <a:latin typeface="Verdana" charset="0"/>
              </a:rPr>
              <a:t> writes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 </a:t>
            </a:r>
            <a:r>
              <a:rPr lang="en-US" sz="2400">
                <a:latin typeface="Verdana" charset="0"/>
              </a:rPr>
              <a:t>and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both words have the same block address.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What can happen?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4DCBAF-FE32-F249-B38B-E8BD3901244D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162800" cy="774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 and Caches: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</a:t>
            </a:r>
            <a:r>
              <a:rPr lang="en-US" sz="2000" i="1"/>
              <a:t>Performance Issues </a:t>
            </a:r>
          </a:p>
        </p:txBody>
      </p:sp>
      <p:sp>
        <p:nvSpPr>
          <p:cNvPr id="1594371" name="Rectangle 3"/>
          <p:cNvSpPr>
            <a:spLocks noChangeArrowheads="1"/>
          </p:cNvSpPr>
          <p:nvPr/>
        </p:nvSpPr>
        <p:spPr bwMode="auto">
          <a:xfrm>
            <a:off x="712788" y="4448175"/>
            <a:ext cx="79438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Cache-coherence protocols will cause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to </a:t>
            </a:r>
            <a:r>
              <a:rPr lang="en-US" sz="2000" i="1">
                <a:latin typeface="Verdana" charset="0"/>
              </a:rPr>
              <a:t>ping-pong</a:t>
            </a:r>
            <a:r>
              <a:rPr lang="en-US" sz="2000">
                <a:latin typeface="Verdana" charset="0"/>
              </a:rPr>
              <a:t> between P1’s and P2’s caches.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Ping-ponging can be reduced by first reading the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location </a:t>
            </a:r>
            <a:r>
              <a:rPr lang="en-US" sz="2000" i="1">
                <a:latin typeface="Verdana" charset="0"/>
              </a:rPr>
              <a:t>(non-atomically) </a:t>
            </a:r>
            <a:r>
              <a:rPr lang="en-US" sz="2000">
                <a:latin typeface="Verdana" charset="0"/>
              </a:rPr>
              <a:t>and executing a swap only if it is found to be zero. 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3960813" y="3233738"/>
            <a:ext cx="909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73" name="Rectangle 5"/>
          <p:cNvSpPr>
            <a:spLocks noChangeArrowheads="1"/>
          </p:cNvSpPr>
          <p:nvPr/>
        </p:nvSpPr>
        <p:spPr bwMode="auto">
          <a:xfrm>
            <a:off x="304800" y="1235075"/>
            <a:ext cx="2922588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1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4" name="Rectangle 6"/>
          <p:cNvSpPr>
            <a:spLocks noChangeArrowheads="1"/>
          </p:cNvSpPr>
          <p:nvPr/>
        </p:nvSpPr>
        <p:spPr bwMode="auto">
          <a:xfrm>
            <a:off x="3152775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2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5" name="Rectangle 7"/>
          <p:cNvSpPr>
            <a:spLocks noChangeArrowheads="1"/>
          </p:cNvSpPr>
          <p:nvPr/>
        </p:nvSpPr>
        <p:spPr bwMode="auto">
          <a:xfrm>
            <a:off x="6191250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3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6" name="Rectangle 8"/>
          <p:cNvSpPr>
            <a:spLocks noChangeArrowheads="1"/>
          </p:cNvSpPr>
          <p:nvPr/>
        </p:nvSpPr>
        <p:spPr bwMode="auto">
          <a:xfrm>
            <a:off x="315913" y="3827463"/>
            <a:ext cx="8370887" cy="3635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</a:t>
            </a:r>
            <a:r>
              <a:rPr lang="en-US" sz="2000">
                <a:latin typeface="Verdana" charset="0"/>
              </a:rPr>
              <a:t>CPU-Memory Bus</a:t>
            </a:r>
          </a:p>
        </p:txBody>
      </p:sp>
      <p:sp>
        <p:nvSpPr>
          <p:cNvPr id="1594377" name="Line 9"/>
          <p:cNvSpPr>
            <a:spLocks noChangeShapeType="1"/>
          </p:cNvSpPr>
          <p:nvPr/>
        </p:nvSpPr>
        <p:spPr bwMode="auto">
          <a:xfrm>
            <a:off x="1603375" y="299402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78" name="Rectangle 10"/>
          <p:cNvSpPr>
            <a:spLocks noChangeArrowheads="1"/>
          </p:cNvSpPr>
          <p:nvPr/>
        </p:nvSpPr>
        <p:spPr bwMode="auto">
          <a:xfrm>
            <a:off x="304800" y="315753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94379" name="Group 11"/>
          <p:cNvGrpSpPr>
            <a:grpSpLocks/>
          </p:cNvGrpSpPr>
          <p:nvPr/>
        </p:nvGrpSpPr>
        <p:grpSpPr bwMode="auto">
          <a:xfrm>
            <a:off x="3200400" y="3003550"/>
            <a:ext cx="2514600" cy="806450"/>
            <a:chOff x="2118" y="1836"/>
            <a:chExt cx="1584" cy="508"/>
          </a:xfrm>
        </p:grpSpPr>
        <p:sp>
          <p:nvSpPr>
            <p:cNvPr id="1594380" name="Line 12"/>
            <p:cNvSpPr>
              <a:spLocks noChangeShapeType="1"/>
            </p:cNvSpPr>
            <p:nvPr/>
          </p:nvSpPr>
          <p:spPr bwMode="auto">
            <a:xfrm>
              <a:off x="2864" y="1836"/>
              <a:ext cx="0" cy="5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381" name="Rectangle 13"/>
            <p:cNvSpPr>
              <a:spLocks noChangeArrowheads="1"/>
            </p:cNvSpPr>
            <p:nvPr/>
          </p:nvSpPr>
          <p:spPr bwMode="auto">
            <a:xfrm>
              <a:off x="2118" y="1939"/>
              <a:ext cx="1584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mutex=1</a:t>
              </a:r>
            </a:p>
          </p:txBody>
        </p:sp>
      </p:grpSp>
      <p:sp>
        <p:nvSpPr>
          <p:cNvPr id="1594382" name="Line 14"/>
          <p:cNvSpPr>
            <a:spLocks noChangeShapeType="1"/>
          </p:cNvSpPr>
          <p:nvPr/>
        </p:nvSpPr>
        <p:spPr bwMode="auto">
          <a:xfrm>
            <a:off x="7356475" y="301307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3" name="Rectangle 15"/>
          <p:cNvSpPr>
            <a:spLocks noChangeArrowheads="1"/>
          </p:cNvSpPr>
          <p:nvPr/>
        </p:nvSpPr>
        <p:spPr bwMode="auto">
          <a:xfrm>
            <a:off x="6172200" y="317658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4" name="Freeform 16"/>
          <p:cNvSpPr>
            <a:spLocks/>
          </p:cNvSpPr>
          <p:nvPr/>
        </p:nvSpPr>
        <p:spPr bwMode="auto">
          <a:xfrm>
            <a:off x="2133600" y="3289300"/>
            <a:ext cx="1627188" cy="682625"/>
          </a:xfrm>
          <a:custGeom>
            <a:avLst/>
            <a:gdLst/>
            <a:ahLst/>
            <a:cxnLst>
              <a:cxn ang="0">
                <a:pos x="1024" y="13"/>
              </a:cxn>
              <a:cxn ang="0">
                <a:pos x="1024" y="429"/>
              </a:cxn>
              <a:cxn ang="0">
                <a:pos x="0" y="429"/>
              </a:cxn>
              <a:cxn ang="0">
                <a:pos x="0" y="0"/>
              </a:cxn>
            </a:cxnLst>
            <a:rect l="0" t="0" r="r" b="b"/>
            <a:pathLst>
              <a:path w="1025" h="430">
                <a:moveTo>
                  <a:pt x="1024" y="13"/>
                </a:moveTo>
                <a:lnTo>
                  <a:pt x="1024" y="429"/>
                </a:lnTo>
                <a:lnTo>
                  <a:pt x="0" y="42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5" name="Rectangle 17"/>
          <p:cNvSpPr>
            <a:spLocks noChangeArrowheads="1"/>
          </p:cNvSpPr>
          <p:nvPr/>
        </p:nvSpPr>
        <p:spPr bwMode="auto">
          <a:xfrm>
            <a:off x="274638" y="1562100"/>
            <a:ext cx="2582862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6" name="Rectangle 18"/>
          <p:cNvSpPr>
            <a:spLocks noChangeArrowheads="1"/>
          </p:cNvSpPr>
          <p:nvPr/>
        </p:nvSpPr>
        <p:spPr bwMode="auto">
          <a:xfrm>
            <a:off x="3187700" y="1573213"/>
            <a:ext cx="2527300" cy="14271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7" name="Rectangle 19"/>
          <p:cNvSpPr>
            <a:spLocks noChangeArrowheads="1"/>
          </p:cNvSpPr>
          <p:nvPr/>
        </p:nvSpPr>
        <p:spPr bwMode="auto">
          <a:xfrm>
            <a:off x="6172200" y="1562100"/>
            <a:ext cx="2514600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8" name="Rectangle 20"/>
          <p:cNvSpPr>
            <a:spLocks noChangeArrowheads="1"/>
          </p:cNvSpPr>
          <p:nvPr/>
        </p:nvSpPr>
        <p:spPr bwMode="auto">
          <a:xfrm>
            <a:off x="1044575" y="3214688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89" name="Rectangle 21"/>
          <p:cNvSpPr>
            <a:spLocks noChangeArrowheads="1"/>
          </p:cNvSpPr>
          <p:nvPr/>
        </p:nvSpPr>
        <p:spPr bwMode="auto">
          <a:xfrm>
            <a:off x="6911975" y="3244850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06B4-11D9-8844-B815-4EA4F7D7978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598467" name="Rectangle 3"/>
          <p:cNvSpPr>
            <a:spLocks noChangeArrowheads="1"/>
          </p:cNvSpPr>
          <p:nvPr/>
        </p:nvSpPr>
        <p:spPr bwMode="auto">
          <a:xfrm>
            <a:off x="385763" y="3981450"/>
            <a:ext cx="8453437" cy="2343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If the snooper sees a store transaction to the address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 the reserve register, the reserve bit is set to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0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Several processors may reserve ‘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’ simultaneously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These instructions are like ordinary loads and stores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with respect to the bus traffic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Can implement reservation by using cache hit/miss, no additional hardware required (problems?)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68" name="Rectangle 4"/>
          <p:cNvSpPr>
            <a:spLocks noChangeArrowheads="1"/>
          </p:cNvSpPr>
          <p:nvPr/>
        </p:nvSpPr>
        <p:spPr bwMode="auto">
          <a:xfrm>
            <a:off x="474663" y="685800"/>
            <a:ext cx="79502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Special register(s) to hold reservation flag and address, and the outcome of store-conditional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484188" y="1604963"/>
            <a:ext cx="3700462" cy="1031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Load-reserve R, (a):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&lt;1, a&gt;;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M[a];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70" name="Text Box 6"/>
          <p:cNvSpPr txBox="1">
            <a:spLocks noChangeArrowheads="1"/>
          </p:cNvSpPr>
          <p:nvPr/>
        </p:nvSpPr>
        <p:spPr bwMode="auto">
          <a:xfrm>
            <a:off x="4657725" y="1570038"/>
            <a:ext cx="3994150" cy="2251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Store-conditional (a), R: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&lt;flag, adr&gt; == &lt;1, a&gt;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reservation on a;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M[a]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&lt;R&gt;; 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50E3E-6C33-6E47-A11B-B04215D3BE5F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2562" name="Text Box 2"/>
          <p:cNvSpPr txBox="1">
            <a:spLocks noChangeArrowheads="1"/>
          </p:cNvSpPr>
          <p:nvPr/>
        </p:nvSpPr>
        <p:spPr bwMode="auto">
          <a:xfrm>
            <a:off x="622300" y="3781425"/>
            <a:ext cx="8096250" cy="2466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Blocking caches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One request at a time + CC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SC</a:t>
            </a: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Non-blocking caches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Multiple requests (different addresses) concurrently + CC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                          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Relaxed memory models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CC ensures that all processors observe the same order of loads and stores to an address </a:t>
            </a:r>
          </a:p>
        </p:txBody>
      </p:sp>
      <p:sp>
        <p:nvSpPr>
          <p:cNvPr id="1602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-66675"/>
            <a:ext cx="7970837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Out-of-Order Loads/Stores &amp; CC</a:t>
            </a:r>
          </a:p>
        </p:txBody>
      </p:sp>
      <p:sp>
        <p:nvSpPr>
          <p:cNvPr id="1602564" name="Rectangle 4"/>
          <p:cNvSpPr>
            <a:spLocks noChangeArrowheads="1"/>
          </p:cNvSpPr>
          <p:nvPr/>
        </p:nvSpPr>
        <p:spPr bwMode="auto">
          <a:xfrm>
            <a:off x="3230563" y="1905000"/>
            <a:ext cx="1397000" cy="1843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5" name="Line 5"/>
          <p:cNvSpPr>
            <a:spLocks noChangeShapeType="1"/>
          </p:cNvSpPr>
          <p:nvPr/>
        </p:nvSpPr>
        <p:spPr bwMode="auto">
          <a:xfrm>
            <a:off x="4630738" y="2827338"/>
            <a:ext cx="2484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6" name="Rectangle 6"/>
          <p:cNvSpPr>
            <a:spLocks noChangeArrowheads="1"/>
          </p:cNvSpPr>
          <p:nvPr/>
        </p:nvSpPr>
        <p:spPr bwMode="auto">
          <a:xfrm>
            <a:off x="3457575" y="2459038"/>
            <a:ext cx="9556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602567" name="Rectangle 7"/>
          <p:cNvSpPr>
            <a:spLocks noChangeArrowheads="1"/>
          </p:cNvSpPr>
          <p:nvPr/>
        </p:nvSpPr>
        <p:spPr bwMode="auto">
          <a:xfrm>
            <a:off x="7126288" y="990600"/>
            <a:ext cx="1754187" cy="27162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8" name="Rectangle 8"/>
          <p:cNvSpPr>
            <a:spLocks noChangeArrowheads="1"/>
          </p:cNvSpPr>
          <p:nvPr/>
        </p:nvSpPr>
        <p:spPr bwMode="auto">
          <a:xfrm>
            <a:off x="7323138" y="2208213"/>
            <a:ext cx="12065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02569" name="Rectangle 9"/>
          <p:cNvSpPr>
            <a:spLocks noChangeArrowheads="1"/>
          </p:cNvSpPr>
          <p:nvPr/>
        </p:nvSpPr>
        <p:spPr bwMode="auto">
          <a:xfrm>
            <a:off x="5195888" y="1722438"/>
            <a:ext cx="666750" cy="584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0" name="Line 10"/>
          <p:cNvSpPr>
            <a:spLocks noChangeShapeType="1"/>
          </p:cNvSpPr>
          <p:nvPr/>
        </p:nvSpPr>
        <p:spPr bwMode="auto">
          <a:xfrm flipH="1">
            <a:off x="5154613" y="1720850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1" name="Line 11"/>
          <p:cNvSpPr>
            <a:spLocks noChangeShapeType="1"/>
          </p:cNvSpPr>
          <p:nvPr/>
        </p:nvSpPr>
        <p:spPr bwMode="auto">
          <a:xfrm flipH="1">
            <a:off x="5141913" y="2297113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2" name="Line 12"/>
          <p:cNvSpPr>
            <a:spLocks noChangeShapeType="1"/>
          </p:cNvSpPr>
          <p:nvPr/>
        </p:nvSpPr>
        <p:spPr bwMode="auto">
          <a:xfrm>
            <a:off x="5705475" y="1722438"/>
            <a:ext cx="0" cy="563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3" name="Line 13"/>
          <p:cNvSpPr>
            <a:spLocks noChangeShapeType="1"/>
          </p:cNvSpPr>
          <p:nvPr/>
        </p:nvSpPr>
        <p:spPr bwMode="auto">
          <a:xfrm>
            <a:off x="5487988" y="1741488"/>
            <a:ext cx="0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4" name="Line 14"/>
          <p:cNvSpPr>
            <a:spLocks noChangeShapeType="1"/>
          </p:cNvSpPr>
          <p:nvPr/>
        </p:nvSpPr>
        <p:spPr bwMode="auto">
          <a:xfrm>
            <a:off x="5294313" y="1722438"/>
            <a:ext cx="4762" cy="569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5" name="Line 15"/>
          <p:cNvSpPr>
            <a:spLocks noChangeShapeType="1"/>
          </p:cNvSpPr>
          <p:nvPr/>
        </p:nvSpPr>
        <p:spPr bwMode="auto">
          <a:xfrm flipV="1">
            <a:off x="5868988" y="2063750"/>
            <a:ext cx="122555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6" name="Line 16"/>
          <p:cNvSpPr>
            <a:spLocks noChangeShapeType="1"/>
          </p:cNvSpPr>
          <p:nvPr/>
        </p:nvSpPr>
        <p:spPr bwMode="auto">
          <a:xfrm>
            <a:off x="4664075" y="206851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7" name="Rectangle 17"/>
          <p:cNvSpPr>
            <a:spLocks noChangeArrowheads="1"/>
          </p:cNvSpPr>
          <p:nvPr/>
        </p:nvSpPr>
        <p:spPr bwMode="auto">
          <a:xfrm flipH="1">
            <a:off x="4654550" y="2243138"/>
            <a:ext cx="36957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pushout (Wb-rep)</a:t>
            </a:r>
          </a:p>
        </p:txBody>
      </p:sp>
      <p:sp>
        <p:nvSpPr>
          <p:cNvPr id="1602578" name="Line 18"/>
          <p:cNvSpPr>
            <a:spLocks noChangeShapeType="1"/>
          </p:cNvSpPr>
          <p:nvPr/>
        </p:nvSpPr>
        <p:spPr bwMode="auto">
          <a:xfrm flipV="1">
            <a:off x="1500188" y="3028950"/>
            <a:ext cx="171767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9" name="Line 19"/>
          <p:cNvSpPr>
            <a:spLocks noChangeShapeType="1"/>
          </p:cNvSpPr>
          <p:nvPr/>
        </p:nvSpPr>
        <p:spPr bwMode="auto">
          <a:xfrm flipH="1">
            <a:off x="1503363" y="2652713"/>
            <a:ext cx="1719262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80" name="Rectangle 20"/>
          <p:cNvSpPr>
            <a:spLocks noChangeArrowheads="1"/>
          </p:cNvSpPr>
          <p:nvPr/>
        </p:nvSpPr>
        <p:spPr bwMode="auto">
          <a:xfrm>
            <a:off x="1855788" y="2482850"/>
            <a:ext cx="665162" cy="3175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02581" name="Group 21"/>
          <p:cNvGrpSpPr>
            <a:grpSpLocks/>
          </p:cNvGrpSpPr>
          <p:nvPr/>
        </p:nvGrpSpPr>
        <p:grpSpPr bwMode="auto">
          <a:xfrm>
            <a:off x="1828800" y="2482850"/>
            <a:ext cx="755650" cy="306388"/>
            <a:chOff x="1158" y="1584"/>
            <a:chExt cx="472" cy="240"/>
          </a:xfrm>
        </p:grpSpPr>
        <p:sp>
          <p:nvSpPr>
            <p:cNvPr id="1602582" name="Line 22"/>
            <p:cNvSpPr>
              <a:spLocks noChangeShapeType="1"/>
            </p:cNvSpPr>
            <p:nvPr/>
          </p:nvSpPr>
          <p:spPr bwMode="auto">
            <a:xfrm flipH="1">
              <a:off x="1166" y="158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3" name="Line 23"/>
            <p:cNvSpPr>
              <a:spLocks noChangeShapeType="1"/>
            </p:cNvSpPr>
            <p:nvPr/>
          </p:nvSpPr>
          <p:spPr bwMode="auto">
            <a:xfrm flipH="1">
              <a:off x="1158" y="182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4" name="Line 24"/>
            <p:cNvSpPr>
              <a:spLocks noChangeShapeType="1"/>
            </p:cNvSpPr>
            <p:nvPr/>
          </p:nvSpPr>
          <p:spPr bwMode="auto">
            <a:xfrm>
              <a:off x="1510" y="1584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5" name="Line 25"/>
            <p:cNvSpPr>
              <a:spLocks noChangeShapeType="1"/>
            </p:cNvSpPr>
            <p:nvPr/>
          </p:nvSpPr>
          <p:spPr bwMode="auto">
            <a:xfrm>
              <a:off x="1374" y="159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6" name="Line 26"/>
            <p:cNvSpPr>
              <a:spLocks noChangeShapeType="1"/>
            </p:cNvSpPr>
            <p:nvPr/>
          </p:nvSpPr>
          <p:spPr bwMode="auto">
            <a:xfrm>
              <a:off x="1238" y="1600"/>
              <a:ext cx="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587" name="Rectangle 27"/>
          <p:cNvSpPr>
            <a:spLocks noChangeArrowheads="1"/>
          </p:cNvSpPr>
          <p:nvPr/>
        </p:nvSpPr>
        <p:spPr bwMode="auto">
          <a:xfrm flipH="1">
            <a:off x="1425575" y="1857375"/>
            <a:ext cx="14779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load/store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buffers</a:t>
            </a:r>
          </a:p>
        </p:txBody>
      </p:sp>
      <p:grpSp>
        <p:nvGrpSpPr>
          <p:cNvPr id="1602588" name="Group 28"/>
          <p:cNvGrpSpPr>
            <a:grpSpLocks/>
          </p:cNvGrpSpPr>
          <p:nvPr/>
        </p:nvGrpSpPr>
        <p:grpSpPr bwMode="auto">
          <a:xfrm>
            <a:off x="350838" y="2303463"/>
            <a:ext cx="1152525" cy="922337"/>
            <a:chOff x="288" y="1440"/>
            <a:chExt cx="720" cy="720"/>
          </a:xfrm>
        </p:grpSpPr>
        <p:sp>
          <p:nvSpPr>
            <p:cNvPr id="1602589" name="Rectangle 29"/>
            <p:cNvSpPr>
              <a:spLocks noChangeArrowheads="1"/>
            </p:cNvSpPr>
            <p:nvPr/>
          </p:nvSpPr>
          <p:spPr bwMode="auto">
            <a:xfrm>
              <a:off x="384" y="1680"/>
              <a:ext cx="436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</a:t>
              </a:r>
            </a:p>
          </p:txBody>
        </p:sp>
        <p:sp>
          <p:nvSpPr>
            <p:cNvPr id="1602590" name="AutoShape 30"/>
            <p:cNvSpPr>
              <a:spLocks noChangeArrowheads="1"/>
            </p:cNvSpPr>
            <p:nvPr/>
          </p:nvSpPr>
          <p:spPr bwMode="auto">
            <a:xfrm>
              <a:off x="288" y="1440"/>
              <a:ext cx="720" cy="720"/>
            </a:xfrm>
            <a:prstGeom prst="star16">
              <a:avLst>
                <a:gd name="adj" fmla="val 375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1" name="Group 31"/>
          <p:cNvGrpSpPr>
            <a:grpSpLocks/>
          </p:cNvGrpSpPr>
          <p:nvPr/>
        </p:nvGrpSpPr>
        <p:grpSpPr bwMode="auto">
          <a:xfrm>
            <a:off x="5140325" y="2541588"/>
            <a:ext cx="755650" cy="585787"/>
            <a:chOff x="3088" y="1778"/>
            <a:chExt cx="472" cy="457"/>
          </a:xfrm>
        </p:grpSpPr>
        <p:sp>
          <p:nvSpPr>
            <p:cNvPr id="1602592" name="Rectangle 32"/>
            <p:cNvSpPr>
              <a:spLocks noChangeArrowheads="1"/>
            </p:cNvSpPr>
            <p:nvPr/>
          </p:nvSpPr>
          <p:spPr bwMode="auto">
            <a:xfrm>
              <a:off x="3122" y="1779"/>
              <a:ext cx="416" cy="456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3" name="Line 33"/>
            <p:cNvSpPr>
              <a:spLocks noChangeShapeType="1"/>
            </p:cNvSpPr>
            <p:nvPr/>
          </p:nvSpPr>
          <p:spPr bwMode="auto">
            <a:xfrm flipH="1">
              <a:off x="3096" y="1778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4" name="Line 34"/>
            <p:cNvSpPr>
              <a:spLocks noChangeShapeType="1"/>
            </p:cNvSpPr>
            <p:nvPr/>
          </p:nvSpPr>
          <p:spPr bwMode="auto">
            <a:xfrm flipH="1">
              <a:off x="3088" y="2227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5" name="Line 35"/>
            <p:cNvSpPr>
              <a:spLocks noChangeShapeType="1"/>
            </p:cNvSpPr>
            <p:nvPr/>
          </p:nvSpPr>
          <p:spPr bwMode="auto">
            <a:xfrm>
              <a:off x="3440" y="1779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6" name="Line 36"/>
            <p:cNvSpPr>
              <a:spLocks noChangeShapeType="1"/>
            </p:cNvSpPr>
            <p:nvPr/>
          </p:nvSpPr>
          <p:spPr bwMode="auto">
            <a:xfrm>
              <a:off x="3304" y="1794"/>
              <a:ext cx="0" cy="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7" name="Line 37"/>
            <p:cNvSpPr>
              <a:spLocks noChangeShapeType="1"/>
            </p:cNvSpPr>
            <p:nvPr/>
          </p:nvSpPr>
          <p:spPr bwMode="auto">
            <a:xfrm flipH="1">
              <a:off x="3186" y="1779"/>
              <a:ext cx="2" cy="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8" name="Group 38"/>
          <p:cNvGrpSpPr>
            <a:grpSpLocks/>
          </p:cNvGrpSpPr>
          <p:nvPr/>
        </p:nvGrpSpPr>
        <p:grpSpPr bwMode="auto">
          <a:xfrm>
            <a:off x="5146675" y="3408363"/>
            <a:ext cx="1960563" cy="317500"/>
            <a:chOff x="3123" y="2335"/>
            <a:chExt cx="975" cy="248"/>
          </a:xfrm>
        </p:grpSpPr>
        <p:sp>
          <p:nvSpPr>
            <p:cNvPr id="1602599" name="Rectangle 39"/>
            <p:cNvSpPr>
              <a:spLocks noChangeArrowheads="1"/>
            </p:cNvSpPr>
            <p:nvPr/>
          </p:nvSpPr>
          <p:spPr bwMode="auto">
            <a:xfrm>
              <a:off x="3148" y="2335"/>
              <a:ext cx="416" cy="24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02600" name="Group 40"/>
            <p:cNvGrpSpPr>
              <a:grpSpLocks/>
            </p:cNvGrpSpPr>
            <p:nvPr/>
          </p:nvGrpSpPr>
          <p:grpSpPr bwMode="auto">
            <a:xfrm>
              <a:off x="3123" y="2336"/>
              <a:ext cx="472" cy="240"/>
              <a:chOff x="3134" y="2696"/>
              <a:chExt cx="472" cy="240"/>
            </a:xfrm>
          </p:grpSpPr>
          <p:sp>
            <p:nvSpPr>
              <p:cNvPr id="1602601" name="Line 41"/>
              <p:cNvSpPr>
                <a:spLocks noChangeShapeType="1"/>
              </p:cNvSpPr>
              <p:nvPr/>
            </p:nvSpPr>
            <p:spPr bwMode="auto">
              <a:xfrm flipH="1">
                <a:off x="3142" y="269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2" name="Line 42"/>
              <p:cNvSpPr>
                <a:spLocks noChangeShapeType="1"/>
              </p:cNvSpPr>
              <p:nvPr/>
            </p:nvSpPr>
            <p:spPr bwMode="auto">
              <a:xfrm flipH="1">
                <a:off x="3134" y="293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3" name="Line 43"/>
              <p:cNvSpPr>
                <a:spLocks noChangeShapeType="1"/>
              </p:cNvSpPr>
              <p:nvPr/>
            </p:nvSpPr>
            <p:spPr bwMode="auto">
              <a:xfrm>
                <a:off x="3486" y="269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4" name="Line 44"/>
              <p:cNvSpPr>
                <a:spLocks noChangeShapeType="1"/>
              </p:cNvSpPr>
              <p:nvPr/>
            </p:nvSpPr>
            <p:spPr bwMode="auto">
              <a:xfrm>
                <a:off x="3350" y="2704"/>
                <a:ext cx="0" cy="2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5" name="Line 45"/>
              <p:cNvSpPr>
                <a:spLocks noChangeShapeType="1"/>
              </p:cNvSpPr>
              <p:nvPr/>
            </p:nvSpPr>
            <p:spPr bwMode="auto">
              <a:xfrm>
                <a:off x="3214" y="2712"/>
                <a:ext cx="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2606" name="Line 46"/>
            <p:cNvSpPr>
              <a:spLocks noChangeShapeType="1"/>
            </p:cNvSpPr>
            <p:nvPr/>
          </p:nvSpPr>
          <p:spPr bwMode="auto">
            <a:xfrm>
              <a:off x="3558" y="2458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607" name="Rectangle 47"/>
          <p:cNvSpPr>
            <a:spLocks noChangeArrowheads="1"/>
          </p:cNvSpPr>
          <p:nvPr/>
        </p:nvSpPr>
        <p:spPr bwMode="auto">
          <a:xfrm flipH="1">
            <a:off x="4697413" y="3744913"/>
            <a:ext cx="22161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(S-req, E-req)</a:t>
            </a:r>
          </a:p>
        </p:txBody>
      </p:sp>
      <p:sp>
        <p:nvSpPr>
          <p:cNvPr id="1602608" name="Text Box 48"/>
          <p:cNvSpPr txBox="1">
            <a:spLocks noChangeArrowheads="1"/>
          </p:cNvSpPr>
          <p:nvPr/>
        </p:nvSpPr>
        <p:spPr bwMode="auto">
          <a:xfrm>
            <a:off x="4665663" y="3067050"/>
            <a:ext cx="1816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(S-rep, E-rep)</a:t>
            </a:r>
          </a:p>
        </p:txBody>
      </p:sp>
      <p:sp>
        <p:nvSpPr>
          <p:cNvPr id="1602609" name="Line 49"/>
          <p:cNvSpPr>
            <a:spLocks noChangeShapeType="1"/>
          </p:cNvSpPr>
          <p:nvPr/>
        </p:nvSpPr>
        <p:spPr bwMode="auto">
          <a:xfrm flipH="1">
            <a:off x="6272213" y="1236663"/>
            <a:ext cx="820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0" name="Rectangle 50"/>
          <p:cNvSpPr>
            <a:spLocks noChangeArrowheads="1"/>
          </p:cNvSpPr>
          <p:nvPr/>
        </p:nvSpPr>
        <p:spPr bwMode="auto">
          <a:xfrm flipH="1">
            <a:off x="3846513" y="1360488"/>
            <a:ext cx="32273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Wb-req, Inv-req, Inv-rep</a:t>
            </a:r>
          </a:p>
        </p:txBody>
      </p:sp>
      <p:sp>
        <p:nvSpPr>
          <p:cNvPr id="1602611" name="Line 51"/>
          <p:cNvSpPr>
            <a:spLocks noChangeShapeType="1"/>
          </p:cNvSpPr>
          <p:nvPr/>
        </p:nvSpPr>
        <p:spPr bwMode="auto">
          <a:xfrm flipV="1">
            <a:off x="4635500" y="3560763"/>
            <a:ext cx="550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2" name="Rectangle 52"/>
          <p:cNvSpPr>
            <a:spLocks noChangeArrowheads="1"/>
          </p:cNvSpPr>
          <p:nvPr/>
        </p:nvSpPr>
        <p:spPr bwMode="auto">
          <a:xfrm>
            <a:off x="4811713" y="1050925"/>
            <a:ext cx="1423987" cy="400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snooper</a:t>
            </a:r>
          </a:p>
        </p:txBody>
      </p:sp>
      <p:sp>
        <p:nvSpPr>
          <p:cNvPr id="1602613" name="Freeform 53"/>
          <p:cNvSpPr>
            <a:spLocks/>
          </p:cNvSpPr>
          <p:nvPr/>
        </p:nvSpPr>
        <p:spPr bwMode="auto">
          <a:xfrm>
            <a:off x="3836988" y="1298575"/>
            <a:ext cx="974725" cy="61595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432" h="432">
                <a:moveTo>
                  <a:pt x="432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4" name="Text Box 54"/>
          <p:cNvSpPr txBox="1">
            <a:spLocks noChangeArrowheads="1"/>
          </p:cNvSpPr>
          <p:nvPr/>
        </p:nvSpPr>
        <p:spPr bwMode="auto">
          <a:xfrm>
            <a:off x="3429000" y="3117850"/>
            <a:ext cx="108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(I/S/E)</a:t>
            </a:r>
          </a:p>
        </p:txBody>
      </p:sp>
      <p:sp>
        <p:nvSpPr>
          <p:cNvPr id="1602615" name="Freeform 55"/>
          <p:cNvSpPr>
            <a:spLocks/>
          </p:cNvSpPr>
          <p:nvPr/>
        </p:nvSpPr>
        <p:spPr bwMode="auto">
          <a:xfrm>
            <a:off x="6756400" y="773113"/>
            <a:ext cx="368300" cy="3200400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8" y="344"/>
              </a:cxn>
              <a:cxn ang="0">
                <a:pos x="168" y="768"/>
              </a:cxn>
              <a:cxn ang="0">
                <a:pos x="0" y="1264"/>
              </a:cxn>
              <a:cxn ang="0">
                <a:pos x="152" y="1640"/>
              </a:cxn>
              <a:cxn ang="0">
                <a:pos x="0" y="2016"/>
              </a:cxn>
            </a:cxnLst>
            <a:rect l="0" t="0" r="r" b="b"/>
            <a:pathLst>
              <a:path w="232" h="2016">
                <a:moveTo>
                  <a:pt x="232" y="0"/>
                </a:moveTo>
                <a:lnTo>
                  <a:pt x="8" y="344"/>
                </a:lnTo>
                <a:lnTo>
                  <a:pt x="168" y="768"/>
                </a:lnTo>
                <a:lnTo>
                  <a:pt x="0" y="1264"/>
                </a:lnTo>
                <a:lnTo>
                  <a:pt x="152" y="1640"/>
                </a:lnTo>
                <a:lnTo>
                  <a:pt x="0" y="2016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6" name="Text Box 56"/>
          <p:cNvSpPr txBox="1">
            <a:spLocks noChangeArrowheads="1"/>
          </p:cNvSpPr>
          <p:nvPr/>
        </p:nvSpPr>
        <p:spPr bwMode="auto">
          <a:xfrm>
            <a:off x="7169150" y="3814763"/>
            <a:ext cx="184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CPU/Memory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Interface</a:t>
            </a:r>
          </a:p>
        </p:txBody>
      </p:sp>
      <p:sp>
        <p:nvSpPr>
          <p:cNvPr id="1602617" name="Freeform 57"/>
          <p:cNvSpPr>
            <a:spLocks/>
          </p:cNvSpPr>
          <p:nvPr/>
        </p:nvSpPr>
        <p:spPr bwMode="auto">
          <a:xfrm>
            <a:off x="6819900" y="3833813"/>
            <a:ext cx="444500" cy="20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12"/>
              </a:cxn>
              <a:cxn ang="0">
                <a:pos x="280" y="112"/>
              </a:cxn>
            </a:cxnLst>
            <a:rect l="0" t="0" r="r" b="b"/>
            <a:pathLst>
              <a:path w="280" h="131">
                <a:moveTo>
                  <a:pt x="0" y="0"/>
                </a:moveTo>
                <a:cubicBezTo>
                  <a:pt x="48" y="46"/>
                  <a:pt x="97" y="93"/>
                  <a:pt x="144" y="112"/>
                </a:cubicBezTo>
                <a:cubicBezTo>
                  <a:pt x="191" y="131"/>
                  <a:pt x="235" y="121"/>
                  <a:pt x="280" y="11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E46A75-7DDE-FF40-90BA-72345DE563AA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709638-6EC1-9A45-8610-91BE633D08AA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Recap: 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1518595" name="Rectangle 3"/>
          <p:cNvSpPr>
            <a:spLocks noChangeArrowheads="1"/>
          </p:cNvSpPr>
          <p:nvPr/>
        </p:nvSpPr>
        <p:spPr bwMode="auto">
          <a:xfrm>
            <a:off x="1066800" y="30099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1518596" name="Group 4"/>
          <p:cNvGrpSpPr>
            <a:grpSpLocks/>
          </p:cNvGrpSpPr>
          <p:nvPr/>
        </p:nvGrpSpPr>
        <p:grpSpPr bwMode="auto">
          <a:xfrm>
            <a:off x="2955925" y="1384300"/>
            <a:ext cx="3074988" cy="1254125"/>
            <a:chOff x="1862" y="872"/>
            <a:chExt cx="1937" cy="790"/>
          </a:xfrm>
        </p:grpSpPr>
        <p:sp>
          <p:nvSpPr>
            <p:cNvPr id="1518597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518598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518599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518600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1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2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3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4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5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6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7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18608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09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0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1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2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EEDB2-4A52-B947-9E93-7DF029808E4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4953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Recap: Sequential Consistency</a:t>
            </a:r>
          </a:p>
        </p:txBody>
      </p:sp>
      <p:sp>
        <p:nvSpPr>
          <p:cNvPr id="1520643" name="Rectangle 3"/>
          <p:cNvSpPr>
            <a:spLocks noChangeArrowheads="1"/>
          </p:cNvSpPr>
          <p:nvPr/>
        </p:nvSpPr>
        <p:spPr bwMode="auto">
          <a:xfrm>
            <a:off x="1047750" y="14366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0644" name="Freeform 4"/>
          <p:cNvSpPr>
            <a:spLocks/>
          </p:cNvSpPr>
          <p:nvPr/>
        </p:nvSpPr>
        <p:spPr bwMode="auto">
          <a:xfrm>
            <a:off x="5097463" y="3746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5" name="Freeform 5"/>
          <p:cNvSpPr>
            <a:spLocks/>
          </p:cNvSpPr>
          <p:nvPr/>
        </p:nvSpPr>
        <p:spPr bwMode="auto">
          <a:xfrm>
            <a:off x="5097463" y="4381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6" name="Freeform 6"/>
          <p:cNvSpPr>
            <a:spLocks/>
          </p:cNvSpPr>
          <p:nvPr/>
        </p:nvSpPr>
        <p:spPr bwMode="auto">
          <a:xfrm>
            <a:off x="4957763" y="40767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7" name="Freeform 7"/>
          <p:cNvSpPr>
            <a:spLocks/>
          </p:cNvSpPr>
          <p:nvPr/>
        </p:nvSpPr>
        <p:spPr bwMode="auto">
          <a:xfrm>
            <a:off x="1376363" y="37846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8" name="Line 8"/>
          <p:cNvSpPr>
            <a:spLocks noChangeShapeType="1"/>
          </p:cNvSpPr>
          <p:nvPr/>
        </p:nvSpPr>
        <p:spPr bwMode="auto">
          <a:xfrm>
            <a:off x="4254500" y="22733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20649" name="Group 9"/>
          <p:cNvGrpSpPr>
            <a:grpSpLocks/>
          </p:cNvGrpSpPr>
          <p:nvPr/>
        </p:nvGrpSpPr>
        <p:grpSpPr bwMode="auto">
          <a:xfrm>
            <a:off x="2057400" y="5334000"/>
            <a:ext cx="4430713" cy="396875"/>
            <a:chOff x="264" y="3884"/>
            <a:chExt cx="2791" cy="250"/>
          </a:xfrm>
        </p:grpSpPr>
        <p:sp>
          <p:nvSpPr>
            <p:cNvPr id="152065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65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2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2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2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2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4" grpId="0" animBg="1"/>
      <p:bldP spid="1520645" grpId="0" animBg="1"/>
      <p:bldP spid="1520646" grpId="0" animBg="1"/>
      <p:bldP spid="15206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E1EA3-4CE1-0C4F-8E8B-5B0DB1FB0891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521575" cy="736600"/>
          </a:xfrm>
        </p:spPr>
        <p:txBody>
          <a:bodyPr/>
          <a:lstStyle/>
          <a:p>
            <a:r>
              <a:rPr lang="en-US" dirty="0" smtClean="0"/>
              <a:t>Relaxed Memory Model needs </a:t>
            </a:r>
            <a:r>
              <a:rPr lang="en-US" dirty="0"/>
              <a:t>Fences</a:t>
            </a:r>
          </a:p>
        </p:txBody>
      </p:sp>
      <p:sp>
        <p:nvSpPr>
          <p:cNvPr id="1528835" name="Rectangle 3"/>
          <p:cNvSpPr>
            <a:spLocks noChangeArrowheads="1"/>
          </p:cNvSpPr>
          <p:nvPr/>
        </p:nvSpPr>
        <p:spPr bwMode="auto">
          <a:xfrm>
            <a:off x="1284288" y="40560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6" name="Text Box 4"/>
          <p:cNvSpPr txBox="1">
            <a:spLocks noChangeArrowheads="1"/>
          </p:cNvSpPr>
          <p:nvPr/>
        </p:nvSpPr>
        <p:spPr bwMode="auto">
          <a:xfrm>
            <a:off x="388938" y="30702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28837" name="Rectangle 5"/>
          <p:cNvSpPr>
            <a:spLocks noChangeArrowheads="1"/>
          </p:cNvSpPr>
          <p:nvPr/>
        </p:nvSpPr>
        <p:spPr bwMode="auto">
          <a:xfrm>
            <a:off x="5818188" y="42338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8" name="Text Box 6"/>
          <p:cNvSpPr txBox="1">
            <a:spLocks noChangeArrowheads="1"/>
          </p:cNvSpPr>
          <p:nvPr/>
        </p:nvSpPr>
        <p:spPr bwMode="auto">
          <a:xfrm>
            <a:off x="4897438" y="29559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1528839" name="Group 7"/>
          <p:cNvGrpSpPr>
            <a:grpSpLocks/>
          </p:cNvGrpSpPr>
          <p:nvPr/>
        </p:nvGrpSpPr>
        <p:grpSpPr bwMode="auto">
          <a:xfrm>
            <a:off x="1739900" y="914400"/>
            <a:ext cx="6383338" cy="1993900"/>
            <a:chOff x="1096" y="856"/>
            <a:chExt cx="4021" cy="1256"/>
          </a:xfrm>
        </p:grpSpPr>
        <p:sp>
          <p:nvSpPr>
            <p:cNvPr id="1528840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1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2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28843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28844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5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6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7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8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9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0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1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2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28853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4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28855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6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7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58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9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60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61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28862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1528863" name="Group 31"/>
          <p:cNvGrpSpPr>
            <a:grpSpLocks/>
          </p:cNvGrpSpPr>
          <p:nvPr/>
        </p:nvGrpSpPr>
        <p:grpSpPr bwMode="auto">
          <a:xfrm>
            <a:off x="160338" y="4264025"/>
            <a:ext cx="3009900" cy="1831975"/>
            <a:chOff x="101" y="2966"/>
            <a:chExt cx="1896" cy="1154"/>
          </a:xfrm>
        </p:grpSpPr>
        <p:sp>
          <p:nvSpPr>
            <p:cNvPr id="1528864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28865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8866" name="Group 34"/>
          <p:cNvGrpSpPr>
            <a:grpSpLocks/>
          </p:cNvGrpSpPr>
          <p:nvPr/>
        </p:nvGrpSpPr>
        <p:grpSpPr bwMode="auto">
          <a:xfrm>
            <a:off x="3381375" y="4375150"/>
            <a:ext cx="2524125" cy="1855788"/>
            <a:chOff x="2130" y="3036"/>
            <a:chExt cx="1590" cy="1169"/>
          </a:xfrm>
        </p:grpSpPr>
        <p:sp>
          <p:nvSpPr>
            <p:cNvPr id="1528867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28868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94876-C30B-E84F-94B3-024C4F3F5861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</a:t>
            </a:r>
            <a:r>
              <a:rPr lang="en-US" dirty="0" smtClean="0"/>
              <a:t>Coherence </a:t>
            </a:r>
            <a:r>
              <a:rPr lang="en-US" dirty="0"/>
              <a:t>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521700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is the view of shared memory for programming?</a:t>
            </a:r>
          </a:p>
        </p:txBody>
      </p:sp>
      <p:grpSp>
        <p:nvGrpSpPr>
          <p:cNvPr id="1559556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5D3617-612C-0042-8707-185AA73E16A1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848600" cy="736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Write</a:t>
            </a:r>
            <a:r>
              <a:rPr lang="en-US" dirty="0"/>
              <a:t>-back Caches &amp; SC</a:t>
            </a:r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533400" y="1422400"/>
            <a:ext cx="2787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is executed </a:t>
            </a:r>
          </a:p>
        </p:txBody>
      </p:sp>
      <p:sp>
        <p:nvSpPr>
          <p:cNvPr id="1561604" name="Rectangle 4"/>
          <p:cNvSpPr>
            <a:spLocks noChangeArrowheads="1"/>
          </p:cNvSpPr>
          <p:nvPr/>
        </p:nvSpPr>
        <p:spPr bwMode="auto">
          <a:xfrm>
            <a:off x="7818438" y="1212850"/>
            <a:ext cx="952500" cy="10033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 flipH="1">
            <a:off x="7764463" y="917575"/>
            <a:ext cx="111125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prog T2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Y,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Y’,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X, R2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X’,R2</a:t>
            </a:r>
          </a:p>
        </p:txBody>
      </p:sp>
      <p:grpSp>
        <p:nvGrpSpPr>
          <p:cNvPr id="1561606" name="Group 6"/>
          <p:cNvGrpSpPr>
            <a:grpSpLocks/>
          </p:cNvGrpSpPr>
          <p:nvPr/>
        </p:nvGrpSpPr>
        <p:grpSpPr bwMode="auto">
          <a:xfrm>
            <a:off x="3016250" y="927100"/>
            <a:ext cx="1116013" cy="822325"/>
            <a:chOff x="1900" y="992"/>
            <a:chExt cx="703" cy="518"/>
          </a:xfrm>
        </p:grpSpPr>
        <p:sp>
          <p:nvSpPr>
            <p:cNvPr id="1561607" name="Rectangle 7"/>
            <p:cNvSpPr>
              <a:spLocks noChangeArrowheads="1"/>
            </p:cNvSpPr>
            <p:nvPr/>
          </p:nvSpPr>
          <p:spPr bwMode="auto">
            <a:xfrm flipH="1">
              <a:off x="1900" y="992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1608" name="Rectangle 8"/>
            <p:cNvSpPr>
              <a:spLocks noChangeArrowheads="1"/>
            </p:cNvSpPr>
            <p:nvPr/>
          </p:nvSpPr>
          <p:spPr bwMode="auto">
            <a:xfrm>
              <a:off x="1994" y="1170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1609" name="Group 9"/>
          <p:cNvGrpSpPr>
            <a:grpSpLocks/>
          </p:cNvGrpSpPr>
          <p:nvPr/>
        </p:nvGrpSpPr>
        <p:grpSpPr bwMode="auto">
          <a:xfrm>
            <a:off x="4181475" y="876300"/>
            <a:ext cx="3436938" cy="336550"/>
            <a:chOff x="2634" y="624"/>
            <a:chExt cx="2165" cy="212"/>
          </a:xfrm>
        </p:grpSpPr>
        <p:sp>
          <p:nvSpPr>
            <p:cNvPr id="1561610" name="Rectangle 10"/>
            <p:cNvSpPr>
              <a:spLocks noChangeArrowheads="1"/>
            </p:cNvSpPr>
            <p:nvPr/>
          </p:nvSpPr>
          <p:spPr bwMode="auto">
            <a:xfrm flipH="1">
              <a:off x="4178" y="626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61611" name="Rectangle 11"/>
            <p:cNvSpPr>
              <a:spLocks noChangeArrowheads="1"/>
            </p:cNvSpPr>
            <p:nvPr/>
          </p:nvSpPr>
          <p:spPr bwMode="auto">
            <a:xfrm flipH="1">
              <a:off x="2634" y="624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61612" name="Rectangle 12"/>
            <p:cNvSpPr>
              <a:spLocks noChangeArrowheads="1"/>
            </p:cNvSpPr>
            <p:nvPr/>
          </p:nvSpPr>
          <p:spPr bwMode="auto">
            <a:xfrm flipH="1">
              <a:off x="3450" y="624"/>
              <a:ext cx="647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561613" name="Group 13"/>
          <p:cNvGrpSpPr>
            <a:grpSpLocks/>
          </p:cNvGrpSpPr>
          <p:nvPr/>
        </p:nvGrpSpPr>
        <p:grpSpPr bwMode="auto">
          <a:xfrm>
            <a:off x="4179888" y="1143000"/>
            <a:ext cx="3311525" cy="1066800"/>
            <a:chOff x="2633" y="920"/>
            <a:chExt cx="2086" cy="672"/>
          </a:xfrm>
        </p:grpSpPr>
        <p:sp>
          <p:nvSpPr>
            <p:cNvPr id="1561614" name="Rectangle 14"/>
            <p:cNvSpPr>
              <a:spLocks noChangeArrowheads="1"/>
            </p:cNvSpPr>
            <p:nvPr/>
          </p:nvSpPr>
          <p:spPr bwMode="auto">
            <a:xfrm>
              <a:off x="3476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5" name="Rectangle 15"/>
            <p:cNvSpPr>
              <a:spLocks noChangeArrowheads="1"/>
            </p:cNvSpPr>
            <p:nvPr/>
          </p:nvSpPr>
          <p:spPr bwMode="auto">
            <a:xfrm flipH="1">
              <a:off x="3403" y="92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16" name="Rectangle 16"/>
            <p:cNvSpPr>
              <a:spLocks noChangeArrowheads="1"/>
            </p:cNvSpPr>
            <p:nvPr/>
          </p:nvSpPr>
          <p:spPr bwMode="auto">
            <a:xfrm>
              <a:off x="2680" y="96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7" name="Rectangle 17"/>
            <p:cNvSpPr>
              <a:spLocks noChangeArrowheads="1"/>
            </p:cNvSpPr>
            <p:nvPr/>
          </p:nvSpPr>
          <p:spPr bwMode="auto">
            <a:xfrm flipH="1">
              <a:off x="2633" y="936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18" name="Rectangle 18"/>
            <p:cNvSpPr>
              <a:spLocks noChangeArrowheads="1"/>
            </p:cNvSpPr>
            <p:nvPr/>
          </p:nvSpPr>
          <p:spPr bwMode="auto">
            <a:xfrm>
              <a:off x="4223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9" name="Rectangle 19"/>
            <p:cNvSpPr>
              <a:spLocks noChangeArrowheads="1"/>
            </p:cNvSpPr>
            <p:nvPr/>
          </p:nvSpPr>
          <p:spPr bwMode="auto">
            <a:xfrm flipH="1">
              <a:off x="4138" y="920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0" name="Group 20"/>
          <p:cNvGrpSpPr>
            <a:grpSpLocks/>
          </p:cNvGrpSpPr>
          <p:nvPr/>
        </p:nvGrpSpPr>
        <p:grpSpPr bwMode="auto">
          <a:xfrm>
            <a:off x="457200" y="2184400"/>
            <a:ext cx="7046913" cy="1066800"/>
            <a:chOff x="288" y="1576"/>
            <a:chExt cx="4439" cy="672"/>
          </a:xfrm>
        </p:grpSpPr>
        <p:sp>
          <p:nvSpPr>
            <p:cNvPr id="1561621" name="Rectangle 21"/>
            <p:cNvSpPr>
              <a:spLocks noChangeArrowheads="1"/>
            </p:cNvSpPr>
            <p:nvPr/>
          </p:nvSpPr>
          <p:spPr bwMode="auto">
            <a:xfrm>
              <a:off x="288" y="1680"/>
              <a:ext cx="239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561622" name="Rectangle 22"/>
            <p:cNvSpPr>
              <a:spLocks noChangeArrowheads="1"/>
            </p:cNvSpPr>
            <p:nvPr/>
          </p:nvSpPr>
          <p:spPr bwMode="auto">
            <a:xfrm>
              <a:off x="3484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3" name="Rectangle 23"/>
            <p:cNvSpPr>
              <a:spLocks noChangeArrowheads="1"/>
            </p:cNvSpPr>
            <p:nvPr/>
          </p:nvSpPr>
          <p:spPr bwMode="auto">
            <a:xfrm flipH="1">
              <a:off x="3411" y="1576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24" name="Rectangle 24"/>
            <p:cNvSpPr>
              <a:spLocks noChangeArrowheads="1"/>
            </p:cNvSpPr>
            <p:nvPr/>
          </p:nvSpPr>
          <p:spPr bwMode="auto">
            <a:xfrm>
              <a:off x="2688" y="162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5" name="Rectangle 25"/>
            <p:cNvSpPr>
              <a:spLocks noChangeArrowheads="1"/>
            </p:cNvSpPr>
            <p:nvPr/>
          </p:nvSpPr>
          <p:spPr bwMode="auto">
            <a:xfrm flipH="1">
              <a:off x="2633" y="1584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26" name="Rectangle 26"/>
            <p:cNvSpPr>
              <a:spLocks noChangeArrowheads="1"/>
            </p:cNvSpPr>
            <p:nvPr/>
          </p:nvSpPr>
          <p:spPr bwMode="auto">
            <a:xfrm>
              <a:off x="4231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7" name="Rectangle 27"/>
            <p:cNvSpPr>
              <a:spLocks noChangeArrowheads="1"/>
            </p:cNvSpPr>
            <p:nvPr/>
          </p:nvSpPr>
          <p:spPr bwMode="auto">
            <a:xfrm flipH="1">
              <a:off x="4146" y="1576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8" name="Group 28"/>
          <p:cNvGrpSpPr>
            <a:grpSpLocks/>
          </p:cNvGrpSpPr>
          <p:nvPr/>
        </p:nvGrpSpPr>
        <p:grpSpPr bwMode="auto">
          <a:xfrm>
            <a:off x="381000" y="4254500"/>
            <a:ext cx="7213600" cy="1066800"/>
            <a:chOff x="240" y="2880"/>
            <a:chExt cx="4544" cy="672"/>
          </a:xfrm>
        </p:grpSpPr>
        <p:sp>
          <p:nvSpPr>
            <p:cNvPr id="1561629" name="Rectangle 29"/>
            <p:cNvSpPr>
              <a:spLocks noChangeArrowheads="1"/>
            </p:cNvSpPr>
            <p:nvPr/>
          </p:nvSpPr>
          <p:spPr bwMode="auto">
            <a:xfrm>
              <a:off x="3484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0" name="Rectangle 30"/>
            <p:cNvSpPr>
              <a:spLocks noChangeArrowheads="1"/>
            </p:cNvSpPr>
            <p:nvPr/>
          </p:nvSpPr>
          <p:spPr bwMode="auto">
            <a:xfrm flipH="1">
              <a:off x="3411" y="288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1" name="Rectangle 31"/>
            <p:cNvSpPr>
              <a:spLocks noChangeArrowheads="1"/>
            </p:cNvSpPr>
            <p:nvPr/>
          </p:nvSpPr>
          <p:spPr bwMode="auto">
            <a:xfrm>
              <a:off x="2688" y="292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2" name="Rectangle 32"/>
            <p:cNvSpPr>
              <a:spLocks noChangeArrowheads="1"/>
            </p:cNvSpPr>
            <p:nvPr/>
          </p:nvSpPr>
          <p:spPr bwMode="auto">
            <a:xfrm flipH="1">
              <a:off x="2633" y="2888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33" name="Rectangle 33"/>
            <p:cNvSpPr>
              <a:spLocks noChangeArrowheads="1"/>
            </p:cNvSpPr>
            <p:nvPr/>
          </p:nvSpPr>
          <p:spPr bwMode="auto">
            <a:xfrm>
              <a:off x="4231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4" name="Rectangle 34"/>
            <p:cNvSpPr>
              <a:spLocks noChangeArrowheads="1"/>
            </p:cNvSpPr>
            <p:nvPr/>
          </p:nvSpPr>
          <p:spPr bwMode="auto">
            <a:xfrm flipH="1">
              <a:off x="4144" y="2880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</a:t>
              </a:r>
            </a:p>
          </p:txBody>
        </p:sp>
        <p:sp>
          <p:nvSpPr>
            <p:cNvPr id="1561635" name="Rectangle 35"/>
            <p:cNvSpPr>
              <a:spLocks noChangeArrowheads="1"/>
            </p:cNvSpPr>
            <p:nvPr/>
          </p:nvSpPr>
          <p:spPr bwMode="auto">
            <a:xfrm>
              <a:off x="240" y="3024"/>
              <a:ext cx="2411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</a:t>
              </a:r>
            </a:p>
          </p:txBody>
        </p:sp>
      </p:grpSp>
      <p:grpSp>
        <p:nvGrpSpPr>
          <p:cNvPr id="1561636" name="Group 36"/>
          <p:cNvGrpSpPr>
            <a:grpSpLocks/>
          </p:cNvGrpSpPr>
          <p:nvPr/>
        </p:nvGrpSpPr>
        <p:grpSpPr bwMode="auto">
          <a:xfrm>
            <a:off x="457200" y="3225800"/>
            <a:ext cx="7137400" cy="1066800"/>
            <a:chOff x="288" y="2232"/>
            <a:chExt cx="4496" cy="672"/>
          </a:xfrm>
        </p:grpSpPr>
        <p:sp>
          <p:nvSpPr>
            <p:cNvPr id="1561637" name="Rectangle 37"/>
            <p:cNvSpPr>
              <a:spLocks noChangeArrowheads="1"/>
            </p:cNvSpPr>
            <p:nvPr/>
          </p:nvSpPr>
          <p:spPr bwMode="auto">
            <a:xfrm>
              <a:off x="3484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8" name="Rectangle 38"/>
            <p:cNvSpPr>
              <a:spLocks noChangeArrowheads="1"/>
            </p:cNvSpPr>
            <p:nvPr/>
          </p:nvSpPr>
          <p:spPr bwMode="auto">
            <a:xfrm flipH="1">
              <a:off x="3411" y="223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9" name="Rectangle 39"/>
            <p:cNvSpPr>
              <a:spLocks noChangeArrowheads="1"/>
            </p:cNvSpPr>
            <p:nvPr/>
          </p:nvSpPr>
          <p:spPr bwMode="auto">
            <a:xfrm>
              <a:off x="2688" y="228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0" name="Rectangle 40"/>
            <p:cNvSpPr>
              <a:spLocks noChangeArrowheads="1"/>
            </p:cNvSpPr>
            <p:nvPr/>
          </p:nvSpPr>
          <p:spPr bwMode="auto">
            <a:xfrm flipH="1">
              <a:off x="2633" y="224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1" name="Rectangle 41"/>
            <p:cNvSpPr>
              <a:spLocks noChangeArrowheads="1"/>
            </p:cNvSpPr>
            <p:nvPr/>
          </p:nvSpPr>
          <p:spPr bwMode="auto">
            <a:xfrm>
              <a:off x="4231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2" name="Rectangle 42"/>
            <p:cNvSpPr>
              <a:spLocks noChangeArrowheads="1"/>
            </p:cNvSpPr>
            <p:nvPr/>
          </p:nvSpPr>
          <p:spPr bwMode="auto">
            <a:xfrm flipH="1">
              <a:off x="4144" y="2232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1643" name="Rectangle 43"/>
            <p:cNvSpPr>
              <a:spLocks noChangeArrowheads="1"/>
            </p:cNvSpPr>
            <p:nvPr/>
          </p:nvSpPr>
          <p:spPr bwMode="auto">
            <a:xfrm>
              <a:off x="288" y="2400"/>
              <a:ext cx="146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T2 executed</a:t>
              </a:r>
            </a:p>
          </p:txBody>
        </p:sp>
      </p:grpSp>
      <p:grpSp>
        <p:nvGrpSpPr>
          <p:cNvPr id="1561644" name="Group 44"/>
          <p:cNvGrpSpPr>
            <a:grpSpLocks/>
          </p:cNvGrpSpPr>
          <p:nvPr/>
        </p:nvGrpSpPr>
        <p:grpSpPr bwMode="auto">
          <a:xfrm>
            <a:off x="381000" y="5321300"/>
            <a:ext cx="7200900" cy="1066800"/>
            <a:chOff x="240" y="3552"/>
            <a:chExt cx="4536" cy="672"/>
          </a:xfrm>
        </p:grpSpPr>
        <p:sp>
          <p:nvSpPr>
            <p:cNvPr id="1561645" name="Rectangle 45"/>
            <p:cNvSpPr>
              <a:spLocks noChangeArrowheads="1"/>
            </p:cNvSpPr>
            <p:nvPr/>
          </p:nvSpPr>
          <p:spPr bwMode="auto">
            <a:xfrm>
              <a:off x="3484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6" name="Rectangle 46"/>
            <p:cNvSpPr>
              <a:spLocks noChangeArrowheads="1"/>
            </p:cNvSpPr>
            <p:nvPr/>
          </p:nvSpPr>
          <p:spPr bwMode="auto">
            <a:xfrm flipH="1">
              <a:off x="3412" y="355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47" name="Rectangle 47"/>
            <p:cNvSpPr>
              <a:spLocks noChangeArrowheads="1"/>
            </p:cNvSpPr>
            <p:nvPr/>
          </p:nvSpPr>
          <p:spPr bwMode="auto">
            <a:xfrm>
              <a:off x="2688" y="360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8" name="Rectangle 48"/>
            <p:cNvSpPr>
              <a:spLocks noChangeArrowheads="1"/>
            </p:cNvSpPr>
            <p:nvPr/>
          </p:nvSpPr>
          <p:spPr bwMode="auto">
            <a:xfrm flipH="1">
              <a:off x="2633" y="356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9" name="Rectangle 49"/>
            <p:cNvSpPr>
              <a:spLocks noChangeArrowheads="1"/>
            </p:cNvSpPr>
            <p:nvPr/>
          </p:nvSpPr>
          <p:spPr bwMode="auto">
            <a:xfrm>
              <a:off x="4231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50" name="Rectangle 50"/>
            <p:cNvSpPr>
              <a:spLocks noChangeArrowheads="1"/>
            </p:cNvSpPr>
            <p:nvPr/>
          </p:nvSpPr>
          <p:spPr bwMode="auto">
            <a:xfrm flipH="1">
              <a:off x="4146" y="3552"/>
              <a:ext cx="63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Y’=11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 </a:t>
              </a:r>
            </a:p>
          </p:txBody>
        </p:sp>
        <p:sp>
          <p:nvSpPr>
            <p:cNvPr id="1561651" name="Rectangle 51"/>
            <p:cNvSpPr>
              <a:spLocks noChangeArrowheads="1"/>
            </p:cNvSpPr>
            <p:nvPr/>
          </p:nvSpPr>
          <p:spPr bwMode="auto">
            <a:xfrm>
              <a:off x="240" y="3648"/>
              <a:ext cx="2280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cache-2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</a:p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X’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latin typeface="Verdana" charset="0"/>
                </a:rPr>
                <a:t>&amp;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Y’</a:t>
              </a:r>
            </a:p>
          </p:txBody>
        </p:sp>
      </p:grpSp>
      <p:sp>
        <p:nvSpPr>
          <p:cNvPr id="1561652" name="Text Box 52"/>
          <p:cNvSpPr txBox="1">
            <a:spLocks noChangeArrowheads="1"/>
          </p:cNvSpPr>
          <p:nvPr/>
        </p:nvSpPr>
        <p:spPr bwMode="auto">
          <a:xfrm rot="-2654579">
            <a:off x="7327900" y="5153025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inconsistent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D92EE-DAC6-7C41-B929-489BE20A75A0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04800"/>
            <a:ext cx="78486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Write-through Caches &amp; SC</a:t>
            </a:r>
          </a:p>
        </p:txBody>
      </p:sp>
      <p:grpSp>
        <p:nvGrpSpPr>
          <p:cNvPr id="1563651" name="Group 3"/>
          <p:cNvGrpSpPr>
            <a:grpSpLocks/>
          </p:cNvGrpSpPr>
          <p:nvPr/>
        </p:nvGrpSpPr>
        <p:grpSpPr bwMode="auto">
          <a:xfrm>
            <a:off x="3479800" y="1104900"/>
            <a:ext cx="3300413" cy="1311275"/>
            <a:chOff x="2192" y="864"/>
            <a:chExt cx="2079" cy="826"/>
          </a:xfrm>
        </p:grpSpPr>
        <p:sp>
          <p:nvSpPr>
            <p:cNvPr id="1563652" name="Rectangle 4"/>
            <p:cNvSpPr>
              <a:spLocks noChangeArrowheads="1"/>
            </p:cNvSpPr>
            <p:nvPr/>
          </p:nvSpPr>
          <p:spPr bwMode="auto">
            <a:xfrm>
              <a:off x="3743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3" name="Rectangle 5"/>
            <p:cNvSpPr>
              <a:spLocks noChangeArrowheads="1"/>
            </p:cNvSpPr>
            <p:nvPr/>
          </p:nvSpPr>
          <p:spPr bwMode="auto">
            <a:xfrm flipH="1">
              <a:off x="3650" y="864"/>
              <a:ext cx="621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54" name="Rectangle 6"/>
            <p:cNvSpPr>
              <a:spLocks noChangeArrowheads="1"/>
            </p:cNvSpPr>
            <p:nvPr/>
          </p:nvSpPr>
          <p:spPr bwMode="auto">
            <a:xfrm>
              <a:off x="2996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5" name="Rectangle 7"/>
            <p:cNvSpPr>
              <a:spLocks noChangeArrowheads="1"/>
            </p:cNvSpPr>
            <p:nvPr/>
          </p:nvSpPr>
          <p:spPr bwMode="auto">
            <a:xfrm flipH="1">
              <a:off x="2882" y="864"/>
              <a:ext cx="647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56" name="Rectangle 8"/>
            <p:cNvSpPr>
              <a:spLocks noChangeArrowheads="1"/>
            </p:cNvSpPr>
            <p:nvPr/>
          </p:nvSpPr>
          <p:spPr bwMode="auto">
            <a:xfrm>
              <a:off x="2285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7" name="Rectangle 9"/>
            <p:cNvSpPr>
              <a:spLocks noChangeArrowheads="1"/>
            </p:cNvSpPr>
            <p:nvPr/>
          </p:nvSpPr>
          <p:spPr bwMode="auto">
            <a:xfrm flipH="1">
              <a:off x="2192" y="864"/>
              <a:ext cx="621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Y=10</a:t>
              </a:r>
            </a:p>
          </p:txBody>
        </p:sp>
      </p:grpSp>
      <p:grpSp>
        <p:nvGrpSpPr>
          <p:cNvPr id="1563658" name="Group 10"/>
          <p:cNvGrpSpPr>
            <a:grpSpLocks/>
          </p:cNvGrpSpPr>
          <p:nvPr/>
        </p:nvGrpSpPr>
        <p:grpSpPr bwMode="auto">
          <a:xfrm>
            <a:off x="7243763" y="1028700"/>
            <a:ext cx="1111250" cy="1311275"/>
            <a:chOff x="1706" y="1646"/>
            <a:chExt cx="700" cy="826"/>
          </a:xfrm>
        </p:grpSpPr>
        <p:sp>
          <p:nvSpPr>
            <p:cNvPr id="1563659" name="Rectangle 11"/>
            <p:cNvSpPr>
              <a:spLocks noChangeArrowheads="1"/>
            </p:cNvSpPr>
            <p:nvPr/>
          </p:nvSpPr>
          <p:spPr bwMode="auto">
            <a:xfrm>
              <a:off x="1740" y="1832"/>
              <a:ext cx="600" cy="6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0" name="Rectangle 12"/>
            <p:cNvSpPr>
              <a:spLocks noChangeArrowheads="1"/>
            </p:cNvSpPr>
            <p:nvPr/>
          </p:nvSpPr>
          <p:spPr bwMode="auto">
            <a:xfrm flipH="1">
              <a:off x="1706" y="1646"/>
              <a:ext cx="70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prog T2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Y,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Y’,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X, R2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X’,R2</a:t>
              </a:r>
            </a:p>
          </p:txBody>
        </p:sp>
      </p:grpSp>
      <p:grpSp>
        <p:nvGrpSpPr>
          <p:cNvPr id="1563661" name="Group 13"/>
          <p:cNvGrpSpPr>
            <a:grpSpLocks/>
          </p:cNvGrpSpPr>
          <p:nvPr/>
        </p:nvGrpSpPr>
        <p:grpSpPr bwMode="auto">
          <a:xfrm>
            <a:off x="2198688" y="1155700"/>
            <a:ext cx="1116012" cy="822325"/>
            <a:chOff x="1385" y="896"/>
            <a:chExt cx="703" cy="518"/>
          </a:xfrm>
        </p:grpSpPr>
        <p:sp>
          <p:nvSpPr>
            <p:cNvPr id="1563662" name="Rectangle 14"/>
            <p:cNvSpPr>
              <a:spLocks noChangeArrowheads="1"/>
            </p:cNvSpPr>
            <p:nvPr/>
          </p:nvSpPr>
          <p:spPr bwMode="auto">
            <a:xfrm flipH="1">
              <a:off x="1385" y="896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3663" name="Rectangle 15"/>
            <p:cNvSpPr>
              <a:spLocks noChangeArrowheads="1"/>
            </p:cNvSpPr>
            <p:nvPr/>
          </p:nvSpPr>
          <p:spPr bwMode="auto">
            <a:xfrm>
              <a:off x="1495" y="1074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3664" name="Rectangle 16"/>
          <p:cNvSpPr>
            <a:spLocks noChangeArrowheads="1"/>
          </p:cNvSpPr>
          <p:nvPr/>
        </p:nvSpPr>
        <p:spPr bwMode="auto">
          <a:xfrm>
            <a:off x="2374900" y="5341938"/>
            <a:ext cx="60706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Write-through caches don’t preserve sequential consistency either</a:t>
            </a:r>
          </a:p>
        </p:txBody>
      </p:sp>
      <p:sp>
        <p:nvSpPr>
          <p:cNvPr id="1563665" name="Rectangle 17"/>
          <p:cNvSpPr>
            <a:spLocks noChangeArrowheads="1"/>
          </p:cNvSpPr>
          <p:nvPr/>
        </p:nvSpPr>
        <p:spPr bwMode="auto">
          <a:xfrm>
            <a:off x="533400" y="30305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executed</a:t>
            </a:r>
          </a:p>
        </p:txBody>
      </p:sp>
      <p:grpSp>
        <p:nvGrpSpPr>
          <p:cNvPr id="1563666" name="Group 18"/>
          <p:cNvGrpSpPr>
            <a:grpSpLocks/>
          </p:cNvGrpSpPr>
          <p:nvPr/>
        </p:nvGrpSpPr>
        <p:grpSpPr bwMode="auto">
          <a:xfrm>
            <a:off x="3505200" y="2476500"/>
            <a:ext cx="3252788" cy="1311275"/>
            <a:chOff x="2208" y="1728"/>
            <a:chExt cx="2049" cy="826"/>
          </a:xfrm>
        </p:grpSpPr>
        <p:sp>
          <p:nvSpPr>
            <p:cNvPr id="1563667" name="Rectangle 19"/>
            <p:cNvSpPr>
              <a:spLocks noChangeArrowheads="1"/>
            </p:cNvSpPr>
            <p:nvPr/>
          </p:nvSpPr>
          <p:spPr bwMode="auto">
            <a:xfrm>
              <a:off x="3761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8" name="Rectangle 20"/>
            <p:cNvSpPr>
              <a:spLocks noChangeArrowheads="1"/>
            </p:cNvSpPr>
            <p:nvPr/>
          </p:nvSpPr>
          <p:spPr bwMode="auto">
            <a:xfrm flipH="1">
              <a:off x="3668" y="1728"/>
              <a:ext cx="56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69" name="Rectangle 21"/>
            <p:cNvSpPr>
              <a:spLocks noChangeArrowheads="1"/>
            </p:cNvSpPr>
            <p:nvPr/>
          </p:nvSpPr>
          <p:spPr bwMode="auto">
            <a:xfrm>
              <a:off x="3014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0" name="Rectangle 22"/>
            <p:cNvSpPr>
              <a:spLocks noChangeArrowheads="1"/>
            </p:cNvSpPr>
            <p:nvPr/>
          </p:nvSpPr>
          <p:spPr bwMode="auto">
            <a:xfrm flipH="1">
              <a:off x="2901" y="1728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71" name="Rectangle 23"/>
            <p:cNvSpPr>
              <a:spLocks noChangeArrowheads="1"/>
            </p:cNvSpPr>
            <p:nvPr/>
          </p:nvSpPr>
          <p:spPr bwMode="auto">
            <a:xfrm>
              <a:off x="2303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2" name="Rectangle 24"/>
            <p:cNvSpPr>
              <a:spLocks noChangeArrowheads="1"/>
            </p:cNvSpPr>
            <p:nvPr/>
          </p:nvSpPr>
          <p:spPr bwMode="auto">
            <a:xfrm flipH="1">
              <a:off x="2208" y="1728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</p:grpSp>
      <p:sp>
        <p:nvSpPr>
          <p:cNvPr id="1563673" name="Rectangle 25"/>
          <p:cNvSpPr>
            <a:spLocks noChangeArrowheads="1"/>
          </p:cNvSpPr>
          <p:nvPr/>
        </p:nvSpPr>
        <p:spPr bwMode="auto">
          <a:xfrm>
            <a:off x="533400" y="40973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T2 executed</a:t>
            </a:r>
          </a:p>
        </p:txBody>
      </p:sp>
      <p:grpSp>
        <p:nvGrpSpPr>
          <p:cNvPr id="1563674" name="Group 26"/>
          <p:cNvGrpSpPr>
            <a:grpSpLocks/>
          </p:cNvGrpSpPr>
          <p:nvPr/>
        </p:nvGrpSpPr>
        <p:grpSpPr bwMode="auto">
          <a:xfrm>
            <a:off x="3533775" y="3779838"/>
            <a:ext cx="3332163" cy="1311275"/>
            <a:chOff x="2226" y="2549"/>
            <a:chExt cx="2099" cy="826"/>
          </a:xfrm>
        </p:grpSpPr>
        <p:sp>
          <p:nvSpPr>
            <p:cNvPr id="1563675" name="Rectangle 27"/>
            <p:cNvSpPr>
              <a:spLocks noChangeArrowheads="1"/>
            </p:cNvSpPr>
            <p:nvPr/>
          </p:nvSpPr>
          <p:spPr bwMode="auto">
            <a:xfrm>
              <a:off x="3779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6" name="Rectangle 28"/>
            <p:cNvSpPr>
              <a:spLocks noChangeArrowheads="1"/>
            </p:cNvSpPr>
            <p:nvPr/>
          </p:nvSpPr>
          <p:spPr bwMode="auto">
            <a:xfrm flipH="1">
              <a:off x="3685" y="2549"/>
              <a:ext cx="64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3677" name="Rectangle 29"/>
            <p:cNvSpPr>
              <a:spLocks noChangeArrowheads="1"/>
            </p:cNvSpPr>
            <p:nvPr/>
          </p:nvSpPr>
          <p:spPr bwMode="auto">
            <a:xfrm>
              <a:off x="3032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8" name="Rectangle 30"/>
            <p:cNvSpPr>
              <a:spLocks noChangeArrowheads="1"/>
            </p:cNvSpPr>
            <p:nvPr/>
          </p:nvSpPr>
          <p:spPr bwMode="auto">
            <a:xfrm flipH="1">
              <a:off x="2919" y="2549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3679" name="Rectangle 31"/>
            <p:cNvSpPr>
              <a:spLocks noChangeArrowheads="1"/>
            </p:cNvSpPr>
            <p:nvPr/>
          </p:nvSpPr>
          <p:spPr bwMode="auto">
            <a:xfrm>
              <a:off x="2321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0" name="Rectangle 32"/>
            <p:cNvSpPr>
              <a:spLocks noChangeArrowheads="1"/>
            </p:cNvSpPr>
            <p:nvPr/>
          </p:nvSpPr>
          <p:spPr bwMode="auto">
            <a:xfrm flipH="1">
              <a:off x="2226" y="2549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200"/>
            <a:ext cx="5867399" cy="736600"/>
          </a:xfrm>
        </p:spPr>
        <p:txBody>
          <a:bodyPr/>
          <a:lstStyle/>
          <a:p>
            <a:r>
              <a:rPr lang="en-US" dirty="0" smtClean="0"/>
              <a:t>Cache Coherence vs.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130800"/>
          </a:xfrm>
        </p:spPr>
        <p:txBody>
          <a:bodyPr/>
          <a:lstStyle/>
          <a:p>
            <a:r>
              <a:rPr lang="en-US" dirty="0" smtClean="0"/>
              <a:t>A cache coherence protocol ensures that all writes by one processor are eventually visible to other processors, for one memory address</a:t>
            </a:r>
          </a:p>
          <a:p>
            <a:pPr lvl="1"/>
            <a:r>
              <a:rPr lang="en-US" dirty="0" smtClean="0"/>
              <a:t>i.e., updates are not lost</a:t>
            </a:r>
          </a:p>
          <a:p>
            <a:r>
              <a:rPr lang="en-US" dirty="0" smtClean="0"/>
              <a:t>A memory consistency model gives the rules on when a write by one processor can be observed by a read on another, across different addresses</a:t>
            </a:r>
          </a:p>
          <a:p>
            <a:pPr lvl="1"/>
            <a:r>
              <a:rPr lang="en-US" dirty="0" smtClean="0"/>
              <a:t>Equivalently, what values can be seen by a load</a:t>
            </a:r>
          </a:p>
          <a:p>
            <a:r>
              <a:rPr lang="en-US" dirty="0" smtClean="0"/>
              <a:t>A cache coherence protocol is not enough to ensure sequential consistency</a:t>
            </a:r>
          </a:p>
          <a:p>
            <a:pPr lvl="1"/>
            <a:r>
              <a:rPr lang="en-US" dirty="0" smtClean="0"/>
              <a:t>But if sequentially consistent, then caches must be coherent</a:t>
            </a:r>
          </a:p>
          <a:p>
            <a:r>
              <a:rPr lang="en-US" dirty="0" smtClean="0"/>
              <a:t>Combination of cache coherence protocol plus processor memory reorder buffer used to implement a given architecture’s memory consistency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2635</TotalTime>
  <Pages>12</Pages>
  <Words>2782</Words>
  <Application>Microsoft Macintosh PowerPoint</Application>
  <PresentationFormat>Letter Paper (8.5x11 in)</PresentationFormat>
  <Paragraphs>630</Paragraphs>
  <Slides>28</Slides>
  <Notes>26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CS252-template</vt:lpstr>
      <vt:lpstr>CS 152 Computer Architecture and Engineering   Lecture 18: Snoopy Caches</vt:lpstr>
      <vt:lpstr>Last time in Lecture 17</vt:lpstr>
      <vt:lpstr>Recap: Sequential Consistency A Memory Model</vt:lpstr>
      <vt:lpstr>Recap: Sequential Consistency</vt:lpstr>
      <vt:lpstr>Relaxed Memory Model needs Fences</vt:lpstr>
      <vt:lpstr>Memory Coherence in SMPs</vt:lpstr>
      <vt:lpstr>Write-back Caches &amp; SC</vt:lpstr>
      <vt:lpstr>Write-through Caches &amp; SC</vt:lpstr>
      <vt:lpstr>Cache Coherence vs. Memory Consistency</vt:lpstr>
      <vt:lpstr>Maintaining Cache Coherence</vt:lpstr>
      <vt:lpstr>Warmup: Parallel I/O</vt:lpstr>
      <vt:lpstr>Problems with Parallel I/O</vt:lpstr>
      <vt:lpstr>Snoopy Cache, Goodman 1983</vt:lpstr>
      <vt:lpstr>Snoopy Cache Actions for DMA</vt:lpstr>
      <vt:lpstr>CS152 Administrivia</vt:lpstr>
      <vt:lpstr>Shared Memory Multiprocessor</vt:lpstr>
      <vt:lpstr>Snoopy Cache Coherence Protocols</vt:lpstr>
      <vt:lpstr>Cache State Transition Diagram The MSI protocol</vt:lpstr>
      <vt:lpstr>Two 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Synchronization and Caches:  Performance Issues </vt:lpstr>
      <vt:lpstr>Load-reserve &amp; Store-conditional</vt:lpstr>
      <vt:lpstr>Out-of-Order Loads/Stores &amp; CC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EECS 252 Graduate Computer Architecture   Lec XX - TOPIC  </dc:title>
  <dc:creator> </dc:creator>
  <cp:keywords/>
  <dc:description/>
  <cp:lastModifiedBy>Krste Asanovic</cp:lastModifiedBy>
  <cp:revision>234</cp:revision>
  <cp:lastPrinted>2008-04-29T05:08:52Z</cp:lastPrinted>
  <dcterms:created xsi:type="dcterms:W3CDTF">2012-04-12T05:29:29Z</dcterms:created>
  <dcterms:modified xsi:type="dcterms:W3CDTF">2012-04-12T05:31:14Z</dcterms:modified>
</cp:coreProperties>
</file>