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8" r:id="rId1"/>
  </p:sldMasterIdLst>
  <p:notesMasterIdLst>
    <p:notesMasterId r:id="rId44"/>
  </p:notesMasterIdLst>
  <p:handoutMasterIdLst>
    <p:handoutMasterId r:id="rId45"/>
  </p:handoutMasterIdLst>
  <p:sldIdLst>
    <p:sldId id="322" r:id="rId2"/>
    <p:sldId id="538" r:id="rId3"/>
    <p:sldId id="635" r:id="rId4"/>
    <p:sldId id="601" r:id="rId5"/>
    <p:sldId id="477" r:id="rId6"/>
    <p:sldId id="602" r:id="rId7"/>
    <p:sldId id="603" r:id="rId8"/>
    <p:sldId id="608" r:id="rId9"/>
    <p:sldId id="604" r:id="rId10"/>
    <p:sldId id="605" r:id="rId11"/>
    <p:sldId id="607" r:id="rId12"/>
    <p:sldId id="609" r:id="rId13"/>
    <p:sldId id="614" r:id="rId14"/>
    <p:sldId id="610" r:id="rId15"/>
    <p:sldId id="611" r:id="rId16"/>
    <p:sldId id="636" r:id="rId17"/>
    <p:sldId id="532" r:id="rId18"/>
    <p:sldId id="612" r:id="rId19"/>
    <p:sldId id="582" r:id="rId20"/>
    <p:sldId id="637" r:id="rId21"/>
    <p:sldId id="540" r:id="rId22"/>
    <p:sldId id="541" r:id="rId23"/>
    <p:sldId id="542" r:id="rId24"/>
    <p:sldId id="543" r:id="rId25"/>
    <p:sldId id="544" r:id="rId26"/>
    <p:sldId id="546" r:id="rId27"/>
    <p:sldId id="626" r:id="rId28"/>
    <p:sldId id="548" r:id="rId29"/>
    <p:sldId id="549" r:id="rId30"/>
    <p:sldId id="625" r:id="rId31"/>
    <p:sldId id="629" r:id="rId32"/>
    <p:sldId id="553" r:id="rId33"/>
    <p:sldId id="554" r:id="rId34"/>
    <p:sldId id="632" r:id="rId35"/>
    <p:sldId id="633" r:id="rId36"/>
    <p:sldId id="634" r:id="rId37"/>
    <p:sldId id="560" r:id="rId38"/>
    <p:sldId id="561" r:id="rId39"/>
    <p:sldId id="628" r:id="rId40"/>
    <p:sldId id="563" r:id="rId41"/>
    <p:sldId id="570" r:id="rId42"/>
    <p:sldId id="531" r:id="rId4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2" y="-1448"/>
      </p:cViewPr>
      <p:guideLst>
        <p:guide orient="horz" pos="2160"/>
        <p:guide pos="26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4" Type="http://schemas.openxmlformats.org/officeDocument/2006/relationships/slide" Target="slides/slide21.xml"/><Relationship Id="rId1" Type="http://schemas.openxmlformats.org/officeDocument/2006/relationships/slide" Target="slides/slide1.xml"/><Relationship Id="rId2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A07BD7-A347-7C4E-85CF-41F5E7E4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1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FEE032F-584F-3442-BD7A-A6DFC5481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2B04C5BB-E93D-194F-BAC8-CF2B8F0AA8B8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466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F60F5-BDE9-8A4A-BE75-3C22662DA5BD}" type="slidenum">
              <a:rPr lang="en-US"/>
              <a:pPr/>
              <a:t>1</a:t>
            </a:fld>
            <a:endParaRPr lang="en-US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1934C-78CC-F247-83D1-15900A0B1093}" type="slidenum">
              <a:rPr lang="en-US"/>
              <a:pPr/>
              <a:t>23</a:t>
            </a:fld>
            <a:endParaRPr lang="en-US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9D07C-AE4A-D34F-AEB4-F10ED47B0D6A}" type="slidenum">
              <a:rPr lang="en-US"/>
              <a:pPr/>
              <a:t>24</a:t>
            </a:fld>
            <a:endParaRPr lang="en-US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73EE-8BA6-7349-8C9F-027DCE0F9371}" type="slidenum">
              <a:rPr lang="en-US"/>
              <a:pPr/>
              <a:t>25</a:t>
            </a:fld>
            <a:endParaRPr 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FA6EA-5CEF-2C4A-AFD4-2E3A6B472C54}" type="slidenum">
              <a:rPr lang="en-US"/>
              <a:pPr/>
              <a:t>26</a:t>
            </a:fld>
            <a:endParaRPr 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BE90A-DCDB-BD4C-A713-221064A3CF5B}" type="slidenum">
              <a:rPr lang="en-US"/>
              <a:pPr/>
              <a:t>27</a:t>
            </a:fld>
            <a:endParaRPr lang="en-US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C61A7-4F03-2E47-9D86-1CB1C2F4A733}" type="slidenum">
              <a:rPr lang="en-US"/>
              <a:pPr/>
              <a:t>28</a:t>
            </a:fld>
            <a:endParaRPr lang="en-US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4904A-6C21-3547-89E8-073903379907}" type="slidenum">
              <a:rPr lang="en-US"/>
              <a:pPr/>
              <a:t>29</a:t>
            </a:fld>
            <a:endParaRPr lang="en-US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878BA-2592-7F4B-B867-3C03C7F864C0}" type="slidenum">
              <a:rPr lang="en-US"/>
              <a:pPr/>
              <a:t>30</a:t>
            </a:fld>
            <a:endParaRPr lang="en-US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2359A-489C-8546-BA7C-E524D3A91212}" type="slidenum">
              <a:rPr lang="en-US"/>
              <a:pPr/>
              <a:t>31</a:t>
            </a:fld>
            <a:endParaRPr lang="en-US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118B-AA68-9B48-8CBC-86C446988AC2}" type="slidenum">
              <a:rPr lang="en-US"/>
              <a:pPr/>
              <a:t>32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88E71-EB35-3841-ACD5-F28CE496FF2F}" type="slidenum">
              <a:rPr lang="en-US"/>
              <a:pPr/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DD97D-E4E9-214C-A344-FC84DC0D76D2}" type="slidenum">
              <a:rPr lang="en-US"/>
              <a:pPr/>
              <a:t>33</a:t>
            </a:fld>
            <a:endParaRPr lang="en-US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118B-AA68-9B48-8CBC-86C446988AC2}" type="slidenum">
              <a:rPr lang="en-US"/>
              <a:pPr/>
              <a:t>34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118B-AA68-9B48-8CBC-86C446988AC2}" type="slidenum">
              <a:rPr lang="en-US"/>
              <a:pPr/>
              <a:t>35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59353-21C9-6843-990C-458527726701}" type="slidenum">
              <a:rPr lang="en-US"/>
              <a:pPr/>
              <a:t>37</a:t>
            </a:fld>
            <a:endParaRPr lang="en-US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BECD2-9B3B-D14F-8B56-2188D600CF79}" type="slidenum">
              <a:rPr lang="en-US"/>
              <a:pPr/>
              <a:t>38</a:t>
            </a:fld>
            <a:endParaRPr lang="en-US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197E-AB1B-D644-9995-449023876E9C}" type="slidenum">
              <a:rPr lang="en-US"/>
              <a:pPr/>
              <a:t>39</a:t>
            </a:fld>
            <a:endParaRPr lang="en-US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21C26-E779-E441-A642-D6CD4D4FFFDD}" type="slidenum">
              <a:rPr lang="en-US"/>
              <a:pPr/>
              <a:t>40</a:t>
            </a:fld>
            <a:endParaRPr lang="en-US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669A5-66A4-124B-B2E0-C265EB09A4AA}" type="slidenum">
              <a:rPr lang="en-US"/>
              <a:pPr/>
              <a:t>41</a:t>
            </a:fld>
            <a:endParaRPr lang="en-US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5597A-EAC5-6A4D-AF56-0069F7A5A512}" type="slidenum">
              <a:rPr lang="en-US"/>
              <a:pPr/>
              <a:t>42</a:t>
            </a:fld>
            <a:endParaRPr lang="en-US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5E34-FDA6-2441-BFF5-73B97D73F991}" type="slidenum">
              <a:rPr lang="en-US"/>
              <a:pPr/>
              <a:t>5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/>
              <a:pPr/>
              <a:t>13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16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6925-D90B-1D42-A02C-5583FC0834B1}" type="slidenum">
              <a:rPr lang="en-US"/>
              <a:pPr/>
              <a:t>17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1CAA4-61FF-F842-A00F-40A956EA1B94}" type="slidenum">
              <a:rPr lang="en-US"/>
              <a:pPr/>
              <a:t>19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BF57C-5CBD-1D4F-8663-FA22A384C37E}" type="slidenum">
              <a:rPr lang="en-US"/>
              <a:pPr/>
              <a:t>21</a:t>
            </a:fld>
            <a:endParaRPr lang="en-US"/>
          </a:p>
        </p:txBody>
      </p:sp>
      <p:sp>
        <p:nvSpPr>
          <p:cNvPr id="450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8413" y="728663"/>
            <a:ext cx="4779962" cy="3584575"/>
          </a:xfrm>
          <a:solidFill>
            <a:srgbClr val="FFFFFF"/>
          </a:solidFill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4538"/>
            <a:ext cx="5360988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87" tIns="47644" rIns="95287" bIns="476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12813-92A6-924C-B8E8-564D09C6146A}" type="slidenum">
              <a:rPr lang="en-US"/>
              <a:pPr/>
              <a:t>22</a:t>
            </a:fld>
            <a:endParaRPr lang="en-US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7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1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716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1/29/2013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 smtClean="0">
                <a:solidFill>
                  <a:srgbClr val="000000"/>
                </a:solidFill>
                <a:latin typeface="Calibri"/>
                <a:cs typeface="Calibri"/>
              </a:rPr>
              <a:t>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88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mtClean="0"/>
              <a:t>CS 152 Computer Architecture and Engineering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Lecture 3 - From CISC to RISC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mtClean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smtClean="0"/>
          </a:p>
          <a:p>
            <a:pPr>
              <a:lnSpc>
                <a:spcPct val="70000"/>
              </a:lnSpc>
            </a:pPr>
            <a:r>
              <a:rPr lang="en-US" sz="2000" b="1" smtClean="0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 smtClean="0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 smtClean="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 Evolution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progress in 70s, fueled by advances in MOSFET technology and expanding markets</a:t>
            </a:r>
          </a:p>
          <a:p>
            <a:r>
              <a:rPr lang="en-US" dirty="0" smtClean="0"/>
              <a:t>Intel i432</a:t>
            </a:r>
          </a:p>
          <a:p>
            <a:pPr lvl="1"/>
            <a:r>
              <a:rPr lang="en-US" dirty="0" smtClean="0"/>
              <a:t>Most ambitious seventies’ micro; started in 1975 - released 1981</a:t>
            </a:r>
          </a:p>
          <a:p>
            <a:pPr lvl="1"/>
            <a:r>
              <a:rPr lang="en-US" dirty="0" smtClean="0"/>
              <a:t>32-bit capability-based object-oriented architecture</a:t>
            </a:r>
          </a:p>
          <a:p>
            <a:pPr lvl="1"/>
            <a:r>
              <a:rPr lang="en-US" dirty="0" smtClean="0"/>
              <a:t>Instructions variable number of bits long</a:t>
            </a:r>
          </a:p>
          <a:p>
            <a:pPr lvl="1"/>
            <a:r>
              <a:rPr lang="en-US" dirty="0" smtClean="0"/>
              <a:t>Severe performance, complexity, and usability problems</a:t>
            </a:r>
          </a:p>
          <a:p>
            <a:r>
              <a:rPr lang="en-US" dirty="0" smtClean="0"/>
              <a:t>Motorola 68000 (1979, 8MHz, 68,000 transistors)</a:t>
            </a:r>
          </a:p>
          <a:p>
            <a:pPr lvl="1"/>
            <a:r>
              <a:rPr lang="en-US" dirty="0" smtClean="0"/>
              <a:t>Heavily </a:t>
            </a:r>
            <a:r>
              <a:rPr lang="en-US" dirty="0" err="1" smtClean="0"/>
              <a:t>microcoded</a:t>
            </a:r>
            <a:r>
              <a:rPr lang="en-US" dirty="0" smtClean="0"/>
              <a:t> (and </a:t>
            </a:r>
            <a:r>
              <a:rPr lang="en-US" dirty="0" err="1" smtClean="0"/>
              <a:t>nanocoded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32-bit general-purpose register architecture (24 address pins)</a:t>
            </a:r>
          </a:p>
          <a:p>
            <a:pPr lvl="1"/>
            <a:r>
              <a:rPr lang="en-US" dirty="0" smtClean="0"/>
              <a:t>8 address registers, 8 data registers</a:t>
            </a:r>
          </a:p>
          <a:p>
            <a:r>
              <a:rPr lang="en-US" dirty="0" smtClean="0"/>
              <a:t>Intel 8086 (1978, 8MHz, 29,000 transistors)</a:t>
            </a:r>
          </a:p>
          <a:p>
            <a:pPr lvl="1"/>
            <a:r>
              <a:rPr lang="en-US" dirty="0" smtClean="0"/>
              <a:t>“Stopgap” 16-bit processor, architected in 10 weeks</a:t>
            </a:r>
          </a:p>
          <a:p>
            <a:pPr lvl="1"/>
            <a:r>
              <a:rPr lang="en-US" dirty="0" smtClean="0"/>
              <a:t>Extended accumulator architecture, assembly-compatible with 8080</a:t>
            </a:r>
          </a:p>
          <a:p>
            <a:pPr lvl="1"/>
            <a:r>
              <a:rPr lang="en-US" dirty="0" smtClean="0"/>
              <a:t>20-bit addressing through segmented addressing scheme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PC, 1981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Team from IBM building PC prototypes in 1979</a:t>
            </a:r>
          </a:p>
          <a:p>
            <a:pPr lvl="1"/>
            <a:r>
              <a:rPr lang="en-US" dirty="0" smtClean="0"/>
              <a:t>Motorola 68000 chosen initially, but 68000 was late</a:t>
            </a:r>
          </a:p>
          <a:p>
            <a:pPr lvl="1"/>
            <a:r>
              <a:rPr lang="en-US" dirty="0" smtClean="0"/>
              <a:t>IBM builds “stopgap” prototypes using 8088 boards from Display Writer word processor</a:t>
            </a:r>
          </a:p>
          <a:p>
            <a:pPr lvl="1"/>
            <a:r>
              <a:rPr lang="en-US" dirty="0" smtClean="0"/>
              <a:t>8088 is 8-bit bus version of 8086 =&gt; allows cheaper system</a:t>
            </a:r>
          </a:p>
          <a:p>
            <a:pPr lvl="1"/>
            <a:r>
              <a:rPr lang="en-US" dirty="0" smtClean="0"/>
              <a:t>Estimated sales of 250,000</a:t>
            </a:r>
          </a:p>
          <a:p>
            <a:pPr lvl="1"/>
            <a:r>
              <a:rPr lang="en-US" dirty="0" smtClean="0"/>
              <a:t>100,000,000s sold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Microsoft negotiates to provide OS for IBM.  Later buys and modifies QDOS from Seattle Computer Products.</a:t>
            </a:r>
          </a:p>
          <a:p>
            <a:r>
              <a:rPr lang="en-US" dirty="0" smtClean="0"/>
              <a:t>Open System</a:t>
            </a:r>
          </a:p>
          <a:p>
            <a:pPr lvl="1"/>
            <a:r>
              <a:rPr lang="en-US" dirty="0" smtClean="0"/>
              <a:t>Standard processor, Intel 8088</a:t>
            </a:r>
          </a:p>
          <a:p>
            <a:pPr lvl="1"/>
            <a:r>
              <a:rPr lang="en-US" dirty="0" smtClean="0"/>
              <a:t>Standard interfaces</a:t>
            </a:r>
          </a:p>
          <a:p>
            <a:pPr lvl="1"/>
            <a:r>
              <a:rPr lang="en-US" dirty="0" smtClean="0"/>
              <a:t>Standard OS, MS-DOS</a:t>
            </a:r>
          </a:p>
          <a:p>
            <a:pPr lvl="1"/>
            <a:r>
              <a:rPr lang="en-US" dirty="0" smtClean="0"/>
              <a:t>IBM permits cloning and third-party software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730E-5316-FB4D-BEAA-CDDAB76ADE3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 descr="ibmpc-percon8111.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8065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867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[ Personal Computing Ad, 11/81]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Microprogramming: early Eighties</a:t>
            </a:r>
            <a:endParaRPr lang="en-US"/>
          </a:p>
        </p:txBody>
      </p:sp>
      <p:sp>
        <p:nvSpPr>
          <p:cNvPr id="1156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Evolution bred more complex micro-machines</a:t>
            </a:r>
          </a:p>
          <a:p>
            <a:pPr lvl="1"/>
            <a:r>
              <a:rPr lang="en-US" smtClean="0"/>
              <a:t>Complex instruction sets led to need for subroutine and call stacks in µcode</a:t>
            </a:r>
          </a:p>
          <a:p>
            <a:pPr lvl="1"/>
            <a:r>
              <a:rPr lang="en-US" smtClean="0"/>
              <a:t>Need for fixing bugs in control programs was in conflict with read-only nature of µROM </a:t>
            </a:r>
          </a:p>
          <a:p>
            <a:pPr lvl="1"/>
            <a:r>
              <a:rPr lang="en-US" smtClean="0">
                <a:sym typeface="Wingdings"/>
              </a:rPr>
              <a:t></a:t>
            </a:r>
            <a:r>
              <a:rPr lang="en-US" smtClean="0"/>
              <a:t>Writable Control Store (WCS)  (B1700, QMachine, Intel i432, …)</a:t>
            </a:r>
          </a:p>
          <a:p>
            <a:r>
              <a:rPr lang="en-US" smtClean="0"/>
              <a:t>With the advent of VLSI technology assumptions about ROM &amp; RAM speed became invalid </a:t>
            </a:r>
            <a:r>
              <a:rPr lang="en-US" smtClean="0">
                <a:sym typeface="Wingdings"/>
              </a:rPr>
              <a:t></a:t>
            </a:r>
            <a:r>
              <a:rPr lang="en-US" smtClean="0"/>
              <a:t>more complexity</a:t>
            </a:r>
          </a:p>
          <a:p>
            <a:r>
              <a:rPr lang="en-US" smtClean="0"/>
              <a:t>Better compilers made complex instructions less important.</a:t>
            </a:r>
          </a:p>
          <a:p>
            <a:r>
              <a:rPr lang="en-US" smtClean="0"/>
              <a:t>Use of numerous micro-architectural innovations, e.g., pipelining, caches and buffers, made multiple-cycle execution of reg-reg instructions unattractive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EA-2F1D-6E4C-89EC-028D344B6E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Microcoded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Cocke</a:t>
            </a:r>
            <a:r>
              <a:rPr lang="en-US" dirty="0" smtClean="0"/>
              <a:t> and group at IBM</a:t>
            </a:r>
          </a:p>
          <a:p>
            <a:pPr lvl="1"/>
            <a:r>
              <a:rPr lang="en-US" dirty="0" smtClean="0"/>
              <a:t>Working on a simple pipelined processor, 801, and advanced compilers inside IBM</a:t>
            </a:r>
          </a:p>
          <a:p>
            <a:pPr lvl="1"/>
            <a:r>
              <a:rPr lang="en-US" dirty="0" smtClean="0"/>
              <a:t>Ported experimental PL.8 compiler to IBM 370, and only used simple register-register and load/store instructions similar to 801</a:t>
            </a:r>
          </a:p>
          <a:p>
            <a:pPr lvl="1"/>
            <a:r>
              <a:rPr lang="en-US" dirty="0" smtClean="0"/>
              <a:t>Code ran faster than other existing compilers that used all 370 instructions! (up to 6MIPS whereas 2MIPS considered good before)</a:t>
            </a:r>
          </a:p>
          <a:p>
            <a:r>
              <a:rPr lang="en-US" dirty="0" err="1" smtClean="0"/>
              <a:t>Emer</a:t>
            </a:r>
            <a:r>
              <a:rPr lang="en-US" dirty="0" smtClean="0"/>
              <a:t>, Clark, at DEC</a:t>
            </a:r>
          </a:p>
          <a:p>
            <a:pPr lvl="1"/>
            <a:r>
              <a:rPr lang="en-US" dirty="0" smtClean="0"/>
              <a:t>Measured VAX-11/780 using external hardware</a:t>
            </a:r>
          </a:p>
          <a:p>
            <a:pPr lvl="1"/>
            <a:r>
              <a:rPr lang="en-US" dirty="0" smtClean="0"/>
              <a:t>Found it was actually a 0.5MIPS machine, although usually assumed to be a 1MIPS machine</a:t>
            </a:r>
          </a:p>
          <a:p>
            <a:pPr lvl="1"/>
            <a:r>
              <a:rPr lang="en-US" dirty="0" smtClean="0"/>
              <a:t>Found 20% of VAX instructions responsible for 60% of microcode, but only account for 0.2% of execution time!</a:t>
            </a:r>
          </a:p>
          <a:p>
            <a:r>
              <a:rPr lang="en-US" dirty="0" smtClean="0"/>
              <a:t>VAX8800</a:t>
            </a:r>
          </a:p>
          <a:p>
            <a:pPr lvl="1"/>
            <a:r>
              <a:rPr lang="en-US" dirty="0" smtClean="0"/>
              <a:t>Control Store: 16K*147b RAM, Unified Cache: 64K*8b RAM</a:t>
            </a:r>
          </a:p>
          <a:p>
            <a:pPr lvl="1"/>
            <a:r>
              <a:rPr lang="en-US" dirty="0" smtClean="0"/>
              <a:t> 4.5x more </a:t>
            </a:r>
            <a:r>
              <a:rPr lang="en-US" dirty="0" err="1" smtClean="0"/>
              <a:t>microstore</a:t>
            </a:r>
            <a:r>
              <a:rPr lang="en-US" dirty="0" smtClean="0"/>
              <a:t> RAM than cache RAM!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E8C9-94CC-FC42-AFE8-1224D17E4F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 Technology Changes Tradeoffs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Logic, RAM, ROM all implemented using MOS transistors</a:t>
            </a:r>
          </a:p>
          <a:p>
            <a:r>
              <a:rPr lang="en-US" dirty="0" smtClean="0"/>
              <a:t>Semiconductor RAM ~ same speed as ROM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A85B-53F9-3243-9B83-F2EE31E229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MC68000 had 17-bit µ</a:t>
            </a:r>
            <a:r>
              <a:rPr lang="en-US" dirty="0" smtClean="0"/>
              <a:t>code </a:t>
            </a:r>
            <a:r>
              <a:rPr lang="en-US" dirty="0"/>
              <a:t>containing either 10-bit µ</a:t>
            </a:r>
            <a:r>
              <a:rPr lang="en-US" dirty="0" smtClean="0"/>
              <a:t>jump </a:t>
            </a:r>
            <a:r>
              <a:rPr lang="en-US" dirty="0"/>
              <a:t>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µcode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µcode 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µaddress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3590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PC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Exploits recurring control signal patterns in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µcode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, e.g.,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20173500">
            <a:off x="5053013" y="838200"/>
            <a:ext cx="2359025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User PC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0173500">
            <a:off x="4492625" y="2201863"/>
            <a:ext cx="3165475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/>
              <a:t>Inst. Cache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20173500">
            <a:off x="3387725" y="3578225"/>
            <a:ext cx="5091113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/>
              <a:t>Hardwired Decode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 rot="20173500">
            <a:off x="1156861" y="581115"/>
            <a:ext cx="1532766" cy="76944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/>
              <a:t>RISC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9224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0" grpId="0" animBg="1" autoUpdateAnimBg="0"/>
      <p:bldP spid="31" grpId="0" animBg="1" autoUpdateAnimBg="0"/>
      <p:bldP spid="3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CISC to RISC</a:t>
            </a:r>
            <a:endParaRPr lang="en-US"/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fast RAM to build fast instruction </a:t>
            </a:r>
            <a:r>
              <a:rPr lang="en-US" i="1" dirty="0" smtClean="0"/>
              <a:t>cache</a:t>
            </a:r>
            <a:r>
              <a:rPr lang="en-US" dirty="0" smtClean="0"/>
              <a:t> of user-visible instructions, not fixed hardware </a:t>
            </a:r>
            <a:r>
              <a:rPr lang="en-US" dirty="0" err="1" smtClean="0"/>
              <a:t>microroutines</a:t>
            </a:r>
            <a:endParaRPr lang="en-US" dirty="0" smtClean="0"/>
          </a:p>
          <a:p>
            <a:pPr lvl="1"/>
            <a:r>
              <a:rPr lang="en-US" dirty="0" smtClean="0"/>
              <a:t>Contents of fast instruction memory change to fit what application needs right now</a:t>
            </a:r>
          </a:p>
          <a:p>
            <a:r>
              <a:rPr lang="en-US" dirty="0" smtClean="0"/>
              <a:t>Use simple ISA to enable hardwired pipelined implementation</a:t>
            </a:r>
          </a:p>
          <a:p>
            <a:pPr lvl="1"/>
            <a:r>
              <a:rPr lang="en-US" dirty="0" smtClean="0"/>
              <a:t>Most compiled code only used a few of the available CISC instructions</a:t>
            </a:r>
          </a:p>
          <a:p>
            <a:pPr lvl="1"/>
            <a:r>
              <a:rPr lang="en-US" dirty="0" smtClean="0"/>
              <a:t>Simpler encoding allowed pipelined implementations</a:t>
            </a:r>
          </a:p>
          <a:p>
            <a:r>
              <a:rPr lang="en-US" dirty="0" smtClean="0"/>
              <a:t>Further benefit with integration</a:t>
            </a:r>
          </a:p>
          <a:p>
            <a:pPr lvl="1"/>
            <a:r>
              <a:rPr lang="en-US" dirty="0" smtClean="0"/>
              <a:t>In early ‘80s, could finally fit 32-bit </a:t>
            </a:r>
            <a:r>
              <a:rPr lang="en-US" dirty="0" err="1" smtClean="0"/>
              <a:t>datapath</a:t>
            </a:r>
            <a:r>
              <a:rPr lang="en-US" dirty="0" smtClean="0"/>
              <a:t> + small caches on a single chip</a:t>
            </a:r>
          </a:p>
          <a:p>
            <a:pPr lvl="1"/>
            <a:r>
              <a:rPr lang="en-US" dirty="0" smtClean="0"/>
              <a:t>No chip crossings in common case allows faster operation</a:t>
            </a:r>
            <a:endParaRPr lang="en-US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730E-5316-FB4D-BEAA-CDDAB76ADE3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4168775" cy="736600"/>
          </a:xfrm>
        </p:spPr>
        <p:txBody>
          <a:bodyPr/>
          <a:lstStyle/>
          <a:p>
            <a:r>
              <a:rPr lang="en-US" dirty="0" smtClean="0"/>
              <a:t>Berkeley RISC Chips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RISC1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61" y="0"/>
            <a:ext cx="4759339" cy="3581400"/>
          </a:xfrm>
          <a:prstGeom prst="rect">
            <a:avLst/>
          </a:prstGeom>
        </p:spPr>
      </p:pic>
      <p:pic>
        <p:nvPicPr>
          <p:cNvPr id="9" name="Picture 8" descr="RISC2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" y="3657599"/>
            <a:ext cx="5031304" cy="2849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295400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RISC-I (1982) Contains 44,420 transistors,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fabbed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in 5 µ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NMOS, with a die area of 77 mm</a:t>
            </a:r>
            <a:r>
              <a:rPr lang="en-US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, ran at 1 MHz. This chip is probably the first VLSI RISC.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RISC-II (1983) contains 40,760 transistors, was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fabbed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 in 3 µm NMOS, ran at 3 MHz, and the size is 60 mm</a:t>
            </a:r>
            <a:r>
              <a:rPr lang="en-US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78" y="6019800"/>
            <a:ext cx="375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Stanford </a:t>
            </a:r>
            <a:r>
              <a:rPr lang="en-US" sz="2400" dirty="0" smtClean="0">
                <a:solidFill>
                  <a:srgbClr val="000000"/>
                </a:solidFill>
              </a:rPr>
              <a:t>built some too…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41990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683500" cy="4927600"/>
          </a:xfrm>
        </p:spPr>
        <p:txBody>
          <a:bodyPr/>
          <a:lstStyle/>
          <a:p>
            <a:r>
              <a:rPr lang="en-US" dirty="0" smtClean="0"/>
              <a:t>PS1 and Lab 1 available on website</a:t>
            </a:r>
          </a:p>
          <a:p>
            <a:pPr lvl="1"/>
            <a:r>
              <a:rPr lang="en-US" dirty="0" smtClean="0"/>
              <a:t>Due Thursday </a:t>
            </a:r>
            <a:r>
              <a:rPr lang="en-US" dirty="0" smtClean="0"/>
              <a:t>February </a:t>
            </a:r>
            <a:r>
              <a:rPr lang="en-US" dirty="0" smtClean="0"/>
              <a:t>14 </a:t>
            </a:r>
            <a:r>
              <a:rPr lang="en-US" dirty="0" smtClean="0"/>
              <a:t>at start of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Quiz 1 on Tuesday February 19 </a:t>
            </a:r>
            <a:r>
              <a:rPr lang="en-US" smtClean="0"/>
              <a:t>in class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Class moving to </a:t>
            </a:r>
            <a:r>
              <a:rPr lang="en-US" dirty="0" smtClean="0"/>
              <a:t>ETCHEVERRY 3108 starting Thursday!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F6F758-B596-FA48-B865-BAEB0BA7BFAC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Time in Lecture 2</a:t>
            </a: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ISA is the hardware/software interface</a:t>
            </a:r>
          </a:p>
          <a:p>
            <a:pPr lvl="1"/>
            <a:r>
              <a:rPr lang="en-US" dirty="0" smtClean="0"/>
              <a:t>Defines set of programmer visible state</a:t>
            </a:r>
          </a:p>
          <a:p>
            <a:pPr lvl="1"/>
            <a:r>
              <a:rPr lang="en-US" dirty="0" smtClean="0"/>
              <a:t>Defines instruction format (bit encoding) and instruction semantics</a:t>
            </a:r>
          </a:p>
          <a:p>
            <a:pPr lvl="1"/>
            <a:r>
              <a:rPr lang="en-US" dirty="0" smtClean="0"/>
              <a:t>Examples: IBM 360, MIPS, RISC-V, x86, JVM</a:t>
            </a:r>
          </a:p>
          <a:p>
            <a:r>
              <a:rPr lang="en-US" dirty="0" smtClean="0"/>
              <a:t> Many possible implementations of one ISA</a:t>
            </a:r>
          </a:p>
          <a:p>
            <a:pPr lvl="1"/>
            <a:r>
              <a:rPr lang="en-US" dirty="0" smtClean="0"/>
              <a:t>360 implementations: model 30 (c. 1964), z12 (c. 2012)</a:t>
            </a:r>
          </a:p>
          <a:p>
            <a:pPr lvl="1"/>
            <a:r>
              <a:rPr lang="en-US" dirty="0" smtClean="0"/>
              <a:t>x86 implementations: 8086 (c. 1978), 80186, 286, 386, 486, Pentium, Pentium Pro, Pentium-4 (c. 2000), Core 2 Duo, Nehalem, Sandy Bridge, Ivy Bridge, Atom, AMD Athlon, </a:t>
            </a:r>
            <a:r>
              <a:rPr lang="en-US" dirty="0" err="1" smtClean="0"/>
              <a:t>Transmeta</a:t>
            </a:r>
            <a:r>
              <a:rPr lang="en-US" dirty="0" smtClean="0"/>
              <a:t> Crusoe, </a:t>
            </a:r>
            <a:r>
              <a:rPr lang="en-US" dirty="0" err="1" smtClean="0"/>
              <a:t>SoftPC</a:t>
            </a:r>
            <a:endParaRPr lang="en-US" dirty="0" smtClean="0"/>
          </a:p>
          <a:p>
            <a:pPr lvl="1"/>
            <a:r>
              <a:rPr lang="en-US" dirty="0" smtClean="0"/>
              <a:t>MIPS implementations: R2000, R4000, R10000, R18K, …</a:t>
            </a:r>
          </a:p>
          <a:p>
            <a:pPr lvl="1"/>
            <a:r>
              <a:rPr lang="en-US" dirty="0" smtClean="0"/>
              <a:t>JVM: </a:t>
            </a:r>
            <a:r>
              <a:rPr lang="en-US" dirty="0" err="1" smtClean="0"/>
              <a:t>HotSpot</a:t>
            </a:r>
            <a:r>
              <a:rPr lang="en-US" dirty="0" smtClean="0"/>
              <a:t>, </a:t>
            </a:r>
            <a:r>
              <a:rPr lang="en-US" dirty="0" err="1" smtClean="0"/>
              <a:t>PicoJava</a:t>
            </a:r>
            <a:r>
              <a:rPr lang="en-US" dirty="0" smtClean="0"/>
              <a:t>, ARM </a:t>
            </a:r>
            <a:r>
              <a:rPr lang="en-US" dirty="0" err="1" smtClean="0"/>
              <a:t>Jazelle</a:t>
            </a:r>
            <a:r>
              <a:rPr lang="en-US" dirty="0" smtClean="0"/>
              <a:t>, …</a:t>
            </a:r>
          </a:p>
          <a:p>
            <a:r>
              <a:rPr lang="en-US" dirty="0" err="1" smtClean="0"/>
              <a:t>Microcoding</a:t>
            </a:r>
            <a:r>
              <a:rPr lang="en-US" dirty="0" smtClean="0"/>
              <a:t>: straightforward methodical way to implement machines with low logic gate count and complex instructions</a:t>
            </a:r>
          </a:p>
          <a:p>
            <a:pPr lvl="1"/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6B20-E033-974F-8241-530B0D8219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2209800"/>
            <a:ext cx="7683500" cy="3911600"/>
          </a:xfrm>
        </p:spPr>
        <p:txBody>
          <a:bodyPr/>
          <a:lstStyle/>
          <a:p>
            <a:r>
              <a:rPr lang="en-US" dirty="0" smtClean="0"/>
              <a:t>Instructions per program depends on source code, compiler technology, and ISA</a:t>
            </a:r>
          </a:p>
          <a:p>
            <a:r>
              <a:rPr lang="en-US" dirty="0" smtClean="0"/>
              <a:t>Cycles per instructions (CPI) depends on ISA and µarchitecture</a:t>
            </a:r>
          </a:p>
          <a:p>
            <a:r>
              <a:rPr lang="en-US" dirty="0" smtClean="0"/>
              <a:t>Time per cycle depends upon the </a:t>
            </a:r>
            <a:r>
              <a:rPr lang="en-US" dirty="0"/>
              <a:t>µ</a:t>
            </a:r>
            <a:r>
              <a:rPr lang="en-US" dirty="0" smtClean="0"/>
              <a:t>architecture and base technology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A54D-D38A-6449-A27D-1BD4A1440D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543800" cy="78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mtClean="0"/>
              <a:t>   </a:t>
            </a:r>
            <a:r>
              <a:rPr lang="en-US" u="sng" smtClean="0"/>
              <a:t>   Time   </a:t>
            </a:r>
            <a:r>
              <a:rPr lang="en-US" smtClean="0"/>
              <a:t>  =   </a:t>
            </a:r>
            <a:r>
              <a:rPr lang="en-US" u="sng" smtClean="0"/>
              <a:t>Instructions</a:t>
            </a:r>
            <a:r>
              <a:rPr lang="en-US" smtClean="0"/>
              <a:t>      </a:t>
            </a:r>
            <a:r>
              <a:rPr lang="en-US" u="sng" smtClean="0"/>
              <a:t>   Cycles    </a:t>
            </a:r>
            <a:r>
              <a:rPr lang="en-US" smtClean="0"/>
              <a:t>        </a:t>
            </a:r>
            <a:r>
              <a:rPr lang="en-US" u="sng" smtClean="0"/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mtClean="0"/>
              <a:t>   Program         Program     *  Instruction   *  Cycle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“Iron Law” of Processor Performance</a:t>
            </a:r>
            <a:endParaRPr lang="en-US" dirty="0"/>
          </a:p>
        </p:txBody>
      </p:sp>
      <p:graphicFrame>
        <p:nvGraphicFramePr>
          <p:cNvPr id="7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100760"/>
              </p:ext>
            </p:extLst>
          </p:nvPr>
        </p:nvGraphicFramePr>
        <p:xfrm>
          <a:off x="2209800" y="4800600"/>
          <a:ext cx="6096000" cy="1463040"/>
        </p:xfrm>
        <a:graphic>
          <a:graphicData uri="http://schemas.openxmlformats.org/drawingml/2006/table">
            <a:tbl>
              <a:tblPr/>
              <a:tblGrid>
                <a:gridCol w="3403600"/>
                <a:gridCol w="920750"/>
                <a:gridCol w="177165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Microarchitecture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cycle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Microcoded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5612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&gt;1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Single-cycle unpipelined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Calibri"/>
                          <a:cs typeface="Calibri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1295400" y="5791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28600" y="5394325"/>
            <a:ext cx="1394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his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val="21691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839200" cy="822325"/>
          </a:xfrm>
          <a:noFill/>
        </p:spPr>
        <p:txBody>
          <a:bodyPr anchor="b"/>
          <a:lstStyle/>
          <a:p>
            <a:r>
              <a:rPr lang="en-US"/>
              <a:t>Hardware Elements</a:t>
            </a:r>
            <a:endParaRPr lang="en-US" sz="2000"/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>
          <a:xfrm>
            <a:off x="331788" y="1219200"/>
            <a:ext cx="6907212" cy="839788"/>
          </a:xfrm>
          <a:noFill/>
        </p:spPr>
        <p:txBody>
          <a:bodyPr/>
          <a:lstStyle/>
          <a:p>
            <a:r>
              <a:rPr lang="en-US"/>
              <a:t>Combinational circuits</a:t>
            </a:r>
          </a:p>
          <a:p>
            <a:pPr lvl="1"/>
            <a:r>
              <a:rPr lang="en-US"/>
              <a:t>Mux, Decoder, ALU, ...</a:t>
            </a: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04800" y="3581400"/>
            <a:ext cx="69072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Synchronous state elements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Flipflop, Register, Register file, SRAM, DRAM</a:t>
            </a:r>
          </a:p>
        </p:txBody>
      </p:sp>
      <p:sp>
        <p:nvSpPr>
          <p:cNvPr id="1210373" name="Rectangle 5"/>
          <p:cNvSpPr>
            <a:spLocks noChangeArrowheads="1"/>
          </p:cNvSpPr>
          <p:nvPr/>
        </p:nvSpPr>
        <p:spPr bwMode="auto">
          <a:xfrm>
            <a:off x="914400" y="6159500"/>
            <a:ext cx="545173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Calibri"/>
                <a:cs typeface="Calibri"/>
              </a:rPr>
              <a:t>Edge-triggered: Data is sampled at the rising edge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8362" y="4424363"/>
            <a:ext cx="4810125" cy="1627187"/>
            <a:chOff x="119" y="2769"/>
            <a:chExt cx="3030" cy="1025"/>
          </a:xfrm>
        </p:grpSpPr>
        <p:grpSp>
          <p:nvGrpSpPr>
            <p:cNvPr id="44087" name="Group 7"/>
            <p:cNvGrpSpPr>
              <a:grpSpLocks/>
            </p:cNvGrpSpPr>
            <p:nvPr/>
          </p:nvGrpSpPr>
          <p:grpSpPr bwMode="auto">
            <a:xfrm>
              <a:off x="1248" y="2769"/>
              <a:ext cx="1901" cy="1025"/>
              <a:chOff x="53" y="2587"/>
              <a:chExt cx="2908" cy="1025"/>
            </a:xfrm>
          </p:grpSpPr>
          <p:grpSp>
            <p:nvGrpSpPr>
              <p:cNvPr id="44100" name="Group 8"/>
              <p:cNvGrpSpPr>
                <a:grpSpLocks/>
              </p:cNvGrpSpPr>
              <p:nvPr/>
            </p:nvGrpSpPr>
            <p:grpSpPr bwMode="auto">
              <a:xfrm>
                <a:off x="53" y="2657"/>
                <a:ext cx="2908" cy="955"/>
                <a:chOff x="53" y="2657"/>
                <a:chExt cx="2908" cy="955"/>
              </a:xfrm>
            </p:grpSpPr>
            <p:sp>
              <p:nvSpPr>
                <p:cNvPr id="44104" name="Freeform 9"/>
                <p:cNvSpPr>
                  <a:spLocks/>
                </p:cNvSpPr>
                <p:nvPr/>
              </p:nvSpPr>
              <p:spPr bwMode="auto">
                <a:xfrm>
                  <a:off x="460" y="2670"/>
                  <a:ext cx="2422" cy="150"/>
                </a:xfrm>
                <a:custGeom>
                  <a:avLst/>
                  <a:gdLst>
                    <a:gd name="T0" fmla="*/ 0 w 2422"/>
                    <a:gd name="T1" fmla="*/ 149 h 150"/>
                    <a:gd name="T2" fmla="*/ 295 w 2422"/>
                    <a:gd name="T3" fmla="*/ 149 h 150"/>
                    <a:gd name="T4" fmla="*/ 295 w 2422"/>
                    <a:gd name="T5" fmla="*/ 0 h 150"/>
                    <a:gd name="T6" fmla="*/ 650 w 2422"/>
                    <a:gd name="T7" fmla="*/ 0 h 150"/>
                    <a:gd name="T8" fmla="*/ 650 w 2422"/>
                    <a:gd name="T9" fmla="*/ 149 h 150"/>
                    <a:gd name="T10" fmla="*/ 1004 w 2422"/>
                    <a:gd name="T11" fmla="*/ 149 h 150"/>
                    <a:gd name="T12" fmla="*/ 1004 w 2422"/>
                    <a:gd name="T13" fmla="*/ 0 h 150"/>
                    <a:gd name="T14" fmla="*/ 1358 w 2422"/>
                    <a:gd name="T15" fmla="*/ 0 h 150"/>
                    <a:gd name="T16" fmla="*/ 1358 w 2422"/>
                    <a:gd name="T17" fmla="*/ 149 h 150"/>
                    <a:gd name="T18" fmla="*/ 1712 w 2422"/>
                    <a:gd name="T19" fmla="*/ 149 h 150"/>
                    <a:gd name="T20" fmla="*/ 1712 w 2422"/>
                    <a:gd name="T21" fmla="*/ 0 h 150"/>
                    <a:gd name="T22" fmla="*/ 2067 w 2422"/>
                    <a:gd name="T23" fmla="*/ 0 h 150"/>
                    <a:gd name="T24" fmla="*/ 2067 w 2422"/>
                    <a:gd name="T25" fmla="*/ 149 h 150"/>
                    <a:gd name="T26" fmla="*/ 2421 w 2422"/>
                    <a:gd name="T27" fmla="*/ 149 h 15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22"/>
                    <a:gd name="T43" fmla="*/ 0 h 150"/>
                    <a:gd name="T44" fmla="*/ 2422 w 2422"/>
                    <a:gd name="T45" fmla="*/ 150 h 15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22" h="150">
                      <a:moveTo>
                        <a:pt x="0" y="149"/>
                      </a:moveTo>
                      <a:lnTo>
                        <a:pt x="295" y="149"/>
                      </a:lnTo>
                      <a:lnTo>
                        <a:pt x="295" y="0"/>
                      </a:lnTo>
                      <a:lnTo>
                        <a:pt x="650" y="0"/>
                      </a:lnTo>
                      <a:lnTo>
                        <a:pt x="650" y="149"/>
                      </a:lnTo>
                      <a:lnTo>
                        <a:pt x="1004" y="149"/>
                      </a:lnTo>
                      <a:lnTo>
                        <a:pt x="1004" y="0"/>
                      </a:lnTo>
                      <a:lnTo>
                        <a:pt x="1358" y="0"/>
                      </a:lnTo>
                      <a:lnTo>
                        <a:pt x="1358" y="149"/>
                      </a:lnTo>
                      <a:lnTo>
                        <a:pt x="1712" y="149"/>
                      </a:lnTo>
                      <a:lnTo>
                        <a:pt x="1712" y="0"/>
                      </a:lnTo>
                      <a:lnTo>
                        <a:pt x="2067" y="0"/>
                      </a:lnTo>
                      <a:lnTo>
                        <a:pt x="2067" y="149"/>
                      </a:lnTo>
                      <a:lnTo>
                        <a:pt x="2421" y="149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4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53" y="2657"/>
                  <a:ext cx="448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  <a:latin typeface="Calibri"/>
                      <a:cs typeface="Calibri"/>
                    </a:rPr>
                    <a:t>Clk </a:t>
                  </a:r>
                </a:p>
              </p:txBody>
            </p:sp>
            <p:sp>
              <p:nvSpPr>
                <p:cNvPr id="44106" name="Rectangle 11"/>
                <p:cNvSpPr>
                  <a:spLocks noChangeArrowheads="1"/>
                </p:cNvSpPr>
                <p:nvPr/>
              </p:nvSpPr>
              <p:spPr bwMode="auto">
                <a:xfrm>
                  <a:off x="165" y="3134"/>
                  <a:ext cx="313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  <a:latin typeface="Calibri"/>
                      <a:cs typeface="Calibri"/>
                    </a:rPr>
                    <a:t>D</a:t>
                  </a:r>
                </a:p>
              </p:txBody>
            </p:sp>
            <p:sp>
              <p:nvSpPr>
                <p:cNvPr id="44107" name="Rectangle 12"/>
                <p:cNvSpPr>
                  <a:spLocks noChangeArrowheads="1"/>
                </p:cNvSpPr>
                <p:nvPr/>
              </p:nvSpPr>
              <p:spPr bwMode="auto">
                <a:xfrm>
                  <a:off x="160" y="3381"/>
                  <a:ext cx="32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  <a:latin typeface="Calibri"/>
                      <a:cs typeface="Calibri"/>
                    </a:rPr>
                    <a:t>Q</a:t>
                  </a:r>
                </a:p>
              </p:txBody>
            </p:sp>
            <p:sp>
              <p:nvSpPr>
                <p:cNvPr id="44108" name="Freeform 13"/>
                <p:cNvSpPr>
                  <a:spLocks/>
                </p:cNvSpPr>
                <p:nvPr/>
              </p:nvSpPr>
              <p:spPr bwMode="auto">
                <a:xfrm>
                  <a:off x="450" y="3387"/>
                  <a:ext cx="2511" cy="157"/>
                </a:xfrm>
                <a:custGeom>
                  <a:avLst/>
                  <a:gdLst>
                    <a:gd name="T0" fmla="*/ 0 w 2511"/>
                    <a:gd name="T1" fmla="*/ 156 h 157"/>
                    <a:gd name="T2" fmla="*/ 1053 w 2511"/>
                    <a:gd name="T3" fmla="*/ 156 h 157"/>
                    <a:gd name="T4" fmla="*/ 1112 w 2511"/>
                    <a:gd name="T5" fmla="*/ 0 h 157"/>
                    <a:gd name="T6" fmla="*/ 2510 w 2511"/>
                    <a:gd name="T7" fmla="*/ 0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11"/>
                    <a:gd name="T13" fmla="*/ 0 h 157"/>
                    <a:gd name="T14" fmla="*/ 2511 w 2511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11" h="157">
                      <a:moveTo>
                        <a:pt x="0" y="156"/>
                      </a:moveTo>
                      <a:lnTo>
                        <a:pt x="1053" y="156"/>
                      </a:lnTo>
                      <a:lnTo>
                        <a:pt x="1112" y="0"/>
                      </a:lnTo>
                      <a:lnTo>
                        <a:pt x="251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4109" name="Freeform 14"/>
                <p:cNvSpPr>
                  <a:spLocks/>
                </p:cNvSpPr>
                <p:nvPr/>
              </p:nvSpPr>
              <p:spPr bwMode="auto">
                <a:xfrm>
                  <a:off x="450" y="3140"/>
                  <a:ext cx="2481" cy="149"/>
                </a:xfrm>
                <a:custGeom>
                  <a:avLst/>
                  <a:gdLst>
                    <a:gd name="T0" fmla="*/ 0 w 2481"/>
                    <a:gd name="T1" fmla="*/ 148 h 149"/>
                    <a:gd name="T2" fmla="*/ 118 w 2481"/>
                    <a:gd name="T3" fmla="*/ 148 h 149"/>
                    <a:gd name="T4" fmla="*/ 177 w 2481"/>
                    <a:gd name="T5" fmla="*/ 0 h 149"/>
                    <a:gd name="T6" fmla="*/ 1476 w 2481"/>
                    <a:gd name="T7" fmla="*/ 0 h 149"/>
                    <a:gd name="T8" fmla="*/ 1535 w 2481"/>
                    <a:gd name="T9" fmla="*/ 148 h 149"/>
                    <a:gd name="T10" fmla="*/ 2480 w 2481"/>
                    <a:gd name="T11" fmla="*/ 148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81"/>
                    <a:gd name="T19" fmla="*/ 0 h 149"/>
                    <a:gd name="T20" fmla="*/ 2481 w 2481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81" h="149">
                      <a:moveTo>
                        <a:pt x="0" y="148"/>
                      </a:moveTo>
                      <a:lnTo>
                        <a:pt x="118" y="148"/>
                      </a:lnTo>
                      <a:lnTo>
                        <a:pt x="177" y="0"/>
                      </a:lnTo>
                      <a:lnTo>
                        <a:pt x="1476" y="0"/>
                      </a:lnTo>
                      <a:lnTo>
                        <a:pt x="1535" y="148"/>
                      </a:lnTo>
                      <a:lnTo>
                        <a:pt x="2480" y="14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4110" name="Freeform 15"/>
                <p:cNvSpPr>
                  <a:spLocks/>
                </p:cNvSpPr>
                <p:nvPr/>
              </p:nvSpPr>
              <p:spPr bwMode="auto">
                <a:xfrm>
                  <a:off x="509" y="2893"/>
                  <a:ext cx="2363" cy="149"/>
                </a:xfrm>
                <a:custGeom>
                  <a:avLst/>
                  <a:gdLst>
                    <a:gd name="T0" fmla="*/ 0 w 2363"/>
                    <a:gd name="T1" fmla="*/ 148 h 149"/>
                    <a:gd name="T2" fmla="*/ 768 w 2363"/>
                    <a:gd name="T3" fmla="*/ 148 h 149"/>
                    <a:gd name="T4" fmla="*/ 827 w 2363"/>
                    <a:gd name="T5" fmla="*/ 0 h 149"/>
                    <a:gd name="T6" fmla="*/ 1476 w 2363"/>
                    <a:gd name="T7" fmla="*/ 0 h 149"/>
                    <a:gd name="T8" fmla="*/ 1535 w 2363"/>
                    <a:gd name="T9" fmla="*/ 148 h 149"/>
                    <a:gd name="T10" fmla="*/ 2362 w 2363"/>
                    <a:gd name="T11" fmla="*/ 148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63"/>
                    <a:gd name="T19" fmla="*/ 0 h 149"/>
                    <a:gd name="T20" fmla="*/ 2363 w 2363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63" h="149">
                      <a:moveTo>
                        <a:pt x="0" y="148"/>
                      </a:moveTo>
                      <a:lnTo>
                        <a:pt x="768" y="148"/>
                      </a:lnTo>
                      <a:lnTo>
                        <a:pt x="827" y="0"/>
                      </a:lnTo>
                      <a:lnTo>
                        <a:pt x="1476" y="0"/>
                      </a:lnTo>
                      <a:lnTo>
                        <a:pt x="1535" y="148"/>
                      </a:lnTo>
                      <a:lnTo>
                        <a:pt x="2362" y="14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44111" name="Rectangle 16"/>
                <p:cNvSpPr>
                  <a:spLocks noChangeArrowheads="1"/>
                </p:cNvSpPr>
                <p:nvPr/>
              </p:nvSpPr>
              <p:spPr bwMode="auto">
                <a:xfrm>
                  <a:off x="53" y="2904"/>
                  <a:ext cx="402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  <a:latin typeface="Calibri"/>
                      <a:cs typeface="Calibri"/>
                    </a:rPr>
                    <a:t>En</a:t>
                  </a:r>
                </a:p>
              </p:txBody>
            </p:sp>
          </p:grpSp>
          <p:sp>
            <p:nvSpPr>
              <p:cNvPr id="44101" name="Line 17"/>
              <p:cNvSpPr>
                <a:spLocks noChangeShapeType="1"/>
              </p:cNvSpPr>
              <p:nvPr/>
            </p:nvSpPr>
            <p:spPr bwMode="auto">
              <a:xfrm>
                <a:off x="739" y="2609"/>
                <a:ext cx="0" cy="9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2" name="Line 18"/>
              <p:cNvSpPr>
                <a:spLocks noChangeShapeType="1"/>
              </p:cNvSpPr>
              <p:nvPr/>
            </p:nvSpPr>
            <p:spPr bwMode="auto">
              <a:xfrm>
                <a:off x="1448" y="2598"/>
                <a:ext cx="0" cy="9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3" name="Line 19"/>
              <p:cNvSpPr>
                <a:spLocks noChangeShapeType="1"/>
              </p:cNvSpPr>
              <p:nvPr/>
            </p:nvSpPr>
            <p:spPr bwMode="auto">
              <a:xfrm>
                <a:off x="2157" y="2587"/>
                <a:ext cx="0" cy="9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44088" name="Group 20"/>
            <p:cNvGrpSpPr>
              <a:grpSpLocks/>
            </p:cNvGrpSpPr>
            <p:nvPr/>
          </p:nvGrpSpPr>
          <p:grpSpPr bwMode="auto">
            <a:xfrm>
              <a:off x="119" y="2796"/>
              <a:ext cx="868" cy="998"/>
              <a:chOff x="215" y="2976"/>
              <a:chExt cx="868" cy="998"/>
            </a:xfrm>
          </p:grpSpPr>
          <p:sp>
            <p:nvSpPr>
              <p:cNvPr id="44089" name="Rectangle 21"/>
              <p:cNvSpPr>
                <a:spLocks noChangeArrowheads="1"/>
              </p:cNvSpPr>
              <p:nvPr/>
            </p:nvSpPr>
            <p:spPr bwMode="auto">
              <a:xfrm>
                <a:off x="640" y="3296"/>
                <a:ext cx="443" cy="3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090" name="Rectangle 22"/>
              <p:cNvSpPr>
                <a:spLocks noChangeArrowheads="1"/>
              </p:cNvSpPr>
              <p:nvPr/>
            </p:nvSpPr>
            <p:spPr bwMode="auto">
              <a:xfrm>
                <a:off x="771" y="3360"/>
                <a:ext cx="2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ff</a:t>
                </a:r>
              </a:p>
            </p:txBody>
          </p:sp>
          <p:sp>
            <p:nvSpPr>
              <p:cNvPr id="44091" name="Freeform 23"/>
              <p:cNvSpPr>
                <a:spLocks/>
              </p:cNvSpPr>
              <p:nvPr/>
            </p:nvSpPr>
            <p:spPr bwMode="auto">
              <a:xfrm>
                <a:off x="651" y="3479"/>
                <a:ext cx="97" cy="193"/>
              </a:xfrm>
              <a:custGeom>
                <a:avLst/>
                <a:gdLst>
                  <a:gd name="T0" fmla="*/ 0 w 97"/>
                  <a:gd name="T1" fmla="*/ 0 h 193"/>
                  <a:gd name="T2" fmla="*/ 96 w 97"/>
                  <a:gd name="T3" fmla="*/ 96 h 193"/>
                  <a:gd name="T4" fmla="*/ 0 w 97"/>
                  <a:gd name="T5" fmla="*/ 192 h 193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193"/>
                  <a:gd name="T11" fmla="*/ 97 w 97"/>
                  <a:gd name="T12" fmla="*/ 193 h 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193">
                    <a:moveTo>
                      <a:pt x="0" y="0"/>
                    </a:moveTo>
                    <a:lnTo>
                      <a:pt x="96" y="96"/>
                    </a:lnTo>
                    <a:lnTo>
                      <a:pt x="0" y="192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2" name="Line 24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1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3" name="Line 25"/>
              <p:cNvSpPr>
                <a:spLocks noChangeShapeType="1"/>
              </p:cNvSpPr>
              <p:nvPr/>
            </p:nvSpPr>
            <p:spPr bwMode="auto">
              <a:xfrm flipV="1">
                <a:off x="480" y="3408"/>
                <a:ext cx="1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4" name="Rectangle 26"/>
              <p:cNvSpPr>
                <a:spLocks noChangeArrowheads="1"/>
              </p:cNvSpPr>
              <p:nvPr/>
            </p:nvSpPr>
            <p:spPr bwMode="auto">
              <a:xfrm>
                <a:off x="766" y="3743"/>
                <a:ext cx="213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44095" name="Rectangle 27"/>
              <p:cNvSpPr>
                <a:spLocks noChangeArrowheads="1"/>
              </p:cNvSpPr>
              <p:nvPr/>
            </p:nvSpPr>
            <p:spPr bwMode="auto">
              <a:xfrm>
                <a:off x="775" y="2976"/>
                <a:ext cx="20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D</a:t>
                </a:r>
              </a:p>
            </p:txBody>
          </p:sp>
          <p:sp>
            <p:nvSpPr>
              <p:cNvPr id="44096" name="Rectangle 28"/>
              <p:cNvSpPr>
                <a:spLocks noChangeArrowheads="1"/>
              </p:cNvSpPr>
              <p:nvPr/>
            </p:nvSpPr>
            <p:spPr bwMode="auto">
              <a:xfrm>
                <a:off x="215" y="3467"/>
                <a:ext cx="293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Clk</a:t>
                </a:r>
              </a:p>
            </p:txBody>
          </p:sp>
          <p:sp>
            <p:nvSpPr>
              <p:cNvPr id="44097" name="Line 29"/>
              <p:cNvSpPr>
                <a:spLocks noChangeShapeType="1"/>
              </p:cNvSpPr>
              <p:nvPr/>
            </p:nvSpPr>
            <p:spPr bwMode="auto">
              <a:xfrm>
                <a:off x="865" y="3157"/>
                <a:ext cx="0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8" name="Rectangle 30"/>
              <p:cNvSpPr>
                <a:spLocks noChangeArrowheads="1"/>
              </p:cNvSpPr>
              <p:nvPr/>
            </p:nvSpPr>
            <p:spPr bwMode="auto">
              <a:xfrm>
                <a:off x="248" y="3264"/>
                <a:ext cx="263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En</a:t>
                </a:r>
              </a:p>
            </p:txBody>
          </p:sp>
          <p:sp>
            <p:nvSpPr>
              <p:cNvPr id="44099" name="Line 31"/>
              <p:cNvSpPr>
                <a:spLocks noChangeShapeType="1"/>
              </p:cNvSpPr>
              <p:nvPr/>
            </p:nvSpPr>
            <p:spPr bwMode="auto">
              <a:xfrm>
                <a:off x="864" y="3662"/>
                <a:ext cx="0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251575" y="1447800"/>
            <a:ext cx="2362200" cy="2106613"/>
            <a:chOff x="3792" y="929"/>
            <a:chExt cx="1488" cy="1327"/>
          </a:xfrm>
        </p:grpSpPr>
        <p:grpSp>
          <p:nvGrpSpPr>
            <p:cNvPr id="44074" name="Group 33"/>
            <p:cNvGrpSpPr>
              <a:grpSpLocks/>
            </p:cNvGrpSpPr>
            <p:nvPr/>
          </p:nvGrpSpPr>
          <p:grpSpPr bwMode="auto">
            <a:xfrm>
              <a:off x="3932" y="1159"/>
              <a:ext cx="926" cy="1097"/>
              <a:chOff x="3932" y="1159"/>
              <a:chExt cx="926" cy="1097"/>
            </a:xfrm>
          </p:grpSpPr>
          <p:sp>
            <p:nvSpPr>
              <p:cNvPr id="44081" name="Freeform 34"/>
              <p:cNvSpPr>
                <a:spLocks/>
              </p:cNvSpPr>
              <p:nvPr/>
            </p:nvSpPr>
            <p:spPr bwMode="auto">
              <a:xfrm flipV="1">
                <a:off x="4148" y="1465"/>
                <a:ext cx="482" cy="791"/>
              </a:xfrm>
              <a:custGeom>
                <a:avLst/>
                <a:gdLst>
                  <a:gd name="T0" fmla="*/ 0 w 961"/>
                  <a:gd name="T1" fmla="*/ 0 h 1652"/>
                  <a:gd name="T2" fmla="*/ 960 w 961"/>
                  <a:gd name="T3" fmla="*/ 307 h 1652"/>
                  <a:gd name="T4" fmla="*/ 960 w 961"/>
                  <a:gd name="T5" fmla="*/ 1190 h 1652"/>
                  <a:gd name="T6" fmla="*/ 0 w 961"/>
                  <a:gd name="T7" fmla="*/ 1651 h 1652"/>
                  <a:gd name="T8" fmla="*/ 0 w 961"/>
                  <a:gd name="T9" fmla="*/ 960 h 1652"/>
                  <a:gd name="T10" fmla="*/ 192 w 961"/>
                  <a:gd name="T11" fmla="*/ 806 h 1652"/>
                  <a:gd name="T12" fmla="*/ 0 w 961"/>
                  <a:gd name="T13" fmla="*/ 691 h 1652"/>
                  <a:gd name="T14" fmla="*/ 0 w 961"/>
                  <a:gd name="T15" fmla="*/ 0 h 16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1"/>
                  <a:gd name="T25" fmla="*/ 0 h 1652"/>
                  <a:gd name="T26" fmla="*/ 961 w 961"/>
                  <a:gd name="T27" fmla="*/ 1652 h 16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1" h="1652">
                    <a:moveTo>
                      <a:pt x="0" y="0"/>
                    </a:moveTo>
                    <a:lnTo>
                      <a:pt x="960" y="307"/>
                    </a:lnTo>
                    <a:lnTo>
                      <a:pt x="960" y="1190"/>
                    </a:lnTo>
                    <a:lnTo>
                      <a:pt x="0" y="1651"/>
                    </a:lnTo>
                    <a:lnTo>
                      <a:pt x="0" y="960"/>
                    </a:lnTo>
                    <a:lnTo>
                      <a:pt x="192" y="806"/>
                    </a:lnTo>
                    <a:lnTo>
                      <a:pt x="0" y="691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2" name="Line 35"/>
              <p:cNvSpPr>
                <a:spLocks noChangeShapeType="1"/>
              </p:cNvSpPr>
              <p:nvPr/>
            </p:nvSpPr>
            <p:spPr bwMode="auto">
              <a:xfrm flipV="1">
                <a:off x="3932" y="2049"/>
                <a:ext cx="22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3" name="Line 36"/>
              <p:cNvSpPr>
                <a:spLocks noChangeShapeType="1"/>
              </p:cNvSpPr>
              <p:nvPr/>
            </p:nvSpPr>
            <p:spPr bwMode="auto">
              <a:xfrm flipV="1">
                <a:off x="3932" y="1634"/>
                <a:ext cx="2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4" name="Line 37"/>
              <p:cNvSpPr>
                <a:spLocks noChangeShapeType="1"/>
              </p:cNvSpPr>
              <p:nvPr/>
            </p:nvSpPr>
            <p:spPr bwMode="auto">
              <a:xfrm flipV="1">
                <a:off x="4634" y="2004"/>
                <a:ext cx="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5" name="Line 38"/>
              <p:cNvSpPr>
                <a:spLocks noChangeShapeType="1"/>
              </p:cNvSpPr>
              <p:nvPr/>
            </p:nvSpPr>
            <p:spPr bwMode="auto">
              <a:xfrm flipV="1">
                <a:off x="4634" y="177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6" name="Line 39"/>
              <p:cNvSpPr>
                <a:spLocks noChangeShapeType="1"/>
              </p:cNvSpPr>
              <p:nvPr/>
            </p:nvSpPr>
            <p:spPr bwMode="auto">
              <a:xfrm>
                <a:off x="4379" y="1159"/>
                <a:ext cx="0" cy="4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44075" name="Rectangle 40"/>
            <p:cNvSpPr>
              <a:spLocks noChangeArrowheads="1"/>
            </p:cNvSpPr>
            <p:nvPr/>
          </p:nvSpPr>
          <p:spPr bwMode="auto">
            <a:xfrm>
              <a:off x="4231" y="929"/>
              <a:ext cx="1049" cy="6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OpSelect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    </a:t>
              </a: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 - Add, Sub, ...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     - And, Or, Xor, Not, ...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     - GT, LT, EQ, Zero, ...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    </a:t>
              </a:r>
            </a:p>
          </p:txBody>
        </p:sp>
        <p:sp>
          <p:nvSpPr>
            <p:cNvPr id="44076" name="Rectangle 41"/>
            <p:cNvSpPr>
              <a:spLocks noChangeArrowheads="1"/>
            </p:cNvSpPr>
            <p:nvPr/>
          </p:nvSpPr>
          <p:spPr bwMode="auto">
            <a:xfrm>
              <a:off x="4856" y="1677"/>
              <a:ext cx="378" cy="1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Result</a:t>
              </a:r>
            </a:p>
          </p:txBody>
        </p:sp>
        <p:sp>
          <p:nvSpPr>
            <p:cNvPr id="44077" name="Rectangle 42"/>
            <p:cNvSpPr>
              <a:spLocks noChangeArrowheads="1"/>
            </p:cNvSpPr>
            <p:nvPr/>
          </p:nvSpPr>
          <p:spPr bwMode="auto">
            <a:xfrm>
              <a:off x="4856" y="1893"/>
              <a:ext cx="415" cy="1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Comp?</a:t>
              </a:r>
            </a:p>
          </p:txBody>
        </p:sp>
        <p:sp>
          <p:nvSpPr>
            <p:cNvPr id="44078" name="Rectangle 43"/>
            <p:cNvSpPr>
              <a:spLocks noChangeArrowheads="1"/>
            </p:cNvSpPr>
            <p:nvPr/>
          </p:nvSpPr>
          <p:spPr bwMode="auto">
            <a:xfrm>
              <a:off x="3795" y="1536"/>
              <a:ext cx="158" cy="1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4079" name="Rectangle 44"/>
            <p:cNvSpPr>
              <a:spLocks noChangeArrowheads="1"/>
            </p:cNvSpPr>
            <p:nvPr/>
          </p:nvSpPr>
          <p:spPr bwMode="auto">
            <a:xfrm>
              <a:off x="3792" y="1968"/>
              <a:ext cx="154" cy="1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44080" name="Rectangle 45"/>
            <p:cNvSpPr>
              <a:spLocks noChangeArrowheads="1"/>
            </p:cNvSpPr>
            <p:nvPr/>
          </p:nvSpPr>
          <p:spPr bwMode="auto">
            <a:xfrm>
              <a:off x="4211" y="1731"/>
              <a:ext cx="35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ALU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62000" y="2063751"/>
            <a:ext cx="1524000" cy="1393826"/>
            <a:chOff x="270" y="1296"/>
            <a:chExt cx="960" cy="878"/>
          </a:xfrm>
        </p:grpSpPr>
        <p:sp>
          <p:nvSpPr>
            <p:cNvPr id="44058" name="Line 47"/>
            <p:cNvSpPr>
              <a:spLocks noChangeShapeType="1"/>
            </p:cNvSpPr>
            <p:nvPr/>
          </p:nvSpPr>
          <p:spPr bwMode="auto">
            <a:xfrm>
              <a:off x="1003" y="185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59" name="Freeform 48"/>
            <p:cNvSpPr>
              <a:spLocks/>
            </p:cNvSpPr>
            <p:nvPr/>
          </p:nvSpPr>
          <p:spPr bwMode="auto">
            <a:xfrm>
              <a:off x="861" y="1385"/>
              <a:ext cx="1" cy="260"/>
            </a:xfrm>
            <a:custGeom>
              <a:avLst/>
              <a:gdLst>
                <a:gd name="T0" fmla="*/ 0 w 1"/>
                <a:gd name="T1" fmla="*/ 0 h 385"/>
                <a:gd name="T2" fmla="*/ 0 w 1"/>
                <a:gd name="T3" fmla="*/ 0 h 385"/>
                <a:gd name="T4" fmla="*/ 0 w 1"/>
                <a:gd name="T5" fmla="*/ 384 h 385"/>
                <a:gd name="T6" fmla="*/ 0 60000 65536"/>
                <a:gd name="T7" fmla="*/ 0 60000 65536"/>
                <a:gd name="T8" fmla="*/ 0 60000 65536"/>
                <a:gd name="T9" fmla="*/ 0 w 1"/>
                <a:gd name="T10" fmla="*/ 0 h 385"/>
                <a:gd name="T11" fmla="*/ 1 w 1"/>
                <a:gd name="T12" fmla="*/ 385 h 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85">
                  <a:moveTo>
                    <a:pt x="0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60" name="Rectangle 49"/>
            <p:cNvSpPr>
              <a:spLocks noChangeArrowheads="1"/>
            </p:cNvSpPr>
            <p:nvPr/>
          </p:nvSpPr>
          <p:spPr bwMode="auto">
            <a:xfrm>
              <a:off x="601" y="1296"/>
              <a:ext cx="24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Sel</a:t>
              </a:r>
            </a:p>
          </p:txBody>
        </p:sp>
        <p:sp>
          <p:nvSpPr>
            <p:cNvPr id="44061" name="Rectangle 50"/>
            <p:cNvSpPr>
              <a:spLocks noChangeArrowheads="1"/>
            </p:cNvSpPr>
            <p:nvPr/>
          </p:nvSpPr>
          <p:spPr bwMode="auto">
            <a:xfrm>
              <a:off x="1038" y="1673"/>
              <a:ext cx="19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O</a:t>
              </a:r>
            </a:p>
          </p:txBody>
        </p:sp>
        <p:sp>
          <p:nvSpPr>
            <p:cNvPr id="44062" name="Line 51"/>
            <p:cNvSpPr>
              <a:spLocks noChangeShapeType="1"/>
            </p:cNvSpPr>
            <p:nvPr/>
          </p:nvSpPr>
          <p:spPr bwMode="auto">
            <a:xfrm>
              <a:off x="458" y="1677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63" name="Rectangle 52"/>
            <p:cNvSpPr>
              <a:spLocks noChangeArrowheads="1"/>
            </p:cNvSpPr>
            <p:nvPr/>
          </p:nvSpPr>
          <p:spPr bwMode="auto">
            <a:xfrm>
              <a:off x="270" y="1529"/>
              <a:ext cx="281" cy="6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  <a:r>
                <a:rPr lang="en-US" sz="1400" baseline="-25000">
                  <a:solidFill>
                    <a:srgbClr val="56127A"/>
                  </a:solidFill>
                  <a:latin typeface="Calibri"/>
                  <a:cs typeface="Calibri"/>
                </a:rPr>
                <a:t>0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  <a:r>
                <a:rPr lang="en-US" sz="1400" baseline="-25000">
                  <a:solidFill>
                    <a:srgbClr val="56127A"/>
                  </a:solidFill>
                  <a:latin typeface="Calibri"/>
                  <a:cs typeface="Calibri"/>
                </a:rPr>
                <a:t>1</a:t>
              </a:r>
            </a:p>
            <a:p>
              <a:pPr>
                <a:spcBef>
                  <a:spcPct val="0"/>
                </a:spcBef>
              </a:pPr>
              <a:endParaRPr lang="en-US" sz="1400" baseline="-2500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endParaRPr lang="en-US" sz="1400" baseline="-2500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  <a:r>
                <a:rPr lang="en-US" sz="1400" baseline="-25000">
                  <a:solidFill>
                    <a:srgbClr val="56127A"/>
                  </a:solidFill>
                  <a:latin typeface="Calibri"/>
                  <a:cs typeface="Calibri"/>
                </a:rPr>
                <a:t>n-1</a:t>
              </a:r>
            </a:p>
          </p:txBody>
        </p:sp>
        <p:sp>
          <p:nvSpPr>
            <p:cNvPr id="44064" name="Line 53"/>
            <p:cNvSpPr>
              <a:spLocks noChangeShapeType="1"/>
            </p:cNvSpPr>
            <p:nvPr/>
          </p:nvSpPr>
          <p:spPr bwMode="auto">
            <a:xfrm>
              <a:off x="458" y="1774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65" name="Line 54"/>
            <p:cNvSpPr>
              <a:spLocks noChangeShapeType="1"/>
            </p:cNvSpPr>
            <p:nvPr/>
          </p:nvSpPr>
          <p:spPr bwMode="auto">
            <a:xfrm>
              <a:off x="458" y="2066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66" name="Rectangle 55"/>
            <p:cNvSpPr>
              <a:spLocks noChangeArrowheads="1"/>
            </p:cNvSpPr>
            <p:nvPr/>
          </p:nvSpPr>
          <p:spPr bwMode="auto">
            <a:xfrm>
              <a:off x="698" y="1781"/>
              <a:ext cx="320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Mux</a:t>
              </a:r>
            </a:p>
          </p:txBody>
        </p:sp>
        <p:sp>
          <p:nvSpPr>
            <p:cNvPr id="44067" name="AutoShape 56"/>
            <p:cNvSpPr>
              <a:spLocks noChangeArrowheads="1"/>
            </p:cNvSpPr>
            <p:nvPr/>
          </p:nvSpPr>
          <p:spPr bwMode="auto">
            <a:xfrm rot="-5400000">
              <a:off x="592" y="1723"/>
              <a:ext cx="547" cy="285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4068" name="Group 57"/>
            <p:cNvGrpSpPr>
              <a:grpSpLocks/>
            </p:cNvGrpSpPr>
            <p:nvPr/>
          </p:nvGrpSpPr>
          <p:grpSpPr bwMode="auto">
            <a:xfrm>
              <a:off x="481" y="1674"/>
              <a:ext cx="166" cy="413"/>
              <a:chOff x="4284" y="1898"/>
              <a:chExt cx="235" cy="610"/>
            </a:xfrm>
          </p:grpSpPr>
          <p:sp>
            <p:nvSpPr>
              <p:cNvPr id="44071" name="Rectangle 58"/>
              <p:cNvSpPr>
                <a:spLocks noChangeArrowheads="1"/>
              </p:cNvSpPr>
              <p:nvPr/>
            </p:nvSpPr>
            <p:spPr bwMode="auto">
              <a:xfrm>
                <a:off x="4287" y="1898"/>
                <a:ext cx="232" cy="4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  <p:sp>
            <p:nvSpPr>
              <p:cNvPr id="44072" name="Rectangle 59"/>
              <p:cNvSpPr>
                <a:spLocks noChangeArrowheads="1"/>
              </p:cNvSpPr>
              <p:nvPr/>
            </p:nvSpPr>
            <p:spPr bwMode="auto">
              <a:xfrm>
                <a:off x="4285" y="1985"/>
                <a:ext cx="232" cy="4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  <p:sp>
            <p:nvSpPr>
              <p:cNvPr id="44073" name="Rectangle 60"/>
              <p:cNvSpPr>
                <a:spLocks noChangeArrowheads="1"/>
              </p:cNvSpPr>
              <p:nvPr/>
            </p:nvSpPr>
            <p:spPr bwMode="auto">
              <a:xfrm>
                <a:off x="4284" y="2081"/>
                <a:ext cx="222" cy="4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</p:grpSp>
        <p:sp>
          <p:nvSpPr>
            <p:cNvPr id="44069" name="Freeform 61"/>
            <p:cNvSpPr>
              <a:spLocks/>
            </p:cNvSpPr>
            <p:nvPr/>
          </p:nvSpPr>
          <p:spPr bwMode="auto">
            <a:xfrm>
              <a:off x="821" y="1488"/>
              <a:ext cx="72" cy="68"/>
            </a:xfrm>
            <a:custGeom>
              <a:avLst/>
              <a:gdLst>
                <a:gd name="T0" fmla="*/ 72 w 72"/>
                <a:gd name="T1" fmla="*/ 0 h 68"/>
                <a:gd name="T2" fmla="*/ 0 w 72"/>
                <a:gd name="T3" fmla="*/ 68 h 68"/>
                <a:gd name="T4" fmla="*/ 0 60000 65536"/>
                <a:gd name="T5" fmla="*/ 0 60000 65536"/>
                <a:gd name="T6" fmla="*/ 0 w 72"/>
                <a:gd name="T7" fmla="*/ 0 h 68"/>
                <a:gd name="T8" fmla="*/ 72 w 72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68">
                  <a:moveTo>
                    <a:pt x="72" y="0"/>
                  </a:moveTo>
                  <a:lnTo>
                    <a:pt x="0" y="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70" name="Rectangle 62"/>
            <p:cNvSpPr>
              <a:spLocks noChangeArrowheads="1"/>
            </p:cNvSpPr>
            <p:nvPr/>
          </p:nvSpPr>
          <p:spPr bwMode="auto">
            <a:xfrm>
              <a:off x="843" y="1444"/>
              <a:ext cx="263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  <a:latin typeface="Calibri"/>
                  <a:cs typeface="Calibri"/>
                </a:rPr>
                <a:t>lg(n)</a:t>
              </a:r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4348163" y="2362200"/>
            <a:ext cx="1838325" cy="1103313"/>
            <a:chOff x="2739" y="1488"/>
            <a:chExt cx="1158" cy="695"/>
          </a:xfrm>
        </p:grpSpPr>
        <p:sp>
          <p:nvSpPr>
            <p:cNvPr id="44044" name="Line 81"/>
            <p:cNvSpPr>
              <a:spLocks noChangeShapeType="1"/>
            </p:cNvSpPr>
            <p:nvPr/>
          </p:nvSpPr>
          <p:spPr bwMode="auto">
            <a:xfrm flipH="1">
              <a:off x="2834" y="1845"/>
              <a:ext cx="249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45" name="Rectangle 82"/>
            <p:cNvSpPr>
              <a:spLocks noChangeArrowheads="1"/>
            </p:cNvSpPr>
            <p:nvPr/>
          </p:nvSpPr>
          <p:spPr bwMode="auto">
            <a:xfrm flipH="1">
              <a:off x="2739" y="1676"/>
              <a:ext cx="181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4046" name="Line 83"/>
            <p:cNvSpPr>
              <a:spLocks noChangeShapeType="1"/>
            </p:cNvSpPr>
            <p:nvPr/>
          </p:nvSpPr>
          <p:spPr bwMode="auto">
            <a:xfrm flipH="1">
              <a:off x="3282" y="1588"/>
              <a:ext cx="2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47" name="Line 84"/>
            <p:cNvSpPr>
              <a:spLocks noChangeShapeType="1"/>
            </p:cNvSpPr>
            <p:nvPr/>
          </p:nvSpPr>
          <p:spPr bwMode="auto">
            <a:xfrm flipH="1">
              <a:off x="3282" y="1702"/>
              <a:ext cx="2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48" name="Line 85"/>
            <p:cNvSpPr>
              <a:spLocks noChangeShapeType="1"/>
            </p:cNvSpPr>
            <p:nvPr/>
          </p:nvSpPr>
          <p:spPr bwMode="auto">
            <a:xfrm flipH="1">
              <a:off x="3282" y="2087"/>
              <a:ext cx="2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49" name="Rectangle 86"/>
            <p:cNvSpPr>
              <a:spLocks noChangeArrowheads="1"/>
            </p:cNvSpPr>
            <p:nvPr/>
          </p:nvSpPr>
          <p:spPr bwMode="auto">
            <a:xfrm rot="16200000" flipH="1">
              <a:off x="2888" y="1717"/>
              <a:ext cx="649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Calibri"/>
                  <a:cs typeface="Calibri"/>
                </a:rPr>
                <a:t>Decoder</a:t>
              </a:r>
            </a:p>
          </p:txBody>
        </p:sp>
        <p:grpSp>
          <p:nvGrpSpPr>
            <p:cNvPr id="44050" name="Group 87"/>
            <p:cNvGrpSpPr>
              <a:grpSpLocks/>
            </p:cNvGrpSpPr>
            <p:nvPr/>
          </p:nvGrpSpPr>
          <p:grpSpPr bwMode="auto">
            <a:xfrm>
              <a:off x="3382" y="1608"/>
              <a:ext cx="166" cy="413"/>
              <a:chOff x="4284" y="1898"/>
              <a:chExt cx="235" cy="610"/>
            </a:xfrm>
          </p:grpSpPr>
          <p:sp>
            <p:nvSpPr>
              <p:cNvPr id="44055" name="Rectangle 88"/>
              <p:cNvSpPr>
                <a:spLocks noChangeArrowheads="1"/>
              </p:cNvSpPr>
              <p:nvPr/>
            </p:nvSpPr>
            <p:spPr bwMode="auto">
              <a:xfrm>
                <a:off x="4287" y="1898"/>
                <a:ext cx="232" cy="4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  <p:sp>
            <p:nvSpPr>
              <p:cNvPr id="44056" name="Rectangle 89"/>
              <p:cNvSpPr>
                <a:spLocks noChangeArrowheads="1"/>
              </p:cNvSpPr>
              <p:nvPr/>
            </p:nvSpPr>
            <p:spPr bwMode="auto">
              <a:xfrm>
                <a:off x="4285" y="1985"/>
                <a:ext cx="232" cy="4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  <p:sp>
            <p:nvSpPr>
              <p:cNvPr id="44057" name="Rectangle 90"/>
              <p:cNvSpPr>
                <a:spLocks noChangeArrowheads="1"/>
              </p:cNvSpPr>
              <p:nvPr/>
            </p:nvSpPr>
            <p:spPr bwMode="auto">
              <a:xfrm>
                <a:off x="4284" y="2081"/>
                <a:ext cx="222" cy="4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Calibri"/>
                    <a:cs typeface="Calibri"/>
                  </a:rPr>
                  <a:t>.</a:t>
                </a:r>
              </a:p>
            </p:txBody>
          </p:sp>
        </p:grpSp>
        <p:sp>
          <p:nvSpPr>
            <p:cNvPr id="44051" name="Rectangle 91"/>
            <p:cNvSpPr>
              <a:spLocks noChangeArrowheads="1"/>
            </p:cNvSpPr>
            <p:nvPr/>
          </p:nvSpPr>
          <p:spPr bwMode="auto">
            <a:xfrm flipH="1">
              <a:off x="3539" y="1502"/>
              <a:ext cx="358" cy="6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O</a:t>
              </a:r>
              <a:r>
                <a:rPr lang="en-US" sz="1200" baseline="-25000">
                  <a:solidFill>
                    <a:srgbClr val="56127A"/>
                  </a:solidFill>
                  <a:latin typeface="Calibri"/>
                  <a:cs typeface="Calibri"/>
                </a:rPr>
                <a:t>0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O</a:t>
              </a:r>
              <a:r>
                <a:rPr lang="en-US" sz="1200" baseline="-25000">
                  <a:solidFill>
                    <a:srgbClr val="56127A"/>
                  </a:solidFill>
                  <a:latin typeface="Calibri"/>
                  <a:cs typeface="Calibri"/>
                </a:rPr>
                <a:t>1</a:t>
              </a:r>
            </a:p>
            <a:p>
              <a:pPr>
                <a:spcBef>
                  <a:spcPct val="0"/>
                </a:spcBef>
              </a:pPr>
              <a:endParaRPr lang="en-US" sz="1200" baseline="-2500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endParaRPr lang="en-US" sz="1200" baseline="-2500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endParaRPr lang="en-US" sz="1200" baseline="-2500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O</a:t>
              </a:r>
              <a:r>
                <a:rPr lang="en-US" sz="1200" baseline="-25000">
                  <a:solidFill>
                    <a:srgbClr val="56127A"/>
                  </a:solidFill>
                  <a:latin typeface="Calibri"/>
                  <a:cs typeface="Calibri"/>
                </a:rPr>
                <a:t>n-1</a:t>
              </a:r>
            </a:p>
          </p:txBody>
        </p:sp>
        <p:sp>
          <p:nvSpPr>
            <p:cNvPr id="44052" name="AutoShape 92"/>
            <p:cNvSpPr>
              <a:spLocks noChangeArrowheads="1"/>
            </p:cNvSpPr>
            <p:nvPr/>
          </p:nvSpPr>
          <p:spPr bwMode="auto">
            <a:xfrm rot="5400000" flipH="1">
              <a:off x="2856" y="1756"/>
              <a:ext cx="665" cy="190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53" name="Freeform 93"/>
            <p:cNvSpPr>
              <a:spLocks/>
            </p:cNvSpPr>
            <p:nvPr/>
          </p:nvSpPr>
          <p:spPr bwMode="auto">
            <a:xfrm>
              <a:off x="2911" y="1820"/>
              <a:ext cx="72" cy="68"/>
            </a:xfrm>
            <a:custGeom>
              <a:avLst/>
              <a:gdLst>
                <a:gd name="T0" fmla="*/ 72 w 72"/>
                <a:gd name="T1" fmla="*/ 0 h 68"/>
                <a:gd name="T2" fmla="*/ 0 w 72"/>
                <a:gd name="T3" fmla="*/ 68 h 68"/>
                <a:gd name="T4" fmla="*/ 0 60000 65536"/>
                <a:gd name="T5" fmla="*/ 0 60000 65536"/>
                <a:gd name="T6" fmla="*/ 0 w 72"/>
                <a:gd name="T7" fmla="*/ 0 h 68"/>
                <a:gd name="T8" fmla="*/ 72 w 72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68">
                  <a:moveTo>
                    <a:pt x="72" y="0"/>
                  </a:moveTo>
                  <a:lnTo>
                    <a:pt x="0" y="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054" name="Rectangle 94"/>
            <p:cNvSpPr>
              <a:spLocks noChangeArrowheads="1"/>
            </p:cNvSpPr>
            <p:nvPr/>
          </p:nvSpPr>
          <p:spPr bwMode="auto">
            <a:xfrm>
              <a:off x="2806" y="1845"/>
              <a:ext cx="263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  <a:latin typeface="Calibri"/>
                  <a:cs typeface="Calibri"/>
                </a:rPr>
                <a:t>lg(n)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/>
      <p:bldP spid="121037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Files</a:t>
            </a:r>
            <a:endParaRPr lang="en-US"/>
          </a:p>
        </p:txBody>
      </p:sp>
      <p:sp>
        <p:nvSpPr>
          <p:cNvPr id="1212449" name="Rectangle 3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Reads are combinational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742E-BBDD-BA4C-AEFC-FA4ABEECA48F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7975" y="3627437"/>
            <a:ext cx="5608638" cy="1782763"/>
            <a:chOff x="994" y="816"/>
            <a:chExt cx="3533" cy="1123"/>
          </a:xfrm>
        </p:grpSpPr>
        <p:sp>
          <p:nvSpPr>
            <p:cNvPr id="46133" name="Rectangle 4"/>
            <p:cNvSpPr>
              <a:spLocks noChangeArrowheads="1"/>
            </p:cNvSpPr>
            <p:nvPr/>
          </p:nvSpPr>
          <p:spPr bwMode="auto">
            <a:xfrm>
              <a:off x="2379" y="1133"/>
              <a:ext cx="1048" cy="80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34" name="Line 5"/>
            <p:cNvSpPr>
              <a:spLocks noChangeShapeType="1"/>
            </p:cNvSpPr>
            <p:nvPr/>
          </p:nvSpPr>
          <p:spPr bwMode="auto">
            <a:xfrm>
              <a:off x="1923" y="1252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35" name="Line 6"/>
            <p:cNvSpPr>
              <a:spLocks noChangeShapeType="1"/>
            </p:cNvSpPr>
            <p:nvPr/>
          </p:nvSpPr>
          <p:spPr bwMode="auto">
            <a:xfrm>
              <a:off x="1928" y="1428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36" name="Line 7"/>
            <p:cNvSpPr>
              <a:spLocks noChangeShapeType="1"/>
            </p:cNvSpPr>
            <p:nvPr/>
          </p:nvSpPr>
          <p:spPr bwMode="auto">
            <a:xfrm>
              <a:off x="1923" y="1673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6137" name="Group 8"/>
            <p:cNvGrpSpPr>
              <a:grpSpLocks/>
            </p:cNvGrpSpPr>
            <p:nvPr/>
          </p:nvGrpSpPr>
          <p:grpSpPr bwMode="auto">
            <a:xfrm>
              <a:off x="3426" y="1157"/>
              <a:ext cx="1101" cy="212"/>
              <a:chOff x="3394" y="1142"/>
              <a:chExt cx="1372" cy="235"/>
            </a:xfrm>
          </p:grpSpPr>
          <p:sp>
            <p:nvSpPr>
              <p:cNvPr id="46160" name="Line 9"/>
              <p:cNvSpPr>
                <a:spLocks noChangeShapeType="1"/>
              </p:cNvSpPr>
              <p:nvPr/>
            </p:nvSpPr>
            <p:spPr bwMode="auto">
              <a:xfrm>
                <a:off x="3394" y="1252"/>
                <a:ext cx="5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61" name="Rectangle 10"/>
              <p:cNvSpPr>
                <a:spLocks noChangeArrowheads="1"/>
              </p:cNvSpPr>
              <p:nvPr/>
            </p:nvSpPr>
            <p:spPr bwMode="auto">
              <a:xfrm>
                <a:off x="3904" y="1142"/>
                <a:ext cx="862" cy="2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ReadData1</a:t>
                </a:r>
              </a:p>
            </p:txBody>
          </p:sp>
        </p:grpSp>
        <p:sp>
          <p:nvSpPr>
            <p:cNvPr id="46138" name="Rectangle 11"/>
            <p:cNvSpPr>
              <a:spLocks noChangeArrowheads="1"/>
            </p:cNvSpPr>
            <p:nvPr/>
          </p:nvSpPr>
          <p:spPr bwMode="auto">
            <a:xfrm>
              <a:off x="3762" y="1513"/>
              <a:ext cx="749" cy="1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39" name="Rectangle 12"/>
            <p:cNvSpPr>
              <a:spLocks noChangeArrowheads="1"/>
            </p:cNvSpPr>
            <p:nvPr/>
          </p:nvSpPr>
          <p:spPr bwMode="auto">
            <a:xfrm>
              <a:off x="1211" y="1144"/>
              <a:ext cx="59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ReadSel1</a:t>
              </a:r>
            </a:p>
          </p:txBody>
        </p:sp>
        <p:sp>
          <p:nvSpPr>
            <p:cNvPr id="46140" name="Rectangle 13"/>
            <p:cNvSpPr>
              <a:spLocks noChangeArrowheads="1"/>
            </p:cNvSpPr>
            <p:nvPr/>
          </p:nvSpPr>
          <p:spPr bwMode="auto">
            <a:xfrm>
              <a:off x="1211" y="1309"/>
              <a:ext cx="59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ReadSel2</a:t>
              </a:r>
            </a:p>
          </p:txBody>
        </p:sp>
        <p:sp>
          <p:nvSpPr>
            <p:cNvPr id="46141" name="Rectangle 14"/>
            <p:cNvSpPr>
              <a:spLocks noChangeArrowheads="1"/>
            </p:cNvSpPr>
            <p:nvPr/>
          </p:nvSpPr>
          <p:spPr bwMode="auto">
            <a:xfrm>
              <a:off x="1076" y="1555"/>
              <a:ext cx="68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    WriteSel</a:t>
              </a:r>
            </a:p>
          </p:txBody>
        </p:sp>
        <p:sp>
          <p:nvSpPr>
            <p:cNvPr id="46142" name="Rectangle 15"/>
            <p:cNvSpPr>
              <a:spLocks noChangeArrowheads="1"/>
            </p:cNvSpPr>
            <p:nvPr/>
          </p:nvSpPr>
          <p:spPr bwMode="auto">
            <a:xfrm>
              <a:off x="2622" y="1272"/>
              <a:ext cx="597" cy="5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Register 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file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2R+1W</a:t>
              </a:r>
            </a:p>
          </p:txBody>
        </p:sp>
        <p:sp>
          <p:nvSpPr>
            <p:cNvPr id="46143" name="Line 16"/>
            <p:cNvSpPr>
              <a:spLocks noChangeShapeType="1"/>
            </p:cNvSpPr>
            <p:nvPr/>
          </p:nvSpPr>
          <p:spPr bwMode="auto">
            <a:xfrm>
              <a:off x="3424" y="1442"/>
              <a:ext cx="4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44" name="Rectangle 17"/>
            <p:cNvSpPr>
              <a:spLocks noChangeArrowheads="1"/>
            </p:cNvSpPr>
            <p:nvPr/>
          </p:nvSpPr>
          <p:spPr bwMode="auto">
            <a:xfrm>
              <a:off x="3830" y="1329"/>
              <a:ext cx="692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ReadData2</a:t>
              </a:r>
            </a:p>
          </p:txBody>
        </p:sp>
        <p:sp>
          <p:nvSpPr>
            <p:cNvPr id="46145" name="Line 18"/>
            <p:cNvSpPr>
              <a:spLocks noChangeShapeType="1"/>
            </p:cNvSpPr>
            <p:nvPr/>
          </p:nvSpPr>
          <p:spPr bwMode="auto">
            <a:xfrm>
              <a:off x="1928" y="1831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46" name="Rectangle 19"/>
            <p:cNvSpPr>
              <a:spLocks noChangeArrowheads="1"/>
            </p:cNvSpPr>
            <p:nvPr/>
          </p:nvSpPr>
          <p:spPr bwMode="auto">
            <a:xfrm>
              <a:off x="994" y="1718"/>
              <a:ext cx="77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    WriteData</a:t>
              </a:r>
            </a:p>
          </p:txBody>
        </p:sp>
        <p:sp>
          <p:nvSpPr>
            <p:cNvPr id="46147" name="Rectangle 20"/>
            <p:cNvSpPr>
              <a:spLocks noChangeArrowheads="1"/>
            </p:cNvSpPr>
            <p:nvPr/>
          </p:nvSpPr>
          <p:spPr bwMode="auto">
            <a:xfrm>
              <a:off x="2736" y="816"/>
              <a:ext cx="29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WE</a:t>
              </a:r>
            </a:p>
          </p:txBody>
        </p:sp>
        <p:sp>
          <p:nvSpPr>
            <p:cNvPr id="46148" name="Line 21"/>
            <p:cNvSpPr>
              <a:spLocks noChangeShapeType="1"/>
            </p:cNvSpPr>
            <p:nvPr/>
          </p:nvSpPr>
          <p:spPr bwMode="auto">
            <a:xfrm>
              <a:off x="2893" y="985"/>
              <a:ext cx="0" cy="1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49" name="Line 22"/>
            <p:cNvSpPr>
              <a:spLocks noChangeShapeType="1"/>
            </p:cNvSpPr>
            <p:nvPr/>
          </p:nvSpPr>
          <p:spPr bwMode="auto">
            <a:xfrm>
              <a:off x="2549" y="985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50" name="Rectangle 23"/>
            <p:cNvSpPr>
              <a:spLocks noChangeArrowheads="1"/>
            </p:cNvSpPr>
            <p:nvPr/>
          </p:nvSpPr>
          <p:spPr bwMode="auto">
            <a:xfrm>
              <a:off x="2304" y="816"/>
              <a:ext cx="39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Clock</a:t>
              </a:r>
            </a:p>
          </p:txBody>
        </p:sp>
        <p:sp>
          <p:nvSpPr>
            <p:cNvPr id="46151" name="Line 24"/>
            <p:cNvSpPr>
              <a:spLocks noChangeShapeType="1"/>
            </p:cNvSpPr>
            <p:nvPr/>
          </p:nvSpPr>
          <p:spPr bwMode="auto">
            <a:xfrm>
              <a:off x="2512" y="1144"/>
              <a:ext cx="35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52" name="Line 25"/>
            <p:cNvSpPr>
              <a:spLocks noChangeShapeType="1"/>
            </p:cNvSpPr>
            <p:nvPr/>
          </p:nvSpPr>
          <p:spPr bwMode="auto">
            <a:xfrm flipV="1">
              <a:off x="2545" y="1136"/>
              <a:ext cx="4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6153" name="Rectangle 26"/>
            <p:cNvSpPr>
              <a:spLocks noChangeArrowheads="1"/>
            </p:cNvSpPr>
            <p:nvPr/>
          </p:nvSpPr>
          <p:spPr bwMode="auto">
            <a:xfrm>
              <a:off x="3212" y="1167"/>
              <a:ext cx="24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rd1</a:t>
              </a:r>
            </a:p>
          </p:txBody>
        </p:sp>
        <p:sp>
          <p:nvSpPr>
            <p:cNvPr id="46154" name="Rectangle 27"/>
            <p:cNvSpPr>
              <a:spLocks noChangeArrowheads="1"/>
            </p:cNvSpPr>
            <p:nvPr/>
          </p:nvSpPr>
          <p:spPr bwMode="auto">
            <a:xfrm>
              <a:off x="2343" y="1155"/>
              <a:ext cx="2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rs1</a:t>
              </a:r>
            </a:p>
          </p:txBody>
        </p:sp>
        <p:sp>
          <p:nvSpPr>
            <p:cNvPr id="46155" name="Rectangle 28"/>
            <p:cNvSpPr>
              <a:spLocks noChangeArrowheads="1"/>
            </p:cNvSpPr>
            <p:nvPr/>
          </p:nvSpPr>
          <p:spPr bwMode="auto">
            <a:xfrm>
              <a:off x="2342" y="1332"/>
              <a:ext cx="2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rs2</a:t>
              </a:r>
            </a:p>
          </p:txBody>
        </p:sp>
        <p:sp>
          <p:nvSpPr>
            <p:cNvPr id="46156" name="Rectangle 29"/>
            <p:cNvSpPr>
              <a:spLocks noChangeArrowheads="1"/>
            </p:cNvSpPr>
            <p:nvPr/>
          </p:nvSpPr>
          <p:spPr bwMode="auto">
            <a:xfrm>
              <a:off x="2347" y="1579"/>
              <a:ext cx="22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ws</a:t>
              </a:r>
            </a:p>
          </p:txBody>
        </p:sp>
        <p:sp>
          <p:nvSpPr>
            <p:cNvPr id="46157" name="Rectangle 30"/>
            <p:cNvSpPr>
              <a:spLocks noChangeArrowheads="1"/>
            </p:cNvSpPr>
            <p:nvPr/>
          </p:nvSpPr>
          <p:spPr bwMode="auto">
            <a:xfrm>
              <a:off x="2344" y="1735"/>
              <a:ext cx="2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wd</a:t>
              </a:r>
            </a:p>
          </p:txBody>
        </p:sp>
        <p:sp>
          <p:nvSpPr>
            <p:cNvPr id="46158" name="Rectangle 31"/>
            <p:cNvSpPr>
              <a:spLocks noChangeArrowheads="1"/>
            </p:cNvSpPr>
            <p:nvPr/>
          </p:nvSpPr>
          <p:spPr bwMode="auto">
            <a:xfrm>
              <a:off x="3206" y="1352"/>
              <a:ext cx="24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rd2</a:t>
              </a:r>
            </a:p>
          </p:txBody>
        </p:sp>
        <p:sp>
          <p:nvSpPr>
            <p:cNvPr id="46159" name="Rectangle 32"/>
            <p:cNvSpPr>
              <a:spLocks noChangeArrowheads="1"/>
            </p:cNvSpPr>
            <p:nvPr/>
          </p:nvSpPr>
          <p:spPr bwMode="auto">
            <a:xfrm>
              <a:off x="2768" y="1099"/>
              <a:ext cx="2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Calibri"/>
                  <a:cs typeface="Calibri"/>
                </a:rPr>
                <a:t>we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424113" y="1717676"/>
            <a:ext cx="3490912" cy="1677988"/>
            <a:chOff x="3360" y="2742"/>
            <a:chExt cx="2199" cy="1057"/>
          </a:xfrm>
        </p:grpSpPr>
        <p:grpSp>
          <p:nvGrpSpPr>
            <p:cNvPr id="46089" name="Group 35"/>
            <p:cNvGrpSpPr>
              <a:grpSpLocks/>
            </p:cNvGrpSpPr>
            <p:nvPr/>
          </p:nvGrpSpPr>
          <p:grpSpPr bwMode="auto">
            <a:xfrm>
              <a:off x="3360" y="2880"/>
              <a:ext cx="2199" cy="919"/>
              <a:chOff x="3360" y="2880"/>
              <a:chExt cx="2199" cy="919"/>
            </a:xfrm>
          </p:grpSpPr>
          <p:sp>
            <p:nvSpPr>
              <p:cNvPr id="46091" name="Rectangle 36"/>
              <p:cNvSpPr>
                <a:spLocks noChangeArrowheads="1"/>
              </p:cNvSpPr>
              <p:nvPr/>
            </p:nvSpPr>
            <p:spPr bwMode="auto">
              <a:xfrm>
                <a:off x="3775" y="3170"/>
                <a:ext cx="1784" cy="3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092" name="Freeform 37"/>
              <p:cNvSpPr>
                <a:spLocks/>
              </p:cNvSpPr>
              <p:nvPr/>
            </p:nvSpPr>
            <p:spPr bwMode="auto">
              <a:xfrm>
                <a:off x="3912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093" name="Rectangle 38"/>
              <p:cNvSpPr>
                <a:spLocks noChangeArrowheads="1"/>
              </p:cNvSpPr>
              <p:nvPr/>
            </p:nvSpPr>
            <p:spPr bwMode="auto">
              <a:xfrm>
                <a:off x="3912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094" name="Rectangle 39"/>
              <p:cNvSpPr>
                <a:spLocks noChangeArrowheads="1"/>
              </p:cNvSpPr>
              <p:nvPr/>
            </p:nvSpPr>
            <p:spPr bwMode="auto">
              <a:xfrm>
                <a:off x="3961" y="3250"/>
                <a:ext cx="160" cy="20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ff</a:t>
                </a:r>
              </a:p>
            </p:txBody>
          </p:sp>
          <p:sp>
            <p:nvSpPr>
              <p:cNvPr id="46095" name="Line 40"/>
              <p:cNvSpPr>
                <a:spLocks noChangeShapeType="1"/>
              </p:cNvSpPr>
              <p:nvPr/>
            </p:nvSpPr>
            <p:spPr bwMode="auto">
              <a:xfrm>
                <a:off x="4041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096" name="Line 41"/>
              <p:cNvSpPr>
                <a:spLocks noChangeShapeType="1"/>
              </p:cNvSpPr>
              <p:nvPr/>
            </p:nvSpPr>
            <p:spPr bwMode="auto">
              <a:xfrm>
                <a:off x="4041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097" name="Rectangle 42"/>
              <p:cNvSpPr>
                <a:spLocks noChangeArrowheads="1"/>
              </p:cNvSpPr>
              <p:nvPr/>
            </p:nvSpPr>
            <p:spPr bwMode="auto">
              <a:xfrm>
                <a:off x="3941" y="3610"/>
                <a:ext cx="201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0</a:t>
                </a:r>
              </a:p>
            </p:txBody>
          </p:sp>
          <p:sp>
            <p:nvSpPr>
              <p:cNvPr id="46098" name="Rectangle 43"/>
              <p:cNvSpPr>
                <a:spLocks noChangeArrowheads="1"/>
              </p:cNvSpPr>
              <p:nvPr/>
            </p:nvSpPr>
            <p:spPr bwMode="auto">
              <a:xfrm>
                <a:off x="3944" y="2938"/>
                <a:ext cx="194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0</a:t>
                </a:r>
              </a:p>
            </p:txBody>
          </p:sp>
          <p:sp>
            <p:nvSpPr>
              <p:cNvPr id="46099" name="Rectangle 44"/>
              <p:cNvSpPr>
                <a:spLocks noChangeArrowheads="1"/>
              </p:cNvSpPr>
              <p:nvPr/>
            </p:nvSpPr>
            <p:spPr bwMode="auto">
              <a:xfrm>
                <a:off x="3360" y="3300"/>
                <a:ext cx="253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  <a:latin typeface="Calibri"/>
                    <a:cs typeface="Calibri"/>
                  </a:rPr>
                  <a:t>Clk</a:t>
                </a:r>
              </a:p>
            </p:txBody>
          </p:sp>
          <p:sp>
            <p:nvSpPr>
              <p:cNvPr id="46100" name="Line 45"/>
              <p:cNvSpPr>
                <a:spLocks noChangeShapeType="1"/>
              </p:cNvSpPr>
              <p:nvPr/>
            </p:nvSpPr>
            <p:spPr bwMode="auto">
              <a:xfrm>
                <a:off x="3612" y="3298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01" name="Rectangle 46"/>
              <p:cNvSpPr>
                <a:spLocks noChangeArrowheads="1"/>
              </p:cNvSpPr>
              <p:nvPr/>
            </p:nvSpPr>
            <p:spPr bwMode="auto">
              <a:xfrm>
                <a:off x="3391" y="3156"/>
                <a:ext cx="230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  <a:latin typeface="Calibri"/>
                    <a:cs typeface="Calibri"/>
                  </a:rPr>
                  <a:t>En</a:t>
                </a:r>
              </a:p>
            </p:txBody>
          </p:sp>
          <p:sp>
            <p:nvSpPr>
              <p:cNvPr id="46102" name="Freeform 47"/>
              <p:cNvSpPr>
                <a:spLocks/>
              </p:cNvSpPr>
              <p:nvPr/>
            </p:nvSpPr>
            <p:spPr bwMode="auto">
              <a:xfrm>
                <a:off x="4251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03" name="Rectangle 48"/>
              <p:cNvSpPr>
                <a:spLocks noChangeArrowheads="1"/>
              </p:cNvSpPr>
              <p:nvPr/>
            </p:nvSpPr>
            <p:spPr bwMode="auto">
              <a:xfrm>
                <a:off x="4251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04" name="Rectangle 49"/>
              <p:cNvSpPr>
                <a:spLocks noChangeArrowheads="1"/>
              </p:cNvSpPr>
              <p:nvPr/>
            </p:nvSpPr>
            <p:spPr bwMode="auto">
              <a:xfrm>
                <a:off x="4300" y="3250"/>
                <a:ext cx="160" cy="20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ff</a:t>
                </a:r>
              </a:p>
            </p:txBody>
          </p:sp>
          <p:sp>
            <p:nvSpPr>
              <p:cNvPr id="46105" name="Line 50"/>
              <p:cNvSpPr>
                <a:spLocks noChangeShapeType="1"/>
              </p:cNvSpPr>
              <p:nvPr/>
            </p:nvSpPr>
            <p:spPr bwMode="auto">
              <a:xfrm>
                <a:off x="4380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06" name="Line 51"/>
              <p:cNvSpPr>
                <a:spLocks noChangeShapeType="1"/>
              </p:cNvSpPr>
              <p:nvPr/>
            </p:nvSpPr>
            <p:spPr bwMode="auto">
              <a:xfrm>
                <a:off x="4380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07" name="Rectangle 52"/>
              <p:cNvSpPr>
                <a:spLocks noChangeArrowheads="1"/>
              </p:cNvSpPr>
              <p:nvPr/>
            </p:nvSpPr>
            <p:spPr bwMode="auto">
              <a:xfrm>
                <a:off x="4280" y="3610"/>
                <a:ext cx="201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6108" name="Rectangle 53"/>
              <p:cNvSpPr>
                <a:spLocks noChangeArrowheads="1"/>
              </p:cNvSpPr>
              <p:nvPr/>
            </p:nvSpPr>
            <p:spPr bwMode="auto">
              <a:xfrm>
                <a:off x="4283" y="2938"/>
                <a:ext cx="194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1</a:t>
                </a:r>
              </a:p>
            </p:txBody>
          </p:sp>
          <p:sp>
            <p:nvSpPr>
              <p:cNvPr id="46109" name="Freeform 54"/>
              <p:cNvSpPr>
                <a:spLocks/>
              </p:cNvSpPr>
              <p:nvPr/>
            </p:nvSpPr>
            <p:spPr bwMode="auto">
              <a:xfrm>
                <a:off x="4629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10" name="Rectangle 55"/>
              <p:cNvSpPr>
                <a:spLocks noChangeArrowheads="1"/>
              </p:cNvSpPr>
              <p:nvPr/>
            </p:nvSpPr>
            <p:spPr bwMode="auto">
              <a:xfrm>
                <a:off x="4629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11" name="Rectangle 56"/>
              <p:cNvSpPr>
                <a:spLocks noChangeArrowheads="1"/>
              </p:cNvSpPr>
              <p:nvPr/>
            </p:nvSpPr>
            <p:spPr bwMode="auto">
              <a:xfrm>
                <a:off x="4678" y="3250"/>
                <a:ext cx="160" cy="20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ff</a:t>
                </a:r>
              </a:p>
            </p:txBody>
          </p:sp>
          <p:sp>
            <p:nvSpPr>
              <p:cNvPr id="46112" name="Line 57"/>
              <p:cNvSpPr>
                <a:spLocks noChangeShapeType="1"/>
              </p:cNvSpPr>
              <p:nvPr/>
            </p:nvSpPr>
            <p:spPr bwMode="auto">
              <a:xfrm>
                <a:off x="4758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13" name="Line 58"/>
              <p:cNvSpPr>
                <a:spLocks noChangeShapeType="1"/>
              </p:cNvSpPr>
              <p:nvPr/>
            </p:nvSpPr>
            <p:spPr bwMode="auto">
              <a:xfrm>
                <a:off x="4758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14" name="Rectangle 59"/>
              <p:cNvSpPr>
                <a:spLocks noChangeArrowheads="1"/>
              </p:cNvSpPr>
              <p:nvPr/>
            </p:nvSpPr>
            <p:spPr bwMode="auto">
              <a:xfrm>
                <a:off x="4658" y="3610"/>
                <a:ext cx="201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46115" name="Rectangle 60"/>
              <p:cNvSpPr>
                <a:spLocks noChangeArrowheads="1"/>
              </p:cNvSpPr>
              <p:nvPr/>
            </p:nvSpPr>
            <p:spPr bwMode="auto">
              <a:xfrm>
                <a:off x="4661" y="2938"/>
                <a:ext cx="194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46116" name="Freeform 61"/>
              <p:cNvSpPr>
                <a:spLocks/>
              </p:cNvSpPr>
              <p:nvPr/>
            </p:nvSpPr>
            <p:spPr bwMode="auto">
              <a:xfrm>
                <a:off x="5211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17" name="Rectangle 62"/>
              <p:cNvSpPr>
                <a:spLocks noChangeArrowheads="1"/>
              </p:cNvSpPr>
              <p:nvPr/>
            </p:nvSpPr>
            <p:spPr bwMode="auto">
              <a:xfrm>
                <a:off x="5211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18" name="Rectangle 63"/>
              <p:cNvSpPr>
                <a:spLocks noChangeArrowheads="1"/>
              </p:cNvSpPr>
              <p:nvPr/>
            </p:nvSpPr>
            <p:spPr bwMode="auto">
              <a:xfrm>
                <a:off x="5260" y="3250"/>
                <a:ext cx="160" cy="20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ff</a:t>
                </a:r>
              </a:p>
            </p:txBody>
          </p:sp>
          <p:sp>
            <p:nvSpPr>
              <p:cNvPr id="46119" name="Line 64"/>
              <p:cNvSpPr>
                <a:spLocks noChangeShapeType="1"/>
              </p:cNvSpPr>
              <p:nvPr/>
            </p:nvSpPr>
            <p:spPr bwMode="auto">
              <a:xfrm>
                <a:off x="5340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20" name="Line 65"/>
              <p:cNvSpPr>
                <a:spLocks noChangeShapeType="1"/>
              </p:cNvSpPr>
              <p:nvPr/>
            </p:nvSpPr>
            <p:spPr bwMode="auto">
              <a:xfrm>
                <a:off x="5340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21" name="Rectangle 66"/>
              <p:cNvSpPr>
                <a:spLocks noChangeArrowheads="1"/>
              </p:cNvSpPr>
              <p:nvPr/>
            </p:nvSpPr>
            <p:spPr bwMode="auto">
              <a:xfrm>
                <a:off x="5204" y="3610"/>
                <a:ext cx="273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n-1</a:t>
                </a:r>
              </a:p>
            </p:txBody>
          </p:sp>
          <p:sp>
            <p:nvSpPr>
              <p:cNvPr id="46122" name="Rectangle 67"/>
              <p:cNvSpPr>
                <a:spLocks noChangeArrowheads="1"/>
              </p:cNvSpPr>
              <p:nvPr/>
            </p:nvSpPr>
            <p:spPr bwMode="auto">
              <a:xfrm>
                <a:off x="5208" y="2938"/>
                <a:ext cx="266" cy="1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Calibri"/>
                    <a:cs typeface="Calibri"/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  <a:latin typeface="Calibri"/>
                    <a:cs typeface="Calibri"/>
                  </a:rPr>
                  <a:t>n-1</a:t>
                </a:r>
              </a:p>
            </p:txBody>
          </p:sp>
          <p:sp>
            <p:nvSpPr>
              <p:cNvPr id="46123" name="Line 68"/>
              <p:cNvSpPr>
                <a:spLocks noChangeShapeType="1"/>
              </p:cNvSpPr>
              <p:nvPr/>
            </p:nvSpPr>
            <p:spPr bwMode="auto">
              <a:xfrm>
                <a:off x="3897" y="3298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24" name="Line 69"/>
              <p:cNvSpPr>
                <a:spLocks noChangeShapeType="1"/>
              </p:cNvSpPr>
              <p:nvPr/>
            </p:nvSpPr>
            <p:spPr bwMode="auto">
              <a:xfrm flipV="1">
                <a:off x="4251" y="3298"/>
                <a:ext cx="37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25" name="Line 70"/>
              <p:cNvSpPr>
                <a:spLocks noChangeShapeType="1"/>
              </p:cNvSpPr>
              <p:nvPr/>
            </p:nvSpPr>
            <p:spPr bwMode="auto">
              <a:xfrm>
                <a:off x="4629" y="3298"/>
                <a:ext cx="582" cy="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26" name="Rectangle 71"/>
              <p:cNvSpPr>
                <a:spLocks noChangeArrowheads="1"/>
              </p:cNvSpPr>
              <p:nvPr/>
            </p:nvSpPr>
            <p:spPr bwMode="auto">
              <a:xfrm>
                <a:off x="4892" y="3187"/>
                <a:ext cx="193" cy="22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...</a:t>
                </a:r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127" name="Rectangle 72"/>
              <p:cNvSpPr>
                <a:spLocks noChangeArrowheads="1"/>
              </p:cNvSpPr>
              <p:nvPr/>
            </p:nvSpPr>
            <p:spPr bwMode="auto">
              <a:xfrm>
                <a:off x="4888" y="2880"/>
                <a:ext cx="193" cy="22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...</a:t>
                </a:r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128" name="Rectangle 73"/>
              <p:cNvSpPr>
                <a:spLocks noChangeArrowheads="1"/>
              </p:cNvSpPr>
              <p:nvPr/>
            </p:nvSpPr>
            <p:spPr bwMode="auto">
              <a:xfrm>
                <a:off x="4898" y="3552"/>
                <a:ext cx="193" cy="22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...</a:t>
                </a:r>
                <a:endParaRPr lang="en-US" sz="18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129" name="Line 74"/>
              <p:cNvSpPr>
                <a:spLocks noChangeShapeType="1"/>
              </p:cNvSpPr>
              <p:nvPr/>
            </p:nvSpPr>
            <p:spPr bwMode="auto">
              <a:xfrm>
                <a:off x="3600" y="3394"/>
                <a:ext cx="29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30" name="Line 75"/>
              <p:cNvSpPr>
                <a:spLocks noChangeShapeType="1"/>
              </p:cNvSpPr>
              <p:nvPr/>
            </p:nvSpPr>
            <p:spPr bwMode="auto">
              <a:xfrm>
                <a:off x="3828" y="3394"/>
                <a:ext cx="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31" name="Line 76"/>
              <p:cNvSpPr>
                <a:spLocks noChangeShapeType="1"/>
              </p:cNvSpPr>
              <p:nvPr/>
            </p:nvSpPr>
            <p:spPr bwMode="auto">
              <a:xfrm>
                <a:off x="4251" y="3394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6132" name="Line 77"/>
              <p:cNvSpPr>
                <a:spLocks noChangeShapeType="1"/>
              </p:cNvSpPr>
              <p:nvPr/>
            </p:nvSpPr>
            <p:spPr bwMode="auto">
              <a:xfrm>
                <a:off x="4629" y="3394"/>
                <a:ext cx="58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46090" name="Rectangle 78"/>
            <p:cNvSpPr>
              <a:spLocks noChangeArrowheads="1"/>
            </p:cNvSpPr>
            <p:nvPr/>
          </p:nvSpPr>
          <p:spPr bwMode="auto">
            <a:xfrm>
              <a:off x="4348" y="2742"/>
              <a:ext cx="5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register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4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File Implementation</a:t>
            </a:r>
            <a:endParaRPr lang="en-US"/>
          </a:p>
        </p:txBody>
      </p:sp>
      <p:sp>
        <p:nvSpPr>
          <p:cNvPr id="48183" name="Rectangle 72"/>
          <p:cNvSpPr>
            <a:spLocks noGrp="1" noChangeArrowheads="1"/>
          </p:cNvSpPr>
          <p:nvPr>
            <p:ph idx="1"/>
          </p:nvPr>
        </p:nvSpPr>
        <p:spPr>
          <a:xfrm>
            <a:off x="698500" y="4648200"/>
            <a:ext cx="7683500" cy="1473200"/>
          </a:xfrm>
        </p:spPr>
        <p:txBody>
          <a:bodyPr/>
          <a:lstStyle/>
          <a:p>
            <a:r>
              <a:rPr lang="en-US" dirty="0" smtClean="0"/>
              <a:t>RISC-V integer instructions have at most 2 register source operands 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086A-04A6-7D47-9D82-67F88E3F841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19275" y="1682750"/>
            <a:ext cx="5693755" cy="2351088"/>
            <a:chOff x="1819275" y="1682750"/>
            <a:chExt cx="5693755" cy="2351088"/>
          </a:xfrm>
        </p:grpSpPr>
        <p:sp>
          <p:nvSpPr>
            <p:cNvPr id="48134" name="Rectangle 3"/>
            <p:cNvSpPr>
              <a:spLocks noChangeArrowheads="1"/>
            </p:cNvSpPr>
            <p:nvPr/>
          </p:nvSpPr>
          <p:spPr bwMode="auto">
            <a:xfrm>
              <a:off x="3622675" y="2874963"/>
              <a:ext cx="2451100" cy="3111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35" name="Rectangle 4"/>
            <p:cNvSpPr>
              <a:spLocks noChangeArrowheads="1"/>
            </p:cNvSpPr>
            <p:nvPr/>
          </p:nvSpPr>
          <p:spPr bwMode="auto">
            <a:xfrm>
              <a:off x="3611563" y="3478213"/>
              <a:ext cx="2451100" cy="3111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36" name="Rectangle 5"/>
            <p:cNvSpPr>
              <a:spLocks noChangeArrowheads="1"/>
            </p:cNvSpPr>
            <p:nvPr/>
          </p:nvSpPr>
          <p:spPr bwMode="auto">
            <a:xfrm>
              <a:off x="4344988" y="3455988"/>
              <a:ext cx="70732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 31</a:t>
              </a:r>
            </a:p>
          </p:txBody>
        </p:sp>
        <p:sp>
          <p:nvSpPr>
            <p:cNvPr id="48137" name="Freeform 6"/>
            <p:cNvSpPr>
              <a:spLocks/>
            </p:cNvSpPr>
            <p:nvPr/>
          </p:nvSpPr>
          <p:spPr bwMode="auto">
            <a:xfrm>
              <a:off x="3625850" y="3076575"/>
              <a:ext cx="71438" cy="109538"/>
            </a:xfrm>
            <a:custGeom>
              <a:avLst/>
              <a:gdLst>
                <a:gd name="T0" fmla="*/ 0 w 50"/>
                <a:gd name="T1" fmla="*/ 0 h 76"/>
                <a:gd name="T2" fmla="*/ 49 w 50"/>
                <a:gd name="T3" fmla="*/ 38 h 76"/>
                <a:gd name="T4" fmla="*/ 0 w 50"/>
                <a:gd name="T5" fmla="*/ 75 h 76"/>
                <a:gd name="T6" fmla="*/ 0 60000 65536"/>
                <a:gd name="T7" fmla="*/ 0 60000 65536"/>
                <a:gd name="T8" fmla="*/ 0 60000 65536"/>
                <a:gd name="T9" fmla="*/ 0 w 50"/>
                <a:gd name="T10" fmla="*/ 0 h 76"/>
                <a:gd name="T11" fmla="*/ 50 w 50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76">
                  <a:moveTo>
                    <a:pt x="0" y="0"/>
                  </a:moveTo>
                  <a:lnTo>
                    <a:pt x="49" y="38"/>
                  </a:lnTo>
                  <a:lnTo>
                    <a:pt x="0" y="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38" name="Freeform 7"/>
            <p:cNvSpPr>
              <a:spLocks/>
            </p:cNvSpPr>
            <p:nvPr/>
          </p:nvSpPr>
          <p:spPr bwMode="auto">
            <a:xfrm>
              <a:off x="3614738" y="3692525"/>
              <a:ext cx="69850" cy="109538"/>
            </a:xfrm>
            <a:custGeom>
              <a:avLst/>
              <a:gdLst>
                <a:gd name="T0" fmla="*/ 0 w 50"/>
                <a:gd name="T1" fmla="*/ 0 h 76"/>
                <a:gd name="T2" fmla="*/ 49 w 50"/>
                <a:gd name="T3" fmla="*/ 38 h 76"/>
                <a:gd name="T4" fmla="*/ 0 w 50"/>
                <a:gd name="T5" fmla="*/ 75 h 76"/>
                <a:gd name="T6" fmla="*/ 0 60000 65536"/>
                <a:gd name="T7" fmla="*/ 0 60000 65536"/>
                <a:gd name="T8" fmla="*/ 0 60000 65536"/>
                <a:gd name="T9" fmla="*/ 0 w 50"/>
                <a:gd name="T10" fmla="*/ 0 h 76"/>
                <a:gd name="T11" fmla="*/ 50 w 50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76">
                  <a:moveTo>
                    <a:pt x="0" y="0"/>
                  </a:moveTo>
                  <a:lnTo>
                    <a:pt x="49" y="38"/>
                  </a:lnTo>
                  <a:lnTo>
                    <a:pt x="0" y="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39" name="Rectangle 8"/>
            <p:cNvSpPr>
              <a:spLocks noChangeArrowheads="1"/>
            </p:cNvSpPr>
            <p:nvPr/>
          </p:nvSpPr>
          <p:spPr bwMode="auto">
            <a:xfrm>
              <a:off x="2586767" y="1806575"/>
              <a:ext cx="362079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rd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3100240" y="1806575"/>
              <a:ext cx="409869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clk</a:t>
              </a:r>
            </a:p>
          </p:txBody>
        </p:sp>
        <p:sp>
          <p:nvSpPr>
            <p:cNvPr id="48141" name="Freeform 10"/>
            <p:cNvSpPr>
              <a:spLocks/>
            </p:cNvSpPr>
            <p:nvPr/>
          </p:nvSpPr>
          <p:spPr bwMode="auto">
            <a:xfrm>
              <a:off x="3986213" y="2262188"/>
              <a:ext cx="196850" cy="133350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42" name="Rectangle 11"/>
            <p:cNvSpPr>
              <a:spLocks noChangeArrowheads="1"/>
            </p:cNvSpPr>
            <p:nvPr/>
          </p:nvSpPr>
          <p:spPr bwMode="auto">
            <a:xfrm>
              <a:off x="4344988" y="2878138"/>
              <a:ext cx="603331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 1</a:t>
              </a:r>
            </a:p>
          </p:txBody>
        </p:sp>
        <p:sp>
          <p:nvSpPr>
            <p:cNvPr id="48143" name="Freeform 12"/>
            <p:cNvSpPr>
              <a:spLocks/>
            </p:cNvSpPr>
            <p:nvPr/>
          </p:nvSpPr>
          <p:spPr bwMode="auto">
            <a:xfrm flipH="1">
              <a:off x="3910013" y="2078038"/>
              <a:ext cx="74612" cy="1916112"/>
            </a:xfrm>
            <a:custGeom>
              <a:avLst/>
              <a:gdLst>
                <a:gd name="T0" fmla="*/ 0 w 1"/>
                <a:gd name="T1" fmla="*/ 0 h 329"/>
                <a:gd name="T2" fmla="*/ 0 w 1"/>
                <a:gd name="T3" fmla="*/ 328 h 329"/>
                <a:gd name="T4" fmla="*/ 0 60000 65536"/>
                <a:gd name="T5" fmla="*/ 0 60000 65536"/>
                <a:gd name="T6" fmla="*/ 0 w 1"/>
                <a:gd name="T7" fmla="*/ 0 h 329"/>
                <a:gd name="T8" fmla="*/ 1 w 1"/>
                <a:gd name="T9" fmla="*/ 329 h 3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">
                  <a:moveTo>
                    <a:pt x="0" y="0"/>
                  </a:moveTo>
                  <a:lnTo>
                    <a:pt x="0" y="3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44" name="Rectangle 13"/>
            <p:cNvSpPr>
              <a:spLocks noChangeArrowheads="1"/>
            </p:cNvSpPr>
            <p:nvPr/>
          </p:nvSpPr>
          <p:spPr bwMode="auto">
            <a:xfrm>
              <a:off x="3629399" y="1806575"/>
              <a:ext cx="702517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wdata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48145" name="Rectangle 14"/>
            <p:cNvSpPr>
              <a:spLocks noChangeArrowheads="1"/>
            </p:cNvSpPr>
            <p:nvPr/>
          </p:nvSpPr>
          <p:spPr bwMode="auto">
            <a:xfrm>
              <a:off x="1819275" y="2873375"/>
              <a:ext cx="431509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we</a:t>
              </a:r>
            </a:p>
          </p:txBody>
        </p:sp>
        <p:sp>
          <p:nvSpPr>
            <p:cNvPr id="48146" name="Rectangle 15"/>
            <p:cNvSpPr>
              <a:spLocks noChangeArrowheads="1"/>
            </p:cNvSpPr>
            <p:nvPr/>
          </p:nvSpPr>
          <p:spPr bwMode="auto">
            <a:xfrm>
              <a:off x="6458558" y="1682750"/>
              <a:ext cx="438522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rs1</a:t>
              </a:r>
            </a:p>
          </p:txBody>
        </p:sp>
        <p:sp>
          <p:nvSpPr>
            <p:cNvPr id="48147" name="Rectangle 16"/>
            <p:cNvSpPr>
              <a:spLocks noChangeArrowheads="1"/>
            </p:cNvSpPr>
            <p:nvPr/>
          </p:nvSpPr>
          <p:spPr bwMode="auto">
            <a:xfrm>
              <a:off x="4786666" y="1828800"/>
              <a:ext cx="731371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rdata1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48148" name="Rectangle 17"/>
            <p:cNvSpPr>
              <a:spLocks noChangeArrowheads="1"/>
            </p:cNvSpPr>
            <p:nvPr/>
          </p:nvSpPr>
          <p:spPr bwMode="auto">
            <a:xfrm>
              <a:off x="5548666" y="1828800"/>
              <a:ext cx="731371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rdata2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48149" name="Rectangle 18"/>
            <p:cNvSpPr>
              <a:spLocks noChangeArrowheads="1"/>
            </p:cNvSpPr>
            <p:nvPr/>
          </p:nvSpPr>
          <p:spPr bwMode="auto">
            <a:xfrm>
              <a:off x="3624263" y="2392363"/>
              <a:ext cx="2451100" cy="3111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0" name="Freeform 19"/>
            <p:cNvSpPr>
              <a:spLocks/>
            </p:cNvSpPr>
            <p:nvPr/>
          </p:nvSpPr>
          <p:spPr bwMode="auto">
            <a:xfrm>
              <a:off x="3627438" y="2593975"/>
              <a:ext cx="71437" cy="109538"/>
            </a:xfrm>
            <a:custGeom>
              <a:avLst/>
              <a:gdLst>
                <a:gd name="T0" fmla="*/ 0 w 50"/>
                <a:gd name="T1" fmla="*/ 0 h 76"/>
                <a:gd name="T2" fmla="*/ 49 w 50"/>
                <a:gd name="T3" fmla="*/ 38 h 76"/>
                <a:gd name="T4" fmla="*/ 0 w 50"/>
                <a:gd name="T5" fmla="*/ 75 h 76"/>
                <a:gd name="T6" fmla="*/ 0 60000 65536"/>
                <a:gd name="T7" fmla="*/ 0 60000 65536"/>
                <a:gd name="T8" fmla="*/ 0 60000 65536"/>
                <a:gd name="T9" fmla="*/ 0 w 50"/>
                <a:gd name="T10" fmla="*/ 0 h 76"/>
                <a:gd name="T11" fmla="*/ 50 w 50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76">
                  <a:moveTo>
                    <a:pt x="0" y="0"/>
                  </a:moveTo>
                  <a:lnTo>
                    <a:pt x="49" y="38"/>
                  </a:lnTo>
                  <a:lnTo>
                    <a:pt x="0" y="7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1" name="Rectangle 20"/>
            <p:cNvSpPr>
              <a:spLocks noChangeArrowheads="1"/>
            </p:cNvSpPr>
            <p:nvPr/>
          </p:nvSpPr>
          <p:spPr bwMode="auto">
            <a:xfrm>
              <a:off x="4346575" y="2395538"/>
              <a:ext cx="603331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 0</a:t>
              </a:r>
            </a:p>
          </p:txBody>
        </p:sp>
        <p:sp>
          <p:nvSpPr>
            <p:cNvPr id="48152" name="Freeform 21"/>
            <p:cNvSpPr>
              <a:spLocks/>
            </p:cNvSpPr>
            <p:nvPr/>
          </p:nvSpPr>
          <p:spPr bwMode="auto">
            <a:xfrm>
              <a:off x="3986213" y="2755900"/>
              <a:ext cx="196850" cy="133350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3" name="Freeform 22"/>
            <p:cNvSpPr>
              <a:spLocks/>
            </p:cNvSpPr>
            <p:nvPr/>
          </p:nvSpPr>
          <p:spPr bwMode="auto">
            <a:xfrm>
              <a:off x="3986213" y="3343275"/>
              <a:ext cx="196850" cy="133350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4" name="Text Box 23"/>
            <p:cNvSpPr txBox="1">
              <a:spLocks noChangeArrowheads="1"/>
            </p:cNvSpPr>
            <p:nvPr/>
          </p:nvSpPr>
          <p:spPr bwMode="auto">
            <a:xfrm rot="5400000">
              <a:off x="4487069" y="3175794"/>
              <a:ext cx="458787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600" b="1">
                  <a:solidFill>
                    <a:schemeClr val="tx1"/>
                  </a:solidFill>
                  <a:latin typeface="Calibri"/>
                  <a:cs typeface="Calibri"/>
                </a:rPr>
                <a:t>…</a:t>
              </a:r>
            </a:p>
          </p:txBody>
        </p:sp>
        <p:sp>
          <p:nvSpPr>
            <p:cNvPr id="48155" name="Text Box 24"/>
            <p:cNvSpPr txBox="1">
              <a:spLocks noChangeArrowheads="1"/>
            </p:cNvSpPr>
            <p:nvPr/>
          </p:nvSpPr>
          <p:spPr bwMode="auto">
            <a:xfrm>
              <a:off x="3725863" y="2078038"/>
              <a:ext cx="15599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>
                  <a:solidFill>
                    <a:schemeClr val="tx1"/>
                  </a:solidFill>
                  <a:latin typeface="Calibri"/>
                  <a:cs typeface="Calibri"/>
                </a:rPr>
                <a:t>32</a:t>
              </a:r>
            </a:p>
          </p:txBody>
        </p:sp>
        <p:sp>
          <p:nvSpPr>
            <p:cNvPr id="48156" name="Freeform 25"/>
            <p:cNvSpPr>
              <a:spLocks/>
            </p:cNvSpPr>
            <p:nvPr/>
          </p:nvSpPr>
          <p:spPr bwMode="auto">
            <a:xfrm>
              <a:off x="3929063" y="2109788"/>
              <a:ext cx="112712" cy="103187"/>
            </a:xfrm>
            <a:custGeom>
              <a:avLst/>
              <a:gdLst>
                <a:gd name="T0" fmla="*/ 0 w 71"/>
                <a:gd name="T1" fmla="*/ 65 h 65"/>
                <a:gd name="T2" fmla="*/ 71 w 71"/>
                <a:gd name="T3" fmla="*/ 0 h 65"/>
                <a:gd name="T4" fmla="*/ 0 60000 65536"/>
                <a:gd name="T5" fmla="*/ 0 60000 65536"/>
                <a:gd name="T6" fmla="*/ 0 w 71"/>
                <a:gd name="T7" fmla="*/ 0 h 65"/>
                <a:gd name="T8" fmla="*/ 71 w 71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65">
                  <a:moveTo>
                    <a:pt x="0" y="65"/>
                  </a:moveTo>
                  <a:lnTo>
                    <a:pt x="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7" name="Line 26"/>
            <p:cNvSpPr>
              <a:spLocks noChangeShapeType="1"/>
            </p:cNvSpPr>
            <p:nvPr/>
          </p:nvSpPr>
          <p:spPr bwMode="auto">
            <a:xfrm flipH="1">
              <a:off x="3340100" y="3140075"/>
              <a:ext cx="285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8" name="Line 27"/>
            <p:cNvSpPr>
              <a:spLocks noChangeShapeType="1"/>
            </p:cNvSpPr>
            <p:nvPr/>
          </p:nvSpPr>
          <p:spPr bwMode="auto">
            <a:xfrm>
              <a:off x="2935288" y="2978150"/>
              <a:ext cx="68738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59" name="Line 28"/>
            <p:cNvSpPr>
              <a:spLocks noChangeShapeType="1"/>
            </p:cNvSpPr>
            <p:nvPr/>
          </p:nvSpPr>
          <p:spPr bwMode="auto">
            <a:xfrm>
              <a:off x="2233613" y="3054350"/>
              <a:ext cx="381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0" name="Line 29"/>
            <p:cNvSpPr>
              <a:spLocks noChangeShapeType="1"/>
            </p:cNvSpPr>
            <p:nvPr/>
          </p:nvSpPr>
          <p:spPr bwMode="auto">
            <a:xfrm flipH="1">
              <a:off x="3328988" y="2078038"/>
              <a:ext cx="3175" cy="1673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1" name="AutoShape 30"/>
            <p:cNvSpPr>
              <a:spLocks noChangeArrowheads="1"/>
            </p:cNvSpPr>
            <p:nvPr/>
          </p:nvSpPr>
          <p:spPr bwMode="auto">
            <a:xfrm rot="5400000" flipH="1">
              <a:off x="2107407" y="2920206"/>
              <a:ext cx="1346200" cy="296863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2" name="Line 31"/>
            <p:cNvSpPr>
              <a:spLocks noChangeShapeType="1"/>
            </p:cNvSpPr>
            <p:nvPr/>
          </p:nvSpPr>
          <p:spPr bwMode="auto">
            <a:xfrm flipH="1">
              <a:off x="3332163" y="3752850"/>
              <a:ext cx="2841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3" name="Line 32"/>
            <p:cNvSpPr>
              <a:spLocks noChangeShapeType="1"/>
            </p:cNvSpPr>
            <p:nvPr/>
          </p:nvSpPr>
          <p:spPr bwMode="auto">
            <a:xfrm>
              <a:off x="2919413" y="3605213"/>
              <a:ext cx="685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4" name="Line 33"/>
            <p:cNvSpPr>
              <a:spLocks noChangeShapeType="1"/>
            </p:cNvSpPr>
            <p:nvPr/>
          </p:nvSpPr>
          <p:spPr bwMode="auto">
            <a:xfrm>
              <a:off x="2767013" y="2078038"/>
              <a:ext cx="0" cy="465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5" name="Line 34"/>
            <p:cNvSpPr>
              <a:spLocks noChangeShapeType="1"/>
            </p:cNvSpPr>
            <p:nvPr/>
          </p:nvSpPr>
          <p:spPr bwMode="auto">
            <a:xfrm flipH="1">
              <a:off x="3341688" y="2657475"/>
              <a:ext cx="285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6" name="Line 35"/>
            <p:cNvSpPr>
              <a:spLocks noChangeShapeType="1"/>
            </p:cNvSpPr>
            <p:nvPr/>
          </p:nvSpPr>
          <p:spPr bwMode="auto">
            <a:xfrm>
              <a:off x="2919413" y="2520950"/>
              <a:ext cx="685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67" name="Text Box 36"/>
            <p:cNvSpPr txBox="1">
              <a:spLocks noChangeArrowheads="1"/>
            </p:cNvSpPr>
            <p:nvPr/>
          </p:nvSpPr>
          <p:spPr bwMode="auto">
            <a:xfrm rot="5400000">
              <a:off x="2948782" y="3088481"/>
              <a:ext cx="458788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latin typeface="Calibri"/>
                  <a:cs typeface="Calibri"/>
                </a:rPr>
                <a:t>…</a:t>
              </a:r>
            </a:p>
          </p:txBody>
        </p:sp>
        <p:sp>
          <p:nvSpPr>
            <p:cNvPr id="48168" name="Text Box 37"/>
            <p:cNvSpPr txBox="1">
              <a:spLocks noChangeArrowheads="1"/>
            </p:cNvSpPr>
            <p:nvPr/>
          </p:nvSpPr>
          <p:spPr bwMode="auto">
            <a:xfrm>
              <a:off x="2586038" y="2120900"/>
              <a:ext cx="7799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>
                  <a:solidFill>
                    <a:schemeClr val="tx1"/>
                  </a:solidFill>
                  <a:latin typeface="Calibri"/>
                  <a:cs typeface="Calibri"/>
                </a:rPr>
                <a:t>5</a:t>
              </a:r>
            </a:p>
          </p:txBody>
        </p:sp>
        <p:sp>
          <p:nvSpPr>
            <p:cNvPr id="48169" name="Freeform 38"/>
            <p:cNvSpPr>
              <a:spLocks/>
            </p:cNvSpPr>
            <p:nvPr/>
          </p:nvSpPr>
          <p:spPr bwMode="auto">
            <a:xfrm>
              <a:off x="2709863" y="2141538"/>
              <a:ext cx="112712" cy="103187"/>
            </a:xfrm>
            <a:custGeom>
              <a:avLst/>
              <a:gdLst>
                <a:gd name="T0" fmla="*/ 0 w 71"/>
                <a:gd name="T1" fmla="*/ 65 h 65"/>
                <a:gd name="T2" fmla="*/ 71 w 71"/>
                <a:gd name="T3" fmla="*/ 0 h 65"/>
                <a:gd name="T4" fmla="*/ 0 60000 65536"/>
                <a:gd name="T5" fmla="*/ 0 60000 65536"/>
                <a:gd name="T6" fmla="*/ 0 w 71"/>
                <a:gd name="T7" fmla="*/ 0 h 65"/>
                <a:gd name="T8" fmla="*/ 71 w 71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65">
                  <a:moveTo>
                    <a:pt x="0" y="65"/>
                  </a:moveTo>
                  <a:lnTo>
                    <a:pt x="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8170" name="Group 39"/>
            <p:cNvGrpSpPr>
              <a:grpSpLocks/>
            </p:cNvGrpSpPr>
            <p:nvPr/>
          </p:nvGrpSpPr>
          <p:grpSpPr bwMode="auto">
            <a:xfrm>
              <a:off x="5062538" y="2062163"/>
              <a:ext cx="458787" cy="1971675"/>
              <a:chOff x="2907" y="1995"/>
              <a:chExt cx="289" cy="1242"/>
            </a:xfrm>
          </p:grpSpPr>
          <p:sp>
            <p:nvSpPr>
              <p:cNvPr id="48198" name="Freeform 40"/>
              <p:cNvSpPr>
                <a:spLocks/>
              </p:cNvSpPr>
              <p:nvPr/>
            </p:nvSpPr>
            <p:spPr bwMode="auto">
              <a:xfrm flipV="1">
                <a:off x="3072" y="3083"/>
                <a:ext cx="124" cy="84"/>
              </a:xfrm>
              <a:custGeom>
                <a:avLst/>
                <a:gdLst>
                  <a:gd name="T0" fmla="*/ 0 w 138"/>
                  <a:gd name="T1" fmla="*/ 0 h 737"/>
                  <a:gd name="T2" fmla="*/ 137 w 138"/>
                  <a:gd name="T3" fmla="*/ 0 h 737"/>
                  <a:gd name="T4" fmla="*/ 136 w 138"/>
                  <a:gd name="T5" fmla="*/ 736 h 737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737"/>
                  <a:gd name="T11" fmla="*/ 138 w 138"/>
                  <a:gd name="T12" fmla="*/ 737 h 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737">
                    <a:moveTo>
                      <a:pt x="0" y="0"/>
                    </a:moveTo>
                    <a:lnTo>
                      <a:pt x="137" y="0"/>
                    </a:lnTo>
                    <a:lnTo>
                      <a:pt x="136" y="7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99" name="Text Box 41"/>
              <p:cNvSpPr txBox="1">
                <a:spLocks noChangeArrowheads="1"/>
              </p:cNvSpPr>
              <p:nvPr/>
            </p:nvSpPr>
            <p:spPr bwMode="auto">
              <a:xfrm>
                <a:off x="2907" y="1995"/>
                <a:ext cx="9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alibri"/>
                    <a:cs typeface="Calibri"/>
                  </a:rPr>
                  <a:t>32</a:t>
                </a:r>
              </a:p>
            </p:txBody>
          </p:sp>
          <p:sp>
            <p:nvSpPr>
              <p:cNvPr id="48200" name="Freeform 42"/>
              <p:cNvSpPr>
                <a:spLocks/>
              </p:cNvSpPr>
              <p:nvPr/>
            </p:nvSpPr>
            <p:spPr bwMode="auto">
              <a:xfrm>
                <a:off x="3035" y="2015"/>
                <a:ext cx="71" cy="65"/>
              </a:xfrm>
              <a:custGeom>
                <a:avLst/>
                <a:gdLst>
                  <a:gd name="T0" fmla="*/ 0 w 71"/>
                  <a:gd name="T1" fmla="*/ 65 h 65"/>
                  <a:gd name="T2" fmla="*/ 71 w 71"/>
                  <a:gd name="T3" fmla="*/ 0 h 65"/>
                  <a:gd name="T4" fmla="*/ 0 60000 65536"/>
                  <a:gd name="T5" fmla="*/ 0 60000 65536"/>
                  <a:gd name="T6" fmla="*/ 0 w 71"/>
                  <a:gd name="T7" fmla="*/ 0 h 65"/>
                  <a:gd name="T8" fmla="*/ 71 w 7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" h="65">
                    <a:moveTo>
                      <a:pt x="0" y="65"/>
                    </a:moveTo>
                    <a:lnTo>
                      <a:pt x="71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201" name="Freeform 43"/>
              <p:cNvSpPr>
                <a:spLocks/>
              </p:cNvSpPr>
              <p:nvPr/>
            </p:nvSpPr>
            <p:spPr bwMode="auto">
              <a:xfrm flipH="1">
                <a:off x="3011" y="2030"/>
                <a:ext cx="47" cy="1207"/>
              </a:xfrm>
              <a:custGeom>
                <a:avLst/>
                <a:gdLst>
                  <a:gd name="T0" fmla="*/ 0 w 1"/>
                  <a:gd name="T1" fmla="*/ 0 h 329"/>
                  <a:gd name="T2" fmla="*/ 0 w 1"/>
                  <a:gd name="T3" fmla="*/ 328 h 329"/>
                  <a:gd name="T4" fmla="*/ 0 60000 65536"/>
                  <a:gd name="T5" fmla="*/ 0 60000 65536"/>
                  <a:gd name="T6" fmla="*/ 0 w 1"/>
                  <a:gd name="T7" fmla="*/ 0 h 329"/>
                  <a:gd name="T8" fmla="*/ 1 w 1"/>
                  <a:gd name="T9" fmla="*/ 329 h 3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29">
                    <a:moveTo>
                      <a:pt x="0" y="0"/>
                    </a:moveTo>
                    <a:lnTo>
                      <a:pt x="0" y="32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202" name="Freeform 44"/>
              <p:cNvSpPr>
                <a:spLocks/>
              </p:cNvSpPr>
              <p:nvPr/>
            </p:nvSpPr>
            <p:spPr bwMode="auto">
              <a:xfrm flipV="1">
                <a:off x="3072" y="2390"/>
                <a:ext cx="124" cy="84"/>
              </a:xfrm>
              <a:custGeom>
                <a:avLst/>
                <a:gdLst>
                  <a:gd name="T0" fmla="*/ 0 w 138"/>
                  <a:gd name="T1" fmla="*/ 0 h 737"/>
                  <a:gd name="T2" fmla="*/ 137 w 138"/>
                  <a:gd name="T3" fmla="*/ 0 h 737"/>
                  <a:gd name="T4" fmla="*/ 136 w 138"/>
                  <a:gd name="T5" fmla="*/ 736 h 737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737"/>
                  <a:gd name="T11" fmla="*/ 138 w 138"/>
                  <a:gd name="T12" fmla="*/ 737 h 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737">
                    <a:moveTo>
                      <a:pt x="0" y="0"/>
                    </a:moveTo>
                    <a:lnTo>
                      <a:pt x="137" y="0"/>
                    </a:lnTo>
                    <a:lnTo>
                      <a:pt x="136" y="7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203" name="Freeform 45"/>
              <p:cNvSpPr>
                <a:spLocks/>
              </p:cNvSpPr>
              <p:nvPr/>
            </p:nvSpPr>
            <p:spPr bwMode="auto">
              <a:xfrm flipV="1">
                <a:off x="3072" y="2703"/>
                <a:ext cx="124" cy="84"/>
              </a:xfrm>
              <a:custGeom>
                <a:avLst/>
                <a:gdLst>
                  <a:gd name="T0" fmla="*/ 0 w 138"/>
                  <a:gd name="T1" fmla="*/ 0 h 737"/>
                  <a:gd name="T2" fmla="*/ 137 w 138"/>
                  <a:gd name="T3" fmla="*/ 0 h 737"/>
                  <a:gd name="T4" fmla="*/ 136 w 138"/>
                  <a:gd name="T5" fmla="*/ 736 h 737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737"/>
                  <a:gd name="T11" fmla="*/ 138 w 138"/>
                  <a:gd name="T12" fmla="*/ 737 h 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737">
                    <a:moveTo>
                      <a:pt x="0" y="0"/>
                    </a:moveTo>
                    <a:lnTo>
                      <a:pt x="137" y="0"/>
                    </a:lnTo>
                    <a:lnTo>
                      <a:pt x="136" y="7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48171" name="Group 46"/>
            <p:cNvGrpSpPr>
              <a:grpSpLocks/>
            </p:cNvGrpSpPr>
            <p:nvPr/>
          </p:nvGrpSpPr>
          <p:grpSpPr bwMode="auto">
            <a:xfrm>
              <a:off x="5510213" y="2062163"/>
              <a:ext cx="458787" cy="1971675"/>
              <a:chOff x="2907" y="1995"/>
              <a:chExt cx="289" cy="1242"/>
            </a:xfrm>
          </p:grpSpPr>
          <p:sp>
            <p:nvSpPr>
              <p:cNvPr id="48192" name="Freeform 47"/>
              <p:cNvSpPr>
                <a:spLocks/>
              </p:cNvSpPr>
              <p:nvPr/>
            </p:nvSpPr>
            <p:spPr bwMode="auto">
              <a:xfrm flipV="1">
                <a:off x="3072" y="3083"/>
                <a:ext cx="124" cy="84"/>
              </a:xfrm>
              <a:custGeom>
                <a:avLst/>
                <a:gdLst>
                  <a:gd name="T0" fmla="*/ 0 w 138"/>
                  <a:gd name="T1" fmla="*/ 0 h 737"/>
                  <a:gd name="T2" fmla="*/ 137 w 138"/>
                  <a:gd name="T3" fmla="*/ 0 h 737"/>
                  <a:gd name="T4" fmla="*/ 136 w 138"/>
                  <a:gd name="T5" fmla="*/ 736 h 737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737"/>
                  <a:gd name="T11" fmla="*/ 138 w 138"/>
                  <a:gd name="T12" fmla="*/ 737 h 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737">
                    <a:moveTo>
                      <a:pt x="0" y="0"/>
                    </a:moveTo>
                    <a:lnTo>
                      <a:pt x="137" y="0"/>
                    </a:lnTo>
                    <a:lnTo>
                      <a:pt x="136" y="7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93" name="Text Box 48"/>
              <p:cNvSpPr txBox="1">
                <a:spLocks noChangeArrowheads="1"/>
              </p:cNvSpPr>
              <p:nvPr/>
            </p:nvSpPr>
            <p:spPr bwMode="auto">
              <a:xfrm>
                <a:off x="2907" y="1995"/>
                <a:ext cx="9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alibri"/>
                    <a:cs typeface="Calibri"/>
                  </a:rPr>
                  <a:t>32</a:t>
                </a:r>
              </a:p>
            </p:txBody>
          </p:sp>
          <p:sp>
            <p:nvSpPr>
              <p:cNvPr id="48194" name="Freeform 49"/>
              <p:cNvSpPr>
                <a:spLocks/>
              </p:cNvSpPr>
              <p:nvPr/>
            </p:nvSpPr>
            <p:spPr bwMode="auto">
              <a:xfrm>
                <a:off x="3035" y="2015"/>
                <a:ext cx="71" cy="65"/>
              </a:xfrm>
              <a:custGeom>
                <a:avLst/>
                <a:gdLst>
                  <a:gd name="T0" fmla="*/ 0 w 71"/>
                  <a:gd name="T1" fmla="*/ 65 h 65"/>
                  <a:gd name="T2" fmla="*/ 71 w 71"/>
                  <a:gd name="T3" fmla="*/ 0 h 65"/>
                  <a:gd name="T4" fmla="*/ 0 60000 65536"/>
                  <a:gd name="T5" fmla="*/ 0 60000 65536"/>
                  <a:gd name="T6" fmla="*/ 0 w 71"/>
                  <a:gd name="T7" fmla="*/ 0 h 65"/>
                  <a:gd name="T8" fmla="*/ 71 w 7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" h="65">
                    <a:moveTo>
                      <a:pt x="0" y="65"/>
                    </a:moveTo>
                    <a:lnTo>
                      <a:pt x="71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95" name="Freeform 50"/>
              <p:cNvSpPr>
                <a:spLocks/>
              </p:cNvSpPr>
              <p:nvPr/>
            </p:nvSpPr>
            <p:spPr bwMode="auto">
              <a:xfrm flipH="1">
                <a:off x="3011" y="2030"/>
                <a:ext cx="47" cy="1207"/>
              </a:xfrm>
              <a:custGeom>
                <a:avLst/>
                <a:gdLst>
                  <a:gd name="T0" fmla="*/ 0 w 1"/>
                  <a:gd name="T1" fmla="*/ 0 h 329"/>
                  <a:gd name="T2" fmla="*/ 0 w 1"/>
                  <a:gd name="T3" fmla="*/ 328 h 329"/>
                  <a:gd name="T4" fmla="*/ 0 60000 65536"/>
                  <a:gd name="T5" fmla="*/ 0 60000 65536"/>
                  <a:gd name="T6" fmla="*/ 0 w 1"/>
                  <a:gd name="T7" fmla="*/ 0 h 329"/>
                  <a:gd name="T8" fmla="*/ 1 w 1"/>
                  <a:gd name="T9" fmla="*/ 329 h 3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29">
                    <a:moveTo>
                      <a:pt x="0" y="0"/>
                    </a:moveTo>
                    <a:lnTo>
                      <a:pt x="0" y="32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96" name="Freeform 51"/>
              <p:cNvSpPr>
                <a:spLocks/>
              </p:cNvSpPr>
              <p:nvPr/>
            </p:nvSpPr>
            <p:spPr bwMode="auto">
              <a:xfrm flipV="1">
                <a:off x="3072" y="2390"/>
                <a:ext cx="124" cy="84"/>
              </a:xfrm>
              <a:custGeom>
                <a:avLst/>
                <a:gdLst>
                  <a:gd name="T0" fmla="*/ 0 w 138"/>
                  <a:gd name="T1" fmla="*/ 0 h 737"/>
                  <a:gd name="T2" fmla="*/ 137 w 138"/>
                  <a:gd name="T3" fmla="*/ 0 h 737"/>
                  <a:gd name="T4" fmla="*/ 136 w 138"/>
                  <a:gd name="T5" fmla="*/ 736 h 737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737"/>
                  <a:gd name="T11" fmla="*/ 138 w 138"/>
                  <a:gd name="T12" fmla="*/ 737 h 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737">
                    <a:moveTo>
                      <a:pt x="0" y="0"/>
                    </a:moveTo>
                    <a:lnTo>
                      <a:pt x="137" y="0"/>
                    </a:lnTo>
                    <a:lnTo>
                      <a:pt x="136" y="7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97" name="Freeform 52"/>
              <p:cNvSpPr>
                <a:spLocks/>
              </p:cNvSpPr>
              <p:nvPr/>
            </p:nvSpPr>
            <p:spPr bwMode="auto">
              <a:xfrm flipV="1">
                <a:off x="3072" y="2703"/>
                <a:ext cx="124" cy="84"/>
              </a:xfrm>
              <a:custGeom>
                <a:avLst/>
                <a:gdLst>
                  <a:gd name="T0" fmla="*/ 0 w 138"/>
                  <a:gd name="T1" fmla="*/ 0 h 737"/>
                  <a:gd name="T2" fmla="*/ 137 w 138"/>
                  <a:gd name="T3" fmla="*/ 0 h 737"/>
                  <a:gd name="T4" fmla="*/ 136 w 138"/>
                  <a:gd name="T5" fmla="*/ 736 h 737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737"/>
                  <a:gd name="T11" fmla="*/ 138 w 138"/>
                  <a:gd name="T12" fmla="*/ 737 h 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737">
                    <a:moveTo>
                      <a:pt x="0" y="0"/>
                    </a:moveTo>
                    <a:lnTo>
                      <a:pt x="137" y="0"/>
                    </a:lnTo>
                    <a:lnTo>
                      <a:pt x="136" y="736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48172" name="Line 53"/>
            <p:cNvSpPr>
              <a:spLocks noChangeShapeType="1"/>
            </p:cNvSpPr>
            <p:nvPr/>
          </p:nvSpPr>
          <p:spPr bwMode="auto">
            <a:xfrm flipH="1">
              <a:off x="6062663" y="2928938"/>
              <a:ext cx="6715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73" name="AutoShape 54"/>
            <p:cNvSpPr>
              <a:spLocks noChangeArrowheads="1"/>
            </p:cNvSpPr>
            <p:nvPr/>
          </p:nvSpPr>
          <p:spPr bwMode="auto">
            <a:xfrm rot="-5400000">
              <a:off x="6215857" y="2870993"/>
              <a:ext cx="1346200" cy="296863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74" name="Line 55"/>
            <p:cNvSpPr>
              <a:spLocks noChangeShapeType="1"/>
            </p:cNvSpPr>
            <p:nvPr/>
          </p:nvSpPr>
          <p:spPr bwMode="auto">
            <a:xfrm flipH="1">
              <a:off x="6064250" y="3556000"/>
              <a:ext cx="685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75" name="Line 56"/>
            <p:cNvSpPr>
              <a:spLocks noChangeShapeType="1"/>
            </p:cNvSpPr>
            <p:nvPr/>
          </p:nvSpPr>
          <p:spPr bwMode="auto">
            <a:xfrm flipH="1">
              <a:off x="6064250" y="2471738"/>
              <a:ext cx="685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76" name="Text Box 57"/>
            <p:cNvSpPr txBox="1">
              <a:spLocks noChangeArrowheads="1"/>
            </p:cNvSpPr>
            <p:nvPr/>
          </p:nvSpPr>
          <p:spPr bwMode="auto">
            <a:xfrm rot="16200000" flipH="1">
              <a:off x="6230144" y="2921794"/>
              <a:ext cx="458787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latin typeface="Calibri"/>
                  <a:cs typeface="Calibri"/>
                </a:rPr>
                <a:t>…</a:t>
              </a:r>
            </a:p>
          </p:txBody>
        </p:sp>
        <p:sp>
          <p:nvSpPr>
            <p:cNvPr id="48177" name="Line 58"/>
            <p:cNvSpPr>
              <a:spLocks noChangeShapeType="1"/>
            </p:cNvSpPr>
            <p:nvPr/>
          </p:nvSpPr>
          <p:spPr bwMode="auto">
            <a:xfrm flipH="1">
              <a:off x="6073775" y="2624138"/>
              <a:ext cx="6858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78" name="Line 59"/>
            <p:cNvSpPr>
              <a:spLocks noChangeShapeType="1"/>
            </p:cNvSpPr>
            <p:nvPr/>
          </p:nvSpPr>
          <p:spPr bwMode="auto">
            <a:xfrm flipH="1">
              <a:off x="6073775" y="3084513"/>
              <a:ext cx="65722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79" name="Line 60"/>
            <p:cNvSpPr>
              <a:spLocks noChangeShapeType="1"/>
            </p:cNvSpPr>
            <p:nvPr/>
          </p:nvSpPr>
          <p:spPr bwMode="auto">
            <a:xfrm flipH="1">
              <a:off x="6045200" y="3679825"/>
              <a:ext cx="65722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8180" name="Rectangle 61"/>
            <p:cNvSpPr>
              <a:spLocks noChangeArrowheads="1"/>
            </p:cNvSpPr>
            <p:nvPr/>
          </p:nvSpPr>
          <p:spPr bwMode="auto">
            <a:xfrm>
              <a:off x="7074508" y="1847850"/>
              <a:ext cx="438522" cy="3359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rs2</a:t>
              </a:r>
            </a:p>
          </p:txBody>
        </p:sp>
        <p:grpSp>
          <p:nvGrpSpPr>
            <p:cNvPr id="48181" name="Group 62"/>
            <p:cNvGrpSpPr>
              <a:grpSpLocks/>
            </p:cNvGrpSpPr>
            <p:nvPr/>
          </p:nvGrpSpPr>
          <p:grpSpPr bwMode="auto">
            <a:xfrm>
              <a:off x="6777056" y="1971675"/>
              <a:ext cx="190500" cy="481013"/>
              <a:chOff x="4632" y="2096"/>
              <a:chExt cx="120" cy="303"/>
            </a:xfrm>
          </p:grpSpPr>
          <p:sp>
            <p:nvSpPr>
              <p:cNvPr id="48188" name="Text Box 63"/>
              <p:cNvSpPr txBox="1">
                <a:spLocks noChangeArrowheads="1"/>
              </p:cNvSpPr>
              <p:nvPr/>
            </p:nvSpPr>
            <p:spPr bwMode="auto">
              <a:xfrm flipH="1">
                <a:off x="4703" y="2096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48189" name="Text Box 64"/>
              <p:cNvSpPr txBox="1">
                <a:spLocks noChangeArrowheads="1"/>
              </p:cNvSpPr>
              <p:nvPr/>
            </p:nvSpPr>
            <p:spPr bwMode="auto">
              <a:xfrm flipH="1">
                <a:off x="4632" y="2169"/>
                <a:ext cx="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200" b="1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8190" name="Line 65"/>
              <p:cNvSpPr>
                <a:spLocks noChangeShapeType="1"/>
              </p:cNvSpPr>
              <p:nvPr/>
            </p:nvSpPr>
            <p:spPr bwMode="auto">
              <a:xfrm flipH="1">
                <a:off x="4667" y="2106"/>
                <a:ext cx="0" cy="2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91" name="Freeform 66"/>
              <p:cNvSpPr>
                <a:spLocks/>
              </p:cNvSpPr>
              <p:nvPr/>
            </p:nvSpPr>
            <p:spPr bwMode="auto">
              <a:xfrm flipH="1">
                <a:off x="4632" y="2146"/>
                <a:ext cx="71" cy="65"/>
              </a:xfrm>
              <a:custGeom>
                <a:avLst/>
                <a:gdLst>
                  <a:gd name="T0" fmla="*/ 0 w 71"/>
                  <a:gd name="T1" fmla="*/ 65 h 65"/>
                  <a:gd name="T2" fmla="*/ 71 w 71"/>
                  <a:gd name="T3" fmla="*/ 0 h 65"/>
                  <a:gd name="T4" fmla="*/ 0 60000 65536"/>
                  <a:gd name="T5" fmla="*/ 0 60000 65536"/>
                  <a:gd name="T6" fmla="*/ 0 w 71"/>
                  <a:gd name="T7" fmla="*/ 0 h 65"/>
                  <a:gd name="T8" fmla="*/ 71 w 7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" h="65">
                    <a:moveTo>
                      <a:pt x="0" y="65"/>
                    </a:moveTo>
                    <a:lnTo>
                      <a:pt x="71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48182" name="Group 67"/>
            <p:cNvGrpSpPr>
              <a:grpSpLocks/>
            </p:cNvGrpSpPr>
            <p:nvPr/>
          </p:nvGrpSpPr>
          <p:grpSpPr bwMode="auto">
            <a:xfrm>
              <a:off x="6929456" y="2124075"/>
              <a:ext cx="190500" cy="481013"/>
              <a:chOff x="4632" y="2096"/>
              <a:chExt cx="120" cy="303"/>
            </a:xfrm>
          </p:grpSpPr>
          <p:sp>
            <p:nvSpPr>
              <p:cNvPr id="48184" name="Text Box 68"/>
              <p:cNvSpPr txBox="1">
                <a:spLocks noChangeArrowheads="1"/>
              </p:cNvSpPr>
              <p:nvPr/>
            </p:nvSpPr>
            <p:spPr bwMode="auto">
              <a:xfrm flipH="1">
                <a:off x="4703" y="2096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b="1">
                    <a:solidFill>
                      <a:schemeClr val="tx1"/>
                    </a:solidFill>
                    <a:latin typeface="Calibri"/>
                    <a:cs typeface="Calibri"/>
                  </a:rPr>
                  <a:t>5</a:t>
                </a:r>
              </a:p>
            </p:txBody>
          </p:sp>
          <p:sp>
            <p:nvSpPr>
              <p:cNvPr id="48185" name="Text Box 69"/>
              <p:cNvSpPr txBox="1">
                <a:spLocks noChangeArrowheads="1"/>
              </p:cNvSpPr>
              <p:nvPr/>
            </p:nvSpPr>
            <p:spPr bwMode="auto">
              <a:xfrm flipH="1">
                <a:off x="4632" y="2169"/>
                <a:ext cx="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1200" b="1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8186" name="Line 70"/>
              <p:cNvSpPr>
                <a:spLocks noChangeShapeType="1"/>
              </p:cNvSpPr>
              <p:nvPr/>
            </p:nvSpPr>
            <p:spPr bwMode="auto">
              <a:xfrm flipH="1">
                <a:off x="4667" y="2106"/>
                <a:ext cx="0" cy="2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8187" name="Freeform 71"/>
              <p:cNvSpPr>
                <a:spLocks/>
              </p:cNvSpPr>
              <p:nvPr/>
            </p:nvSpPr>
            <p:spPr bwMode="auto">
              <a:xfrm flipH="1">
                <a:off x="4632" y="2146"/>
                <a:ext cx="71" cy="65"/>
              </a:xfrm>
              <a:custGeom>
                <a:avLst/>
                <a:gdLst>
                  <a:gd name="T0" fmla="*/ 0 w 71"/>
                  <a:gd name="T1" fmla="*/ 65 h 65"/>
                  <a:gd name="T2" fmla="*/ 71 w 71"/>
                  <a:gd name="T3" fmla="*/ 0 h 65"/>
                  <a:gd name="T4" fmla="*/ 0 60000 65536"/>
                  <a:gd name="T5" fmla="*/ 0 60000 65536"/>
                  <a:gd name="T6" fmla="*/ 0 w 71"/>
                  <a:gd name="T7" fmla="*/ 0 h 65"/>
                  <a:gd name="T8" fmla="*/ 71 w 7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" h="65">
                    <a:moveTo>
                      <a:pt x="0" y="65"/>
                    </a:moveTo>
                    <a:lnTo>
                      <a:pt x="71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Memory Model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79B2-7BA1-5D4B-BCF5-77B4D03BA4CA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0182" name="Group 3"/>
          <p:cNvGrpSpPr>
            <a:grpSpLocks/>
          </p:cNvGrpSpPr>
          <p:nvPr/>
        </p:nvGrpSpPr>
        <p:grpSpPr bwMode="auto">
          <a:xfrm>
            <a:off x="1582738" y="1477963"/>
            <a:ext cx="5335588" cy="2014537"/>
            <a:chOff x="997" y="987"/>
            <a:chExt cx="3361" cy="1269"/>
          </a:xfrm>
        </p:grpSpPr>
        <p:sp>
          <p:nvSpPr>
            <p:cNvPr id="50184" name="Rectangle 4"/>
            <p:cNvSpPr>
              <a:spLocks noChangeArrowheads="1"/>
            </p:cNvSpPr>
            <p:nvPr/>
          </p:nvSpPr>
          <p:spPr bwMode="auto">
            <a:xfrm>
              <a:off x="2279" y="1499"/>
              <a:ext cx="902" cy="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85" name="Line 5"/>
            <p:cNvSpPr>
              <a:spLocks noChangeShapeType="1"/>
            </p:cNvSpPr>
            <p:nvPr/>
          </p:nvSpPr>
          <p:spPr bwMode="auto">
            <a:xfrm>
              <a:off x="3201" y="1871"/>
              <a:ext cx="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86" name="Line 6"/>
            <p:cNvSpPr>
              <a:spLocks noChangeShapeType="1"/>
            </p:cNvSpPr>
            <p:nvPr/>
          </p:nvSpPr>
          <p:spPr bwMode="auto">
            <a:xfrm>
              <a:off x="1829" y="2128"/>
              <a:ext cx="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87" name="Line 7"/>
            <p:cNvSpPr>
              <a:spLocks noChangeShapeType="1"/>
            </p:cNvSpPr>
            <p:nvPr/>
          </p:nvSpPr>
          <p:spPr bwMode="auto">
            <a:xfrm>
              <a:off x="1829" y="1708"/>
              <a:ext cx="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88" name="Line 8"/>
            <p:cNvSpPr>
              <a:spLocks noChangeShapeType="1"/>
            </p:cNvSpPr>
            <p:nvPr/>
          </p:nvSpPr>
          <p:spPr bwMode="auto">
            <a:xfrm>
              <a:off x="2855" y="1198"/>
              <a:ext cx="0" cy="2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89" name="Rectangle 9"/>
            <p:cNvSpPr>
              <a:spLocks noChangeArrowheads="1"/>
            </p:cNvSpPr>
            <p:nvPr/>
          </p:nvSpPr>
          <p:spPr bwMode="auto">
            <a:xfrm>
              <a:off x="2427" y="1699"/>
              <a:ext cx="576" cy="4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MAGIC</a:t>
              </a:r>
            </a:p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 RAM</a:t>
              </a:r>
            </a:p>
          </p:txBody>
        </p:sp>
        <p:sp>
          <p:nvSpPr>
            <p:cNvPr id="50190" name="Rectangle 10"/>
            <p:cNvSpPr>
              <a:spLocks noChangeArrowheads="1"/>
            </p:cNvSpPr>
            <p:nvPr/>
          </p:nvSpPr>
          <p:spPr bwMode="auto">
            <a:xfrm>
              <a:off x="3668" y="1746"/>
              <a:ext cx="69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ReadData</a:t>
              </a:r>
            </a:p>
          </p:txBody>
        </p:sp>
        <p:sp>
          <p:nvSpPr>
            <p:cNvPr id="50191" name="Rectangle 11"/>
            <p:cNvSpPr>
              <a:spLocks noChangeArrowheads="1"/>
            </p:cNvSpPr>
            <p:nvPr/>
          </p:nvSpPr>
          <p:spPr bwMode="auto">
            <a:xfrm>
              <a:off x="997" y="1996"/>
              <a:ext cx="72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WriteData</a:t>
              </a:r>
            </a:p>
          </p:txBody>
        </p:sp>
        <p:sp>
          <p:nvSpPr>
            <p:cNvPr id="50192" name="Rectangle 12"/>
            <p:cNvSpPr>
              <a:spLocks noChangeArrowheads="1"/>
            </p:cNvSpPr>
            <p:nvPr/>
          </p:nvSpPr>
          <p:spPr bwMode="auto">
            <a:xfrm>
              <a:off x="1148" y="1583"/>
              <a:ext cx="5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Address</a:t>
              </a:r>
            </a:p>
          </p:txBody>
        </p:sp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2525" y="987"/>
              <a:ext cx="849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WriteEnable</a:t>
              </a:r>
            </a:p>
          </p:txBody>
        </p:sp>
        <p:sp>
          <p:nvSpPr>
            <p:cNvPr id="50194" name="Line 14"/>
            <p:cNvSpPr>
              <a:spLocks noChangeShapeType="1"/>
            </p:cNvSpPr>
            <p:nvPr/>
          </p:nvSpPr>
          <p:spPr bwMode="auto">
            <a:xfrm>
              <a:off x="2435" y="1360"/>
              <a:ext cx="0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95" name="Rectangle 15"/>
            <p:cNvSpPr>
              <a:spLocks noChangeArrowheads="1"/>
            </p:cNvSpPr>
            <p:nvPr/>
          </p:nvSpPr>
          <p:spPr bwMode="auto">
            <a:xfrm>
              <a:off x="2282" y="1176"/>
              <a:ext cx="43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Clock</a:t>
              </a:r>
            </a:p>
          </p:txBody>
        </p:sp>
        <p:sp>
          <p:nvSpPr>
            <p:cNvPr id="50196" name="Line 16"/>
            <p:cNvSpPr>
              <a:spLocks noChangeShapeType="1"/>
            </p:cNvSpPr>
            <p:nvPr/>
          </p:nvSpPr>
          <p:spPr bwMode="auto">
            <a:xfrm>
              <a:off x="2388" y="1509"/>
              <a:ext cx="46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0197" name="Line 17"/>
            <p:cNvSpPr>
              <a:spLocks noChangeShapeType="1"/>
            </p:cNvSpPr>
            <p:nvPr/>
          </p:nvSpPr>
          <p:spPr bwMode="auto">
            <a:xfrm flipV="1">
              <a:off x="2432" y="1504"/>
              <a:ext cx="4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50183" name="Rectangle 18"/>
          <p:cNvSpPr>
            <a:spLocks noChangeArrowheads="1"/>
          </p:cNvSpPr>
          <p:nvPr/>
        </p:nvSpPr>
        <p:spPr bwMode="auto">
          <a:xfrm>
            <a:off x="1039813" y="3657600"/>
            <a:ext cx="7342187" cy="25519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Reads and writes are always completed in one cycle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 a Read can be done any time (i.e. combinational)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 a Write is performed at the rising clock edge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   if it is enabled     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		 </a:t>
            </a:r>
            <a:r>
              <a:rPr lang="en-US" sz="2000" i="1">
                <a:solidFill>
                  <a:srgbClr val="56127A"/>
                </a:solidFill>
                <a:latin typeface="Calibri"/>
                <a:cs typeface="Calibri"/>
              </a:rPr>
              <a:t>the write address and data</a:t>
            </a:r>
          </a:p>
          <a:p>
            <a:pPr lvl="1"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Calibri"/>
                <a:cs typeface="Calibri"/>
              </a:rPr>
              <a:t>		      must be stable at the clock edge</a:t>
            </a:r>
          </a:p>
          <a:p>
            <a:pPr lvl="1">
              <a:spcBef>
                <a:spcPct val="0"/>
              </a:spcBef>
            </a:pPr>
            <a:endParaRPr lang="en-US" sz="2000" i="1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Later in the course we will present a more realistic model of memory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Implementing RISC-V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Single-cycle per instruction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err="1">
                <a:solidFill>
                  <a:schemeClr val="accent1"/>
                </a:solidFill>
              </a:rPr>
              <a:t>datapath</a:t>
            </a:r>
            <a:r>
              <a:rPr lang="en-US" b="1" dirty="0">
                <a:solidFill>
                  <a:schemeClr val="accent1"/>
                </a:solidFill>
              </a:rPr>
              <a:t> &amp; control logic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(Should be review of CS61C)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FFB8-F710-4F4C-BACE-798B96DEEB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Execution of an instruction involves</a:t>
            </a:r>
          </a:p>
          <a:p>
            <a:endParaRPr lang="en-US" dirty="0" smtClean="0"/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Instruction fetch</a:t>
            </a:r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Decode and register fetch</a:t>
            </a:r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ALU operation</a:t>
            </a:r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Memory operation (optional)</a:t>
            </a:r>
          </a:p>
          <a:p>
            <a:pPr marL="344488" indent="-342900">
              <a:buFont typeface="+mj-lt"/>
              <a:buAutoNum type="arabicPeriod"/>
            </a:pPr>
            <a:r>
              <a:rPr lang="en-US" dirty="0" smtClean="0"/>
              <a:t>Write back (optional)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compute address of next instruction</a:t>
            </a:r>
          </a:p>
          <a:p>
            <a:endParaRPr lang="en-US" dirty="0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84F3-5666-6D45-AE9A-B3107EF68D3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Datapath: Reg-Reg ALU Instructions</a:t>
            </a:r>
            <a:endParaRPr lang="en-US" dirty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9E9-65A4-0243-9B3B-309555E9108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18562" name="Freeform 2"/>
          <p:cNvSpPr>
            <a:spLocks/>
          </p:cNvSpPr>
          <p:nvPr/>
        </p:nvSpPr>
        <p:spPr bwMode="auto">
          <a:xfrm>
            <a:off x="3124200" y="2894013"/>
            <a:ext cx="1347788" cy="1587"/>
          </a:xfrm>
          <a:custGeom>
            <a:avLst/>
            <a:gdLst>
              <a:gd name="T0" fmla="*/ 0 w 849"/>
              <a:gd name="T1" fmla="*/ 0 h 1"/>
              <a:gd name="T2" fmla="*/ 849 w 849"/>
              <a:gd name="T3" fmla="*/ 0 h 1"/>
              <a:gd name="T4" fmla="*/ 0 60000 65536"/>
              <a:gd name="T5" fmla="*/ 0 60000 65536"/>
              <a:gd name="T6" fmla="*/ 0 w 849"/>
              <a:gd name="T7" fmla="*/ 0 h 1"/>
              <a:gd name="T8" fmla="*/ 849 w 84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9" h="1">
                <a:moveTo>
                  <a:pt x="0" y="0"/>
                </a:moveTo>
                <a:lnTo>
                  <a:pt x="849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3" name="Freeform 3"/>
          <p:cNvSpPr>
            <a:spLocks/>
          </p:cNvSpPr>
          <p:nvPr/>
        </p:nvSpPr>
        <p:spPr bwMode="auto">
          <a:xfrm>
            <a:off x="4068763" y="2846388"/>
            <a:ext cx="3440112" cy="2090737"/>
          </a:xfrm>
          <a:custGeom>
            <a:avLst/>
            <a:gdLst>
              <a:gd name="T0" fmla="*/ 2167 w 2167"/>
              <a:gd name="T1" fmla="*/ 0 h 1317"/>
              <a:gd name="T2" fmla="*/ 2167 w 2167"/>
              <a:gd name="T3" fmla="*/ 1317 h 1317"/>
              <a:gd name="T4" fmla="*/ 0 w 2167"/>
              <a:gd name="T5" fmla="*/ 1317 h 1317"/>
              <a:gd name="T6" fmla="*/ 0 w 2167"/>
              <a:gd name="T7" fmla="*/ 144 h 1317"/>
              <a:gd name="T8" fmla="*/ 238 w 2167"/>
              <a:gd name="T9" fmla="*/ 144 h 1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7"/>
              <a:gd name="T16" fmla="*/ 0 h 1317"/>
              <a:gd name="T17" fmla="*/ 2167 w 2167"/>
              <a:gd name="T18" fmla="*/ 1317 h 1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7" h="1317">
                <a:moveTo>
                  <a:pt x="2167" y="0"/>
                </a:moveTo>
                <a:lnTo>
                  <a:pt x="2167" y="1317"/>
                </a:lnTo>
                <a:lnTo>
                  <a:pt x="0" y="1317"/>
                </a:lnTo>
                <a:lnTo>
                  <a:pt x="0" y="144"/>
                </a:lnTo>
                <a:lnTo>
                  <a:pt x="238" y="144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4" name="Freeform 4"/>
          <p:cNvSpPr>
            <a:spLocks/>
          </p:cNvSpPr>
          <p:nvPr/>
        </p:nvSpPr>
        <p:spPr bwMode="auto">
          <a:xfrm>
            <a:off x="3151188" y="2857500"/>
            <a:ext cx="4370387" cy="1195388"/>
          </a:xfrm>
          <a:custGeom>
            <a:avLst/>
            <a:gdLst>
              <a:gd name="T0" fmla="*/ 0 w 2753"/>
              <a:gd name="T1" fmla="*/ 753 h 753"/>
              <a:gd name="T2" fmla="*/ 2249 w 2753"/>
              <a:gd name="T3" fmla="*/ 749 h 753"/>
              <a:gd name="T4" fmla="*/ 2249 w 2753"/>
              <a:gd name="T5" fmla="*/ 0 h 753"/>
              <a:gd name="T6" fmla="*/ 2753 w 2753"/>
              <a:gd name="T7" fmla="*/ 0 h 753"/>
              <a:gd name="T8" fmla="*/ 0 60000 65536"/>
              <a:gd name="T9" fmla="*/ 0 60000 65536"/>
              <a:gd name="T10" fmla="*/ 0 60000 65536"/>
              <a:gd name="T11" fmla="*/ 0 60000 65536"/>
              <a:gd name="T12" fmla="*/ 0 w 2753"/>
              <a:gd name="T13" fmla="*/ 0 h 753"/>
              <a:gd name="T14" fmla="*/ 2753 w 2753"/>
              <a:gd name="T15" fmla="*/ 753 h 7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3" h="753">
                <a:moveTo>
                  <a:pt x="0" y="753"/>
                </a:moveTo>
                <a:lnTo>
                  <a:pt x="2249" y="749"/>
                </a:lnTo>
                <a:lnTo>
                  <a:pt x="2249" y="0"/>
                </a:lnTo>
                <a:lnTo>
                  <a:pt x="2753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5" name="Freeform 5"/>
          <p:cNvSpPr>
            <a:spLocks/>
          </p:cNvSpPr>
          <p:nvPr/>
        </p:nvSpPr>
        <p:spPr bwMode="auto">
          <a:xfrm>
            <a:off x="1039813" y="1417638"/>
            <a:ext cx="1771650" cy="1336675"/>
          </a:xfrm>
          <a:custGeom>
            <a:avLst/>
            <a:gdLst>
              <a:gd name="T0" fmla="*/ 324 w 1116"/>
              <a:gd name="T1" fmla="*/ 842 h 842"/>
              <a:gd name="T2" fmla="*/ 7 w 1116"/>
              <a:gd name="T3" fmla="*/ 842 h 842"/>
              <a:gd name="T4" fmla="*/ 0 w 1116"/>
              <a:gd name="T5" fmla="*/ 0 h 842"/>
              <a:gd name="T6" fmla="*/ 1116 w 1116"/>
              <a:gd name="T7" fmla="*/ 7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116"/>
              <a:gd name="T13" fmla="*/ 0 h 842"/>
              <a:gd name="T14" fmla="*/ 1116 w 1116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6" h="842">
                <a:moveTo>
                  <a:pt x="324" y="842"/>
                </a:moveTo>
                <a:lnTo>
                  <a:pt x="7" y="842"/>
                </a:lnTo>
                <a:lnTo>
                  <a:pt x="0" y="0"/>
                </a:lnTo>
                <a:lnTo>
                  <a:pt x="1116" y="7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6" name="Freeform 6"/>
          <p:cNvSpPr>
            <a:spLocks/>
          </p:cNvSpPr>
          <p:nvPr/>
        </p:nvSpPr>
        <p:spPr bwMode="auto">
          <a:xfrm>
            <a:off x="1854200" y="1417638"/>
            <a:ext cx="957263" cy="1362075"/>
          </a:xfrm>
          <a:custGeom>
            <a:avLst/>
            <a:gdLst>
              <a:gd name="T0" fmla="*/ 0 w 603"/>
              <a:gd name="T1" fmla="*/ 858 h 858"/>
              <a:gd name="T2" fmla="*/ 6 w 603"/>
              <a:gd name="T3" fmla="*/ 504 h 858"/>
              <a:gd name="T4" fmla="*/ 207 w 603"/>
              <a:gd name="T5" fmla="*/ 511 h 858"/>
              <a:gd name="T6" fmla="*/ 294 w 603"/>
              <a:gd name="T7" fmla="*/ 410 h 858"/>
              <a:gd name="T8" fmla="*/ 603 w 603"/>
              <a:gd name="T9" fmla="*/ 403 h 858"/>
              <a:gd name="T10" fmla="*/ 603 w 603"/>
              <a:gd name="T11" fmla="*/ 0 h 8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3"/>
              <a:gd name="T19" fmla="*/ 0 h 858"/>
              <a:gd name="T20" fmla="*/ 603 w 603"/>
              <a:gd name="T21" fmla="*/ 858 h 8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3" h="858">
                <a:moveTo>
                  <a:pt x="0" y="858"/>
                </a:moveTo>
                <a:lnTo>
                  <a:pt x="6" y="504"/>
                </a:lnTo>
                <a:lnTo>
                  <a:pt x="207" y="511"/>
                </a:lnTo>
                <a:lnTo>
                  <a:pt x="294" y="410"/>
                </a:lnTo>
                <a:lnTo>
                  <a:pt x="603" y="403"/>
                </a:lnTo>
                <a:lnTo>
                  <a:pt x="603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7" name="Freeform 7"/>
          <p:cNvSpPr>
            <a:spLocks/>
          </p:cNvSpPr>
          <p:nvPr/>
        </p:nvSpPr>
        <p:spPr bwMode="auto">
          <a:xfrm>
            <a:off x="1749425" y="2754313"/>
            <a:ext cx="1393825" cy="138112"/>
          </a:xfrm>
          <a:custGeom>
            <a:avLst/>
            <a:gdLst>
              <a:gd name="T0" fmla="*/ 0 w 878"/>
              <a:gd name="T1" fmla="*/ 8 h 87"/>
              <a:gd name="T2" fmla="*/ 352 w 878"/>
              <a:gd name="T3" fmla="*/ 0 h 87"/>
              <a:gd name="T4" fmla="*/ 468 w 878"/>
              <a:gd name="T5" fmla="*/ 87 h 87"/>
              <a:gd name="T6" fmla="*/ 878 w 878"/>
              <a:gd name="T7" fmla="*/ 8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8"/>
              <a:gd name="T13" fmla="*/ 0 h 87"/>
              <a:gd name="T14" fmla="*/ 878 w 878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8" h="87">
                <a:moveTo>
                  <a:pt x="0" y="8"/>
                </a:moveTo>
                <a:lnTo>
                  <a:pt x="352" y="0"/>
                </a:lnTo>
                <a:lnTo>
                  <a:pt x="468" y="87"/>
                </a:lnTo>
                <a:lnTo>
                  <a:pt x="878" y="87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8" name="Freeform 8"/>
          <p:cNvSpPr>
            <a:spLocks/>
          </p:cNvSpPr>
          <p:nvPr/>
        </p:nvSpPr>
        <p:spPr bwMode="auto">
          <a:xfrm>
            <a:off x="3143250" y="2600325"/>
            <a:ext cx="3451225" cy="450850"/>
          </a:xfrm>
          <a:custGeom>
            <a:avLst/>
            <a:gdLst>
              <a:gd name="T0" fmla="*/ 0 w 2174"/>
              <a:gd name="T1" fmla="*/ 0 h 284"/>
              <a:gd name="T2" fmla="*/ 900 w 2174"/>
              <a:gd name="T3" fmla="*/ 0 h 284"/>
              <a:gd name="T4" fmla="*/ 1145 w 2174"/>
              <a:gd name="T5" fmla="*/ 284 h 284"/>
              <a:gd name="T6" fmla="*/ 2174 w 2174"/>
              <a:gd name="T7" fmla="*/ 284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2174"/>
              <a:gd name="T13" fmla="*/ 0 h 284"/>
              <a:gd name="T14" fmla="*/ 2174 w 2174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4" h="284">
                <a:moveTo>
                  <a:pt x="0" y="0"/>
                </a:moveTo>
                <a:lnTo>
                  <a:pt x="900" y="0"/>
                </a:lnTo>
                <a:lnTo>
                  <a:pt x="1145" y="284"/>
                </a:lnTo>
                <a:lnTo>
                  <a:pt x="2174" y="284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9" name="Freeform 9"/>
          <p:cNvSpPr>
            <a:spLocks/>
          </p:cNvSpPr>
          <p:nvPr/>
        </p:nvSpPr>
        <p:spPr bwMode="auto">
          <a:xfrm>
            <a:off x="3149600" y="2459038"/>
            <a:ext cx="3614738" cy="468312"/>
          </a:xfrm>
          <a:custGeom>
            <a:avLst/>
            <a:gdLst>
              <a:gd name="T0" fmla="*/ 0 w 2277"/>
              <a:gd name="T1" fmla="*/ 0 h 295"/>
              <a:gd name="T2" fmla="*/ 849 w 2277"/>
              <a:gd name="T3" fmla="*/ 0 h 295"/>
              <a:gd name="T4" fmla="*/ 1058 w 2277"/>
              <a:gd name="T5" fmla="*/ 187 h 295"/>
              <a:gd name="T6" fmla="*/ 2172 w 2277"/>
              <a:gd name="T7" fmla="*/ 194 h 295"/>
              <a:gd name="T8" fmla="*/ 2277 w 2277"/>
              <a:gd name="T9" fmla="*/ 295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7"/>
              <a:gd name="T16" fmla="*/ 0 h 295"/>
              <a:gd name="T17" fmla="*/ 2277 w 2277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7" h="295">
                <a:moveTo>
                  <a:pt x="0" y="0"/>
                </a:moveTo>
                <a:lnTo>
                  <a:pt x="849" y="0"/>
                </a:lnTo>
                <a:lnTo>
                  <a:pt x="1058" y="187"/>
                </a:lnTo>
                <a:lnTo>
                  <a:pt x="2172" y="194"/>
                </a:lnTo>
                <a:lnTo>
                  <a:pt x="2277" y="295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71" name="Rectangle 11"/>
          <p:cNvSpPr>
            <a:spLocks noChangeArrowheads="1"/>
          </p:cNvSpPr>
          <p:nvPr/>
        </p:nvSpPr>
        <p:spPr bwMode="auto">
          <a:xfrm>
            <a:off x="6248400" y="5105400"/>
            <a:ext cx="261937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 err="1">
                <a:solidFill>
                  <a:srgbClr val="FF0000"/>
                </a:solidFill>
              </a:rPr>
              <a:t>RegWrite</a:t>
            </a:r>
            <a:r>
              <a:rPr lang="en-US" sz="2400" i="1" dirty="0">
                <a:solidFill>
                  <a:srgbClr val="FF0000"/>
                </a:solidFill>
              </a:rPr>
              <a:t> Timing?</a:t>
            </a:r>
          </a:p>
        </p:txBody>
      </p:sp>
      <p:grpSp>
        <p:nvGrpSpPr>
          <p:cNvPr id="58383" name="Group 12"/>
          <p:cNvGrpSpPr>
            <a:grpSpLocks/>
          </p:cNvGrpSpPr>
          <p:nvPr/>
        </p:nvGrpSpPr>
        <p:grpSpPr bwMode="auto">
          <a:xfrm>
            <a:off x="609600" y="5562600"/>
            <a:ext cx="7972423" cy="904875"/>
            <a:chOff x="599" y="3721"/>
            <a:chExt cx="5022" cy="570"/>
          </a:xfrm>
        </p:grpSpPr>
        <p:grpSp>
          <p:nvGrpSpPr>
            <p:cNvPr id="58446" name="Group 13"/>
            <p:cNvGrpSpPr>
              <a:grpSpLocks/>
            </p:cNvGrpSpPr>
            <p:nvPr/>
          </p:nvGrpSpPr>
          <p:grpSpPr bwMode="auto">
            <a:xfrm>
              <a:off x="621" y="3721"/>
              <a:ext cx="5000" cy="471"/>
              <a:chOff x="621" y="3721"/>
              <a:chExt cx="5000" cy="471"/>
            </a:xfrm>
          </p:grpSpPr>
          <p:sp>
            <p:nvSpPr>
              <p:cNvPr id="58448" name="Rectangle 14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8449" name="Group 15"/>
              <p:cNvGrpSpPr>
                <a:grpSpLocks/>
              </p:cNvGrpSpPr>
              <p:nvPr/>
            </p:nvGrpSpPr>
            <p:grpSpPr bwMode="auto">
              <a:xfrm>
                <a:off x="621" y="3721"/>
                <a:ext cx="5000" cy="407"/>
                <a:chOff x="621" y="3721"/>
                <a:chExt cx="5000" cy="407"/>
              </a:xfrm>
            </p:grpSpPr>
            <p:sp>
              <p:nvSpPr>
                <p:cNvPr id="58450" name="Rectangle 16"/>
                <p:cNvSpPr>
                  <a:spLocks noChangeArrowheads="1"/>
                </p:cNvSpPr>
                <p:nvPr/>
              </p:nvSpPr>
              <p:spPr bwMode="auto">
                <a:xfrm>
                  <a:off x="621" y="3721"/>
                  <a:ext cx="5000" cy="40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5	   5	 5        </a:t>
                  </a:r>
                  <a:r>
                    <a:rPr lang="en-US" sz="1800" dirty="0" smtClean="0">
                      <a:solidFill>
                        <a:schemeClr val="tx1"/>
                      </a:solidFill>
                      <a:latin typeface="Verdana" charset="0"/>
                    </a:rPr>
                    <a:t>  10        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7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 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rs1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     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func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 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   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Symbol" charset="2"/>
                    </a:rPr>
                    <a:t>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rs1)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func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rs2)</a:t>
                  </a:r>
                  <a:endParaRPr lang="en-US" sz="1800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58451" name="Rectangle 17"/>
                <p:cNvSpPr>
                  <a:spLocks noChangeArrowheads="1"/>
                </p:cNvSpPr>
                <p:nvPr/>
              </p:nvSpPr>
              <p:spPr bwMode="auto">
                <a:xfrm>
                  <a:off x="630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2" name="Rectangle 18"/>
                <p:cNvSpPr>
                  <a:spLocks noChangeArrowheads="1"/>
                </p:cNvSpPr>
                <p:nvPr/>
              </p:nvSpPr>
              <p:spPr bwMode="auto">
                <a:xfrm>
                  <a:off x="2142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3" name="Line 19"/>
                <p:cNvSpPr>
                  <a:spLocks noChangeShapeType="1"/>
                </p:cNvSpPr>
                <p:nvPr/>
              </p:nvSpPr>
              <p:spPr bwMode="auto">
                <a:xfrm>
                  <a:off x="1702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4" name="Line 20"/>
                <p:cNvSpPr>
                  <a:spLocks noChangeShapeType="1"/>
                </p:cNvSpPr>
                <p:nvPr/>
              </p:nvSpPr>
              <p:spPr bwMode="auto">
                <a:xfrm>
                  <a:off x="1198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6" name="Line 22"/>
                <p:cNvSpPr>
                  <a:spLocks noChangeShapeType="1"/>
                </p:cNvSpPr>
                <p:nvPr/>
              </p:nvSpPr>
              <p:spPr bwMode="auto">
                <a:xfrm>
                  <a:off x="3070" y="3911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7" name="Rectangle 23"/>
                <p:cNvSpPr>
                  <a:spLocks noChangeArrowheads="1"/>
                </p:cNvSpPr>
                <p:nvPr/>
              </p:nvSpPr>
              <p:spPr bwMode="auto">
                <a:xfrm>
                  <a:off x="3760" y="3897"/>
                  <a:ext cx="133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8447" name="Rectangle 24"/>
            <p:cNvSpPr>
              <a:spLocks noChangeArrowheads="1"/>
            </p:cNvSpPr>
            <p:nvPr/>
          </p:nvSpPr>
          <p:spPr bwMode="auto">
            <a:xfrm>
              <a:off x="599" y="4118"/>
              <a:ext cx="313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Verdana" charset="0"/>
                </a:rPr>
                <a:t>31        </a:t>
              </a:r>
              <a:r>
                <a:rPr lang="en-US" sz="1200" dirty="0" smtClean="0">
                  <a:solidFill>
                    <a:schemeClr val="tx1"/>
                  </a:solidFill>
                  <a:latin typeface="Verdana" charset="0"/>
                </a:rPr>
                <a:t>27  26      22 21     17 16                     7 6             </a:t>
              </a:r>
              <a:r>
                <a:rPr lang="en-US" sz="1200" dirty="0">
                  <a:solidFill>
                    <a:schemeClr val="tx1"/>
                  </a:solidFill>
                  <a:latin typeface="Verdana" charset="0"/>
                </a:rPr>
                <a:t>0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55688" y="1412875"/>
            <a:ext cx="2081212" cy="2114550"/>
            <a:chOff x="665" y="890"/>
            <a:chExt cx="1311" cy="1332"/>
          </a:xfrm>
        </p:grpSpPr>
        <p:sp>
          <p:nvSpPr>
            <p:cNvPr id="58426" name="Line 26"/>
            <p:cNvSpPr>
              <a:spLocks noChangeShapeType="1"/>
            </p:cNvSpPr>
            <p:nvPr/>
          </p:nvSpPr>
          <p:spPr bwMode="auto">
            <a:xfrm>
              <a:off x="1816" y="1832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7" name="Rectangle 27"/>
            <p:cNvSpPr>
              <a:spLocks noChangeArrowheads="1"/>
            </p:cNvSpPr>
            <p:nvPr/>
          </p:nvSpPr>
          <p:spPr bwMode="auto">
            <a:xfrm>
              <a:off x="1071" y="1070"/>
              <a:ext cx="26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0x4</a:t>
              </a:r>
            </a:p>
          </p:txBody>
        </p:sp>
        <p:sp>
          <p:nvSpPr>
            <p:cNvPr id="58428" name="Freeform 28"/>
            <p:cNvSpPr>
              <a:spLocks/>
            </p:cNvSpPr>
            <p:nvPr/>
          </p:nvSpPr>
          <p:spPr bwMode="auto">
            <a:xfrm>
              <a:off x="1336" y="1096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9" name="Line 29"/>
            <p:cNvSpPr>
              <a:spLocks noChangeShapeType="1"/>
            </p:cNvSpPr>
            <p:nvPr/>
          </p:nvSpPr>
          <p:spPr bwMode="auto">
            <a:xfrm>
              <a:off x="1292" y="114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30" name="Rectangle 30"/>
            <p:cNvSpPr>
              <a:spLocks noChangeArrowheads="1"/>
            </p:cNvSpPr>
            <p:nvPr/>
          </p:nvSpPr>
          <p:spPr bwMode="auto">
            <a:xfrm>
              <a:off x="1351" y="1228"/>
              <a:ext cx="256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Add</a:t>
              </a:r>
            </a:p>
          </p:txBody>
        </p:sp>
        <p:sp>
          <p:nvSpPr>
            <p:cNvPr id="58431" name="Rectangle 31"/>
            <p:cNvSpPr>
              <a:spLocks noChangeArrowheads="1"/>
            </p:cNvSpPr>
            <p:nvPr/>
          </p:nvSpPr>
          <p:spPr bwMode="auto">
            <a:xfrm>
              <a:off x="935" y="1966"/>
              <a:ext cx="21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58432" name="Line 32"/>
            <p:cNvSpPr>
              <a:spLocks noChangeShapeType="1"/>
            </p:cNvSpPr>
            <p:nvPr/>
          </p:nvSpPr>
          <p:spPr bwMode="auto">
            <a:xfrm>
              <a:off x="1061" y="1920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433" name="Group 33"/>
            <p:cNvGrpSpPr>
              <a:grpSpLocks/>
            </p:cNvGrpSpPr>
            <p:nvPr/>
          </p:nvGrpSpPr>
          <p:grpSpPr bwMode="auto">
            <a:xfrm>
              <a:off x="942" y="1554"/>
              <a:ext cx="892" cy="668"/>
              <a:chOff x="942" y="1554"/>
              <a:chExt cx="892" cy="668"/>
            </a:xfrm>
          </p:grpSpPr>
          <p:sp>
            <p:nvSpPr>
              <p:cNvPr id="58436" name="Freeform 34"/>
              <p:cNvSpPr>
                <a:spLocks/>
              </p:cNvSpPr>
              <p:nvPr/>
            </p:nvSpPr>
            <p:spPr bwMode="auto">
              <a:xfrm>
                <a:off x="1127" y="1738"/>
                <a:ext cx="193" cy="1"/>
              </a:xfrm>
              <a:custGeom>
                <a:avLst/>
                <a:gdLst>
                  <a:gd name="T0" fmla="*/ 0 w 193"/>
                  <a:gd name="T1" fmla="*/ 0 h 1"/>
                  <a:gd name="T2" fmla="*/ 144 w 193"/>
                  <a:gd name="T3" fmla="*/ 0 h 1"/>
                  <a:gd name="T4" fmla="*/ 192 w 19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1"/>
                  <a:gd name="T11" fmla="*/ 193 w 19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8437" name="Group 35"/>
              <p:cNvGrpSpPr>
                <a:grpSpLocks/>
              </p:cNvGrpSpPr>
              <p:nvPr/>
            </p:nvGrpSpPr>
            <p:grpSpPr bwMode="auto">
              <a:xfrm>
                <a:off x="1298" y="1621"/>
                <a:ext cx="536" cy="601"/>
                <a:chOff x="1298" y="1621"/>
                <a:chExt cx="536" cy="601"/>
              </a:xfrm>
            </p:grpSpPr>
            <p:sp>
              <p:nvSpPr>
                <p:cNvPr id="58442" name="Rectangle 36"/>
                <p:cNvSpPr>
                  <a:spLocks noChangeArrowheads="1"/>
                </p:cNvSpPr>
                <p:nvPr/>
              </p:nvSpPr>
              <p:spPr bwMode="auto">
                <a:xfrm>
                  <a:off x="1331" y="1623"/>
                  <a:ext cx="472" cy="58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43" name="Rectangle 37"/>
                <p:cNvSpPr>
                  <a:spLocks noChangeArrowheads="1"/>
                </p:cNvSpPr>
                <p:nvPr/>
              </p:nvSpPr>
              <p:spPr bwMode="auto">
                <a:xfrm>
                  <a:off x="1298" y="1621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addr</a:t>
                  </a:r>
                </a:p>
              </p:txBody>
            </p:sp>
            <p:sp>
              <p:nvSpPr>
                <p:cNvPr id="58444" name="Rectangle 38"/>
                <p:cNvSpPr>
                  <a:spLocks noChangeArrowheads="1"/>
                </p:cNvSpPr>
                <p:nvPr/>
              </p:nvSpPr>
              <p:spPr bwMode="auto">
                <a:xfrm>
                  <a:off x="1571" y="1725"/>
                  <a:ext cx="26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inst</a:t>
                  </a:r>
                </a:p>
              </p:txBody>
            </p:sp>
            <p:sp>
              <p:nvSpPr>
                <p:cNvPr id="58445" name="Rectangle 39"/>
                <p:cNvSpPr>
                  <a:spLocks noChangeArrowheads="1"/>
                </p:cNvSpPr>
                <p:nvPr/>
              </p:nvSpPr>
              <p:spPr bwMode="auto">
                <a:xfrm>
                  <a:off x="1305" y="1898"/>
                  <a:ext cx="518" cy="32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Inst.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58438" name="Rectangle 40"/>
              <p:cNvSpPr>
                <a:spLocks noChangeArrowheads="1"/>
              </p:cNvSpPr>
              <p:nvPr/>
            </p:nvSpPr>
            <p:spPr bwMode="auto">
              <a:xfrm>
                <a:off x="991" y="1554"/>
                <a:ext cx="128" cy="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41"/>
              <p:cNvSpPr>
                <a:spLocks noChangeShapeType="1"/>
              </p:cNvSpPr>
              <p:nvPr/>
            </p:nvSpPr>
            <p:spPr bwMode="auto">
              <a:xfrm>
                <a:off x="1135" y="1738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0" name="Rectangle 42"/>
              <p:cNvSpPr>
                <a:spLocks noChangeArrowheads="1"/>
              </p:cNvSpPr>
              <p:nvPr/>
            </p:nvSpPr>
            <p:spPr bwMode="auto">
              <a:xfrm>
                <a:off x="942" y="1664"/>
                <a:ext cx="247" cy="1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PC</a:t>
                </a:r>
              </a:p>
            </p:txBody>
          </p:sp>
          <p:sp>
            <p:nvSpPr>
              <p:cNvPr id="58441" name="Freeform 43"/>
              <p:cNvSpPr>
                <a:spLocks/>
              </p:cNvSpPr>
              <p:nvPr/>
            </p:nvSpPr>
            <p:spPr bwMode="auto">
              <a:xfrm>
                <a:off x="1031" y="1874"/>
                <a:ext cx="49" cy="49"/>
              </a:xfrm>
              <a:custGeom>
                <a:avLst/>
                <a:gdLst>
                  <a:gd name="T0" fmla="*/ 0 w 49"/>
                  <a:gd name="T1" fmla="*/ 48 h 49"/>
                  <a:gd name="T2" fmla="*/ 24 w 49"/>
                  <a:gd name="T3" fmla="*/ 0 h 49"/>
                  <a:gd name="T4" fmla="*/ 48 w 49"/>
                  <a:gd name="T5" fmla="*/ 48 h 49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49"/>
                  <a:gd name="T11" fmla="*/ 49 w 49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49">
                    <a:moveTo>
                      <a:pt x="0" y="48"/>
                    </a:moveTo>
                    <a:lnTo>
                      <a:pt x="24" y="0"/>
                    </a:lnTo>
                    <a:lnTo>
                      <a:pt x="48" y="4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434" name="Freeform 44"/>
            <p:cNvSpPr>
              <a:spLocks/>
            </p:cNvSpPr>
            <p:nvPr/>
          </p:nvSpPr>
          <p:spPr bwMode="auto">
            <a:xfrm>
              <a:off x="665" y="890"/>
              <a:ext cx="1106" cy="845"/>
            </a:xfrm>
            <a:custGeom>
              <a:avLst/>
              <a:gdLst>
                <a:gd name="T0" fmla="*/ 921 w 1106"/>
                <a:gd name="T1" fmla="*/ 410 h 845"/>
                <a:gd name="T2" fmla="*/ 1104 w 1106"/>
                <a:gd name="T3" fmla="*/ 409 h 845"/>
                <a:gd name="T4" fmla="*/ 1106 w 1106"/>
                <a:gd name="T5" fmla="*/ 1 h 845"/>
                <a:gd name="T6" fmla="*/ 775 w 1106"/>
                <a:gd name="T7" fmla="*/ 0 h 845"/>
                <a:gd name="T8" fmla="*/ 2 w 1106"/>
                <a:gd name="T9" fmla="*/ 1 h 845"/>
                <a:gd name="T10" fmla="*/ 0 w 1106"/>
                <a:gd name="T11" fmla="*/ 845 h 845"/>
                <a:gd name="T12" fmla="*/ 335 w 1106"/>
                <a:gd name="T13" fmla="*/ 845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6"/>
                <a:gd name="T22" fmla="*/ 0 h 845"/>
                <a:gd name="T23" fmla="*/ 1106 w 1106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6" h="845">
                  <a:moveTo>
                    <a:pt x="921" y="410"/>
                  </a:moveTo>
                  <a:lnTo>
                    <a:pt x="1104" y="409"/>
                  </a:lnTo>
                  <a:lnTo>
                    <a:pt x="1106" y="1"/>
                  </a:lnTo>
                  <a:lnTo>
                    <a:pt x="775" y="0"/>
                  </a:lnTo>
                  <a:lnTo>
                    <a:pt x="2" y="1"/>
                  </a:lnTo>
                  <a:lnTo>
                    <a:pt x="0" y="845"/>
                  </a:lnTo>
                  <a:lnTo>
                    <a:pt x="335" y="84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35" name="Freeform 45"/>
            <p:cNvSpPr>
              <a:spLocks/>
            </p:cNvSpPr>
            <p:nvPr/>
          </p:nvSpPr>
          <p:spPr bwMode="auto">
            <a:xfrm>
              <a:off x="1168" y="1410"/>
              <a:ext cx="168" cy="333"/>
            </a:xfrm>
            <a:custGeom>
              <a:avLst/>
              <a:gdLst>
                <a:gd name="T0" fmla="*/ 1 w 168"/>
                <a:gd name="T1" fmla="*/ 333 h 333"/>
                <a:gd name="T2" fmla="*/ 0 w 168"/>
                <a:gd name="T3" fmla="*/ 5 h 333"/>
                <a:gd name="T4" fmla="*/ 5 w 168"/>
                <a:gd name="T5" fmla="*/ 0 h 333"/>
                <a:gd name="T6" fmla="*/ 168 w 168"/>
                <a:gd name="T7" fmla="*/ 4 h 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33"/>
                <a:gd name="T14" fmla="*/ 168 w 168"/>
                <a:gd name="T15" fmla="*/ 333 h 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33">
                  <a:moveTo>
                    <a:pt x="1" y="33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68" y="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8606" name="Freeform 46"/>
          <p:cNvSpPr>
            <a:spLocks/>
          </p:cNvSpPr>
          <p:nvPr/>
        </p:nvSpPr>
        <p:spPr bwMode="auto">
          <a:xfrm>
            <a:off x="4064000" y="2863850"/>
            <a:ext cx="3459163" cy="2068513"/>
          </a:xfrm>
          <a:custGeom>
            <a:avLst/>
            <a:gdLst>
              <a:gd name="T0" fmla="*/ 1769 w 2179"/>
              <a:gd name="T1" fmla="*/ 0 h 1303"/>
              <a:gd name="T2" fmla="*/ 2178 w 2179"/>
              <a:gd name="T3" fmla="*/ 0 h 1303"/>
              <a:gd name="T4" fmla="*/ 2178 w 2179"/>
              <a:gd name="T5" fmla="*/ 1302 h 1303"/>
              <a:gd name="T6" fmla="*/ 0 w 2179"/>
              <a:gd name="T7" fmla="*/ 1302 h 1303"/>
              <a:gd name="T8" fmla="*/ 0 w 2179"/>
              <a:gd name="T9" fmla="*/ 133 h 1303"/>
              <a:gd name="T10" fmla="*/ 242 w 2179"/>
              <a:gd name="T11" fmla="*/ 133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9"/>
              <a:gd name="T19" fmla="*/ 0 h 1303"/>
              <a:gd name="T20" fmla="*/ 2179 w 2179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9" h="1303">
                <a:moveTo>
                  <a:pt x="1769" y="0"/>
                </a:moveTo>
                <a:lnTo>
                  <a:pt x="2178" y="0"/>
                </a:lnTo>
                <a:lnTo>
                  <a:pt x="2178" y="1302"/>
                </a:lnTo>
                <a:lnTo>
                  <a:pt x="0" y="1302"/>
                </a:lnTo>
                <a:lnTo>
                  <a:pt x="0" y="133"/>
                </a:lnTo>
                <a:lnTo>
                  <a:pt x="242" y="13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843213" y="1517650"/>
            <a:ext cx="4535487" cy="4000500"/>
            <a:chOff x="1791" y="956"/>
            <a:chExt cx="2857" cy="2520"/>
          </a:xfrm>
        </p:grpSpPr>
        <p:sp>
          <p:nvSpPr>
            <p:cNvPr id="58387" name="Freeform 48"/>
            <p:cNvSpPr>
              <a:spLocks/>
            </p:cNvSpPr>
            <p:nvPr/>
          </p:nvSpPr>
          <p:spPr bwMode="auto">
            <a:xfrm>
              <a:off x="1984" y="1544"/>
              <a:ext cx="817" cy="193"/>
            </a:xfrm>
            <a:custGeom>
              <a:avLst/>
              <a:gdLst>
                <a:gd name="T0" fmla="*/ 0 w 817"/>
                <a:gd name="T1" fmla="*/ 192 h 193"/>
                <a:gd name="T2" fmla="*/ 0 w 817"/>
                <a:gd name="T3" fmla="*/ 0 h 193"/>
                <a:gd name="T4" fmla="*/ 816 w 817"/>
                <a:gd name="T5" fmla="*/ 0 h 193"/>
                <a:gd name="T6" fmla="*/ 0 60000 65536"/>
                <a:gd name="T7" fmla="*/ 0 60000 65536"/>
                <a:gd name="T8" fmla="*/ 0 60000 65536"/>
                <a:gd name="T9" fmla="*/ 0 w 817"/>
                <a:gd name="T10" fmla="*/ 0 h 193"/>
                <a:gd name="T11" fmla="*/ 817 w 817"/>
                <a:gd name="T12" fmla="*/ 193 h 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193">
                  <a:moveTo>
                    <a:pt x="0" y="192"/>
                  </a:moveTo>
                  <a:lnTo>
                    <a:pt x="0" y="0"/>
                  </a:ln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8" name="Freeform 49"/>
            <p:cNvSpPr>
              <a:spLocks/>
            </p:cNvSpPr>
            <p:nvPr/>
          </p:nvSpPr>
          <p:spPr bwMode="auto">
            <a:xfrm>
              <a:off x="1984" y="1640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9" name="Freeform 50"/>
            <p:cNvSpPr>
              <a:spLocks/>
            </p:cNvSpPr>
            <p:nvPr/>
          </p:nvSpPr>
          <p:spPr bwMode="auto">
            <a:xfrm>
              <a:off x="3200" y="1736"/>
              <a:ext cx="897" cy="1"/>
            </a:xfrm>
            <a:custGeom>
              <a:avLst/>
              <a:gdLst>
                <a:gd name="T0" fmla="*/ 0 w 897"/>
                <a:gd name="T1" fmla="*/ 0 h 1"/>
                <a:gd name="T2" fmla="*/ 896 w 897"/>
                <a:gd name="T3" fmla="*/ 0 h 1"/>
                <a:gd name="T4" fmla="*/ 0 60000 65536"/>
                <a:gd name="T5" fmla="*/ 0 60000 65536"/>
                <a:gd name="T6" fmla="*/ 0 w 897"/>
                <a:gd name="T7" fmla="*/ 0 h 1"/>
                <a:gd name="T8" fmla="*/ 897 w 8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7" h="1">
                  <a:moveTo>
                    <a:pt x="0" y="0"/>
                  </a:moveTo>
                  <a:lnTo>
                    <a:pt x="89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0" name="Freeform 51"/>
            <p:cNvSpPr>
              <a:spLocks/>
            </p:cNvSpPr>
            <p:nvPr/>
          </p:nvSpPr>
          <p:spPr bwMode="auto">
            <a:xfrm>
              <a:off x="1984" y="2312"/>
              <a:ext cx="1345" cy="241"/>
            </a:xfrm>
            <a:custGeom>
              <a:avLst/>
              <a:gdLst>
                <a:gd name="T0" fmla="*/ 0 w 1345"/>
                <a:gd name="T1" fmla="*/ 0 h 241"/>
                <a:gd name="T2" fmla="*/ 0 w 1345"/>
                <a:gd name="T3" fmla="*/ 240 h 241"/>
                <a:gd name="T4" fmla="*/ 1344 w 1345"/>
                <a:gd name="T5" fmla="*/ 240 h 241"/>
                <a:gd name="T6" fmla="*/ 0 60000 65536"/>
                <a:gd name="T7" fmla="*/ 0 60000 65536"/>
                <a:gd name="T8" fmla="*/ 0 60000 65536"/>
                <a:gd name="T9" fmla="*/ 0 w 1345"/>
                <a:gd name="T10" fmla="*/ 0 h 241"/>
                <a:gd name="T11" fmla="*/ 1345 w 1345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5" h="241">
                  <a:moveTo>
                    <a:pt x="0" y="0"/>
                  </a:moveTo>
                  <a:lnTo>
                    <a:pt x="0" y="240"/>
                  </a:lnTo>
                  <a:lnTo>
                    <a:pt x="1344" y="2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1" name="Freeform 52"/>
            <p:cNvSpPr>
              <a:spLocks/>
            </p:cNvSpPr>
            <p:nvPr/>
          </p:nvSpPr>
          <p:spPr bwMode="auto">
            <a:xfrm>
              <a:off x="3696" y="1947"/>
              <a:ext cx="545" cy="598"/>
            </a:xfrm>
            <a:custGeom>
              <a:avLst/>
              <a:gdLst>
                <a:gd name="T0" fmla="*/ 0 w 545"/>
                <a:gd name="T1" fmla="*/ 597 h 598"/>
                <a:gd name="T2" fmla="*/ 544 w 545"/>
                <a:gd name="T3" fmla="*/ 597 h 598"/>
                <a:gd name="T4" fmla="*/ 544 w 545"/>
                <a:gd name="T5" fmla="*/ 0 h 598"/>
                <a:gd name="T6" fmla="*/ 0 60000 65536"/>
                <a:gd name="T7" fmla="*/ 0 60000 65536"/>
                <a:gd name="T8" fmla="*/ 0 60000 65536"/>
                <a:gd name="T9" fmla="*/ 0 w 545"/>
                <a:gd name="T10" fmla="*/ 0 h 598"/>
                <a:gd name="T11" fmla="*/ 545 w 545"/>
                <a:gd name="T12" fmla="*/ 598 h 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598">
                  <a:moveTo>
                    <a:pt x="0" y="597"/>
                  </a:moveTo>
                  <a:lnTo>
                    <a:pt x="544" y="597"/>
                  </a:lnTo>
                  <a:lnTo>
                    <a:pt x="54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2" name="Freeform 53"/>
            <p:cNvSpPr>
              <a:spLocks/>
            </p:cNvSpPr>
            <p:nvPr/>
          </p:nvSpPr>
          <p:spPr bwMode="auto">
            <a:xfrm>
              <a:off x="3208" y="1928"/>
              <a:ext cx="873" cy="1"/>
            </a:xfrm>
            <a:custGeom>
              <a:avLst/>
              <a:gdLst>
                <a:gd name="T0" fmla="*/ 0 w 873"/>
                <a:gd name="T1" fmla="*/ 0 h 1"/>
                <a:gd name="T2" fmla="*/ 872 w 873"/>
                <a:gd name="T3" fmla="*/ 0 h 1"/>
                <a:gd name="T4" fmla="*/ 0 60000 65536"/>
                <a:gd name="T5" fmla="*/ 0 60000 65536"/>
                <a:gd name="T6" fmla="*/ 0 w 873"/>
                <a:gd name="T7" fmla="*/ 0 h 1"/>
                <a:gd name="T8" fmla="*/ 873 w 87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3" h="1">
                  <a:moveTo>
                    <a:pt x="0" y="0"/>
                  </a:moveTo>
                  <a:lnTo>
                    <a:pt x="87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3" name="Rectangle 54"/>
            <p:cNvSpPr>
              <a:spLocks noChangeArrowheads="1"/>
            </p:cNvSpPr>
            <p:nvPr/>
          </p:nvSpPr>
          <p:spPr bwMode="auto">
            <a:xfrm>
              <a:off x="1968" y="1392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>
                  <a:solidFill>
                    <a:srgbClr val="56127A"/>
                  </a:solidFill>
                </a:rPr>
                <a:t>I</a:t>
              </a:r>
              <a:r>
                <a:rPr lang="en-US" sz="1200" dirty="0" err="1" smtClean="0">
                  <a:solidFill>
                    <a:srgbClr val="56127A"/>
                  </a:solidFill>
                </a:rPr>
                <a:t>nst</a:t>
              </a:r>
              <a:r>
                <a:rPr lang="en-US" sz="1200" dirty="0">
                  <a:solidFill>
                    <a:srgbClr val="56127A"/>
                  </a:solidFill>
                </a:rPr>
                <a:t>&lt;</a:t>
              </a:r>
              <a:r>
                <a:rPr lang="en-US" sz="1200" dirty="0" smtClean="0">
                  <a:solidFill>
                    <a:srgbClr val="56127A"/>
                  </a:solidFill>
                </a:rPr>
                <a:t>26:22&gt;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58394" name="Rectangle 55"/>
            <p:cNvSpPr>
              <a:spLocks noChangeArrowheads="1"/>
            </p:cNvSpPr>
            <p:nvPr/>
          </p:nvSpPr>
          <p:spPr bwMode="auto">
            <a:xfrm>
              <a:off x="1973" y="1493"/>
              <a:ext cx="62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I</a:t>
              </a:r>
              <a:r>
                <a:rPr lang="en-US" sz="1200" dirty="0" smtClean="0">
                  <a:solidFill>
                    <a:srgbClr val="56127A"/>
                  </a:solidFill>
                </a:rPr>
                <a:t>nst&lt;21:17&gt;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58395" name="Rectangle 56"/>
            <p:cNvSpPr>
              <a:spLocks noChangeArrowheads="1"/>
            </p:cNvSpPr>
            <p:nvPr/>
          </p:nvSpPr>
          <p:spPr bwMode="auto">
            <a:xfrm>
              <a:off x="1953" y="1686"/>
              <a:ext cx="62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Inst</a:t>
              </a:r>
              <a:r>
                <a:rPr lang="en-US" sz="1200" dirty="0" smtClean="0">
                  <a:solidFill>
                    <a:srgbClr val="56127A"/>
                  </a:solidFill>
                </a:rPr>
                <a:t>&lt;31:27&gt;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58396" name="Rectangle 57"/>
            <p:cNvSpPr>
              <a:spLocks noChangeArrowheads="1"/>
            </p:cNvSpPr>
            <p:nvPr/>
          </p:nvSpPr>
          <p:spPr bwMode="auto">
            <a:xfrm>
              <a:off x="1961" y="2414"/>
              <a:ext cx="57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Inst</a:t>
              </a:r>
              <a:r>
                <a:rPr lang="en-US" sz="1200" dirty="0" smtClean="0">
                  <a:solidFill>
                    <a:srgbClr val="56127A"/>
                  </a:solidFill>
                </a:rPr>
                <a:t>&lt;16:</a:t>
              </a:r>
              <a:r>
                <a:rPr lang="en-US" sz="1200" dirty="0">
                  <a:solidFill>
                    <a:srgbClr val="56127A"/>
                  </a:solidFill>
                </a:rPr>
                <a:t>0&gt;</a:t>
              </a:r>
            </a:p>
          </p:txBody>
        </p:sp>
        <p:sp>
          <p:nvSpPr>
            <p:cNvPr id="58397" name="Line 58"/>
            <p:cNvSpPr>
              <a:spLocks noChangeShapeType="1"/>
            </p:cNvSpPr>
            <p:nvPr/>
          </p:nvSpPr>
          <p:spPr bwMode="auto">
            <a:xfrm>
              <a:off x="1984" y="154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8" name="Rectangle 59"/>
            <p:cNvSpPr>
              <a:spLocks noChangeArrowheads="1"/>
            </p:cNvSpPr>
            <p:nvPr/>
          </p:nvSpPr>
          <p:spPr bwMode="auto">
            <a:xfrm>
              <a:off x="1791" y="3305"/>
              <a:ext cx="4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OpCode</a:t>
              </a:r>
            </a:p>
          </p:txBody>
        </p:sp>
        <p:sp>
          <p:nvSpPr>
            <p:cNvPr id="58399" name="Line 60"/>
            <p:cNvSpPr>
              <a:spLocks noChangeShapeType="1"/>
            </p:cNvSpPr>
            <p:nvPr/>
          </p:nvSpPr>
          <p:spPr bwMode="auto">
            <a:xfrm flipH="1">
              <a:off x="3806" y="1928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0" name="Freeform 61"/>
            <p:cNvSpPr>
              <a:spLocks/>
            </p:cNvSpPr>
            <p:nvPr/>
          </p:nvSpPr>
          <p:spPr bwMode="auto">
            <a:xfrm>
              <a:off x="1976" y="1824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401" name="Group 62"/>
            <p:cNvGrpSpPr>
              <a:grpSpLocks/>
            </p:cNvGrpSpPr>
            <p:nvPr/>
          </p:nvGrpSpPr>
          <p:grpSpPr bwMode="auto">
            <a:xfrm>
              <a:off x="4063" y="1630"/>
              <a:ext cx="301" cy="385"/>
              <a:chOff x="4063" y="1630"/>
              <a:chExt cx="301" cy="385"/>
            </a:xfrm>
          </p:grpSpPr>
          <p:sp>
            <p:nvSpPr>
              <p:cNvPr id="58424" name="Freeform 65"/>
              <p:cNvSpPr>
                <a:spLocks/>
              </p:cNvSpPr>
              <p:nvPr/>
            </p:nvSpPr>
            <p:spPr bwMode="auto">
              <a:xfrm>
                <a:off x="4085" y="1630"/>
                <a:ext cx="241" cy="385"/>
              </a:xfrm>
              <a:custGeom>
                <a:avLst/>
                <a:gdLst>
                  <a:gd name="T0" fmla="*/ 0 w 241"/>
                  <a:gd name="T1" fmla="*/ 0 h 385"/>
                  <a:gd name="T2" fmla="*/ 0 w 241"/>
                  <a:gd name="T3" fmla="*/ 160 h 385"/>
                  <a:gd name="T4" fmla="*/ 48 w 241"/>
                  <a:gd name="T5" fmla="*/ 192 h 385"/>
                  <a:gd name="T6" fmla="*/ 0 w 241"/>
                  <a:gd name="T7" fmla="*/ 224 h 385"/>
                  <a:gd name="T8" fmla="*/ 0 w 241"/>
                  <a:gd name="T9" fmla="*/ 384 h 385"/>
                  <a:gd name="T10" fmla="*/ 240 w 241"/>
                  <a:gd name="T11" fmla="*/ 288 h 385"/>
                  <a:gd name="T12" fmla="*/ 240 w 241"/>
                  <a:gd name="T13" fmla="*/ 96 h 385"/>
                  <a:gd name="T14" fmla="*/ 0 w 241"/>
                  <a:gd name="T15" fmla="*/ 0 h 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1"/>
                  <a:gd name="T25" fmla="*/ 0 h 385"/>
                  <a:gd name="T26" fmla="*/ 241 w 241"/>
                  <a:gd name="T27" fmla="*/ 385 h 3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1" h="385">
                    <a:moveTo>
                      <a:pt x="0" y="0"/>
                    </a:moveTo>
                    <a:lnTo>
                      <a:pt x="0" y="160"/>
                    </a:lnTo>
                    <a:lnTo>
                      <a:pt x="48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0" y="288"/>
                    </a:lnTo>
                    <a:lnTo>
                      <a:pt x="24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Rectangle 66"/>
              <p:cNvSpPr>
                <a:spLocks noChangeArrowheads="1"/>
              </p:cNvSpPr>
              <p:nvPr/>
            </p:nvSpPr>
            <p:spPr bwMode="auto">
              <a:xfrm>
                <a:off x="4063" y="1749"/>
                <a:ext cx="301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ALU</a:t>
                </a:r>
              </a:p>
            </p:txBody>
          </p:sp>
        </p:grpSp>
        <p:grpSp>
          <p:nvGrpSpPr>
            <p:cNvPr id="58402" name="Group 67"/>
            <p:cNvGrpSpPr>
              <a:grpSpLocks/>
            </p:cNvGrpSpPr>
            <p:nvPr/>
          </p:nvGrpSpPr>
          <p:grpSpPr bwMode="auto">
            <a:xfrm>
              <a:off x="3302" y="2417"/>
              <a:ext cx="423" cy="267"/>
              <a:chOff x="3302" y="2417"/>
              <a:chExt cx="423" cy="267"/>
            </a:xfrm>
          </p:grpSpPr>
          <p:sp>
            <p:nvSpPr>
              <p:cNvPr id="58420" name="Rectangle 68"/>
              <p:cNvSpPr>
                <a:spLocks noChangeArrowheads="1"/>
              </p:cNvSpPr>
              <p:nvPr/>
            </p:nvSpPr>
            <p:spPr bwMode="auto">
              <a:xfrm>
                <a:off x="3335" y="2437"/>
                <a:ext cx="368" cy="2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1" name="Rectangle 69"/>
              <p:cNvSpPr>
                <a:spLocks noChangeArrowheads="1"/>
              </p:cNvSpPr>
              <p:nvPr/>
            </p:nvSpPr>
            <p:spPr bwMode="auto">
              <a:xfrm>
                <a:off x="3302" y="2417"/>
                <a:ext cx="423" cy="2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rgbClr val="56127A"/>
                    </a:solidFill>
                  </a:rPr>
                  <a:t>ALU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Control</a:t>
                </a:r>
              </a:p>
            </p:txBody>
          </p:sp>
        </p:grpSp>
        <p:grpSp>
          <p:nvGrpSpPr>
            <p:cNvPr id="58403" name="Group 70"/>
            <p:cNvGrpSpPr>
              <a:grpSpLocks/>
            </p:cNvGrpSpPr>
            <p:nvPr/>
          </p:nvGrpSpPr>
          <p:grpSpPr bwMode="auto">
            <a:xfrm>
              <a:off x="2758" y="956"/>
              <a:ext cx="637" cy="1205"/>
              <a:chOff x="2758" y="956"/>
              <a:chExt cx="637" cy="1205"/>
            </a:xfrm>
          </p:grpSpPr>
          <p:sp>
            <p:nvSpPr>
              <p:cNvPr id="58405" name="Rectangle 71"/>
              <p:cNvSpPr>
                <a:spLocks noChangeArrowheads="1"/>
              </p:cNvSpPr>
              <p:nvPr/>
            </p:nvSpPr>
            <p:spPr bwMode="auto">
              <a:xfrm>
                <a:off x="2759" y="956"/>
                <a:ext cx="63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RegWriteEn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  <p:sp>
            <p:nvSpPr>
              <p:cNvPr id="58406" name="Rectangle 72"/>
              <p:cNvSpPr>
                <a:spLocks noChangeArrowheads="1"/>
              </p:cNvSpPr>
              <p:nvPr/>
            </p:nvSpPr>
            <p:spPr bwMode="auto">
              <a:xfrm>
                <a:off x="2758" y="1196"/>
                <a:ext cx="212" cy="1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rgbClr val="56127A"/>
                    </a:solidFill>
                  </a:rPr>
                  <a:t>clk</a:t>
                </a:r>
              </a:p>
            </p:txBody>
          </p:sp>
          <p:sp>
            <p:nvSpPr>
              <p:cNvPr id="58407" name="Freeform 73"/>
              <p:cNvSpPr>
                <a:spLocks/>
              </p:cNvSpPr>
              <p:nvPr/>
            </p:nvSpPr>
            <p:spPr bwMode="auto">
              <a:xfrm>
                <a:off x="3023" y="1216"/>
                <a:ext cx="1" cy="233"/>
              </a:xfrm>
              <a:custGeom>
                <a:avLst/>
                <a:gdLst>
                  <a:gd name="T0" fmla="*/ 0 w 1"/>
                  <a:gd name="T1" fmla="*/ 0 h 233"/>
                  <a:gd name="T2" fmla="*/ 0 w 1"/>
                  <a:gd name="T3" fmla="*/ 232 h 233"/>
                  <a:gd name="T4" fmla="*/ 0 60000 65536"/>
                  <a:gd name="T5" fmla="*/ 0 60000 65536"/>
                  <a:gd name="T6" fmla="*/ 0 w 1"/>
                  <a:gd name="T7" fmla="*/ 0 h 233"/>
                  <a:gd name="T8" fmla="*/ 1 w 1"/>
                  <a:gd name="T9" fmla="*/ 233 h 2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3">
                    <a:moveTo>
                      <a:pt x="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8" name="Rectangle 74"/>
              <p:cNvSpPr>
                <a:spLocks noChangeArrowheads="1"/>
              </p:cNvSpPr>
              <p:nvPr/>
            </p:nvSpPr>
            <p:spPr bwMode="auto">
              <a:xfrm>
                <a:off x="2813" y="1432"/>
                <a:ext cx="368" cy="6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9" name="Rectangle 75"/>
              <p:cNvSpPr>
                <a:spLocks noChangeArrowheads="1"/>
              </p:cNvSpPr>
              <p:nvPr/>
            </p:nvSpPr>
            <p:spPr bwMode="auto">
              <a:xfrm>
                <a:off x="2972" y="1697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rd1</a:t>
                </a:r>
              </a:p>
            </p:txBody>
          </p:sp>
          <p:sp>
            <p:nvSpPr>
              <p:cNvPr id="58410" name="Rectangle 76"/>
              <p:cNvSpPr>
                <a:spLocks noChangeArrowheads="1"/>
              </p:cNvSpPr>
              <p:nvPr/>
            </p:nvSpPr>
            <p:spPr bwMode="auto">
              <a:xfrm>
                <a:off x="2797" y="1971"/>
                <a:ext cx="41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GPRs</a:t>
                </a:r>
              </a:p>
            </p:txBody>
          </p:sp>
          <p:sp>
            <p:nvSpPr>
              <p:cNvPr id="58411" name="Rectangle 77"/>
              <p:cNvSpPr>
                <a:spLocks noChangeArrowheads="1"/>
              </p:cNvSpPr>
              <p:nvPr/>
            </p:nvSpPr>
            <p:spPr bwMode="auto">
              <a:xfrm>
                <a:off x="2780" y="1501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rs1</a:t>
                </a:r>
              </a:p>
            </p:txBody>
          </p:sp>
          <p:sp>
            <p:nvSpPr>
              <p:cNvPr id="58412" name="Rectangle 78"/>
              <p:cNvSpPr>
                <a:spLocks noChangeArrowheads="1"/>
              </p:cNvSpPr>
              <p:nvPr/>
            </p:nvSpPr>
            <p:spPr bwMode="auto">
              <a:xfrm>
                <a:off x="2780" y="1597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rs2</a:t>
                </a:r>
              </a:p>
            </p:txBody>
          </p:sp>
          <p:sp>
            <p:nvSpPr>
              <p:cNvPr id="58413" name="Rectangle 79"/>
              <p:cNvSpPr>
                <a:spLocks noChangeArrowheads="1"/>
              </p:cNvSpPr>
              <p:nvPr/>
            </p:nvSpPr>
            <p:spPr bwMode="auto">
              <a:xfrm>
                <a:off x="2780" y="1781"/>
                <a:ext cx="23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wa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  <p:sp>
            <p:nvSpPr>
              <p:cNvPr id="58414" name="Rectangle 80"/>
              <p:cNvSpPr>
                <a:spLocks noChangeArrowheads="1"/>
              </p:cNvSpPr>
              <p:nvPr/>
            </p:nvSpPr>
            <p:spPr bwMode="auto">
              <a:xfrm>
                <a:off x="2780" y="1875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wd</a:t>
                </a:r>
              </a:p>
            </p:txBody>
          </p:sp>
          <p:sp>
            <p:nvSpPr>
              <p:cNvPr id="58415" name="Rectangle 81"/>
              <p:cNvSpPr>
                <a:spLocks noChangeArrowheads="1"/>
              </p:cNvSpPr>
              <p:nvPr/>
            </p:nvSpPr>
            <p:spPr bwMode="auto">
              <a:xfrm>
                <a:off x="2977" y="1876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rd2</a:t>
                </a:r>
              </a:p>
            </p:txBody>
          </p:sp>
          <p:sp>
            <p:nvSpPr>
              <p:cNvPr id="58416" name="Rectangle 82"/>
              <p:cNvSpPr>
                <a:spLocks noChangeArrowheads="1"/>
              </p:cNvSpPr>
              <p:nvPr/>
            </p:nvSpPr>
            <p:spPr bwMode="auto">
              <a:xfrm>
                <a:off x="2908" y="1397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we</a:t>
                </a:r>
              </a:p>
            </p:txBody>
          </p:sp>
          <p:sp>
            <p:nvSpPr>
              <p:cNvPr id="58417" name="Line 83"/>
              <p:cNvSpPr>
                <a:spLocks noChangeShapeType="1"/>
              </p:cNvSpPr>
              <p:nvPr/>
            </p:nvSpPr>
            <p:spPr bwMode="auto">
              <a:xfrm>
                <a:off x="2829" y="1443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8" name="Line 84"/>
              <p:cNvSpPr>
                <a:spLocks noChangeShapeType="1"/>
              </p:cNvSpPr>
              <p:nvPr/>
            </p:nvSpPr>
            <p:spPr bwMode="auto">
              <a:xfrm flipH="1">
                <a:off x="2856" y="1446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9" name="Line 85"/>
              <p:cNvSpPr>
                <a:spLocks noChangeShapeType="1"/>
              </p:cNvSpPr>
              <p:nvPr/>
            </p:nvSpPr>
            <p:spPr bwMode="auto">
              <a:xfrm>
                <a:off x="2856" y="1368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404" name="Line 86"/>
            <p:cNvSpPr>
              <a:spLocks noChangeShapeType="1"/>
            </p:cNvSpPr>
            <p:nvPr/>
          </p:nvSpPr>
          <p:spPr bwMode="auto">
            <a:xfrm>
              <a:off x="4328" y="1808"/>
              <a:ext cx="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8994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1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1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1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1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2" grpId="0" animBg="1"/>
      <p:bldP spid="1218563" grpId="0" animBg="1"/>
      <p:bldP spid="1218564" grpId="0" animBg="1"/>
      <p:bldP spid="1218565" grpId="0" animBg="1"/>
      <p:bldP spid="1218566" grpId="0" animBg="1"/>
      <p:bldP spid="1218567" grpId="0" animBg="1"/>
      <p:bldP spid="1218568" grpId="0" animBg="1"/>
      <p:bldP spid="1218569" grpId="0" animBg="1"/>
      <p:bldP spid="1218571" grpId="0" autoUpdateAnimBg="0"/>
      <p:bldP spid="12186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8902700" cy="749300"/>
          </a:xfrm>
          <a:noFill/>
        </p:spPr>
        <p:txBody>
          <a:bodyPr lIns="90488" tIns="44450" rIns="90488" bIns="44450"/>
          <a:lstStyle/>
          <a:p>
            <a:r>
              <a:rPr lang="en-US"/>
              <a:t>Datapath: Reg-Imm ALU Instructions</a:t>
            </a:r>
            <a:endParaRPr lang="en-US" sz="2000" i="1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65900"/>
            <a:ext cx="1905000" cy="292100"/>
          </a:xfrm>
          <a:noFill/>
        </p:spPr>
        <p:txBody>
          <a:bodyPr/>
          <a:lstStyle/>
          <a:p>
            <a:fld id="{83ADEB8C-8E1D-2F47-9207-8DA531E56F30}" type="slidenum">
              <a:rPr lang="en-US"/>
              <a:pPr/>
              <a:t>28</a:t>
            </a:fld>
            <a:endParaRPr lang="en-US" b="0" dirty="0">
              <a:solidFill>
                <a:srgbClr val="FBBA03"/>
              </a:solidFill>
            </a:endParaRPr>
          </a:p>
        </p:txBody>
      </p:sp>
      <p:grpSp>
        <p:nvGrpSpPr>
          <p:cNvPr id="60422" name="Group 3"/>
          <p:cNvGrpSpPr>
            <a:grpSpLocks/>
          </p:cNvGrpSpPr>
          <p:nvPr/>
        </p:nvGrpSpPr>
        <p:grpSpPr bwMode="auto">
          <a:xfrm>
            <a:off x="762000" y="5638800"/>
            <a:ext cx="8467721" cy="866775"/>
            <a:chOff x="631" y="3671"/>
            <a:chExt cx="5334" cy="546"/>
          </a:xfrm>
        </p:grpSpPr>
        <p:grpSp>
          <p:nvGrpSpPr>
            <p:cNvPr id="60490" name="Group 4"/>
            <p:cNvGrpSpPr>
              <a:grpSpLocks/>
            </p:cNvGrpSpPr>
            <p:nvPr/>
          </p:nvGrpSpPr>
          <p:grpSpPr bwMode="auto">
            <a:xfrm>
              <a:off x="681" y="3671"/>
              <a:ext cx="5284" cy="425"/>
              <a:chOff x="681" y="3767"/>
              <a:chExt cx="5284" cy="425"/>
            </a:xfrm>
          </p:grpSpPr>
          <p:sp>
            <p:nvSpPr>
              <p:cNvPr id="60496" name="Rectangle 9"/>
              <p:cNvSpPr>
                <a:spLocks noChangeArrowheads="1"/>
              </p:cNvSpPr>
              <p:nvPr/>
            </p:nvSpPr>
            <p:spPr bwMode="auto">
              <a:xfrm>
                <a:off x="681" y="3767"/>
                <a:ext cx="5284" cy="4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    </a:t>
                </a: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5	</a:t>
                </a:r>
                <a:r>
                  <a:rPr lang="en-US" sz="1800" dirty="0" smtClean="0">
                    <a:solidFill>
                      <a:schemeClr val="tx1"/>
                    </a:solidFill>
                    <a:latin typeface="Verdana" charset="0"/>
                  </a:rPr>
                  <a:t>  5               12        3       7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  rd	 rs1     </a:t>
                </a:r>
                <a:r>
                  <a:rPr lang="en-US" dirty="0" smtClean="0">
                    <a:solidFill>
                      <a:srgbClr val="56127A"/>
                    </a:solidFill>
                    <a:latin typeface="Verdana" charset="0"/>
                  </a:rPr>
                  <a:t>immediate12  </a:t>
                </a:r>
                <a:r>
                  <a:rPr lang="en-US" dirty="0" err="1" smtClean="0">
                    <a:solidFill>
                      <a:srgbClr val="56127A"/>
                    </a:solidFill>
                    <a:latin typeface="Verdana" charset="0"/>
                  </a:rPr>
                  <a:t>func</a:t>
                </a:r>
                <a:r>
                  <a:rPr lang="en-US" dirty="0" smtClean="0">
                    <a:solidFill>
                      <a:srgbClr val="56127A"/>
                    </a:solidFill>
                    <a:latin typeface="Verdana" charset="0"/>
                  </a:rPr>
                  <a:t>  </a:t>
                </a:r>
                <a:r>
                  <a:rPr lang="en-US" sz="1800" dirty="0" err="1" smtClean="0">
                    <a:solidFill>
                      <a:srgbClr val="56127A"/>
                    </a:solidFill>
                    <a:latin typeface="Verdana" charset="0"/>
                  </a:rPr>
                  <a:t>opcode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   rd 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Symbol" charset="2"/>
                  </a:rPr>
                  <a:t>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(rs1) op immediate</a:t>
                </a:r>
                <a:endParaRPr lang="en-US" sz="1800" dirty="0">
                  <a:solidFill>
                    <a:srgbClr val="56127A"/>
                  </a:solidFill>
                  <a:latin typeface="Verdana" charset="0"/>
                </a:endParaRPr>
              </a:p>
            </p:txBody>
          </p:sp>
          <p:sp>
            <p:nvSpPr>
              <p:cNvPr id="60492" name="Rectangle 5"/>
              <p:cNvSpPr>
                <a:spLocks noChangeArrowheads="1"/>
              </p:cNvSpPr>
              <p:nvPr/>
            </p:nvSpPr>
            <p:spPr bwMode="auto">
              <a:xfrm>
                <a:off x="690" y="3957"/>
                <a:ext cx="3006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4" name="Line 7"/>
              <p:cNvSpPr>
                <a:spLocks noChangeShapeType="1"/>
              </p:cNvSpPr>
              <p:nvPr/>
            </p:nvSpPr>
            <p:spPr bwMode="auto">
              <a:xfrm>
                <a:off x="1680" y="396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5" name="Line 8"/>
              <p:cNvSpPr>
                <a:spLocks noChangeShapeType="1"/>
              </p:cNvSpPr>
              <p:nvPr/>
            </p:nvSpPr>
            <p:spPr bwMode="auto">
              <a:xfrm>
                <a:off x="1248" y="396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7" name="Rectangle 10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91" name="Rectangle 11"/>
            <p:cNvSpPr>
              <a:spLocks noChangeArrowheads="1"/>
            </p:cNvSpPr>
            <p:nvPr/>
          </p:nvSpPr>
          <p:spPr bwMode="auto">
            <a:xfrm>
              <a:off x="631" y="4044"/>
              <a:ext cx="31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chemeClr val="tx1"/>
                  </a:solidFill>
                  <a:latin typeface="Verdana" charset="0"/>
                </a:rPr>
                <a:t>31         27 26    22 21                        10 9     7 6              </a:t>
              </a:r>
              <a:r>
                <a:rPr lang="en-US" sz="1200" dirty="0">
                  <a:solidFill>
                    <a:schemeClr val="tx1"/>
                  </a:solidFill>
                  <a:latin typeface="Verdana" charset="0"/>
                </a:rPr>
                <a:t>0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30550" y="3136900"/>
            <a:ext cx="3348038" cy="2343150"/>
            <a:chOff x="1972" y="1976"/>
            <a:chExt cx="2109" cy="1476"/>
          </a:xfrm>
        </p:grpSpPr>
        <p:grpSp>
          <p:nvGrpSpPr>
            <p:cNvPr id="60480" name="Group 13"/>
            <p:cNvGrpSpPr>
              <a:grpSpLocks/>
            </p:cNvGrpSpPr>
            <p:nvPr/>
          </p:nvGrpSpPr>
          <p:grpSpPr bwMode="auto">
            <a:xfrm>
              <a:off x="1989" y="1976"/>
              <a:ext cx="2092" cy="1476"/>
              <a:chOff x="1989" y="1976"/>
              <a:chExt cx="2092" cy="1476"/>
            </a:xfrm>
          </p:grpSpPr>
          <p:grpSp>
            <p:nvGrpSpPr>
              <p:cNvPr id="60482" name="Group 14"/>
              <p:cNvGrpSpPr>
                <a:grpSpLocks/>
              </p:cNvGrpSpPr>
              <p:nvPr/>
            </p:nvGrpSpPr>
            <p:grpSpPr bwMode="auto">
              <a:xfrm>
                <a:off x="1989" y="1976"/>
                <a:ext cx="2092" cy="1322"/>
                <a:chOff x="1989" y="1976"/>
                <a:chExt cx="2092" cy="1322"/>
              </a:xfrm>
            </p:grpSpPr>
            <p:sp>
              <p:nvSpPr>
                <p:cNvPr id="60484" name="Rectangle 15"/>
                <p:cNvSpPr>
                  <a:spLocks noChangeArrowheads="1"/>
                </p:cNvSpPr>
                <p:nvPr/>
              </p:nvSpPr>
              <p:spPr bwMode="auto">
                <a:xfrm>
                  <a:off x="2819" y="2176"/>
                  <a:ext cx="368" cy="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0485" name="Group 16"/>
                <p:cNvGrpSpPr>
                  <a:grpSpLocks/>
                </p:cNvGrpSpPr>
                <p:nvPr/>
              </p:nvGrpSpPr>
              <p:grpSpPr bwMode="auto">
                <a:xfrm>
                  <a:off x="1989" y="1976"/>
                  <a:ext cx="2092" cy="1322"/>
                  <a:chOff x="1989" y="1976"/>
                  <a:chExt cx="2092" cy="1322"/>
                </a:xfrm>
              </p:grpSpPr>
              <p:sp>
                <p:nvSpPr>
                  <p:cNvPr id="60486" name="Freeform 17"/>
                  <p:cNvSpPr>
                    <a:spLocks/>
                  </p:cNvSpPr>
                  <p:nvPr/>
                </p:nvSpPr>
                <p:spPr bwMode="auto">
                  <a:xfrm>
                    <a:off x="1989" y="2289"/>
                    <a:ext cx="832" cy="47"/>
                  </a:xfrm>
                  <a:custGeom>
                    <a:avLst/>
                    <a:gdLst>
                      <a:gd name="T0" fmla="*/ 0 w 817"/>
                      <a:gd name="T1" fmla="*/ 0 h 1"/>
                      <a:gd name="T2" fmla="*/ 816 w 817"/>
                      <a:gd name="T3" fmla="*/ 0 h 1"/>
                      <a:gd name="T4" fmla="*/ 0 60000 65536"/>
                      <a:gd name="T5" fmla="*/ 0 60000 65536"/>
                      <a:gd name="T6" fmla="*/ 0 w 817"/>
                      <a:gd name="T7" fmla="*/ 0 h 1"/>
                      <a:gd name="T8" fmla="*/ 817 w 81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17" h="1">
                        <a:moveTo>
                          <a:pt x="0" y="0"/>
                        </a:moveTo>
                        <a:lnTo>
                          <a:pt x="816" y="0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87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3" y="2378"/>
                    <a:ext cx="0" cy="9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8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815" y="2162"/>
                    <a:ext cx="385" cy="23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  <a:spcBef>
                        <a:spcPct val="0"/>
                      </a:spcBef>
                    </a:pPr>
                    <a:r>
                      <a:rPr lang="en-US" sz="1200" dirty="0" err="1">
                        <a:solidFill>
                          <a:srgbClr val="56127A"/>
                        </a:solidFill>
                      </a:rPr>
                      <a:t>Imm</a:t>
                    </a:r>
                    <a:endParaRPr lang="en-US" sz="1200" dirty="0">
                      <a:solidFill>
                        <a:srgbClr val="56127A"/>
                      </a:solidFill>
                    </a:endParaRPr>
                  </a:p>
                  <a:p>
                    <a:pPr algn="ctr">
                      <a:lnSpc>
                        <a:spcPct val="75000"/>
                      </a:lnSpc>
                      <a:spcBef>
                        <a:spcPct val="0"/>
                      </a:spcBef>
                    </a:pPr>
                    <a:r>
                      <a:rPr lang="en-US" sz="1200" dirty="0" smtClean="0">
                        <a:solidFill>
                          <a:srgbClr val="56127A"/>
                        </a:solidFill>
                      </a:rPr>
                      <a:t>Select</a:t>
                    </a:r>
                    <a:endParaRPr lang="en-US" sz="1200" dirty="0">
                      <a:solidFill>
                        <a:srgbClr val="56127A"/>
                      </a:solidFill>
                    </a:endParaRPr>
                  </a:p>
                </p:txBody>
              </p:sp>
              <p:sp>
                <p:nvSpPr>
                  <p:cNvPr id="60489" name="Freeform 20"/>
                  <p:cNvSpPr>
                    <a:spLocks/>
                  </p:cNvSpPr>
                  <p:nvPr/>
                </p:nvSpPr>
                <p:spPr bwMode="auto">
                  <a:xfrm>
                    <a:off x="3192" y="1976"/>
                    <a:ext cx="889" cy="299"/>
                  </a:xfrm>
                  <a:custGeom>
                    <a:avLst/>
                    <a:gdLst>
                      <a:gd name="T0" fmla="*/ 0 w 889"/>
                      <a:gd name="T1" fmla="*/ 298 h 299"/>
                      <a:gd name="T2" fmla="*/ 277 w 889"/>
                      <a:gd name="T3" fmla="*/ 298 h 299"/>
                      <a:gd name="T4" fmla="*/ 277 w 889"/>
                      <a:gd name="T5" fmla="*/ 0 h 299"/>
                      <a:gd name="T6" fmla="*/ 888 w 889"/>
                      <a:gd name="T7" fmla="*/ 0 h 2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9"/>
                      <a:gd name="T13" fmla="*/ 0 h 299"/>
                      <a:gd name="T14" fmla="*/ 889 w 889"/>
                      <a:gd name="T15" fmla="*/ 299 h 29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9" h="299">
                        <a:moveTo>
                          <a:pt x="0" y="298"/>
                        </a:moveTo>
                        <a:lnTo>
                          <a:pt x="277" y="298"/>
                        </a:lnTo>
                        <a:lnTo>
                          <a:pt x="277" y="0"/>
                        </a:lnTo>
                        <a:lnTo>
                          <a:pt x="888" y="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0483" name="Rectangle 21"/>
              <p:cNvSpPr>
                <a:spLocks noChangeArrowheads="1"/>
              </p:cNvSpPr>
              <p:nvPr/>
            </p:nvSpPr>
            <p:spPr bwMode="auto">
              <a:xfrm>
                <a:off x="2842" y="3279"/>
                <a:ext cx="444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ImmSel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</p:grpSp>
        <p:sp>
          <p:nvSpPr>
            <p:cNvPr id="60481" name="Rectangle 22"/>
            <p:cNvSpPr>
              <a:spLocks noChangeArrowheads="1"/>
            </p:cNvSpPr>
            <p:nvPr/>
          </p:nvSpPr>
          <p:spPr bwMode="auto">
            <a:xfrm>
              <a:off x="1972" y="2136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56127A"/>
                  </a:solidFill>
                </a:rPr>
                <a:t>inst&lt;</a:t>
              </a:r>
              <a:r>
                <a:rPr lang="en-US" sz="1200" dirty="0">
                  <a:solidFill>
                    <a:srgbClr val="56127A"/>
                  </a:solidFill>
                </a:rPr>
                <a:t>2</a:t>
              </a:r>
              <a:r>
                <a:rPr lang="en-US" sz="1200" dirty="0" smtClean="0">
                  <a:solidFill>
                    <a:srgbClr val="56127A"/>
                  </a:solidFill>
                </a:rPr>
                <a:t>1:10&gt;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</p:grpSp>
      <p:grpSp>
        <p:nvGrpSpPr>
          <p:cNvPr id="60424" name="Group 23"/>
          <p:cNvGrpSpPr>
            <a:grpSpLocks/>
          </p:cNvGrpSpPr>
          <p:nvPr/>
        </p:nvGrpSpPr>
        <p:grpSpPr bwMode="auto">
          <a:xfrm>
            <a:off x="1055688" y="1412875"/>
            <a:ext cx="6467475" cy="4105275"/>
            <a:chOff x="665" y="890"/>
            <a:chExt cx="4074" cy="2586"/>
          </a:xfrm>
        </p:grpSpPr>
        <p:sp>
          <p:nvSpPr>
            <p:cNvPr id="60425" name="Freeform 24"/>
            <p:cNvSpPr>
              <a:spLocks/>
            </p:cNvSpPr>
            <p:nvPr/>
          </p:nvSpPr>
          <p:spPr bwMode="auto">
            <a:xfrm>
              <a:off x="2560" y="1824"/>
              <a:ext cx="2179" cy="1275"/>
            </a:xfrm>
            <a:custGeom>
              <a:avLst/>
              <a:gdLst>
                <a:gd name="T0" fmla="*/ 1769 w 2179"/>
                <a:gd name="T1" fmla="*/ 0 h 1303"/>
                <a:gd name="T2" fmla="*/ 2178 w 2179"/>
                <a:gd name="T3" fmla="*/ 0 h 1303"/>
                <a:gd name="T4" fmla="*/ 2178 w 2179"/>
                <a:gd name="T5" fmla="*/ 1302 h 1303"/>
                <a:gd name="T6" fmla="*/ 0 w 2179"/>
                <a:gd name="T7" fmla="*/ 1302 h 1303"/>
                <a:gd name="T8" fmla="*/ 0 w 2179"/>
                <a:gd name="T9" fmla="*/ 133 h 1303"/>
                <a:gd name="T10" fmla="*/ 242 w 2179"/>
                <a:gd name="T11" fmla="*/ 133 h 1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9"/>
                <a:gd name="T19" fmla="*/ 0 h 1303"/>
                <a:gd name="T20" fmla="*/ 2179 w 2179"/>
                <a:gd name="T21" fmla="*/ 1303 h 13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9" h="1303">
                  <a:moveTo>
                    <a:pt x="1769" y="0"/>
                  </a:moveTo>
                  <a:lnTo>
                    <a:pt x="2178" y="0"/>
                  </a:lnTo>
                  <a:lnTo>
                    <a:pt x="2178" y="1302"/>
                  </a:lnTo>
                  <a:lnTo>
                    <a:pt x="0" y="1302"/>
                  </a:lnTo>
                  <a:lnTo>
                    <a:pt x="0" y="133"/>
                  </a:lnTo>
                  <a:lnTo>
                    <a:pt x="242" y="133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6" name="Line 25"/>
            <p:cNvSpPr>
              <a:spLocks noChangeShapeType="1"/>
            </p:cNvSpPr>
            <p:nvPr/>
          </p:nvSpPr>
          <p:spPr bwMode="auto">
            <a:xfrm>
              <a:off x="1816" y="1832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>
              <a:off x="1984" y="154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Rectangle 27"/>
            <p:cNvSpPr>
              <a:spLocks noChangeArrowheads="1"/>
            </p:cNvSpPr>
            <p:nvPr/>
          </p:nvSpPr>
          <p:spPr bwMode="auto">
            <a:xfrm>
              <a:off x="1791" y="3305"/>
              <a:ext cx="4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OpCode</a:t>
              </a:r>
            </a:p>
          </p:txBody>
        </p:sp>
        <p:sp>
          <p:nvSpPr>
            <p:cNvPr id="60429" name="Rectangle 28"/>
            <p:cNvSpPr>
              <a:spLocks noChangeArrowheads="1"/>
            </p:cNvSpPr>
            <p:nvPr/>
          </p:nvSpPr>
          <p:spPr bwMode="auto">
            <a:xfrm>
              <a:off x="1071" y="1070"/>
              <a:ext cx="26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0x4</a:t>
              </a:r>
            </a:p>
          </p:txBody>
        </p:sp>
        <p:sp>
          <p:nvSpPr>
            <p:cNvPr id="60430" name="Freeform 29"/>
            <p:cNvSpPr>
              <a:spLocks/>
            </p:cNvSpPr>
            <p:nvPr/>
          </p:nvSpPr>
          <p:spPr bwMode="auto">
            <a:xfrm>
              <a:off x="1336" y="1096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1" name="Line 30"/>
            <p:cNvSpPr>
              <a:spLocks noChangeShapeType="1"/>
            </p:cNvSpPr>
            <p:nvPr/>
          </p:nvSpPr>
          <p:spPr bwMode="auto">
            <a:xfrm>
              <a:off x="1292" y="114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2" name="Rectangle 31"/>
            <p:cNvSpPr>
              <a:spLocks noChangeArrowheads="1"/>
            </p:cNvSpPr>
            <p:nvPr/>
          </p:nvSpPr>
          <p:spPr bwMode="auto">
            <a:xfrm>
              <a:off x="1351" y="1228"/>
              <a:ext cx="256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Add</a:t>
              </a:r>
            </a:p>
          </p:txBody>
        </p:sp>
        <p:sp>
          <p:nvSpPr>
            <p:cNvPr id="60433" name="Rectangle 32"/>
            <p:cNvSpPr>
              <a:spLocks noChangeArrowheads="1"/>
            </p:cNvSpPr>
            <p:nvPr/>
          </p:nvSpPr>
          <p:spPr bwMode="auto">
            <a:xfrm>
              <a:off x="935" y="1966"/>
              <a:ext cx="21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0434" name="Line 33"/>
            <p:cNvSpPr>
              <a:spLocks noChangeShapeType="1"/>
            </p:cNvSpPr>
            <p:nvPr/>
          </p:nvSpPr>
          <p:spPr bwMode="auto">
            <a:xfrm>
              <a:off x="1061" y="1920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435" name="Group 34"/>
            <p:cNvGrpSpPr>
              <a:grpSpLocks/>
            </p:cNvGrpSpPr>
            <p:nvPr/>
          </p:nvGrpSpPr>
          <p:grpSpPr bwMode="auto">
            <a:xfrm>
              <a:off x="942" y="1554"/>
              <a:ext cx="892" cy="668"/>
              <a:chOff x="942" y="1554"/>
              <a:chExt cx="892" cy="668"/>
            </a:xfrm>
          </p:grpSpPr>
          <p:sp>
            <p:nvSpPr>
              <p:cNvPr id="60470" name="Freeform 35"/>
              <p:cNvSpPr>
                <a:spLocks/>
              </p:cNvSpPr>
              <p:nvPr/>
            </p:nvSpPr>
            <p:spPr bwMode="auto">
              <a:xfrm>
                <a:off x="1127" y="1738"/>
                <a:ext cx="193" cy="1"/>
              </a:xfrm>
              <a:custGeom>
                <a:avLst/>
                <a:gdLst>
                  <a:gd name="T0" fmla="*/ 0 w 193"/>
                  <a:gd name="T1" fmla="*/ 0 h 1"/>
                  <a:gd name="T2" fmla="*/ 144 w 193"/>
                  <a:gd name="T3" fmla="*/ 0 h 1"/>
                  <a:gd name="T4" fmla="*/ 192 w 19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1"/>
                  <a:gd name="T11" fmla="*/ 193 w 19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471" name="Group 36"/>
              <p:cNvGrpSpPr>
                <a:grpSpLocks/>
              </p:cNvGrpSpPr>
              <p:nvPr/>
            </p:nvGrpSpPr>
            <p:grpSpPr bwMode="auto">
              <a:xfrm>
                <a:off x="1298" y="1621"/>
                <a:ext cx="536" cy="601"/>
                <a:chOff x="1298" y="1621"/>
                <a:chExt cx="536" cy="601"/>
              </a:xfrm>
            </p:grpSpPr>
            <p:sp>
              <p:nvSpPr>
                <p:cNvPr id="60476" name="Rectangle 37"/>
                <p:cNvSpPr>
                  <a:spLocks noChangeArrowheads="1"/>
                </p:cNvSpPr>
                <p:nvPr/>
              </p:nvSpPr>
              <p:spPr bwMode="auto">
                <a:xfrm>
                  <a:off x="1331" y="16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77" name="Rectangle 38"/>
                <p:cNvSpPr>
                  <a:spLocks noChangeArrowheads="1"/>
                </p:cNvSpPr>
                <p:nvPr/>
              </p:nvSpPr>
              <p:spPr bwMode="auto">
                <a:xfrm>
                  <a:off x="1298" y="1621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addr</a:t>
                  </a:r>
                </a:p>
              </p:txBody>
            </p:sp>
            <p:sp>
              <p:nvSpPr>
                <p:cNvPr id="60478" name="Rectangle 39"/>
                <p:cNvSpPr>
                  <a:spLocks noChangeArrowheads="1"/>
                </p:cNvSpPr>
                <p:nvPr/>
              </p:nvSpPr>
              <p:spPr bwMode="auto">
                <a:xfrm>
                  <a:off x="1571" y="1725"/>
                  <a:ext cx="26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inst</a:t>
                  </a:r>
                </a:p>
              </p:txBody>
            </p:sp>
            <p:sp>
              <p:nvSpPr>
                <p:cNvPr id="60479" name="Rectangle 40"/>
                <p:cNvSpPr>
                  <a:spLocks noChangeArrowheads="1"/>
                </p:cNvSpPr>
                <p:nvPr/>
              </p:nvSpPr>
              <p:spPr bwMode="auto">
                <a:xfrm>
                  <a:off x="1305" y="1898"/>
                  <a:ext cx="518" cy="32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Inst.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60472" name="Rectangle 41"/>
              <p:cNvSpPr>
                <a:spLocks noChangeArrowheads="1"/>
              </p:cNvSpPr>
              <p:nvPr/>
            </p:nvSpPr>
            <p:spPr bwMode="auto">
              <a:xfrm>
                <a:off x="991" y="1554"/>
                <a:ext cx="128" cy="36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3" name="Line 42"/>
              <p:cNvSpPr>
                <a:spLocks noChangeShapeType="1"/>
              </p:cNvSpPr>
              <p:nvPr/>
            </p:nvSpPr>
            <p:spPr bwMode="auto">
              <a:xfrm>
                <a:off x="1135" y="1738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4" name="Rectangle 43"/>
              <p:cNvSpPr>
                <a:spLocks noChangeArrowheads="1"/>
              </p:cNvSpPr>
              <p:nvPr/>
            </p:nvSpPr>
            <p:spPr bwMode="auto">
              <a:xfrm>
                <a:off x="942" y="1664"/>
                <a:ext cx="247" cy="1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PC</a:t>
                </a:r>
              </a:p>
            </p:txBody>
          </p:sp>
          <p:sp>
            <p:nvSpPr>
              <p:cNvPr id="60475" name="Freeform 44"/>
              <p:cNvSpPr>
                <a:spLocks/>
              </p:cNvSpPr>
              <p:nvPr/>
            </p:nvSpPr>
            <p:spPr bwMode="auto">
              <a:xfrm>
                <a:off x="1031" y="1874"/>
                <a:ext cx="49" cy="49"/>
              </a:xfrm>
              <a:custGeom>
                <a:avLst/>
                <a:gdLst>
                  <a:gd name="T0" fmla="*/ 0 w 49"/>
                  <a:gd name="T1" fmla="*/ 48 h 49"/>
                  <a:gd name="T2" fmla="*/ 24 w 49"/>
                  <a:gd name="T3" fmla="*/ 0 h 49"/>
                  <a:gd name="T4" fmla="*/ 48 w 49"/>
                  <a:gd name="T5" fmla="*/ 48 h 49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49"/>
                  <a:gd name="T11" fmla="*/ 49 w 49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49">
                    <a:moveTo>
                      <a:pt x="0" y="48"/>
                    </a:moveTo>
                    <a:lnTo>
                      <a:pt x="24" y="0"/>
                    </a:lnTo>
                    <a:lnTo>
                      <a:pt x="48" y="4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436" name="Group 45"/>
            <p:cNvGrpSpPr>
              <a:grpSpLocks/>
            </p:cNvGrpSpPr>
            <p:nvPr/>
          </p:nvGrpSpPr>
          <p:grpSpPr bwMode="auto">
            <a:xfrm>
              <a:off x="4063" y="1630"/>
              <a:ext cx="301" cy="385"/>
              <a:chOff x="4063" y="1630"/>
              <a:chExt cx="301" cy="385"/>
            </a:xfrm>
          </p:grpSpPr>
          <p:sp>
            <p:nvSpPr>
              <p:cNvPr id="60468" name="Freeform 48"/>
              <p:cNvSpPr>
                <a:spLocks/>
              </p:cNvSpPr>
              <p:nvPr/>
            </p:nvSpPr>
            <p:spPr bwMode="auto">
              <a:xfrm>
                <a:off x="4085" y="1630"/>
                <a:ext cx="241" cy="385"/>
              </a:xfrm>
              <a:custGeom>
                <a:avLst/>
                <a:gdLst>
                  <a:gd name="T0" fmla="*/ 0 w 241"/>
                  <a:gd name="T1" fmla="*/ 0 h 385"/>
                  <a:gd name="T2" fmla="*/ 0 w 241"/>
                  <a:gd name="T3" fmla="*/ 160 h 385"/>
                  <a:gd name="T4" fmla="*/ 48 w 241"/>
                  <a:gd name="T5" fmla="*/ 192 h 385"/>
                  <a:gd name="T6" fmla="*/ 0 w 241"/>
                  <a:gd name="T7" fmla="*/ 224 h 385"/>
                  <a:gd name="T8" fmla="*/ 0 w 241"/>
                  <a:gd name="T9" fmla="*/ 384 h 385"/>
                  <a:gd name="T10" fmla="*/ 240 w 241"/>
                  <a:gd name="T11" fmla="*/ 288 h 385"/>
                  <a:gd name="T12" fmla="*/ 240 w 241"/>
                  <a:gd name="T13" fmla="*/ 96 h 385"/>
                  <a:gd name="T14" fmla="*/ 0 w 241"/>
                  <a:gd name="T15" fmla="*/ 0 h 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1"/>
                  <a:gd name="T25" fmla="*/ 0 h 385"/>
                  <a:gd name="T26" fmla="*/ 241 w 241"/>
                  <a:gd name="T27" fmla="*/ 385 h 3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1" h="385">
                    <a:moveTo>
                      <a:pt x="0" y="0"/>
                    </a:moveTo>
                    <a:lnTo>
                      <a:pt x="0" y="160"/>
                    </a:lnTo>
                    <a:lnTo>
                      <a:pt x="48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0" y="288"/>
                    </a:lnTo>
                    <a:lnTo>
                      <a:pt x="24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9" name="Rectangle 49"/>
              <p:cNvSpPr>
                <a:spLocks noChangeArrowheads="1"/>
              </p:cNvSpPr>
              <p:nvPr/>
            </p:nvSpPr>
            <p:spPr bwMode="auto">
              <a:xfrm>
                <a:off x="4063" y="1749"/>
                <a:ext cx="301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ALU</a:t>
                </a:r>
              </a:p>
            </p:txBody>
          </p:sp>
        </p:grpSp>
        <p:sp>
          <p:nvSpPr>
            <p:cNvPr id="60437" name="Rectangle 50"/>
            <p:cNvSpPr>
              <a:spLocks noChangeArrowheads="1"/>
            </p:cNvSpPr>
            <p:nvPr/>
          </p:nvSpPr>
          <p:spPr bwMode="auto">
            <a:xfrm>
              <a:off x="2759" y="956"/>
              <a:ext cx="6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RegWriteEn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grpSp>
          <p:nvGrpSpPr>
            <p:cNvPr id="60438" name="Group 51"/>
            <p:cNvGrpSpPr>
              <a:grpSpLocks/>
            </p:cNvGrpSpPr>
            <p:nvPr/>
          </p:nvGrpSpPr>
          <p:grpSpPr bwMode="auto">
            <a:xfrm>
              <a:off x="2744" y="1160"/>
              <a:ext cx="472" cy="965"/>
              <a:chOff x="2744" y="1160"/>
              <a:chExt cx="472" cy="965"/>
            </a:xfrm>
          </p:grpSpPr>
          <p:sp>
            <p:nvSpPr>
              <p:cNvPr id="60452" name="Rectangle 52"/>
              <p:cNvSpPr>
                <a:spLocks noChangeArrowheads="1"/>
              </p:cNvSpPr>
              <p:nvPr/>
            </p:nvSpPr>
            <p:spPr bwMode="auto">
              <a:xfrm>
                <a:off x="2744" y="1160"/>
                <a:ext cx="212" cy="1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rgbClr val="56127A"/>
                    </a:solidFill>
                  </a:rPr>
                  <a:t>clk</a:t>
                </a:r>
              </a:p>
            </p:txBody>
          </p:sp>
          <p:sp>
            <p:nvSpPr>
              <p:cNvPr id="60453" name="Line 53"/>
              <p:cNvSpPr>
                <a:spLocks noChangeShapeType="1"/>
              </p:cNvSpPr>
              <p:nvPr/>
            </p:nvSpPr>
            <p:spPr bwMode="auto">
              <a:xfrm>
                <a:off x="2839" y="1323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4" name="Freeform 54"/>
              <p:cNvSpPr>
                <a:spLocks/>
              </p:cNvSpPr>
              <p:nvPr/>
            </p:nvSpPr>
            <p:spPr bwMode="auto">
              <a:xfrm>
                <a:off x="3009" y="1180"/>
                <a:ext cx="1" cy="233"/>
              </a:xfrm>
              <a:custGeom>
                <a:avLst/>
                <a:gdLst>
                  <a:gd name="T0" fmla="*/ 0 w 1"/>
                  <a:gd name="T1" fmla="*/ 0 h 233"/>
                  <a:gd name="T2" fmla="*/ 0 w 1"/>
                  <a:gd name="T3" fmla="*/ 232 h 233"/>
                  <a:gd name="T4" fmla="*/ 0 60000 65536"/>
                  <a:gd name="T5" fmla="*/ 0 60000 65536"/>
                  <a:gd name="T6" fmla="*/ 0 w 1"/>
                  <a:gd name="T7" fmla="*/ 0 h 233"/>
                  <a:gd name="T8" fmla="*/ 1 w 1"/>
                  <a:gd name="T9" fmla="*/ 233 h 2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3">
                    <a:moveTo>
                      <a:pt x="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5" name="Rectangle 55"/>
              <p:cNvSpPr>
                <a:spLocks noChangeArrowheads="1"/>
              </p:cNvSpPr>
              <p:nvPr/>
            </p:nvSpPr>
            <p:spPr bwMode="auto">
              <a:xfrm>
                <a:off x="2799" y="1411"/>
                <a:ext cx="368" cy="6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6" name="Rectangle 56"/>
              <p:cNvSpPr>
                <a:spLocks noChangeArrowheads="1"/>
              </p:cNvSpPr>
              <p:nvPr/>
            </p:nvSpPr>
            <p:spPr bwMode="auto">
              <a:xfrm>
                <a:off x="2958" y="1661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rd1</a:t>
                </a:r>
              </a:p>
            </p:txBody>
          </p:sp>
          <p:sp>
            <p:nvSpPr>
              <p:cNvPr id="60457" name="Rectangle 57"/>
              <p:cNvSpPr>
                <a:spLocks noChangeArrowheads="1"/>
              </p:cNvSpPr>
              <p:nvPr/>
            </p:nvSpPr>
            <p:spPr bwMode="auto">
              <a:xfrm>
                <a:off x="2783" y="1935"/>
                <a:ext cx="41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GPRs</a:t>
                </a:r>
              </a:p>
            </p:txBody>
          </p:sp>
          <p:sp>
            <p:nvSpPr>
              <p:cNvPr id="60458" name="Rectangle 58"/>
              <p:cNvSpPr>
                <a:spLocks noChangeArrowheads="1"/>
              </p:cNvSpPr>
              <p:nvPr/>
            </p:nvSpPr>
            <p:spPr bwMode="auto">
              <a:xfrm>
                <a:off x="2766" y="1465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rs1</a:t>
                </a:r>
              </a:p>
            </p:txBody>
          </p:sp>
          <p:sp>
            <p:nvSpPr>
              <p:cNvPr id="60459" name="Rectangle 59"/>
              <p:cNvSpPr>
                <a:spLocks noChangeArrowheads="1"/>
              </p:cNvSpPr>
              <p:nvPr/>
            </p:nvSpPr>
            <p:spPr bwMode="auto">
              <a:xfrm>
                <a:off x="2766" y="1561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rs2</a:t>
                </a:r>
              </a:p>
            </p:txBody>
          </p:sp>
          <p:sp>
            <p:nvSpPr>
              <p:cNvPr id="60460" name="Rectangle 60"/>
              <p:cNvSpPr>
                <a:spLocks noChangeArrowheads="1"/>
              </p:cNvSpPr>
              <p:nvPr/>
            </p:nvSpPr>
            <p:spPr bwMode="auto">
              <a:xfrm>
                <a:off x="2766" y="1745"/>
                <a:ext cx="23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wa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  <p:sp>
            <p:nvSpPr>
              <p:cNvPr id="60461" name="Rectangle 61"/>
              <p:cNvSpPr>
                <a:spLocks noChangeArrowheads="1"/>
              </p:cNvSpPr>
              <p:nvPr/>
            </p:nvSpPr>
            <p:spPr bwMode="auto">
              <a:xfrm>
                <a:off x="2766" y="1839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wd</a:t>
                </a:r>
              </a:p>
            </p:txBody>
          </p:sp>
          <p:sp>
            <p:nvSpPr>
              <p:cNvPr id="60462" name="Rectangle 62"/>
              <p:cNvSpPr>
                <a:spLocks noChangeArrowheads="1"/>
              </p:cNvSpPr>
              <p:nvPr/>
            </p:nvSpPr>
            <p:spPr bwMode="auto">
              <a:xfrm>
                <a:off x="2963" y="1840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rd2</a:t>
                </a:r>
              </a:p>
            </p:txBody>
          </p:sp>
          <p:sp>
            <p:nvSpPr>
              <p:cNvPr id="60463" name="Rectangle 63"/>
              <p:cNvSpPr>
                <a:spLocks noChangeArrowheads="1"/>
              </p:cNvSpPr>
              <p:nvPr/>
            </p:nvSpPr>
            <p:spPr bwMode="auto">
              <a:xfrm>
                <a:off x="2894" y="1361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we</a:t>
                </a:r>
              </a:p>
            </p:txBody>
          </p:sp>
          <p:sp>
            <p:nvSpPr>
              <p:cNvPr id="60464" name="Line 64"/>
              <p:cNvSpPr>
                <a:spLocks noChangeShapeType="1"/>
              </p:cNvSpPr>
              <p:nvPr/>
            </p:nvSpPr>
            <p:spPr bwMode="auto">
              <a:xfrm>
                <a:off x="2815" y="1407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5" name="Line 65"/>
              <p:cNvSpPr>
                <a:spLocks noChangeShapeType="1"/>
              </p:cNvSpPr>
              <p:nvPr/>
            </p:nvSpPr>
            <p:spPr bwMode="auto">
              <a:xfrm flipH="1">
                <a:off x="2842" y="1410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39" name="Freeform 66"/>
            <p:cNvSpPr>
              <a:spLocks/>
            </p:cNvSpPr>
            <p:nvPr/>
          </p:nvSpPr>
          <p:spPr bwMode="auto">
            <a:xfrm>
              <a:off x="1168" y="1410"/>
              <a:ext cx="168" cy="333"/>
            </a:xfrm>
            <a:custGeom>
              <a:avLst/>
              <a:gdLst>
                <a:gd name="T0" fmla="*/ 1 w 168"/>
                <a:gd name="T1" fmla="*/ 333 h 333"/>
                <a:gd name="T2" fmla="*/ 0 w 168"/>
                <a:gd name="T3" fmla="*/ 5 h 333"/>
                <a:gd name="T4" fmla="*/ 5 w 168"/>
                <a:gd name="T5" fmla="*/ 0 h 333"/>
                <a:gd name="T6" fmla="*/ 168 w 168"/>
                <a:gd name="T7" fmla="*/ 4 h 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33"/>
                <a:gd name="T14" fmla="*/ 168 w 168"/>
                <a:gd name="T15" fmla="*/ 333 h 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33">
                  <a:moveTo>
                    <a:pt x="1" y="33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68" y="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0" name="Freeform 67"/>
            <p:cNvSpPr>
              <a:spLocks/>
            </p:cNvSpPr>
            <p:nvPr/>
          </p:nvSpPr>
          <p:spPr bwMode="auto">
            <a:xfrm>
              <a:off x="1979" y="1891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1" name="Rectangle 68"/>
            <p:cNvSpPr>
              <a:spLocks noChangeArrowheads="1"/>
            </p:cNvSpPr>
            <p:nvPr/>
          </p:nvSpPr>
          <p:spPr bwMode="auto">
            <a:xfrm>
              <a:off x="1947" y="1396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>
                  <a:solidFill>
                    <a:srgbClr val="56127A"/>
                  </a:solidFill>
                </a:rPr>
                <a:t>inst</a:t>
              </a:r>
              <a:r>
                <a:rPr lang="en-US" sz="1200" dirty="0">
                  <a:solidFill>
                    <a:srgbClr val="56127A"/>
                  </a:solidFill>
                </a:rPr>
                <a:t>&lt;</a:t>
              </a:r>
              <a:r>
                <a:rPr lang="en-US" sz="1200" dirty="0" smtClean="0">
                  <a:solidFill>
                    <a:srgbClr val="56127A"/>
                  </a:solidFill>
                </a:rPr>
                <a:t>26:22&gt;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0442" name="Rectangle 69"/>
            <p:cNvSpPr>
              <a:spLocks noChangeArrowheads="1"/>
            </p:cNvSpPr>
            <p:nvPr/>
          </p:nvSpPr>
          <p:spPr bwMode="auto">
            <a:xfrm>
              <a:off x="1953" y="1747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56127A"/>
                  </a:solidFill>
                </a:rPr>
                <a:t>inst&lt;31:27&gt;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0443" name="Rectangle 70"/>
            <p:cNvSpPr>
              <a:spLocks noChangeArrowheads="1"/>
            </p:cNvSpPr>
            <p:nvPr/>
          </p:nvSpPr>
          <p:spPr bwMode="auto">
            <a:xfrm>
              <a:off x="1972" y="2364"/>
              <a:ext cx="51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56127A"/>
                  </a:solidFill>
                </a:rPr>
                <a:t>inst&lt;</a:t>
              </a:r>
              <a:r>
                <a:rPr lang="en-US" sz="1200" dirty="0">
                  <a:solidFill>
                    <a:srgbClr val="56127A"/>
                  </a:solidFill>
                </a:rPr>
                <a:t>9</a:t>
              </a:r>
              <a:r>
                <a:rPr lang="en-US" sz="1200" dirty="0" smtClean="0">
                  <a:solidFill>
                    <a:srgbClr val="56127A"/>
                  </a:solidFill>
                </a:rPr>
                <a:t>:</a:t>
              </a:r>
              <a:r>
                <a:rPr lang="en-US" sz="1200" dirty="0">
                  <a:solidFill>
                    <a:srgbClr val="56127A"/>
                  </a:solidFill>
                </a:rPr>
                <a:t>0</a:t>
              </a:r>
              <a:r>
                <a:rPr lang="en-US" sz="1200" dirty="0" smtClean="0">
                  <a:solidFill>
                    <a:srgbClr val="56127A"/>
                  </a:solidFill>
                </a:rPr>
                <a:t>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0444" name="Line 71"/>
            <p:cNvSpPr>
              <a:spLocks noChangeShapeType="1"/>
            </p:cNvSpPr>
            <p:nvPr/>
          </p:nvSpPr>
          <p:spPr bwMode="auto">
            <a:xfrm>
              <a:off x="2835" y="1955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5" name="Freeform 72"/>
            <p:cNvSpPr>
              <a:spLocks/>
            </p:cNvSpPr>
            <p:nvPr/>
          </p:nvSpPr>
          <p:spPr bwMode="auto">
            <a:xfrm>
              <a:off x="1981" y="1556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6" name="Rectangle 73"/>
            <p:cNvSpPr>
              <a:spLocks noChangeArrowheads="1"/>
            </p:cNvSpPr>
            <p:nvPr/>
          </p:nvSpPr>
          <p:spPr bwMode="auto">
            <a:xfrm>
              <a:off x="3323" y="2438"/>
              <a:ext cx="368" cy="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7" name="Rectangle 74"/>
            <p:cNvSpPr>
              <a:spLocks noChangeArrowheads="1"/>
            </p:cNvSpPr>
            <p:nvPr/>
          </p:nvSpPr>
          <p:spPr bwMode="auto">
            <a:xfrm>
              <a:off x="3297" y="2429"/>
              <a:ext cx="423" cy="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Control</a:t>
              </a:r>
            </a:p>
          </p:txBody>
        </p:sp>
        <p:sp>
          <p:nvSpPr>
            <p:cNvPr id="60448" name="Freeform 75"/>
            <p:cNvSpPr>
              <a:spLocks/>
            </p:cNvSpPr>
            <p:nvPr/>
          </p:nvSpPr>
          <p:spPr bwMode="auto">
            <a:xfrm>
              <a:off x="3190" y="1689"/>
              <a:ext cx="897" cy="1"/>
            </a:xfrm>
            <a:custGeom>
              <a:avLst/>
              <a:gdLst>
                <a:gd name="T0" fmla="*/ 0 w 897"/>
                <a:gd name="T1" fmla="*/ 0 h 1"/>
                <a:gd name="T2" fmla="*/ 896 w 897"/>
                <a:gd name="T3" fmla="*/ 0 h 1"/>
                <a:gd name="T4" fmla="*/ 0 60000 65536"/>
                <a:gd name="T5" fmla="*/ 0 60000 65536"/>
                <a:gd name="T6" fmla="*/ 0 w 897"/>
                <a:gd name="T7" fmla="*/ 0 h 1"/>
                <a:gd name="T8" fmla="*/ 897 w 8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7" h="1">
                  <a:moveTo>
                    <a:pt x="0" y="0"/>
                  </a:moveTo>
                  <a:lnTo>
                    <a:pt x="89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9" name="Freeform 76"/>
            <p:cNvSpPr>
              <a:spLocks/>
            </p:cNvSpPr>
            <p:nvPr/>
          </p:nvSpPr>
          <p:spPr bwMode="auto">
            <a:xfrm>
              <a:off x="3686" y="1962"/>
              <a:ext cx="544" cy="535"/>
            </a:xfrm>
            <a:custGeom>
              <a:avLst/>
              <a:gdLst>
                <a:gd name="T0" fmla="*/ 0 w 544"/>
                <a:gd name="T1" fmla="*/ 535 h 535"/>
                <a:gd name="T2" fmla="*/ 544 w 544"/>
                <a:gd name="T3" fmla="*/ 535 h 535"/>
                <a:gd name="T4" fmla="*/ 540 w 544"/>
                <a:gd name="T5" fmla="*/ 0 h 535"/>
                <a:gd name="T6" fmla="*/ 0 60000 65536"/>
                <a:gd name="T7" fmla="*/ 0 60000 65536"/>
                <a:gd name="T8" fmla="*/ 0 60000 65536"/>
                <a:gd name="T9" fmla="*/ 0 w 544"/>
                <a:gd name="T10" fmla="*/ 0 h 535"/>
                <a:gd name="T11" fmla="*/ 544 w 544"/>
                <a:gd name="T12" fmla="*/ 535 h 5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35">
                  <a:moveTo>
                    <a:pt x="0" y="535"/>
                  </a:moveTo>
                  <a:lnTo>
                    <a:pt x="544" y="535"/>
                  </a:lnTo>
                  <a:lnTo>
                    <a:pt x="54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0" name="Freeform 77"/>
            <p:cNvSpPr>
              <a:spLocks/>
            </p:cNvSpPr>
            <p:nvPr/>
          </p:nvSpPr>
          <p:spPr bwMode="auto">
            <a:xfrm>
              <a:off x="1981" y="2515"/>
              <a:ext cx="1349" cy="47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1" name="Freeform 78"/>
            <p:cNvSpPr>
              <a:spLocks/>
            </p:cNvSpPr>
            <p:nvPr/>
          </p:nvSpPr>
          <p:spPr bwMode="auto">
            <a:xfrm>
              <a:off x="665" y="890"/>
              <a:ext cx="1106" cy="845"/>
            </a:xfrm>
            <a:custGeom>
              <a:avLst/>
              <a:gdLst>
                <a:gd name="T0" fmla="*/ 921 w 1106"/>
                <a:gd name="T1" fmla="*/ 410 h 845"/>
                <a:gd name="T2" fmla="*/ 1104 w 1106"/>
                <a:gd name="T3" fmla="*/ 409 h 845"/>
                <a:gd name="T4" fmla="*/ 1106 w 1106"/>
                <a:gd name="T5" fmla="*/ 1 h 845"/>
                <a:gd name="T6" fmla="*/ 775 w 1106"/>
                <a:gd name="T7" fmla="*/ 0 h 845"/>
                <a:gd name="T8" fmla="*/ 2 w 1106"/>
                <a:gd name="T9" fmla="*/ 1 h 845"/>
                <a:gd name="T10" fmla="*/ 0 w 1106"/>
                <a:gd name="T11" fmla="*/ 845 h 845"/>
                <a:gd name="T12" fmla="*/ 335 w 1106"/>
                <a:gd name="T13" fmla="*/ 845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6"/>
                <a:gd name="T22" fmla="*/ 0 h 845"/>
                <a:gd name="T23" fmla="*/ 1106 w 1106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6" h="845">
                  <a:moveTo>
                    <a:pt x="921" y="410"/>
                  </a:moveTo>
                  <a:lnTo>
                    <a:pt x="1104" y="409"/>
                  </a:lnTo>
                  <a:lnTo>
                    <a:pt x="1106" y="1"/>
                  </a:lnTo>
                  <a:lnTo>
                    <a:pt x="775" y="0"/>
                  </a:lnTo>
                  <a:lnTo>
                    <a:pt x="2" y="1"/>
                  </a:lnTo>
                  <a:lnTo>
                    <a:pt x="0" y="845"/>
                  </a:lnTo>
                  <a:lnTo>
                    <a:pt x="335" y="84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4085882" y="59486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4648957" y="594768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8902700" cy="749300"/>
          </a:xfrm>
          <a:noFill/>
        </p:spPr>
        <p:txBody>
          <a:bodyPr lIns="90488" tIns="44450" rIns="90488" bIns="44450"/>
          <a:lstStyle/>
          <a:p>
            <a:r>
              <a:rPr lang="en-US"/>
              <a:t>Conflicts in Merging Datapath</a:t>
            </a:r>
            <a:endParaRPr lang="en-US" sz="2000" i="1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D3E16-CA93-7A47-A02C-3746297A6C4B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0610" name="Oval 2"/>
          <p:cNvSpPr>
            <a:spLocks noChangeArrowheads="1"/>
          </p:cNvSpPr>
          <p:nvPr/>
        </p:nvSpPr>
        <p:spPr bwMode="auto">
          <a:xfrm>
            <a:off x="5384800" y="2838450"/>
            <a:ext cx="1270000" cy="4953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611" name="Oval 3"/>
          <p:cNvSpPr>
            <a:spLocks noChangeArrowheads="1"/>
          </p:cNvSpPr>
          <p:nvPr/>
        </p:nvSpPr>
        <p:spPr bwMode="auto">
          <a:xfrm>
            <a:off x="2946400" y="3714750"/>
            <a:ext cx="1270000" cy="4953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473" name="Group 6"/>
          <p:cNvGrpSpPr>
            <a:grpSpLocks/>
          </p:cNvGrpSpPr>
          <p:nvPr/>
        </p:nvGrpSpPr>
        <p:grpSpPr bwMode="auto">
          <a:xfrm>
            <a:off x="3157538" y="3136900"/>
            <a:ext cx="3321050" cy="2343150"/>
            <a:chOff x="1989" y="1976"/>
            <a:chExt cx="2092" cy="1476"/>
          </a:xfrm>
        </p:grpSpPr>
        <p:grpSp>
          <p:nvGrpSpPr>
            <p:cNvPr id="62553" name="Group 7"/>
            <p:cNvGrpSpPr>
              <a:grpSpLocks/>
            </p:cNvGrpSpPr>
            <p:nvPr/>
          </p:nvGrpSpPr>
          <p:grpSpPr bwMode="auto">
            <a:xfrm>
              <a:off x="1989" y="1976"/>
              <a:ext cx="2092" cy="1322"/>
              <a:chOff x="1989" y="1976"/>
              <a:chExt cx="2092" cy="1322"/>
            </a:xfrm>
          </p:grpSpPr>
          <p:sp>
            <p:nvSpPr>
              <p:cNvPr id="62555" name="Rectangle 8"/>
              <p:cNvSpPr>
                <a:spLocks noChangeArrowheads="1"/>
              </p:cNvSpPr>
              <p:nvPr/>
            </p:nvSpPr>
            <p:spPr bwMode="auto">
              <a:xfrm>
                <a:off x="2819" y="2176"/>
                <a:ext cx="368" cy="2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2556" name="Group 9"/>
              <p:cNvGrpSpPr>
                <a:grpSpLocks/>
              </p:cNvGrpSpPr>
              <p:nvPr/>
            </p:nvGrpSpPr>
            <p:grpSpPr bwMode="auto">
              <a:xfrm>
                <a:off x="1989" y="1976"/>
                <a:ext cx="2092" cy="1322"/>
                <a:chOff x="1989" y="1976"/>
                <a:chExt cx="2092" cy="1322"/>
              </a:xfrm>
            </p:grpSpPr>
            <p:sp>
              <p:nvSpPr>
                <p:cNvPr id="62557" name="Freeform 10"/>
                <p:cNvSpPr>
                  <a:spLocks/>
                </p:cNvSpPr>
                <p:nvPr/>
              </p:nvSpPr>
              <p:spPr bwMode="auto">
                <a:xfrm>
                  <a:off x="1989" y="2289"/>
                  <a:ext cx="832" cy="47"/>
                </a:xfrm>
                <a:custGeom>
                  <a:avLst/>
                  <a:gdLst>
                    <a:gd name="T0" fmla="*/ 0 w 817"/>
                    <a:gd name="T1" fmla="*/ 0 h 1"/>
                    <a:gd name="T2" fmla="*/ 816 w 817"/>
                    <a:gd name="T3" fmla="*/ 0 h 1"/>
                    <a:gd name="T4" fmla="*/ 0 60000 65536"/>
                    <a:gd name="T5" fmla="*/ 0 60000 65536"/>
                    <a:gd name="T6" fmla="*/ 0 w 817"/>
                    <a:gd name="T7" fmla="*/ 0 h 1"/>
                    <a:gd name="T8" fmla="*/ 817 w 8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17" h="1">
                      <a:moveTo>
                        <a:pt x="0" y="0"/>
                      </a:moveTo>
                      <a:lnTo>
                        <a:pt x="81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5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003" y="2378"/>
                  <a:ext cx="0" cy="9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59" name="Rectangle 12"/>
                <p:cNvSpPr>
                  <a:spLocks noChangeArrowheads="1"/>
                </p:cNvSpPr>
                <p:nvPr/>
              </p:nvSpPr>
              <p:spPr bwMode="auto">
                <a:xfrm>
                  <a:off x="2818" y="2162"/>
                  <a:ext cx="385" cy="23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sz="1200" dirty="0" err="1">
                      <a:solidFill>
                        <a:srgbClr val="56127A"/>
                      </a:solidFill>
                    </a:rPr>
                    <a:t>Imm</a:t>
                  </a:r>
                  <a:endParaRPr lang="en-US" sz="1200" dirty="0">
                    <a:solidFill>
                      <a:srgbClr val="56127A"/>
                    </a:solidFill>
                  </a:endParaRPr>
                </a:p>
                <a:p>
                  <a:pPr algn="ctr"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sz="1200" dirty="0" smtClean="0">
                      <a:solidFill>
                        <a:srgbClr val="56127A"/>
                      </a:solidFill>
                    </a:rPr>
                    <a:t>Select</a:t>
                  </a:r>
                  <a:endParaRPr lang="en-US" sz="1200" dirty="0">
                    <a:solidFill>
                      <a:srgbClr val="56127A"/>
                    </a:solidFill>
                  </a:endParaRPr>
                </a:p>
              </p:txBody>
            </p:sp>
            <p:sp>
              <p:nvSpPr>
                <p:cNvPr id="62560" name="Freeform 13"/>
                <p:cNvSpPr>
                  <a:spLocks/>
                </p:cNvSpPr>
                <p:nvPr/>
              </p:nvSpPr>
              <p:spPr bwMode="auto">
                <a:xfrm>
                  <a:off x="3192" y="1976"/>
                  <a:ext cx="889" cy="299"/>
                </a:xfrm>
                <a:custGeom>
                  <a:avLst/>
                  <a:gdLst>
                    <a:gd name="T0" fmla="*/ 0 w 889"/>
                    <a:gd name="T1" fmla="*/ 298 h 299"/>
                    <a:gd name="T2" fmla="*/ 277 w 889"/>
                    <a:gd name="T3" fmla="*/ 298 h 299"/>
                    <a:gd name="T4" fmla="*/ 277 w 889"/>
                    <a:gd name="T5" fmla="*/ 0 h 299"/>
                    <a:gd name="T6" fmla="*/ 888 w 889"/>
                    <a:gd name="T7" fmla="*/ 0 h 2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9"/>
                    <a:gd name="T13" fmla="*/ 0 h 299"/>
                    <a:gd name="T14" fmla="*/ 889 w 889"/>
                    <a:gd name="T15" fmla="*/ 299 h 2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9" h="299">
                      <a:moveTo>
                        <a:pt x="0" y="298"/>
                      </a:moveTo>
                      <a:lnTo>
                        <a:pt x="277" y="298"/>
                      </a:lnTo>
                      <a:lnTo>
                        <a:pt x="277" y="0"/>
                      </a:lnTo>
                      <a:lnTo>
                        <a:pt x="888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554" name="Rectangle 14"/>
            <p:cNvSpPr>
              <a:spLocks noChangeArrowheads="1"/>
            </p:cNvSpPr>
            <p:nvPr/>
          </p:nvSpPr>
          <p:spPr bwMode="auto">
            <a:xfrm>
              <a:off x="2842" y="3279"/>
              <a:ext cx="44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ImmSel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</p:grpSp>
      <p:sp>
        <p:nvSpPr>
          <p:cNvPr id="62474" name="Freeform 15"/>
          <p:cNvSpPr>
            <a:spLocks/>
          </p:cNvSpPr>
          <p:nvPr/>
        </p:nvSpPr>
        <p:spPr bwMode="auto">
          <a:xfrm>
            <a:off x="4064000" y="2851150"/>
            <a:ext cx="3459163" cy="2068513"/>
          </a:xfrm>
          <a:custGeom>
            <a:avLst/>
            <a:gdLst>
              <a:gd name="T0" fmla="*/ 1769 w 2179"/>
              <a:gd name="T1" fmla="*/ 0 h 1303"/>
              <a:gd name="T2" fmla="*/ 2178 w 2179"/>
              <a:gd name="T3" fmla="*/ 0 h 1303"/>
              <a:gd name="T4" fmla="*/ 2178 w 2179"/>
              <a:gd name="T5" fmla="*/ 1302 h 1303"/>
              <a:gd name="T6" fmla="*/ 0 w 2179"/>
              <a:gd name="T7" fmla="*/ 1302 h 1303"/>
              <a:gd name="T8" fmla="*/ 0 w 2179"/>
              <a:gd name="T9" fmla="*/ 133 h 1303"/>
              <a:gd name="T10" fmla="*/ 242 w 2179"/>
              <a:gd name="T11" fmla="*/ 133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9"/>
              <a:gd name="T19" fmla="*/ 0 h 1303"/>
              <a:gd name="T20" fmla="*/ 2179 w 2179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9" h="1303">
                <a:moveTo>
                  <a:pt x="1769" y="0"/>
                </a:moveTo>
                <a:lnTo>
                  <a:pt x="2178" y="0"/>
                </a:lnTo>
                <a:lnTo>
                  <a:pt x="2178" y="1302"/>
                </a:lnTo>
                <a:lnTo>
                  <a:pt x="0" y="1302"/>
                </a:lnTo>
                <a:lnTo>
                  <a:pt x="0" y="133"/>
                </a:lnTo>
                <a:lnTo>
                  <a:pt x="242" y="13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Line 16"/>
          <p:cNvSpPr>
            <a:spLocks noChangeShapeType="1"/>
          </p:cNvSpPr>
          <p:nvPr/>
        </p:nvSpPr>
        <p:spPr bwMode="auto">
          <a:xfrm>
            <a:off x="2882900" y="29083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7"/>
          <p:cNvSpPr>
            <a:spLocks noChangeShapeType="1"/>
          </p:cNvSpPr>
          <p:nvPr/>
        </p:nvSpPr>
        <p:spPr bwMode="auto">
          <a:xfrm>
            <a:off x="3149600" y="2457450"/>
            <a:ext cx="0" cy="280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8"/>
          <p:cNvSpPr>
            <a:spLocks noChangeArrowheads="1"/>
          </p:cNvSpPr>
          <p:nvPr/>
        </p:nvSpPr>
        <p:spPr bwMode="auto">
          <a:xfrm>
            <a:off x="2843213" y="5246688"/>
            <a:ext cx="7493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62478" name="Rectangle 19"/>
          <p:cNvSpPr>
            <a:spLocks noChangeArrowheads="1"/>
          </p:cNvSpPr>
          <p:nvPr/>
        </p:nvSpPr>
        <p:spPr bwMode="auto">
          <a:xfrm>
            <a:off x="1700213" y="1698625"/>
            <a:ext cx="4270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0x4</a:t>
            </a:r>
          </a:p>
        </p:txBody>
      </p:sp>
      <p:sp>
        <p:nvSpPr>
          <p:cNvPr id="62479" name="Freeform 20"/>
          <p:cNvSpPr>
            <a:spLocks/>
          </p:cNvSpPr>
          <p:nvPr/>
        </p:nvSpPr>
        <p:spPr bwMode="auto">
          <a:xfrm>
            <a:off x="2120900" y="1739900"/>
            <a:ext cx="382588" cy="611188"/>
          </a:xfrm>
          <a:custGeom>
            <a:avLst/>
            <a:gdLst>
              <a:gd name="T0" fmla="*/ 0 w 241"/>
              <a:gd name="T1" fmla="*/ 0 h 385"/>
              <a:gd name="T2" fmla="*/ 0 w 241"/>
              <a:gd name="T3" fmla="*/ 160 h 385"/>
              <a:gd name="T4" fmla="*/ 48 w 241"/>
              <a:gd name="T5" fmla="*/ 192 h 385"/>
              <a:gd name="T6" fmla="*/ 0 w 241"/>
              <a:gd name="T7" fmla="*/ 224 h 385"/>
              <a:gd name="T8" fmla="*/ 0 w 241"/>
              <a:gd name="T9" fmla="*/ 384 h 385"/>
              <a:gd name="T10" fmla="*/ 240 w 241"/>
              <a:gd name="T11" fmla="*/ 288 h 385"/>
              <a:gd name="T12" fmla="*/ 240 w 241"/>
              <a:gd name="T13" fmla="*/ 96 h 385"/>
              <a:gd name="T14" fmla="*/ 0 w 241"/>
              <a:gd name="T15" fmla="*/ 0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1"/>
              <a:gd name="T25" fmla="*/ 0 h 385"/>
              <a:gd name="T26" fmla="*/ 241 w 241"/>
              <a:gd name="T27" fmla="*/ 385 h 3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Line 21"/>
          <p:cNvSpPr>
            <a:spLocks noChangeShapeType="1"/>
          </p:cNvSpPr>
          <p:nvPr/>
        </p:nvSpPr>
        <p:spPr bwMode="auto">
          <a:xfrm>
            <a:off x="2051050" y="18161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22"/>
          <p:cNvSpPr>
            <a:spLocks noChangeArrowheads="1"/>
          </p:cNvSpPr>
          <p:nvPr/>
        </p:nvSpPr>
        <p:spPr bwMode="auto">
          <a:xfrm>
            <a:off x="2144713" y="1949450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62482" name="Rectangle 23"/>
          <p:cNvSpPr>
            <a:spLocks noChangeArrowheads="1"/>
          </p:cNvSpPr>
          <p:nvPr/>
        </p:nvSpPr>
        <p:spPr bwMode="auto">
          <a:xfrm>
            <a:off x="1484313" y="3121025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2483" name="Line 24"/>
          <p:cNvSpPr>
            <a:spLocks noChangeShapeType="1"/>
          </p:cNvSpPr>
          <p:nvPr/>
        </p:nvSpPr>
        <p:spPr bwMode="auto">
          <a:xfrm>
            <a:off x="1684338" y="3048000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484" name="Group 25"/>
          <p:cNvGrpSpPr>
            <a:grpSpLocks/>
          </p:cNvGrpSpPr>
          <p:nvPr/>
        </p:nvGrpSpPr>
        <p:grpSpPr bwMode="auto">
          <a:xfrm>
            <a:off x="1495425" y="2466975"/>
            <a:ext cx="1416050" cy="1060450"/>
            <a:chOff x="942" y="1554"/>
            <a:chExt cx="892" cy="668"/>
          </a:xfrm>
        </p:grpSpPr>
        <p:sp>
          <p:nvSpPr>
            <p:cNvPr id="62543" name="Freeform 26"/>
            <p:cNvSpPr>
              <a:spLocks/>
            </p:cNvSpPr>
            <p:nvPr/>
          </p:nvSpPr>
          <p:spPr bwMode="auto">
            <a:xfrm>
              <a:off x="1127" y="1738"/>
              <a:ext cx="193" cy="1"/>
            </a:xfrm>
            <a:custGeom>
              <a:avLst/>
              <a:gdLst>
                <a:gd name="T0" fmla="*/ 0 w 193"/>
                <a:gd name="T1" fmla="*/ 0 h 1"/>
                <a:gd name="T2" fmla="*/ 144 w 193"/>
                <a:gd name="T3" fmla="*/ 0 h 1"/>
                <a:gd name="T4" fmla="*/ 192 w 193"/>
                <a:gd name="T5" fmla="*/ 0 h 1"/>
                <a:gd name="T6" fmla="*/ 0 60000 65536"/>
                <a:gd name="T7" fmla="*/ 0 60000 65536"/>
                <a:gd name="T8" fmla="*/ 0 60000 65536"/>
                <a:gd name="T9" fmla="*/ 0 w 193"/>
                <a:gd name="T10" fmla="*/ 0 h 1"/>
                <a:gd name="T11" fmla="*/ 193 w 19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544" name="Group 27"/>
            <p:cNvGrpSpPr>
              <a:grpSpLocks/>
            </p:cNvGrpSpPr>
            <p:nvPr/>
          </p:nvGrpSpPr>
          <p:grpSpPr bwMode="auto">
            <a:xfrm>
              <a:off x="1298" y="1621"/>
              <a:ext cx="536" cy="601"/>
              <a:chOff x="1298" y="1621"/>
              <a:chExt cx="536" cy="601"/>
            </a:xfrm>
          </p:grpSpPr>
          <p:sp>
            <p:nvSpPr>
              <p:cNvPr id="62549" name="Rectangle 28"/>
              <p:cNvSpPr>
                <a:spLocks noChangeArrowheads="1"/>
              </p:cNvSpPr>
              <p:nvPr/>
            </p:nvSpPr>
            <p:spPr bwMode="auto">
              <a:xfrm>
                <a:off x="1331" y="16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0" name="Rectangle 29"/>
              <p:cNvSpPr>
                <a:spLocks noChangeArrowheads="1"/>
              </p:cNvSpPr>
              <p:nvPr/>
            </p:nvSpPr>
            <p:spPr bwMode="auto">
              <a:xfrm>
                <a:off x="1298" y="1621"/>
                <a:ext cx="306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addr</a:t>
                </a:r>
              </a:p>
            </p:txBody>
          </p:sp>
          <p:sp>
            <p:nvSpPr>
              <p:cNvPr id="62551" name="Rectangle 30"/>
              <p:cNvSpPr>
                <a:spLocks noChangeArrowheads="1"/>
              </p:cNvSpPr>
              <p:nvPr/>
            </p:nvSpPr>
            <p:spPr bwMode="auto">
              <a:xfrm>
                <a:off x="1571" y="1725"/>
                <a:ext cx="26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inst</a:t>
                </a:r>
              </a:p>
            </p:txBody>
          </p:sp>
          <p:sp>
            <p:nvSpPr>
              <p:cNvPr id="62552" name="Rectangle 31"/>
              <p:cNvSpPr>
                <a:spLocks noChangeArrowheads="1"/>
              </p:cNvSpPr>
              <p:nvPr/>
            </p:nvSpPr>
            <p:spPr bwMode="auto">
              <a:xfrm>
                <a:off x="1305" y="1898"/>
                <a:ext cx="518" cy="32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Inst.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Memory</a:t>
                </a:r>
              </a:p>
            </p:txBody>
          </p:sp>
        </p:grpSp>
        <p:sp>
          <p:nvSpPr>
            <p:cNvPr id="62545" name="Rectangle 32"/>
            <p:cNvSpPr>
              <a:spLocks noChangeArrowheads="1"/>
            </p:cNvSpPr>
            <p:nvPr/>
          </p:nvSpPr>
          <p:spPr bwMode="auto">
            <a:xfrm>
              <a:off x="991" y="1554"/>
              <a:ext cx="128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6" name="Line 33"/>
            <p:cNvSpPr>
              <a:spLocks noChangeShapeType="1"/>
            </p:cNvSpPr>
            <p:nvPr/>
          </p:nvSpPr>
          <p:spPr bwMode="auto">
            <a:xfrm>
              <a:off x="1135" y="1738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7" name="Rectangle 34"/>
            <p:cNvSpPr>
              <a:spLocks noChangeArrowheads="1"/>
            </p:cNvSpPr>
            <p:nvPr/>
          </p:nvSpPr>
          <p:spPr bwMode="auto">
            <a:xfrm>
              <a:off x="942" y="1664"/>
              <a:ext cx="247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62548" name="Freeform 35"/>
            <p:cNvSpPr>
              <a:spLocks/>
            </p:cNvSpPr>
            <p:nvPr/>
          </p:nvSpPr>
          <p:spPr bwMode="auto">
            <a:xfrm>
              <a:off x="1031" y="1874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24 w 49"/>
                <a:gd name="T3" fmla="*/ 0 h 49"/>
                <a:gd name="T4" fmla="*/ 48 w 49"/>
                <a:gd name="T5" fmla="*/ 48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485" name="Group 36"/>
          <p:cNvGrpSpPr>
            <a:grpSpLocks/>
          </p:cNvGrpSpPr>
          <p:nvPr/>
        </p:nvGrpSpPr>
        <p:grpSpPr bwMode="auto">
          <a:xfrm>
            <a:off x="6450018" y="2587625"/>
            <a:ext cx="658813" cy="617538"/>
            <a:chOff x="4063" y="1630"/>
            <a:chExt cx="415" cy="389"/>
          </a:xfrm>
        </p:grpSpPr>
        <p:sp>
          <p:nvSpPr>
            <p:cNvPr id="62539" name="Rectangle 37"/>
            <p:cNvSpPr>
              <a:spLocks noChangeArrowheads="1"/>
            </p:cNvSpPr>
            <p:nvPr/>
          </p:nvSpPr>
          <p:spPr bwMode="auto">
            <a:xfrm>
              <a:off x="4363" y="1846"/>
              <a:ext cx="1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2541" name="Freeform 39"/>
            <p:cNvSpPr>
              <a:spLocks/>
            </p:cNvSpPr>
            <p:nvPr/>
          </p:nvSpPr>
          <p:spPr bwMode="auto">
            <a:xfrm>
              <a:off x="4085" y="1630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2" name="Rectangle 40"/>
            <p:cNvSpPr>
              <a:spLocks noChangeArrowheads="1"/>
            </p:cNvSpPr>
            <p:nvPr/>
          </p:nvSpPr>
          <p:spPr bwMode="auto">
            <a:xfrm>
              <a:off x="4063" y="1749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62486" name="Rectangle 41"/>
          <p:cNvSpPr>
            <a:spLocks noChangeArrowheads="1"/>
          </p:cNvSpPr>
          <p:nvPr/>
        </p:nvSpPr>
        <p:spPr bwMode="auto">
          <a:xfrm>
            <a:off x="4379913" y="1517650"/>
            <a:ext cx="8159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RegWrite</a:t>
            </a:r>
          </a:p>
        </p:txBody>
      </p:sp>
      <p:grpSp>
        <p:nvGrpSpPr>
          <p:cNvPr id="62487" name="Group 42"/>
          <p:cNvGrpSpPr>
            <a:grpSpLocks/>
          </p:cNvGrpSpPr>
          <p:nvPr/>
        </p:nvGrpSpPr>
        <p:grpSpPr bwMode="auto">
          <a:xfrm>
            <a:off x="4356100" y="1841500"/>
            <a:ext cx="749300" cy="1531938"/>
            <a:chOff x="2744" y="1160"/>
            <a:chExt cx="472" cy="965"/>
          </a:xfrm>
        </p:grpSpPr>
        <p:sp>
          <p:nvSpPr>
            <p:cNvPr id="62525" name="Rectangle 43"/>
            <p:cNvSpPr>
              <a:spLocks noChangeArrowheads="1"/>
            </p:cNvSpPr>
            <p:nvPr/>
          </p:nvSpPr>
          <p:spPr bwMode="auto">
            <a:xfrm>
              <a:off x="2744" y="11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2526" name="Line 44"/>
            <p:cNvSpPr>
              <a:spLocks noChangeShapeType="1"/>
            </p:cNvSpPr>
            <p:nvPr/>
          </p:nvSpPr>
          <p:spPr bwMode="auto">
            <a:xfrm>
              <a:off x="2839" y="1323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7" name="Freeform 45"/>
            <p:cNvSpPr>
              <a:spLocks/>
            </p:cNvSpPr>
            <p:nvPr/>
          </p:nvSpPr>
          <p:spPr bwMode="auto">
            <a:xfrm>
              <a:off x="3009" y="1180"/>
              <a:ext cx="1" cy="233"/>
            </a:xfrm>
            <a:custGeom>
              <a:avLst/>
              <a:gdLst>
                <a:gd name="T0" fmla="*/ 0 w 1"/>
                <a:gd name="T1" fmla="*/ 0 h 233"/>
                <a:gd name="T2" fmla="*/ 0 w 1"/>
                <a:gd name="T3" fmla="*/ 232 h 233"/>
                <a:gd name="T4" fmla="*/ 0 60000 65536"/>
                <a:gd name="T5" fmla="*/ 0 60000 65536"/>
                <a:gd name="T6" fmla="*/ 0 w 1"/>
                <a:gd name="T7" fmla="*/ 0 h 233"/>
                <a:gd name="T8" fmla="*/ 1 w 1"/>
                <a:gd name="T9" fmla="*/ 233 h 2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3">
                  <a:moveTo>
                    <a:pt x="0" y="0"/>
                  </a:move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8" name="Rectangle 46"/>
            <p:cNvSpPr>
              <a:spLocks noChangeArrowheads="1"/>
            </p:cNvSpPr>
            <p:nvPr/>
          </p:nvSpPr>
          <p:spPr bwMode="auto">
            <a:xfrm>
              <a:off x="2799" y="1411"/>
              <a:ext cx="368" cy="6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9" name="Rectangle 47"/>
            <p:cNvSpPr>
              <a:spLocks noChangeArrowheads="1"/>
            </p:cNvSpPr>
            <p:nvPr/>
          </p:nvSpPr>
          <p:spPr bwMode="auto">
            <a:xfrm>
              <a:off x="2958" y="1661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rd1</a:t>
              </a:r>
            </a:p>
          </p:txBody>
        </p:sp>
        <p:sp>
          <p:nvSpPr>
            <p:cNvPr id="62530" name="Rectangle 48"/>
            <p:cNvSpPr>
              <a:spLocks noChangeArrowheads="1"/>
            </p:cNvSpPr>
            <p:nvPr/>
          </p:nvSpPr>
          <p:spPr bwMode="auto">
            <a:xfrm>
              <a:off x="2783" y="1935"/>
              <a:ext cx="413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GPRs</a:t>
              </a:r>
            </a:p>
          </p:txBody>
        </p:sp>
        <p:sp>
          <p:nvSpPr>
            <p:cNvPr id="62531" name="Rectangle 49"/>
            <p:cNvSpPr>
              <a:spLocks noChangeArrowheads="1"/>
            </p:cNvSpPr>
            <p:nvPr/>
          </p:nvSpPr>
          <p:spPr bwMode="auto">
            <a:xfrm>
              <a:off x="2766" y="1465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rs1</a:t>
              </a:r>
            </a:p>
          </p:txBody>
        </p:sp>
        <p:sp>
          <p:nvSpPr>
            <p:cNvPr id="62532" name="Rectangle 50"/>
            <p:cNvSpPr>
              <a:spLocks noChangeArrowheads="1"/>
            </p:cNvSpPr>
            <p:nvPr/>
          </p:nvSpPr>
          <p:spPr bwMode="auto">
            <a:xfrm>
              <a:off x="2766" y="1561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rs2</a:t>
              </a:r>
            </a:p>
          </p:txBody>
        </p:sp>
        <p:sp>
          <p:nvSpPr>
            <p:cNvPr id="62533" name="Rectangle 51"/>
            <p:cNvSpPr>
              <a:spLocks noChangeArrowheads="1"/>
            </p:cNvSpPr>
            <p:nvPr/>
          </p:nvSpPr>
          <p:spPr bwMode="auto">
            <a:xfrm>
              <a:off x="2766" y="1745"/>
              <a:ext cx="23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wa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2534" name="Rectangle 52"/>
            <p:cNvSpPr>
              <a:spLocks noChangeArrowheads="1"/>
            </p:cNvSpPr>
            <p:nvPr/>
          </p:nvSpPr>
          <p:spPr bwMode="auto">
            <a:xfrm>
              <a:off x="2766" y="1839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</a:t>
              </a:r>
            </a:p>
          </p:txBody>
        </p:sp>
        <p:sp>
          <p:nvSpPr>
            <p:cNvPr id="62535" name="Rectangle 53"/>
            <p:cNvSpPr>
              <a:spLocks noChangeArrowheads="1"/>
            </p:cNvSpPr>
            <p:nvPr/>
          </p:nvSpPr>
          <p:spPr bwMode="auto">
            <a:xfrm>
              <a:off x="2963" y="1840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rd2</a:t>
              </a:r>
            </a:p>
          </p:txBody>
        </p:sp>
        <p:sp>
          <p:nvSpPr>
            <p:cNvPr id="62536" name="Rectangle 54"/>
            <p:cNvSpPr>
              <a:spLocks noChangeArrowheads="1"/>
            </p:cNvSpPr>
            <p:nvPr/>
          </p:nvSpPr>
          <p:spPr bwMode="auto">
            <a:xfrm>
              <a:off x="2894" y="1361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sp>
          <p:nvSpPr>
            <p:cNvPr id="62537" name="Line 55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8" name="Line 56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88" name="Freeform 57"/>
          <p:cNvSpPr>
            <a:spLocks/>
          </p:cNvSpPr>
          <p:nvPr/>
        </p:nvSpPr>
        <p:spPr bwMode="auto">
          <a:xfrm>
            <a:off x="1854200" y="2238375"/>
            <a:ext cx="266700" cy="528638"/>
          </a:xfrm>
          <a:custGeom>
            <a:avLst/>
            <a:gdLst>
              <a:gd name="T0" fmla="*/ 1 w 168"/>
              <a:gd name="T1" fmla="*/ 333 h 333"/>
              <a:gd name="T2" fmla="*/ 0 w 168"/>
              <a:gd name="T3" fmla="*/ 5 h 333"/>
              <a:gd name="T4" fmla="*/ 5 w 168"/>
              <a:gd name="T5" fmla="*/ 0 h 333"/>
              <a:gd name="T6" fmla="*/ 168 w 168"/>
              <a:gd name="T7" fmla="*/ 4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3"/>
              <a:gd name="T14" fmla="*/ 168 w 168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3">
                <a:moveTo>
                  <a:pt x="1" y="333"/>
                </a:moveTo>
                <a:lnTo>
                  <a:pt x="0" y="5"/>
                </a:lnTo>
                <a:lnTo>
                  <a:pt x="5" y="0"/>
                </a:lnTo>
                <a:lnTo>
                  <a:pt x="168" y="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Freeform 58"/>
          <p:cNvSpPr>
            <a:spLocks/>
          </p:cNvSpPr>
          <p:nvPr/>
        </p:nvSpPr>
        <p:spPr bwMode="auto">
          <a:xfrm>
            <a:off x="3141663" y="2913063"/>
            <a:ext cx="1296987" cy="1587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0" name="Rectangle 59"/>
          <p:cNvSpPr>
            <a:spLocks noChangeArrowheads="1"/>
          </p:cNvSpPr>
          <p:nvPr/>
        </p:nvSpPr>
        <p:spPr bwMode="auto">
          <a:xfrm>
            <a:off x="3090863" y="2216150"/>
            <a:ext cx="98705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>
                <a:solidFill>
                  <a:srgbClr val="56127A"/>
                </a:solidFill>
              </a:rPr>
              <a:t>inst</a:t>
            </a:r>
            <a:r>
              <a:rPr lang="en-US" sz="1200" dirty="0">
                <a:solidFill>
                  <a:srgbClr val="56127A"/>
                </a:solidFill>
              </a:rPr>
              <a:t>&lt;</a:t>
            </a:r>
            <a:r>
              <a:rPr lang="en-US" sz="1200" dirty="0" smtClean="0">
                <a:solidFill>
                  <a:srgbClr val="56127A"/>
                </a:solidFill>
              </a:rPr>
              <a:t>26:22&gt;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2491" name="Rectangle 60"/>
          <p:cNvSpPr>
            <a:spLocks noChangeArrowheads="1"/>
          </p:cNvSpPr>
          <p:nvPr/>
        </p:nvSpPr>
        <p:spPr bwMode="auto">
          <a:xfrm>
            <a:off x="3100388" y="2660650"/>
            <a:ext cx="99561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&lt;31:27&gt;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2492" name="Rectangle 61"/>
          <p:cNvSpPr>
            <a:spLocks noChangeArrowheads="1"/>
          </p:cNvSpPr>
          <p:nvPr/>
        </p:nvSpPr>
        <p:spPr bwMode="auto">
          <a:xfrm>
            <a:off x="3130550" y="3390900"/>
            <a:ext cx="99561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&lt;21:10</a:t>
            </a:r>
            <a:r>
              <a:rPr lang="en-US" sz="1200" dirty="0">
                <a:solidFill>
                  <a:srgbClr val="56127A"/>
                </a:solidFill>
              </a:rPr>
              <a:t>&gt;</a:t>
            </a:r>
          </a:p>
        </p:txBody>
      </p:sp>
      <p:sp>
        <p:nvSpPr>
          <p:cNvPr id="62493" name="Rectangle 62"/>
          <p:cNvSpPr>
            <a:spLocks noChangeArrowheads="1"/>
          </p:cNvSpPr>
          <p:nvPr/>
        </p:nvSpPr>
        <p:spPr bwMode="auto">
          <a:xfrm>
            <a:off x="3130550" y="3752850"/>
            <a:ext cx="91003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&lt;16:0&gt;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2494" name="Line 63"/>
          <p:cNvSpPr>
            <a:spLocks noChangeShapeType="1"/>
          </p:cNvSpPr>
          <p:nvPr/>
        </p:nvSpPr>
        <p:spPr bwMode="auto">
          <a:xfrm>
            <a:off x="4500563" y="3103563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Freeform 64"/>
          <p:cNvSpPr>
            <a:spLocks/>
          </p:cNvSpPr>
          <p:nvPr/>
        </p:nvSpPr>
        <p:spPr bwMode="auto">
          <a:xfrm>
            <a:off x="3144838" y="2470150"/>
            <a:ext cx="1296987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6" name="Rectangle 65"/>
          <p:cNvSpPr>
            <a:spLocks noChangeArrowheads="1"/>
          </p:cNvSpPr>
          <p:nvPr/>
        </p:nvSpPr>
        <p:spPr bwMode="auto">
          <a:xfrm>
            <a:off x="5275263" y="3870325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7" name="Rectangle 66"/>
          <p:cNvSpPr>
            <a:spLocks noChangeArrowheads="1"/>
          </p:cNvSpPr>
          <p:nvPr/>
        </p:nvSpPr>
        <p:spPr bwMode="auto">
          <a:xfrm>
            <a:off x="5233988" y="3856038"/>
            <a:ext cx="671512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ALU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Control</a:t>
            </a:r>
          </a:p>
        </p:txBody>
      </p:sp>
      <p:sp>
        <p:nvSpPr>
          <p:cNvPr id="62498" name="Freeform 67"/>
          <p:cNvSpPr>
            <a:spLocks/>
          </p:cNvSpPr>
          <p:nvPr/>
        </p:nvSpPr>
        <p:spPr bwMode="auto">
          <a:xfrm>
            <a:off x="5064125" y="2681288"/>
            <a:ext cx="1423988" cy="1587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Freeform 68"/>
          <p:cNvSpPr>
            <a:spLocks/>
          </p:cNvSpPr>
          <p:nvPr/>
        </p:nvSpPr>
        <p:spPr bwMode="auto">
          <a:xfrm>
            <a:off x="5851525" y="3114675"/>
            <a:ext cx="863600" cy="849313"/>
          </a:xfrm>
          <a:custGeom>
            <a:avLst/>
            <a:gdLst>
              <a:gd name="T0" fmla="*/ 0 w 544"/>
              <a:gd name="T1" fmla="*/ 535 h 535"/>
              <a:gd name="T2" fmla="*/ 544 w 544"/>
              <a:gd name="T3" fmla="*/ 535 h 535"/>
              <a:gd name="T4" fmla="*/ 540 w 544"/>
              <a:gd name="T5" fmla="*/ 0 h 535"/>
              <a:gd name="T6" fmla="*/ 0 60000 65536"/>
              <a:gd name="T7" fmla="*/ 0 60000 65536"/>
              <a:gd name="T8" fmla="*/ 0 60000 65536"/>
              <a:gd name="T9" fmla="*/ 0 w 544"/>
              <a:gd name="T10" fmla="*/ 0 h 535"/>
              <a:gd name="T11" fmla="*/ 544 w 544"/>
              <a:gd name="T12" fmla="*/ 535 h 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535">
                <a:moveTo>
                  <a:pt x="0" y="535"/>
                </a:moveTo>
                <a:lnTo>
                  <a:pt x="544" y="535"/>
                </a:lnTo>
                <a:lnTo>
                  <a:pt x="54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Freeform 69"/>
          <p:cNvSpPr>
            <a:spLocks/>
          </p:cNvSpPr>
          <p:nvPr/>
        </p:nvSpPr>
        <p:spPr bwMode="auto">
          <a:xfrm>
            <a:off x="3144838" y="3992563"/>
            <a:ext cx="2141537" cy="74612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1" name="Freeform 70"/>
          <p:cNvSpPr>
            <a:spLocks/>
          </p:cNvSpPr>
          <p:nvPr/>
        </p:nvSpPr>
        <p:spPr bwMode="auto">
          <a:xfrm>
            <a:off x="1055688" y="1412875"/>
            <a:ext cx="1755775" cy="1341438"/>
          </a:xfrm>
          <a:custGeom>
            <a:avLst/>
            <a:gdLst>
              <a:gd name="T0" fmla="*/ 921 w 1106"/>
              <a:gd name="T1" fmla="*/ 410 h 845"/>
              <a:gd name="T2" fmla="*/ 1104 w 1106"/>
              <a:gd name="T3" fmla="*/ 409 h 845"/>
              <a:gd name="T4" fmla="*/ 1106 w 1106"/>
              <a:gd name="T5" fmla="*/ 1 h 845"/>
              <a:gd name="T6" fmla="*/ 775 w 1106"/>
              <a:gd name="T7" fmla="*/ 0 h 845"/>
              <a:gd name="T8" fmla="*/ 2 w 1106"/>
              <a:gd name="T9" fmla="*/ 1 h 845"/>
              <a:gd name="T10" fmla="*/ 0 w 1106"/>
              <a:gd name="T11" fmla="*/ 845 h 845"/>
              <a:gd name="T12" fmla="*/ 335 w 1106"/>
              <a:gd name="T13" fmla="*/ 845 h 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6"/>
              <a:gd name="T22" fmla="*/ 0 h 845"/>
              <a:gd name="T23" fmla="*/ 1106 w 1106"/>
              <a:gd name="T24" fmla="*/ 845 h 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6" h="845">
                <a:moveTo>
                  <a:pt x="921" y="410"/>
                </a:moveTo>
                <a:lnTo>
                  <a:pt x="1104" y="409"/>
                </a:lnTo>
                <a:lnTo>
                  <a:pt x="1106" y="1"/>
                </a:lnTo>
                <a:lnTo>
                  <a:pt x="775" y="0"/>
                </a:lnTo>
                <a:lnTo>
                  <a:pt x="2" y="1"/>
                </a:lnTo>
                <a:lnTo>
                  <a:pt x="0" y="845"/>
                </a:lnTo>
                <a:lnTo>
                  <a:pt x="335" y="84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3" name="Rectangle 72"/>
          <p:cNvSpPr>
            <a:spLocks noChangeArrowheads="1"/>
          </p:cNvSpPr>
          <p:nvPr/>
        </p:nvSpPr>
        <p:spPr bwMode="auto">
          <a:xfrm>
            <a:off x="3122613" y="3952875"/>
            <a:ext cx="82444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&lt;9:</a:t>
            </a:r>
            <a:r>
              <a:rPr lang="en-US" sz="1200" dirty="0">
                <a:solidFill>
                  <a:srgbClr val="56127A"/>
                </a:solidFill>
              </a:rPr>
              <a:t>0&gt;</a:t>
            </a:r>
          </a:p>
        </p:txBody>
      </p:sp>
      <p:sp>
        <p:nvSpPr>
          <p:cNvPr id="62504" name="Line 73"/>
          <p:cNvSpPr>
            <a:spLocks noChangeShapeType="1"/>
          </p:cNvSpPr>
          <p:nvPr/>
        </p:nvSpPr>
        <p:spPr bwMode="auto">
          <a:xfrm>
            <a:off x="5041900" y="30353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701" name="Text Box 93"/>
          <p:cNvSpPr txBox="1">
            <a:spLocks noChangeArrowheads="1"/>
          </p:cNvSpPr>
          <p:nvPr/>
        </p:nvSpPr>
        <p:spPr bwMode="auto">
          <a:xfrm>
            <a:off x="7362825" y="1568450"/>
            <a:ext cx="1417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Introduce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muxes</a:t>
            </a: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992188" y="6183313"/>
            <a:ext cx="800099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 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rd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 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rs1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immediate12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func3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opcode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 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rd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(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rs1)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op immediate</a:t>
            </a:r>
          </a:p>
        </p:txBody>
      </p:sp>
      <p:grpSp>
        <p:nvGrpSpPr>
          <p:cNvPr id="97" name="Group 5"/>
          <p:cNvGrpSpPr>
            <a:grpSpLocks/>
          </p:cNvGrpSpPr>
          <p:nvPr/>
        </p:nvGrpSpPr>
        <p:grpSpPr bwMode="auto">
          <a:xfrm>
            <a:off x="1016000" y="6230938"/>
            <a:ext cx="4808536" cy="317500"/>
            <a:chOff x="677" y="3989"/>
            <a:chExt cx="3029" cy="200"/>
          </a:xfrm>
        </p:grpSpPr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677" y="3989"/>
              <a:ext cx="3029" cy="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1746" y="399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9"/>
            <p:cNvSpPr>
              <a:spLocks noChangeShapeType="1"/>
            </p:cNvSpPr>
            <p:nvPr/>
          </p:nvSpPr>
          <p:spPr bwMode="auto">
            <a:xfrm>
              <a:off x="1242" y="399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5930899" y="6338888"/>
            <a:ext cx="2705099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9" name="Group 12"/>
          <p:cNvGrpSpPr>
            <a:grpSpLocks/>
          </p:cNvGrpSpPr>
          <p:nvPr/>
        </p:nvGrpSpPr>
        <p:grpSpPr bwMode="auto">
          <a:xfrm>
            <a:off x="1011238" y="5526088"/>
            <a:ext cx="7675561" cy="747712"/>
            <a:chOff x="621" y="3721"/>
            <a:chExt cx="4835" cy="471"/>
          </a:xfrm>
        </p:grpSpPr>
        <p:sp>
          <p:nvSpPr>
            <p:cNvPr id="100" name="Rectangle 13"/>
            <p:cNvSpPr>
              <a:spLocks noChangeArrowheads="1"/>
            </p:cNvSpPr>
            <p:nvPr/>
          </p:nvSpPr>
          <p:spPr bwMode="auto">
            <a:xfrm>
              <a:off x="3752" y="3961"/>
              <a:ext cx="17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4"/>
            <p:cNvGrpSpPr>
              <a:grpSpLocks/>
            </p:cNvGrpSpPr>
            <p:nvPr/>
          </p:nvGrpSpPr>
          <p:grpSpPr bwMode="auto">
            <a:xfrm>
              <a:off x="621" y="3721"/>
              <a:ext cx="4827" cy="407"/>
              <a:chOff x="621" y="3721"/>
              <a:chExt cx="4827" cy="407"/>
            </a:xfrm>
          </p:grpSpPr>
          <p:sp>
            <p:nvSpPr>
              <p:cNvPr id="102" name="Rectangle 15"/>
              <p:cNvSpPr>
                <a:spLocks noChangeArrowheads="1"/>
              </p:cNvSpPr>
              <p:nvPr/>
            </p:nvSpPr>
            <p:spPr bwMode="auto">
              <a:xfrm>
                <a:off x="621" y="3721"/>
                <a:ext cx="4827" cy="4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    </a:t>
                </a: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5	   5	 5    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Verdana" charset="0"/>
                  </a:rPr>
                  <a:t>      10            </a:t>
                </a: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7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 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</a:t>
                </a:r>
                <a:r>
                  <a:rPr lang="en-US" sz="1800" dirty="0" err="1" smtClean="0">
                    <a:solidFill>
                      <a:srgbClr val="56127A"/>
                    </a:solidFill>
                    <a:latin typeface="Verdana" charset="0"/>
                  </a:rPr>
                  <a:t>rd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	 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rs1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	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rs2     func10      </a:t>
                </a:r>
                <a:r>
                  <a:rPr lang="en-US" sz="1800" dirty="0" err="1" smtClean="0">
                    <a:solidFill>
                      <a:srgbClr val="56127A"/>
                    </a:solidFill>
                    <a:latin typeface="Verdana" charset="0"/>
                  </a:rPr>
                  <a:t>opcode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  </a:t>
                </a:r>
                <a:r>
                  <a:rPr lang="en-US" sz="1800" dirty="0" err="1">
                    <a:solidFill>
                      <a:srgbClr val="56127A"/>
                    </a:solidFill>
                    <a:latin typeface="Verdana" charset="0"/>
                  </a:rPr>
                  <a:t>rd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</a:t>
                </a:r>
                <a:r>
                  <a:rPr lang="en-US" sz="1800" dirty="0">
                    <a:solidFill>
                      <a:srgbClr val="56127A"/>
                    </a:solidFill>
                    <a:latin typeface="Symbol" charset="2"/>
                  </a:rPr>
                  <a:t>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(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rs1) </a:t>
                </a:r>
                <a:r>
                  <a:rPr lang="en-US" sz="1800" dirty="0" err="1">
                    <a:solidFill>
                      <a:srgbClr val="56127A"/>
                    </a:solidFill>
                    <a:latin typeface="Verdana" charset="0"/>
                  </a:rPr>
                  <a:t>func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(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rs2)</a:t>
                </a:r>
                <a:endParaRPr lang="en-US" sz="1800" dirty="0">
                  <a:solidFill>
                    <a:srgbClr val="56127A"/>
                  </a:solidFill>
                  <a:latin typeface="Verdana" charset="0"/>
                </a:endParaRPr>
              </a:p>
            </p:txBody>
          </p:sp>
          <p:sp>
            <p:nvSpPr>
              <p:cNvPr id="103" name="Rectangle 16"/>
              <p:cNvSpPr>
                <a:spLocks noChangeArrowheads="1"/>
              </p:cNvSpPr>
              <p:nvPr/>
            </p:nvSpPr>
            <p:spPr bwMode="auto">
              <a:xfrm>
                <a:off x="624" y="3911"/>
                <a:ext cx="1520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7"/>
              <p:cNvSpPr>
                <a:spLocks noChangeArrowheads="1"/>
              </p:cNvSpPr>
              <p:nvPr/>
            </p:nvSpPr>
            <p:spPr bwMode="auto">
              <a:xfrm>
                <a:off x="2144" y="3911"/>
                <a:ext cx="1520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1702" y="391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1198" y="391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21"/>
              <p:cNvSpPr>
                <a:spLocks noChangeShapeType="1"/>
              </p:cNvSpPr>
              <p:nvPr/>
            </p:nvSpPr>
            <p:spPr bwMode="auto">
              <a:xfrm>
                <a:off x="3008" y="39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22"/>
              <p:cNvSpPr>
                <a:spLocks noChangeArrowheads="1"/>
              </p:cNvSpPr>
              <p:nvPr/>
            </p:nvSpPr>
            <p:spPr bwMode="auto">
              <a:xfrm>
                <a:off x="3760" y="3897"/>
                <a:ext cx="1336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2" name="Line 21"/>
          <p:cNvSpPr>
            <a:spLocks noChangeShapeType="1"/>
          </p:cNvSpPr>
          <p:nvPr/>
        </p:nvSpPr>
        <p:spPr bwMode="auto">
          <a:xfrm>
            <a:off x="48006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21"/>
          <p:cNvSpPr>
            <a:spLocks noChangeShapeType="1"/>
          </p:cNvSpPr>
          <p:nvPr/>
        </p:nvSpPr>
        <p:spPr bwMode="auto">
          <a:xfrm>
            <a:off x="41148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1"/>
          <p:cNvSpPr>
            <a:spLocks/>
          </p:cNvSpPr>
          <p:nvPr/>
        </p:nvSpPr>
        <p:spPr bwMode="auto">
          <a:xfrm>
            <a:off x="3141663" y="2633663"/>
            <a:ext cx="1296987" cy="1587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83"/>
          <p:cNvSpPr>
            <a:spLocks noChangeArrowheads="1"/>
          </p:cNvSpPr>
          <p:nvPr/>
        </p:nvSpPr>
        <p:spPr bwMode="auto">
          <a:xfrm>
            <a:off x="3100388" y="2419350"/>
            <a:ext cx="102980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Inst&lt;21:17&gt;</a:t>
            </a:r>
            <a:endParaRPr lang="en-US" sz="1200" dirty="0">
              <a:solidFill>
                <a:srgbClr val="56127A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0" grpId="0" animBg="1"/>
      <p:bldP spid="1220611" grpId="0" animBg="1"/>
      <p:bldP spid="12207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2209800"/>
            <a:ext cx="7683500" cy="3911600"/>
          </a:xfrm>
        </p:spPr>
        <p:txBody>
          <a:bodyPr/>
          <a:lstStyle/>
          <a:p>
            <a:r>
              <a:rPr lang="en-US" dirty="0" smtClean="0"/>
              <a:t>Instructions per program depends on source code, compiler technology, and ISA</a:t>
            </a:r>
          </a:p>
          <a:p>
            <a:r>
              <a:rPr lang="en-US" dirty="0" smtClean="0"/>
              <a:t>Cycles per instructions (CPI) depends on ISA and µarchitecture</a:t>
            </a:r>
          </a:p>
          <a:p>
            <a:r>
              <a:rPr lang="en-US" dirty="0" smtClean="0"/>
              <a:t>Time per cycle depends upon the </a:t>
            </a:r>
            <a:r>
              <a:rPr lang="en-US" dirty="0"/>
              <a:t>µ</a:t>
            </a:r>
            <a:r>
              <a:rPr lang="en-US" dirty="0" smtClean="0"/>
              <a:t>architecture and base technology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A54D-D38A-6449-A27D-1BD4A1440D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543800" cy="78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mtClean="0"/>
              <a:t>   </a:t>
            </a:r>
            <a:r>
              <a:rPr lang="en-US" u="sng" smtClean="0"/>
              <a:t>   Time   </a:t>
            </a:r>
            <a:r>
              <a:rPr lang="en-US" smtClean="0"/>
              <a:t>  =   </a:t>
            </a:r>
            <a:r>
              <a:rPr lang="en-US" u="sng" smtClean="0"/>
              <a:t>Instructions</a:t>
            </a:r>
            <a:r>
              <a:rPr lang="en-US" smtClean="0"/>
              <a:t>      </a:t>
            </a:r>
            <a:r>
              <a:rPr lang="en-US" u="sng" smtClean="0"/>
              <a:t>   Cycles    </a:t>
            </a:r>
            <a:r>
              <a:rPr lang="en-US" smtClean="0"/>
              <a:t>        </a:t>
            </a:r>
            <a:r>
              <a:rPr lang="en-US" u="sng" smtClean="0"/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mtClean="0"/>
              <a:t>   Program         Program     *  Instruction   *  Cycle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“Iron Law” of Processor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7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7988300" cy="749300"/>
          </a:xfrm>
          <a:noFill/>
        </p:spPr>
        <p:txBody>
          <a:bodyPr lIns="90488" tIns="44450" rIns="90488" bIns="44450"/>
          <a:lstStyle/>
          <a:p>
            <a:r>
              <a:rPr lang="en-US" dirty="0" err="1"/>
              <a:t>Datapath</a:t>
            </a:r>
            <a:r>
              <a:rPr lang="en-US" dirty="0"/>
              <a:t> for ALU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53219-C13B-6E40-B57B-07700731C2D2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1635" name="Rectangle 3"/>
          <p:cNvSpPr>
            <a:spLocks noChangeArrowheads="1"/>
          </p:cNvSpPr>
          <p:nvPr/>
        </p:nvSpPr>
        <p:spPr bwMode="auto">
          <a:xfrm>
            <a:off x="3092450" y="3790950"/>
            <a:ext cx="66199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&lt;16:</a:t>
            </a:r>
            <a:r>
              <a:rPr lang="en-US" sz="1200" dirty="0">
                <a:solidFill>
                  <a:srgbClr val="56127A"/>
                </a:solidFill>
              </a:rPr>
              <a:t>0&gt;</a:t>
            </a:r>
          </a:p>
        </p:txBody>
      </p:sp>
      <p:grpSp>
        <p:nvGrpSpPr>
          <p:cNvPr id="64519" name="Group 4"/>
          <p:cNvGrpSpPr>
            <a:grpSpLocks/>
          </p:cNvGrpSpPr>
          <p:nvPr/>
        </p:nvGrpSpPr>
        <p:grpSpPr bwMode="auto">
          <a:xfrm>
            <a:off x="992188" y="5526088"/>
            <a:ext cx="8000998" cy="1179512"/>
            <a:chOff x="625" y="3481"/>
            <a:chExt cx="5040" cy="743"/>
          </a:xfrm>
        </p:grpSpPr>
        <p:sp>
          <p:nvSpPr>
            <p:cNvPr id="64598" name="Rectangle 10"/>
            <p:cNvSpPr>
              <a:spLocks noChangeArrowheads="1"/>
            </p:cNvSpPr>
            <p:nvPr/>
          </p:nvSpPr>
          <p:spPr bwMode="auto">
            <a:xfrm>
              <a:off x="625" y="3895"/>
              <a:ext cx="50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rd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	 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rs1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immediate12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func3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opcode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rd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1800" dirty="0">
                  <a:solidFill>
                    <a:srgbClr val="56127A"/>
                  </a:solidFill>
                  <a:latin typeface="Symbol" charset="2"/>
                </a:rPr>
                <a:t>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 (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rs1) 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op immediate</a:t>
              </a:r>
            </a:p>
          </p:txBody>
        </p:sp>
        <p:grpSp>
          <p:nvGrpSpPr>
            <p:cNvPr id="64597" name="Group 5"/>
            <p:cNvGrpSpPr>
              <a:grpSpLocks/>
            </p:cNvGrpSpPr>
            <p:nvPr/>
          </p:nvGrpSpPr>
          <p:grpSpPr bwMode="auto">
            <a:xfrm>
              <a:off x="640" y="3925"/>
              <a:ext cx="3029" cy="200"/>
              <a:chOff x="677" y="3989"/>
              <a:chExt cx="3029" cy="200"/>
            </a:xfrm>
          </p:grpSpPr>
          <p:sp>
            <p:nvSpPr>
              <p:cNvPr id="64612" name="Rectangle 7"/>
              <p:cNvSpPr>
                <a:spLocks noChangeArrowheads="1"/>
              </p:cNvSpPr>
              <p:nvPr/>
            </p:nvSpPr>
            <p:spPr bwMode="auto">
              <a:xfrm>
                <a:off x="677" y="3989"/>
                <a:ext cx="3029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3" name="Line 8"/>
              <p:cNvSpPr>
                <a:spLocks noChangeShapeType="1"/>
              </p:cNvSpPr>
              <p:nvPr/>
            </p:nvSpPr>
            <p:spPr bwMode="auto">
              <a:xfrm>
                <a:off x="1746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4" name="Line 9"/>
              <p:cNvSpPr>
                <a:spLocks noChangeShapeType="1"/>
              </p:cNvSpPr>
              <p:nvPr/>
            </p:nvSpPr>
            <p:spPr bwMode="auto">
              <a:xfrm>
                <a:off x="1242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599" name="Rectangle 11"/>
            <p:cNvSpPr>
              <a:spLocks noChangeArrowheads="1"/>
            </p:cNvSpPr>
            <p:nvPr/>
          </p:nvSpPr>
          <p:spPr bwMode="auto">
            <a:xfrm>
              <a:off x="3736" y="3993"/>
              <a:ext cx="17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600" name="Group 12"/>
            <p:cNvGrpSpPr>
              <a:grpSpLocks/>
            </p:cNvGrpSpPr>
            <p:nvPr/>
          </p:nvGrpSpPr>
          <p:grpSpPr bwMode="auto">
            <a:xfrm>
              <a:off x="637" y="3481"/>
              <a:ext cx="4835" cy="471"/>
              <a:chOff x="621" y="3721"/>
              <a:chExt cx="4835" cy="471"/>
            </a:xfrm>
          </p:grpSpPr>
          <p:sp>
            <p:nvSpPr>
              <p:cNvPr id="64601" name="Rectangle 13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4602" name="Group 14"/>
              <p:cNvGrpSpPr>
                <a:grpSpLocks/>
              </p:cNvGrpSpPr>
              <p:nvPr/>
            </p:nvGrpSpPr>
            <p:grpSpPr bwMode="auto">
              <a:xfrm>
                <a:off x="621" y="3721"/>
                <a:ext cx="4827" cy="407"/>
                <a:chOff x="621" y="3721"/>
                <a:chExt cx="4827" cy="407"/>
              </a:xfrm>
            </p:grpSpPr>
            <p:sp>
              <p:nvSpPr>
                <p:cNvPr id="64603" name="Rectangle 15"/>
                <p:cNvSpPr>
                  <a:spLocks noChangeArrowheads="1"/>
                </p:cNvSpPr>
                <p:nvPr/>
              </p:nvSpPr>
              <p:spPr bwMode="auto">
                <a:xfrm>
                  <a:off x="621" y="3721"/>
                  <a:ext cx="4827" cy="40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5	   5	 5     </a:t>
                  </a:r>
                  <a:r>
                    <a:rPr lang="en-US" sz="1800" dirty="0" smtClean="0">
                      <a:solidFill>
                        <a:schemeClr val="tx1"/>
                      </a:solidFill>
                      <a:latin typeface="Verdana" charset="0"/>
                    </a:rPr>
                    <a:t>      10       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7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rs1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     func10   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Symbol" charset="2"/>
                    </a:rPr>
                    <a:t>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rs1)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func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rs2)</a:t>
                  </a:r>
                  <a:endParaRPr lang="en-US" sz="1800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64604" name="Rectangle 16"/>
                <p:cNvSpPr>
                  <a:spLocks noChangeArrowheads="1"/>
                </p:cNvSpPr>
                <p:nvPr/>
              </p:nvSpPr>
              <p:spPr bwMode="auto">
                <a:xfrm>
                  <a:off x="62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5" name="Rectangle 17"/>
                <p:cNvSpPr>
                  <a:spLocks noChangeArrowheads="1"/>
                </p:cNvSpPr>
                <p:nvPr/>
              </p:nvSpPr>
              <p:spPr bwMode="auto">
                <a:xfrm>
                  <a:off x="214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6" name="Line 18"/>
                <p:cNvSpPr>
                  <a:spLocks noChangeShapeType="1"/>
                </p:cNvSpPr>
                <p:nvPr/>
              </p:nvSpPr>
              <p:spPr bwMode="auto">
                <a:xfrm>
                  <a:off x="1702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7" name="Line 19"/>
                <p:cNvSpPr>
                  <a:spLocks noChangeShapeType="1"/>
                </p:cNvSpPr>
                <p:nvPr/>
              </p:nvSpPr>
              <p:spPr bwMode="auto">
                <a:xfrm>
                  <a:off x="1198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9" name="Line 21"/>
                <p:cNvSpPr>
                  <a:spLocks noChangeShapeType="1"/>
                </p:cNvSpPr>
                <p:nvPr/>
              </p:nvSpPr>
              <p:spPr bwMode="auto">
                <a:xfrm>
                  <a:off x="3008" y="39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10" name="Rectangle 22"/>
                <p:cNvSpPr>
                  <a:spLocks noChangeArrowheads="1"/>
                </p:cNvSpPr>
                <p:nvPr/>
              </p:nvSpPr>
              <p:spPr bwMode="auto">
                <a:xfrm>
                  <a:off x="3760" y="3897"/>
                  <a:ext cx="133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1655" name="Rectangle 23"/>
          <p:cNvSpPr>
            <a:spLocks noChangeArrowheads="1"/>
          </p:cNvSpPr>
          <p:nvPr/>
        </p:nvSpPr>
        <p:spPr bwMode="auto">
          <a:xfrm>
            <a:off x="6397054" y="5255900"/>
            <a:ext cx="9181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 smtClean="0">
                <a:solidFill>
                  <a:srgbClr val="56127A"/>
                </a:solidFill>
              </a:rPr>
              <a:t>Op2Sel</a:t>
            </a:r>
            <a:endParaRPr lang="en-US" sz="1200" b="1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b="1" dirty="0" err="1">
                <a:solidFill>
                  <a:srgbClr val="56127A"/>
                </a:solidFill>
              </a:rPr>
              <a:t>Reg</a:t>
            </a:r>
            <a:r>
              <a:rPr lang="en-US" sz="1200" b="1" dirty="0">
                <a:solidFill>
                  <a:srgbClr val="56127A"/>
                </a:solidFill>
              </a:rPr>
              <a:t> / </a:t>
            </a:r>
            <a:r>
              <a:rPr lang="en-US" sz="1200" b="1" dirty="0" err="1">
                <a:solidFill>
                  <a:srgbClr val="56127A"/>
                </a:solidFill>
              </a:rPr>
              <a:t>Imm</a:t>
            </a:r>
            <a:endParaRPr lang="en-US" sz="1200" b="1" dirty="0">
              <a:solidFill>
                <a:srgbClr val="56127A"/>
              </a:solidFill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426200" y="2928938"/>
            <a:ext cx="355600" cy="2266950"/>
            <a:chOff x="3858" y="1845"/>
            <a:chExt cx="224" cy="1428"/>
          </a:xfrm>
        </p:grpSpPr>
        <p:sp>
          <p:nvSpPr>
            <p:cNvPr id="64594" name="Freeform 25"/>
            <p:cNvSpPr>
              <a:spLocks/>
            </p:cNvSpPr>
            <p:nvPr/>
          </p:nvSpPr>
          <p:spPr bwMode="auto">
            <a:xfrm>
              <a:off x="3858" y="1845"/>
              <a:ext cx="145" cy="289"/>
            </a:xfrm>
            <a:custGeom>
              <a:avLst/>
              <a:gdLst>
                <a:gd name="T0" fmla="*/ 144 w 145"/>
                <a:gd name="T1" fmla="*/ 48 h 289"/>
                <a:gd name="T2" fmla="*/ 144 w 145"/>
                <a:gd name="T3" fmla="*/ 240 h 289"/>
                <a:gd name="T4" fmla="*/ 0 w 145"/>
                <a:gd name="T5" fmla="*/ 288 h 289"/>
                <a:gd name="T6" fmla="*/ 0 w 145"/>
                <a:gd name="T7" fmla="*/ 0 h 289"/>
                <a:gd name="T8" fmla="*/ 144 w 145"/>
                <a:gd name="T9" fmla="*/ 4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9"/>
                <a:gd name="T17" fmla="*/ 145 w 14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95" name="Line 26"/>
            <p:cNvSpPr>
              <a:spLocks noChangeShapeType="1"/>
            </p:cNvSpPr>
            <p:nvPr/>
          </p:nvSpPr>
          <p:spPr bwMode="auto">
            <a:xfrm flipH="1">
              <a:off x="3994" y="1965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96" name="Line 27"/>
            <p:cNvSpPr>
              <a:spLocks noChangeShapeType="1"/>
            </p:cNvSpPr>
            <p:nvPr/>
          </p:nvSpPr>
          <p:spPr bwMode="auto">
            <a:xfrm>
              <a:off x="3950" y="2121"/>
              <a:ext cx="0" cy="11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4" name="Rectangle 33"/>
          <p:cNvSpPr>
            <a:spLocks noChangeArrowheads="1"/>
          </p:cNvSpPr>
          <p:nvPr/>
        </p:nvSpPr>
        <p:spPr bwMode="auto">
          <a:xfrm>
            <a:off x="4475163" y="3454400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Freeform 34"/>
          <p:cNvSpPr>
            <a:spLocks/>
          </p:cNvSpPr>
          <p:nvPr/>
        </p:nvSpPr>
        <p:spPr bwMode="auto">
          <a:xfrm>
            <a:off x="3157538" y="3633788"/>
            <a:ext cx="1320800" cy="74612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Line 35"/>
          <p:cNvSpPr>
            <a:spLocks noChangeShapeType="1"/>
          </p:cNvSpPr>
          <p:nvPr/>
        </p:nvSpPr>
        <p:spPr bwMode="auto">
          <a:xfrm flipV="1">
            <a:off x="4767263" y="3775075"/>
            <a:ext cx="0" cy="146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36"/>
          <p:cNvSpPr>
            <a:spLocks noChangeArrowheads="1"/>
          </p:cNvSpPr>
          <p:nvPr/>
        </p:nvSpPr>
        <p:spPr bwMode="auto">
          <a:xfrm>
            <a:off x="4470531" y="3432175"/>
            <a:ext cx="610445" cy="37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56127A"/>
                </a:solidFill>
              </a:rPr>
              <a:t>Imm</a:t>
            </a:r>
            <a:endParaRPr lang="en-US" sz="1200" dirty="0">
              <a:solidFill>
                <a:srgbClr val="56127A"/>
              </a:solidFill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Select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28" name="Rectangle 37"/>
          <p:cNvSpPr>
            <a:spLocks noChangeArrowheads="1"/>
          </p:cNvSpPr>
          <p:nvPr/>
        </p:nvSpPr>
        <p:spPr bwMode="auto">
          <a:xfrm>
            <a:off x="4511675" y="5205413"/>
            <a:ext cx="7042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ImmSel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29" name="Freeform 38"/>
          <p:cNvSpPr>
            <a:spLocks/>
          </p:cNvSpPr>
          <p:nvPr/>
        </p:nvSpPr>
        <p:spPr bwMode="auto">
          <a:xfrm>
            <a:off x="4064000" y="2851150"/>
            <a:ext cx="3459163" cy="2068513"/>
          </a:xfrm>
          <a:custGeom>
            <a:avLst/>
            <a:gdLst>
              <a:gd name="T0" fmla="*/ 1769 w 2179"/>
              <a:gd name="T1" fmla="*/ 0 h 1303"/>
              <a:gd name="T2" fmla="*/ 2178 w 2179"/>
              <a:gd name="T3" fmla="*/ 0 h 1303"/>
              <a:gd name="T4" fmla="*/ 2178 w 2179"/>
              <a:gd name="T5" fmla="*/ 1302 h 1303"/>
              <a:gd name="T6" fmla="*/ 0 w 2179"/>
              <a:gd name="T7" fmla="*/ 1302 h 1303"/>
              <a:gd name="T8" fmla="*/ 0 w 2179"/>
              <a:gd name="T9" fmla="*/ 133 h 1303"/>
              <a:gd name="T10" fmla="*/ 242 w 2179"/>
              <a:gd name="T11" fmla="*/ 133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9"/>
              <a:gd name="T19" fmla="*/ 0 h 1303"/>
              <a:gd name="T20" fmla="*/ 2179 w 2179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9" h="1303">
                <a:moveTo>
                  <a:pt x="1769" y="0"/>
                </a:moveTo>
                <a:lnTo>
                  <a:pt x="2178" y="0"/>
                </a:lnTo>
                <a:lnTo>
                  <a:pt x="2178" y="1302"/>
                </a:lnTo>
                <a:lnTo>
                  <a:pt x="0" y="1302"/>
                </a:lnTo>
                <a:lnTo>
                  <a:pt x="0" y="133"/>
                </a:lnTo>
                <a:lnTo>
                  <a:pt x="242" y="13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0" name="Line 39"/>
          <p:cNvSpPr>
            <a:spLocks noChangeShapeType="1"/>
          </p:cNvSpPr>
          <p:nvPr/>
        </p:nvSpPr>
        <p:spPr bwMode="auto">
          <a:xfrm>
            <a:off x="2882900" y="29083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40"/>
          <p:cNvSpPr>
            <a:spLocks noChangeShapeType="1"/>
          </p:cNvSpPr>
          <p:nvPr/>
        </p:nvSpPr>
        <p:spPr bwMode="auto">
          <a:xfrm>
            <a:off x="3149600" y="2457450"/>
            <a:ext cx="0" cy="280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41"/>
          <p:cNvSpPr>
            <a:spLocks noChangeArrowheads="1"/>
          </p:cNvSpPr>
          <p:nvPr/>
        </p:nvSpPr>
        <p:spPr bwMode="auto">
          <a:xfrm>
            <a:off x="2843213" y="5246688"/>
            <a:ext cx="7493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64533" name="Rectangle 42"/>
          <p:cNvSpPr>
            <a:spLocks noChangeArrowheads="1"/>
          </p:cNvSpPr>
          <p:nvPr/>
        </p:nvSpPr>
        <p:spPr bwMode="auto">
          <a:xfrm>
            <a:off x="1700213" y="1698625"/>
            <a:ext cx="4270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0x4</a:t>
            </a:r>
          </a:p>
        </p:txBody>
      </p:sp>
      <p:sp>
        <p:nvSpPr>
          <p:cNvPr id="64534" name="Freeform 43"/>
          <p:cNvSpPr>
            <a:spLocks/>
          </p:cNvSpPr>
          <p:nvPr/>
        </p:nvSpPr>
        <p:spPr bwMode="auto">
          <a:xfrm>
            <a:off x="2120900" y="1739900"/>
            <a:ext cx="382588" cy="611188"/>
          </a:xfrm>
          <a:custGeom>
            <a:avLst/>
            <a:gdLst>
              <a:gd name="T0" fmla="*/ 0 w 241"/>
              <a:gd name="T1" fmla="*/ 0 h 385"/>
              <a:gd name="T2" fmla="*/ 0 w 241"/>
              <a:gd name="T3" fmla="*/ 160 h 385"/>
              <a:gd name="T4" fmla="*/ 48 w 241"/>
              <a:gd name="T5" fmla="*/ 192 h 385"/>
              <a:gd name="T6" fmla="*/ 0 w 241"/>
              <a:gd name="T7" fmla="*/ 224 h 385"/>
              <a:gd name="T8" fmla="*/ 0 w 241"/>
              <a:gd name="T9" fmla="*/ 384 h 385"/>
              <a:gd name="T10" fmla="*/ 240 w 241"/>
              <a:gd name="T11" fmla="*/ 288 h 385"/>
              <a:gd name="T12" fmla="*/ 240 w 241"/>
              <a:gd name="T13" fmla="*/ 96 h 385"/>
              <a:gd name="T14" fmla="*/ 0 w 241"/>
              <a:gd name="T15" fmla="*/ 0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1"/>
              <a:gd name="T25" fmla="*/ 0 h 385"/>
              <a:gd name="T26" fmla="*/ 241 w 241"/>
              <a:gd name="T27" fmla="*/ 385 h 3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Line 44"/>
          <p:cNvSpPr>
            <a:spLocks noChangeShapeType="1"/>
          </p:cNvSpPr>
          <p:nvPr/>
        </p:nvSpPr>
        <p:spPr bwMode="auto">
          <a:xfrm>
            <a:off x="2051050" y="18161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Rectangle 45"/>
          <p:cNvSpPr>
            <a:spLocks noChangeArrowheads="1"/>
          </p:cNvSpPr>
          <p:nvPr/>
        </p:nvSpPr>
        <p:spPr bwMode="auto">
          <a:xfrm>
            <a:off x="2144713" y="1949450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64537" name="Rectangle 46"/>
          <p:cNvSpPr>
            <a:spLocks noChangeArrowheads="1"/>
          </p:cNvSpPr>
          <p:nvPr/>
        </p:nvSpPr>
        <p:spPr bwMode="auto">
          <a:xfrm>
            <a:off x="1484313" y="3121025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4538" name="Line 47"/>
          <p:cNvSpPr>
            <a:spLocks noChangeShapeType="1"/>
          </p:cNvSpPr>
          <p:nvPr/>
        </p:nvSpPr>
        <p:spPr bwMode="auto">
          <a:xfrm>
            <a:off x="1684338" y="3048000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539" name="Group 48"/>
          <p:cNvGrpSpPr>
            <a:grpSpLocks/>
          </p:cNvGrpSpPr>
          <p:nvPr/>
        </p:nvGrpSpPr>
        <p:grpSpPr bwMode="auto">
          <a:xfrm>
            <a:off x="1495425" y="2466975"/>
            <a:ext cx="1416050" cy="1060450"/>
            <a:chOff x="942" y="1554"/>
            <a:chExt cx="892" cy="668"/>
          </a:xfrm>
        </p:grpSpPr>
        <p:sp>
          <p:nvSpPr>
            <p:cNvPr id="64581" name="Freeform 49"/>
            <p:cNvSpPr>
              <a:spLocks/>
            </p:cNvSpPr>
            <p:nvPr/>
          </p:nvSpPr>
          <p:spPr bwMode="auto">
            <a:xfrm>
              <a:off x="1127" y="1738"/>
              <a:ext cx="193" cy="1"/>
            </a:xfrm>
            <a:custGeom>
              <a:avLst/>
              <a:gdLst>
                <a:gd name="T0" fmla="*/ 0 w 193"/>
                <a:gd name="T1" fmla="*/ 0 h 1"/>
                <a:gd name="T2" fmla="*/ 144 w 193"/>
                <a:gd name="T3" fmla="*/ 0 h 1"/>
                <a:gd name="T4" fmla="*/ 192 w 193"/>
                <a:gd name="T5" fmla="*/ 0 h 1"/>
                <a:gd name="T6" fmla="*/ 0 60000 65536"/>
                <a:gd name="T7" fmla="*/ 0 60000 65536"/>
                <a:gd name="T8" fmla="*/ 0 60000 65536"/>
                <a:gd name="T9" fmla="*/ 0 w 193"/>
                <a:gd name="T10" fmla="*/ 0 h 1"/>
                <a:gd name="T11" fmla="*/ 193 w 19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82" name="Group 50"/>
            <p:cNvGrpSpPr>
              <a:grpSpLocks/>
            </p:cNvGrpSpPr>
            <p:nvPr/>
          </p:nvGrpSpPr>
          <p:grpSpPr bwMode="auto">
            <a:xfrm>
              <a:off x="1298" y="1621"/>
              <a:ext cx="536" cy="601"/>
              <a:chOff x="1298" y="1621"/>
              <a:chExt cx="536" cy="601"/>
            </a:xfrm>
          </p:grpSpPr>
          <p:sp>
            <p:nvSpPr>
              <p:cNvPr id="64587" name="Rectangle 51"/>
              <p:cNvSpPr>
                <a:spLocks noChangeArrowheads="1"/>
              </p:cNvSpPr>
              <p:nvPr/>
            </p:nvSpPr>
            <p:spPr bwMode="auto">
              <a:xfrm>
                <a:off x="1331" y="16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8" name="Rectangle 52"/>
              <p:cNvSpPr>
                <a:spLocks noChangeArrowheads="1"/>
              </p:cNvSpPr>
              <p:nvPr/>
            </p:nvSpPr>
            <p:spPr bwMode="auto">
              <a:xfrm>
                <a:off x="1298" y="1621"/>
                <a:ext cx="306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addr</a:t>
                </a:r>
              </a:p>
            </p:txBody>
          </p:sp>
          <p:sp>
            <p:nvSpPr>
              <p:cNvPr id="64589" name="Rectangle 53"/>
              <p:cNvSpPr>
                <a:spLocks noChangeArrowheads="1"/>
              </p:cNvSpPr>
              <p:nvPr/>
            </p:nvSpPr>
            <p:spPr bwMode="auto">
              <a:xfrm>
                <a:off x="1571" y="1725"/>
                <a:ext cx="26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inst</a:t>
                </a:r>
              </a:p>
            </p:txBody>
          </p:sp>
          <p:sp>
            <p:nvSpPr>
              <p:cNvPr id="64590" name="Rectangle 54"/>
              <p:cNvSpPr>
                <a:spLocks noChangeArrowheads="1"/>
              </p:cNvSpPr>
              <p:nvPr/>
            </p:nvSpPr>
            <p:spPr bwMode="auto">
              <a:xfrm>
                <a:off x="1305" y="1898"/>
                <a:ext cx="518" cy="32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Inst.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Memory</a:t>
                </a:r>
              </a:p>
            </p:txBody>
          </p:sp>
        </p:grpSp>
        <p:sp>
          <p:nvSpPr>
            <p:cNvPr id="64583" name="Rectangle 55"/>
            <p:cNvSpPr>
              <a:spLocks noChangeArrowheads="1"/>
            </p:cNvSpPr>
            <p:nvPr/>
          </p:nvSpPr>
          <p:spPr bwMode="auto">
            <a:xfrm>
              <a:off x="991" y="1554"/>
              <a:ext cx="128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84" name="Line 56"/>
            <p:cNvSpPr>
              <a:spLocks noChangeShapeType="1"/>
            </p:cNvSpPr>
            <p:nvPr/>
          </p:nvSpPr>
          <p:spPr bwMode="auto">
            <a:xfrm>
              <a:off x="1135" y="1738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85" name="Rectangle 57"/>
            <p:cNvSpPr>
              <a:spLocks noChangeArrowheads="1"/>
            </p:cNvSpPr>
            <p:nvPr/>
          </p:nvSpPr>
          <p:spPr bwMode="auto">
            <a:xfrm>
              <a:off x="942" y="1664"/>
              <a:ext cx="247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64586" name="Freeform 58"/>
            <p:cNvSpPr>
              <a:spLocks/>
            </p:cNvSpPr>
            <p:nvPr/>
          </p:nvSpPr>
          <p:spPr bwMode="auto">
            <a:xfrm>
              <a:off x="1031" y="1874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24 w 49"/>
                <a:gd name="T3" fmla="*/ 0 h 49"/>
                <a:gd name="T4" fmla="*/ 48 w 49"/>
                <a:gd name="T5" fmla="*/ 48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540" name="Group 59"/>
          <p:cNvGrpSpPr>
            <a:grpSpLocks/>
          </p:cNvGrpSpPr>
          <p:nvPr/>
        </p:nvGrpSpPr>
        <p:grpSpPr bwMode="auto">
          <a:xfrm>
            <a:off x="6734182" y="2587625"/>
            <a:ext cx="477838" cy="611188"/>
            <a:chOff x="4063" y="1630"/>
            <a:chExt cx="301" cy="385"/>
          </a:xfrm>
        </p:grpSpPr>
        <p:sp>
          <p:nvSpPr>
            <p:cNvPr id="64579" name="Freeform 62"/>
            <p:cNvSpPr>
              <a:spLocks/>
            </p:cNvSpPr>
            <p:nvPr/>
          </p:nvSpPr>
          <p:spPr bwMode="auto">
            <a:xfrm>
              <a:off x="4085" y="1630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80" name="Rectangle 63"/>
            <p:cNvSpPr>
              <a:spLocks noChangeArrowheads="1"/>
            </p:cNvSpPr>
            <p:nvPr/>
          </p:nvSpPr>
          <p:spPr bwMode="auto">
            <a:xfrm>
              <a:off x="4063" y="1749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64541" name="Rectangle 64"/>
          <p:cNvSpPr>
            <a:spLocks noChangeArrowheads="1"/>
          </p:cNvSpPr>
          <p:nvPr/>
        </p:nvSpPr>
        <p:spPr bwMode="auto">
          <a:xfrm>
            <a:off x="4343400" y="1600200"/>
            <a:ext cx="100951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RegWriteEn</a:t>
            </a:r>
            <a:endParaRPr lang="en-US" sz="1200" dirty="0">
              <a:solidFill>
                <a:srgbClr val="56127A"/>
              </a:solidFill>
            </a:endParaRPr>
          </a:p>
        </p:txBody>
      </p:sp>
      <p:grpSp>
        <p:nvGrpSpPr>
          <p:cNvPr id="64542" name="Group 65"/>
          <p:cNvGrpSpPr>
            <a:grpSpLocks/>
          </p:cNvGrpSpPr>
          <p:nvPr/>
        </p:nvGrpSpPr>
        <p:grpSpPr bwMode="auto">
          <a:xfrm>
            <a:off x="4356100" y="1841500"/>
            <a:ext cx="749300" cy="1531938"/>
            <a:chOff x="2744" y="1160"/>
            <a:chExt cx="472" cy="965"/>
          </a:xfrm>
        </p:grpSpPr>
        <p:sp>
          <p:nvSpPr>
            <p:cNvPr id="64563" name="Rectangle 66"/>
            <p:cNvSpPr>
              <a:spLocks noChangeArrowheads="1"/>
            </p:cNvSpPr>
            <p:nvPr/>
          </p:nvSpPr>
          <p:spPr bwMode="auto">
            <a:xfrm>
              <a:off x="2744" y="11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4564" name="Line 67"/>
            <p:cNvSpPr>
              <a:spLocks noChangeShapeType="1"/>
            </p:cNvSpPr>
            <p:nvPr/>
          </p:nvSpPr>
          <p:spPr bwMode="auto">
            <a:xfrm>
              <a:off x="2839" y="1323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5" name="Freeform 68"/>
            <p:cNvSpPr>
              <a:spLocks/>
            </p:cNvSpPr>
            <p:nvPr/>
          </p:nvSpPr>
          <p:spPr bwMode="auto">
            <a:xfrm>
              <a:off x="3009" y="1180"/>
              <a:ext cx="1" cy="233"/>
            </a:xfrm>
            <a:custGeom>
              <a:avLst/>
              <a:gdLst>
                <a:gd name="T0" fmla="*/ 0 w 1"/>
                <a:gd name="T1" fmla="*/ 0 h 233"/>
                <a:gd name="T2" fmla="*/ 0 w 1"/>
                <a:gd name="T3" fmla="*/ 232 h 233"/>
                <a:gd name="T4" fmla="*/ 0 60000 65536"/>
                <a:gd name="T5" fmla="*/ 0 60000 65536"/>
                <a:gd name="T6" fmla="*/ 0 w 1"/>
                <a:gd name="T7" fmla="*/ 0 h 233"/>
                <a:gd name="T8" fmla="*/ 1 w 1"/>
                <a:gd name="T9" fmla="*/ 233 h 2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3">
                  <a:moveTo>
                    <a:pt x="0" y="0"/>
                  </a:move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6" name="Rectangle 69"/>
            <p:cNvSpPr>
              <a:spLocks noChangeArrowheads="1"/>
            </p:cNvSpPr>
            <p:nvPr/>
          </p:nvSpPr>
          <p:spPr bwMode="auto">
            <a:xfrm>
              <a:off x="2799" y="1411"/>
              <a:ext cx="368" cy="6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7" name="Rectangle 70"/>
            <p:cNvSpPr>
              <a:spLocks noChangeArrowheads="1"/>
            </p:cNvSpPr>
            <p:nvPr/>
          </p:nvSpPr>
          <p:spPr bwMode="auto">
            <a:xfrm>
              <a:off x="2958" y="1661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rd1</a:t>
              </a:r>
            </a:p>
          </p:txBody>
        </p:sp>
        <p:sp>
          <p:nvSpPr>
            <p:cNvPr id="64568" name="Rectangle 71"/>
            <p:cNvSpPr>
              <a:spLocks noChangeArrowheads="1"/>
            </p:cNvSpPr>
            <p:nvPr/>
          </p:nvSpPr>
          <p:spPr bwMode="auto">
            <a:xfrm>
              <a:off x="2783" y="1935"/>
              <a:ext cx="413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GPRs</a:t>
              </a:r>
            </a:p>
          </p:txBody>
        </p:sp>
        <p:sp>
          <p:nvSpPr>
            <p:cNvPr id="64569" name="Rectangle 72"/>
            <p:cNvSpPr>
              <a:spLocks noChangeArrowheads="1"/>
            </p:cNvSpPr>
            <p:nvPr/>
          </p:nvSpPr>
          <p:spPr bwMode="auto">
            <a:xfrm>
              <a:off x="2766" y="1465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rs1</a:t>
              </a:r>
            </a:p>
          </p:txBody>
        </p:sp>
        <p:sp>
          <p:nvSpPr>
            <p:cNvPr id="64570" name="Rectangle 73"/>
            <p:cNvSpPr>
              <a:spLocks noChangeArrowheads="1"/>
            </p:cNvSpPr>
            <p:nvPr/>
          </p:nvSpPr>
          <p:spPr bwMode="auto">
            <a:xfrm>
              <a:off x="2766" y="1561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rs2</a:t>
              </a:r>
            </a:p>
          </p:txBody>
        </p:sp>
        <p:sp>
          <p:nvSpPr>
            <p:cNvPr id="64571" name="Rectangle 74"/>
            <p:cNvSpPr>
              <a:spLocks noChangeArrowheads="1"/>
            </p:cNvSpPr>
            <p:nvPr/>
          </p:nvSpPr>
          <p:spPr bwMode="auto">
            <a:xfrm>
              <a:off x="2766" y="1745"/>
              <a:ext cx="23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wa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4572" name="Rectangle 75"/>
            <p:cNvSpPr>
              <a:spLocks noChangeArrowheads="1"/>
            </p:cNvSpPr>
            <p:nvPr/>
          </p:nvSpPr>
          <p:spPr bwMode="auto">
            <a:xfrm>
              <a:off x="2766" y="1839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</a:t>
              </a:r>
            </a:p>
          </p:txBody>
        </p:sp>
        <p:sp>
          <p:nvSpPr>
            <p:cNvPr id="64573" name="Rectangle 76"/>
            <p:cNvSpPr>
              <a:spLocks noChangeArrowheads="1"/>
            </p:cNvSpPr>
            <p:nvPr/>
          </p:nvSpPr>
          <p:spPr bwMode="auto">
            <a:xfrm>
              <a:off x="2963" y="1840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rd2</a:t>
              </a:r>
            </a:p>
          </p:txBody>
        </p:sp>
        <p:sp>
          <p:nvSpPr>
            <p:cNvPr id="64574" name="Rectangle 77"/>
            <p:cNvSpPr>
              <a:spLocks noChangeArrowheads="1"/>
            </p:cNvSpPr>
            <p:nvPr/>
          </p:nvSpPr>
          <p:spPr bwMode="auto">
            <a:xfrm>
              <a:off x="2894" y="1361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sp>
          <p:nvSpPr>
            <p:cNvPr id="64575" name="Line 78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76" name="Line 79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43" name="Freeform 80"/>
          <p:cNvSpPr>
            <a:spLocks/>
          </p:cNvSpPr>
          <p:nvPr/>
        </p:nvSpPr>
        <p:spPr bwMode="auto">
          <a:xfrm>
            <a:off x="1854200" y="2238375"/>
            <a:ext cx="266700" cy="528638"/>
          </a:xfrm>
          <a:custGeom>
            <a:avLst/>
            <a:gdLst>
              <a:gd name="T0" fmla="*/ 1 w 168"/>
              <a:gd name="T1" fmla="*/ 333 h 333"/>
              <a:gd name="T2" fmla="*/ 0 w 168"/>
              <a:gd name="T3" fmla="*/ 5 h 333"/>
              <a:gd name="T4" fmla="*/ 5 w 168"/>
              <a:gd name="T5" fmla="*/ 0 h 333"/>
              <a:gd name="T6" fmla="*/ 168 w 168"/>
              <a:gd name="T7" fmla="*/ 4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3"/>
              <a:gd name="T14" fmla="*/ 168 w 168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3">
                <a:moveTo>
                  <a:pt x="1" y="333"/>
                </a:moveTo>
                <a:lnTo>
                  <a:pt x="0" y="5"/>
                </a:lnTo>
                <a:lnTo>
                  <a:pt x="5" y="0"/>
                </a:lnTo>
                <a:lnTo>
                  <a:pt x="168" y="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4" name="Freeform 81"/>
          <p:cNvSpPr>
            <a:spLocks/>
          </p:cNvSpPr>
          <p:nvPr/>
        </p:nvSpPr>
        <p:spPr bwMode="auto">
          <a:xfrm>
            <a:off x="3141663" y="2633663"/>
            <a:ext cx="1296987" cy="1587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5" name="Rectangle 82"/>
          <p:cNvSpPr>
            <a:spLocks noChangeArrowheads="1"/>
          </p:cNvSpPr>
          <p:nvPr/>
        </p:nvSpPr>
        <p:spPr bwMode="auto">
          <a:xfrm>
            <a:off x="3090863" y="2216150"/>
            <a:ext cx="7475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56127A"/>
                </a:solidFill>
              </a:rPr>
              <a:t>&lt;</a:t>
            </a:r>
            <a:r>
              <a:rPr lang="en-US" sz="1200" dirty="0" smtClean="0">
                <a:solidFill>
                  <a:srgbClr val="56127A"/>
                </a:solidFill>
              </a:rPr>
              <a:t>26:22&gt;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46" name="Rectangle 83"/>
          <p:cNvSpPr>
            <a:spLocks noChangeArrowheads="1"/>
          </p:cNvSpPr>
          <p:nvPr/>
        </p:nvSpPr>
        <p:spPr bwMode="auto">
          <a:xfrm>
            <a:off x="3100388" y="2419350"/>
            <a:ext cx="7475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56127A"/>
                </a:solidFill>
              </a:rPr>
              <a:t>&lt;</a:t>
            </a:r>
            <a:r>
              <a:rPr lang="en-US" sz="1200" dirty="0" smtClean="0">
                <a:solidFill>
                  <a:srgbClr val="56127A"/>
                </a:solidFill>
              </a:rPr>
              <a:t>21:17&gt;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48" name="Line 85"/>
          <p:cNvSpPr>
            <a:spLocks noChangeShapeType="1"/>
          </p:cNvSpPr>
          <p:nvPr/>
        </p:nvSpPr>
        <p:spPr bwMode="auto">
          <a:xfrm>
            <a:off x="4500563" y="3103563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9" name="Freeform 86"/>
          <p:cNvSpPr>
            <a:spLocks/>
          </p:cNvSpPr>
          <p:nvPr/>
        </p:nvSpPr>
        <p:spPr bwMode="auto">
          <a:xfrm>
            <a:off x="3144838" y="2444750"/>
            <a:ext cx="1296987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719" name="Rectangle 87"/>
          <p:cNvSpPr>
            <a:spLocks noChangeArrowheads="1"/>
          </p:cNvSpPr>
          <p:nvPr/>
        </p:nvSpPr>
        <p:spPr bwMode="auto">
          <a:xfrm>
            <a:off x="5260444" y="5288166"/>
            <a:ext cx="7472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FuncSel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1221720" name="Line 88"/>
          <p:cNvSpPr>
            <a:spLocks noChangeShapeType="1"/>
          </p:cNvSpPr>
          <p:nvPr/>
        </p:nvSpPr>
        <p:spPr bwMode="auto">
          <a:xfrm flipV="1">
            <a:off x="5567363" y="4189413"/>
            <a:ext cx="0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Rectangle 89"/>
          <p:cNvSpPr>
            <a:spLocks noChangeArrowheads="1"/>
          </p:cNvSpPr>
          <p:nvPr/>
        </p:nvSpPr>
        <p:spPr bwMode="auto">
          <a:xfrm>
            <a:off x="5275263" y="3870325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Rectangle 90"/>
          <p:cNvSpPr>
            <a:spLocks noChangeArrowheads="1"/>
          </p:cNvSpPr>
          <p:nvPr/>
        </p:nvSpPr>
        <p:spPr bwMode="auto">
          <a:xfrm>
            <a:off x="5233988" y="3856038"/>
            <a:ext cx="671512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ALU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Control</a:t>
            </a:r>
          </a:p>
        </p:txBody>
      </p:sp>
      <p:sp>
        <p:nvSpPr>
          <p:cNvPr id="64554" name="Freeform 91"/>
          <p:cNvSpPr>
            <a:spLocks/>
          </p:cNvSpPr>
          <p:nvPr/>
        </p:nvSpPr>
        <p:spPr bwMode="auto">
          <a:xfrm>
            <a:off x="5029200" y="2681284"/>
            <a:ext cx="1752600" cy="61915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5" name="Freeform 92"/>
          <p:cNvSpPr>
            <a:spLocks/>
          </p:cNvSpPr>
          <p:nvPr/>
        </p:nvSpPr>
        <p:spPr bwMode="auto">
          <a:xfrm>
            <a:off x="5851524" y="3114675"/>
            <a:ext cx="1158875" cy="849313"/>
          </a:xfrm>
          <a:custGeom>
            <a:avLst/>
            <a:gdLst>
              <a:gd name="T0" fmla="*/ 0 w 544"/>
              <a:gd name="T1" fmla="*/ 535 h 535"/>
              <a:gd name="T2" fmla="*/ 544 w 544"/>
              <a:gd name="T3" fmla="*/ 535 h 535"/>
              <a:gd name="T4" fmla="*/ 540 w 544"/>
              <a:gd name="T5" fmla="*/ 0 h 535"/>
              <a:gd name="T6" fmla="*/ 0 60000 65536"/>
              <a:gd name="T7" fmla="*/ 0 60000 65536"/>
              <a:gd name="T8" fmla="*/ 0 60000 65536"/>
              <a:gd name="T9" fmla="*/ 0 w 544"/>
              <a:gd name="T10" fmla="*/ 0 h 535"/>
              <a:gd name="T11" fmla="*/ 544 w 544"/>
              <a:gd name="T12" fmla="*/ 535 h 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535">
                <a:moveTo>
                  <a:pt x="0" y="535"/>
                </a:moveTo>
                <a:lnTo>
                  <a:pt x="544" y="535"/>
                </a:lnTo>
                <a:lnTo>
                  <a:pt x="54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Freeform 93"/>
          <p:cNvSpPr>
            <a:spLocks/>
          </p:cNvSpPr>
          <p:nvPr/>
        </p:nvSpPr>
        <p:spPr bwMode="auto">
          <a:xfrm>
            <a:off x="3144838" y="3992563"/>
            <a:ext cx="2141537" cy="74612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7" name="Freeform 94"/>
          <p:cNvSpPr>
            <a:spLocks/>
          </p:cNvSpPr>
          <p:nvPr/>
        </p:nvSpPr>
        <p:spPr bwMode="auto">
          <a:xfrm>
            <a:off x="1055688" y="1412875"/>
            <a:ext cx="1755775" cy="1341438"/>
          </a:xfrm>
          <a:custGeom>
            <a:avLst/>
            <a:gdLst>
              <a:gd name="T0" fmla="*/ 921 w 1106"/>
              <a:gd name="T1" fmla="*/ 410 h 845"/>
              <a:gd name="T2" fmla="*/ 1104 w 1106"/>
              <a:gd name="T3" fmla="*/ 409 h 845"/>
              <a:gd name="T4" fmla="*/ 1106 w 1106"/>
              <a:gd name="T5" fmla="*/ 1 h 845"/>
              <a:gd name="T6" fmla="*/ 775 w 1106"/>
              <a:gd name="T7" fmla="*/ 0 h 845"/>
              <a:gd name="T8" fmla="*/ 2 w 1106"/>
              <a:gd name="T9" fmla="*/ 1 h 845"/>
              <a:gd name="T10" fmla="*/ 0 w 1106"/>
              <a:gd name="T11" fmla="*/ 845 h 845"/>
              <a:gd name="T12" fmla="*/ 335 w 1106"/>
              <a:gd name="T13" fmla="*/ 845 h 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6"/>
              <a:gd name="T22" fmla="*/ 0 h 845"/>
              <a:gd name="T23" fmla="*/ 1106 w 1106"/>
              <a:gd name="T24" fmla="*/ 845 h 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6" h="845">
                <a:moveTo>
                  <a:pt x="921" y="410"/>
                </a:moveTo>
                <a:lnTo>
                  <a:pt x="1104" y="409"/>
                </a:lnTo>
                <a:lnTo>
                  <a:pt x="1106" y="1"/>
                </a:lnTo>
                <a:lnTo>
                  <a:pt x="775" y="0"/>
                </a:lnTo>
                <a:lnTo>
                  <a:pt x="2" y="1"/>
                </a:lnTo>
                <a:lnTo>
                  <a:pt x="0" y="845"/>
                </a:lnTo>
                <a:lnTo>
                  <a:pt x="335" y="84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Freeform 95"/>
          <p:cNvSpPr>
            <a:spLocks/>
          </p:cNvSpPr>
          <p:nvPr/>
        </p:nvSpPr>
        <p:spPr bwMode="auto">
          <a:xfrm>
            <a:off x="5060950" y="3276600"/>
            <a:ext cx="1362637" cy="309563"/>
          </a:xfrm>
          <a:custGeom>
            <a:avLst/>
            <a:gdLst>
              <a:gd name="T0" fmla="*/ 0 w 889"/>
              <a:gd name="T1" fmla="*/ 298 h 299"/>
              <a:gd name="T2" fmla="*/ 277 w 889"/>
              <a:gd name="T3" fmla="*/ 298 h 299"/>
              <a:gd name="T4" fmla="*/ 277 w 889"/>
              <a:gd name="T5" fmla="*/ 0 h 299"/>
              <a:gd name="T6" fmla="*/ 888 w 889"/>
              <a:gd name="T7" fmla="*/ 0 h 299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299"/>
              <a:gd name="T14" fmla="*/ 889 w 889"/>
              <a:gd name="T15" fmla="*/ 299 h 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299">
                <a:moveTo>
                  <a:pt x="0" y="298"/>
                </a:moveTo>
                <a:lnTo>
                  <a:pt x="277" y="298"/>
                </a:lnTo>
                <a:lnTo>
                  <a:pt x="277" y="0"/>
                </a:lnTo>
                <a:lnTo>
                  <a:pt x="888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9" name="Line 96"/>
          <p:cNvSpPr>
            <a:spLocks noChangeShapeType="1"/>
          </p:cNvSpPr>
          <p:nvPr/>
        </p:nvSpPr>
        <p:spPr bwMode="auto">
          <a:xfrm flipV="1">
            <a:off x="5041899" y="3032401"/>
            <a:ext cx="1394647" cy="28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2" name="Rectangle 99"/>
          <p:cNvSpPr>
            <a:spLocks noChangeArrowheads="1"/>
          </p:cNvSpPr>
          <p:nvPr/>
        </p:nvSpPr>
        <p:spPr bwMode="auto">
          <a:xfrm>
            <a:off x="3099169" y="2697366"/>
            <a:ext cx="7475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&lt;31:27&gt;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>
            <a:off x="48006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41148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2667000" y="4800600"/>
            <a:ext cx="57640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&lt;6:</a:t>
            </a:r>
            <a:r>
              <a:rPr lang="en-US" sz="1200" dirty="0">
                <a:solidFill>
                  <a:srgbClr val="56127A"/>
                </a:solidFill>
              </a:rPr>
              <a:t>0&gt;</a:t>
            </a:r>
          </a:p>
        </p:txBody>
      </p:sp>
      <p:sp>
        <p:nvSpPr>
          <p:cNvPr id="117" name="Freeform 97"/>
          <p:cNvSpPr>
            <a:spLocks/>
          </p:cNvSpPr>
          <p:nvPr/>
        </p:nvSpPr>
        <p:spPr bwMode="auto">
          <a:xfrm>
            <a:off x="3151806" y="2933086"/>
            <a:ext cx="1303586" cy="49604"/>
          </a:xfrm>
          <a:custGeom>
            <a:avLst/>
            <a:gdLst>
              <a:gd name="T0" fmla="*/ 0 w 436"/>
              <a:gd name="T1" fmla="*/ 0 h 1"/>
              <a:gd name="T2" fmla="*/ 435 w 436"/>
              <a:gd name="T3" fmla="*/ 0 h 1"/>
              <a:gd name="T4" fmla="*/ 0 60000 65536"/>
              <a:gd name="T5" fmla="*/ 0 60000 65536"/>
              <a:gd name="T6" fmla="*/ 0 w 436"/>
              <a:gd name="T7" fmla="*/ 0 h 1"/>
              <a:gd name="T8" fmla="*/ 436 w 4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1">
                <a:moveTo>
                  <a:pt x="0" y="0"/>
                </a:moveTo>
                <a:lnTo>
                  <a:pt x="435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0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2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5" grpId="0" autoUpdateAnimBg="0"/>
      <p:bldP spid="1221655" grpId="0" autoUpdateAnimBg="0"/>
      <p:bldP spid="1221719" grpId="0"/>
      <p:bldP spid="12217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7"/>
          <p:cNvSpPr>
            <a:spLocks noGrp="1" noChangeArrowheads="1"/>
          </p:cNvSpPr>
          <p:nvPr>
            <p:ph type="title"/>
          </p:nvPr>
        </p:nvSpPr>
        <p:spPr>
          <a:xfrm>
            <a:off x="206375" y="498475"/>
            <a:ext cx="8724900" cy="774700"/>
          </a:xfrm>
          <a:noFill/>
        </p:spPr>
        <p:txBody>
          <a:bodyPr lIns="90488" tIns="44450" rIns="90488" bIns="44450"/>
          <a:lstStyle/>
          <a:p>
            <a:pPr>
              <a:lnSpc>
                <a:spcPct val="70000"/>
              </a:lnSpc>
            </a:pPr>
            <a:r>
              <a:rPr lang="en-US" dirty="0"/>
              <a:t>Load/Store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33C9F-518F-7B4C-B1A3-BD706F0AA0C6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3682" name="Freeform 2"/>
          <p:cNvSpPr>
            <a:spLocks/>
          </p:cNvSpPr>
          <p:nvPr/>
        </p:nvSpPr>
        <p:spPr bwMode="auto">
          <a:xfrm>
            <a:off x="7532688" y="3006725"/>
            <a:ext cx="1004887" cy="136525"/>
          </a:xfrm>
          <a:custGeom>
            <a:avLst/>
            <a:gdLst>
              <a:gd name="T0" fmla="*/ 0 w 633"/>
              <a:gd name="T1" fmla="*/ 0 h 86"/>
              <a:gd name="T2" fmla="*/ 432 w 633"/>
              <a:gd name="T3" fmla="*/ 0 h 86"/>
              <a:gd name="T4" fmla="*/ 468 w 633"/>
              <a:gd name="T5" fmla="*/ 86 h 86"/>
              <a:gd name="T6" fmla="*/ 633 w 633"/>
              <a:gd name="T7" fmla="*/ 86 h 86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86"/>
              <a:gd name="T14" fmla="*/ 633 w 633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86">
                <a:moveTo>
                  <a:pt x="0" y="0"/>
                </a:moveTo>
                <a:lnTo>
                  <a:pt x="432" y="0"/>
                </a:lnTo>
                <a:lnTo>
                  <a:pt x="468" y="86"/>
                </a:lnTo>
                <a:lnTo>
                  <a:pt x="633" y="86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3" name="Freeform 3"/>
          <p:cNvSpPr>
            <a:spLocks/>
          </p:cNvSpPr>
          <p:nvPr/>
        </p:nvSpPr>
        <p:spPr bwMode="auto">
          <a:xfrm>
            <a:off x="2071688" y="2917825"/>
            <a:ext cx="3384550" cy="481013"/>
          </a:xfrm>
          <a:custGeom>
            <a:avLst/>
            <a:gdLst>
              <a:gd name="T0" fmla="*/ 0 w 2132"/>
              <a:gd name="T1" fmla="*/ 284 h 303"/>
              <a:gd name="T2" fmla="*/ 344 w 2132"/>
              <a:gd name="T3" fmla="*/ 284 h 303"/>
              <a:gd name="T4" fmla="*/ 973 w 2132"/>
              <a:gd name="T5" fmla="*/ 289 h 303"/>
              <a:gd name="T6" fmla="*/ 1109 w 2132"/>
              <a:gd name="T7" fmla="*/ 303 h 303"/>
              <a:gd name="T8" fmla="*/ 1393 w 2132"/>
              <a:gd name="T9" fmla="*/ 303 h 303"/>
              <a:gd name="T10" fmla="*/ 1393 w 2132"/>
              <a:gd name="T11" fmla="*/ 48 h 303"/>
              <a:gd name="T12" fmla="*/ 1858 w 2132"/>
              <a:gd name="T13" fmla="*/ 48 h 303"/>
              <a:gd name="T14" fmla="*/ 1973 w 2132"/>
              <a:gd name="T15" fmla="*/ 0 h 303"/>
              <a:gd name="T16" fmla="*/ 2132 w 2132"/>
              <a:gd name="T17" fmla="*/ 0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2"/>
              <a:gd name="T28" fmla="*/ 0 h 303"/>
              <a:gd name="T29" fmla="*/ 2132 w 2132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2" h="303">
                <a:moveTo>
                  <a:pt x="0" y="284"/>
                </a:moveTo>
                <a:lnTo>
                  <a:pt x="344" y="284"/>
                </a:lnTo>
                <a:lnTo>
                  <a:pt x="973" y="289"/>
                </a:lnTo>
                <a:lnTo>
                  <a:pt x="1109" y="303"/>
                </a:lnTo>
                <a:lnTo>
                  <a:pt x="1393" y="303"/>
                </a:lnTo>
                <a:lnTo>
                  <a:pt x="1393" y="48"/>
                </a:lnTo>
                <a:lnTo>
                  <a:pt x="1858" y="48"/>
                </a:lnTo>
                <a:lnTo>
                  <a:pt x="1973" y="0"/>
                </a:lnTo>
                <a:lnTo>
                  <a:pt x="2132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4" name="Freeform 4"/>
          <p:cNvSpPr>
            <a:spLocks/>
          </p:cNvSpPr>
          <p:nvPr/>
        </p:nvSpPr>
        <p:spPr bwMode="auto">
          <a:xfrm>
            <a:off x="2963863" y="2773363"/>
            <a:ext cx="5570537" cy="1844675"/>
          </a:xfrm>
          <a:custGeom>
            <a:avLst/>
            <a:gdLst>
              <a:gd name="T0" fmla="*/ 3509 w 3509"/>
              <a:gd name="T1" fmla="*/ 235 h 1162"/>
              <a:gd name="T2" fmla="*/ 3504 w 3509"/>
              <a:gd name="T3" fmla="*/ 1162 h 1162"/>
              <a:gd name="T4" fmla="*/ 5 w 3509"/>
              <a:gd name="T5" fmla="*/ 1152 h 1162"/>
              <a:gd name="T6" fmla="*/ 0 w 3509"/>
              <a:gd name="T7" fmla="*/ 0 h 1162"/>
              <a:gd name="T8" fmla="*/ 250 w 3509"/>
              <a:gd name="T9" fmla="*/ 0 h 1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9"/>
              <a:gd name="T16" fmla="*/ 0 h 1162"/>
              <a:gd name="T17" fmla="*/ 3509 w 3509"/>
              <a:gd name="T18" fmla="*/ 1162 h 1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9" h="1162">
                <a:moveTo>
                  <a:pt x="3509" y="235"/>
                </a:moveTo>
                <a:lnTo>
                  <a:pt x="3504" y="1162"/>
                </a:lnTo>
                <a:lnTo>
                  <a:pt x="5" y="1152"/>
                </a:lnTo>
                <a:lnTo>
                  <a:pt x="0" y="0"/>
                </a:lnTo>
                <a:lnTo>
                  <a:pt x="250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5" name="Freeform 5"/>
          <p:cNvSpPr>
            <a:spLocks/>
          </p:cNvSpPr>
          <p:nvPr/>
        </p:nvSpPr>
        <p:spPr bwMode="auto">
          <a:xfrm>
            <a:off x="2046288" y="2160588"/>
            <a:ext cx="4735512" cy="468312"/>
          </a:xfrm>
          <a:custGeom>
            <a:avLst/>
            <a:gdLst>
              <a:gd name="T0" fmla="*/ 0 w 2983"/>
              <a:gd name="T1" fmla="*/ 0 h 295"/>
              <a:gd name="T2" fmla="*/ 849 w 2983"/>
              <a:gd name="T3" fmla="*/ 0 h 295"/>
              <a:gd name="T4" fmla="*/ 1058 w 2983"/>
              <a:gd name="T5" fmla="*/ 187 h 295"/>
              <a:gd name="T6" fmla="*/ 2172 w 2983"/>
              <a:gd name="T7" fmla="*/ 194 h 295"/>
              <a:gd name="T8" fmla="*/ 2277 w 2983"/>
              <a:gd name="T9" fmla="*/ 295 h 295"/>
              <a:gd name="T10" fmla="*/ 2983 w 2983"/>
              <a:gd name="T11" fmla="*/ 295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3"/>
              <a:gd name="T19" fmla="*/ 0 h 295"/>
              <a:gd name="T20" fmla="*/ 2983 w 2983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3" h="295">
                <a:moveTo>
                  <a:pt x="0" y="0"/>
                </a:moveTo>
                <a:lnTo>
                  <a:pt x="849" y="0"/>
                </a:lnTo>
                <a:lnTo>
                  <a:pt x="1058" y="187"/>
                </a:lnTo>
                <a:lnTo>
                  <a:pt x="2172" y="194"/>
                </a:lnTo>
                <a:lnTo>
                  <a:pt x="2277" y="295"/>
                </a:lnTo>
                <a:lnTo>
                  <a:pt x="2983" y="295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6" name="Freeform 6"/>
          <p:cNvSpPr>
            <a:spLocks/>
          </p:cNvSpPr>
          <p:nvPr/>
        </p:nvSpPr>
        <p:spPr bwMode="auto">
          <a:xfrm>
            <a:off x="2057400" y="2308225"/>
            <a:ext cx="4765675" cy="1171575"/>
          </a:xfrm>
          <a:custGeom>
            <a:avLst/>
            <a:gdLst>
              <a:gd name="T0" fmla="*/ 0 w 3002"/>
              <a:gd name="T1" fmla="*/ 0 h 738"/>
              <a:gd name="T2" fmla="*/ 878 w 3002"/>
              <a:gd name="T3" fmla="*/ 0 h 738"/>
              <a:gd name="T4" fmla="*/ 1080 w 3002"/>
              <a:gd name="T5" fmla="*/ 310 h 738"/>
              <a:gd name="T6" fmla="*/ 1534 w 3002"/>
              <a:gd name="T7" fmla="*/ 310 h 738"/>
              <a:gd name="T8" fmla="*/ 1536 w 3002"/>
              <a:gd name="T9" fmla="*/ 738 h 738"/>
              <a:gd name="T10" fmla="*/ 3002 w 3002"/>
              <a:gd name="T11" fmla="*/ 735 h 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2"/>
              <a:gd name="T19" fmla="*/ 0 h 738"/>
              <a:gd name="T20" fmla="*/ 3002 w 3002"/>
              <a:gd name="T21" fmla="*/ 738 h 7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2" h="738">
                <a:moveTo>
                  <a:pt x="0" y="0"/>
                </a:moveTo>
                <a:lnTo>
                  <a:pt x="878" y="0"/>
                </a:lnTo>
                <a:lnTo>
                  <a:pt x="1080" y="310"/>
                </a:lnTo>
                <a:lnTo>
                  <a:pt x="1534" y="310"/>
                </a:lnTo>
                <a:lnTo>
                  <a:pt x="1536" y="738"/>
                </a:lnTo>
                <a:lnTo>
                  <a:pt x="3002" y="735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59701" y="1485900"/>
            <a:ext cx="990600" cy="1981200"/>
            <a:chOff x="4888" y="936"/>
            <a:chExt cx="624" cy="1248"/>
          </a:xfrm>
        </p:grpSpPr>
        <p:sp>
          <p:nvSpPr>
            <p:cNvPr id="68726" name="Freeform 9"/>
            <p:cNvSpPr>
              <a:spLocks/>
            </p:cNvSpPr>
            <p:nvPr/>
          </p:nvSpPr>
          <p:spPr bwMode="auto">
            <a:xfrm>
              <a:off x="5184" y="1220"/>
              <a:ext cx="1" cy="577"/>
            </a:xfrm>
            <a:custGeom>
              <a:avLst/>
              <a:gdLst>
                <a:gd name="T0" fmla="*/ 0 w 1"/>
                <a:gd name="T1" fmla="*/ 0 h 577"/>
                <a:gd name="T2" fmla="*/ 0 w 1"/>
                <a:gd name="T3" fmla="*/ 576 h 577"/>
                <a:gd name="T4" fmla="*/ 0 60000 65536"/>
                <a:gd name="T5" fmla="*/ 0 60000 65536"/>
                <a:gd name="T6" fmla="*/ 0 w 1"/>
                <a:gd name="T7" fmla="*/ 0 h 577"/>
                <a:gd name="T8" fmla="*/ 1 w 1"/>
                <a:gd name="T9" fmla="*/ 577 h 5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7">
                  <a:moveTo>
                    <a:pt x="0" y="0"/>
                  </a:moveTo>
                  <a:lnTo>
                    <a:pt x="0" y="576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27" name="Rectangle 10"/>
            <p:cNvSpPr>
              <a:spLocks noChangeArrowheads="1"/>
            </p:cNvSpPr>
            <p:nvPr/>
          </p:nvSpPr>
          <p:spPr bwMode="auto">
            <a:xfrm>
              <a:off x="4888" y="936"/>
              <a:ext cx="62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dirty="0" err="1" smtClean="0">
                  <a:solidFill>
                    <a:srgbClr val="56127A"/>
                  </a:solidFill>
                </a:rPr>
                <a:t>WBSel</a:t>
              </a:r>
              <a:endParaRPr lang="en-US" sz="1200" b="1" dirty="0">
                <a:solidFill>
                  <a:srgbClr val="56127A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b="1" dirty="0">
                  <a:solidFill>
                    <a:srgbClr val="56127A"/>
                  </a:solidFill>
                </a:rPr>
                <a:t>ALU / </a:t>
              </a:r>
              <a:r>
                <a:rPr lang="en-US" sz="1200" b="1" dirty="0" err="1">
                  <a:solidFill>
                    <a:srgbClr val="56127A"/>
                  </a:solidFill>
                </a:rPr>
                <a:t>Mem</a:t>
              </a:r>
              <a:endParaRPr lang="en-US" sz="1200" b="1" dirty="0">
                <a:solidFill>
                  <a:srgbClr val="56127A"/>
                </a:solidFill>
              </a:endParaRPr>
            </a:p>
          </p:txBody>
        </p:sp>
        <p:sp>
          <p:nvSpPr>
            <p:cNvPr id="68728" name="Freeform 11"/>
            <p:cNvSpPr>
              <a:spLocks/>
            </p:cNvSpPr>
            <p:nvPr/>
          </p:nvSpPr>
          <p:spPr bwMode="auto">
            <a:xfrm>
              <a:off x="5127" y="1799"/>
              <a:ext cx="145" cy="385"/>
            </a:xfrm>
            <a:custGeom>
              <a:avLst/>
              <a:gdLst>
                <a:gd name="T0" fmla="*/ 144 w 145"/>
                <a:gd name="T1" fmla="*/ 48 h 385"/>
                <a:gd name="T2" fmla="*/ 144 w 145"/>
                <a:gd name="T3" fmla="*/ 336 h 385"/>
                <a:gd name="T4" fmla="*/ 0 w 145"/>
                <a:gd name="T5" fmla="*/ 384 h 385"/>
                <a:gd name="T6" fmla="*/ 0 w 145"/>
                <a:gd name="T7" fmla="*/ 0 h 385"/>
                <a:gd name="T8" fmla="*/ 144 w 145"/>
                <a:gd name="T9" fmla="*/ 4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85"/>
                <a:gd name="T17" fmla="*/ 145 w 14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85">
                  <a:moveTo>
                    <a:pt x="144" y="48"/>
                  </a:moveTo>
                  <a:lnTo>
                    <a:pt x="144" y="336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798513" y="6096000"/>
            <a:ext cx="6844323" cy="5822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Verdana" charset="0"/>
              </a:rPr>
              <a:t>rs1 </a:t>
            </a:r>
            <a:r>
              <a:rPr lang="en-US" dirty="0">
                <a:solidFill>
                  <a:schemeClr val="tx1"/>
                </a:solidFill>
                <a:latin typeface="Verdana" charset="0"/>
              </a:rPr>
              <a:t>is the base register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</a:rPr>
              <a:t>rd</a:t>
            </a:r>
            <a:r>
              <a:rPr lang="en-US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Verdana" charset="0"/>
              </a:rPr>
              <a:t>is the destination of a </a:t>
            </a:r>
            <a:r>
              <a:rPr lang="en-US" dirty="0" smtClean="0">
                <a:solidFill>
                  <a:schemeClr val="tx1"/>
                </a:solidFill>
                <a:latin typeface="Verdana" charset="0"/>
              </a:rPr>
              <a:t>Load, rs2 is the data source for a Store</a:t>
            </a:r>
            <a:endParaRPr 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8637" name="Freeform 23"/>
          <p:cNvSpPr>
            <a:spLocks/>
          </p:cNvSpPr>
          <p:nvPr/>
        </p:nvSpPr>
        <p:spPr bwMode="auto">
          <a:xfrm>
            <a:off x="4487863" y="2816226"/>
            <a:ext cx="2301875" cy="657225"/>
          </a:xfrm>
          <a:custGeom>
            <a:avLst/>
            <a:gdLst>
              <a:gd name="T0" fmla="*/ 0 w 1450"/>
              <a:gd name="T1" fmla="*/ 0 h 419"/>
              <a:gd name="T2" fmla="*/ 0 w 1450"/>
              <a:gd name="T3" fmla="*/ 418 h 419"/>
              <a:gd name="T4" fmla="*/ 1449 w 1450"/>
              <a:gd name="T5" fmla="*/ 418 h 419"/>
              <a:gd name="T6" fmla="*/ 0 60000 65536"/>
              <a:gd name="T7" fmla="*/ 0 60000 65536"/>
              <a:gd name="T8" fmla="*/ 0 60000 65536"/>
              <a:gd name="T9" fmla="*/ 0 w 1450"/>
              <a:gd name="T10" fmla="*/ 0 h 419"/>
              <a:gd name="T11" fmla="*/ 1450 w 1450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0" h="419">
                <a:moveTo>
                  <a:pt x="0" y="0"/>
                </a:moveTo>
                <a:lnTo>
                  <a:pt x="0" y="418"/>
                </a:lnTo>
                <a:lnTo>
                  <a:pt x="1449" y="41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9" name="Line 25"/>
          <p:cNvSpPr>
            <a:spLocks noChangeShapeType="1"/>
          </p:cNvSpPr>
          <p:nvPr/>
        </p:nvSpPr>
        <p:spPr bwMode="auto">
          <a:xfrm>
            <a:off x="5816600" y="2647951"/>
            <a:ext cx="95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0" name="Freeform 26"/>
          <p:cNvSpPr>
            <a:spLocks/>
          </p:cNvSpPr>
          <p:nvPr/>
        </p:nvSpPr>
        <p:spPr bwMode="auto">
          <a:xfrm>
            <a:off x="3935413" y="3003551"/>
            <a:ext cx="1082675" cy="404813"/>
          </a:xfrm>
          <a:custGeom>
            <a:avLst/>
            <a:gdLst>
              <a:gd name="T0" fmla="*/ 0 w 657"/>
              <a:gd name="T1" fmla="*/ 256 h 257"/>
              <a:gd name="T2" fmla="*/ 208 w 657"/>
              <a:gd name="T3" fmla="*/ 256 h 257"/>
              <a:gd name="T4" fmla="*/ 208 w 657"/>
              <a:gd name="T5" fmla="*/ 0 h 257"/>
              <a:gd name="T6" fmla="*/ 656 w 657"/>
              <a:gd name="T7" fmla="*/ 0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657"/>
              <a:gd name="T13" fmla="*/ 0 h 257"/>
              <a:gd name="T14" fmla="*/ 657 w 657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7" h="257">
                <a:moveTo>
                  <a:pt x="0" y="256"/>
                </a:moveTo>
                <a:lnTo>
                  <a:pt x="208" y="256"/>
                </a:lnTo>
                <a:lnTo>
                  <a:pt x="208" y="0"/>
                </a:lnTo>
                <a:lnTo>
                  <a:pt x="65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2" name="Freeform 28"/>
          <p:cNvSpPr>
            <a:spLocks/>
          </p:cNvSpPr>
          <p:nvPr/>
        </p:nvSpPr>
        <p:spPr bwMode="auto">
          <a:xfrm>
            <a:off x="2057400" y="2165351"/>
            <a:ext cx="1296988" cy="306388"/>
          </a:xfrm>
          <a:custGeom>
            <a:avLst/>
            <a:gdLst>
              <a:gd name="T0" fmla="*/ 0 w 817"/>
              <a:gd name="T1" fmla="*/ 192 h 193"/>
              <a:gd name="T2" fmla="*/ 0 w 817"/>
              <a:gd name="T3" fmla="*/ 0 h 193"/>
              <a:gd name="T4" fmla="*/ 816 w 817"/>
              <a:gd name="T5" fmla="*/ 0 h 193"/>
              <a:gd name="T6" fmla="*/ 0 60000 65536"/>
              <a:gd name="T7" fmla="*/ 0 60000 65536"/>
              <a:gd name="T8" fmla="*/ 0 60000 65536"/>
              <a:gd name="T9" fmla="*/ 0 w 817"/>
              <a:gd name="T10" fmla="*/ 0 h 193"/>
              <a:gd name="T11" fmla="*/ 817 w 817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93">
                <a:moveTo>
                  <a:pt x="0" y="192"/>
                </a:moveTo>
                <a:lnTo>
                  <a:pt x="0" y="0"/>
                </a:ln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3" name="Freeform 29"/>
          <p:cNvSpPr>
            <a:spLocks/>
          </p:cNvSpPr>
          <p:nvPr/>
        </p:nvSpPr>
        <p:spPr bwMode="auto">
          <a:xfrm>
            <a:off x="2057400" y="2317751"/>
            <a:ext cx="1296988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4" name="Freeform 30"/>
          <p:cNvSpPr>
            <a:spLocks/>
          </p:cNvSpPr>
          <p:nvPr/>
        </p:nvSpPr>
        <p:spPr bwMode="auto">
          <a:xfrm>
            <a:off x="2057400" y="2362200"/>
            <a:ext cx="1295400" cy="304800"/>
          </a:xfrm>
          <a:custGeom>
            <a:avLst/>
            <a:gdLst>
              <a:gd name="T0" fmla="*/ 0 w 385"/>
              <a:gd name="T1" fmla="*/ 0 h 178"/>
              <a:gd name="T2" fmla="*/ 0 w 385"/>
              <a:gd name="T3" fmla="*/ 177 h 178"/>
              <a:gd name="T4" fmla="*/ 384 w 385"/>
              <a:gd name="T5" fmla="*/ 177 h 178"/>
              <a:gd name="T6" fmla="*/ 0 60000 65536"/>
              <a:gd name="T7" fmla="*/ 0 60000 65536"/>
              <a:gd name="T8" fmla="*/ 0 60000 65536"/>
              <a:gd name="T9" fmla="*/ 0 w 385"/>
              <a:gd name="T10" fmla="*/ 0 h 178"/>
              <a:gd name="T11" fmla="*/ 385 w 385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178">
                <a:moveTo>
                  <a:pt x="0" y="0"/>
                </a:moveTo>
                <a:lnTo>
                  <a:pt x="0" y="177"/>
                </a:lnTo>
                <a:lnTo>
                  <a:pt x="384" y="17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5" name="Freeform 31"/>
          <p:cNvSpPr>
            <a:spLocks/>
          </p:cNvSpPr>
          <p:nvPr/>
        </p:nvSpPr>
        <p:spPr bwMode="auto">
          <a:xfrm>
            <a:off x="2054225" y="2751138"/>
            <a:ext cx="1296988" cy="611188"/>
          </a:xfrm>
          <a:custGeom>
            <a:avLst/>
            <a:gdLst>
              <a:gd name="T0" fmla="*/ 0 w 817"/>
              <a:gd name="T1" fmla="*/ 0 h 385"/>
              <a:gd name="T2" fmla="*/ 0 w 817"/>
              <a:gd name="T3" fmla="*/ 384 h 385"/>
              <a:gd name="T4" fmla="*/ 816 w 817"/>
              <a:gd name="T5" fmla="*/ 384 h 385"/>
              <a:gd name="T6" fmla="*/ 0 60000 65536"/>
              <a:gd name="T7" fmla="*/ 0 60000 65536"/>
              <a:gd name="T8" fmla="*/ 0 60000 65536"/>
              <a:gd name="T9" fmla="*/ 0 w 817"/>
              <a:gd name="T10" fmla="*/ 0 h 385"/>
              <a:gd name="T11" fmla="*/ 817 w 81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385">
                <a:moveTo>
                  <a:pt x="0" y="0"/>
                </a:moveTo>
                <a:lnTo>
                  <a:pt x="0" y="384"/>
                </a:lnTo>
                <a:lnTo>
                  <a:pt x="816" y="38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9" name="Freeform 35"/>
          <p:cNvSpPr>
            <a:spLocks/>
          </p:cNvSpPr>
          <p:nvPr/>
        </p:nvSpPr>
        <p:spPr bwMode="auto">
          <a:xfrm>
            <a:off x="3987800" y="2470151"/>
            <a:ext cx="1423988" cy="1588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0" name="Freeform 36"/>
          <p:cNvSpPr>
            <a:spLocks/>
          </p:cNvSpPr>
          <p:nvPr/>
        </p:nvSpPr>
        <p:spPr bwMode="auto">
          <a:xfrm>
            <a:off x="2057400" y="3362326"/>
            <a:ext cx="2135188" cy="382588"/>
          </a:xfrm>
          <a:custGeom>
            <a:avLst/>
            <a:gdLst>
              <a:gd name="T0" fmla="*/ 0 w 1345"/>
              <a:gd name="T1" fmla="*/ 0 h 241"/>
              <a:gd name="T2" fmla="*/ 0 w 1345"/>
              <a:gd name="T3" fmla="*/ 240 h 241"/>
              <a:gd name="T4" fmla="*/ 1344 w 1345"/>
              <a:gd name="T5" fmla="*/ 240 h 241"/>
              <a:gd name="T6" fmla="*/ 0 60000 65536"/>
              <a:gd name="T7" fmla="*/ 0 60000 65536"/>
              <a:gd name="T8" fmla="*/ 0 60000 65536"/>
              <a:gd name="T9" fmla="*/ 0 w 1345"/>
              <a:gd name="T10" fmla="*/ 0 h 241"/>
              <a:gd name="T11" fmla="*/ 1345 w 1345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241">
                <a:moveTo>
                  <a:pt x="0" y="0"/>
                </a:moveTo>
                <a:lnTo>
                  <a:pt x="0" y="240"/>
                </a:lnTo>
                <a:lnTo>
                  <a:pt x="1344" y="24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1" name="Freeform 37"/>
          <p:cNvSpPr>
            <a:spLocks/>
          </p:cNvSpPr>
          <p:nvPr/>
        </p:nvSpPr>
        <p:spPr bwMode="auto">
          <a:xfrm>
            <a:off x="4775200" y="2927351"/>
            <a:ext cx="865188" cy="827088"/>
          </a:xfrm>
          <a:custGeom>
            <a:avLst/>
            <a:gdLst>
              <a:gd name="T0" fmla="*/ 0 w 545"/>
              <a:gd name="T1" fmla="*/ 520 h 521"/>
              <a:gd name="T2" fmla="*/ 544 w 545"/>
              <a:gd name="T3" fmla="*/ 520 h 521"/>
              <a:gd name="T4" fmla="*/ 544 w 545"/>
              <a:gd name="T5" fmla="*/ 0 h 521"/>
              <a:gd name="T6" fmla="*/ 0 60000 65536"/>
              <a:gd name="T7" fmla="*/ 0 60000 65536"/>
              <a:gd name="T8" fmla="*/ 0 60000 65536"/>
              <a:gd name="T9" fmla="*/ 0 w 545"/>
              <a:gd name="T10" fmla="*/ 0 h 521"/>
              <a:gd name="T11" fmla="*/ 545 w 545"/>
              <a:gd name="T12" fmla="*/ 521 h 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521">
                <a:moveTo>
                  <a:pt x="0" y="520"/>
                </a:moveTo>
                <a:lnTo>
                  <a:pt x="544" y="520"/>
                </a:lnTo>
                <a:lnTo>
                  <a:pt x="54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2" name="Freeform 38"/>
          <p:cNvSpPr>
            <a:spLocks/>
          </p:cNvSpPr>
          <p:nvPr/>
        </p:nvSpPr>
        <p:spPr bwMode="auto">
          <a:xfrm>
            <a:off x="7620000" y="3003551"/>
            <a:ext cx="534988" cy="1588"/>
          </a:xfrm>
          <a:custGeom>
            <a:avLst/>
            <a:gdLst>
              <a:gd name="T0" fmla="*/ 0 w 337"/>
              <a:gd name="T1" fmla="*/ 0 h 1"/>
              <a:gd name="T2" fmla="*/ 336 w 337"/>
              <a:gd name="T3" fmla="*/ 0 h 1"/>
              <a:gd name="T4" fmla="*/ 0 60000 65536"/>
              <a:gd name="T5" fmla="*/ 0 60000 65536"/>
              <a:gd name="T6" fmla="*/ 0 w 337"/>
              <a:gd name="T7" fmla="*/ 0 h 1"/>
              <a:gd name="T8" fmla="*/ 337 w 33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3" name="Freeform 39"/>
          <p:cNvSpPr>
            <a:spLocks/>
          </p:cNvSpPr>
          <p:nvPr/>
        </p:nvSpPr>
        <p:spPr bwMode="auto">
          <a:xfrm>
            <a:off x="3949700" y="2813051"/>
            <a:ext cx="1093788" cy="1588"/>
          </a:xfrm>
          <a:custGeom>
            <a:avLst/>
            <a:gdLst>
              <a:gd name="T0" fmla="*/ 0 w 689"/>
              <a:gd name="T1" fmla="*/ 0 h 1"/>
              <a:gd name="T2" fmla="*/ 688 w 689"/>
              <a:gd name="T3" fmla="*/ 0 h 1"/>
              <a:gd name="T4" fmla="*/ 0 60000 65536"/>
              <a:gd name="T5" fmla="*/ 0 60000 65536"/>
              <a:gd name="T6" fmla="*/ 0 w 689"/>
              <a:gd name="T7" fmla="*/ 0 h 1"/>
              <a:gd name="T8" fmla="*/ 689 w 68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9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4" name="Freeform 40"/>
          <p:cNvSpPr>
            <a:spLocks/>
          </p:cNvSpPr>
          <p:nvPr/>
        </p:nvSpPr>
        <p:spPr bwMode="auto">
          <a:xfrm>
            <a:off x="6394450" y="2641601"/>
            <a:ext cx="1733550" cy="1284288"/>
          </a:xfrm>
          <a:custGeom>
            <a:avLst/>
            <a:gdLst>
              <a:gd name="T0" fmla="*/ 0 w 1092"/>
              <a:gd name="T1" fmla="*/ 0 h 809"/>
              <a:gd name="T2" fmla="*/ 0 w 1092"/>
              <a:gd name="T3" fmla="*/ 809 h 809"/>
              <a:gd name="T4" fmla="*/ 855 w 1092"/>
              <a:gd name="T5" fmla="*/ 809 h 809"/>
              <a:gd name="T6" fmla="*/ 855 w 1092"/>
              <a:gd name="T7" fmla="*/ 444 h 809"/>
              <a:gd name="T8" fmla="*/ 1092 w 1092"/>
              <a:gd name="T9" fmla="*/ 444 h 8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2"/>
              <a:gd name="T16" fmla="*/ 0 h 809"/>
              <a:gd name="T17" fmla="*/ 1092 w 1092"/>
              <a:gd name="T18" fmla="*/ 809 h 8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2" h="809">
                <a:moveTo>
                  <a:pt x="0" y="0"/>
                </a:moveTo>
                <a:lnTo>
                  <a:pt x="0" y="809"/>
                </a:lnTo>
                <a:lnTo>
                  <a:pt x="855" y="809"/>
                </a:lnTo>
                <a:lnTo>
                  <a:pt x="855" y="444"/>
                </a:lnTo>
                <a:lnTo>
                  <a:pt x="1092" y="44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5" name="Freeform 41"/>
          <p:cNvSpPr>
            <a:spLocks/>
          </p:cNvSpPr>
          <p:nvPr/>
        </p:nvSpPr>
        <p:spPr bwMode="auto">
          <a:xfrm>
            <a:off x="2971800" y="2774951"/>
            <a:ext cx="5567363" cy="1830388"/>
          </a:xfrm>
          <a:custGeom>
            <a:avLst/>
            <a:gdLst>
              <a:gd name="T0" fmla="*/ 3399 w 3507"/>
              <a:gd name="T1" fmla="*/ 234 h 1153"/>
              <a:gd name="T2" fmla="*/ 3506 w 3507"/>
              <a:gd name="T3" fmla="*/ 234 h 1153"/>
              <a:gd name="T4" fmla="*/ 3504 w 3507"/>
              <a:gd name="T5" fmla="*/ 1152 h 1153"/>
              <a:gd name="T6" fmla="*/ 0 w 3507"/>
              <a:gd name="T7" fmla="*/ 1152 h 1153"/>
              <a:gd name="T8" fmla="*/ 0 w 3507"/>
              <a:gd name="T9" fmla="*/ 0 h 1153"/>
              <a:gd name="T10" fmla="*/ 240 w 3507"/>
              <a:gd name="T11" fmla="*/ 0 h 1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7"/>
              <a:gd name="T19" fmla="*/ 0 h 1153"/>
              <a:gd name="T20" fmla="*/ 3507 w 3507"/>
              <a:gd name="T21" fmla="*/ 1153 h 1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7" h="1153">
                <a:moveTo>
                  <a:pt x="3399" y="234"/>
                </a:moveTo>
                <a:lnTo>
                  <a:pt x="3506" y="234"/>
                </a:lnTo>
                <a:lnTo>
                  <a:pt x="3504" y="1152"/>
                </a:lnTo>
                <a:lnTo>
                  <a:pt x="0" y="115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6" name="Rectangle 42"/>
          <p:cNvSpPr>
            <a:spLocks noChangeArrowheads="1"/>
          </p:cNvSpPr>
          <p:nvPr/>
        </p:nvSpPr>
        <p:spPr bwMode="auto">
          <a:xfrm>
            <a:off x="4811713" y="4965701"/>
            <a:ext cx="6953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Op2Sel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57" name="Rectangle 43"/>
          <p:cNvSpPr>
            <a:spLocks noChangeArrowheads="1"/>
          </p:cNvSpPr>
          <p:nvPr/>
        </p:nvSpPr>
        <p:spPr bwMode="auto">
          <a:xfrm>
            <a:off x="2020888" y="1939926"/>
            <a:ext cx="6810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i="1">
                <a:solidFill>
                  <a:srgbClr val="56127A"/>
                </a:solidFill>
              </a:rPr>
              <a:t>“base”</a:t>
            </a:r>
          </a:p>
        </p:txBody>
      </p:sp>
      <p:sp>
        <p:nvSpPr>
          <p:cNvPr id="68658" name="Rectangle 44"/>
          <p:cNvSpPr>
            <a:spLocks noChangeArrowheads="1"/>
          </p:cNvSpPr>
          <p:nvPr/>
        </p:nvSpPr>
        <p:spPr bwMode="auto">
          <a:xfrm>
            <a:off x="2098675" y="3136901"/>
            <a:ext cx="4937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i="1">
                <a:solidFill>
                  <a:srgbClr val="56127A"/>
                </a:solidFill>
              </a:rPr>
              <a:t>disp</a:t>
            </a:r>
          </a:p>
        </p:txBody>
      </p:sp>
      <p:sp>
        <p:nvSpPr>
          <p:cNvPr id="68659" name="Oval 45"/>
          <p:cNvSpPr>
            <a:spLocks noChangeArrowheads="1"/>
          </p:cNvSpPr>
          <p:nvPr/>
        </p:nvSpPr>
        <p:spPr bwMode="auto">
          <a:xfrm>
            <a:off x="4464050" y="2781301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0" name="Oval 46"/>
          <p:cNvSpPr>
            <a:spLocks noChangeArrowheads="1"/>
          </p:cNvSpPr>
          <p:nvPr/>
        </p:nvSpPr>
        <p:spPr bwMode="auto">
          <a:xfrm>
            <a:off x="6369050" y="2616201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1" name="Line 47"/>
          <p:cNvSpPr>
            <a:spLocks noChangeShapeType="1"/>
          </p:cNvSpPr>
          <p:nvPr/>
        </p:nvSpPr>
        <p:spPr bwMode="auto">
          <a:xfrm flipV="1">
            <a:off x="3657600" y="3530601"/>
            <a:ext cx="0" cy="146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2" name="Rectangle 48"/>
          <p:cNvSpPr>
            <a:spLocks noChangeArrowheads="1"/>
          </p:cNvSpPr>
          <p:nvPr/>
        </p:nvSpPr>
        <p:spPr bwMode="auto">
          <a:xfrm>
            <a:off x="3351213" y="4960938"/>
            <a:ext cx="7048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ImmSel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63" name="Rectangle 49"/>
          <p:cNvSpPr>
            <a:spLocks noChangeArrowheads="1"/>
          </p:cNvSpPr>
          <p:nvPr/>
        </p:nvSpPr>
        <p:spPr bwMode="auto">
          <a:xfrm>
            <a:off x="1751013" y="4960938"/>
            <a:ext cx="7493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68664" name="Line 50"/>
          <p:cNvSpPr>
            <a:spLocks noChangeShapeType="1"/>
          </p:cNvSpPr>
          <p:nvPr/>
        </p:nvSpPr>
        <p:spPr bwMode="auto">
          <a:xfrm flipH="1">
            <a:off x="2593975" y="2774951"/>
            <a:ext cx="8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5" name="Freeform 51"/>
          <p:cNvSpPr>
            <a:spLocks/>
          </p:cNvSpPr>
          <p:nvPr/>
        </p:nvSpPr>
        <p:spPr bwMode="auto">
          <a:xfrm>
            <a:off x="5038725" y="2698751"/>
            <a:ext cx="230188" cy="458788"/>
          </a:xfrm>
          <a:custGeom>
            <a:avLst/>
            <a:gdLst>
              <a:gd name="T0" fmla="*/ 144 w 145"/>
              <a:gd name="T1" fmla="*/ 48 h 289"/>
              <a:gd name="T2" fmla="*/ 144 w 145"/>
              <a:gd name="T3" fmla="*/ 240 h 289"/>
              <a:gd name="T4" fmla="*/ 0 w 145"/>
              <a:gd name="T5" fmla="*/ 288 h 289"/>
              <a:gd name="T6" fmla="*/ 0 w 145"/>
              <a:gd name="T7" fmla="*/ 0 h 289"/>
              <a:gd name="T8" fmla="*/ 144 w 145"/>
              <a:gd name="T9" fmla="*/ 48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89"/>
              <a:gd name="T17" fmla="*/ 145 w 145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6" name="Line 52"/>
          <p:cNvSpPr>
            <a:spLocks noChangeShapeType="1"/>
          </p:cNvSpPr>
          <p:nvPr/>
        </p:nvSpPr>
        <p:spPr bwMode="auto">
          <a:xfrm flipH="1">
            <a:off x="5254625" y="2927351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7" name="Rectangle 53"/>
          <p:cNvSpPr>
            <a:spLocks noChangeArrowheads="1"/>
          </p:cNvSpPr>
          <p:nvPr/>
        </p:nvSpPr>
        <p:spPr bwMode="auto">
          <a:xfrm>
            <a:off x="4164013" y="4960938"/>
            <a:ext cx="7477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FuncSel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68" name="Line 54"/>
          <p:cNvSpPr>
            <a:spLocks noChangeShapeType="1"/>
          </p:cNvSpPr>
          <p:nvPr/>
        </p:nvSpPr>
        <p:spPr bwMode="auto">
          <a:xfrm flipV="1">
            <a:off x="4457700" y="3911601"/>
            <a:ext cx="0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9" name="Line 55"/>
          <p:cNvSpPr>
            <a:spLocks noChangeShapeType="1"/>
          </p:cNvSpPr>
          <p:nvPr/>
        </p:nvSpPr>
        <p:spPr bwMode="auto">
          <a:xfrm>
            <a:off x="5143500" y="3136901"/>
            <a:ext cx="0" cy="1828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0" name="Line 56"/>
          <p:cNvSpPr>
            <a:spLocks noChangeShapeType="1"/>
          </p:cNvSpPr>
          <p:nvPr/>
        </p:nvSpPr>
        <p:spPr bwMode="auto">
          <a:xfrm>
            <a:off x="2058988" y="3744913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671" name="Group 57"/>
          <p:cNvGrpSpPr>
            <a:grpSpLocks/>
          </p:cNvGrpSpPr>
          <p:nvPr/>
        </p:nvGrpSpPr>
        <p:grpSpPr bwMode="auto">
          <a:xfrm>
            <a:off x="4141788" y="3581401"/>
            <a:ext cx="671513" cy="361950"/>
            <a:chOff x="2576" y="2405"/>
            <a:chExt cx="423" cy="228"/>
          </a:xfrm>
        </p:grpSpPr>
        <p:sp>
          <p:nvSpPr>
            <p:cNvPr id="68716" name="Rectangle 58"/>
            <p:cNvSpPr>
              <a:spLocks noChangeArrowheads="1"/>
            </p:cNvSpPr>
            <p:nvPr/>
          </p:nvSpPr>
          <p:spPr bwMode="auto">
            <a:xfrm>
              <a:off x="2609" y="2405"/>
              <a:ext cx="361" cy="1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17" name="Rectangle 59"/>
            <p:cNvSpPr>
              <a:spLocks noChangeArrowheads="1"/>
            </p:cNvSpPr>
            <p:nvPr/>
          </p:nvSpPr>
          <p:spPr bwMode="auto">
            <a:xfrm>
              <a:off x="2576" y="2405"/>
              <a:ext cx="423" cy="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Control</a:t>
              </a:r>
            </a:p>
          </p:txBody>
        </p:sp>
      </p:grpSp>
      <p:grpSp>
        <p:nvGrpSpPr>
          <p:cNvPr id="68672" name="Group 60"/>
          <p:cNvGrpSpPr>
            <a:grpSpLocks/>
          </p:cNvGrpSpPr>
          <p:nvPr/>
        </p:nvGrpSpPr>
        <p:grpSpPr bwMode="auto">
          <a:xfrm>
            <a:off x="5372100" y="2381251"/>
            <a:ext cx="477838" cy="603250"/>
            <a:chOff x="3384" y="1500"/>
            <a:chExt cx="301" cy="380"/>
          </a:xfrm>
        </p:grpSpPr>
        <p:sp>
          <p:nvSpPr>
            <p:cNvPr id="68714" name="Freeform 63"/>
            <p:cNvSpPr>
              <a:spLocks/>
            </p:cNvSpPr>
            <p:nvPr/>
          </p:nvSpPr>
          <p:spPr bwMode="auto">
            <a:xfrm>
              <a:off x="3407" y="1500"/>
              <a:ext cx="236" cy="380"/>
            </a:xfrm>
            <a:custGeom>
              <a:avLst/>
              <a:gdLst>
                <a:gd name="T0" fmla="*/ 0 w 236"/>
                <a:gd name="T1" fmla="*/ 0 h 380"/>
                <a:gd name="T2" fmla="*/ 0 w 236"/>
                <a:gd name="T3" fmla="*/ 158 h 380"/>
                <a:gd name="T4" fmla="*/ 47 w 236"/>
                <a:gd name="T5" fmla="*/ 190 h 380"/>
                <a:gd name="T6" fmla="*/ 0 w 236"/>
                <a:gd name="T7" fmla="*/ 221 h 380"/>
                <a:gd name="T8" fmla="*/ 0 w 236"/>
                <a:gd name="T9" fmla="*/ 379 h 380"/>
                <a:gd name="T10" fmla="*/ 235 w 236"/>
                <a:gd name="T11" fmla="*/ 284 h 380"/>
                <a:gd name="T12" fmla="*/ 235 w 236"/>
                <a:gd name="T13" fmla="*/ 95 h 380"/>
                <a:gd name="T14" fmla="*/ 0 w 236"/>
                <a:gd name="T15" fmla="*/ 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380"/>
                <a:gd name="T26" fmla="*/ 236 w 236"/>
                <a:gd name="T27" fmla="*/ 380 h 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380">
                  <a:moveTo>
                    <a:pt x="0" y="0"/>
                  </a:moveTo>
                  <a:lnTo>
                    <a:pt x="0" y="158"/>
                  </a:lnTo>
                  <a:lnTo>
                    <a:pt x="47" y="190"/>
                  </a:lnTo>
                  <a:lnTo>
                    <a:pt x="0" y="221"/>
                  </a:lnTo>
                  <a:lnTo>
                    <a:pt x="0" y="379"/>
                  </a:lnTo>
                  <a:lnTo>
                    <a:pt x="235" y="284"/>
                  </a:lnTo>
                  <a:lnTo>
                    <a:pt x="235" y="9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15" name="Rectangle 64"/>
            <p:cNvSpPr>
              <a:spLocks noChangeArrowheads="1"/>
            </p:cNvSpPr>
            <p:nvPr/>
          </p:nvSpPr>
          <p:spPr bwMode="auto">
            <a:xfrm>
              <a:off x="3384" y="1618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68673" name="Line 65"/>
          <p:cNvSpPr>
            <a:spLocks noChangeShapeType="1"/>
          </p:cNvSpPr>
          <p:nvPr/>
        </p:nvSpPr>
        <p:spPr bwMode="auto">
          <a:xfrm>
            <a:off x="1903413" y="2693988"/>
            <a:ext cx="153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4" name="Rectangle 66"/>
          <p:cNvSpPr>
            <a:spLocks noChangeArrowheads="1"/>
          </p:cNvSpPr>
          <p:nvPr/>
        </p:nvSpPr>
        <p:spPr bwMode="auto">
          <a:xfrm>
            <a:off x="741363" y="1517651"/>
            <a:ext cx="4270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0x4</a:t>
            </a:r>
          </a:p>
        </p:txBody>
      </p:sp>
      <p:sp>
        <p:nvSpPr>
          <p:cNvPr id="68675" name="Freeform 67"/>
          <p:cNvSpPr>
            <a:spLocks/>
          </p:cNvSpPr>
          <p:nvPr/>
        </p:nvSpPr>
        <p:spPr bwMode="auto">
          <a:xfrm>
            <a:off x="1162050" y="1558926"/>
            <a:ext cx="382588" cy="611188"/>
          </a:xfrm>
          <a:custGeom>
            <a:avLst/>
            <a:gdLst>
              <a:gd name="T0" fmla="*/ 0 w 241"/>
              <a:gd name="T1" fmla="*/ 0 h 385"/>
              <a:gd name="T2" fmla="*/ 0 w 241"/>
              <a:gd name="T3" fmla="*/ 160 h 385"/>
              <a:gd name="T4" fmla="*/ 48 w 241"/>
              <a:gd name="T5" fmla="*/ 192 h 385"/>
              <a:gd name="T6" fmla="*/ 0 w 241"/>
              <a:gd name="T7" fmla="*/ 224 h 385"/>
              <a:gd name="T8" fmla="*/ 0 w 241"/>
              <a:gd name="T9" fmla="*/ 384 h 385"/>
              <a:gd name="T10" fmla="*/ 240 w 241"/>
              <a:gd name="T11" fmla="*/ 288 h 385"/>
              <a:gd name="T12" fmla="*/ 240 w 241"/>
              <a:gd name="T13" fmla="*/ 96 h 385"/>
              <a:gd name="T14" fmla="*/ 0 w 241"/>
              <a:gd name="T15" fmla="*/ 0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1"/>
              <a:gd name="T25" fmla="*/ 0 h 385"/>
              <a:gd name="T26" fmla="*/ 241 w 241"/>
              <a:gd name="T27" fmla="*/ 385 h 3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6" name="Line 68"/>
          <p:cNvSpPr>
            <a:spLocks noChangeShapeType="1"/>
          </p:cNvSpPr>
          <p:nvPr/>
        </p:nvSpPr>
        <p:spPr bwMode="auto">
          <a:xfrm>
            <a:off x="1092200" y="1635126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7" name="Rectangle 69"/>
          <p:cNvSpPr>
            <a:spLocks noChangeArrowheads="1"/>
          </p:cNvSpPr>
          <p:nvPr/>
        </p:nvSpPr>
        <p:spPr bwMode="auto">
          <a:xfrm>
            <a:off x="1162050" y="1768476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68678" name="Rectangle 70"/>
          <p:cNvSpPr>
            <a:spLocks noChangeArrowheads="1"/>
          </p:cNvSpPr>
          <p:nvPr/>
        </p:nvSpPr>
        <p:spPr bwMode="auto">
          <a:xfrm>
            <a:off x="525463" y="2940051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8679" name="Line 71"/>
          <p:cNvSpPr>
            <a:spLocks noChangeShapeType="1"/>
          </p:cNvSpPr>
          <p:nvPr/>
        </p:nvSpPr>
        <p:spPr bwMode="auto">
          <a:xfrm>
            <a:off x="725488" y="2867026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680" name="Group 72"/>
          <p:cNvGrpSpPr>
            <a:grpSpLocks/>
          </p:cNvGrpSpPr>
          <p:nvPr/>
        </p:nvGrpSpPr>
        <p:grpSpPr bwMode="auto">
          <a:xfrm>
            <a:off x="536575" y="2286001"/>
            <a:ext cx="1416050" cy="1060450"/>
            <a:chOff x="942" y="1554"/>
            <a:chExt cx="892" cy="668"/>
          </a:xfrm>
        </p:grpSpPr>
        <p:sp>
          <p:nvSpPr>
            <p:cNvPr id="68702" name="Freeform 73"/>
            <p:cNvSpPr>
              <a:spLocks/>
            </p:cNvSpPr>
            <p:nvPr/>
          </p:nvSpPr>
          <p:spPr bwMode="auto">
            <a:xfrm>
              <a:off x="1127" y="1738"/>
              <a:ext cx="193" cy="1"/>
            </a:xfrm>
            <a:custGeom>
              <a:avLst/>
              <a:gdLst>
                <a:gd name="T0" fmla="*/ 0 w 193"/>
                <a:gd name="T1" fmla="*/ 0 h 1"/>
                <a:gd name="T2" fmla="*/ 144 w 193"/>
                <a:gd name="T3" fmla="*/ 0 h 1"/>
                <a:gd name="T4" fmla="*/ 192 w 193"/>
                <a:gd name="T5" fmla="*/ 0 h 1"/>
                <a:gd name="T6" fmla="*/ 0 60000 65536"/>
                <a:gd name="T7" fmla="*/ 0 60000 65536"/>
                <a:gd name="T8" fmla="*/ 0 60000 65536"/>
                <a:gd name="T9" fmla="*/ 0 w 193"/>
                <a:gd name="T10" fmla="*/ 0 h 1"/>
                <a:gd name="T11" fmla="*/ 193 w 19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703" name="Group 74"/>
            <p:cNvGrpSpPr>
              <a:grpSpLocks/>
            </p:cNvGrpSpPr>
            <p:nvPr/>
          </p:nvGrpSpPr>
          <p:grpSpPr bwMode="auto">
            <a:xfrm>
              <a:off x="1298" y="1621"/>
              <a:ext cx="536" cy="601"/>
              <a:chOff x="1298" y="1621"/>
              <a:chExt cx="536" cy="601"/>
            </a:xfrm>
          </p:grpSpPr>
          <p:sp>
            <p:nvSpPr>
              <p:cNvPr id="68708" name="Rectangle 75"/>
              <p:cNvSpPr>
                <a:spLocks noChangeArrowheads="1"/>
              </p:cNvSpPr>
              <p:nvPr/>
            </p:nvSpPr>
            <p:spPr bwMode="auto">
              <a:xfrm>
                <a:off x="1331" y="16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09" name="Rectangle 76"/>
              <p:cNvSpPr>
                <a:spLocks noChangeArrowheads="1"/>
              </p:cNvSpPr>
              <p:nvPr/>
            </p:nvSpPr>
            <p:spPr bwMode="auto">
              <a:xfrm>
                <a:off x="1298" y="1621"/>
                <a:ext cx="306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addr</a:t>
                </a:r>
              </a:p>
            </p:txBody>
          </p:sp>
          <p:sp>
            <p:nvSpPr>
              <p:cNvPr id="68710" name="Rectangle 77"/>
              <p:cNvSpPr>
                <a:spLocks noChangeArrowheads="1"/>
              </p:cNvSpPr>
              <p:nvPr/>
            </p:nvSpPr>
            <p:spPr bwMode="auto">
              <a:xfrm>
                <a:off x="1571" y="1725"/>
                <a:ext cx="26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inst</a:t>
                </a:r>
              </a:p>
            </p:txBody>
          </p:sp>
          <p:sp>
            <p:nvSpPr>
              <p:cNvPr id="68711" name="Rectangle 78"/>
              <p:cNvSpPr>
                <a:spLocks noChangeArrowheads="1"/>
              </p:cNvSpPr>
              <p:nvPr/>
            </p:nvSpPr>
            <p:spPr bwMode="auto">
              <a:xfrm>
                <a:off x="1305" y="1898"/>
                <a:ext cx="518" cy="32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Inst.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Memory</a:t>
                </a:r>
              </a:p>
            </p:txBody>
          </p:sp>
        </p:grpSp>
        <p:sp>
          <p:nvSpPr>
            <p:cNvPr id="68704" name="Rectangle 79"/>
            <p:cNvSpPr>
              <a:spLocks noChangeArrowheads="1"/>
            </p:cNvSpPr>
            <p:nvPr/>
          </p:nvSpPr>
          <p:spPr bwMode="auto">
            <a:xfrm>
              <a:off x="991" y="1554"/>
              <a:ext cx="128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05" name="Line 80"/>
            <p:cNvSpPr>
              <a:spLocks noChangeShapeType="1"/>
            </p:cNvSpPr>
            <p:nvPr/>
          </p:nvSpPr>
          <p:spPr bwMode="auto">
            <a:xfrm>
              <a:off x="1135" y="1738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06" name="Rectangle 81"/>
            <p:cNvSpPr>
              <a:spLocks noChangeArrowheads="1"/>
            </p:cNvSpPr>
            <p:nvPr/>
          </p:nvSpPr>
          <p:spPr bwMode="auto">
            <a:xfrm>
              <a:off x="942" y="1664"/>
              <a:ext cx="247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68707" name="Freeform 82"/>
            <p:cNvSpPr>
              <a:spLocks/>
            </p:cNvSpPr>
            <p:nvPr/>
          </p:nvSpPr>
          <p:spPr bwMode="auto">
            <a:xfrm>
              <a:off x="1031" y="1874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24 w 49"/>
                <a:gd name="T3" fmla="*/ 0 h 49"/>
                <a:gd name="T4" fmla="*/ 48 w 49"/>
                <a:gd name="T5" fmla="*/ 48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81" name="Freeform 83"/>
          <p:cNvSpPr>
            <a:spLocks/>
          </p:cNvSpPr>
          <p:nvPr/>
        </p:nvSpPr>
        <p:spPr bwMode="auto">
          <a:xfrm>
            <a:off x="895350" y="2057401"/>
            <a:ext cx="266700" cy="528638"/>
          </a:xfrm>
          <a:custGeom>
            <a:avLst/>
            <a:gdLst>
              <a:gd name="T0" fmla="*/ 1 w 168"/>
              <a:gd name="T1" fmla="*/ 333 h 333"/>
              <a:gd name="T2" fmla="*/ 0 w 168"/>
              <a:gd name="T3" fmla="*/ 5 h 333"/>
              <a:gd name="T4" fmla="*/ 5 w 168"/>
              <a:gd name="T5" fmla="*/ 0 h 333"/>
              <a:gd name="T6" fmla="*/ 168 w 168"/>
              <a:gd name="T7" fmla="*/ 4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3"/>
              <a:gd name="T14" fmla="*/ 168 w 168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3">
                <a:moveTo>
                  <a:pt x="1" y="333"/>
                </a:moveTo>
                <a:lnTo>
                  <a:pt x="0" y="5"/>
                </a:lnTo>
                <a:lnTo>
                  <a:pt x="5" y="0"/>
                </a:lnTo>
                <a:lnTo>
                  <a:pt x="168" y="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2" name="Freeform 84"/>
          <p:cNvSpPr>
            <a:spLocks/>
          </p:cNvSpPr>
          <p:nvPr/>
        </p:nvSpPr>
        <p:spPr bwMode="auto">
          <a:xfrm>
            <a:off x="330200" y="1270001"/>
            <a:ext cx="1455738" cy="1341438"/>
          </a:xfrm>
          <a:custGeom>
            <a:avLst/>
            <a:gdLst>
              <a:gd name="T0" fmla="*/ 762 w 917"/>
              <a:gd name="T1" fmla="*/ 410 h 845"/>
              <a:gd name="T2" fmla="*/ 917 w 917"/>
              <a:gd name="T3" fmla="*/ 410 h 845"/>
              <a:gd name="T4" fmla="*/ 915 w 917"/>
              <a:gd name="T5" fmla="*/ 1 h 845"/>
              <a:gd name="T6" fmla="*/ 641 w 917"/>
              <a:gd name="T7" fmla="*/ 0 h 845"/>
              <a:gd name="T8" fmla="*/ 2 w 917"/>
              <a:gd name="T9" fmla="*/ 1 h 845"/>
              <a:gd name="T10" fmla="*/ 0 w 917"/>
              <a:gd name="T11" fmla="*/ 845 h 845"/>
              <a:gd name="T12" fmla="*/ 177 w 917"/>
              <a:gd name="T13" fmla="*/ 845 h 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7"/>
              <a:gd name="T22" fmla="*/ 0 h 845"/>
              <a:gd name="T23" fmla="*/ 917 w 917"/>
              <a:gd name="T24" fmla="*/ 845 h 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7" h="845">
                <a:moveTo>
                  <a:pt x="762" y="410"/>
                </a:moveTo>
                <a:lnTo>
                  <a:pt x="917" y="410"/>
                </a:lnTo>
                <a:lnTo>
                  <a:pt x="915" y="1"/>
                </a:lnTo>
                <a:lnTo>
                  <a:pt x="641" y="0"/>
                </a:lnTo>
                <a:lnTo>
                  <a:pt x="2" y="1"/>
                </a:lnTo>
                <a:lnTo>
                  <a:pt x="0" y="845"/>
                </a:lnTo>
                <a:lnTo>
                  <a:pt x="177" y="84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3" name="Rectangle 85"/>
          <p:cNvSpPr>
            <a:spLocks noChangeArrowheads="1"/>
          </p:cNvSpPr>
          <p:nvPr/>
        </p:nvSpPr>
        <p:spPr bwMode="auto">
          <a:xfrm>
            <a:off x="3298825" y="1239838"/>
            <a:ext cx="10096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RegWriteEn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84" name="Rectangle 86"/>
          <p:cNvSpPr>
            <a:spLocks noChangeArrowheads="1"/>
          </p:cNvSpPr>
          <p:nvPr/>
        </p:nvSpPr>
        <p:spPr bwMode="auto">
          <a:xfrm>
            <a:off x="3275013" y="1563688"/>
            <a:ext cx="336550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8685" name="Line 87"/>
          <p:cNvSpPr>
            <a:spLocks noChangeShapeType="1"/>
          </p:cNvSpPr>
          <p:nvPr/>
        </p:nvSpPr>
        <p:spPr bwMode="auto">
          <a:xfrm>
            <a:off x="3425825" y="1822451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6" name="Freeform 88"/>
          <p:cNvSpPr>
            <a:spLocks/>
          </p:cNvSpPr>
          <p:nvPr/>
        </p:nvSpPr>
        <p:spPr bwMode="auto">
          <a:xfrm>
            <a:off x="3695700" y="1595438"/>
            <a:ext cx="1588" cy="369888"/>
          </a:xfrm>
          <a:custGeom>
            <a:avLst/>
            <a:gdLst>
              <a:gd name="T0" fmla="*/ 0 w 1"/>
              <a:gd name="T1" fmla="*/ 0 h 233"/>
              <a:gd name="T2" fmla="*/ 0 w 1"/>
              <a:gd name="T3" fmla="*/ 232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0"/>
                </a:moveTo>
                <a:lnTo>
                  <a:pt x="0" y="23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7" name="Rectangle 89"/>
          <p:cNvSpPr>
            <a:spLocks noChangeArrowheads="1"/>
          </p:cNvSpPr>
          <p:nvPr/>
        </p:nvSpPr>
        <p:spPr bwMode="auto">
          <a:xfrm>
            <a:off x="3362325" y="1962151"/>
            <a:ext cx="584200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8" name="Rectangle 90"/>
          <p:cNvSpPr>
            <a:spLocks noChangeArrowheads="1"/>
          </p:cNvSpPr>
          <p:nvPr/>
        </p:nvSpPr>
        <p:spPr bwMode="auto">
          <a:xfrm>
            <a:off x="3614738" y="2359026"/>
            <a:ext cx="4016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rd1</a:t>
            </a:r>
          </a:p>
        </p:txBody>
      </p:sp>
      <p:sp>
        <p:nvSpPr>
          <p:cNvPr id="68689" name="Rectangle 91"/>
          <p:cNvSpPr>
            <a:spLocks noChangeArrowheads="1"/>
          </p:cNvSpPr>
          <p:nvPr/>
        </p:nvSpPr>
        <p:spPr bwMode="auto">
          <a:xfrm>
            <a:off x="3336925" y="2794001"/>
            <a:ext cx="655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56127A"/>
                </a:solidFill>
              </a:rPr>
              <a:t>GPRs</a:t>
            </a:r>
          </a:p>
        </p:txBody>
      </p:sp>
      <p:sp>
        <p:nvSpPr>
          <p:cNvPr id="68690" name="Rectangle 92"/>
          <p:cNvSpPr>
            <a:spLocks noChangeArrowheads="1"/>
          </p:cNvSpPr>
          <p:nvPr/>
        </p:nvSpPr>
        <p:spPr bwMode="auto">
          <a:xfrm>
            <a:off x="3309938" y="2047876"/>
            <a:ext cx="3921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rs1</a:t>
            </a:r>
          </a:p>
        </p:txBody>
      </p:sp>
      <p:sp>
        <p:nvSpPr>
          <p:cNvPr id="68691" name="Rectangle 93"/>
          <p:cNvSpPr>
            <a:spLocks noChangeArrowheads="1"/>
          </p:cNvSpPr>
          <p:nvPr/>
        </p:nvSpPr>
        <p:spPr bwMode="auto">
          <a:xfrm>
            <a:off x="3309938" y="2200276"/>
            <a:ext cx="3921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rs2</a:t>
            </a:r>
          </a:p>
        </p:txBody>
      </p:sp>
      <p:sp>
        <p:nvSpPr>
          <p:cNvPr id="68692" name="Rectangle 94"/>
          <p:cNvSpPr>
            <a:spLocks noChangeArrowheads="1"/>
          </p:cNvSpPr>
          <p:nvPr/>
        </p:nvSpPr>
        <p:spPr bwMode="auto">
          <a:xfrm>
            <a:off x="3309938" y="2492376"/>
            <a:ext cx="3794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wa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93" name="Rectangle 95"/>
          <p:cNvSpPr>
            <a:spLocks noChangeArrowheads="1"/>
          </p:cNvSpPr>
          <p:nvPr/>
        </p:nvSpPr>
        <p:spPr bwMode="auto">
          <a:xfrm>
            <a:off x="3309938" y="2641601"/>
            <a:ext cx="3762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wd</a:t>
            </a:r>
          </a:p>
        </p:txBody>
      </p:sp>
      <p:sp>
        <p:nvSpPr>
          <p:cNvPr id="68694" name="Rectangle 96"/>
          <p:cNvSpPr>
            <a:spLocks noChangeArrowheads="1"/>
          </p:cNvSpPr>
          <p:nvPr/>
        </p:nvSpPr>
        <p:spPr bwMode="auto">
          <a:xfrm>
            <a:off x="3622675" y="2643188"/>
            <a:ext cx="4016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rd2</a:t>
            </a:r>
          </a:p>
        </p:txBody>
      </p:sp>
      <p:sp>
        <p:nvSpPr>
          <p:cNvPr id="68695" name="Rectangle 97"/>
          <p:cNvSpPr>
            <a:spLocks noChangeArrowheads="1"/>
          </p:cNvSpPr>
          <p:nvPr/>
        </p:nvSpPr>
        <p:spPr bwMode="auto">
          <a:xfrm>
            <a:off x="3513138" y="1882776"/>
            <a:ext cx="3762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we</a:t>
            </a:r>
          </a:p>
        </p:txBody>
      </p:sp>
      <p:sp>
        <p:nvSpPr>
          <p:cNvPr id="68696" name="Line 98"/>
          <p:cNvSpPr>
            <a:spLocks noChangeShapeType="1"/>
          </p:cNvSpPr>
          <p:nvPr/>
        </p:nvSpPr>
        <p:spPr bwMode="auto">
          <a:xfrm>
            <a:off x="3419475" y="2825751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7" name="Rectangle 99"/>
          <p:cNvSpPr>
            <a:spLocks noChangeArrowheads="1"/>
          </p:cNvSpPr>
          <p:nvPr/>
        </p:nvSpPr>
        <p:spPr bwMode="auto">
          <a:xfrm>
            <a:off x="3351213" y="3198813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8" name="Rectangle 100"/>
          <p:cNvSpPr>
            <a:spLocks noChangeArrowheads="1"/>
          </p:cNvSpPr>
          <p:nvPr/>
        </p:nvSpPr>
        <p:spPr bwMode="auto">
          <a:xfrm>
            <a:off x="3376613" y="3186113"/>
            <a:ext cx="611188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56127A"/>
                </a:solidFill>
              </a:rPr>
              <a:t>Imm</a:t>
            </a:r>
            <a:endParaRPr lang="en-US" sz="1200" dirty="0">
              <a:solidFill>
                <a:srgbClr val="56127A"/>
              </a:solidFill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Select</a:t>
            </a:r>
            <a:endParaRPr lang="en-US" sz="1200" dirty="0">
              <a:solidFill>
                <a:srgbClr val="56127A"/>
              </a:solidFill>
            </a:endParaRPr>
          </a:p>
        </p:txBody>
      </p:sp>
      <p:grpSp>
        <p:nvGrpSpPr>
          <p:cNvPr id="68699" name="Group 101"/>
          <p:cNvGrpSpPr>
            <a:grpSpLocks/>
          </p:cNvGrpSpPr>
          <p:nvPr/>
        </p:nvGrpSpPr>
        <p:grpSpPr bwMode="auto">
          <a:xfrm>
            <a:off x="3384550" y="1962151"/>
            <a:ext cx="80963" cy="87313"/>
            <a:chOff x="2815" y="1407"/>
            <a:chExt cx="51" cy="55"/>
          </a:xfrm>
        </p:grpSpPr>
        <p:sp>
          <p:nvSpPr>
            <p:cNvPr id="68700" name="Line 102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01" name="Line 103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4"/>
          <p:cNvGrpSpPr>
            <a:grpSpLocks/>
          </p:cNvGrpSpPr>
          <p:nvPr/>
        </p:nvGrpSpPr>
        <p:grpSpPr bwMode="auto">
          <a:xfrm>
            <a:off x="6678613" y="1270000"/>
            <a:ext cx="973137" cy="2349500"/>
            <a:chOff x="4207" y="800"/>
            <a:chExt cx="613" cy="1480"/>
          </a:xfrm>
        </p:grpSpPr>
        <p:sp>
          <p:nvSpPr>
            <p:cNvPr id="68624" name="Rectangle 105"/>
            <p:cNvSpPr>
              <a:spLocks noChangeArrowheads="1"/>
            </p:cNvSpPr>
            <p:nvPr/>
          </p:nvSpPr>
          <p:spPr bwMode="auto">
            <a:xfrm>
              <a:off x="4207" y="1256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8625" name="Line 106"/>
            <p:cNvSpPr>
              <a:spLocks noChangeShapeType="1"/>
            </p:cNvSpPr>
            <p:nvPr/>
          </p:nvSpPr>
          <p:spPr bwMode="auto">
            <a:xfrm>
              <a:off x="4340" y="1448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Rectangle 107"/>
            <p:cNvSpPr>
              <a:spLocks noChangeArrowheads="1"/>
            </p:cNvSpPr>
            <p:nvPr/>
          </p:nvSpPr>
          <p:spPr bwMode="auto">
            <a:xfrm>
              <a:off x="4247" y="800"/>
              <a:ext cx="5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>
                  <a:solidFill>
                    <a:srgbClr val="56127A"/>
                  </a:solidFill>
                </a:rPr>
                <a:t>MemWrite</a:t>
              </a:r>
            </a:p>
          </p:txBody>
        </p:sp>
        <p:sp>
          <p:nvSpPr>
            <p:cNvPr id="68627" name="Freeform 108"/>
            <p:cNvSpPr>
              <a:spLocks/>
            </p:cNvSpPr>
            <p:nvPr/>
          </p:nvSpPr>
          <p:spPr bwMode="auto">
            <a:xfrm>
              <a:off x="4496" y="972"/>
              <a:ext cx="1" cy="553"/>
            </a:xfrm>
            <a:custGeom>
              <a:avLst/>
              <a:gdLst>
                <a:gd name="T0" fmla="*/ 0 w 1"/>
                <a:gd name="T1" fmla="*/ 0 h 553"/>
                <a:gd name="T2" fmla="*/ 0 w 1"/>
                <a:gd name="T3" fmla="*/ 552 h 553"/>
                <a:gd name="T4" fmla="*/ 0 60000 65536"/>
                <a:gd name="T5" fmla="*/ 0 60000 65536"/>
                <a:gd name="T6" fmla="*/ 0 w 1"/>
                <a:gd name="T7" fmla="*/ 0 h 553"/>
                <a:gd name="T8" fmla="*/ 1 w 1"/>
                <a:gd name="T9" fmla="*/ 553 h 5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53">
                  <a:moveTo>
                    <a:pt x="0" y="0"/>
                  </a:moveTo>
                  <a:lnTo>
                    <a:pt x="0" y="55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Rectangle 109"/>
            <p:cNvSpPr>
              <a:spLocks noChangeArrowheads="1"/>
            </p:cNvSpPr>
            <p:nvPr/>
          </p:nvSpPr>
          <p:spPr bwMode="auto">
            <a:xfrm>
              <a:off x="4280" y="1528"/>
              <a:ext cx="488" cy="7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Rectangle 110"/>
            <p:cNvSpPr>
              <a:spLocks noChangeArrowheads="1"/>
            </p:cNvSpPr>
            <p:nvPr/>
          </p:nvSpPr>
          <p:spPr bwMode="auto">
            <a:xfrm>
              <a:off x="4255" y="1574"/>
              <a:ext cx="3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addr</a:t>
              </a:r>
            </a:p>
          </p:txBody>
        </p:sp>
        <p:sp>
          <p:nvSpPr>
            <p:cNvPr id="68630" name="Rectangle 111"/>
            <p:cNvSpPr>
              <a:spLocks noChangeArrowheads="1"/>
            </p:cNvSpPr>
            <p:nvPr/>
          </p:nvSpPr>
          <p:spPr bwMode="auto">
            <a:xfrm>
              <a:off x="4255" y="2103"/>
              <a:ext cx="37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wdata</a:t>
              </a:r>
            </a:p>
          </p:txBody>
        </p:sp>
        <p:sp>
          <p:nvSpPr>
            <p:cNvPr id="68631" name="Rectangle 112"/>
            <p:cNvSpPr>
              <a:spLocks noChangeArrowheads="1"/>
            </p:cNvSpPr>
            <p:nvPr/>
          </p:nvSpPr>
          <p:spPr bwMode="auto">
            <a:xfrm>
              <a:off x="4474" y="1772"/>
              <a:ext cx="33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rdata</a:t>
              </a:r>
            </a:p>
          </p:txBody>
        </p:sp>
        <p:sp>
          <p:nvSpPr>
            <p:cNvPr id="68632" name="Rectangle 113"/>
            <p:cNvSpPr>
              <a:spLocks noChangeArrowheads="1"/>
            </p:cNvSpPr>
            <p:nvPr/>
          </p:nvSpPr>
          <p:spPr bwMode="auto">
            <a:xfrm>
              <a:off x="4271" y="1836"/>
              <a:ext cx="518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Data 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Memory</a:t>
              </a:r>
            </a:p>
          </p:txBody>
        </p:sp>
        <p:sp>
          <p:nvSpPr>
            <p:cNvPr id="68633" name="Rectangle 114"/>
            <p:cNvSpPr>
              <a:spLocks noChangeArrowheads="1"/>
            </p:cNvSpPr>
            <p:nvPr/>
          </p:nvSpPr>
          <p:spPr bwMode="auto">
            <a:xfrm>
              <a:off x="4375" y="1478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grpSp>
          <p:nvGrpSpPr>
            <p:cNvPr id="68634" name="Group 115"/>
            <p:cNvGrpSpPr>
              <a:grpSpLocks/>
            </p:cNvGrpSpPr>
            <p:nvPr/>
          </p:nvGrpSpPr>
          <p:grpSpPr bwMode="auto">
            <a:xfrm>
              <a:off x="4315" y="1526"/>
              <a:ext cx="51" cy="55"/>
              <a:chOff x="2815" y="1407"/>
              <a:chExt cx="51" cy="55"/>
            </a:xfrm>
          </p:grpSpPr>
          <p:sp>
            <p:nvSpPr>
              <p:cNvPr id="68635" name="Line 116"/>
              <p:cNvSpPr>
                <a:spLocks noChangeShapeType="1"/>
              </p:cNvSpPr>
              <p:nvPr/>
            </p:nvSpPr>
            <p:spPr bwMode="auto">
              <a:xfrm>
                <a:off x="2815" y="1407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36" name="Line 117"/>
              <p:cNvSpPr>
                <a:spLocks noChangeShapeType="1"/>
              </p:cNvSpPr>
              <p:nvPr/>
            </p:nvSpPr>
            <p:spPr bwMode="auto">
              <a:xfrm flipH="1">
                <a:off x="2842" y="1410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9" name="Group 4"/>
          <p:cNvGrpSpPr>
            <a:grpSpLocks/>
          </p:cNvGrpSpPr>
          <p:nvPr/>
        </p:nvGrpSpPr>
        <p:grpSpPr bwMode="auto">
          <a:xfrm>
            <a:off x="533400" y="5105400"/>
            <a:ext cx="8797921" cy="1179512"/>
            <a:chOff x="625" y="3481"/>
            <a:chExt cx="5542" cy="743"/>
          </a:xfrm>
        </p:grpSpPr>
        <p:sp>
          <p:nvSpPr>
            <p:cNvPr id="120" name="Rectangle 10"/>
            <p:cNvSpPr>
              <a:spLocks noChangeArrowheads="1"/>
            </p:cNvSpPr>
            <p:nvPr/>
          </p:nvSpPr>
          <p:spPr bwMode="auto">
            <a:xfrm>
              <a:off x="625" y="3895"/>
              <a:ext cx="361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rd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	 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rs1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immediate12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func3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opcode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 Load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grpSp>
          <p:nvGrpSpPr>
            <p:cNvPr id="121" name="Group 5"/>
            <p:cNvGrpSpPr>
              <a:grpSpLocks/>
            </p:cNvGrpSpPr>
            <p:nvPr/>
          </p:nvGrpSpPr>
          <p:grpSpPr bwMode="auto">
            <a:xfrm>
              <a:off x="640" y="3925"/>
              <a:ext cx="3029" cy="200"/>
              <a:chOff x="677" y="3989"/>
              <a:chExt cx="3029" cy="200"/>
            </a:xfrm>
          </p:grpSpPr>
          <p:sp>
            <p:nvSpPr>
              <p:cNvPr id="133" name="Rectangle 7"/>
              <p:cNvSpPr>
                <a:spLocks noChangeArrowheads="1"/>
              </p:cNvSpPr>
              <p:nvPr/>
            </p:nvSpPr>
            <p:spPr bwMode="auto">
              <a:xfrm>
                <a:off x="677" y="3989"/>
                <a:ext cx="3029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8"/>
              <p:cNvSpPr>
                <a:spLocks noChangeShapeType="1"/>
              </p:cNvSpPr>
              <p:nvPr/>
            </p:nvSpPr>
            <p:spPr bwMode="auto">
              <a:xfrm>
                <a:off x="1746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"/>
              <p:cNvSpPr>
                <a:spLocks noChangeShapeType="1"/>
              </p:cNvSpPr>
              <p:nvPr/>
            </p:nvSpPr>
            <p:spPr bwMode="auto">
              <a:xfrm>
                <a:off x="1242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3736" y="3993"/>
              <a:ext cx="17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637" y="3481"/>
              <a:ext cx="5530" cy="471"/>
              <a:chOff x="621" y="3721"/>
              <a:chExt cx="5530" cy="471"/>
            </a:xfrm>
          </p:grpSpPr>
          <p:sp>
            <p:nvSpPr>
              <p:cNvPr id="124" name="Rectangle 13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5" name="Group 14"/>
              <p:cNvGrpSpPr>
                <a:grpSpLocks/>
              </p:cNvGrpSpPr>
              <p:nvPr/>
            </p:nvGrpSpPr>
            <p:grpSpPr bwMode="auto">
              <a:xfrm>
                <a:off x="621" y="3721"/>
                <a:ext cx="5530" cy="407"/>
                <a:chOff x="621" y="3721"/>
                <a:chExt cx="5530" cy="407"/>
              </a:xfrm>
            </p:grpSpPr>
            <p:sp>
              <p:nvSpPr>
                <p:cNvPr id="1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21" y="3721"/>
                  <a:ext cx="5530" cy="40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5	   5	 5     </a:t>
                  </a:r>
                  <a:r>
                    <a:rPr lang="en-US" sz="1800" dirty="0" smtClean="0">
                      <a:solidFill>
                        <a:schemeClr val="tx1"/>
                      </a:solidFill>
                      <a:latin typeface="Verdana" charset="0"/>
                    </a:rPr>
                    <a:t>  7       3        7                      Addressing Mode</a:t>
                  </a:r>
                  <a:endParaRPr lang="en-US" sz="1800" dirty="0">
                    <a:solidFill>
                      <a:schemeClr val="tx1"/>
                    </a:solidFill>
                    <a:latin typeface="Verdana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imm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rs1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imm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dirty="0" smtClean="0">
                      <a:solidFill>
                        <a:srgbClr val="56127A"/>
                      </a:solidFill>
                      <a:latin typeface="Verdana" charset="0"/>
                    </a:rPr>
                    <a:t>func3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Store     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(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rs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) + displacement</a:t>
                  </a:r>
                </a:p>
              </p:txBody>
            </p:sp>
            <p:sp>
              <p:nvSpPr>
                <p:cNvPr id="127" name="Rectangle 16"/>
                <p:cNvSpPr>
                  <a:spLocks noChangeArrowheads="1"/>
                </p:cNvSpPr>
                <p:nvPr/>
              </p:nvSpPr>
              <p:spPr bwMode="auto">
                <a:xfrm>
                  <a:off x="62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4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18"/>
                <p:cNvSpPr>
                  <a:spLocks noChangeShapeType="1"/>
                </p:cNvSpPr>
                <p:nvPr/>
              </p:nvSpPr>
              <p:spPr bwMode="auto">
                <a:xfrm>
                  <a:off x="1702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19"/>
                <p:cNvSpPr>
                  <a:spLocks noChangeShapeType="1"/>
                </p:cNvSpPr>
                <p:nvPr/>
              </p:nvSpPr>
              <p:spPr bwMode="auto">
                <a:xfrm>
                  <a:off x="1198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21"/>
                <p:cNvSpPr>
                  <a:spLocks noChangeShapeType="1"/>
                </p:cNvSpPr>
                <p:nvPr/>
              </p:nvSpPr>
              <p:spPr bwMode="auto">
                <a:xfrm>
                  <a:off x="3008" y="39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22"/>
                <p:cNvSpPr>
                  <a:spLocks noChangeArrowheads="1"/>
                </p:cNvSpPr>
                <p:nvPr/>
              </p:nvSpPr>
              <p:spPr bwMode="auto">
                <a:xfrm>
                  <a:off x="3760" y="3897"/>
                  <a:ext cx="133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4343400" y="581992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21"/>
          <p:cNvSpPr>
            <a:spLocks noChangeShapeType="1"/>
          </p:cNvSpPr>
          <p:nvPr/>
        </p:nvSpPr>
        <p:spPr bwMode="auto">
          <a:xfrm>
            <a:off x="3657600" y="581992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21"/>
          <p:cNvSpPr>
            <a:spLocks noChangeShapeType="1"/>
          </p:cNvSpPr>
          <p:nvPr/>
        </p:nvSpPr>
        <p:spPr bwMode="auto">
          <a:xfrm>
            <a:off x="3657600" y="5410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00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2" grpId="0" animBg="1"/>
      <p:bldP spid="1223683" grpId="0" animBg="1"/>
      <p:bldP spid="1223684" grpId="0" animBg="1"/>
      <p:bldP spid="1223685" grpId="0" animBg="1"/>
      <p:bldP spid="12236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Conditional Branches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698500" y="2895600"/>
            <a:ext cx="7683500" cy="3225800"/>
          </a:xfrm>
        </p:spPr>
        <p:txBody>
          <a:bodyPr/>
          <a:lstStyle/>
          <a:p>
            <a:r>
              <a:rPr lang="en-US" dirty="0" smtClean="0"/>
              <a:t>Compare two integer registers for equality (BEQ/BNE) or signed magnitude (BLT/BGE) or unsigned magnitude (BLTU/BGEU)</a:t>
            </a:r>
          </a:p>
          <a:p>
            <a:r>
              <a:rPr lang="en-US" dirty="0" smtClean="0"/>
              <a:t>12-bit immediate encodes branch target address as a signed offset from PC, in units of 16-bits (i.e., shift left by 1 then add to PC).</a:t>
            </a:r>
            <a:endParaRPr lang="en-US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071-345F-074F-ACB4-FB27A4E1390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76200" y="6402388"/>
            <a:ext cx="59324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696200" y="819090"/>
            <a:ext cx="609600" cy="4001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61846" y="1295400"/>
            <a:ext cx="6781800" cy="990600"/>
            <a:chOff x="152400" y="1676400"/>
            <a:chExt cx="67818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5715000" y="1676400"/>
              <a:ext cx="1219200" cy="990600"/>
              <a:chOff x="7086600" y="76200"/>
              <a:chExt cx="1219200" cy="9906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6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err="1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opcode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24400" y="1676400"/>
              <a:ext cx="990600" cy="990600"/>
              <a:chOff x="7086600" y="76200"/>
              <a:chExt cx="1219200" cy="9906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3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9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func3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505200" y="1676400"/>
              <a:ext cx="1219200" cy="990600"/>
              <a:chOff x="7086600" y="76200"/>
              <a:chExt cx="1219200" cy="9906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16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10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imm[6:0]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4600" y="1676400"/>
              <a:ext cx="990600" cy="990600"/>
              <a:chOff x="7086600" y="76200"/>
              <a:chExt cx="1219200" cy="99060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21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17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rs2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524000" y="1676400"/>
              <a:ext cx="990600" cy="990600"/>
              <a:chOff x="7086600" y="76200"/>
              <a:chExt cx="1219200" cy="9906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26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22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rs1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52400" y="1676400"/>
              <a:ext cx="1371600" cy="990600"/>
              <a:chOff x="7086600" y="76200"/>
              <a:chExt cx="1219200" cy="9906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31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27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imm[11:7]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7296046" y="1143000"/>
            <a:ext cx="1657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BEQ/BNE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BLT/BGE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BLTU/BGEU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7"/>
          <p:cNvSpPr/>
          <p:nvPr/>
        </p:nvSpPr>
        <p:spPr bwMode="auto">
          <a:xfrm>
            <a:off x="838200" y="2743200"/>
            <a:ext cx="4677649" cy="500878"/>
          </a:xfrm>
          <a:custGeom>
            <a:avLst/>
            <a:gdLst>
              <a:gd name="connsiteX0" fmla="*/ 0 w 4677649"/>
              <a:gd name="connsiteY0" fmla="*/ 500878 h 500878"/>
              <a:gd name="connsiteX1" fmla="*/ 2039205 w 4677649"/>
              <a:gd name="connsiteY1" fmla="*/ 500878 h 500878"/>
              <a:gd name="connsiteX2" fmla="*/ 2048148 w 4677649"/>
              <a:gd name="connsiteY2" fmla="*/ 0 h 500878"/>
              <a:gd name="connsiteX3" fmla="*/ 4677649 w 4677649"/>
              <a:gd name="connsiteY3" fmla="*/ 17889 h 5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7649" h="500878">
                <a:moveTo>
                  <a:pt x="0" y="500878"/>
                </a:moveTo>
                <a:lnTo>
                  <a:pt x="2039205" y="500878"/>
                </a:lnTo>
                <a:lnTo>
                  <a:pt x="2048148" y="0"/>
                </a:lnTo>
                <a:lnTo>
                  <a:pt x="4677649" y="17889"/>
                </a:lnTo>
              </a:path>
            </a:pathLst>
          </a:custGeom>
          <a:noFill/>
          <a:ln w="698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45" name="Line 43"/>
          <p:cNvSpPr>
            <a:spLocks noChangeShapeType="1"/>
          </p:cNvSpPr>
          <p:nvPr/>
        </p:nvSpPr>
        <p:spPr bwMode="auto">
          <a:xfrm>
            <a:off x="3996061" y="4267200"/>
            <a:ext cx="685800" cy="0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Rectangle 9"/>
          <p:cNvSpPr>
            <a:spLocks noGrp="1" noChangeArrowheads="1"/>
          </p:cNvSpPr>
          <p:nvPr>
            <p:ph type="title"/>
          </p:nvPr>
        </p:nvSpPr>
        <p:spPr>
          <a:xfrm>
            <a:off x="255588" y="492125"/>
            <a:ext cx="8189912" cy="685800"/>
          </a:xfrm>
          <a:noFill/>
        </p:spPr>
        <p:txBody>
          <a:bodyPr lIns="90488" tIns="44450" rIns="90488" bIns="44450"/>
          <a:lstStyle/>
          <a:p>
            <a:r>
              <a:rPr lang="en-US" sz="2800" dirty="0"/>
              <a:t>Conditional </a:t>
            </a:r>
            <a:r>
              <a:rPr lang="en-US" sz="2800" dirty="0" smtClean="0"/>
              <a:t>Branches </a:t>
            </a:r>
            <a:r>
              <a:rPr lang="en-US" sz="2000" dirty="0" smtClean="0"/>
              <a:t>(BEQ/BNE/BLT/BGE/BLTU/BGEU)</a:t>
            </a:r>
            <a:endParaRPr lang="en-US" sz="1800" i="1" dirty="0"/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65C58-ACED-3547-BADE-39BA76D7CBC0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5730" name="Freeform 2"/>
          <p:cNvSpPr>
            <a:spLocks/>
          </p:cNvSpPr>
          <p:nvPr/>
        </p:nvSpPr>
        <p:spPr bwMode="auto">
          <a:xfrm>
            <a:off x="2187575" y="3665538"/>
            <a:ext cx="2841625" cy="312737"/>
          </a:xfrm>
          <a:custGeom>
            <a:avLst/>
            <a:gdLst>
              <a:gd name="T0" fmla="*/ 0 w 2116"/>
              <a:gd name="T1" fmla="*/ 0 h 197"/>
              <a:gd name="T2" fmla="*/ 945 w 2116"/>
              <a:gd name="T3" fmla="*/ 5 h 197"/>
              <a:gd name="T4" fmla="*/ 1132 w 2116"/>
              <a:gd name="T5" fmla="*/ 192 h 197"/>
              <a:gd name="T6" fmla="*/ 2116 w 2116"/>
              <a:gd name="T7" fmla="*/ 197 h 197"/>
              <a:gd name="T8" fmla="*/ 0 60000 65536"/>
              <a:gd name="T9" fmla="*/ 0 60000 65536"/>
              <a:gd name="T10" fmla="*/ 0 60000 65536"/>
              <a:gd name="T11" fmla="*/ 0 60000 65536"/>
              <a:gd name="T12" fmla="*/ 0 w 2116"/>
              <a:gd name="T13" fmla="*/ 0 h 197"/>
              <a:gd name="T14" fmla="*/ 2116 w 2116"/>
              <a:gd name="T15" fmla="*/ 197 h 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6" h="197">
                <a:moveTo>
                  <a:pt x="0" y="0"/>
                </a:moveTo>
                <a:lnTo>
                  <a:pt x="945" y="5"/>
                </a:lnTo>
                <a:lnTo>
                  <a:pt x="1132" y="192"/>
                </a:lnTo>
                <a:lnTo>
                  <a:pt x="2116" y="197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1" name="Freeform 3"/>
          <p:cNvSpPr>
            <a:spLocks/>
          </p:cNvSpPr>
          <p:nvPr/>
        </p:nvSpPr>
        <p:spPr bwMode="auto">
          <a:xfrm>
            <a:off x="274638" y="1363663"/>
            <a:ext cx="1012825" cy="2620962"/>
          </a:xfrm>
          <a:custGeom>
            <a:avLst/>
            <a:gdLst>
              <a:gd name="T0" fmla="*/ 638 w 638"/>
              <a:gd name="T1" fmla="*/ 0 h 1651"/>
              <a:gd name="T2" fmla="*/ 638 w 638"/>
              <a:gd name="T3" fmla="*/ 360 h 1651"/>
              <a:gd name="T4" fmla="*/ 5 w 638"/>
              <a:gd name="T5" fmla="*/ 365 h 1651"/>
              <a:gd name="T6" fmla="*/ 0 w 638"/>
              <a:gd name="T7" fmla="*/ 1651 h 1651"/>
              <a:gd name="T8" fmla="*/ 197 w 638"/>
              <a:gd name="T9" fmla="*/ 1651 h 1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651"/>
              <a:gd name="T17" fmla="*/ 638 w 638"/>
              <a:gd name="T18" fmla="*/ 1651 h 16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651">
                <a:moveTo>
                  <a:pt x="638" y="0"/>
                </a:moveTo>
                <a:lnTo>
                  <a:pt x="638" y="360"/>
                </a:lnTo>
                <a:lnTo>
                  <a:pt x="5" y="365"/>
                </a:lnTo>
                <a:lnTo>
                  <a:pt x="0" y="1651"/>
                </a:lnTo>
                <a:lnTo>
                  <a:pt x="197" y="1651"/>
                </a:lnTo>
              </a:path>
            </a:pathLst>
          </a:custGeom>
          <a:noFill/>
          <a:ln w="76200" cap="rnd">
            <a:solidFill>
              <a:srgbClr val="CFBD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Line 4"/>
          <p:cNvSpPr>
            <a:spLocks noChangeShapeType="1"/>
          </p:cNvSpPr>
          <p:nvPr/>
        </p:nvSpPr>
        <p:spPr bwMode="auto">
          <a:xfrm>
            <a:off x="1169988" y="1943100"/>
            <a:ext cx="201612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3" name="Freeform 5"/>
          <p:cNvSpPr>
            <a:spLocks/>
          </p:cNvSpPr>
          <p:nvPr/>
        </p:nvSpPr>
        <p:spPr bwMode="auto">
          <a:xfrm>
            <a:off x="1360488" y="2217738"/>
            <a:ext cx="319087" cy="547687"/>
          </a:xfrm>
          <a:custGeom>
            <a:avLst/>
            <a:gdLst>
              <a:gd name="T0" fmla="*/ 201 w 201"/>
              <a:gd name="T1" fmla="*/ 345 h 345"/>
              <a:gd name="T2" fmla="*/ 201 w 201"/>
              <a:gd name="T3" fmla="*/ 0 h 345"/>
              <a:gd name="T4" fmla="*/ 0 w 201"/>
              <a:gd name="T5" fmla="*/ 0 h 345"/>
              <a:gd name="T6" fmla="*/ 0 60000 65536"/>
              <a:gd name="T7" fmla="*/ 0 60000 65536"/>
              <a:gd name="T8" fmla="*/ 0 60000 65536"/>
              <a:gd name="T9" fmla="*/ 0 w 201"/>
              <a:gd name="T10" fmla="*/ 0 h 345"/>
              <a:gd name="T11" fmla="*/ 201 w 20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345">
                <a:moveTo>
                  <a:pt x="201" y="345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CFBD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4" name="Line 6"/>
          <p:cNvSpPr>
            <a:spLocks noChangeShapeType="1"/>
          </p:cNvSpPr>
          <p:nvPr/>
        </p:nvSpPr>
        <p:spPr bwMode="auto">
          <a:xfrm flipV="1">
            <a:off x="1600200" y="2743200"/>
            <a:ext cx="76200" cy="38100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5" name="Freeform 7"/>
          <p:cNvSpPr>
            <a:spLocks/>
          </p:cNvSpPr>
          <p:nvPr/>
        </p:nvSpPr>
        <p:spPr bwMode="auto">
          <a:xfrm>
            <a:off x="2182813" y="3136900"/>
            <a:ext cx="3328987" cy="1755775"/>
          </a:xfrm>
          <a:custGeom>
            <a:avLst/>
            <a:gdLst>
              <a:gd name="T0" fmla="*/ 0 w 2097"/>
              <a:gd name="T1" fmla="*/ 1106 h 1106"/>
              <a:gd name="T2" fmla="*/ 1419 w 2097"/>
              <a:gd name="T3" fmla="*/ 1098 h 1106"/>
              <a:gd name="T4" fmla="*/ 1401 w 2097"/>
              <a:gd name="T5" fmla="*/ 0 h 1106"/>
              <a:gd name="T6" fmla="*/ 2097 w 2097"/>
              <a:gd name="T7" fmla="*/ 0 h 1106"/>
              <a:gd name="T8" fmla="*/ 0 60000 65536"/>
              <a:gd name="T9" fmla="*/ 0 60000 65536"/>
              <a:gd name="T10" fmla="*/ 0 60000 65536"/>
              <a:gd name="T11" fmla="*/ 0 60000 65536"/>
              <a:gd name="T12" fmla="*/ 0 w 2097"/>
              <a:gd name="T13" fmla="*/ 0 h 1106"/>
              <a:gd name="T14" fmla="*/ 2097 w 2097"/>
              <a:gd name="T15" fmla="*/ 1106 h 1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7" h="1106">
                <a:moveTo>
                  <a:pt x="0" y="1106"/>
                </a:moveTo>
                <a:lnTo>
                  <a:pt x="1419" y="1098"/>
                </a:lnTo>
                <a:lnTo>
                  <a:pt x="1401" y="0"/>
                </a:lnTo>
                <a:lnTo>
                  <a:pt x="2097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6" name="Freeform 8"/>
          <p:cNvSpPr>
            <a:spLocks/>
          </p:cNvSpPr>
          <p:nvPr/>
        </p:nvSpPr>
        <p:spPr bwMode="auto">
          <a:xfrm>
            <a:off x="1371600" y="1662113"/>
            <a:ext cx="5329238" cy="1309687"/>
          </a:xfrm>
          <a:custGeom>
            <a:avLst/>
            <a:gdLst>
              <a:gd name="T0" fmla="*/ 2872 w 3361"/>
              <a:gd name="T1" fmla="*/ 737 h 738"/>
              <a:gd name="T2" fmla="*/ 3360 w 3361"/>
              <a:gd name="T3" fmla="*/ 737 h 738"/>
              <a:gd name="T4" fmla="*/ 3360 w 3361"/>
              <a:gd name="T5" fmla="*/ 383 h 738"/>
              <a:gd name="T6" fmla="*/ 3360 w 3361"/>
              <a:gd name="T7" fmla="*/ 0 h 738"/>
              <a:gd name="T8" fmla="*/ 0 w 3361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1"/>
              <a:gd name="T16" fmla="*/ 0 h 738"/>
              <a:gd name="T17" fmla="*/ 3361 w 3361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1" h="738">
                <a:moveTo>
                  <a:pt x="2872" y="737"/>
                </a:moveTo>
                <a:lnTo>
                  <a:pt x="3360" y="737"/>
                </a:lnTo>
                <a:lnTo>
                  <a:pt x="3360" y="383"/>
                </a:lnTo>
                <a:lnTo>
                  <a:pt x="3360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CFBD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717" name="Group 10"/>
          <p:cNvGrpSpPr>
            <a:grpSpLocks/>
          </p:cNvGrpSpPr>
          <p:nvPr/>
        </p:nvGrpSpPr>
        <p:grpSpPr bwMode="auto">
          <a:xfrm>
            <a:off x="795338" y="2444750"/>
            <a:ext cx="777875" cy="630238"/>
            <a:chOff x="501" y="1596"/>
            <a:chExt cx="490" cy="397"/>
          </a:xfrm>
        </p:grpSpPr>
        <p:sp>
          <p:nvSpPr>
            <p:cNvPr id="72842" name="Rectangle 11"/>
            <p:cNvSpPr>
              <a:spLocks noChangeArrowheads="1"/>
            </p:cNvSpPr>
            <p:nvPr/>
          </p:nvSpPr>
          <p:spPr bwMode="auto">
            <a:xfrm>
              <a:off x="501" y="1596"/>
              <a:ext cx="243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0x4</a:t>
              </a:r>
            </a:p>
          </p:txBody>
        </p:sp>
        <p:sp>
          <p:nvSpPr>
            <p:cNvPr id="72843" name="Freeform 12"/>
            <p:cNvSpPr>
              <a:spLocks/>
            </p:cNvSpPr>
            <p:nvPr/>
          </p:nvSpPr>
          <p:spPr bwMode="auto">
            <a:xfrm>
              <a:off x="750" y="1608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4" name="Line 13"/>
            <p:cNvSpPr>
              <a:spLocks noChangeShapeType="1"/>
            </p:cNvSpPr>
            <p:nvPr/>
          </p:nvSpPr>
          <p:spPr bwMode="auto">
            <a:xfrm>
              <a:off x="706" y="165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5" name="Line 14"/>
            <p:cNvSpPr>
              <a:spLocks noChangeShapeType="1"/>
            </p:cNvSpPr>
            <p:nvPr/>
          </p:nvSpPr>
          <p:spPr bwMode="auto">
            <a:xfrm>
              <a:off x="706" y="194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8" name="Freeform 15"/>
          <p:cNvSpPr>
            <a:spLocks/>
          </p:cNvSpPr>
          <p:nvPr/>
        </p:nvSpPr>
        <p:spPr bwMode="auto">
          <a:xfrm>
            <a:off x="276225" y="1943100"/>
            <a:ext cx="893763" cy="2046288"/>
          </a:xfrm>
          <a:custGeom>
            <a:avLst/>
            <a:gdLst>
              <a:gd name="T0" fmla="*/ 562 w 563"/>
              <a:gd name="T1" fmla="*/ 0 h 1289"/>
              <a:gd name="T2" fmla="*/ 2 w 563"/>
              <a:gd name="T3" fmla="*/ 0 h 1289"/>
              <a:gd name="T4" fmla="*/ 0 w 563"/>
              <a:gd name="T5" fmla="*/ 1288 h 1289"/>
              <a:gd name="T6" fmla="*/ 192 w 563"/>
              <a:gd name="T7" fmla="*/ 1288 h 1289"/>
              <a:gd name="T8" fmla="*/ 0 60000 65536"/>
              <a:gd name="T9" fmla="*/ 0 60000 65536"/>
              <a:gd name="T10" fmla="*/ 0 60000 65536"/>
              <a:gd name="T11" fmla="*/ 0 60000 65536"/>
              <a:gd name="T12" fmla="*/ 0 w 563"/>
              <a:gd name="T13" fmla="*/ 0 h 1289"/>
              <a:gd name="T14" fmla="*/ 563 w 563"/>
              <a:gd name="T15" fmla="*/ 1289 h 1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3" h="1289">
                <a:moveTo>
                  <a:pt x="562" y="0"/>
                </a:moveTo>
                <a:lnTo>
                  <a:pt x="2" y="0"/>
                </a:lnTo>
                <a:lnTo>
                  <a:pt x="0" y="1288"/>
                </a:lnTo>
                <a:lnTo>
                  <a:pt x="192" y="128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Freeform 16"/>
          <p:cNvSpPr>
            <a:spLocks/>
          </p:cNvSpPr>
          <p:nvPr/>
        </p:nvSpPr>
        <p:spPr bwMode="auto">
          <a:xfrm>
            <a:off x="1371600" y="2209800"/>
            <a:ext cx="304800" cy="547688"/>
          </a:xfrm>
          <a:custGeom>
            <a:avLst/>
            <a:gdLst>
              <a:gd name="T0" fmla="*/ 222 w 223"/>
              <a:gd name="T1" fmla="*/ 392 h 393"/>
              <a:gd name="T2" fmla="*/ 222 w 223"/>
              <a:gd name="T3" fmla="*/ 0 h 393"/>
              <a:gd name="T4" fmla="*/ 0 w 223"/>
              <a:gd name="T5" fmla="*/ 0 h 393"/>
              <a:gd name="T6" fmla="*/ 0 60000 65536"/>
              <a:gd name="T7" fmla="*/ 0 60000 65536"/>
              <a:gd name="T8" fmla="*/ 0 60000 65536"/>
              <a:gd name="T9" fmla="*/ 0 w 223"/>
              <a:gd name="T10" fmla="*/ 0 h 393"/>
              <a:gd name="T11" fmla="*/ 223 w 223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" h="393">
                <a:moveTo>
                  <a:pt x="222" y="392"/>
                </a:moveTo>
                <a:lnTo>
                  <a:pt x="222" y="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Freeform 17"/>
          <p:cNvSpPr>
            <a:spLocks/>
          </p:cNvSpPr>
          <p:nvPr/>
        </p:nvSpPr>
        <p:spPr bwMode="auto">
          <a:xfrm>
            <a:off x="6524625" y="4156075"/>
            <a:ext cx="1752600" cy="1279525"/>
          </a:xfrm>
          <a:custGeom>
            <a:avLst/>
            <a:gdLst>
              <a:gd name="T0" fmla="*/ 2 w 1104"/>
              <a:gd name="T1" fmla="*/ 0 h 806"/>
              <a:gd name="T2" fmla="*/ 0 w 1104"/>
              <a:gd name="T3" fmla="*/ 806 h 806"/>
              <a:gd name="T4" fmla="*/ 784 w 1104"/>
              <a:gd name="T5" fmla="*/ 806 h 806"/>
              <a:gd name="T6" fmla="*/ 784 w 1104"/>
              <a:gd name="T7" fmla="*/ 326 h 806"/>
              <a:gd name="T8" fmla="*/ 1104 w 1104"/>
              <a:gd name="T9" fmla="*/ 326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806"/>
              <a:gd name="T17" fmla="*/ 1104 w 1104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806">
                <a:moveTo>
                  <a:pt x="2" y="0"/>
                </a:moveTo>
                <a:lnTo>
                  <a:pt x="0" y="806"/>
                </a:lnTo>
                <a:lnTo>
                  <a:pt x="784" y="806"/>
                </a:lnTo>
                <a:lnTo>
                  <a:pt x="784" y="326"/>
                </a:lnTo>
                <a:lnTo>
                  <a:pt x="1104" y="326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Freeform 18"/>
          <p:cNvSpPr>
            <a:spLocks/>
          </p:cNvSpPr>
          <p:nvPr/>
        </p:nvSpPr>
        <p:spPr bwMode="auto">
          <a:xfrm>
            <a:off x="3095625" y="4292600"/>
            <a:ext cx="5570538" cy="1830388"/>
          </a:xfrm>
          <a:custGeom>
            <a:avLst/>
            <a:gdLst>
              <a:gd name="T0" fmla="*/ 3392 w 3509"/>
              <a:gd name="T1" fmla="*/ 200 h 1153"/>
              <a:gd name="T2" fmla="*/ 3508 w 3509"/>
              <a:gd name="T3" fmla="*/ 200 h 1153"/>
              <a:gd name="T4" fmla="*/ 3504 w 3509"/>
              <a:gd name="T5" fmla="*/ 1152 h 1153"/>
              <a:gd name="T6" fmla="*/ 0 w 3509"/>
              <a:gd name="T7" fmla="*/ 1152 h 1153"/>
              <a:gd name="T8" fmla="*/ 0 w 3509"/>
              <a:gd name="T9" fmla="*/ 0 h 1153"/>
              <a:gd name="T10" fmla="*/ 240 w 3509"/>
              <a:gd name="T11" fmla="*/ 0 h 1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9"/>
              <a:gd name="T19" fmla="*/ 0 h 1153"/>
              <a:gd name="T20" fmla="*/ 3509 w 3509"/>
              <a:gd name="T21" fmla="*/ 1153 h 1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9" h="1153">
                <a:moveTo>
                  <a:pt x="3392" y="200"/>
                </a:moveTo>
                <a:lnTo>
                  <a:pt x="3508" y="200"/>
                </a:lnTo>
                <a:lnTo>
                  <a:pt x="3504" y="1152"/>
                </a:lnTo>
                <a:lnTo>
                  <a:pt x="0" y="115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Rectangle 19"/>
          <p:cNvSpPr>
            <a:spLocks noChangeArrowheads="1"/>
          </p:cNvSpPr>
          <p:nvPr/>
        </p:nvSpPr>
        <p:spPr bwMode="auto">
          <a:xfrm>
            <a:off x="1214438" y="2673350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72723" name="Freeform 20"/>
          <p:cNvSpPr>
            <a:spLocks/>
          </p:cNvSpPr>
          <p:nvPr/>
        </p:nvSpPr>
        <p:spPr bwMode="auto">
          <a:xfrm flipH="1">
            <a:off x="3763963" y="1498600"/>
            <a:ext cx="42862" cy="1944688"/>
          </a:xfrm>
          <a:custGeom>
            <a:avLst/>
            <a:gdLst>
              <a:gd name="T0" fmla="*/ 0 w 1"/>
              <a:gd name="T1" fmla="*/ 0 h 1537"/>
              <a:gd name="T2" fmla="*/ 0 w 1"/>
              <a:gd name="T3" fmla="*/ 1536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0" y="0"/>
                </a:moveTo>
                <a:lnTo>
                  <a:pt x="0" y="153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82686" y="1254125"/>
            <a:ext cx="663574" cy="1082675"/>
            <a:chOff x="745" y="790"/>
            <a:chExt cx="418" cy="682"/>
          </a:xfrm>
        </p:grpSpPr>
        <p:sp>
          <p:nvSpPr>
            <p:cNvPr id="72839" name="Rectangle 22"/>
            <p:cNvSpPr>
              <a:spLocks noChangeArrowheads="1"/>
            </p:cNvSpPr>
            <p:nvPr/>
          </p:nvSpPr>
          <p:spPr bwMode="auto">
            <a:xfrm>
              <a:off x="768" y="790"/>
              <a:ext cx="39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dirty="0" err="1" smtClean="0">
                  <a:solidFill>
                    <a:srgbClr val="56127A"/>
                  </a:solidFill>
                </a:rPr>
                <a:t>PCSel</a:t>
              </a:r>
              <a:endParaRPr lang="en-US" sz="1200" b="1" dirty="0">
                <a:solidFill>
                  <a:srgbClr val="56127A"/>
                </a:solidFill>
              </a:endParaRPr>
            </a:p>
          </p:txBody>
        </p:sp>
        <p:sp>
          <p:nvSpPr>
            <p:cNvPr id="72840" name="Freeform 23"/>
            <p:cNvSpPr>
              <a:spLocks/>
            </p:cNvSpPr>
            <p:nvPr/>
          </p:nvSpPr>
          <p:spPr bwMode="auto">
            <a:xfrm>
              <a:off x="745" y="1008"/>
              <a:ext cx="119" cy="464"/>
            </a:xfrm>
            <a:custGeom>
              <a:avLst/>
              <a:gdLst>
                <a:gd name="T0" fmla="*/ 0 w 145"/>
                <a:gd name="T1" fmla="*/ 48 h 377"/>
                <a:gd name="T2" fmla="*/ 0 w 145"/>
                <a:gd name="T3" fmla="*/ 328 h 377"/>
                <a:gd name="T4" fmla="*/ 144 w 145"/>
                <a:gd name="T5" fmla="*/ 376 h 377"/>
                <a:gd name="T6" fmla="*/ 144 w 145"/>
                <a:gd name="T7" fmla="*/ 0 h 377"/>
                <a:gd name="T8" fmla="*/ 0 w 145"/>
                <a:gd name="T9" fmla="*/ 48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77"/>
                <a:gd name="T17" fmla="*/ 145 w 145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77">
                  <a:moveTo>
                    <a:pt x="0" y="48"/>
                  </a:moveTo>
                  <a:lnTo>
                    <a:pt x="0" y="328"/>
                  </a:lnTo>
                  <a:lnTo>
                    <a:pt x="144" y="376"/>
                  </a:lnTo>
                  <a:lnTo>
                    <a:pt x="144" y="0"/>
                  </a:lnTo>
                  <a:lnTo>
                    <a:pt x="0" y="4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1" name="Freeform 24"/>
            <p:cNvSpPr>
              <a:spLocks/>
            </p:cNvSpPr>
            <p:nvPr/>
          </p:nvSpPr>
          <p:spPr bwMode="auto">
            <a:xfrm flipH="1">
              <a:off x="781" y="864"/>
              <a:ext cx="27" cy="167"/>
            </a:xfrm>
            <a:custGeom>
              <a:avLst/>
              <a:gdLst>
                <a:gd name="T0" fmla="*/ 0 w 1"/>
                <a:gd name="T1" fmla="*/ 0 h 380"/>
                <a:gd name="T2" fmla="*/ 0 w 1"/>
                <a:gd name="T3" fmla="*/ 379 h 380"/>
                <a:gd name="T4" fmla="*/ 0 60000 65536"/>
                <a:gd name="T5" fmla="*/ 0 60000 65536"/>
                <a:gd name="T6" fmla="*/ 0 w 1"/>
                <a:gd name="T7" fmla="*/ 0 h 380"/>
                <a:gd name="T8" fmla="*/ 1 w 1"/>
                <a:gd name="T9" fmla="*/ 380 h 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0">
                  <a:moveTo>
                    <a:pt x="0" y="0"/>
                  </a:moveTo>
                  <a:lnTo>
                    <a:pt x="0" y="37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725" name="Group 25"/>
          <p:cNvGrpSpPr>
            <a:grpSpLocks/>
          </p:cNvGrpSpPr>
          <p:nvPr/>
        </p:nvGrpSpPr>
        <p:grpSpPr bwMode="auto">
          <a:xfrm>
            <a:off x="6835779" y="1390650"/>
            <a:ext cx="2143126" cy="3740150"/>
            <a:chOff x="4306" y="932"/>
            <a:chExt cx="1350" cy="2356"/>
          </a:xfrm>
        </p:grpSpPr>
        <p:sp>
          <p:nvSpPr>
            <p:cNvPr id="72822" name="Rectangle 26"/>
            <p:cNvSpPr>
              <a:spLocks noChangeArrowheads="1"/>
            </p:cNvSpPr>
            <p:nvPr/>
          </p:nvSpPr>
          <p:spPr bwMode="auto">
            <a:xfrm>
              <a:off x="4306" y="2268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72823" name="Line 27"/>
            <p:cNvSpPr>
              <a:spLocks noChangeShapeType="1"/>
            </p:cNvSpPr>
            <p:nvPr/>
          </p:nvSpPr>
          <p:spPr bwMode="auto">
            <a:xfrm>
              <a:off x="4414" y="2448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4" name="Freeform 28"/>
            <p:cNvSpPr>
              <a:spLocks/>
            </p:cNvSpPr>
            <p:nvPr/>
          </p:nvSpPr>
          <p:spPr bwMode="auto">
            <a:xfrm>
              <a:off x="4848" y="2904"/>
              <a:ext cx="367" cy="1"/>
            </a:xfrm>
            <a:custGeom>
              <a:avLst/>
              <a:gdLst>
                <a:gd name="T0" fmla="*/ 0 w 367"/>
                <a:gd name="T1" fmla="*/ 0 h 1"/>
                <a:gd name="T2" fmla="*/ 366 w 367"/>
                <a:gd name="T3" fmla="*/ 0 h 1"/>
                <a:gd name="T4" fmla="*/ 0 60000 65536"/>
                <a:gd name="T5" fmla="*/ 0 60000 65536"/>
                <a:gd name="T6" fmla="*/ 0 w 367"/>
                <a:gd name="T7" fmla="*/ 0 h 1"/>
                <a:gd name="T8" fmla="*/ 367 w 36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7" h="1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5" name="Rectangle 29"/>
            <p:cNvSpPr>
              <a:spLocks noChangeArrowheads="1"/>
            </p:cNvSpPr>
            <p:nvPr/>
          </p:nvSpPr>
          <p:spPr bwMode="auto">
            <a:xfrm>
              <a:off x="5245" y="932"/>
              <a:ext cx="41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WBSel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72826" name="Rectangle 30"/>
            <p:cNvSpPr>
              <a:spLocks noChangeArrowheads="1"/>
            </p:cNvSpPr>
            <p:nvPr/>
          </p:nvSpPr>
          <p:spPr bwMode="auto">
            <a:xfrm>
              <a:off x="4565" y="932"/>
              <a:ext cx="55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MemWrite</a:t>
              </a:r>
            </a:p>
          </p:txBody>
        </p:sp>
        <p:sp>
          <p:nvSpPr>
            <p:cNvPr id="72827" name="Freeform 31"/>
            <p:cNvSpPr>
              <a:spLocks/>
            </p:cNvSpPr>
            <p:nvPr/>
          </p:nvSpPr>
          <p:spPr bwMode="auto">
            <a:xfrm>
              <a:off x="5197" y="2805"/>
              <a:ext cx="145" cy="289"/>
            </a:xfrm>
            <a:custGeom>
              <a:avLst/>
              <a:gdLst>
                <a:gd name="T0" fmla="*/ 144 w 145"/>
                <a:gd name="T1" fmla="*/ 48 h 289"/>
                <a:gd name="T2" fmla="*/ 144 w 145"/>
                <a:gd name="T3" fmla="*/ 240 h 289"/>
                <a:gd name="T4" fmla="*/ 0 w 145"/>
                <a:gd name="T5" fmla="*/ 288 h 289"/>
                <a:gd name="T6" fmla="*/ 0 w 145"/>
                <a:gd name="T7" fmla="*/ 0 h 289"/>
                <a:gd name="T8" fmla="*/ 144 w 145"/>
                <a:gd name="T9" fmla="*/ 4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9"/>
                <a:gd name="T17" fmla="*/ 145 w 14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8" name="Freeform 32"/>
            <p:cNvSpPr>
              <a:spLocks/>
            </p:cNvSpPr>
            <p:nvPr/>
          </p:nvSpPr>
          <p:spPr bwMode="auto">
            <a:xfrm>
              <a:off x="5263" y="992"/>
              <a:ext cx="48" cy="1815"/>
            </a:xfrm>
            <a:custGeom>
              <a:avLst/>
              <a:gdLst>
                <a:gd name="T0" fmla="*/ 0 w 1"/>
                <a:gd name="T1" fmla="*/ 0 h 2169"/>
                <a:gd name="T2" fmla="*/ 0 w 1"/>
                <a:gd name="T3" fmla="*/ 2168 h 2169"/>
                <a:gd name="T4" fmla="*/ 0 60000 65536"/>
                <a:gd name="T5" fmla="*/ 0 60000 65536"/>
                <a:gd name="T6" fmla="*/ 0 w 1"/>
                <a:gd name="T7" fmla="*/ 0 h 2169"/>
                <a:gd name="T8" fmla="*/ 1 w 1"/>
                <a:gd name="T9" fmla="*/ 2169 h 21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69">
                  <a:moveTo>
                    <a:pt x="0" y="0"/>
                  </a:moveTo>
                  <a:lnTo>
                    <a:pt x="0" y="216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9" name="Freeform 33"/>
            <p:cNvSpPr>
              <a:spLocks/>
            </p:cNvSpPr>
            <p:nvPr/>
          </p:nvSpPr>
          <p:spPr bwMode="auto">
            <a:xfrm>
              <a:off x="4574" y="992"/>
              <a:ext cx="1" cy="1542"/>
            </a:xfrm>
            <a:custGeom>
              <a:avLst/>
              <a:gdLst>
                <a:gd name="T0" fmla="*/ 0 w 1"/>
                <a:gd name="T1" fmla="*/ 0 h 1793"/>
                <a:gd name="T2" fmla="*/ 0 w 1"/>
                <a:gd name="T3" fmla="*/ 1792 h 1793"/>
                <a:gd name="T4" fmla="*/ 0 60000 65536"/>
                <a:gd name="T5" fmla="*/ 0 60000 65536"/>
                <a:gd name="T6" fmla="*/ 0 w 1"/>
                <a:gd name="T7" fmla="*/ 0 h 1793"/>
                <a:gd name="T8" fmla="*/ 1 w 1"/>
                <a:gd name="T9" fmla="*/ 1793 h 17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93">
                  <a:moveTo>
                    <a:pt x="0" y="0"/>
                  </a:moveTo>
                  <a:lnTo>
                    <a:pt x="0" y="179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30" name="Rectangle 34"/>
            <p:cNvSpPr>
              <a:spLocks noChangeArrowheads="1"/>
            </p:cNvSpPr>
            <p:nvPr/>
          </p:nvSpPr>
          <p:spPr bwMode="auto">
            <a:xfrm>
              <a:off x="4352" y="2536"/>
              <a:ext cx="488" cy="7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31" name="Rectangle 35"/>
            <p:cNvSpPr>
              <a:spLocks noChangeArrowheads="1"/>
            </p:cNvSpPr>
            <p:nvPr/>
          </p:nvSpPr>
          <p:spPr bwMode="auto">
            <a:xfrm>
              <a:off x="4327" y="2582"/>
              <a:ext cx="3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addr</a:t>
              </a:r>
            </a:p>
          </p:txBody>
        </p:sp>
        <p:sp>
          <p:nvSpPr>
            <p:cNvPr id="72832" name="Rectangle 36"/>
            <p:cNvSpPr>
              <a:spLocks noChangeArrowheads="1"/>
            </p:cNvSpPr>
            <p:nvPr/>
          </p:nvSpPr>
          <p:spPr bwMode="auto">
            <a:xfrm>
              <a:off x="4327" y="3111"/>
              <a:ext cx="37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wdata</a:t>
              </a:r>
            </a:p>
          </p:txBody>
        </p:sp>
        <p:sp>
          <p:nvSpPr>
            <p:cNvPr id="72833" name="Rectangle 37"/>
            <p:cNvSpPr>
              <a:spLocks noChangeArrowheads="1"/>
            </p:cNvSpPr>
            <p:nvPr/>
          </p:nvSpPr>
          <p:spPr bwMode="auto">
            <a:xfrm>
              <a:off x="4546" y="2780"/>
              <a:ext cx="33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rdata</a:t>
              </a:r>
            </a:p>
          </p:txBody>
        </p:sp>
        <p:sp>
          <p:nvSpPr>
            <p:cNvPr id="72834" name="Rectangle 38"/>
            <p:cNvSpPr>
              <a:spLocks noChangeArrowheads="1"/>
            </p:cNvSpPr>
            <p:nvPr/>
          </p:nvSpPr>
          <p:spPr bwMode="auto">
            <a:xfrm>
              <a:off x="4343" y="2844"/>
              <a:ext cx="518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Data 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Memory</a:t>
              </a:r>
            </a:p>
          </p:txBody>
        </p:sp>
        <p:sp>
          <p:nvSpPr>
            <p:cNvPr id="72835" name="Rectangle 39"/>
            <p:cNvSpPr>
              <a:spLocks noChangeArrowheads="1"/>
            </p:cNvSpPr>
            <p:nvPr/>
          </p:nvSpPr>
          <p:spPr bwMode="auto">
            <a:xfrm>
              <a:off x="4447" y="2486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grpSp>
          <p:nvGrpSpPr>
            <p:cNvPr id="72836" name="Group 40"/>
            <p:cNvGrpSpPr>
              <a:grpSpLocks/>
            </p:cNvGrpSpPr>
            <p:nvPr/>
          </p:nvGrpSpPr>
          <p:grpSpPr bwMode="auto">
            <a:xfrm>
              <a:off x="4380" y="2537"/>
              <a:ext cx="51" cy="55"/>
              <a:chOff x="2815" y="1407"/>
              <a:chExt cx="51" cy="55"/>
            </a:xfrm>
          </p:grpSpPr>
          <p:sp>
            <p:nvSpPr>
              <p:cNvPr id="72837" name="Line 41"/>
              <p:cNvSpPr>
                <a:spLocks noChangeShapeType="1"/>
              </p:cNvSpPr>
              <p:nvPr/>
            </p:nvSpPr>
            <p:spPr bwMode="auto">
              <a:xfrm>
                <a:off x="2815" y="1407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8" name="Line 42"/>
              <p:cNvSpPr>
                <a:spLocks noChangeShapeType="1"/>
              </p:cNvSpPr>
              <p:nvPr/>
            </p:nvSpPr>
            <p:spPr bwMode="auto">
              <a:xfrm flipH="1">
                <a:off x="2842" y="1410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25771" name="Line 43"/>
          <p:cNvSpPr>
            <a:spLocks noChangeShapeType="1"/>
          </p:cNvSpPr>
          <p:nvPr/>
        </p:nvSpPr>
        <p:spPr bwMode="auto">
          <a:xfrm>
            <a:off x="4648200" y="3581399"/>
            <a:ext cx="0" cy="685801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Line 44"/>
          <p:cNvSpPr>
            <a:spLocks noChangeShapeType="1"/>
          </p:cNvSpPr>
          <p:nvPr/>
        </p:nvSpPr>
        <p:spPr bwMode="auto">
          <a:xfrm>
            <a:off x="5940425" y="4165600"/>
            <a:ext cx="95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Freeform 45"/>
          <p:cNvSpPr>
            <a:spLocks/>
          </p:cNvSpPr>
          <p:nvPr/>
        </p:nvSpPr>
        <p:spPr bwMode="auto">
          <a:xfrm flipV="1">
            <a:off x="4098925" y="4572000"/>
            <a:ext cx="1081088" cy="306388"/>
          </a:xfrm>
          <a:custGeom>
            <a:avLst/>
            <a:gdLst>
              <a:gd name="T0" fmla="*/ 0 w 681"/>
              <a:gd name="T1" fmla="*/ 0 h 193"/>
              <a:gd name="T2" fmla="*/ 208 w 681"/>
              <a:gd name="T3" fmla="*/ 0 h 193"/>
              <a:gd name="T4" fmla="*/ 208 w 681"/>
              <a:gd name="T5" fmla="*/ 192 h 193"/>
              <a:gd name="T6" fmla="*/ 680 w 681"/>
              <a:gd name="T7" fmla="*/ 192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681"/>
              <a:gd name="T13" fmla="*/ 0 h 193"/>
              <a:gd name="T14" fmla="*/ 681 w 681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1" h="193">
                <a:moveTo>
                  <a:pt x="0" y="0"/>
                </a:moveTo>
                <a:lnTo>
                  <a:pt x="208" y="0"/>
                </a:lnTo>
                <a:lnTo>
                  <a:pt x="208" y="192"/>
                </a:lnTo>
                <a:lnTo>
                  <a:pt x="680" y="192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Freeform 47"/>
          <p:cNvSpPr>
            <a:spLocks/>
          </p:cNvSpPr>
          <p:nvPr/>
        </p:nvSpPr>
        <p:spPr bwMode="auto">
          <a:xfrm>
            <a:off x="863600" y="2984500"/>
            <a:ext cx="328613" cy="1004888"/>
          </a:xfrm>
          <a:custGeom>
            <a:avLst/>
            <a:gdLst>
              <a:gd name="T0" fmla="*/ 0 w 207"/>
              <a:gd name="T1" fmla="*/ 632 h 633"/>
              <a:gd name="T2" fmla="*/ 0 w 207"/>
              <a:gd name="T3" fmla="*/ 56 h 633"/>
              <a:gd name="T4" fmla="*/ 0 w 207"/>
              <a:gd name="T5" fmla="*/ 0 h 633"/>
              <a:gd name="T6" fmla="*/ 206 w 207"/>
              <a:gd name="T7" fmla="*/ 0 h 633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633"/>
              <a:gd name="T14" fmla="*/ 207 w 207"/>
              <a:gd name="T15" fmla="*/ 633 h 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0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Freeform 48"/>
          <p:cNvSpPr>
            <a:spLocks/>
          </p:cNvSpPr>
          <p:nvPr/>
        </p:nvSpPr>
        <p:spPr bwMode="auto">
          <a:xfrm>
            <a:off x="2181225" y="3683000"/>
            <a:ext cx="1296988" cy="306388"/>
          </a:xfrm>
          <a:custGeom>
            <a:avLst/>
            <a:gdLst>
              <a:gd name="T0" fmla="*/ 0 w 817"/>
              <a:gd name="T1" fmla="*/ 192 h 193"/>
              <a:gd name="T2" fmla="*/ 0 w 817"/>
              <a:gd name="T3" fmla="*/ 0 h 193"/>
              <a:gd name="T4" fmla="*/ 816 w 817"/>
              <a:gd name="T5" fmla="*/ 0 h 193"/>
              <a:gd name="T6" fmla="*/ 0 60000 65536"/>
              <a:gd name="T7" fmla="*/ 0 60000 65536"/>
              <a:gd name="T8" fmla="*/ 0 60000 65536"/>
              <a:gd name="T9" fmla="*/ 0 w 817"/>
              <a:gd name="T10" fmla="*/ 0 h 193"/>
              <a:gd name="T11" fmla="*/ 817 w 817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93">
                <a:moveTo>
                  <a:pt x="0" y="192"/>
                </a:moveTo>
                <a:lnTo>
                  <a:pt x="0" y="0"/>
                </a:ln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2" name="Freeform 49"/>
          <p:cNvSpPr>
            <a:spLocks/>
          </p:cNvSpPr>
          <p:nvPr/>
        </p:nvSpPr>
        <p:spPr bwMode="auto">
          <a:xfrm>
            <a:off x="2181225" y="3835400"/>
            <a:ext cx="1296988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Freeform 50"/>
          <p:cNvSpPr>
            <a:spLocks/>
          </p:cNvSpPr>
          <p:nvPr/>
        </p:nvSpPr>
        <p:spPr bwMode="auto">
          <a:xfrm>
            <a:off x="2181225" y="3987800"/>
            <a:ext cx="1302204" cy="157843"/>
          </a:xfrm>
          <a:custGeom>
            <a:avLst/>
            <a:gdLst>
              <a:gd name="T0" fmla="*/ 0 w 385"/>
              <a:gd name="T1" fmla="*/ 0 h 193"/>
              <a:gd name="T2" fmla="*/ 0 w 385"/>
              <a:gd name="T3" fmla="*/ 192 h 193"/>
              <a:gd name="T4" fmla="*/ 384 w 385"/>
              <a:gd name="T5" fmla="*/ 192 h 193"/>
              <a:gd name="T6" fmla="*/ 0 60000 65536"/>
              <a:gd name="T7" fmla="*/ 0 60000 65536"/>
              <a:gd name="T8" fmla="*/ 0 60000 65536"/>
              <a:gd name="T9" fmla="*/ 0 w 385"/>
              <a:gd name="T10" fmla="*/ 0 h 193"/>
              <a:gd name="T11" fmla="*/ 385 w 385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193">
                <a:moveTo>
                  <a:pt x="0" y="0"/>
                </a:moveTo>
                <a:lnTo>
                  <a:pt x="0" y="192"/>
                </a:lnTo>
                <a:lnTo>
                  <a:pt x="384" y="19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4" name="Freeform 51"/>
          <p:cNvSpPr>
            <a:spLocks/>
          </p:cNvSpPr>
          <p:nvPr/>
        </p:nvSpPr>
        <p:spPr bwMode="auto">
          <a:xfrm>
            <a:off x="2181225" y="4114800"/>
            <a:ext cx="1296988" cy="788988"/>
          </a:xfrm>
          <a:custGeom>
            <a:avLst/>
            <a:gdLst>
              <a:gd name="T0" fmla="*/ 0 w 817"/>
              <a:gd name="T1" fmla="*/ 0 h 385"/>
              <a:gd name="T2" fmla="*/ 0 w 817"/>
              <a:gd name="T3" fmla="*/ 384 h 385"/>
              <a:gd name="T4" fmla="*/ 816 w 817"/>
              <a:gd name="T5" fmla="*/ 384 h 385"/>
              <a:gd name="T6" fmla="*/ 0 60000 65536"/>
              <a:gd name="T7" fmla="*/ 0 60000 65536"/>
              <a:gd name="T8" fmla="*/ 0 60000 65536"/>
              <a:gd name="T9" fmla="*/ 0 w 817"/>
              <a:gd name="T10" fmla="*/ 0 h 385"/>
              <a:gd name="T11" fmla="*/ 817 w 81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385">
                <a:moveTo>
                  <a:pt x="0" y="0"/>
                </a:moveTo>
                <a:lnTo>
                  <a:pt x="0" y="384"/>
                </a:lnTo>
                <a:lnTo>
                  <a:pt x="816" y="38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6" name="Freeform 53"/>
          <p:cNvSpPr>
            <a:spLocks/>
          </p:cNvSpPr>
          <p:nvPr/>
        </p:nvSpPr>
        <p:spPr bwMode="auto">
          <a:xfrm>
            <a:off x="4073525" y="3987800"/>
            <a:ext cx="1423988" cy="1588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7" name="Freeform 54"/>
          <p:cNvSpPr>
            <a:spLocks/>
          </p:cNvSpPr>
          <p:nvPr/>
        </p:nvSpPr>
        <p:spPr bwMode="auto">
          <a:xfrm>
            <a:off x="2181225" y="4902200"/>
            <a:ext cx="2135188" cy="382588"/>
          </a:xfrm>
          <a:custGeom>
            <a:avLst/>
            <a:gdLst>
              <a:gd name="T0" fmla="*/ 0 w 1345"/>
              <a:gd name="T1" fmla="*/ 0 h 241"/>
              <a:gd name="T2" fmla="*/ 0 w 1345"/>
              <a:gd name="T3" fmla="*/ 240 h 241"/>
              <a:gd name="T4" fmla="*/ 1344 w 1345"/>
              <a:gd name="T5" fmla="*/ 240 h 241"/>
              <a:gd name="T6" fmla="*/ 0 60000 65536"/>
              <a:gd name="T7" fmla="*/ 0 60000 65536"/>
              <a:gd name="T8" fmla="*/ 0 60000 65536"/>
              <a:gd name="T9" fmla="*/ 0 w 1345"/>
              <a:gd name="T10" fmla="*/ 0 h 241"/>
              <a:gd name="T11" fmla="*/ 1345 w 1345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241">
                <a:moveTo>
                  <a:pt x="0" y="0"/>
                </a:moveTo>
                <a:lnTo>
                  <a:pt x="0" y="240"/>
                </a:lnTo>
                <a:lnTo>
                  <a:pt x="1344" y="24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8" name="Freeform 55"/>
          <p:cNvSpPr>
            <a:spLocks/>
          </p:cNvSpPr>
          <p:nvPr/>
        </p:nvSpPr>
        <p:spPr bwMode="auto">
          <a:xfrm>
            <a:off x="4899025" y="4445000"/>
            <a:ext cx="865188" cy="827088"/>
          </a:xfrm>
          <a:custGeom>
            <a:avLst/>
            <a:gdLst>
              <a:gd name="T0" fmla="*/ 0 w 545"/>
              <a:gd name="T1" fmla="*/ 520 h 521"/>
              <a:gd name="T2" fmla="*/ 544 w 545"/>
              <a:gd name="T3" fmla="*/ 520 h 521"/>
              <a:gd name="T4" fmla="*/ 544 w 545"/>
              <a:gd name="T5" fmla="*/ 0 h 521"/>
              <a:gd name="T6" fmla="*/ 0 60000 65536"/>
              <a:gd name="T7" fmla="*/ 0 60000 65536"/>
              <a:gd name="T8" fmla="*/ 0 60000 65536"/>
              <a:gd name="T9" fmla="*/ 0 w 545"/>
              <a:gd name="T10" fmla="*/ 0 h 521"/>
              <a:gd name="T11" fmla="*/ 545 w 545"/>
              <a:gd name="T12" fmla="*/ 521 h 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521">
                <a:moveTo>
                  <a:pt x="0" y="520"/>
                </a:moveTo>
                <a:lnTo>
                  <a:pt x="544" y="520"/>
                </a:lnTo>
                <a:lnTo>
                  <a:pt x="54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9" name="Freeform 56"/>
          <p:cNvSpPr>
            <a:spLocks/>
          </p:cNvSpPr>
          <p:nvPr/>
        </p:nvSpPr>
        <p:spPr bwMode="auto">
          <a:xfrm>
            <a:off x="4022725" y="4292600"/>
            <a:ext cx="1131888" cy="42863"/>
          </a:xfrm>
          <a:custGeom>
            <a:avLst/>
            <a:gdLst>
              <a:gd name="T0" fmla="*/ 0 w 337"/>
              <a:gd name="T1" fmla="*/ 0 h 1"/>
              <a:gd name="T2" fmla="*/ 336 w 337"/>
              <a:gd name="T3" fmla="*/ 0 h 1"/>
              <a:gd name="T4" fmla="*/ 0 60000 65536"/>
              <a:gd name="T5" fmla="*/ 0 60000 65536"/>
              <a:gd name="T6" fmla="*/ 0 w 337"/>
              <a:gd name="T7" fmla="*/ 0 h 1"/>
              <a:gd name="T8" fmla="*/ 337 w 33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0" name="Line 57"/>
          <p:cNvSpPr>
            <a:spLocks noChangeShapeType="1"/>
          </p:cNvSpPr>
          <p:nvPr/>
        </p:nvSpPr>
        <p:spPr bwMode="auto">
          <a:xfrm>
            <a:off x="1914525" y="41402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1" name="Rectangle 58"/>
          <p:cNvSpPr>
            <a:spLocks noChangeArrowheads="1"/>
          </p:cNvSpPr>
          <p:nvPr/>
        </p:nvSpPr>
        <p:spPr bwMode="auto">
          <a:xfrm>
            <a:off x="4935538" y="6216650"/>
            <a:ext cx="6960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Op2Sel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42" name="Oval 59"/>
          <p:cNvSpPr>
            <a:spLocks noChangeArrowheads="1"/>
          </p:cNvSpPr>
          <p:nvPr/>
        </p:nvSpPr>
        <p:spPr bwMode="auto">
          <a:xfrm>
            <a:off x="4410075" y="45402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3" name="Oval 60"/>
          <p:cNvSpPr>
            <a:spLocks noChangeArrowheads="1"/>
          </p:cNvSpPr>
          <p:nvPr/>
        </p:nvSpPr>
        <p:spPr bwMode="auto">
          <a:xfrm>
            <a:off x="2162175" y="41211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4" name="Oval 61"/>
          <p:cNvSpPr>
            <a:spLocks noChangeArrowheads="1"/>
          </p:cNvSpPr>
          <p:nvPr/>
        </p:nvSpPr>
        <p:spPr bwMode="auto">
          <a:xfrm>
            <a:off x="6492875" y="41338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5" name="Line 62"/>
          <p:cNvSpPr>
            <a:spLocks noChangeShapeType="1"/>
          </p:cNvSpPr>
          <p:nvPr/>
        </p:nvSpPr>
        <p:spPr bwMode="auto">
          <a:xfrm>
            <a:off x="2181225" y="5289550"/>
            <a:ext cx="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6" name="Rectangle 63"/>
          <p:cNvSpPr>
            <a:spLocks noChangeArrowheads="1"/>
          </p:cNvSpPr>
          <p:nvPr/>
        </p:nvSpPr>
        <p:spPr bwMode="auto">
          <a:xfrm>
            <a:off x="3475038" y="6211888"/>
            <a:ext cx="7042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ImmSel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47" name="Rectangle 64"/>
          <p:cNvSpPr>
            <a:spLocks noChangeArrowheads="1"/>
          </p:cNvSpPr>
          <p:nvPr/>
        </p:nvSpPr>
        <p:spPr bwMode="auto">
          <a:xfrm>
            <a:off x="1874838" y="6211888"/>
            <a:ext cx="7493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72750" name="Line 67"/>
          <p:cNvSpPr>
            <a:spLocks noChangeShapeType="1"/>
          </p:cNvSpPr>
          <p:nvPr/>
        </p:nvSpPr>
        <p:spPr bwMode="auto">
          <a:xfrm>
            <a:off x="3406775" y="42926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68"/>
          <p:cNvSpPr>
            <a:spLocks noChangeShapeType="1"/>
          </p:cNvSpPr>
          <p:nvPr/>
        </p:nvSpPr>
        <p:spPr bwMode="auto">
          <a:xfrm>
            <a:off x="3406775" y="41402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Line 69"/>
          <p:cNvSpPr>
            <a:spLocks noChangeShapeType="1"/>
          </p:cNvSpPr>
          <p:nvPr/>
        </p:nvSpPr>
        <p:spPr bwMode="auto">
          <a:xfrm>
            <a:off x="3406775" y="36830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3" name="Line 70"/>
          <p:cNvSpPr>
            <a:spLocks noChangeShapeType="1"/>
          </p:cNvSpPr>
          <p:nvPr/>
        </p:nvSpPr>
        <p:spPr bwMode="auto">
          <a:xfrm>
            <a:off x="3406775" y="38354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4" name="Rectangle 71"/>
          <p:cNvSpPr>
            <a:spLocks noChangeArrowheads="1"/>
          </p:cNvSpPr>
          <p:nvPr/>
        </p:nvSpPr>
        <p:spPr bwMode="auto">
          <a:xfrm>
            <a:off x="5181600" y="3352800"/>
            <a:ext cx="7472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Bcomp</a:t>
            </a:r>
            <a:r>
              <a:rPr lang="en-US" sz="1200" dirty="0" smtClean="0">
                <a:solidFill>
                  <a:srgbClr val="56127A"/>
                </a:solidFill>
              </a:rPr>
              <a:t>?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55" name="Line 72"/>
          <p:cNvSpPr>
            <a:spLocks noChangeShapeType="1"/>
          </p:cNvSpPr>
          <p:nvPr/>
        </p:nvSpPr>
        <p:spPr bwMode="auto">
          <a:xfrm>
            <a:off x="5181600" y="35052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6" name="Line 73"/>
          <p:cNvSpPr>
            <a:spLocks noChangeShapeType="1"/>
          </p:cNvSpPr>
          <p:nvPr/>
        </p:nvSpPr>
        <p:spPr bwMode="auto">
          <a:xfrm>
            <a:off x="5464175" y="39878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7" name="Line 74"/>
          <p:cNvSpPr>
            <a:spLocks noChangeShapeType="1"/>
          </p:cNvSpPr>
          <p:nvPr/>
        </p:nvSpPr>
        <p:spPr bwMode="auto">
          <a:xfrm>
            <a:off x="5762625" y="4451350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8" name="Freeform 75"/>
          <p:cNvSpPr>
            <a:spLocks/>
          </p:cNvSpPr>
          <p:nvPr/>
        </p:nvSpPr>
        <p:spPr bwMode="auto">
          <a:xfrm>
            <a:off x="5162550" y="4216400"/>
            <a:ext cx="230188" cy="458788"/>
          </a:xfrm>
          <a:custGeom>
            <a:avLst/>
            <a:gdLst>
              <a:gd name="T0" fmla="*/ 144 w 145"/>
              <a:gd name="T1" fmla="*/ 48 h 289"/>
              <a:gd name="T2" fmla="*/ 144 w 145"/>
              <a:gd name="T3" fmla="*/ 240 h 289"/>
              <a:gd name="T4" fmla="*/ 0 w 145"/>
              <a:gd name="T5" fmla="*/ 288 h 289"/>
              <a:gd name="T6" fmla="*/ 0 w 145"/>
              <a:gd name="T7" fmla="*/ 0 h 289"/>
              <a:gd name="T8" fmla="*/ 144 w 145"/>
              <a:gd name="T9" fmla="*/ 48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89"/>
              <a:gd name="T17" fmla="*/ 145 w 145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9" name="Line 76"/>
          <p:cNvSpPr>
            <a:spLocks noChangeShapeType="1"/>
          </p:cNvSpPr>
          <p:nvPr/>
        </p:nvSpPr>
        <p:spPr bwMode="auto">
          <a:xfrm flipH="1">
            <a:off x="5073650" y="4597400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0" name="Line 77"/>
          <p:cNvSpPr>
            <a:spLocks noChangeShapeType="1"/>
          </p:cNvSpPr>
          <p:nvPr/>
        </p:nvSpPr>
        <p:spPr bwMode="auto">
          <a:xfrm flipH="1">
            <a:off x="5073650" y="4292600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1" name="Line 78"/>
          <p:cNvSpPr>
            <a:spLocks noChangeShapeType="1"/>
          </p:cNvSpPr>
          <p:nvPr/>
        </p:nvSpPr>
        <p:spPr bwMode="auto">
          <a:xfrm flipH="1">
            <a:off x="5378450" y="4445000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2" name="Rectangle 79"/>
          <p:cNvSpPr>
            <a:spLocks noChangeArrowheads="1"/>
          </p:cNvSpPr>
          <p:nvPr/>
        </p:nvSpPr>
        <p:spPr bwMode="auto">
          <a:xfrm>
            <a:off x="4205724" y="6211888"/>
            <a:ext cx="7472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FuncSel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63" name="Line 80"/>
          <p:cNvSpPr>
            <a:spLocks noChangeShapeType="1"/>
          </p:cNvSpPr>
          <p:nvPr/>
        </p:nvSpPr>
        <p:spPr bwMode="auto">
          <a:xfrm>
            <a:off x="4213225" y="528320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4" name="Rectangle 81"/>
          <p:cNvSpPr>
            <a:spLocks noChangeArrowheads="1"/>
          </p:cNvSpPr>
          <p:nvPr/>
        </p:nvSpPr>
        <p:spPr bwMode="auto">
          <a:xfrm>
            <a:off x="3386138" y="3111500"/>
            <a:ext cx="336550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72765" name="Line 82"/>
          <p:cNvSpPr>
            <a:spLocks noChangeShapeType="1"/>
          </p:cNvSpPr>
          <p:nvPr/>
        </p:nvSpPr>
        <p:spPr bwMode="auto">
          <a:xfrm>
            <a:off x="3565525" y="3352800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6" name="Oval 83"/>
          <p:cNvSpPr>
            <a:spLocks noChangeArrowheads="1"/>
          </p:cNvSpPr>
          <p:nvPr/>
        </p:nvSpPr>
        <p:spPr bwMode="auto">
          <a:xfrm>
            <a:off x="4740275" y="42608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8" name="Line 85"/>
          <p:cNvSpPr>
            <a:spLocks noChangeShapeType="1"/>
          </p:cNvSpPr>
          <p:nvPr/>
        </p:nvSpPr>
        <p:spPr bwMode="auto">
          <a:xfrm flipV="1">
            <a:off x="3768725" y="5056188"/>
            <a:ext cx="0" cy="1212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9" name="Line 86"/>
          <p:cNvSpPr>
            <a:spLocks noChangeShapeType="1"/>
          </p:cNvSpPr>
          <p:nvPr/>
        </p:nvSpPr>
        <p:spPr bwMode="auto">
          <a:xfrm flipV="1">
            <a:off x="4568825" y="5459413"/>
            <a:ext cx="0" cy="809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Line 87"/>
          <p:cNvSpPr>
            <a:spLocks noChangeShapeType="1"/>
          </p:cNvSpPr>
          <p:nvPr/>
        </p:nvSpPr>
        <p:spPr bwMode="auto">
          <a:xfrm>
            <a:off x="5267325" y="4616450"/>
            <a:ext cx="0" cy="16303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1" name="Line 88"/>
          <p:cNvSpPr>
            <a:spLocks noChangeShapeType="1"/>
          </p:cNvSpPr>
          <p:nvPr/>
        </p:nvSpPr>
        <p:spPr bwMode="auto">
          <a:xfrm flipH="1" flipV="1">
            <a:off x="4648200" y="36117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775" name="Group 92"/>
          <p:cNvGrpSpPr>
            <a:grpSpLocks/>
          </p:cNvGrpSpPr>
          <p:nvPr/>
        </p:nvGrpSpPr>
        <p:grpSpPr bwMode="auto">
          <a:xfrm>
            <a:off x="517525" y="3698875"/>
            <a:ext cx="1412875" cy="1050925"/>
            <a:chOff x="326" y="2386"/>
            <a:chExt cx="890" cy="662"/>
          </a:xfrm>
        </p:grpSpPr>
        <p:sp>
          <p:nvSpPr>
            <p:cNvPr id="72809" name="Rectangle 93"/>
            <p:cNvSpPr>
              <a:spLocks noChangeArrowheads="1"/>
            </p:cNvSpPr>
            <p:nvPr/>
          </p:nvSpPr>
          <p:spPr bwMode="auto">
            <a:xfrm>
              <a:off x="326" y="2766"/>
              <a:ext cx="21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72810" name="Line 94"/>
            <p:cNvSpPr>
              <a:spLocks noChangeShapeType="1"/>
            </p:cNvSpPr>
            <p:nvPr/>
          </p:nvSpPr>
          <p:spPr bwMode="auto">
            <a:xfrm>
              <a:off x="431" y="2742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811" name="Group 95"/>
            <p:cNvGrpSpPr>
              <a:grpSpLocks/>
            </p:cNvGrpSpPr>
            <p:nvPr/>
          </p:nvGrpSpPr>
          <p:grpSpPr bwMode="auto">
            <a:xfrm>
              <a:off x="333" y="2386"/>
              <a:ext cx="883" cy="662"/>
              <a:chOff x="333" y="2386"/>
              <a:chExt cx="883" cy="662"/>
            </a:xfrm>
          </p:grpSpPr>
          <p:sp>
            <p:nvSpPr>
              <p:cNvPr id="72812" name="Freeform 96"/>
              <p:cNvSpPr>
                <a:spLocks/>
              </p:cNvSpPr>
              <p:nvPr/>
            </p:nvSpPr>
            <p:spPr bwMode="auto">
              <a:xfrm>
                <a:off x="517" y="2567"/>
                <a:ext cx="189" cy="1"/>
              </a:xfrm>
              <a:custGeom>
                <a:avLst/>
                <a:gdLst>
                  <a:gd name="T0" fmla="*/ 0 w 189"/>
                  <a:gd name="T1" fmla="*/ 0 h 1"/>
                  <a:gd name="T2" fmla="*/ 141 w 189"/>
                  <a:gd name="T3" fmla="*/ 0 h 1"/>
                  <a:gd name="T4" fmla="*/ 188 w 18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1"/>
                  <a:gd name="T11" fmla="*/ 189 w 18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1">
                    <a:moveTo>
                      <a:pt x="0" y="0"/>
                    </a:moveTo>
                    <a:lnTo>
                      <a:pt x="141" y="0"/>
                    </a:lnTo>
                    <a:lnTo>
                      <a:pt x="188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2813" name="Group 97"/>
              <p:cNvGrpSpPr>
                <a:grpSpLocks/>
              </p:cNvGrpSpPr>
              <p:nvPr/>
            </p:nvGrpSpPr>
            <p:grpSpPr bwMode="auto">
              <a:xfrm>
                <a:off x="684" y="2452"/>
                <a:ext cx="532" cy="596"/>
                <a:chOff x="684" y="2452"/>
                <a:chExt cx="532" cy="596"/>
              </a:xfrm>
            </p:grpSpPr>
            <p:sp>
              <p:nvSpPr>
                <p:cNvPr id="72818" name="Rectangle 98"/>
                <p:cNvSpPr>
                  <a:spLocks noChangeArrowheads="1"/>
                </p:cNvSpPr>
                <p:nvPr/>
              </p:nvSpPr>
              <p:spPr bwMode="auto">
                <a:xfrm>
                  <a:off x="717" y="2454"/>
                  <a:ext cx="466" cy="5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19" name="Rectangle 99"/>
                <p:cNvSpPr>
                  <a:spLocks noChangeArrowheads="1"/>
                </p:cNvSpPr>
                <p:nvPr/>
              </p:nvSpPr>
              <p:spPr bwMode="auto">
                <a:xfrm>
                  <a:off x="684" y="2452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addr</a:t>
                  </a:r>
                </a:p>
              </p:txBody>
            </p:sp>
            <p:sp>
              <p:nvSpPr>
                <p:cNvPr id="72820" name="Rectangle 100"/>
                <p:cNvSpPr>
                  <a:spLocks noChangeArrowheads="1"/>
                </p:cNvSpPr>
                <p:nvPr/>
              </p:nvSpPr>
              <p:spPr bwMode="auto">
                <a:xfrm>
                  <a:off x="953" y="2554"/>
                  <a:ext cx="26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inst</a:t>
                  </a:r>
                </a:p>
              </p:txBody>
            </p:sp>
            <p:sp>
              <p:nvSpPr>
                <p:cNvPr id="72821" name="Rectangle 101"/>
                <p:cNvSpPr>
                  <a:spLocks noChangeArrowheads="1"/>
                </p:cNvSpPr>
                <p:nvPr/>
              </p:nvSpPr>
              <p:spPr bwMode="auto">
                <a:xfrm>
                  <a:off x="691" y="2724"/>
                  <a:ext cx="518" cy="32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Inst.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72814" name="Rectangle 102"/>
              <p:cNvSpPr>
                <a:spLocks noChangeArrowheads="1"/>
              </p:cNvSpPr>
              <p:nvPr/>
            </p:nvSpPr>
            <p:spPr bwMode="auto">
              <a:xfrm>
                <a:off x="382" y="2386"/>
                <a:ext cx="127" cy="36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5" name="Line 103"/>
              <p:cNvSpPr>
                <a:spLocks noChangeShapeType="1"/>
              </p:cNvSpPr>
              <p:nvPr/>
            </p:nvSpPr>
            <p:spPr bwMode="auto">
              <a:xfrm>
                <a:off x="525" y="2567"/>
                <a:ext cx="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6" name="Rectangle 104"/>
              <p:cNvSpPr>
                <a:spLocks noChangeArrowheads="1"/>
              </p:cNvSpPr>
              <p:nvPr/>
            </p:nvSpPr>
            <p:spPr bwMode="auto">
              <a:xfrm>
                <a:off x="333" y="2494"/>
                <a:ext cx="247" cy="1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PC</a:t>
                </a:r>
              </a:p>
            </p:txBody>
          </p:sp>
          <p:sp>
            <p:nvSpPr>
              <p:cNvPr id="72817" name="Freeform 105"/>
              <p:cNvSpPr>
                <a:spLocks/>
              </p:cNvSpPr>
              <p:nvPr/>
            </p:nvSpPr>
            <p:spPr bwMode="auto">
              <a:xfrm>
                <a:off x="422" y="2701"/>
                <a:ext cx="48" cy="48"/>
              </a:xfrm>
              <a:custGeom>
                <a:avLst/>
                <a:gdLst>
                  <a:gd name="T0" fmla="*/ 0 w 48"/>
                  <a:gd name="T1" fmla="*/ 47 h 48"/>
                  <a:gd name="T2" fmla="*/ 24 w 48"/>
                  <a:gd name="T3" fmla="*/ 0 h 48"/>
                  <a:gd name="T4" fmla="*/ 47 w 48"/>
                  <a:gd name="T5" fmla="*/ 47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47"/>
                    </a:moveTo>
                    <a:lnTo>
                      <a:pt x="24" y="0"/>
                    </a:lnTo>
                    <a:lnTo>
                      <a:pt x="47" y="47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2776" name="Rectangle 106"/>
          <p:cNvSpPr>
            <a:spLocks noChangeArrowheads="1"/>
          </p:cNvSpPr>
          <p:nvPr/>
        </p:nvSpPr>
        <p:spPr bwMode="auto">
          <a:xfrm>
            <a:off x="3481388" y="3468688"/>
            <a:ext cx="571500" cy="1063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7" name="Rectangle 107"/>
          <p:cNvSpPr>
            <a:spLocks noChangeArrowheads="1"/>
          </p:cNvSpPr>
          <p:nvPr/>
        </p:nvSpPr>
        <p:spPr bwMode="auto">
          <a:xfrm>
            <a:off x="3725863" y="3871913"/>
            <a:ext cx="401637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rd1</a:t>
            </a:r>
          </a:p>
        </p:txBody>
      </p:sp>
      <p:sp>
        <p:nvSpPr>
          <p:cNvPr id="72778" name="Rectangle 108"/>
          <p:cNvSpPr>
            <a:spLocks noChangeArrowheads="1"/>
          </p:cNvSpPr>
          <p:nvPr/>
        </p:nvSpPr>
        <p:spPr bwMode="auto">
          <a:xfrm>
            <a:off x="3454400" y="4275138"/>
            <a:ext cx="655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56127A"/>
                </a:solidFill>
              </a:rPr>
              <a:t>GPRs</a:t>
            </a:r>
          </a:p>
        </p:txBody>
      </p:sp>
      <p:sp>
        <p:nvSpPr>
          <p:cNvPr id="72779" name="Rectangle 109"/>
          <p:cNvSpPr>
            <a:spLocks noChangeArrowheads="1"/>
          </p:cNvSpPr>
          <p:nvPr/>
        </p:nvSpPr>
        <p:spPr bwMode="auto">
          <a:xfrm>
            <a:off x="3429000" y="3565525"/>
            <a:ext cx="3921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rs1</a:t>
            </a:r>
          </a:p>
        </p:txBody>
      </p:sp>
      <p:sp>
        <p:nvSpPr>
          <p:cNvPr id="72780" name="Rectangle 110"/>
          <p:cNvSpPr>
            <a:spLocks noChangeArrowheads="1"/>
          </p:cNvSpPr>
          <p:nvPr/>
        </p:nvSpPr>
        <p:spPr bwMode="auto">
          <a:xfrm>
            <a:off x="3429000" y="3716338"/>
            <a:ext cx="3921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rs2</a:t>
            </a:r>
          </a:p>
        </p:txBody>
      </p:sp>
      <p:sp>
        <p:nvSpPr>
          <p:cNvPr id="72781" name="Rectangle 111"/>
          <p:cNvSpPr>
            <a:spLocks noChangeArrowheads="1"/>
          </p:cNvSpPr>
          <p:nvPr/>
        </p:nvSpPr>
        <p:spPr bwMode="auto">
          <a:xfrm>
            <a:off x="3429000" y="4003675"/>
            <a:ext cx="379462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wa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82" name="Rectangle 112"/>
          <p:cNvSpPr>
            <a:spLocks noChangeArrowheads="1"/>
          </p:cNvSpPr>
          <p:nvPr/>
        </p:nvSpPr>
        <p:spPr bwMode="auto">
          <a:xfrm>
            <a:off x="3429000" y="4149725"/>
            <a:ext cx="3762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wd</a:t>
            </a:r>
          </a:p>
        </p:txBody>
      </p:sp>
      <p:sp>
        <p:nvSpPr>
          <p:cNvPr id="72783" name="Rectangle 113"/>
          <p:cNvSpPr>
            <a:spLocks noChangeArrowheads="1"/>
          </p:cNvSpPr>
          <p:nvPr/>
        </p:nvSpPr>
        <p:spPr bwMode="auto">
          <a:xfrm>
            <a:off x="3733800" y="4151313"/>
            <a:ext cx="401638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rd2</a:t>
            </a:r>
          </a:p>
        </p:txBody>
      </p:sp>
      <p:sp>
        <p:nvSpPr>
          <p:cNvPr id="72784" name="Rectangle 114"/>
          <p:cNvSpPr>
            <a:spLocks noChangeArrowheads="1"/>
          </p:cNvSpPr>
          <p:nvPr/>
        </p:nvSpPr>
        <p:spPr bwMode="auto">
          <a:xfrm>
            <a:off x="3627438" y="3402013"/>
            <a:ext cx="376237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we</a:t>
            </a:r>
          </a:p>
        </p:txBody>
      </p:sp>
      <p:grpSp>
        <p:nvGrpSpPr>
          <p:cNvPr id="72785" name="Group 115"/>
          <p:cNvGrpSpPr>
            <a:grpSpLocks/>
          </p:cNvGrpSpPr>
          <p:nvPr/>
        </p:nvGrpSpPr>
        <p:grpSpPr bwMode="auto">
          <a:xfrm>
            <a:off x="3479800" y="4667250"/>
            <a:ext cx="571500" cy="396875"/>
            <a:chOff x="2192" y="2996"/>
            <a:chExt cx="360" cy="250"/>
          </a:xfrm>
        </p:grpSpPr>
        <p:sp>
          <p:nvSpPr>
            <p:cNvPr id="72807" name="Rectangle 116"/>
            <p:cNvSpPr>
              <a:spLocks noChangeArrowheads="1"/>
            </p:cNvSpPr>
            <p:nvPr/>
          </p:nvSpPr>
          <p:spPr bwMode="auto">
            <a:xfrm>
              <a:off x="2192" y="3030"/>
              <a:ext cx="360" cy="19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8" name="Rectangle 117"/>
            <p:cNvSpPr>
              <a:spLocks noChangeArrowheads="1"/>
            </p:cNvSpPr>
            <p:nvPr/>
          </p:nvSpPr>
          <p:spPr bwMode="auto">
            <a:xfrm>
              <a:off x="2208" y="2996"/>
              <a:ext cx="3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 dirty="0" err="1">
                  <a:solidFill>
                    <a:srgbClr val="56127A"/>
                  </a:solidFill>
                </a:rPr>
                <a:t>Imm</a:t>
              </a:r>
              <a:endParaRPr lang="en-US" sz="1000" dirty="0">
                <a:solidFill>
                  <a:srgbClr val="56127A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sz="1000" dirty="0" smtClean="0">
                  <a:solidFill>
                    <a:srgbClr val="56127A"/>
                  </a:solidFill>
                </a:rPr>
                <a:t>Select</a:t>
              </a:r>
              <a:endParaRPr lang="en-US" sz="1000" dirty="0">
                <a:solidFill>
                  <a:srgbClr val="56127A"/>
                </a:solidFill>
              </a:endParaRPr>
            </a:p>
          </p:txBody>
        </p:sp>
      </p:grpSp>
      <p:grpSp>
        <p:nvGrpSpPr>
          <p:cNvPr id="72786" name="Group 118"/>
          <p:cNvGrpSpPr>
            <a:grpSpLocks/>
          </p:cNvGrpSpPr>
          <p:nvPr/>
        </p:nvGrpSpPr>
        <p:grpSpPr bwMode="auto">
          <a:xfrm>
            <a:off x="5499100" y="3905250"/>
            <a:ext cx="477838" cy="603250"/>
            <a:chOff x="3464" y="2516"/>
            <a:chExt cx="301" cy="380"/>
          </a:xfrm>
        </p:grpSpPr>
        <p:sp>
          <p:nvSpPr>
            <p:cNvPr id="72805" name="Freeform 119"/>
            <p:cNvSpPr>
              <a:spLocks/>
            </p:cNvSpPr>
            <p:nvPr/>
          </p:nvSpPr>
          <p:spPr bwMode="auto">
            <a:xfrm>
              <a:off x="3487" y="2516"/>
              <a:ext cx="236" cy="380"/>
            </a:xfrm>
            <a:custGeom>
              <a:avLst/>
              <a:gdLst>
                <a:gd name="T0" fmla="*/ 0 w 236"/>
                <a:gd name="T1" fmla="*/ 0 h 380"/>
                <a:gd name="T2" fmla="*/ 0 w 236"/>
                <a:gd name="T3" fmla="*/ 158 h 380"/>
                <a:gd name="T4" fmla="*/ 47 w 236"/>
                <a:gd name="T5" fmla="*/ 190 h 380"/>
                <a:gd name="T6" fmla="*/ 0 w 236"/>
                <a:gd name="T7" fmla="*/ 221 h 380"/>
                <a:gd name="T8" fmla="*/ 0 w 236"/>
                <a:gd name="T9" fmla="*/ 379 h 380"/>
                <a:gd name="T10" fmla="*/ 235 w 236"/>
                <a:gd name="T11" fmla="*/ 284 h 380"/>
                <a:gd name="T12" fmla="*/ 235 w 236"/>
                <a:gd name="T13" fmla="*/ 95 h 380"/>
                <a:gd name="T14" fmla="*/ 0 w 236"/>
                <a:gd name="T15" fmla="*/ 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380"/>
                <a:gd name="T26" fmla="*/ 236 w 236"/>
                <a:gd name="T27" fmla="*/ 380 h 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380">
                  <a:moveTo>
                    <a:pt x="0" y="0"/>
                  </a:moveTo>
                  <a:lnTo>
                    <a:pt x="0" y="158"/>
                  </a:lnTo>
                  <a:lnTo>
                    <a:pt x="47" y="190"/>
                  </a:lnTo>
                  <a:lnTo>
                    <a:pt x="0" y="221"/>
                  </a:lnTo>
                  <a:lnTo>
                    <a:pt x="0" y="379"/>
                  </a:lnTo>
                  <a:lnTo>
                    <a:pt x="235" y="284"/>
                  </a:lnTo>
                  <a:lnTo>
                    <a:pt x="235" y="9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6" name="Rectangle 120"/>
            <p:cNvSpPr>
              <a:spLocks noChangeArrowheads="1"/>
            </p:cNvSpPr>
            <p:nvPr/>
          </p:nvSpPr>
          <p:spPr bwMode="auto">
            <a:xfrm>
              <a:off x="3464" y="2634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</p:txBody>
        </p:sp>
      </p:grpSp>
      <p:grpSp>
        <p:nvGrpSpPr>
          <p:cNvPr id="72787" name="Group 121"/>
          <p:cNvGrpSpPr>
            <a:grpSpLocks/>
          </p:cNvGrpSpPr>
          <p:nvPr/>
        </p:nvGrpSpPr>
        <p:grpSpPr bwMode="auto">
          <a:xfrm>
            <a:off x="3524250" y="3467100"/>
            <a:ext cx="80963" cy="87313"/>
            <a:chOff x="2815" y="1407"/>
            <a:chExt cx="51" cy="55"/>
          </a:xfrm>
        </p:grpSpPr>
        <p:sp>
          <p:nvSpPr>
            <p:cNvPr id="72803" name="Line 122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4" name="Line 123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788" name="Group 124"/>
          <p:cNvGrpSpPr>
            <a:grpSpLocks/>
          </p:cNvGrpSpPr>
          <p:nvPr/>
        </p:nvGrpSpPr>
        <p:grpSpPr bwMode="auto">
          <a:xfrm>
            <a:off x="4291013" y="5121275"/>
            <a:ext cx="671512" cy="361950"/>
            <a:chOff x="2576" y="2405"/>
            <a:chExt cx="423" cy="228"/>
          </a:xfrm>
        </p:grpSpPr>
        <p:sp>
          <p:nvSpPr>
            <p:cNvPr id="72801" name="Rectangle 125"/>
            <p:cNvSpPr>
              <a:spLocks noChangeArrowheads="1"/>
            </p:cNvSpPr>
            <p:nvPr/>
          </p:nvSpPr>
          <p:spPr bwMode="auto">
            <a:xfrm>
              <a:off x="2609" y="2405"/>
              <a:ext cx="361" cy="1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2" name="Rectangle 126"/>
            <p:cNvSpPr>
              <a:spLocks noChangeArrowheads="1"/>
            </p:cNvSpPr>
            <p:nvPr/>
          </p:nvSpPr>
          <p:spPr bwMode="auto">
            <a:xfrm>
              <a:off x="2576" y="2405"/>
              <a:ext cx="423" cy="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ALU</a:t>
              </a:r>
            </a:p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Control</a:t>
              </a:r>
            </a:p>
          </p:txBody>
        </p:sp>
      </p:grpSp>
      <p:sp>
        <p:nvSpPr>
          <p:cNvPr id="72789" name="Freeform 127"/>
          <p:cNvSpPr>
            <a:spLocks/>
          </p:cNvSpPr>
          <p:nvPr/>
        </p:nvSpPr>
        <p:spPr bwMode="auto">
          <a:xfrm flipV="1">
            <a:off x="4759325" y="4292600"/>
            <a:ext cx="2149475" cy="687388"/>
          </a:xfrm>
          <a:custGeom>
            <a:avLst/>
            <a:gdLst>
              <a:gd name="T0" fmla="*/ 0 w 1505"/>
              <a:gd name="T1" fmla="*/ 200 h 201"/>
              <a:gd name="T2" fmla="*/ 0 w 1505"/>
              <a:gd name="T3" fmla="*/ 0 h 201"/>
              <a:gd name="T4" fmla="*/ 1504 w 1505"/>
              <a:gd name="T5" fmla="*/ 0 h 201"/>
              <a:gd name="T6" fmla="*/ 0 60000 65536"/>
              <a:gd name="T7" fmla="*/ 0 60000 65536"/>
              <a:gd name="T8" fmla="*/ 0 60000 65536"/>
              <a:gd name="T9" fmla="*/ 0 w 1505"/>
              <a:gd name="T10" fmla="*/ 0 h 201"/>
              <a:gd name="T11" fmla="*/ 1505 w 1505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" h="201">
                <a:moveTo>
                  <a:pt x="0" y="200"/>
                </a:moveTo>
                <a:lnTo>
                  <a:pt x="0" y="0"/>
                </a:lnTo>
                <a:lnTo>
                  <a:pt x="150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794" name="Group 129"/>
          <p:cNvGrpSpPr>
            <a:grpSpLocks/>
          </p:cNvGrpSpPr>
          <p:nvPr/>
        </p:nvGrpSpPr>
        <p:grpSpPr bwMode="auto">
          <a:xfrm>
            <a:off x="5521325" y="2654300"/>
            <a:ext cx="417513" cy="611188"/>
            <a:chOff x="3478" y="1672"/>
            <a:chExt cx="263" cy="385"/>
          </a:xfrm>
        </p:grpSpPr>
        <p:sp>
          <p:nvSpPr>
            <p:cNvPr id="72799" name="Freeform 130"/>
            <p:cNvSpPr>
              <a:spLocks/>
            </p:cNvSpPr>
            <p:nvPr/>
          </p:nvSpPr>
          <p:spPr bwMode="auto">
            <a:xfrm>
              <a:off x="3478" y="1672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0" name="Rectangle 131"/>
            <p:cNvSpPr>
              <a:spLocks noChangeArrowheads="1"/>
            </p:cNvSpPr>
            <p:nvPr/>
          </p:nvSpPr>
          <p:spPr bwMode="auto">
            <a:xfrm>
              <a:off x="3485" y="1796"/>
              <a:ext cx="25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Add</a:t>
              </a:r>
            </a:p>
          </p:txBody>
        </p:sp>
      </p:grpSp>
      <p:sp>
        <p:nvSpPr>
          <p:cNvPr id="72795" name="Freeform 132"/>
          <p:cNvSpPr>
            <a:spLocks/>
          </p:cNvSpPr>
          <p:nvPr/>
        </p:nvSpPr>
        <p:spPr bwMode="auto">
          <a:xfrm>
            <a:off x="1597025" y="2768600"/>
            <a:ext cx="79375" cy="50800"/>
          </a:xfrm>
          <a:custGeom>
            <a:avLst/>
            <a:gdLst>
              <a:gd name="T0" fmla="*/ 0 w 2465"/>
              <a:gd name="T1" fmla="*/ 0 h 1"/>
              <a:gd name="T2" fmla="*/ 370 w 2465"/>
              <a:gd name="T3" fmla="*/ 0 h 1"/>
              <a:gd name="T4" fmla="*/ 358 w 2465"/>
              <a:gd name="T5" fmla="*/ 0 h 1"/>
              <a:gd name="T6" fmla="*/ 2464 w 246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465"/>
              <a:gd name="T13" fmla="*/ 0 h 1"/>
              <a:gd name="T14" fmla="*/ 2465 w 2465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5" h="1">
                <a:moveTo>
                  <a:pt x="0" y="0"/>
                </a:moveTo>
                <a:lnTo>
                  <a:pt x="370" y="0"/>
                </a:lnTo>
                <a:lnTo>
                  <a:pt x="358" y="0"/>
                </a:lnTo>
                <a:lnTo>
                  <a:pt x="246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6" name="Freeform 133"/>
          <p:cNvSpPr>
            <a:spLocks/>
          </p:cNvSpPr>
          <p:nvPr/>
        </p:nvSpPr>
        <p:spPr bwMode="auto">
          <a:xfrm>
            <a:off x="1371600" y="1662113"/>
            <a:ext cx="5330825" cy="1309688"/>
          </a:xfrm>
          <a:custGeom>
            <a:avLst/>
            <a:gdLst>
              <a:gd name="T0" fmla="*/ 2857 w 3358"/>
              <a:gd name="T1" fmla="*/ 825 h 825"/>
              <a:gd name="T2" fmla="*/ 3358 w 3358"/>
              <a:gd name="T3" fmla="*/ 825 h 825"/>
              <a:gd name="T4" fmla="*/ 3358 w 3358"/>
              <a:gd name="T5" fmla="*/ 429 h 825"/>
              <a:gd name="T6" fmla="*/ 3358 w 3358"/>
              <a:gd name="T7" fmla="*/ 0 h 825"/>
              <a:gd name="T8" fmla="*/ 0 w 3358"/>
              <a:gd name="T9" fmla="*/ 0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8"/>
              <a:gd name="T16" fmla="*/ 0 h 825"/>
              <a:gd name="T17" fmla="*/ 3358 w 3358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8" h="825">
                <a:moveTo>
                  <a:pt x="2857" y="825"/>
                </a:moveTo>
                <a:lnTo>
                  <a:pt x="3358" y="825"/>
                </a:lnTo>
                <a:lnTo>
                  <a:pt x="3358" y="429"/>
                </a:lnTo>
                <a:lnTo>
                  <a:pt x="3358" y="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7" name="Freeform 134"/>
          <p:cNvSpPr>
            <a:spLocks/>
          </p:cNvSpPr>
          <p:nvPr/>
        </p:nvSpPr>
        <p:spPr bwMode="auto">
          <a:xfrm>
            <a:off x="4432300" y="3149600"/>
            <a:ext cx="1104900" cy="1409700"/>
          </a:xfrm>
          <a:custGeom>
            <a:avLst/>
            <a:gdLst>
              <a:gd name="T0" fmla="*/ 0 w 696"/>
              <a:gd name="T1" fmla="*/ 888 h 888"/>
              <a:gd name="T2" fmla="*/ 0 w 696"/>
              <a:gd name="T3" fmla="*/ 0 h 888"/>
              <a:gd name="T4" fmla="*/ 696 w 696"/>
              <a:gd name="T5" fmla="*/ 0 h 888"/>
              <a:gd name="T6" fmla="*/ 0 60000 65536"/>
              <a:gd name="T7" fmla="*/ 0 60000 65536"/>
              <a:gd name="T8" fmla="*/ 0 60000 65536"/>
              <a:gd name="T9" fmla="*/ 0 w 696"/>
              <a:gd name="T10" fmla="*/ 0 h 888"/>
              <a:gd name="T11" fmla="*/ 696 w 69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888">
                <a:moveTo>
                  <a:pt x="0" y="888"/>
                </a:moveTo>
                <a:lnTo>
                  <a:pt x="0" y="0"/>
                </a:lnTo>
                <a:lnTo>
                  <a:pt x="6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8" name="Rectangle 135"/>
          <p:cNvSpPr>
            <a:spLocks noChangeArrowheads="1"/>
          </p:cNvSpPr>
          <p:nvPr/>
        </p:nvSpPr>
        <p:spPr bwMode="auto">
          <a:xfrm>
            <a:off x="1371600" y="14478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56127A"/>
                </a:solidFill>
              </a:rPr>
              <a:t>br</a:t>
            </a:r>
          </a:p>
        </p:txBody>
      </p:sp>
      <p:sp>
        <p:nvSpPr>
          <p:cNvPr id="72791" name="Rectangle 136"/>
          <p:cNvSpPr>
            <a:spLocks noChangeArrowheads="1"/>
          </p:cNvSpPr>
          <p:nvPr/>
        </p:nvSpPr>
        <p:spPr bwMode="auto">
          <a:xfrm>
            <a:off x="1370013" y="1981200"/>
            <a:ext cx="534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56127A"/>
                </a:solidFill>
              </a:rPr>
              <a:t>pc+4</a:t>
            </a:r>
          </a:p>
        </p:txBody>
      </p:sp>
      <p:sp>
        <p:nvSpPr>
          <p:cNvPr id="72792" name="Rectangle 137"/>
          <p:cNvSpPr>
            <a:spLocks noChangeArrowheads="1"/>
          </p:cNvSpPr>
          <p:nvPr/>
        </p:nvSpPr>
        <p:spPr bwMode="auto">
          <a:xfrm>
            <a:off x="3429000" y="1219200"/>
            <a:ext cx="84698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RegWrEn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93" name="Line 138"/>
          <p:cNvSpPr>
            <a:spLocks noChangeShapeType="1"/>
          </p:cNvSpPr>
          <p:nvPr/>
        </p:nvSpPr>
        <p:spPr bwMode="auto">
          <a:xfrm>
            <a:off x="1570038" y="2757488"/>
            <a:ext cx="106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/>
        </p:nvSpPr>
        <p:spPr bwMode="auto">
          <a:xfrm flipH="1">
            <a:off x="5001578" y="3609394"/>
            <a:ext cx="6115" cy="353007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88"/>
          <p:cNvSpPr>
            <a:spLocks noChangeShapeType="1"/>
          </p:cNvSpPr>
          <p:nvPr/>
        </p:nvSpPr>
        <p:spPr bwMode="auto">
          <a:xfrm flipH="1" flipV="1">
            <a:off x="5004930" y="3615469"/>
            <a:ext cx="6039" cy="3773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125"/>
          <p:cNvSpPr>
            <a:spLocks noChangeArrowheads="1"/>
          </p:cNvSpPr>
          <p:nvPr/>
        </p:nvSpPr>
        <p:spPr bwMode="auto">
          <a:xfrm>
            <a:off x="4530109" y="3386468"/>
            <a:ext cx="645414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Br Logic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840725" y="2745883"/>
            <a:ext cx="4677649" cy="500878"/>
          </a:xfrm>
          <a:custGeom>
            <a:avLst/>
            <a:gdLst>
              <a:gd name="connsiteX0" fmla="*/ 0 w 4677649"/>
              <a:gd name="connsiteY0" fmla="*/ 500878 h 500878"/>
              <a:gd name="connsiteX1" fmla="*/ 2039205 w 4677649"/>
              <a:gd name="connsiteY1" fmla="*/ 500878 h 500878"/>
              <a:gd name="connsiteX2" fmla="*/ 2048148 w 4677649"/>
              <a:gd name="connsiteY2" fmla="*/ 0 h 500878"/>
              <a:gd name="connsiteX3" fmla="*/ 4677649 w 4677649"/>
              <a:gd name="connsiteY3" fmla="*/ 17889 h 5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7649" h="500878">
                <a:moveTo>
                  <a:pt x="0" y="500878"/>
                </a:moveTo>
                <a:lnTo>
                  <a:pt x="2039205" y="500878"/>
                </a:lnTo>
                <a:lnTo>
                  <a:pt x="2048148" y="0"/>
                </a:lnTo>
                <a:lnTo>
                  <a:pt x="4677649" y="17889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5" grpId="0" animBg="1"/>
      <p:bldP spid="1225730" grpId="0" animBg="1"/>
      <p:bldP spid="1225731" grpId="0" animBg="1"/>
      <p:bldP spid="1225733" grpId="0" animBg="1"/>
      <p:bldP spid="1225734" grpId="0" animBg="1"/>
      <p:bldP spid="1225735" grpId="0" animBg="1"/>
      <p:bldP spid="1225736" grpId="0" animBg="1"/>
      <p:bldP spid="1225771" grpId="0" animBg="1"/>
      <p:bldP spid="1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Unconditional Jumps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457200" y="3276600"/>
            <a:ext cx="7683500" cy="2590800"/>
          </a:xfrm>
        </p:spPr>
        <p:txBody>
          <a:bodyPr/>
          <a:lstStyle/>
          <a:p>
            <a:r>
              <a:rPr lang="en-US" dirty="0" smtClean="0"/>
              <a:t>25-bit immediate encodes jump target address as a signed offset from PC, in units of 16-bits (i.e., shift left by 1 then add to PC). (+/- 16MB)</a:t>
            </a:r>
          </a:p>
          <a:p>
            <a:r>
              <a:rPr lang="en-US" dirty="0" smtClean="0"/>
              <a:t>JAL is a subroutine call that also saves return address (PC+4) in register x1</a:t>
            </a:r>
            <a:endParaRPr lang="en-US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071-345F-074F-ACB4-FB27A4E1390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76200" y="6402388"/>
            <a:ext cx="59324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696200" y="819090"/>
            <a:ext cx="609600" cy="4001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09600" y="1524000"/>
            <a:ext cx="7605435" cy="1091863"/>
            <a:chOff x="457200" y="1143000"/>
            <a:chExt cx="7605435" cy="1091863"/>
          </a:xfrm>
        </p:grpSpPr>
        <p:sp>
          <p:nvSpPr>
            <p:cNvPr id="63" name="TextBox 62"/>
            <p:cNvSpPr txBox="1"/>
            <p:nvPr/>
          </p:nvSpPr>
          <p:spPr>
            <a:xfrm>
              <a:off x="7467600" y="1219200"/>
              <a:ext cx="5950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J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JAL</a:t>
              </a:r>
            </a:p>
          </p:txBody>
        </p:sp>
        <p:grpSp>
          <p:nvGrpSpPr>
            <p:cNvPr id="40" name="Group 29"/>
            <p:cNvGrpSpPr/>
            <p:nvPr/>
          </p:nvGrpSpPr>
          <p:grpSpPr>
            <a:xfrm>
              <a:off x="6019800" y="1143000"/>
              <a:ext cx="1219200" cy="990600"/>
              <a:chOff x="7086600" y="76200"/>
              <a:chExt cx="1219200" cy="990600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6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err="1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opcode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grpSp>
          <p:nvGrpSpPr>
            <p:cNvPr id="41" name="Group 30"/>
            <p:cNvGrpSpPr/>
            <p:nvPr/>
          </p:nvGrpSpPr>
          <p:grpSpPr>
            <a:xfrm>
              <a:off x="457200" y="1143000"/>
              <a:ext cx="5562600" cy="990600"/>
              <a:chOff x="7086600" y="76200"/>
              <a:chExt cx="1219200" cy="99060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25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31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/>
                    <a:cs typeface="Calibri"/>
                  </a:rPr>
                  <a:t>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Jump Offset[24:0]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Register Indirect Jumps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698500" y="2895600"/>
            <a:ext cx="7683500" cy="3225800"/>
          </a:xfrm>
        </p:spPr>
        <p:txBody>
          <a:bodyPr/>
          <a:lstStyle/>
          <a:p>
            <a:r>
              <a:rPr lang="en-US" dirty="0" smtClean="0"/>
              <a:t>Jumps to target address given by adding 12-bit offset (</a:t>
            </a:r>
            <a:r>
              <a:rPr lang="en-US" i="1" dirty="0" smtClean="0"/>
              <a:t>not </a:t>
            </a:r>
            <a:r>
              <a:rPr lang="en-US" dirty="0" smtClean="0"/>
              <a:t>shifted by 1 bit) to register rs1</a:t>
            </a:r>
          </a:p>
          <a:p>
            <a:r>
              <a:rPr lang="en-US" dirty="0" smtClean="0"/>
              <a:t>The return address (PC+4) is written to rd (can be </a:t>
            </a:r>
            <a:r>
              <a:rPr lang="en-US" b="1" dirty="0" smtClean="0">
                <a:latin typeface="Courier New"/>
                <a:cs typeface="Courier New"/>
              </a:rPr>
              <a:t>x0</a:t>
            </a:r>
            <a:r>
              <a:rPr lang="en-US" dirty="0" smtClean="0"/>
              <a:t> if value not needed)</a:t>
            </a:r>
          </a:p>
          <a:p>
            <a:r>
              <a:rPr lang="en-US" dirty="0" smtClean="0"/>
              <a:t>The RDNPC instruction simply writes return address to register rd without jumping (used for dynamic linking)</a:t>
            </a:r>
            <a:endParaRPr lang="en-US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071-345F-074F-ACB4-FB27A4E1390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76200" y="6402388"/>
            <a:ext cx="59324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696200" y="819090"/>
            <a:ext cx="609600" cy="4001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5924446" y="1295400"/>
            <a:ext cx="1219200" cy="990600"/>
            <a:chOff x="7086600" y="76200"/>
            <a:chExt cx="1219200" cy="990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7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6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solidFill>
                    <a:srgbClr val="000000"/>
                  </a:solidFill>
                  <a:latin typeface="Verdana"/>
                  <a:cs typeface="Verdana"/>
                </a:rPr>
                <a:t>opcode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4933846" y="1295400"/>
            <a:ext cx="990600" cy="990600"/>
            <a:chOff x="7086600" y="76200"/>
            <a:chExt cx="1219200" cy="9906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3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9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7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func3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2743200" y="1295400"/>
            <a:ext cx="2190646" cy="990600"/>
            <a:chOff x="7086600" y="76200"/>
            <a:chExt cx="1219200" cy="9906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12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10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Imm[11:0]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grpSp>
        <p:nvGrpSpPr>
          <p:cNvPr id="7" name="Group 51"/>
          <p:cNvGrpSpPr/>
          <p:nvPr/>
        </p:nvGrpSpPr>
        <p:grpSpPr>
          <a:xfrm>
            <a:off x="1752600" y="1295400"/>
            <a:ext cx="990600" cy="990600"/>
            <a:chOff x="7086600" y="76200"/>
            <a:chExt cx="1219200" cy="9906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26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rs1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315200" y="1295400"/>
            <a:ext cx="10966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JALR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RDNPC</a:t>
            </a:r>
          </a:p>
        </p:txBody>
      </p:sp>
      <p:grpSp>
        <p:nvGrpSpPr>
          <p:cNvPr id="39" name="Group 51"/>
          <p:cNvGrpSpPr/>
          <p:nvPr/>
        </p:nvGrpSpPr>
        <p:grpSpPr>
          <a:xfrm>
            <a:off x="762000" y="1295400"/>
            <a:ext cx="990600" cy="990600"/>
            <a:chOff x="7086600" y="76200"/>
            <a:chExt cx="1219200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31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rd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00897"/>
            <a:ext cx="8912522" cy="635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92975" cy="736600"/>
          </a:xfrm>
        </p:spPr>
        <p:txBody>
          <a:bodyPr/>
          <a:lstStyle/>
          <a:p>
            <a:r>
              <a:rPr lang="en-US" dirty="0" smtClean="0"/>
              <a:t>Full RISCV1Stage </a:t>
            </a:r>
            <a:r>
              <a:rPr lang="en-US" dirty="0" err="1" smtClean="0"/>
              <a:t>Datapath</a:t>
            </a:r>
            <a:r>
              <a:rPr lang="en-US" dirty="0" smtClean="0"/>
              <a:t> (Lab1)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736600"/>
          </a:xfrm>
        </p:spPr>
        <p:txBody>
          <a:bodyPr/>
          <a:lstStyle/>
          <a:p>
            <a:r>
              <a:rPr lang="en-US" dirty="0" smtClean="0"/>
              <a:t>Hardwired Control is pure Combinational Logic </a:t>
            </a:r>
            <a:endParaRPr lang="en-US" dirty="0"/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C3AD-0076-F74A-9D6C-F4B18338DB2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3124200" y="1930400"/>
            <a:ext cx="2336800" cy="298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combinational 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logic</a:t>
            </a:r>
          </a:p>
        </p:txBody>
      </p:sp>
      <p:sp>
        <p:nvSpPr>
          <p:cNvPr id="82951" name="Line 4"/>
          <p:cNvSpPr>
            <a:spLocks noChangeShapeType="1"/>
          </p:cNvSpPr>
          <p:nvPr/>
        </p:nvSpPr>
        <p:spPr bwMode="auto">
          <a:xfrm>
            <a:off x="2171700" y="2978150"/>
            <a:ext cx="93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2952" name="Line 5"/>
          <p:cNvSpPr>
            <a:spLocks noChangeShapeType="1"/>
          </p:cNvSpPr>
          <p:nvPr/>
        </p:nvSpPr>
        <p:spPr bwMode="auto">
          <a:xfrm>
            <a:off x="2159000" y="3625850"/>
            <a:ext cx="93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2953" name="Rectangle 6"/>
          <p:cNvSpPr>
            <a:spLocks noChangeArrowheads="1"/>
          </p:cNvSpPr>
          <p:nvPr/>
        </p:nvSpPr>
        <p:spPr bwMode="auto">
          <a:xfrm>
            <a:off x="1255763" y="2778125"/>
            <a:ext cx="933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op code</a:t>
            </a:r>
          </a:p>
        </p:txBody>
      </p:sp>
      <p:sp>
        <p:nvSpPr>
          <p:cNvPr id="82954" name="Rectangle 7"/>
          <p:cNvSpPr>
            <a:spLocks noChangeArrowheads="1"/>
          </p:cNvSpPr>
          <p:nvPr/>
        </p:nvSpPr>
        <p:spPr bwMode="auto">
          <a:xfrm>
            <a:off x="1329847" y="3489325"/>
            <a:ext cx="8085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Equal?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82955" name="Group 8"/>
          <p:cNvGrpSpPr>
            <a:grpSpLocks/>
          </p:cNvGrpSpPr>
          <p:nvPr/>
        </p:nvGrpSpPr>
        <p:grpSpPr bwMode="auto">
          <a:xfrm>
            <a:off x="5480050" y="1895475"/>
            <a:ext cx="2165350" cy="2897489"/>
            <a:chOff x="3452" y="1194"/>
            <a:chExt cx="1364" cy="1667"/>
          </a:xfrm>
        </p:grpSpPr>
        <p:sp>
          <p:nvSpPr>
            <p:cNvPr id="82956" name="Line 9"/>
            <p:cNvSpPr>
              <a:spLocks noChangeShapeType="1"/>
            </p:cNvSpPr>
            <p:nvPr/>
          </p:nvSpPr>
          <p:spPr bwMode="auto">
            <a:xfrm>
              <a:off x="3460" y="1328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57" name="Line 10"/>
            <p:cNvSpPr>
              <a:spLocks noChangeShapeType="1"/>
            </p:cNvSpPr>
            <p:nvPr/>
          </p:nvSpPr>
          <p:spPr bwMode="auto">
            <a:xfrm>
              <a:off x="3460" y="1520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58" name="Line 11"/>
            <p:cNvSpPr>
              <a:spLocks noChangeShapeType="1"/>
            </p:cNvSpPr>
            <p:nvPr/>
          </p:nvSpPr>
          <p:spPr bwMode="auto">
            <a:xfrm>
              <a:off x="3460" y="173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59" name="Line 12"/>
            <p:cNvSpPr>
              <a:spLocks noChangeShapeType="1"/>
            </p:cNvSpPr>
            <p:nvPr/>
          </p:nvSpPr>
          <p:spPr bwMode="auto">
            <a:xfrm>
              <a:off x="3452" y="193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60" name="Line 13"/>
            <p:cNvSpPr>
              <a:spLocks noChangeShapeType="1"/>
            </p:cNvSpPr>
            <p:nvPr/>
          </p:nvSpPr>
          <p:spPr bwMode="auto">
            <a:xfrm>
              <a:off x="3460" y="213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61" name="Line 14"/>
            <p:cNvSpPr>
              <a:spLocks noChangeShapeType="1"/>
            </p:cNvSpPr>
            <p:nvPr/>
          </p:nvSpPr>
          <p:spPr bwMode="auto">
            <a:xfrm>
              <a:off x="3460" y="2360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62" name="Rectangle 15"/>
            <p:cNvSpPr>
              <a:spLocks noChangeArrowheads="1"/>
            </p:cNvSpPr>
            <p:nvPr/>
          </p:nvSpPr>
          <p:spPr bwMode="auto">
            <a:xfrm>
              <a:off x="3959" y="1194"/>
              <a:ext cx="557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ImmSel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2963" name="Rectangle 16"/>
            <p:cNvSpPr>
              <a:spLocks noChangeArrowheads="1"/>
            </p:cNvSpPr>
            <p:nvPr/>
          </p:nvSpPr>
          <p:spPr bwMode="auto">
            <a:xfrm>
              <a:off x="3967" y="1402"/>
              <a:ext cx="534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Calibri"/>
                  <a:cs typeface="Calibri"/>
                </a:rPr>
                <a:t>Op2Sel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2964" name="Rectangle 17"/>
            <p:cNvSpPr>
              <a:spLocks noChangeArrowheads="1"/>
            </p:cNvSpPr>
            <p:nvPr/>
          </p:nvSpPr>
          <p:spPr bwMode="auto">
            <a:xfrm>
              <a:off x="3975" y="1610"/>
              <a:ext cx="569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FuncSel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2965" name="Rectangle 18"/>
            <p:cNvSpPr>
              <a:spLocks noChangeArrowheads="1"/>
            </p:cNvSpPr>
            <p:nvPr/>
          </p:nvSpPr>
          <p:spPr bwMode="auto">
            <a:xfrm>
              <a:off x="3983" y="1818"/>
              <a:ext cx="762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MemWrite</a:t>
              </a:r>
            </a:p>
          </p:txBody>
        </p:sp>
        <p:sp>
          <p:nvSpPr>
            <p:cNvPr id="82966" name="Rectangle 19"/>
            <p:cNvSpPr>
              <a:spLocks noChangeArrowheads="1"/>
            </p:cNvSpPr>
            <p:nvPr/>
          </p:nvSpPr>
          <p:spPr bwMode="auto">
            <a:xfrm>
              <a:off x="3991" y="2026"/>
              <a:ext cx="496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WBSel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2967" name="Rectangle 20"/>
            <p:cNvSpPr>
              <a:spLocks noChangeArrowheads="1"/>
            </p:cNvSpPr>
            <p:nvPr/>
          </p:nvSpPr>
          <p:spPr bwMode="auto">
            <a:xfrm>
              <a:off x="3999" y="2234"/>
              <a:ext cx="501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WASel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2968" name="Line 21"/>
            <p:cNvSpPr>
              <a:spLocks noChangeShapeType="1"/>
            </p:cNvSpPr>
            <p:nvPr/>
          </p:nvSpPr>
          <p:spPr bwMode="auto">
            <a:xfrm>
              <a:off x="3460" y="2568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69" name="Rectangle 22"/>
            <p:cNvSpPr>
              <a:spLocks noChangeArrowheads="1"/>
            </p:cNvSpPr>
            <p:nvPr/>
          </p:nvSpPr>
          <p:spPr bwMode="auto">
            <a:xfrm>
              <a:off x="3999" y="2442"/>
              <a:ext cx="817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RegWriteEn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2970" name="Line 23"/>
            <p:cNvSpPr>
              <a:spLocks noChangeShapeType="1"/>
            </p:cNvSpPr>
            <p:nvPr/>
          </p:nvSpPr>
          <p:spPr bwMode="auto">
            <a:xfrm>
              <a:off x="3460" y="277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2971" name="Rectangle 24"/>
            <p:cNvSpPr>
              <a:spLocks noChangeArrowheads="1"/>
            </p:cNvSpPr>
            <p:nvPr/>
          </p:nvSpPr>
          <p:spPr bwMode="auto">
            <a:xfrm>
              <a:off x="3999" y="2650"/>
              <a:ext cx="440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PCSel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ALU Control &amp; Immediate Extension</a:t>
            </a:r>
            <a:endParaRPr lang="en-US"/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388F-B193-B643-8007-21F2490F29B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4997" name="Rectangle 2"/>
          <p:cNvSpPr>
            <a:spLocks noChangeArrowheads="1"/>
          </p:cNvSpPr>
          <p:nvPr/>
        </p:nvSpPr>
        <p:spPr bwMode="auto">
          <a:xfrm>
            <a:off x="2984500" y="1435100"/>
            <a:ext cx="4089400" cy="23495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9" name="Line 4"/>
          <p:cNvSpPr>
            <a:spLocks noChangeShapeType="1"/>
          </p:cNvSpPr>
          <p:nvPr/>
        </p:nvSpPr>
        <p:spPr bwMode="auto">
          <a:xfrm>
            <a:off x="698500" y="1968500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0" name="Rectangle 5"/>
          <p:cNvSpPr>
            <a:spLocks noChangeArrowheads="1"/>
          </p:cNvSpPr>
          <p:nvPr/>
        </p:nvSpPr>
        <p:spPr bwMode="auto">
          <a:xfrm>
            <a:off x="1660525" y="1639888"/>
            <a:ext cx="1441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1" name="Line 6"/>
          <p:cNvSpPr>
            <a:spLocks noChangeShapeType="1"/>
          </p:cNvSpPr>
          <p:nvPr/>
        </p:nvSpPr>
        <p:spPr bwMode="auto">
          <a:xfrm>
            <a:off x="698500" y="2425700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2" name="Rectangle 7"/>
          <p:cNvSpPr>
            <a:spLocks noChangeArrowheads="1"/>
          </p:cNvSpPr>
          <p:nvPr/>
        </p:nvSpPr>
        <p:spPr bwMode="auto">
          <a:xfrm>
            <a:off x="506413" y="2098675"/>
            <a:ext cx="2215168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</a:rPr>
              <a:t>Inst</a:t>
            </a:r>
            <a:r>
              <a:rPr lang="en-US" sz="1800" dirty="0" smtClean="0">
                <a:solidFill>
                  <a:srgbClr val="56127A"/>
                </a:solidFill>
              </a:rPr>
              <a:t>&lt;6:</a:t>
            </a:r>
            <a:r>
              <a:rPr lang="en-US" sz="1800" dirty="0">
                <a:solidFill>
                  <a:srgbClr val="56127A"/>
                </a:solidFill>
              </a:rPr>
              <a:t>0</a:t>
            </a:r>
            <a:r>
              <a:rPr lang="en-US" sz="1800" dirty="0" smtClean="0">
                <a:solidFill>
                  <a:srgbClr val="56127A"/>
                </a:solidFill>
              </a:rPr>
              <a:t>&gt; </a:t>
            </a:r>
            <a:r>
              <a:rPr lang="en-US" sz="1800" i="1" dirty="0">
                <a:solidFill>
                  <a:srgbClr val="56127A"/>
                </a:solidFill>
              </a:rPr>
              <a:t>(</a:t>
            </a:r>
            <a:r>
              <a:rPr lang="en-US" sz="1800" i="1" dirty="0" err="1">
                <a:solidFill>
                  <a:srgbClr val="56127A"/>
                </a:solidFill>
              </a:rPr>
              <a:t>Opcode</a:t>
            </a:r>
            <a:r>
              <a:rPr lang="en-US" sz="1800" i="1" dirty="0">
                <a:solidFill>
                  <a:srgbClr val="56127A"/>
                </a:solidFill>
              </a:rPr>
              <a:t>) </a:t>
            </a:r>
          </a:p>
        </p:txBody>
      </p:sp>
      <p:sp>
        <p:nvSpPr>
          <p:cNvPr id="85003" name="Freeform 8"/>
          <p:cNvSpPr>
            <a:spLocks/>
          </p:cNvSpPr>
          <p:nvPr/>
        </p:nvSpPr>
        <p:spPr bwMode="auto">
          <a:xfrm>
            <a:off x="6007100" y="1714500"/>
            <a:ext cx="687388" cy="1830388"/>
          </a:xfrm>
          <a:custGeom>
            <a:avLst/>
            <a:gdLst>
              <a:gd name="T0" fmla="*/ 0 w 433"/>
              <a:gd name="T1" fmla="*/ 0 h 1153"/>
              <a:gd name="T2" fmla="*/ 432 w 433"/>
              <a:gd name="T3" fmla="*/ 240 h 1153"/>
              <a:gd name="T4" fmla="*/ 432 w 433"/>
              <a:gd name="T5" fmla="*/ 912 h 1153"/>
              <a:gd name="T6" fmla="*/ 0 w 433"/>
              <a:gd name="T7" fmla="*/ 1152 h 1153"/>
              <a:gd name="T8" fmla="*/ 0 w 433"/>
              <a:gd name="T9" fmla="*/ 0 h 1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"/>
              <a:gd name="T16" fmla="*/ 0 h 1153"/>
              <a:gd name="T17" fmla="*/ 433 w 433"/>
              <a:gd name="T18" fmla="*/ 1153 h 11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" h="1153">
                <a:moveTo>
                  <a:pt x="0" y="0"/>
                </a:moveTo>
                <a:lnTo>
                  <a:pt x="432" y="240"/>
                </a:lnTo>
                <a:lnTo>
                  <a:pt x="432" y="912"/>
                </a:lnTo>
                <a:lnTo>
                  <a:pt x="0" y="1152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Rectangle 9"/>
          <p:cNvSpPr>
            <a:spLocks noChangeArrowheads="1"/>
          </p:cNvSpPr>
          <p:nvPr/>
        </p:nvSpPr>
        <p:spPr bwMode="auto">
          <a:xfrm>
            <a:off x="6540500" y="4459288"/>
            <a:ext cx="23241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0"/>
          <p:cNvSpPr>
            <a:spLocks noChangeShapeType="1"/>
          </p:cNvSpPr>
          <p:nvPr/>
        </p:nvSpPr>
        <p:spPr bwMode="auto">
          <a:xfrm>
            <a:off x="6705600" y="2667000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Rectangle 11"/>
          <p:cNvSpPr>
            <a:spLocks noChangeArrowheads="1"/>
          </p:cNvSpPr>
          <p:nvPr/>
        </p:nvSpPr>
        <p:spPr bwMode="auto">
          <a:xfrm>
            <a:off x="2603500" y="4419600"/>
            <a:ext cx="34036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Decode Map</a:t>
            </a:r>
          </a:p>
        </p:txBody>
      </p:sp>
      <p:sp>
        <p:nvSpPr>
          <p:cNvPr id="85007" name="Rectangle 12"/>
          <p:cNvSpPr>
            <a:spLocks noChangeArrowheads="1"/>
          </p:cNvSpPr>
          <p:nvPr/>
        </p:nvSpPr>
        <p:spPr bwMode="auto">
          <a:xfrm>
            <a:off x="519113" y="1641475"/>
            <a:ext cx="20482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</a:rPr>
              <a:t>Inst</a:t>
            </a:r>
            <a:r>
              <a:rPr lang="en-US" sz="1800" dirty="0" smtClean="0">
                <a:solidFill>
                  <a:srgbClr val="56127A"/>
                </a:solidFill>
              </a:rPr>
              <a:t>&lt;16:7&gt;</a:t>
            </a:r>
            <a:r>
              <a:rPr lang="en-US" sz="1800" i="1" dirty="0" smtClean="0">
                <a:solidFill>
                  <a:srgbClr val="56127A"/>
                </a:solidFill>
              </a:rPr>
              <a:t> </a:t>
            </a:r>
            <a:r>
              <a:rPr lang="en-US" sz="1800" i="1" dirty="0">
                <a:solidFill>
                  <a:srgbClr val="56127A"/>
                </a:solidFill>
              </a:rPr>
              <a:t>(</a:t>
            </a:r>
            <a:r>
              <a:rPr lang="en-US" sz="1800" i="1" dirty="0" err="1">
                <a:solidFill>
                  <a:srgbClr val="56127A"/>
                </a:solidFill>
              </a:rPr>
              <a:t>Func</a:t>
            </a:r>
            <a:r>
              <a:rPr lang="en-US" sz="1800" i="1" dirty="0">
                <a:solidFill>
                  <a:srgbClr val="56127A"/>
                </a:solidFill>
              </a:rPr>
              <a:t>)</a:t>
            </a:r>
          </a:p>
        </p:txBody>
      </p:sp>
      <p:sp>
        <p:nvSpPr>
          <p:cNvPr id="85008" name="Freeform 13"/>
          <p:cNvSpPr>
            <a:spLocks/>
          </p:cNvSpPr>
          <p:nvPr/>
        </p:nvSpPr>
        <p:spPr bwMode="auto">
          <a:xfrm>
            <a:off x="2057400" y="2438400"/>
            <a:ext cx="534988" cy="2732088"/>
          </a:xfrm>
          <a:custGeom>
            <a:avLst/>
            <a:gdLst>
              <a:gd name="T0" fmla="*/ 0 w 337"/>
              <a:gd name="T1" fmla="*/ 0 h 1721"/>
              <a:gd name="T2" fmla="*/ 0 w 337"/>
              <a:gd name="T3" fmla="*/ 1720 h 1721"/>
              <a:gd name="T4" fmla="*/ 336 w 337"/>
              <a:gd name="T5" fmla="*/ 1720 h 1721"/>
              <a:gd name="T6" fmla="*/ 0 60000 65536"/>
              <a:gd name="T7" fmla="*/ 0 60000 65536"/>
              <a:gd name="T8" fmla="*/ 0 60000 65536"/>
              <a:gd name="T9" fmla="*/ 0 w 337"/>
              <a:gd name="T10" fmla="*/ 0 h 1721"/>
              <a:gd name="T11" fmla="*/ 337 w 337"/>
              <a:gd name="T12" fmla="*/ 1721 h 17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1721">
                <a:moveTo>
                  <a:pt x="0" y="0"/>
                </a:moveTo>
                <a:lnTo>
                  <a:pt x="0" y="1720"/>
                </a:lnTo>
                <a:lnTo>
                  <a:pt x="336" y="172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Rectangle 14"/>
          <p:cNvSpPr>
            <a:spLocks noChangeArrowheads="1"/>
          </p:cNvSpPr>
          <p:nvPr/>
        </p:nvSpPr>
        <p:spPr bwMode="auto">
          <a:xfrm>
            <a:off x="7315368" y="2263775"/>
            <a:ext cx="901365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ALUop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85010" name="Line 15"/>
          <p:cNvSpPr>
            <a:spLocks noChangeShapeType="1"/>
          </p:cNvSpPr>
          <p:nvPr/>
        </p:nvSpPr>
        <p:spPr bwMode="auto">
          <a:xfrm>
            <a:off x="5359400" y="284480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Line 16"/>
          <p:cNvSpPr>
            <a:spLocks noChangeShapeType="1"/>
          </p:cNvSpPr>
          <p:nvPr/>
        </p:nvSpPr>
        <p:spPr bwMode="auto">
          <a:xfrm>
            <a:off x="5359400" y="326390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2" name="Rectangle 17"/>
          <p:cNvSpPr>
            <a:spLocks noChangeArrowheads="1"/>
          </p:cNvSpPr>
          <p:nvPr/>
        </p:nvSpPr>
        <p:spPr bwMode="auto">
          <a:xfrm>
            <a:off x="4786313" y="3038475"/>
            <a:ext cx="434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0?</a:t>
            </a:r>
          </a:p>
        </p:txBody>
      </p:sp>
      <p:sp>
        <p:nvSpPr>
          <p:cNvPr id="85013" name="Rectangle 18"/>
          <p:cNvSpPr>
            <a:spLocks noChangeArrowheads="1"/>
          </p:cNvSpPr>
          <p:nvPr/>
        </p:nvSpPr>
        <p:spPr bwMode="auto">
          <a:xfrm>
            <a:off x="4849813" y="2632075"/>
            <a:ext cx="3143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+</a:t>
            </a:r>
          </a:p>
        </p:txBody>
      </p:sp>
      <p:sp>
        <p:nvSpPr>
          <p:cNvPr id="85014" name="Rectangle 19"/>
          <p:cNvSpPr>
            <a:spLocks noChangeArrowheads="1"/>
          </p:cNvSpPr>
          <p:nvPr/>
        </p:nvSpPr>
        <p:spPr bwMode="auto">
          <a:xfrm>
            <a:off x="6577013" y="3927475"/>
            <a:ext cx="2062202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FuncSel</a:t>
            </a:r>
            <a:endParaRPr lang="en-US" sz="1800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( </a:t>
            </a:r>
            <a:r>
              <a:rPr lang="en-US" sz="1800" dirty="0" err="1">
                <a:solidFill>
                  <a:srgbClr val="56127A"/>
                </a:solidFill>
              </a:rPr>
              <a:t>Func</a:t>
            </a:r>
            <a:r>
              <a:rPr lang="en-US" sz="1800" dirty="0">
                <a:solidFill>
                  <a:srgbClr val="56127A"/>
                </a:solidFill>
              </a:rPr>
              <a:t>, Op, +, 0? )</a:t>
            </a:r>
          </a:p>
        </p:txBody>
      </p:sp>
      <p:sp>
        <p:nvSpPr>
          <p:cNvPr id="85015" name="Line 20"/>
          <p:cNvSpPr>
            <a:spLocks noChangeShapeType="1"/>
          </p:cNvSpPr>
          <p:nvPr/>
        </p:nvSpPr>
        <p:spPr bwMode="auto">
          <a:xfrm>
            <a:off x="6007100" y="5549900"/>
            <a:ext cx="2413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6" name="Rectangle 21"/>
          <p:cNvSpPr>
            <a:spLocks noChangeArrowheads="1"/>
          </p:cNvSpPr>
          <p:nvPr/>
        </p:nvSpPr>
        <p:spPr bwMode="auto">
          <a:xfrm>
            <a:off x="6589713" y="5591175"/>
            <a:ext cx="2192871" cy="920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ImmSel</a:t>
            </a:r>
            <a:endParaRPr lang="en-US" sz="1800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( </a:t>
            </a:r>
            <a:r>
              <a:rPr lang="en-US" sz="1800" dirty="0" smtClean="0">
                <a:solidFill>
                  <a:srgbClr val="56127A"/>
                </a:solidFill>
              </a:rPr>
              <a:t>IType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r>
              <a:rPr lang="en-US" sz="1800" dirty="0" smtClean="0">
                <a:solidFill>
                  <a:srgbClr val="56127A"/>
                </a:solidFill>
              </a:rPr>
              <a:t>, BsType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r>
              <a:rPr lang="en-US" sz="1800" dirty="0" smtClean="0">
                <a:solidFill>
                  <a:srgbClr val="56127A"/>
                </a:solidFill>
              </a:rPr>
              <a:t>,</a:t>
            </a:r>
            <a:endParaRPr lang="en-US" sz="1800" baseline="-25000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  </a:t>
            </a:r>
            <a:r>
              <a:rPr lang="en-US" sz="1800" dirty="0" smtClean="0">
                <a:solidFill>
                  <a:srgbClr val="56127A"/>
                </a:solidFill>
              </a:rPr>
              <a:t>BrType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r>
              <a:rPr lang="en-US" sz="1800" dirty="0" smtClean="0">
                <a:solidFill>
                  <a:srgbClr val="56127A"/>
                </a:solidFill>
              </a:rPr>
              <a:t>)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85017" name="Freeform 22"/>
          <p:cNvSpPr>
            <a:spLocks/>
          </p:cNvSpPr>
          <p:nvPr/>
        </p:nvSpPr>
        <p:spPr bwMode="auto">
          <a:xfrm>
            <a:off x="6007100" y="3343275"/>
            <a:ext cx="368300" cy="1828800"/>
          </a:xfrm>
          <a:custGeom>
            <a:avLst/>
            <a:gdLst>
              <a:gd name="T0" fmla="*/ 0 w 232"/>
              <a:gd name="T1" fmla="*/ 1152 h 1152"/>
              <a:gd name="T2" fmla="*/ 232 w 232"/>
              <a:gd name="T3" fmla="*/ 1152 h 1152"/>
              <a:gd name="T4" fmla="*/ 232 w 232"/>
              <a:gd name="T5" fmla="*/ 0 h 1152"/>
              <a:gd name="T6" fmla="*/ 0 60000 65536"/>
              <a:gd name="T7" fmla="*/ 0 60000 65536"/>
              <a:gd name="T8" fmla="*/ 0 60000 65536"/>
              <a:gd name="T9" fmla="*/ 0 w 232"/>
              <a:gd name="T10" fmla="*/ 0 h 1152"/>
              <a:gd name="T11" fmla="*/ 232 w 232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1152">
                <a:moveTo>
                  <a:pt x="0" y="1152"/>
                </a:moveTo>
                <a:lnTo>
                  <a:pt x="232" y="1152"/>
                </a:lnTo>
                <a:lnTo>
                  <a:pt x="232" y="0"/>
                </a:ln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77" name="Rectangle 134"/>
          <p:cNvSpPr>
            <a:spLocks noGrp="1" noChangeArrowheads="1"/>
          </p:cNvSpPr>
          <p:nvPr>
            <p:ph type="title"/>
          </p:nvPr>
        </p:nvSpPr>
        <p:spPr>
          <a:xfrm>
            <a:off x="342900" y="482600"/>
            <a:ext cx="8153400" cy="666750"/>
          </a:xfrm>
          <a:noFill/>
        </p:spPr>
        <p:txBody>
          <a:bodyPr lIns="90488" tIns="44450" rIns="90488" bIns="44450"/>
          <a:lstStyle/>
          <a:p>
            <a:r>
              <a:rPr lang="en-US" dirty="0"/>
              <a:t>Hardwired Control </a:t>
            </a:r>
            <a:r>
              <a:rPr lang="en-US" dirty="0" smtClean="0"/>
              <a:t>Table</a:t>
            </a:r>
            <a:endParaRPr lang="en-US" sz="2000" i="1" dirty="0"/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1E356-6445-654E-AB2D-4426D4767952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2339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5930"/>
              </p:ext>
            </p:extLst>
          </p:nvPr>
        </p:nvGraphicFramePr>
        <p:xfrm>
          <a:off x="533400" y="1320800"/>
          <a:ext cx="8280400" cy="3430588"/>
        </p:xfrm>
        <a:graphic>
          <a:graphicData uri="http://schemas.openxmlformats.org/drawingml/2006/table">
            <a:tbl>
              <a:tblPr/>
              <a:tblGrid>
                <a:gridCol w="1038225"/>
                <a:gridCol w="900113"/>
                <a:gridCol w="765175"/>
                <a:gridCol w="860425"/>
                <a:gridCol w="950912"/>
                <a:gridCol w="852488"/>
                <a:gridCol w="887412"/>
                <a:gridCol w="963613"/>
                <a:gridCol w="106203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Op2Sel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FuncSel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MemWr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RFWen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JALR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78" name="Rectangle 135"/>
          <p:cNvSpPr>
            <a:spLocks noChangeArrowheads="1"/>
          </p:cNvSpPr>
          <p:nvPr/>
        </p:nvSpPr>
        <p:spPr bwMode="auto">
          <a:xfrm>
            <a:off x="1405839" y="5410200"/>
            <a:ext cx="572272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Op2Sel= </a:t>
            </a:r>
            <a:r>
              <a:rPr lang="en-US" sz="1800" dirty="0" err="1">
                <a:solidFill>
                  <a:schemeClr val="bg2"/>
                </a:solidFill>
                <a:latin typeface="Calibri"/>
                <a:cs typeface="Calibri"/>
              </a:rPr>
              <a:t>Reg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 / </a:t>
            </a:r>
            <a:r>
              <a:rPr lang="en-US" sz="1800" dirty="0" err="1">
                <a:solidFill>
                  <a:schemeClr val="bg2"/>
                </a:solidFill>
                <a:latin typeface="Calibri"/>
                <a:cs typeface="Calibri"/>
              </a:rPr>
              <a:t>Imm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	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 	</a:t>
            </a:r>
            <a:r>
              <a:rPr lang="en-US" sz="1800" dirty="0" err="1" smtClean="0">
                <a:solidFill>
                  <a:schemeClr val="bg2"/>
                </a:solidFill>
                <a:latin typeface="Calibri"/>
                <a:cs typeface="Calibri"/>
              </a:rPr>
              <a:t>WBSel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= ALU / </a:t>
            </a:r>
            <a:r>
              <a:rPr lang="en-US" sz="1800" dirty="0" err="1">
                <a:solidFill>
                  <a:schemeClr val="bg2"/>
                </a:solidFill>
                <a:latin typeface="Calibri"/>
                <a:cs typeface="Calibri"/>
              </a:rPr>
              <a:t>Mem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 / PC    </a:t>
            </a:r>
          </a:p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chemeClr val="bg2"/>
                </a:solidFill>
                <a:latin typeface="Calibri"/>
                <a:cs typeface="Calibri"/>
              </a:rPr>
              <a:t>WASel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= </a:t>
            </a:r>
            <a:r>
              <a:rPr lang="en-US" sz="1800" dirty="0" err="1" smtClean="0">
                <a:solidFill>
                  <a:schemeClr val="bg2"/>
                </a:solidFill>
                <a:latin typeface="Calibri"/>
                <a:cs typeface="Calibri"/>
              </a:rPr>
              <a:t>rd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/ 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X1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	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  	</a:t>
            </a:r>
            <a:r>
              <a:rPr lang="en-US" sz="1800" dirty="0" err="1" smtClean="0">
                <a:solidFill>
                  <a:schemeClr val="bg2"/>
                </a:solidFill>
                <a:latin typeface="Calibri"/>
                <a:cs typeface="Calibri"/>
              </a:rPr>
              <a:t>PCSel</a:t>
            </a:r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= pc+4 / </a:t>
            </a:r>
            <a:r>
              <a:rPr lang="en-US" sz="1800" dirty="0" err="1">
                <a:solidFill>
                  <a:schemeClr val="bg2"/>
                </a:solidFill>
                <a:latin typeface="Calibri"/>
                <a:cs typeface="Calibri"/>
              </a:rPr>
              <a:t>br</a:t>
            </a:r>
            <a:r>
              <a:rPr lang="en-US" sz="1800" dirty="0">
                <a:solidFill>
                  <a:schemeClr val="bg2"/>
                </a:solidFill>
                <a:latin typeface="Calibri"/>
                <a:cs typeface="Calibri"/>
              </a:rPr>
              <a:t> / rind / jabs	</a:t>
            </a: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1943100" y="4429125"/>
            <a:ext cx="6607175" cy="377825"/>
            <a:chOff x="1224" y="3176"/>
            <a:chExt cx="4162" cy="238"/>
          </a:xfrm>
        </p:grpSpPr>
        <p:grpSp>
          <p:nvGrpSpPr>
            <p:cNvPr id="87270" name="Group 137"/>
            <p:cNvGrpSpPr>
              <a:grpSpLocks/>
            </p:cNvGrpSpPr>
            <p:nvPr/>
          </p:nvGrpSpPr>
          <p:grpSpPr bwMode="auto">
            <a:xfrm>
              <a:off x="1224" y="3181"/>
              <a:ext cx="1764" cy="233"/>
              <a:chOff x="1248" y="4032"/>
              <a:chExt cx="1764" cy="279"/>
            </a:xfrm>
          </p:grpSpPr>
          <p:sp>
            <p:nvSpPr>
              <p:cNvPr id="87275" name="Text Box 138"/>
              <p:cNvSpPr txBox="1">
                <a:spLocks noChangeArrowheads="1"/>
              </p:cNvSpPr>
              <p:nvPr/>
            </p:nvSpPr>
            <p:spPr bwMode="auto">
              <a:xfrm>
                <a:off x="1248" y="4032"/>
                <a:ext cx="189" cy="27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*</a:t>
                </a:r>
              </a:p>
            </p:txBody>
          </p:sp>
          <p:sp>
            <p:nvSpPr>
              <p:cNvPr id="87276" name="Text Box 139"/>
              <p:cNvSpPr txBox="1">
                <a:spLocks noChangeArrowheads="1"/>
              </p:cNvSpPr>
              <p:nvPr/>
            </p:nvSpPr>
            <p:spPr bwMode="auto">
              <a:xfrm>
                <a:off x="1728" y="4032"/>
                <a:ext cx="189" cy="27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*</a:t>
                </a:r>
              </a:p>
            </p:txBody>
          </p:sp>
          <p:sp>
            <p:nvSpPr>
              <p:cNvPr id="87277" name="Text Box 140"/>
              <p:cNvSpPr txBox="1">
                <a:spLocks noChangeArrowheads="1"/>
              </p:cNvSpPr>
              <p:nvPr/>
            </p:nvSpPr>
            <p:spPr bwMode="auto">
              <a:xfrm>
                <a:off x="2256" y="4032"/>
                <a:ext cx="189" cy="27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*</a:t>
                </a:r>
              </a:p>
            </p:txBody>
          </p:sp>
          <p:sp>
            <p:nvSpPr>
              <p:cNvPr id="87278" name="Text Box 141"/>
              <p:cNvSpPr txBox="1">
                <a:spLocks noChangeArrowheads="1"/>
              </p:cNvSpPr>
              <p:nvPr/>
            </p:nvSpPr>
            <p:spPr bwMode="auto">
              <a:xfrm>
                <a:off x="2736" y="4032"/>
                <a:ext cx="276" cy="2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no</a:t>
                </a:r>
              </a:p>
            </p:txBody>
          </p:sp>
        </p:grpSp>
        <p:sp>
          <p:nvSpPr>
            <p:cNvPr id="87271" name="Text Box 142"/>
            <p:cNvSpPr txBox="1">
              <a:spLocks noChangeArrowheads="1"/>
            </p:cNvSpPr>
            <p:nvPr/>
          </p:nvSpPr>
          <p:spPr bwMode="auto">
            <a:xfrm>
              <a:off x="3308" y="3176"/>
              <a:ext cx="31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yes</a:t>
              </a:r>
            </a:p>
          </p:txBody>
        </p:sp>
        <p:sp>
          <p:nvSpPr>
            <p:cNvPr id="87272" name="Text Box 143"/>
            <p:cNvSpPr txBox="1">
              <a:spLocks noChangeArrowheads="1"/>
            </p:cNvSpPr>
            <p:nvPr/>
          </p:nvSpPr>
          <p:spPr bwMode="auto">
            <a:xfrm>
              <a:off x="5030" y="3176"/>
              <a:ext cx="35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rind</a:t>
              </a:r>
            </a:p>
          </p:txBody>
        </p:sp>
        <p:sp>
          <p:nvSpPr>
            <p:cNvPr id="87273" name="Text Box 144"/>
            <p:cNvSpPr txBox="1">
              <a:spLocks noChangeArrowheads="1"/>
            </p:cNvSpPr>
            <p:nvPr/>
          </p:nvSpPr>
          <p:spPr bwMode="auto">
            <a:xfrm>
              <a:off x="3852" y="3176"/>
              <a:ext cx="27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PC</a:t>
              </a:r>
            </a:p>
          </p:txBody>
        </p:sp>
        <p:sp>
          <p:nvSpPr>
            <p:cNvPr id="87274" name="Text Box 145"/>
            <p:cNvSpPr txBox="1">
              <a:spLocks noChangeArrowheads="1"/>
            </p:cNvSpPr>
            <p:nvPr/>
          </p:nvSpPr>
          <p:spPr bwMode="auto">
            <a:xfrm>
              <a:off x="4458" y="3177"/>
              <a:ext cx="2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Calibri"/>
                  <a:cs typeface="Calibri"/>
                </a:rPr>
                <a:t>rd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34076" name="Text Box 156"/>
          <p:cNvSpPr txBox="1">
            <a:spLocks noChangeArrowheads="1"/>
          </p:cNvSpPr>
          <p:nvPr/>
        </p:nvSpPr>
        <p:spPr bwMode="auto">
          <a:xfrm>
            <a:off x="8013652" y="4111625"/>
            <a:ext cx="5620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jabs</a:t>
            </a:r>
          </a:p>
        </p:txBody>
      </p: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1901826" y="4048125"/>
            <a:ext cx="2855913" cy="396875"/>
            <a:chOff x="1198" y="2744"/>
            <a:chExt cx="1799" cy="250"/>
          </a:xfrm>
        </p:grpSpPr>
        <p:sp>
          <p:nvSpPr>
            <p:cNvPr id="87259" name="Text Box 158"/>
            <p:cNvSpPr txBox="1">
              <a:spLocks noChangeArrowheads="1"/>
            </p:cNvSpPr>
            <p:nvPr/>
          </p:nvSpPr>
          <p:spPr bwMode="auto">
            <a:xfrm>
              <a:off x="1198" y="2744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60" name="Text Box 159"/>
            <p:cNvSpPr txBox="1">
              <a:spLocks noChangeArrowheads="1"/>
            </p:cNvSpPr>
            <p:nvPr/>
          </p:nvSpPr>
          <p:spPr bwMode="auto">
            <a:xfrm>
              <a:off x="1719" y="2744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61" name="Text Box 160"/>
            <p:cNvSpPr txBox="1">
              <a:spLocks noChangeArrowheads="1"/>
            </p:cNvSpPr>
            <p:nvPr/>
          </p:nvSpPr>
          <p:spPr bwMode="auto">
            <a:xfrm>
              <a:off x="2227" y="2761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62" name="Text Box 161"/>
            <p:cNvSpPr txBox="1">
              <a:spLocks noChangeArrowheads="1"/>
            </p:cNvSpPr>
            <p:nvPr/>
          </p:nvSpPr>
          <p:spPr bwMode="auto">
            <a:xfrm>
              <a:off x="2721" y="2744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</p:grpSp>
      <p:sp>
        <p:nvSpPr>
          <p:cNvPr id="1234082" name="Text Box 162"/>
          <p:cNvSpPr txBox="1">
            <a:spLocks noChangeArrowheads="1"/>
          </p:cNvSpPr>
          <p:nvPr/>
        </p:nvSpPr>
        <p:spPr bwMode="auto">
          <a:xfrm>
            <a:off x="5303267" y="4111625"/>
            <a:ext cx="4942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234083" name="Text Box 163"/>
          <p:cNvSpPr txBox="1">
            <a:spLocks noChangeArrowheads="1"/>
          </p:cNvSpPr>
          <p:nvPr/>
        </p:nvSpPr>
        <p:spPr bwMode="auto">
          <a:xfrm>
            <a:off x="6194728" y="4111625"/>
            <a:ext cx="4283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PC</a:t>
            </a:r>
          </a:p>
        </p:txBody>
      </p:sp>
      <p:sp>
        <p:nvSpPr>
          <p:cNvPr id="1234084" name="Text Box 164"/>
          <p:cNvSpPr txBox="1">
            <a:spLocks noChangeArrowheads="1"/>
          </p:cNvSpPr>
          <p:nvPr/>
        </p:nvSpPr>
        <p:spPr bwMode="auto">
          <a:xfrm>
            <a:off x="7128678" y="4111625"/>
            <a:ext cx="42147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X1 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234085" name="Text Box 165"/>
          <p:cNvSpPr txBox="1">
            <a:spLocks noChangeArrowheads="1"/>
          </p:cNvSpPr>
          <p:nvPr/>
        </p:nvSpPr>
        <p:spPr bwMode="auto">
          <a:xfrm>
            <a:off x="8007302" y="3714750"/>
            <a:ext cx="5620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jabs</a:t>
            </a: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901825" y="3708400"/>
            <a:ext cx="1933574" cy="395288"/>
            <a:chOff x="1198" y="2530"/>
            <a:chExt cx="1218" cy="249"/>
          </a:xfrm>
        </p:grpSpPr>
        <p:sp>
          <p:nvSpPr>
            <p:cNvPr id="87256" name="Text Box 167"/>
            <p:cNvSpPr txBox="1">
              <a:spLocks noChangeArrowheads="1"/>
            </p:cNvSpPr>
            <p:nvPr/>
          </p:nvSpPr>
          <p:spPr bwMode="auto">
            <a:xfrm>
              <a:off x="1198" y="2530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57" name="Text Box 168"/>
            <p:cNvSpPr txBox="1">
              <a:spLocks noChangeArrowheads="1"/>
            </p:cNvSpPr>
            <p:nvPr/>
          </p:nvSpPr>
          <p:spPr bwMode="auto">
            <a:xfrm>
              <a:off x="1719" y="2534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58" name="Text Box 169"/>
            <p:cNvSpPr txBox="1">
              <a:spLocks noChangeArrowheads="1"/>
            </p:cNvSpPr>
            <p:nvPr/>
          </p:nvSpPr>
          <p:spPr bwMode="auto">
            <a:xfrm>
              <a:off x="2227" y="2546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</p:grp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4319588" y="3714750"/>
            <a:ext cx="3059112" cy="369888"/>
            <a:chOff x="2721" y="2534"/>
            <a:chExt cx="1927" cy="233"/>
          </a:xfrm>
        </p:grpSpPr>
        <p:sp>
          <p:nvSpPr>
            <p:cNvPr id="87252" name="Text Box 171"/>
            <p:cNvSpPr txBox="1">
              <a:spLocks noChangeArrowheads="1"/>
            </p:cNvSpPr>
            <p:nvPr/>
          </p:nvSpPr>
          <p:spPr bwMode="auto">
            <a:xfrm>
              <a:off x="2721" y="2534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53" name="Text Box 172"/>
            <p:cNvSpPr txBox="1">
              <a:spLocks noChangeArrowheads="1"/>
            </p:cNvSpPr>
            <p:nvPr/>
          </p:nvSpPr>
          <p:spPr bwMode="auto">
            <a:xfrm>
              <a:off x="3340" y="2534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54" name="Text Box 173"/>
            <p:cNvSpPr txBox="1">
              <a:spLocks noChangeArrowheads="1"/>
            </p:cNvSpPr>
            <p:nvPr/>
          </p:nvSpPr>
          <p:spPr bwMode="auto">
            <a:xfrm>
              <a:off x="3907" y="2534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55" name="Text Box 174"/>
            <p:cNvSpPr txBox="1">
              <a:spLocks noChangeArrowheads="1"/>
            </p:cNvSpPr>
            <p:nvPr/>
          </p:nvSpPr>
          <p:spPr bwMode="auto">
            <a:xfrm>
              <a:off x="4459" y="2534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</p:grpSp>
      <p:sp>
        <p:nvSpPr>
          <p:cNvPr id="1234095" name="Text Box 175"/>
          <p:cNvSpPr txBox="1">
            <a:spLocks noChangeArrowheads="1"/>
          </p:cNvSpPr>
          <p:nvPr/>
        </p:nvSpPr>
        <p:spPr bwMode="auto">
          <a:xfrm>
            <a:off x="7975089" y="3425825"/>
            <a:ext cx="63551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pc+4</a:t>
            </a:r>
          </a:p>
        </p:txBody>
      </p:sp>
      <p:grpSp>
        <p:nvGrpSpPr>
          <p:cNvPr id="9" name="Group 176"/>
          <p:cNvGrpSpPr>
            <a:grpSpLocks/>
          </p:cNvGrpSpPr>
          <p:nvPr/>
        </p:nvGrpSpPr>
        <p:grpSpPr bwMode="auto">
          <a:xfrm>
            <a:off x="1619251" y="3425828"/>
            <a:ext cx="5778501" cy="369361"/>
            <a:chOff x="1044" y="2976"/>
            <a:chExt cx="3640" cy="279"/>
          </a:xfrm>
        </p:grpSpPr>
        <p:sp>
          <p:nvSpPr>
            <p:cNvPr id="87245" name="Text Box 177"/>
            <p:cNvSpPr txBox="1">
              <a:spLocks noChangeArrowheads="1"/>
            </p:cNvSpPr>
            <p:nvPr/>
          </p:nvSpPr>
          <p:spPr bwMode="auto">
            <a:xfrm>
              <a:off x="1044" y="2976"/>
              <a:ext cx="573" cy="2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BrType</a:t>
              </a:r>
              <a:r>
                <a:rPr lang="en-US" baseline="-25000" dirty="0" smtClean="0">
                  <a:solidFill>
                    <a:srgbClr val="56127A"/>
                  </a:solidFill>
                  <a:latin typeface="Calibri"/>
                  <a:cs typeface="Calibri"/>
                </a:rPr>
                <a:t>12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7246" name="Text Box 178"/>
            <p:cNvSpPr txBox="1">
              <a:spLocks noChangeArrowheads="1"/>
            </p:cNvSpPr>
            <p:nvPr/>
          </p:nvSpPr>
          <p:spPr bwMode="auto">
            <a:xfrm>
              <a:off x="1711" y="2976"/>
              <a:ext cx="189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47" name="Text Box 179"/>
            <p:cNvSpPr txBox="1">
              <a:spLocks noChangeArrowheads="1"/>
            </p:cNvSpPr>
            <p:nvPr/>
          </p:nvSpPr>
          <p:spPr bwMode="auto">
            <a:xfrm>
              <a:off x="2267" y="2976"/>
              <a:ext cx="189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7248" name="Text Box 180"/>
            <p:cNvSpPr txBox="1">
              <a:spLocks noChangeArrowheads="1"/>
            </p:cNvSpPr>
            <p:nvPr/>
          </p:nvSpPr>
          <p:spPr bwMode="auto">
            <a:xfrm>
              <a:off x="2768" y="2976"/>
              <a:ext cx="276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49" name="Text Box 181"/>
            <p:cNvSpPr txBox="1">
              <a:spLocks noChangeArrowheads="1"/>
            </p:cNvSpPr>
            <p:nvPr/>
          </p:nvSpPr>
          <p:spPr bwMode="auto">
            <a:xfrm>
              <a:off x="3344" y="2976"/>
              <a:ext cx="276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50" name="Text Box 182"/>
            <p:cNvSpPr txBox="1">
              <a:spLocks noChangeArrowheads="1"/>
            </p:cNvSpPr>
            <p:nvPr/>
          </p:nvSpPr>
          <p:spPr bwMode="auto">
            <a:xfrm>
              <a:off x="3967" y="2976"/>
              <a:ext cx="189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51" name="Text Box 183"/>
            <p:cNvSpPr txBox="1">
              <a:spLocks noChangeArrowheads="1"/>
            </p:cNvSpPr>
            <p:nvPr/>
          </p:nvSpPr>
          <p:spPr bwMode="auto">
            <a:xfrm>
              <a:off x="4495" y="2976"/>
              <a:ext cx="189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</p:grpSp>
      <p:sp>
        <p:nvSpPr>
          <p:cNvPr id="1234104" name="Text Box 184"/>
          <p:cNvSpPr txBox="1">
            <a:spLocks noChangeArrowheads="1"/>
          </p:cNvSpPr>
          <p:nvPr/>
        </p:nvSpPr>
        <p:spPr bwMode="auto">
          <a:xfrm>
            <a:off x="8074025" y="3059113"/>
            <a:ext cx="3873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br</a:t>
            </a:r>
          </a:p>
        </p:txBody>
      </p:sp>
      <p:sp>
        <p:nvSpPr>
          <p:cNvPr id="1234105" name="Text Box 185"/>
          <p:cNvSpPr txBox="1">
            <a:spLocks noChangeArrowheads="1"/>
          </p:cNvSpPr>
          <p:nvPr/>
        </p:nvSpPr>
        <p:spPr bwMode="auto">
          <a:xfrm>
            <a:off x="1610140" y="3059113"/>
            <a:ext cx="90922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BrType</a:t>
            </a:r>
            <a:r>
              <a:rPr lang="en-US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12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234106" name="Text Box 186"/>
          <p:cNvSpPr txBox="1">
            <a:spLocks noChangeArrowheads="1"/>
          </p:cNvSpPr>
          <p:nvPr/>
        </p:nvSpPr>
        <p:spPr bwMode="auto">
          <a:xfrm>
            <a:off x="2729319" y="3059113"/>
            <a:ext cx="29963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*</a:t>
            </a:r>
          </a:p>
        </p:txBody>
      </p:sp>
      <p:sp>
        <p:nvSpPr>
          <p:cNvPr id="1234107" name="Text Box 187"/>
          <p:cNvSpPr txBox="1">
            <a:spLocks noChangeArrowheads="1"/>
          </p:cNvSpPr>
          <p:nvPr/>
        </p:nvSpPr>
        <p:spPr bwMode="auto">
          <a:xfrm>
            <a:off x="3618319" y="3059113"/>
            <a:ext cx="29963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*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10" name="Group 188"/>
          <p:cNvGrpSpPr>
            <a:grpSpLocks/>
          </p:cNvGrpSpPr>
          <p:nvPr/>
        </p:nvGrpSpPr>
        <p:grpSpPr bwMode="auto">
          <a:xfrm>
            <a:off x="4319588" y="3059113"/>
            <a:ext cx="3059112" cy="369887"/>
            <a:chOff x="2721" y="2121"/>
            <a:chExt cx="1927" cy="233"/>
          </a:xfrm>
        </p:grpSpPr>
        <p:sp>
          <p:nvSpPr>
            <p:cNvPr id="87241" name="Text Box 189"/>
            <p:cNvSpPr txBox="1">
              <a:spLocks noChangeArrowheads="1"/>
            </p:cNvSpPr>
            <p:nvPr/>
          </p:nvSpPr>
          <p:spPr bwMode="auto">
            <a:xfrm>
              <a:off x="2721" y="2121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42" name="Text Box 190"/>
            <p:cNvSpPr txBox="1">
              <a:spLocks noChangeArrowheads="1"/>
            </p:cNvSpPr>
            <p:nvPr/>
          </p:nvSpPr>
          <p:spPr bwMode="auto">
            <a:xfrm>
              <a:off x="3340" y="2121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43" name="Text Box 191"/>
            <p:cNvSpPr txBox="1">
              <a:spLocks noChangeArrowheads="1"/>
            </p:cNvSpPr>
            <p:nvPr/>
          </p:nvSpPr>
          <p:spPr bwMode="auto">
            <a:xfrm>
              <a:off x="3907" y="2121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44" name="Text Box 192"/>
            <p:cNvSpPr txBox="1">
              <a:spLocks noChangeArrowheads="1"/>
            </p:cNvSpPr>
            <p:nvPr/>
          </p:nvSpPr>
          <p:spPr bwMode="auto">
            <a:xfrm>
              <a:off x="4459" y="2121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</p:grpSp>
      <p:grpSp>
        <p:nvGrpSpPr>
          <p:cNvPr id="11" name="Group 193"/>
          <p:cNvGrpSpPr>
            <a:grpSpLocks/>
          </p:cNvGrpSpPr>
          <p:nvPr/>
        </p:nvGrpSpPr>
        <p:grpSpPr bwMode="auto">
          <a:xfrm>
            <a:off x="1601790" y="2697163"/>
            <a:ext cx="7008815" cy="369887"/>
            <a:chOff x="1009" y="1893"/>
            <a:chExt cx="4415" cy="233"/>
          </a:xfrm>
        </p:grpSpPr>
        <p:sp>
          <p:nvSpPr>
            <p:cNvPr id="87233" name="Text Box 194"/>
            <p:cNvSpPr txBox="1">
              <a:spLocks noChangeArrowheads="1"/>
            </p:cNvSpPr>
            <p:nvPr/>
          </p:nvSpPr>
          <p:spPr bwMode="auto">
            <a:xfrm>
              <a:off x="5024" y="1893"/>
              <a:ext cx="40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pc+4</a:t>
              </a:r>
            </a:p>
          </p:txBody>
        </p:sp>
        <p:sp>
          <p:nvSpPr>
            <p:cNvPr id="87234" name="Text Box 195"/>
            <p:cNvSpPr txBox="1">
              <a:spLocks noChangeArrowheads="1"/>
            </p:cNvSpPr>
            <p:nvPr/>
          </p:nvSpPr>
          <p:spPr bwMode="auto">
            <a:xfrm>
              <a:off x="1009" y="1893"/>
              <a:ext cx="57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BsType</a:t>
              </a:r>
              <a:r>
                <a:rPr lang="en-US" baseline="-25000" dirty="0" smtClean="0">
                  <a:solidFill>
                    <a:srgbClr val="56127A"/>
                  </a:solidFill>
                  <a:latin typeface="Calibri"/>
                  <a:cs typeface="Calibri"/>
                </a:rPr>
                <a:t>12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87235" name="Text Box 196"/>
            <p:cNvSpPr txBox="1">
              <a:spLocks noChangeArrowheads="1"/>
            </p:cNvSpPr>
            <p:nvPr/>
          </p:nvSpPr>
          <p:spPr bwMode="auto">
            <a:xfrm>
              <a:off x="1659" y="1893"/>
              <a:ext cx="39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Imm</a:t>
              </a:r>
            </a:p>
          </p:txBody>
        </p:sp>
        <p:sp>
          <p:nvSpPr>
            <p:cNvPr id="87236" name="Text Box 197"/>
            <p:cNvSpPr txBox="1">
              <a:spLocks noChangeArrowheads="1"/>
            </p:cNvSpPr>
            <p:nvPr/>
          </p:nvSpPr>
          <p:spPr bwMode="auto">
            <a:xfrm>
              <a:off x="2241" y="1893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+</a:t>
              </a:r>
            </a:p>
          </p:txBody>
        </p:sp>
        <p:sp>
          <p:nvSpPr>
            <p:cNvPr id="87237" name="Text Box 198"/>
            <p:cNvSpPr txBox="1">
              <a:spLocks noChangeArrowheads="1"/>
            </p:cNvSpPr>
            <p:nvPr/>
          </p:nvSpPr>
          <p:spPr bwMode="auto">
            <a:xfrm>
              <a:off x="2717" y="1893"/>
              <a:ext cx="31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yes</a:t>
              </a:r>
            </a:p>
          </p:txBody>
        </p:sp>
        <p:sp>
          <p:nvSpPr>
            <p:cNvPr id="87238" name="Text Box 199"/>
            <p:cNvSpPr txBox="1">
              <a:spLocks noChangeArrowheads="1"/>
            </p:cNvSpPr>
            <p:nvPr/>
          </p:nvSpPr>
          <p:spPr bwMode="auto">
            <a:xfrm>
              <a:off x="3340" y="1893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39" name="Text Box 200"/>
            <p:cNvSpPr txBox="1">
              <a:spLocks noChangeArrowheads="1"/>
            </p:cNvSpPr>
            <p:nvPr/>
          </p:nvSpPr>
          <p:spPr bwMode="auto">
            <a:xfrm>
              <a:off x="3907" y="1893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87240" name="Text Box 201"/>
            <p:cNvSpPr txBox="1">
              <a:spLocks noChangeArrowheads="1"/>
            </p:cNvSpPr>
            <p:nvPr/>
          </p:nvSpPr>
          <p:spPr bwMode="auto">
            <a:xfrm>
              <a:off x="4459" y="1893"/>
              <a:ext cx="18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</p:grpSp>
      <p:sp>
        <p:nvSpPr>
          <p:cNvPr id="1234130" name="Text Box 210"/>
          <p:cNvSpPr txBox="1">
            <a:spLocks noChangeArrowheads="1"/>
          </p:cNvSpPr>
          <p:nvPr/>
        </p:nvSpPr>
        <p:spPr bwMode="auto">
          <a:xfrm>
            <a:off x="7975089" y="1727200"/>
            <a:ext cx="63551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pc+4</a:t>
            </a:r>
          </a:p>
        </p:txBody>
      </p:sp>
      <p:sp>
        <p:nvSpPr>
          <p:cNvPr id="1234131" name="Text Box 211"/>
          <p:cNvSpPr txBox="1">
            <a:spLocks noChangeArrowheads="1"/>
          </p:cNvSpPr>
          <p:nvPr/>
        </p:nvSpPr>
        <p:spPr bwMode="auto">
          <a:xfrm>
            <a:off x="1902232" y="1727200"/>
            <a:ext cx="29963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*</a:t>
            </a:r>
          </a:p>
        </p:txBody>
      </p:sp>
      <p:sp>
        <p:nvSpPr>
          <p:cNvPr id="1234132" name="Text Box 212"/>
          <p:cNvSpPr txBox="1">
            <a:spLocks noChangeArrowheads="1"/>
          </p:cNvSpPr>
          <p:nvPr/>
        </p:nvSpPr>
        <p:spPr bwMode="auto">
          <a:xfrm>
            <a:off x="2660543" y="1727200"/>
            <a:ext cx="533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Reg</a:t>
            </a:r>
          </a:p>
        </p:txBody>
      </p:sp>
      <p:sp>
        <p:nvSpPr>
          <p:cNvPr id="1234133" name="Text Box 213"/>
          <p:cNvSpPr txBox="1">
            <a:spLocks noChangeArrowheads="1"/>
          </p:cNvSpPr>
          <p:nvPr/>
        </p:nvSpPr>
        <p:spPr bwMode="auto">
          <a:xfrm>
            <a:off x="3414061" y="1727200"/>
            <a:ext cx="63088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Func</a:t>
            </a:r>
          </a:p>
        </p:txBody>
      </p:sp>
      <p:sp>
        <p:nvSpPr>
          <p:cNvPr id="1234134" name="Text Box 214"/>
          <p:cNvSpPr txBox="1">
            <a:spLocks noChangeArrowheads="1"/>
          </p:cNvSpPr>
          <p:nvPr/>
        </p:nvSpPr>
        <p:spPr bwMode="auto">
          <a:xfrm>
            <a:off x="4319588" y="1727200"/>
            <a:ext cx="438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1234135" name="Text Box 215"/>
          <p:cNvSpPr txBox="1">
            <a:spLocks noChangeArrowheads="1"/>
          </p:cNvSpPr>
          <p:nvPr/>
        </p:nvSpPr>
        <p:spPr bwMode="auto">
          <a:xfrm>
            <a:off x="5296917" y="1727200"/>
            <a:ext cx="4942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234136" name="Text Box 216"/>
          <p:cNvSpPr txBox="1">
            <a:spLocks noChangeArrowheads="1"/>
          </p:cNvSpPr>
          <p:nvPr/>
        </p:nvSpPr>
        <p:spPr bwMode="auto">
          <a:xfrm>
            <a:off x="6116825" y="1727200"/>
            <a:ext cx="5633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ALU</a:t>
            </a:r>
          </a:p>
        </p:txBody>
      </p:sp>
      <p:sp>
        <p:nvSpPr>
          <p:cNvPr id="1234137" name="Text Box 217"/>
          <p:cNvSpPr txBox="1">
            <a:spLocks noChangeArrowheads="1"/>
          </p:cNvSpPr>
          <p:nvPr/>
        </p:nvSpPr>
        <p:spPr bwMode="auto">
          <a:xfrm>
            <a:off x="7080250" y="1727200"/>
            <a:ext cx="387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234138" name="Text Box 218"/>
          <p:cNvSpPr txBox="1">
            <a:spLocks noChangeArrowheads="1"/>
          </p:cNvSpPr>
          <p:nvPr/>
        </p:nvSpPr>
        <p:spPr bwMode="auto">
          <a:xfrm>
            <a:off x="1640173" y="2057400"/>
            <a:ext cx="85191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IType</a:t>
            </a:r>
            <a:r>
              <a:rPr lang="en-US" sz="18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12</a:t>
            </a:r>
            <a:endParaRPr lang="en-US" sz="1800" baseline="-25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234139" name="Text Box 219"/>
          <p:cNvSpPr txBox="1">
            <a:spLocks noChangeArrowheads="1"/>
          </p:cNvSpPr>
          <p:nvPr/>
        </p:nvSpPr>
        <p:spPr bwMode="auto">
          <a:xfrm>
            <a:off x="2633663" y="2057400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Imm</a:t>
            </a:r>
          </a:p>
        </p:txBody>
      </p:sp>
      <p:sp>
        <p:nvSpPr>
          <p:cNvPr id="1234140" name="Text Box 220"/>
          <p:cNvSpPr txBox="1">
            <a:spLocks noChangeArrowheads="1"/>
          </p:cNvSpPr>
          <p:nvPr/>
        </p:nvSpPr>
        <p:spPr bwMode="auto">
          <a:xfrm>
            <a:off x="3484571" y="2057400"/>
            <a:ext cx="4587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Op</a:t>
            </a:r>
          </a:p>
        </p:txBody>
      </p:sp>
      <p:grpSp>
        <p:nvGrpSpPr>
          <p:cNvPr id="13" name="Group 221"/>
          <p:cNvGrpSpPr>
            <a:grpSpLocks/>
          </p:cNvGrpSpPr>
          <p:nvPr/>
        </p:nvGrpSpPr>
        <p:grpSpPr bwMode="auto">
          <a:xfrm>
            <a:off x="4319588" y="2057400"/>
            <a:ext cx="4291012" cy="369888"/>
            <a:chOff x="2721" y="1296"/>
            <a:chExt cx="2703" cy="233"/>
          </a:xfrm>
        </p:grpSpPr>
        <p:sp>
          <p:nvSpPr>
            <p:cNvPr id="87222" name="Text Box 222"/>
            <p:cNvSpPr txBox="1">
              <a:spLocks noChangeArrowheads="1"/>
            </p:cNvSpPr>
            <p:nvPr/>
          </p:nvSpPr>
          <p:spPr bwMode="auto">
            <a:xfrm>
              <a:off x="5024" y="1296"/>
              <a:ext cx="40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pc+4</a:t>
              </a:r>
            </a:p>
          </p:txBody>
        </p:sp>
        <p:sp>
          <p:nvSpPr>
            <p:cNvPr id="87223" name="Text Box 223"/>
            <p:cNvSpPr txBox="1">
              <a:spLocks noChangeArrowheads="1"/>
            </p:cNvSpPr>
            <p:nvPr/>
          </p:nvSpPr>
          <p:spPr bwMode="auto">
            <a:xfrm>
              <a:off x="2721" y="1296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no</a:t>
              </a:r>
            </a:p>
          </p:txBody>
        </p:sp>
        <p:sp>
          <p:nvSpPr>
            <p:cNvPr id="87224" name="Text Box 224"/>
            <p:cNvSpPr txBox="1">
              <a:spLocks noChangeArrowheads="1"/>
            </p:cNvSpPr>
            <p:nvPr/>
          </p:nvSpPr>
          <p:spPr bwMode="auto">
            <a:xfrm>
              <a:off x="3337" y="1296"/>
              <a:ext cx="311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yes</a:t>
              </a:r>
            </a:p>
          </p:txBody>
        </p:sp>
        <p:sp>
          <p:nvSpPr>
            <p:cNvPr id="87225" name="Text Box 225"/>
            <p:cNvSpPr txBox="1">
              <a:spLocks noChangeArrowheads="1"/>
            </p:cNvSpPr>
            <p:nvPr/>
          </p:nvSpPr>
          <p:spPr bwMode="auto">
            <a:xfrm>
              <a:off x="3853" y="1296"/>
              <a:ext cx="35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ALU</a:t>
              </a:r>
            </a:p>
          </p:txBody>
        </p:sp>
      </p:grpSp>
      <p:sp>
        <p:nvSpPr>
          <p:cNvPr id="1234146" name="Text Box 226"/>
          <p:cNvSpPr txBox="1">
            <a:spLocks noChangeArrowheads="1"/>
          </p:cNvSpPr>
          <p:nvPr/>
        </p:nvSpPr>
        <p:spPr bwMode="auto">
          <a:xfrm>
            <a:off x="7069750" y="2057400"/>
            <a:ext cx="38991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234147" name="Text Box 227"/>
          <p:cNvSpPr txBox="1">
            <a:spLocks noChangeArrowheads="1"/>
          </p:cNvSpPr>
          <p:nvPr/>
        </p:nvSpPr>
        <p:spPr bwMode="auto">
          <a:xfrm>
            <a:off x="7975089" y="2378075"/>
            <a:ext cx="63551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pc+4</a:t>
            </a:r>
          </a:p>
        </p:txBody>
      </p:sp>
      <p:sp>
        <p:nvSpPr>
          <p:cNvPr id="1234148" name="Text Box 228"/>
          <p:cNvSpPr txBox="1">
            <a:spLocks noChangeArrowheads="1"/>
          </p:cNvSpPr>
          <p:nvPr/>
        </p:nvSpPr>
        <p:spPr bwMode="auto">
          <a:xfrm>
            <a:off x="1667447" y="2378075"/>
            <a:ext cx="85191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IType</a:t>
            </a:r>
            <a:r>
              <a:rPr lang="en-US" sz="18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12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234149" name="Text Box 229"/>
          <p:cNvSpPr txBox="1">
            <a:spLocks noChangeArrowheads="1"/>
          </p:cNvSpPr>
          <p:nvPr/>
        </p:nvSpPr>
        <p:spPr bwMode="auto">
          <a:xfrm>
            <a:off x="2633663" y="2378075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Imm</a:t>
            </a:r>
          </a:p>
        </p:txBody>
      </p:sp>
      <p:sp>
        <p:nvSpPr>
          <p:cNvPr id="1234150" name="Text Box 230"/>
          <p:cNvSpPr txBox="1">
            <a:spLocks noChangeArrowheads="1"/>
          </p:cNvSpPr>
          <p:nvPr/>
        </p:nvSpPr>
        <p:spPr bwMode="auto">
          <a:xfrm>
            <a:off x="3557543" y="2378075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+</a:t>
            </a:r>
          </a:p>
        </p:txBody>
      </p:sp>
      <p:sp>
        <p:nvSpPr>
          <p:cNvPr id="1234151" name="Text Box 231"/>
          <p:cNvSpPr txBox="1">
            <a:spLocks noChangeArrowheads="1"/>
          </p:cNvSpPr>
          <p:nvPr/>
        </p:nvSpPr>
        <p:spPr bwMode="auto">
          <a:xfrm>
            <a:off x="4319588" y="2378075"/>
            <a:ext cx="438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1234152" name="Text Box 232"/>
          <p:cNvSpPr txBox="1">
            <a:spLocks noChangeArrowheads="1"/>
          </p:cNvSpPr>
          <p:nvPr/>
        </p:nvSpPr>
        <p:spPr bwMode="auto">
          <a:xfrm>
            <a:off x="5296917" y="2378075"/>
            <a:ext cx="4942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yes</a:t>
            </a:r>
          </a:p>
        </p:txBody>
      </p:sp>
      <p:sp>
        <p:nvSpPr>
          <p:cNvPr id="1234153" name="Text Box 233"/>
          <p:cNvSpPr txBox="1">
            <a:spLocks noChangeArrowheads="1"/>
          </p:cNvSpPr>
          <p:nvPr/>
        </p:nvSpPr>
        <p:spPr bwMode="auto">
          <a:xfrm>
            <a:off x="6075363" y="2378075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Mem</a:t>
            </a:r>
          </a:p>
        </p:txBody>
      </p:sp>
      <p:sp>
        <p:nvSpPr>
          <p:cNvPr id="1234154" name="Text Box 234"/>
          <p:cNvSpPr txBox="1">
            <a:spLocks noChangeArrowheads="1"/>
          </p:cNvSpPr>
          <p:nvPr/>
        </p:nvSpPr>
        <p:spPr bwMode="auto">
          <a:xfrm>
            <a:off x="7069750" y="2378075"/>
            <a:ext cx="38991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789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 Brace 40"/>
          <p:cNvSpPr/>
          <p:nvPr/>
        </p:nvSpPr>
        <p:spPr bwMode="auto">
          <a:xfrm rot="5400000">
            <a:off x="2190750" y="476250"/>
            <a:ext cx="342900" cy="21336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4019550" y="781050"/>
            <a:ext cx="342900" cy="1524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>
            <a:off x="6305550" y="19050"/>
            <a:ext cx="342900" cy="3048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Inst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1905000"/>
            <a:ext cx="21336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CPI for Microcoded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E8C9-94CC-FC42-AFE8-1224D17E4F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19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29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38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53000" y="1905000"/>
            <a:ext cx="3048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77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1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86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91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96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914400"/>
            <a:ext cx="115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7 cycles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Inst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Inst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5 cycles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8800" y="914400"/>
            <a:ext cx="185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10 cycles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Total clock cycles = 7+5+10 = 22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Total instructions = 3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CPI = 22/3 = 7.33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CPI is always an average over a large number of instructions.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400" y="23622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419600" y="26670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Single-Cycle Hardwired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 We will assume clock period is sufficiently long for all of the following steps to be “completed”: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Instruction fetch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Decode and register fetch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ALU operation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Data fetch if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Register write-back setup time</a:t>
            </a:r>
          </a:p>
          <a:p>
            <a:pPr lvl="3"/>
            <a:endParaRPr lang="en-US" smtClean="0"/>
          </a:p>
          <a:p>
            <a:pPr marL="0" indent="0">
              <a:buNone/>
            </a:pPr>
            <a:r>
              <a:rPr lang="en-US" smtClean="0"/>
              <a:t>   tC &gt;  tIFetch + tRFetch + tALU+ tDMem+ tRWB</a:t>
            </a:r>
          </a:p>
          <a:p>
            <a:pPr lvl="2"/>
            <a:endParaRPr lang="en-US" smtClean="0"/>
          </a:p>
          <a:p>
            <a:pPr marL="0" indent="0">
              <a:buNone/>
            </a:pPr>
            <a:r>
              <a:rPr lang="en-US" smtClean="0"/>
              <a:t> At the rising edge of the following clock, the PC, register file and memory are updated</a:t>
            </a:r>
          </a:p>
          <a:p>
            <a:endParaRPr lang="en-US" dirty="0"/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8430-2360-7B4E-A579-72E8C13B2E1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1013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Microcoding</a:t>
            </a:r>
            <a:r>
              <a:rPr lang="en-US" dirty="0" smtClean="0"/>
              <a:t> became less attractive as gap between RAM and ROM speeds reduced, and logic implemented in same technology as memory</a:t>
            </a:r>
          </a:p>
          <a:p>
            <a:r>
              <a:rPr lang="en-US" dirty="0" smtClean="0"/>
              <a:t>Complex instruction sets difficult to pipeline, so difficult to increase performance as gate count grew</a:t>
            </a:r>
          </a:p>
          <a:p>
            <a:r>
              <a:rPr lang="en-US" dirty="0" smtClean="0"/>
              <a:t>Iron Law explains architecture design space</a:t>
            </a:r>
          </a:p>
          <a:p>
            <a:pPr lvl="1"/>
            <a:r>
              <a:rPr lang="en-US" dirty="0" smtClean="0"/>
              <a:t>Trade instruction/program, cycles/instruction, and time/cycle</a:t>
            </a:r>
          </a:p>
          <a:p>
            <a:r>
              <a:rPr lang="en-US" dirty="0" smtClean="0"/>
              <a:t>Load-Store RISC ISAs designed for efficient pipelined implementations</a:t>
            </a:r>
          </a:p>
          <a:p>
            <a:pPr lvl="1"/>
            <a:r>
              <a:rPr lang="en-US" dirty="0" smtClean="0"/>
              <a:t>Very similar to vertical microcode</a:t>
            </a:r>
          </a:p>
          <a:p>
            <a:pPr lvl="1"/>
            <a:r>
              <a:rPr lang="en-US" dirty="0" smtClean="0"/>
              <a:t>Inspired by earlier Cray machines (CDC 6600/7600)</a:t>
            </a:r>
          </a:p>
          <a:p>
            <a:r>
              <a:rPr lang="en-US" dirty="0" smtClean="0"/>
              <a:t>RISC-V ISA will be used in lectures, problems, and labs</a:t>
            </a:r>
          </a:p>
          <a:p>
            <a:pPr lvl="1"/>
            <a:r>
              <a:rPr lang="en-US" dirty="0" smtClean="0"/>
              <a:t>Berkeley RISC chips: RISC-I, RISC-II, SOAR (RISC-III), SPUR (RISC-IV)</a:t>
            </a:r>
            <a:endParaRPr lang="en-US" dirty="0"/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2EA3-8C2F-5D41-98FD-3DF24A04316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1034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 by: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 smtClean="0"/>
              <a:t> (MIT)</a:t>
            </a:r>
          </a:p>
          <a:p>
            <a:pPr lvl="1"/>
            <a:r>
              <a:rPr lang="en-US" dirty="0" smtClean="0"/>
              <a:t>Krste Asanovic (MIT/UCB)</a:t>
            </a:r>
          </a:p>
          <a:p>
            <a:pPr lvl="1"/>
            <a:r>
              <a:rPr lang="en-US" dirty="0" smtClean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(Intel/MIT)</a:t>
            </a:r>
          </a:p>
          <a:p>
            <a:pPr lvl="1"/>
            <a:r>
              <a:rPr lang="en-US" dirty="0" smtClean="0"/>
              <a:t>James Hoe (CMU)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Kubiatowicz</a:t>
            </a:r>
            <a:r>
              <a:rPr lang="en-US" dirty="0" smtClean="0"/>
              <a:t> (UCB)</a:t>
            </a:r>
          </a:p>
          <a:p>
            <a:pPr lvl="1"/>
            <a:r>
              <a:rPr lang="en-US" dirty="0" smtClean="0"/>
              <a:t>David Patterson (UCB)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MIT material derived from course 6.823</a:t>
            </a:r>
          </a:p>
          <a:p>
            <a:r>
              <a:rPr lang="en-US" dirty="0" smtClean="0"/>
              <a:t>UCB material derived from course CS252</a:t>
            </a:r>
            <a:endParaRPr lang="en-US" dirty="0"/>
          </a:p>
        </p:txBody>
      </p:sp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D9DE-7898-5446-96F2-6EBBDBECB87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Influence</a:t>
            </a: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microcode appeared in 50s, different technologies for:</a:t>
            </a:r>
          </a:p>
          <a:p>
            <a:pPr lvl="1"/>
            <a:r>
              <a:rPr lang="en-US" sz="2400" dirty="0" smtClean="0"/>
              <a:t>Logic: Vacuum Tubes</a:t>
            </a:r>
          </a:p>
          <a:p>
            <a:pPr lvl="1"/>
            <a:r>
              <a:rPr lang="en-US" sz="2400" dirty="0" smtClean="0"/>
              <a:t>Main Memory: Magnetic cores</a:t>
            </a:r>
          </a:p>
          <a:p>
            <a:pPr lvl="1"/>
            <a:r>
              <a:rPr lang="en-US" sz="2400" dirty="0" smtClean="0"/>
              <a:t>Read-Only Memory: Diode matrix, punched metal cards,…</a:t>
            </a:r>
          </a:p>
          <a:p>
            <a:r>
              <a:rPr lang="en-US" sz="2800" dirty="0" smtClean="0"/>
              <a:t>Logic very expensive compared to ROM or RAM</a:t>
            </a:r>
          </a:p>
          <a:p>
            <a:r>
              <a:rPr lang="en-US" sz="2800" dirty="0" smtClean="0"/>
              <a:t>ROM cheaper than RAM</a:t>
            </a:r>
          </a:p>
          <a:p>
            <a:r>
              <a:rPr lang="en-US" sz="2800" dirty="0" smtClean="0"/>
              <a:t>ROM much faster than RAM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86DDE-AE4B-8F4F-B00A-749F776B079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777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But seventies brought advances in integrated circuit technology and semiconductor memory…</a:t>
            </a:r>
          </a:p>
          <a:p>
            <a:endParaRPr lang="en-US" sz="2800" i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Microprocessor</a:t>
            </a:r>
            <a:br>
              <a:rPr lang="en-US" dirty="0" smtClean="0"/>
            </a:br>
            <a:r>
              <a:rPr lang="en-US" dirty="0" smtClean="0"/>
              <a:t>Intel 4004, 1971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6400800" y="1066800"/>
            <a:ext cx="2590800" cy="5054600"/>
          </a:xfrm>
        </p:spPr>
        <p:txBody>
          <a:bodyPr/>
          <a:lstStyle/>
          <a:p>
            <a:r>
              <a:rPr lang="en-US" dirty="0" smtClean="0"/>
              <a:t>4-bit accumulator architecture</a:t>
            </a:r>
          </a:p>
          <a:p>
            <a:r>
              <a:rPr lang="en-US" dirty="0" smtClean="0"/>
              <a:t>8µm </a:t>
            </a:r>
            <a:r>
              <a:rPr lang="en-US" dirty="0" err="1" smtClean="0"/>
              <a:t>pMOS</a:t>
            </a:r>
            <a:endParaRPr lang="en-US" dirty="0" smtClean="0"/>
          </a:p>
          <a:p>
            <a:r>
              <a:rPr lang="en-US" dirty="0" smtClean="0"/>
              <a:t>2,300 transistors</a:t>
            </a:r>
          </a:p>
          <a:p>
            <a:r>
              <a:rPr lang="en-US" dirty="0" smtClean="0"/>
              <a:t>3 x 4 mm2</a:t>
            </a:r>
          </a:p>
          <a:p>
            <a:r>
              <a:rPr lang="en-US" dirty="0" smtClean="0"/>
              <a:t>750kHz clock</a:t>
            </a:r>
          </a:p>
          <a:p>
            <a:r>
              <a:rPr lang="en-US" dirty="0" smtClean="0"/>
              <a:t>8-16 cycles/inst.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03B4-6A86-594E-8083-2BCABC68887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82628" name="Picture 4" descr="40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6397550" cy="47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5867400"/>
            <a:ext cx="666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Made possible by new integrated circuit technology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Microprocessors in the Seventies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 target was embedded control</a:t>
            </a:r>
          </a:p>
          <a:p>
            <a:pPr lvl="1"/>
            <a:r>
              <a:rPr lang="en-US" sz="2000" dirty="0" smtClean="0"/>
              <a:t>First micro, 4-bit 4004 from Intel, designed for a desktop printing calculator</a:t>
            </a:r>
          </a:p>
          <a:p>
            <a:pPr lvl="1"/>
            <a:r>
              <a:rPr lang="en-US" sz="2000" dirty="0" smtClean="0"/>
              <a:t>Constrained by what could fit on single chip</a:t>
            </a:r>
          </a:p>
          <a:p>
            <a:pPr lvl="1"/>
            <a:r>
              <a:rPr lang="en-US" sz="2000" dirty="0" smtClean="0"/>
              <a:t>Accumulator architectures, similar to earliest computers</a:t>
            </a:r>
          </a:p>
          <a:p>
            <a:pPr lvl="1"/>
            <a:r>
              <a:rPr lang="en-US" sz="2000" dirty="0" smtClean="0"/>
              <a:t>Hardwired state machine control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8-bit micros (8085, 6800, 6502) used in hobbyist personal computers</a:t>
            </a:r>
          </a:p>
          <a:p>
            <a:pPr lvl="1"/>
            <a:r>
              <a:rPr lang="en-US" sz="2000" dirty="0" err="1" smtClean="0"/>
              <a:t>Micral</a:t>
            </a:r>
            <a:r>
              <a:rPr lang="en-US" sz="2000" dirty="0" smtClean="0"/>
              <a:t>, Altair, TRS-80, Apple-II</a:t>
            </a:r>
          </a:p>
          <a:p>
            <a:pPr lvl="1"/>
            <a:r>
              <a:rPr lang="en-US" sz="2000" dirty="0" smtClean="0"/>
              <a:t>Usually had 16-bit address space (up to 64KB directly addressable)</a:t>
            </a:r>
          </a:p>
          <a:p>
            <a:pPr lvl="1"/>
            <a:r>
              <a:rPr lang="en-US" sz="2000" dirty="0" smtClean="0"/>
              <a:t>Often came with simple BASIC language interpreter built into ROM or loaded from cassette tape.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0"/>
            <a:ext cx="4114800" cy="1162050"/>
          </a:xfrm>
        </p:spPr>
        <p:txBody>
          <a:bodyPr/>
          <a:lstStyle/>
          <a:p>
            <a:r>
              <a:rPr lang="en-US" sz="2800" dirty="0" smtClean="0"/>
              <a:t>VisiCalc – the first “killer” app for micros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04800" y="1219201"/>
            <a:ext cx="3810000" cy="3124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 Microprocessors had little impact on conventional computer market until VisiCalc spreadsheet for Apple-II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Apple-II used </a:t>
            </a:r>
            <a:r>
              <a:rPr lang="en-US" sz="2400" dirty="0" err="1" smtClean="0"/>
              <a:t>Mostek</a:t>
            </a:r>
            <a:r>
              <a:rPr lang="en-US" sz="2400" dirty="0" smtClean="0"/>
              <a:t> 6502 microprocessor running at 1MHz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0"/>
            <a:ext cx="8839200" cy="6858001"/>
            <a:chOff x="304800" y="0"/>
            <a:chExt cx="8839200" cy="6858001"/>
          </a:xfrm>
        </p:grpSpPr>
        <p:pic>
          <p:nvPicPr>
            <p:cNvPr id="8" name="Picture 7" descr="percon7909.b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9725" y="0"/>
              <a:ext cx="4994275" cy="6858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4800" y="6172200"/>
              <a:ext cx="421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[ Personal Computing Ad, 1979 ]</a:t>
              </a:r>
            </a:p>
          </p:txBody>
        </p:sp>
      </p:grpSp>
      <p:sp>
        <p:nvSpPr>
          <p:cNvPr id="14" name="Oval Callout 13"/>
          <p:cNvSpPr/>
          <p:nvPr/>
        </p:nvSpPr>
        <p:spPr bwMode="auto">
          <a:xfrm>
            <a:off x="304800" y="4514054"/>
            <a:ext cx="3810000" cy="1558052"/>
          </a:xfrm>
          <a:prstGeom prst="wedgeEllipseCallout">
            <a:avLst>
              <a:gd name="adj1" fmla="val 106999"/>
              <a:gd name="adj2" fmla="val 1026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Floppy disk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s were originally invented by IBM as a 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  <a:cs typeface="Calibri"/>
              </a:rPr>
              <a:t>way of shipping IBM 360 microcode patches to customers!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in the Seventies</a:t>
            </a:r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progress in semiconductor memory technology</a:t>
            </a:r>
          </a:p>
          <a:p>
            <a:endParaRPr lang="en-US" dirty="0" smtClean="0"/>
          </a:p>
          <a:p>
            <a:r>
              <a:rPr lang="en-US" dirty="0" smtClean="0"/>
              <a:t>1970, Intel introduces first DRAM, 1Kbit 1103</a:t>
            </a:r>
          </a:p>
          <a:p>
            <a:endParaRPr lang="en-US" dirty="0" smtClean="0"/>
          </a:p>
          <a:p>
            <a:r>
              <a:rPr lang="en-US" dirty="0" smtClean="0"/>
              <a:t>1979, Fujitsu introduces 64Kbit DRAM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=&gt; By mid-Seventies, obvious that PCs would soon have &gt;64KBytes physical memory</a:t>
            </a:r>
            <a:endParaRPr lang="en-US" i="1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3850</TotalTime>
  <Pages>12</Pages>
  <Words>2953</Words>
  <Application>Microsoft Macintosh PowerPoint</Application>
  <PresentationFormat>Letter Paper (8.5x11 in)</PresentationFormat>
  <Paragraphs>869</Paragraphs>
  <Slides>42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1_CS252-template</vt:lpstr>
      <vt:lpstr>CS 152 Computer Architecture and Engineering   Lecture 3 - From CISC to RISC</vt:lpstr>
      <vt:lpstr>Last Time in Lecture 2</vt:lpstr>
      <vt:lpstr>“Iron Law” of Processor Performance</vt:lpstr>
      <vt:lpstr>CPI for Microcoded Machine</vt:lpstr>
      <vt:lpstr>Technology Influence</vt:lpstr>
      <vt:lpstr>First Microprocessor Intel 4004, 1971</vt:lpstr>
      <vt:lpstr>Microprocessors in the Seventies</vt:lpstr>
      <vt:lpstr>VisiCalc – the first “killer” app for micros</vt:lpstr>
      <vt:lpstr>DRAM in the Seventies</vt:lpstr>
      <vt:lpstr>Microprocessor Evolution</vt:lpstr>
      <vt:lpstr>IBM PC, 1981</vt:lpstr>
      <vt:lpstr>PowerPoint Presentation</vt:lpstr>
      <vt:lpstr>Microprogramming: early Eighties</vt:lpstr>
      <vt:lpstr>Analyzing Microcoded Machines</vt:lpstr>
      <vt:lpstr>IC Technology Changes Tradeoffs</vt:lpstr>
      <vt:lpstr>Nanocoding</vt:lpstr>
      <vt:lpstr>From CISC to RISC</vt:lpstr>
      <vt:lpstr>Berkeley RISC Chips</vt:lpstr>
      <vt:lpstr>CS152 Administrivia</vt:lpstr>
      <vt:lpstr>“Iron Law” of Processor Performance</vt:lpstr>
      <vt:lpstr>Hardware Elements</vt:lpstr>
      <vt:lpstr>Register Files</vt:lpstr>
      <vt:lpstr>Register File Implementation</vt:lpstr>
      <vt:lpstr>A Simple Memory Model</vt:lpstr>
      <vt:lpstr>Implementing RISC-V</vt:lpstr>
      <vt:lpstr>Instruction Execution</vt:lpstr>
      <vt:lpstr>Datapath: Reg-Reg ALU Instructions</vt:lpstr>
      <vt:lpstr>Datapath: Reg-Imm ALU Instructions</vt:lpstr>
      <vt:lpstr>Conflicts in Merging Datapath</vt:lpstr>
      <vt:lpstr>Datapath for ALU Instructions</vt:lpstr>
      <vt:lpstr>Load/Store Instructions</vt:lpstr>
      <vt:lpstr>RISC-V Conditional Branches</vt:lpstr>
      <vt:lpstr>Conditional Branches (BEQ/BNE/BLT/BGE/BLTU/BGEU)</vt:lpstr>
      <vt:lpstr>RISC-V Unconditional Jumps</vt:lpstr>
      <vt:lpstr>RISC-V Register Indirect Jumps</vt:lpstr>
      <vt:lpstr>Full RISCV1Stage Datapath (Lab1)</vt:lpstr>
      <vt:lpstr>Hardwired Control is pure Combinational Logic </vt:lpstr>
      <vt:lpstr>ALU Control &amp; Immediate Extension</vt:lpstr>
      <vt:lpstr>Hardwired Control Table</vt:lpstr>
      <vt:lpstr>Single-Cycle Hardwired Control</vt:lpstr>
      <vt:lpstr>Summary</vt:lpstr>
      <vt:lpstr>Acknowledgements</vt:lpstr>
    </vt:vector>
  </TitlesOfParts>
  <Manager/>
  <Company>EECS, 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</dc:title>
  <dc:subject/>
  <dc:creator>Krste Asanovic</dc:creator>
  <cp:keywords/>
  <dc:description/>
  <cp:lastModifiedBy>Krste Asanovic</cp:lastModifiedBy>
  <cp:revision>359</cp:revision>
  <cp:lastPrinted>2010-01-26T19:11:44Z</cp:lastPrinted>
  <dcterms:created xsi:type="dcterms:W3CDTF">2012-01-31T07:19:52Z</dcterms:created>
  <dcterms:modified xsi:type="dcterms:W3CDTF">2013-01-29T18:07:04Z</dcterms:modified>
  <cp:category/>
</cp:coreProperties>
</file>