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51"/>
  </p:notesMasterIdLst>
  <p:handoutMasterIdLst>
    <p:handoutMasterId r:id="rId52"/>
  </p:handoutMasterIdLst>
  <p:sldIdLst>
    <p:sldId id="322" r:id="rId2"/>
    <p:sldId id="570" r:id="rId3"/>
    <p:sldId id="652" r:id="rId4"/>
    <p:sldId id="653" r:id="rId5"/>
    <p:sldId id="654" r:id="rId6"/>
    <p:sldId id="655" r:id="rId7"/>
    <p:sldId id="656" r:id="rId8"/>
    <p:sldId id="657" r:id="rId9"/>
    <p:sldId id="658" r:id="rId10"/>
    <p:sldId id="659" r:id="rId11"/>
    <p:sldId id="660" r:id="rId12"/>
    <p:sldId id="630" r:id="rId13"/>
    <p:sldId id="609" r:id="rId14"/>
    <p:sldId id="625" r:id="rId15"/>
    <p:sldId id="661" r:id="rId16"/>
    <p:sldId id="610" r:id="rId17"/>
    <p:sldId id="632" r:id="rId18"/>
    <p:sldId id="633" r:id="rId19"/>
    <p:sldId id="634" r:id="rId20"/>
    <p:sldId id="635" r:id="rId21"/>
    <p:sldId id="636" r:id="rId22"/>
    <p:sldId id="637" r:id="rId23"/>
    <p:sldId id="638" r:id="rId24"/>
    <p:sldId id="639" r:id="rId25"/>
    <p:sldId id="640" r:id="rId26"/>
    <p:sldId id="641" r:id="rId27"/>
    <p:sldId id="662" r:id="rId28"/>
    <p:sldId id="643" r:id="rId29"/>
    <p:sldId id="644" r:id="rId30"/>
    <p:sldId id="645" r:id="rId31"/>
    <p:sldId id="646" r:id="rId32"/>
    <p:sldId id="647" r:id="rId33"/>
    <p:sldId id="648" r:id="rId34"/>
    <p:sldId id="649" r:id="rId35"/>
    <p:sldId id="650" r:id="rId36"/>
    <p:sldId id="651" r:id="rId37"/>
    <p:sldId id="617" r:id="rId38"/>
    <p:sldId id="618" r:id="rId39"/>
    <p:sldId id="628" r:id="rId40"/>
    <p:sldId id="629" r:id="rId41"/>
    <p:sldId id="619" r:id="rId42"/>
    <p:sldId id="620" r:id="rId43"/>
    <p:sldId id="621" r:id="rId44"/>
    <p:sldId id="622" r:id="rId45"/>
    <p:sldId id="623" r:id="rId46"/>
    <p:sldId id="624" r:id="rId47"/>
    <p:sldId id="626" r:id="rId48"/>
    <p:sldId id="627" r:id="rId49"/>
    <p:sldId id="531" r:id="rId50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794" autoAdjust="0"/>
    <p:restoredTop sz="94595" autoAdjust="0"/>
  </p:normalViewPr>
  <p:slideViewPr>
    <p:cSldViewPr>
      <p:cViewPr varScale="1">
        <p:scale>
          <a:sx n="170" d="100"/>
          <a:sy n="170" d="100"/>
        </p:scale>
        <p:origin x="-9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8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handoutMaster" Target="handoutMasters/handoutMaster1.xml"/><Relationship Id="rId53" Type="http://schemas.openxmlformats.org/officeDocument/2006/relationships/printerSettings" Target="printerSettings/printerSettings1.bin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Relationship Id="rId2" Type="http://schemas.openxmlformats.org/officeDocument/2006/relationships/slide" Target="slides/slide3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fld id="{AB88EDFF-8161-344A-8860-738AEDE5E2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49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938FE3D1-FE42-C74E-9460-5ACD8D69E0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F2D1679A-BB82-EE41-84BF-BB1473EEA775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932827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20FAB4-86B0-2149-95C9-A9427C43FCF5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7C8CDD-8219-674E-897C-ADB28CB6F6BF}" type="slidenum">
              <a:rPr lang="en-US"/>
              <a:pPr/>
              <a:t>10</a:t>
            </a:fld>
            <a:endParaRPr lang="en-US"/>
          </a:p>
        </p:txBody>
      </p:sp>
      <p:sp>
        <p:nvSpPr>
          <p:cNvPr id="136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C5274C-357D-A946-89CE-F4F6B325341E}" type="slidenum">
              <a:rPr lang="en-US"/>
              <a:pPr/>
              <a:t>11</a:t>
            </a:fld>
            <a:endParaRPr lang="en-US"/>
          </a:p>
        </p:txBody>
      </p:sp>
      <p:sp>
        <p:nvSpPr>
          <p:cNvPr id="136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F24BC4-8B9C-0748-A4DA-EE70CA48FD9A}" type="slidenum">
              <a:rPr lang="en-US"/>
              <a:pPr/>
              <a:t>12</a:t>
            </a:fld>
            <a:endParaRPr lang="en-US"/>
          </a:p>
        </p:txBody>
      </p:sp>
      <p:sp>
        <p:nvSpPr>
          <p:cNvPr id="135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32EDE5-6186-0440-A734-FD0E42748329}" type="slidenum">
              <a:rPr lang="en-US"/>
              <a:pPr/>
              <a:t>13</a:t>
            </a:fld>
            <a:endParaRPr lang="en-US"/>
          </a:p>
        </p:txBody>
      </p:sp>
      <p:sp>
        <p:nvSpPr>
          <p:cNvPr id="136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7C9976-3901-4547-B0CA-AAF0DCDEC48F}" type="slidenum">
              <a:rPr lang="en-US"/>
              <a:pPr/>
              <a:t>14</a:t>
            </a:fld>
            <a:endParaRPr lang="en-US"/>
          </a:p>
        </p:txBody>
      </p:sp>
      <p:sp>
        <p:nvSpPr>
          <p:cNvPr id="13895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9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1C28D-FFFB-914E-A77C-59C3AE6DB788}" type="slidenum">
              <a:rPr lang="en-US"/>
              <a:pPr/>
              <a:t>16</a:t>
            </a:fld>
            <a:endParaRPr lang="en-US"/>
          </a:p>
        </p:txBody>
      </p:sp>
      <p:sp>
        <p:nvSpPr>
          <p:cNvPr id="136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A66F22-2C1F-6C44-AD6E-8FDAD724C5BC}" type="slidenum">
              <a:rPr lang="en-US"/>
              <a:pPr/>
              <a:t>17</a:t>
            </a:fld>
            <a:endParaRPr lang="en-US"/>
          </a:p>
        </p:txBody>
      </p:sp>
      <p:sp>
        <p:nvSpPr>
          <p:cNvPr id="18636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3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717D89-E74D-E44E-BD01-89AE4976B4DE}" type="slidenum">
              <a:rPr lang="en-US"/>
              <a:pPr/>
              <a:t>18</a:t>
            </a:fld>
            <a:endParaRPr lang="en-US"/>
          </a:p>
        </p:txBody>
      </p:sp>
      <p:sp>
        <p:nvSpPr>
          <p:cNvPr id="18657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5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B9F271-7DED-134F-BD3D-8902B6737F79}" type="slidenum">
              <a:rPr lang="en-US"/>
              <a:pPr/>
              <a:t>19</a:t>
            </a:fld>
            <a:endParaRPr lang="en-US"/>
          </a:p>
        </p:txBody>
      </p:sp>
      <p:sp>
        <p:nvSpPr>
          <p:cNvPr id="1867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7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06" tIns="47503" rIns="95006" bIns="47503">
            <a:prstTxWarp prst="textNoShape">
              <a:avLst/>
            </a:prstTxWarp>
          </a:bodyPr>
          <a:lstStyle/>
          <a:p>
            <a:r>
              <a:rPr lang="en-US"/>
              <a:t>Like using compiler to avoid WAW hazards, one can use compiler to reduce control flow penalty.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75EFCB-2480-A246-8B77-22A35CC4F4D4}" type="slidenum">
              <a:rPr lang="en-US"/>
              <a:pPr/>
              <a:t>20</a:t>
            </a:fld>
            <a:endParaRPr lang="en-US"/>
          </a:p>
        </p:txBody>
      </p:sp>
      <p:sp>
        <p:nvSpPr>
          <p:cNvPr id="18698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9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8AC205-3299-C74B-B67F-8048D034C531}" type="slidenum">
              <a:rPr lang="en-US"/>
              <a:pPr/>
              <a:t>2</a:t>
            </a:fld>
            <a:endParaRPr lang="en-US"/>
          </a:p>
        </p:txBody>
      </p:sp>
      <p:sp>
        <p:nvSpPr>
          <p:cNvPr id="127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FEB8E5-30A8-184A-807E-E1879A809526}" type="slidenum">
              <a:rPr lang="en-US"/>
              <a:pPr/>
              <a:t>21</a:t>
            </a:fld>
            <a:endParaRPr lang="en-US"/>
          </a:p>
        </p:txBody>
      </p:sp>
      <p:sp>
        <p:nvSpPr>
          <p:cNvPr id="18718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1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EFC298-42CE-8646-9D99-07D1BBB278B9}" type="slidenum">
              <a:rPr lang="en-US"/>
              <a:pPr/>
              <a:t>22</a:t>
            </a:fld>
            <a:endParaRPr lang="en-US"/>
          </a:p>
        </p:txBody>
      </p:sp>
      <p:sp>
        <p:nvSpPr>
          <p:cNvPr id="1994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859189-5FBF-7E4B-A254-BB2E691EC188}" type="slidenum">
              <a:rPr lang="en-US"/>
              <a:pPr/>
              <a:t>23</a:t>
            </a:fld>
            <a:endParaRPr lang="en-US"/>
          </a:p>
        </p:txBody>
      </p:sp>
      <p:sp>
        <p:nvSpPr>
          <p:cNvPr id="19968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095927-6DA2-B542-9432-192277F6D361}" type="slidenum">
              <a:rPr lang="en-US"/>
              <a:pPr/>
              <a:t>24</a:t>
            </a:fld>
            <a:endParaRPr lang="en-US"/>
          </a:p>
        </p:txBody>
      </p:sp>
      <p:sp>
        <p:nvSpPr>
          <p:cNvPr id="19988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C1442B-2C6F-454F-BCD5-01A846D15262}" type="slidenum">
              <a:rPr lang="en-US"/>
              <a:pPr/>
              <a:t>25</a:t>
            </a:fld>
            <a:endParaRPr lang="en-US"/>
          </a:p>
        </p:txBody>
      </p:sp>
      <p:sp>
        <p:nvSpPr>
          <p:cNvPr id="20008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811A9F-369E-904B-B61E-D0088FADB668}" type="slidenum">
              <a:rPr lang="en-US"/>
              <a:pPr/>
              <a:t>26</a:t>
            </a:fld>
            <a:endParaRPr lang="en-US"/>
          </a:p>
        </p:txBody>
      </p:sp>
      <p:sp>
        <p:nvSpPr>
          <p:cNvPr id="20029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2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D68FA-A3EC-BA48-AE3A-789C32D1D653}" type="slidenum">
              <a:rPr lang="en-US"/>
              <a:pPr/>
              <a:t>27</a:t>
            </a:fld>
            <a:endParaRPr lang="en-US"/>
          </a:p>
        </p:txBody>
      </p:sp>
      <p:sp>
        <p:nvSpPr>
          <p:cNvPr id="19927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0E8019-4B45-994D-9196-AEBB6C1529D8}" type="slidenum">
              <a:rPr lang="en-US"/>
              <a:pPr/>
              <a:t>28</a:t>
            </a:fld>
            <a:endParaRPr lang="en-US"/>
          </a:p>
        </p:txBody>
      </p:sp>
      <p:sp>
        <p:nvSpPr>
          <p:cNvPr id="19660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1631A4-A674-7C43-ADDF-55C5C5ACF162}" type="slidenum">
              <a:rPr lang="en-US"/>
              <a:pPr/>
              <a:t>29</a:t>
            </a:fld>
            <a:endParaRPr lang="en-US"/>
          </a:p>
        </p:txBody>
      </p:sp>
      <p:sp>
        <p:nvSpPr>
          <p:cNvPr id="1927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2EDA05-FFEC-B24F-B7AE-08A60C0B27EB}" type="slidenum">
              <a:rPr lang="en-US"/>
              <a:pPr/>
              <a:t>30</a:t>
            </a:fld>
            <a:endParaRPr lang="en-US"/>
          </a:p>
        </p:txBody>
      </p:sp>
      <p:sp>
        <p:nvSpPr>
          <p:cNvPr id="19681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D9ED77-18A5-2E41-AFA3-A487768914A1}" type="slidenum">
              <a:rPr lang="en-US"/>
              <a:pPr/>
              <a:t>3</a:t>
            </a:fld>
            <a:endParaRPr lang="en-US"/>
          </a:p>
        </p:txBody>
      </p:sp>
      <p:sp>
        <p:nvSpPr>
          <p:cNvPr id="135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FBCE0B-87DC-9641-8DA4-4F1469C9AB4F}" type="slidenum">
              <a:rPr lang="en-US"/>
              <a:pPr/>
              <a:t>31</a:t>
            </a:fld>
            <a:endParaRPr lang="en-US"/>
          </a:p>
        </p:txBody>
      </p:sp>
      <p:sp>
        <p:nvSpPr>
          <p:cNvPr id="1970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187098-6906-E743-86C5-0F26FC1BAE93}" type="slidenum">
              <a:rPr lang="en-US"/>
              <a:pPr/>
              <a:t>32</a:t>
            </a:fld>
            <a:endParaRPr lang="en-US"/>
          </a:p>
        </p:txBody>
      </p:sp>
      <p:sp>
        <p:nvSpPr>
          <p:cNvPr id="1972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F6B849-E848-5D4C-825F-E64FDCE374B3}" type="slidenum">
              <a:rPr lang="en-US"/>
              <a:pPr/>
              <a:t>33</a:t>
            </a:fld>
            <a:endParaRPr lang="en-US"/>
          </a:p>
        </p:txBody>
      </p:sp>
      <p:sp>
        <p:nvSpPr>
          <p:cNvPr id="1974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1EDD50-FCBB-B94E-A930-FD79EF462ACB}" type="slidenum">
              <a:rPr lang="en-US"/>
              <a:pPr/>
              <a:t>34</a:t>
            </a:fld>
            <a:endParaRPr lang="en-US"/>
          </a:p>
        </p:txBody>
      </p:sp>
      <p:sp>
        <p:nvSpPr>
          <p:cNvPr id="19783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2F948A-BD3F-D742-BC48-3CE189C8C13C}" type="slidenum">
              <a:rPr lang="en-US"/>
              <a:pPr/>
              <a:t>35</a:t>
            </a:fld>
            <a:endParaRPr lang="en-US"/>
          </a:p>
        </p:txBody>
      </p:sp>
      <p:sp>
        <p:nvSpPr>
          <p:cNvPr id="1980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3275F4-8984-6641-BA1E-868664D2E95A}" type="slidenum">
              <a:rPr lang="en-US"/>
              <a:pPr/>
              <a:t>36</a:t>
            </a:fld>
            <a:endParaRPr lang="en-US"/>
          </a:p>
        </p:txBody>
      </p:sp>
      <p:sp>
        <p:nvSpPr>
          <p:cNvPr id="19824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E0C5A4-1028-7546-8C2D-2F62609A3124}" type="slidenum">
              <a:rPr lang="en-US"/>
              <a:pPr/>
              <a:t>37</a:t>
            </a:fld>
            <a:endParaRPr lang="en-US"/>
          </a:p>
        </p:txBody>
      </p:sp>
      <p:sp>
        <p:nvSpPr>
          <p:cNvPr id="138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5A88FB-C211-6845-81B4-4390ACE61D97}" type="slidenum">
              <a:rPr lang="en-US"/>
              <a:pPr/>
              <a:t>38</a:t>
            </a:fld>
            <a:endParaRPr lang="en-US"/>
          </a:p>
        </p:txBody>
      </p:sp>
      <p:sp>
        <p:nvSpPr>
          <p:cNvPr id="138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D0A64F-1391-4A41-8F05-121361694A1A}" type="slidenum">
              <a:rPr lang="en-US"/>
              <a:pPr/>
              <a:t>39</a:t>
            </a:fld>
            <a:endParaRPr lang="en-US"/>
          </a:p>
        </p:txBody>
      </p:sp>
      <p:sp>
        <p:nvSpPr>
          <p:cNvPr id="139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08979A-DBF2-1F4E-B0B3-910DF50AF7C8}" type="slidenum">
              <a:rPr lang="en-US"/>
              <a:pPr/>
              <a:t>40</a:t>
            </a:fld>
            <a:endParaRPr lang="en-US"/>
          </a:p>
        </p:txBody>
      </p:sp>
      <p:sp>
        <p:nvSpPr>
          <p:cNvPr id="139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61B699-27FD-2346-8EAC-22E82046F279}" type="slidenum">
              <a:rPr lang="en-US"/>
              <a:pPr/>
              <a:t>4</a:t>
            </a:fld>
            <a:endParaRPr lang="en-US"/>
          </a:p>
        </p:txBody>
      </p:sp>
      <p:sp>
        <p:nvSpPr>
          <p:cNvPr id="135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18C2ED-404E-CC4C-9616-F3F020BC0D46}" type="slidenum">
              <a:rPr lang="en-US"/>
              <a:pPr/>
              <a:t>41</a:t>
            </a:fld>
            <a:endParaRPr lang="en-US"/>
          </a:p>
        </p:txBody>
      </p:sp>
      <p:sp>
        <p:nvSpPr>
          <p:cNvPr id="138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E770E7-9DCB-D445-98F6-45CD2F4C647A}" type="slidenum">
              <a:rPr lang="en-US"/>
              <a:pPr/>
              <a:t>42</a:t>
            </a:fld>
            <a:endParaRPr lang="en-US"/>
          </a:p>
        </p:txBody>
      </p:sp>
      <p:sp>
        <p:nvSpPr>
          <p:cNvPr id="138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946EAF-E913-4E45-BEBA-BE636A3FCDC9}" type="slidenum">
              <a:rPr lang="en-US"/>
              <a:pPr/>
              <a:t>43</a:t>
            </a:fld>
            <a:endParaRPr lang="en-US"/>
          </a:p>
        </p:txBody>
      </p:sp>
      <p:sp>
        <p:nvSpPr>
          <p:cNvPr id="138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1234BD-4AB3-F74F-AA9F-33344BD48B4C}" type="slidenum">
              <a:rPr lang="en-US"/>
              <a:pPr/>
              <a:t>44</a:t>
            </a:fld>
            <a:endParaRPr lang="en-US"/>
          </a:p>
        </p:txBody>
      </p:sp>
      <p:sp>
        <p:nvSpPr>
          <p:cNvPr id="138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54EC99-FAF8-6A4C-9FF0-D0BD9225D538}" type="slidenum">
              <a:rPr lang="en-US"/>
              <a:pPr/>
              <a:t>45</a:t>
            </a:fld>
            <a:endParaRPr lang="en-US"/>
          </a:p>
        </p:txBody>
      </p:sp>
      <p:sp>
        <p:nvSpPr>
          <p:cNvPr id="138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D0CB8C-9F66-D745-9B58-A109522BBF2B}" type="slidenum">
              <a:rPr lang="en-US"/>
              <a:pPr/>
              <a:t>46</a:t>
            </a:fld>
            <a:endParaRPr lang="en-US"/>
          </a:p>
        </p:txBody>
      </p:sp>
      <p:sp>
        <p:nvSpPr>
          <p:cNvPr id="138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EFE086-303A-F643-B264-09C33DC16DB4}" type="slidenum">
              <a:rPr lang="en-US"/>
              <a:pPr/>
              <a:t>47</a:t>
            </a:fld>
            <a:endParaRPr lang="en-US"/>
          </a:p>
        </p:txBody>
      </p:sp>
      <p:sp>
        <p:nvSpPr>
          <p:cNvPr id="139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F46523-8E6A-444E-BA23-8A35D75F128B}" type="slidenum">
              <a:rPr lang="en-US"/>
              <a:pPr/>
              <a:t>48</a:t>
            </a:fld>
            <a:endParaRPr lang="en-US"/>
          </a:p>
        </p:txBody>
      </p:sp>
      <p:sp>
        <p:nvSpPr>
          <p:cNvPr id="13926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C256A-EF9B-C84B-A6E4-EB4208B6B83E}" type="slidenum">
              <a:rPr lang="en-US"/>
              <a:pPr/>
              <a:t>49</a:t>
            </a:fld>
            <a:endParaRPr lang="en-US"/>
          </a:p>
        </p:txBody>
      </p:sp>
      <p:sp>
        <p:nvSpPr>
          <p:cNvPr id="120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D0A5D1-E7E8-644E-8BBB-D944EF35B67B}" type="slidenum">
              <a:rPr lang="en-US"/>
              <a:pPr/>
              <a:t>5</a:t>
            </a:fld>
            <a:endParaRPr lang="en-US"/>
          </a:p>
        </p:txBody>
      </p:sp>
      <p:sp>
        <p:nvSpPr>
          <p:cNvPr id="135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B62F35-F142-A84D-9EA0-B256EB463752}" type="slidenum">
              <a:rPr lang="en-US"/>
              <a:pPr/>
              <a:t>6</a:t>
            </a:fld>
            <a:endParaRPr lang="en-US"/>
          </a:p>
        </p:txBody>
      </p:sp>
      <p:sp>
        <p:nvSpPr>
          <p:cNvPr id="131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/>
              <a:t>Kill takes precedence over stall.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F24BC4-8B9C-0748-A4DA-EE70CA48FD9A}" type="slidenum">
              <a:rPr lang="en-US"/>
              <a:pPr/>
              <a:t>7</a:t>
            </a:fld>
            <a:endParaRPr lang="en-US"/>
          </a:p>
        </p:txBody>
      </p:sp>
      <p:sp>
        <p:nvSpPr>
          <p:cNvPr id="135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9C3E24-4F8D-A34F-8F01-4E1B83B25DA5}" type="slidenum">
              <a:rPr lang="en-US"/>
              <a:pPr/>
              <a:t>8</a:t>
            </a:fld>
            <a:endParaRPr lang="en-US"/>
          </a:p>
        </p:txBody>
      </p:sp>
      <p:sp>
        <p:nvSpPr>
          <p:cNvPr id="135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EB2699-1491-444C-BB1B-A618F7F3A48E}" type="slidenum">
              <a:rPr lang="en-US"/>
              <a:pPr/>
              <a:t>9</a:t>
            </a:fld>
            <a:endParaRPr lang="en-US"/>
          </a:p>
        </p:txBody>
      </p:sp>
      <p:sp>
        <p:nvSpPr>
          <p:cNvPr id="135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807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457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121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091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778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349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727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5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8716" y="6538156"/>
            <a:ext cx="967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2/5/2013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CS152, Spring</a:t>
            </a:r>
            <a:r>
              <a:rPr lang="en-US" baseline="0" dirty="0" smtClean="0">
                <a:solidFill>
                  <a:srgbClr val="000000"/>
                </a:solidFill>
                <a:latin typeface="Calibri"/>
                <a:cs typeface="Calibri"/>
              </a:rPr>
              <a:t> 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05164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1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0020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Lecture 5 - Pipelining </a:t>
            </a:r>
            <a:r>
              <a:rPr lang="en-US" dirty="0" smtClean="0"/>
              <a:t>II</a:t>
            </a:r>
            <a:br>
              <a:rPr lang="en-US" dirty="0" smtClean="0"/>
            </a:br>
            <a:r>
              <a:rPr lang="en-US" dirty="0" smtClean="0"/>
              <a:t>(Branches, Exceptions)</a:t>
            </a:r>
            <a:endParaRPr lang="en-US" dirty="0"/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r>
              <a:rPr lang="en-US" sz="2000" b="1">
                <a:latin typeface="Courier" charset="0"/>
              </a:rPr>
              <a:t>http://www.eecs.berkeley.edu/~krste</a:t>
            </a:r>
          </a:p>
          <a:p>
            <a:pPr>
              <a:lnSpc>
                <a:spcPct val="70000"/>
              </a:lnSpc>
            </a:pPr>
            <a:r>
              <a:rPr lang="en-US" sz="2000" b="1">
                <a:latin typeface="Courier" charset="0"/>
              </a:rPr>
              <a:t>http://inst.eecs.berkeley.edu/~cs152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endParaRPr lang="en-US" sz="2000" i="1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6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Pipelining Conditional Branches</a:t>
            </a:r>
          </a:p>
        </p:txBody>
      </p:sp>
      <p:sp>
        <p:nvSpPr>
          <p:cNvPr id="10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39FB-AD7F-4D44-B0CD-18B5B0536A59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16867" name="Rectangle 3"/>
          <p:cNvSpPr>
            <a:spLocks noChangeArrowheads="1"/>
          </p:cNvSpPr>
          <p:nvPr/>
        </p:nvSpPr>
        <p:spPr bwMode="auto">
          <a:xfrm>
            <a:off x="0" y="5111750"/>
            <a:ext cx="3766657" cy="132087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0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1:	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096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ADD </a:t>
            </a:r>
          </a:p>
          <a:p>
            <a:pPr>
              <a:spcBef>
                <a:spcPct val="0"/>
              </a:spcBef>
            </a:pPr>
            <a:r>
              <a:rPr lang="en-US" sz="2000" dirty="0" smtClean="0">
                <a:solidFill>
                  <a:schemeClr val="accent2"/>
                </a:solidFill>
                <a:latin typeface="Calibri"/>
                <a:cs typeface="Calibri"/>
              </a:rPr>
              <a:t>I</a:t>
            </a:r>
            <a:r>
              <a:rPr lang="en-US" sz="2000" baseline="-25000" dirty="0" smtClean="0">
                <a:solidFill>
                  <a:schemeClr val="accent2"/>
                </a:solidFill>
                <a:latin typeface="Calibri"/>
                <a:cs typeface="Calibri"/>
              </a:rPr>
              <a:t>2:	</a:t>
            </a:r>
            <a:r>
              <a:rPr lang="en-US" sz="2000" dirty="0" smtClean="0">
                <a:solidFill>
                  <a:schemeClr val="accent2"/>
                </a:solidFill>
                <a:latin typeface="Calibri"/>
                <a:cs typeface="Calibri"/>
              </a:rPr>
              <a:t>100</a:t>
            </a:r>
            <a:r>
              <a:rPr lang="en-US" sz="2000" dirty="0">
                <a:solidFill>
                  <a:schemeClr val="accent2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chemeClr val="accent2"/>
                </a:solidFill>
                <a:latin typeface="Calibri"/>
                <a:cs typeface="Calibri"/>
              </a:rPr>
              <a:t>BEQ x1,x2 </a:t>
            </a:r>
            <a:r>
              <a:rPr lang="en-US" sz="2000" dirty="0">
                <a:solidFill>
                  <a:schemeClr val="accent2"/>
                </a:solidFill>
                <a:latin typeface="Calibri"/>
                <a:cs typeface="Calibri"/>
              </a:rPr>
              <a:t>+200</a:t>
            </a:r>
          </a:p>
          <a:p>
            <a:pPr>
              <a:spcBef>
                <a:spcPct val="0"/>
              </a:spcBef>
            </a:pP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0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3:	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104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ADD</a:t>
            </a:r>
          </a:p>
          <a:p>
            <a:pPr>
              <a:spcBef>
                <a:spcPct val="0"/>
              </a:spcBef>
            </a:pP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000" baseline="-25000" dirty="0" smtClean="0">
                <a:solidFill>
                  <a:srgbClr val="56127A"/>
                </a:solidFill>
                <a:latin typeface="Calibri"/>
                <a:cs typeface="Calibri"/>
              </a:rPr>
              <a:t>4:	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300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ADD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302000" y="1368425"/>
            <a:ext cx="3886200" cy="2279650"/>
            <a:chOff x="2080" y="1020"/>
            <a:chExt cx="2448" cy="1436"/>
          </a:xfrm>
        </p:grpSpPr>
        <p:sp>
          <p:nvSpPr>
            <p:cNvPr id="1316869" name="Line 5"/>
            <p:cNvSpPr>
              <a:spLocks noChangeShapeType="1"/>
            </p:cNvSpPr>
            <p:nvPr/>
          </p:nvSpPr>
          <p:spPr bwMode="auto">
            <a:xfrm flipH="1">
              <a:off x="3816" y="1041"/>
              <a:ext cx="0" cy="44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6870" name="Freeform 6"/>
            <p:cNvSpPr>
              <a:spLocks/>
            </p:cNvSpPr>
            <p:nvPr/>
          </p:nvSpPr>
          <p:spPr bwMode="auto">
            <a:xfrm>
              <a:off x="2080" y="1041"/>
              <a:ext cx="2448" cy="1415"/>
            </a:xfrm>
            <a:custGeom>
              <a:avLst/>
              <a:gdLst/>
              <a:ahLst/>
              <a:cxnLst>
                <a:cxn ang="0">
                  <a:pos x="2392" y="360"/>
                </a:cxn>
                <a:cxn ang="0">
                  <a:pos x="2392" y="0"/>
                </a:cxn>
                <a:cxn ang="0">
                  <a:pos x="0" y="0"/>
                </a:cxn>
                <a:cxn ang="0">
                  <a:pos x="0" y="1368"/>
                </a:cxn>
              </a:cxnLst>
              <a:rect l="0" t="0" r="r" b="b"/>
              <a:pathLst>
                <a:path w="2392" h="1368">
                  <a:moveTo>
                    <a:pt x="2392" y="360"/>
                  </a:moveTo>
                  <a:lnTo>
                    <a:pt x="2392" y="0"/>
                  </a:lnTo>
                  <a:lnTo>
                    <a:pt x="0" y="0"/>
                  </a:lnTo>
                  <a:lnTo>
                    <a:pt x="0" y="1368"/>
                  </a:ln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6871" name="Oval 7"/>
            <p:cNvSpPr>
              <a:spLocks noChangeArrowheads="1"/>
            </p:cNvSpPr>
            <p:nvPr/>
          </p:nvSpPr>
          <p:spPr bwMode="auto">
            <a:xfrm>
              <a:off x="3800" y="1020"/>
              <a:ext cx="27" cy="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  <p:sp>
        <p:nvSpPr>
          <p:cNvPr id="1316872" name="Line 8"/>
          <p:cNvSpPr>
            <a:spLocks noChangeShapeType="1"/>
          </p:cNvSpPr>
          <p:nvPr/>
        </p:nvSpPr>
        <p:spPr bwMode="auto">
          <a:xfrm>
            <a:off x="5976938" y="2203450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73" name="Freeform 9"/>
          <p:cNvSpPr>
            <a:spLocks/>
          </p:cNvSpPr>
          <p:nvPr/>
        </p:nvSpPr>
        <p:spPr bwMode="auto">
          <a:xfrm>
            <a:off x="1757363" y="2111375"/>
            <a:ext cx="492125" cy="647700"/>
          </a:xfrm>
          <a:custGeom>
            <a:avLst/>
            <a:gdLst/>
            <a:ahLst/>
            <a:cxnLst>
              <a:cxn ang="0">
                <a:pos x="181" y="393"/>
              </a:cxn>
              <a:cxn ang="0">
                <a:pos x="445" y="393"/>
              </a:cxn>
              <a:cxn ang="0">
                <a:pos x="445" y="0"/>
              </a:cxn>
              <a:cxn ang="0">
                <a:pos x="0" y="0"/>
              </a:cxn>
            </a:cxnLst>
            <a:rect l="0" t="0" r="r" b="b"/>
            <a:pathLst>
              <a:path w="445" h="393">
                <a:moveTo>
                  <a:pt x="181" y="393"/>
                </a:moveTo>
                <a:lnTo>
                  <a:pt x="445" y="393"/>
                </a:lnTo>
                <a:lnTo>
                  <a:pt x="445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74" name="AutoShape 10"/>
          <p:cNvSpPr>
            <a:spLocks noChangeArrowheads="1"/>
          </p:cNvSpPr>
          <p:nvPr/>
        </p:nvSpPr>
        <p:spPr bwMode="auto">
          <a:xfrm>
            <a:off x="4386263" y="3629025"/>
            <a:ext cx="3871912" cy="1147763"/>
          </a:xfrm>
          <a:prstGeom prst="star16">
            <a:avLst>
              <a:gd name="adj" fmla="val 44537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75" name="Rectangle 11"/>
          <p:cNvSpPr>
            <a:spLocks noChangeArrowheads="1"/>
          </p:cNvSpPr>
          <p:nvPr/>
        </p:nvSpPr>
        <p:spPr bwMode="auto">
          <a:xfrm>
            <a:off x="3422650" y="901700"/>
            <a:ext cx="67967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Calibri"/>
                <a:cs typeface="Calibri"/>
              </a:rPr>
              <a:t>stall</a:t>
            </a:r>
          </a:p>
        </p:txBody>
      </p:sp>
      <p:sp>
        <p:nvSpPr>
          <p:cNvPr id="1316876" name="Rectangle 12"/>
          <p:cNvSpPr>
            <a:spLocks noChangeArrowheads="1"/>
          </p:cNvSpPr>
          <p:nvPr/>
        </p:nvSpPr>
        <p:spPr bwMode="auto">
          <a:xfrm>
            <a:off x="6402388" y="2433638"/>
            <a:ext cx="173037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77" name="Freeform 13"/>
          <p:cNvSpPr>
            <a:spLocks/>
          </p:cNvSpPr>
          <p:nvPr/>
        </p:nvSpPr>
        <p:spPr bwMode="auto">
          <a:xfrm>
            <a:off x="6454775" y="2836863"/>
            <a:ext cx="68263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78" name="Rectangle 14"/>
          <p:cNvSpPr>
            <a:spLocks noChangeArrowheads="1"/>
          </p:cNvSpPr>
          <p:nvPr/>
        </p:nvSpPr>
        <p:spPr bwMode="auto">
          <a:xfrm>
            <a:off x="7770813" y="2425700"/>
            <a:ext cx="173037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79" name="Freeform 15"/>
          <p:cNvSpPr>
            <a:spLocks/>
          </p:cNvSpPr>
          <p:nvPr/>
        </p:nvSpPr>
        <p:spPr bwMode="auto">
          <a:xfrm>
            <a:off x="7823200" y="2828925"/>
            <a:ext cx="68263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80" name="Freeform 16"/>
          <p:cNvSpPr>
            <a:spLocks/>
          </p:cNvSpPr>
          <p:nvPr/>
        </p:nvSpPr>
        <p:spPr bwMode="auto">
          <a:xfrm>
            <a:off x="4213225" y="2781300"/>
            <a:ext cx="1617663" cy="1381125"/>
          </a:xfrm>
          <a:custGeom>
            <a:avLst/>
            <a:gdLst/>
            <a:ahLst/>
            <a:cxnLst>
              <a:cxn ang="0">
                <a:pos x="0" y="1376"/>
              </a:cxn>
              <a:cxn ang="0">
                <a:pos x="0" y="0"/>
              </a:cxn>
              <a:cxn ang="0">
                <a:pos x="520" y="0"/>
              </a:cxn>
              <a:cxn ang="0">
                <a:pos x="1904" y="0"/>
              </a:cxn>
            </a:cxnLst>
            <a:rect l="0" t="0" r="r" b="b"/>
            <a:pathLst>
              <a:path w="1905" h="1377">
                <a:moveTo>
                  <a:pt x="0" y="1376"/>
                </a:moveTo>
                <a:lnTo>
                  <a:pt x="0" y="0"/>
                </a:lnTo>
                <a:lnTo>
                  <a:pt x="520" y="0"/>
                </a:lnTo>
                <a:lnTo>
                  <a:pt x="190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81" name="Line 17"/>
          <p:cNvSpPr>
            <a:spLocks noChangeShapeType="1"/>
          </p:cNvSpPr>
          <p:nvPr/>
        </p:nvSpPr>
        <p:spPr bwMode="auto">
          <a:xfrm>
            <a:off x="6607175" y="2700338"/>
            <a:ext cx="11477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82" name="Rectangle 18"/>
          <p:cNvSpPr>
            <a:spLocks noChangeArrowheads="1"/>
          </p:cNvSpPr>
          <p:nvPr/>
        </p:nvSpPr>
        <p:spPr bwMode="auto">
          <a:xfrm>
            <a:off x="6316663" y="2533650"/>
            <a:ext cx="325461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IR</a:t>
            </a:r>
          </a:p>
        </p:txBody>
      </p:sp>
      <p:sp>
        <p:nvSpPr>
          <p:cNvPr id="1316883" name="Rectangle 19"/>
          <p:cNvSpPr>
            <a:spLocks noChangeArrowheads="1"/>
          </p:cNvSpPr>
          <p:nvPr/>
        </p:nvSpPr>
        <p:spPr bwMode="auto">
          <a:xfrm>
            <a:off x="7681913" y="2525713"/>
            <a:ext cx="325461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IR</a:t>
            </a:r>
          </a:p>
        </p:txBody>
      </p:sp>
      <p:sp>
        <p:nvSpPr>
          <p:cNvPr id="1316884" name="Freeform 20"/>
          <p:cNvSpPr>
            <a:spLocks/>
          </p:cNvSpPr>
          <p:nvPr/>
        </p:nvSpPr>
        <p:spPr bwMode="auto">
          <a:xfrm>
            <a:off x="1304925" y="2990850"/>
            <a:ext cx="344488" cy="1004888"/>
          </a:xfrm>
          <a:custGeom>
            <a:avLst/>
            <a:gdLst/>
            <a:ahLst/>
            <a:cxnLst>
              <a:cxn ang="0">
                <a:pos x="0" y="632"/>
              </a:cxn>
              <a:cxn ang="0">
                <a:pos x="0" y="56"/>
              </a:cxn>
              <a:cxn ang="0">
                <a:pos x="0" y="0"/>
              </a:cxn>
              <a:cxn ang="0">
                <a:pos x="216" y="0"/>
              </a:cxn>
            </a:cxnLst>
            <a:rect l="0" t="0" r="r" b="b"/>
            <a:pathLst>
              <a:path w="217" h="633">
                <a:moveTo>
                  <a:pt x="0" y="632"/>
                </a:moveTo>
                <a:lnTo>
                  <a:pt x="0" y="56"/>
                </a:lnTo>
                <a:lnTo>
                  <a:pt x="0" y="0"/>
                </a:lnTo>
                <a:lnTo>
                  <a:pt x="2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85" name="Freeform 21"/>
          <p:cNvSpPr>
            <a:spLocks/>
          </p:cNvSpPr>
          <p:nvPr/>
        </p:nvSpPr>
        <p:spPr bwMode="auto">
          <a:xfrm>
            <a:off x="1266825" y="3994150"/>
            <a:ext cx="3063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0"/>
              </a:cxn>
              <a:cxn ang="0">
                <a:pos x="192" y="0"/>
              </a:cxn>
            </a:cxnLst>
            <a:rect l="0" t="0" r="r" b="b"/>
            <a:pathLst>
              <a:path w="193" h="1">
                <a:moveTo>
                  <a:pt x="0" y="0"/>
                </a:moveTo>
                <a:lnTo>
                  <a:pt x="144" y="0"/>
                </a:lnTo>
                <a:lnTo>
                  <a:pt x="19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86" name="Rectangle 22"/>
          <p:cNvSpPr>
            <a:spLocks noChangeArrowheads="1"/>
          </p:cNvSpPr>
          <p:nvPr/>
        </p:nvSpPr>
        <p:spPr bwMode="auto">
          <a:xfrm>
            <a:off x="1050925" y="3702050"/>
            <a:ext cx="203200" cy="584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87" name="Line 23"/>
          <p:cNvSpPr>
            <a:spLocks noChangeShapeType="1"/>
          </p:cNvSpPr>
          <p:nvPr/>
        </p:nvSpPr>
        <p:spPr bwMode="auto">
          <a:xfrm>
            <a:off x="1279525" y="3994150"/>
            <a:ext cx="5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88" name="Rectangle 24"/>
          <p:cNvSpPr>
            <a:spLocks noChangeArrowheads="1"/>
          </p:cNvSpPr>
          <p:nvPr/>
        </p:nvSpPr>
        <p:spPr bwMode="auto">
          <a:xfrm>
            <a:off x="973138" y="3898900"/>
            <a:ext cx="371221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PC</a:t>
            </a:r>
          </a:p>
        </p:txBody>
      </p:sp>
      <p:sp>
        <p:nvSpPr>
          <p:cNvPr id="1316889" name="Freeform 25"/>
          <p:cNvSpPr>
            <a:spLocks/>
          </p:cNvSpPr>
          <p:nvPr/>
        </p:nvSpPr>
        <p:spPr bwMode="auto">
          <a:xfrm>
            <a:off x="1114425" y="4197350"/>
            <a:ext cx="77788" cy="7778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24" y="0"/>
              </a:cxn>
              <a:cxn ang="0">
                <a:pos x="48" y="48"/>
              </a:cxn>
            </a:cxnLst>
            <a:rect l="0" t="0" r="r" b="b"/>
            <a:pathLst>
              <a:path w="49" h="49">
                <a:moveTo>
                  <a:pt x="0" y="48"/>
                </a:moveTo>
                <a:lnTo>
                  <a:pt x="24" y="0"/>
                </a:lnTo>
                <a:lnTo>
                  <a:pt x="48" y="48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90" name="Rectangle 26"/>
          <p:cNvSpPr>
            <a:spLocks noChangeArrowheads="1"/>
          </p:cNvSpPr>
          <p:nvPr/>
        </p:nvSpPr>
        <p:spPr bwMode="auto">
          <a:xfrm>
            <a:off x="1582738" y="3840163"/>
            <a:ext cx="749300" cy="927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91" name="Rectangle 27"/>
          <p:cNvSpPr>
            <a:spLocks noChangeArrowheads="1"/>
          </p:cNvSpPr>
          <p:nvPr/>
        </p:nvSpPr>
        <p:spPr bwMode="auto">
          <a:xfrm>
            <a:off x="1530350" y="3836988"/>
            <a:ext cx="519988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addr</a:t>
            </a:r>
          </a:p>
        </p:txBody>
      </p:sp>
      <p:sp>
        <p:nvSpPr>
          <p:cNvPr id="1316892" name="Rectangle 28"/>
          <p:cNvSpPr>
            <a:spLocks noChangeArrowheads="1"/>
          </p:cNvSpPr>
          <p:nvPr/>
        </p:nvSpPr>
        <p:spPr bwMode="auto">
          <a:xfrm>
            <a:off x="1901825" y="4017963"/>
            <a:ext cx="448629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inst</a:t>
            </a:r>
          </a:p>
        </p:txBody>
      </p:sp>
      <p:sp>
        <p:nvSpPr>
          <p:cNvPr id="1316893" name="Rectangle 29"/>
          <p:cNvSpPr>
            <a:spLocks noChangeArrowheads="1"/>
          </p:cNvSpPr>
          <p:nvPr/>
        </p:nvSpPr>
        <p:spPr bwMode="auto">
          <a:xfrm>
            <a:off x="1516063" y="4268788"/>
            <a:ext cx="896781" cy="58221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Inst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Memory</a:t>
            </a:r>
          </a:p>
        </p:txBody>
      </p:sp>
      <p:sp>
        <p:nvSpPr>
          <p:cNvPr id="1316894" name="Rectangle 30"/>
          <p:cNvSpPr>
            <a:spLocks noChangeArrowheads="1"/>
          </p:cNvSpPr>
          <p:nvPr/>
        </p:nvSpPr>
        <p:spPr bwMode="auto">
          <a:xfrm>
            <a:off x="1162050" y="2414588"/>
            <a:ext cx="442492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0x4</a:t>
            </a:r>
          </a:p>
        </p:txBody>
      </p:sp>
      <p:sp>
        <p:nvSpPr>
          <p:cNvPr id="1316895" name="Line 31"/>
          <p:cNvSpPr>
            <a:spLocks noChangeShapeType="1"/>
          </p:cNvSpPr>
          <p:nvPr/>
        </p:nvSpPr>
        <p:spPr bwMode="auto">
          <a:xfrm>
            <a:off x="1589088" y="2532063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96" name="Freeform 32"/>
          <p:cNvSpPr>
            <a:spLocks/>
          </p:cNvSpPr>
          <p:nvPr/>
        </p:nvSpPr>
        <p:spPr bwMode="auto">
          <a:xfrm>
            <a:off x="1658938" y="2455863"/>
            <a:ext cx="382587" cy="6111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0"/>
              </a:cxn>
              <a:cxn ang="0">
                <a:pos x="48" y="192"/>
              </a:cxn>
              <a:cxn ang="0">
                <a:pos x="0" y="224"/>
              </a:cxn>
              <a:cxn ang="0">
                <a:pos x="0" y="384"/>
              </a:cxn>
              <a:cxn ang="0">
                <a:pos x="240" y="288"/>
              </a:cxn>
              <a:cxn ang="0">
                <a:pos x="240" y="96"/>
              </a:cxn>
              <a:cxn ang="0">
                <a:pos x="0" y="0"/>
              </a:cxn>
            </a:cxnLst>
            <a:rect l="0" t="0" r="r" b="b"/>
            <a:pathLst>
              <a:path w="241" h="385">
                <a:moveTo>
                  <a:pt x="0" y="0"/>
                </a:moveTo>
                <a:lnTo>
                  <a:pt x="0" y="160"/>
                </a:lnTo>
                <a:lnTo>
                  <a:pt x="48" y="192"/>
                </a:lnTo>
                <a:lnTo>
                  <a:pt x="0" y="224"/>
                </a:lnTo>
                <a:lnTo>
                  <a:pt x="0" y="384"/>
                </a:lnTo>
                <a:lnTo>
                  <a:pt x="240" y="288"/>
                </a:lnTo>
                <a:lnTo>
                  <a:pt x="240" y="9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897" name="Rectangle 33"/>
          <p:cNvSpPr>
            <a:spLocks noChangeArrowheads="1"/>
          </p:cNvSpPr>
          <p:nvPr/>
        </p:nvSpPr>
        <p:spPr bwMode="auto">
          <a:xfrm>
            <a:off x="1681163" y="2643188"/>
            <a:ext cx="402145" cy="2513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50">
                <a:solidFill>
                  <a:schemeClr val="tx1"/>
                </a:solidFill>
                <a:latin typeface="Calibri"/>
                <a:cs typeface="Calibri"/>
              </a:rPr>
              <a:t>Add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4953000" y="2362203"/>
            <a:ext cx="1435100" cy="557213"/>
            <a:chOff x="2376" y="1389"/>
            <a:chExt cx="904" cy="351"/>
          </a:xfrm>
        </p:grpSpPr>
        <p:sp>
          <p:nvSpPr>
            <p:cNvPr id="1316899" name="Freeform 35"/>
            <p:cNvSpPr>
              <a:spLocks/>
            </p:cNvSpPr>
            <p:nvPr/>
          </p:nvSpPr>
          <p:spPr bwMode="auto">
            <a:xfrm>
              <a:off x="2934" y="1451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6900" name="Rectangle 36"/>
            <p:cNvSpPr>
              <a:spLocks noChangeArrowheads="1"/>
            </p:cNvSpPr>
            <p:nvPr/>
          </p:nvSpPr>
          <p:spPr bwMode="auto">
            <a:xfrm>
              <a:off x="2376" y="1389"/>
              <a:ext cx="48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smtClean="0">
                  <a:solidFill>
                    <a:schemeClr val="tx1"/>
                  </a:solidFill>
                  <a:latin typeface="Calibri"/>
                  <a:cs typeface="Calibri"/>
                </a:rPr>
                <a:t>bubble</a:t>
              </a:r>
              <a:endParaRPr lang="en-US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316901" name="Line 37"/>
            <p:cNvSpPr>
              <a:spLocks noChangeShapeType="1"/>
            </p:cNvSpPr>
            <p:nvPr/>
          </p:nvSpPr>
          <p:spPr bwMode="auto">
            <a:xfrm>
              <a:off x="3080" y="1587"/>
              <a:ext cx="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6902" name="Line 38"/>
            <p:cNvSpPr>
              <a:spLocks noChangeShapeType="1"/>
            </p:cNvSpPr>
            <p:nvPr/>
          </p:nvSpPr>
          <p:spPr bwMode="auto">
            <a:xfrm>
              <a:off x="2856" y="1515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  <p:sp>
        <p:nvSpPr>
          <p:cNvPr id="1316903" name="Rectangle 39"/>
          <p:cNvSpPr>
            <a:spLocks noChangeArrowheads="1"/>
          </p:cNvSpPr>
          <p:nvPr/>
        </p:nvSpPr>
        <p:spPr bwMode="auto">
          <a:xfrm>
            <a:off x="3644900" y="3913188"/>
            <a:ext cx="173038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04" name="Freeform 40"/>
          <p:cNvSpPr>
            <a:spLocks/>
          </p:cNvSpPr>
          <p:nvPr/>
        </p:nvSpPr>
        <p:spPr bwMode="auto">
          <a:xfrm>
            <a:off x="3697288" y="4316413"/>
            <a:ext cx="68262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05" name="Rectangle 41"/>
          <p:cNvSpPr>
            <a:spLocks noChangeArrowheads="1"/>
          </p:cNvSpPr>
          <p:nvPr/>
        </p:nvSpPr>
        <p:spPr bwMode="auto">
          <a:xfrm>
            <a:off x="3559175" y="4019550"/>
            <a:ext cx="325461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IR</a:t>
            </a:r>
          </a:p>
        </p:txBody>
      </p:sp>
      <p:sp>
        <p:nvSpPr>
          <p:cNvPr id="1316906" name="Text Box 42"/>
          <p:cNvSpPr txBox="1">
            <a:spLocks noChangeArrowheads="1"/>
          </p:cNvSpPr>
          <p:nvPr/>
        </p:nvSpPr>
        <p:spPr bwMode="auto">
          <a:xfrm>
            <a:off x="6356350" y="2127250"/>
            <a:ext cx="315974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i="1">
                <a:solidFill>
                  <a:schemeClr val="tx1"/>
                </a:solidFill>
                <a:latin typeface="Calibri"/>
                <a:cs typeface="Calibri"/>
              </a:rPr>
              <a:t>E</a:t>
            </a:r>
          </a:p>
        </p:txBody>
      </p:sp>
      <p:sp>
        <p:nvSpPr>
          <p:cNvPr id="1316907" name="Text Box 43"/>
          <p:cNvSpPr txBox="1">
            <a:spLocks noChangeArrowheads="1"/>
          </p:cNvSpPr>
          <p:nvPr/>
        </p:nvSpPr>
        <p:spPr bwMode="auto">
          <a:xfrm>
            <a:off x="7715250" y="2119313"/>
            <a:ext cx="381810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i="1">
                <a:solidFill>
                  <a:schemeClr val="tx1"/>
                </a:solidFill>
                <a:latin typeface="Calibri"/>
                <a:cs typeface="Calibri"/>
              </a:rPr>
              <a:t>M</a:t>
            </a:r>
          </a:p>
        </p:txBody>
      </p:sp>
      <p:sp>
        <p:nvSpPr>
          <p:cNvPr id="1316908" name="Line 44"/>
          <p:cNvSpPr>
            <a:spLocks noChangeShapeType="1"/>
          </p:cNvSpPr>
          <p:nvPr/>
        </p:nvSpPr>
        <p:spPr bwMode="auto">
          <a:xfrm flipV="1">
            <a:off x="3827463" y="4171950"/>
            <a:ext cx="744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09" name="Line 45"/>
          <p:cNvSpPr>
            <a:spLocks noChangeShapeType="1"/>
          </p:cNvSpPr>
          <p:nvPr/>
        </p:nvSpPr>
        <p:spPr bwMode="auto">
          <a:xfrm flipV="1">
            <a:off x="2359025" y="4238625"/>
            <a:ext cx="739775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10" name="Freeform 46"/>
          <p:cNvSpPr>
            <a:spLocks/>
          </p:cNvSpPr>
          <p:nvPr/>
        </p:nvSpPr>
        <p:spPr bwMode="auto">
          <a:xfrm>
            <a:off x="1482725" y="1466850"/>
            <a:ext cx="268288" cy="78898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0" y="240"/>
              </a:cxn>
              <a:cxn ang="0">
                <a:pos x="144" y="288"/>
              </a:cxn>
              <a:cxn ang="0">
                <a:pos x="144" y="0"/>
              </a:cxn>
              <a:cxn ang="0">
                <a:pos x="0" y="48"/>
              </a:cxn>
            </a:cxnLst>
            <a:rect l="0" t="0" r="r" b="b"/>
            <a:pathLst>
              <a:path w="145" h="289">
                <a:moveTo>
                  <a:pt x="0" y="48"/>
                </a:moveTo>
                <a:lnTo>
                  <a:pt x="0" y="240"/>
                </a:lnTo>
                <a:lnTo>
                  <a:pt x="144" y="288"/>
                </a:lnTo>
                <a:lnTo>
                  <a:pt x="144" y="0"/>
                </a:lnTo>
                <a:lnTo>
                  <a:pt x="0" y="48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11" name="Freeform 47"/>
          <p:cNvSpPr>
            <a:spLocks/>
          </p:cNvSpPr>
          <p:nvPr/>
        </p:nvSpPr>
        <p:spPr bwMode="auto">
          <a:xfrm>
            <a:off x="673100" y="1868488"/>
            <a:ext cx="820738" cy="2106612"/>
          </a:xfrm>
          <a:custGeom>
            <a:avLst/>
            <a:gdLst/>
            <a:ahLst/>
            <a:cxnLst>
              <a:cxn ang="0">
                <a:pos x="517" y="0"/>
              </a:cxn>
              <a:cxn ang="0">
                <a:pos x="0" y="0"/>
              </a:cxn>
              <a:cxn ang="0">
                <a:pos x="0" y="1231"/>
              </a:cxn>
              <a:cxn ang="0">
                <a:pos x="227" y="1231"/>
              </a:cxn>
            </a:cxnLst>
            <a:rect l="0" t="0" r="r" b="b"/>
            <a:pathLst>
              <a:path w="517" h="1231">
                <a:moveTo>
                  <a:pt x="517" y="0"/>
                </a:moveTo>
                <a:lnTo>
                  <a:pt x="0" y="0"/>
                </a:lnTo>
                <a:lnTo>
                  <a:pt x="0" y="1231"/>
                </a:lnTo>
                <a:lnTo>
                  <a:pt x="227" y="1231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12" name="Line 48"/>
          <p:cNvSpPr>
            <a:spLocks noChangeShapeType="1"/>
          </p:cNvSpPr>
          <p:nvPr/>
        </p:nvSpPr>
        <p:spPr bwMode="auto">
          <a:xfrm rot="-5400000">
            <a:off x="7111206" y="2580482"/>
            <a:ext cx="255587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13" name="Freeform 49"/>
          <p:cNvSpPr>
            <a:spLocks/>
          </p:cNvSpPr>
          <p:nvPr/>
        </p:nvSpPr>
        <p:spPr bwMode="auto">
          <a:xfrm>
            <a:off x="1739900" y="1828800"/>
            <a:ext cx="2884488" cy="2111375"/>
          </a:xfrm>
          <a:custGeom>
            <a:avLst/>
            <a:gdLst/>
            <a:ahLst/>
            <a:cxnLst>
              <a:cxn ang="0">
                <a:pos x="2048" y="1284"/>
              </a:cxn>
              <a:cxn ang="0">
                <a:pos x="2056" y="888"/>
              </a:cxn>
              <a:cxn ang="0">
                <a:pos x="640" y="888"/>
              </a:cxn>
              <a:cxn ang="0">
                <a:pos x="647" y="0"/>
              </a:cxn>
              <a:cxn ang="0">
                <a:pos x="0" y="0"/>
              </a:cxn>
            </a:cxnLst>
            <a:rect l="0" t="0" r="r" b="b"/>
            <a:pathLst>
              <a:path w="2056" h="1284">
                <a:moveTo>
                  <a:pt x="2048" y="1284"/>
                </a:moveTo>
                <a:lnTo>
                  <a:pt x="2056" y="888"/>
                </a:lnTo>
                <a:lnTo>
                  <a:pt x="640" y="888"/>
                </a:lnTo>
                <a:lnTo>
                  <a:pt x="647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14" name="Rectangle 50"/>
          <p:cNvSpPr>
            <a:spLocks noChangeArrowheads="1"/>
          </p:cNvSpPr>
          <p:nvPr/>
        </p:nvSpPr>
        <p:spPr bwMode="auto">
          <a:xfrm>
            <a:off x="1115155" y="920750"/>
            <a:ext cx="2043241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  <a:latin typeface="Calibri"/>
                <a:cs typeface="Calibri"/>
              </a:rPr>
              <a:t>PCSrc</a:t>
            </a:r>
            <a:r>
              <a:rPr lang="en-US" sz="1400">
                <a:solidFill>
                  <a:schemeClr val="bg2"/>
                </a:solidFill>
                <a:latin typeface="Calibri"/>
                <a:cs typeface="Calibri"/>
              </a:rPr>
              <a:t> (pc+4/jabs/rind/br)</a:t>
            </a:r>
          </a:p>
        </p:txBody>
      </p:sp>
      <p:sp>
        <p:nvSpPr>
          <p:cNvPr id="1316915" name="Line 51"/>
          <p:cNvSpPr>
            <a:spLocks noChangeShapeType="1"/>
          </p:cNvSpPr>
          <p:nvPr/>
        </p:nvSpPr>
        <p:spPr bwMode="auto">
          <a:xfrm>
            <a:off x="1612900" y="1133475"/>
            <a:ext cx="0" cy="406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16" name="Freeform 52"/>
          <p:cNvSpPr>
            <a:spLocks/>
          </p:cNvSpPr>
          <p:nvPr/>
        </p:nvSpPr>
        <p:spPr bwMode="auto">
          <a:xfrm>
            <a:off x="3082925" y="3933825"/>
            <a:ext cx="230188" cy="458788"/>
          </a:xfrm>
          <a:custGeom>
            <a:avLst/>
            <a:gdLst/>
            <a:ahLst/>
            <a:cxnLst>
              <a:cxn ang="0">
                <a:pos x="144" y="48"/>
              </a:cxn>
              <a:cxn ang="0">
                <a:pos x="144" y="240"/>
              </a:cxn>
              <a:cxn ang="0">
                <a:pos x="0" y="288"/>
              </a:cxn>
              <a:cxn ang="0">
                <a:pos x="0" y="0"/>
              </a:cxn>
              <a:cxn ang="0">
                <a:pos x="144" y="48"/>
              </a:cxn>
            </a:cxnLst>
            <a:rect l="0" t="0" r="r" b="b"/>
            <a:pathLst>
              <a:path w="145" h="289">
                <a:moveTo>
                  <a:pt x="144" y="48"/>
                </a:moveTo>
                <a:lnTo>
                  <a:pt x="144" y="240"/>
                </a:lnTo>
                <a:lnTo>
                  <a:pt x="0" y="288"/>
                </a:lnTo>
                <a:lnTo>
                  <a:pt x="0" y="0"/>
                </a:lnTo>
                <a:lnTo>
                  <a:pt x="144" y="48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17" name="Rectangle 53"/>
          <p:cNvSpPr>
            <a:spLocks noChangeArrowheads="1"/>
          </p:cNvSpPr>
          <p:nvPr/>
        </p:nvSpPr>
        <p:spPr bwMode="auto">
          <a:xfrm>
            <a:off x="2286000" y="3886200"/>
            <a:ext cx="76313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bubble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316918" name="Line 54"/>
          <p:cNvSpPr>
            <a:spLocks noChangeShapeType="1"/>
          </p:cNvSpPr>
          <p:nvPr/>
        </p:nvSpPr>
        <p:spPr bwMode="auto">
          <a:xfrm>
            <a:off x="3314700" y="4149725"/>
            <a:ext cx="317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19" name="Line 55"/>
          <p:cNvSpPr>
            <a:spLocks noChangeShapeType="1"/>
          </p:cNvSpPr>
          <p:nvPr/>
        </p:nvSpPr>
        <p:spPr bwMode="auto">
          <a:xfrm>
            <a:off x="2959100" y="4035425"/>
            <a:ext cx="10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20" name="Line 56"/>
          <p:cNvSpPr>
            <a:spLocks noChangeShapeType="1"/>
          </p:cNvSpPr>
          <p:nvPr/>
        </p:nvSpPr>
        <p:spPr bwMode="auto">
          <a:xfrm>
            <a:off x="3233738" y="3698875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5627688" y="2454275"/>
            <a:ext cx="2179637" cy="2136775"/>
            <a:chOff x="3545" y="1704"/>
            <a:chExt cx="1373" cy="1346"/>
          </a:xfrm>
        </p:grpSpPr>
        <p:sp>
          <p:nvSpPr>
            <p:cNvPr id="1316922" name="Freeform 58"/>
            <p:cNvSpPr>
              <a:spLocks/>
            </p:cNvSpPr>
            <p:nvPr/>
          </p:nvSpPr>
          <p:spPr bwMode="auto">
            <a:xfrm flipV="1">
              <a:off x="4334" y="2813"/>
              <a:ext cx="584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6923" name="Freeform 59"/>
            <p:cNvSpPr>
              <a:spLocks/>
            </p:cNvSpPr>
            <p:nvPr/>
          </p:nvSpPr>
          <p:spPr bwMode="auto">
            <a:xfrm flipV="1">
              <a:off x="3545" y="2666"/>
              <a:ext cx="532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6924" name="Rectangle 60"/>
            <p:cNvSpPr>
              <a:spLocks noChangeArrowheads="1"/>
            </p:cNvSpPr>
            <p:nvPr/>
          </p:nvSpPr>
          <p:spPr bwMode="auto">
            <a:xfrm>
              <a:off x="3785" y="2559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A</a:t>
              </a:r>
            </a:p>
          </p:txBody>
        </p:sp>
        <p:sp>
          <p:nvSpPr>
            <p:cNvPr id="1316925" name="Rectangle 61"/>
            <p:cNvSpPr>
              <a:spLocks noChangeArrowheads="1"/>
            </p:cNvSpPr>
            <p:nvPr/>
          </p:nvSpPr>
          <p:spPr bwMode="auto">
            <a:xfrm>
              <a:off x="4673" y="2707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Y</a:t>
              </a:r>
            </a:p>
          </p:txBody>
        </p:sp>
        <p:sp>
          <p:nvSpPr>
            <p:cNvPr id="1316926" name="Freeform 62"/>
            <p:cNvSpPr>
              <a:spLocks/>
            </p:cNvSpPr>
            <p:nvPr/>
          </p:nvSpPr>
          <p:spPr bwMode="auto">
            <a:xfrm>
              <a:off x="4084" y="2665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6927" name="Rectangle 63"/>
            <p:cNvSpPr>
              <a:spLocks noChangeArrowheads="1"/>
            </p:cNvSpPr>
            <p:nvPr/>
          </p:nvSpPr>
          <p:spPr bwMode="auto">
            <a:xfrm>
              <a:off x="4089" y="2767"/>
              <a:ext cx="254" cy="1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50">
                  <a:solidFill>
                    <a:schemeClr val="tx1"/>
                  </a:solidFill>
                  <a:latin typeface="Calibri"/>
                  <a:cs typeface="Calibri"/>
                </a:rPr>
                <a:t>ALU</a:t>
              </a:r>
            </a:p>
          </p:txBody>
        </p:sp>
        <p:sp>
          <p:nvSpPr>
            <p:cNvPr id="1316928" name="Freeform 64"/>
            <p:cNvSpPr>
              <a:spLocks/>
            </p:cNvSpPr>
            <p:nvPr/>
          </p:nvSpPr>
          <p:spPr bwMode="auto">
            <a:xfrm>
              <a:off x="4340" y="1704"/>
              <a:ext cx="76" cy="1112"/>
            </a:xfrm>
            <a:custGeom>
              <a:avLst/>
              <a:gdLst/>
              <a:ahLst/>
              <a:cxnLst>
                <a:cxn ang="0">
                  <a:pos x="0" y="696"/>
                </a:cxn>
                <a:cxn ang="0">
                  <a:pos x="84" y="696"/>
                </a:cxn>
                <a:cxn ang="0">
                  <a:pos x="84" y="0"/>
                </a:cxn>
              </a:cxnLst>
              <a:rect l="0" t="0" r="r" b="b"/>
              <a:pathLst>
                <a:path w="84" h="696">
                  <a:moveTo>
                    <a:pt x="0" y="696"/>
                  </a:moveTo>
                  <a:lnTo>
                    <a:pt x="84" y="696"/>
                  </a:lnTo>
                  <a:lnTo>
                    <a:pt x="8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6929" name="Rectangle 65"/>
            <p:cNvSpPr>
              <a:spLocks noChangeArrowheads="1"/>
            </p:cNvSpPr>
            <p:nvPr/>
          </p:nvSpPr>
          <p:spPr bwMode="auto">
            <a:xfrm>
              <a:off x="4368" y="2174"/>
              <a:ext cx="49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smtClean="0">
                  <a:solidFill>
                    <a:schemeClr val="tx1"/>
                  </a:solidFill>
                  <a:latin typeface="Calibri"/>
                  <a:cs typeface="Calibri"/>
                </a:rPr>
                <a:t>Taken?</a:t>
              </a:r>
              <a:endParaRPr lang="en-US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5" name="Group 66"/>
          <p:cNvGrpSpPr>
            <a:grpSpLocks/>
          </p:cNvGrpSpPr>
          <p:nvPr/>
        </p:nvGrpSpPr>
        <p:grpSpPr bwMode="auto">
          <a:xfrm>
            <a:off x="944563" y="2959101"/>
            <a:ext cx="7146924" cy="1803401"/>
            <a:chOff x="571" y="2022"/>
            <a:chExt cx="4502" cy="1136"/>
          </a:xfrm>
        </p:grpSpPr>
        <p:sp>
          <p:nvSpPr>
            <p:cNvPr id="1316931" name="Text Box 67"/>
            <p:cNvSpPr txBox="1">
              <a:spLocks noChangeArrowheads="1"/>
            </p:cNvSpPr>
            <p:nvPr/>
          </p:nvSpPr>
          <p:spPr bwMode="auto">
            <a:xfrm>
              <a:off x="3988" y="2022"/>
              <a:ext cx="204" cy="194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chemeClr val="tx1"/>
                  </a:solidFill>
                  <a:latin typeface="Calibri"/>
                  <a:cs typeface="Calibri"/>
                </a:rPr>
                <a:t>I</a:t>
              </a:r>
              <a:r>
                <a:rPr lang="en-US" sz="1400" i="1" baseline="-25000">
                  <a:solidFill>
                    <a:schemeClr val="tx1"/>
                  </a:solidFill>
                  <a:latin typeface="Calibri"/>
                  <a:cs typeface="Calibri"/>
                </a:rPr>
                <a:t>2</a:t>
              </a:r>
            </a:p>
          </p:txBody>
        </p:sp>
        <p:sp>
          <p:nvSpPr>
            <p:cNvPr id="1316932" name="Text Box 68"/>
            <p:cNvSpPr txBox="1">
              <a:spLocks noChangeArrowheads="1"/>
            </p:cNvSpPr>
            <p:nvPr/>
          </p:nvSpPr>
          <p:spPr bwMode="auto">
            <a:xfrm>
              <a:off x="4865" y="2025"/>
              <a:ext cx="208" cy="194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chemeClr val="tx1"/>
                  </a:solidFill>
                  <a:latin typeface="Calibri"/>
                  <a:cs typeface="Calibri"/>
                </a:rPr>
                <a:t>I</a:t>
              </a:r>
              <a:r>
                <a:rPr lang="en-US" sz="1400" i="1" baseline="-25000">
                  <a:solidFill>
                    <a:schemeClr val="tx1"/>
                  </a:solidFill>
                  <a:latin typeface="Calibri"/>
                  <a:cs typeface="Calibri"/>
                </a:rPr>
                <a:t>1</a:t>
              </a:r>
              <a:endParaRPr lang="en-US" sz="1400" i="1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316933" name="Text Box 69"/>
            <p:cNvSpPr txBox="1">
              <a:spLocks noChangeArrowheads="1"/>
            </p:cNvSpPr>
            <p:nvPr/>
          </p:nvSpPr>
          <p:spPr bwMode="auto">
            <a:xfrm>
              <a:off x="571" y="2876"/>
              <a:ext cx="316" cy="194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chemeClr val="tx1"/>
                  </a:solidFill>
                  <a:latin typeface="Calibri"/>
                  <a:cs typeface="Calibri"/>
                </a:rPr>
                <a:t>108</a:t>
              </a:r>
            </a:p>
          </p:txBody>
        </p:sp>
        <p:sp>
          <p:nvSpPr>
            <p:cNvPr id="1316934" name="Text Box 70"/>
            <p:cNvSpPr txBox="1">
              <a:spLocks noChangeArrowheads="1"/>
            </p:cNvSpPr>
            <p:nvPr/>
          </p:nvSpPr>
          <p:spPr bwMode="auto">
            <a:xfrm>
              <a:off x="2203" y="2964"/>
              <a:ext cx="208" cy="194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chemeClr val="tx1"/>
                  </a:solidFill>
                  <a:latin typeface="Calibri"/>
                  <a:cs typeface="Calibri"/>
                </a:rPr>
                <a:t>I</a:t>
              </a:r>
              <a:r>
                <a:rPr lang="en-US" sz="1400" i="1" baseline="-25000">
                  <a:solidFill>
                    <a:schemeClr val="tx1"/>
                  </a:solidFill>
                  <a:latin typeface="Calibri"/>
                  <a:cs typeface="Calibri"/>
                </a:rPr>
                <a:t>3</a:t>
              </a:r>
              <a:endParaRPr lang="en-US" sz="1400" i="1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316935" name="AutoShape 71"/>
          <p:cNvSpPr>
            <a:spLocks noChangeArrowheads="1"/>
          </p:cNvSpPr>
          <p:nvPr/>
        </p:nvSpPr>
        <p:spPr bwMode="auto">
          <a:xfrm>
            <a:off x="6604000" y="2024063"/>
            <a:ext cx="1084263" cy="490537"/>
          </a:xfrm>
          <a:prstGeom prst="star16">
            <a:avLst>
              <a:gd name="adj" fmla="val 37500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400" i="1" dirty="0" err="1" smtClean="0">
                <a:solidFill>
                  <a:schemeClr val="tx1"/>
                </a:solidFill>
                <a:latin typeface="Calibri"/>
                <a:cs typeface="Calibri"/>
              </a:rPr>
              <a:t>Bcond</a:t>
            </a:r>
            <a:r>
              <a:rPr lang="en-US" sz="1400" i="1" dirty="0" smtClean="0">
                <a:solidFill>
                  <a:schemeClr val="tx1"/>
                </a:solidFill>
                <a:latin typeface="Calibri"/>
                <a:cs typeface="Calibri"/>
              </a:rPr>
              <a:t>?</a:t>
            </a:r>
            <a:endParaRPr lang="en-US" sz="1400" i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316936" name="Rectangle 72"/>
          <p:cNvSpPr>
            <a:spLocks noChangeArrowheads="1"/>
          </p:cNvSpPr>
          <p:nvPr/>
        </p:nvSpPr>
        <p:spPr bwMode="auto">
          <a:xfrm>
            <a:off x="5842000" y="2098675"/>
            <a:ext cx="279400" cy="215900"/>
          </a:xfrm>
          <a:prstGeom prst="rect">
            <a:avLst/>
          </a:prstGeom>
          <a:solidFill>
            <a:srgbClr val="CFBDC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37" name="Rectangle 73"/>
          <p:cNvSpPr>
            <a:spLocks noChangeArrowheads="1"/>
          </p:cNvSpPr>
          <p:nvPr/>
        </p:nvSpPr>
        <p:spPr bwMode="auto">
          <a:xfrm>
            <a:off x="3098800" y="3635375"/>
            <a:ext cx="279400" cy="215900"/>
          </a:xfrm>
          <a:prstGeom prst="rect">
            <a:avLst/>
          </a:prstGeom>
          <a:solidFill>
            <a:srgbClr val="CFBDC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38" name="AutoShape 74"/>
          <p:cNvSpPr>
            <a:spLocks noChangeArrowheads="1"/>
          </p:cNvSpPr>
          <p:nvPr/>
        </p:nvSpPr>
        <p:spPr bwMode="auto">
          <a:xfrm>
            <a:off x="4495800" y="2900363"/>
            <a:ext cx="1084263" cy="490537"/>
          </a:xfrm>
          <a:prstGeom prst="star16">
            <a:avLst>
              <a:gd name="adj" fmla="val 37500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400" i="1">
                <a:solidFill>
                  <a:schemeClr val="tx1"/>
                </a:solidFill>
                <a:latin typeface="Calibri"/>
                <a:cs typeface="Calibri"/>
              </a:rPr>
              <a:t>Jump?</a:t>
            </a:r>
          </a:p>
        </p:txBody>
      </p:sp>
      <p:sp>
        <p:nvSpPr>
          <p:cNvPr id="1316939" name="Line 75"/>
          <p:cNvSpPr>
            <a:spLocks noChangeShapeType="1"/>
          </p:cNvSpPr>
          <p:nvPr/>
        </p:nvSpPr>
        <p:spPr bwMode="auto">
          <a:xfrm>
            <a:off x="4227513" y="3114675"/>
            <a:ext cx="319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40" name="Text Box 76"/>
          <p:cNvSpPr txBox="1">
            <a:spLocks noChangeArrowheads="1"/>
          </p:cNvSpPr>
          <p:nvPr/>
        </p:nvSpPr>
        <p:spPr bwMode="auto">
          <a:xfrm>
            <a:off x="2462213" y="3683000"/>
            <a:ext cx="622023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  <a:latin typeface="Calibri"/>
                <a:cs typeface="Calibri"/>
              </a:rPr>
              <a:t>IRSrc</a:t>
            </a:r>
            <a:r>
              <a:rPr lang="en-US" sz="1400" baseline="-25000">
                <a:solidFill>
                  <a:srgbClr val="56127A"/>
                </a:solidFill>
                <a:latin typeface="Calibri"/>
                <a:cs typeface="Calibri"/>
              </a:rPr>
              <a:t>D</a:t>
            </a:r>
            <a:endParaRPr lang="en-US" sz="140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316941" name="Freeform 77"/>
          <p:cNvSpPr>
            <a:spLocks/>
          </p:cNvSpPr>
          <p:nvPr/>
        </p:nvSpPr>
        <p:spPr bwMode="auto">
          <a:xfrm>
            <a:off x="3149600" y="2876550"/>
            <a:ext cx="1828800" cy="754063"/>
          </a:xfrm>
          <a:custGeom>
            <a:avLst/>
            <a:gdLst/>
            <a:ahLst/>
            <a:cxnLst>
              <a:cxn ang="0">
                <a:pos x="1104" y="72"/>
              </a:cxn>
              <a:cxn ang="0">
                <a:pos x="1104" y="0"/>
              </a:cxn>
              <a:cxn ang="0">
                <a:pos x="0" y="0"/>
              </a:cxn>
              <a:cxn ang="0">
                <a:pos x="0" y="704"/>
              </a:cxn>
            </a:cxnLst>
            <a:rect l="0" t="0" r="r" b="b"/>
            <a:pathLst>
              <a:path w="1104" h="704">
                <a:moveTo>
                  <a:pt x="1104" y="72"/>
                </a:moveTo>
                <a:lnTo>
                  <a:pt x="1104" y="0"/>
                </a:lnTo>
                <a:lnTo>
                  <a:pt x="0" y="0"/>
                </a:lnTo>
                <a:lnTo>
                  <a:pt x="0" y="704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42" name="Freeform 78"/>
          <p:cNvSpPr>
            <a:spLocks/>
          </p:cNvSpPr>
          <p:nvPr/>
        </p:nvSpPr>
        <p:spPr bwMode="auto">
          <a:xfrm flipH="1">
            <a:off x="3668713" y="1241425"/>
            <a:ext cx="79375" cy="2698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84"/>
              </a:cxn>
            </a:cxnLst>
            <a:rect l="0" t="0" r="r" b="b"/>
            <a:pathLst>
              <a:path w="1" h="1585">
                <a:moveTo>
                  <a:pt x="0" y="0"/>
                </a:moveTo>
                <a:lnTo>
                  <a:pt x="0" y="1584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43" name="Freeform 79"/>
          <p:cNvSpPr>
            <a:spLocks/>
          </p:cNvSpPr>
          <p:nvPr/>
        </p:nvSpPr>
        <p:spPr bwMode="auto">
          <a:xfrm>
            <a:off x="1136650" y="1325563"/>
            <a:ext cx="2609850" cy="2355850"/>
          </a:xfrm>
          <a:custGeom>
            <a:avLst/>
            <a:gdLst/>
            <a:ahLst/>
            <a:cxnLst>
              <a:cxn ang="0">
                <a:pos x="856" y="0"/>
              </a:cxn>
              <a:cxn ang="0">
                <a:pos x="0" y="0"/>
              </a:cxn>
              <a:cxn ang="0">
                <a:pos x="0" y="1296"/>
              </a:cxn>
            </a:cxnLst>
            <a:rect l="0" t="0" r="r" b="b"/>
            <a:pathLst>
              <a:path w="857" h="1297">
                <a:moveTo>
                  <a:pt x="856" y="0"/>
                </a:moveTo>
                <a:lnTo>
                  <a:pt x="0" y="0"/>
                </a:lnTo>
                <a:lnTo>
                  <a:pt x="0" y="1296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44" name="Freeform 80"/>
          <p:cNvSpPr>
            <a:spLocks/>
          </p:cNvSpPr>
          <p:nvPr/>
        </p:nvSpPr>
        <p:spPr bwMode="auto">
          <a:xfrm>
            <a:off x="3717925" y="1327150"/>
            <a:ext cx="2185988" cy="7794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8" y="0"/>
              </a:cxn>
              <a:cxn ang="0">
                <a:pos x="1688" y="552"/>
              </a:cxn>
            </a:cxnLst>
            <a:rect l="0" t="0" r="r" b="b"/>
            <a:pathLst>
              <a:path w="1689" h="553">
                <a:moveTo>
                  <a:pt x="0" y="0"/>
                </a:moveTo>
                <a:lnTo>
                  <a:pt x="1688" y="0"/>
                </a:lnTo>
                <a:lnTo>
                  <a:pt x="1688" y="552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45" name="Oval 81"/>
          <p:cNvSpPr>
            <a:spLocks noChangeArrowheads="1"/>
          </p:cNvSpPr>
          <p:nvPr/>
        </p:nvSpPr>
        <p:spPr bwMode="auto">
          <a:xfrm>
            <a:off x="3719513" y="1296988"/>
            <a:ext cx="42862" cy="555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46" name="Text Box 82"/>
          <p:cNvSpPr txBox="1">
            <a:spLocks noChangeArrowheads="1"/>
          </p:cNvSpPr>
          <p:nvPr/>
        </p:nvSpPr>
        <p:spPr bwMode="auto">
          <a:xfrm>
            <a:off x="5268913" y="2222500"/>
            <a:ext cx="606827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  <a:latin typeface="Calibri"/>
                <a:cs typeface="Calibri"/>
              </a:rPr>
              <a:t>IRSrc</a:t>
            </a:r>
            <a:r>
              <a:rPr lang="en-US" sz="1400" baseline="-25000">
                <a:solidFill>
                  <a:srgbClr val="56127A"/>
                </a:solidFill>
                <a:latin typeface="Calibri"/>
                <a:cs typeface="Calibri"/>
              </a:rPr>
              <a:t>E</a:t>
            </a:r>
            <a:endParaRPr lang="en-US" sz="140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316947" name="Text Box 83"/>
          <p:cNvSpPr txBox="1">
            <a:spLocks noChangeArrowheads="1"/>
          </p:cNvSpPr>
          <p:nvPr/>
        </p:nvSpPr>
        <p:spPr bwMode="auto">
          <a:xfrm>
            <a:off x="3503613" y="4813300"/>
            <a:ext cx="5411787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If the branch is taken</a:t>
            </a:r>
          </a:p>
          <a:p>
            <a:pPr lvl="1" indent="-231775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- kill the two following instructions</a:t>
            </a:r>
          </a:p>
          <a:p>
            <a:pPr lvl="1" indent="-231775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- the instruction at the decode stage is not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valid </a:t>
            </a:r>
            <a:r>
              <a:rPr lang="en-US" sz="2400" dirty="0" smtClean="0">
                <a:solidFill>
                  <a:srgbClr val="FF0000"/>
                </a:solidFill>
                <a:latin typeface="Calibri"/>
                <a:cs typeface="Calibri"/>
                <a:sym typeface="Symbol" charset="2"/>
              </a:rPr>
              <a:t></a:t>
            </a:r>
            <a:r>
              <a:rPr lang="en-US" sz="240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Calibri"/>
                <a:cs typeface="Calibri"/>
              </a:rPr>
              <a:t>stall signal is not valid</a:t>
            </a:r>
          </a:p>
        </p:txBody>
      </p:sp>
      <p:sp>
        <p:nvSpPr>
          <p:cNvPr id="1316952" name="Freeform 88"/>
          <p:cNvSpPr>
            <a:spLocks/>
          </p:cNvSpPr>
          <p:nvPr/>
        </p:nvSpPr>
        <p:spPr bwMode="auto">
          <a:xfrm>
            <a:off x="1762125" y="2000249"/>
            <a:ext cx="1155700" cy="393700"/>
          </a:xfrm>
          <a:custGeom>
            <a:avLst/>
            <a:gdLst/>
            <a:ahLst/>
            <a:cxnLst>
              <a:cxn ang="0">
                <a:pos x="912" y="240"/>
              </a:cxn>
              <a:cxn ang="0">
                <a:pos x="912" y="0"/>
              </a:cxn>
              <a:cxn ang="0">
                <a:pos x="0" y="0"/>
              </a:cxn>
            </a:cxnLst>
            <a:rect l="0" t="0" r="r" b="b"/>
            <a:pathLst>
              <a:path w="912" h="240">
                <a:moveTo>
                  <a:pt x="912" y="240"/>
                </a:moveTo>
                <a:lnTo>
                  <a:pt x="912" y="0"/>
                </a:lnTo>
                <a:lnTo>
                  <a:pt x="0" y="0"/>
                </a:ln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6953" name="Line 89"/>
          <p:cNvSpPr>
            <a:spLocks noChangeShapeType="1"/>
          </p:cNvSpPr>
          <p:nvPr/>
        </p:nvSpPr>
        <p:spPr bwMode="auto">
          <a:xfrm flipH="1">
            <a:off x="1295400" y="3429000"/>
            <a:ext cx="23622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grpSp>
        <p:nvGrpSpPr>
          <p:cNvPr id="7" name="Group 90"/>
          <p:cNvGrpSpPr>
            <a:grpSpLocks/>
          </p:cNvGrpSpPr>
          <p:nvPr/>
        </p:nvGrpSpPr>
        <p:grpSpPr bwMode="auto">
          <a:xfrm>
            <a:off x="1752600" y="1349375"/>
            <a:ext cx="5067300" cy="2474913"/>
            <a:chOff x="1104" y="1008"/>
            <a:chExt cx="3192" cy="1559"/>
          </a:xfrm>
        </p:grpSpPr>
        <p:sp>
          <p:nvSpPr>
            <p:cNvPr id="1316955" name="Freeform 91"/>
            <p:cNvSpPr>
              <a:spLocks/>
            </p:cNvSpPr>
            <p:nvPr/>
          </p:nvSpPr>
          <p:spPr bwMode="auto">
            <a:xfrm>
              <a:off x="3042" y="1320"/>
              <a:ext cx="1182" cy="950"/>
            </a:xfrm>
            <a:custGeom>
              <a:avLst/>
              <a:gdLst>
                <a:gd name="connsiteX0" fmla="*/ 0 w 10000"/>
                <a:gd name="connsiteY0" fmla="*/ 10849 h 10849"/>
                <a:gd name="connsiteX1" fmla="*/ 10000 w 10000"/>
                <a:gd name="connsiteY1" fmla="*/ 10849 h 10849"/>
                <a:gd name="connsiteX2" fmla="*/ 9646 w 10000"/>
                <a:gd name="connsiteY2" fmla="*/ 0 h 10849"/>
                <a:gd name="connsiteX3" fmla="*/ 7364 w 10000"/>
                <a:gd name="connsiteY3" fmla="*/ 849 h 10849"/>
                <a:gd name="connsiteX0" fmla="*/ 0 w 10000"/>
                <a:gd name="connsiteY0" fmla="*/ 10000 h 10000"/>
                <a:gd name="connsiteX1" fmla="*/ 10000 w 10000"/>
                <a:gd name="connsiteY1" fmla="*/ 10000 h 10000"/>
                <a:gd name="connsiteX2" fmla="*/ 9823 w 10000"/>
                <a:gd name="connsiteY2" fmla="*/ 212 h 10000"/>
                <a:gd name="connsiteX3" fmla="*/ 7364 w 10000"/>
                <a:gd name="connsiteY3" fmla="*/ 0 h 10000"/>
                <a:gd name="connsiteX0" fmla="*/ 31030 w 41030"/>
                <a:gd name="connsiteY0" fmla="*/ 9894 h 9894"/>
                <a:gd name="connsiteX1" fmla="*/ 41030 w 41030"/>
                <a:gd name="connsiteY1" fmla="*/ 9894 h 9894"/>
                <a:gd name="connsiteX2" fmla="*/ 40853 w 41030"/>
                <a:gd name="connsiteY2" fmla="*/ 106 h 9894"/>
                <a:gd name="connsiteX3" fmla="*/ 0 w 41030"/>
                <a:gd name="connsiteY3" fmla="*/ 0 h 9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030" h="9894">
                  <a:moveTo>
                    <a:pt x="31030" y="9894"/>
                  </a:moveTo>
                  <a:lnTo>
                    <a:pt x="41030" y="9894"/>
                  </a:lnTo>
                  <a:lnTo>
                    <a:pt x="40853" y="106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8" name="Group 92"/>
            <p:cNvGrpSpPr>
              <a:grpSpLocks/>
            </p:cNvGrpSpPr>
            <p:nvPr/>
          </p:nvGrpSpPr>
          <p:grpSpPr bwMode="auto">
            <a:xfrm rot="-5400000">
              <a:off x="2751" y="1117"/>
              <a:ext cx="385" cy="241"/>
              <a:chOff x="2375" y="1063"/>
              <a:chExt cx="385" cy="241"/>
            </a:xfrm>
          </p:grpSpPr>
          <p:sp>
            <p:nvSpPr>
              <p:cNvPr id="1316957" name="Freeform 93"/>
              <p:cNvSpPr>
                <a:spLocks/>
              </p:cNvSpPr>
              <p:nvPr/>
            </p:nvSpPr>
            <p:spPr bwMode="auto">
              <a:xfrm rot="-5400000">
                <a:off x="2447" y="991"/>
                <a:ext cx="241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48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0" y="288"/>
                  </a:cxn>
                  <a:cxn ang="0">
                    <a:pos x="240" y="96"/>
                  </a:cxn>
                  <a:cxn ang="0">
                    <a:pos x="0" y="0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16958" name="Rectangle 94"/>
              <p:cNvSpPr>
                <a:spLocks noChangeArrowheads="1"/>
              </p:cNvSpPr>
              <p:nvPr/>
            </p:nvSpPr>
            <p:spPr bwMode="auto">
              <a:xfrm>
                <a:off x="2425" y="1091"/>
                <a:ext cx="299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Add</a:t>
                </a:r>
              </a:p>
            </p:txBody>
          </p:sp>
        </p:grpSp>
        <p:sp>
          <p:nvSpPr>
            <p:cNvPr id="1316959" name="Freeform 95"/>
            <p:cNvSpPr>
              <a:spLocks/>
            </p:cNvSpPr>
            <p:nvPr/>
          </p:nvSpPr>
          <p:spPr bwMode="auto">
            <a:xfrm>
              <a:off x="3048" y="1136"/>
              <a:ext cx="1248" cy="720"/>
            </a:xfrm>
            <a:custGeom>
              <a:avLst/>
              <a:gdLst/>
              <a:ahLst/>
              <a:cxnLst>
                <a:cxn ang="0">
                  <a:pos x="920" y="720"/>
                </a:cxn>
                <a:cxn ang="0">
                  <a:pos x="920" y="0"/>
                </a:cxn>
                <a:cxn ang="0">
                  <a:pos x="0" y="0"/>
                </a:cxn>
              </a:cxnLst>
              <a:rect l="0" t="0" r="r" b="b"/>
              <a:pathLst>
                <a:path w="920" h="720">
                  <a:moveTo>
                    <a:pt x="920" y="720"/>
                  </a:moveTo>
                  <a:lnTo>
                    <a:pt x="920" y="0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9" name="Group 96"/>
            <p:cNvGrpSpPr>
              <a:grpSpLocks/>
            </p:cNvGrpSpPr>
            <p:nvPr/>
          </p:nvGrpSpPr>
          <p:grpSpPr bwMode="auto">
            <a:xfrm>
              <a:off x="2242" y="2078"/>
              <a:ext cx="1754" cy="489"/>
              <a:chOff x="2242" y="2078"/>
              <a:chExt cx="1754" cy="489"/>
            </a:xfrm>
          </p:grpSpPr>
          <p:sp>
            <p:nvSpPr>
              <p:cNvPr id="1316961" name="Rectangle 97"/>
              <p:cNvSpPr>
                <a:spLocks noChangeArrowheads="1"/>
              </p:cNvSpPr>
              <p:nvPr/>
            </p:nvSpPr>
            <p:spPr bwMode="auto">
              <a:xfrm>
                <a:off x="2296" y="2263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16962" name="Freeform 98"/>
              <p:cNvSpPr>
                <a:spLocks/>
              </p:cNvSpPr>
              <p:nvPr/>
            </p:nvSpPr>
            <p:spPr bwMode="auto">
              <a:xfrm>
                <a:off x="2329" y="2517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16963" name="Rectangle 99"/>
              <p:cNvSpPr>
                <a:spLocks noChangeArrowheads="1"/>
              </p:cNvSpPr>
              <p:nvPr/>
            </p:nvSpPr>
            <p:spPr bwMode="auto">
              <a:xfrm>
                <a:off x="2242" y="2362"/>
                <a:ext cx="204" cy="15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50" dirty="0">
                    <a:solidFill>
                      <a:schemeClr val="tx1"/>
                    </a:solidFill>
                    <a:latin typeface="Calibri"/>
                    <a:cs typeface="Calibri"/>
                  </a:rPr>
                  <a:t>PC</a:t>
                </a:r>
              </a:p>
            </p:txBody>
          </p:sp>
          <p:sp>
            <p:nvSpPr>
              <p:cNvPr id="106" name="Rectangle 97"/>
              <p:cNvSpPr>
                <a:spLocks noChangeArrowheads="1"/>
              </p:cNvSpPr>
              <p:nvPr/>
            </p:nvSpPr>
            <p:spPr bwMode="auto">
              <a:xfrm>
                <a:off x="3840" y="2078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07" name="Rectangle 99"/>
              <p:cNvSpPr>
                <a:spLocks noChangeArrowheads="1"/>
              </p:cNvSpPr>
              <p:nvPr/>
            </p:nvSpPr>
            <p:spPr bwMode="auto">
              <a:xfrm>
                <a:off x="3792" y="2174"/>
                <a:ext cx="204" cy="15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50" dirty="0">
                    <a:solidFill>
                      <a:schemeClr val="tx1"/>
                    </a:solidFill>
                    <a:latin typeface="Calibri"/>
                    <a:cs typeface="Calibri"/>
                  </a:rPr>
                  <a:t>PC</a:t>
                </a:r>
              </a:p>
            </p:txBody>
          </p:sp>
        </p:grpSp>
        <p:sp>
          <p:nvSpPr>
            <p:cNvPr id="1316965" name="Freeform 101"/>
            <p:cNvSpPr>
              <a:spLocks/>
            </p:cNvSpPr>
            <p:nvPr/>
          </p:nvSpPr>
          <p:spPr bwMode="auto">
            <a:xfrm flipH="1">
              <a:off x="2304" y="1008"/>
              <a:ext cx="48" cy="12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84"/>
                </a:cxn>
              </a:cxnLst>
              <a:rect l="0" t="0" r="r" b="b"/>
              <a:pathLst>
                <a:path w="1" h="1585">
                  <a:moveTo>
                    <a:pt x="0" y="0"/>
                  </a:moveTo>
                  <a:lnTo>
                    <a:pt x="0" y="1584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6966" name="Line 102"/>
            <p:cNvSpPr>
              <a:spLocks noChangeShapeType="1"/>
            </p:cNvSpPr>
            <p:nvPr/>
          </p:nvSpPr>
          <p:spPr bwMode="auto">
            <a:xfrm flipH="1">
              <a:off x="1104" y="1248"/>
              <a:ext cx="17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08" name="Freeform 100"/>
            <p:cNvSpPr>
              <a:spLocks/>
            </p:cNvSpPr>
            <p:nvPr/>
          </p:nvSpPr>
          <p:spPr bwMode="auto">
            <a:xfrm>
              <a:off x="2400" y="2279"/>
              <a:ext cx="1442" cy="135"/>
            </a:xfrm>
            <a:custGeom>
              <a:avLst/>
              <a:gdLst>
                <a:gd name="connsiteX0" fmla="*/ 0 w 25039"/>
                <a:gd name="connsiteY0" fmla="*/ 4686 h 14686"/>
                <a:gd name="connsiteX1" fmla="*/ 7500 w 25039"/>
                <a:gd name="connsiteY1" fmla="*/ 4686 h 14686"/>
                <a:gd name="connsiteX2" fmla="*/ 7500 w 25039"/>
                <a:gd name="connsiteY2" fmla="*/ 14686 h 14686"/>
                <a:gd name="connsiteX3" fmla="*/ 25039 w 25039"/>
                <a:gd name="connsiteY3" fmla="*/ 0 h 14686"/>
                <a:gd name="connsiteX0" fmla="*/ 0 w 25039"/>
                <a:gd name="connsiteY0" fmla="*/ 4861 h 4861"/>
                <a:gd name="connsiteX1" fmla="*/ 7500 w 25039"/>
                <a:gd name="connsiteY1" fmla="*/ 4861 h 4861"/>
                <a:gd name="connsiteX2" fmla="*/ 6969 w 25039"/>
                <a:gd name="connsiteY2" fmla="*/ 0 h 4861"/>
                <a:gd name="connsiteX3" fmla="*/ 25039 w 25039"/>
                <a:gd name="connsiteY3" fmla="*/ 175 h 4861"/>
                <a:gd name="connsiteX0" fmla="*/ 0 w 10000"/>
                <a:gd name="connsiteY0" fmla="*/ 9640 h 9640"/>
                <a:gd name="connsiteX1" fmla="*/ 2995 w 10000"/>
                <a:gd name="connsiteY1" fmla="*/ 9640 h 9640"/>
                <a:gd name="connsiteX2" fmla="*/ 3066 w 10000"/>
                <a:gd name="connsiteY2" fmla="*/ 368 h 9640"/>
                <a:gd name="connsiteX3" fmla="*/ 10000 w 10000"/>
                <a:gd name="connsiteY3" fmla="*/ 0 h 9640"/>
                <a:gd name="connsiteX0" fmla="*/ 0 w 10000"/>
                <a:gd name="connsiteY0" fmla="*/ 10000 h 10000"/>
                <a:gd name="connsiteX1" fmla="*/ 3172 w 10000"/>
                <a:gd name="connsiteY1" fmla="*/ 10000 h 10000"/>
                <a:gd name="connsiteX2" fmla="*/ 3066 w 10000"/>
                <a:gd name="connsiteY2" fmla="*/ 382 h 10000"/>
                <a:gd name="connsiteX3" fmla="*/ 10000 w 10000"/>
                <a:gd name="connsiteY3" fmla="*/ 0 h 10000"/>
                <a:gd name="connsiteX0" fmla="*/ 0 w 10000"/>
                <a:gd name="connsiteY0" fmla="*/ 10000 h 10000"/>
                <a:gd name="connsiteX1" fmla="*/ 2995 w 10000"/>
                <a:gd name="connsiteY1" fmla="*/ 10000 h 10000"/>
                <a:gd name="connsiteX2" fmla="*/ 3066 w 10000"/>
                <a:gd name="connsiteY2" fmla="*/ 382 h 10000"/>
                <a:gd name="connsiteX3" fmla="*/ 10000 w 10000"/>
                <a:gd name="connsiteY3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2995" y="10000"/>
                  </a:lnTo>
                  <a:cubicBezTo>
                    <a:pt x="3019" y="6794"/>
                    <a:pt x="3042" y="3588"/>
                    <a:pt x="3066" y="382"/>
                  </a:cubicBezTo>
                  <a:lnTo>
                    <a:pt x="1000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87955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993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Branch Pipeline Diagrams</a:t>
            </a:r>
            <a:br>
              <a:rPr lang="en-US"/>
            </a:br>
            <a:r>
              <a:rPr lang="en-US" sz="2400"/>
              <a:t>(resolved in execute stage)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6377C-1183-5348-A2B5-27AAD07D2D55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19938" name="Rectangle 2"/>
          <p:cNvSpPr>
            <a:spLocks noChangeArrowheads="1"/>
          </p:cNvSpPr>
          <p:nvPr/>
        </p:nvSpPr>
        <p:spPr bwMode="auto">
          <a:xfrm>
            <a:off x="1941513" y="3719513"/>
            <a:ext cx="5899150" cy="20113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571500" lvl="1" defTabSz="571500">
              <a:spcBef>
                <a:spcPct val="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time</a:t>
            </a:r>
          </a:p>
          <a:p>
            <a:pPr marL="571500" lvl="1"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IF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ID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 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rgbClr val="B69CAC"/>
                </a:solidFill>
                <a:latin typeface="Verdana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  <a:endParaRPr lang="en-US" sz="1800" dirty="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EX		       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MA      	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rgbClr val="B69CAC"/>
                </a:solidFill>
                <a:latin typeface="Verdana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WB     		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rgbClr val="B69CAC"/>
                </a:solidFill>
                <a:latin typeface="Verdana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</a:p>
        </p:txBody>
      </p:sp>
      <p:sp>
        <p:nvSpPr>
          <p:cNvPr id="1319940" name="Rectangle 4"/>
          <p:cNvSpPr>
            <a:spLocks noChangeArrowheads="1"/>
          </p:cNvSpPr>
          <p:nvPr/>
        </p:nvSpPr>
        <p:spPr bwMode="auto">
          <a:xfrm>
            <a:off x="228600" y="939800"/>
            <a:ext cx="7613650" cy="24685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1714500" lvl="3" defTabSz="571500">
              <a:spcBef>
                <a:spcPct val="0"/>
              </a:spcBef>
            </a:pPr>
            <a:endParaRPr lang="en-US" sz="1800" i="1" dirty="0">
              <a:solidFill>
                <a:schemeClr val="tx1"/>
              </a:solidFill>
              <a:latin typeface="Verdana" charset="0"/>
            </a:endParaRPr>
          </a:p>
          <a:p>
            <a:pPr marL="1714500" lvl="3" defTabSz="571500">
              <a:spcBef>
                <a:spcPct val="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	time</a:t>
            </a:r>
          </a:p>
          <a:p>
            <a:pPr marL="1714500" lvl="3"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) 096: ADD		IF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) 100: 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BEQ  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+200	IF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) 104: ADD				IF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ID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endParaRPr lang="en-US" sz="1800" baseline="-25000" dirty="0" smtClean="0">
              <a:solidFill>
                <a:schemeClr val="tx1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)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108: 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          	      	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IF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 smtClean="0">
                <a:solidFill>
                  <a:srgbClr val="B69CAC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endParaRPr lang="en-US" sz="1800" baseline="-25000" dirty="0" smtClean="0">
              <a:solidFill>
                <a:srgbClr val="B69CAC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)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300: 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ADD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          	      		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IF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endParaRPr lang="en-US" sz="1800" baseline="-25000" dirty="0">
              <a:solidFill>
                <a:srgbClr val="B69CAC"/>
              </a:solidFill>
              <a:latin typeface="Verdana" charset="0"/>
            </a:endParaRPr>
          </a:p>
        </p:txBody>
      </p:sp>
      <p:sp>
        <p:nvSpPr>
          <p:cNvPr id="1319941" name="Rectangle 5"/>
          <p:cNvSpPr>
            <a:spLocks noChangeArrowheads="1"/>
          </p:cNvSpPr>
          <p:nvPr/>
        </p:nvSpPr>
        <p:spPr bwMode="auto">
          <a:xfrm>
            <a:off x="315913" y="4702175"/>
            <a:ext cx="1311275" cy="638175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Resource </a:t>
            </a:r>
          </a:p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Usage</a:t>
            </a:r>
          </a:p>
        </p:txBody>
      </p:sp>
      <p:sp>
        <p:nvSpPr>
          <p:cNvPr id="1319942" name="Rectangle 6"/>
          <p:cNvSpPr>
            <a:spLocks noChangeArrowheads="1"/>
          </p:cNvSpPr>
          <p:nvPr/>
        </p:nvSpPr>
        <p:spPr bwMode="auto">
          <a:xfrm>
            <a:off x="5511800" y="5951538"/>
            <a:ext cx="2914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i="1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i="1" dirty="0" smtClean="0">
                <a:solidFill>
                  <a:schemeClr val="tx1"/>
                </a:solidFill>
                <a:latin typeface="Verdana" charset="0"/>
              </a:rPr>
              <a:t>  </a:t>
            </a:r>
            <a:r>
              <a:rPr lang="en-US" sz="1800" i="1" dirty="0" err="1">
                <a:solidFill>
                  <a:schemeClr val="tx1"/>
                </a:solidFill>
                <a:latin typeface="Symbol" charset="2"/>
              </a:rPr>
              <a:t></a:t>
            </a: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     </a:t>
            </a:r>
            <a:r>
              <a:rPr lang="en-US" sz="1800" i="1" dirty="0">
                <a:solidFill>
                  <a:srgbClr val="FF0000"/>
                </a:solidFill>
                <a:latin typeface="Verdana" charset="0"/>
              </a:rPr>
              <a:t>pipeline bubble</a:t>
            </a:r>
          </a:p>
        </p:txBody>
      </p:sp>
      <p:sp>
        <p:nvSpPr>
          <p:cNvPr id="1319943" name="Line 7"/>
          <p:cNvSpPr>
            <a:spLocks noChangeShapeType="1"/>
          </p:cNvSpPr>
          <p:nvPr/>
        </p:nvSpPr>
        <p:spPr bwMode="auto">
          <a:xfrm>
            <a:off x="4724400" y="2311400"/>
            <a:ext cx="2286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9944" name="Line 8"/>
          <p:cNvSpPr>
            <a:spLocks noChangeShapeType="1"/>
          </p:cNvSpPr>
          <p:nvPr/>
        </p:nvSpPr>
        <p:spPr bwMode="auto">
          <a:xfrm>
            <a:off x="4648200" y="2387600"/>
            <a:ext cx="3048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478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9938" grpId="0" autoUpdateAnimBg="0"/>
      <p:bldP spid="1319940" grpId="0" build="p" autoUpdateAnimBg="0"/>
      <p:bldP spid="1319941" grpId="0" autoUpdateAnimBg="0"/>
      <p:bldP spid="1319942" grpId="0" autoUpdateAnimBg="0"/>
      <p:bldP spid="1319943" grpId="0" animBg="1"/>
      <p:bldP spid="13199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279400" y="152400"/>
            <a:ext cx="8521700" cy="787400"/>
          </a:xfrm>
          <a:noFill/>
          <a:ln/>
        </p:spPr>
        <p:txBody>
          <a:bodyPr lIns="90488" tIns="44450" rIns="90488" bIns="44450"/>
          <a:lstStyle/>
          <a:p>
            <a:pPr>
              <a:tabLst>
                <a:tab pos="4513263" algn="l"/>
              </a:tabLst>
            </a:pPr>
            <a:r>
              <a:rPr lang="en-US" dirty="0" smtClean="0"/>
              <a:t>Use simpler branches (e.g., only compare one </a:t>
            </a:r>
            <a:r>
              <a:rPr lang="en-US" dirty="0" err="1" smtClean="0"/>
              <a:t>reg</a:t>
            </a:r>
            <a:r>
              <a:rPr lang="en-US" dirty="0" smtClean="0"/>
              <a:t> against zero) with compare in decode stage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5232-93A9-374E-9AC6-FEE2ED4F8CAF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13794" name="Rectangle 2"/>
          <p:cNvSpPr>
            <a:spLocks noChangeArrowheads="1"/>
          </p:cNvSpPr>
          <p:nvPr/>
        </p:nvSpPr>
        <p:spPr bwMode="auto">
          <a:xfrm>
            <a:off x="1941513" y="3719513"/>
            <a:ext cx="5899150" cy="20113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571500" lvl="1" defTabSz="571500">
              <a:spcBef>
                <a:spcPct val="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time</a:t>
            </a:r>
          </a:p>
          <a:p>
            <a:pPr marL="571500" lvl="1"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IF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ID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  <a:endParaRPr lang="en-US" sz="1800" dirty="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EX		       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MA      	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WB     		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</a:p>
        </p:txBody>
      </p:sp>
      <p:sp>
        <p:nvSpPr>
          <p:cNvPr id="1313796" name="Rectangle 4"/>
          <p:cNvSpPr>
            <a:spLocks noChangeArrowheads="1"/>
          </p:cNvSpPr>
          <p:nvPr/>
        </p:nvSpPr>
        <p:spPr bwMode="auto">
          <a:xfrm>
            <a:off x="228600" y="939800"/>
            <a:ext cx="7613650" cy="20113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1714500" lvl="3" defTabSz="571500">
              <a:spcBef>
                <a:spcPct val="0"/>
              </a:spcBef>
            </a:pPr>
            <a:endParaRPr lang="en-US" sz="1800" i="1" dirty="0">
              <a:solidFill>
                <a:schemeClr val="tx1"/>
              </a:solidFill>
              <a:latin typeface="Verdana" charset="0"/>
            </a:endParaRPr>
          </a:p>
          <a:p>
            <a:pPr marL="1714500" lvl="3" defTabSz="571500">
              <a:spcBef>
                <a:spcPct val="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	time</a:t>
            </a:r>
          </a:p>
          <a:p>
            <a:pPr marL="1714500" lvl="3"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) 096: ADD		IF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) 100: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 BEQZ +200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IF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) 104: ADD				IF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endParaRPr lang="en-US" sz="1800" baseline="-25000" dirty="0" smtClean="0">
              <a:solidFill>
                <a:schemeClr val="tx1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)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300: 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ADD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          	      	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IF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</a:p>
        </p:txBody>
      </p:sp>
      <p:sp>
        <p:nvSpPr>
          <p:cNvPr id="1313797" name="Rectangle 5"/>
          <p:cNvSpPr>
            <a:spLocks noChangeArrowheads="1"/>
          </p:cNvSpPr>
          <p:nvPr/>
        </p:nvSpPr>
        <p:spPr bwMode="auto">
          <a:xfrm>
            <a:off x="315913" y="4702175"/>
            <a:ext cx="1311275" cy="638175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Resource </a:t>
            </a:r>
          </a:p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Usage</a:t>
            </a:r>
          </a:p>
        </p:txBody>
      </p:sp>
      <p:sp>
        <p:nvSpPr>
          <p:cNvPr id="1313798" name="Rectangle 6"/>
          <p:cNvSpPr>
            <a:spLocks noChangeArrowheads="1"/>
          </p:cNvSpPr>
          <p:nvPr/>
        </p:nvSpPr>
        <p:spPr bwMode="auto">
          <a:xfrm>
            <a:off x="5511800" y="5951538"/>
            <a:ext cx="2914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i="1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i="1" dirty="0" smtClean="0">
                <a:solidFill>
                  <a:schemeClr val="tx1"/>
                </a:solidFill>
                <a:latin typeface="Verdana" charset="0"/>
              </a:rPr>
              <a:t>  </a:t>
            </a:r>
            <a:r>
              <a:rPr lang="en-US" sz="1800" i="1" dirty="0" err="1">
                <a:solidFill>
                  <a:schemeClr val="tx1"/>
                </a:solidFill>
                <a:latin typeface="Symbol" charset="2"/>
              </a:rPr>
              <a:t></a:t>
            </a: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     </a:t>
            </a:r>
            <a:r>
              <a:rPr lang="en-US" sz="1800" i="1" dirty="0">
                <a:solidFill>
                  <a:srgbClr val="FF0000"/>
                </a:solidFill>
                <a:latin typeface="Verdana" charset="0"/>
              </a:rPr>
              <a:t>pipeline bubble</a:t>
            </a:r>
          </a:p>
        </p:txBody>
      </p:sp>
      <p:sp>
        <p:nvSpPr>
          <p:cNvPr id="1313799" name="Line 7"/>
          <p:cNvSpPr>
            <a:spLocks noChangeShapeType="1"/>
          </p:cNvSpPr>
          <p:nvPr/>
        </p:nvSpPr>
        <p:spPr bwMode="auto">
          <a:xfrm>
            <a:off x="4114800" y="2311400"/>
            <a:ext cx="2286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341313"/>
            <a:ext cx="8486775" cy="831850"/>
          </a:xfrm>
        </p:spPr>
        <p:txBody>
          <a:bodyPr/>
          <a:lstStyle/>
          <a:p>
            <a:r>
              <a:rPr lang="en-US"/>
              <a:t>Branch Delay Slots</a:t>
            </a:r>
            <a:br>
              <a:rPr lang="en-US"/>
            </a:br>
            <a:r>
              <a:rPr lang="en-US"/>
              <a:t>(expose control hazard to software)</a:t>
            </a:r>
          </a:p>
        </p:txBody>
      </p:sp>
      <p:sp>
        <p:nvSpPr>
          <p:cNvPr id="13219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8077200" cy="1600200"/>
          </a:xfrm>
        </p:spPr>
        <p:txBody>
          <a:bodyPr/>
          <a:lstStyle/>
          <a:p>
            <a:pPr marL="342900" indent="-342900"/>
            <a:r>
              <a:rPr lang="en-US"/>
              <a:t>Change the ISA semantics so that the instruction that follows a jump or branch is always executed</a:t>
            </a:r>
          </a:p>
          <a:p>
            <a:pPr marL="742950" lvl="1" indent="-285750"/>
            <a:r>
              <a:rPr lang="en-US" sz="2000"/>
              <a:t>gives compiler the flexibility to put in a useful instruction where normally a pipeline bubble would have resulted.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570B-E96C-BC44-9F9B-07C27B0F0F35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21988" name="Rectangle 4"/>
          <p:cNvSpPr>
            <a:spLocks noChangeArrowheads="1"/>
          </p:cNvSpPr>
          <p:nvPr/>
        </p:nvSpPr>
        <p:spPr bwMode="auto">
          <a:xfrm>
            <a:off x="609600" y="3124200"/>
            <a:ext cx="3794121" cy="11977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096	ADD 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chemeClr val="accent2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2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chemeClr val="accent2"/>
                </a:solidFill>
                <a:latin typeface="Verdana" charset="0"/>
              </a:rPr>
              <a:t>	100	BEQZ </a:t>
            </a:r>
            <a:r>
              <a:rPr lang="en-US" sz="1800" dirty="0" smtClean="0">
                <a:solidFill>
                  <a:schemeClr val="accent2"/>
                </a:solidFill>
                <a:latin typeface="Verdana" charset="0"/>
              </a:rPr>
              <a:t>r1, </a:t>
            </a:r>
            <a:r>
              <a:rPr lang="en-US" sz="1800" dirty="0">
                <a:solidFill>
                  <a:schemeClr val="accent2"/>
                </a:solidFill>
                <a:latin typeface="Verdana" charset="0"/>
              </a:rPr>
              <a:t>+200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104	ADD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300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ADD</a:t>
            </a:r>
          </a:p>
        </p:txBody>
      </p:sp>
      <p:sp>
        <p:nvSpPr>
          <p:cNvPr id="1321989" name="Line 5"/>
          <p:cNvSpPr>
            <a:spLocks noChangeShapeType="1"/>
          </p:cNvSpPr>
          <p:nvPr/>
        </p:nvSpPr>
        <p:spPr bwMode="auto">
          <a:xfrm flipH="1">
            <a:off x="3124200" y="3886200"/>
            <a:ext cx="1371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21990" name="Text Box 6"/>
          <p:cNvSpPr txBox="1">
            <a:spLocks noChangeArrowheads="1"/>
          </p:cNvSpPr>
          <p:nvPr/>
        </p:nvSpPr>
        <p:spPr bwMode="auto">
          <a:xfrm>
            <a:off x="4191000" y="3352800"/>
            <a:ext cx="35020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i="1">
                <a:solidFill>
                  <a:schemeClr val="tx1"/>
                </a:solidFill>
              </a:rPr>
              <a:t>Delay slot instruction executed regardless of branch outcome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8547" name="Rectangle 3"/>
          <p:cNvSpPr>
            <a:spLocks noGrp="1" noChangeArrowheads="1"/>
          </p:cNvSpPr>
          <p:nvPr>
            <p:ph type="title"/>
          </p:nvPr>
        </p:nvSpPr>
        <p:spPr>
          <a:xfrm>
            <a:off x="279400" y="431800"/>
            <a:ext cx="8521700" cy="7874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Branch Pipeline Diagrams</a:t>
            </a:r>
            <a:br>
              <a:rPr lang="en-US"/>
            </a:br>
            <a:r>
              <a:rPr lang="en-US" sz="2400"/>
              <a:t>(branch delay slot)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D0E9-F829-904B-B7AC-91801C44E20E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88546" name="Rectangle 2"/>
          <p:cNvSpPr>
            <a:spLocks noChangeArrowheads="1"/>
          </p:cNvSpPr>
          <p:nvPr/>
        </p:nvSpPr>
        <p:spPr bwMode="auto">
          <a:xfrm>
            <a:off x="1941513" y="3998913"/>
            <a:ext cx="5899150" cy="2286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571500" lvl="1" defTabSz="571500"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time</a:t>
            </a:r>
          </a:p>
          <a:p>
            <a:pPr marL="571500" lvl="1"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IF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	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ID	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 	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  <a:endParaRPr lang="en-US" sz="180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EX		       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 	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  <a:endParaRPr lang="en-US" sz="1800" baseline="-2500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MA      		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    	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    	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  <a:endParaRPr lang="en-US" sz="1800" baseline="-2500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WB     			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     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  <a:endParaRPr lang="en-US" sz="1800" baseline="-2500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endParaRPr lang="en-US" sz="18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388548" name="Rectangle 4"/>
          <p:cNvSpPr>
            <a:spLocks noChangeArrowheads="1"/>
          </p:cNvSpPr>
          <p:nvPr/>
        </p:nvSpPr>
        <p:spPr bwMode="auto">
          <a:xfrm>
            <a:off x="228600" y="1219200"/>
            <a:ext cx="7613650" cy="21939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1714500" lvl="3" defTabSz="571500">
              <a:spcBef>
                <a:spcPct val="0"/>
              </a:spcBef>
            </a:pPr>
            <a:endParaRPr lang="en-US" sz="1800" i="1" dirty="0">
              <a:solidFill>
                <a:schemeClr val="tx1"/>
              </a:solidFill>
              <a:latin typeface="Verdana" charset="0"/>
            </a:endParaRPr>
          </a:p>
          <a:p>
            <a:pPr marL="1714500" lvl="3" defTabSz="571500">
              <a:spcBef>
                <a:spcPct val="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	time</a:t>
            </a:r>
          </a:p>
          <a:p>
            <a:pPr marL="1714500" lvl="3"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) 096: ADD		IF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) 100: BEQZ +200	IF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) 104: ADD				IF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)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300: 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ADD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          	      	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IF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</a:p>
          <a:p>
            <a:pPr defTabSz="571500">
              <a:spcBef>
                <a:spcPct val="0"/>
              </a:spcBef>
            </a:pPr>
            <a:endParaRPr lang="en-US" sz="1800" baseline="-25000" dirty="0">
              <a:solidFill>
                <a:srgbClr val="B69CAC"/>
              </a:solidFill>
              <a:latin typeface="Verdana" charset="0"/>
            </a:endParaRPr>
          </a:p>
        </p:txBody>
      </p:sp>
      <p:sp>
        <p:nvSpPr>
          <p:cNvPr id="1388549" name="Rectangle 5"/>
          <p:cNvSpPr>
            <a:spLocks noChangeArrowheads="1"/>
          </p:cNvSpPr>
          <p:nvPr/>
        </p:nvSpPr>
        <p:spPr bwMode="auto">
          <a:xfrm>
            <a:off x="315913" y="4981575"/>
            <a:ext cx="1311275" cy="638175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Resource </a:t>
            </a:r>
          </a:p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Usage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8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8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8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85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85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85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8546" grpId="0" autoUpdateAnimBg="0"/>
      <p:bldP spid="1388548" grpId="0" build="p" autoUpdateAnimBg="0"/>
      <p:bldP spid="138854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Post-1990 RISC ISAs don</a:t>
            </a:r>
            <a:r>
              <a:rPr lang="fr-FR" smtClean="0"/>
              <a:t>’</a:t>
            </a:r>
            <a:r>
              <a:rPr lang="en-US" smtClean="0"/>
              <a:t>t have delay slots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Encodes </a:t>
            </a:r>
            <a:r>
              <a:rPr lang="en-US" dirty="0" err="1" smtClean="0"/>
              <a:t>microarchitectural</a:t>
            </a:r>
            <a:r>
              <a:rPr lang="en-US" dirty="0" smtClean="0"/>
              <a:t> detail into ISA</a:t>
            </a:r>
          </a:p>
          <a:p>
            <a:pPr lvl="1"/>
            <a:r>
              <a:rPr lang="en-US" dirty="0" smtClean="0"/>
              <a:t>C.f. IBM 650 drum layout</a:t>
            </a:r>
          </a:p>
          <a:p>
            <a:r>
              <a:rPr lang="en-US" dirty="0" smtClean="0"/>
              <a:t>Performance issues</a:t>
            </a:r>
          </a:p>
          <a:p>
            <a:pPr lvl="1"/>
            <a:r>
              <a:rPr lang="en-US" dirty="0"/>
              <a:t>E.g., I-cache miss on delay slot causes machine to wait, even if delay slot is a </a:t>
            </a:r>
            <a:r>
              <a:rPr lang="en-US" dirty="0" smtClean="0"/>
              <a:t>NOP</a:t>
            </a:r>
          </a:p>
          <a:p>
            <a:r>
              <a:rPr lang="en-US" dirty="0" smtClean="0"/>
              <a:t>Complicates more advanced microarchitectures</a:t>
            </a:r>
          </a:p>
          <a:p>
            <a:pPr lvl="1"/>
            <a:r>
              <a:rPr lang="en-US" dirty="0" smtClean="0"/>
              <a:t>30-stage pipeline with four-instruction-per-cycle issue</a:t>
            </a:r>
          </a:p>
          <a:p>
            <a:r>
              <a:rPr lang="en-US" dirty="0" smtClean="0"/>
              <a:t>Better branch prediction reduced need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9C21-81C6-1849-AF7F-456E69B3BB3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367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292975" cy="736600"/>
          </a:xfrm>
        </p:spPr>
        <p:txBody>
          <a:bodyPr/>
          <a:lstStyle/>
          <a:p>
            <a:r>
              <a:rPr lang="en-US"/>
              <a:t>Why an Instruction may not be dispatched every cycle </a:t>
            </a:r>
            <a:r>
              <a:rPr lang="en-US" sz="2400"/>
              <a:t>(CPI&gt;1)</a:t>
            </a:r>
          </a:p>
        </p:txBody>
      </p:sp>
      <p:sp>
        <p:nvSpPr>
          <p:cNvPr id="132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3650"/>
            <a:ext cx="8077200" cy="4197350"/>
          </a:xfrm>
        </p:spPr>
        <p:txBody>
          <a:bodyPr/>
          <a:lstStyle/>
          <a:p>
            <a:pPr marL="342900" indent="-342900"/>
            <a:r>
              <a:rPr lang="en-US" dirty="0"/>
              <a:t>Full bypassing may be too expensive to implement</a:t>
            </a:r>
          </a:p>
          <a:p>
            <a:pPr marL="742950" lvl="1" indent="-285750"/>
            <a:r>
              <a:rPr lang="en-US" dirty="0"/>
              <a:t>typically all frequently used paths are provided</a:t>
            </a:r>
          </a:p>
          <a:p>
            <a:pPr marL="742950" lvl="1" indent="-285750"/>
            <a:r>
              <a:rPr lang="en-US" dirty="0"/>
              <a:t>some infrequently used bypass paths may increase cycle time and counteract the benefit of reducing CPI</a:t>
            </a:r>
            <a:endParaRPr lang="en-US" sz="2000" dirty="0"/>
          </a:p>
          <a:p>
            <a:pPr marL="342900" indent="-342900"/>
            <a:r>
              <a:rPr lang="en-US" sz="2000" dirty="0"/>
              <a:t> </a:t>
            </a:r>
            <a:r>
              <a:rPr lang="en-US" dirty="0"/>
              <a:t>Loads have two-cycle latency</a:t>
            </a:r>
          </a:p>
          <a:p>
            <a:pPr marL="742950" lvl="1" indent="-285750"/>
            <a:r>
              <a:rPr lang="en-US" dirty="0"/>
              <a:t>Instruction after load cannot use load result</a:t>
            </a:r>
          </a:p>
          <a:p>
            <a:pPr marL="742950" lvl="1" indent="-285750"/>
            <a:r>
              <a:rPr lang="en-US" dirty="0"/>
              <a:t>MIPS-I ISA defined </a:t>
            </a:r>
            <a:r>
              <a:rPr lang="en-US" i="1" dirty="0"/>
              <a:t>load delay slots</a:t>
            </a:r>
            <a:r>
              <a:rPr lang="en-US" dirty="0"/>
              <a:t>, a software-visible pipeline hazard (compiler schedules independent instruction or inserts</a:t>
            </a:r>
            <a:r>
              <a:rPr lang="en-US" dirty="0" smtClean="0"/>
              <a:t> NOP </a:t>
            </a:r>
            <a:r>
              <a:rPr lang="en-US" dirty="0"/>
              <a:t>to avoid hazard). Removed in MIPS-II (pipeline interlocks added in hardware)</a:t>
            </a:r>
          </a:p>
          <a:p>
            <a:pPr lvl="2"/>
            <a:r>
              <a:rPr lang="en-US" dirty="0" err="1"/>
              <a:t>MIPS:“</a:t>
            </a:r>
            <a:r>
              <a:rPr lang="en-US" b="1" dirty="0" err="1"/>
              <a:t>M</a:t>
            </a:r>
            <a:r>
              <a:rPr lang="en-US" dirty="0" err="1"/>
              <a:t>icroprocessor</a:t>
            </a:r>
            <a:r>
              <a:rPr lang="en-US" dirty="0"/>
              <a:t> without </a:t>
            </a:r>
            <a:r>
              <a:rPr lang="en-US" b="1" dirty="0"/>
              <a:t>I</a:t>
            </a:r>
            <a:r>
              <a:rPr lang="en-US" dirty="0"/>
              <a:t>nterlocked </a:t>
            </a:r>
            <a:r>
              <a:rPr lang="en-US" b="1" dirty="0"/>
              <a:t>P</a:t>
            </a:r>
            <a:r>
              <a:rPr lang="en-US" dirty="0"/>
              <a:t>ipeline </a:t>
            </a:r>
            <a:r>
              <a:rPr lang="en-US" b="1" dirty="0"/>
              <a:t>S</a:t>
            </a:r>
            <a:r>
              <a:rPr lang="en-US" dirty="0"/>
              <a:t>tages</a:t>
            </a:r>
            <a:r>
              <a:rPr lang="en-US" dirty="0">
                <a:latin typeface="ヒラギノ角ゴ Pro W3" charset="-128"/>
              </a:rPr>
              <a:t>”</a:t>
            </a:r>
            <a:endParaRPr lang="en-US" dirty="0"/>
          </a:p>
          <a:p>
            <a:pPr marL="342900" indent="-342900"/>
            <a:r>
              <a:rPr lang="en-US" sz="2000" dirty="0"/>
              <a:t> </a:t>
            </a:r>
            <a:r>
              <a:rPr lang="en-US" dirty="0"/>
              <a:t>Conditional branches may cause bubbles</a:t>
            </a:r>
          </a:p>
          <a:p>
            <a:pPr marL="742950" lvl="1" indent="-285750"/>
            <a:r>
              <a:rPr lang="en-US" dirty="0"/>
              <a:t>kill following </a:t>
            </a:r>
            <a:r>
              <a:rPr lang="en-US" dirty="0" err="1"/>
              <a:t>instruction(s</a:t>
            </a:r>
            <a:r>
              <a:rPr lang="en-US" dirty="0"/>
              <a:t>) if no delay slots</a:t>
            </a:r>
            <a:endParaRPr lang="en-US" sz="160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9ABC-AA2A-4349-8A31-237E0D66C753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23012" name="Text Box 4"/>
          <p:cNvSpPr txBox="1">
            <a:spLocks noChangeArrowheads="1"/>
          </p:cNvSpPr>
          <p:nvPr/>
        </p:nvSpPr>
        <p:spPr bwMode="auto">
          <a:xfrm>
            <a:off x="990600" y="5334000"/>
            <a:ext cx="7162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 dirty="0">
                <a:solidFill>
                  <a:schemeClr val="tx1"/>
                </a:solidFill>
                <a:latin typeface="Calibri"/>
                <a:cs typeface="Calibri"/>
              </a:rPr>
              <a:t>Machines with software-visible delay slots may execute significant number of NOP instructions inserted by the compiler.  </a:t>
            </a:r>
            <a:r>
              <a:rPr lang="en-US" sz="2000" i="1" dirty="0" err="1">
                <a:solidFill>
                  <a:schemeClr val="tx1"/>
                </a:solidFill>
                <a:latin typeface="Calibri"/>
                <a:cs typeface="Calibri"/>
              </a:rPr>
              <a:t>NOPs</a:t>
            </a:r>
            <a:r>
              <a:rPr lang="en-US" sz="2000" i="1" dirty="0" smtClean="0">
                <a:solidFill>
                  <a:schemeClr val="tx1"/>
                </a:solidFill>
                <a:latin typeface="Calibri"/>
                <a:cs typeface="Calibri"/>
              </a:rPr>
              <a:t> increase </a:t>
            </a:r>
            <a:r>
              <a:rPr lang="en-US" sz="2000" i="1" dirty="0">
                <a:solidFill>
                  <a:schemeClr val="tx1"/>
                </a:solidFill>
                <a:latin typeface="Calibri"/>
                <a:cs typeface="Calibri"/>
              </a:rPr>
              <a:t>instructions/</a:t>
            </a:r>
            <a:r>
              <a:rPr lang="en-US" sz="2000" i="1" dirty="0" smtClean="0">
                <a:solidFill>
                  <a:schemeClr val="tx1"/>
                </a:solidFill>
                <a:latin typeface="Calibri"/>
                <a:cs typeface="Calibri"/>
              </a:rPr>
              <a:t>program!</a:t>
            </a:r>
            <a:endParaRPr lang="en-US" sz="2000" i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26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RISC-V Branches and Jumps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D093-45A9-5648-AB4A-69DB3359FE99}" type="slidenum">
              <a:rPr lang="en-US" smtClean="0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62658" name="Rectangle 2"/>
          <p:cNvSpPr>
            <a:spLocks noChangeArrowheads="1"/>
          </p:cNvSpPr>
          <p:nvPr/>
        </p:nvSpPr>
        <p:spPr bwMode="auto">
          <a:xfrm>
            <a:off x="436563" y="3481388"/>
            <a:ext cx="8077200" cy="217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800" i="1" dirty="0">
                <a:solidFill>
                  <a:schemeClr val="tx1"/>
                </a:solidFill>
                <a:latin typeface="Calibri"/>
                <a:cs typeface="Calibri"/>
              </a:rPr>
              <a:t>Instruction		Taken known?	Target known?</a:t>
            </a:r>
          </a:p>
          <a:p>
            <a:pPr marL="285750" indent="-285750" algn="l"/>
            <a:r>
              <a:rPr lang="en-US" sz="2800" dirty="0">
                <a:solidFill>
                  <a:schemeClr val="tx1"/>
                </a:solidFill>
                <a:latin typeface="Calibri"/>
                <a:cs typeface="Calibri"/>
              </a:rPr>
              <a:t>J</a:t>
            </a:r>
          </a:p>
          <a:p>
            <a:pPr marL="285750" indent="-285750" algn="l"/>
            <a:r>
              <a:rPr lang="en-US" sz="2800" dirty="0" smtClean="0">
                <a:solidFill>
                  <a:schemeClr val="tx1"/>
                </a:solidFill>
                <a:latin typeface="Calibri"/>
                <a:cs typeface="Calibri"/>
              </a:rPr>
              <a:t>JR</a:t>
            </a:r>
          </a:p>
          <a:p>
            <a:pPr marL="285750" indent="-285750" algn="l"/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B&lt;cond.&gt;</a:t>
            </a:r>
            <a:endParaRPr lang="en-US" sz="28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862660" name="Text Box 4"/>
          <p:cNvSpPr txBox="1">
            <a:spLocks noChangeArrowheads="1"/>
          </p:cNvSpPr>
          <p:nvPr/>
        </p:nvSpPr>
        <p:spPr bwMode="auto">
          <a:xfrm>
            <a:off x="381000" y="990600"/>
            <a:ext cx="8418512" cy="193899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Each instruction fetch depends on one or two pieces of information from the preceding instruction: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1) Is the preceding instruction a taken branch?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	2) If so, what is the target address?</a:t>
            </a:r>
          </a:p>
        </p:txBody>
      </p:sp>
      <p:sp>
        <p:nvSpPr>
          <p:cNvPr id="1862661" name="Text Box 5"/>
          <p:cNvSpPr txBox="1">
            <a:spLocks noChangeArrowheads="1"/>
          </p:cNvSpPr>
          <p:nvPr/>
        </p:nvSpPr>
        <p:spPr bwMode="auto">
          <a:xfrm>
            <a:off x="5942013" y="5124450"/>
            <a:ext cx="258762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  <a:latin typeface="Calibri"/>
                <a:cs typeface="Calibri"/>
              </a:rPr>
              <a:t>After Inst. Decode</a:t>
            </a:r>
          </a:p>
        </p:txBody>
      </p:sp>
      <p:sp>
        <p:nvSpPr>
          <p:cNvPr id="1862662" name="Text Box 6"/>
          <p:cNvSpPr txBox="1">
            <a:spLocks noChangeArrowheads="1"/>
          </p:cNvSpPr>
          <p:nvPr/>
        </p:nvSpPr>
        <p:spPr bwMode="auto">
          <a:xfrm>
            <a:off x="3152775" y="4038600"/>
            <a:ext cx="258762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>
                <a:solidFill>
                  <a:srgbClr val="FF0000"/>
                </a:solidFill>
                <a:latin typeface="Calibri"/>
                <a:cs typeface="Calibri"/>
              </a:rPr>
              <a:t>After Inst. Decode</a:t>
            </a:r>
          </a:p>
        </p:txBody>
      </p:sp>
      <p:sp>
        <p:nvSpPr>
          <p:cNvPr id="1862663" name="Text Box 7"/>
          <p:cNvSpPr txBox="1">
            <a:spLocks noChangeArrowheads="1"/>
          </p:cNvSpPr>
          <p:nvPr/>
        </p:nvSpPr>
        <p:spPr bwMode="auto">
          <a:xfrm>
            <a:off x="5984875" y="4038600"/>
            <a:ext cx="258762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  <a:latin typeface="Calibri"/>
                <a:cs typeface="Calibri"/>
              </a:rPr>
              <a:t>After Inst. Decode</a:t>
            </a:r>
          </a:p>
        </p:txBody>
      </p:sp>
      <p:sp>
        <p:nvSpPr>
          <p:cNvPr id="1862664" name="Text Box 8"/>
          <p:cNvSpPr txBox="1">
            <a:spLocks noChangeArrowheads="1"/>
          </p:cNvSpPr>
          <p:nvPr/>
        </p:nvSpPr>
        <p:spPr bwMode="auto">
          <a:xfrm>
            <a:off x="3165475" y="4584700"/>
            <a:ext cx="258762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  <a:latin typeface="Calibri"/>
                <a:cs typeface="Calibri"/>
              </a:rPr>
              <a:t>After Inst. Decode</a:t>
            </a:r>
          </a:p>
        </p:txBody>
      </p:sp>
      <p:sp>
        <p:nvSpPr>
          <p:cNvPr id="1862665" name="Text Box 9"/>
          <p:cNvSpPr txBox="1">
            <a:spLocks noChangeArrowheads="1"/>
          </p:cNvSpPr>
          <p:nvPr/>
        </p:nvSpPr>
        <p:spPr bwMode="auto">
          <a:xfrm>
            <a:off x="5984875" y="4584700"/>
            <a:ext cx="258762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  <a:latin typeface="Calibri"/>
                <a:cs typeface="Calibri"/>
              </a:rPr>
              <a:t>After Reg. Fetch</a:t>
            </a:r>
          </a:p>
        </p:txBody>
      </p:sp>
      <p:sp>
        <p:nvSpPr>
          <p:cNvPr id="1862667" name="Text Box 11"/>
          <p:cNvSpPr txBox="1">
            <a:spLocks noChangeArrowheads="1"/>
          </p:cNvSpPr>
          <p:nvPr/>
        </p:nvSpPr>
        <p:spPr bwMode="auto">
          <a:xfrm>
            <a:off x="3122613" y="5124450"/>
            <a:ext cx="258762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>
                <a:solidFill>
                  <a:srgbClr val="FF0000"/>
                </a:solidFill>
                <a:latin typeface="Calibri"/>
                <a:cs typeface="Calibri"/>
              </a:rPr>
              <a:t>After</a:t>
            </a:r>
            <a:r>
              <a:rPr lang="en-US" sz="2400" dirty="0" smtClean="0">
                <a:solidFill>
                  <a:srgbClr val="FF0000"/>
                </a:solidFill>
                <a:latin typeface="Calibri"/>
                <a:cs typeface="Calibri"/>
              </a:rPr>
              <a:t> Execute</a:t>
            </a:r>
            <a:endParaRPr lang="en-US" sz="2400" baseline="30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2661" grpId="0" autoUpdateAnimBg="0"/>
      <p:bldP spid="1862662" grpId="0" autoUpdateAnimBg="0"/>
      <p:bldP spid="1862663" grpId="0" autoUpdateAnimBg="0"/>
      <p:bldP spid="1862664" grpId="0" autoUpdateAnimBg="0"/>
      <p:bldP spid="1862665" grpId="0" autoUpdateAnimBg="0"/>
      <p:bldP spid="186266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Branch Penalties in Modern Pipelines</a:t>
            </a:r>
            <a:endParaRPr lang="en-US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CC46-D3D8-9040-87C8-9864D0ADD0C8}" type="slidenum">
              <a:rPr lang="en-US" smtClean="0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206750" y="1912937"/>
            <a:ext cx="4445000" cy="3838575"/>
            <a:chOff x="1306" y="1433"/>
            <a:chExt cx="2800" cy="2418"/>
          </a:xfrm>
        </p:grpSpPr>
        <p:sp>
          <p:nvSpPr>
            <p:cNvPr id="1864708" name="Rectangle 4"/>
            <p:cNvSpPr>
              <a:spLocks noChangeArrowheads="1"/>
            </p:cNvSpPr>
            <p:nvPr/>
          </p:nvSpPr>
          <p:spPr bwMode="auto">
            <a:xfrm>
              <a:off x="1306" y="1433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A</a:t>
              </a:r>
            </a:p>
          </p:txBody>
        </p:sp>
        <p:sp>
          <p:nvSpPr>
            <p:cNvPr id="1864709" name="Text Box 5"/>
            <p:cNvSpPr txBox="1">
              <a:spLocks noChangeArrowheads="1"/>
            </p:cNvSpPr>
            <p:nvPr/>
          </p:nvSpPr>
          <p:spPr bwMode="auto">
            <a:xfrm>
              <a:off x="1536" y="1437"/>
              <a:ext cx="1456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 PC Generation/Mux</a:t>
              </a:r>
            </a:p>
          </p:txBody>
        </p:sp>
        <p:sp>
          <p:nvSpPr>
            <p:cNvPr id="1864710" name="Rectangle 6"/>
            <p:cNvSpPr>
              <a:spLocks noChangeArrowheads="1"/>
            </p:cNvSpPr>
            <p:nvPr/>
          </p:nvSpPr>
          <p:spPr bwMode="auto">
            <a:xfrm>
              <a:off x="1306" y="1673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64711" name="Text Box 7"/>
            <p:cNvSpPr txBox="1">
              <a:spLocks noChangeArrowheads="1"/>
            </p:cNvSpPr>
            <p:nvPr/>
          </p:nvSpPr>
          <p:spPr bwMode="auto">
            <a:xfrm>
              <a:off x="1536" y="1677"/>
              <a:ext cx="178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 Instruction Fetch Stage 1</a:t>
              </a:r>
            </a:p>
          </p:txBody>
        </p:sp>
        <p:sp>
          <p:nvSpPr>
            <p:cNvPr id="1864712" name="Rectangle 8"/>
            <p:cNvSpPr>
              <a:spLocks noChangeArrowheads="1"/>
            </p:cNvSpPr>
            <p:nvPr/>
          </p:nvSpPr>
          <p:spPr bwMode="auto">
            <a:xfrm>
              <a:off x="1306" y="1913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F</a:t>
              </a:r>
            </a:p>
          </p:txBody>
        </p:sp>
        <p:sp>
          <p:nvSpPr>
            <p:cNvPr id="1864713" name="Text Box 9"/>
            <p:cNvSpPr txBox="1">
              <a:spLocks noChangeArrowheads="1"/>
            </p:cNvSpPr>
            <p:nvPr/>
          </p:nvSpPr>
          <p:spPr bwMode="auto">
            <a:xfrm>
              <a:off x="1536" y="1917"/>
              <a:ext cx="178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 Instruction Fetch Stage 2</a:t>
              </a:r>
            </a:p>
          </p:txBody>
        </p:sp>
        <p:sp>
          <p:nvSpPr>
            <p:cNvPr id="1864714" name="Rectangle 10"/>
            <p:cNvSpPr>
              <a:spLocks noChangeArrowheads="1"/>
            </p:cNvSpPr>
            <p:nvPr/>
          </p:nvSpPr>
          <p:spPr bwMode="auto">
            <a:xfrm>
              <a:off x="1306" y="2153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B</a:t>
              </a:r>
            </a:p>
          </p:txBody>
        </p:sp>
        <p:sp>
          <p:nvSpPr>
            <p:cNvPr id="1864715" name="Text Box 11"/>
            <p:cNvSpPr txBox="1">
              <a:spLocks noChangeArrowheads="1"/>
            </p:cNvSpPr>
            <p:nvPr/>
          </p:nvSpPr>
          <p:spPr bwMode="auto">
            <a:xfrm>
              <a:off x="1536" y="2157"/>
              <a:ext cx="2445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 Branch Address Calc/Begin Decode</a:t>
              </a:r>
            </a:p>
          </p:txBody>
        </p:sp>
        <p:sp>
          <p:nvSpPr>
            <p:cNvPr id="1864716" name="Rectangle 12"/>
            <p:cNvSpPr>
              <a:spLocks noChangeArrowheads="1"/>
            </p:cNvSpPr>
            <p:nvPr/>
          </p:nvSpPr>
          <p:spPr bwMode="auto">
            <a:xfrm>
              <a:off x="1306" y="2393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I</a:t>
              </a:r>
            </a:p>
          </p:txBody>
        </p:sp>
        <p:sp>
          <p:nvSpPr>
            <p:cNvPr id="1864717" name="Text Box 13"/>
            <p:cNvSpPr txBox="1">
              <a:spLocks noChangeArrowheads="1"/>
            </p:cNvSpPr>
            <p:nvPr/>
          </p:nvSpPr>
          <p:spPr bwMode="auto">
            <a:xfrm>
              <a:off x="1536" y="2397"/>
              <a:ext cx="1325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 Complete Decode</a:t>
              </a:r>
            </a:p>
          </p:txBody>
        </p:sp>
        <p:sp>
          <p:nvSpPr>
            <p:cNvPr id="1864718" name="Rectangle 14"/>
            <p:cNvSpPr>
              <a:spLocks noChangeArrowheads="1"/>
            </p:cNvSpPr>
            <p:nvPr/>
          </p:nvSpPr>
          <p:spPr bwMode="auto">
            <a:xfrm>
              <a:off x="1306" y="2633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J</a:t>
              </a:r>
            </a:p>
          </p:txBody>
        </p:sp>
        <p:sp>
          <p:nvSpPr>
            <p:cNvPr id="1864719" name="Text Box 15"/>
            <p:cNvSpPr txBox="1">
              <a:spLocks noChangeArrowheads="1"/>
            </p:cNvSpPr>
            <p:nvPr/>
          </p:nvSpPr>
          <p:spPr bwMode="auto">
            <a:xfrm>
              <a:off x="1536" y="2637"/>
              <a:ext cx="2570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 Steer Instructions to Functional units</a:t>
              </a:r>
            </a:p>
          </p:txBody>
        </p:sp>
        <p:sp>
          <p:nvSpPr>
            <p:cNvPr id="1864720" name="Rectangle 16"/>
            <p:cNvSpPr>
              <a:spLocks noChangeArrowheads="1"/>
            </p:cNvSpPr>
            <p:nvPr/>
          </p:nvSpPr>
          <p:spPr bwMode="auto">
            <a:xfrm>
              <a:off x="1306" y="2873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R</a:t>
              </a:r>
            </a:p>
          </p:txBody>
        </p:sp>
        <p:sp>
          <p:nvSpPr>
            <p:cNvPr id="1864721" name="Text Box 17"/>
            <p:cNvSpPr txBox="1">
              <a:spLocks noChangeArrowheads="1"/>
            </p:cNvSpPr>
            <p:nvPr/>
          </p:nvSpPr>
          <p:spPr bwMode="auto">
            <a:xfrm>
              <a:off x="1536" y="2877"/>
              <a:ext cx="1320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 Register File Read</a:t>
              </a:r>
            </a:p>
          </p:txBody>
        </p:sp>
        <p:sp>
          <p:nvSpPr>
            <p:cNvPr id="1864722" name="Rectangle 18"/>
            <p:cNvSpPr>
              <a:spLocks noChangeArrowheads="1"/>
            </p:cNvSpPr>
            <p:nvPr/>
          </p:nvSpPr>
          <p:spPr bwMode="auto">
            <a:xfrm>
              <a:off x="1306" y="3113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E</a:t>
              </a:r>
            </a:p>
          </p:txBody>
        </p:sp>
        <p:sp>
          <p:nvSpPr>
            <p:cNvPr id="1864723" name="Text Box 19"/>
            <p:cNvSpPr txBox="1">
              <a:spLocks noChangeArrowheads="1"/>
            </p:cNvSpPr>
            <p:nvPr/>
          </p:nvSpPr>
          <p:spPr bwMode="auto">
            <a:xfrm>
              <a:off x="1536" y="3117"/>
              <a:ext cx="1179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 Integer Execute</a:t>
              </a:r>
            </a:p>
          </p:txBody>
        </p:sp>
        <p:sp>
          <p:nvSpPr>
            <p:cNvPr id="1864724" name="Line 20"/>
            <p:cNvSpPr>
              <a:spLocks noChangeShapeType="1"/>
            </p:cNvSpPr>
            <p:nvPr/>
          </p:nvSpPr>
          <p:spPr bwMode="auto">
            <a:xfrm>
              <a:off x="1440" y="3408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864725" name="Text Box 21"/>
            <p:cNvSpPr txBox="1">
              <a:spLocks noChangeArrowheads="1"/>
            </p:cNvSpPr>
            <p:nvPr/>
          </p:nvSpPr>
          <p:spPr bwMode="auto">
            <a:xfrm>
              <a:off x="1584" y="3405"/>
              <a:ext cx="2124" cy="44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Remainder of execute pipeline 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(+ another 6 stages)</a:t>
              </a:r>
            </a:p>
          </p:txBody>
        </p:sp>
      </p:grpSp>
      <p:sp>
        <p:nvSpPr>
          <p:cNvPr id="1864726" name="Text Box 22"/>
          <p:cNvSpPr txBox="1">
            <a:spLocks noChangeArrowheads="1"/>
          </p:cNvSpPr>
          <p:nvPr/>
        </p:nvSpPr>
        <p:spPr bwMode="auto">
          <a:xfrm>
            <a:off x="1219200" y="838200"/>
            <a:ext cx="6447048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 err="1">
                <a:solidFill>
                  <a:srgbClr val="000000"/>
                </a:solidFill>
                <a:latin typeface="Calibri"/>
                <a:cs typeface="Calibri"/>
              </a:rPr>
              <a:t>UltraSPARC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-III instruction fetch pipeline stages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(in-order issue, 4-way superscalar, 750MHz, 2000)</a:t>
            </a: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1403350" y="2725737"/>
            <a:ext cx="1752600" cy="1311275"/>
            <a:chOff x="336" y="1920"/>
            <a:chExt cx="1104" cy="826"/>
          </a:xfrm>
        </p:grpSpPr>
        <p:sp>
          <p:nvSpPr>
            <p:cNvPr id="1864728" name="Line 24"/>
            <p:cNvSpPr>
              <a:spLocks noChangeShapeType="1"/>
            </p:cNvSpPr>
            <p:nvPr/>
          </p:nvSpPr>
          <p:spPr bwMode="auto">
            <a:xfrm flipH="1">
              <a:off x="1104" y="2352"/>
              <a:ext cx="336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864729" name="Text Box 25"/>
            <p:cNvSpPr txBox="1">
              <a:spLocks noChangeArrowheads="1"/>
            </p:cNvSpPr>
            <p:nvPr/>
          </p:nvSpPr>
          <p:spPr bwMode="auto">
            <a:xfrm>
              <a:off x="336" y="1920"/>
              <a:ext cx="1018" cy="8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latin typeface="Calibri"/>
                  <a:cs typeface="Calibri"/>
                </a:rPr>
                <a:t>Branch Target Address Known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1060450" y="4046537"/>
            <a:ext cx="2133600" cy="1323975"/>
            <a:chOff x="96" y="2736"/>
            <a:chExt cx="1344" cy="834"/>
          </a:xfrm>
        </p:grpSpPr>
        <p:sp>
          <p:nvSpPr>
            <p:cNvPr id="1864731" name="Line 27"/>
            <p:cNvSpPr>
              <a:spLocks noChangeShapeType="1"/>
            </p:cNvSpPr>
            <p:nvPr/>
          </p:nvSpPr>
          <p:spPr bwMode="auto">
            <a:xfrm flipH="1">
              <a:off x="1104" y="3072"/>
              <a:ext cx="336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864732" name="Text Box 28"/>
            <p:cNvSpPr txBox="1">
              <a:spLocks noChangeArrowheads="1"/>
            </p:cNvSpPr>
            <p:nvPr/>
          </p:nvSpPr>
          <p:spPr bwMode="auto">
            <a:xfrm>
              <a:off x="96" y="2736"/>
              <a:ext cx="1200" cy="83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latin typeface="Calibri"/>
                  <a:cs typeface="Calibri"/>
                </a:rPr>
                <a:t>Branch Direction &amp;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latin typeface="Calibri"/>
                  <a:cs typeface="Calibri"/>
                </a:rPr>
                <a:t>Jump Register Target Known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Reducing Control Flow Penalty 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solutions</a:t>
            </a:r>
          </a:p>
          <a:p>
            <a:pPr lvl="1"/>
            <a:r>
              <a:rPr lang="en-US" dirty="0" smtClean="0"/>
              <a:t> Eliminate branches - loop unrolling</a:t>
            </a:r>
          </a:p>
          <a:p>
            <a:pPr lvl="2"/>
            <a:r>
              <a:rPr lang="en-US" dirty="0" smtClean="0"/>
              <a:t>Increases the run length </a:t>
            </a:r>
          </a:p>
          <a:p>
            <a:pPr lvl="1"/>
            <a:r>
              <a:rPr lang="en-US" dirty="0" smtClean="0"/>
              <a:t> Reduce resolution time - instruction scheduling</a:t>
            </a:r>
          </a:p>
          <a:p>
            <a:pPr lvl="2"/>
            <a:r>
              <a:rPr lang="en-US" dirty="0" smtClean="0"/>
              <a:t>Compute the branch condition as early as possible (of limited value because branches often in critical path through code)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Hardware solutions</a:t>
            </a:r>
          </a:p>
          <a:p>
            <a:pPr lvl="1"/>
            <a:r>
              <a:rPr lang="en-US" dirty="0" smtClean="0"/>
              <a:t> Find something else to do - delay slots</a:t>
            </a:r>
          </a:p>
          <a:p>
            <a:pPr lvl="2"/>
            <a:r>
              <a:rPr lang="en-US" dirty="0" smtClean="0"/>
              <a:t>Replaces pipeline bubbles with useful work (requires software cooperation)</a:t>
            </a:r>
          </a:p>
          <a:p>
            <a:pPr lvl="1"/>
            <a:r>
              <a:rPr lang="en-US" dirty="0" smtClean="0"/>
              <a:t> Speculate - branch prediction</a:t>
            </a:r>
          </a:p>
          <a:p>
            <a:pPr lvl="2"/>
            <a:r>
              <a:rPr lang="en-US" dirty="0" smtClean="0"/>
              <a:t>Speculative execution of instructions beyond the branch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ED1D-2439-BB46-B065-02568A58113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Last time in Lecture 4</a:t>
            </a:r>
            <a:endParaRPr lang="en-US"/>
          </a:p>
        </p:txBody>
      </p:sp>
      <p:sp>
        <p:nvSpPr>
          <p:cNvPr id="127795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057400"/>
            <a:ext cx="7683500" cy="3683000"/>
          </a:xfrm>
        </p:spPr>
        <p:txBody>
          <a:bodyPr/>
          <a:lstStyle/>
          <a:p>
            <a:r>
              <a:rPr lang="en-US" dirty="0" smtClean="0"/>
              <a:t>Pipelining increases clock frequency, while growing CPI more slowly, hence giving greater performance</a:t>
            </a:r>
          </a:p>
          <a:p>
            <a:r>
              <a:rPr lang="en-US" dirty="0" smtClean="0"/>
              <a:t>Pipelining of instructions is complicated by HAZARDS:</a:t>
            </a:r>
          </a:p>
          <a:p>
            <a:pPr lvl="1"/>
            <a:r>
              <a:rPr lang="en-US" dirty="0" smtClean="0"/>
              <a:t>Structural hazards (two instructions want same hardware resource)</a:t>
            </a:r>
          </a:p>
          <a:p>
            <a:pPr lvl="1"/>
            <a:r>
              <a:rPr lang="en-US" dirty="0" smtClean="0"/>
              <a:t>Data hazards (earlier instruction produces value needed by later instruction)</a:t>
            </a:r>
          </a:p>
          <a:p>
            <a:pPr lvl="1"/>
            <a:r>
              <a:rPr lang="en-US" dirty="0" smtClean="0"/>
              <a:t>Control hazards (instruction changes control flow, e.g., branches or exceptions)</a:t>
            </a:r>
          </a:p>
          <a:p>
            <a:r>
              <a:rPr lang="en-US" dirty="0" smtClean="0"/>
              <a:t>Techniques to handle hazards: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dirty="0" smtClean="0"/>
              <a:t>Interlock (hold newer instruction until older instructions drain out of pipeline and write back results)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dirty="0" smtClean="0"/>
              <a:t>Bypass (transfer value from older instruction to newer instruction as soon as available somewhere in machine)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dirty="0" smtClean="0"/>
              <a:t>Speculate (guess effect of earlier instruction)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CB903-AF18-044E-BC82-BD215E4D8D7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277956" name="Rectangle 4"/>
          <p:cNvSpPr>
            <a:spLocks noChangeArrowheads="1"/>
          </p:cNvSpPr>
          <p:nvPr/>
        </p:nvSpPr>
        <p:spPr bwMode="auto">
          <a:xfrm>
            <a:off x="838200" y="762000"/>
            <a:ext cx="7215188" cy="66749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   </a:t>
            </a:r>
            <a:r>
              <a:rPr lang="en-US" sz="2000" u="sng" dirty="0">
                <a:solidFill>
                  <a:schemeClr val="tx1"/>
                </a:solidFill>
                <a:latin typeface="Calibri"/>
                <a:cs typeface="Calibri"/>
              </a:rPr>
              <a:t>   Time   </a:t>
            </a: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  =   </a:t>
            </a:r>
            <a:r>
              <a:rPr lang="en-US" sz="2000" u="sng" dirty="0">
                <a:solidFill>
                  <a:schemeClr val="tx1"/>
                </a:solidFill>
                <a:latin typeface="Calibri"/>
                <a:cs typeface="Calibri"/>
              </a:rPr>
              <a:t>Instructions</a:t>
            </a: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      </a:t>
            </a:r>
            <a:r>
              <a:rPr lang="en-US" sz="2000" u="sng" dirty="0">
                <a:solidFill>
                  <a:schemeClr val="tx1"/>
                </a:solidFill>
                <a:latin typeface="Calibri"/>
                <a:cs typeface="Calibri"/>
              </a:rPr>
              <a:t>   Cycles    </a:t>
            </a: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        </a:t>
            </a:r>
            <a:r>
              <a:rPr lang="en-US" sz="2000" u="sng" dirty="0">
                <a:solidFill>
                  <a:schemeClr val="tx1"/>
                </a:solidFill>
                <a:latin typeface="Calibri"/>
                <a:cs typeface="Calibri"/>
              </a:rPr>
              <a:t>Time</a:t>
            </a:r>
          </a:p>
          <a:p>
            <a:pPr marL="285750" indent="-285750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   Program           Program    *  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Instruction  *  Cycle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grpSp>
        <p:nvGrpSpPr>
          <p:cNvPr id="1277966" name="Group 14"/>
          <p:cNvGrpSpPr>
            <a:grpSpLocks/>
          </p:cNvGrpSpPr>
          <p:nvPr/>
        </p:nvGrpSpPr>
        <p:grpSpPr bwMode="auto">
          <a:xfrm>
            <a:off x="5105400" y="1219200"/>
            <a:ext cx="3490913" cy="841375"/>
            <a:chOff x="3360" y="1392"/>
            <a:chExt cx="2199" cy="530"/>
          </a:xfrm>
        </p:grpSpPr>
        <p:sp>
          <p:nvSpPr>
            <p:cNvPr id="1277957" name="Line 5"/>
            <p:cNvSpPr>
              <a:spLocks noChangeShapeType="1"/>
            </p:cNvSpPr>
            <p:nvPr/>
          </p:nvSpPr>
          <p:spPr bwMode="auto">
            <a:xfrm flipH="1" flipV="1">
              <a:off x="3936" y="1392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77958" name="Text Box 6"/>
            <p:cNvSpPr txBox="1">
              <a:spLocks noChangeArrowheads="1"/>
            </p:cNvSpPr>
            <p:nvPr/>
          </p:nvSpPr>
          <p:spPr bwMode="auto">
            <a:xfrm>
              <a:off x="3360" y="1515"/>
              <a:ext cx="2199" cy="4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>
                  <a:solidFill>
                    <a:schemeClr val="tx1"/>
                  </a:solidFill>
                  <a:latin typeface="Calibri"/>
                  <a:cs typeface="Calibri"/>
                </a:rPr>
                <a:t>Reduces because fewer logic gates on critical paths between flip-flops</a:t>
              </a:r>
            </a:p>
          </p:txBody>
        </p:sp>
      </p:grpSp>
      <p:grpSp>
        <p:nvGrpSpPr>
          <p:cNvPr id="1277965" name="Group 13"/>
          <p:cNvGrpSpPr>
            <a:grpSpLocks/>
          </p:cNvGrpSpPr>
          <p:nvPr/>
        </p:nvGrpSpPr>
        <p:grpSpPr bwMode="auto">
          <a:xfrm>
            <a:off x="2362200" y="1371600"/>
            <a:ext cx="2360613" cy="688975"/>
            <a:chOff x="1632" y="1488"/>
            <a:chExt cx="1487" cy="434"/>
          </a:xfrm>
        </p:grpSpPr>
        <p:sp>
          <p:nvSpPr>
            <p:cNvPr id="1277961" name="Line 9"/>
            <p:cNvSpPr>
              <a:spLocks noChangeShapeType="1"/>
            </p:cNvSpPr>
            <p:nvPr/>
          </p:nvSpPr>
          <p:spPr bwMode="auto">
            <a:xfrm flipV="1">
              <a:off x="2592" y="1488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277962" name="Text Box 10"/>
            <p:cNvSpPr txBox="1">
              <a:spLocks noChangeArrowheads="1"/>
            </p:cNvSpPr>
            <p:nvPr/>
          </p:nvSpPr>
          <p:spPr bwMode="auto">
            <a:xfrm>
              <a:off x="1632" y="1515"/>
              <a:ext cx="1487" cy="4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  <a:latin typeface="Calibri"/>
                  <a:cs typeface="Calibri"/>
                </a:rPr>
                <a:t>Increases because of pipeline bubbles</a:t>
              </a:r>
            </a:p>
          </p:txBody>
        </p:sp>
      </p:grpSp>
      <p:sp>
        <p:nvSpPr>
          <p:cNvPr id="1277964" name="Rectangle 12"/>
          <p:cNvSpPr>
            <a:spLocks noChangeArrowheads="1"/>
          </p:cNvSpPr>
          <p:nvPr/>
        </p:nvSpPr>
        <p:spPr bwMode="auto">
          <a:xfrm>
            <a:off x="533400" y="3048000"/>
            <a:ext cx="8153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ct val="30000"/>
              </a:spcBef>
              <a:buSzPct val="100000"/>
              <a:buFont typeface="Wingdings" charset="2"/>
              <a:buChar char="§"/>
            </a:pPr>
            <a:endParaRPr lang="en-US" sz="1800" dirty="0">
              <a:solidFill>
                <a:schemeClr val="tx1"/>
              </a:solidFill>
              <a:latin typeface="Calibri"/>
              <a:ea typeface="ＭＳ Ｐゴシック" charset="-128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88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Branch Prediction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DB6C8-2006-0042-9579-31A4D55D2075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68803" name="Rectangle 3"/>
          <p:cNvSpPr>
            <a:spLocks noChangeArrowheads="1"/>
          </p:cNvSpPr>
          <p:nvPr/>
        </p:nvSpPr>
        <p:spPr bwMode="auto">
          <a:xfrm>
            <a:off x="533400" y="609600"/>
            <a:ext cx="8231187" cy="54450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 i="1" dirty="0">
                <a:latin typeface="Calibri"/>
                <a:cs typeface="Calibri"/>
              </a:rPr>
              <a:t>Motivation:</a:t>
            </a:r>
          </a:p>
          <a:p>
            <a:pPr lvl="1" algn="l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Branch penalties limit performance of deeply pipelined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processors</a:t>
            </a:r>
            <a:endParaRPr lang="en-US" sz="2400" dirty="0">
              <a:solidFill>
                <a:schemeClr val="tx1"/>
              </a:solidFill>
              <a:latin typeface="Calibri"/>
              <a:cs typeface="Calibri"/>
            </a:endParaRPr>
          </a:p>
          <a:p>
            <a:pPr lvl="1" algn="l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Modern branch predictors have high accuracy</a:t>
            </a:r>
          </a:p>
          <a:p>
            <a:pPr lvl="1" algn="l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(&gt;95%) and can reduce branch penalties significantly</a:t>
            </a:r>
          </a:p>
          <a:p>
            <a:pPr algn="l">
              <a:spcBef>
                <a:spcPct val="0"/>
              </a:spcBef>
            </a:pPr>
            <a:endParaRPr lang="en-US" sz="2800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r>
              <a:rPr lang="en-US" sz="2800" i="1" dirty="0">
                <a:latin typeface="Calibri"/>
                <a:cs typeface="Calibri"/>
              </a:rPr>
              <a:t>Required hardware support:</a:t>
            </a:r>
            <a:endParaRPr lang="en-US" sz="2800" dirty="0">
              <a:latin typeface="Calibri"/>
              <a:cs typeface="Calibri"/>
            </a:endParaRPr>
          </a:p>
          <a:p>
            <a:pPr lvl="1" algn="l"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Prediction structures: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</a:p>
          <a:p>
            <a:pPr lvl="2" algn="l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Branch history tables, branch target buffers, etc.</a:t>
            </a:r>
          </a:p>
          <a:p>
            <a:pPr lvl="1" algn="l">
              <a:spcBef>
                <a:spcPct val="0"/>
              </a:spcBef>
            </a:pP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 lvl="1" algn="l">
              <a:spcBef>
                <a:spcPct val="0"/>
              </a:spcBef>
            </a:pPr>
            <a:r>
              <a:rPr lang="en-US" sz="2400" i="1" dirty="0" err="1">
                <a:solidFill>
                  <a:srgbClr val="000000"/>
                </a:solidFill>
                <a:latin typeface="Calibri"/>
                <a:cs typeface="Calibri"/>
              </a:rPr>
              <a:t>Mispredict</a:t>
            </a: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 recovery mechanisms:</a:t>
            </a:r>
          </a:p>
          <a:p>
            <a:pPr lvl="2" algn="l">
              <a:spcBef>
                <a:spcPct val="0"/>
              </a:spcBef>
              <a:buFontTx/>
              <a:buChar char="•"/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 Keep result computation separate from commit	</a:t>
            </a:r>
          </a:p>
          <a:p>
            <a:pPr lvl="2" algn="l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Kill instructions following branch in pipeline</a:t>
            </a:r>
          </a:p>
          <a:p>
            <a:pPr lvl="2" algn="l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Restore state to 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that following 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branch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0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228600"/>
            <a:ext cx="7848600" cy="760413"/>
          </a:xfrm>
        </p:spPr>
        <p:txBody>
          <a:bodyPr/>
          <a:lstStyle/>
          <a:p>
            <a:r>
              <a:rPr lang="en-US"/>
              <a:t>Static Branch Prediction</a:t>
            </a:r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5B9B0-0C49-BC4B-8C4B-DFDAA18CE93E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70851" name="Rectangle 3"/>
          <p:cNvSpPr>
            <a:spLocks noChangeArrowheads="1"/>
          </p:cNvSpPr>
          <p:nvPr/>
        </p:nvSpPr>
        <p:spPr bwMode="auto">
          <a:xfrm>
            <a:off x="584200" y="914400"/>
            <a:ext cx="71501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Overall probability a branch is taken is ~60-70% but:</a:t>
            </a:r>
          </a:p>
        </p:txBody>
      </p:sp>
      <p:sp>
        <p:nvSpPr>
          <p:cNvPr id="1870852" name="Text Box 4"/>
          <p:cNvSpPr txBox="1">
            <a:spLocks noChangeArrowheads="1"/>
          </p:cNvSpPr>
          <p:nvPr/>
        </p:nvSpPr>
        <p:spPr bwMode="auto">
          <a:xfrm>
            <a:off x="661988" y="3479800"/>
            <a:ext cx="8113712" cy="2677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ISA can attach preferred direction semantics to branches, e.g., Motorola MC88110</a:t>
            </a:r>
          </a:p>
          <a:p>
            <a:pPr lvl="1" algn="l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bne0</a:t>
            </a: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 (preferred  taken)	 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beq0</a:t>
            </a: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 (not taken)</a:t>
            </a:r>
          </a:p>
          <a:p>
            <a:pPr algn="l">
              <a:spcBef>
                <a:spcPct val="0"/>
              </a:spcBef>
            </a:pP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ISA can allow arbitrary choice of statically predicted direction, e.g., HP PA-RISC, Intel IA-64</a:t>
            </a:r>
            <a:b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     typically reported as ~80% accurate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997200" y="1460500"/>
            <a:ext cx="1346200" cy="1709738"/>
            <a:chOff x="1696" y="912"/>
            <a:chExt cx="848" cy="1077"/>
          </a:xfrm>
        </p:grpSpPr>
        <p:sp>
          <p:nvSpPr>
            <p:cNvPr id="1870854" name="AutoShape 6"/>
            <p:cNvSpPr>
              <a:spLocks noChangeArrowheads="1"/>
            </p:cNvSpPr>
            <p:nvPr/>
          </p:nvSpPr>
          <p:spPr bwMode="auto">
            <a:xfrm>
              <a:off x="2271" y="1121"/>
              <a:ext cx="96" cy="96"/>
            </a:xfrm>
            <a:prstGeom prst="flowChartSummingJunc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870855" name="AutoShape 7"/>
            <p:cNvSpPr>
              <a:spLocks noChangeArrowheads="1"/>
            </p:cNvSpPr>
            <p:nvPr/>
          </p:nvSpPr>
          <p:spPr bwMode="auto">
            <a:xfrm>
              <a:off x="2112" y="1536"/>
              <a:ext cx="432" cy="288"/>
            </a:xfrm>
            <a:prstGeom prst="flowChartDecis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18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870856" name="Line 8"/>
            <p:cNvSpPr>
              <a:spLocks noChangeShapeType="1"/>
            </p:cNvSpPr>
            <p:nvPr/>
          </p:nvSpPr>
          <p:spPr bwMode="auto">
            <a:xfrm flipH="1">
              <a:off x="2304" y="1217"/>
              <a:ext cx="13" cy="3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870857" name="Line 9"/>
            <p:cNvSpPr>
              <a:spLocks noChangeShapeType="1"/>
            </p:cNvSpPr>
            <p:nvPr/>
          </p:nvSpPr>
          <p:spPr bwMode="auto">
            <a:xfrm flipH="1">
              <a:off x="2304" y="1824"/>
              <a:ext cx="16" cy="16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870858" name="Line 10"/>
            <p:cNvSpPr>
              <a:spLocks noChangeShapeType="1"/>
            </p:cNvSpPr>
            <p:nvPr/>
          </p:nvSpPr>
          <p:spPr bwMode="auto">
            <a:xfrm>
              <a:off x="2304" y="912"/>
              <a:ext cx="15" cy="2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870859" name="Freeform 11"/>
            <p:cNvSpPr>
              <a:spLocks/>
            </p:cNvSpPr>
            <p:nvPr/>
          </p:nvSpPr>
          <p:spPr bwMode="auto">
            <a:xfrm>
              <a:off x="1696" y="1172"/>
              <a:ext cx="579" cy="508"/>
            </a:xfrm>
            <a:custGeom>
              <a:avLst/>
              <a:gdLst/>
              <a:ahLst/>
              <a:cxnLst>
                <a:cxn ang="0">
                  <a:pos x="398" y="719"/>
                </a:cxn>
                <a:cxn ang="0">
                  <a:pos x="0" y="719"/>
                </a:cxn>
                <a:cxn ang="0">
                  <a:pos x="0" y="0"/>
                </a:cxn>
                <a:cxn ang="0">
                  <a:pos x="579" y="0"/>
                </a:cxn>
              </a:cxnLst>
              <a:rect l="0" t="0" r="r" b="b"/>
              <a:pathLst>
                <a:path w="579" h="719">
                  <a:moveTo>
                    <a:pt x="398" y="719"/>
                  </a:moveTo>
                  <a:lnTo>
                    <a:pt x="0" y="719"/>
                  </a:lnTo>
                  <a:lnTo>
                    <a:pt x="0" y="0"/>
                  </a:lnTo>
                  <a:lnTo>
                    <a:pt x="579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892800" y="1460500"/>
            <a:ext cx="1309688" cy="1720850"/>
            <a:chOff x="3975" y="960"/>
            <a:chExt cx="825" cy="1084"/>
          </a:xfrm>
        </p:grpSpPr>
        <p:sp>
          <p:nvSpPr>
            <p:cNvPr id="1870861" name="Line 13"/>
            <p:cNvSpPr>
              <a:spLocks noChangeShapeType="1"/>
            </p:cNvSpPr>
            <p:nvPr/>
          </p:nvSpPr>
          <p:spPr bwMode="auto">
            <a:xfrm flipH="1">
              <a:off x="4608" y="1344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870862" name="AutoShape 14"/>
            <p:cNvSpPr>
              <a:spLocks noChangeArrowheads="1"/>
            </p:cNvSpPr>
            <p:nvPr/>
          </p:nvSpPr>
          <p:spPr bwMode="auto">
            <a:xfrm>
              <a:off x="4560" y="1632"/>
              <a:ext cx="96" cy="96"/>
            </a:xfrm>
            <a:prstGeom prst="flowChartSummingJunc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870863" name="Line 15"/>
            <p:cNvSpPr>
              <a:spLocks noChangeShapeType="1"/>
            </p:cNvSpPr>
            <p:nvPr/>
          </p:nvSpPr>
          <p:spPr bwMode="auto">
            <a:xfrm>
              <a:off x="4608" y="9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870864" name="Line 16"/>
            <p:cNvSpPr>
              <a:spLocks noChangeShapeType="1"/>
            </p:cNvSpPr>
            <p:nvPr/>
          </p:nvSpPr>
          <p:spPr bwMode="auto">
            <a:xfrm>
              <a:off x="4608" y="1728"/>
              <a:ext cx="2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870865" name="Freeform 17"/>
            <p:cNvSpPr>
              <a:spLocks/>
            </p:cNvSpPr>
            <p:nvPr/>
          </p:nvSpPr>
          <p:spPr bwMode="auto">
            <a:xfrm flipV="1">
              <a:off x="3975" y="1263"/>
              <a:ext cx="579" cy="417"/>
            </a:xfrm>
            <a:custGeom>
              <a:avLst/>
              <a:gdLst/>
              <a:ahLst/>
              <a:cxnLst>
                <a:cxn ang="0">
                  <a:pos x="398" y="719"/>
                </a:cxn>
                <a:cxn ang="0">
                  <a:pos x="0" y="719"/>
                </a:cxn>
                <a:cxn ang="0">
                  <a:pos x="0" y="0"/>
                </a:cxn>
                <a:cxn ang="0">
                  <a:pos x="579" y="0"/>
                </a:cxn>
              </a:cxnLst>
              <a:rect l="0" t="0" r="r" b="b"/>
              <a:pathLst>
                <a:path w="579" h="719">
                  <a:moveTo>
                    <a:pt x="398" y="719"/>
                  </a:moveTo>
                  <a:lnTo>
                    <a:pt x="0" y="719"/>
                  </a:lnTo>
                  <a:lnTo>
                    <a:pt x="0" y="0"/>
                  </a:lnTo>
                  <a:lnTo>
                    <a:pt x="579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870866" name="AutoShape 18"/>
            <p:cNvSpPr>
              <a:spLocks noChangeArrowheads="1"/>
            </p:cNvSpPr>
            <p:nvPr/>
          </p:nvSpPr>
          <p:spPr bwMode="auto">
            <a:xfrm>
              <a:off x="4368" y="1104"/>
              <a:ext cx="432" cy="288"/>
            </a:xfrm>
            <a:prstGeom prst="flowChartDecis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1800" dirty="0">
                <a:latin typeface="Calibri"/>
                <a:cs typeface="Calibri"/>
              </a:endParaRPr>
            </a:p>
          </p:txBody>
        </p:sp>
      </p:grpSp>
      <p:sp>
        <p:nvSpPr>
          <p:cNvPr id="1870867" name="Text Box 19"/>
          <p:cNvSpPr txBox="1">
            <a:spLocks noChangeArrowheads="1"/>
          </p:cNvSpPr>
          <p:nvPr/>
        </p:nvSpPr>
        <p:spPr bwMode="auto">
          <a:xfrm>
            <a:off x="1414463" y="1884363"/>
            <a:ext cx="1485565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Calibri"/>
                <a:cs typeface="Calibri"/>
              </a:rPr>
              <a:t>backward</a:t>
            </a:r>
          </a:p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Calibri"/>
                <a:cs typeface="Calibri"/>
              </a:rPr>
              <a:t>90%</a:t>
            </a:r>
          </a:p>
        </p:txBody>
      </p:sp>
      <p:sp>
        <p:nvSpPr>
          <p:cNvPr id="1870868" name="Text Box 20"/>
          <p:cNvSpPr txBox="1">
            <a:spLocks noChangeArrowheads="1"/>
          </p:cNvSpPr>
          <p:nvPr/>
        </p:nvSpPr>
        <p:spPr bwMode="auto">
          <a:xfrm>
            <a:off x="4618038" y="1884363"/>
            <a:ext cx="1268734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Calibri"/>
                <a:cs typeface="Calibri"/>
              </a:rPr>
              <a:t>forward</a:t>
            </a:r>
          </a:p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Calibri"/>
                <a:cs typeface="Calibri"/>
              </a:rPr>
              <a:t>50%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0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0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08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0852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Branch Prediction</a:t>
            </a:r>
            <a:br>
              <a:rPr lang="en-US" dirty="0" smtClean="0"/>
            </a:br>
            <a:r>
              <a:rPr lang="en-US" dirty="0" smtClean="0"/>
              <a:t>learning based on past behavior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Temporal correlation</a:t>
            </a:r>
          </a:p>
          <a:p>
            <a:pPr lvl="1"/>
            <a:r>
              <a:rPr lang="en-US" sz="2400" dirty="0" smtClean="0"/>
              <a:t>The way a branch resolves may be a good predictor of the way it will resolve at the next execution</a:t>
            </a:r>
          </a:p>
          <a:p>
            <a:r>
              <a:rPr lang="en-US" sz="3200" dirty="0" smtClean="0"/>
              <a:t>Spatial correlation </a:t>
            </a:r>
          </a:p>
          <a:p>
            <a:pPr lvl="1"/>
            <a:r>
              <a:rPr lang="en-US" sz="2400" dirty="0" smtClean="0"/>
              <a:t>Several branches may resolve in a highly correlated manner (a preferred path of execution)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349A-FAEF-7143-B706-7AF8557FE7F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5806" name="Rectangle 30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292975" cy="736600"/>
          </a:xfrm>
        </p:spPr>
        <p:txBody>
          <a:bodyPr/>
          <a:lstStyle/>
          <a:p>
            <a:r>
              <a:rPr lang="en-US"/>
              <a:t>Branch Prediction Bits</a:t>
            </a:r>
          </a:p>
        </p:txBody>
      </p:sp>
      <p:sp>
        <p:nvSpPr>
          <p:cNvPr id="3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918E-078A-7848-A09C-0301D98CD389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95778" name="Rectangle 2"/>
          <p:cNvSpPr>
            <a:spLocks noChangeArrowheads="1"/>
          </p:cNvSpPr>
          <p:nvPr/>
        </p:nvSpPr>
        <p:spPr bwMode="auto">
          <a:xfrm>
            <a:off x="685800" y="914400"/>
            <a:ext cx="7197484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Assume 2 BP bits per instruction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Change the prediction after two consecutive mistakes!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465262" y="1817687"/>
            <a:ext cx="6477000" cy="3352800"/>
            <a:chOff x="1124" y="1600"/>
            <a:chExt cx="3331" cy="167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869" y="1600"/>
              <a:ext cx="1544" cy="1672"/>
              <a:chOff x="1957" y="1124"/>
              <a:chExt cx="1544" cy="1672"/>
            </a:xfrm>
          </p:grpSpPr>
          <p:sp>
            <p:nvSpPr>
              <p:cNvPr id="1995781" name="Oval 5"/>
              <p:cNvSpPr>
                <a:spLocks noChangeArrowheads="1"/>
              </p:cNvSpPr>
              <p:nvPr/>
            </p:nvSpPr>
            <p:spPr bwMode="auto">
              <a:xfrm>
                <a:off x="1957" y="1716"/>
                <a:ext cx="448" cy="464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995782" name="Oval 6"/>
              <p:cNvSpPr>
                <a:spLocks noChangeArrowheads="1"/>
              </p:cNvSpPr>
              <p:nvPr/>
            </p:nvSpPr>
            <p:spPr bwMode="auto">
              <a:xfrm>
                <a:off x="3053" y="1700"/>
                <a:ext cx="448" cy="464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995783" name="Oval 7"/>
              <p:cNvSpPr>
                <a:spLocks noChangeArrowheads="1"/>
              </p:cNvSpPr>
              <p:nvPr/>
            </p:nvSpPr>
            <p:spPr bwMode="auto">
              <a:xfrm>
                <a:off x="2549" y="2332"/>
                <a:ext cx="448" cy="464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995784" name="Oval 8"/>
              <p:cNvSpPr>
                <a:spLocks noChangeArrowheads="1"/>
              </p:cNvSpPr>
              <p:nvPr/>
            </p:nvSpPr>
            <p:spPr bwMode="auto">
              <a:xfrm>
                <a:off x="2509" y="1124"/>
                <a:ext cx="448" cy="464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sp>
          <p:nvSpPr>
            <p:cNvPr id="1995785" name="Freeform 9"/>
            <p:cNvSpPr>
              <a:spLocks/>
            </p:cNvSpPr>
            <p:nvPr/>
          </p:nvSpPr>
          <p:spPr bwMode="auto">
            <a:xfrm>
              <a:off x="1565" y="2040"/>
              <a:ext cx="409" cy="465"/>
            </a:xfrm>
            <a:custGeom>
              <a:avLst/>
              <a:gdLst/>
              <a:ahLst/>
              <a:cxnLst>
                <a:cxn ang="0">
                  <a:pos x="296" y="440"/>
                </a:cxn>
                <a:cxn ang="0">
                  <a:pos x="104" y="464"/>
                </a:cxn>
                <a:cxn ang="0">
                  <a:pos x="0" y="288"/>
                </a:cxn>
                <a:cxn ang="0">
                  <a:pos x="48" y="32"/>
                </a:cxn>
                <a:cxn ang="0">
                  <a:pos x="296" y="0"/>
                </a:cxn>
                <a:cxn ang="0">
                  <a:pos x="408" y="184"/>
                </a:cxn>
                <a:cxn ang="0">
                  <a:pos x="408" y="184"/>
                </a:cxn>
              </a:cxnLst>
              <a:rect l="0" t="0" r="r" b="b"/>
              <a:pathLst>
                <a:path w="409" h="465">
                  <a:moveTo>
                    <a:pt x="296" y="440"/>
                  </a:moveTo>
                  <a:lnTo>
                    <a:pt x="104" y="464"/>
                  </a:lnTo>
                  <a:lnTo>
                    <a:pt x="0" y="288"/>
                  </a:lnTo>
                  <a:lnTo>
                    <a:pt x="48" y="32"/>
                  </a:lnTo>
                  <a:lnTo>
                    <a:pt x="296" y="0"/>
                  </a:lnTo>
                  <a:lnTo>
                    <a:pt x="408" y="184"/>
                  </a:lnTo>
                  <a:lnTo>
                    <a:pt x="408" y="18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995786" name="Line 10"/>
            <p:cNvSpPr>
              <a:spLocks noChangeShapeType="1"/>
            </p:cNvSpPr>
            <p:nvPr/>
          </p:nvSpPr>
          <p:spPr bwMode="auto">
            <a:xfrm>
              <a:off x="2189" y="2648"/>
              <a:ext cx="28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995787" name="Line 11"/>
            <p:cNvSpPr>
              <a:spLocks noChangeShapeType="1"/>
            </p:cNvSpPr>
            <p:nvPr/>
          </p:nvSpPr>
          <p:spPr bwMode="auto">
            <a:xfrm flipH="1" flipV="1">
              <a:off x="2293" y="2536"/>
              <a:ext cx="304" cy="2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995788" name="Line 12"/>
            <p:cNvSpPr>
              <a:spLocks noChangeShapeType="1"/>
            </p:cNvSpPr>
            <p:nvPr/>
          </p:nvSpPr>
          <p:spPr bwMode="auto">
            <a:xfrm flipV="1">
              <a:off x="2840" y="2588"/>
              <a:ext cx="240" cy="2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995789" name="Line 13"/>
            <p:cNvSpPr>
              <a:spLocks noChangeShapeType="1"/>
            </p:cNvSpPr>
            <p:nvPr/>
          </p:nvSpPr>
          <p:spPr bwMode="auto">
            <a:xfrm flipH="1" flipV="1">
              <a:off x="2733" y="2024"/>
              <a:ext cx="275" cy="2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995790" name="Line 14"/>
            <p:cNvSpPr>
              <a:spLocks noChangeShapeType="1"/>
            </p:cNvSpPr>
            <p:nvPr/>
          </p:nvSpPr>
          <p:spPr bwMode="auto">
            <a:xfrm flipH="1">
              <a:off x="2229" y="2000"/>
              <a:ext cx="272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995791" name="Line 15"/>
            <p:cNvSpPr>
              <a:spLocks noChangeShapeType="1"/>
            </p:cNvSpPr>
            <p:nvPr/>
          </p:nvSpPr>
          <p:spPr bwMode="auto">
            <a:xfrm>
              <a:off x="2861" y="1928"/>
              <a:ext cx="262" cy="2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995792" name="Freeform 16"/>
            <p:cNvSpPr>
              <a:spLocks/>
            </p:cNvSpPr>
            <p:nvPr/>
          </p:nvSpPr>
          <p:spPr bwMode="auto">
            <a:xfrm>
              <a:off x="3397" y="2128"/>
              <a:ext cx="409" cy="465"/>
            </a:xfrm>
            <a:custGeom>
              <a:avLst/>
              <a:gdLst/>
              <a:ahLst/>
              <a:cxnLst>
                <a:cxn ang="0">
                  <a:pos x="16" y="360"/>
                </a:cxn>
                <a:cxn ang="0">
                  <a:pos x="304" y="464"/>
                </a:cxn>
                <a:cxn ang="0">
                  <a:pos x="408" y="288"/>
                </a:cxn>
                <a:cxn ang="0">
                  <a:pos x="360" y="32"/>
                </a:cxn>
                <a:cxn ang="0">
                  <a:pos x="112" y="0"/>
                </a:cxn>
                <a:cxn ang="0">
                  <a:pos x="0" y="184"/>
                </a:cxn>
                <a:cxn ang="0">
                  <a:pos x="0" y="184"/>
                </a:cxn>
              </a:cxnLst>
              <a:rect l="0" t="0" r="r" b="b"/>
              <a:pathLst>
                <a:path w="409" h="465">
                  <a:moveTo>
                    <a:pt x="16" y="360"/>
                  </a:moveTo>
                  <a:lnTo>
                    <a:pt x="304" y="464"/>
                  </a:lnTo>
                  <a:lnTo>
                    <a:pt x="408" y="288"/>
                  </a:lnTo>
                  <a:lnTo>
                    <a:pt x="360" y="32"/>
                  </a:lnTo>
                  <a:lnTo>
                    <a:pt x="112" y="0"/>
                  </a:lnTo>
                  <a:lnTo>
                    <a:pt x="0" y="184"/>
                  </a:lnTo>
                  <a:lnTo>
                    <a:pt x="0" y="18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995793" name="Rectangle 17"/>
            <p:cNvSpPr>
              <a:spLocks noChangeArrowheads="1"/>
            </p:cNvSpPr>
            <p:nvPr/>
          </p:nvSpPr>
          <p:spPr bwMode="auto">
            <a:xfrm>
              <a:off x="2415" y="1714"/>
              <a:ext cx="512" cy="3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i="1" dirty="0">
                  <a:solidFill>
                    <a:srgbClr val="56127A"/>
                  </a:solidFill>
                  <a:latin typeface="Calibri"/>
                  <a:cs typeface="Calibri"/>
                </a:rPr>
                <a:t>¬take</a:t>
              </a:r>
            </a:p>
            <a:p>
              <a:pPr>
                <a:spcBef>
                  <a:spcPct val="0"/>
                </a:spcBef>
              </a:pPr>
              <a:r>
                <a:rPr lang="en-US" sz="1800" i="1" dirty="0">
                  <a:solidFill>
                    <a:srgbClr val="56127A"/>
                  </a:solidFill>
                  <a:latin typeface="Calibri"/>
                  <a:cs typeface="Calibri"/>
                </a:rPr>
                <a:t>wrong</a:t>
              </a:r>
            </a:p>
          </p:txBody>
        </p:sp>
        <p:sp>
          <p:nvSpPr>
            <p:cNvPr id="1995794" name="Rectangle 18"/>
            <p:cNvSpPr>
              <a:spLocks noChangeArrowheads="1"/>
            </p:cNvSpPr>
            <p:nvPr/>
          </p:nvSpPr>
          <p:spPr bwMode="auto">
            <a:xfrm>
              <a:off x="2012" y="1920"/>
              <a:ext cx="474" cy="18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taken</a:t>
              </a:r>
            </a:p>
          </p:txBody>
        </p:sp>
        <p:sp>
          <p:nvSpPr>
            <p:cNvPr id="1995795" name="Rectangle 19"/>
            <p:cNvSpPr>
              <a:spLocks noChangeArrowheads="1"/>
            </p:cNvSpPr>
            <p:nvPr/>
          </p:nvSpPr>
          <p:spPr bwMode="auto">
            <a:xfrm>
              <a:off x="2990" y="1836"/>
              <a:ext cx="624" cy="18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¬ taken</a:t>
              </a:r>
            </a:p>
          </p:txBody>
        </p:sp>
        <p:sp>
          <p:nvSpPr>
            <p:cNvPr id="1995796" name="Rectangle 20"/>
            <p:cNvSpPr>
              <a:spLocks noChangeArrowheads="1"/>
            </p:cNvSpPr>
            <p:nvPr/>
          </p:nvSpPr>
          <p:spPr bwMode="auto">
            <a:xfrm>
              <a:off x="1124" y="2200"/>
              <a:ext cx="474" cy="18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taken</a:t>
              </a:r>
            </a:p>
          </p:txBody>
        </p:sp>
        <p:sp>
          <p:nvSpPr>
            <p:cNvPr id="1995797" name="Rectangle 21"/>
            <p:cNvSpPr>
              <a:spLocks noChangeArrowheads="1"/>
            </p:cNvSpPr>
            <p:nvPr/>
          </p:nvSpPr>
          <p:spPr bwMode="auto">
            <a:xfrm>
              <a:off x="2412" y="2536"/>
              <a:ext cx="474" cy="18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taken</a:t>
              </a:r>
            </a:p>
          </p:txBody>
        </p:sp>
        <p:sp>
          <p:nvSpPr>
            <p:cNvPr id="1995798" name="Rectangle 22"/>
            <p:cNvSpPr>
              <a:spLocks noChangeArrowheads="1"/>
            </p:cNvSpPr>
            <p:nvPr/>
          </p:nvSpPr>
          <p:spPr bwMode="auto">
            <a:xfrm>
              <a:off x="2500" y="2120"/>
              <a:ext cx="474" cy="18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taken</a:t>
              </a:r>
            </a:p>
          </p:txBody>
        </p:sp>
        <p:sp>
          <p:nvSpPr>
            <p:cNvPr id="1995799" name="Rectangle 23"/>
            <p:cNvSpPr>
              <a:spLocks noChangeArrowheads="1"/>
            </p:cNvSpPr>
            <p:nvPr/>
          </p:nvSpPr>
          <p:spPr bwMode="auto">
            <a:xfrm>
              <a:off x="2956" y="2284"/>
              <a:ext cx="497" cy="3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i="1" dirty="0">
                  <a:solidFill>
                    <a:srgbClr val="56127A"/>
                  </a:solidFill>
                  <a:latin typeface="Calibri"/>
                  <a:cs typeface="Calibri"/>
                </a:rPr>
                <a:t>¬take</a:t>
              </a:r>
            </a:p>
            <a:p>
              <a:pPr>
                <a:spcBef>
                  <a:spcPct val="0"/>
                </a:spcBef>
              </a:pPr>
              <a:r>
                <a:rPr lang="en-US" sz="1800" i="1" dirty="0">
                  <a:solidFill>
                    <a:srgbClr val="56127A"/>
                  </a:solidFill>
                  <a:latin typeface="Calibri"/>
                  <a:cs typeface="Calibri"/>
                </a:rPr>
                <a:t>right</a:t>
              </a:r>
            </a:p>
          </p:txBody>
        </p:sp>
        <p:sp>
          <p:nvSpPr>
            <p:cNvPr id="1995800" name="Rectangle 24"/>
            <p:cNvSpPr>
              <a:spLocks noChangeArrowheads="1"/>
            </p:cNvSpPr>
            <p:nvPr/>
          </p:nvSpPr>
          <p:spPr bwMode="auto">
            <a:xfrm>
              <a:off x="1873" y="2284"/>
              <a:ext cx="415" cy="3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i="1" dirty="0">
                  <a:solidFill>
                    <a:srgbClr val="56127A"/>
                  </a:solidFill>
                  <a:latin typeface="Calibri"/>
                  <a:cs typeface="Calibri"/>
                </a:rPr>
                <a:t>take</a:t>
              </a:r>
            </a:p>
            <a:p>
              <a:pPr>
                <a:spcBef>
                  <a:spcPct val="0"/>
                </a:spcBef>
              </a:pPr>
              <a:r>
                <a:rPr lang="en-US" sz="1800" i="1" dirty="0">
                  <a:solidFill>
                    <a:srgbClr val="56127A"/>
                  </a:solidFill>
                  <a:latin typeface="Calibri"/>
                  <a:cs typeface="Calibri"/>
                </a:rPr>
                <a:t>right</a:t>
              </a:r>
            </a:p>
          </p:txBody>
        </p:sp>
        <p:sp>
          <p:nvSpPr>
            <p:cNvPr id="1995801" name="Rectangle 25"/>
            <p:cNvSpPr>
              <a:spLocks noChangeArrowheads="1"/>
            </p:cNvSpPr>
            <p:nvPr/>
          </p:nvSpPr>
          <p:spPr bwMode="auto">
            <a:xfrm>
              <a:off x="2456" y="2892"/>
              <a:ext cx="512" cy="3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i="1" dirty="0">
                  <a:solidFill>
                    <a:srgbClr val="56127A"/>
                  </a:solidFill>
                  <a:latin typeface="Calibri"/>
                  <a:cs typeface="Calibri"/>
                </a:rPr>
                <a:t>take</a:t>
              </a:r>
            </a:p>
            <a:p>
              <a:pPr>
                <a:spcBef>
                  <a:spcPct val="0"/>
                </a:spcBef>
              </a:pPr>
              <a:r>
                <a:rPr lang="en-US" sz="1800" i="1" dirty="0">
                  <a:solidFill>
                    <a:srgbClr val="56127A"/>
                  </a:solidFill>
                  <a:latin typeface="Calibri"/>
                  <a:cs typeface="Calibri"/>
                </a:rPr>
                <a:t>wrong</a:t>
              </a:r>
            </a:p>
          </p:txBody>
        </p:sp>
        <p:sp>
          <p:nvSpPr>
            <p:cNvPr id="1995802" name="Rectangle 26"/>
            <p:cNvSpPr>
              <a:spLocks noChangeArrowheads="1"/>
            </p:cNvSpPr>
            <p:nvPr/>
          </p:nvSpPr>
          <p:spPr bwMode="auto">
            <a:xfrm>
              <a:off x="3831" y="2253"/>
              <a:ext cx="624" cy="18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¬ taken</a:t>
              </a:r>
            </a:p>
          </p:txBody>
        </p:sp>
        <p:sp>
          <p:nvSpPr>
            <p:cNvPr id="1995803" name="Rectangle 27"/>
            <p:cNvSpPr>
              <a:spLocks noChangeArrowheads="1"/>
            </p:cNvSpPr>
            <p:nvPr/>
          </p:nvSpPr>
          <p:spPr bwMode="auto">
            <a:xfrm>
              <a:off x="2939" y="2711"/>
              <a:ext cx="624" cy="18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¬ taken</a:t>
              </a:r>
            </a:p>
          </p:txBody>
        </p:sp>
        <p:sp>
          <p:nvSpPr>
            <p:cNvPr id="1995804" name="Rectangle 28"/>
            <p:cNvSpPr>
              <a:spLocks noChangeArrowheads="1"/>
            </p:cNvSpPr>
            <p:nvPr/>
          </p:nvSpPr>
          <p:spPr bwMode="auto">
            <a:xfrm>
              <a:off x="1815" y="2739"/>
              <a:ext cx="624" cy="18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¬ taken</a:t>
              </a:r>
            </a:p>
          </p:txBody>
        </p:sp>
      </p:grpSp>
      <p:sp>
        <p:nvSpPr>
          <p:cNvPr id="1995805" name="Text Box 29"/>
          <p:cNvSpPr txBox="1">
            <a:spLocks noChangeArrowheads="1"/>
          </p:cNvSpPr>
          <p:nvPr/>
        </p:nvSpPr>
        <p:spPr bwMode="auto">
          <a:xfrm>
            <a:off x="639762" y="5227637"/>
            <a:ext cx="7417640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solidFill>
                  <a:srgbClr val="000000"/>
                </a:solidFill>
                <a:latin typeface="Calibri"/>
                <a:cs typeface="Calibri"/>
              </a:rPr>
              <a:t>BP state:	</a:t>
            </a:r>
            <a:endParaRPr lang="en-US" sz="2400">
              <a:solidFill>
                <a:srgbClr val="000000"/>
              </a:solidFill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	(</a:t>
            </a:r>
            <a:r>
              <a:rPr lang="en-US" sz="2400" i="1">
                <a:solidFill>
                  <a:srgbClr val="000000"/>
                </a:solidFill>
                <a:latin typeface="Calibri"/>
                <a:cs typeface="Calibri"/>
              </a:rPr>
              <a:t>predict</a:t>
            </a:r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 take/¬take) x (</a:t>
            </a:r>
            <a:r>
              <a:rPr lang="en-US" sz="2400" i="1">
                <a:solidFill>
                  <a:srgbClr val="000000"/>
                </a:solidFill>
                <a:latin typeface="Calibri"/>
                <a:cs typeface="Calibri"/>
              </a:rPr>
              <a:t>last prediction</a:t>
            </a:r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 right/wrong)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Branch History Table</a:t>
            </a:r>
          </a:p>
        </p:txBody>
      </p:sp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1FB7-FFE2-A346-9C0F-1B85D7D8530D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97827" name="Text Box 3"/>
          <p:cNvSpPr txBox="1">
            <a:spLocks noChangeArrowheads="1"/>
          </p:cNvSpPr>
          <p:nvPr/>
        </p:nvSpPr>
        <p:spPr bwMode="auto">
          <a:xfrm>
            <a:off x="450850" y="5715000"/>
            <a:ext cx="817086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4K-entry BHT, 2 bits/entry, ~80-90% correct predictions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24000" y="1066804"/>
            <a:ext cx="4837113" cy="479426"/>
            <a:chOff x="984" y="763"/>
            <a:chExt cx="3047" cy="302"/>
          </a:xfrm>
        </p:grpSpPr>
        <p:sp>
          <p:nvSpPr>
            <p:cNvPr id="1997829" name="Rectangle 5"/>
            <p:cNvSpPr>
              <a:spLocks noChangeArrowheads="1"/>
            </p:cNvSpPr>
            <p:nvPr/>
          </p:nvSpPr>
          <p:spPr bwMode="auto">
            <a:xfrm>
              <a:off x="1932" y="795"/>
              <a:ext cx="176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708" y="795"/>
              <a:ext cx="288" cy="240"/>
              <a:chOff x="3456" y="960"/>
              <a:chExt cx="288" cy="240"/>
            </a:xfrm>
          </p:grpSpPr>
          <p:sp>
            <p:nvSpPr>
              <p:cNvPr id="1997831" name="Rectangle 7"/>
              <p:cNvSpPr>
                <a:spLocks noChangeArrowheads="1"/>
              </p:cNvSpPr>
              <p:nvPr/>
            </p:nvSpPr>
            <p:spPr bwMode="auto">
              <a:xfrm>
                <a:off x="3456" y="960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997832" name="Line 8"/>
              <p:cNvSpPr>
                <a:spLocks noChangeShapeType="1"/>
              </p:cNvSpPr>
              <p:nvPr/>
            </p:nvSpPr>
            <p:spPr bwMode="auto">
              <a:xfrm flipV="1">
                <a:off x="3600" y="1104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sp>
          <p:nvSpPr>
            <p:cNvPr id="1997833" name="Text Box 9"/>
            <p:cNvSpPr txBox="1">
              <a:spLocks noChangeArrowheads="1"/>
            </p:cNvSpPr>
            <p:nvPr/>
          </p:nvSpPr>
          <p:spPr bwMode="auto">
            <a:xfrm>
              <a:off x="3672" y="763"/>
              <a:ext cx="215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997834" name="Text Box 10"/>
            <p:cNvSpPr txBox="1">
              <a:spLocks noChangeArrowheads="1"/>
            </p:cNvSpPr>
            <p:nvPr/>
          </p:nvSpPr>
          <p:spPr bwMode="auto">
            <a:xfrm>
              <a:off x="3816" y="763"/>
              <a:ext cx="215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997835" name="Text Box 11"/>
            <p:cNvSpPr txBox="1">
              <a:spLocks noChangeArrowheads="1"/>
            </p:cNvSpPr>
            <p:nvPr/>
          </p:nvSpPr>
          <p:spPr bwMode="auto">
            <a:xfrm>
              <a:off x="984" y="774"/>
              <a:ext cx="835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i="1">
                  <a:solidFill>
                    <a:srgbClr val="56127A"/>
                  </a:solidFill>
                  <a:latin typeface="Calibri"/>
                  <a:cs typeface="Calibri"/>
                </a:rPr>
                <a:t>Fetch PC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98500" y="2341563"/>
            <a:ext cx="4445000" cy="3287713"/>
            <a:chOff x="440" y="1539"/>
            <a:chExt cx="2800" cy="2071"/>
          </a:xfrm>
        </p:grpSpPr>
        <p:sp>
          <p:nvSpPr>
            <p:cNvPr id="1997837" name="Line 13"/>
            <p:cNvSpPr>
              <a:spLocks noChangeShapeType="1"/>
            </p:cNvSpPr>
            <p:nvPr/>
          </p:nvSpPr>
          <p:spPr bwMode="auto">
            <a:xfrm>
              <a:off x="2616" y="3123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997838" name="Line 14"/>
            <p:cNvSpPr>
              <a:spLocks noChangeShapeType="1"/>
            </p:cNvSpPr>
            <p:nvPr/>
          </p:nvSpPr>
          <p:spPr bwMode="auto">
            <a:xfrm>
              <a:off x="3036" y="1539"/>
              <a:ext cx="0" cy="1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997839" name="Text Box 15"/>
            <p:cNvSpPr txBox="1">
              <a:spLocks noChangeArrowheads="1"/>
            </p:cNvSpPr>
            <p:nvPr/>
          </p:nvSpPr>
          <p:spPr bwMode="auto">
            <a:xfrm>
              <a:off x="440" y="3294"/>
              <a:ext cx="758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Branch?</a:t>
              </a:r>
            </a:p>
          </p:txBody>
        </p:sp>
        <p:sp>
          <p:nvSpPr>
            <p:cNvPr id="1997840" name="Line 16"/>
            <p:cNvSpPr>
              <a:spLocks noChangeShapeType="1"/>
            </p:cNvSpPr>
            <p:nvPr/>
          </p:nvSpPr>
          <p:spPr bwMode="auto">
            <a:xfrm>
              <a:off x="888" y="2595"/>
              <a:ext cx="0" cy="6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997841" name="Freeform 17"/>
            <p:cNvSpPr>
              <a:spLocks/>
            </p:cNvSpPr>
            <p:nvPr/>
          </p:nvSpPr>
          <p:spPr bwMode="auto">
            <a:xfrm>
              <a:off x="1944" y="2787"/>
              <a:ext cx="1296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4" y="0"/>
                </a:cxn>
                <a:cxn ang="0">
                  <a:pos x="672" y="96"/>
                </a:cxn>
                <a:cxn ang="0">
                  <a:pos x="720" y="0"/>
                </a:cxn>
                <a:cxn ang="0">
                  <a:pos x="1296" y="0"/>
                </a:cxn>
                <a:cxn ang="0">
                  <a:pos x="1152" y="336"/>
                </a:cxn>
                <a:cxn ang="0">
                  <a:pos x="144" y="336"/>
                </a:cxn>
                <a:cxn ang="0">
                  <a:pos x="0" y="0"/>
                </a:cxn>
              </a:cxnLst>
              <a:rect l="0" t="0" r="r" b="b"/>
              <a:pathLst>
                <a:path w="1296" h="336">
                  <a:moveTo>
                    <a:pt x="0" y="0"/>
                  </a:moveTo>
                  <a:lnTo>
                    <a:pt x="624" y="0"/>
                  </a:lnTo>
                  <a:lnTo>
                    <a:pt x="672" y="96"/>
                  </a:lnTo>
                  <a:lnTo>
                    <a:pt x="720" y="0"/>
                  </a:lnTo>
                  <a:lnTo>
                    <a:pt x="1296" y="0"/>
                  </a:lnTo>
                  <a:lnTo>
                    <a:pt x="1152" y="336"/>
                  </a:lnTo>
                  <a:lnTo>
                    <a:pt x="144" y="3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997842" name="Line 18"/>
            <p:cNvSpPr>
              <a:spLocks noChangeShapeType="1"/>
            </p:cNvSpPr>
            <p:nvPr/>
          </p:nvSpPr>
          <p:spPr bwMode="auto">
            <a:xfrm>
              <a:off x="2184" y="259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997843" name="Text Box 19"/>
            <p:cNvSpPr txBox="1">
              <a:spLocks noChangeArrowheads="1"/>
            </p:cNvSpPr>
            <p:nvPr/>
          </p:nvSpPr>
          <p:spPr bwMode="auto">
            <a:xfrm>
              <a:off x="2126" y="3319"/>
              <a:ext cx="871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Target PC</a:t>
              </a:r>
            </a:p>
          </p:txBody>
        </p:sp>
        <p:sp>
          <p:nvSpPr>
            <p:cNvPr id="1997844" name="Text Box 20"/>
            <p:cNvSpPr txBox="1">
              <a:spLocks noChangeArrowheads="1"/>
            </p:cNvSpPr>
            <p:nvPr/>
          </p:nvSpPr>
          <p:spPr bwMode="auto">
            <a:xfrm>
              <a:off x="2484" y="2887"/>
              <a:ext cx="213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+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52400" y="1617663"/>
            <a:ext cx="5695950" cy="2400300"/>
            <a:chOff x="96" y="1083"/>
            <a:chExt cx="3588" cy="1512"/>
          </a:xfrm>
        </p:grpSpPr>
        <p:sp>
          <p:nvSpPr>
            <p:cNvPr id="1997846" name="Rectangle 22"/>
            <p:cNvSpPr>
              <a:spLocks noChangeArrowheads="1"/>
            </p:cNvSpPr>
            <p:nvPr/>
          </p:nvSpPr>
          <p:spPr bwMode="auto">
            <a:xfrm>
              <a:off x="444" y="1300"/>
              <a:ext cx="1872" cy="77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I-Cache</a:t>
              </a:r>
            </a:p>
          </p:txBody>
        </p:sp>
        <p:sp>
          <p:nvSpPr>
            <p:cNvPr id="1997847" name="Freeform 23"/>
            <p:cNvSpPr>
              <a:spLocks/>
            </p:cNvSpPr>
            <p:nvPr/>
          </p:nvSpPr>
          <p:spPr bwMode="auto">
            <a:xfrm>
              <a:off x="2316" y="1300"/>
              <a:ext cx="720" cy="239"/>
            </a:xfrm>
            <a:custGeom>
              <a:avLst/>
              <a:gdLst/>
              <a:ahLst/>
              <a:cxnLst>
                <a:cxn ang="0">
                  <a:pos x="720" y="0"/>
                </a:cxn>
                <a:cxn ang="0">
                  <a:pos x="720" y="384"/>
                </a:cxn>
                <a:cxn ang="0">
                  <a:pos x="0" y="384"/>
                </a:cxn>
              </a:cxnLst>
              <a:rect l="0" t="0" r="r" b="b"/>
              <a:pathLst>
                <a:path w="720" h="384">
                  <a:moveTo>
                    <a:pt x="720" y="0"/>
                  </a:moveTo>
                  <a:lnTo>
                    <a:pt x="720" y="384"/>
                  </a:lnTo>
                  <a:lnTo>
                    <a:pt x="0" y="384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997848" name="Rectangle 24"/>
            <p:cNvSpPr>
              <a:spLocks noChangeArrowheads="1"/>
            </p:cNvSpPr>
            <p:nvPr/>
          </p:nvSpPr>
          <p:spPr bwMode="auto">
            <a:xfrm>
              <a:off x="408" y="2331"/>
              <a:ext cx="912" cy="2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Opcode</a:t>
              </a:r>
            </a:p>
          </p:txBody>
        </p:sp>
        <p:sp>
          <p:nvSpPr>
            <p:cNvPr id="1997849" name="Rectangle 25"/>
            <p:cNvSpPr>
              <a:spLocks noChangeArrowheads="1"/>
            </p:cNvSpPr>
            <p:nvPr/>
          </p:nvSpPr>
          <p:spPr bwMode="auto">
            <a:xfrm>
              <a:off x="1560" y="2331"/>
              <a:ext cx="960" cy="2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offset</a:t>
              </a:r>
            </a:p>
          </p:txBody>
        </p:sp>
        <p:sp>
          <p:nvSpPr>
            <p:cNvPr id="1997850" name="Line 26"/>
            <p:cNvSpPr>
              <a:spLocks noChangeShapeType="1"/>
            </p:cNvSpPr>
            <p:nvPr/>
          </p:nvSpPr>
          <p:spPr bwMode="auto">
            <a:xfrm>
              <a:off x="1464" y="2071"/>
              <a:ext cx="0" cy="2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997851" name="Rectangle 27"/>
            <p:cNvSpPr>
              <a:spLocks noChangeArrowheads="1"/>
            </p:cNvSpPr>
            <p:nvPr/>
          </p:nvSpPr>
          <p:spPr bwMode="auto">
            <a:xfrm>
              <a:off x="1320" y="2331"/>
              <a:ext cx="240" cy="2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997852" name="AutoShape 28"/>
            <p:cNvSpPr>
              <a:spLocks/>
            </p:cNvSpPr>
            <p:nvPr/>
          </p:nvSpPr>
          <p:spPr bwMode="auto">
            <a:xfrm rot="5400000">
              <a:off x="2699" y="316"/>
              <a:ext cx="217" cy="1752"/>
            </a:xfrm>
            <a:prstGeom prst="rightBrace">
              <a:avLst>
                <a:gd name="adj1" fmla="val 67281"/>
                <a:gd name="adj2" fmla="val 3681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997853" name="Text Box 29"/>
            <p:cNvSpPr txBox="1">
              <a:spLocks noChangeArrowheads="1"/>
            </p:cNvSpPr>
            <p:nvPr/>
          </p:nvSpPr>
          <p:spPr bwMode="auto">
            <a:xfrm>
              <a:off x="96" y="2080"/>
              <a:ext cx="1006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i="1" dirty="0">
                  <a:solidFill>
                    <a:srgbClr val="56127A"/>
                  </a:solidFill>
                  <a:latin typeface="Calibri"/>
                  <a:cs typeface="Calibri"/>
                </a:rPr>
                <a:t>Instruction</a:t>
              </a:r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4895850" y="1117600"/>
            <a:ext cx="4087813" cy="4471988"/>
            <a:chOff x="3084" y="768"/>
            <a:chExt cx="2575" cy="2817"/>
          </a:xfrm>
        </p:grpSpPr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3276" y="1251"/>
              <a:ext cx="960" cy="408"/>
              <a:chOff x="3276" y="1251"/>
              <a:chExt cx="960" cy="408"/>
            </a:xfrm>
          </p:grpSpPr>
          <p:sp>
            <p:nvSpPr>
              <p:cNvPr id="1997856" name="AutoShape 32"/>
              <p:cNvSpPr>
                <a:spLocks/>
              </p:cNvSpPr>
              <p:nvPr/>
            </p:nvSpPr>
            <p:spPr bwMode="auto">
              <a:xfrm rot="5400000">
                <a:off x="3408" y="1119"/>
                <a:ext cx="144" cy="408"/>
              </a:xfrm>
              <a:prstGeom prst="rightBrace">
                <a:avLst>
                  <a:gd name="adj1" fmla="val 23611"/>
                  <a:gd name="adj2" fmla="val 54167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997857" name="Freeform 33"/>
              <p:cNvSpPr>
                <a:spLocks/>
              </p:cNvSpPr>
              <p:nvPr/>
            </p:nvSpPr>
            <p:spPr bwMode="auto">
              <a:xfrm>
                <a:off x="3468" y="1323"/>
                <a:ext cx="768" cy="3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36"/>
                  </a:cxn>
                  <a:cxn ang="0">
                    <a:pos x="768" y="336"/>
                  </a:cxn>
                </a:cxnLst>
                <a:rect l="0" t="0" r="r" b="b"/>
                <a:pathLst>
                  <a:path w="768" h="336">
                    <a:moveTo>
                      <a:pt x="0" y="0"/>
                    </a:moveTo>
                    <a:lnTo>
                      <a:pt x="0" y="336"/>
                    </a:lnTo>
                    <a:lnTo>
                      <a:pt x="768" y="336"/>
                    </a:ln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997858" name="Line 34"/>
              <p:cNvSpPr>
                <a:spLocks noChangeShapeType="1"/>
              </p:cNvSpPr>
              <p:nvPr/>
            </p:nvSpPr>
            <p:spPr bwMode="auto">
              <a:xfrm flipV="1">
                <a:off x="3420" y="1419"/>
                <a:ext cx="144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997859" name="Text Box 35"/>
              <p:cNvSpPr txBox="1">
                <a:spLocks noChangeArrowheads="1"/>
              </p:cNvSpPr>
              <p:nvPr/>
            </p:nvSpPr>
            <p:spPr bwMode="auto">
              <a:xfrm>
                <a:off x="3602" y="1327"/>
                <a:ext cx="205" cy="2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400">
                    <a:solidFill>
                      <a:srgbClr val="56127A"/>
                    </a:solidFill>
                    <a:latin typeface="Calibri"/>
                    <a:cs typeface="Calibri"/>
                  </a:rPr>
                  <a:t>k</a:t>
                </a:r>
              </a:p>
            </p:txBody>
          </p:sp>
        </p:grpSp>
        <p:sp>
          <p:nvSpPr>
            <p:cNvPr id="1997860" name="Text Box 36"/>
            <p:cNvSpPr txBox="1">
              <a:spLocks noChangeArrowheads="1"/>
            </p:cNvSpPr>
            <p:nvPr/>
          </p:nvSpPr>
          <p:spPr bwMode="auto">
            <a:xfrm>
              <a:off x="3084" y="1611"/>
              <a:ext cx="1248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i="1">
                  <a:solidFill>
                    <a:srgbClr val="56127A"/>
                  </a:solidFill>
                  <a:latin typeface="Calibri"/>
                  <a:cs typeface="Calibri"/>
                </a:rPr>
                <a:t>BHT Index</a:t>
              </a:r>
            </a:p>
          </p:txBody>
        </p:sp>
        <p:sp>
          <p:nvSpPr>
            <p:cNvPr id="1997861" name="Text Box 37"/>
            <p:cNvSpPr txBox="1">
              <a:spLocks noChangeArrowheads="1"/>
            </p:cNvSpPr>
            <p:nvPr/>
          </p:nvSpPr>
          <p:spPr bwMode="auto">
            <a:xfrm>
              <a:off x="4584" y="1350"/>
              <a:ext cx="1075" cy="7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i="1">
                  <a:solidFill>
                    <a:srgbClr val="56127A"/>
                  </a:solidFill>
                  <a:latin typeface="Calibri"/>
                  <a:cs typeface="Calibri"/>
                </a:rPr>
                <a:t>2</a:t>
              </a:r>
              <a:r>
                <a:rPr lang="en-US" sz="2400" i="1" baseline="30000">
                  <a:solidFill>
                    <a:srgbClr val="56127A"/>
                  </a:solidFill>
                  <a:latin typeface="Calibri"/>
                  <a:cs typeface="Calibri"/>
                </a:rPr>
                <a:t>k</a:t>
              </a:r>
              <a:r>
                <a:rPr lang="en-US" sz="2400" i="1">
                  <a:solidFill>
                    <a:srgbClr val="56127A"/>
                  </a:solidFill>
                  <a:latin typeface="Calibri"/>
                  <a:cs typeface="Calibri"/>
                </a:rPr>
                <a:t>-entry</a:t>
              </a:r>
            </a:p>
            <a:p>
              <a:pPr algn="l">
                <a:spcBef>
                  <a:spcPct val="0"/>
                </a:spcBef>
              </a:pPr>
              <a:r>
                <a:rPr lang="en-US" sz="2400" i="1">
                  <a:solidFill>
                    <a:srgbClr val="56127A"/>
                  </a:solidFill>
                  <a:latin typeface="Calibri"/>
                  <a:cs typeface="Calibri"/>
                </a:rPr>
                <a:t>BHT,</a:t>
              </a:r>
            </a:p>
            <a:p>
              <a:pPr algn="l">
                <a:spcBef>
                  <a:spcPct val="0"/>
                </a:spcBef>
              </a:pPr>
              <a:r>
                <a:rPr lang="en-US" sz="2400" i="1">
                  <a:solidFill>
                    <a:srgbClr val="56127A"/>
                  </a:solidFill>
                  <a:latin typeface="Calibri"/>
                  <a:cs typeface="Calibri"/>
                </a:rPr>
                <a:t>2 bits/entry</a:t>
              </a:r>
            </a:p>
          </p:txBody>
        </p:sp>
        <p:sp>
          <p:nvSpPr>
            <p:cNvPr id="1997862" name="Text Box 38"/>
            <p:cNvSpPr txBox="1">
              <a:spLocks noChangeArrowheads="1"/>
            </p:cNvSpPr>
            <p:nvPr/>
          </p:nvSpPr>
          <p:spPr bwMode="auto">
            <a:xfrm>
              <a:off x="3602" y="3294"/>
              <a:ext cx="1325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Taken/¬Taken?</a:t>
              </a:r>
            </a:p>
          </p:txBody>
        </p:sp>
        <p:grpSp>
          <p:nvGrpSpPr>
            <p:cNvPr id="8" name="Group 39"/>
            <p:cNvGrpSpPr>
              <a:grpSpLocks/>
            </p:cNvGrpSpPr>
            <p:nvPr/>
          </p:nvGrpSpPr>
          <p:grpSpPr bwMode="auto">
            <a:xfrm>
              <a:off x="4284" y="1035"/>
              <a:ext cx="288" cy="2280"/>
              <a:chOff x="4284" y="1035"/>
              <a:chExt cx="288" cy="2280"/>
            </a:xfrm>
          </p:grpSpPr>
          <p:grpSp>
            <p:nvGrpSpPr>
              <p:cNvPr id="9" name="Group 40"/>
              <p:cNvGrpSpPr>
                <a:grpSpLocks/>
              </p:cNvGrpSpPr>
              <p:nvPr/>
            </p:nvGrpSpPr>
            <p:grpSpPr bwMode="auto">
              <a:xfrm>
                <a:off x="4284" y="1035"/>
                <a:ext cx="288" cy="240"/>
                <a:chOff x="2352" y="576"/>
                <a:chExt cx="288" cy="240"/>
              </a:xfrm>
            </p:grpSpPr>
            <p:sp>
              <p:nvSpPr>
                <p:cNvPr id="1997865" name="Rectangle 41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997866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0" name="Group 43"/>
              <p:cNvGrpSpPr>
                <a:grpSpLocks/>
              </p:cNvGrpSpPr>
              <p:nvPr/>
            </p:nvGrpSpPr>
            <p:grpSpPr bwMode="auto">
              <a:xfrm>
                <a:off x="4284" y="1275"/>
                <a:ext cx="288" cy="240"/>
                <a:chOff x="2352" y="576"/>
                <a:chExt cx="288" cy="240"/>
              </a:xfrm>
            </p:grpSpPr>
            <p:sp>
              <p:nvSpPr>
                <p:cNvPr id="1997868" name="Rectangle 44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997869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1" name="Group 46"/>
              <p:cNvGrpSpPr>
                <a:grpSpLocks/>
              </p:cNvGrpSpPr>
              <p:nvPr/>
            </p:nvGrpSpPr>
            <p:grpSpPr bwMode="auto">
              <a:xfrm>
                <a:off x="4284" y="1515"/>
                <a:ext cx="288" cy="240"/>
                <a:chOff x="2352" y="576"/>
                <a:chExt cx="288" cy="240"/>
              </a:xfrm>
            </p:grpSpPr>
            <p:sp>
              <p:nvSpPr>
                <p:cNvPr id="1997871" name="Rectangle 47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997872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12" name="Group 49"/>
              <p:cNvGrpSpPr>
                <a:grpSpLocks/>
              </p:cNvGrpSpPr>
              <p:nvPr/>
            </p:nvGrpSpPr>
            <p:grpSpPr bwMode="auto">
              <a:xfrm>
                <a:off x="4284" y="2715"/>
                <a:ext cx="288" cy="240"/>
                <a:chOff x="2352" y="576"/>
                <a:chExt cx="288" cy="240"/>
              </a:xfrm>
            </p:grpSpPr>
            <p:sp>
              <p:nvSpPr>
                <p:cNvPr id="1997874" name="Rectangle 50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  <p:sp>
              <p:nvSpPr>
                <p:cNvPr id="1997875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Calibri"/>
                    <a:cs typeface="Calibri"/>
                  </a:endParaRPr>
                </a:p>
              </p:txBody>
            </p:sp>
          </p:grpSp>
          <p:sp>
            <p:nvSpPr>
              <p:cNvPr id="1997876" name="Line 52"/>
              <p:cNvSpPr>
                <a:spLocks noChangeShapeType="1"/>
              </p:cNvSpPr>
              <p:nvPr/>
            </p:nvSpPr>
            <p:spPr bwMode="auto">
              <a:xfrm>
                <a:off x="4375" y="2955"/>
                <a:ext cx="0" cy="36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997877" name="Line 53"/>
              <p:cNvSpPr>
                <a:spLocks noChangeShapeType="1"/>
              </p:cNvSpPr>
              <p:nvPr/>
            </p:nvSpPr>
            <p:spPr bwMode="auto">
              <a:xfrm>
                <a:off x="4284" y="1755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997878" name="Line 54"/>
              <p:cNvSpPr>
                <a:spLocks noChangeShapeType="1"/>
              </p:cNvSpPr>
              <p:nvPr/>
            </p:nvSpPr>
            <p:spPr bwMode="auto">
              <a:xfrm flipV="1">
                <a:off x="4284" y="2471"/>
                <a:ext cx="0" cy="2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997879" name="Line 55"/>
              <p:cNvSpPr>
                <a:spLocks noChangeShapeType="1"/>
              </p:cNvSpPr>
              <p:nvPr/>
            </p:nvSpPr>
            <p:spPr bwMode="auto">
              <a:xfrm flipV="1">
                <a:off x="4572" y="2595"/>
                <a:ext cx="0" cy="1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997880" name="Line 56"/>
              <p:cNvSpPr>
                <a:spLocks noChangeShapeType="1"/>
              </p:cNvSpPr>
              <p:nvPr/>
            </p:nvSpPr>
            <p:spPr bwMode="auto">
              <a:xfrm>
                <a:off x="4572" y="1755"/>
                <a:ext cx="0" cy="3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997881" name="Line 57"/>
              <p:cNvSpPr>
                <a:spLocks noChangeShapeType="1"/>
              </p:cNvSpPr>
              <p:nvPr/>
            </p:nvSpPr>
            <p:spPr bwMode="auto">
              <a:xfrm>
                <a:off x="4428" y="1899"/>
                <a:ext cx="0" cy="6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sp>
          <p:nvSpPr>
            <p:cNvPr id="1997882" name="Line 58"/>
            <p:cNvSpPr>
              <a:spLocks noChangeShapeType="1"/>
            </p:cNvSpPr>
            <p:nvPr/>
          </p:nvSpPr>
          <p:spPr bwMode="auto">
            <a:xfrm>
              <a:off x="3216" y="768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9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9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7827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98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Exploiting Spatial Correlation</a:t>
            </a:r>
            <a:r>
              <a:rPr lang="en-US" sz="2000"/>
              <a:t/>
            </a:r>
            <a:br>
              <a:rPr lang="en-US" sz="2000"/>
            </a:br>
            <a:r>
              <a:rPr lang="en-US" sz="2000" i="1"/>
              <a:t>Yeh and Patt, 1992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E4B2-67D6-FE4E-950D-C145D4BA0DE8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99875" name="Rectangle 3"/>
          <p:cNvSpPr>
            <a:spLocks noChangeArrowheads="1"/>
          </p:cNvSpPr>
          <p:nvPr/>
        </p:nvSpPr>
        <p:spPr bwMode="auto">
          <a:xfrm>
            <a:off x="609600" y="4114800"/>
            <a:ext cx="8169275" cy="18440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3200" i="1" dirty="0">
                <a:solidFill>
                  <a:srgbClr val="000000"/>
                </a:solidFill>
                <a:latin typeface="Calibri"/>
                <a:cs typeface="Calibri"/>
              </a:rPr>
              <a:t>History register, </a:t>
            </a:r>
            <a:r>
              <a:rPr lang="en-US" sz="3200" dirty="0">
                <a:solidFill>
                  <a:srgbClr val="000000"/>
                </a:solidFill>
                <a:latin typeface="Calibri"/>
                <a:cs typeface="Calibri"/>
              </a:rPr>
              <a:t>H, records the direction of the last N branches executed by the processor</a:t>
            </a:r>
          </a:p>
          <a:p>
            <a:pPr algn="l">
              <a:spcBef>
                <a:spcPct val="0"/>
              </a:spcBef>
            </a:pPr>
            <a:endParaRPr lang="en-US" sz="1800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endParaRPr lang="en-US" sz="32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999876" name="Text Box 4"/>
          <p:cNvSpPr txBox="1">
            <a:spLocks noChangeArrowheads="1"/>
          </p:cNvSpPr>
          <p:nvPr/>
        </p:nvSpPr>
        <p:spPr bwMode="auto">
          <a:xfrm>
            <a:off x="2514600" y="990600"/>
            <a:ext cx="4063282" cy="181588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 b="1" dirty="0">
                <a:solidFill>
                  <a:srgbClr val="000000"/>
                </a:solidFill>
                <a:latin typeface="Courier"/>
                <a:cs typeface="Courier"/>
              </a:rPr>
              <a:t>if (x[</a:t>
            </a:r>
            <a:r>
              <a:rPr lang="en-US" sz="2800" b="1" dirty="0" err="1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urier"/>
                <a:cs typeface="Courier"/>
              </a:rPr>
              <a:t>] &lt; 7) then</a:t>
            </a:r>
          </a:p>
          <a:p>
            <a:pPr algn="l">
              <a:spcBef>
                <a:spcPct val="0"/>
              </a:spcBef>
            </a:pPr>
            <a:r>
              <a:rPr lang="en-US" sz="2800" b="1" dirty="0">
                <a:solidFill>
                  <a:srgbClr val="000000"/>
                </a:solidFill>
                <a:latin typeface="Courier"/>
                <a:cs typeface="Courier"/>
              </a:rPr>
              <a:t>	y += 1;</a:t>
            </a:r>
          </a:p>
          <a:p>
            <a:pPr algn="l">
              <a:spcBef>
                <a:spcPct val="0"/>
              </a:spcBef>
            </a:pPr>
            <a:r>
              <a:rPr lang="en-US" sz="2800" b="1" dirty="0">
                <a:solidFill>
                  <a:srgbClr val="000000"/>
                </a:solidFill>
                <a:latin typeface="Courier"/>
                <a:cs typeface="Courier"/>
              </a:rPr>
              <a:t>if (x[</a:t>
            </a:r>
            <a:r>
              <a:rPr lang="en-US" sz="2800" b="1" dirty="0" err="1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urier"/>
                <a:cs typeface="Courier"/>
              </a:rPr>
              <a:t>] &lt; 5) then</a:t>
            </a:r>
          </a:p>
          <a:p>
            <a:pPr algn="l">
              <a:spcBef>
                <a:spcPct val="0"/>
              </a:spcBef>
            </a:pPr>
            <a:r>
              <a:rPr lang="en-US" sz="2800" b="1" dirty="0">
                <a:solidFill>
                  <a:srgbClr val="000000"/>
                </a:solidFill>
                <a:latin typeface="Courier"/>
                <a:cs typeface="Courier"/>
              </a:rPr>
              <a:t>	c -= 4;</a:t>
            </a:r>
          </a:p>
        </p:txBody>
      </p:sp>
      <p:sp>
        <p:nvSpPr>
          <p:cNvPr id="1999877" name="Rectangle 5"/>
          <p:cNvSpPr>
            <a:spLocks noChangeArrowheads="1"/>
          </p:cNvSpPr>
          <p:nvPr/>
        </p:nvSpPr>
        <p:spPr bwMode="auto">
          <a:xfrm>
            <a:off x="609600" y="2895600"/>
            <a:ext cx="8169275" cy="107465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3200" dirty="0">
                <a:solidFill>
                  <a:srgbClr val="000000"/>
                </a:solidFill>
                <a:latin typeface="Calibri"/>
                <a:cs typeface="Calibri"/>
              </a:rPr>
              <a:t>If first condition false, second condition also false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9875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19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Two-Level Branch Predictor</a:t>
            </a:r>
            <a:endParaRPr lang="en-US" sz="2000" i="1"/>
          </a:p>
        </p:txBody>
      </p:sp>
      <p:sp>
        <p:nvSpPr>
          <p:cNvPr id="1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74EB-72D2-3E43-AFE2-3AAC741E5822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001923" name="Rectangle 3"/>
          <p:cNvSpPr>
            <a:spLocks noChangeArrowheads="1"/>
          </p:cNvSpPr>
          <p:nvPr/>
        </p:nvSpPr>
        <p:spPr bwMode="auto">
          <a:xfrm>
            <a:off x="1371600" y="762000"/>
            <a:ext cx="5936272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Calibri"/>
                <a:cs typeface="Calibri"/>
              </a:rPr>
              <a:t>Pentium Pro uses the result from the last two branches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Calibri"/>
                <a:cs typeface="Calibri"/>
              </a:rPr>
              <a:t>to select one of the four sets of BHT bits (~95% correct)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648200" y="1739900"/>
            <a:ext cx="457200" cy="3619500"/>
            <a:chOff x="4284" y="1035"/>
            <a:chExt cx="288" cy="228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284" y="1035"/>
              <a:ext cx="288" cy="240"/>
              <a:chOff x="2352" y="576"/>
              <a:chExt cx="288" cy="240"/>
            </a:xfrm>
          </p:grpSpPr>
          <p:sp>
            <p:nvSpPr>
              <p:cNvPr id="2001926" name="Rectangle 6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2001927" name="Line 7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4284" y="1275"/>
              <a:ext cx="288" cy="240"/>
              <a:chOff x="2352" y="576"/>
              <a:chExt cx="288" cy="240"/>
            </a:xfrm>
          </p:grpSpPr>
          <p:sp>
            <p:nvSpPr>
              <p:cNvPr id="2001929" name="Rectangle 9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2001930" name="Line 10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4284" y="1515"/>
              <a:ext cx="288" cy="240"/>
              <a:chOff x="2352" y="576"/>
              <a:chExt cx="288" cy="240"/>
            </a:xfrm>
          </p:grpSpPr>
          <p:sp>
            <p:nvSpPr>
              <p:cNvPr id="2001932" name="Rectangle 12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2001933" name="Line 13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4284" y="2715"/>
              <a:ext cx="288" cy="240"/>
              <a:chOff x="2352" y="576"/>
              <a:chExt cx="288" cy="240"/>
            </a:xfrm>
          </p:grpSpPr>
          <p:sp>
            <p:nvSpPr>
              <p:cNvPr id="2001935" name="Rectangle 15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2001936" name="Line 16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sp>
          <p:nvSpPr>
            <p:cNvPr id="2001937" name="Line 17"/>
            <p:cNvSpPr>
              <a:spLocks noChangeShapeType="1"/>
            </p:cNvSpPr>
            <p:nvPr/>
          </p:nvSpPr>
          <p:spPr bwMode="auto">
            <a:xfrm>
              <a:off x="4375" y="2955"/>
              <a:ext cx="0" cy="3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001938" name="Line 18"/>
            <p:cNvSpPr>
              <a:spLocks noChangeShapeType="1"/>
            </p:cNvSpPr>
            <p:nvPr/>
          </p:nvSpPr>
          <p:spPr bwMode="auto">
            <a:xfrm>
              <a:off x="4284" y="1755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001939" name="Line 19"/>
            <p:cNvSpPr>
              <a:spLocks noChangeShapeType="1"/>
            </p:cNvSpPr>
            <p:nvPr/>
          </p:nvSpPr>
          <p:spPr bwMode="auto">
            <a:xfrm flipV="1">
              <a:off x="4284" y="2471"/>
              <a:ext cx="0" cy="2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001940" name="Line 20"/>
            <p:cNvSpPr>
              <a:spLocks noChangeShapeType="1"/>
            </p:cNvSpPr>
            <p:nvPr/>
          </p:nvSpPr>
          <p:spPr bwMode="auto">
            <a:xfrm flipV="1">
              <a:off x="4572" y="2595"/>
              <a:ext cx="0" cy="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001941" name="Line 21"/>
            <p:cNvSpPr>
              <a:spLocks noChangeShapeType="1"/>
            </p:cNvSpPr>
            <p:nvPr/>
          </p:nvSpPr>
          <p:spPr bwMode="auto">
            <a:xfrm>
              <a:off x="4572" y="1755"/>
              <a:ext cx="0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001942" name="Line 22"/>
            <p:cNvSpPr>
              <a:spLocks noChangeShapeType="1"/>
            </p:cNvSpPr>
            <p:nvPr/>
          </p:nvSpPr>
          <p:spPr bwMode="auto">
            <a:xfrm>
              <a:off x="4428" y="1899"/>
              <a:ext cx="0" cy="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</p:grp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5486400" y="1739900"/>
            <a:ext cx="457200" cy="3619500"/>
            <a:chOff x="3456" y="1344"/>
            <a:chExt cx="288" cy="2280"/>
          </a:xfrm>
        </p:grpSpPr>
        <p:grpSp>
          <p:nvGrpSpPr>
            <p:cNvPr id="8" name="Group 24"/>
            <p:cNvGrpSpPr>
              <a:grpSpLocks/>
            </p:cNvGrpSpPr>
            <p:nvPr/>
          </p:nvGrpSpPr>
          <p:grpSpPr bwMode="auto">
            <a:xfrm>
              <a:off x="3456" y="1344"/>
              <a:ext cx="288" cy="240"/>
              <a:chOff x="3456" y="1344"/>
              <a:chExt cx="288" cy="240"/>
            </a:xfrm>
          </p:grpSpPr>
          <p:sp>
            <p:nvSpPr>
              <p:cNvPr id="2001945" name="Rectangle 25"/>
              <p:cNvSpPr>
                <a:spLocks noChangeArrowheads="1"/>
              </p:cNvSpPr>
              <p:nvPr/>
            </p:nvSpPr>
            <p:spPr bwMode="auto">
              <a:xfrm>
                <a:off x="3456" y="1344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2001946" name="Line 26"/>
              <p:cNvSpPr>
                <a:spLocks noChangeShapeType="1"/>
              </p:cNvSpPr>
              <p:nvPr/>
            </p:nvSpPr>
            <p:spPr bwMode="auto">
              <a:xfrm flipV="1">
                <a:off x="3600" y="1488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grpSp>
          <p:nvGrpSpPr>
            <p:cNvPr id="9" name="Group 27"/>
            <p:cNvGrpSpPr>
              <a:grpSpLocks/>
            </p:cNvGrpSpPr>
            <p:nvPr/>
          </p:nvGrpSpPr>
          <p:grpSpPr bwMode="auto">
            <a:xfrm>
              <a:off x="3456" y="1584"/>
              <a:ext cx="288" cy="240"/>
              <a:chOff x="3456" y="1584"/>
              <a:chExt cx="288" cy="240"/>
            </a:xfrm>
          </p:grpSpPr>
          <p:sp>
            <p:nvSpPr>
              <p:cNvPr id="2001948" name="Rectangle 28"/>
              <p:cNvSpPr>
                <a:spLocks noChangeArrowheads="1"/>
              </p:cNvSpPr>
              <p:nvPr/>
            </p:nvSpPr>
            <p:spPr bwMode="auto">
              <a:xfrm>
                <a:off x="3456" y="1584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2001949" name="Line 29"/>
              <p:cNvSpPr>
                <a:spLocks noChangeShapeType="1"/>
              </p:cNvSpPr>
              <p:nvPr/>
            </p:nvSpPr>
            <p:spPr bwMode="auto">
              <a:xfrm flipV="1">
                <a:off x="3600" y="1728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grpSp>
          <p:nvGrpSpPr>
            <p:cNvPr id="10" name="Group 30"/>
            <p:cNvGrpSpPr>
              <a:grpSpLocks/>
            </p:cNvGrpSpPr>
            <p:nvPr/>
          </p:nvGrpSpPr>
          <p:grpSpPr bwMode="auto">
            <a:xfrm>
              <a:off x="3456" y="1824"/>
              <a:ext cx="288" cy="240"/>
              <a:chOff x="3456" y="1824"/>
              <a:chExt cx="288" cy="240"/>
            </a:xfrm>
          </p:grpSpPr>
          <p:sp>
            <p:nvSpPr>
              <p:cNvPr id="2001951" name="Rectangle 31"/>
              <p:cNvSpPr>
                <a:spLocks noChangeArrowheads="1"/>
              </p:cNvSpPr>
              <p:nvPr/>
            </p:nvSpPr>
            <p:spPr bwMode="auto">
              <a:xfrm>
                <a:off x="3456" y="1824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2001952" name="Line 32"/>
              <p:cNvSpPr>
                <a:spLocks noChangeShapeType="1"/>
              </p:cNvSpPr>
              <p:nvPr/>
            </p:nvSpPr>
            <p:spPr bwMode="auto">
              <a:xfrm flipV="1">
                <a:off x="3600" y="1968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grpSp>
          <p:nvGrpSpPr>
            <p:cNvPr id="11" name="Group 33"/>
            <p:cNvGrpSpPr>
              <a:grpSpLocks/>
            </p:cNvGrpSpPr>
            <p:nvPr/>
          </p:nvGrpSpPr>
          <p:grpSpPr bwMode="auto">
            <a:xfrm>
              <a:off x="3456" y="3024"/>
              <a:ext cx="288" cy="240"/>
              <a:chOff x="3456" y="3024"/>
              <a:chExt cx="288" cy="240"/>
            </a:xfrm>
          </p:grpSpPr>
          <p:sp>
            <p:nvSpPr>
              <p:cNvPr id="2001954" name="Rectangle 34"/>
              <p:cNvSpPr>
                <a:spLocks noChangeArrowheads="1"/>
              </p:cNvSpPr>
              <p:nvPr/>
            </p:nvSpPr>
            <p:spPr bwMode="auto">
              <a:xfrm>
                <a:off x="3456" y="3024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2001955" name="Line 35"/>
              <p:cNvSpPr>
                <a:spLocks noChangeShapeType="1"/>
              </p:cNvSpPr>
              <p:nvPr/>
            </p:nvSpPr>
            <p:spPr bwMode="auto">
              <a:xfrm flipV="1">
                <a:off x="3600" y="3168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sp>
          <p:nvSpPr>
            <p:cNvPr id="2001956" name="Line 36"/>
            <p:cNvSpPr>
              <a:spLocks noChangeShapeType="1"/>
            </p:cNvSpPr>
            <p:nvPr/>
          </p:nvSpPr>
          <p:spPr bwMode="auto">
            <a:xfrm>
              <a:off x="3547" y="3264"/>
              <a:ext cx="0" cy="3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001957" name="Line 37"/>
            <p:cNvSpPr>
              <a:spLocks noChangeShapeType="1"/>
            </p:cNvSpPr>
            <p:nvPr/>
          </p:nvSpPr>
          <p:spPr bwMode="auto">
            <a:xfrm>
              <a:off x="3456" y="2064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001958" name="Line 38"/>
            <p:cNvSpPr>
              <a:spLocks noChangeShapeType="1"/>
            </p:cNvSpPr>
            <p:nvPr/>
          </p:nvSpPr>
          <p:spPr bwMode="auto">
            <a:xfrm flipV="1">
              <a:off x="3456" y="2780"/>
              <a:ext cx="0" cy="2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001959" name="Line 39"/>
            <p:cNvSpPr>
              <a:spLocks noChangeShapeType="1"/>
            </p:cNvSpPr>
            <p:nvPr/>
          </p:nvSpPr>
          <p:spPr bwMode="auto">
            <a:xfrm flipV="1">
              <a:off x="3744" y="2904"/>
              <a:ext cx="0" cy="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001960" name="Line 40"/>
            <p:cNvSpPr>
              <a:spLocks noChangeShapeType="1"/>
            </p:cNvSpPr>
            <p:nvPr/>
          </p:nvSpPr>
          <p:spPr bwMode="auto">
            <a:xfrm>
              <a:off x="3744" y="2064"/>
              <a:ext cx="0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001961" name="Line 41"/>
            <p:cNvSpPr>
              <a:spLocks noChangeShapeType="1"/>
            </p:cNvSpPr>
            <p:nvPr/>
          </p:nvSpPr>
          <p:spPr bwMode="auto">
            <a:xfrm>
              <a:off x="3600" y="2208"/>
              <a:ext cx="0" cy="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</p:grpSp>
      <p:grpSp>
        <p:nvGrpSpPr>
          <p:cNvPr id="12" name="Group 42"/>
          <p:cNvGrpSpPr>
            <a:grpSpLocks/>
          </p:cNvGrpSpPr>
          <p:nvPr/>
        </p:nvGrpSpPr>
        <p:grpSpPr bwMode="auto">
          <a:xfrm>
            <a:off x="6400800" y="1739900"/>
            <a:ext cx="458788" cy="3619500"/>
            <a:chOff x="4032" y="1344"/>
            <a:chExt cx="289" cy="2280"/>
          </a:xfrm>
        </p:grpSpPr>
        <p:grpSp>
          <p:nvGrpSpPr>
            <p:cNvPr id="13" name="Group 43"/>
            <p:cNvGrpSpPr>
              <a:grpSpLocks/>
            </p:cNvGrpSpPr>
            <p:nvPr/>
          </p:nvGrpSpPr>
          <p:grpSpPr bwMode="auto">
            <a:xfrm>
              <a:off x="4032" y="1344"/>
              <a:ext cx="288" cy="240"/>
              <a:chOff x="2352" y="576"/>
              <a:chExt cx="288" cy="240"/>
            </a:xfrm>
          </p:grpSpPr>
          <p:sp>
            <p:nvSpPr>
              <p:cNvPr id="2001964" name="Rectangle 44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2001965" name="Line 45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grpSp>
          <p:nvGrpSpPr>
            <p:cNvPr id="14" name="Group 46"/>
            <p:cNvGrpSpPr>
              <a:grpSpLocks/>
            </p:cNvGrpSpPr>
            <p:nvPr/>
          </p:nvGrpSpPr>
          <p:grpSpPr bwMode="auto">
            <a:xfrm>
              <a:off x="4032" y="1584"/>
              <a:ext cx="288" cy="240"/>
              <a:chOff x="2352" y="576"/>
              <a:chExt cx="288" cy="240"/>
            </a:xfrm>
          </p:grpSpPr>
          <p:sp>
            <p:nvSpPr>
              <p:cNvPr id="2001967" name="Rectangle 47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2001968" name="Line 48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grpSp>
          <p:nvGrpSpPr>
            <p:cNvPr id="15" name="Group 49"/>
            <p:cNvGrpSpPr>
              <a:grpSpLocks/>
            </p:cNvGrpSpPr>
            <p:nvPr/>
          </p:nvGrpSpPr>
          <p:grpSpPr bwMode="auto">
            <a:xfrm>
              <a:off x="4032" y="1824"/>
              <a:ext cx="288" cy="240"/>
              <a:chOff x="2352" y="576"/>
              <a:chExt cx="288" cy="240"/>
            </a:xfrm>
          </p:grpSpPr>
          <p:sp>
            <p:nvSpPr>
              <p:cNvPr id="2001970" name="Rectangle 50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2001971" name="Line 51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grpSp>
          <p:nvGrpSpPr>
            <p:cNvPr id="16" name="Group 52"/>
            <p:cNvGrpSpPr>
              <a:grpSpLocks/>
            </p:cNvGrpSpPr>
            <p:nvPr/>
          </p:nvGrpSpPr>
          <p:grpSpPr bwMode="auto">
            <a:xfrm>
              <a:off x="4032" y="3024"/>
              <a:ext cx="288" cy="240"/>
              <a:chOff x="2352" y="576"/>
              <a:chExt cx="288" cy="240"/>
            </a:xfrm>
          </p:grpSpPr>
          <p:sp>
            <p:nvSpPr>
              <p:cNvPr id="2001973" name="Rectangle 53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2001974" name="Line 54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sp>
          <p:nvSpPr>
            <p:cNvPr id="2001975" name="Line 55"/>
            <p:cNvSpPr>
              <a:spLocks noChangeShapeType="1"/>
            </p:cNvSpPr>
            <p:nvPr/>
          </p:nvSpPr>
          <p:spPr bwMode="auto">
            <a:xfrm>
              <a:off x="4123" y="3264"/>
              <a:ext cx="0" cy="3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001976" name="Line 56"/>
            <p:cNvSpPr>
              <a:spLocks noChangeShapeType="1"/>
            </p:cNvSpPr>
            <p:nvPr/>
          </p:nvSpPr>
          <p:spPr bwMode="auto">
            <a:xfrm>
              <a:off x="4032" y="2064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001977" name="Line 57"/>
            <p:cNvSpPr>
              <a:spLocks noChangeShapeType="1"/>
            </p:cNvSpPr>
            <p:nvPr/>
          </p:nvSpPr>
          <p:spPr bwMode="auto">
            <a:xfrm flipV="1">
              <a:off x="4032" y="2780"/>
              <a:ext cx="0" cy="2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001978" name="Line 58"/>
            <p:cNvSpPr>
              <a:spLocks noChangeShapeType="1"/>
            </p:cNvSpPr>
            <p:nvPr/>
          </p:nvSpPr>
          <p:spPr bwMode="auto">
            <a:xfrm flipV="1">
              <a:off x="4320" y="2904"/>
              <a:ext cx="0" cy="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001979" name="Line 59"/>
            <p:cNvSpPr>
              <a:spLocks noChangeShapeType="1"/>
            </p:cNvSpPr>
            <p:nvPr/>
          </p:nvSpPr>
          <p:spPr bwMode="auto">
            <a:xfrm>
              <a:off x="4321" y="2064"/>
              <a:ext cx="0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001980" name="Line 60"/>
            <p:cNvSpPr>
              <a:spLocks noChangeShapeType="1"/>
            </p:cNvSpPr>
            <p:nvPr/>
          </p:nvSpPr>
          <p:spPr bwMode="auto">
            <a:xfrm>
              <a:off x="4176" y="2208"/>
              <a:ext cx="0" cy="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</p:grpSp>
      <p:grpSp>
        <p:nvGrpSpPr>
          <p:cNvPr id="17" name="Group 61"/>
          <p:cNvGrpSpPr>
            <a:grpSpLocks/>
          </p:cNvGrpSpPr>
          <p:nvPr/>
        </p:nvGrpSpPr>
        <p:grpSpPr bwMode="auto">
          <a:xfrm>
            <a:off x="7239000" y="1739900"/>
            <a:ext cx="457200" cy="3619500"/>
            <a:chOff x="4284" y="1035"/>
            <a:chExt cx="288" cy="2280"/>
          </a:xfrm>
        </p:grpSpPr>
        <p:grpSp>
          <p:nvGrpSpPr>
            <p:cNvPr id="18" name="Group 62"/>
            <p:cNvGrpSpPr>
              <a:grpSpLocks/>
            </p:cNvGrpSpPr>
            <p:nvPr/>
          </p:nvGrpSpPr>
          <p:grpSpPr bwMode="auto">
            <a:xfrm>
              <a:off x="4284" y="1035"/>
              <a:ext cx="288" cy="240"/>
              <a:chOff x="2352" y="576"/>
              <a:chExt cx="288" cy="240"/>
            </a:xfrm>
          </p:grpSpPr>
          <p:sp>
            <p:nvSpPr>
              <p:cNvPr id="2001983" name="Rectangle 63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2001984" name="Line 64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grpSp>
          <p:nvGrpSpPr>
            <p:cNvPr id="19" name="Group 65"/>
            <p:cNvGrpSpPr>
              <a:grpSpLocks/>
            </p:cNvGrpSpPr>
            <p:nvPr/>
          </p:nvGrpSpPr>
          <p:grpSpPr bwMode="auto">
            <a:xfrm>
              <a:off x="4284" y="1275"/>
              <a:ext cx="288" cy="240"/>
              <a:chOff x="2352" y="576"/>
              <a:chExt cx="288" cy="240"/>
            </a:xfrm>
          </p:grpSpPr>
          <p:sp>
            <p:nvSpPr>
              <p:cNvPr id="2001986" name="Rectangle 66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2001987" name="Line 67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grpSp>
          <p:nvGrpSpPr>
            <p:cNvPr id="20" name="Group 68"/>
            <p:cNvGrpSpPr>
              <a:grpSpLocks/>
            </p:cNvGrpSpPr>
            <p:nvPr/>
          </p:nvGrpSpPr>
          <p:grpSpPr bwMode="auto">
            <a:xfrm>
              <a:off x="4284" y="1515"/>
              <a:ext cx="288" cy="240"/>
              <a:chOff x="2352" y="576"/>
              <a:chExt cx="288" cy="240"/>
            </a:xfrm>
          </p:grpSpPr>
          <p:sp>
            <p:nvSpPr>
              <p:cNvPr id="2001989" name="Rectangle 69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2001990" name="Line 70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grpSp>
          <p:nvGrpSpPr>
            <p:cNvPr id="21" name="Group 71"/>
            <p:cNvGrpSpPr>
              <a:grpSpLocks/>
            </p:cNvGrpSpPr>
            <p:nvPr/>
          </p:nvGrpSpPr>
          <p:grpSpPr bwMode="auto">
            <a:xfrm>
              <a:off x="4284" y="2715"/>
              <a:ext cx="288" cy="240"/>
              <a:chOff x="2352" y="576"/>
              <a:chExt cx="288" cy="240"/>
            </a:xfrm>
          </p:grpSpPr>
          <p:sp>
            <p:nvSpPr>
              <p:cNvPr id="2001992" name="Rectangle 72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2001993" name="Line 73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sp>
          <p:nvSpPr>
            <p:cNvPr id="2001994" name="Line 74"/>
            <p:cNvSpPr>
              <a:spLocks noChangeShapeType="1"/>
            </p:cNvSpPr>
            <p:nvPr/>
          </p:nvSpPr>
          <p:spPr bwMode="auto">
            <a:xfrm>
              <a:off x="4375" y="2955"/>
              <a:ext cx="0" cy="3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001995" name="Line 75"/>
            <p:cNvSpPr>
              <a:spLocks noChangeShapeType="1"/>
            </p:cNvSpPr>
            <p:nvPr/>
          </p:nvSpPr>
          <p:spPr bwMode="auto">
            <a:xfrm>
              <a:off x="4284" y="1755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001996" name="Line 76"/>
            <p:cNvSpPr>
              <a:spLocks noChangeShapeType="1"/>
            </p:cNvSpPr>
            <p:nvPr/>
          </p:nvSpPr>
          <p:spPr bwMode="auto">
            <a:xfrm flipV="1">
              <a:off x="4284" y="2471"/>
              <a:ext cx="0" cy="2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001997" name="Line 77"/>
            <p:cNvSpPr>
              <a:spLocks noChangeShapeType="1"/>
            </p:cNvSpPr>
            <p:nvPr/>
          </p:nvSpPr>
          <p:spPr bwMode="auto">
            <a:xfrm flipV="1">
              <a:off x="4572" y="2595"/>
              <a:ext cx="0" cy="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001998" name="Line 78"/>
            <p:cNvSpPr>
              <a:spLocks noChangeShapeType="1"/>
            </p:cNvSpPr>
            <p:nvPr/>
          </p:nvSpPr>
          <p:spPr bwMode="auto">
            <a:xfrm>
              <a:off x="4572" y="1755"/>
              <a:ext cx="0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001999" name="Line 79"/>
            <p:cNvSpPr>
              <a:spLocks noChangeShapeType="1"/>
            </p:cNvSpPr>
            <p:nvPr/>
          </p:nvSpPr>
          <p:spPr bwMode="auto">
            <a:xfrm>
              <a:off x="4428" y="1899"/>
              <a:ext cx="0" cy="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</p:grpSp>
      <p:sp>
        <p:nvSpPr>
          <p:cNvPr id="2002000" name="Freeform 80"/>
          <p:cNvSpPr>
            <a:spLocks/>
          </p:cNvSpPr>
          <p:nvPr/>
        </p:nvSpPr>
        <p:spPr bwMode="auto">
          <a:xfrm>
            <a:off x="4572000" y="5397500"/>
            <a:ext cx="32004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16" y="0"/>
              </a:cxn>
              <a:cxn ang="0">
                <a:pos x="1872" y="288"/>
              </a:cxn>
              <a:cxn ang="0">
                <a:pos x="144" y="288"/>
              </a:cxn>
              <a:cxn ang="0">
                <a:pos x="0" y="0"/>
              </a:cxn>
            </a:cxnLst>
            <a:rect l="0" t="0" r="r" b="b"/>
            <a:pathLst>
              <a:path w="2016" h="288">
                <a:moveTo>
                  <a:pt x="0" y="0"/>
                </a:moveTo>
                <a:lnTo>
                  <a:pt x="2016" y="0"/>
                </a:lnTo>
                <a:lnTo>
                  <a:pt x="1872" y="288"/>
                </a:lnTo>
                <a:lnTo>
                  <a:pt x="144" y="28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grpSp>
        <p:nvGrpSpPr>
          <p:cNvPr id="22" name="Group 81"/>
          <p:cNvGrpSpPr>
            <a:grpSpLocks/>
          </p:cNvGrpSpPr>
          <p:nvPr/>
        </p:nvGrpSpPr>
        <p:grpSpPr bwMode="auto">
          <a:xfrm>
            <a:off x="914400" y="1663700"/>
            <a:ext cx="3676650" cy="1104900"/>
            <a:chOff x="624" y="1392"/>
            <a:chExt cx="2316" cy="696"/>
          </a:xfrm>
        </p:grpSpPr>
        <p:sp>
          <p:nvSpPr>
            <p:cNvPr id="2002002" name="Rectangle 82"/>
            <p:cNvSpPr>
              <a:spLocks noChangeArrowheads="1"/>
            </p:cNvSpPr>
            <p:nvPr/>
          </p:nvSpPr>
          <p:spPr bwMode="auto">
            <a:xfrm>
              <a:off x="624" y="1392"/>
              <a:ext cx="134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sp>
          <p:nvSpPr>
            <p:cNvPr id="2002003" name="Rectangle 83"/>
            <p:cNvSpPr>
              <a:spLocks noChangeArrowheads="1"/>
            </p:cNvSpPr>
            <p:nvPr/>
          </p:nvSpPr>
          <p:spPr bwMode="auto">
            <a:xfrm>
              <a:off x="1968" y="1392"/>
              <a:ext cx="432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002004" name="Rectangle 84"/>
            <p:cNvSpPr>
              <a:spLocks noChangeArrowheads="1"/>
            </p:cNvSpPr>
            <p:nvPr/>
          </p:nvSpPr>
          <p:spPr bwMode="auto">
            <a:xfrm>
              <a:off x="2400" y="1392"/>
              <a:ext cx="28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002005" name="Line 85"/>
            <p:cNvSpPr>
              <a:spLocks noChangeShapeType="1"/>
            </p:cNvSpPr>
            <p:nvPr/>
          </p:nvSpPr>
          <p:spPr bwMode="auto">
            <a:xfrm flipV="1">
              <a:off x="2544" y="1536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002006" name="Text Box 86"/>
            <p:cNvSpPr txBox="1">
              <a:spLocks noChangeArrowheads="1"/>
            </p:cNvSpPr>
            <p:nvPr/>
          </p:nvSpPr>
          <p:spPr bwMode="auto">
            <a:xfrm>
              <a:off x="2352" y="1419"/>
              <a:ext cx="198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2002007" name="Text Box 87"/>
            <p:cNvSpPr txBox="1">
              <a:spLocks noChangeArrowheads="1"/>
            </p:cNvSpPr>
            <p:nvPr/>
          </p:nvSpPr>
          <p:spPr bwMode="auto">
            <a:xfrm>
              <a:off x="2496" y="1419"/>
              <a:ext cx="198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0</a:t>
              </a:r>
            </a:p>
          </p:txBody>
        </p:sp>
        <p:grpSp>
          <p:nvGrpSpPr>
            <p:cNvPr id="23" name="Group 88"/>
            <p:cNvGrpSpPr>
              <a:grpSpLocks/>
            </p:cNvGrpSpPr>
            <p:nvPr/>
          </p:nvGrpSpPr>
          <p:grpSpPr bwMode="auto">
            <a:xfrm>
              <a:off x="1980" y="1680"/>
              <a:ext cx="960" cy="408"/>
              <a:chOff x="1956" y="2184"/>
              <a:chExt cx="960" cy="408"/>
            </a:xfrm>
          </p:grpSpPr>
          <p:sp>
            <p:nvSpPr>
              <p:cNvPr id="2002009" name="AutoShape 89"/>
              <p:cNvSpPr>
                <a:spLocks/>
              </p:cNvSpPr>
              <p:nvPr/>
            </p:nvSpPr>
            <p:spPr bwMode="auto">
              <a:xfrm rot="5400000">
                <a:off x="2088" y="2052"/>
                <a:ext cx="144" cy="408"/>
              </a:xfrm>
              <a:prstGeom prst="rightBrace">
                <a:avLst>
                  <a:gd name="adj1" fmla="val 23611"/>
                  <a:gd name="adj2" fmla="val 54167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2002010" name="Freeform 90"/>
              <p:cNvSpPr>
                <a:spLocks/>
              </p:cNvSpPr>
              <p:nvPr/>
            </p:nvSpPr>
            <p:spPr bwMode="auto">
              <a:xfrm>
                <a:off x="2148" y="2256"/>
                <a:ext cx="768" cy="3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36"/>
                  </a:cxn>
                  <a:cxn ang="0">
                    <a:pos x="768" y="336"/>
                  </a:cxn>
                </a:cxnLst>
                <a:rect l="0" t="0" r="r" b="b"/>
                <a:pathLst>
                  <a:path w="768" h="336">
                    <a:moveTo>
                      <a:pt x="0" y="0"/>
                    </a:moveTo>
                    <a:lnTo>
                      <a:pt x="0" y="336"/>
                    </a:lnTo>
                    <a:lnTo>
                      <a:pt x="768" y="336"/>
                    </a:ln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2002011" name="Line 91"/>
              <p:cNvSpPr>
                <a:spLocks noChangeShapeType="1"/>
              </p:cNvSpPr>
              <p:nvPr/>
            </p:nvSpPr>
            <p:spPr bwMode="auto">
              <a:xfrm flipV="1">
                <a:off x="2100" y="2352"/>
                <a:ext cx="144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2002012" name="Text Box 92"/>
              <p:cNvSpPr txBox="1">
                <a:spLocks noChangeArrowheads="1"/>
              </p:cNvSpPr>
              <p:nvPr/>
            </p:nvSpPr>
            <p:spPr bwMode="auto">
              <a:xfrm>
                <a:off x="2282" y="2260"/>
                <a:ext cx="190" cy="25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>
                    <a:solidFill>
                      <a:srgbClr val="56127A"/>
                    </a:solidFill>
                    <a:latin typeface="Calibri"/>
                    <a:cs typeface="Calibri"/>
                  </a:rPr>
                  <a:t>k</a:t>
                </a:r>
              </a:p>
            </p:txBody>
          </p:sp>
        </p:grpSp>
        <p:sp>
          <p:nvSpPr>
            <p:cNvPr id="2002013" name="Text Box 93"/>
            <p:cNvSpPr txBox="1">
              <a:spLocks noChangeArrowheads="1"/>
            </p:cNvSpPr>
            <p:nvPr/>
          </p:nvSpPr>
          <p:spPr bwMode="auto">
            <a:xfrm>
              <a:off x="636" y="1707"/>
              <a:ext cx="684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Fetch PC</a:t>
              </a:r>
            </a:p>
          </p:txBody>
        </p:sp>
      </p:grpSp>
      <p:sp>
        <p:nvSpPr>
          <p:cNvPr id="2002014" name="Line 94"/>
          <p:cNvSpPr>
            <a:spLocks noChangeShapeType="1"/>
          </p:cNvSpPr>
          <p:nvPr/>
        </p:nvSpPr>
        <p:spPr bwMode="auto">
          <a:xfrm>
            <a:off x="6172200" y="58547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2002015" name="Rectangle 95"/>
          <p:cNvSpPr>
            <a:spLocks noChangeArrowheads="1"/>
          </p:cNvSpPr>
          <p:nvPr/>
        </p:nvSpPr>
        <p:spPr bwMode="auto">
          <a:xfrm>
            <a:off x="3167063" y="4559300"/>
            <a:ext cx="3048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2002016" name="Rectangle 96"/>
          <p:cNvSpPr>
            <a:spLocks noChangeArrowheads="1"/>
          </p:cNvSpPr>
          <p:nvPr/>
        </p:nvSpPr>
        <p:spPr bwMode="auto">
          <a:xfrm>
            <a:off x="3657600" y="4559300"/>
            <a:ext cx="3048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2002017" name="Line 97"/>
          <p:cNvSpPr>
            <a:spLocks noChangeShapeType="1"/>
          </p:cNvSpPr>
          <p:nvPr/>
        </p:nvSpPr>
        <p:spPr bwMode="auto">
          <a:xfrm>
            <a:off x="1928813" y="4718050"/>
            <a:ext cx="12382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2002018" name="AutoShape 98"/>
          <p:cNvSpPr>
            <a:spLocks/>
          </p:cNvSpPr>
          <p:nvPr/>
        </p:nvSpPr>
        <p:spPr bwMode="auto">
          <a:xfrm rot="5400000">
            <a:off x="3409950" y="4806950"/>
            <a:ext cx="228600" cy="647700"/>
          </a:xfrm>
          <a:prstGeom prst="rightBrace">
            <a:avLst>
              <a:gd name="adj1" fmla="val 23611"/>
              <a:gd name="adj2" fmla="val 541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2002019" name="Freeform 99"/>
          <p:cNvSpPr>
            <a:spLocks/>
          </p:cNvSpPr>
          <p:nvPr/>
        </p:nvSpPr>
        <p:spPr bwMode="auto">
          <a:xfrm>
            <a:off x="3505200" y="5130800"/>
            <a:ext cx="12192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6"/>
              </a:cxn>
              <a:cxn ang="0">
                <a:pos x="768" y="336"/>
              </a:cxn>
            </a:cxnLst>
            <a:rect l="0" t="0" r="r" b="b"/>
            <a:pathLst>
              <a:path w="768" h="336">
                <a:moveTo>
                  <a:pt x="0" y="0"/>
                </a:moveTo>
                <a:lnTo>
                  <a:pt x="0" y="336"/>
                </a:lnTo>
                <a:lnTo>
                  <a:pt x="768" y="33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2002020" name="Text Box 100"/>
          <p:cNvSpPr txBox="1">
            <a:spLocks noChangeArrowheads="1"/>
          </p:cNvSpPr>
          <p:nvPr/>
        </p:nvSpPr>
        <p:spPr bwMode="auto">
          <a:xfrm>
            <a:off x="533400" y="4648200"/>
            <a:ext cx="2835275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Shift in Taken/¬Taken results of each branch</a:t>
            </a:r>
          </a:p>
        </p:txBody>
      </p:sp>
      <p:sp>
        <p:nvSpPr>
          <p:cNvPr id="2002021" name="Text Box 101"/>
          <p:cNvSpPr txBox="1">
            <a:spLocks noChangeArrowheads="1"/>
          </p:cNvSpPr>
          <p:nvPr/>
        </p:nvSpPr>
        <p:spPr bwMode="auto">
          <a:xfrm>
            <a:off x="1066800" y="3492500"/>
            <a:ext cx="3276600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2-bit global branch history shift register</a:t>
            </a:r>
          </a:p>
        </p:txBody>
      </p:sp>
      <p:sp>
        <p:nvSpPr>
          <p:cNvPr id="2002022" name="Rectangle 102"/>
          <p:cNvSpPr>
            <a:spLocks noChangeArrowheads="1"/>
          </p:cNvSpPr>
          <p:nvPr/>
        </p:nvSpPr>
        <p:spPr bwMode="auto">
          <a:xfrm>
            <a:off x="6324600" y="6049963"/>
            <a:ext cx="178391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Taken/¬Taken?</a:t>
            </a:r>
          </a:p>
        </p:txBody>
      </p:sp>
      <p:sp>
        <p:nvSpPr>
          <p:cNvPr id="2002023" name="Line 103"/>
          <p:cNvSpPr>
            <a:spLocks noChangeShapeType="1"/>
          </p:cNvSpPr>
          <p:nvPr/>
        </p:nvSpPr>
        <p:spPr bwMode="auto">
          <a:xfrm>
            <a:off x="3495675" y="4711700"/>
            <a:ext cx="1857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Speculating Both Directions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990600"/>
            <a:ext cx="7683500" cy="5054600"/>
          </a:xfrm>
        </p:spPr>
        <p:txBody>
          <a:bodyPr/>
          <a:lstStyle/>
          <a:p>
            <a:r>
              <a:rPr lang="en-US" sz="2800" dirty="0" smtClean="0"/>
              <a:t>An alternative to branch prediction is to execute both directions of a branch speculatively</a:t>
            </a:r>
          </a:p>
          <a:p>
            <a:pPr lvl="1"/>
            <a:r>
              <a:rPr lang="en-US" sz="2000" dirty="0" smtClean="0"/>
              <a:t>resource requirement is proportional to the number of concurrent speculative executions</a:t>
            </a:r>
          </a:p>
          <a:p>
            <a:pPr lvl="1"/>
            <a:r>
              <a:rPr lang="en-US" sz="2000" dirty="0" smtClean="0"/>
              <a:t>only half the resources engage in useful work when both directions of a branch are executed speculatively</a:t>
            </a:r>
          </a:p>
          <a:p>
            <a:pPr lvl="1"/>
            <a:r>
              <a:rPr lang="en-US" sz="2000" dirty="0" smtClean="0"/>
              <a:t> branch prediction takes less resources than speculative execution of both paths</a:t>
            </a:r>
          </a:p>
          <a:p>
            <a:r>
              <a:rPr lang="en-US" sz="2800" dirty="0" smtClean="0"/>
              <a:t>With accurate branch prediction, it is more cost effective to dedicate all resources to the predicted direction!</a:t>
            </a:r>
          </a:p>
          <a:p>
            <a:pPr lvl="2"/>
            <a:endParaRPr lang="en-US" sz="2000" dirty="0" smtClean="0"/>
          </a:p>
          <a:p>
            <a:pPr lvl="2"/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800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06195-B904-DF40-BD39-0B0C9D08AEB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863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Limitations of BHTs</a:t>
            </a:r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5160D-9495-2F49-B4A9-A2EF7A3593AE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65059" name="Text Box 3"/>
          <p:cNvSpPr txBox="1">
            <a:spLocks noChangeArrowheads="1"/>
          </p:cNvSpPr>
          <p:nvPr/>
        </p:nvSpPr>
        <p:spPr bwMode="auto">
          <a:xfrm>
            <a:off x="762000" y="1025525"/>
            <a:ext cx="8064500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Only predicts branch direction. Therefore, cannot redirect fetch stream until after branch target is determined.</a:t>
            </a:r>
          </a:p>
        </p:txBody>
      </p:sp>
      <p:sp>
        <p:nvSpPr>
          <p:cNvPr id="1965060" name="Text Box 4"/>
          <p:cNvSpPr txBox="1">
            <a:spLocks noChangeArrowheads="1"/>
          </p:cNvSpPr>
          <p:nvPr/>
        </p:nvSpPr>
        <p:spPr bwMode="auto">
          <a:xfrm>
            <a:off x="1955800" y="5851525"/>
            <a:ext cx="56515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 dirty="0" err="1">
                <a:solidFill>
                  <a:srgbClr val="000000"/>
                </a:solidFill>
                <a:latin typeface="Calibri"/>
                <a:cs typeface="Calibri"/>
              </a:rPr>
              <a:t>UltraSPARC</a:t>
            </a: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-III fetch pipeline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" y="1863725"/>
            <a:ext cx="3505200" cy="1524000"/>
            <a:chOff x="48" y="1200"/>
            <a:chExt cx="2208" cy="960"/>
          </a:xfrm>
        </p:grpSpPr>
        <p:sp>
          <p:nvSpPr>
            <p:cNvPr id="1965062" name="Text Box 6"/>
            <p:cNvSpPr txBox="1">
              <a:spLocks noChangeArrowheads="1"/>
            </p:cNvSpPr>
            <p:nvPr/>
          </p:nvSpPr>
          <p:spPr bwMode="auto">
            <a:xfrm>
              <a:off x="48" y="1248"/>
              <a:ext cx="1632" cy="76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"/>
                </a:spcBef>
              </a:pPr>
              <a:r>
                <a:rPr lang="en-US" sz="2400" i="1" dirty="0" smtClean="0">
                  <a:solidFill>
                    <a:schemeClr val="hlink"/>
                  </a:solidFill>
                  <a:latin typeface="Calibri"/>
                  <a:cs typeface="Calibri"/>
                </a:rPr>
                <a:t>Correctly predicted </a:t>
              </a:r>
              <a:endParaRPr lang="en-US" sz="2400" i="1" dirty="0">
                <a:solidFill>
                  <a:schemeClr val="hlink"/>
                </a:solidFill>
                <a:latin typeface="Calibri"/>
                <a:cs typeface="Calibri"/>
              </a:endParaRPr>
            </a:p>
            <a:p>
              <a:pPr algn="r">
                <a:spcBef>
                  <a:spcPct val="5000"/>
                </a:spcBef>
              </a:pPr>
              <a:r>
                <a:rPr lang="en-US" sz="2400" i="1" dirty="0">
                  <a:solidFill>
                    <a:schemeClr val="hlink"/>
                  </a:solidFill>
                  <a:latin typeface="Calibri"/>
                  <a:cs typeface="Calibri"/>
                </a:rPr>
                <a:t>taken branch penalty</a:t>
              </a:r>
            </a:p>
          </p:txBody>
        </p:sp>
        <p:sp>
          <p:nvSpPr>
            <p:cNvPr id="1965063" name="Freeform 7"/>
            <p:cNvSpPr>
              <a:spLocks/>
            </p:cNvSpPr>
            <p:nvPr/>
          </p:nvSpPr>
          <p:spPr bwMode="auto">
            <a:xfrm>
              <a:off x="1680" y="1200"/>
              <a:ext cx="576" cy="960"/>
            </a:xfrm>
            <a:custGeom>
              <a:avLst/>
              <a:gdLst/>
              <a:ahLst/>
              <a:cxnLst>
                <a:cxn ang="0">
                  <a:pos x="576" y="960"/>
                </a:cxn>
                <a:cxn ang="0">
                  <a:pos x="0" y="960"/>
                </a:cxn>
                <a:cxn ang="0">
                  <a:pos x="0" y="0"/>
                </a:cxn>
                <a:cxn ang="0">
                  <a:pos x="576" y="0"/>
                </a:cxn>
              </a:cxnLst>
              <a:rect l="0" t="0" r="r" b="b"/>
              <a:pathLst>
                <a:path w="576" h="960">
                  <a:moveTo>
                    <a:pt x="576" y="960"/>
                  </a:moveTo>
                  <a:lnTo>
                    <a:pt x="0" y="960"/>
                  </a:lnTo>
                  <a:lnTo>
                    <a:pt x="0" y="0"/>
                  </a:lnTo>
                  <a:lnTo>
                    <a:pt x="576" y="0"/>
                  </a:lnTo>
                </a:path>
              </a:pathLst>
            </a:custGeom>
            <a:noFill/>
            <a:ln w="5715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066800" y="1939925"/>
            <a:ext cx="2514600" cy="2590800"/>
            <a:chOff x="672" y="1248"/>
            <a:chExt cx="1584" cy="1632"/>
          </a:xfrm>
        </p:grpSpPr>
        <p:sp>
          <p:nvSpPr>
            <p:cNvPr id="1965065" name="Text Box 9"/>
            <p:cNvSpPr txBox="1">
              <a:spLocks noChangeArrowheads="1"/>
            </p:cNvSpPr>
            <p:nvPr/>
          </p:nvSpPr>
          <p:spPr bwMode="auto">
            <a:xfrm>
              <a:off x="672" y="2330"/>
              <a:ext cx="1248" cy="5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400" i="1" dirty="0">
                  <a:solidFill>
                    <a:schemeClr val="accent1"/>
                  </a:solidFill>
                  <a:latin typeface="Calibri"/>
                  <a:cs typeface="Calibri"/>
                </a:rPr>
                <a:t>Jump Register penalty</a:t>
              </a:r>
            </a:p>
          </p:txBody>
        </p:sp>
        <p:sp>
          <p:nvSpPr>
            <p:cNvPr id="1965066" name="Freeform 10"/>
            <p:cNvSpPr>
              <a:spLocks/>
            </p:cNvSpPr>
            <p:nvPr/>
          </p:nvSpPr>
          <p:spPr bwMode="auto">
            <a:xfrm>
              <a:off x="1968" y="1248"/>
              <a:ext cx="288" cy="1632"/>
            </a:xfrm>
            <a:custGeom>
              <a:avLst/>
              <a:gdLst/>
              <a:ahLst/>
              <a:cxnLst>
                <a:cxn ang="0">
                  <a:pos x="288" y="1632"/>
                </a:cxn>
                <a:cxn ang="0">
                  <a:pos x="0" y="1632"/>
                </a:cxn>
                <a:cxn ang="0">
                  <a:pos x="0" y="0"/>
                </a:cxn>
                <a:cxn ang="0">
                  <a:pos x="288" y="0"/>
                </a:cxn>
              </a:cxnLst>
              <a:rect l="0" t="0" r="r" b="b"/>
              <a:pathLst>
                <a:path w="288" h="1632">
                  <a:moveTo>
                    <a:pt x="288" y="1632"/>
                  </a:moveTo>
                  <a:lnTo>
                    <a:pt x="0" y="1632"/>
                  </a:lnTo>
                  <a:lnTo>
                    <a:pt x="0" y="0"/>
                  </a:lnTo>
                  <a:lnTo>
                    <a:pt x="288" y="0"/>
                  </a:lnTo>
                </a:path>
              </a:pathLst>
            </a:custGeom>
            <a:noFill/>
            <a:ln w="5715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581400" y="1863725"/>
            <a:ext cx="5003800" cy="3836988"/>
            <a:chOff x="2256" y="1200"/>
            <a:chExt cx="3152" cy="2417"/>
          </a:xfrm>
        </p:grpSpPr>
        <p:sp>
          <p:nvSpPr>
            <p:cNvPr id="1965068" name="Rectangle 12"/>
            <p:cNvSpPr>
              <a:spLocks noChangeArrowheads="1"/>
            </p:cNvSpPr>
            <p:nvPr/>
          </p:nvSpPr>
          <p:spPr bwMode="auto">
            <a:xfrm>
              <a:off x="2256" y="120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A</a:t>
              </a:r>
            </a:p>
          </p:txBody>
        </p:sp>
        <p:sp>
          <p:nvSpPr>
            <p:cNvPr id="1965069" name="Text Box 13"/>
            <p:cNvSpPr txBox="1">
              <a:spLocks noChangeArrowheads="1"/>
            </p:cNvSpPr>
            <p:nvPr/>
          </p:nvSpPr>
          <p:spPr bwMode="auto">
            <a:xfrm>
              <a:off x="2486" y="1204"/>
              <a:ext cx="1456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 PC Generation/Mux</a:t>
              </a:r>
            </a:p>
          </p:txBody>
        </p:sp>
        <p:sp>
          <p:nvSpPr>
            <p:cNvPr id="1965070" name="Rectangle 14"/>
            <p:cNvSpPr>
              <a:spLocks noChangeArrowheads="1"/>
            </p:cNvSpPr>
            <p:nvPr/>
          </p:nvSpPr>
          <p:spPr bwMode="auto">
            <a:xfrm>
              <a:off x="2256" y="144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965071" name="Text Box 15"/>
            <p:cNvSpPr txBox="1">
              <a:spLocks noChangeArrowheads="1"/>
            </p:cNvSpPr>
            <p:nvPr/>
          </p:nvSpPr>
          <p:spPr bwMode="auto">
            <a:xfrm>
              <a:off x="2486" y="1444"/>
              <a:ext cx="178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 Instruction Fetch Stage 1</a:t>
              </a:r>
            </a:p>
          </p:txBody>
        </p:sp>
        <p:sp>
          <p:nvSpPr>
            <p:cNvPr id="1965072" name="Rectangle 16"/>
            <p:cNvSpPr>
              <a:spLocks noChangeArrowheads="1"/>
            </p:cNvSpPr>
            <p:nvPr/>
          </p:nvSpPr>
          <p:spPr bwMode="auto">
            <a:xfrm>
              <a:off x="2256" y="168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F</a:t>
              </a:r>
            </a:p>
          </p:txBody>
        </p:sp>
        <p:sp>
          <p:nvSpPr>
            <p:cNvPr id="1965073" name="Text Box 17"/>
            <p:cNvSpPr txBox="1">
              <a:spLocks noChangeArrowheads="1"/>
            </p:cNvSpPr>
            <p:nvPr/>
          </p:nvSpPr>
          <p:spPr bwMode="auto">
            <a:xfrm>
              <a:off x="2486" y="1684"/>
              <a:ext cx="178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 Instruction Fetch Stage 2</a:t>
              </a:r>
            </a:p>
          </p:txBody>
        </p:sp>
        <p:sp>
          <p:nvSpPr>
            <p:cNvPr id="1965074" name="Rectangle 18"/>
            <p:cNvSpPr>
              <a:spLocks noChangeArrowheads="1"/>
            </p:cNvSpPr>
            <p:nvPr/>
          </p:nvSpPr>
          <p:spPr bwMode="auto">
            <a:xfrm>
              <a:off x="2256" y="192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B</a:t>
              </a:r>
            </a:p>
          </p:txBody>
        </p:sp>
        <p:sp>
          <p:nvSpPr>
            <p:cNvPr id="1965075" name="Text Box 19"/>
            <p:cNvSpPr txBox="1">
              <a:spLocks noChangeArrowheads="1"/>
            </p:cNvSpPr>
            <p:nvPr/>
          </p:nvSpPr>
          <p:spPr bwMode="auto">
            <a:xfrm>
              <a:off x="2486" y="1924"/>
              <a:ext cx="2445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 Branch Address Calc/Begin Decode</a:t>
              </a:r>
            </a:p>
          </p:txBody>
        </p:sp>
        <p:sp>
          <p:nvSpPr>
            <p:cNvPr id="1965076" name="Rectangle 20"/>
            <p:cNvSpPr>
              <a:spLocks noChangeArrowheads="1"/>
            </p:cNvSpPr>
            <p:nvPr/>
          </p:nvSpPr>
          <p:spPr bwMode="auto">
            <a:xfrm>
              <a:off x="2256" y="216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I</a:t>
              </a:r>
            </a:p>
          </p:txBody>
        </p:sp>
        <p:sp>
          <p:nvSpPr>
            <p:cNvPr id="1965077" name="Text Box 21"/>
            <p:cNvSpPr txBox="1">
              <a:spLocks noChangeArrowheads="1"/>
            </p:cNvSpPr>
            <p:nvPr/>
          </p:nvSpPr>
          <p:spPr bwMode="auto">
            <a:xfrm>
              <a:off x="2486" y="2164"/>
              <a:ext cx="1325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 Complete Decode</a:t>
              </a:r>
            </a:p>
          </p:txBody>
        </p:sp>
        <p:sp>
          <p:nvSpPr>
            <p:cNvPr id="1965078" name="Rectangle 22"/>
            <p:cNvSpPr>
              <a:spLocks noChangeArrowheads="1"/>
            </p:cNvSpPr>
            <p:nvPr/>
          </p:nvSpPr>
          <p:spPr bwMode="auto">
            <a:xfrm>
              <a:off x="2256" y="240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J</a:t>
              </a:r>
            </a:p>
          </p:txBody>
        </p:sp>
        <p:sp>
          <p:nvSpPr>
            <p:cNvPr id="1965079" name="Text Box 23"/>
            <p:cNvSpPr txBox="1">
              <a:spLocks noChangeArrowheads="1"/>
            </p:cNvSpPr>
            <p:nvPr/>
          </p:nvSpPr>
          <p:spPr bwMode="auto">
            <a:xfrm>
              <a:off x="2486" y="2404"/>
              <a:ext cx="2570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 Steer Instructions to Functional units</a:t>
              </a:r>
            </a:p>
          </p:txBody>
        </p:sp>
        <p:sp>
          <p:nvSpPr>
            <p:cNvPr id="1965080" name="Rectangle 24"/>
            <p:cNvSpPr>
              <a:spLocks noChangeArrowheads="1"/>
            </p:cNvSpPr>
            <p:nvPr/>
          </p:nvSpPr>
          <p:spPr bwMode="auto">
            <a:xfrm>
              <a:off x="2256" y="264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R</a:t>
              </a:r>
            </a:p>
          </p:txBody>
        </p:sp>
        <p:sp>
          <p:nvSpPr>
            <p:cNvPr id="1965081" name="Text Box 25"/>
            <p:cNvSpPr txBox="1">
              <a:spLocks noChangeArrowheads="1"/>
            </p:cNvSpPr>
            <p:nvPr/>
          </p:nvSpPr>
          <p:spPr bwMode="auto">
            <a:xfrm>
              <a:off x="2486" y="2644"/>
              <a:ext cx="1320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 Register File Read</a:t>
              </a:r>
            </a:p>
          </p:txBody>
        </p:sp>
        <p:sp>
          <p:nvSpPr>
            <p:cNvPr id="1965082" name="Rectangle 26"/>
            <p:cNvSpPr>
              <a:spLocks noChangeArrowheads="1"/>
            </p:cNvSpPr>
            <p:nvPr/>
          </p:nvSpPr>
          <p:spPr bwMode="auto">
            <a:xfrm>
              <a:off x="2256" y="288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E</a:t>
              </a:r>
            </a:p>
          </p:txBody>
        </p:sp>
        <p:sp>
          <p:nvSpPr>
            <p:cNvPr id="1965083" name="Text Box 27"/>
            <p:cNvSpPr txBox="1">
              <a:spLocks noChangeArrowheads="1"/>
            </p:cNvSpPr>
            <p:nvPr/>
          </p:nvSpPr>
          <p:spPr bwMode="auto">
            <a:xfrm>
              <a:off x="2486" y="2884"/>
              <a:ext cx="1179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 Integer Execute</a:t>
              </a:r>
            </a:p>
          </p:txBody>
        </p:sp>
        <p:sp>
          <p:nvSpPr>
            <p:cNvPr id="1965084" name="Line 28"/>
            <p:cNvSpPr>
              <a:spLocks noChangeShapeType="1"/>
            </p:cNvSpPr>
            <p:nvPr/>
          </p:nvSpPr>
          <p:spPr bwMode="auto">
            <a:xfrm>
              <a:off x="2390" y="3175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965085" name="Text Box 29"/>
            <p:cNvSpPr txBox="1">
              <a:spLocks noChangeArrowheads="1"/>
            </p:cNvSpPr>
            <p:nvPr/>
          </p:nvSpPr>
          <p:spPr bwMode="auto">
            <a:xfrm>
              <a:off x="2534" y="3175"/>
              <a:ext cx="2874" cy="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Remainder of execute pipeline 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(+ another 6 stages)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CS152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192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Quiz 1 on Feb 19 will cover PS1, Lab1, lectures 1-5, and associated readings.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9482-FA61-8942-BDF1-FDE9578E46A5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Hazards</a:t>
            </a:r>
            <a:endParaRPr lang="en-US" dirty="0"/>
          </a:p>
        </p:txBody>
      </p:sp>
      <p:sp>
        <p:nvSpPr>
          <p:cNvPr id="130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What do we need to calculate next PC?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For Jumps</a:t>
            </a:r>
          </a:p>
          <a:p>
            <a:pPr lvl="1"/>
            <a:r>
              <a:rPr lang="en-US" sz="2000" dirty="0" smtClean="0"/>
              <a:t> </a:t>
            </a:r>
            <a:r>
              <a:rPr lang="en-US" sz="2000" dirty="0" err="1" smtClean="0"/>
              <a:t>Opcode</a:t>
            </a:r>
            <a:r>
              <a:rPr lang="en-US" sz="2000" dirty="0" smtClean="0"/>
              <a:t>, PC and offset</a:t>
            </a:r>
          </a:p>
          <a:p>
            <a:r>
              <a:rPr lang="en-US" sz="2800" dirty="0" smtClean="0"/>
              <a:t>For Jump Register</a:t>
            </a:r>
          </a:p>
          <a:p>
            <a:pPr lvl="1"/>
            <a:r>
              <a:rPr lang="en-US" sz="2000" dirty="0" err="1" smtClean="0"/>
              <a:t>Opcode</a:t>
            </a:r>
            <a:r>
              <a:rPr lang="en-US" sz="2000" dirty="0" smtClean="0"/>
              <a:t>, Register value, and PC</a:t>
            </a:r>
          </a:p>
          <a:p>
            <a:r>
              <a:rPr lang="en-US" sz="2800" dirty="0" smtClean="0"/>
              <a:t>For Conditional Branches</a:t>
            </a:r>
          </a:p>
          <a:p>
            <a:pPr lvl="1"/>
            <a:r>
              <a:rPr lang="en-US" sz="2000" dirty="0" err="1" smtClean="0"/>
              <a:t>Opcode</a:t>
            </a:r>
            <a:r>
              <a:rPr lang="en-US" sz="2000" dirty="0" smtClean="0"/>
              <a:t>, Register (for condition), PC and offset</a:t>
            </a:r>
          </a:p>
          <a:p>
            <a:r>
              <a:rPr lang="en-US" sz="2800" dirty="0" smtClean="0"/>
              <a:t>For all other instructions</a:t>
            </a:r>
          </a:p>
          <a:p>
            <a:pPr lvl="1"/>
            <a:r>
              <a:rPr lang="en-US" sz="2000" dirty="0" err="1" smtClean="0"/>
              <a:t>Opcode</a:t>
            </a:r>
            <a:r>
              <a:rPr lang="en-US" sz="2000" dirty="0" smtClean="0"/>
              <a:t> and PC ( and have to know it’s not one of above )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A50BF-9A85-3349-91B9-AD7774474F6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39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228600"/>
            <a:ext cx="7162800" cy="6985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Branch Target Buffer</a:t>
            </a:r>
          </a:p>
        </p:txBody>
      </p:sp>
      <p:sp>
        <p:nvSpPr>
          <p:cNvPr id="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9296-964E-A54F-89F0-0353B0373A37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67107" name="Rectangle 3"/>
          <p:cNvSpPr>
            <a:spLocks noChangeArrowheads="1"/>
          </p:cNvSpPr>
          <p:nvPr/>
        </p:nvSpPr>
        <p:spPr bwMode="auto">
          <a:xfrm>
            <a:off x="1371600" y="4724400"/>
            <a:ext cx="7088187" cy="16286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BP bits are stored with the predicted target address.</a:t>
            </a:r>
          </a:p>
          <a:p>
            <a:pPr algn="l">
              <a:spcBef>
                <a:spcPct val="0"/>
              </a:spcBef>
            </a:pPr>
            <a:endParaRPr lang="en-US" sz="2000" dirty="0">
              <a:solidFill>
                <a:srgbClr val="56127A"/>
              </a:solidFill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IF stage: </a:t>
            </a:r>
            <a:r>
              <a:rPr lang="en-US" sz="2000" i="1" dirty="0">
                <a:solidFill>
                  <a:srgbClr val="56127A"/>
                </a:solidFill>
                <a:latin typeface="Calibri"/>
                <a:cs typeface="Calibri"/>
              </a:rPr>
              <a:t>If (BP=taken) then </a:t>
            </a:r>
            <a:r>
              <a:rPr lang="en-US" sz="2000" i="1" dirty="0" err="1">
                <a:solidFill>
                  <a:srgbClr val="56127A"/>
                </a:solidFill>
                <a:latin typeface="Calibri"/>
                <a:cs typeface="Calibri"/>
              </a:rPr>
              <a:t>nPC</a:t>
            </a:r>
            <a:r>
              <a:rPr lang="en-US" sz="2000" i="1" dirty="0">
                <a:solidFill>
                  <a:srgbClr val="56127A"/>
                </a:solidFill>
                <a:latin typeface="Calibri"/>
                <a:cs typeface="Calibri"/>
              </a:rPr>
              <a:t>=target else </a:t>
            </a:r>
            <a:r>
              <a:rPr lang="en-US" sz="2000" i="1" dirty="0" err="1">
                <a:solidFill>
                  <a:srgbClr val="56127A"/>
                </a:solidFill>
                <a:latin typeface="Calibri"/>
                <a:cs typeface="Calibri"/>
              </a:rPr>
              <a:t>nPC</a:t>
            </a:r>
            <a:r>
              <a:rPr lang="en-US" sz="2000" i="1" dirty="0">
                <a:solidFill>
                  <a:srgbClr val="56127A"/>
                </a:solidFill>
                <a:latin typeface="Calibri"/>
                <a:cs typeface="Calibri"/>
              </a:rPr>
              <a:t>=PC+4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Later: </a:t>
            </a:r>
            <a:r>
              <a:rPr lang="en-US" sz="2000" i="1" dirty="0">
                <a:solidFill>
                  <a:srgbClr val="56127A"/>
                </a:solidFill>
                <a:latin typeface="Calibri"/>
                <a:cs typeface="Calibri"/>
              </a:rPr>
              <a:t>check prediction, if wrong then kill the </a:t>
            </a:r>
            <a:r>
              <a:rPr lang="en-US" sz="2000" i="1" dirty="0" smtClean="0">
                <a:solidFill>
                  <a:srgbClr val="56127A"/>
                </a:solidFill>
                <a:latin typeface="Calibri"/>
                <a:cs typeface="Calibri"/>
              </a:rPr>
              <a:t>instruction and </a:t>
            </a:r>
            <a:r>
              <a:rPr lang="en-US" sz="2000" i="1" dirty="0">
                <a:solidFill>
                  <a:srgbClr val="56127A"/>
                </a:solidFill>
                <a:latin typeface="Calibri"/>
                <a:cs typeface="Calibri"/>
              </a:rPr>
              <a:t>update BTB </a:t>
            </a:r>
            <a:r>
              <a:rPr lang="en-US" sz="2000" i="1" dirty="0" smtClean="0">
                <a:solidFill>
                  <a:srgbClr val="56127A"/>
                </a:solidFill>
                <a:latin typeface="Calibri"/>
                <a:cs typeface="Calibri"/>
              </a:rPr>
              <a:t>&amp; </a:t>
            </a:r>
            <a:r>
              <a:rPr lang="en-US" sz="2000" i="1" dirty="0" err="1">
                <a:solidFill>
                  <a:srgbClr val="56127A"/>
                </a:solidFill>
                <a:latin typeface="Calibri"/>
                <a:cs typeface="Calibri"/>
              </a:rPr>
              <a:t>BPb</a:t>
            </a:r>
            <a:r>
              <a:rPr lang="en-US" sz="2000" i="1" dirty="0">
                <a:solidFill>
                  <a:srgbClr val="56127A"/>
                </a:solidFill>
                <a:latin typeface="Calibri"/>
                <a:cs typeface="Calibri"/>
              </a:rPr>
              <a:t> else update </a:t>
            </a:r>
            <a:r>
              <a:rPr lang="en-US" sz="2000" i="1" dirty="0" err="1">
                <a:solidFill>
                  <a:srgbClr val="56127A"/>
                </a:solidFill>
                <a:latin typeface="Calibri"/>
                <a:cs typeface="Calibri"/>
              </a:rPr>
              <a:t>BPb</a:t>
            </a:r>
            <a:endParaRPr lang="en-US" sz="2000" i="1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967108" name="Rectangle 4"/>
          <p:cNvSpPr>
            <a:spLocks noChangeArrowheads="1"/>
          </p:cNvSpPr>
          <p:nvPr/>
        </p:nvSpPr>
        <p:spPr bwMode="auto">
          <a:xfrm>
            <a:off x="571765" y="2093913"/>
            <a:ext cx="811171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IMEM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137040" y="2025650"/>
            <a:ext cx="65087" cy="520700"/>
            <a:chOff x="1177" y="1324"/>
            <a:chExt cx="41" cy="328"/>
          </a:xfrm>
        </p:grpSpPr>
        <p:sp>
          <p:nvSpPr>
            <p:cNvPr id="1967110" name="Oval 6"/>
            <p:cNvSpPr>
              <a:spLocks noChangeArrowheads="1"/>
            </p:cNvSpPr>
            <p:nvPr/>
          </p:nvSpPr>
          <p:spPr bwMode="auto">
            <a:xfrm>
              <a:off x="1177" y="1324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67111" name="Oval 7"/>
            <p:cNvSpPr>
              <a:spLocks noChangeArrowheads="1"/>
            </p:cNvSpPr>
            <p:nvPr/>
          </p:nvSpPr>
          <p:spPr bwMode="auto">
            <a:xfrm>
              <a:off x="1177" y="1420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67112" name="Oval 8"/>
            <p:cNvSpPr>
              <a:spLocks noChangeArrowheads="1"/>
            </p:cNvSpPr>
            <p:nvPr/>
          </p:nvSpPr>
          <p:spPr bwMode="auto">
            <a:xfrm>
              <a:off x="1177" y="1516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67113" name="Oval 9"/>
            <p:cNvSpPr>
              <a:spLocks noChangeArrowheads="1"/>
            </p:cNvSpPr>
            <p:nvPr/>
          </p:nvSpPr>
          <p:spPr bwMode="auto">
            <a:xfrm>
              <a:off x="1177" y="1612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967114" name="Rectangle 10"/>
          <p:cNvSpPr>
            <a:spLocks noChangeArrowheads="1"/>
          </p:cNvSpPr>
          <p:nvPr/>
        </p:nvSpPr>
        <p:spPr bwMode="auto">
          <a:xfrm>
            <a:off x="2872052" y="4216400"/>
            <a:ext cx="18796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967115" name="Freeform 11"/>
          <p:cNvSpPr>
            <a:spLocks/>
          </p:cNvSpPr>
          <p:nvPr/>
        </p:nvSpPr>
        <p:spPr bwMode="auto">
          <a:xfrm>
            <a:off x="3926152" y="3822700"/>
            <a:ext cx="839788" cy="153988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48" y="48"/>
              </a:cxn>
              <a:cxn ang="0">
                <a:pos x="240" y="48"/>
              </a:cxn>
              <a:cxn ang="0">
                <a:pos x="288" y="0"/>
              </a:cxn>
              <a:cxn ang="0">
                <a:pos x="336" y="48"/>
              </a:cxn>
              <a:cxn ang="0">
                <a:pos x="480" y="48"/>
              </a:cxn>
              <a:cxn ang="0">
                <a:pos x="528" y="96"/>
              </a:cxn>
            </a:cxnLst>
            <a:rect l="0" t="0" r="r" b="b"/>
            <a:pathLst>
              <a:path w="529" h="97">
                <a:moveTo>
                  <a:pt x="0" y="96"/>
                </a:moveTo>
                <a:lnTo>
                  <a:pt x="48" y="48"/>
                </a:lnTo>
                <a:lnTo>
                  <a:pt x="240" y="48"/>
                </a:lnTo>
                <a:lnTo>
                  <a:pt x="288" y="0"/>
                </a:lnTo>
                <a:lnTo>
                  <a:pt x="336" y="48"/>
                </a:lnTo>
                <a:lnTo>
                  <a:pt x="480" y="48"/>
                </a:lnTo>
                <a:lnTo>
                  <a:pt x="528" y="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967116" name="Freeform 12"/>
          <p:cNvSpPr>
            <a:spLocks/>
          </p:cNvSpPr>
          <p:nvPr/>
        </p:nvSpPr>
        <p:spPr bwMode="auto">
          <a:xfrm>
            <a:off x="2859352" y="3975100"/>
            <a:ext cx="1906588" cy="153988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48" y="48"/>
              </a:cxn>
              <a:cxn ang="0">
                <a:pos x="240" y="48"/>
              </a:cxn>
              <a:cxn ang="0">
                <a:pos x="288" y="0"/>
              </a:cxn>
              <a:cxn ang="0">
                <a:pos x="336" y="48"/>
              </a:cxn>
              <a:cxn ang="0">
                <a:pos x="1152" y="48"/>
              </a:cxn>
              <a:cxn ang="0">
                <a:pos x="1200" y="96"/>
              </a:cxn>
            </a:cxnLst>
            <a:rect l="0" t="0" r="r" b="b"/>
            <a:pathLst>
              <a:path w="1201" h="97">
                <a:moveTo>
                  <a:pt x="0" y="96"/>
                </a:moveTo>
                <a:lnTo>
                  <a:pt x="48" y="48"/>
                </a:lnTo>
                <a:lnTo>
                  <a:pt x="240" y="48"/>
                </a:lnTo>
                <a:lnTo>
                  <a:pt x="288" y="0"/>
                </a:lnTo>
                <a:lnTo>
                  <a:pt x="336" y="48"/>
                </a:lnTo>
                <a:lnTo>
                  <a:pt x="1152" y="48"/>
                </a:lnTo>
                <a:lnTo>
                  <a:pt x="1200" y="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967117" name="Line 13"/>
          <p:cNvSpPr>
            <a:spLocks noChangeShapeType="1"/>
          </p:cNvSpPr>
          <p:nvPr/>
        </p:nvSpPr>
        <p:spPr bwMode="auto">
          <a:xfrm>
            <a:off x="3926152" y="4216400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967118" name="Rectangle 14"/>
          <p:cNvSpPr>
            <a:spLocks noChangeArrowheads="1"/>
          </p:cNvSpPr>
          <p:nvPr/>
        </p:nvSpPr>
        <p:spPr bwMode="auto">
          <a:xfrm>
            <a:off x="3568965" y="3440113"/>
            <a:ext cx="45199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PC</a:t>
            </a:r>
          </a:p>
        </p:txBody>
      </p:sp>
      <p:sp>
        <p:nvSpPr>
          <p:cNvPr id="1967119" name="Freeform 15"/>
          <p:cNvSpPr>
            <a:spLocks/>
          </p:cNvSpPr>
          <p:nvPr/>
        </p:nvSpPr>
        <p:spPr bwMode="auto">
          <a:xfrm>
            <a:off x="2554552" y="2222500"/>
            <a:ext cx="763588" cy="1677988"/>
          </a:xfrm>
          <a:custGeom>
            <a:avLst/>
            <a:gdLst/>
            <a:ahLst/>
            <a:cxnLst>
              <a:cxn ang="0">
                <a:pos x="480" y="1056"/>
              </a:cxn>
              <a:cxn ang="0">
                <a:pos x="480" y="0"/>
              </a:cxn>
              <a:cxn ang="0">
                <a:pos x="0" y="0"/>
              </a:cxn>
            </a:cxnLst>
            <a:rect l="0" t="0" r="r" b="b"/>
            <a:pathLst>
              <a:path w="481" h="1057">
                <a:moveTo>
                  <a:pt x="480" y="1056"/>
                </a:moveTo>
                <a:lnTo>
                  <a:pt x="48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967120" name="Freeform 16"/>
          <p:cNvSpPr>
            <a:spLocks/>
          </p:cNvSpPr>
          <p:nvPr/>
        </p:nvSpPr>
        <p:spPr bwMode="auto">
          <a:xfrm>
            <a:off x="4383352" y="2235200"/>
            <a:ext cx="611188" cy="1512888"/>
          </a:xfrm>
          <a:custGeom>
            <a:avLst/>
            <a:gdLst/>
            <a:ahLst/>
            <a:cxnLst>
              <a:cxn ang="0">
                <a:pos x="0" y="1152"/>
              </a:cxn>
              <a:cxn ang="0">
                <a:pos x="0" y="0"/>
              </a:cxn>
              <a:cxn ang="0">
                <a:pos x="384" y="0"/>
              </a:cxn>
            </a:cxnLst>
            <a:rect l="0" t="0" r="r" b="b"/>
            <a:pathLst>
              <a:path w="385" h="1153">
                <a:moveTo>
                  <a:pt x="0" y="1152"/>
                </a:moveTo>
                <a:lnTo>
                  <a:pt x="0" y="0"/>
                </a:lnTo>
                <a:lnTo>
                  <a:pt x="38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967121" name="Rectangle 17"/>
          <p:cNvSpPr>
            <a:spLocks noChangeArrowheads="1"/>
          </p:cNvSpPr>
          <p:nvPr/>
        </p:nvSpPr>
        <p:spPr bwMode="auto">
          <a:xfrm>
            <a:off x="7358327" y="1649413"/>
            <a:ext cx="1328473" cy="13208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Branch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Target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Buffer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(2</a:t>
            </a:r>
            <a:r>
              <a:rPr lang="en-US" sz="2000" baseline="30000">
                <a:solidFill>
                  <a:srgbClr val="000000"/>
                </a:solidFill>
                <a:latin typeface="Calibri"/>
                <a:cs typeface="Calibri"/>
              </a:rPr>
              <a:t>k</a:t>
            </a: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 entries)</a:t>
            </a:r>
          </a:p>
        </p:txBody>
      </p:sp>
      <p:sp>
        <p:nvSpPr>
          <p:cNvPr id="1967122" name="Line 18"/>
          <p:cNvSpPr>
            <a:spLocks noChangeShapeType="1"/>
          </p:cNvSpPr>
          <p:nvPr/>
        </p:nvSpPr>
        <p:spPr bwMode="auto">
          <a:xfrm flipH="1">
            <a:off x="4300802" y="2914650"/>
            <a:ext cx="165100" cy="6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967123" name="Rectangle 19"/>
          <p:cNvSpPr>
            <a:spLocks noChangeArrowheads="1"/>
          </p:cNvSpPr>
          <p:nvPr/>
        </p:nvSpPr>
        <p:spPr bwMode="auto">
          <a:xfrm>
            <a:off x="4432565" y="2774950"/>
            <a:ext cx="29933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k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1868752" y="1117600"/>
            <a:ext cx="687388" cy="3392488"/>
            <a:chOff x="1008" y="696"/>
            <a:chExt cx="433" cy="2305"/>
          </a:xfrm>
        </p:grpSpPr>
        <p:sp>
          <p:nvSpPr>
            <p:cNvPr id="1967125" name="Line 21"/>
            <p:cNvSpPr>
              <a:spLocks noChangeShapeType="1"/>
            </p:cNvSpPr>
            <p:nvPr/>
          </p:nvSpPr>
          <p:spPr bwMode="auto">
            <a:xfrm>
              <a:off x="1012" y="841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67126" name="Line 22"/>
            <p:cNvSpPr>
              <a:spLocks noChangeShapeType="1"/>
            </p:cNvSpPr>
            <p:nvPr/>
          </p:nvSpPr>
          <p:spPr bwMode="auto">
            <a:xfrm>
              <a:off x="1012" y="985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67127" name="Line 23"/>
            <p:cNvSpPr>
              <a:spLocks noChangeShapeType="1"/>
            </p:cNvSpPr>
            <p:nvPr/>
          </p:nvSpPr>
          <p:spPr bwMode="auto">
            <a:xfrm>
              <a:off x="1012" y="1129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67128" name="Line 24"/>
            <p:cNvSpPr>
              <a:spLocks noChangeShapeType="1"/>
            </p:cNvSpPr>
            <p:nvPr/>
          </p:nvSpPr>
          <p:spPr bwMode="auto">
            <a:xfrm>
              <a:off x="1012" y="1273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grpSp>
          <p:nvGrpSpPr>
            <p:cNvPr id="4" name="Group 25"/>
            <p:cNvGrpSpPr>
              <a:grpSpLocks/>
            </p:cNvGrpSpPr>
            <p:nvPr/>
          </p:nvGrpSpPr>
          <p:grpSpPr bwMode="auto">
            <a:xfrm>
              <a:off x="1012" y="1705"/>
              <a:ext cx="424" cy="287"/>
              <a:chOff x="1012" y="1705"/>
              <a:chExt cx="424" cy="287"/>
            </a:xfrm>
          </p:grpSpPr>
          <p:sp>
            <p:nvSpPr>
              <p:cNvPr id="1967130" name="Line 26"/>
              <p:cNvSpPr>
                <a:spLocks noChangeShapeType="1"/>
              </p:cNvSpPr>
              <p:nvPr/>
            </p:nvSpPr>
            <p:spPr bwMode="auto">
              <a:xfrm>
                <a:off x="1012" y="1705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967131" name="Line 27"/>
              <p:cNvSpPr>
                <a:spLocks noChangeShapeType="1"/>
              </p:cNvSpPr>
              <p:nvPr/>
            </p:nvSpPr>
            <p:spPr bwMode="auto">
              <a:xfrm>
                <a:off x="1012" y="1848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967132" name="Line 28"/>
              <p:cNvSpPr>
                <a:spLocks noChangeShapeType="1"/>
              </p:cNvSpPr>
              <p:nvPr/>
            </p:nvSpPr>
            <p:spPr bwMode="auto">
              <a:xfrm>
                <a:off x="1012" y="1992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1967133" name="Rectangle 29"/>
            <p:cNvSpPr>
              <a:spLocks noChangeArrowheads="1"/>
            </p:cNvSpPr>
            <p:nvPr/>
          </p:nvSpPr>
          <p:spPr bwMode="auto">
            <a:xfrm>
              <a:off x="1128" y="696"/>
              <a:ext cx="219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grpSp>
          <p:nvGrpSpPr>
            <p:cNvPr id="5" name="Group 30"/>
            <p:cNvGrpSpPr>
              <a:grpSpLocks/>
            </p:cNvGrpSpPr>
            <p:nvPr/>
          </p:nvGrpSpPr>
          <p:grpSpPr bwMode="auto">
            <a:xfrm>
              <a:off x="1012" y="2136"/>
              <a:ext cx="424" cy="288"/>
              <a:chOff x="1012" y="2136"/>
              <a:chExt cx="424" cy="288"/>
            </a:xfrm>
          </p:grpSpPr>
          <p:sp>
            <p:nvSpPr>
              <p:cNvPr id="1967135" name="Line 31"/>
              <p:cNvSpPr>
                <a:spLocks noChangeShapeType="1"/>
              </p:cNvSpPr>
              <p:nvPr/>
            </p:nvSpPr>
            <p:spPr bwMode="auto">
              <a:xfrm>
                <a:off x="1012" y="2136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967136" name="Line 32"/>
              <p:cNvSpPr>
                <a:spLocks noChangeShapeType="1"/>
              </p:cNvSpPr>
              <p:nvPr/>
            </p:nvSpPr>
            <p:spPr bwMode="auto">
              <a:xfrm>
                <a:off x="1012" y="2280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967137" name="Line 33"/>
              <p:cNvSpPr>
                <a:spLocks noChangeShapeType="1"/>
              </p:cNvSpPr>
              <p:nvPr/>
            </p:nvSpPr>
            <p:spPr bwMode="auto">
              <a:xfrm>
                <a:off x="1012" y="2424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grpSp>
          <p:nvGrpSpPr>
            <p:cNvPr id="6" name="Group 34"/>
            <p:cNvGrpSpPr>
              <a:grpSpLocks/>
            </p:cNvGrpSpPr>
            <p:nvPr/>
          </p:nvGrpSpPr>
          <p:grpSpPr bwMode="auto">
            <a:xfrm>
              <a:off x="1012" y="2568"/>
              <a:ext cx="424" cy="288"/>
              <a:chOff x="1012" y="2568"/>
              <a:chExt cx="424" cy="288"/>
            </a:xfrm>
          </p:grpSpPr>
          <p:sp>
            <p:nvSpPr>
              <p:cNvPr id="1967139" name="Line 35"/>
              <p:cNvSpPr>
                <a:spLocks noChangeShapeType="1"/>
              </p:cNvSpPr>
              <p:nvPr/>
            </p:nvSpPr>
            <p:spPr bwMode="auto">
              <a:xfrm>
                <a:off x="1012" y="2568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967140" name="Line 36"/>
              <p:cNvSpPr>
                <a:spLocks noChangeShapeType="1"/>
              </p:cNvSpPr>
              <p:nvPr/>
            </p:nvSpPr>
            <p:spPr bwMode="auto">
              <a:xfrm>
                <a:off x="1012" y="2712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967141" name="Line 37"/>
              <p:cNvSpPr>
                <a:spLocks noChangeShapeType="1"/>
              </p:cNvSpPr>
              <p:nvPr/>
            </p:nvSpPr>
            <p:spPr bwMode="auto">
              <a:xfrm>
                <a:off x="1012" y="2856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1967142" name="Freeform 38"/>
            <p:cNvSpPr>
              <a:spLocks/>
            </p:cNvSpPr>
            <p:nvPr/>
          </p:nvSpPr>
          <p:spPr bwMode="auto">
            <a:xfrm>
              <a:off x="1008" y="697"/>
              <a:ext cx="433" cy="2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2" y="0"/>
                </a:cxn>
                <a:cxn ang="0">
                  <a:pos x="432" y="2303"/>
                </a:cxn>
                <a:cxn ang="0">
                  <a:pos x="0" y="2303"/>
                </a:cxn>
              </a:cxnLst>
              <a:rect l="0" t="0" r="r" b="b"/>
              <a:pathLst>
                <a:path w="433" h="2304">
                  <a:moveTo>
                    <a:pt x="0" y="0"/>
                  </a:moveTo>
                  <a:lnTo>
                    <a:pt x="432" y="0"/>
                  </a:lnTo>
                  <a:lnTo>
                    <a:pt x="432" y="2303"/>
                  </a:lnTo>
                  <a:lnTo>
                    <a:pt x="0" y="2303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6764602" y="1104900"/>
            <a:ext cx="520700" cy="2260600"/>
            <a:chOff x="4092" y="688"/>
            <a:chExt cx="328" cy="1424"/>
          </a:xfrm>
        </p:grpSpPr>
        <p:sp>
          <p:nvSpPr>
            <p:cNvPr id="1967144" name="Rectangle 40"/>
            <p:cNvSpPr>
              <a:spLocks noChangeArrowheads="1"/>
            </p:cNvSpPr>
            <p:nvPr/>
          </p:nvSpPr>
          <p:spPr bwMode="auto">
            <a:xfrm>
              <a:off x="4096" y="688"/>
              <a:ext cx="320" cy="14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67145" name="Line 41"/>
            <p:cNvSpPr>
              <a:spLocks noChangeShapeType="1"/>
            </p:cNvSpPr>
            <p:nvPr/>
          </p:nvSpPr>
          <p:spPr bwMode="auto">
            <a:xfrm>
              <a:off x="4092" y="824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67146" name="Line 42"/>
            <p:cNvSpPr>
              <a:spLocks noChangeShapeType="1"/>
            </p:cNvSpPr>
            <p:nvPr/>
          </p:nvSpPr>
          <p:spPr bwMode="auto">
            <a:xfrm>
              <a:off x="4092" y="968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67147" name="Line 43"/>
            <p:cNvSpPr>
              <a:spLocks noChangeShapeType="1"/>
            </p:cNvSpPr>
            <p:nvPr/>
          </p:nvSpPr>
          <p:spPr bwMode="auto">
            <a:xfrm>
              <a:off x="4092" y="1112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67148" name="Line 44"/>
            <p:cNvSpPr>
              <a:spLocks noChangeShapeType="1"/>
            </p:cNvSpPr>
            <p:nvPr/>
          </p:nvSpPr>
          <p:spPr bwMode="auto">
            <a:xfrm>
              <a:off x="4092" y="1256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67149" name="Line 45"/>
            <p:cNvSpPr>
              <a:spLocks noChangeShapeType="1"/>
            </p:cNvSpPr>
            <p:nvPr/>
          </p:nvSpPr>
          <p:spPr bwMode="auto">
            <a:xfrm>
              <a:off x="4092" y="1688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67150" name="Line 46"/>
            <p:cNvSpPr>
              <a:spLocks noChangeShapeType="1"/>
            </p:cNvSpPr>
            <p:nvPr/>
          </p:nvSpPr>
          <p:spPr bwMode="auto">
            <a:xfrm>
              <a:off x="4092" y="1832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67151" name="Line 47"/>
            <p:cNvSpPr>
              <a:spLocks noChangeShapeType="1"/>
            </p:cNvSpPr>
            <p:nvPr/>
          </p:nvSpPr>
          <p:spPr bwMode="auto">
            <a:xfrm>
              <a:off x="4092" y="1976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967152" name="Rectangle 48"/>
          <p:cNvSpPr>
            <a:spLocks noChangeArrowheads="1"/>
          </p:cNvSpPr>
          <p:nvPr/>
        </p:nvSpPr>
        <p:spPr bwMode="auto">
          <a:xfrm>
            <a:off x="6731265" y="1057275"/>
            <a:ext cx="548829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Calibri"/>
                <a:cs typeface="Calibri"/>
              </a:rPr>
              <a:t>BPb</a:t>
            </a:r>
          </a:p>
        </p:txBody>
      </p:sp>
      <p:grpSp>
        <p:nvGrpSpPr>
          <p:cNvPr id="8" name="Group 49"/>
          <p:cNvGrpSpPr>
            <a:grpSpLocks/>
          </p:cNvGrpSpPr>
          <p:nvPr/>
        </p:nvGrpSpPr>
        <p:grpSpPr bwMode="auto">
          <a:xfrm>
            <a:off x="6950340" y="2089150"/>
            <a:ext cx="65087" cy="520700"/>
            <a:chOff x="4209" y="1308"/>
            <a:chExt cx="41" cy="328"/>
          </a:xfrm>
        </p:grpSpPr>
        <p:sp>
          <p:nvSpPr>
            <p:cNvPr id="1967154" name="Oval 50"/>
            <p:cNvSpPr>
              <a:spLocks noChangeArrowheads="1"/>
            </p:cNvSpPr>
            <p:nvPr/>
          </p:nvSpPr>
          <p:spPr bwMode="auto">
            <a:xfrm>
              <a:off x="4209" y="1308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67155" name="Oval 51"/>
            <p:cNvSpPr>
              <a:spLocks noChangeArrowheads="1"/>
            </p:cNvSpPr>
            <p:nvPr/>
          </p:nvSpPr>
          <p:spPr bwMode="auto">
            <a:xfrm>
              <a:off x="4209" y="1404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67156" name="Oval 52"/>
            <p:cNvSpPr>
              <a:spLocks noChangeArrowheads="1"/>
            </p:cNvSpPr>
            <p:nvPr/>
          </p:nvSpPr>
          <p:spPr bwMode="auto">
            <a:xfrm>
              <a:off x="4209" y="1500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67157" name="Oval 53"/>
            <p:cNvSpPr>
              <a:spLocks noChangeArrowheads="1"/>
            </p:cNvSpPr>
            <p:nvPr/>
          </p:nvSpPr>
          <p:spPr bwMode="auto">
            <a:xfrm>
              <a:off x="4209" y="1596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9" name="Group 54"/>
          <p:cNvGrpSpPr>
            <a:grpSpLocks/>
          </p:cNvGrpSpPr>
          <p:nvPr/>
        </p:nvGrpSpPr>
        <p:grpSpPr bwMode="auto">
          <a:xfrm>
            <a:off x="5012002" y="1104900"/>
            <a:ext cx="1663700" cy="2260600"/>
            <a:chOff x="2988" y="688"/>
            <a:chExt cx="1048" cy="1424"/>
          </a:xfrm>
        </p:grpSpPr>
        <p:sp>
          <p:nvSpPr>
            <p:cNvPr id="1967159" name="Rectangle 55"/>
            <p:cNvSpPr>
              <a:spLocks noChangeArrowheads="1"/>
            </p:cNvSpPr>
            <p:nvPr/>
          </p:nvSpPr>
          <p:spPr bwMode="auto">
            <a:xfrm>
              <a:off x="2992" y="688"/>
              <a:ext cx="1040" cy="14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67160" name="Line 56"/>
            <p:cNvSpPr>
              <a:spLocks noChangeShapeType="1"/>
            </p:cNvSpPr>
            <p:nvPr/>
          </p:nvSpPr>
          <p:spPr bwMode="auto">
            <a:xfrm>
              <a:off x="2988" y="824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67161" name="Line 57"/>
            <p:cNvSpPr>
              <a:spLocks noChangeShapeType="1"/>
            </p:cNvSpPr>
            <p:nvPr/>
          </p:nvSpPr>
          <p:spPr bwMode="auto">
            <a:xfrm>
              <a:off x="2988" y="968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67162" name="Line 58"/>
            <p:cNvSpPr>
              <a:spLocks noChangeShapeType="1"/>
            </p:cNvSpPr>
            <p:nvPr/>
          </p:nvSpPr>
          <p:spPr bwMode="auto">
            <a:xfrm>
              <a:off x="2988" y="1112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67163" name="Line 59"/>
            <p:cNvSpPr>
              <a:spLocks noChangeShapeType="1"/>
            </p:cNvSpPr>
            <p:nvPr/>
          </p:nvSpPr>
          <p:spPr bwMode="auto">
            <a:xfrm>
              <a:off x="2988" y="1256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67164" name="Line 60"/>
            <p:cNvSpPr>
              <a:spLocks noChangeShapeType="1"/>
            </p:cNvSpPr>
            <p:nvPr/>
          </p:nvSpPr>
          <p:spPr bwMode="auto">
            <a:xfrm>
              <a:off x="2988" y="1688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67165" name="Line 61"/>
            <p:cNvSpPr>
              <a:spLocks noChangeShapeType="1"/>
            </p:cNvSpPr>
            <p:nvPr/>
          </p:nvSpPr>
          <p:spPr bwMode="auto">
            <a:xfrm>
              <a:off x="2988" y="1832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67166" name="Line 62"/>
            <p:cNvSpPr>
              <a:spLocks noChangeShapeType="1"/>
            </p:cNvSpPr>
            <p:nvPr/>
          </p:nvSpPr>
          <p:spPr bwMode="auto">
            <a:xfrm>
              <a:off x="2988" y="1976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967167" name="Rectangle 63"/>
          <p:cNvSpPr>
            <a:spLocks noChangeArrowheads="1"/>
          </p:cNvSpPr>
          <p:nvPr/>
        </p:nvSpPr>
        <p:spPr bwMode="auto">
          <a:xfrm>
            <a:off x="5321565" y="1031875"/>
            <a:ext cx="1084658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Calibri"/>
                <a:cs typeface="Calibri"/>
              </a:rPr>
              <a:t>predicted</a:t>
            </a:r>
          </a:p>
        </p:txBody>
      </p:sp>
      <p:sp>
        <p:nvSpPr>
          <p:cNvPr id="1967168" name="Freeform 64"/>
          <p:cNvSpPr>
            <a:spLocks/>
          </p:cNvSpPr>
          <p:nvPr/>
        </p:nvSpPr>
        <p:spPr bwMode="auto">
          <a:xfrm>
            <a:off x="5869252" y="3378200"/>
            <a:ext cx="1588" cy="1169988"/>
          </a:xfrm>
          <a:custGeom>
            <a:avLst/>
            <a:gdLst/>
            <a:ahLst/>
            <a:cxnLst>
              <a:cxn ang="0">
                <a:pos x="0" y="736"/>
              </a:cxn>
              <a:cxn ang="0">
                <a:pos x="0" y="0"/>
              </a:cxn>
            </a:cxnLst>
            <a:rect l="0" t="0" r="r" b="b"/>
            <a:pathLst>
              <a:path w="1" h="737">
                <a:moveTo>
                  <a:pt x="0" y="736"/>
                </a:move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967169" name="Freeform 65"/>
          <p:cNvSpPr>
            <a:spLocks/>
          </p:cNvSpPr>
          <p:nvPr/>
        </p:nvSpPr>
        <p:spPr bwMode="auto">
          <a:xfrm>
            <a:off x="7024952" y="3378200"/>
            <a:ext cx="1588" cy="1182688"/>
          </a:xfrm>
          <a:custGeom>
            <a:avLst/>
            <a:gdLst/>
            <a:ahLst/>
            <a:cxnLst>
              <a:cxn ang="0">
                <a:pos x="0" y="744"/>
              </a:cxn>
              <a:cxn ang="0">
                <a:pos x="0" y="0"/>
              </a:cxn>
            </a:cxnLst>
            <a:rect l="0" t="0" r="r" b="b"/>
            <a:pathLst>
              <a:path w="1" h="745">
                <a:moveTo>
                  <a:pt x="0" y="744"/>
                </a:move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967170" name="Rectangle 66"/>
          <p:cNvSpPr>
            <a:spLocks noChangeArrowheads="1"/>
          </p:cNvSpPr>
          <p:nvPr/>
        </p:nvSpPr>
        <p:spPr bwMode="auto">
          <a:xfrm>
            <a:off x="5816865" y="4087813"/>
            <a:ext cx="81517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target</a:t>
            </a:r>
          </a:p>
        </p:txBody>
      </p:sp>
      <p:sp>
        <p:nvSpPr>
          <p:cNvPr id="1967171" name="Rectangle 67"/>
          <p:cNvSpPr>
            <a:spLocks noChangeArrowheads="1"/>
          </p:cNvSpPr>
          <p:nvPr/>
        </p:nvSpPr>
        <p:spPr bwMode="auto">
          <a:xfrm>
            <a:off x="6972565" y="4087813"/>
            <a:ext cx="45475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BP</a:t>
            </a:r>
          </a:p>
        </p:txBody>
      </p:sp>
      <p:grpSp>
        <p:nvGrpSpPr>
          <p:cNvPr id="10" name="Group 68"/>
          <p:cNvGrpSpPr>
            <a:grpSpLocks/>
          </p:cNvGrpSpPr>
          <p:nvPr/>
        </p:nvGrpSpPr>
        <p:grpSpPr bwMode="auto">
          <a:xfrm>
            <a:off x="5781940" y="2114550"/>
            <a:ext cx="65087" cy="520700"/>
            <a:chOff x="3473" y="1324"/>
            <a:chExt cx="41" cy="328"/>
          </a:xfrm>
        </p:grpSpPr>
        <p:sp>
          <p:nvSpPr>
            <p:cNvPr id="1967173" name="Oval 69"/>
            <p:cNvSpPr>
              <a:spLocks noChangeArrowheads="1"/>
            </p:cNvSpPr>
            <p:nvPr/>
          </p:nvSpPr>
          <p:spPr bwMode="auto">
            <a:xfrm>
              <a:off x="3473" y="1324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67174" name="Oval 70"/>
            <p:cNvSpPr>
              <a:spLocks noChangeArrowheads="1"/>
            </p:cNvSpPr>
            <p:nvPr/>
          </p:nvSpPr>
          <p:spPr bwMode="auto">
            <a:xfrm>
              <a:off x="3473" y="1420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67175" name="Oval 71"/>
            <p:cNvSpPr>
              <a:spLocks noChangeArrowheads="1"/>
            </p:cNvSpPr>
            <p:nvPr/>
          </p:nvSpPr>
          <p:spPr bwMode="auto">
            <a:xfrm>
              <a:off x="3473" y="1516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67176" name="Oval 72"/>
            <p:cNvSpPr>
              <a:spLocks noChangeArrowheads="1"/>
            </p:cNvSpPr>
            <p:nvPr/>
          </p:nvSpPr>
          <p:spPr bwMode="auto">
            <a:xfrm>
              <a:off x="3473" y="1612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967177" name="Rectangle 73"/>
          <p:cNvSpPr>
            <a:spLocks noChangeArrowheads="1"/>
          </p:cNvSpPr>
          <p:nvPr/>
        </p:nvSpPr>
        <p:spPr bwMode="auto">
          <a:xfrm>
            <a:off x="5470790" y="1257300"/>
            <a:ext cx="804120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Calibri"/>
                <a:cs typeface="Calibri"/>
              </a:rPr>
              <a:t> target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" y="379413"/>
            <a:ext cx="7702550" cy="83185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Address Collisions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6967-D124-404A-A370-B5BDC2147126}" type="slidenum">
              <a:rPr lang="en-US"/>
              <a:pPr/>
              <a:t>31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69155" name="Rectangle 3"/>
          <p:cNvSpPr>
            <a:spLocks noChangeArrowheads="1"/>
          </p:cNvSpPr>
          <p:nvPr/>
        </p:nvSpPr>
        <p:spPr bwMode="auto">
          <a:xfrm>
            <a:off x="509588" y="3613150"/>
            <a:ext cx="5722721" cy="16286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What will be fetched after the instruction at 1028?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BTB prediction	=	  		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Correct target	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=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		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</a:t>
            </a:r>
            <a:endParaRPr lang="en-US" sz="2000" i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969156" name="Rectangle 4"/>
          <p:cNvSpPr>
            <a:spLocks noChangeArrowheads="1"/>
          </p:cNvSpPr>
          <p:nvPr/>
        </p:nvSpPr>
        <p:spPr bwMode="auto">
          <a:xfrm>
            <a:off x="517525" y="1876425"/>
            <a:ext cx="1255753" cy="10130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000000"/>
                </a:solidFill>
                <a:latin typeface="Calibri"/>
                <a:cs typeface="Calibri"/>
              </a:rPr>
              <a:t>Assume a 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000000"/>
                </a:solidFill>
                <a:latin typeface="Calibri"/>
                <a:cs typeface="Calibri"/>
              </a:rPr>
              <a:t>128-entry 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000000"/>
                </a:solidFill>
                <a:latin typeface="Calibri"/>
                <a:cs typeface="Calibri"/>
              </a:rPr>
              <a:t>BTB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398713" y="1360488"/>
            <a:ext cx="6483350" cy="2065337"/>
            <a:chOff x="1511" y="665"/>
            <a:chExt cx="4084" cy="1301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096" y="1549"/>
              <a:ext cx="1424" cy="417"/>
              <a:chOff x="2096" y="1549"/>
              <a:chExt cx="1424" cy="417"/>
            </a:xfrm>
          </p:grpSpPr>
          <p:sp>
            <p:nvSpPr>
              <p:cNvPr id="1969159" name="Rectangle 7"/>
              <p:cNvSpPr>
                <a:spLocks noChangeArrowheads="1"/>
              </p:cNvSpPr>
              <p:nvPr/>
            </p:nvSpPr>
            <p:spPr bwMode="auto">
              <a:xfrm>
                <a:off x="3200" y="1779"/>
                <a:ext cx="320" cy="13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969160" name="Rectangle 8"/>
              <p:cNvSpPr>
                <a:spLocks noChangeArrowheads="1"/>
              </p:cNvSpPr>
              <p:nvPr/>
            </p:nvSpPr>
            <p:spPr bwMode="auto">
              <a:xfrm>
                <a:off x="3159" y="1557"/>
                <a:ext cx="32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solidFill>
                      <a:srgbClr val="000000"/>
                    </a:solidFill>
                    <a:latin typeface="Calibri"/>
                    <a:cs typeface="Calibri"/>
                  </a:rPr>
                  <a:t>BPb</a:t>
                </a:r>
              </a:p>
            </p:txBody>
          </p:sp>
          <p:sp>
            <p:nvSpPr>
              <p:cNvPr id="1969161" name="Rectangle 9"/>
              <p:cNvSpPr>
                <a:spLocks noChangeArrowheads="1"/>
              </p:cNvSpPr>
              <p:nvPr/>
            </p:nvSpPr>
            <p:spPr bwMode="auto">
              <a:xfrm>
                <a:off x="2096" y="1779"/>
                <a:ext cx="1040" cy="13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969162" name="Rectangle 10"/>
              <p:cNvSpPr>
                <a:spLocks noChangeArrowheads="1"/>
              </p:cNvSpPr>
              <p:nvPr/>
            </p:nvSpPr>
            <p:spPr bwMode="auto">
              <a:xfrm>
                <a:off x="2319" y="1549"/>
                <a:ext cx="434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solidFill>
                      <a:srgbClr val="000000"/>
                    </a:solidFill>
                    <a:latin typeface="Calibri"/>
                    <a:cs typeface="Calibri"/>
                  </a:rPr>
                  <a:t>target</a:t>
                </a:r>
              </a:p>
            </p:txBody>
          </p:sp>
          <p:sp>
            <p:nvSpPr>
              <p:cNvPr id="1969163" name="Rectangle 11"/>
              <p:cNvSpPr>
                <a:spLocks noChangeArrowheads="1"/>
              </p:cNvSpPr>
              <p:nvPr/>
            </p:nvSpPr>
            <p:spPr bwMode="auto">
              <a:xfrm>
                <a:off x="3175" y="1741"/>
                <a:ext cx="343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solidFill>
                      <a:srgbClr val="000000"/>
                    </a:solidFill>
                    <a:latin typeface="Calibri"/>
                    <a:cs typeface="Calibri"/>
                  </a:rPr>
                  <a:t>take</a:t>
                </a:r>
              </a:p>
            </p:txBody>
          </p:sp>
          <p:sp>
            <p:nvSpPr>
              <p:cNvPr id="1969164" name="Rectangle 12"/>
              <p:cNvSpPr>
                <a:spLocks noChangeArrowheads="1"/>
              </p:cNvSpPr>
              <p:nvPr/>
            </p:nvSpPr>
            <p:spPr bwMode="auto">
              <a:xfrm>
                <a:off x="2286" y="1754"/>
                <a:ext cx="67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969165" name="Rectangle 13"/>
              <p:cNvSpPr>
                <a:spLocks noChangeArrowheads="1"/>
              </p:cNvSpPr>
              <p:nvPr/>
            </p:nvSpPr>
            <p:spPr bwMode="auto">
              <a:xfrm>
                <a:off x="2326" y="1746"/>
                <a:ext cx="33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969166" name="Rectangle 14"/>
              <p:cNvSpPr>
                <a:spLocks noChangeArrowheads="1"/>
              </p:cNvSpPr>
              <p:nvPr/>
            </p:nvSpPr>
            <p:spPr bwMode="auto">
              <a:xfrm>
                <a:off x="2319" y="1733"/>
                <a:ext cx="312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solidFill>
                      <a:srgbClr val="000000"/>
                    </a:solidFill>
                    <a:latin typeface="Calibri"/>
                    <a:cs typeface="Calibri"/>
                  </a:rPr>
                  <a:t>236</a:t>
                </a:r>
              </a:p>
            </p:txBody>
          </p:sp>
        </p:grpSp>
        <p:sp>
          <p:nvSpPr>
            <p:cNvPr id="1969167" name="Rectangle 15"/>
            <p:cNvSpPr>
              <a:spLocks noChangeArrowheads="1"/>
            </p:cNvSpPr>
            <p:nvPr/>
          </p:nvSpPr>
          <p:spPr bwMode="auto">
            <a:xfrm>
              <a:off x="4128" y="1344"/>
              <a:ext cx="92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1028  Add .....</a:t>
              </a:r>
            </a:p>
          </p:txBody>
        </p: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4128" y="665"/>
              <a:ext cx="1467" cy="1220"/>
              <a:chOff x="4128" y="665"/>
              <a:chExt cx="1467" cy="1220"/>
            </a:xfrm>
          </p:grpSpPr>
          <p:sp>
            <p:nvSpPr>
              <p:cNvPr id="1969169" name="Rectangle 17"/>
              <p:cNvSpPr>
                <a:spLocks noChangeArrowheads="1"/>
              </p:cNvSpPr>
              <p:nvPr/>
            </p:nvSpPr>
            <p:spPr bwMode="auto">
              <a:xfrm>
                <a:off x="4176" y="864"/>
                <a:ext cx="1419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dirty="0">
                    <a:solidFill>
                      <a:srgbClr val="000000"/>
                    </a:solidFill>
                    <a:latin typeface="Calibri"/>
                    <a:cs typeface="Calibri"/>
                  </a:rPr>
                  <a:t>132  Jump </a:t>
                </a:r>
                <a:r>
                  <a:rPr lang="en-US" sz="1800" dirty="0" smtClean="0">
                    <a:solidFill>
                      <a:srgbClr val="000000"/>
                    </a:solidFill>
                    <a:latin typeface="Calibri"/>
                    <a:cs typeface="Calibri"/>
                  </a:rPr>
                  <a:t>+104</a:t>
                </a:r>
                <a:endParaRPr lang="en-US" sz="1400" dirty="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969170" name="Rectangle 18"/>
              <p:cNvSpPr>
                <a:spLocks noChangeArrowheads="1"/>
              </p:cNvSpPr>
              <p:nvPr/>
            </p:nvSpPr>
            <p:spPr bwMode="auto">
              <a:xfrm>
                <a:off x="4128" y="665"/>
                <a:ext cx="1180" cy="122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1969171" name="Freeform 19"/>
            <p:cNvSpPr>
              <a:spLocks/>
            </p:cNvSpPr>
            <p:nvPr/>
          </p:nvSpPr>
          <p:spPr bwMode="auto">
            <a:xfrm>
              <a:off x="1511" y="951"/>
              <a:ext cx="2428" cy="970"/>
            </a:xfrm>
            <a:custGeom>
              <a:avLst/>
              <a:gdLst/>
              <a:ahLst/>
              <a:cxnLst>
                <a:cxn ang="0">
                  <a:pos x="2427" y="0"/>
                </a:cxn>
                <a:cxn ang="0">
                  <a:pos x="0" y="0"/>
                </a:cxn>
                <a:cxn ang="0">
                  <a:pos x="0" y="969"/>
                </a:cxn>
                <a:cxn ang="0">
                  <a:pos x="507" y="969"/>
                </a:cxn>
              </a:cxnLst>
              <a:rect l="0" t="0" r="r" b="b"/>
              <a:pathLst>
                <a:path w="2428" h="970">
                  <a:moveTo>
                    <a:pt x="2427" y="0"/>
                  </a:moveTo>
                  <a:lnTo>
                    <a:pt x="0" y="0"/>
                  </a:lnTo>
                  <a:lnTo>
                    <a:pt x="0" y="969"/>
                  </a:lnTo>
                  <a:lnTo>
                    <a:pt x="507" y="969"/>
                  </a:lnTo>
                </a:path>
              </a:pathLst>
            </a:custGeom>
            <a:noFill/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69172" name="Freeform 20"/>
            <p:cNvSpPr>
              <a:spLocks/>
            </p:cNvSpPr>
            <p:nvPr/>
          </p:nvSpPr>
          <p:spPr bwMode="auto">
            <a:xfrm>
              <a:off x="1607" y="1467"/>
              <a:ext cx="2428" cy="356"/>
            </a:xfrm>
            <a:custGeom>
              <a:avLst/>
              <a:gdLst/>
              <a:ahLst/>
              <a:cxnLst>
                <a:cxn ang="0">
                  <a:pos x="2427" y="0"/>
                </a:cxn>
                <a:cxn ang="0">
                  <a:pos x="0" y="0"/>
                </a:cxn>
                <a:cxn ang="0">
                  <a:pos x="0" y="355"/>
                </a:cxn>
                <a:cxn ang="0">
                  <a:pos x="411" y="355"/>
                </a:cxn>
              </a:cxnLst>
              <a:rect l="0" t="0" r="r" b="b"/>
              <a:pathLst>
                <a:path w="2428" h="356">
                  <a:moveTo>
                    <a:pt x="2427" y="0"/>
                  </a:moveTo>
                  <a:lnTo>
                    <a:pt x="0" y="0"/>
                  </a:lnTo>
                  <a:lnTo>
                    <a:pt x="0" y="355"/>
                  </a:lnTo>
                  <a:lnTo>
                    <a:pt x="411" y="355"/>
                  </a:lnTo>
                </a:path>
              </a:pathLst>
            </a:custGeom>
            <a:noFill/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969173" name="Rectangle 21"/>
          <p:cNvSpPr>
            <a:spLocks noChangeArrowheads="1"/>
          </p:cNvSpPr>
          <p:nvPr/>
        </p:nvSpPr>
        <p:spPr bwMode="auto">
          <a:xfrm>
            <a:off x="7085013" y="3257550"/>
            <a:ext cx="1200750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Calibri"/>
                <a:cs typeface="Calibri"/>
              </a:rPr>
              <a:t>Instruction</a:t>
            </a:r>
          </a:p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Calibri"/>
                <a:cs typeface="Calibri"/>
              </a:rPr>
              <a:t>Memory</a:t>
            </a:r>
          </a:p>
        </p:txBody>
      </p:sp>
      <p:sp>
        <p:nvSpPr>
          <p:cNvPr id="1969174" name="Text Box 22"/>
          <p:cNvSpPr txBox="1">
            <a:spLocks noChangeArrowheads="1"/>
          </p:cNvSpPr>
          <p:nvPr/>
        </p:nvSpPr>
        <p:spPr bwMode="auto">
          <a:xfrm>
            <a:off x="4572000" y="3954463"/>
            <a:ext cx="57464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236</a:t>
            </a:r>
          </a:p>
        </p:txBody>
      </p:sp>
      <p:sp>
        <p:nvSpPr>
          <p:cNvPr id="1969175" name="Text Box 23"/>
          <p:cNvSpPr txBox="1">
            <a:spLocks noChangeArrowheads="1"/>
          </p:cNvSpPr>
          <p:nvPr/>
        </p:nvSpPr>
        <p:spPr bwMode="auto">
          <a:xfrm>
            <a:off x="4449763" y="4233863"/>
            <a:ext cx="7046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1032</a:t>
            </a:r>
          </a:p>
        </p:txBody>
      </p:sp>
      <p:sp>
        <p:nvSpPr>
          <p:cNvPr id="1969176" name="Text Box 24"/>
          <p:cNvSpPr txBox="1">
            <a:spLocks noChangeArrowheads="1"/>
          </p:cNvSpPr>
          <p:nvPr/>
        </p:nvSpPr>
        <p:spPr bwMode="auto">
          <a:xfrm>
            <a:off x="1865313" y="4881563"/>
            <a:ext cx="4236982" cy="132343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000000"/>
                </a:solidFill>
                <a:latin typeface="Calibri"/>
                <a:cs typeface="Calibri"/>
              </a:rPr>
              <a:t>kill</a:t>
            </a: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  PC=236 and </a:t>
            </a:r>
            <a:r>
              <a:rPr lang="en-US" sz="2000" i="1">
                <a:solidFill>
                  <a:srgbClr val="000000"/>
                </a:solidFill>
                <a:latin typeface="Calibri"/>
                <a:cs typeface="Calibri"/>
              </a:rPr>
              <a:t>fetch</a:t>
            </a: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 PC=1032</a:t>
            </a:r>
          </a:p>
          <a:p>
            <a:pPr algn="l">
              <a:spcBef>
                <a:spcPct val="0"/>
              </a:spcBef>
            </a:pPr>
            <a:endParaRPr lang="en-US" sz="2000" i="1">
              <a:solidFill>
                <a:srgbClr val="000000"/>
              </a:solidFill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000000"/>
                </a:solidFill>
                <a:latin typeface="Calibri"/>
                <a:cs typeface="Calibri"/>
              </a:rPr>
              <a:t>	Is this a common occurrence?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000000"/>
                </a:solidFill>
                <a:latin typeface="Calibri"/>
                <a:cs typeface="Calibri"/>
              </a:rPr>
              <a:t>	Can we avoid these bubbles?</a:t>
            </a: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9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9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9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9174" grpId="0" autoUpdateAnimBg="0"/>
      <p:bldP spid="1969175" grpId="0" autoUpdateAnimBg="0"/>
      <p:bldP spid="1969176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1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sz="2800" dirty="0"/>
              <a:t>BTB is only for Control Instructions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860B8-31C9-D549-88F6-A6AABA40E9AA}" type="slidenum">
              <a:rPr lang="en-US"/>
              <a:pPr/>
              <a:t>32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98500" y="1066800"/>
            <a:ext cx="7912100" cy="24227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BTB contains useful information for branch and 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jump 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instructions 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only</a:t>
            </a:r>
          </a:p>
          <a:p>
            <a:pPr marL="0" indent="0" algn="r">
              <a:spcBef>
                <a:spcPct val="0"/>
              </a:spcBef>
              <a:buNone/>
            </a:pP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 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Do not update it for other instructions</a:t>
            </a:r>
          </a:p>
          <a:p>
            <a:pPr algn="l">
              <a:spcBef>
                <a:spcPct val="0"/>
              </a:spcBef>
            </a:pP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For all other instructions the next PC is PC+4 !</a:t>
            </a:r>
          </a:p>
          <a:p>
            <a:pPr algn="l">
              <a:spcBef>
                <a:spcPct val="0"/>
              </a:spcBef>
            </a:pP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How to achieve this effect without decoding </a:t>
            </a:r>
            <a:r>
              <a:rPr lang="en-US" sz="2400" i="1" dirty="0" smtClean="0">
                <a:solidFill>
                  <a:srgbClr val="000000"/>
                </a:solidFill>
                <a:latin typeface="Calibri"/>
                <a:cs typeface="Calibri"/>
              </a:rPr>
              <a:t>the instruction</a:t>
            </a: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32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Branch Target Buffer (BTB)</a:t>
            </a:r>
          </a:p>
        </p:txBody>
      </p:sp>
      <p:sp>
        <p:nvSpPr>
          <p:cNvPr id="1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A030-AF1A-D547-8D55-EEF9E1DD00EB}" type="slidenum">
              <a:rPr lang="en-US"/>
              <a:pPr/>
              <a:t>33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73251" name="Rectangle 3"/>
          <p:cNvSpPr>
            <a:spLocks noChangeArrowheads="1"/>
          </p:cNvSpPr>
          <p:nvPr/>
        </p:nvSpPr>
        <p:spPr bwMode="auto">
          <a:xfrm>
            <a:off x="838200" y="4902200"/>
            <a:ext cx="8005763" cy="130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 Keep both the branch PC and target PC in the BTB 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 PC+4 is fetched if match fails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 Only </a:t>
            </a:r>
            <a:r>
              <a:rPr lang="en-US" sz="2000" i="1">
                <a:solidFill>
                  <a:srgbClr val="56127A"/>
                </a:solidFill>
                <a:latin typeface="Calibri"/>
                <a:cs typeface="Calibri"/>
              </a:rPr>
              <a:t>taken</a:t>
            </a: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 branches and jumps held in BTB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 Next PC determined </a:t>
            </a:r>
            <a:r>
              <a:rPr lang="en-US" sz="2000" i="1">
                <a:solidFill>
                  <a:srgbClr val="56127A"/>
                </a:solidFill>
                <a:latin typeface="Calibri"/>
                <a:cs typeface="Calibri"/>
              </a:rPr>
              <a:t>before</a:t>
            </a: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 branch fetched and decoded</a:t>
            </a:r>
          </a:p>
        </p:txBody>
      </p:sp>
      <p:sp>
        <p:nvSpPr>
          <p:cNvPr id="1973252" name="Rectangle 4"/>
          <p:cNvSpPr>
            <a:spLocks noChangeArrowheads="1"/>
          </p:cNvSpPr>
          <p:nvPr/>
        </p:nvSpPr>
        <p:spPr bwMode="auto">
          <a:xfrm>
            <a:off x="4051300" y="711200"/>
            <a:ext cx="3809478" cy="6745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Verdana" charset="0"/>
              </a:rPr>
              <a:t>2</a:t>
            </a:r>
            <a:r>
              <a:rPr lang="en-US" sz="2000" baseline="30000" dirty="0">
                <a:solidFill>
                  <a:srgbClr val="000000"/>
                </a:solidFill>
                <a:latin typeface="Verdana" charset="0"/>
              </a:rPr>
              <a:t>k</a:t>
            </a:r>
            <a:r>
              <a:rPr lang="en-US" sz="2000" dirty="0">
                <a:solidFill>
                  <a:srgbClr val="000000"/>
                </a:solidFill>
                <a:latin typeface="Verdana" charset="0"/>
              </a:rPr>
              <a:t>-entry direct-mapped BTB</a:t>
            </a:r>
          </a:p>
          <a:p>
            <a:pPr algn="l">
              <a:spcBef>
                <a:spcPct val="0"/>
              </a:spcBef>
            </a:pPr>
            <a:r>
              <a:rPr lang="en-US" sz="1800" i="1" dirty="0">
                <a:solidFill>
                  <a:srgbClr val="000000"/>
                </a:solidFill>
                <a:latin typeface="Verdana" charset="0"/>
              </a:rPr>
              <a:t>(can also be associative)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81000" y="838200"/>
            <a:ext cx="7739063" cy="4017686"/>
            <a:chOff x="239" y="488"/>
            <a:chExt cx="4875" cy="2773"/>
          </a:xfrm>
        </p:grpSpPr>
        <p:sp>
          <p:nvSpPr>
            <p:cNvPr id="1973254" name="Rectangle 6"/>
            <p:cNvSpPr>
              <a:spLocks noChangeArrowheads="1"/>
            </p:cNvSpPr>
            <p:nvPr/>
          </p:nvSpPr>
          <p:spPr bwMode="auto">
            <a:xfrm>
              <a:off x="239" y="488"/>
              <a:ext cx="602" cy="2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I-Cache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680" y="1436"/>
              <a:ext cx="41" cy="328"/>
              <a:chOff x="681" y="1524"/>
              <a:chExt cx="41" cy="328"/>
            </a:xfrm>
          </p:grpSpPr>
          <p:sp>
            <p:nvSpPr>
              <p:cNvPr id="1973256" name="Oval 8"/>
              <p:cNvSpPr>
                <a:spLocks noChangeArrowheads="1"/>
              </p:cNvSpPr>
              <p:nvPr/>
            </p:nvSpPr>
            <p:spPr bwMode="auto">
              <a:xfrm>
                <a:off x="681" y="1524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973257" name="Oval 9"/>
              <p:cNvSpPr>
                <a:spLocks noChangeArrowheads="1"/>
              </p:cNvSpPr>
              <p:nvPr/>
            </p:nvSpPr>
            <p:spPr bwMode="auto">
              <a:xfrm>
                <a:off x="681" y="1620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973258" name="Oval 10"/>
              <p:cNvSpPr>
                <a:spLocks noChangeArrowheads="1"/>
              </p:cNvSpPr>
              <p:nvPr/>
            </p:nvSpPr>
            <p:spPr bwMode="auto">
              <a:xfrm>
                <a:off x="681" y="1716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973259" name="Oval 11"/>
              <p:cNvSpPr>
                <a:spLocks noChangeArrowheads="1"/>
              </p:cNvSpPr>
              <p:nvPr/>
            </p:nvSpPr>
            <p:spPr bwMode="auto">
              <a:xfrm>
                <a:off x="681" y="1812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 flipV="1">
              <a:off x="1104" y="1104"/>
              <a:ext cx="1201" cy="193"/>
              <a:chOff x="1135" y="2680"/>
              <a:chExt cx="1201" cy="193"/>
            </a:xfrm>
          </p:grpSpPr>
          <p:sp>
            <p:nvSpPr>
              <p:cNvPr id="1973261" name="Freeform 13"/>
              <p:cNvSpPr>
                <a:spLocks/>
              </p:cNvSpPr>
              <p:nvPr/>
            </p:nvSpPr>
            <p:spPr bwMode="auto">
              <a:xfrm>
                <a:off x="1807" y="2680"/>
                <a:ext cx="529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48" y="48"/>
                  </a:cxn>
                  <a:cxn ang="0">
                    <a:pos x="240" y="48"/>
                  </a:cxn>
                  <a:cxn ang="0">
                    <a:pos x="288" y="0"/>
                  </a:cxn>
                  <a:cxn ang="0">
                    <a:pos x="336" y="48"/>
                  </a:cxn>
                  <a:cxn ang="0">
                    <a:pos x="480" y="48"/>
                  </a:cxn>
                  <a:cxn ang="0">
                    <a:pos x="528" y="96"/>
                  </a:cxn>
                </a:cxnLst>
                <a:rect l="0" t="0" r="r" b="b"/>
                <a:pathLst>
                  <a:path w="529" h="97">
                    <a:moveTo>
                      <a:pt x="0" y="96"/>
                    </a:moveTo>
                    <a:lnTo>
                      <a:pt x="48" y="48"/>
                    </a:lnTo>
                    <a:lnTo>
                      <a:pt x="240" y="48"/>
                    </a:lnTo>
                    <a:lnTo>
                      <a:pt x="288" y="0"/>
                    </a:lnTo>
                    <a:lnTo>
                      <a:pt x="336" y="48"/>
                    </a:lnTo>
                    <a:lnTo>
                      <a:pt x="480" y="48"/>
                    </a:lnTo>
                    <a:lnTo>
                      <a:pt x="528" y="96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973262" name="Freeform 14"/>
              <p:cNvSpPr>
                <a:spLocks/>
              </p:cNvSpPr>
              <p:nvPr/>
            </p:nvSpPr>
            <p:spPr bwMode="auto">
              <a:xfrm>
                <a:off x="1135" y="2776"/>
                <a:ext cx="1201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48" y="48"/>
                  </a:cxn>
                  <a:cxn ang="0">
                    <a:pos x="240" y="48"/>
                  </a:cxn>
                  <a:cxn ang="0">
                    <a:pos x="288" y="0"/>
                  </a:cxn>
                  <a:cxn ang="0">
                    <a:pos x="336" y="48"/>
                  </a:cxn>
                  <a:cxn ang="0">
                    <a:pos x="1152" y="48"/>
                  </a:cxn>
                  <a:cxn ang="0">
                    <a:pos x="1200" y="96"/>
                  </a:cxn>
                </a:cxnLst>
                <a:rect l="0" t="0" r="r" b="b"/>
                <a:pathLst>
                  <a:path w="1201" h="97">
                    <a:moveTo>
                      <a:pt x="0" y="96"/>
                    </a:moveTo>
                    <a:lnTo>
                      <a:pt x="48" y="48"/>
                    </a:lnTo>
                    <a:lnTo>
                      <a:pt x="240" y="48"/>
                    </a:lnTo>
                    <a:lnTo>
                      <a:pt x="288" y="0"/>
                    </a:lnTo>
                    <a:lnTo>
                      <a:pt x="336" y="48"/>
                    </a:lnTo>
                    <a:lnTo>
                      <a:pt x="1152" y="48"/>
                    </a:lnTo>
                    <a:lnTo>
                      <a:pt x="1200" y="96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1104" y="864"/>
              <a:ext cx="1184" cy="176"/>
              <a:chOff x="1143" y="2928"/>
              <a:chExt cx="1184" cy="176"/>
            </a:xfrm>
          </p:grpSpPr>
          <p:sp>
            <p:nvSpPr>
              <p:cNvPr id="1973264" name="Rectangle 16"/>
              <p:cNvSpPr>
                <a:spLocks noChangeArrowheads="1"/>
              </p:cNvSpPr>
              <p:nvPr/>
            </p:nvSpPr>
            <p:spPr bwMode="auto">
              <a:xfrm>
                <a:off x="1143" y="2928"/>
                <a:ext cx="1184" cy="17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973265" name="Line 17"/>
              <p:cNvSpPr>
                <a:spLocks noChangeShapeType="1"/>
              </p:cNvSpPr>
              <p:nvPr/>
            </p:nvSpPr>
            <p:spPr bwMode="auto">
              <a:xfrm>
                <a:off x="1807" y="2928"/>
                <a:ext cx="0" cy="1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1973266" name="Rectangle 18"/>
            <p:cNvSpPr>
              <a:spLocks noChangeArrowheads="1"/>
            </p:cNvSpPr>
            <p:nvPr/>
          </p:nvSpPr>
          <p:spPr bwMode="auto">
            <a:xfrm>
              <a:off x="1440" y="529"/>
              <a:ext cx="285" cy="2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PC</a:t>
              </a:r>
            </a:p>
          </p:txBody>
        </p:sp>
        <p:sp>
          <p:nvSpPr>
            <p:cNvPr id="1973267" name="Freeform 19"/>
            <p:cNvSpPr>
              <a:spLocks/>
            </p:cNvSpPr>
            <p:nvPr/>
          </p:nvSpPr>
          <p:spPr bwMode="auto">
            <a:xfrm flipV="1">
              <a:off x="943" y="1200"/>
              <a:ext cx="449" cy="472"/>
            </a:xfrm>
            <a:custGeom>
              <a:avLst/>
              <a:gdLst/>
              <a:ahLst/>
              <a:cxnLst>
                <a:cxn ang="0">
                  <a:pos x="480" y="1056"/>
                </a:cxn>
                <a:cxn ang="0">
                  <a:pos x="480" y="0"/>
                </a:cxn>
                <a:cxn ang="0">
                  <a:pos x="0" y="0"/>
                </a:cxn>
              </a:cxnLst>
              <a:rect l="0" t="0" r="r" b="b"/>
              <a:pathLst>
                <a:path w="481" h="1057">
                  <a:moveTo>
                    <a:pt x="480" y="1056"/>
                  </a:moveTo>
                  <a:lnTo>
                    <a:pt x="480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73268" name="Freeform 20"/>
            <p:cNvSpPr>
              <a:spLocks/>
            </p:cNvSpPr>
            <p:nvPr/>
          </p:nvSpPr>
          <p:spPr bwMode="auto">
            <a:xfrm flipV="1">
              <a:off x="2064" y="1296"/>
              <a:ext cx="480" cy="576"/>
            </a:xfrm>
            <a:custGeom>
              <a:avLst/>
              <a:gdLst/>
              <a:ahLst/>
              <a:cxnLst>
                <a:cxn ang="0">
                  <a:pos x="0" y="1152"/>
                </a:cxn>
                <a:cxn ang="0">
                  <a:pos x="0" y="0"/>
                </a:cxn>
                <a:cxn ang="0">
                  <a:pos x="384" y="0"/>
                </a:cxn>
              </a:cxnLst>
              <a:rect l="0" t="0" r="r" b="b"/>
              <a:pathLst>
                <a:path w="385" h="1153">
                  <a:moveTo>
                    <a:pt x="0" y="1152"/>
                  </a:moveTo>
                  <a:lnTo>
                    <a:pt x="0" y="0"/>
                  </a:lnTo>
                  <a:lnTo>
                    <a:pt x="38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73269" name="Line 21"/>
            <p:cNvSpPr>
              <a:spLocks noChangeShapeType="1"/>
            </p:cNvSpPr>
            <p:nvPr/>
          </p:nvSpPr>
          <p:spPr bwMode="auto">
            <a:xfrm flipH="1">
              <a:off x="1981" y="1480"/>
              <a:ext cx="104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73270" name="Rectangle 22"/>
            <p:cNvSpPr>
              <a:spLocks noChangeArrowheads="1"/>
            </p:cNvSpPr>
            <p:nvPr/>
          </p:nvSpPr>
          <p:spPr bwMode="auto">
            <a:xfrm>
              <a:off x="2064" y="1392"/>
              <a:ext cx="181" cy="2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k</a:t>
              </a:r>
            </a:p>
          </p:txBody>
        </p:sp>
        <p:grpSp>
          <p:nvGrpSpPr>
            <p:cNvPr id="6" name="Group 23"/>
            <p:cNvGrpSpPr>
              <a:grpSpLocks/>
            </p:cNvGrpSpPr>
            <p:nvPr/>
          </p:nvGrpSpPr>
          <p:grpSpPr bwMode="auto">
            <a:xfrm>
              <a:off x="511" y="808"/>
              <a:ext cx="433" cy="2305"/>
              <a:chOff x="512" y="896"/>
              <a:chExt cx="433" cy="2305"/>
            </a:xfrm>
          </p:grpSpPr>
          <p:sp>
            <p:nvSpPr>
              <p:cNvPr id="1973272" name="Line 24"/>
              <p:cNvSpPr>
                <a:spLocks noChangeShapeType="1"/>
              </p:cNvSpPr>
              <p:nvPr/>
            </p:nvSpPr>
            <p:spPr bwMode="auto">
              <a:xfrm>
                <a:off x="516" y="1041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973273" name="Line 25"/>
              <p:cNvSpPr>
                <a:spLocks noChangeShapeType="1"/>
              </p:cNvSpPr>
              <p:nvPr/>
            </p:nvSpPr>
            <p:spPr bwMode="auto">
              <a:xfrm>
                <a:off x="516" y="1185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973274" name="Line 26"/>
              <p:cNvSpPr>
                <a:spLocks noChangeShapeType="1"/>
              </p:cNvSpPr>
              <p:nvPr/>
            </p:nvSpPr>
            <p:spPr bwMode="auto">
              <a:xfrm>
                <a:off x="516" y="1329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973275" name="Line 27"/>
              <p:cNvSpPr>
                <a:spLocks noChangeShapeType="1"/>
              </p:cNvSpPr>
              <p:nvPr/>
            </p:nvSpPr>
            <p:spPr bwMode="auto">
              <a:xfrm>
                <a:off x="516" y="1473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grpSp>
            <p:nvGrpSpPr>
              <p:cNvPr id="7" name="Group 28"/>
              <p:cNvGrpSpPr>
                <a:grpSpLocks/>
              </p:cNvGrpSpPr>
              <p:nvPr/>
            </p:nvGrpSpPr>
            <p:grpSpPr bwMode="auto">
              <a:xfrm>
                <a:off x="516" y="1905"/>
                <a:ext cx="424" cy="287"/>
                <a:chOff x="516" y="1905"/>
                <a:chExt cx="424" cy="287"/>
              </a:xfrm>
            </p:grpSpPr>
            <p:sp>
              <p:nvSpPr>
                <p:cNvPr id="1973277" name="Line 29"/>
                <p:cNvSpPr>
                  <a:spLocks noChangeShapeType="1"/>
                </p:cNvSpPr>
                <p:nvPr/>
              </p:nvSpPr>
              <p:spPr bwMode="auto">
                <a:xfrm>
                  <a:off x="516" y="1905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  <a:latin typeface="Calibri"/>
                    <a:cs typeface="Calibri"/>
                  </a:endParaRPr>
                </a:p>
              </p:txBody>
            </p:sp>
            <p:sp>
              <p:nvSpPr>
                <p:cNvPr id="1973278" name="Line 30"/>
                <p:cNvSpPr>
                  <a:spLocks noChangeShapeType="1"/>
                </p:cNvSpPr>
                <p:nvPr/>
              </p:nvSpPr>
              <p:spPr bwMode="auto">
                <a:xfrm>
                  <a:off x="516" y="2048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  <a:latin typeface="Calibri"/>
                    <a:cs typeface="Calibri"/>
                  </a:endParaRPr>
                </a:p>
              </p:txBody>
            </p:sp>
            <p:sp>
              <p:nvSpPr>
                <p:cNvPr id="1973279" name="Line 31"/>
                <p:cNvSpPr>
                  <a:spLocks noChangeShapeType="1"/>
                </p:cNvSpPr>
                <p:nvPr/>
              </p:nvSpPr>
              <p:spPr bwMode="auto">
                <a:xfrm>
                  <a:off x="516" y="2192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  <a:latin typeface="Calibri"/>
                    <a:cs typeface="Calibri"/>
                  </a:endParaRPr>
                </a:p>
              </p:txBody>
            </p:sp>
          </p:grpSp>
          <p:sp>
            <p:nvSpPr>
              <p:cNvPr id="1973280" name="Rectangle 32"/>
              <p:cNvSpPr>
                <a:spLocks noChangeArrowheads="1"/>
              </p:cNvSpPr>
              <p:nvPr/>
            </p:nvSpPr>
            <p:spPr bwMode="auto">
              <a:xfrm>
                <a:off x="632" y="896"/>
                <a:ext cx="219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grpSp>
            <p:nvGrpSpPr>
              <p:cNvPr id="8" name="Group 33"/>
              <p:cNvGrpSpPr>
                <a:grpSpLocks/>
              </p:cNvGrpSpPr>
              <p:nvPr/>
            </p:nvGrpSpPr>
            <p:grpSpPr bwMode="auto">
              <a:xfrm>
                <a:off x="516" y="2336"/>
                <a:ext cx="424" cy="288"/>
                <a:chOff x="516" y="2336"/>
                <a:chExt cx="424" cy="288"/>
              </a:xfrm>
            </p:grpSpPr>
            <p:sp>
              <p:nvSpPr>
                <p:cNvPr id="1973282" name="Line 34"/>
                <p:cNvSpPr>
                  <a:spLocks noChangeShapeType="1"/>
                </p:cNvSpPr>
                <p:nvPr/>
              </p:nvSpPr>
              <p:spPr bwMode="auto">
                <a:xfrm>
                  <a:off x="516" y="2336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  <a:latin typeface="Calibri"/>
                    <a:cs typeface="Calibri"/>
                  </a:endParaRPr>
                </a:p>
              </p:txBody>
            </p:sp>
            <p:sp>
              <p:nvSpPr>
                <p:cNvPr id="1973283" name="Line 35"/>
                <p:cNvSpPr>
                  <a:spLocks noChangeShapeType="1"/>
                </p:cNvSpPr>
                <p:nvPr/>
              </p:nvSpPr>
              <p:spPr bwMode="auto">
                <a:xfrm>
                  <a:off x="516" y="2480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  <a:latin typeface="Calibri"/>
                    <a:cs typeface="Calibri"/>
                  </a:endParaRPr>
                </a:p>
              </p:txBody>
            </p:sp>
            <p:sp>
              <p:nvSpPr>
                <p:cNvPr id="1973284" name="Line 36"/>
                <p:cNvSpPr>
                  <a:spLocks noChangeShapeType="1"/>
                </p:cNvSpPr>
                <p:nvPr/>
              </p:nvSpPr>
              <p:spPr bwMode="auto">
                <a:xfrm>
                  <a:off x="516" y="2624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9" name="Group 37"/>
              <p:cNvGrpSpPr>
                <a:grpSpLocks/>
              </p:cNvGrpSpPr>
              <p:nvPr/>
            </p:nvGrpSpPr>
            <p:grpSpPr bwMode="auto">
              <a:xfrm>
                <a:off x="516" y="2768"/>
                <a:ext cx="424" cy="288"/>
                <a:chOff x="516" y="2768"/>
                <a:chExt cx="424" cy="288"/>
              </a:xfrm>
            </p:grpSpPr>
            <p:sp>
              <p:nvSpPr>
                <p:cNvPr id="1973286" name="Line 38"/>
                <p:cNvSpPr>
                  <a:spLocks noChangeShapeType="1"/>
                </p:cNvSpPr>
                <p:nvPr/>
              </p:nvSpPr>
              <p:spPr bwMode="auto">
                <a:xfrm>
                  <a:off x="516" y="2768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  <a:latin typeface="Calibri"/>
                    <a:cs typeface="Calibri"/>
                  </a:endParaRPr>
                </a:p>
              </p:txBody>
            </p:sp>
            <p:sp>
              <p:nvSpPr>
                <p:cNvPr id="1973287" name="Line 39"/>
                <p:cNvSpPr>
                  <a:spLocks noChangeShapeType="1"/>
                </p:cNvSpPr>
                <p:nvPr/>
              </p:nvSpPr>
              <p:spPr bwMode="auto">
                <a:xfrm>
                  <a:off x="516" y="2912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  <a:latin typeface="Calibri"/>
                    <a:cs typeface="Calibri"/>
                  </a:endParaRPr>
                </a:p>
              </p:txBody>
            </p:sp>
            <p:sp>
              <p:nvSpPr>
                <p:cNvPr id="1973288" name="Line 40"/>
                <p:cNvSpPr>
                  <a:spLocks noChangeShapeType="1"/>
                </p:cNvSpPr>
                <p:nvPr/>
              </p:nvSpPr>
              <p:spPr bwMode="auto">
                <a:xfrm>
                  <a:off x="516" y="3056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  <a:latin typeface="Calibri"/>
                    <a:cs typeface="Calibri"/>
                  </a:endParaRPr>
                </a:p>
              </p:txBody>
            </p:sp>
          </p:grpSp>
          <p:sp>
            <p:nvSpPr>
              <p:cNvPr id="1973289" name="Freeform 41"/>
              <p:cNvSpPr>
                <a:spLocks/>
              </p:cNvSpPr>
              <p:nvPr/>
            </p:nvSpPr>
            <p:spPr bwMode="auto">
              <a:xfrm>
                <a:off x="512" y="897"/>
                <a:ext cx="433" cy="230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32" y="0"/>
                  </a:cxn>
                  <a:cxn ang="0">
                    <a:pos x="432" y="2303"/>
                  </a:cxn>
                  <a:cxn ang="0">
                    <a:pos x="0" y="2303"/>
                  </a:cxn>
                </a:cxnLst>
                <a:rect l="0" t="0" r="r" b="b"/>
                <a:pathLst>
                  <a:path w="433" h="2304">
                    <a:moveTo>
                      <a:pt x="0" y="0"/>
                    </a:moveTo>
                    <a:lnTo>
                      <a:pt x="432" y="0"/>
                    </a:lnTo>
                    <a:lnTo>
                      <a:pt x="432" y="2303"/>
                    </a:lnTo>
                    <a:lnTo>
                      <a:pt x="0" y="2303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grpSp>
          <p:nvGrpSpPr>
            <p:cNvPr id="10" name="Group 42"/>
            <p:cNvGrpSpPr>
              <a:grpSpLocks/>
            </p:cNvGrpSpPr>
            <p:nvPr/>
          </p:nvGrpSpPr>
          <p:grpSpPr bwMode="auto">
            <a:xfrm>
              <a:off x="2543" y="770"/>
              <a:ext cx="2571" cy="2491"/>
              <a:chOff x="2543" y="770"/>
              <a:chExt cx="2571" cy="2491"/>
            </a:xfrm>
          </p:grpSpPr>
          <p:grpSp>
            <p:nvGrpSpPr>
              <p:cNvPr id="11" name="Group 43"/>
              <p:cNvGrpSpPr>
                <a:grpSpLocks/>
              </p:cNvGrpSpPr>
              <p:nvPr/>
            </p:nvGrpSpPr>
            <p:grpSpPr bwMode="auto">
              <a:xfrm>
                <a:off x="3606" y="797"/>
                <a:ext cx="425" cy="2464"/>
                <a:chOff x="4719" y="874"/>
                <a:chExt cx="425" cy="2464"/>
              </a:xfrm>
            </p:grpSpPr>
            <p:grpSp>
              <p:nvGrpSpPr>
                <p:cNvPr id="12" name="Group 44"/>
                <p:cNvGrpSpPr>
                  <a:grpSpLocks/>
                </p:cNvGrpSpPr>
                <p:nvPr/>
              </p:nvGrpSpPr>
              <p:grpSpPr bwMode="auto">
                <a:xfrm>
                  <a:off x="4740" y="904"/>
                  <a:ext cx="396" cy="1424"/>
                  <a:chOff x="4740" y="904"/>
                  <a:chExt cx="328" cy="1424"/>
                </a:xfrm>
              </p:grpSpPr>
              <p:sp>
                <p:nvSpPr>
                  <p:cNvPr id="1973293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4744" y="904"/>
                    <a:ext cx="320" cy="142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973294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040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973295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184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973296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328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973297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472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973298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904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973299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2048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973300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2192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  <a:latin typeface="Calibri"/>
                      <a:cs typeface="Calibri"/>
                    </a:endParaRPr>
                  </a:p>
                </p:txBody>
              </p:sp>
            </p:grpSp>
            <p:sp>
              <p:nvSpPr>
                <p:cNvPr id="1973301" name="Rectangle 53"/>
                <p:cNvSpPr>
                  <a:spLocks noChangeArrowheads="1"/>
                </p:cNvSpPr>
                <p:nvPr/>
              </p:nvSpPr>
              <p:spPr bwMode="auto">
                <a:xfrm>
                  <a:off x="4719" y="874"/>
                  <a:ext cx="378" cy="23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>
                      <a:solidFill>
                        <a:srgbClr val="000000"/>
                      </a:solidFill>
                      <a:latin typeface="Calibri"/>
                      <a:cs typeface="Calibri"/>
                    </a:rPr>
                    <a:t>Valid</a:t>
                  </a:r>
                </a:p>
              </p:txBody>
            </p:sp>
            <p:grpSp>
              <p:nvGrpSpPr>
                <p:cNvPr id="13" name="Group 54"/>
                <p:cNvGrpSpPr>
                  <a:grpSpLocks/>
                </p:cNvGrpSpPr>
                <p:nvPr/>
              </p:nvGrpSpPr>
              <p:grpSpPr bwMode="auto">
                <a:xfrm>
                  <a:off x="4857" y="1524"/>
                  <a:ext cx="41" cy="328"/>
                  <a:chOff x="4857" y="1524"/>
                  <a:chExt cx="41" cy="328"/>
                </a:xfrm>
              </p:grpSpPr>
              <p:sp>
                <p:nvSpPr>
                  <p:cNvPr id="1973303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524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973304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620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973305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716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973306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812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  <a:latin typeface="Calibri"/>
                      <a:cs typeface="Calibri"/>
                    </a:endParaRPr>
                  </a:p>
                </p:txBody>
              </p:sp>
            </p:grpSp>
            <p:sp>
              <p:nvSpPr>
                <p:cNvPr id="1973307" name="Freeform 59"/>
                <p:cNvSpPr>
                  <a:spLocks/>
                </p:cNvSpPr>
                <p:nvPr/>
              </p:nvSpPr>
              <p:spPr bwMode="auto">
                <a:xfrm>
                  <a:off x="4904" y="2336"/>
                  <a:ext cx="1" cy="745"/>
                </a:xfrm>
                <a:custGeom>
                  <a:avLst/>
                  <a:gdLst/>
                  <a:ahLst/>
                  <a:cxnLst>
                    <a:cxn ang="0">
                      <a:pos x="0" y="7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745">
                      <a:moveTo>
                        <a:pt x="0" y="74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  <a:latin typeface="Calibri"/>
                    <a:cs typeface="Calibri"/>
                  </a:endParaRPr>
                </a:p>
              </p:txBody>
            </p:sp>
            <p:sp>
              <p:nvSpPr>
                <p:cNvPr id="1973308" name="Rectangle 60"/>
                <p:cNvSpPr>
                  <a:spLocks noChangeArrowheads="1"/>
                </p:cNvSpPr>
                <p:nvPr/>
              </p:nvSpPr>
              <p:spPr bwMode="auto">
                <a:xfrm>
                  <a:off x="4719" y="3064"/>
                  <a:ext cx="425" cy="27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2000">
                      <a:solidFill>
                        <a:srgbClr val="000000"/>
                      </a:solidFill>
                      <a:latin typeface="Calibri"/>
                      <a:cs typeface="Calibri"/>
                    </a:rPr>
                    <a:t>valid</a:t>
                  </a:r>
                </a:p>
              </p:txBody>
            </p:sp>
          </p:grpSp>
          <p:grpSp>
            <p:nvGrpSpPr>
              <p:cNvPr id="14" name="Group 61"/>
              <p:cNvGrpSpPr>
                <a:grpSpLocks/>
              </p:cNvGrpSpPr>
              <p:nvPr/>
            </p:nvGrpSpPr>
            <p:grpSpPr bwMode="auto">
              <a:xfrm>
                <a:off x="2543" y="770"/>
                <a:ext cx="1048" cy="2480"/>
                <a:chOff x="2543" y="770"/>
                <a:chExt cx="1048" cy="2480"/>
              </a:xfrm>
            </p:grpSpPr>
            <p:grpSp>
              <p:nvGrpSpPr>
                <p:cNvPr id="15" name="Group 62"/>
                <p:cNvGrpSpPr>
                  <a:grpSpLocks/>
                </p:cNvGrpSpPr>
                <p:nvPr/>
              </p:nvGrpSpPr>
              <p:grpSpPr bwMode="auto">
                <a:xfrm>
                  <a:off x="2543" y="824"/>
                  <a:ext cx="1048" cy="1424"/>
                  <a:chOff x="2532" y="904"/>
                  <a:chExt cx="1048" cy="1424"/>
                </a:xfrm>
              </p:grpSpPr>
              <p:sp>
                <p:nvSpPr>
                  <p:cNvPr id="1973311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2536" y="904"/>
                    <a:ext cx="1040" cy="142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973312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040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973313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18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973314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32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973315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47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973316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90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973317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204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973318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219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  <a:latin typeface="Calibri"/>
                      <a:cs typeface="Calibri"/>
                    </a:endParaRPr>
                  </a:p>
                </p:txBody>
              </p:sp>
            </p:grpSp>
            <p:sp>
              <p:nvSpPr>
                <p:cNvPr id="1973319" name="Rectangle 71"/>
                <p:cNvSpPr>
                  <a:spLocks noChangeArrowheads="1"/>
                </p:cNvSpPr>
                <p:nvPr/>
              </p:nvSpPr>
              <p:spPr bwMode="auto">
                <a:xfrm>
                  <a:off x="2654" y="770"/>
                  <a:ext cx="559" cy="23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>
                      <a:solidFill>
                        <a:srgbClr val="000000"/>
                      </a:solidFill>
                      <a:latin typeface="Calibri"/>
                      <a:cs typeface="Calibri"/>
                    </a:rPr>
                    <a:t>Entry PC</a:t>
                  </a:r>
                </a:p>
              </p:txBody>
            </p:sp>
            <p:sp>
              <p:nvSpPr>
                <p:cNvPr id="1973320" name="Oval 72"/>
                <p:cNvSpPr>
                  <a:spLocks noChangeArrowheads="1"/>
                </p:cNvSpPr>
                <p:nvPr/>
              </p:nvSpPr>
              <p:spPr bwMode="auto">
                <a:xfrm>
                  <a:off x="2927" y="2456"/>
                  <a:ext cx="280" cy="288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  <a:latin typeface="Calibri"/>
                    <a:cs typeface="Calibri"/>
                  </a:endParaRPr>
                </a:p>
              </p:txBody>
            </p:sp>
            <p:sp>
              <p:nvSpPr>
                <p:cNvPr id="1973321" name="Freeform 73"/>
                <p:cNvSpPr>
                  <a:spLocks/>
                </p:cNvSpPr>
                <p:nvPr/>
              </p:nvSpPr>
              <p:spPr bwMode="auto">
                <a:xfrm>
                  <a:off x="3071" y="2752"/>
                  <a:ext cx="1" cy="257"/>
                </a:xfrm>
                <a:custGeom>
                  <a:avLst/>
                  <a:gdLst/>
                  <a:ahLst/>
                  <a:cxnLst>
                    <a:cxn ang="0">
                      <a:pos x="0" y="25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257">
                      <a:moveTo>
                        <a:pt x="0" y="25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  <a:latin typeface="Calibri"/>
                    <a:cs typeface="Calibri"/>
                  </a:endParaRPr>
                </a:p>
              </p:txBody>
            </p:sp>
            <p:sp>
              <p:nvSpPr>
                <p:cNvPr id="1973322" name="Freeform 74"/>
                <p:cNvSpPr>
                  <a:spLocks/>
                </p:cNvSpPr>
                <p:nvPr/>
              </p:nvSpPr>
              <p:spPr bwMode="auto">
                <a:xfrm>
                  <a:off x="3079" y="2248"/>
                  <a:ext cx="1" cy="201"/>
                </a:xfrm>
                <a:custGeom>
                  <a:avLst/>
                  <a:gdLst/>
                  <a:ahLst/>
                  <a:cxnLst>
                    <a:cxn ang="0">
                      <a:pos x="0" y="20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201">
                      <a:moveTo>
                        <a:pt x="0" y="20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  <a:latin typeface="Calibri"/>
                    <a:cs typeface="Calibri"/>
                  </a:endParaRPr>
                </a:p>
              </p:txBody>
            </p:sp>
            <p:sp>
              <p:nvSpPr>
                <p:cNvPr id="1973323" name="Rectangle 75"/>
                <p:cNvSpPr>
                  <a:spLocks noChangeArrowheads="1"/>
                </p:cNvSpPr>
                <p:nvPr/>
              </p:nvSpPr>
              <p:spPr bwMode="auto">
                <a:xfrm>
                  <a:off x="2958" y="2454"/>
                  <a:ext cx="196" cy="27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2000">
                      <a:solidFill>
                        <a:srgbClr val="000000"/>
                      </a:solidFill>
                      <a:latin typeface="Calibri"/>
                      <a:cs typeface="Calibri"/>
                    </a:rPr>
                    <a:t>=</a:t>
                  </a:r>
                </a:p>
              </p:txBody>
            </p:sp>
            <p:sp>
              <p:nvSpPr>
                <p:cNvPr id="19733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726" y="2976"/>
                  <a:ext cx="529" cy="27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2000">
                      <a:solidFill>
                        <a:srgbClr val="000000"/>
                      </a:solidFill>
                      <a:latin typeface="Calibri"/>
                      <a:cs typeface="Calibri"/>
                    </a:rPr>
                    <a:t>match</a:t>
                  </a:r>
                </a:p>
              </p:txBody>
            </p:sp>
            <p:grpSp>
              <p:nvGrpSpPr>
                <p:cNvPr id="16" name="Group 77"/>
                <p:cNvGrpSpPr>
                  <a:grpSpLocks/>
                </p:cNvGrpSpPr>
                <p:nvPr/>
              </p:nvGrpSpPr>
              <p:grpSpPr bwMode="auto">
                <a:xfrm>
                  <a:off x="3000" y="1452"/>
                  <a:ext cx="41" cy="328"/>
                  <a:chOff x="3001" y="1540"/>
                  <a:chExt cx="41" cy="328"/>
                </a:xfrm>
              </p:grpSpPr>
              <p:sp>
                <p:nvSpPr>
                  <p:cNvPr id="1973326" name="Oval 78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540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973327" name="Oval 79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636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973328" name="Oval 80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732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973329" name="Oval 81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828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  <a:latin typeface="Calibri"/>
                      <a:cs typeface="Calibri"/>
                    </a:endParaRPr>
                  </a:p>
                </p:txBody>
              </p:sp>
            </p:grpSp>
          </p:grpSp>
          <p:grpSp>
            <p:nvGrpSpPr>
              <p:cNvPr id="17" name="Group 82"/>
              <p:cNvGrpSpPr>
                <a:grpSpLocks/>
              </p:cNvGrpSpPr>
              <p:nvPr/>
            </p:nvGrpSpPr>
            <p:grpSpPr bwMode="auto">
              <a:xfrm>
                <a:off x="4066" y="783"/>
                <a:ext cx="1048" cy="2472"/>
                <a:chOff x="3636" y="858"/>
                <a:chExt cx="1048" cy="2472"/>
              </a:xfrm>
            </p:grpSpPr>
            <p:grpSp>
              <p:nvGrpSpPr>
                <p:cNvPr id="18" name="Group 83"/>
                <p:cNvGrpSpPr>
                  <a:grpSpLocks/>
                </p:cNvGrpSpPr>
                <p:nvPr/>
              </p:nvGrpSpPr>
              <p:grpSpPr bwMode="auto">
                <a:xfrm>
                  <a:off x="3636" y="904"/>
                  <a:ext cx="1048" cy="1424"/>
                  <a:chOff x="3636" y="904"/>
                  <a:chExt cx="1048" cy="1424"/>
                </a:xfrm>
              </p:grpSpPr>
              <p:sp>
                <p:nvSpPr>
                  <p:cNvPr id="1973332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3640" y="904"/>
                    <a:ext cx="1040" cy="142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973333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040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973334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18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973335" name="Line 87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32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973336" name="Line 88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47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973337" name="Line 89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90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973338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204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973339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219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  <a:latin typeface="Calibri"/>
                      <a:cs typeface="Calibri"/>
                    </a:endParaRPr>
                  </a:p>
                </p:txBody>
              </p:sp>
            </p:grpSp>
            <p:sp>
              <p:nvSpPr>
                <p:cNvPr id="1973340" name="Rectangle 92"/>
                <p:cNvSpPr>
                  <a:spLocks noChangeArrowheads="1"/>
                </p:cNvSpPr>
                <p:nvPr/>
              </p:nvSpPr>
              <p:spPr bwMode="auto">
                <a:xfrm>
                  <a:off x="3831" y="858"/>
                  <a:ext cx="620" cy="23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>
                      <a:solidFill>
                        <a:srgbClr val="000000"/>
                      </a:solidFill>
                      <a:latin typeface="Calibri"/>
                      <a:cs typeface="Calibri"/>
                    </a:rPr>
                    <a:t>predicted</a:t>
                  </a:r>
                </a:p>
              </p:txBody>
            </p:sp>
            <p:sp>
              <p:nvSpPr>
                <p:cNvPr id="1973341" name="Freeform 93"/>
                <p:cNvSpPr>
                  <a:spLocks/>
                </p:cNvSpPr>
                <p:nvPr/>
              </p:nvSpPr>
              <p:spPr bwMode="auto">
                <a:xfrm>
                  <a:off x="4176" y="2336"/>
                  <a:ext cx="1" cy="737"/>
                </a:xfrm>
                <a:custGeom>
                  <a:avLst/>
                  <a:gdLst/>
                  <a:ahLst/>
                  <a:cxnLst>
                    <a:cxn ang="0">
                      <a:pos x="0" y="73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737">
                      <a:moveTo>
                        <a:pt x="0" y="73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  <a:latin typeface="Calibri"/>
                    <a:cs typeface="Calibri"/>
                  </a:endParaRPr>
                </a:p>
              </p:txBody>
            </p:sp>
            <p:sp>
              <p:nvSpPr>
                <p:cNvPr id="1973342" name="Rectangle 94"/>
                <p:cNvSpPr>
                  <a:spLocks noChangeArrowheads="1"/>
                </p:cNvSpPr>
                <p:nvPr/>
              </p:nvSpPr>
              <p:spPr bwMode="auto">
                <a:xfrm>
                  <a:off x="3855" y="3056"/>
                  <a:ext cx="513" cy="27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2000">
                      <a:solidFill>
                        <a:srgbClr val="000000"/>
                      </a:solidFill>
                      <a:latin typeface="Calibri"/>
                      <a:cs typeface="Calibri"/>
                    </a:rPr>
                    <a:t>target</a:t>
                  </a:r>
                </a:p>
              </p:txBody>
            </p:sp>
            <p:grpSp>
              <p:nvGrpSpPr>
                <p:cNvPr id="19" name="Group 95"/>
                <p:cNvGrpSpPr>
                  <a:grpSpLocks/>
                </p:cNvGrpSpPr>
                <p:nvPr/>
              </p:nvGrpSpPr>
              <p:grpSpPr bwMode="auto">
                <a:xfrm>
                  <a:off x="4121" y="1540"/>
                  <a:ext cx="41" cy="328"/>
                  <a:chOff x="4121" y="1540"/>
                  <a:chExt cx="41" cy="328"/>
                </a:xfrm>
              </p:grpSpPr>
              <p:sp>
                <p:nvSpPr>
                  <p:cNvPr id="1973344" name="Oval 96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540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973345" name="Oval 97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636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973346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732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  <a:latin typeface="Calibri"/>
                      <a:cs typeface="Calibri"/>
                    </a:endParaRPr>
                  </a:p>
                </p:txBody>
              </p:sp>
              <p:sp>
                <p:nvSpPr>
                  <p:cNvPr id="1973347" name="Oval 99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828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rgbClr val="000000"/>
                      </a:solidFill>
                      <a:latin typeface="Calibri"/>
                      <a:cs typeface="Calibri"/>
                    </a:endParaRPr>
                  </a:p>
                </p:txBody>
              </p:sp>
            </p:grpSp>
            <p:sp>
              <p:nvSpPr>
                <p:cNvPr id="19733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899" y="979"/>
                  <a:ext cx="600" cy="23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>
                      <a:solidFill>
                        <a:srgbClr val="000000"/>
                      </a:solidFill>
                      <a:latin typeface="Calibri"/>
                      <a:cs typeface="Calibri"/>
                    </a:rPr>
                    <a:t>target PC</a:t>
                  </a:r>
                </a:p>
              </p:txBody>
            </p:sp>
          </p:grpSp>
        </p:grpSp>
        <p:sp>
          <p:nvSpPr>
            <p:cNvPr id="1973349" name="Freeform 101"/>
            <p:cNvSpPr>
              <a:spLocks/>
            </p:cNvSpPr>
            <p:nvPr/>
          </p:nvSpPr>
          <p:spPr bwMode="auto">
            <a:xfrm>
              <a:off x="1392" y="1680"/>
              <a:ext cx="1536" cy="9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12"/>
                </a:cxn>
                <a:cxn ang="0">
                  <a:pos x="1536" y="912"/>
                </a:cxn>
              </a:cxnLst>
              <a:rect l="0" t="0" r="r" b="b"/>
              <a:pathLst>
                <a:path w="1536" h="912">
                  <a:moveTo>
                    <a:pt x="0" y="0"/>
                  </a:moveTo>
                  <a:lnTo>
                    <a:pt x="0" y="912"/>
                  </a:lnTo>
                  <a:lnTo>
                    <a:pt x="1536" y="912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7162800" cy="546100"/>
          </a:xfrm>
        </p:spPr>
        <p:txBody>
          <a:bodyPr/>
          <a:lstStyle/>
          <a:p>
            <a:r>
              <a:rPr lang="en-US"/>
              <a:t>Combining BTB and BHT</a:t>
            </a:r>
          </a:p>
        </p:txBody>
      </p:sp>
      <p:sp>
        <p:nvSpPr>
          <p:cNvPr id="197734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14400"/>
            <a:ext cx="8277225" cy="1498600"/>
          </a:xfrm>
          <a:noFill/>
          <a:ln/>
        </p:spPr>
        <p:txBody>
          <a:bodyPr/>
          <a:lstStyle/>
          <a:p>
            <a:pPr marL="342900" indent="-342900"/>
            <a:r>
              <a:rPr lang="en-US" sz="2000"/>
              <a:t>BTB entries are considerably more expensive than BHT, but can redirect fetches at earlier stage in pipeline and can accelerate indirect branches (JR)</a:t>
            </a:r>
          </a:p>
          <a:p>
            <a:pPr marL="342900" indent="-342900"/>
            <a:r>
              <a:rPr lang="en-US" sz="2000"/>
              <a:t>BHT can hold many more entries and is more accurate</a:t>
            </a:r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2B7F-3F2F-C744-AAA5-0F5FC8589F10}" type="slidenum">
              <a:rPr lang="en-US"/>
              <a:pPr/>
              <a:t>34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455988" y="2489200"/>
            <a:ext cx="4445000" cy="3128963"/>
            <a:chOff x="1903" y="1867"/>
            <a:chExt cx="2800" cy="1971"/>
          </a:xfrm>
        </p:grpSpPr>
        <p:sp>
          <p:nvSpPr>
            <p:cNvPr id="1977349" name="Rectangle 5"/>
            <p:cNvSpPr>
              <a:spLocks noChangeArrowheads="1"/>
            </p:cNvSpPr>
            <p:nvPr/>
          </p:nvSpPr>
          <p:spPr bwMode="auto">
            <a:xfrm>
              <a:off x="3000" y="1867"/>
              <a:ext cx="116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endParaRPr lang="en-US" sz="240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sp>
          <p:nvSpPr>
            <p:cNvPr id="1977350" name="Rectangle 6"/>
            <p:cNvSpPr>
              <a:spLocks noChangeArrowheads="1"/>
            </p:cNvSpPr>
            <p:nvPr/>
          </p:nvSpPr>
          <p:spPr bwMode="auto">
            <a:xfrm>
              <a:off x="3096" y="1963"/>
              <a:ext cx="116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endParaRPr lang="en-US" sz="240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sp>
          <p:nvSpPr>
            <p:cNvPr id="1977351" name="Rectangle 7"/>
            <p:cNvSpPr>
              <a:spLocks noChangeArrowheads="1"/>
            </p:cNvSpPr>
            <p:nvPr/>
          </p:nvSpPr>
          <p:spPr bwMode="auto">
            <a:xfrm>
              <a:off x="1903" y="190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A</a:t>
              </a:r>
            </a:p>
          </p:txBody>
        </p:sp>
        <p:sp>
          <p:nvSpPr>
            <p:cNvPr id="1977352" name="Text Box 8"/>
            <p:cNvSpPr txBox="1">
              <a:spLocks noChangeArrowheads="1"/>
            </p:cNvSpPr>
            <p:nvPr/>
          </p:nvSpPr>
          <p:spPr bwMode="auto">
            <a:xfrm>
              <a:off x="2133" y="1906"/>
              <a:ext cx="1456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 PC Generation/Mux</a:t>
              </a:r>
            </a:p>
          </p:txBody>
        </p:sp>
        <p:sp>
          <p:nvSpPr>
            <p:cNvPr id="1977353" name="Rectangle 9"/>
            <p:cNvSpPr>
              <a:spLocks noChangeArrowheads="1"/>
            </p:cNvSpPr>
            <p:nvPr/>
          </p:nvSpPr>
          <p:spPr bwMode="auto">
            <a:xfrm>
              <a:off x="1903" y="214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977354" name="Text Box 10"/>
            <p:cNvSpPr txBox="1">
              <a:spLocks noChangeArrowheads="1"/>
            </p:cNvSpPr>
            <p:nvPr/>
          </p:nvSpPr>
          <p:spPr bwMode="auto">
            <a:xfrm>
              <a:off x="2133" y="2146"/>
              <a:ext cx="178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 Instruction Fetch Stage 1</a:t>
              </a:r>
            </a:p>
          </p:txBody>
        </p:sp>
        <p:sp>
          <p:nvSpPr>
            <p:cNvPr id="1977355" name="Rectangle 11"/>
            <p:cNvSpPr>
              <a:spLocks noChangeArrowheads="1"/>
            </p:cNvSpPr>
            <p:nvPr/>
          </p:nvSpPr>
          <p:spPr bwMode="auto">
            <a:xfrm>
              <a:off x="1903" y="238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F</a:t>
              </a:r>
            </a:p>
          </p:txBody>
        </p:sp>
        <p:sp>
          <p:nvSpPr>
            <p:cNvPr id="1977356" name="Text Box 12"/>
            <p:cNvSpPr txBox="1">
              <a:spLocks noChangeArrowheads="1"/>
            </p:cNvSpPr>
            <p:nvPr/>
          </p:nvSpPr>
          <p:spPr bwMode="auto">
            <a:xfrm>
              <a:off x="2133" y="2386"/>
              <a:ext cx="178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 Instruction Fetch Stage 2</a:t>
              </a:r>
            </a:p>
          </p:txBody>
        </p:sp>
        <p:sp>
          <p:nvSpPr>
            <p:cNvPr id="1977357" name="Rectangle 13"/>
            <p:cNvSpPr>
              <a:spLocks noChangeArrowheads="1"/>
            </p:cNvSpPr>
            <p:nvPr/>
          </p:nvSpPr>
          <p:spPr bwMode="auto">
            <a:xfrm>
              <a:off x="1903" y="262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B</a:t>
              </a:r>
            </a:p>
          </p:txBody>
        </p:sp>
        <p:sp>
          <p:nvSpPr>
            <p:cNvPr id="1977358" name="Text Box 14"/>
            <p:cNvSpPr txBox="1">
              <a:spLocks noChangeArrowheads="1"/>
            </p:cNvSpPr>
            <p:nvPr/>
          </p:nvSpPr>
          <p:spPr bwMode="auto">
            <a:xfrm>
              <a:off x="2133" y="2626"/>
              <a:ext cx="2445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 Branch Address Calc/Begin Decode</a:t>
              </a:r>
            </a:p>
          </p:txBody>
        </p:sp>
        <p:sp>
          <p:nvSpPr>
            <p:cNvPr id="1977359" name="Rectangle 15"/>
            <p:cNvSpPr>
              <a:spLocks noChangeArrowheads="1"/>
            </p:cNvSpPr>
            <p:nvPr/>
          </p:nvSpPr>
          <p:spPr bwMode="auto">
            <a:xfrm>
              <a:off x="1903" y="286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I</a:t>
              </a:r>
            </a:p>
          </p:txBody>
        </p:sp>
        <p:sp>
          <p:nvSpPr>
            <p:cNvPr id="1977360" name="Text Box 16"/>
            <p:cNvSpPr txBox="1">
              <a:spLocks noChangeArrowheads="1"/>
            </p:cNvSpPr>
            <p:nvPr/>
          </p:nvSpPr>
          <p:spPr bwMode="auto">
            <a:xfrm>
              <a:off x="2133" y="2866"/>
              <a:ext cx="1325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 Complete Decode</a:t>
              </a:r>
            </a:p>
          </p:txBody>
        </p:sp>
        <p:sp>
          <p:nvSpPr>
            <p:cNvPr id="1977361" name="Rectangle 17"/>
            <p:cNvSpPr>
              <a:spLocks noChangeArrowheads="1"/>
            </p:cNvSpPr>
            <p:nvPr/>
          </p:nvSpPr>
          <p:spPr bwMode="auto">
            <a:xfrm>
              <a:off x="1903" y="310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J</a:t>
              </a:r>
            </a:p>
          </p:txBody>
        </p:sp>
        <p:sp>
          <p:nvSpPr>
            <p:cNvPr id="1977362" name="Text Box 18"/>
            <p:cNvSpPr txBox="1">
              <a:spLocks noChangeArrowheads="1"/>
            </p:cNvSpPr>
            <p:nvPr/>
          </p:nvSpPr>
          <p:spPr bwMode="auto">
            <a:xfrm>
              <a:off x="2133" y="3106"/>
              <a:ext cx="2570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 Steer Instructions to Functional units</a:t>
              </a:r>
            </a:p>
          </p:txBody>
        </p:sp>
        <p:sp>
          <p:nvSpPr>
            <p:cNvPr id="1977363" name="Rectangle 19"/>
            <p:cNvSpPr>
              <a:spLocks noChangeArrowheads="1"/>
            </p:cNvSpPr>
            <p:nvPr/>
          </p:nvSpPr>
          <p:spPr bwMode="auto">
            <a:xfrm>
              <a:off x="1903" y="334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R</a:t>
              </a:r>
            </a:p>
          </p:txBody>
        </p:sp>
        <p:sp>
          <p:nvSpPr>
            <p:cNvPr id="1977364" name="Text Box 20"/>
            <p:cNvSpPr txBox="1">
              <a:spLocks noChangeArrowheads="1"/>
            </p:cNvSpPr>
            <p:nvPr/>
          </p:nvSpPr>
          <p:spPr bwMode="auto">
            <a:xfrm>
              <a:off x="2133" y="3346"/>
              <a:ext cx="1320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 Register File Read</a:t>
              </a:r>
            </a:p>
          </p:txBody>
        </p:sp>
        <p:sp>
          <p:nvSpPr>
            <p:cNvPr id="1977365" name="Rectangle 21"/>
            <p:cNvSpPr>
              <a:spLocks noChangeArrowheads="1"/>
            </p:cNvSpPr>
            <p:nvPr/>
          </p:nvSpPr>
          <p:spPr bwMode="auto">
            <a:xfrm>
              <a:off x="1903" y="358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E</a:t>
              </a:r>
            </a:p>
          </p:txBody>
        </p:sp>
        <p:sp>
          <p:nvSpPr>
            <p:cNvPr id="1977366" name="Text Box 22"/>
            <p:cNvSpPr txBox="1">
              <a:spLocks noChangeArrowheads="1"/>
            </p:cNvSpPr>
            <p:nvPr/>
          </p:nvSpPr>
          <p:spPr bwMode="auto">
            <a:xfrm>
              <a:off x="2133" y="3586"/>
              <a:ext cx="1179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 Integer Execute</a:t>
              </a: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2219325" y="2486025"/>
            <a:ext cx="1093788" cy="833438"/>
            <a:chOff x="1124" y="1865"/>
            <a:chExt cx="689" cy="525"/>
          </a:xfrm>
        </p:grpSpPr>
        <p:sp>
          <p:nvSpPr>
            <p:cNvPr id="1977368" name="Freeform 24"/>
            <p:cNvSpPr>
              <a:spLocks/>
            </p:cNvSpPr>
            <p:nvPr/>
          </p:nvSpPr>
          <p:spPr bwMode="auto">
            <a:xfrm>
              <a:off x="1124" y="1865"/>
              <a:ext cx="307" cy="518"/>
            </a:xfrm>
            <a:custGeom>
              <a:avLst/>
              <a:gdLst/>
              <a:ahLst/>
              <a:cxnLst>
                <a:cxn ang="0">
                  <a:pos x="307" y="518"/>
                </a:cxn>
                <a:cxn ang="0">
                  <a:pos x="43" y="437"/>
                </a:cxn>
                <a:cxn ang="0">
                  <a:pos x="9" y="396"/>
                </a:cxn>
                <a:cxn ang="0">
                  <a:pos x="104" y="17"/>
                </a:cxn>
                <a:cxn ang="0">
                  <a:pos x="171" y="3"/>
                </a:cxn>
                <a:cxn ang="0">
                  <a:pos x="307" y="50"/>
                </a:cxn>
              </a:cxnLst>
              <a:rect l="0" t="0" r="r" b="b"/>
              <a:pathLst>
                <a:path w="307" h="518">
                  <a:moveTo>
                    <a:pt x="307" y="518"/>
                  </a:moveTo>
                  <a:cubicBezTo>
                    <a:pt x="219" y="491"/>
                    <a:pt x="128" y="472"/>
                    <a:pt x="43" y="437"/>
                  </a:cubicBezTo>
                  <a:cubicBezTo>
                    <a:pt x="27" y="430"/>
                    <a:pt x="10" y="414"/>
                    <a:pt x="9" y="396"/>
                  </a:cubicBezTo>
                  <a:cubicBezTo>
                    <a:pt x="2" y="314"/>
                    <a:pt x="0" y="78"/>
                    <a:pt x="104" y="17"/>
                  </a:cubicBezTo>
                  <a:cubicBezTo>
                    <a:pt x="124" y="5"/>
                    <a:pt x="149" y="8"/>
                    <a:pt x="171" y="3"/>
                  </a:cubicBezTo>
                  <a:cubicBezTo>
                    <a:pt x="218" y="7"/>
                    <a:pt x="280" y="0"/>
                    <a:pt x="307" y="50"/>
                  </a:cubicBez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977369" name="Rectangle 25"/>
            <p:cNvSpPr>
              <a:spLocks noChangeArrowheads="1"/>
            </p:cNvSpPr>
            <p:nvPr/>
          </p:nvSpPr>
          <p:spPr bwMode="auto">
            <a:xfrm>
              <a:off x="1444" y="2150"/>
              <a:ext cx="369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Calibri"/>
                  <a:cs typeface="Calibri"/>
                </a:rPr>
                <a:t>BTB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609600" y="2438400"/>
            <a:ext cx="2693988" cy="2959100"/>
            <a:chOff x="110" y="1835"/>
            <a:chExt cx="1697" cy="1864"/>
          </a:xfrm>
        </p:grpSpPr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930" y="1835"/>
              <a:ext cx="877" cy="1044"/>
              <a:chOff x="930" y="1835"/>
              <a:chExt cx="877" cy="1044"/>
            </a:xfrm>
          </p:grpSpPr>
          <p:sp>
            <p:nvSpPr>
              <p:cNvPr id="1977372" name="Rectangle 28"/>
              <p:cNvSpPr>
                <a:spLocks noChangeArrowheads="1"/>
              </p:cNvSpPr>
              <p:nvPr/>
            </p:nvSpPr>
            <p:spPr bwMode="auto">
              <a:xfrm>
                <a:off x="1438" y="2626"/>
                <a:ext cx="369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 dirty="0">
                    <a:solidFill>
                      <a:srgbClr val="000000"/>
                    </a:solidFill>
                    <a:latin typeface="Calibri"/>
                    <a:cs typeface="Calibri"/>
                  </a:rPr>
                  <a:t>BHT</a:t>
                </a:r>
              </a:p>
            </p:txBody>
          </p:sp>
          <p:sp>
            <p:nvSpPr>
              <p:cNvPr id="1977373" name="Freeform 29"/>
              <p:cNvSpPr>
                <a:spLocks/>
              </p:cNvSpPr>
              <p:nvPr/>
            </p:nvSpPr>
            <p:spPr bwMode="auto">
              <a:xfrm>
                <a:off x="930" y="1835"/>
                <a:ext cx="495" cy="1044"/>
              </a:xfrm>
              <a:custGeom>
                <a:avLst/>
                <a:gdLst/>
                <a:ahLst/>
                <a:cxnLst>
                  <a:cxn ang="0">
                    <a:pos x="495" y="1023"/>
                  </a:cxn>
                  <a:cxn ang="0">
                    <a:pos x="142" y="1009"/>
                  </a:cxn>
                  <a:cxn ang="0">
                    <a:pos x="48" y="854"/>
                  </a:cxn>
                  <a:cxn ang="0">
                    <a:pos x="7" y="488"/>
                  </a:cxn>
                  <a:cxn ang="0">
                    <a:pos x="21" y="176"/>
                  </a:cxn>
                  <a:cxn ang="0">
                    <a:pos x="353" y="13"/>
                  </a:cxn>
                  <a:cxn ang="0">
                    <a:pos x="427" y="20"/>
                  </a:cxn>
                </a:cxnLst>
                <a:rect l="0" t="0" r="r" b="b"/>
                <a:pathLst>
                  <a:path w="495" h="1044">
                    <a:moveTo>
                      <a:pt x="495" y="1023"/>
                    </a:moveTo>
                    <a:cubicBezTo>
                      <a:pt x="375" y="1044"/>
                      <a:pt x="261" y="1029"/>
                      <a:pt x="142" y="1009"/>
                    </a:cubicBezTo>
                    <a:cubicBezTo>
                      <a:pt x="94" y="961"/>
                      <a:pt x="75" y="918"/>
                      <a:pt x="48" y="854"/>
                    </a:cubicBezTo>
                    <a:cubicBezTo>
                      <a:pt x="23" y="730"/>
                      <a:pt x="15" y="614"/>
                      <a:pt x="7" y="488"/>
                    </a:cubicBezTo>
                    <a:cubicBezTo>
                      <a:pt x="12" y="384"/>
                      <a:pt x="0" y="278"/>
                      <a:pt x="21" y="176"/>
                    </a:cubicBezTo>
                    <a:cubicBezTo>
                      <a:pt x="57" y="0"/>
                      <a:pt x="219" y="21"/>
                      <a:pt x="353" y="13"/>
                    </a:cubicBezTo>
                    <a:cubicBezTo>
                      <a:pt x="378" y="15"/>
                      <a:pt x="427" y="20"/>
                      <a:pt x="427" y="20"/>
                    </a:cubicBezTo>
                  </a:path>
                </a:pathLst>
              </a:custGeom>
              <a:noFill/>
              <a:ln w="38100" cap="flat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sp>
          <p:nvSpPr>
            <p:cNvPr id="1977374" name="Text Box 30"/>
            <p:cNvSpPr txBox="1">
              <a:spLocks noChangeArrowheads="1"/>
            </p:cNvSpPr>
            <p:nvPr/>
          </p:nvSpPr>
          <p:spPr bwMode="auto">
            <a:xfrm>
              <a:off x="110" y="2603"/>
              <a:ext cx="1158" cy="109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 dirty="0">
                  <a:solidFill>
                    <a:srgbClr val="000000"/>
                  </a:solidFill>
                  <a:latin typeface="Calibri"/>
                  <a:cs typeface="Calibri"/>
                </a:rPr>
                <a:t>BHT in later pipeline stage corrects when BTB misses a predicted taken branch</a:t>
              </a:r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750888" y="5426075"/>
            <a:ext cx="5889625" cy="777875"/>
            <a:chOff x="263" y="3821"/>
            <a:chExt cx="3710" cy="490"/>
          </a:xfrm>
        </p:grpSpPr>
        <p:sp>
          <p:nvSpPr>
            <p:cNvPr id="1977376" name="Text Box 32"/>
            <p:cNvSpPr txBox="1">
              <a:spLocks noChangeArrowheads="1"/>
            </p:cNvSpPr>
            <p:nvPr/>
          </p:nvSpPr>
          <p:spPr bwMode="auto">
            <a:xfrm>
              <a:off x="263" y="4059"/>
              <a:ext cx="3710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 dirty="0">
                  <a:solidFill>
                    <a:srgbClr val="000000"/>
                  </a:solidFill>
                  <a:latin typeface="Calibri"/>
                  <a:cs typeface="Calibri"/>
                </a:rPr>
                <a:t>BTB/BHT only updated after branch resolves in E stage</a:t>
              </a:r>
            </a:p>
          </p:txBody>
        </p:sp>
        <p:sp>
          <p:nvSpPr>
            <p:cNvPr id="1977377" name="Line 33"/>
            <p:cNvSpPr>
              <a:spLocks noChangeShapeType="1"/>
            </p:cNvSpPr>
            <p:nvPr/>
          </p:nvSpPr>
          <p:spPr bwMode="auto">
            <a:xfrm flipH="1">
              <a:off x="1694" y="3821"/>
              <a:ext cx="205" cy="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Uses of Jump Register (JR)</a:t>
            </a:r>
            <a:endParaRPr lang="en-US"/>
          </a:p>
        </p:txBody>
      </p:sp>
      <p:sp>
        <p:nvSpPr>
          <p:cNvPr id="197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Switch statements (jump to address of matching case)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Dynamic function call (jump to run-time function address)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Subroutine returns (jump to return address)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0260E-3AEC-7B46-BC07-D37F8F7EECE9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1979396" name="Text Box 4"/>
          <p:cNvSpPr txBox="1">
            <a:spLocks noChangeArrowheads="1"/>
          </p:cNvSpPr>
          <p:nvPr/>
        </p:nvSpPr>
        <p:spPr bwMode="auto">
          <a:xfrm>
            <a:off x="609600" y="5791200"/>
            <a:ext cx="82296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>
                <a:latin typeface="Calibri"/>
                <a:cs typeface="Calibri"/>
              </a:rPr>
              <a:t>How well does BTB work for each of these cases?</a:t>
            </a:r>
          </a:p>
        </p:txBody>
      </p:sp>
      <p:sp>
        <p:nvSpPr>
          <p:cNvPr id="1979397" name="Text Box 5"/>
          <p:cNvSpPr txBox="1">
            <a:spLocks noChangeArrowheads="1"/>
          </p:cNvSpPr>
          <p:nvPr/>
        </p:nvSpPr>
        <p:spPr bwMode="auto">
          <a:xfrm>
            <a:off x="1143000" y="1676400"/>
            <a:ext cx="73914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>
                <a:solidFill>
                  <a:srgbClr val="FF0000"/>
                </a:solidFill>
                <a:latin typeface="Calibri"/>
                <a:cs typeface="Calibri"/>
              </a:rPr>
              <a:t>BTB works well if same case used repeatedly</a:t>
            </a:r>
          </a:p>
        </p:txBody>
      </p:sp>
      <p:sp>
        <p:nvSpPr>
          <p:cNvPr id="1979398" name="Text Box 6"/>
          <p:cNvSpPr txBox="1">
            <a:spLocks noChangeArrowheads="1"/>
          </p:cNvSpPr>
          <p:nvPr/>
        </p:nvSpPr>
        <p:spPr bwMode="auto">
          <a:xfrm>
            <a:off x="1143000" y="2895600"/>
            <a:ext cx="7391400" cy="12003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>
                <a:solidFill>
                  <a:srgbClr val="FF0000"/>
                </a:solidFill>
                <a:latin typeface="Calibri"/>
                <a:cs typeface="Calibri"/>
              </a:rPr>
              <a:t>BTB works well if same function usually called, (e.g., in C++ programming, when objects have same type in virtual function call)</a:t>
            </a:r>
          </a:p>
        </p:txBody>
      </p:sp>
      <p:sp>
        <p:nvSpPr>
          <p:cNvPr id="1979399" name="Text Box 7"/>
          <p:cNvSpPr txBox="1">
            <a:spLocks noChangeArrowheads="1"/>
          </p:cNvSpPr>
          <p:nvPr/>
        </p:nvSpPr>
        <p:spPr bwMode="auto">
          <a:xfrm>
            <a:off x="1104900" y="4660900"/>
            <a:ext cx="76200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>
                <a:solidFill>
                  <a:srgbClr val="FF0000"/>
                </a:solidFill>
                <a:latin typeface="Calibri"/>
                <a:cs typeface="Calibri"/>
              </a:rPr>
              <a:t>BTB works well if usually return to the same place</a:t>
            </a:r>
          </a:p>
        </p:txBody>
      </p:sp>
      <p:sp>
        <p:nvSpPr>
          <p:cNvPr id="1979400" name="Text Box 8"/>
          <p:cNvSpPr txBox="1">
            <a:spLocks noChangeArrowheads="1"/>
          </p:cNvSpPr>
          <p:nvPr/>
        </p:nvSpPr>
        <p:spPr bwMode="auto">
          <a:xfrm>
            <a:off x="1104900" y="5041900"/>
            <a:ext cx="767873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i="1" dirty="0">
                <a:solidFill>
                  <a:srgbClr val="FF0000"/>
                </a:solidFill>
                <a:latin typeface="Calibri"/>
                <a:ea typeface="Arial" charset="0"/>
                <a:cs typeface="Calibri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Calibri"/>
                <a:ea typeface="Arial" charset="0"/>
                <a:cs typeface="Calibri"/>
                <a:sym typeface="Symbol" charset="2"/>
              </a:rPr>
              <a:t></a:t>
            </a:r>
            <a:r>
              <a:rPr lang="en-US" sz="2400" i="1" dirty="0">
                <a:solidFill>
                  <a:srgbClr val="FF0000"/>
                </a:solidFill>
                <a:latin typeface="Calibri"/>
                <a:ea typeface="Arial" charset="0"/>
                <a:cs typeface="Calibri"/>
                <a:sym typeface="Symbol" charset="2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Calibri"/>
                <a:cs typeface="Calibri"/>
              </a:rPr>
              <a:t>Often one function called from many distinct call sites!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79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79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79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79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9396" grpId="0" autoUpdateAnimBg="0"/>
      <p:bldP spid="1979397" grpId="0" autoUpdateAnimBg="0"/>
      <p:bldP spid="1979398" grpId="0" autoUpdateAnimBg="0"/>
      <p:bldP spid="1979399" grpId="0" autoUpdateAnimBg="0"/>
      <p:bldP spid="1979400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8" y="228600"/>
            <a:ext cx="7162800" cy="546100"/>
          </a:xfrm>
        </p:spPr>
        <p:txBody>
          <a:bodyPr/>
          <a:lstStyle/>
          <a:p>
            <a:r>
              <a:rPr lang="en-US"/>
              <a:t>Subroutine Return Stack</a:t>
            </a:r>
          </a:p>
        </p:txBody>
      </p:sp>
      <p:sp>
        <p:nvSpPr>
          <p:cNvPr id="1981443" name="Rectangle 3"/>
          <p:cNvSpPr>
            <a:spLocks noGrp="1" noChangeArrowheads="1"/>
          </p:cNvSpPr>
          <p:nvPr>
            <p:ph idx="1"/>
          </p:nvPr>
        </p:nvSpPr>
        <p:spPr>
          <a:xfrm>
            <a:off x="279400" y="993775"/>
            <a:ext cx="8416925" cy="9525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 dirty="0"/>
              <a:t>Small structure to accelerate JR for subroutine returns, typically much more accurate than BTBs.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F19D-E20A-9C44-BCE5-C977BE24D13A}" type="slidenum">
              <a:rPr lang="en-US"/>
              <a:pPr/>
              <a:t>36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1444" name="Rectangle 4"/>
          <p:cNvSpPr>
            <a:spLocks noChangeArrowheads="1"/>
          </p:cNvSpPr>
          <p:nvPr/>
        </p:nvSpPr>
        <p:spPr bwMode="auto">
          <a:xfrm>
            <a:off x="3505200" y="5705475"/>
            <a:ext cx="1828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latin typeface="Courier New" charset="0"/>
              </a:rPr>
              <a:t>&amp;fb()</a:t>
            </a:r>
          </a:p>
        </p:txBody>
      </p:sp>
      <p:sp>
        <p:nvSpPr>
          <p:cNvPr id="1981445" name="Rectangle 5"/>
          <p:cNvSpPr>
            <a:spLocks noChangeArrowheads="1"/>
          </p:cNvSpPr>
          <p:nvPr/>
        </p:nvSpPr>
        <p:spPr bwMode="auto">
          <a:xfrm>
            <a:off x="3505200" y="5248275"/>
            <a:ext cx="1828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latin typeface="Courier New" charset="0"/>
              </a:rPr>
              <a:t>&amp;fc()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838200" y="3495675"/>
            <a:ext cx="3429000" cy="703263"/>
            <a:chOff x="528" y="2400"/>
            <a:chExt cx="2160" cy="443"/>
          </a:xfrm>
        </p:grpSpPr>
        <p:sp>
          <p:nvSpPr>
            <p:cNvPr id="1981447" name="Freeform 7"/>
            <p:cNvSpPr>
              <a:spLocks/>
            </p:cNvSpPr>
            <p:nvPr/>
          </p:nvSpPr>
          <p:spPr bwMode="auto">
            <a:xfrm>
              <a:off x="2016" y="2544"/>
              <a:ext cx="672" cy="299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38" y="40"/>
                </a:cxn>
                <a:cxn ang="0">
                  <a:pos x="353" y="6"/>
                </a:cxn>
                <a:cxn ang="0">
                  <a:pos x="644" y="115"/>
                </a:cxn>
                <a:cxn ang="0">
                  <a:pos x="705" y="155"/>
                </a:cxn>
                <a:cxn ang="0">
                  <a:pos x="719" y="203"/>
                </a:cxn>
              </a:cxnLst>
              <a:rect l="0" t="0" r="r" b="b"/>
              <a:pathLst>
                <a:path w="722" h="203">
                  <a:moveTo>
                    <a:pt x="0" y="128"/>
                  </a:moveTo>
                  <a:cubicBezTo>
                    <a:pt x="79" y="83"/>
                    <a:pt x="151" y="67"/>
                    <a:pt x="238" y="40"/>
                  </a:cubicBezTo>
                  <a:cubicBezTo>
                    <a:pt x="369" y="0"/>
                    <a:pt x="248" y="21"/>
                    <a:pt x="353" y="6"/>
                  </a:cubicBezTo>
                  <a:cubicBezTo>
                    <a:pt x="466" y="18"/>
                    <a:pt x="543" y="61"/>
                    <a:pt x="644" y="115"/>
                  </a:cubicBezTo>
                  <a:cubicBezTo>
                    <a:pt x="665" y="126"/>
                    <a:pt x="705" y="155"/>
                    <a:pt x="705" y="155"/>
                  </a:cubicBezTo>
                  <a:cubicBezTo>
                    <a:pt x="722" y="188"/>
                    <a:pt x="719" y="172"/>
                    <a:pt x="719" y="203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81448" name="Text Box 8"/>
            <p:cNvSpPr txBox="1">
              <a:spLocks noChangeArrowheads="1"/>
            </p:cNvSpPr>
            <p:nvPr/>
          </p:nvSpPr>
          <p:spPr bwMode="auto">
            <a:xfrm>
              <a:off x="528" y="2400"/>
              <a:ext cx="1872" cy="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 dirty="0">
                  <a:solidFill>
                    <a:srgbClr val="000000"/>
                  </a:solidFill>
                  <a:latin typeface="Calibri"/>
                  <a:cs typeface="Calibri"/>
                </a:rPr>
                <a:t>Push call address when function call executed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724400" y="3429002"/>
            <a:ext cx="4038600" cy="725488"/>
            <a:chOff x="2976" y="2358"/>
            <a:chExt cx="2544" cy="457"/>
          </a:xfrm>
        </p:grpSpPr>
        <p:sp>
          <p:nvSpPr>
            <p:cNvPr id="1981450" name="Freeform 10"/>
            <p:cNvSpPr>
              <a:spLocks/>
            </p:cNvSpPr>
            <p:nvPr/>
          </p:nvSpPr>
          <p:spPr bwMode="auto">
            <a:xfrm>
              <a:off x="2976" y="2544"/>
              <a:ext cx="541" cy="271"/>
            </a:xfrm>
            <a:custGeom>
              <a:avLst/>
              <a:gdLst/>
              <a:ahLst/>
              <a:cxnLst>
                <a:cxn ang="0">
                  <a:pos x="0" y="271"/>
                </a:cxn>
                <a:cxn ang="0">
                  <a:pos x="95" y="122"/>
                </a:cxn>
                <a:cxn ang="0">
                  <a:pos x="434" y="0"/>
                </a:cxn>
                <a:cxn ang="0">
                  <a:pos x="624" y="162"/>
                </a:cxn>
                <a:cxn ang="0">
                  <a:pos x="637" y="264"/>
                </a:cxn>
              </a:cxnLst>
              <a:rect l="0" t="0" r="r" b="b"/>
              <a:pathLst>
                <a:path w="637" h="271">
                  <a:moveTo>
                    <a:pt x="0" y="271"/>
                  </a:moveTo>
                  <a:cubicBezTo>
                    <a:pt x="32" y="221"/>
                    <a:pt x="56" y="166"/>
                    <a:pt x="95" y="122"/>
                  </a:cubicBezTo>
                  <a:cubicBezTo>
                    <a:pt x="187" y="18"/>
                    <a:pt x="308" y="15"/>
                    <a:pt x="434" y="0"/>
                  </a:cubicBezTo>
                  <a:cubicBezTo>
                    <a:pt x="553" y="15"/>
                    <a:pt x="572" y="59"/>
                    <a:pt x="624" y="162"/>
                  </a:cubicBezTo>
                  <a:cubicBezTo>
                    <a:pt x="637" y="259"/>
                    <a:pt x="637" y="225"/>
                    <a:pt x="637" y="264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81451" name="Text Box 11"/>
            <p:cNvSpPr txBox="1">
              <a:spLocks noChangeArrowheads="1"/>
            </p:cNvSpPr>
            <p:nvPr/>
          </p:nvSpPr>
          <p:spPr bwMode="auto">
            <a:xfrm>
              <a:off x="3600" y="2358"/>
              <a:ext cx="1920" cy="44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 dirty="0">
                  <a:solidFill>
                    <a:srgbClr val="000000"/>
                  </a:solidFill>
                  <a:latin typeface="Calibri"/>
                  <a:cs typeface="Calibri"/>
                </a:rPr>
                <a:t>Pop return address when subroutine return decoded </a:t>
              </a:r>
            </a:p>
          </p:txBody>
        </p:sp>
      </p:grpSp>
      <p:sp>
        <p:nvSpPr>
          <p:cNvPr id="1981452" name="Text Box 12"/>
          <p:cNvSpPr txBox="1">
            <a:spLocks noChangeArrowheads="1"/>
          </p:cNvSpPr>
          <p:nvPr/>
        </p:nvSpPr>
        <p:spPr bwMode="auto">
          <a:xfrm>
            <a:off x="2667000" y="1819275"/>
            <a:ext cx="3048000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1">
                <a:solidFill>
                  <a:srgbClr val="000000"/>
                </a:solidFill>
                <a:latin typeface="Courier New" charset="0"/>
              </a:rPr>
              <a:t>fa() { fb(); }</a:t>
            </a:r>
          </a:p>
          <a:p>
            <a:pPr algn="l"/>
            <a:r>
              <a:rPr lang="en-US" sz="2400" b="1">
                <a:solidFill>
                  <a:srgbClr val="000000"/>
                </a:solidFill>
                <a:latin typeface="Courier New" charset="0"/>
              </a:rPr>
              <a:t>fb() { fc(); }</a:t>
            </a:r>
          </a:p>
          <a:p>
            <a:pPr algn="l"/>
            <a:r>
              <a:rPr lang="en-US" sz="2400" b="1">
                <a:solidFill>
                  <a:srgbClr val="000000"/>
                </a:solidFill>
                <a:latin typeface="Courier New" charset="0"/>
              </a:rPr>
              <a:t>fc() { fd(); }</a:t>
            </a:r>
          </a:p>
        </p:txBody>
      </p:sp>
      <p:sp>
        <p:nvSpPr>
          <p:cNvPr id="1981453" name="Rectangle 13"/>
          <p:cNvSpPr>
            <a:spLocks noChangeArrowheads="1"/>
          </p:cNvSpPr>
          <p:nvPr/>
        </p:nvSpPr>
        <p:spPr bwMode="auto">
          <a:xfrm>
            <a:off x="3505200" y="4791075"/>
            <a:ext cx="1828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latin typeface="Courier New" charset="0"/>
              </a:rPr>
              <a:t>&amp;fd()</a:t>
            </a: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505200" y="4333875"/>
            <a:ext cx="4244975" cy="1828800"/>
            <a:chOff x="2208" y="2928"/>
            <a:chExt cx="2674" cy="1152"/>
          </a:xfrm>
        </p:grpSpPr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3504" y="2928"/>
              <a:ext cx="1378" cy="1152"/>
              <a:chOff x="3504" y="2928"/>
              <a:chExt cx="1378" cy="1152"/>
            </a:xfrm>
          </p:grpSpPr>
          <p:sp>
            <p:nvSpPr>
              <p:cNvPr id="1981456" name="Line 16"/>
              <p:cNvSpPr>
                <a:spLocks noChangeShapeType="1"/>
              </p:cNvSpPr>
              <p:nvPr/>
            </p:nvSpPr>
            <p:spPr bwMode="auto">
              <a:xfrm flipH="1">
                <a:off x="3504" y="2928"/>
                <a:ext cx="0" cy="11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981457" name="Text Box 17"/>
              <p:cNvSpPr txBox="1">
                <a:spLocks noChangeArrowheads="1"/>
              </p:cNvSpPr>
              <p:nvPr/>
            </p:nvSpPr>
            <p:spPr bwMode="auto">
              <a:xfrm>
                <a:off x="3600" y="3309"/>
                <a:ext cx="1282" cy="44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solidFill>
                      <a:srgbClr val="000000"/>
                    </a:solidFill>
                    <a:latin typeface="Calibri"/>
                    <a:cs typeface="Calibri"/>
                  </a:rPr>
                  <a:t>k entries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2000" i="1">
                    <a:solidFill>
                      <a:srgbClr val="000000"/>
                    </a:solidFill>
                    <a:latin typeface="Calibri"/>
                    <a:cs typeface="Calibri"/>
                  </a:rPr>
                  <a:t>(typically k=8-16)</a:t>
                </a:r>
              </a:p>
            </p:txBody>
          </p:sp>
        </p:grpSp>
        <p:grpSp>
          <p:nvGrpSpPr>
            <p:cNvPr id="6" name="Group 18"/>
            <p:cNvGrpSpPr>
              <a:grpSpLocks/>
            </p:cNvGrpSpPr>
            <p:nvPr/>
          </p:nvGrpSpPr>
          <p:grpSpPr bwMode="auto">
            <a:xfrm>
              <a:off x="2208" y="2928"/>
              <a:ext cx="1152" cy="1152"/>
              <a:chOff x="2208" y="2928"/>
              <a:chExt cx="1152" cy="1152"/>
            </a:xfrm>
          </p:grpSpPr>
          <p:sp>
            <p:nvSpPr>
              <p:cNvPr id="1981459" name="Line 19"/>
              <p:cNvSpPr>
                <a:spLocks noChangeShapeType="1"/>
              </p:cNvSpPr>
              <p:nvPr/>
            </p:nvSpPr>
            <p:spPr bwMode="auto">
              <a:xfrm>
                <a:off x="2208" y="3792"/>
                <a:ext cx="1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981460" name="Line 20"/>
              <p:cNvSpPr>
                <a:spLocks noChangeShapeType="1"/>
              </p:cNvSpPr>
              <p:nvPr/>
            </p:nvSpPr>
            <p:spPr bwMode="auto">
              <a:xfrm>
                <a:off x="2208" y="3504"/>
                <a:ext cx="1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981461" name="Line 21"/>
              <p:cNvSpPr>
                <a:spLocks noChangeShapeType="1"/>
              </p:cNvSpPr>
              <p:nvPr/>
            </p:nvSpPr>
            <p:spPr bwMode="auto">
              <a:xfrm>
                <a:off x="2208" y="3216"/>
                <a:ext cx="1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981462" name="Rectangle 22"/>
              <p:cNvSpPr>
                <a:spLocks noChangeArrowheads="1"/>
              </p:cNvSpPr>
              <p:nvPr/>
            </p:nvSpPr>
            <p:spPr bwMode="auto">
              <a:xfrm>
                <a:off x="2208" y="2928"/>
                <a:ext cx="1152" cy="115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1444" grpId="0" animBg="1" autoUpdateAnimBg="0"/>
      <p:bldP spid="1981445" grpId="0" animBg="1" autoUpdateAnimBg="0"/>
      <p:bldP spid="1981452" grpId="0" autoUpdateAnimBg="0"/>
      <p:bldP spid="1981453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113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7162800" cy="9906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Interrupts</a:t>
            </a:r>
            <a:r>
              <a:rPr lang="en-US" sz="2000"/>
              <a:t>:</a:t>
            </a:r>
            <a:br>
              <a:rPr lang="en-US" sz="2000"/>
            </a:br>
            <a:r>
              <a:rPr lang="en-US" sz="2400"/>
              <a:t>altering the normal flow of control</a:t>
            </a:r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B19A6-D343-5C4F-99D7-0C3219A119EF}" type="slidenum">
              <a:rPr lang="en-US"/>
              <a:pPr/>
              <a:t>37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71138" name="Freeform 2"/>
          <p:cNvSpPr>
            <a:spLocks/>
          </p:cNvSpPr>
          <p:nvPr/>
        </p:nvSpPr>
        <p:spPr bwMode="auto">
          <a:xfrm>
            <a:off x="3670300" y="3454400"/>
            <a:ext cx="1601788" cy="149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72" y="1056"/>
              </a:cxn>
              <a:cxn ang="0">
                <a:pos x="1008" y="1056"/>
              </a:cxn>
              <a:cxn ang="0">
                <a:pos x="1008" y="816"/>
              </a:cxn>
            </a:cxnLst>
            <a:rect l="0" t="0" r="r" b="b"/>
            <a:pathLst>
              <a:path w="1009" h="1057">
                <a:moveTo>
                  <a:pt x="0" y="0"/>
                </a:moveTo>
                <a:lnTo>
                  <a:pt x="672" y="1056"/>
                </a:lnTo>
                <a:lnTo>
                  <a:pt x="1008" y="1056"/>
                </a:lnTo>
                <a:lnTo>
                  <a:pt x="1008" y="816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71140" name="Line 4"/>
          <p:cNvSpPr>
            <a:spLocks noChangeShapeType="1"/>
          </p:cNvSpPr>
          <p:nvPr/>
        </p:nvSpPr>
        <p:spPr bwMode="auto">
          <a:xfrm>
            <a:off x="3441700" y="1181100"/>
            <a:ext cx="0" cy="355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71141" name="Rectangle 5"/>
          <p:cNvSpPr>
            <a:spLocks noChangeArrowheads="1"/>
          </p:cNvSpPr>
          <p:nvPr/>
        </p:nvSpPr>
        <p:spPr bwMode="auto">
          <a:xfrm>
            <a:off x="3262313" y="1674813"/>
            <a:ext cx="47418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400" baseline="-25000">
                <a:solidFill>
                  <a:srgbClr val="56127A"/>
                </a:solidFill>
                <a:latin typeface="Calibri"/>
                <a:cs typeface="Calibri"/>
              </a:rPr>
              <a:t>i-1</a:t>
            </a:r>
          </a:p>
        </p:txBody>
      </p:sp>
      <p:sp>
        <p:nvSpPr>
          <p:cNvPr id="1371142" name="Oval 6"/>
          <p:cNvSpPr>
            <a:spLocks noChangeArrowheads="1"/>
          </p:cNvSpPr>
          <p:nvPr/>
        </p:nvSpPr>
        <p:spPr bwMode="auto">
          <a:xfrm>
            <a:off x="3073400" y="2781300"/>
            <a:ext cx="736600" cy="736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71143" name="Line 7"/>
          <p:cNvSpPr>
            <a:spLocks noChangeShapeType="1"/>
          </p:cNvSpPr>
          <p:nvPr/>
        </p:nvSpPr>
        <p:spPr bwMode="auto">
          <a:xfrm>
            <a:off x="3441700" y="2324100"/>
            <a:ext cx="0" cy="431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71144" name="Oval 8"/>
          <p:cNvSpPr>
            <a:spLocks noChangeArrowheads="1"/>
          </p:cNvSpPr>
          <p:nvPr/>
        </p:nvSpPr>
        <p:spPr bwMode="auto">
          <a:xfrm>
            <a:off x="3073400" y="4000500"/>
            <a:ext cx="736600" cy="736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71145" name="Line 9"/>
          <p:cNvSpPr>
            <a:spLocks noChangeShapeType="1"/>
          </p:cNvSpPr>
          <p:nvPr/>
        </p:nvSpPr>
        <p:spPr bwMode="auto">
          <a:xfrm>
            <a:off x="3441700" y="3543300"/>
            <a:ext cx="0" cy="431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71146" name="Oval 10"/>
          <p:cNvSpPr>
            <a:spLocks noChangeArrowheads="1"/>
          </p:cNvSpPr>
          <p:nvPr/>
        </p:nvSpPr>
        <p:spPr bwMode="auto">
          <a:xfrm>
            <a:off x="4902200" y="1562100"/>
            <a:ext cx="736600" cy="736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71147" name="Line 11"/>
          <p:cNvSpPr>
            <a:spLocks noChangeShapeType="1"/>
          </p:cNvSpPr>
          <p:nvPr/>
        </p:nvSpPr>
        <p:spPr bwMode="auto">
          <a:xfrm flipV="1">
            <a:off x="3759200" y="2679700"/>
            <a:ext cx="43180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71148" name="Rectangle 12"/>
          <p:cNvSpPr>
            <a:spLocks noChangeArrowheads="1"/>
          </p:cNvSpPr>
          <p:nvPr/>
        </p:nvSpPr>
        <p:spPr bwMode="auto">
          <a:xfrm>
            <a:off x="4976813" y="1687513"/>
            <a:ext cx="55604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HI</a:t>
            </a:r>
            <a:r>
              <a:rPr lang="en-US" sz="2400" baseline="-25000">
                <a:solidFill>
                  <a:srgbClr val="56127A"/>
                </a:solidFill>
                <a:latin typeface="Calibri"/>
                <a:cs typeface="Calibri"/>
              </a:rPr>
              <a:t>1</a:t>
            </a:r>
          </a:p>
        </p:txBody>
      </p:sp>
      <p:sp>
        <p:nvSpPr>
          <p:cNvPr id="1371149" name="Oval 13"/>
          <p:cNvSpPr>
            <a:spLocks noChangeArrowheads="1"/>
          </p:cNvSpPr>
          <p:nvPr/>
        </p:nvSpPr>
        <p:spPr bwMode="auto">
          <a:xfrm>
            <a:off x="4902200" y="2781300"/>
            <a:ext cx="736600" cy="736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71150" name="Line 14"/>
          <p:cNvSpPr>
            <a:spLocks noChangeShapeType="1"/>
          </p:cNvSpPr>
          <p:nvPr/>
        </p:nvSpPr>
        <p:spPr bwMode="auto">
          <a:xfrm>
            <a:off x="5270500" y="23241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71151" name="Oval 15"/>
          <p:cNvSpPr>
            <a:spLocks noChangeArrowheads="1"/>
          </p:cNvSpPr>
          <p:nvPr/>
        </p:nvSpPr>
        <p:spPr bwMode="auto">
          <a:xfrm>
            <a:off x="4902200" y="40005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71152" name="Line 16"/>
          <p:cNvSpPr>
            <a:spLocks noChangeShapeType="1"/>
          </p:cNvSpPr>
          <p:nvPr/>
        </p:nvSpPr>
        <p:spPr bwMode="auto">
          <a:xfrm>
            <a:off x="3441700" y="4762500"/>
            <a:ext cx="0" cy="2667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71153" name="Freeform 17"/>
          <p:cNvSpPr>
            <a:spLocks/>
          </p:cNvSpPr>
          <p:nvPr/>
        </p:nvSpPr>
        <p:spPr bwMode="auto">
          <a:xfrm>
            <a:off x="3670300" y="1168400"/>
            <a:ext cx="1601788" cy="1677988"/>
          </a:xfrm>
          <a:custGeom>
            <a:avLst/>
            <a:gdLst/>
            <a:ahLst/>
            <a:cxnLst>
              <a:cxn ang="0">
                <a:pos x="0" y="1056"/>
              </a:cxn>
              <a:cxn ang="0">
                <a:pos x="672" y="0"/>
              </a:cxn>
              <a:cxn ang="0">
                <a:pos x="1008" y="0"/>
              </a:cxn>
              <a:cxn ang="0">
                <a:pos x="1008" y="240"/>
              </a:cxn>
            </a:cxnLst>
            <a:rect l="0" t="0" r="r" b="b"/>
            <a:pathLst>
              <a:path w="1009" h="1057">
                <a:moveTo>
                  <a:pt x="0" y="1056"/>
                </a:moveTo>
                <a:lnTo>
                  <a:pt x="672" y="0"/>
                </a:lnTo>
                <a:lnTo>
                  <a:pt x="1008" y="0"/>
                </a:lnTo>
                <a:lnTo>
                  <a:pt x="1008" y="24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71154" name="Line 18"/>
          <p:cNvSpPr>
            <a:spLocks noChangeShapeType="1"/>
          </p:cNvSpPr>
          <p:nvPr/>
        </p:nvSpPr>
        <p:spPr bwMode="auto">
          <a:xfrm>
            <a:off x="3835400" y="31496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71155" name="Line 19"/>
          <p:cNvSpPr>
            <a:spLocks noChangeShapeType="1"/>
          </p:cNvSpPr>
          <p:nvPr/>
        </p:nvSpPr>
        <p:spPr bwMode="auto">
          <a:xfrm>
            <a:off x="3759200" y="3390900"/>
            <a:ext cx="431800" cy="20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71156" name="Oval 20"/>
          <p:cNvSpPr>
            <a:spLocks noChangeArrowheads="1"/>
          </p:cNvSpPr>
          <p:nvPr/>
        </p:nvSpPr>
        <p:spPr bwMode="auto">
          <a:xfrm>
            <a:off x="4292600" y="3619500"/>
            <a:ext cx="6667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71157" name="Oval 21"/>
          <p:cNvSpPr>
            <a:spLocks noChangeArrowheads="1"/>
          </p:cNvSpPr>
          <p:nvPr/>
        </p:nvSpPr>
        <p:spPr bwMode="auto">
          <a:xfrm>
            <a:off x="4475163" y="3741738"/>
            <a:ext cx="6667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71158" name="Oval 22"/>
          <p:cNvSpPr>
            <a:spLocks noChangeArrowheads="1"/>
          </p:cNvSpPr>
          <p:nvPr/>
        </p:nvSpPr>
        <p:spPr bwMode="auto">
          <a:xfrm>
            <a:off x="4292600" y="2568575"/>
            <a:ext cx="6667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71159" name="Oval 23"/>
          <p:cNvSpPr>
            <a:spLocks noChangeArrowheads="1"/>
          </p:cNvSpPr>
          <p:nvPr/>
        </p:nvSpPr>
        <p:spPr bwMode="auto">
          <a:xfrm>
            <a:off x="4475163" y="2446338"/>
            <a:ext cx="6667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71160" name="Oval 24"/>
          <p:cNvSpPr>
            <a:spLocks noChangeArrowheads="1"/>
          </p:cNvSpPr>
          <p:nvPr/>
        </p:nvSpPr>
        <p:spPr bwMode="auto">
          <a:xfrm>
            <a:off x="4305300" y="3124200"/>
            <a:ext cx="50800" cy="508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71161" name="Oval 25"/>
          <p:cNvSpPr>
            <a:spLocks noChangeArrowheads="1"/>
          </p:cNvSpPr>
          <p:nvPr/>
        </p:nvSpPr>
        <p:spPr bwMode="auto">
          <a:xfrm>
            <a:off x="4457700" y="3124200"/>
            <a:ext cx="50800" cy="508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371162" name="Rectangle 26"/>
          <p:cNvSpPr>
            <a:spLocks noChangeArrowheads="1"/>
          </p:cNvSpPr>
          <p:nvPr/>
        </p:nvSpPr>
        <p:spPr bwMode="auto">
          <a:xfrm>
            <a:off x="4938713" y="2919413"/>
            <a:ext cx="55604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HI</a:t>
            </a:r>
            <a:r>
              <a:rPr lang="en-US" sz="2400" baseline="-25000">
                <a:solidFill>
                  <a:srgbClr val="56127A"/>
                </a:solidFill>
                <a:latin typeface="Calibri"/>
                <a:cs typeface="Calibri"/>
              </a:rPr>
              <a:t>2</a:t>
            </a:r>
          </a:p>
        </p:txBody>
      </p:sp>
      <p:sp>
        <p:nvSpPr>
          <p:cNvPr id="1371163" name="Rectangle 27"/>
          <p:cNvSpPr>
            <a:spLocks noChangeArrowheads="1"/>
          </p:cNvSpPr>
          <p:nvPr/>
        </p:nvSpPr>
        <p:spPr bwMode="auto">
          <a:xfrm>
            <a:off x="4951413" y="4138613"/>
            <a:ext cx="55985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HI</a:t>
            </a:r>
            <a:r>
              <a:rPr lang="en-US" sz="2400" baseline="-25000">
                <a:solidFill>
                  <a:srgbClr val="56127A"/>
                </a:solidFill>
                <a:latin typeface="Calibri"/>
                <a:cs typeface="Calibri"/>
              </a:rPr>
              <a:t>n</a:t>
            </a:r>
          </a:p>
        </p:txBody>
      </p:sp>
      <p:grpSp>
        <p:nvGrpSpPr>
          <p:cNvPr id="1371164" name="Group 28"/>
          <p:cNvGrpSpPr>
            <a:grpSpLocks/>
          </p:cNvGrpSpPr>
          <p:nvPr/>
        </p:nvGrpSpPr>
        <p:grpSpPr bwMode="auto">
          <a:xfrm>
            <a:off x="5233988" y="3582988"/>
            <a:ext cx="49212" cy="328612"/>
            <a:chOff x="3297" y="2353"/>
            <a:chExt cx="31" cy="207"/>
          </a:xfrm>
        </p:grpSpPr>
        <p:sp>
          <p:nvSpPr>
            <p:cNvPr id="1371165" name="Oval 29"/>
            <p:cNvSpPr>
              <a:spLocks noChangeArrowheads="1"/>
            </p:cNvSpPr>
            <p:nvPr/>
          </p:nvSpPr>
          <p:spPr bwMode="auto">
            <a:xfrm>
              <a:off x="3297" y="2353"/>
              <a:ext cx="31" cy="3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71166" name="Oval 30"/>
            <p:cNvSpPr>
              <a:spLocks noChangeArrowheads="1"/>
            </p:cNvSpPr>
            <p:nvPr/>
          </p:nvSpPr>
          <p:spPr bwMode="auto">
            <a:xfrm>
              <a:off x="3297" y="2441"/>
              <a:ext cx="31" cy="3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71167" name="Oval 31"/>
            <p:cNvSpPr>
              <a:spLocks noChangeArrowheads="1"/>
            </p:cNvSpPr>
            <p:nvPr/>
          </p:nvSpPr>
          <p:spPr bwMode="auto">
            <a:xfrm>
              <a:off x="3297" y="2529"/>
              <a:ext cx="31" cy="3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</p:grpSp>
      <p:sp>
        <p:nvSpPr>
          <p:cNvPr id="1371168" name="Rectangle 32"/>
          <p:cNvSpPr>
            <a:spLocks noChangeArrowheads="1"/>
          </p:cNvSpPr>
          <p:nvPr/>
        </p:nvSpPr>
        <p:spPr bwMode="auto">
          <a:xfrm>
            <a:off x="3236913" y="2944813"/>
            <a:ext cx="31383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400" baseline="-25000">
                <a:solidFill>
                  <a:srgbClr val="56127A"/>
                </a:solidFill>
                <a:latin typeface="Calibri"/>
                <a:cs typeface="Calibri"/>
              </a:rPr>
              <a:t>i</a:t>
            </a:r>
          </a:p>
        </p:txBody>
      </p:sp>
      <p:sp>
        <p:nvSpPr>
          <p:cNvPr id="1371169" name="Rectangle 33"/>
          <p:cNvSpPr>
            <a:spLocks noChangeArrowheads="1"/>
          </p:cNvSpPr>
          <p:nvPr/>
        </p:nvSpPr>
        <p:spPr bwMode="auto">
          <a:xfrm>
            <a:off x="3211513" y="4164013"/>
            <a:ext cx="51356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400" baseline="-25000">
                <a:solidFill>
                  <a:srgbClr val="56127A"/>
                </a:solidFill>
                <a:latin typeface="Calibri"/>
                <a:cs typeface="Calibri"/>
              </a:rPr>
              <a:t>i+1</a:t>
            </a:r>
          </a:p>
        </p:txBody>
      </p:sp>
      <p:sp>
        <p:nvSpPr>
          <p:cNvPr id="1371170" name="Rectangle 34"/>
          <p:cNvSpPr>
            <a:spLocks noChangeArrowheads="1"/>
          </p:cNvSpPr>
          <p:nvPr/>
        </p:nvSpPr>
        <p:spPr bwMode="auto">
          <a:xfrm>
            <a:off x="1204913" y="2944813"/>
            <a:ext cx="125951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Calibri"/>
                <a:cs typeface="Calibri"/>
              </a:rPr>
              <a:t>program</a:t>
            </a:r>
          </a:p>
        </p:txBody>
      </p:sp>
      <p:sp>
        <p:nvSpPr>
          <p:cNvPr id="1371171" name="Rectangle 35"/>
          <p:cNvSpPr>
            <a:spLocks noChangeArrowheads="1"/>
          </p:cNvSpPr>
          <p:nvPr/>
        </p:nvSpPr>
        <p:spPr bwMode="auto">
          <a:xfrm>
            <a:off x="6119813" y="2678113"/>
            <a:ext cx="1311808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interrupt 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handler</a:t>
            </a:r>
          </a:p>
        </p:txBody>
      </p:sp>
      <p:sp>
        <p:nvSpPr>
          <p:cNvPr id="1371172" name="Rectangle 36"/>
          <p:cNvSpPr>
            <a:spLocks noChangeArrowheads="1"/>
          </p:cNvSpPr>
          <p:nvPr/>
        </p:nvSpPr>
        <p:spPr bwMode="auto">
          <a:xfrm>
            <a:off x="381000" y="5257800"/>
            <a:ext cx="8382000" cy="1003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An </a:t>
            </a:r>
            <a:r>
              <a:rPr lang="en-US" sz="2000" i="1">
                <a:solidFill>
                  <a:srgbClr val="56127A"/>
                </a:solidFill>
                <a:latin typeface="Calibri"/>
                <a:cs typeface="Calibri"/>
              </a:rPr>
              <a:t>external or internal event</a:t>
            </a: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  that needs to be processed by another (system) program. The event is usually unexpected or rare from program’s point of view. </a:t>
            </a:r>
          </a:p>
        </p:txBody>
      </p:sp>
      <p:sp>
        <p:nvSpPr>
          <p:cNvPr id="1371173" name="Oval 37"/>
          <p:cNvSpPr>
            <a:spLocks noChangeArrowheads="1"/>
          </p:cNvSpPr>
          <p:nvPr/>
        </p:nvSpPr>
        <p:spPr bwMode="auto">
          <a:xfrm>
            <a:off x="3073400" y="1562100"/>
            <a:ext cx="736600" cy="736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Causes of Interrupts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82BD5-C25E-9042-80BD-189020BDE0F5}" type="slidenum">
              <a:rPr lang="en-US"/>
              <a:pPr/>
              <a:t>38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721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3400" y="1905000"/>
            <a:ext cx="8610600" cy="4678363"/>
          </a:xfrm>
        </p:spPr>
        <p:txBody>
          <a:bodyPr/>
          <a:lstStyle/>
          <a:p>
            <a:r>
              <a:rPr lang="en-US" dirty="0"/>
              <a:t>Asynchronous: an </a:t>
            </a:r>
            <a:r>
              <a:rPr lang="en-US" i="1" dirty="0"/>
              <a:t>external event </a:t>
            </a:r>
          </a:p>
          <a:p>
            <a:pPr lvl="1"/>
            <a:r>
              <a:rPr lang="en-US" sz="2000" dirty="0"/>
              <a:t>input/output device service-request</a:t>
            </a:r>
          </a:p>
          <a:p>
            <a:pPr lvl="1"/>
            <a:r>
              <a:rPr lang="en-US" sz="2000" dirty="0"/>
              <a:t>timer expiration</a:t>
            </a:r>
          </a:p>
          <a:p>
            <a:pPr lvl="1"/>
            <a:r>
              <a:rPr lang="en-US" sz="2000" dirty="0"/>
              <a:t>power disruptions, hardware failure</a:t>
            </a:r>
          </a:p>
          <a:p>
            <a:r>
              <a:rPr lang="en-US" dirty="0"/>
              <a:t>Synchronous: an </a:t>
            </a:r>
            <a:r>
              <a:rPr lang="en-US" i="1" dirty="0"/>
              <a:t>internal event (a.k.a.</a:t>
            </a:r>
            <a:r>
              <a:rPr lang="en-US" i="1" dirty="0" smtClean="0"/>
              <a:t> traps or exceptions</a:t>
            </a:r>
            <a:r>
              <a:rPr lang="en-US" i="1" dirty="0"/>
              <a:t>)</a:t>
            </a:r>
            <a:endParaRPr lang="en-US" dirty="0"/>
          </a:p>
          <a:p>
            <a:pPr lvl="1"/>
            <a:r>
              <a:rPr lang="en-US" sz="2000" dirty="0"/>
              <a:t>undefined </a:t>
            </a:r>
            <a:r>
              <a:rPr lang="en-US" sz="2000" dirty="0" err="1"/>
              <a:t>opcode</a:t>
            </a:r>
            <a:r>
              <a:rPr lang="en-US" sz="2000" dirty="0"/>
              <a:t>, privileged instruction</a:t>
            </a:r>
          </a:p>
          <a:p>
            <a:pPr lvl="1"/>
            <a:r>
              <a:rPr lang="en-US" sz="2000" dirty="0"/>
              <a:t>arithmetic overflow, FPU exception</a:t>
            </a:r>
          </a:p>
          <a:p>
            <a:pPr lvl="1"/>
            <a:r>
              <a:rPr lang="en-US" sz="2000" dirty="0"/>
              <a:t>misaligned memory access </a:t>
            </a:r>
          </a:p>
          <a:p>
            <a:pPr lvl="1"/>
            <a:r>
              <a:rPr lang="en-US" sz="2000" i="1" dirty="0"/>
              <a:t>virtual memory exceptions: </a:t>
            </a:r>
            <a:r>
              <a:rPr lang="en-US" sz="2000" dirty="0"/>
              <a:t>page faults,</a:t>
            </a:r>
            <a:br>
              <a:rPr lang="en-US" sz="2000" dirty="0"/>
            </a:br>
            <a:r>
              <a:rPr lang="en-US" sz="2000" dirty="0"/>
              <a:t>            TLB misses, protection violations</a:t>
            </a:r>
            <a:endParaRPr lang="en-US" sz="2000" dirty="0" smtClean="0"/>
          </a:p>
          <a:p>
            <a:pPr lvl="1"/>
            <a:r>
              <a:rPr lang="en-US" sz="2000" dirty="0" smtClean="0"/>
              <a:t>system </a:t>
            </a:r>
            <a:r>
              <a:rPr lang="en-US" sz="2000" dirty="0"/>
              <a:t>calls, e.g., jumps into kernel</a:t>
            </a:r>
            <a:r>
              <a:rPr lang="en-US" dirty="0"/>
              <a:t> </a:t>
            </a:r>
          </a:p>
        </p:txBody>
      </p:sp>
      <p:sp>
        <p:nvSpPr>
          <p:cNvPr id="1372164" name="Text Box 4"/>
          <p:cNvSpPr txBox="1">
            <a:spLocks noChangeArrowheads="1"/>
          </p:cNvSpPr>
          <p:nvPr/>
        </p:nvSpPr>
        <p:spPr bwMode="auto">
          <a:xfrm>
            <a:off x="583530" y="1323975"/>
            <a:ext cx="8097589" cy="46166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Interrupt: an </a:t>
            </a:r>
            <a:r>
              <a:rPr lang="en-US" sz="2400" i="1" dirty="0">
                <a:solidFill>
                  <a:srgbClr val="56127A"/>
                </a:solidFill>
                <a:latin typeface="Calibri"/>
                <a:cs typeface="Calibri"/>
              </a:rPr>
              <a:t>event 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that requests the attention of the processor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History of Exception Handling</a:t>
            </a:r>
          </a:p>
        </p:txBody>
      </p:sp>
      <p:sp>
        <p:nvSpPr>
          <p:cNvPr id="13946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93800"/>
            <a:ext cx="8305800" cy="4927600"/>
          </a:xfrm>
        </p:spPr>
        <p:txBody>
          <a:bodyPr/>
          <a:lstStyle/>
          <a:p>
            <a:r>
              <a:rPr lang="en-US" sz="2800" dirty="0"/>
              <a:t>First system with exceptions was Univac-I, 1951</a:t>
            </a:r>
          </a:p>
          <a:p>
            <a:pPr lvl="1"/>
            <a:r>
              <a:rPr lang="en-US" sz="2000" dirty="0">
                <a:ea typeface="ヒラギノ角ゴ Pro W3" charset="-128"/>
                <a:cs typeface="ヒラギノ角ゴ Pro W3" charset="-128"/>
              </a:rPr>
              <a:t>A</a:t>
            </a:r>
            <a:r>
              <a:rPr lang="en-US" sz="2000" dirty="0"/>
              <a:t>rithmetic overflow would either</a:t>
            </a:r>
          </a:p>
          <a:p>
            <a:pPr lvl="2"/>
            <a:r>
              <a:rPr lang="en-US" sz="2000" dirty="0"/>
              <a:t>1. trigger the execution a two-instruction fix-up routine at address 0, or</a:t>
            </a:r>
          </a:p>
          <a:p>
            <a:pPr lvl="2"/>
            <a:r>
              <a:rPr lang="en-US" sz="2000" dirty="0"/>
              <a:t>2. at the programmer's option, cause the computer to stop</a:t>
            </a:r>
            <a:endParaRPr lang="en-US" sz="2000" dirty="0">
              <a:ea typeface="ヒラギノ角ゴ Pro W3" charset="-128"/>
              <a:cs typeface="ヒラギノ角ゴ Pro W3" charset="-128"/>
            </a:endParaRPr>
          </a:p>
          <a:p>
            <a:pPr lvl="1"/>
            <a:r>
              <a:rPr lang="en-US" sz="2000" dirty="0"/>
              <a:t>Later Univac 1103, 1955, modified to add external interrupts</a:t>
            </a:r>
          </a:p>
          <a:p>
            <a:pPr lvl="2"/>
            <a:r>
              <a:rPr lang="en-US" sz="2000" dirty="0"/>
              <a:t>Used to gather real-time wind tunnel data</a:t>
            </a:r>
          </a:p>
          <a:p>
            <a:r>
              <a:rPr lang="en-US" sz="2800" dirty="0"/>
              <a:t>First system with I/O interrupts was DYSEAC, 1954</a:t>
            </a:r>
          </a:p>
          <a:p>
            <a:pPr lvl="1"/>
            <a:r>
              <a:rPr lang="en-US" sz="2000" dirty="0"/>
              <a:t>Had two program counters, and I/O signal caused switch between two PCs</a:t>
            </a:r>
          </a:p>
          <a:p>
            <a:pPr lvl="1"/>
            <a:r>
              <a:rPr lang="en-US" sz="2000" dirty="0"/>
              <a:t>Also, first system with DMA (direct memory access by I/O device)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3746-5331-7E47-831D-5E0834393DB9}" type="slidenum">
              <a:rPr lang="en-US"/>
              <a:pPr/>
              <a:t>39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94692" name="Text Box 4"/>
          <p:cNvSpPr txBox="1">
            <a:spLocks noChangeArrowheads="1"/>
          </p:cNvSpPr>
          <p:nvPr/>
        </p:nvSpPr>
        <p:spPr bwMode="auto">
          <a:xfrm>
            <a:off x="5867400" y="6096000"/>
            <a:ext cx="28384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i="1"/>
              <a:t>[Courtesy Mark Smotherman]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9704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PC Calculation </a:t>
            </a:r>
            <a:r>
              <a:rPr lang="en-US" dirty="0" smtClean="0"/>
              <a:t>Bubbles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6194-1C14-2A48-A5BE-7E4BE6878023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462338" y="2181225"/>
            <a:ext cx="2717800" cy="925513"/>
            <a:chOff x="2181" y="1502"/>
            <a:chExt cx="1712" cy="583"/>
          </a:xfrm>
        </p:grpSpPr>
        <p:sp>
          <p:nvSpPr>
            <p:cNvPr id="1309699" name="Rectangle 3"/>
            <p:cNvSpPr>
              <a:spLocks noChangeArrowheads="1"/>
            </p:cNvSpPr>
            <p:nvPr/>
          </p:nvSpPr>
          <p:spPr bwMode="auto">
            <a:xfrm>
              <a:off x="2181" y="1502"/>
              <a:ext cx="272" cy="240"/>
            </a:xfrm>
            <a:prstGeom prst="rect">
              <a:avLst/>
            </a:prstGeom>
            <a:solidFill>
              <a:srgbClr val="CFBDC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9700" name="Rectangle 4"/>
            <p:cNvSpPr>
              <a:spLocks noChangeArrowheads="1"/>
            </p:cNvSpPr>
            <p:nvPr/>
          </p:nvSpPr>
          <p:spPr bwMode="auto">
            <a:xfrm>
              <a:off x="2894" y="1687"/>
              <a:ext cx="272" cy="240"/>
            </a:xfrm>
            <a:prstGeom prst="rect">
              <a:avLst/>
            </a:prstGeom>
            <a:solidFill>
              <a:srgbClr val="CFBDC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9701" name="Rectangle 5"/>
            <p:cNvSpPr>
              <a:spLocks noChangeArrowheads="1"/>
            </p:cNvSpPr>
            <p:nvPr/>
          </p:nvSpPr>
          <p:spPr bwMode="auto">
            <a:xfrm>
              <a:off x="3621" y="1845"/>
              <a:ext cx="272" cy="240"/>
            </a:xfrm>
            <a:prstGeom prst="rect">
              <a:avLst/>
            </a:prstGeom>
            <a:solidFill>
              <a:srgbClr val="CFBDC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09702" name="Rectangle 6"/>
          <p:cNvSpPr>
            <a:spLocks noChangeArrowheads="1"/>
          </p:cNvSpPr>
          <p:nvPr/>
        </p:nvSpPr>
        <p:spPr bwMode="auto">
          <a:xfrm>
            <a:off x="-11113" y="1011238"/>
            <a:ext cx="8749191" cy="227498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1714500" lvl="3" defTabSz="571500">
              <a:spcBef>
                <a:spcPct val="0"/>
              </a:spcBef>
            </a:pPr>
            <a:endParaRPr lang="en-US" sz="1800" i="1" dirty="0">
              <a:solidFill>
                <a:schemeClr val="tx1"/>
              </a:solidFill>
              <a:latin typeface="Verdana" charset="0"/>
            </a:endParaRPr>
          </a:p>
          <a:p>
            <a:pPr marL="1714500" lvl="3" defTabSz="571500">
              <a:spcBef>
                <a:spcPct val="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	time</a:t>
            </a:r>
          </a:p>
          <a:p>
            <a:pPr marL="1714500" lvl="3"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)</a:t>
            </a:r>
            <a:r>
              <a:rPr lang="en-US" sz="1800" dirty="0" smtClean="0">
                <a:solidFill>
                  <a:schemeClr val="accent1"/>
                </a:solidFill>
                <a:latin typeface="Verdana" charset="0"/>
              </a:rPr>
              <a:t> x1 </a:t>
            </a:r>
            <a:r>
              <a:rPr lang="en-US" sz="1800" dirty="0">
                <a:solidFill>
                  <a:schemeClr val="accent1"/>
                </a:solidFill>
                <a:latin typeface="Symbol" charset="2"/>
              </a:rPr>
              <a:t></a:t>
            </a:r>
            <a:r>
              <a:rPr lang="en-US" sz="1800" dirty="0" smtClean="0">
                <a:solidFill>
                  <a:schemeClr val="accent1"/>
                </a:solidFill>
                <a:latin typeface="Symbol" charset="2"/>
              </a:rPr>
              <a:t></a:t>
            </a:r>
            <a:r>
              <a:rPr lang="en-US" sz="1800" dirty="0" smtClean="0">
                <a:solidFill>
                  <a:schemeClr val="accent1"/>
                </a:solidFill>
                <a:latin typeface="Verdana" charset="0"/>
              </a:rPr>
              <a:t>x0 + 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10	IF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)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 x3 </a:t>
            </a:r>
            <a:r>
              <a:rPr lang="en-US" sz="1800" dirty="0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1800" dirty="0" smtClean="0">
                <a:solidFill>
                  <a:srgbClr val="56127A"/>
                </a:solidFill>
                <a:latin typeface="Symbol" charset="2"/>
              </a:rPr>
              <a:t>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x2 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+ 17		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IF</a:t>
            </a:r>
            <a:r>
              <a:rPr lang="en-US" sz="20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IF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)							IF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IF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)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          	      		  		</a:t>
            </a: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IF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	</a:t>
            </a:r>
            <a:r>
              <a:rPr lang="en-US" sz="2000" dirty="0">
                <a:solidFill>
                  <a:srgbClr val="B69CAC"/>
                </a:solidFill>
                <a:latin typeface="Verdana" charset="0"/>
              </a:rPr>
              <a:t>IF</a:t>
            </a:r>
            <a:r>
              <a:rPr lang="en-US" sz="20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2000" dirty="0">
                <a:solidFill>
                  <a:srgbClr val="B69CAC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ID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</a:p>
          <a:p>
            <a:pPr defTabSz="571500">
              <a:spcBef>
                <a:spcPct val="0"/>
              </a:spcBef>
            </a:pPr>
            <a:endParaRPr lang="en-US" sz="1800" baseline="-25000" dirty="0">
              <a:solidFill>
                <a:schemeClr val="folHlink"/>
              </a:solidFill>
              <a:latin typeface="Verdana" charset="0"/>
            </a:endParaRPr>
          </a:p>
        </p:txBody>
      </p:sp>
      <p:sp>
        <p:nvSpPr>
          <p:cNvPr id="1309703" name="Rectangle 7"/>
          <p:cNvSpPr>
            <a:spLocks noChangeArrowheads="1"/>
          </p:cNvSpPr>
          <p:nvPr/>
        </p:nvSpPr>
        <p:spPr bwMode="auto">
          <a:xfrm>
            <a:off x="1712913" y="3795713"/>
            <a:ext cx="6735819" cy="209031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571500" lvl="1" defTabSz="571500">
              <a:spcBef>
                <a:spcPct val="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time</a:t>
            </a:r>
          </a:p>
          <a:p>
            <a:pPr marL="571500" lvl="1"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IF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-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-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-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	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ID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-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-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-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endParaRPr lang="en-US" sz="1800" dirty="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EX		       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4</a:t>
            </a:r>
            <a:endParaRPr lang="en-US" sz="1800" baseline="-25000" dirty="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MA      	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endParaRPr lang="en-US" sz="1800" baseline="-25000" dirty="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WB     		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</a:p>
        </p:txBody>
      </p:sp>
      <p:sp>
        <p:nvSpPr>
          <p:cNvPr id="1309705" name="Rectangle 9"/>
          <p:cNvSpPr>
            <a:spLocks noChangeArrowheads="1"/>
          </p:cNvSpPr>
          <p:nvPr/>
        </p:nvSpPr>
        <p:spPr bwMode="auto">
          <a:xfrm>
            <a:off x="87313" y="4778375"/>
            <a:ext cx="1311275" cy="638175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Resource </a:t>
            </a:r>
          </a:p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Usage</a:t>
            </a:r>
          </a:p>
        </p:txBody>
      </p:sp>
      <p:sp>
        <p:nvSpPr>
          <p:cNvPr id="1309706" name="Rectangle 10"/>
          <p:cNvSpPr>
            <a:spLocks noChangeArrowheads="1"/>
          </p:cNvSpPr>
          <p:nvPr/>
        </p:nvSpPr>
        <p:spPr bwMode="auto">
          <a:xfrm>
            <a:off x="5283200" y="6027738"/>
            <a:ext cx="2914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i="1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i="1" dirty="0" smtClean="0">
                <a:solidFill>
                  <a:schemeClr val="tx1"/>
                </a:solidFill>
                <a:latin typeface="Verdana" charset="0"/>
              </a:rPr>
              <a:t>  </a:t>
            </a:r>
            <a:r>
              <a:rPr lang="en-US" sz="1800" i="1" dirty="0" err="1">
                <a:solidFill>
                  <a:schemeClr val="tx1"/>
                </a:solidFill>
                <a:latin typeface="Symbol" charset="2"/>
              </a:rPr>
              <a:t></a:t>
            </a: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     </a:t>
            </a:r>
            <a:r>
              <a:rPr lang="en-US" sz="1800" i="1" dirty="0">
                <a:solidFill>
                  <a:srgbClr val="FF0000"/>
                </a:solidFill>
                <a:latin typeface="Verdana" charset="0"/>
              </a:rPr>
              <a:t>pipeline bubble</a:t>
            </a:r>
          </a:p>
        </p:txBody>
      </p:sp>
    </p:spTree>
    <p:extLst>
      <p:ext uri="{BB962C8B-B14F-4D97-AF65-F5344CB8AC3E}">
        <p14:creationId xmlns:p14="http://schemas.microsoft.com/office/powerpoint/2010/main" val="2122536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9702" grpId="0" build="p" autoUpdateAnimBg="0"/>
      <p:bldP spid="1309703" grpId="0" build="p" autoUpdateAnimBg="0"/>
      <p:bldP spid="1309705" grpId="0" autoUpdateAnimBg="0"/>
      <p:bldP spid="1309706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DYSEAC, first mobile computer!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353B8-1360-4149-B0FC-FADDF13CCC33}" type="slidenum">
              <a:rPr lang="en-US"/>
              <a:pPr/>
              <a:t>40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395718" name="Group 6"/>
          <p:cNvGrpSpPr>
            <a:grpSpLocks/>
          </p:cNvGrpSpPr>
          <p:nvPr/>
        </p:nvGrpSpPr>
        <p:grpSpPr bwMode="auto">
          <a:xfrm>
            <a:off x="685800" y="990600"/>
            <a:ext cx="7894638" cy="5456238"/>
            <a:chOff x="432" y="624"/>
            <a:chExt cx="4973" cy="3437"/>
          </a:xfrm>
        </p:grpSpPr>
        <p:pic>
          <p:nvPicPr>
            <p:cNvPr id="1395716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00" y="624"/>
              <a:ext cx="3480" cy="27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395717" name="Rectangle 5"/>
            <p:cNvSpPr>
              <a:spLocks noChangeArrowheads="1"/>
            </p:cNvSpPr>
            <p:nvPr/>
          </p:nvSpPr>
          <p:spPr bwMode="auto">
            <a:xfrm>
              <a:off x="432" y="3360"/>
              <a:ext cx="4973" cy="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prstTxWarp prst="textNoShape">
                <a:avLst/>
              </a:prstTxWarp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buSzPct val="100000"/>
                <a:buFontTx/>
                <a:buChar char="•"/>
              </a:pPr>
              <a:r>
                <a:rPr lang="en-US" sz="2400" dirty="0">
                  <a:solidFill>
                    <a:schemeClr val="tx1"/>
                  </a:solidFill>
                  <a:latin typeface="Calibri"/>
                  <a:cs typeface="Calibri"/>
                </a:rPr>
                <a:t>Carried in two tractor trailers, 12 tons + 8 tons</a:t>
              </a:r>
            </a:p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buSzPct val="100000"/>
                <a:buFontTx/>
                <a:buChar char="•"/>
              </a:pPr>
              <a:r>
                <a:rPr lang="en-US" sz="2400" dirty="0">
                  <a:solidFill>
                    <a:schemeClr val="tx1"/>
                  </a:solidFill>
                  <a:latin typeface="Calibri"/>
                  <a:cs typeface="Calibri"/>
                </a:rPr>
                <a:t>Built for US Army Signal Corps</a:t>
              </a:r>
            </a:p>
          </p:txBody>
        </p:sp>
      </p:grpSp>
      <p:sp>
        <p:nvSpPr>
          <p:cNvPr id="1395719" name="Text Box 7"/>
          <p:cNvSpPr txBox="1">
            <a:spLocks noChangeArrowheads="1"/>
          </p:cNvSpPr>
          <p:nvPr/>
        </p:nvSpPr>
        <p:spPr bwMode="auto">
          <a:xfrm>
            <a:off x="5936893" y="6094998"/>
            <a:ext cx="269946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i="1">
                <a:latin typeface="Calibri"/>
                <a:cs typeface="Calibri"/>
              </a:rPr>
              <a:t>[Courtesy Mark Smotherman]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Asynchronous Interrupts:</a:t>
            </a:r>
            <a:r>
              <a:rPr lang="en-US" sz="2000"/>
              <a:t/>
            </a:r>
            <a:br>
              <a:rPr lang="en-US" sz="2000"/>
            </a:br>
            <a:r>
              <a:rPr lang="en-US" sz="2000"/>
              <a:t>invoking the interrupt handler</a:t>
            </a:r>
          </a:p>
        </p:txBody>
      </p:sp>
      <p:sp>
        <p:nvSpPr>
          <p:cNvPr id="13731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14450"/>
            <a:ext cx="7772400" cy="5086350"/>
          </a:xfrm>
        </p:spPr>
        <p:txBody>
          <a:bodyPr/>
          <a:lstStyle/>
          <a:p>
            <a:r>
              <a:rPr lang="en-US"/>
              <a:t>An I/O device requests attention by asserting one of the </a:t>
            </a:r>
            <a:r>
              <a:rPr lang="en-US" i="1"/>
              <a:t>prioritized interrupt request lines</a:t>
            </a:r>
          </a:p>
          <a:p>
            <a:pPr lvl="2"/>
            <a:endParaRPr lang="en-US" i="1"/>
          </a:p>
          <a:p>
            <a:r>
              <a:rPr lang="en-US"/>
              <a:t>When the processor decides to process the interrupt </a:t>
            </a:r>
          </a:p>
          <a:p>
            <a:pPr lvl="1"/>
            <a:r>
              <a:rPr lang="en-US" sz="2000"/>
              <a:t>It stops the current program at instruction I</a:t>
            </a:r>
            <a:r>
              <a:rPr lang="en-US" sz="3200" baseline="-25000"/>
              <a:t>i</a:t>
            </a:r>
            <a:r>
              <a:rPr lang="en-US" sz="2000"/>
              <a:t>, completing all the instructions up to I</a:t>
            </a:r>
            <a:r>
              <a:rPr lang="en-US" sz="3200" baseline="-25000"/>
              <a:t>i-1</a:t>
            </a:r>
            <a:r>
              <a:rPr lang="en-US" sz="3200"/>
              <a:t> </a:t>
            </a:r>
            <a:r>
              <a:rPr lang="en-US" sz="2000"/>
              <a:t>       (</a:t>
            </a:r>
            <a:r>
              <a:rPr lang="en-US" sz="2000" i="1"/>
              <a:t>precise interrupt)</a:t>
            </a:r>
            <a:endParaRPr lang="en-US" sz="2000"/>
          </a:p>
          <a:p>
            <a:pPr lvl="1"/>
            <a:r>
              <a:rPr lang="en-US" sz="2000"/>
              <a:t>It saves the PC of instruction I</a:t>
            </a:r>
            <a:r>
              <a:rPr lang="en-US" sz="3200" baseline="-25000"/>
              <a:t>i</a:t>
            </a:r>
            <a:r>
              <a:rPr lang="en-US" sz="2000"/>
              <a:t> in a special register (EPC)</a:t>
            </a:r>
          </a:p>
          <a:p>
            <a:pPr lvl="1"/>
            <a:r>
              <a:rPr lang="en-US" sz="2000"/>
              <a:t>It disables interrupts and transfers control to a designated interrupt handler running in the kernel mode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183B-F9E6-9541-A4D2-D8501B36E5AB}" type="slidenum">
              <a:rPr lang="en-US"/>
              <a:pPr/>
              <a:t>41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Interrupt Handler</a:t>
            </a:r>
          </a:p>
        </p:txBody>
      </p:sp>
      <p:sp>
        <p:nvSpPr>
          <p:cNvPr id="1374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Saves EPC before enabling interrupts to allow nested interrupts </a:t>
            </a:r>
            <a:r>
              <a:rPr lang="en-US">
                <a:solidFill>
                  <a:schemeClr val="tx2"/>
                </a:solidFill>
                <a:latin typeface="Symbol" charset="2"/>
              </a:rPr>
              <a:t></a:t>
            </a:r>
            <a:r>
              <a:rPr lang="en-US"/>
              <a:t> </a:t>
            </a:r>
            <a:r>
              <a:rPr lang="en-US" i="1"/>
              <a:t>  </a:t>
            </a:r>
          </a:p>
          <a:p>
            <a:pPr lvl="1"/>
            <a:r>
              <a:rPr lang="en-US"/>
              <a:t>need an instruction to move EPC into GPRs </a:t>
            </a:r>
          </a:p>
          <a:p>
            <a:pPr lvl="1"/>
            <a:r>
              <a:rPr lang="en-US"/>
              <a:t>need a way to mask further interrupts at least until EPC can be saved</a:t>
            </a:r>
            <a:endParaRPr lang="en-US">
              <a:solidFill>
                <a:schemeClr val="accent1"/>
              </a:solidFill>
            </a:endParaRPr>
          </a:p>
          <a:p>
            <a:r>
              <a:rPr lang="en-US"/>
              <a:t>Needs to read a</a:t>
            </a:r>
            <a:r>
              <a:rPr lang="en-US" i="1"/>
              <a:t> status register</a:t>
            </a:r>
            <a:r>
              <a:rPr lang="en-US"/>
              <a:t> that indicates the cause of the interrupt</a:t>
            </a:r>
          </a:p>
          <a:p>
            <a:r>
              <a:rPr lang="en-US"/>
              <a:t>Uses a special</a:t>
            </a:r>
            <a:r>
              <a:rPr lang="en-US" i="1"/>
              <a:t> </a:t>
            </a:r>
            <a:r>
              <a:rPr lang="en-US"/>
              <a:t>indirect jump instruction RFE (</a:t>
            </a:r>
            <a:r>
              <a:rPr lang="en-US" i="1"/>
              <a:t>return-from-exception</a:t>
            </a:r>
            <a:r>
              <a:rPr lang="en-US"/>
              <a:t>) which</a:t>
            </a:r>
          </a:p>
          <a:p>
            <a:pPr lvl="1"/>
            <a:r>
              <a:rPr lang="en-US"/>
              <a:t>enables interrupts</a:t>
            </a:r>
          </a:p>
          <a:p>
            <a:pPr lvl="1"/>
            <a:r>
              <a:rPr lang="en-US"/>
              <a:t>restores the processor to the user mode</a:t>
            </a:r>
          </a:p>
          <a:p>
            <a:pPr lvl="1"/>
            <a:r>
              <a:rPr lang="en-US"/>
              <a:t>restores hardware status and control state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1E367-CA14-9C47-9852-C8FD9804BE8E}" type="slidenum">
              <a:rPr lang="en-US"/>
              <a:pPr/>
              <a:t>42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Synchronous Interrupts</a:t>
            </a:r>
          </a:p>
        </p:txBody>
      </p:sp>
      <p:sp>
        <p:nvSpPr>
          <p:cNvPr id="137523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390650"/>
            <a:ext cx="7824788" cy="4933950"/>
          </a:xfrm>
        </p:spPr>
        <p:txBody>
          <a:bodyPr/>
          <a:lstStyle/>
          <a:p>
            <a:r>
              <a:rPr lang="en-US"/>
              <a:t>A synchronous interrupt (exception) is caused by a </a:t>
            </a:r>
            <a:r>
              <a:rPr lang="en-US" i="1"/>
              <a:t>particular instruction</a:t>
            </a:r>
            <a:endParaRPr lang="en-US"/>
          </a:p>
          <a:p>
            <a:pPr lvl="1"/>
            <a:endParaRPr lang="en-US"/>
          </a:p>
          <a:p>
            <a:r>
              <a:rPr lang="en-US"/>
              <a:t>In general, the instruction cannot be completed and needs to be </a:t>
            </a:r>
            <a:r>
              <a:rPr lang="en-US" i="1"/>
              <a:t>restarted</a:t>
            </a:r>
            <a:r>
              <a:rPr lang="en-US"/>
              <a:t> after the exception has been handled</a:t>
            </a:r>
          </a:p>
          <a:p>
            <a:pPr lvl="1"/>
            <a:r>
              <a:rPr lang="en-US" sz="2000"/>
              <a:t>requires undoing the effect of one or more partially executed instructions</a:t>
            </a:r>
          </a:p>
          <a:p>
            <a:pPr lvl="1"/>
            <a:endParaRPr lang="en-US" sz="2000"/>
          </a:p>
          <a:p>
            <a:r>
              <a:rPr lang="en-US"/>
              <a:t>In the case of a system call trap, the instruction is considered to have been completed  </a:t>
            </a:r>
          </a:p>
          <a:p>
            <a:pPr lvl="1"/>
            <a:r>
              <a:rPr lang="en-US" sz="2000"/>
              <a:t>a special jump instruction involving a change to privileged kernel mode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B079-C596-4C45-8FF4-8B4AA1BA3EFB}" type="slidenum">
              <a:rPr lang="en-US"/>
              <a:pPr/>
              <a:t>43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Exception Handling </a:t>
            </a:r>
            <a:r>
              <a:rPr lang="en-US" sz="2000"/>
              <a:t>5-Stage Pipeline</a:t>
            </a:r>
          </a:p>
        </p:txBody>
      </p:sp>
      <p:sp>
        <p:nvSpPr>
          <p:cNvPr id="1376259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4267200"/>
            <a:ext cx="6907213" cy="182880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How to handle multiple simultaneous exceptions in different pipeline stages?</a:t>
            </a:r>
          </a:p>
          <a:p>
            <a:r>
              <a:rPr lang="en-US" dirty="0">
                <a:solidFill>
                  <a:schemeClr val="tx2"/>
                </a:solidFill>
              </a:rPr>
              <a:t>How and where to handle external asynchronous interrupts?</a:t>
            </a:r>
            <a:endParaRPr lang="en-US" dirty="0"/>
          </a:p>
        </p:txBody>
      </p:sp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FB24-CE5A-9940-A975-E651D7363B13}" type="slidenum">
              <a:rPr lang="en-US"/>
              <a:pPr/>
              <a:t>44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376260" name="Group 4"/>
          <p:cNvGrpSpPr>
            <a:grpSpLocks/>
          </p:cNvGrpSpPr>
          <p:nvPr/>
        </p:nvGrpSpPr>
        <p:grpSpPr bwMode="auto">
          <a:xfrm>
            <a:off x="381000" y="1447800"/>
            <a:ext cx="8305800" cy="2347913"/>
            <a:chOff x="240" y="912"/>
            <a:chExt cx="5232" cy="1479"/>
          </a:xfrm>
        </p:grpSpPr>
        <p:sp>
          <p:nvSpPr>
            <p:cNvPr id="1376261" name="Line 5"/>
            <p:cNvSpPr>
              <a:spLocks noChangeShapeType="1"/>
            </p:cNvSpPr>
            <p:nvPr/>
          </p:nvSpPr>
          <p:spPr bwMode="auto">
            <a:xfrm>
              <a:off x="4032" y="1296"/>
              <a:ext cx="0" cy="72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76262" name="Line 6"/>
            <p:cNvSpPr>
              <a:spLocks noChangeShapeType="1"/>
            </p:cNvSpPr>
            <p:nvPr/>
          </p:nvSpPr>
          <p:spPr bwMode="auto">
            <a:xfrm>
              <a:off x="720" y="1296"/>
              <a:ext cx="0" cy="72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76263" name="Line 7"/>
            <p:cNvSpPr>
              <a:spLocks noChangeShapeType="1"/>
            </p:cNvSpPr>
            <p:nvPr/>
          </p:nvSpPr>
          <p:spPr bwMode="auto">
            <a:xfrm>
              <a:off x="3264" y="1296"/>
              <a:ext cx="2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76264" name="Line 8"/>
            <p:cNvSpPr>
              <a:spLocks noChangeShapeType="1"/>
            </p:cNvSpPr>
            <p:nvPr/>
          </p:nvSpPr>
          <p:spPr bwMode="auto">
            <a:xfrm>
              <a:off x="336" y="1296"/>
              <a:ext cx="2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grpSp>
          <p:nvGrpSpPr>
            <p:cNvPr id="1376265" name="Group 9"/>
            <p:cNvGrpSpPr>
              <a:grpSpLocks/>
            </p:cNvGrpSpPr>
            <p:nvPr/>
          </p:nvGrpSpPr>
          <p:grpSpPr bwMode="auto">
            <a:xfrm>
              <a:off x="240" y="912"/>
              <a:ext cx="192" cy="768"/>
              <a:chOff x="336" y="1200"/>
              <a:chExt cx="144" cy="720"/>
            </a:xfrm>
          </p:grpSpPr>
          <p:sp>
            <p:nvSpPr>
              <p:cNvPr id="1376266" name="Rectangle 10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Calibri"/>
                    <a:cs typeface="Calibri"/>
                  </a:rPr>
                  <a:t>PC</a:t>
                </a:r>
              </a:p>
            </p:txBody>
          </p:sp>
          <p:sp>
            <p:nvSpPr>
              <p:cNvPr id="1376267" name="Freeform 11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sp>
          <p:nvSpPr>
            <p:cNvPr id="1376268" name="Rectangle 12"/>
            <p:cNvSpPr>
              <a:spLocks noChangeArrowheads="1"/>
            </p:cNvSpPr>
            <p:nvPr/>
          </p:nvSpPr>
          <p:spPr bwMode="auto">
            <a:xfrm>
              <a:off x="960" y="960"/>
              <a:ext cx="576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Calibri"/>
                  <a:cs typeface="Calibri"/>
                </a:rPr>
                <a:t>Inst. Mem</a:t>
              </a:r>
            </a:p>
          </p:txBody>
        </p:sp>
        <p:grpSp>
          <p:nvGrpSpPr>
            <p:cNvPr id="1376269" name="Group 13"/>
            <p:cNvGrpSpPr>
              <a:grpSpLocks/>
            </p:cNvGrpSpPr>
            <p:nvPr/>
          </p:nvGrpSpPr>
          <p:grpSpPr bwMode="auto">
            <a:xfrm>
              <a:off x="1632" y="912"/>
              <a:ext cx="192" cy="768"/>
              <a:chOff x="336" y="1200"/>
              <a:chExt cx="144" cy="720"/>
            </a:xfrm>
          </p:grpSpPr>
          <p:sp>
            <p:nvSpPr>
              <p:cNvPr id="1376270" name="Rectangle 1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Calibri"/>
                    <a:cs typeface="Calibri"/>
                  </a:rPr>
                  <a:t>D</a:t>
                </a:r>
              </a:p>
            </p:txBody>
          </p:sp>
          <p:sp>
            <p:nvSpPr>
              <p:cNvPr id="1376271" name="Freeform 1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sp>
          <p:nvSpPr>
            <p:cNvPr id="1376272" name="Rectangle 16"/>
            <p:cNvSpPr>
              <a:spLocks noChangeArrowheads="1"/>
            </p:cNvSpPr>
            <p:nvPr/>
          </p:nvSpPr>
          <p:spPr bwMode="auto">
            <a:xfrm>
              <a:off x="1920" y="960"/>
              <a:ext cx="768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Calibri"/>
                  <a:cs typeface="Calibri"/>
                </a:rPr>
                <a:t>Decode</a:t>
              </a:r>
            </a:p>
          </p:txBody>
        </p:sp>
        <p:grpSp>
          <p:nvGrpSpPr>
            <p:cNvPr id="1376273" name="Group 17"/>
            <p:cNvGrpSpPr>
              <a:grpSpLocks/>
            </p:cNvGrpSpPr>
            <p:nvPr/>
          </p:nvGrpSpPr>
          <p:grpSpPr bwMode="auto">
            <a:xfrm>
              <a:off x="2736" y="912"/>
              <a:ext cx="192" cy="768"/>
              <a:chOff x="336" y="1200"/>
              <a:chExt cx="144" cy="720"/>
            </a:xfrm>
          </p:grpSpPr>
          <p:sp>
            <p:nvSpPr>
              <p:cNvPr id="1376274" name="Rectangle 1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Calibri"/>
                    <a:cs typeface="Calibri"/>
                  </a:rPr>
                  <a:t>E</a:t>
                </a:r>
              </a:p>
            </p:txBody>
          </p:sp>
          <p:sp>
            <p:nvSpPr>
              <p:cNvPr id="1376275" name="Freeform 1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sp>
          <p:nvSpPr>
            <p:cNvPr id="1376276" name="Freeform 20"/>
            <p:cNvSpPr>
              <a:spLocks/>
            </p:cNvSpPr>
            <p:nvPr/>
          </p:nvSpPr>
          <p:spPr bwMode="auto">
            <a:xfrm>
              <a:off x="3024" y="960"/>
              <a:ext cx="240" cy="6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8"/>
                </a:cxn>
                <a:cxn ang="0">
                  <a:pos x="48" y="336"/>
                </a:cxn>
                <a:cxn ang="0">
                  <a:pos x="0" y="384"/>
                </a:cxn>
                <a:cxn ang="0">
                  <a:pos x="0" y="672"/>
                </a:cxn>
                <a:cxn ang="0">
                  <a:pos x="240" y="480"/>
                </a:cxn>
                <a:cxn ang="0">
                  <a:pos x="240" y="144"/>
                </a:cxn>
                <a:cxn ang="0">
                  <a:pos x="0" y="0"/>
                </a:cxn>
              </a:cxnLst>
              <a:rect l="0" t="0" r="r" b="b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grpSp>
          <p:nvGrpSpPr>
            <p:cNvPr id="1376277" name="Group 21"/>
            <p:cNvGrpSpPr>
              <a:grpSpLocks/>
            </p:cNvGrpSpPr>
            <p:nvPr/>
          </p:nvGrpSpPr>
          <p:grpSpPr bwMode="auto">
            <a:xfrm>
              <a:off x="3600" y="912"/>
              <a:ext cx="192" cy="768"/>
              <a:chOff x="336" y="1200"/>
              <a:chExt cx="144" cy="720"/>
            </a:xfrm>
          </p:grpSpPr>
          <p:sp>
            <p:nvSpPr>
              <p:cNvPr id="1376278" name="Rectangle 22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Calibri"/>
                    <a:cs typeface="Calibri"/>
                  </a:rPr>
                  <a:t>M</a:t>
                </a:r>
              </a:p>
            </p:txBody>
          </p:sp>
          <p:sp>
            <p:nvSpPr>
              <p:cNvPr id="1376279" name="Freeform 23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sp>
          <p:nvSpPr>
            <p:cNvPr id="1376280" name="Rectangle 24"/>
            <p:cNvSpPr>
              <a:spLocks noChangeArrowheads="1"/>
            </p:cNvSpPr>
            <p:nvPr/>
          </p:nvSpPr>
          <p:spPr bwMode="auto">
            <a:xfrm>
              <a:off x="4464" y="960"/>
              <a:ext cx="576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Calibri"/>
                  <a:cs typeface="Calibri"/>
                </a:rPr>
                <a:t>Data Mem</a:t>
              </a:r>
            </a:p>
          </p:txBody>
        </p:sp>
        <p:grpSp>
          <p:nvGrpSpPr>
            <p:cNvPr id="1376281" name="Group 25"/>
            <p:cNvGrpSpPr>
              <a:grpSpLocks/>
            </p:cNvGrpSpPr>
            <p:nvPr/>
          </p:nvGrpSpPr>
          <p:grpSpPr bwMode="auto">
            <a:xfrm>
              <a:off x="5136" y="912"/>
              <a:ext cx="192" cy="768"/>
              <a:chOff x="336" y="1200"/>
              <a:chExt cx="144" cy="720"/>
            </a:xfrm>
          </p:grpSpPr>
          <p:sp>
            <p:nvSpPr>
              <p:cNvPr id="1376282" name="Rectangle 26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Calibri"/>
                    <a:cs typeface="Calibri"/>
                  </a:rPr>
                  <a:t>W</a:t>
                </a:r>
              </a:p>
            </p:txBody>
          </p:sp>
          <p:sp>
            <p:nvSpPr>
              <p:cNvPr id="1376283" name="Freeform 27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sp>
          <p:nvSpPr>
            <p:cNvPr id="1376284" name="Line 28"/>
            <p:cNvSpPr>
              <a:spLocks noChangeShapeType="1"/>
            </p:cNvSpPr>
            <p:nvPr/>
          </p:nvSpPr>
          <p:spPr bwMode="auto">
            <a:xfrm>
              <a:off x="2928" y="1104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76285" name="Line 29"/>
            <p:cNvSpPr>
              <a:spLocks noChangeShapeType="1"/>
            </p:cNvSpPr>
            <p:nvPr/>
          </p:nvSpPr>
          <p:spPr bwMode="auto">
            <a:xfrm>
              <a:off x="2928" y="1488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76286" name="Text Box 30"/>
            <p:cNvSpPr txBox="1">
              <a:spLocks noChangeArrowheads="1"/>
            </p:cNvSpPr>
            <p:nvPr/>
          </p:nvSpPr>
          <p:spPr bwMode="auto">
            <a:xfrm>
              <a:off x="3077" y="1199"/>
              <a:ext cx="181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  <a:latin typeface="Calibri"/>
                  <a:cs typeface="Calibri"/>
                </a:rPr>
                <a:t>+</a:t>
              </a:r>
            </a:p>
          </p:txBody>
        </p:sp>
        <p:sp>
          <p:nvSpPr>
            <p:cNvPr id="1376287" name="Text Box 31"/>
            <p:cNvSpPr txBox="1">
              <a:spLocks noChangeArrowheads="1"/>
            </p:cNvSpPr>
            <p:nvPr/>
          </p:nvSpPr>
          <p:spPr bwMode="auto">
            <a:xfrm>
              <a:off x="2016" y="1632"/>
              <a:ext cx="768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Illegal Opcode</a:t>
              </a:r>
            </a:p>
          </p:txBody>
        </p:sp>
        <p:sp>
          <p:nvSpPr>
            <p:cNvPr id="1376288" name="Text Box 32"/>
            <p:cNvSpPr txBox="1">
              <a:spLocks noChangeArrowheads="1"/>
            </p:cNvSpPr>
            <p:nvPr/>
          </p:nvSpPr>
          <p:spPr bwMode="auto">
            <a:xfrm>
              <a:off x="3169" y="1718"/>
              <a:ext cx="659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Overflow</a:t>
              </a:r>
            </a:p>
          </p:txBody>
        </p:sp>
        <p:sp>
          <p:nvSpPr>
            <p:cNvPr id="1376289" name="Text Box 33"/>
            <p:cNvSpPr txBox="1">
              <a:spLocks noChangeArrowheads="1"/>
            </p:cNvSpPr>
            <p:nvPr/>
          </p:nvSpPr>
          <p:spPr bwMode="auto">
            <a:xfrm>
              <a:off x="4032" y="1632"/>
              <a:ext cx="1152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Data address Exceptions</a:t>
              </a:r>
            </a:p>
          </p:txBody>
        </p:sp>
        <p:sp>
          <p:nvSpPr>
            <p:cNvPr id="1376290" name="Oval 34"/>
            <p:cNvSpPr>
              <a:spLocks noChangeArrowheads="1"/>
            </p:cNvSpPr>
            <p:nvPr/>
          </p:nvSpPr>
          <p:spPr bwMode="auto">
            <a:xfrm>
              <a:off x="3840" y="1392"/>
              <a:ext cx="384" cy="24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76291" name="Oval 35"/>
            <p:cNvSpPr>
              <a:spLocks noChangeArrowheads="1"/>
            </p:cNvSpPr>
            <p:nvPr/>
          </p:nvSpPr>
          <p:spPr bwMode="auto">
            <a:xfrm>
              <a:off x="528" y="1392"/>
              <a:ext cx="384" cy="24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76292" name="Text Box 36"/>
            <p:cNvSpPr txBox="1">
              <a:spLocks noChangeArrowheads="1"/>
            </p:cNvSpPr>
            <p:nvPr/>
          </p:nvSpPr>
          <p:spPr bwMode="auto">
            <a:xfrm>
              <a:off x="720" y="1632"/>
              <a:ext cx="1015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PC address Exception</a:t>
              </a:r>
            </a:p>
          </p:txBody>
        </p:sp>
        <p:sp>
          <p:nvSpPr>
            <p:cNvPr id="1376293" name="Line 37"/>
            <p:cNvSpPr>
              <a:spLocks noChangeShapeType="1"/>
            </p:cNvSpPr>
            <p:nvPr/>
          </p:nvSpPr>
          <p:spPr bwMode="auto">
            <a:xfrm flipV="1">
              <a:off x="240" y="2256"/>
              <a:ext cx="62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76294" name="Text Box 38"/>
            <p:cNvSpPr txBox="1">
              <a:spLocks noChangeArrowheads="1"/>
            </p:cNvSpPr>
            <p:nvPr/>
          </p:nvSpPr>
          <p:spPr bwMode="auto">
            <a:xfrm>
              <a:off x="912" y="2160"/>
              <a:ext cx="206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Asynchronous Interrupts</a:t>
              </a:r>
            </a:p>
          </p:txBody>
        </p:sp>
        <p:sp>
          <p:nvSpPr>
            <p:cNvPr id="1376295" name="Line 39"/>
            <p:cNvSpPr>
              <a:spLocks noChangeShapeType="1"/>
            </p:cNvSpPr>
            <p:nvPr/>
          </p:nvSpPr>
          <p:spPr bwMode="auto">
            <a:xfrm>
              <a:off x="2016" y="1584"/>
              <a:ext cx="0" cy="43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76296" name="Line 40"/>
            <p:cNvSpPr>
              <a:spLocks noChangeShapeType="1"/>
            </p:cNvSpPr>
            <p:nvPr/>
          </p:nvSpPr>
          <p:spPr bwMode="auto">
            <a:xfrm>
              <a:off x="3120" y="1536"/>
              <a:ext cx="0" cy="48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6259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72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Handling </a:t>
            </a:r>
            <a:r>
              <a:rPr lang="en-US" sz="2000" dirty="0"/>
              <a:t>5-Stage Pipeline</a:t>
            </a:r>
          </a:p>
        </p:txBody>
      </p:sp>
      <p:sp>
        <p:nvSpPr>
          <p:cNvPr id="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C9D51-BA66-A041-8859-3D7F0A595C6A}" type="slidenum">
              <a:rPr lang="en-US"/>
              <a:pPr/>
              <a:t>45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77282" name="Freeform 2"/>
          <p:cNvSpPr>
            <a:spLocks/>
          </p:cNvSpPr>
          <p:nvPr/>
        </p:nvSpPr>
        <p:spPr bwMode="auto">
          <a:xfrm>
            <a:off x="6400800" y="2362200"/>
            <a:ext cx="6858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68"/>
              </a:cxn>
              <a:cxn ang="0">
                <a:pos x="432" y="864"/>
              </a:cxn>
            </a:cxnLst>
            <a:rect l="0" t="0" r="r" b="b"/>
            <a:pathLst>
              <a:path w="432" h="864">
                <a:moveTo>
                  <a:pt x="0" y="0"/>
                </a:moveTo>
                <a:lnTo>
                  <a:pt x="0" y="768"/>
                </a:lnTo>
                <a:lnTo>
                  <a:pt x="432" y="864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77283" name="Freeform 3"/>
          <p:cNvSpPr>
            <a:spLocks/>
          </p:cNvSpPr>
          <p:nvPr/>
        </p:nvSpPr>
        <p:spPr bwMode="auto">
          <a:xfrm>
            <a:off x="1143000" y="2362200"/>
            <a:ext cx="1447800" cy="1524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08"/>
              </a:cxn>
              <a:cxn ang="0">
                <a:pos x="912" y="1008"/>
              </a:cxn>
            </a:cxnLst>
            <a:rect l="0" t="0" r="r" b="b"/>
            <a:pathLst>
              <a:path w="912" h="1008">
                <a:moveTo>
                  <a:pt x="0" y="0"/>
                </a:moveTo>
                <a:lnTo>
                  <a:pt x="0" y="1008"/>
                </a:lnTo>
                <a:lnTo>
                  <a:pt x="912" y="1008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77284" name="Line 4"/>
          <p:cNvSpPr>
            <a:spLocks noChangeShapeType="1"/>
          </p:cNvSpPr>
          <p:nvPr/>
        </p:nvSpPr>
        <p:spPr bwMode="auto">
          <a:xfrm>
            <a:off x="4953000" y="2743200"/>
            <a:ext cx="0" cy="8524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286" name="Line 6"/>
          <p:cNvSpPr>
            <a:spLocks noChangeShapeType="1"/>
          </p:cNvSpPr>
          <p:nvPr/>
        </p:nvSpPr>
        <p:spPr bwMode="auto">
          <a:xfrm>
            <a:off x="5181600" y="2376488"/>
            <a:ext cx="350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287" name="Line 7"/>
          <p:cNvSpPr>
            <a:spLocks noChangeShapeType="1"/>
          </p:cNvSpPr>
          <p:nvPr/>
        </p:nvSpPr>
        <p:spPr bwMode="auto">
          <a:xfrm>
            <a:off x="533400" y="2376488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77288" name="Group 8"/>
          <p:cNvGrpSpPr>
            <a:grpSpLocks/>
          </p:cNvGrpSpPr>
          <p:nvPr/>
        </p:nvGrpSpPr>
        <p:grpSpPr bwMode="auto">
          <a:xfrm>
            <a:off x="381000" y="1766888"/>
            <a:ext cx="304800" cy="1219200"/>
            <a:chOff x="336" y="1200"/>
            <a:chExt cx="144" cy="720"/>
          </a:xfrm>
        </p:grpSpPr>
        <p:sp>
          <p:nvSpPr>
            <p:cNvPr id="1377289" name="Rectangle 9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dirty="0">
                  <a:solidFill>
                    <a:schemeClr val="tx1"/>
                  </a:solidFill>
                  <a:latin typeface="Calibri"/>
                  <a:cs typeface="Calibri"/>
                </a:rPr>
                <a:t>PC</a:t>
              </a:r>
            </a:p>
          </p:txBody>
        </p:sp>
        <p:sp>
          <p:nvSpPr>
            <p:cNvPr id="1377290" name="Freeform 10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</p:grpSp>
      <p:sp>
        <p:nvSpPr>
          <p:cNvPr id="1377291" name="Rectangle 11"/>
          <p:cNvSpPr>
            <a:spLocks noChangeArrowheads="1"/>
          </p:cNvSpPr>
          <p:nvPr/>
        </p:nvSpPr>
        <p:spPr bwMode="auto">
          <a:xfrm>
            <a:off x="1524000" y="1843088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Calibri"/>
                <a:cs typeface="Calibri"/>
              </a:rPr>
              <a:t>Inst. </a:t>
            </a:r>
            <a:r>
              <a:rPr lang="en-US" sz="1800" dirty="0" err="1">
                <a:solidFill>
                  <a:schemeClr val="tx1"/>
                </a:solidFill>
                <a:latin typeface="Calibri"/>
                <a:cs typeface="Calibri"/>
              </a:rPr>
              <a:t>Mem</a:t>
            </a:r>
            <a:endParaRPr lang="en-US" sz="18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grpSp>
        <p:nvGrpSpPr>
          <p:cNvPr id="1377292" name="Group 12"/>
          <p:cNvGrpSpPr>
            <a:grpSpLocks/>
          </p:cNvGrpSpPr>
          <p:nvPr/>
        </p:nvGrpSpPr>
        <p:grpSpPr bwMode="auto">
          <a:xfrm>
            <a:off x="2590800" y="1766888"/>
            <a:ext cx="304800" cy="1219200"/>
            <a:chOff x="336" y="1200"/>
            <a:chExt cx="144" cy="720"/>
          </a:xfrm>
        </p:grpSpPr>
        <p:sp>
          <p:nvSpPr>
            <p:cNvPr id="1377293" name="Rectangle 13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D</a:t>
              </a:r>
            </a:p>
          </p:txBody>
        </p:sp>
        <p:sp>
          <p:nvSpPr>
            <p:cNvPr id="1377294" name="Freeform 14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</p:grpSp>
      <p:sp>
        <p:nvSpPr>
          <p:cNvPr id="1377295" name="Rectangle 15"/>
          <p:cNvSpPr>
            <a:spLocks noChangeArrowheads="1"/>
          </p:cNvSpPr>
          <p:nvPr/>
        </p:nvSpPr>
        <p:spPr bwMode="auto">
          <a:xfrm>
            <a:off x="2971800" y="1843088"/>
            <a:ext cx="12192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Calibri"/>
                <a:cs typeface="Calibri"/>
              </a:rPr>
              <a:t>Decode</a:t>
            </a:r>
          </a:p>
        </p:txBody>
      </p:sp>
      <p:grpSp>
        <p:nvGrpSpPr>
          <p:cNvPr id="1377296" name="Group 16"/>
          <p:cNvGrpSpPr>
            <a:grpSpLocks/>
          </p:cNvGrpSpPr>
          <p:nvPr/>
        </p:nvGrpSpPr>
        <p:grpSpPr bwMode="auto">
          <a:xfrm>
            <a:off x="4343400" y="1766888"/>
            <a:ext cx="304800" cy="1219200"/>
            <a:chOff x="336" y="1200"/>
            <a:chExt cx="144" cy="720"/>
          </a:xfrm>
        </p:grpSpPr>
        <p:sp>
          <p:nvSpPr>
            <p:cNvPr id="1377297" name="Rectangle 1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E</a:t>
              </a:r>
            </a:p>
          </p:txBody>
        </p:sp>
        <p:sp>
          <p:nvSpPr>
            <p:cNvPr id="1377298" name="Freeform 1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</p:grpSp>
      <p:sp>
        <p:nvSpPr>
          <p:cNvPr id="1377299" name="Freeform 19"/>
          <p:cNvSpPr>
            <a:spLocks/>
          </p:cNvSpPr>
          <p:nvPr/>
        </p:nvSpPr>
        <p:spPr bwMode="auto">
          <a:xfrm>
            <a:off x="4800600" y="1843088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77300" name="Group 20"/>
          <p:cNvGrpSpPr>
            <a:grpSpLocks/>
          </p:cNvGrpSpPr>
          <p:nvPr/>
        </p:nvGrpSpPr>
        <p:grpSpPr bwMode="auto">
          <a:xfrm>
            <a:off x="5715000" y="1766888"/>
            <a:ext cx="304800" cy="1219200"/>
            <a:chOff x="336" y="1200"/>
            <a:chExt cx="144" cy="720"/>
          </a:xfrm>
        </p:grpSpPr>
        <p:sp>
          <p:nvSpPr>
            <p:cNvPr id="1377301" name="Rectangle 21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M</a:t>
              </a:r>
            </a:p>
          </p:txBody>
        </p:sp>
        <p:sp>
          <p:nvSpPr>
            <p:cNvPr id="1377302" name="Freeform 22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</p:grpSp>
      <p:sp>
        <p:nvSpPr>
          <p:cNvPr id="1377303" name="Rectangle 23"/>
          <p:cNvSpPr>
            <a:spLocks noChangeArrowheads="1"/>
          </p:cNvSpPr>
          <p:nvPr/>
        </p:nvSpPr>
        <p:spPr bwMode="auto">
          <a:xfrm>
            <a:off x="7086600" y="1843088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Calibri"/>
                <a:cs typeface="Calibri"/>
              </a:rPr>
              <a:t>Data Mem</a:t>
            </a:r>
          </a:p>
        </p:txBody>
      </p:sp>
      <p:grpSp>
        <p:nvGrpSpPr>
          <p:cNvPr id="1377304" name="Group 24"/>
          <p:cNvGrpSpPr>
            <a:grpSpLocks/>
          </p:cNvGrpSpPr>
          <p:nvPr/>
        </p:nvGrpSpPr>
        <p:grpSpPr bwMode="auto">
          <a:xfrm>
            <a:off x="8153400" y="1766888"/>
            <a:ext cx="304800" cy="1219200"/>
            <a:chOff x="336" y="1200"/>
            <a:chExt cx="144" cy="720"/>
          </a:xfrm>
        </p:grpSpPr>
        <p:sp>
          <p:nvSpPr>
            <p:cNvPr id="1377305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W</a:t>
              </a:r>
            </a:p>
          </p:txBody>
        </p:sp>
        <p:sp>
          <p:nvSpPr>
            <p:cNvPr id="1377306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</p:grpSp>
      <p:sp>
        <p:nvSpPr>
          <p:cNvPr id="1377307" name="Line 27"/>
          <p:cNvSpPr>
            <a:spLocks noChangeShapeType="1"/>
          </p:cNvSpPr>
          <p:nvPr/>
        </p:nvSpPr>
        <p:spPr bwMode="auto">
          <a:xfrm>
            <a:off x="4648200" y="2071688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08" name="Line 28"/>
          <p:cNvSpPr>
            <a:spLocks noChangeShapeType="1"/>
          </p:cNvSpPr>
          <p:nvPr/>
        </p:nvSpPr>
        <p:spPr bwMode="auto">
          <a:xfrm>
            <a:off x="4648200" y="2833688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09" name="Text Box 29"/>
          <p:cNvSpPr txBox="1">
            <a:spLocks noChangeArrowheads="1"/>
          </p:cNvSpPr>
          <p:nvPr/>
        </p:nvSpPr>
        <p:spPr bwMode="auto">
          <a:xfrm>
            <a:off x="4884777" y="2223086"/>
            <a:ext cx="287258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+</a:t>
            </a:r>
          </a:p>
        </p:txBody>
      </p:sp>
      <p:sp>
        <p:nvSpPr>
          <p:cNvPr id="1377310" name="Text Box 30"/>
          <p:cNvSpPr txBox="1">
            <a:spLocks noChangeArrowheads="1"/>
          </p:cNvSpPr>
          <p:nvPr/>
        </p:nvSpPr>
        <p:spPr bwMode="auto">
          <a:xfrm>
            <a:off x="3124200" y="2895600"/>
            <a:ext cx="121920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Illegal Opcode</a:t>
            </a:r>
          </a:p>
        </p:txBody>
      </p:sp>
      <p:sp>
        <p:nvSpPr>
          <p:cNvPr id="1377311" name="Text Box 31"/>
          <p:cNvSpPr txBox="1">
            <a:spLocks noChangeArrowheads="1"/>
          </p:cNvSpPr>
          <p:nvPr/>
        </p:nvSpPr>
        <p:spPr bwMode="auto">
          <a:xfrm>
            <a:off x="4972129" y="2984778"/>
            <a:ext cx="104600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Overflow</a:t>
            </a:r>
          </a:p>
        </p:txBody>
      </p:sp>
      <p:sp>
        <p:nvSpPr>
          <p:cNvPr id="1377312" name="Text Box 32"/>
          <p:cNvSpPr txBox="1">
            <a:spLocks noChangeArrowheads="1"/>
          </p:cNvSpPr>
          <p:nvPr/>
        </p:nvSpPr>
        <p:spPr bwMode="auto">
          <a:xfrm>
            <a:off x="6400800" y="2971800"/>
            <a:ext cx="182880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Data address Exceptions</a:t>
            </a:r>
          </a:p>
        </p:txBody>
      </p:sp>
      <p:sp>
        <p:nvSpPr>
          <p:cNvPr id="1377313" name="Oval 33"/>
          <p:cNvSpPr>
            <a:spLocks noChangeArrowheads="1"/>
          </p:cNvSpPr>
          <p:nvPr/>
        </p:nvSpPr>
        <p:spPr bwMode="auto">
          <a:xfrm>
            <a:off x="6096000" y="2681288"/>
            <a:ext cx="609600" cy="381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14" name="Oval 34"/>
          <p:cNvSpPr>
            <a:spLocks noChangeArrowheads="1"/>
          </p:cNvSpPr>
          <p:nvPr/>
        </p:nvSpPr>
        <p:spPr bwMode="auto">
          <a:xfrm>
            <a:off x="914400" y="2681288"/>
            <a:ext cx="609600" cy="381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15" name="Text Box 35"/>
          <p:cNvSpPr txBox="1">
            <a:spLocks noChangeArrowheads="1"/>
          </p:cNvSpPr>
          <p:nvPr/>
        </p:nvSpPr>
        <p:spPr bwMode="auto">
          <a:xfrm>
            <a:off x="1143000" y="3048000"/>
            <a:ext cx="1611313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PC address Exception</a:t>
            </a:r>
          </a:p>
        </p:txBody>
      </p:sp>
      <p:sp>
        <p:nvSpPr>
          <p:cNvPr id="1377316" name="Text Box 36"/>
          <p:cNvSpPr txBox="1">
            <a:spLocks noChangeArrowheads="1"/>
          </p:cNvSpPr>
          <p:nvPr/>
        </p:nvSpPr>
        <p:spPr bwMode="auto">
          <a:xfrm>
            <a:off x="5943600" y="4768850"/>
            <a:ext cx="182880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Asynchronous</a:t>
            </a:r>
          </a:p>
          <a:p>
            <a:pPr algn="ct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Interrupts</a:t>
            </a:r>
          </a:p>
        </p:txBody>
      </p:sp>
      <p:sp>
        <p:nvSpPr>
          <p:cNvPr id="1377317" name="Freeform 37"/>
          <p:cNvSpPr>
            <a:spLocks/>
          </p:cNvSpPr>
          <p:nvPr/>
        </p:nvSpPr>
        <p:spPr bwMode="auto">
          <a:xfrm>
            <a:off x="3124200" y="2819400"/>
            <a:ext cx="152400" cy="914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40"/>
              </a:cxn>
              <a:cxn ang="0">
                <a:pos x="144" y="336"/>
              </a:cxn>
            </a:cxnLst>
            <a:rect l="0" t="0" r="r" b="b"/>
            <a:pathLst>
              <a:path w="144" h="336">
                <a:moveTo>
                  <a:pt x="0" y="0"/>
                </a:moveTo>
                <a:lnTo>
                  <a:pt x="0" y="240"/>
                </a:lnTo>
                <a:lnTo>
                  <a:pt x="144" y="336"/>
                </a:ln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18" name="Line 38"/>
          <p:cNvSpPr>
            <a:spLocks noChangeShapeType="1"/>
          </p:cNvSpPr>
          <p:nvPr/>
        </p:nvSpPr>
        <p:spPr bwMode="auto">
          <a:xfrm flipV="1">
            <a:off x="6934200" y="4191000"/>
            <a:ext cx="228600" cy="685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77319" name="Group 39"/>
          <p:cNvGrpSpPr>
            <a:grpSpLocks/>
          </p:cNvGrpSpPr>
          <p:nvPr/>
        </p:nvGrpSpPr>
        <p:grpSpPr bwMode="auto">
          <a:xfrm>
            <a:off x="2590800" y="3429000"/>
            <a:ext cx="304800" cy="838200"/>
            <a:chOff x="336" y="1200"/>
            <a:chExt cx="144" cy="720"/>
          </a:xfrm>
        </p:grpSpPr>
        <p:sp>
          <p:nvSpPr>
            <p:cNvPr id="1377320" name="Rectangle 4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Exc</a:t>
              </a:r>
            </a:p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D</a:t>
              </a:r>
            </a:p>
          </p:txBody>
        </p:sp>
        <p:sp>
          <p:nvSpPr>
            <p:cNvPr id="1377321" name="Freeform 4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</p:grpSp>
      <p:grpSp>
        <p:nvGrpSpPr>
          <p:cNvPr id="1377322" name="Group 42"/>
          <p:cNvGrpSpPr>
            <a:grpSpLocks/>
          </p:cNvGrpSpPr>
          <p:nvPr/>
        </p:nvGrpSpPr>
        <p:grpSpPr bwMode="auto">
          <a:xfrm>
            <a:off x="2590800" y="4343400"/>
            <a:ext cx="304800" cy="838200"/>
            <a:chOff x="336" y="1200"/>
            <a:chExt cx="144" cy="720"/>
          </a:xfrm>
        </p:grpSpPr>
        <p:sp>
          <p:nvSpPr>
            <p:cNvPr id="1377323" name="Rectangle 43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PC</a:t>
              </a:r>
            </a:p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D</a:t>
              </a:r>
            </a:p>
          </p:txBody>
        </p:sp>
        <p:sp>
          <p:nvSpPr>
            <p:cNvPr id="1377324" name="Freeform 44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</p:grpSp>
      <p:grpSp>
        <p:nvGrpSpPr>
          <p:cNvPr id="1377325" name="Group 45"/>
          <p:cNvGrpSpPr>
            <a:grpSpLocks/>
          </p:cNvGrpSpPr>
          <p:nvPr/>
        </p:nvGrpSpPr>
        <p:grpSpPr bwMode="auto">
          <a:xfrm>
            <a:off x="4343400" y="3429000"/>
            <a:ext cx="304800" cy="838200"/>
            <a:chOff x="336" y="1200"/>
            <a:chExt cx="144" cy="720"/>
          </a:xfrm>
        </p:grpSpPr>
        <p:sp>
          <p:nvSpPr>
            <p:cNvPr id="1377326" name="Rectangle 4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Exc</a:t>
              </a:r>
            </a:p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E</a:t>
              </a:r>
            </a:p>
          </p:txBody>
        </p:sp>
        <p:sp>
          <p:nvSpPr>
            <p:cNvPr id="1377327" name="Freeform 4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</p:grpSp>
      <p:grpSp>
        <p:nvGrpSpPr>
          <p:cNvPr id="1377328" name="Group 48"/>
          <p:cNvGrpSpPr>
            <a:grpSpLocks/>
          </p:cNvGrpSpPr>
          <p:nvPr/>
        </p:nvGrpSpPr>
        <p:grpSpPr bwMode="auto">
          <a:xfrm>
            <a:off x="4343400" y="4343400"/>
            <a:ext cx="304800" cy="838200"/>
            <a:chOff x="336" y="1200"/>
            <a:chExt cx="144" cy="720"/>
          </a:xfrm>
        </p:grpSpPr>
        <p:sp>
          <p:nvSpPr>
            <p:cNvPr id="1377329" name="Rectangle 49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PC</a:t>
              </a:r>
            </a:p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E</a:t>
              </a:r>
            </a:p>
          </p:txBody>
        </p:sp>
        <p:sp>
          <p:nvSpPr>
            <p:cNvPr id="1377330" name="Freeform 50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</p:grpSp>
      <p:grpSp>
        <p:nvGrpSpPr>
          <p:cNvPr id="1377331" name="Group 51"/>
          <p:cNvGrpSpPr>
            <a:grpSpLocks/>
          </p:cNvGrpSpPr>
          <p:nvPr/>
        </p:nvGrpSpPr>
        <p:grpSpPr bwMode="auto">
          <a:xfrm>
            <a:off x="5715000" y="3429000"/>
            <a:ext cx="304800" cy="838200"/>
            <a:chOff x="336" y="1200"/>
            <a:chExt cx="144" cy="720"/>
          </a:xfrm>
        </p:grpSpPr>
        <p:sp>
          <p:nvSpPr>
            <p:cNvPr id="1377332" name="Rectangle 5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Exc</a:t>
              </a:r>
            </a:p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M</a:t>
              </a:r>
            </a:p>
          </p:txBody>
        </p:sp>
        <p:sp>
          <p:nvSpPr>
            <p:cNvPr id="1377333" name="Freeform 5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</p:grpSp>
      <p:grpSp>
        <p:nvGrpSpPr>
          <p:cNvPr id="1377334" name="Group 54"/>
          <p:cNvGrpSpPr>
            <a:grpSpLocks/>
          </p:cNvGrpSpPr>
          <p:nvPr/>
        </p:nvGrpSpPr>
        <p:grpSpPr bwMode="auto">
          <a:xfrm>
            <a:off x="5715000" y="4343400"/>
            <a:ext cx="304800" cy="838200"/>
            <a:chOff x="336" y="1200"/>
            <a:chExt cx="144" cy="720"/>
          </a:xfrm>
        </p:grpSpPr>
        <p:sp>
          <p:nvSpPr>
            <p:cNvPr id="1377335" name="Rectangle 5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PC</a:t>
              </a:r>
            </a:p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M</a:t>
              </a:r>
            </a:p>
          </p:txBody>
        </p:sp>
        <p:sp>
          <p:nvSpPr>
            <p:cNvPr id="1377336" name="Freeform 5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</p:grpSp>
      <p:grpSp>
        <p:nvGrpSpPr>
          <p:cNvPr id="1377337" name="Group 57"/>
          <p:cNvGrpSpPr>
            <a:grpSpLocks/>
          </p:cNvGrpSpPr>
          <p:nvPr/>
        </p:nvGrpSpPr>
        <p:grpSpPr bwMode="auto">
          <a:xfrm>
            <a:off x="8077200" y="3429000"/>
            <a:ext cx="304800" cy="838200"/>
            <a:chOff x="336" y="1200"/>
            <a:chExt cx="144" cy="720"/>
          </a:xfrm>
        </p:grpSpPr>
        <p:sp>
          <p:nvSpPr>
            <p:cNvPr id="1377338" name="Rectangle 58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1377339" name="Freeform 59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77340" name="Group 60"/>
          <p:cNvGrpSpPr>
            <a:grpSpLocks/>
          </p:cNvGrpSpPr>
          <p:nvPr/>
        </p:nvGrpSpPr>
        <p:grpSpPr bwMode="auto">
          <a:xfrm>
            <a:off x="8077200" y="4343400"/>
            <a:ext cx="304800" cy="838200"/>
            <a:chOff x="336" y="1200"/>
            <a:chExt cx="144" cy="720"/>
          </a:xfrm>
        </p:grpSpPr>
        <p:sp>
          <p:nvSpPr>
            <p:cNvPr id="1377341" name="Rectangle 61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endParaRPr lang="en-US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377342" name="Freeform 62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77343" name="Line 63"/>
          <p:cNvSpPr>
            <a:spLocks noChangeShapeType="1"/>
          </p:cNvSpPr>
          <p:nvPr/>
        </p:nvSpPr>
        <p:spPr bwMode="auto">
          <a:xfrm>
            <a:off x="2895600" y="3886200"/>
            <a:ext cx="1447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44" name="Line 64"/>
          <p:cNvSpPr>
            <a:spLocks noChangeShapeType="1"/>
          </p:cNvSpPr>
          <p:nvPr/>
        </p:nvSpPr>
        <p:spPr bwMode="auto">
          <a:xfrm>
            <a:off x="4648200" y="3886200"/>
            <a:ext cx="1066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45" name="Line 65"/>
          <p:cNvSpPr>
            <a:spLocks noChangeShapeType="1"/>
          </p:cNvSpPr>
          <p:nvPr/>
        </p:nvSpPr>
        <p:spPr bwMode="auto">
          <a:xfrm>
            <a:off x="6019800" y="3886200"/>
            <a:ext cx="2057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46" name="Oval 66"/>
          <p:cNvSpPr>
            <a:spLocks noChangeArrowheads="1"/>
          </p:cNvSpPr>
          <p:nvPr/>
        </p:nvSpPr>
        <p:spPr bwMode="auto">
          <a:xfrm>
            <a:off x="3276600" y="3581400"/>
            <a:ext cx="609600" cy="533400"/>
          </a:xfrm>
          <a:prstGeom prst="ellipse">
            <a:avLst/>
          </a:prstGeom>
          <a:solidFill>
            <a:schemeClr val="folHlink"/>
          </a:solidFill>
          <a:ln w="254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47" name="Oval 67"/>
          <p:cNvSpPr>
            <a:spLocks noChangeArrowheads="1"/>
          </p:cNvSpPr>
          <p:nvPr/>
        </p:nvSpPr>
        <p:spPr bwMode="auto">
          <a:xfrm>
            <a:off x="4800600" y="3581400"/>
            <a:ext cx="609600" cy="533400"/>
          </a:xfrm>
          <a:prstGeom prst="ellipse">
            <a:avLst/>
          </a:prstGeom>
          <a:solidFill>
            <a:schemeClr val="folHlink"/>
          </a:solidFill>
          <a:ln w="254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48" name="Text Box 68"/>
          <p:cNvSpPr txBox="1">
            <a:spLocks noChangeArrowheads="1"/>
          </p:cNvSpPr>
          <p:nvPr/>
        </p:nvSpPr>
        <p:spPr bwMode="auto">
          <a:xfrm rot="16200000">
            <a:off x="8039894" y="3663126"/>
            <a:ext cx="102076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Cause</a:t>
            </a:r>
          </a:p>
        </p:txBody>
      </p:sp>
      <p:sp>
        <p:nvSpPr>
          <p:cNvPr id="1377349" name="Text Box 69"/>
          <p:cNvSpPr txBox="1">
            <a:spLocks noChangeArrowheads="1"/>
          </p:cNvSpPr>
          <p:nvPr/>
        </p:nvSpPr>
        <p:spPr bwMode="auto">
          <a:xfrm rot="16200000">
            <a:off x="8261700" y="4472178"/>
            <a:ext cx="57915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EPC</a:t>
            </a:r>
          </a:p>
        </p:txBody>
      </p:sp>
      <p:sp>
        <p:nvSpPr>
          <p:cNvPr id="1377350" name="Line 70"/>
          <p:cNvSpPr>
            <a:spLocks noChangeShapeType="1"/>
          </p:cNvSpPr>
          <p:nvPr/>
        </p:nvSpPr>
        <p:spPr bwMode="auto">
          <a:xfrm>
            <a:off x="7848600" y="1447800"/>
            <a:ext cx="0" cy="4114800"/>
          </a:xfrm>
          <a:prstGeom prst="line">
            <a:avLst/>
          </a:prstGeom>
          <a:noFill/>
          <a:ln w="57150">
            <a:solidFill>
              <a:schemeClr val="hlink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77351" name="Oval 71"/>
          <p:cNvSpPr>
            <a:spLocks noChangeArrowheads="1"/>
          </p:cNvSpPr>
          <p:nvPr/>
        </p:nvSpPr>
        <p:spPr bwMode="auto">
          <a:xfrm>
            <a:off x="6934200" y="3657600"/>
            <a:ext cx="609600" cy="533400"/>
          </a:xfrm>
          <a:prstGeom prst="ellipse">
            <a:avLst/>
          </a:prstGeom>
          <a:solidFill>
            <a:schemeClr val="folHlink"/>
          </a:solidFill>
          <a:ln w="254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52" name="Freeform 72"/>
          <p:cNvSpPr>
            <a:spLocks/>
          </p:cNvSpPr>
          <p:nvPr/>
        </p:nvSpPr>
        <p:spPr bwMode="auto">
          <a:xfrm>
            <a:off x="838200" y="2362200"/>
            <a:ext cx="1752600" cy="2362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08"/>
              </a:cxn>
              <a:cxn ang="0">
                <a:pos x="912" y="1008"/>
              </a:cxn>
            </a:cxnLst>
            <a:rect l="0" t="0" r="r" b="b"/>
            <a:pathLst>
              <a:path w="912" h="1008">
                <a:moveTo>
                  <a:pt x="0" y="0"/>
                </a:moveTo>
                <a:lnTo>
                  <a:pt x="0" y="1008"/>
                </a:lnTo>
                <a:lnTo>
                  <a:pt x="912" y="100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77353" name="Line 73"/>
          <p:cNvSpPr>
            <a:spLocks noChangeShapeType="1"/>
          </p:cNvSpPr>
          <p:nvPr/>
        </p:nvSpPr>
        <p:spPr bwMode="auto">
          <a:xfrm>
            <a:off x="2895600" y="47244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54" name="Line 74"/>
          <p:cNvSpPr>
            <a:spLocks noChangeShapeType="1"/>
          </p:cNvSpPr>
          <p:nvPr/>
        </p:nvSpPr>
        <p:spPr bwMode="auto">
          <a:xfrm>
            <a:off x="4648200" y="47244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55" name="Line 75"/>
          <p:cNvSpPr>
            <a:spLocks noChangeShapeType="1"/>
          </p:cNvSpPr>
          <p:nvPr/>
        </p:nvSpPr>
        <p:spPr bwMode="auto">
          <a:xfrm>
            <a:off x="6019800" y="4724400"/>
            <a:ext cx="205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77356" name="Group 76"/>
          <p:cNvGrpSpPr>
            <a:grpSpLocks/>
          </p:cNvGrpSpPr>
          <p:nvPr/>
        </p:nvGrpSpPr>
        <p:grpSpPr bwMode="auto">
          <a:xfrm>
            <a:off x="152400" y="2601913"/>
            <a:ext cx="8763000" cy="3454399"/>
            <a:chOff x="96" y="1639"/>
            <a:chExt cx="5520" cy="2176"/>
          </a:xfrm>
        </p:grpSpPr>
        <p:sp>
          <p:nvSpPr>
            <p:cNvPr id="1377357" name="Freeform 77"/>
            <p:cNvSpPr>
              <a:spLocks/>
            </p:cNvSpPr>
            <p:nvPr/>
          </p:nvSpPr>
          <p:spPr bwMode="auto">
            <a:xfrm>
              <a:off x="96" y="1639"/>
              <a:ext cx="4752" cy="1776"/>
            </a:xfrm>
            <a:custGeom>
              <a:avLst/>
              <a:gdLst/>
              <a:ahLst/>
              <a:cxnLst>
                <a:cxn ang="0">
                  <a:pos x="4608" y="960"/>
                </a:cxn>
                <a:cxn ang="0">
                  <a:pos x="4752" y="1104"/>
                </a:cxn>
                <a:cxn ang="0">
                  <a:pos x="4752" y="1968"/>
                </a:cxn>
                <a:cxn ang="0">
                  <a:pos x="0" y="1968"/>
                </a:cxn>
                <a:cxn ang="0">
                  <a:pos x="0" y="0"/>
                </a:cxn>
              </a:cxnLst>
              <a:rect l="0" t="0" r="r" b="b"/>
              <a:pathLst>
                <a:path w="4752" h="1968">
                  <a:moveTo>
                    <a:pt x="4608" y="960"/>
                  </a:moveTo>
                  <a:lnTo>
                    <a:pt x="4752" y="1104"/>
                  </a:lnTo>
                  <a:lnTo>
                    <a:pt x="4752" y="1968"/>
                  </a:lnTo>
                  <a:lnTo>
                    <a:pt x="0" y="1968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77358" name="Line 78"/>
            <p:cNvSpPr>
              <a:spLocks noChangeShapeType="1"/>
            </p:cNvSpPr>
            <p:nvPr/>
          </p:nvSpPr>
          <p:spPr bwMode="auto">
            <a:xfrm flipH="1" flipV="1">
              <a:off x="2640" y="3072"/>
              <a:ext cx="0" cy="3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77359" name="Text Box 79"/>
            <p:cNvSpPr txBox="1">
              <a:spLocks noChangeArrowheads="1"/>
            </p:cNvSpPr>
            <p:nvPr/>
          </p:nvSpPr>
          <p:spPr bwMode="auto">
            <a:xfrm>
              <a:off x="2016" y="3024"/>
              <a:ext cx="604" cy="40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 i="1" dirty="0">
                  <a:solidFill>
                    <a:schemeClr val="tx1"/>
                  </a:solidFill>
                  <a:latin typeface="Calibri"/>
                  <a:cs typeface="Calibri"/>
                </a:rPr>
                <a:t>Kill D Stage</a:t>
              </a:r>
            </a:p>
          </p:txBody>
        </p:sp>
        <p:sp>
          <p:nvSpPr>
            <p:cNvPr id="1377360" name="Line 80"/>
            <p:cNvSpPr>
              <a:spLocks noChangeShapeType="1"/>
            </p:cNvSpPr>
            <p:nvPr/>
          </p:nvSpPr>
          <p:spPr bwMode="auto">
            <a:xfrm flipH="1" flipV="1">
              <a:off x="1536" y="3072"/>
              <a:ext cx="0" cy="3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77361" name="Text Box 81"/>
            <p:cNvSpPr txBox="1">
              <a:spLocks noChangeArrowheads="1"/>
            </p:cNvSpPr>
            <p:nvPr/>
          </p:nvSpPr>
          <p:spPr bwMode="auto">
            <a:xfrm>
              <a:off x="960" y="3024"/>
              <a:ext cx="604" cy="40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 i="1" dirty="0">
                  <a:solidFill>
                    <a:schemeClr val="tx1"/>
                  </a:solidFill>
                  <a:latin typeface="Calibri"/>
                  <a:cs typeface="Calibri"/>
                </a:rPr>
                <a:t>Kill F Stage</a:t>
              </a:r>
            </a:p>
          </p:txBody>
        </p:sp>
        <p:sp>
          <p:nvSpPr>
            <p:cNvPr id="1377362" name="Line 82"/>
            <p:cNvSpPr>
              <a:spLocks noChangeShapeType="1"/>
            </p:cNvSpPr>
            <p:nvPr/>
          </p:nvSpPr>
          <p:spPr bwMode="auto">
            <a:xfrm flipH="1" flipV="1">
              <a:off x="3456" y="3072"/>
              <a:ext cx="0" cy="3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77363" name="Text Box 83"/>
            <p:cNvSpPr txBox="1">
              <a:spLocks noChangeArrowheads="1"/>
            </p:cNvSpPr>
            <p:nvPr/>
          </p:nvSpPr>
          <p:spPr bwMode="auto">
            <a:xfrm>
              <a:off x="2880" y="3024"/>
              <a:ext cx="604" cy="40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 i="1" dirty="0">
                  <a:solidFill>
                    <a:schemeClr val="tx1"/>
                  </a:solidFill>
                  <a:latin typeface="Calibri"/>
                  <a:cs typeface="Calibri"/>
                </a:rPr>
                <a:t>Kill E Stage</a:t>
              </a:r>
            </a:p>
          </p:txBody>
        </p:sp>
        <p:sp>
          <p:nvSpPr>
            <p:cNvPr id="1377364" name="Text Box 84"/>
            <p:cNvSpPr txBox="1">
              <a:spLocks noChangeArrowheads="1"/>
            </p:cNvSpPr>
            <p:nvPr/>
          </p:nvSpPr>
          <p:spPr bwMode="auto">
            <a:xfrm>
              <a:off x="96" y="2880"/>
              <a:ext cx="700" cy="58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i="1" dirty="0">
                  <a:solidFill>
                    <a:schemeClr val="tx1"/>
                  </a:solidFill>
                  <a:latin typeface="Calibri"/>
                  <a:cs typeface="Calibri"/>
                </a:rPr>
                <a:t>Select Handler PC</a:t>
              </a:r>
            </a:p>
          </p:txBody>
        </p:sp>
        <p:sp>
          <p:nvSpPr>
            <p:cNvPr id="1377365" name="Text Box 85"/>
            <p:cNvSpPr txBox="1">
              <a:spLocks noChangeArrowheads="1"/>
            </p:cNvSpPr>
            <p:nvPr/>
          </p:nvSpPr>
          <p:spPr bwMode="auto">
            <a:xfrm>
              <a:off x="4848" y="3408"/>
              <a:ext cx="720" cy="40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 i="1" dirty="0">
                  <a:solidFill>
                    <a:schemeClr val="tx1"/>
                  </a:solidFill>
                  <a:latin typeface="Calibri"/>
                  <a:cs typeface="Calibri"/>
                </a:rPr>
                <a:t>Kill </a:t>
              </a:r>
              <a:r>
                <a:rPr lang="en-US" sz="1800" i="1" dirty="0" err="1">
                  <a:solidFill>
                    <a:schemeClr val="tx1"/>
                  </a:solidFill>
                  <a:latin typeface="Calibri"/>
                  <a:cs typeface="Calibri"/>
                </a:rPr>
                <a:t>Writeback</a:t>
              </a:r>
              <a:endParaRPr lang="en-US" sz="1800" i="1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377366" name="Freeform 86"/>
            <p:cNvSpPr>
              <a:spLocks/>
            </p:cNvSpPr>
            <p:nvPr/>
          </p:nvSpPr>
          <p:spPr bwMode="auto">
            <a:xfrm>
              <a:off x="4848" y="3072"/>
              <a:ext cx="768" cy="336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768" y="336"/>
                </a:cxn>
                <a:cxn ang="0">
                  <a:pos x="768" y="0"/>
                </a:cxn>
              </a:cxnLst>
              <a:rect l="0" t="0" r="r" b="b"/>
              <a:pathLst>
                <a:path w="768" h="336">
                  <a:moveTo>
                    <a:pt x="0" y="336"/>
                  </a:moveTo>
                  <a:lnTo>
                    <a:pt x="768" y="336"/>
                  </a:lnTo>
                  <a:lnTo>
                    <a:pt x="768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77367" name="Text Box 87"/>
          <p:cNvSpPr txBox="1">
            <a:spLocks noChangeArrowheads="1"/>
          </p:cNvSpPr>
          <p:nvPr/>
        </p:nvSpPr>
        <p:spPr bwMode="auto">
          <a:xfrm>
            <a:off x="6934200" y="762000"/>
            <a:ext cx="1284288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2000" i="1" dirty="0">
                <a:solidFill>
                  <a:schemeClr val="tx1"/>
                </a:solidFill>
                <a:latin typeface="Calibri"/>
                <a:cs typeface="Calibri"/>
              </a:rPr>
              <a:t>Commit Point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37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Exception Handling </a:t>
            </a:r>
            <a:r>
              <a:rPr lang="en-US" sz="2000"/>
              <a:t>5-Stage Pipeline</a:t>
            </a:r>
          </a:p>
        </p:txBody>
      </p:sp>
      <p:sp>
        <p:nvSpPr>
          <p:cNvPr id="1378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Hold exception flags in pipeline until commit point (M stage)</a:t>
            </a:r>
          </a:p>
          <a:p>
            <a:pPr lvl="1"/>
            <a:endParaRPr lang="en-US"/>
          </a:p>
          <a:p>
            <a:r>
              <a:rPr lang="en-US"/>
              <a:t>Exceptions in earlier pipe stages override later exceptions </a:t>
            </a:r>
            <a:r>
              <a:rPr lang="en-US" i="1"/>
              <a:t>for a given instruction</a:t>
            </a:r>
          </a:p>
          <a:p>
            <a:pPr lvl="1"/>
            <a:endParaRPr lang="en-US"/>
          </a:p>
          <a:p>
            <a:r>
              <a:rPr lang="en-US"/>
              <a:t>Inject external interrupts at commit point (override others)</a:t>
            </a:r>
          </a:p>
          <a:p>
            <a:pPr lvl="1"/>
            <a:endParaRPr lang="en-US"/>
          </a:p>
          <a:p>
            <a:r>
              <a:rPr lang="en-US"/>
              <a:t>If exception at commit: update Cause and EPC registers, kill all stages, inject handler PC into fetch stage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7606-972F-6044-AB80-A3FFF3A6DD37}" type="slidenum">
              <a:rPr lang="en-US"/>
              <a:pPr/>
              <a:t>46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Speculating on Exceptions</a:t>
            </a:r>
          </a:p>
        </p:txBody>
      </p:sp>
      <p:sp>
        <p:nvSpPr>
          <p:cNvPr id="1390595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1193800"/>
            <a:ext cx="7835900" cy="5130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Prediction mechanism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Exceptions are rare, so simply predicting no exceptions is very accurate!</a:t>
            </a:r>
          </a:p>
          <a:p>
            <a:pPr>
              <a:lnSpc>
                <a:spcPct val="80000"/>
              </a:lnSpc>
            </a:pPr>
            <a:r>
              <a:rPr lang="en-US" sz="2800"/>
              <a:t>Check prediction mechanism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Exceptions detected at end of instruction execution pipeline, special hardware for various exception types</a:t>
            </a:r>
          </a:p>
          <a:p>
            <a:pPr>
              <a:lnSpc>
                <a:spcPct val="80000"/>
              </a:lnSpc>
            </a:pPr>
            <a:r>
              <a:rPr lang="en-US" sz="2800"/>
              <a:t>Recovery mechanism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Only write architectural state at commit point, so can throw away partially executed instructions after exception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Launch exception handler after flushing pipeline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Bypassing allows use of uncommitted instruction results by following instructions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907A-5789-E54C-8975-FFA1B69FB24F}" type="slidenum">
              <a:rPr lang="en-US"/>
              <a:pPr/>
              <a:t>47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1619" name="Rectangle 3"/>
          <p:cNvSpPr>
            <a:spLocks noGrp="1" noChangeArrowheads="1"/>
          </p:cNvSpPr>
          <p:nvPr>
            <p:ph type="title"/>
          </p:nvPr>
        </p:nvSpPr>
        <p:spPr>
          <a:xfrm>
            <a:off x="279400" y="431800"/>
            <a:ext cx="8521700" cy="7874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Exception Pipeline Diagram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4827-E1A9-1D48-BE31-8EF5155BECA6}" type="slidenum">
              <a:rPr lang="en-US"/>
              <a:pPr/>
              <a:t>48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91618" name="Rectangle 2"/>
          <p:cNvSpPr>
            <a:spLocks noChangeArrowheads="1"/>
          </p:cNvSpPr>
          <p:nvPr/>
        </p:nvSpPr>
        <p:spPr bwMode="auto">
          <a:xfrm>
            <a:off x="1941513" y="3998913"/>
            <a:ext cx="5899150" cy="2286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571500" lvl="1" defTabSz="571500">
              <a:spcBef>
                <a:spcPct val="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time</a:t>
            </a:r>
          </a:p>
          <a:p>
            <a:pPr marL="571500" lvl="1"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IF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 	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ID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 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baseline="-25000" dirty="0" smtClean="0">
                <a:solidFill>
                  <a:srgbClr val="B69CAC"/>
                </a:solidFill>
                <a:latin typeface="Verdana" charset="0"/>
              </a:rPr>
              <a:t> 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</a:t>
            </a:r>
            <a:endParaRPr lang="en-US" sz="1800" dirty="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EX		       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baseline="-25000" dirty="0" smtClean="0">
                <a:solidFill>
                  <a:srgbClr val="B69CAC"/>
                </a:solidFill>
                <a:latin typeface="Verdana" charset="0"/>
              </a:rPr>
              <a:t> 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</a:t>
            </a:r>
            <a:endParaRPr lang="en-US" sz="1800" baseline="-25000" dirty="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MA      	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baseline="-25000" dirty="0" smtClean="0">
                <a:solidFill>
                  <a:srgbClr val="B69CAC"/>
                </a:solidFill>
                <a:latin typeface="Verdana" charset="0"/>
              </a:rPr>
              <a:t> 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</a:t>
            </a:r>
            <a:endParaRPr lang="en-US" sz="1800" baseline="-25000" dirty="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WB     			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baseline="-25000" dirty="0" smtClean="0">
                <a:solidFill>
                  <a:schemeClr val="accent1"/>
                </a:solidFill>
                <a:latin typeface="Verdana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baseline="-25000" dirty="0" smtClean="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baseline="-25000" dirty="0" smtClean="0">
                <a:solidFill>
                  <a:srgbClr val="B69CAC"/>
                </a:solidFill>
                <a:latin typeface="Verdana" charset="0"/>
              </a:rPr>
              <a:t> 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</a:t>
            </a:r>
            <a:endParaRPr lang="en-US" sz="1800" baseline="-25000" dirty="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391620" name="Rectangle 4"/>
          <p:cNvSpPr>
            <a:spLocks noChangeArrowheads="1"/>
          </p:cNvSpPr>
          <p:nvPr/>
        </p:nvSpPr>
        <p:spPr bwMode="auto">
          <a:xfrm>
            <a:off x="228600" y="1219200"/>
            <a:ext cx="7848600" cy="26511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1714500" lvl="3" defTabSz="571500">
              <a:spcBef>
                <a:spcPct val="0"/>
              </a:spcBef>
            </a:pPr>
            <a:endParaRPr lang="en-US" sz="1800" i="1" dirty="0">
              <a:solidFill>
                <a:schemeClr val="tx1"/>
              </a:solidFill>
              <a:latin typeface="Verdana" charset="0"/>
            </a:endParaRPr>
          </a:p>
          <a:p>
            <a:pPr marL="1714500" lvl="3" defTabSz="571500">
              <a:spcBef>
                <a:spcPct val="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	time</a:t>
            </a:r>
          </a:p>
          <a:p>
            <a:pPr marL="1714500" lvl="3"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) 096: ADD		IF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	</a:t>
            </a:r>
            <a:r>
              <a:rPr lang="en-US" sz="1800" dirty="0">
                <a:latin typeface="Verdana" charset="0"/>
              </a:rPr>
              <a:t>EX</a:t>
            </a:r>
            <a:r>
              <a:rPr lang="en-US" sz="1800" baseline="-25000" dirty="0">
                <a:latin typeface="Verdana" charset="0"/>
              </a:rPr>
              <a:t>1	</a:t>
            </a:r>
            <a:r>
              <a:rPr lang="en-US" sz="1800" dirty="0">
                <a:latin typeface="Verdana" charset="0"/>
              </a:rPr>
              <a:t>MA</a:t>
            </a:r>
            <a:r>
              <a:rPr lang="en-US" sz="1800" baseline="-25000" dirty="0">
                <a:latin typeface="Verdana" charset="0"/>
              </a:rPr>
              <a:t>1</a:t>
            </a:r>
            <a:r>
              <a:rPr lang="en-US" sz="1800" baseline="-25000" dirty="0" smtClean="0"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baseline="-25000" dirty="0" smtClean="0">
                <a:latin typeface="Verdana" charset="0"/>
              </a:rPr>
              <a:t> </a:t>
            </a:r>
            <a:r>
              <a:rPr lang="en-US" sz="1800" baseline="-25000" dirty="0">
                <a:latin typeface="Verdana" charset="0"/>
              </a:rPr>
              <a:t>		</a:t>
            </a:r>
            <a:r>
              <a:rPr lang="en-US" sz="1800" i="1" dirty="0">
                <a:latin typeface="Verdana" charset="0"/>
              </a:rPr>
              <a:t>overflow!</a:t>
            </a:r>
            <a:endParaRPr lang="en-US" sz="1800" baseline="-25000" dirty="0">
              <a:solidFill>
                <a:schemeClr val="accent1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) 100: XOR			IF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baseline="-25000" dirty="0" smtClean="0">
                <a:solidFill>
                  <a:srgbClr val="56127A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endParaRPr lang="en-US" sz="1800" baseline="-25000" dirty="0" smtClean="0">
              <a:solidFill>
                <a:srgbClr val="56127A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) 104: SUB				IF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endParaRPr lang="en-US" sz="1800" baseline="-25000" dirty="0" smtClean="0">
              <a:solidFill>
                <a:schemeClr val="tx1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)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108: ADD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          	      	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IF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 smtClean="0">
                <a:solidFill>
                  <a:srgbClr val="B69CAC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endParaRPr lang="en-US" sz="1800" baseline="-25000" dirty="0" smtClean="0">
              <a:solidFill>
                <a:srgbClr val="B69CAC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)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Exc. Handler code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          	      	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IF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endParaRPr lang="en-US" sz="1800" baseline="-25000" dirty="0">
              <a:solidFill>
                <a:srgbClr val="B69CAC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endParaRPr lang="en-US" sz="1800" baseline="-25000" dirty="0">
              <a:solidFill>
                <a:srgbClr val="B69CAC"/>
              </a:solidFill>
              <a:latin typeface="Verdana" charset="0"/>
            </a:endParaRPr>
          </a:p>
        </p:txBody>
      </p:sp>
      <p:sp>
        <p:nvSpPr>
          <p:cNvPr id="1391621" name="Rectangle 5"/>
          <p:cNvSpPr>
            <a:spLocks noChangeArrowheads="1"/>
          </p:cNvSpPr>
          <p:nvPr/>
        </p:nvSpPr>
        <p:spPr bwMode="auto">
          <a:xfrm>
            <a:off x="315913" y="4981575"/>
            <a:ext cx="1311275" cy="638175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Resource </a:t>
            </a:r>
          </a:p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Usage</a:t>
            </a:r>
          </a:p>
        </p:txBody>
      </p:sp>
      <p:grpSp>
        <p:nvGrpSpPr>
          <p:cNvPr id="1391627" name="Group 11"/>
          <p:cNvGrpSpPr>
            <a:grpSpLocks/>
          </p:cNvGrpSpPr>
          <p:nvPr/>
        </p:nvGrpSpPr>
        <p:grpSpPr bwMode="auto">
          <a:xfrm>
            <a:off x="4724400" y="2209800"/>
            <a:ext cx="228600" cy="838200"/>
            <a:chOff x="2976" y="1392"/>
            <a:chExt cx="144" cy="528"/>
          </a:xfrm>
        </p:grpSpPr>
        <p:sp>
          <p:nvSpPr>
            <p:cNvPr id="1391623" name="Line 7"/>
            <p:cNvSpPr>
              <a:spLocks noChangeShapeType="1"/>
            </p:cNvSpPr>
            <p:nvPr/>
          </p:nvSpPr>
          <p:spPr bwMode="auto">
            <a:xfrm>
              <a:off x="3024" y="1488"/>
              <a:ext cx="96" cy="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91624" name="Line 8"/>
            <p:cNvSpPr>
              <a:spLocks noChangeShapeType="1"/>
            </p:cNvSpPr>
            <p:nvPr/>
          </p:nvSpPr>
          <p:spPr bwMode="auto">
            <a:xfrm>
              <a:off x="3024" y="1536"/>
              <a:ext cx="96" cy="19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91625" name="Line 9"/>
            <p:cNvSpPr>
              <a:spLocks noChangeShapeType="1"/>
            </p:cNvSpPr>
            <p:nvPr/>
          </p:nvSpPr>
          <p:spPr bwMode="auto">
            <a:xfrm>
              <a:off x="2976" y="1536"/>
              <a:ext cx="144" cy="38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91626" name="Line 10"/>
            <p:cNvSpPr>
              <a:spLocks noChangeShapeType="1"/>
            </p:cNvSpPr>
            <p:nvPr/>
          </p:nvSpPr>
          <p:spPr bwMode="auto">
            <a:xfrm>
              <a:off x="3024" y="1392"/>
              <a:ext cx="96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1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1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1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1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16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16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16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1618" grpId="0" autoUpdateAnimBg="0"/>
      <p:bldP spid="1391620" grpId="0" build="p" autoUpdateAnimBg="0"/>
      <p:bldP spid="1391621" grpId="0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198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These slides contain material developed and copyright by:</a:t>
            </a:r>
          </a:p>
          <a:p>
            <a:pPr lvl="1"/>
            <a:r>
              <a:rPr lang="en-US"/>
              <a:t>Arvind (MIT)</a:t>
            </a:r>
          </a:p>
          <a:p>
            <a:pPr lvl="1"/>
            <a:r>
              <a:rPr lang="en-US"/>
              <a:t>Krste Asanovic (MIT/UCB)</a:t>
            </a:r>
          </a:p>
          <a:p>
            <a:pPr lvl="1"/>
            <a:r>
              <a:rPr lang="en-US"/>
              <a:t>Joel Emer (Intel/MIT)</a:t>
            </a:r>
          </a:p>
          <a:p>
            <a:pPr lvl="1"/>
            <a:r>
              <a:rPr lang="en-US"/>
              <a:t>James Hoe (CMU)</a:t>
            </a:r>
          </a:p>
          <a:p>
            <a:pPr lvl="1"/>
            <a:r>
              <a:rPr lang="en-US"/>
              <a:t>John Kubiatowicz (UCB)</a:t>
            </a:r>
          </a:p>
          <a:p>
            <a:pPr lvl="1"/>
            <a:r>
              <a:rPr lang="en-US"/>
              <a:t>David Patterson (UCB)</a:t>
            </a:r>
          </a:p>
          <a:p>
            <a:pPr lvl="1"/>
            <a:endParaRPr lang="en-US"/>
          </a:p>
          <a:p>
            <a:r>
              <a:rPr lang="en-US"/>
              <a:t>MIT material derived from course 6.823</a:t>
            </a:r>
          </a:p>
          <a:p>
            <a:r>
              <a:rPr lang="en-US"/>
              <a:t>UCB material derived from course CS252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BA6D3-9169-B74C-A39A-12D91D597F91}" type="slidenum">
              <a:rPr lang="en-US"/>
              <a:pPr/>
              <a:t>49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76225" y="152400"/>
            <a:ext cx="7564438" cy="6096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Speculate next address is PC+4</a:t>
            </a:r>
          </a:p>
        </p:txBody>
      </p:sp>
      <p:sp>
        <p:nvSpPr>
          <p:cNvPr id="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C191-0B81-C446-BE50-8C7E9444BCF5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10723" name="Rectangle 3"/>
          <p:cNvSpPr>
            <a:spLocks noChangeArrowheads="1"/>
          </p:cNvSpPr>
          <p:nvPr/>
        </p:nvSpPr>
        <p:spPr bwMode="auto">
          <a:xfrm>
            <a:off x="431800" y="4997450"/>
            <a:ext cx="2630488" cy="11874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096	ADD 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chemeClr val="accent2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2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accent2"/>
                </a:solidFill>
                <a:latin typeface="Verdana" charset="0"/>
              </a:rPr>
              <a:t>	100	J 304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3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104	ADD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4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304	ADD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38263" y="5513388"/>
            <a:ext cx="2527300" cy="454025"/>
            <a:chOff x="843" y="3727"/>
            <a:chExt cx="1592" cy="286"/>
          </a:xfrm>
        </p:grpSpPr>
        <p:sp>
          <p:nvSpPr>
            <p:cNvPr id="1310725" name="Line 5"/>
            <p:cNvSpPr>
              <a:spLocks noChangeShapeType="1"/>
            </p:cNvSpPr>
            <p:nvPr/>
          </p:nvSpPr>
          <p:spPr bwMode="auto">
            <a:xfrm flipV="1">
              <a:off x="843" y="3860"/>
              <a:ext cx="1100" cy="1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26" name="Rectangle 6"/>
            <p:cNvSpPr>
              <a:spLocks noChangeArrowheads="1"/>
            </p:cNvSpPr>
            <p:nvPr/>
          </p:nvSpPr>
          <p:spPr bwMode="auto">
            <a:xfrm>
              <a:off x="2050" y="3727"/>
              <a:ext cx="385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i="1">
                  <a:solidFill>
                    <a:srgbClr val="FF0000"/>
                  </a:solidFill>
                  <a:latin typeface="Verdana" charset="0"/>
                </a:rPr>
                <a:t>kill</a:t>
              </a:r>
            </a:p>
          </p:txBody>
        </p:sp>
      </p:grpSp>
      <p:sp>
        <p:nvSpPr>
          <p:cNvPr id="1310727" name="Text Box 7"/>
          <p:cNvSpPr txBox="1">
            <a:spLocks noChangeArrowheads="1"/>
          </p:cNvSpPr>
          <p:nvPr/>
        </p:nvSpPr>
        <p:spPr bwMode="auto">
          <a:xfrm>
            <a:off x="4348163" y="5046663"/>
            <a:ext cx="4600575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A jump instruction kills (not stalls)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the following instruction</a:t>
            </a:r>
            <a:endParaRPr lang="en-US" sz="2000" i="1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310728" name="Rectangle 8"/>
          <p:cNvSpPr>
            <a:spLocks noChangeArrowheads="1"/>
          </p:cNvSpPr>
          <p:nvPr/>
        </p:nvSpPr>
        <p:spPr bwMode="auto">
          <a:xfrm>
            <a:off x="3702050" y="812800"/>
            <a:ext cx="652463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stall</a:t>
            </a:r>
          </a:p>
        </p:txBody>
      </p:sp>
      <p:sp>
        <p:nvSpPr>
          <p:cNvPr id="1310729" name="Rectangle 9"/>
          <p:cNvSpPr>
            <a:spLocks noChangeArrowheads="1"/>
          </p:cNvSpPr>
          <p:nvPr/>
        </p:nvSpPr>
        <p:spPr bwMode="auto">
          <a:xfrm>
            <a:off x="7412038" y="5786438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How?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73100" y="806450"/>
            <a:ext cx="7388225" cy="3862388"/>
            <a:chOff x="424" y="762"/>
            <a:chExt cx="4654" cy="2433"/>
          </a:xfrm>
        </p:grpSpPr>
        <p:sp>
          <p:nvSpPr>
            <p:cNvPr id="1310731" name="Text Box 11"/>
            <p:cNvSpPr txBox="1">
              <a:spLocks noChangeArrowheads="1"/>
            </p:cNvSpPr>
            <p:nvPr/>
          </p:nvSpPr>
          <p:spPr bwMode="auto">
            <a:xfrm>
              <a:off x="2252" y="2998"/>
              <a:ext cx="197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I</a:t>
              </a:r>
              <a:r>
                <a:rPr lang="en-US" sz="1200" i="1" baseline="-25000">
                  <a:solidFill>
                    <a:schemeClr val="tx1"/>
                  </a:solidFill>
                  <a:latin typeface="Verdana" charset="0"/>
                </a:rPr>
                <a:t>2</a:t>
              </a:r>
            </a:p>
          </p:txBody>
        </p:sp>
        <p:sp>
          <p:nvSpPr>
            <p:cNvPr id="1310732" name="Text Box 12"/>
            <p:cNvSpPr txBox="1">
              <a:spLocks noChangeArrowheads="1"/>
            </p:cNvSpPr>
            <p:nvPr/>
          </p:nvSpPr>
          <p:spPr bwMode="auto">
            <a:xfrm>
              <a:off x="4001" y="2049"/>
              <a:ext cx="197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I</a:t>
              </a:r>
              <a:r>
                <a:rPr lang="en-US" sz="1200" i="1" baseline="-25000">
                  <a:solidFill>
                    <a:schemeClr val="tx1"/>
                  </a:solidFill>
                  <a:latin typeface="Verdana" charset="0"/>
                </a:rPr>
                <a:t>1</a:t>
              </a:r>
              <a:endParaRPr lang="en-US" sz="1200" i="1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310733" name="Text Box 13"/>
            <p:cNvSpPr txBox="1">
              <a:spLocks noChangeArrowheads="1"/>
            </p:cNvSpPr>
            <p:nvPr/>
          </p:nvSpPr>
          <p:spPr bwMode="auto">
            <a:xfrm>
              <a:off x="579" y="2908"/>
              <a:ext cx="299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104</a:t>
              </a:r>
            </a:p>
          </p:txBody>
        </p:sp>
        <p:sp>
          <p:nvSpPr>
            <p:cNvPr id="1310734" name="Freeform 14"/>
            <p:cNvSpPr>
              <a:spLocks/>
            </p:cNvSpPr>
            <p:nvPr/>
          </p:nvSpPr>
          <p:spPr bwMode="auto">
            <a:xfrm>
              <a:off x="1107" y="1512"/>
              <a:ext cx="310" cy="408"/>
            </a:xfrm>
            <a:custGeom>
              <a:avLst/>
              <a:gdLst/>
              <a:ahLst/>
              <a:cxnLst>
                <a:cxn ang="0">
                  <a:pos x="181" y="393"/>
                </a:cxn>
                <a:cxn ang="0">
                  <a:pos x="445" y="393"/>
                </a:cxn>
                <a:cxn ang="0">
                  <a:pos x="445" y="0"/>
                </a:cxn>
                <a:cxn ang="0">
                  <a:pos x="0" y="0"/>
                </a:cxn>
              </a:cxnLst>
              <a:rect l="0" t="0" r="r" b="b"/>
              <a:pathLst>
                <a:path w="445" h="393">
                  <a:moveTo>
                    <a:pt x="181" y="393"/>
                  </a:moveTo>
                  <a:lnTo>
                    <a:pt x="445" y="393"/>
                  </a:lnTo>
                  <a:lnTo>
                    <a:pt x="445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35" name="AutoShape 15"/>
            <p:cNvSpPr>
              <a:spLocks noChangeArrowheads="1"/>
            </p:cNvSpPr>
            <p:nvPr/>
          </p:nvSpPr>
          <p:spPr bwMode="auto">
            <a:xfrm>
              <a:off x="2763" y="2596"/>
              <a:ext cx="1863" cy="595"/>
            </a:xfrm>
            <a:prstGeom prst="star16">
              <a:avLst>
                <a:gd name="adj" fmla="val 44537"/>
              </a:avLst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36" name="Freeform 16"/>
            <p:cNvSpPr>
              <a:spLocks/>
            </p:cNvSpPr>
            <p:nvPr/>
          </p:nvSpPr>
          <p:spPr bwMode="auto">
            <a:xfrm flipH="1">
              <a:off x="2311" y="970"/>
              <a:ext cx="47" cy="16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84"/>
                </a:cxn>
              </a:cxnLst>
              <a:rect l="0" t="0" r="r" b="b"/>
              <a:pathLst>
                <a:path w="1" h="1585">
                  <a:moveTo>
                    <a:pt x="0" y="0"/>
                  </a:moveTo>
                  <a:lnTo>
                    <a:pt x="0" y="158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37" name="Freeform 17"/>
            <p:cNvSpPr>
              <a:spLocks/>
            </p:cNvSpPr>
            <p:nvPr/>
          </p:nvSpPr>
          <p:spPr bwMode="auto">
            <a:xfrm>
              <a:off x="716" y="1023"/>
              <a:ext cx="1644" cy="1484"/>
            </a:xfrm>
            <a:custGeom>
              <a:avLst/>
              <a:gdLst/>
              <a:ahLst/>
              <a:cxnLst>
                <a:cxn ang="0">
                  <a:pos x="856" y="0"/>
                </a:cxn>
                <a:cxn ang="0">
                  <a:pos x="0" y="0"/>
                </a:cxn>
                <a:cxn ang="0">
                  <a:pos x="0" y="1296"/>
                </a:cxn>
              </a:cxnLst>
              <a:rect l="0" t="0" r="r" b="b"/>
              <a:pathLst>
                <a:path w="857" h="1297">
                  <a:moveTo>
                    <a:pt x="856" y="0"/>
                  </a:moveTo>
                  <a:lnTo>
                    <a:pt x="0" y="0"/>
                  </a:lnTo>
                  <a:lnTo>
                    <a:pt x="0" y="1296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38" name="Freeform 18"/>
            <p:cNvSpPr>
              <a:spLocks/>
            </p:cNvSpPr>
            <p:nvPr/>
          </p:nvSpPr>
          <p:spPr bwMode="auto">
            <a:xfrm>
              <a:off x="2342" y="1024"/>
              <a:ext cx="1409" cy="7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8" y="0"/>
                </a:cxn>
                <a:cxn ang="0">
                  <a:pos x="1688" y="552"/>
                </a:cxn>
              </a:cxnLst>
              <a:rect l="0" t="0" r="r" b="b"/>
              <a:pathLst>
                <a:path w="1689" h="553">
                  <a:moveTo>
                    <a:pt x="0" y="0"/>
                  </a:moveTo>
                  <a:lnTo>
                    <a:pt x="1688" y="0"/>
                  </a:lnTo>
                  <a:lnTo>
                    <a:pt x="1688" y="55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39" name="Rectangle 19"/>
            <p:cNvSpPr>
              <a:spLocks noChangeArrowheads="1"/>
            </p:cNvSpPr>
            <p:nvPr/>
          </p:nvSpPr>
          <p:spPr bwMode="auto">
            <a:xfrm>
              <a:off x="4033" y="1715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40" name="Freeform 20"/>
            <p:cNvSpPr>
              <a:spLocks/>
            </p:cNvSpPr>
            <p:nvPr/>
          </p:nvSpPr>
          <p:spPr bwMode="auto">
            <a:xfrm>
              <a:off x="4066" y="1969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41" name="Rectangle 21"/>
            <p:cNvSpPr>
              <a:spLocks noChangeArrowheads="1"/>
            </p:cNvSpPr>
            <p:nvPr/>
          </p:nvSpPr>
          <p:spPr bwMode="auto">
            <a:xfrm>
              <a:off x="4895" y="1710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42" name="Freeform 22"/>
            <p:cNvSpPr>
              <a:spLocks/>
            </p:cNvSpPr>
            <p:nvPr/>
          </p:nvSpPr>
          <p:spPr bwMode="auto">
            <a:xfrm>
              <a:off x="4928" y="1964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43" name="Freeform 23"/>
            <p:cNvSpPr>
              <a:spLocks/>
            </p:cNvSpPr>
            <p:nvPr/>
          </p:nvSpPr>
          <p:spPr bwMode="auto">
            <a:xfrm>
              <a:off x="2654" y="1934"/>
              <a:ext cx="1019" cy="870"/>
            </a:xfrm>
            <a:custGeom>
              <a:avLst/>
              <a:gdLst/>
              <a:ahLst/>
              <a:cxnLst>
                <a:cxn ang="0">
                  <a:pos x="0" y="1376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1904" y="0"/>
                </a:cxn>
              </a:cxnLst>
              <a:rect l="0" t="0" r="r" b="b"/>
              <a:pathLst>
                <a:path w="1905" h="1377">
                  <a:moveTo>
                    <a:pt x="0" y="1376"/>
                  </a:moveTo>
                  <a:lnTo>
                    <a:pt x="0" y="0"/>
                  </a:lnTo>
                  <a:lnTo>
                    <a:pt x="520" y="0"/>
                  </a:lnTo>
                  <a:lnTo>
                    <a:pt x="190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44" name="Line 24"/>
            <p:cNvSpPr>
              <a:spLocks noChangeShapeType="1"/>
            </p:cNvSpPr>
            <p:nvPr/>
          </p:nvSpPr>
          <p:spPr bwMode="auto">
            <a:xfrm>
              <a:off x="4162" y="1883"/>
              <a:ext cx="7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45" name="Rectangle 25"/>
            <p:cNvSpPr>
              <a:spLocks noChangeArrowheads="1"/>
            </p:cNvSpPr>
            <p:nvPr/>
          </p:nvSpPr>
          <p:spPr bwMode="auto">
            <a:xfrm>
              <a:off x="3985" y="1778"/>
              <a:ext cx="239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IR</a:t>
              </a:r>
            </a:p>
          </p:txBody>
        </p:sp>
        <p:sp>
          <p:nvSpPr>
            <p:cNvPr id="1310746" name="Rectangle 26"/>
            <p:cNvSpPr>
              <a:spLocks noChangeArrowheads="1"/>
            </p:cNvSpPr>
            <p:nvPr/>
          </p:nvSpPr>
          <p:spPr bwMode="auto">
            <a:xfrm>
              <a:off x="4839" y="1773"/>
              <a:ext cx="239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IR</a:t>
              </a:r>
            </a:p>
          </p:txBody>
        </p:sp>
        <p:sp>
          <p:nvSpPr>
            <p:cNvPr id="1310747" name="Freeform 27"/>
            <p:cNvSpPr>
              <a:spLocks/>
            </p:cNvSpPr>
            <p:nvPr/>
          </p:nvSpPr>
          <p:spPr bwMode="auto">
            <a:xfrm>
              <a:off x="822" y="2066"/>
              <a:ext cx="217" cy="633"/>
            </a:xfrm>
            <a:custGeom>
              <a:avLst/>
              <a:gdLst/>
              <a:ahLst/>
              <a:cxnLst>
                <a:cxn ang="0">
                  <a:pos x="0" y="632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216" y="0"/>
                </a:cxn>
              </a:cxnLst>
              <a:rect l="0" t="0" r="r" b="b"/>
              <a:pathLst>
                <a:path w="21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1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48" name="Freeform 28"/>
            <p:cNvSpPr>
              <a:spLocks/>
            </p:cNvSpPr>
            <p:nvPr/>
          </p:nvSpPr>
          <p:spPr bwMode="auto">
            <a:xfrm>
              <a:off x="798" y="2698"/>
              <a:ext cx="19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192" y="0"/>
                </a:cxn>
              </a:cxnLst>
              <a:rect l="0" t="0" r="r" b="b"/>
              <a:pathLst>
                <a:path w="193" h="1">
                  <a:moveTo>
                    <a:pt x="0" y="0"/>
                  </a:moveTo>
                  <a:lnTo>
                    <a:pt x="144" y="0"/>
                  </a:lnTo>
                  <a:lnTo>
                    <a:pt x="192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49" name="Rectangle 29"/>
            <p:cNvSpPr>
              <a:spLocks noChangeArrowheads="1"/>
            </p:cNvSpPr>
            <p:nvPr/>
          </p:nvSpPr>
          <p:spPr bwMode="auto">
            <a:xfrm>
              <a:off x="662" y="2514"/>
              <a:ext cx="128" cy="3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50" name="Line 30"/>
            <p:cNvSpPr>
              <a:spLocks noChangeShapeType="1"/>
            </p:cNvSpPr>
            <p:nvPr/>
          </p:nvSpPr>
          <p:spPr bwMode="auto">
            <a:xfrm>
              <a:off x="806" y="2698"/>
              <a:ext cx="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51" name="Rectangle 31"/>
            <p:cNvSpPr>
              <a:spLocks noChangeArrowheads="1"/>
            </p:cNvSpPr>
            <p:nvPr/>
          </p:nvSpPr>
          <p:spPr bwMode="auto">
            <a:xfrm>
              <a:off x="613" y="2638"/>
              <a:ext cx="239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dirty="0">
                  <a:solidFill>
                    <a:schemeClr val="tx1"/>
                  </a:solidFill>
                  <a:latin typeface="Verdana" charset="0"/>
                </a:rPr>
                <a:t>PC</a:t>
              </a:r>
            </a:p>
          </p:txBody>
        </p:sp>
        <p:sp>
          <p:nvSpPr>
            <p:cNvPr id="1310752" name="Freeform 32"/>
            <p:cNvSpPr>
              <a:spLocks/>
            </p:cNvSpPr>
            <p:nvPr/>
          </p:nvSpPr>
          <p:spPr bwMode="auto">
            <a:xfrm>
              <a:off x="702" y="2826"/>
              <a:ext cx="49" cy="49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4" y="0"/>
                </a:cxn>
                <a:cxn ang="0">
                  <a:pos x="48" y="48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53" name="Rectangle 33"/>
            <p:cNvSpPr>
              <a:spLocks noChangeArrowheads="1"/>
            </p:cNvSpPr>
            <p:nvPr/>
          </p:nvSpPr>
          <p:spPr bwMode="auto">
            <a:xfrm>
              <a:off x="997" y="2601"/>
              <a:ext cx="472" cy="5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54" name="Rectangle 34"/>
            <p:cNvSpPr>
              <a:spLocks noChangeArrowheads="1"/>
            </p:cNvSpPr>
            <p:nvPr/>
          </p:nvSpPr>
          <p:spPr bwMode="auto">
            <a:xfrm>
              <a:off x="964" y="2599"/>
              <a:ext cx="33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addr</a:t>
              </a:r>
            </a:p>
          </p:txBody>
        </p:sp>
        <p:sp>
          <p:nvSpPr>
            <p:cNvPr id="1310755" name="Rectangle 35"/>
            <p:cNvSpPr>
              <a:spLocks noChangeArrowheads="1"/>
            </p:cNvSpPr>
            <p:nvPr/>
          </p:nvSpPr>
          <p:spPr bwMode="auto">
            <a:xfrm>
              <a:off x="1198" y="2713"/>
              <a:ext cx="289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inst</a:t>
              </a:r>
            </a:p>
          </p:txBody>
        </p:sp>
        <p:sp>
          <p:nvSpPr>
            <p:cNvPr id="1310756" name="Rectangle 36"/>
            <p:cNvSpPr>
              <a:spLocks noChangeArrowheads="1"/>
            </p:cNvSpPr>
            <p:nvPr/>
          </p:nvSpPr>
          <p:spPr bwMode="auto">
            <a:xfrm>
              <a:off x="955" y="2871"/>
              <a:ext cx="566" cy="3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Inst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Memory</a:t>
              </a:r>
            </a:p>
          </p:txBody>
        </p:sp>
        <p:sp>
          <p:nvSpPr>
            <p:cNvPr id="1310757" name="Rectangle 37"/>
            <p:cNvSpPr>
              <a:spLocks noChangeArrowheads="1"/>
            </p:cNvSpPr>
            <p:nvPr/>
          </p:nvSpPr>
          <p:spPr bwMode="auto">
            <a:xfrm>
              <a:off x="732" y="1703"/>
              <a:ext cx="29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0x4</a:t>
              </a:r>
            </a:p>
          </p:txBody>
        </p:sp>
        <p:sp>
          <p:nvSpPr>
            <p:cNvPr id="1310758" name="Line 38"/>
            <p:cNvSpPr>
              <a:spLocks noChangeShapeType="1"/>
            </p:cNvSpPr>
            <p:nvPr/>
          </p:nvSpPr>
          <p:spPr bwMode="auto">
            <a:xfrm>
              <a:off x="1001" y="1777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59" name="Freeform 39"/>
            <p:cNvSpPr>
              <a:spLocks/>
            </p:cNvSpPr>
            <p:nvPr/>
          </p:nvSpPr>
          <p:spPr bwMode="auto">
            <a:xfrm>
              <a:off x="1045" y="1729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60" name="Rectangle 40"/>
            <p:cNvSpPr>
              <a:spLocks noChangeArrowheads="1"/>
            </p:cNvSpPr>
            <p:nvPr/>
          </p:nvSpPr>
          <p:spPr bwMode="auto">
            <a:xfrm>
              <a:off x="1059" y="1847"/>
              <a:ext cx="268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chemeClr val="tx1"/>
                  </a:solidFill>
                  <a:latin typeface="Verdana" charset="0"/>
                </a:rPr>
                <a:t>Add</a:t>
              </a:r>
            </a:p>
          </p:txBody>
        </p:sp>
        <p:grpSp>
          <p:nvGrpSpPr>
            <p:cNvPr id="4" name="Group 41"/>
            <p:cNvGrpSpPr>
              <a:grpSpLocks/>
            </p:cNvGrpSpPr>
            <p:nvPr/>
          </p:nvGrpSpPr>
          <p:grpSpPr bwMode="auto">
            <a:xfrm>
              <a:off x="3120" y="1694"/>
              <a:ext cx="904" cy="327"/>
              <a:chOff x="2376" y="1413"/>
              <a:chExt cx="904" cy="327"/>
            </a:xfrm>
          </p:grpSpPr>
          <p:sp>
            <p:nvSpPr>
              <p:cNvPr id="1310762" name="Freeform 42"/>
              <p:cNvSpPr>
                <a:spLocks/>
              </p:cNvSpPr>
              <p:nvPr/>
            </p:nvSpPr>
            <p:spPr bwMode="auto">
              <a:xfrm>
                <a:off x="2934" y="1451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0763" name="Rectangle 43"/>
              <p:cNvSpPr>
                <a:spLocks noChangeArrowheads="1"/>
              </p:cNvSpPr>
              <p:nvPr/>
            </p:nvSpPr>
            <p:spPr bwMode="auto">
              <a:xfrm>
                <a:off x="2376" y="1413"/>
                <a:ext cx="496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 smtClean="0">
                    <a:solidFill>
                      <a:schemeClr val="tx1"/>
                    </a:solidFill>
                    <a:latin typeface="Verdana" charset="0"/>
                  </a:rPr>
                  <a:t>bubble</a:t>
                </a:r>
                <a:endParaRPr lang="en-US" sz="1400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1310764" name="Line 44"/>
              <p:cNvSpPr>
                <a:spLocks noChangeShapeType="1"/>
              </p:cNvSpPr>
              <p:nvPr/>
            </p:nvSpPr>
            <p:spPr bwMode="auto">
              <a:xfrm>
                <a:off x="3080" y="1587"/>
                <a:ext cx="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0765" name="Line 45"/>
              <p:cNvSpPr>
                <a:spLocks noChangeShapeType="1"/>
              </p:cNvSpPr>
              <p:nvPr/>
            </p:nvSpPr>
            <p:spPr bwMode="auto">
              <a:xfrm>
                <a:off x="2856" y="1515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10766" name="Rectangle 46"/>
            <p:cNvSpPr>
              <a:spLocks noChangeArrowheads="1"/>
            </p:cNvSpPr>
            <p:nvPr/>
          </p:nvSpPr>
          <p:spPr bwMode="auto">
            <a:xfrm>
              <a:off x="2296" y="2647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67" name="Freeform 47"/>
            <p:cNvSpPr>
              <a:spLocks/>
            </p:cNvSpPr>
            <p:nvPr/>
          </p:nvSpPr>
          <p:spPr bwMode="auto">
            <a:xfrm>
              <a:off x="2329" y="2901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68" name="Rectangle 48"/>
            <p:cNvSpPr>
              <a:spLocks noChangeArrowheads="1"/>
            </p:cNvSpPr>
            <p:nvPr/>
          </p:nvSpPr>
          <p:spPr bwMode="auto">
            <a:xfrm>
              <a:off x="2257" y="2714"/>
              <a:ext cx="221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IR</a:t>
              </a:r>
            </a:p>
          </p:txBody>
        </p:sp>
        <p:sp>
          <p:nvSpPr>
            <p:cNvPr id="1310769" name="Text Box 49"/>
            <p:cNvSpPr txBox="1">
              <a:spLocks noChangeArrowheads="1"/>
            </p:cNvSpPr>
            <p:nvPr/>
          </p:nvSpPr>
          <p:spPr bwMode="auto">
            <a:xfrm>
              <a:off x="4004" y="1522"/>
              <a:ext cx="177" cy="17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E</a:t>
              </a:r>
            </a:p>
          </p:txBody>
        </p:sp>
        <p:sp>
          <p:nvSpPr>
            <p:cNvPr id="1310770" name="Text Box 50"/>
            <p:cNvSpPr txBox="1">
              <a:spLocks noChangeArrowheads="1"/>
            </p:cNvSpPr>
            <p:nvPr/>
          </p:nvSpPr>
          <p:spPr bwMode="auto">
            <a:xfrm>
              <a:off x="4860" y="1517"/>
              <a:ext cx="197" cy="17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M</a:t>
              </a:r>
            </a:p>
          </p:txBody>
        </p:sp>
        <p:sp>
          <p:nvSpPr>
            <p:cNvPr id="1310771" name="Line 51"/>
            <p:cNvSpPr>
              <a:spLocks noChangeShapeType="1"/>
            </p:cNvSpPr>
            <p:nvPr/>
          </p:nvSpPr>
          <p:spPr bwMode="auto">
            <a:xfrm flipV="1">
              <a:off x="2411" y="2810"/>
              <a:ext cx="46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72" name="Line 52"/>
            <p:cNvSpPr>
              <a:spLocks noChangeShapeType="1"/>
            </p:cNvSpPr>
            <p:nvPr/>
          </p:nvSpPr>
          <p:spPr bwMode="auto">
            <a:xfrm>
              <a:off x="1470" y="2812"/>
              <a:ext cx="81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73" name="Freeform 53"/>
            <p:cNvSpPr>
              <a:spLocks/>
            </p:cNvSpPr>
            <p:nvPr/>
          </p:nvSpPr>
          <p:spPr bwMode="auto">
            <a:xfrm>
              <a:off x="934" y="1106"/>
              <a:ext cx="169" cy="497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240"/>
                </a:cxn>
                <a:cxn ang="0">
                  <a:pos x="144" y="288"/>
                </a:cxn>
                <a:cxn ang="0">
                  <a:pos x="144" y="0"/>
                </a:cxn>
                <a:cxn ang="0">
                  <a:pos x="0" y="48"/>
                </a:cxn>
              </a:cxnLst>
              <a:rect l="0" t="0" r="r" b="b"/>
              <a:pathLst>
                <a:path w="145" h="289">
                  <a:moveTo>
                    <a:pt x="0" y="48"/>
                  </a:moveTo>
                  <a:lnTo>
                    <a:pt x="0" y="240"/>
                  </a:lnTo>
                  <a:lnTo>
                    <a:pt x="144" y="288"/>
                  </a:lnTo>
                  <a:lnTo>
                    <a:pt x="144" y="0"/>
                  </a:lnTo>
                  <a:lnTo>
                    <a:pt x="0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74" name="Freeform 54"/>
            <p:cNvSpPr>
              <a:spLocks/>
            </p:cNvSpPr>
            <p:nvPr/>
          </p:nvSpPr>
          <p:spPr bwMode="auto">
            <a:xfrm>
              <a:off x="424" y="1359"/>
              <a:ext cx="517" cy="1327"/>
            </a:xfrm>
            <a:custGeom>
              <a:avLst/>
              <a:gdLst/>
              <a:ahLst/>
              <a:cxnLst>
                <a:cxn ang="0">
                  <a:pos x="517" y="0"/>
                </a:cxn>
                <a:cxn ang="0">
                  <a:pos x="0" y="0"/>
                </a:cxn>
                <a:cxn ang="0">
                  <a:pos x="0" y="1231"/>
                </a:cxn>
                <a:cxn ang="0">
                  <a:pos x="227" y="1231"/>
                </a:cxn>
              </a:cxnLst>
              <a:rect l="0" t="0" r="r" b="b"/>
              <a:pathLst>
                <a:path w="517" h="1231">
                  <a:moveTo>
                    <a:pt x="517" y="0"/>
                  </a:moveTo>
                  <a:lnTo>
                    <a:pt x="0" y="0"/>
                  </a:lnTo>
                  <a:lnTo>
                    <a:pt x="0" y="1231"/>
                  </a:lnTo>
                  <a:lnTo>
                    <a:pt x="227" y="1231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55"/>
            <p:cNvGrpSpPr>
              <a:grpSpLocks/>
            </p:cNvGrpSpPr>
            <p:nvPr/>
          </p:nvGrpSpPr>
          <p:grpSpPr bwMode="auto">
            <a:xfrm>
              <a:off x="2375" y="1389"/>
              <a:ext cx="385" cy="241"/>
              <a:chOff x="2375" y="1063"/>
              <a:chExt cx="385" cy="241"/>
            </a:xfrm>
          </p:grpSpPr>
          <p:sp>
            <p:nvSpPr>
              <p:cNvPr id="1310776" name="Freeform 56"/>
              <p:cNvSpPr>
                <a:spLocks/>
              </p:cNvSpPr>
              <p:nvPr/>
            </p:nvSpPr>
            <p:spPr bwMode="auto">
              <a:xfrm rot="-5400000">
                <a:off x="2447" y="991"/>
                <a:ext cx="241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48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0" y="288"/>
                  </a:cxn>
                  <a:cxn ang="0">
                    <a:pos x="240" y="96"/>
                  </a:cxn>
                  <a:cxn ang="0">
                    <a:pos x="0" y="0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0777" name="Rectangle 57"/>
              <p:cNvSpPr>
                <a:spLocks noChangeArrowheads="1"/>
              </p:cNvSpPr>
              <p:nvPr/>
            </p:nvSpPr>
            <p:spPr bwMode="auto">
              <a:xfrm>
                <a:off x="2421" y="1103"/>
                <a:ext cx="299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Add</a:t>
                </a:r>
              </a:p>
            </p:txBody>
          </p:sp>
        </p:grpSp>
        <p:sp>
          <p:nvSpPr>
            <p:cNvPr id="1310778" name="Freeform 58"/>
            <p:cNvSpPr>
              <a:spLocks/>
            </p:cNvSpPr>
            <p:nvPr/>
          </p:nvSpPr>
          <p:spPr bwMode="auto">
            <a:xfrm>
              <a:off x="1088" y="1193"/>
              <a:ext cx="1482" cy="201"/>
            </a:xfrm>
            <a:custGeom>
              <a:avLst/>
              <a:gdLst/>
              <a:ahLst/>
              <a:cxnLst>
                <a:cxn ang="0">
                  <a:pos x="1387" y="150"/>
                </a:cxn>
                <a:cxn ang="0">
                  <a:pos x="1387" y="0"/>
                </a:cxn>
                <a:cxn ang="0">
                  <a:pos x="0" y="0"/>
                </a:cxn>
              </a:cxnLst>
              <a:rect l="0" t="0" r="r" b="b"/>
              <a:pathLst>
                <a:path w="1387" h="150">
                  <a:moveTo>
                    <a:pt x="1387" y="150"/>
                  </a:moveTo>
                  <a:lnTo>
                    <a:pt x="1387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79" name="Freeform 59"/>
            <p:cNvSpPr>
              <a:spLocks/>
            </p:cNvSpPr>
            <p:nvPr/>
          </p:nvSpPr>
          <p:spPr bwMode="auto">
            <a:xfrm>
              <a:off x="823" y="1625"/>
              <a:ext cx="1628" cy="837"/>
            </a:xfrm>
            <a:custGeom>
              <a:avLst/>
              <a:gdLst/>
              <a:ahLst/>
              <a:cxnLst>
                <a:cxn ang="0">
                  <a:pos x="0" y="139"/>
                </a:cxn>
                <a:cxn ang="0">
                  <a:pos x="832" y="139"/>
                </a:cxn>
                <a:cxn ang="0">
                  <a:pos x="832" y="0"/>
                </a:cxn>
              </a:cxnLst>
              <a:rect l="0" t="0" r="r" b="b"/>
              <a:pathLst>
                <a:path w="832" h="139">
                  <a:moveTo>
                    <a:pt x="0" y="139"/>
                  </a:moveTo>
                  <a:lnTo>
                    <a:pt x="832" y="139"/>
                  </a:lnTo>
                  <a:lnTo>
                    <a:pt x="832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80" name="AutoShape 60"/>
            <p:cNvSpPr>
              <a:spLocks noChangeArrowheads="1"/>
            </p:cNvSpPr>
            <p:nvPr/>
          </p:nvSpPr>
          <p:spPr bwMode="auto">
            <a:xfrm>
              <a:off x="2832" y="2009"/>
              <a:ext cx="683" cy="309"/>
            </a:xfrm>
            <a:prstGeom prst="star16">
              <a:avLst>
                <a:gd name="adj" fmla="val 37500"/>
              </a:avLst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Jump?</a:t>
              </a:r>
            </a:p>
          </p:txBody>
        </p:sp>
        <p:sp>
          <p:nvSpPr>
            <p:cNvPr id="1310781" name="Line 61"/>
            <p:cNvSpPr>
              <a:spLocks noChangeShapeType="1"/>
            </p:cNvSpPr>
            <p:nvPr/>
          </p:nvSpPr>
          <p:spPr bwMode="auto">
            <a:xfrm>
              <a:off x="2663" y="2144"/>
              <a:ext cx="20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82" name="Line 62"/>
            <p:cNvSpPr>
              <a:spLocks noChangeShapeType="1"/>
            </p:cNvSpPr>
            <p:nvPr/>
          </p:nvSpPr>
          <p:spPr bwMode="auto">
            <a:xfrm rot="-5400000">
              <a:off x="2510" y="1775"/>
              <a:ext cx="2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83" name="Freeform 63"/>
            <p:cNvSpPr>
              <a:spLocks/>
            </p:cNvSpPr>
            <p:nvPr/>
          </p:nvSpPr>
          <p:spPr bwMode="auto">
            <a:xfrm>
              <a:off x="1112" y="1296"/>
              <a:ext cx="2032" cy="1388"/>
            </a:xfrm>
            <a:custGeom>
              <a:avLst/>
              <a:gdLst/>
              <a:ahLst/>
              <a:cxnLst>
                <a:cxn ang="0">
                  <a:pos x="2032" y="1316"/>
                </a:cxn>
                <a:cxn ang="0">
                  <a:pos x="2032" y="971"/>
                </a:cxn>
                <a:cxn ang="0">
                  <a:pos x="642" y="964"/>
                </a:cxn>
                <a:cxn ang="0">
                  <a:pos x="642" y="0"/>
                </a:cxn>
                <a:cxn ang="0">
                  <a:pos x="0" y="0"/>
                </a:cxn>
              </a:cxnLst>
              <a:rect l="0" t="0" r="r" b="b"/>
              <a:pathLst>
                <a:path w="2032" h="1316">
                  <a:moveTo>
                    <a:pt x="2032" y="1316"/>
                  </a:moveTo>
                  <a:lnTo>
                    <a:pt x="2032" y="971"/>
                  </a:lnTo>
                  <a:lnTo>
                    <a:pt x="642" y="964"/>
                  </a:lnTo>
                  <a:lnTo>
                    <a:pt x="642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84" name="Rectangle 64"/>
            <p:cNvSpPr>
              <a:spLocks noChangeArrowheads="1"/>
            </p:cNvSpPr>
            <p:nvPr/>
          </p:nvSpPr>
          <p:spPr bwMode="auto">
            <a:xfrm>
              <a:off x="714" y="762"/>
              <a:ext cx="1555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charset="0"/>
                </a:rPr>
                <a:t>PCSrc</a:t>
              </a:r>
              <a:r>
                <a:rPr lang="en-US" sz="1200">
                  <a:solidFill>
                    <a:schemeClr val="bg2"/>
                  </a:solidFill>
                  <a:latin typeface="Verdana" charset="0"/>
                </a:rPr>
                <a:t> (pc+4 / jabs / rind/ br)</a:t>
              </a:r>
            </a:p>
          </p:txBody>
        </p:sp>
        <p:sp>
          <p:nvSpPr>
            <p:cNvPr id="1310785" name="Line 65"/>
            <p:cNvSpPr>
              <a:spLocks noChangeShapeType="1"/>
            </p:cNvSpPr>
            <p:nvPr/>
          </p:nvSpPr>
          <p:spPr bwMode="auto">
            <a:xfrm>
              <a:off x="1016" y="896"/>
              <a:ext cx="0" cy="25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86" name="Oval 66"/>
            <p:cNvSpPr>
              <a:spLocks noChangeArrowheads="1"/>
            </p:cNvSpPr>
            <p:nvPr/>
          </p:nvSpPr>
          <p:spPr bwMode="auto">
            <a:xfrm>
              <a:off x="1872" y="1680"/>
              <a:ext cx="264" cy="1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87" name="Line 67"/>
            <p:cNvSpPr>
              <a:spLocks noChangeShapeType="1"/>
            </p:cNvSpPr>
            <p:nvPr/>
          </p:nvSpPr>
          <p:spPr bwMode="auto">
            <a:xfrm flipV="1">
              <a:off x="1920" y="1776"/>
              <a:ext cx="0" cy="39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88" name="Freeform 68"/>
            <p:cNvSpPr>
              <a:spLocks/>
            </p:cNvSpPr>
            <p:nvPr/>
          </p:nvSpPr>
          <p:spPr bwMode="auto">
            <a:xfrm>
              <a:off x="2064" y="1776"/>
              <a:ext cx="576" cy="288"/>
            </a:xfrm>
            <a:custGeom>
              <a:avLst/>
              <a:gdLst/>
              <a:ahLst/>
              <a:cxnLst>
                <a:cxn ang="0">
                  <a:pos x="576" y="240"/>
                </a:cxn>
                <a:cxn ang="0">
                  <a:pos x="0" y="240"/>
                </a:cxn>
                <a:cxn ang="0">
                  <a:pos x="0" y="0"/>
                </a:cxn>
              </a:cxnLst>
              <a:rect l="0" t="0" r="r" b="b"/>
              <a:pathLst>
                <a:path w="576" h="240">
                  <a:moveTo>
                    <a:pt x="576" y="240"/>
                  </a:moveTo>
                  <a:lnTo>
                    <a:pt x="0" y="24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89" name="Freeform 69"/>
            <p:cNvSpPr>
              <a:spLocks/>
            </p:cNvSpPr>
            <p:nvPr/>
          </p:nvSpPr>
          <p:spPr bwMode="auto">
            <a:xfrm>
              <a:off x="1104" y="1392"/>
              <a:ext cx="912" cy="288"/>
            </a:xfrm>
            <a:custGeom>
              <a:avLst/>
              <a:gdLst/>
              <a:ahLst/>
              <a:cxnLst>
                <a:cxn ang="0">
                  <a:pos x="912" y="240"/>
                </a:cxn>
                <a:cxn ang="0">
                  <a:pos x="912" y="0"/>
                </a:cxn>
                <a:cxn ang="0">
                  <a:pos x="0" y="0"/>
                </a:cxn>
              </a:cxnLst>
              <a:rect l="0" t="0" r="r" b="b"/>
              <a:pathLst>
                <a:path w="912" h="240">
                  <a:moveTo>
                    <a:pt x="912" y="240"/>
                  </a:moveTo>
                  <a:lnTo>
                    <a:pt x="912" y="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3" name="Oval 72"/>
          <p:cNvSpPr/>
          <p:nvPr/>
        </p:nvSpPr>
        <p:spPr bwMode="auto">
          <a:xfrm>
            <a:off x="3705225" y="1184275"/>
            <a:ext cx="76200" cy="762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124200" y="3352800"/>
            <a:ext cx="379413" cy="482600"/>
            <a:chOff x="3124200" y="3352800"/>
            <a:chExt cx="379413" cy="482600"/>
          </a:xfrm>
        </p:grpSpPr>
        <p:sp>
          <p:nvSpPr>
            <p:cNvPr id="74" name="Rectangle 97"/>
            <p:cNvSpPr>
              <a:spLocks noChangeArrowheads="1"/>
            </p:cNvSpPr>
            <p:nvPr/>
          </p:nvSpPr>
          <p:spPr bwMode="auto">
            <a:xfrm>
              <a:off x="3276600" y="3352800"/>
              <a:ext cx="173038" cy="482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76" name="Rectangle 31"/>
            <p:cNvSpPr>
              <a:spLocks noChangeArrowheads="1"/>
            </p:cNvSpPr>
            <p:nvPr/>
          </p:nvSpPr>
          <p:spPr bwMode="auto">
            <a:xfrm>
              <a:off x="3124200" y="3505200"/>
              <a:ext cx="379413" cy="2714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dirty="0">
                  <a:solidFill>
                    <a:schemeClr val="tx1"/>
                  </a:solidFill>
                  <a:latin typeface="Verdana" charset="0"/>
                </a:rPr>
                <a:t>PC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37705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1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27" grpId="0" autoUpdateAnimBg="0"/>
      <p:bldP spid="131072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174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Pipelining Jumps</a:t>
            </a:r>
          </a:p>
        </p:txBody>
      </p:sp>
      <p:sp>
        <p:nvSpPr>
          <p:cNvPr id="8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3DDF-9BA6-3343-B209-AC306CBD29A2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11746" name="Oval 2"/>
          <p:cNvSpPr>
            <a:spLocks noChangeArrowheads="1"/>
          </p:cNvSpPr>
          <p:nvPr/>
        </p:nvSpPr>
        <p:spPr bwMode="auto">
          <a:xfrm>
            <a:off x="2908300" y="3800475"/>
            <a:ext cx="508000" cy="711200"/>
          </a:xfrm>
          <a:prstGeom prst="ellipse">
            <a:avLst/>
          </a:prstGeom>
          <a:solidFill>
            <a:srgbClr val="CFBDC8"/>
          </a:solidFill>
          <a:ln w="9525">
            <a:solidFill>
              <a:srgbClr val="B69CAC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31800" y="5149850"/>
            <a:ext cx="3433763" cy="1187450"/>
            <a:chOff x="272" y="3402"/>
            <a:chExt cx="2163" cy="748"/>
          </a:xfrm>
        </p:grpSpPr>
        <p:sp>
          <p:nvSpPr>
            <p:cNvPr id="1311749" name="Rectangle 5"/>
            <p:cNvSpPr>
              <a:spLocks noChangeArrowheads="1"/>
            </p:cNvSpPr>
            <p:nvPr/>
          </p:nvSpPr>
          <p:spPr bwMode="auto">
            <a:xfrm>
              <a:off x="272" y="3402"/>
              <a:ext cx="1657" cy="7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I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1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	096	ADD 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chemeClr val="accent2"/>
                  </a:solidFill>
                  <a:latin typeface="Verdana" charset="0"/>
                </a:rPr>
                <a:t>I</a:t>
              </a:r>
              <a:r>
                <a:rPr lang="en-US" sz="1800" baseline="-25000">
                  <a:solidFill>
                    <a:schemeClr val="accent2"/>
                  </a:solidFill>
                  <a:latin typeface="Verdana" charset="0"/>
                </a:rPr>
                <a:t>2</a:t>
              </a:r>
              <a:r>
                <a:rPr lang="en-US" sz="1800">
                  <a:solidFill>
                    <a:schemeClr val="accent2"/>
                  </a:solidFill>
                  <a:latin typeface="Verdana" charset="0"/>
                </a:rPr>
                <a:t>	100	J 304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I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3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	104	ADD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I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4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	304	ADD</a:t>
              </a:r>
            </a:p>
          </p:txBody>
        </p:sp>
        <p:sp>
          <p:nvSpPr>
            <p:cNvPr id="1311750" name="Line 6"/>
            <p:cNvSpPr>
              <a:spLocks noChangeShapeType="1"/>
            </p:cNvSpPr>
            <p:nvPr/>
          </p:nvSpPr>
          <p:spPr bwMode="auto">
            <a:xfrm flipV="1">
              <a:off x="843" y="3860"/>
              <a:ext cx="1100" cy="1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751" name="Rectangle 7"/>
            <p:cNvSpPr>
              <a:spLocks noChangeArrowheads="1"/>
            </p:cNvSpPr>
            <p:nvPr/>
          </p:nvSpPr>
          <p:spPr bwMode="auto">
            <a:xfrm>
              <a:off x="2050" y="3727"/>
              <a:ext cx="385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i="1">
                  <a:solidFill>
                    <a:srgbClr val="FF0000"/>
                  </a:solidFill>
                  <a:latin typeface="Verdana" charset="0"/>
                </a:rPr>
                <a:t>kill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919163" y="2963863"/>
            <a:ext cx="5745162" cy="1781175"/>
            <a:chOff x="579" y="2025"/>
            <a:chExt cx="3619" cy="1122"/>
          </a:xfrm>
        </p:grpSpPr>
        <p:sp>
          <p:nvSpPr>
            <p:cNvPr id="1311753" name="Text Box 9"/>
            <p:cNvSpPr txBox="1">
              <a:spLocks noChangeArrowheads="1"/>
            </p:cNvSpPr>
            <p:nvPr/>
          </p:nvSpPr>
          <p:spPr bwMode="auto">
            <a:xfrm>
              <a:off x="2252" y="2974"/>
              <a:ext cx="197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I</a:t>
              </a:r>
              <a:r>
                <a:rPr lang="en-US" sz="1200" i="1" baseline="-25000">
                  <a:solidFill>
                    <a:schemeClr val="tx1"/>
                  </a:solidFill>
                  <a:latin typeface="Verdana" charset="0"/>
                </a:rPr>
                <a:t>2</a:t>
              </a:r>
            </a:p>
          </p:txBody>
        </p:sp>
        <p:sp>
          <p:nvSpPr>
            <p:cNvPr id="1311754" name="Text Box 10"/>
            <p:cNvSpPr txBox="1">
              <a:spLocks noChangeArrowheads="1"/>
            </p:cNvSpPr>
            <p:nvPr/>
          </p:nvSpPr>
          <p:spPr bwMode="auto">
            <a:xfrm>
              <a:off x="4001" y="2025"/>
              <a:ext cx="197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I</a:t>
              </a:r>
              <a:r>
                <a:rPr lang="en-US" sz="1200" i="1" baseline="-25000">
                  <a:solidFill>
                    <a:schemeClr val="tx1"/>
                  </a:solidFill>
                  <a:latin typeface="Verdana" charset="0"/>
                </a:rPr>
                <a:t>1</a:t>
              </a:r>
              <a:endParaRPr lang="en-US" sz="1200" i="1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311755" name="Text Box 11"/>
            <p:cNvSpPr txBox="1">
              <a:spLocks noChangeArrowheads="1"/>
            </p:cNvSpPr>
            <p:nvPr/>
          </p:nvSpPr>
          <p:spPr bwMode="auto">
            <a:xfrm>
              <a:off x="579" y="2884"/>
              <a:ext cx="299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104</a:t>
              </a:r>
            </a:p>
          </p:txBody>
        </p:sp>
      </p:grpSp>
      <p:sp>
        <p:nvSpPr>
          <p:cNvPr id="1311756" name="Freeform 12"/>
          <p:cNvSpPr>
            <a:spLocks/>
          </p:cNvSpPr>
          <p:nvPr/>
        </p:nvSpPr>
        <p:spPr bwMode="auto">
          <a:xfrm>
            <a:off x="1757363" y="2111375"/>
            <a:ext cx="492125" cy="647700"/>
          </a:xfrm>
          <a:custGeom>
            <a:avLst/>
            <a:gdLst/>
            <a:ahLst/>
            <a:cxnLst>
              <a:cxn ang="0">
                <a:pos x="181" y="393"/>
              </a:cxn>
              <a:cxn ang="0">
                <a:pos x="445" y="393"/>
              </a:cxn>
              <a:cxn ang="0">
                <a:pos x="445" y="0"/>
              </a:cxn>
              <a:cxn ang="0">
                <a:pos x="0" y="0"/>
              </a:cxn>
            </a:cxnLst>
            <a:rect l="0" t="0" r="r" b="b"/>
            <a:pathLst>
              <a:path w="445" h="393">
                <a:moveTo>
                  <a:pt x="181" y="393"/>
                </a:moveTo>
                <a:lnTo>
                  <a:pt x="445" y="393"/>
                </a:lnTo>
                <a:lnTo>
                  <a:pt x="445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57" name="AutoShape 13"/>
          <p:cNvSpPr>
            <a:spLocks noChangeArrowheads="1"/>
          </p:cNvSpPr>
          <p:nvPr/>
        </p:nvSpPr>
        <p:spPr bwMode="auto">
          <a:xfrm>
            <a:off x="4386263" y="3832225"/>
            <a:ext cx="2957512" cy="944563"/>
          </a:xfrm>
          <a:prstGeom prst="star16">
            <a:avLst>
              <a:gd name="adj" fmla="val 44537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58" name="Freeform 14"/>
          <p:cNvSpPr>
            <a:spLocks/>
          </p:cNvSpPr>
          <p:nvPr/>
        </p:nvSpPr>
        <p:spPr bwMode="auto">
          <a:xfrm flipH="1">
            <a:off x="3668713" y="1250950"/>
            <a:ext cx="74612" cy="26558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84"/>
              </a:cxn>
            </a:cxnLst>
            <a:rect l="0" t="0" r="r" b="b"/>
            <a:pathLst>
              <a:path w="1" h="1585">
                <a:moveTo>
                  <a:pt x="0" y="0"/>
                </a:moveTo>
                <a:lnTo>
                  <a:pt x="0" y="1584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59" name="Freeform 15"/>
          <p:cNvSpPr>
            <a:spLocks/>
          </p:cNvSpPr>
          <p:nvPr/>
        </p:nvSpPr>
        <p:spPr bwMode="auto">
          <a:xfrm>
            <a:off x="1136650" y="1335088"/>
            <a:ext cx="2609850" cy="2355850"/>
          </a:xfrm>
          <a:custGeom>
            <a:avLst/>
            <a:gdLst/>
            <a:ahLst/>
            <a:cxnLst>
              <a:cxn ang="0">
                <a:pos x="856" y="0"/>
              </a:cxn>
              <a:cxn ang="0">
                <a:pos x="0" y="0"/>
              </a:cxn>
              <a:cxn ang="0">
                <a:pos x="0" y="1296"/>
              </a:cxn>
            </a:cxnLst>
            <a:rect l="0" t="0" r="r" b="b"/>
            <a:pathLst>
              <a:path w="857" h="1297">
                <a:moveTo>
                  <a:pt x="856" y="0"/>
                </a:moveTo>
                <a:lnTo>
                  <a:pt x="0" y="0"/>
                </a:lnTo>
                <a:lnTo>
                  <a:pt x="0" y="1296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60" name="Freeform 16"/>
          <p:cNvSpPr>
            <a:spLocks/>
          </p:cNvSpPr>
          <p:nvPr/>
        </p:nvSpPr>
        <p:spPr bwMode="auto">
          <a:xfrm>
            <a:off x="3717925" y="1336675"/>
            <a:ext cx="2236788" cy="11477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8" y="0"/>
              </a:cxn>
              <a:cxn ang="0">
                <a:pos x="1688" y="552"/>
              </a:cxn>
            </a:cxnLst>
            <a:rect l="0" t="0" r="r" b="b"/>
            <a:pathLst>
              <a:path w="1689" h="553">
                <a:moveTo>
                  <a:pt x="0" y="0"/>
                </a:moveTo>
                <a:lnTo>
                  <a:pt x="1688" y="0"/>
                </a:lnTo>
                <a:lnTo>
                  <a:pt x="1688" y="552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61" name="Rectangle 17"/>
          <p:cNvSpPr>
            <a:spLocks noChangeArrowheads="1"/>
          </p:cNvSpPr>
          <p:nvPr/>
        </p:nvSpPr>
        <p:spPr bwMode="auto">
          <a:xfrm>
            <a:off x="3702050" y="927100"/>
            <a:ext cx="652463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stall</a:t>
            </a:r>
          </a:p>
        </p:txBody>
      </p:sp>
      <p:sp>
        <p:nvSpPr>
          <p:cNvPr id="1311762" name="Rectangle 18"/>
          <p:cNvSpPr>
            <a:spLocks noChangeArrowheads="1"/>
          </p:cNvSpPr>
          <p:nvPr/>
        </p:nvSpPr>
        <p:spPr bwMode="auto">
          <a:xfrm>
            <a:off x="6402388" y="2433638"/>
            <a:ext cx="173037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63" name="Freeform 19"/>
          <p:cNvSpPr>
            <a:spLocks/>
          </p:cNvSpPr>
          <p:nvPr/>
        </p:nvSpPr>
        <p:spPr bwMode="auto">
          <a:xfrm>
            <a:off x="6454775" y="2836863"/>
            <a:ext cx="68263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64" name="Rectangle 20"/>
          <p:cNvSpPr>
            <a:spLocks noChangeArrowheads="1"/>
          </p:cNvSpPr>
          <p:nvPr/>
        </p:nvSpPr>
        <p:spPr bwMode="auto">
          <a:xfrm>
            <a:off x="7770813" y="2425700"/>
            <a:ext cx="173037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65" name="Freeform 21"/>
          <p:cNvSpPr>
            <a:spLocks/>
          </p:cNvSpPr>
          <p:nvPr/>
        </p:nvSpPr>
        <p:spPr bwMode="auto">
          <a:xfrm>
            <a:off x="7823200" y="2828925"/>
            <a:ext cx="68263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66" name="Freeform 22"/>
          <p:cNvSpPr>
            <a:spLocks/>
          </p:cNvSpPr>
          <p:nvPr/>
        </p:nvSpPr>
        <p:spPr bwMode="auto">
          <a:xfrm>
            <a:off x="4213225" y="2781300"/>
            <a:ext cx="1617663" cy="1381125"/>
          </a:xfrm>
          <a:custGeom>
            <a:avLst/>
            <a:gdLst/>
            <a:ahLst/>
            <a:cxnLst>
              <a:cxn ang="0">
                <a:pos x="0" y="1376"/>
              </a:cxn>
              <a:cxn ang="0">
                <a:pos x="0" y="0"/>
              </a:cxn>
              <a:cxn ang="0">
                <a:pos x="520" y="0"/>
              </a:cxn>
              <a:cxn ang="0">
                <a:pos x="1904" y="0"/>
              </a:cxn>
            </a:cxnLst>
            <a:rect l="0" t="0" r="r" b="b"/>
            <a:pathLst>
              <a:path w="1905" h="1377">
                <a:moveTo>
                  <a:pt x="0" y="1376"/>
                </a:moveTo>
                <a:lnTo>
                  <a:pt x="0" y="0"/>
                </a:lnTo>
                <a:lnTo>
                  <a:pt x="520" y="0"/>
                </a:lnTo>
                <a:lnTo>
                  <a:pt x="190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67" name="Line 23"/>
          <p:cNvSpPr>
            <a:spLocks noChangeShapeType="1"/>
          </p:cNvSpPr>
          <p:nvPr/>
        </p:nvSpPr>
        <p:spPr bwMode="auto">
          <a:xfrm>
            <a:off x="6607175" y="2700338"/>
            <a:ext cx="11477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68" name="Rectangle 24"/>
          <p:cNvSpPr>
            <a:spLocks noChangeArrowheads="1"/>
          </p:cNvSpPr>
          <p:nvPr/>
        </p:nvSpPr>
        <p:spPr bwMode="auto">
          <a:xfrm>
            <a:off x="6326188" y="2533650"/>
            <a:ext cx="379412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Verdana" charset="0"/>
              </a:rPr>
              <a:t>IR</a:t>
            </a:r>
          </a:p>
        </p:txBody>
      </p:sp>
      <p:sp>
        <p:nvSpPr>
          <p:cNvPr id="1311769" name="Rectangle 25"/>
          <p:cNvSpPr>
            <a:spLocks noChangeArrowheads="1"/>
          </p:cNvSpPr>
          <p:nvPr/>
        </p:nvSpPr>
        <p:spPr bwMode="auto">
          <a:xfrm>
            <a:off x="7681913" y="2525713"/>
            <a:ext cx="379412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Verdana" charset="0"/>
              </a:rPr>
              <a:t>IR</a:t>
            </a:r>
          </a:p>
        </p:txBody>
      </p:sp>
      <p:sp>
        <p:nvSpPr>
          <p:cNvPr id="1311770" name="Freeform 26"/>
          <p:cNvSpPr>
            <a:spLocks/>
          </p:cNvSpPr>
          <p:nvPr/>
        </p:nvSpPr>
        <p:spPr bwMode="auto">
          <a:xfrm>
            <a:off x="1304925" y="2990850"/>
            <a:ext cx="344488" cy="1004888"/>
          </a:xfrm>
          <a:custGeom>
            <a:avLst/>
            <a:gdLst/>
            <a:ahLst/>
            <a:cxnLst>
              <a:cxn ang="0">
                <a:pos x="0" y="632"/>
              </a:cxn>
              <a:cxn ang="0">
                <a:pos x="0" y="56"/>
              </a:cxn>
              <a:cxn ang="0">
                <a:pos x="0" y="0"/>
              </a:cxn>
              <a:cxn ang="0">
                <a:pos x="216" y="0"/>
              </a:cxn>
            </a:cxnLst>
            <a:rect l="0" t="0" r="r" b="b"/>
            <a:pathLst>
              <a:path w="217" h="633">
                <a:moveTo>
                  <a:pt x="0" y="632"/>
                </a:moveTo>
                <a:lnTo>
                  <a:pt x="0" y="56"/>
                </a:lnTo>
                <a:lnTo>
                  <a:pt x="0" y="0"/>
                </a:lnTo>
                <a:lnTo>
                  <a:pt x="2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71" name="Freeform 27"/>
          <p:cNvSpPr>
            <a:spLocks/>
          </p:cNvSpPr>
          <p:nvPr/>
        </p:nvSpPr>
        <p:spPr bwMode="auto">
          <a:xfrm>
            <a:off x="1266825" y="3994150"/>
            <a:ext cx="3063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0"/>
              </a:cxn>
              <a:cxn ang="0">
                <a:pos x="192" y="0"/>
              </a:cxn>
            </a:cxnLst>
            <a:rect l="0" t="0" r="r" b="b"/>
            <a:pathLst>
              <a:path w="193" h="1">
                <a:moveTo>
                  <a:pt x="0" y="0"/>
                </a:moveTo>
                <a:lnTo>
                  <a:pt x="144" y="0"/>
                </a:lnTo>
                <a:lnTo>
                  <a:pt x="19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72" name="Rectangle 28"/>
          <p:cNvSpPr>
            <a:spLocks noChangeArrowheads="1"/>
          </p:cNvSpPr>
          <p:nvPr/>
        </p:nvSpPr>
        <p:spPr bwMode="auto">
          <a:xfrm>
            <a:off x="1050925" y="3702050"/>
            <a:ext cx="203200" cy="584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73" name="Line 29"/>
          <p:cNvSpPr>
            <a:spLocks noChangeShapeType="1"/>
          </p:cNvSpPr>
          <p:nvPr/>
        </p:nvSpPr>
        <p:spPr bwMode="auto">
          <a:xfrm>
            <a:off x="1279525" y="3994150"/>
            <a:ext cx="5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74" name="Rectangle 30"/>
          <p:cNvSpPr>
            <a:spLocks noChangeArrowheads="1"/>
          </p:cNvSpPr>
          <p:nvPr/>
        </p:nvSpPr>
        <p:spPr bwMode="auto">
          <a:xfrm>
            <a:off x="973138" y="3898900"/>
            <a:ext cx="379412" cy="271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PC</a:t>
            </a:r>
          </a:p>
        </p:txBody>
      </p:sp>
      <p:sp>
        <p:nvSpPr>
          <p:cNvPr id="1311775" name="Freeform 31"/>
          <p:cNvSpPr>
            <a:spLocks/>
          </p:cNvSpPr>
          <p:nvPr/>
        </p:nvSpPr>
        <p:spPr bwMode="auto">
          <a:xfrm>
            <a:off x="1114425" y="4197350"/>
            <a:ext cx="77788" cy="7778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24" y="0"/>
              </a:cxn>
              <a:cxn ang="0">
                <a:pos x="48" y="48"/>
              </a:cxn>
            </a:cxnLst>
            <a:rect l="0" t="0" r="r" b="b"/>
            <a:pathLst>
              <a:path w="49" h="49">
                <a:moveTo>
                  <a:pt x="0" y="48"/>
                </a:moveTo>
                <a:lnTo>
                  <a:pt x="24" y="0"/>
                </a:lnTo>
                <a:lnTo>
                  <a:pt x="48" y="48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76" name="Rectangle 32"/>
          <p:cNvSpPr>
            <a:spLocks noChangeArrowheads="1"/>
          </p:cNvSpPr>
          <p:nvPr/>
        </p:nvSpPr>
        <p:spPr bwMode="auto">
          <a:xfrm>
            <a:off x="1582738" y="3840163"/>
            <a:ext cx="749300" cy="927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77" name="Rectangle 33"/>
          <p:cNvSpPr>
            <a:spLocks noChangeArrowheads="1"/>
          </p:cNvSpPr>
          <p:nvPr/>
        </p:nvSpPr>
        <p:spPr bwMode="auto">
          <a:xfrm>
            <a:off x="1530350" y="3836988"/>
            <a:ext cx="52705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addr</a:t>
            </a:r>
          </a:p>
        </p:txBody>
      </p:sp>
      <p:sp>
        <p:nvSpPr>
          <p:cNvPr id="1311778" name="Rectangle 34"/>
          <p:cNvSpPr>
            <a:spLocks noChangeArrowheads="1"/>
          </p:cNvSpPr>
          <p:nvPr/>
        </p:nvSpPr>
        <p:spPr bwMode="auto">
          <a:xfrm>
            <a:off x="1901825" y="4017963"/>
            <a:ext cx="458788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inst</a:t>
            </a:r>
          </a:p>
        </p:txBody>
      </p:sp>
      <p:sp>
        <p:nvSpPr>
          <p:cNvPr id="1311779" name="Rectangle 35"/>
          <p:cNvSpPr>
            <a:spLocks noChangeArrowheads="1"/>
          </p:cNvSpPr>
          <p:nvPr/>
        </p:nvSpPr>
        <p:spPr bwMode="auto">
          <a:xfrm>
            <a:off x="1516063" y="4268788"/>
            <a:ext cx="898525" cy="514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Verdana" charset="0"/>
              </a:rPr>
              <a:t>Inst</a:t>
            </a:r>
          </a:p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Verdana" charset="0"/>
              </a:rPr>
              <a:t>Memory</a:t>
            </a:r>
          </a:p>
        </p:txBody>
      </p:sp>
      <p:sp>
        <p:nvSpPr>
          <p:cNvPr id="1311780" name="Rectangle 36"/>
          <p:cNvSpPr>
            <a:spLocks noChangeArrowheads="1"/>
          </p:cNvSpPr>
          <p:nvPr/>
        </p:nvSpPr>
        <p:spPr bwMode="auto">
          <a:xfrm>
            <a:off x="1162050" y="2414588"/>
            <a:ext cx="465138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0x4</a:t>
            </a:r>
          </a:p>
        </p:txBody>
      </p:sp>
      <p:sp>
        <p:nvSpPr>
          <p:cNvPr id="1311781" name="Line 37"/>
          <p:cNvSpPr>
            <a:spLocks noChangeShapeType="1"/>
          </p:cNvSpPr>
          <p:nvPr/>
        </p:nvSpPr>
        <p:spPr bwMode="auto">
          <a:xfrm>
            <a:off x="1589088" y="2532063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82" name="Freeform 38"/>
          <p:cNvSpPr>
            <a:spLocks/>
          </p:cNvSpPr>
          <p:nvPr/>
        </p:nvSpPr>
        <p:spPr bwMode="auto">
          <a:xfrm>
            <a:off x="1658938" y="2455863"/>
            <a:ext cx="382587" cy="6111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0"/>
              </a:cxn>
              <a:cxn ang="0">
                <a:pos x="48" y="192"/>
              </a:cxn>
              <a:cxn ang="0">
                <a:pos x="0" y="224"/>
              </a:cxn>
              <a:cxn ang="0">
                <a:pos x="0" y="384"/>
              </a:cxn>
              <a:cxn ang="0">
                <a:pos x="240" y="288"/>
              </a:cxn>
              <a:cxn ang="0">
                <a:pos x="240" y="96"/>
              </a:cxn>
              <a:cxn ang="0">
                <a:pos x="0" y="0"/>
              </a:cxn>
            </a:cxnLst>
            <a:rect l="0" t="0" r="r" b="b"/>
            <a:pathLst>
              <a:path w="241" h="385">
                <a:moveTo>
                  <a:pt x="0" y="0"/>
                </a:moveTo>
                <a:lnTo>
                  <a:pt x="0" y="160"/>
                </a:lnTo>
                <a:lnTo>
                  <a:pt x="48" y="192"/>
                </a:lnTo>
                <a:lnTo>
                  <a:pt x="0" y="224"/>
                </a:lnTo>
                <a:lnTo>
                  <a:pt x="0" y="384"/>
                </a:lnTo>
                <a:lnTo>
                  <a:pt x="240" y="288"/>
                </a:lnTo>
                <a:lnTo>
                  <a:pt x="240" y="9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83" name="Rectangle 39"/>
          <p:cNvSpPr>
            <a:spLocks noChangeArrowheads="1"/>
          </p:cNvSpPr>
          <p:nvPr/>
        </p:nvSpPr>
        <p:spPr bwMode="auto">
          <a:xfrm>
            <a:off x="1681163" y="2643188"/>
            <a:ext cx="42545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chemeClr val="tx1"/>
                </a:solidFill>
                <a:latin typeface="Verdana" charset="0"/>
              </a:rPr>
              <a:t>Add</a:t>
            </a:r>
          </a:p>
        </p:txBody>
      </p: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4876800" y="2362203"/>
            <a:ext cx="1511300" cy="557213"/>
            <a:chOff x="2328" y="1389"/>
            <a:chExt cx="952" cy="351"/>
          </a:xfrm>
        </p:grpSpPr>
        <p:sp>
          <p:nvSpPr>
            <p:cNvPr id="1311785" name="Freeform 41"/>
            <p:cNvSpPr>
              <a:spLocks/>
            </p:cNvSpPr>
            <p:nvPr/>
          </p:nvSpPr>
          <p:spPr bwMode="auto">
            <a:xfrm>
              <a:off x="2934" y="1451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786" name="Rectangle 42"/>
            <p:cNvSpPr>
              <a:spLocks noChangeArrowheads="1"/>
            </p:cNvSpPr>
            <p:nvPr/>
          </p:nvSpPr>
          <p:spPr bwMode="auto">
            <a:xfrm>
              <a:off x="2328" y="1389"/>
              <a:ext cx="496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dirty="0" smtClean="0">
                  <a:solidFill>
                    <a:schemeClr val="tx1"/>
                  </a:solidFill>
                  <a:latin typeface="Verdana" charset="0"/>
                </a:rPr>
                <a:t>bubble</a:t>
              </a:r>
              <a:endParaRPr lang="en-US" sz="1400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311787" name="Line 43"/>
            <p:cNvSpPr>
              <a:spLocks noChangeShapeType="1"/>
            </p:cNvSpPr>
            <p:nvPr/>
          </p:nvSpPr>
          <p:spPr bwMode="auto">
            <a:xfrm>
              <a:off x="3080" y="1587"/>
              <a:ext cx="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788" name="Line 44"/>
            <p:cNvSpPr>
              <a:spLocks noChangeShapeType="1"/>
            </p:cNvSpPr>
            <p:nvPr/>
          </p:nvSpPr>
          <p:spPr bwMode="auto">
            <a:xfrm>
              <a:off x="2856" y="1515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11789" name="Rectangle 45"/>
          <p:cNvSpPr>
            <a:spLocks noChangeArrowheads="1"/>
          </p:cNvSpPr>
          <p:nvPr/>
        </p:nvSpPr>
        <p:spPr bwMode="auto">
          <a:xfrm>
            <a:off x="3644900" y="3913188"/>
            <a:ext cx="173038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90" name="Freeform 46"/>
          <p:cNvSpPr>
            <a:spLocks/>
          </p:cNvSpPr>
          <p:nvPr/>
        </p:nvSpPr>
        <p:spPr bwMode="auto">
          <a:xfrm>
            <a:off x="3697288" y="4316413"/>
            <a:ext cx="68262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91" name="Rectangle 47"/>
          <p:cNvSpPr>
            <a:spLocks noChangeArrowheads="1"/>
          </p:cNvSpPr>
          <p:nvPr/>
        </p:nvSpPr>
        <p:spPr bwMode="auto">
          <a:xfrm>
            <a:off x="3582988" y="4019550"/>
            <a:ext cx="350837" cy="271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IR</a:t>
            </a:r>
          </a:p>
        </p:txBody>
      </p:sp>
      <p:sp>
        <p:nvSpPr>
          <p:cNvPr id="1311792" name="Text Box 48"/>
          <p:cNvSpPr txBox="1">
            <a:spLocks noChangeArrowheads="1"/>
          </p:cNvSpPr>
          <p:nvPr/>
        </p:nvSpPr>
        <p:spPr bwMode="auto">
          <a:xfrm>
            <a:off x="6356350" y="2127250"/>
            <a:ext cx="2809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i="1">
                <a:solidFill>
                  <a:schemeClr val="tx1"/>
                </a:solidFill>
                <a:latin typeface="Verdana" charset="0"/>
              </a:rPr>
              <a:t>E</a:t>
            </a:r>
          </a:p>
        </p:txBody>
      </p:sp>
      <p:sp>
        <p:nvSpPr>
          <p:cNvPr id="1311793" name="Text Box 49"/>
          <p:cNvSpPr txBox="1">
            <a:spLocks noChangeArrowheads="1"/>
          </p:cNvSpPr>
          <p:nvPr/>
        </p:nvSpPr>
        <p:spPr bwMode="auto">
          <a:xfrm>
            <a:off x="7715250" y="2119313"/>
            <a:ext cx="312738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i="1">
                <a:solidFill>
                  <a:schemeClr val="tx1"/>
                </a:solidFill>
                <a:latin typeface="Verdana" charset="0"/>
              </a:rPr>
              <a:t>M</a:t>
            </a:r>
          </a:p>
        </p:txBody>
      </p:sp>
      <p:sp>
        <p:nvSpPr>
          <p:cNvPr id="1311794" name="Line 50"/>
          <p:cNvSpPr>
            <a:spLocks noChangeShapeType="1"/>
          </p:cNvSpPr>
          <p:nvPr/>
        </p:nvSpPr>
        <p:spPr bwMode="auto">
          <a:xfrm flipV="1">
            <a:off x="3827463" y="4171950"/>
            <a:ext cx="744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95" name="Line 51"/>
          <p:cNvSpPr>
            <a:spLocks noChangeShapeType="1"/>
          </p:cNvSpPr>
          <p:nvPr/>
        </p:nvSpPr>
        <p:spPr bwMode="auto">
          <a:xfrm flipV="1">
            <a:off x="2359025" y="4238625"/>
            <a:ext cx="739775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96" name="Freeform 52"/>
          <p:cNvSpPr>
            <a:spLocks/>
          </p:cNvSpPr>
          <p:nvPr/>
        </p:nvSpPr>
        <p:spPr bwMode="auto">
          <a:xfrm>
            <a:off x="1482725" y="1466850"/>
            <a:ext cx="268288" cy="78898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0" y="240"/>
              </a:cxn>
              <a:cxn ang="0">
                <a:pos x="144" y="288"/>
              </a:cxn>
              <a:cxn ang="0">
                <a:pos x="144" y="0"/>
              </a:cxn>
              <a:cxn ang="0">
                <a:pos x="0" y="48"/>
              </a:cxn>
            </a:cxnLst>
            <a:rect l="0" t="0" r="r" b="b"/>
            <a:pathLst>
              <a:path w="145" h="289">
                <a:moveTo>
                  <a:pt x="0" y="48"/>
                </a:moveTo>
                <a:lnTo>
                  <a:pt x="0" y="240"/>
                </a:lnTo>
                <a:lnTo>
                  <a:pt x="144" y="288"/>
                </a:lnTo>
                <a:lnTo>
                  <a:pt x="144" y="0"/>
                </a:lnTo>
                <a:lnTo>
                  <a:pt x="0" y="48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97" name="Freeform 53"/>
          <p:cNvSpPr>
            <a:spLocks/>
          </p:cNvSpPr>
          <p:nvPr/>
        </p:nvSpPr>
        <p:spPr bwMode="auto">
          <a:xfrm>
            <a:off x="673100" y="1868488"/>
            <a:ext cx="820738" cy="2106612"/>
          </a:xfrm>
          <a:custGeom>
            <a:avLst/>
            <a:gdLst/>
            <a:ahLst/>
            <a:cxnLst>
              <a:cxn ang="0">
                <a:pos x="517" y="0"/>
              </a:cxn>
              <a:cxn ang="0">
                <a:pos x="0" y="0"/>
              </a:cxn>
              <a:cxn ang="0">
                <a:pos x="0" y="1231"/>
              </a:cxn>
              <a:cxn ang="0">
                <a:pos x="227" y="1231"/>
              </a:cxn>
            </a:cxnLst>
            <a:rect l="0" t="0" r="r" b="b"/>
            <a:pathLst>
              <a:path w="517" h="1231">
                <a:moveTo>
                  <a:pt x="517" y="0"/>
                </a:moveTo>
                <a:lnTo>
                  <a:pt x="0" y="0"/>
                </a:lnTo>
                <a:lnTo>
                  <a:pt x="0" y="1231"/>
                </a:lnTo>
                <a:lnTo>
                  <a:pt x="227" y="1231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3770313" y="1916113"/>
            <a:ext cx="611187" cy="382587"/>
            <a:chOff x="2375" y="1063"/>
            <a:chExt cx="385" cy="241"/>
          </a:xfrm>
        </p:grpSpPr>
        <p:sp>
          <p:nvSpPr>
            <p:cNvPr id="1311799" name="Freeform 55"/>
            <p:cNvSpPr>
              <a:spLocks/>
            </p:cNvSpPr>
            <p:nvPr/>
          </p:nvSpPr>
          <p:spPr bwMode="auto">
            <a:xfrm rot="-5400000">
              <a:off x="2447" y="991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800" name="Rectangle 56"/>
            <p:cNvSpPr>
              <a:spLocks noChangeArrowheads="1"/>
            </p:cNvSpPr>
            <p:nvPr/>
          </p:nvSpPr>
          <p:spPr bwMode="auto">
            <a:xfrm>
              <a:off x="2421" y="1103"/>
              <a:ext cx="299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Add</a:t>
              </a:r>
            </a:p>
          </p:txBody>
        </p:sp>
      </p:grpSp>
      <p:sp>
        <p:nvSpPr>
          <p:cNvPr id="1311801" name="Freeform 57"/>
          <p:cNvSpPr>
            <a:spLocks/>
          </p:cNvSpPr>
          <p:nvPr/>
        </p:nvSpPr>
        <p:spPr bwMode="auto">
          <a:xfrm>
            <a:off x="1727200" y="1604963"/>
            <a:ext cx="2352675" cy="319087"/>
          </a:xfrm>
          <a:custGeom>
            <a:avLst/>
            <a:gdLst/>
            <a:ahLst/>
            <a:cxnLst>
              <a:cxn ang="0">
                <a:pos x="1387" y="150"/>
              </a:cxn>
              <a:cxn ang="0">
                <a:pos x="1387" y="0"/>
              </a:cxn>
              <a:cxn ang="0">
                <a:pos x="0" y="0"/>
              </a:cxn>
            </a:cxnLst>
            <a:rect l="0" t="0" r="r" b="b"/>
            <a:pathLst>
              <a:path w="1387" h="150">
                <a:moveTo>
                  <a:pt x="1387" y="150"/>
                </a:moveTo>
                <a:lnTo>
                  <a:pt x="1387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802" name="Freeform 58"/>
          <p:cNvSpPr>
            <a:spLocks/>
          </p:cNvSpPr>
          <p:nvPr/>
        </p:nvSpPr>
        <p:spPr bwMode="auto">
          <a:xfrm>
            <a:off x="1306513" y="2290762"/>
            <a:ext cx="2579687" cy="1214437"/>
          </a:xfrm>
          <a:custGeom>
            <a:avLst/>
            <a:gdLst/>
            <a:ahLst/>
            <a:cxnLst>
              <a:cxn ang="0">
                <a:pos x="0" y="139"/>
              </a:cxn>
              <a:cxn ang="0">
                <a:pos x="832" y="139"/>
              </a:cxn>
              <a:cxn ang="0">
                <a:pos x="832" y="0"/>
              </a:cxn>
            </a:cxnLst>
            <a:rect l="0" t="0" r="r" b="b"/>
            <a:pathLst>
              <a:path w="832" h="139">
                <a:moveTo>
                  <a:pt x="0" y="139"/>
                </a:moveTo>
                <a:lnTo>
                  <a:pt x="832" y="139"/>
                </a:lnTo>
                <a:lnTo>
                  <a:pt x="832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803" name="AutoShape 59"/>
          <p:cNvSpPr>
            <a:spLocks noChangeArrowheads="1"/>
          </p:cNvSpPr>
          <p:nvPr/>
        </p:nvSpPr>
        <p:spPr bwMode="auto">
          <a:xfrm>
            <a:off x="4495800" y="2900363"/>
            <a:ext cx="1084263" cy="490537"/>
          </a:xfrm>
          <a:prstGeom prst="star16">
            <a:avLst>
              <a:gd name="adj" fmla="val 37500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200" i="1">
                <a:solidFill>
                  <a:schemeClr val="tx1"/>
                </a:solidFill>
                <a:latin typeface="Verdana" charset="0"/>
              </a:rPr>
              <a:t>Jump?</a:t>
            </a:r>
          </a:p>
        </p:txBody>
      </p:sp>
      <p:sp>
        <p:nvSpPr>
          <p:cNvPr id="1311804" name="Line 60"/>
          <p:cNvSpPr>
            <a:spLocks noChangeShapeType="1"/>
          </p:cNvSpPr>
          <p:nvPr/>
        </p:nvSpPr>
        <p:spPr bwMode="auto">
          <a:xfrm>
            <a:off x="4227513" y="3114675"/>
            <a:ext cx="319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805" name="Line 61"/>
          <p:cNvSpPr>
            <a:spLocks noChangeShapeType="1"/>
          </p:cNvSpPr>
          <p:nvPr/>
        </p:nvSpPr>
        <p:spPr bwMode="auto">
          <a:xfrm rot="-5400000">
            <a:off x="3985419" y="2528094"/>
            <a:ext cx="4619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806" name="Freeform 62"/>
          <p:cNvSpPr>
            <a:spLocks/>
          </p:cNvSpPr>
          <p:nvPr/>
        </p:nvSpPr>
        <p:spPr bwMode="auto">
          <a:xfrm>
            <a:off x="1765300" y="1806575"/>
            <a:ext cx="3225800" cy="2165350"/>
          </a:xfrm>
          <a:custGeom>
            <a:avLst/>
            <a:gdLst>
              <a:gd name="connsiteX0" fmla="*/ 10000 w 10000"/>
              <a:gd name="connsiteY0" fmla="*/ 10000 h 10000"/>
              <a:gd name="connsiteX1" fmla="*/ 10000 w 10000"/>
              <a:gd name="connsiteY1" fmla="*/ 7229 h 10000"/>
              <a:gd name="connsiteX2" fmla="*/ 3159 w 10000"/>
              <a:gd name="connsiteY2" fmla="*/ 7325 h 10000"/>
              <a:gd name="connsiteX3" fmla="*/ 3159 w 10000"/>
              <a:gd name="connsiteY3" fmla="*/ 0 h 10000"/>
              <a:gd name="connsiteX4" fmla="*/ 0 w 10000"/>
              <a:gd name="connsiteY4" fmla="*/ 0 h 10000"/>
              <a:gd name="connsiteX0" fmla="*/ 10000 w 10000"/>
              <a:gd name="connsiteY0" fmla="*/ 10000 h 10000"/>
              <a:gd name="connsiteX1" fmla="*/ 10000 w 10000"/>
              <a:gd name="connsiteY1" fmla="*/ 7229 h 10000"/>
              <a:gd name="connsiteX2" fmla="*/ 3134 w 10000"/>
              <a:gd name="connsiteY2" fmla="*/ 7101 h 10000"/>
              <a:gd name="connsiteX3" fmla="*/ 3159 w 10000"/>
              <a:gd name="connsiteY3" fmla="*/ 0 h 10000"/>
              <a:gd name="connsiteX4" fmla="*/ 0 w 10000"/>
              <a:gd name="connsiteY4" fmla="*/ 0 h 10000"/>
              <a:gd name="connsiteX0" fmla="*/ 10000 w 10000"/>
              <a:gd name="connsiteY0" fmla="*/ 10000 h 10000"/>
              <a:gd name="connsiteX1" fmla="*/ 10000 w 10000"/>
              <a:gd name="connsiteY1" fmla="*/ 7080 h 10000"/>
              <a:gd name="connsiteX2" fmla="*/ 3134 w 10000"/>
              <a:gd name="connsiteY2" fmla="*/ 7101 h 10000"/>
              <a:gd name="connsiteX3" fmla="*/ 3159 w 10000"/>
              <a:gd name="connsiteY3" fmla="*/ 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10000" y="10000"/>
                </a:moveTo>
                <a:lnTo>
                  <a:pt x="10000" y="7080"/>
                </a:lnTo>
                <a:lnTo>
                  <a:pt x="3134" y="7101"/>
                </a:lnTo>
                <a:cubicBezTo>
                  <a:pt x="3142" y="4734"/>
                  <a:pt x="3151" y="2367"/>
                  <a:pt x="3159" y="0"/>
                </a:cubicBez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807" name="Rectangle 63"/>
          <p:cNvSpPr>
            <a:spLocks noChangeArrowheads="1"/>
          </p:cNvSpPr>
          <p:nvPr/>
        </p:nvSpPr>
        <p:spPr bwMode="auto">
          <a:xfrm>
            <a:off x="1135063" y="920750"/>
            <a:ext cx="2468562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  <a:latin typeface="Verdana" charset="0"/>
              </a:rPr>
              <a:t>PCSrc </a:t>
            </a:r>
            <a:r>
              <a:rPr lang="en-US" sz="1200">
                <a:solidFill>
                  <a:schemeClr val="bg2"/>
                </a:solidFill>
                <a:latin typeface="Verdana" charset="0"/>
              </a:rPr>
              <a:t>(pc+4 / jabs / rind/ br)</a:t>
            </a:r>
          </a:p>
        </p:txBody>
      </p:sp>
      <p:sp>
        <p:nvSpPr>
          <p:cNvPr id="1311808" name="Line 64"/>
          <p:cNvSpPr>
            <a:spLocks noChangeShapeType="1"/>
          </p:cNvSpPr>
          <p:nvPr/>
        </p:nvSpPr>
        <p:spPr bwMode="auto">
          <a:xfrm>
            <a:off x="1612900" y="1133475"/>
            <a:ext cx="0" cy="406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809" name="Rectangle 65"/>
          <p:cNvSpPr>
            <a:spLocks noChangeArrowheads="1"/>
          </p:cNvSpPr>
          <p:nvPr/>
        </p:nvSpPr>
        <p:spPr bwMode="auto">
          <a:xfrm>
            <a:off x="4816475" y="5027613"/>
            <a:ext cx="3095206" cy="92333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IRSrc</a:t>
            </a:r>
            <a:r>
              <a:rPr lang="en-US" sz="1800" baseline="-25000" dirty="0" err="1">
                <a:solidFill>
                  <a:srgbClr val="56127A"/>
                </a:solidFill>
                <a:latin typeface="Verdana" charset="0"/>
              </a:rPr>
              <a:t>D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= </a:t>
            </a:r>
            <a:r>
              <a:rPr lang="en-US" sz="1800" i="1" dirty="0">
                <a:solidFill>
                  <a:srgbClr val="56127A"/>
                </a:solidFill>
                <a:latin typeface="Verdana" charset="0"/>
              </a:rPr>
              <a:t>Case 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opcode</a:t>
            </a:r>
            <a:r>
              <a:rPr lang="en-US" sz="1800" baseline="-25000" dirty="0" err="1">
                <a:solidFill>
                  <a:srgbClr val="56127A"/>
                </a:solidFill>
                <a:latin typeface="Verdana" charset="0"/>
              </a:rPr>
              <a:t>D</a:t>
            </a:r>
            <a:endParaRPr lang="en-US" sz="1800" dirty="0">
              <a:solidFill>
                <a:srgbClr val="56127A"/>
              </a:solidFill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J, JAL 	</a:t>
            </a:r>
            <a:r>
              <a:rPr lang="en-US" sz="1800" dirty="0" err="1">
                <a:solidFill>
                  <a:srgbClr val="56127A"/>
                </a:solidFill>
                <a:latin typeface="Symbol" charset="2"/>
              </a:rPr>
              <a:t></a:t>
            </a:r>
            <a:r>
              <a:rPr lang="en-US" sz="1800" dirty="0" err="1" smtClean="0">
                <a:solidFill>
                  <a:srgbClr val="56127A"/>
                </a:solidFill>
                <a:latin typeface="Symbol" charset="2"/>
              </a:rPr>
              <a:t></a:t>
            </a:r>
            <a:r>
              <a:rPr lang="en-US" sz="1800" dirty="0" err="1" smtClean="0">
                <a:solidFill>
                  <a:srgbClr val="56127A"/>
                </a:solidFill>
                <a:latin typeface="Verdana" charset="0"/>
              </a:rPr>
              <a:t>bubble</a:t>
            </a:r>
            <a:endParaRPr lang="en-US" sz="1800" dirty="0" smtClean="0">
              <a:solidFill>
                <a:srgbClr val="56127A"/>
              </a:solidFill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...	 	</a:t>
            </a:r>
            <a:r>
              <a:rPr lang="en-US" sz="1800" dirty="0">
                <a:solidFill>
                  <a:srgbClr val="56127A"/>
                </a:solidFill>
                <a:latin typeface="Symbol" charset="2"/>
              </a:rPr>
              <a:t>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IM</a:t>
            </a:r>
          </a:p>
        </p:txBody>
      </p:sp>
      <p:sp>
        <p:nvSpPr>
          <p:cNvPr id="1311810" name="Text Box 66"/>
          <p:cNvSpPr txBox="1">
            <a:spLocks noChangeArrowheads="1"/>
          </p:cNvSpPr>
          <p:nvPr/>
        </p:nvSpPr>
        <p:spPr bwMode="auto">
          <a:xfrm>
            <a:off x="6134100" y="1049338"/>
            <a:ext cx="2819400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chemeClr val="tx1"/>
                </a:solidFill>
                <a:latin typeface="Verdana" charset="0"/>
              </a:rPr>
              <a:t>To kill a fetched instruction --  Insert a mux before IR</a:t>
            </a:r>
          </a:p>
        </p:txBody>
      </p:sp>
      <p:sp>
        <p:nvSpPr>
          <p:cNvPr id="1311811" name="Text Box 67"/>
          <p:cNvSpPr txBox="1">
            <a:spLocks noChangeArrowheads="1"/>
          </p:cNvSpPr>
          <p:nvPr/>
        </p:nvSpPr>
        <p:spPr bwMode="auto">
          <a:xfrm>
            <a:off x="7388225" y="3340100"/>
            <a:ext cx="1565275" cy="1616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 i="1">
                <a:solidFill>
                  <a:schemeClr val="bg2"/>
                </a:solidFill>
                <a:latin typeface="Verdana" charset="0"/>
              </a:rPr>
              <a:t>Any interaction between stall and jump?</a:t>
            </a:r>
          </a:p>
        </p:txBody>
      </p:sp>
      <p:grpSp>
        <p:nvGrpSpPr>
          <p:cNvPr id="6" name="Group 68"/>
          <p:cNvGrpSpPr>
            <a:grpSpLocks/>
          </p:cNvGrpSpPr>
          <p:nvPr/>
        </p:nvGrpSpPr>
        <p:grpSpPr bwMode="auto">
          <a:xfrm>
            <a:off x="2286000" y="3556000"/>
            <a:ext cx="1346200" cy="836613"/>
            <a:chOff x="1440" y="2406"/>
            <a:chExt cx="848" cy="527"/>
          </a:xfrm>
        </p:grpSpPr>
        <p:sp>
          <p:nvSpPr>
            <p:cNvPr id="1311813" name="Freeform 69"/>
            <p:cNvSpPr>
              <a:spLocks/>
            </p:cNvSpPr>
            <p:nvPr/>
          </p:nvSpPr>
          <p:spPr bwMode="auto">
            <a:xfrm>
              <a:off x="1942" y="2644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814" name="Rectangle 70"/>
            <p:cNvSpPr>
              <a:spLocks noChangeArrowheads="1"/>
            </p:cNvSpPr>
            <p:nvPr/>
          </p:nvSpPr>
          <p:spPr bwMode="auto">
            <a:xfrm>
              <a:off x="1440" y="2614"/>
              <a:ext cx="496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dirty="0" smtClean="0">
                  <a:solidFill>
                    <a:schemeClr val="tx1"/>
                  </a:solidFill>
                  <a:latin typeface="Verdana" charset="0"/>
                </a:rPr>
                <a:t>bubble</a:t>
              </a:r>
              <a:endParaRPr lang="en-US" sz="1400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311815" name="Line 71"/>
            <p:cNvSpPr>
              <a:spLocks noChangeShapeType="1"/>
            </p:cNvSpPr>
            <p:nvPr/>
          </p:nvSpPr>
          <p:spPr bwMode="auto">
            <a:xfrm>
              <a:off x="2088" y="2780"/>
              <a:ext cx="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816" name="Line 72"/>
            <p:cNvSpPr>
              <a:spLocks noChangeShapeType="1"/>
            </p:cNvSpPr>
            <p:nvPr/>
          </p:nvSpPr>
          <p:spPr bwMode="auto">
            <a:xfrm>
              <a:off x="1864" y="2708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817" name="Text Box 73"/>
            <p:cNvSpPr txBox="1">
              <a:spLocks noChangeArrowheads="1"/>
            </p:cNvSpPr>
            <p:nvPr/>
          </p:nvSpPr>
          <p:spPr bwMode="auto">
            <a:xfrm>
              <a:off x="1623" y="2406"/>
              <a:ext cx="429" cy="17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charset="0"/>
                </a:rPr>
                <a:t>IRSrc</a:t>
              </a:r>
              <a:r>
                <a:rPr lang="en-US" sz="1200" baseline="-25000">
                  <a:solidFill>
                    <a:srgbClr val="56127A"/>
                  </a:solidFill>
                  <a:latin typeface="Verdana" charset="0"/>
                </a:rPr>
                <a:t>D</a:t>
              </a:r>
              <a:endParaRPr lang="en-US" sz="1200">
                <a:solidFill>
                  <a:srgbClr val="56127A"/>
                </a:solidFill>
                <a:latin typeface="Verdana" charset="0"/>
              </a:endParaRPr>
            </a:p>
          </p:txBody>
        </p:sp>
        <p:sp>
          <p:nvSpPr>
            <p:cNvPr id="1311818" name="Line 74"/>
            <p:cNvSpPr>
              <a:spLocks noChangeShapeType="1"/>
            </p:cNvSpPr>
            <p:nvPr/>
          </p:nvSpPr>
          <p:spPr bwMode="auto">
            <a:xfrm>
              <a:off x="2016" y="2496"/>
              <a:ext cx="0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75"/>
          <p:cNvGrpSpPr>
            <a:grpSpLocks/>
          </p:cNvGrpSpPr>
          <p:nvPr/>
        </p:nvGrpSpPr>
        <p:grpSpPr bwMode="auto">
          <a:xfrm>
            <a:off x="906463" y="2959101"/>
            <a:ext cx="7129462" cy="1771651"/>
            <a:chOff x="571" y="2022"/>
            <a:chExt cx="4491" cy="1116"/>
          </a:xfrm>
        </p:grpSpPr>
        <p:sp>
          <p:nvSpPr>
            <p:cNvPr id="1311820" name="Text Box 76"/>
            <p:cNvSpPr txBox="1">
              <a:spLocks noChangeArrowheads="1"/>
            </p:cNvSpPr>
            <p:nvPr/>
          </p:nvSpPr>
          <p:spPr bwMode="auto">
            <a:xfrm>
              <a:off x="3988" y="2022"/>
              <a:ext cx="197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I</a:t>
              </a:r>
              <a:r>
                <a:rPr lang="en-US" sz="1200" i="1" baseline="-25000">
                  <a:solidFill>
                    <a:schemeClr val="tx1"/>
                  </a:solidFill>
                  <a:latin typeface="Verdana" charset="0"/>
                </a:rPr>
                <a:t>2</a:t>
              </a:r>
            </a:p>
          </p:txBody>
        </p:sp>
        <p:sp>
          <p:nvSpPr>
            <p:cNvPr id="1311821" name="Text Box 77"/>
            <p:cNvSpPr txBox="1">
              <a:spLocks noChangeArrowheads="1"/>
            </p:cNvSpPr>
            <p:nvPr/>
          </p:nvSpPr>
          <p:spPr bwMode="auto">
            <a:xfrm>
              <a:off x="4865" y="2025"/>
              <a:ext cx="197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I</a:t>
              </a:r>
              <a:r>
                <a:rPr lang="en-US" sz="1200" i="1" baseline="-25000">
                  <a:solidFill>
                    <a:schemeClr val="tx1"/>
                  </a:solidFill>
                  <a:latin typeface="Verdana" charset="0"/>
                </a:rPr>
                <a:t>1</a:t>
              </a:r>
              <a:endParaRPr lang="en-US" sz="1200" i="1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311822" name="Text Box 78"/>
            <p:cNvSpPr txBox="1">
              <a:spLocks noChangeArrowheads="1"/>
            </p:cNvSpPr>
            <p:nvPr/>
          </p:nvSpPr>
          <p:spPr bwMode="auto">
            <a:xfrm>
              <a:off x="571" y="2876"/>
              <a:ext cx="299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304</a:t>
              </a:r>
            </a:p>
          </p:txBody>
        </p:sp>
        <p:sp>
          <p:nvSpPr>
            <p:cNvPr id="1311823" name="Text Box 79"/>
            <p:cNvSpPr txBox="1">
              <a:spLocks noChangeArrowheads="1"/>
            </p:cNvSpPr>
            <p:nvPr/>
          </p:nvSpPr>
          <p:spPr bwMode="auto">
            <a:xfrm>
              <a:off x="2203" y="2964"/>
              <a:ext cx="474" cy="174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 dirty="0" smtClean="0">
                  <a:solidFill>
                    <a:schemeClr val="tx1"/>
                  </a:solidFill>
                  <a:latin typeface="Verdana" charset="0"/>
                </a:rPr>
                <a:t>bubble</a:t>
              </a:r>
              <a:endParaRPr lang="en-US" sz="1200" i="1" dirty="0">
                <a:solidFill>
                  <a:schemeClr val="tx1"/>
                </a:solidFill>
                <a:latin typeface="Verdana" charset="0"/>
              </a:endParaRPr>
            </a:p>
          </p:txBody>
        </p:sp>
      </p:grpSp>
      <p:grpSp>
        <p:nvGrpSpPr>
          <p:cNvPr id="8" name="Group 80"/>
          <p:cNvGrpSpPr>
            <a:grpSpLocks/>
          </p:cNvGrpSpPr>
          <p:nvPr/>
        </p:nvGrpSpPr>
        <p:grpSpPr bwMode="auto">
          <a:xfrm>
            <a:off x="1752600" y="1958976"/>
            <a:ext cx="2438400" cy="1546226"/>
            <a:chOff x="1104" y="1392"/>
            <a:chExt cx="1536" cy="974"/>
          </a:xfrm>
        </p:grpSpPr>
        <p:sp>
          <p:nvSpPr>
            <p:cNvPr id="1311825" name="Oval 81"/>
            <p:cNvSpPr>
              <a:spLocks noChangeArrowheads="1"/>
            </p:cNvSpPr>
            <p:nvPr/>
          </p:nvSpPr>
          <p:spPr bwMode="auto">
            <a:xfrm>
              <a:off x="1872" y="1680"/>
              <a:ext cx="264" cy="1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826" name="Line 82"/>
            <p:cNvSpPr>
              <a:spLocks noChangeShapeType="1"/>
            </p:cNvSpPr>
            <p:nvPr/>
          </p:nvSpPr>
          <p:spPr bwMode="auto">
            <a:xfrm flipV="1">
              <a:off x="1920" y="1776"/>
              <a:ext cx="0" cy="5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827" name="Freeform 83"/>
            <p:cNvSpPr>
              <a:spLocks/>
            </p:cNvSpPr>
            <p:nvPr/>
          </p:nvSpPr>
          <p:spPr bwMode="auto">
            <a:xfrm>
              <a:off x="2064" y="1776"/>
              <a:ext cx="576" cy="288"/>
            </a:xfrm>
            <a:custGeom>
              <a:avLst/>
              <a:gdLst/>
              <a:ahLst/>
              <a:cxnLst>
                <a:cxn ang="0">
                  <a:pos x="576" y="240"/>
                </a:cxn>
                <a:cxn ang="0">
                  <a:pos x="0" y="240"/>
                </a:cxn>
                <a:cxn ang="0">
                  <a:pos x="0" y="0"/>
                </a:cxn>
              </a:cxnLst>
              <a:rect l="0" t="0" r="r" b="b"/>
              <a:pathLst>
                <a:path w="576" h="240">
                  <a:moveTo>
                    <a:pt x="576" y="240"/>
                  </a:moveTo>
                  <a:lnTo>
                    <a:pt x="0" y="24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828" name="Freeform 84"/>
            <p:cNvSpPr>
              <a:spLocks/>
            </p:cNvSpPr>
            <p:nvPr/>
          </p:nvSpPr>
          <p:spPr bwMode="auto">
            <a:xfrm>
              <a:off x="1104" y="1392"/>
              <a:ext cx="912" cy="288"/>
            </a:xfrm>
            <a:custGeom>
              <a:avLst/>
              <a:gdLst/>
              <a:ahLst/>
              <a:cxnLst>
                <a:cxn ang="0">
                  <a:pos x="912" y="240"/>
                </a:cxn>
                <a:cxn ang="0">
                  <a:pos x="912" y="0"/>
                </a:cxn>
                <a:cxn ang="0">
                  <a:pos x="0" y="0"/>
                </a:cxn>
              </a:cxnLst>
              <a:rect l="0" t="0" r="r" b="b"/>
              <a:pathLst>
                <a:path w="912" h="240">
                  <a:moveTo>
                    <a:pt x="912" y="240"/>
                  </a:moveTo>
                  <a:lnTo>
                    <a:pt x="912" y="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8" name="Oval 87"/>
          <p:cNvSpPr/>
          <p:nvPr/>
        </p:nvSpPr>
        <p:spPr bwMode="auto">
          <a:xfrm>
            <a:off x="3705225" y="1273175"/>
            <a:ext cx="76200" cy="762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grpSp>
        <p:nvGrpSpPr>
          <p:cNvPr id="89" name="Group 88"/>
          <p:cNvGrpSpPr/>
          <p:nvPr/>
        </p:nvGrpSpPr>
        <p:grpSpPr>
          <a:xfrm>
            <a:off x="3276600" y="3429000"/>
            <a:ext cx="379413" cy="482600"/>
            <a:chOff x="3124200" y="3352800"/>
            <a:chExt cx="379413" cy="482600"/>
          </a:xfrm>
        </p:grpSpPr>
        <p:sp>
          <p:nvSpPr>
            <p:cNvPr id="90" name="Rectangle 97"/>
            <p:cNvSpPr>
              <a:spLocks noChangeArrowheads="1"/>
            </p:cNvSpPr>
            <p:nvPr/>
          </p:nvSpPr>
          <p:spPr bwMode="auto">
            <a:xfrm>
              <a:off x="3276600" y="3352800"/>
              <a:ext cx="173038" cy="482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91" name="Rectangle 31"/>
            <p:cNvSpPr>
              <a:spLocks noChangeArrowheads="1"/>
            </p:cNvSpPr>
            <p:nvPr/>
          </p:nvSpPr>
          <p:spPr bwMode="auto">
            <a:xfrm>
              <a:off x="3124200" y="3505200"/>
              <a:ext cx="379413" cy="2714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dirty="0">
                  <a:solidFill>
                    <a:schemeClr val="tx1"/>
                  </a:solidFill>
                  <a:latin typeface="Verdana" charset="0"/>
                </a:rPr>
                <a:t>PC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73042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1809" grpId="0" animBg="1" autoUpdateAnimBg="0"/>
      <p:bldP spid="1311810" grpId="0" autoUpdateAnimBg="0"/>
      <p:bldP spid="131181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79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Jump Pipeline Diagrams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5232-93A9-374E-9AC6-FEE2ED4F8CAF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13794" name="Rectangle 2"/>
          <p:cNvSpPr>
            <a:spLocks noChangeArrowheads="1"/>
          </p:cNvSpPr>
          <p:nvPr/>
        </p:nvSpPr>
        <p:spPr bwMode="auto">
          <a:xfrm>
            <a:off x="1941513" y="3389313"/>
            <a:ext cx="5899150" cy="20113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571500" lvl="1" defTabSz="571500">
              <a:spcBef>
                <a:spcPct val="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time</a:t>
            </a:r>
          </a:p>
          <a:p>
            <a:pPr marL="571500" lvl="1"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IF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ID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  <a:endParaRPr lang="en-US" sz="1800" dirty="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EX		       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MA      	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WB     		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</a:p>
        </p:txBody>
      </p:sp>
      <p:sp>
        <p:nvSpPr>
          <p:cNvPr id="1313796" name="Rectangle 4"/>
          <p:cNvSpPr>
            <a:spLocks noChangeArrowheads="1"/>
          </p:cNvSpPr>
          <p:nvPr/>
        </p:nvSpPr>
        <p:spPr bwMode="auto">
          <a:xfrm>
            <a:off x="228600" y="609600"/>
            <a:ext cx="7613650" cy="20113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1714500" lvl="3" defTabSz="571500">
              <a:spcBef>
                <a:spcPct val="0"/>
              </a:spcBef>
            </a:pPr>
            <a:endParaRPr lang="en-US" sz="1800" i="1" dirty="0">
              <a:solidFill>
                <a:schemeClr val="tx1"/>
              </a:solidFill>
              <a:latin typeface="Verdana" charset="0"/>
            </a:endParaRPr>
          </a:p>
          <a:p>
            <a:pPr marL="1714500" lvl="3" defTabSz="571500">
              <a:spcBef>
                <a:spcPct val="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	time</a:t>
            </a:r>
          </a:p>
          <a:p>
            <a:pPr marL="1714500" lvl="3"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) 096: ADD		IF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) 100: J 304		IF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) 104: ADD				IF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endParaRPr lang="en-US" sz="1800" baseline="-25000" dirty="0" smtClean="0">
              <a:solidFill>
                <a:schemeClr val="tx1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)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304: ADD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          	      	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IF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</a:p>
        </p:txBody>
      </p:sp>
      <p:sp>
        <p:nvSpPr>
          <p:cNvPr id="1313797" name="Rectangle 5"/>
          <p:cNvSpPr>
            <a:spLocks noChangeArrowheads="1"/>
          </p:cNvSpPr>
          <p:nvPr/>
        </p:nvSpPr>
        <p:spPr bwMode="auto">
          <a:xfrm>
            <a:off x="315913" y="4371975"/>
            <a:ext cx="1311275" cy="638175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Resource </a:t>
            </a:r>
          </a:p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Usage</a:t>
            </a:r>
          </a:p>
        </p:txBody>
      </p:sp>
      <p:sp>
        <p:nvSpPr>
          <p:cNvPr id="1313798" name="Rectangle 6"/>
          <p:cNvSpPr>
            <a:spLocks noChangeArrowheads="1"/>
          </p:cNvSpPr>
          <p:nvPr/>
        </p:nvSpPr>
        <p:spPr bwMode="auto">
          <a:xfrm>
            <a:off x="5511800" y="5621338"/>
            <a:ext cx="2914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i="1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i="1" dirty="0" smtClean="0">
                <a:solidFill>
                  <a:schemeClr val="tx1"/>
                </a:solidFill>
                <a:latin typeface="Verdana" charset="0"/>
              </a:rPr>
              <a:t>  </a:t>
            </a:r>
            <a:r>
              <a:rPr lang="en-US" sz="1800" i="1" dirty="0" err="1">
                <a:solidFill>
                  <a:schemeClr val="tx1"/>
                </a:solidFill>
                <a:latin typeface="Symbol" charset="2"/>
              </a:rPr>
              <a:t></a:t>
            </a: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     </a:t>
            </a:r>
            <a:r>
              <a:rPr lang="en-US" sz="1800" i="1" dirty="0">
                <a:solidFill>
                  <a:srgbClr val="FF0000"/>
                </a:solidFill>
                <a:latin typeface="Verdana" charset="0"/>
              </a:rPr>
              <a:t>pipeline bubble</a:t>
            </a:r>
          </a:p>
        </p:txBody>
      </p:sp>
      <p:sp>
        <p:nvSpPr>
          <p:cNvPr id="1313799" name="Line 7"/>
          <p:cNvSpPr>
            <a:spLocks noChangeShapeType="1"/>
          </p:cNvSpPr>
          <p:nvPr/>
        </p:nvSpPr>
        <p:spPr bwMode="auto">
          <a:xfrm>
            <a:off x="4114800" y="1981200"/>
            <a:ext cx="2286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938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3794" grpId="0" autoUpdateAnimBg="0"/>
      <p:bldP spid="1313796" grpId="0" build="p" autoUpdateAnimBg="0"/>
      <p:bldP spid="1313797" grpId="0" autoUpdateAnimBg="0"/>
      <p:bldP spid="1313798" grpId="0" autoUpdateAnimBg="0"/>
      <p:bldP spid="131379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48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Pipelining Conditional Branches</a:t>
            </a:r>
          </a:p>
        </p:txBody>
      </p:sp>
      <p:sp>
        <p:nvSpPr>
          <p:cNvPr id="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9399-ECEB-354D-A3B5-C3F2F17CB52C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14819" name="Rectangle 3"/>
          <p:cNvSpPr>
            <a:spLocks noChangeArrowheads="1"/>
          </p:cNvSpPr>
          <p:nvPr/>
        </p:nvSpPr>
        <p:spPr bwMode="auto">
          <a:xfrm>
            <a:off x="0" y="5111750"/>
            <a:ext cx="3646557" cy="132087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000" baseline="-25000" dirty="0">
                <a:solidFill>
                  <a:srgbClr val="56127A"/>
                </a:solidFill>
                <a:latin typeface="Calibri"/>
                <a:cs typeface="Calibri"/>
              </a:rPr>
              <a:t>1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096	ADD 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chemeClr val="accent2"/>
                </a:solidFill>
                <a:latin typeface="Calibri"/>
                <a:cs typeface="Calibri"/>
              </a:rPr>
              <a:t>I</a:t>
            </a:r>
            <a:r>
              <a:rPr lang="en-US" sz="2000" baseline="-25000" dirty="0">
                <a:solidFill>
                  <a:schemeClr val="accent2"/>
                </a:solidFill>
                <a:latin typeface="Calibri"/>
                <a:cs typeface="Calibri"/>
              </a:rPr>
              <a:t>2</a:t>
            </a:r>
            <a:r>
              <a:rPr lang="en-US" sz="2000" dirty="0">
                <a:solidFill>
                  <a:schemeClr val="accent2"/>
                </a:solidFill>
                <a:latin typeface="Calibri"/>
                <a:cs typeface="Calibri"/>
              </a:rPr>
              <a:t>	100	</a:t>
            </a:r>
            <a:r>
              <a:rPr lang="en-US" sz="2000" dirty="0" smtClean="0">
                <a:solidFill>
                  <a:schemeClr val="accent2"/>
                </a:solidFill>
                <a:latin typeface="Calibri"/>
                <a:cs typeface="Calibri"/>
              </a:rPr>
              <a:t>BEQ x1,x2 </a:t>
            </a:r>
            <a:r>
              <a:rPr lang="en-US" sz="2000" dirty="0">
                <a:solidFill>
                  <a:schemeClr val="accent2"/>
                </a:solidFill>
                <a:latin typeface="Calibri"/>
                <a:cs typeface="Calibri"/>
              </a:rPr>
              <a:t>+200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000" baseline="-25000" dirty="0">
                <a:solidFill>
                  <a:srgbClr val="56127A"/>
                </a:solidFill>
                <a:latin typeface="Calibri"/>
                <a:cs typeface="Calibri"/>
              </a:rPr>
              <a:t>3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104	ADD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000" baseline="-25000" dirty="0">
                <a:solidFill>
                  <a:srgbClr val="56127A"/>
                </a:solidFill>
                <a:latin typeface="Calibri"/>
                <a:cs typeface="Calibri"/>
              </a:rPr>
              <a:t>4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300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ADD</a:t>
            </a:r>
          </a:p>
        </p:txBody>
      </p:sp>
      <p:sp>
        <p:nvSpPr>
          <p:cNvPr id="1314820" name="AutoShape 4"/>
          <p:cNvSpPr>
            <a:spLocks noChangeArrowheads="1"/>
          </p:cNvSpPr>
          <p:nvPr/>
        </p:nvSpPr>
        <p:spPr bwMode="auto">
          <a:xfrm>
            <a:off x="4495800" y="2900363"/>
            <a:ext cx="1084263" cy="490537"/>
          </a:xfrm>
          <a:prstGeom prst="star16">
            <a:avLst>
              <a:gd name="adj" fmla="val 37500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400" i="1" dirty="0" smtClean="0">
                <a:solidFill>
                  <a:schemeClr val="tx1"/>
                </a:solidFill>
                <a:latin typeface="Calibri"/>
                <a:cs typeface="Calibri"/>
              </a:rPr>
              <a:t>BEQ?</a:t>
            </a:r>
            <a:endParaRPr lang="en-US" sz="1400" i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314821" name="Line 5"/>
          <p:cNvSpPr>
            <a:spLocks noChangeShapeType="1"/>
          </p:cNvSpPr>
          <p:nvPr/>
        </p:nvSpPr>
        <p:spPr bwMode="auto">
          <a:xfrm>
            <a:off x="4227513" y="3114675"/>
            <a:ext cx="319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73100" y="920750"/>
            <a:ext cx="7585075" cy="3930651"/>
            <a:chOff x="424" y="738"/>
            <a:chExt cx="4778" cy="2476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579" y="2025"/>
              <a:ext cx="3630" cy="1143"/>
              <a:chOff x="579" y="2025"/>
              <a:chExt cx="3630" cy="1143"/>
            </a:xfrm>
          </p:grpSpPr>
          <p:sp>
            <p:nvSpPr>
              <p:cNvPr id="1314824" name="Text Box 8"/>
              <p:cNvSpPr txBox="1">
                <a:spLocks noChangeArrowheads="1"/>
              </p:cNvSpPr>
              <p:nvPr/>
            </p:nvSpPr>
            <p:spPr bwMode="auto">
              <a:xfrm>
                <a:off x="2252" y="2974"/>
                <a:ext cx="204" cy="194"/>
              </a:xfrm>
              <a:prstGeom prst="rect">
                <a:avLst/>
              </a:prstGeom>
              <a:solidFill>
                <a:srgbClr val="CFBDC8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i="1">
                    <a:solidFill>
                      <a:schemeClr val="tx1"/>
                    </a:solidFill>
                    <a:latin typeface="Calibri"/>
                    <a:cs typeface="Calibri"/>
                  </a:rPr>
                  <a:t>I</a:t>
                </a:r>
                <a:r>
                  <a:rPr lang="en-US" sz="1400" i="1" baseline="-25000">
                    <a:solidFill>
                      <a:schemeClr val="tx1"/>
                    </a:solidFill>
                    <a:latin typeface="Calibri"/>
                    <a:cs typeface="Calibri"/>
                  </a:rPr>
                  <a:t>2</a:t>
                </a:r>
              </a:p>
            </p:txBody>
          </p:sp>
          <p:sp>
            <p:nvSpPr>
              <p:cNvPr id="1314825" name="Text Box 9"/>
              <p:cNvSpPr txBox="1">
                <a:spLocks noChangeArrowheads="1"/>
              </p:cNvSpPr>
              <p:nvPr/>
            </p:nvSpPr>
            <p:spPr bwMode="auto">
              <a:xfrm>
                <a:off x="4001" y="2025"/>
                <a:ext cx="208" cy="194"/>
              </a:xfrm>
              <a:prstGeom prst="rect">
                <a:avLst/>
              </a:prstGeom>
              <a:solidFill>
                <a:srgbClr val="CFBDC8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i="1">
                    <a:solidFill>
                      <a:schemeClr val="tx1"/>
                    </a:solidFill>
                    <a:latin typeface="Calibri"/>
                    <a:cs typeface="Calibri"/>
                  </a:rPr>
                  <a:t>I</a:t>
                </a:r>
                <a:r>
                  <a:rPr lang="en-US" sz="1400" i="1" baseline="-25000">
                    <a:solidFill>
                      <a:schemeClr val="tx1"/>
                    </a:solidFill>
                    <a:latin typeface="Calibri"/>
                    <a:cs typeface="Calibri"/>
                  </a:rPr>
                  <a:t>1</a:t>
                </a:r>
                <a:endParaRPr lang="en-US" sz="1400" i="1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314826" name="Text Box 10"/>
              <p:cNvSpPr txBox="1">
                <a:spLocks noChangeArrowheads="1"/>
              </p:cNvSpPr>
              <p:nvPr/>
            </p:nvSpPr>
            <p:spPr bwMode="auto">
              <a:xfrm>
                <a:off x="579" y="2884"/>
                <a:ext cx="316" cy="194"/>
              </a:xfrm>
              <a:prstGeom prst="rect">
                <a:avLst/>
              </a:prstGeom>
              <a:solidFill>
                <a:srgbClr val="CFBDC8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i="1">
                    <a:solidFill>
                      <a:schemeClr val="tx1"/>
                    </a:solidFill>
                    <a:latin typeface="Calibri"/>
                    <a:cs typeface="Calibri"/>
                  </a:rPr>
                  <a:t>104</a:t>
                </a:r>
              </a:p>
            </p:txBody>
          </p:sp>
        </p:grpSp>
        <p:sp>
          <p:nvSpPr>
            <p:cNvPr id="1314827" name="Freeform 11"/>
            <p:cNvSpPr>
              <a:spLocks/>
            </p:cNvSpPr>
            <p:nvPr/>
          </p:nvSpPr>
          <p:spPr bwMode="auto">
            <a:xfrm>
              <a:off x="1107" y="1488"/>
              <a:ext cx="310" cy="408"/>
            </a:xfrm>
            <a:custGeom>
              <a:avLst/>
              <a:gdLst/>
              <a:ahLst/>
              <a:cxnLst>
                <a:cxn ang="0">
                  <a:pos x="181" y="393"/>
                </a:cxn>
                <a:cxn ang="0">
                  <a:pos x="445" y="393"/>
                </a:cxn>
                <a:cxn ang="0">
                  <a:pos x="445" y="0"/>
                </a:cxn>
                <a:cxn ang="0">
                  <a:pos x="0" y="0"/>
                </a:cxn>
              </a:cxnLst>
              <a:rect l="0" t="0" r="r" b="b"/>
              <a:pathLst>
                <a:path w="445" h="393">
                  <a:moveTo>
                    <a:pt x="181" y="393"/>
                  </a:moveTo>
                  <a:lnTo>
                    <a:pt x="445" y="393"/>
                  </a:lnTo>
                  <a:lnTo>
                    <a:pt x="445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28" name="AutoShape 12"/>
            <p:cNvSpPr>
              <a:spLocks noChangeArrowheads="1"/>
            </p:cNvSpPr>
            <p:nvPr/>
          </p:nvSpPr>
          <p:spPr bwMode="auto">
            <a:xfrm>
              <a:off x="2763" y="2444"/>
              <a:ext cx="2439" cy="723"/>
            </a:xfrm>
            <a:prstGeom prst="star16">
              <a:avLst>
                <a:gd name="adj" fmla="val 44537"/>
              </a:avLst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29" name="Freeform 13"/>
            <p:cNvSpPr>
              <a:spLocks/>
            </p:cNvSpPr>
            <p:nvPr/>
          </p:nvSpPr>
          <p:spPr bwMode="auto">
            <a:xfrm flipH="1">
              <a:off x="2311" y="946"/>
              <a:ext cx="47" cy="16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84"/>
                </a:cxn>
              </a:cxnLst>
              <a:rect l="0" t="0" r="r" b="b"/>
              <a:pathLst>
                <a:path w="1" h="1585">
                  <a:moveTo>
                    <a:pt x="0" y="0"/>
                  </a:moveTo>
                  <a:lnTo>
                    <a:pt x="0" y="158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30" name="Freeform 14"/>
            <p:cNvSpPr>
              <a:spLocks/>
            </p:cNvSpPr>
            <p:nvPr/>
          </p:nvSpPr>
          <p:spPr bwMode="auto">
            <a:xfrm>
              <a:off x="716" y="999"/>
              <a:ext cx="1644" cy="1484"/>
            </a:xfrm>
            <a:custGeom>
              <a:avLst/>
              <a:gdLst/>
              <a:ahLst/>
              <a:cxnLst>
                <a:cxn ang="0">
                  <a:pos x="856" y="0"/>
                </a:cxn>
                <a:cxn ang="0">
                  <a:pos x="0" y="0"/>
                </a:cxn>
                <a:cxn ang="0">
                  <a:pos x="0" y="1296"/>
                </a:cxn>
              </a:cxnLst>
              <a:rect l="0" t="0" r="r" b="b"/>
              <a:pathLst>
                <a:path w="857" h="1297">
                  <a:moveTo>
                    <a:pt x="856" y="0"/>
                  </a:moveTo>
                  <a:lnTo>
                    <a:pt x="0" y="0"/>
                  </a:lnTo>
                  <a:lnTo>
                    <a:pt x="0" y="1296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31" name="Freeform 15"/>
            <p:cNvSpPr>
              <a:spLocks/>
            </p:cNvSpPr>
            <p:nvPr/>
          </p:nvSpPr>
          <p:spPr bwMode="auto">
            <a:xfrm>
              <a:off x="2342" y="1000"/>
              <a:ext cx="1409" cy="7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8" y="0"/>
                </a:cxn>
                <a:cxn ang="0">
                  <a:pos x="1688" y="552"/>
                </a:cxn>
              </a:cxnLst>
              <a:rect l="0" t="0" r="r" b="b"/>
              <a:pathLst>
                <a:path w="1689" h="553">
                  <a:moveTo>
                    <a:pt x="0" y="0"/>
                  </a:moveTo>
                  <a:lnTo>
                    <a:pt x="1688" y="0"/>
                  </a:lnTo>
                  <a:lnTo>
                    <a:pt x="1688" y="55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32" name="Rectangle 16"/>
            <p:cNvSpPr>
              <a:spLocks noChangeArrowheads="1"/>
            </p:cNvSpPr>
            <p:nvPr/>
          </p:nvSpPr>
          <p:spPr bwMode="auto">
            <a:xfrm>
              <a:off x="2332" y="742"/>
              <a:ext cx="428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Calibri"/>
                  <a:cs typeface="Calibri"/>
                </a:rPr>
                <a:t>stall</a:t>
              </a:r>
            </a:p>
          </p:txBody>
        </p:sp>
        <p:sp>
          <p:nvSpPr>
            <p:cNvPr id="1314833" name="Rectangle 17"/>
            <p:cNvSpPr>
              <a:spLocks noChangeArrowheads="1"/>
            </p:cNvSpPr>
            <p:nvPr/>
          </p:nvSpPr>
          <p:spPr bwMode="auto">
            <a:xfrm>
              <a:off x="4033" y="1691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34" name="Freeform 18"/>
            <p:cNvSpPr>
              <a:spLocks/>
            </p:cNvSpPr>
            <p:nvPr/>
          </p:nvSpPr>
          <p:spPr bwMode="auto">
            <a:xfrm>
              <a:off x="4066" y="1945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35" name="Rectangle 19"/>
            <p:cNvSpPr>
              <a:spLocks noChangeArrowheads="1"/>
            </p:cNvSpPr>
            <p:nvPr/>
          </p:nvSpPr>
          <p:spPr bwMode="auto">
            <a:xfrm>
              <a:off x="4895" y="1686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36" name="Freeform 20"/>
            <p:cNvSpPr>
              <a:spLocks/>
            </p:cNvSpPr>
            <p:nvPr/>
          </p:nvSpPr>
          <p:spPr bwMode="auto">
            <a:xfrm>
              <a:off x="4928" y="1940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37" name="Freeform 21"/>
            <p:cNvSpPr>
              <a:spLocks/>
            </p:cNvSpPr>
            <p:nvPr/>
          </p:nvSpPr>
          <p:spPr bwMode="auto">
            <a:xfrm>
              <a:off x="2654" y="1910"/>
              <a:ext cx="1019" cy="870"/>
            </a:xfrm>
            <a:custGeom>
              <a:avLst/>
              <a:gdLst/>
              <a:ahLst/>
              <a:cxnLst>
                <a:cxn ang="0">
                  <a:pos x="0" y="1376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1904" y="0"/>
                </a:cxn>
              </a:cxnLst>
              <a:rect l="0" t="0" r="r" b="b"/>
              <a:pathLst>
                <a:path w="1905" h="1377">
                  <a:moveTo>
                    <a:pt x="0" y="1376"/>
                  </a:moveTo>
                  <a:lnTo>
                    <a:pt x="0" y="0"/>
                  </a:lnTo>
                  <a:lnTo>
                    <a:pt x="520" y="0"/>
                  </a:lnTo>
                  <a:lnTo>
                    <a:pt x="190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38" name="Line 22"/>
            <p:cNvSpPr>
              <a:spLocks noChangeShapeType="1"/>
            </p:cNvSpPr>
            <p:nvPr/>
          </p:nvSpPr>
          <p:spPr bwMode="auto">
            <a:xfrm>
              <a:off x="4162" y="1859"/>
              <a:ext cx="7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39" name="Rectangle 23"/>
            <p:cNvSpPr>
              <a:spLocks noChangeArrowheads="1"/>
            </p:cNvSpPr>
            <p:nvPr/>
          </p:nvSpPr>
          <p:spPr bwMode="auto">
            <a:xfrm>
              <a:off x="3985" y="1754"/>
              <a:ext cx="205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IR</a:t>
              </a:r>
            </a:p>
          </p:txBody>
        </p:sp>
        <p:sp>
          <p:nvSpPr>
            <p:cNvPr id="1314840" name="Rectangle 24"/>
            <p:cNvSpPr>
              <a:spLocks noChangeArrowheads="1"/>
            </p:cNvSpPr>
            <p:nvPr/>
          </p:nvSpPr>
          <p:spPr bwMode="auto">
            <a:xfrm>
              <a:off x="4839" y="1749"/>
              <a:ext cx="205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IR</a:t>
              </a:r>
            </a:p>
          </p:txBody>
        </p:sp>
        <p:sp>
          <p:nvSpPr>
            <p:cNvPr id="1314841" name="Freeform 25"/>
            <p:cNvSpPr>
              <a:spLocks/>
            </p:cNvSpPr>
            <p:nvPr/>
          </p:nvSpPr>
          <p:spPr bwMode="auto">
            <a:xfrm>
              <a:off x="822" y="2042"/>
              <a:ext cx="217" cy="633"/>
            </a:xfrm>
            <a:custGeom>
              <a:avLst/>
              <a:gdLst/>
              <a:ahLst/>
              <a:cxnLst>
                <a:cxn ang="0">
                  <a:pos x="0" y="632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216" y="0"/>
                </a:cxn>
              </a:cxnLst>
              <a:rect l="0" t="0" r="r" b="b"/>
              <a:pathLst>
                <a:path w="21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1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42" name="Freeform 26"/>
            <p:cNvSpPr>
              <a:spLocks/>
            </p:cNvSpPr>
            <p:nvPr/>
          </p:nvSpPr>
          <p:spPr bwMode="auto">
            <a:xfrm>
              <a:off x="798" y="2674"/>
              <a:ext cx="19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192" y="0"/>
                </a:cxn>
              </a:cxnLst>
              <a:rect l="0" t="0" r="r" b="b"/>
              <a:pathLst>
                <a:path w="193" h="1">
                  <a:moveTo>
                    <a:pt x="0" y="0"/>
                  </a:moveTo>
                  <a:lnTo>
                    <a:pt x="144" y="0"/>
                  </a:lnTo>
                  <a:lnTo>
                    <a:pt x="192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43" name="Rectangle 27"/>
            <p:cNvSpPr>
              <a:spLocks noChangeArrowheads="1"/>
            </p:cNvSpPr>
            <p:nvPr/>
          </p:nvSpPr>
          <p:spPr bwMode="auto">
            <a:xfrm>
              <a:off x="662" y="2490"/>
              <a:ext cx="128" cy="3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44" name="Line 28"/>
            <p:cNvSpPr>
              <a:spLocks noChangeShapeType="1"/>
            </p:cNvSpPr>
            <p:nvPr/>
          </p:nvSpPr>
          <p:spPr bwMode="auto">
            <a:xfrm>
              <a:off x="806" y="2674"/>
              <a:ext cx="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45" name="Rectangle 29"/>
            <p:cNvSpPr>
              <a:spLocks noChangeArrowheads="1"/>
            </p:cNvSpPr>
            <p:nvPr/>
          </p:nvSpPr>
          <p:spPr bwMode="auto">
            <a:xfrm>
              <a:off x="613" y="2614"/>
              <a:ext cx="234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PC</a:t>
              </a:r>
            </a:p>
          </p:txBody>
        </p:sp>
        <p:sp>
          <p:nvSpPr>
            <p:cNvPr id="1314846" name="Freeform 30"/>
            <p:cNvSpPr>
              <a:spLocks/>
            </p:cNvSpPr>
            <p:nvPr/>
          </p:nvSpPr>
          <p:spPr bwMode="auto">
            <a:xfrm>
              <a:off x="702" y="2802"/>
              <a:ext cx="49" cy="49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4" y="0"/>
                </a:cxn>
                <a:cxn ang="0">
                  <a:pos x="48" y="48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47" name="Rectangle 31"/>
            <p:cNvSpPr>
              <a:spLocks noChangeArrowheads="1"/>
            </p:cNvSpPr>
            <p:nvPr/>
          </p:nvSpPr>
          <p:spPr bwMode="auto">
            <a:xfrm>
              <a:off x="997" y="2577"/>
              <a:ext cx="472" cy="5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48" name="Rectangle 32"/>
            <p:cNvSpPr>
              <a:spLocks noChangeArrowheads="1"/>
            </p:cNvSpPr>
            <p:nvPr/>
          </p:nvSpPr>
          <p:spPr bwMode="auto">
            <a:xfrm>
              <a:off x="964" y="2575"/>
              <a:ext cx="32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addr</a:t>
              </a:r>
            </a:p>
          </p:txBody>
        </p:sp>
        <p:sp>
          <p:nvSpPr>
            <p:cNvPr id="1314849" name="Rectangle 33"/>
            <p:cNvSpPr>
              <a:spLocks noChangeArrowheads="1"/>
            </p:cNvSpPr>
            <p:nvPr/>
          </p:nvSpPr>
          <p:spPr bwMode="auto">
            <a:xfrm>
              <a:off x="1198" y="2689"/>
              <a:ext cx="283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inst</a:t>
              </a:r>
            </a:p>
          </p:txBody>
        </p:sp>
        <p:sp>
          <p:nvSpPr>
            <p:cNvPr id="1314850" name="Rectangle 34"/>
            <p:cNvSpPr>
              <a:spLocks noChangeArrowheads="1"/>
            </p:cNvSpPr>
            <p:nvPr/>
          </p:nvSpPr>
          <p:spPr bwMode="auto">
            <a:xfrm>
              <a:off x="955" y="2847"/>
              <a:ext cx="565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Inst</a:t>
              </a:r>
            </a:p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Memory</a:t>
              </a:r>
            </a:p>
          </p:txBody>
        </p:sp>
        <p:sp>
          <p:nvSpPr>
            <p:cNvPr id="1314851" name="Rectangle 35"/>
            <p:cNvSpPr>
              <a:spLocks noChangeArrowheads="1"/>
            </p:cNvSpPr>
            <p:nvPr/>
          </p:nvSpPr>
          <p:spPr bwMode="auto">
            <a:xfrm>
              <a:off x="732" y="1679"/>
              <a:ext cx="279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0x4</a:t>
              </a:r>
            </a:p>
          </p:txBody>
        </p:sp>
        <p:sp>
          <p:nvSpPr>
            <p:cNvPr id="1314852" name="Line 36"/>
            <p:cNvSpPr>
              <a:spLocks noChangeShapeType="1"/>
            </p:cNvSpPr>
            <p:nvPr/>
          </p:nvSpPr>
          <p:spPr bwMode="auto">
            <a:xfrm>
              <a:off x="1001" y="1753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53" name="Freeform 37"/>
            <p:cNvSpPr>
              <a:spLocks/>
            </p:cNvSpPr>
            <p:nvPr/>
          </p:nvSpPr>
          <p:spPr bwMode="auto">
            <a:xfrm>
              <a:off x="1045" y="1705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54" name="Rectangle 38"/>
            <p:cNvSpPr>
              <a:spLocks noChangeArrowheads="1"/>
            </p:cNvSpPr>
            <p:nvPr/>
          </p:nvSpPr>
          <p:spPr bwMode="auto">
            <a:xfrm>
              <a:off x="1059" y="1823"/>
              <a:ext cx="253" cy="1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50">
                  <a:solidFill>
                    <a:schemeClr val="tx1"/>
                  </a:solidFill>
                  <a:latin typeface="Calibri"/>
                  <a:cs typeface="Calibri"/>
                </a:rPr>
                <a:t>Add</a:t>
              </a:r>
            </a:p>
          </p:txBody>
        </p:sp>
        <p:grpSp>
          <p:nvGrpSpPr>
            <p:cNvPr id="4" name="Group 39"/>
            <p:cNvGrpSpPr>
              <a:grpSpLocks/>
            </p:cNvGrpSpPr>
            <p:nvPr/>
          </p:nvGrpSpPr>
          <p:grpSpPr bwMode="auto">
            <a:xfrm>
              <a:off x="3120" y="1694"/>
              <a:ext cx="904" cy="303"/>
              <a:chOff x="2376" y="1437"/>
              <a:chExt cx="904" cy="303"/>
            </a:xfrm>
          </p:grpSpPr>
          <p:sp>
            <p:nvSpPr>
              <p:cNvPr id="1314856" name="Freeform 40"/>
              <p:cNvSpPr>
                <a:spLocks/>
              </p:cNvSpPr>
              <p:nvPr/>
            </p:nvSpPr>
            <p:spPr bwMode="auto">
              <a:xfrm>
                <a:off x="2934" y="1451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14857" name="Rectangle 41"/>
              <p:cNvSpPr>
                <a:spLocks noChangeArrowheads="1"/>
              </p:cNvSpPr>
              <p:nvPr/>
            </p:nvSpPr>
            <p:spPr bwMode="auto">
              <a:xfrm>
                <a:off x="2376" y="1437"/>
                <a:ext cx="481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 smtClean="0">
                    <a:solidFill>
                      <a:schemeClr val="tx1"/>
                    </a:solidFill>
                    <a:latin typeface="Calibri"/>
                    <a:cs typeface="Calibri"/>
                  </a:rPr>
                  <a:t>bubble</a:t>
                </a:r>
                <a:endParaRPr lang="en-US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314858" name="Line 42"/>
              <p:cNvSpPr>
                <a:spLocks noChangeShapeType="1"/>
              </p:cNvSpPr>
              <p:nvPr/>
            </p:nvSpPr>
            <p:spPr bwMode="auto">
              <a:xfrm>
                <a:off x="3080" y="1587"/>
                <a:ext cx="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14859" name="Line 43"/>
              <p:cNvSpPr>
                <a:spLocks noChangeShapeType="1"/>
              </p:cNvSpPr>
              <p:nvPr/>
            </p:nvSpPr>
            <p:spPr bwMode="auto">
              <a:xfrm>
                <a:off x="2856" y="1515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  <p:sp>
          <p:nvSpPr>
            <p:cNvPr id="1314860" name="Rectangle 44"/>
            <p:cNvSpPr>
              <a:spLocks noChangeArrowheads="1"/>
            </p:cNvSpPr>
            <p:nvPr/>
          </p:nvSpPr>
          <p:spPr bwMode="auto">
            <a:xfrm>
              <a:off x="2296" y="2623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61" name="Freeform 45"/>
            <p:cNvSpPr>
              <a:spLocks/>
            </p:cNvSpPr>
            <p:nvPr/>
          </p:nvSpPr>
          <p:spPr bwMode="auto">
            <a:xfrm>
              <a:off x="2329" y="2877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62" name="Rectangle 46"/>
            <p:cNvSpPr>
              <a:spLocks noChangeArrowheads="1"/>
            </p:cNvSpPr>
            <p:nvPr/>
          </p:nvSpPr>
          <p:spPr bwMode="auto">
            <a:xfrm>
              <a:off x="2257" y="2690"/>
              <a:ext cx="205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IR</a:t>
              </a:r>
            </a:p>
          </p:txBody>
        </p:sp>
        <p:sp>
          <p:nvSpPr>
            <p:cNvPr id="1314863" name="Text Box 47"/>
            <p:cNvSpPr txBox="1">
              <a:spLocks noChangeArrowheads="1"/>
            </p:cNvSpPr>
            <p:nvPr/>
          </p:nvSpPr>
          <p:spPr bwMode="auto">
            <a:xfrm>
              <a:off x="4004" y="1498"/>
              <a:ext cx="199" cy="19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chemeClr val="tx1"/>
                  </a:solidFill>
                  <a:latin typeface="Calibri"/>
                  <a:cs typeface="Calibri"/>
                </a:rPr>
                <a:t>E</a:t>
              </a:r>
            </a:p>
          </p:txBody>
        </p:sp>
        <p:sp>
          <p:nvSpPr>
            <p:cNvPr id="1314864" name="Text Box 48"/>
            <p:cNvSpPr txBox="1">
              <a:spLocks noChangeArrowheads="1"/>
            </p:cNvSpPr>
            <p:nvPr/>
          </p:nvSpPr>
          <p:spPr bwMode="auto">
            <a:xfrm>
              <a:off x="4860" y="1493"/>
              <a:ext cx="241" cy="19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chemeClr val="tx1"/>
                  </a:solidFill>
                  <a:latin typeface="Calibri"/>
                  <a:cs typeface="Calibri"/>
                </a:rPr>
                <a:t>M</a:t>
              </a:r>
            </a:p>
          </p:txBody>
        </p:sp>
        <p:sp>
          <p:nvSpPr>
            <p:cNvPr id="1314865" name="Line 49"/>
            <p:cNvSpPr>
              <a:spLocks noChangeShapeType="1"/>
            </p:cNvSpPr>
            <p:nvPr/>
          </p:nvSpPr>
          <p:spPr bwMode="auto">
            <a:xfrm flipV="1">
              <a:off x="2411" y="2786"/>
              <a:ext cx="46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66" name="Line 50"/>
            <p:cNvSpPr>
              <a:spLocks noChangeShapeType="1"/>
            </p:cNvSpPr>
            <p:nvPr/>
          </p:nvSpPr>
          <p:spPr bwMode="auto">
            <a:xfrm flipV="1">
              <a:off x="1486" y="2828"/>
              <a:ext cx="466" cy="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67" name="Freeform 51"/>
            <p:cNvSpPr>
              <a:spLocks/>
            </p:cNvSpPr>
            <p:nvPr/>
          </p:nvSpPr>
          <p:spPr bwMode="auto">
            <a:xfrm>
              <a:off x="934" y="1082"/>
              <a:ext cx="169" cy="497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240"/>
                </a:cxn>
                <a:cxn ang="0">
                  <a:pos x="144" y="288"/>
                </a:cxn>
                <a:cxn ang="0">
                  <a:pos x="144" y="0"/>
                </a:cxn>
                <a:cxn ang="0">
                  <a:pos x="0" y="48"/>
                </a:cxn>
              </a:cxnLst>
              <a:rect l="0" t="0" r="r" b="b"/>
              <a:pathLst>
                <a:path w="145" h="289">
                  <a:moveTo>
                    <a:pt x="0" y="48"/>
                  </a:moveTo>
                  <a:lnTo>
                    <a:pt x="0" y="240"/>
                  </a:lnTo>
                  <a:lnTo>
                    <a:pt x="144" y="288"/>
                  </a:lnTo>
                  <a:lnTo>
                    <a:pt x="144" y="0"/>
                  </a:lnTo>
                  <a:lnTo>
                    <a:pt x="0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68" name="Freeform 52"/>
            <p:cNvSpPr>
              <a:spLocks/>
            </p:cNvSpPr>
            <p:nvPr/>
          </p:nvSpPr>
          <p:spPr bwMode="auto">
            <a:xfrm>
              <a:off x="424" y="1335"/>
              <a:ext cx="517" cy="1327"/>
            </a:xfrm>
            <a:custGeom>
              <a:avLst/>
              <a:gdLst/>
              <a:ahLst/>
              <a:cxnLst>
                <a:cxn ang="0">
                  <a:pos x="517" y="0"/>
                </a:cxn>
                <a:cxn ang="0">
                  <a:pos x="0" y="0"/>
                </a:cxn>
                <a:cxn ang="0">
                  <a:pos x="0" y="1231"/>
                </a:cxn>
                <a:cxn ang="0">
                  <a:pos x="227" y="1231"/>
                </a:cxn>
              </a:cxnLst>
              <a:rect l="0" t="0" r="r" b="b"/>
              <a:pathLst>
                <a:path w="517" h="1231">
                  <a:moveTo>
                    <a:pt x="517" y="0"/>
                  </a:moveTo>
                  <a:lnTo>
                    <a:pt x="0" y="0"/>
                  </a:lnTo>
                  <a:lnTo>
                    <a:pt x="0" y="1231"/>
                  </a:lnTo>
                  <a:lnTo>
                    <a:pt x="227" y="1231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72" name="Freeform 56"/>
            <p:cNvSpPr>
              <a:spLocks/>
            </p:cNvSpPr>
            <p:nvPr/>
          </p:nvSpPr>
          <p:spPr bwMode="auto">
            <a:xfrm>
              <a:off x="1088" y="1169"/>
              <a:ext cx="1482" cy="201"/>
            </a:xfrm>
            <a:custGeom>
              <a:avLst/>
              <a:gdLst/>
              <a:ahLst/>
              <a:cxnLst>
                <a:cxn ang="0">
                  <a:pos x="1387" y="150"/>
                </a:cxn>
                <a:cxn ang="0">
                  <a:pos x="1387" y="0"/>
                </a:cxn>
                <a:cxn ang="0">
                  <a:pos x="0" y="0"/>
                </a:cxn>
              </a:cxnLst>
              <a:rect l="0" t="0" r="r" b="b"/>
              <a:pathLst>
                <a:path w="1387" h="150">
                  <a:moveTo>
                    <a:pt x="1387" y="150"/>
                  </a:moveTo>
                  <a:lnTo>
                    <a:pt x="1387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75" name="Freeform 59"/>
            <p:cNvSpPr>
              <a:spLocks/>
            </p:cNvSpPr>
            <p:nvPr/>
          </p:nvSpPr>
          <p:spPr bwMode="auto">
            <a:xfrm>
              <a:off x="1104" y="1296"/>
              <a:ext cx="2032" cy="1340"/>
            </a:xfrm>
            <a:custGeom>
              <a:avLst/>
              <a:gdLst/>
              <a:ahLst/>
              <a:cxnLst>
                <a:cxn ang="0">
                  <a:pos x="2032" y="1316"/>
                </a:cxn>
                <a:cxn ang="0">
                  <a:pos x="2032" y="971"/>
                </a:cxn>
                <a:cxn ang="0">
                  <a:pos x="642" y="964"/>
                </a:cxn>
                <a:cxn ang="0">
                  <a:pos x="642" y="0"/>
                </a:cxn>
                <a:cxn ang="0">
                  <a:pos x="0" y="0"/>
                </a:cxn>
              </a:cxnLst>
              <a:rect l="0" t="0" r="r" b="b"/>
              <a:pathLst>
                <a:path w="2032" h="1316">
                  <a:moveTo>
                    <a:pt x="2032" y="1316"/>
                  </a:moveTo>
                  <a:lnTo>
                    <a:pt x="2032" y="971"/>
                  </a:lnTo>
                  <a:lnTo>
                    <a:pt x="642" y="964"/>
                  </a:lnTo>
                  <a:lnTo>
                    <a:pt x="642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76" name="Rectangle 60"/>
            <p:cNvSpPr>
              <a:spLocks noChangeArrowheads="1"/>
            </p:cNvSpPr>
            <p:nvPr/>
          </p:nvSpPr>
          <p:spPr bwMode="auto">
            <a:xfrm>
              <a:off x="774" y="738"/>
              <a:ext cx="1440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  <a:latin typeface="Calibri"/>
                  <a:cs typeface="Calibri"/>
                </a:rPr>
                <a:t>PCSrc</a:t>
              </a:r>
              <a:r>
                <a:rPr lang="en-US" sz="1400">
                  <a:solidFill>
                    <a:schemeClr val="bg2"/>
                  </a:solidFill>
                  <a:latin typeface="Calibri"/>
                  <a:cs typeface="Calibri"/>
                </a:rPr>
                <a:t> (pc+4 / jabs / rind / br)</a:t>
              </a:r>
            </a:p>
          </p:txBody>
        </p:sp>
        <p:sp>
          <p:nvSpPr>
            <p:cNvPr id="1314877" name="Line 61"/>
            <p:cNvSpPr>
              <a:spLocks noChangeShapeType="1"/>
            </p:cNvSpPr>
            <p:nvPr/>
          </p:nvSpPr>
          <p:spPr bwMode="auto">
            <a:xfrm>
              <a:off x="1016" y="872"/>
              <a:ext cx="0" cy="25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grpSp>
          <p:nvGrpSpPr>
            <p:cNvPr id="6" name="Group 62"/>
            <p:cNvGrpSpPr>
              <a:grpSpLocks/>
            </p:cNvGrpSpPr>
            <p:nvPr/>
          </p:nvGrpSpPr>
          <p:grpSpPr bwMode="auto">
            <a:xfrm>
              <a:off x="1440" y="2398"/>
              <a:ext cx="848" cy="527"/>
              <a:chOff x="1440" y="2406"/>
              <a:chExt cx="848" cy="527"/>
            </a:xfrm>
          </p:grpSpPr>
          <p:sp>
            <p:nvSpPr>
              <p:cNvPr id="1314879" name="Freeform 63"/>
              <p:cNvSpPr>
                <a:spLocks/>
              </p:cNvSpPr>
              <p:nvPr/>
            </p:nvSpPr>
            <p:spPr bwMode="auto">
              <a:xfrm>
                <a:off x="1942" y="2644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14880" name="Rectangle 64"/>
              <p:cNvSpPr>
                <a:spLocks noChangeArrowheads="1"/>
              </p:cNvSpPr>
              <p:nvPr/>
            </p:nvSpPr>
            <p:spPr bwMode="auto">
              <a:xfrm>
                <a:off x="1440" y="2614"/>
                <a:ext cx="481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 smtClean="0">
                    <a:solidFill>
                      <a:schemeClr val="tx1"/>
                    </a:solidFill>
                    <a:latin typeface="Calibri"/>
                    <a:cs typeface="Calibri"/>
                  </a:rPr>
                  <a:t>bubble</a:t>
                </a:r>
                <a:endParaRPr lang="en-US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314881" name="Line 65"/>
              <p:cNvSpPr>
                <a:spLocks noChangeShapeType="1"/>
              </p:cNvSpPr>
              <p:nvPr/>
            </p:nvSpPr>
            <p:spPr bwMode="auto">
              <a:xfrm>
                <a:off x="2088" y="2780"/>
                <a:ext cx="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14882" name="Line 66"/>
              <p:cNvSpPr>
                <a:spLocks noChangeShapeType="1"/>
              </p:cNvSpPr>
              <p:nvPr/>
            </p:nvSpPr>
            <p:spPr bwMode="auto">
              <a:xfrm>
                <a:off x="1864" y="2708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  <p:sp>
            <p:nvSpPr>
              <p:cNvPr id="1314883" name="Text Box 67"/>
              <p:cNvSpPr txBox="1">
                <a:spLocks noChangeArrowheads="1"/>
              </p:cNvSpPr>
              <p:nvPr/>
            </p:nvSpPr>
            <p:spPr bwMode="auto">
              <a:xfrm>
                <a:off x="1623" y="2406"/>
                <a:ext cx="392" cy="19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Calibri"/>
                    <a:cs typeface="Calibri"/>
                  </a:rPr>
                  <a:t>IRSrc</a:t>
                </a:r>
                <a:r>
                  <a:rPr lang="en-US" sz="1400" baseline="-25000">
                    <a:solidFill>
                      <a:schemeClr val="tx1"/>
                    </a:solidFill>
                    <a:latin typeface="Calibri"/>
                    <a:cs typeface="Calibri"/>
                  </a:rPr>
                  <a:t>D</a:t>
                </a:r>
                <a:endParaRPr lang="en-US" sz="140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314884" name="Line 68"/>
              <p:cNvSpPr>
                <a:spLocks noChangeShapeType="1"/>
              </p:cNvSpPr>
              <p:nvPr/>
            </p:nvSpPr>
            <p:spPr bwMode="auto">
              <a:xfrm>
                <a:off x="2016" y="2496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Calibri"/>
                  <a:cs typeface="Calibri"/>
                </a:endParaRPr>
              </a:p>
            </p:txBody>
          </p:sp>
        </p:grpSp>
      </p:grpSp>
      <p:sp>
        <p:nvSpPr>
          <p:cNvPr id="1314885" name="Text Box 69"/>
          <p:cNvSpPr txBox="1">
            <a:spLocks noChangeArrowheads="1"/>
          </p:cNvSpPr>
          <p:nvPr/>
        </p:nvSpPr>
        <p:spPr bwMode="auto">
          <a:xfrm>
            <a:off x="3783013" y="4965700"/>
            <a:ext cx="5119687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Calibri"/>
                <a:cs typeface="Calibri"/>
              </a:rPr>
              <a:t>Branch condition is not known until the execute stage </a:t>
            </a:r>
          </a:p>
          <a:p>
            <a:pPr lvl="1">
              <a:spcBef>
                <a:spcPct val="0"/>
              </a:spcBef>
            </a:pPr>
            <a:r>
              <a:rPr lang="en-US" sz="2400" i="1">
                <a:solidFill>
                  <a:schemeClr val="tx1"/>
                </a:solidFill>
                <a:latin typeface="Calibri"/>
                <a:cs typeface="Calibri"/>
              </a:rPr>
              <a:t>what action should be taken in the</a:t>
            </a:r>
          </a:p>
          <a:p>
            <a:pPr lvl="1">
              <a:spcBef>
                <a:spcPct val="0"/>
              </a:spcBef>
            </a:pPr>
            <a:r>
              <a:rPr lang="en-US" sz="2400" i="1">
                <a:solidFill>
                  <a:schemeClr val="tx1"/>
                </a:solidFill>
                <a:latin typeface="Calibri"/>
                <a:cs typeface="Calibri"/>
              </a:rPr>
              <a:t>decode stage ?</a:t>
            </a:r>
          </a:p>
        </p:txBody>
      </p:sp>
      <p:grpSp>
        <p:nvGrpSpPr>
          <p:cNvPr id="7" name="Group 70"/>
          <p:cNvGrpSpPr>
            <a:grpSpLocks/>
          </p:cNvGrpSpPr>
          <p:nvPr/>
        </p:nvGrpSpPr>
        <p:grpSpPr bwMode="auto">
          <a:xfrm>
            <a:off x="5627687" y="3114675"/>
            <a:ext cx="2200274" cy="1476375"/>
            <a:chOff x="3545" y="2120"/>
            <a:chExt cx="1386" cy="930"/>
          </a:xfrm>
        </p:grpSpPr>
        <p:sp>
          <p:nvSpPr>
            <p:cNvPr id="1314887" name="Freeform 71"/>
            <p:cNvSpPr>
              <a:spLocks/>
            </p:cNvSpPr>
            <p:nvPr/>
          </p:nvSpPr>
          <p:spPr bwMode="auto">
            <a:xfrm flipV="1">
              <a:off x="4334" y="2813"/>
              <a:ext cx="584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88" name="Freeform 72"/>
            <p:cNvSpPr>
              <a:spLocks/>
            </p:cNvSpPr>
            <p:nvPr/>
          </p:nvSpPr>
          <p:spPr bwMode="auto">
            <a:xfrm flipV="1">
              <a:off x="3545" y="2666"/>
              <a:ext cx="532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89" name="Rectangle 73"/>
            <p:cNvSpPr>
              <a:spLocks noChangeArrowheads="1"/>
            </p:cNvSpPr>
            <p:nvPr/>
          </p:nvSpPr>
          <p:spPr bwMode="auto">
            <a:xfrm>
              <a:off x="3785" y="2559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A</a:t>
              </a:r>
            </a:p>
          </p:txBody>
        </p:sp>
        <p:sp>
          <p:nvSpPr>
            <p:cNvPr id="1314890" name="Rectangle 74"/>
            <p:cNvSpPr>
              <a:spLocks noChangeArrowheads="1"/>
            </p:cNvSpPr>
            <p:nvPr/>
          </p:nvSpPr>
          <p:spPr bwMode="auto">
            <a:xfrm>
              <a:off x="4673" y="2707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Y</a:t>
              </a:r>
            </a:p>
          </p:txBody>
        </p:sp>
        <p:sp>
          <p:nvSpPr>
            <p:cNvPr id="1314891" name="Freeform 75"/>
            <p:cNvSpPr>
              <a:spLocks/>
            </p:cNvSpPr>
            <p:nvPr/>
          </p:nvSpPr>
          <p:spPr bwMode="auto">
            <a:xfrm>
              <a:off x="4084" y="2665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92" name="Rectangle 76"/>
            <p:cNvSpPr>
              <a:spLocks noChangeArrowheads="1"/>
            </p:cNvSpPr>
            <p:nvPr/>
          </p:nvSpPr>
          <p:spPr bwMode="auto">
            <a:xfrm>
              <a:off x="4089" y="2767"/>
              <a:ext cx="254" cy="1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50">
                  <a:solidFill>
                    <a:schemeClr val="tx1"/>
                  </a:solidFill>
                  <a:latin typeface="Calibri"/>
                  <a:cs typeface="Calibri"/>
                </a:rPr>
                <a:t>ALU</a:t>
              </a:r>
            </a:p>
          </p:txBody>
        </p:sp>
        <p:sp>
          <p:nvSpPr>
            <p:cNvPr id="1314893" name="Freeform 77"/>
            <p:cNvSpPr>
              <a:spLocks/>
            </p:cNvSpPr>
            <p:nvPr/>
          </p:nvSpPr>
          <p:spPr bwMode="auto">
            <a:xfrm>
              <a:off x="4340" y="2120"/>
              <a:ext cx="84" cy="696"/>
            </a:xfrm>
            <a:custGeom>
              <a:avLst/>
              <a:gdLst/>
              <a:ahLst/>
              <a:cxnLst>
                <a:cxn ang="0">
                  <a:pos x="0" y="696"/>
                </a:cxn>
                <a:cxn ang="0">
                  <a:pos x="84" y="696"/>
                </a:cxn>
                <a:cxn ang="0">
                  <a:pos x="84" y="0"/>
                </a:cxn>
              </a:cxnLst>
              <a:rect l="0" t="0" r="r" b="b"/>
              <a:pathLst>
                <a:path w="84" h="696">
                  <a:moveTo>
                    <a:pt x="0" y="696"/>
                  </a:moveTo>
                  <a:lnTo>
                    <a:pt x="84" y="696"/>
                  </a:lnTo>
                  <a:lnTo>
                    <a:pt x="8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4894" name="Rectangle 78"/>
            <p:cNvSpPr>
              <a:spLocks noChangeArrowheads="1"/>
            </p:cNvSpPr>
            <p:nvPr/>
          </p:nvSpPr>
          <p:spPr bwMode="auto">
            <a:xfrm>
              <a:off x="4440" y="2143"/>
              <a:ext cx="49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smtClean="0">
                  <a:solidFill>
                    <a:schemeClr val="tx1"/>
                  </a:solidFill>
                  <a:latin typeface="Calibri"/>
                  <a:cs typeface="Calibri"/>
                </a:rPr>
                <a:t>Taken?</a:t>
              </a:r>
              <a:endParaRPr lang="en-US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314899" name="Freeform 83"/>
          <p:cNvSpPr>
            <a:spLocks/>
          </p:cNvSpPr>
          <p:nvPr/>
        </p:nvSpPr>
        <p:spPr bwMode="auto">
          <a:xfrm>
            <a:off x="1752600" y="1958974"/>
            <a:ext cx="1447800" cy="457200"/>
          </a:xfrm>
          <a:custGeom>
            <a:avLst/>
            <a:gdLst/>
            <a:ahLst/>
            <a:cxnLst>
              <a:cxn ang="0">
                <a:pos x="912" y="240"/>
              </a:cxn>
              <a:cxn ang="0">
                <a:pos x="912" y="0"/>
              </a:cxn>
              <a:cxn ang="0">
                <a:pos x="0" y="0"/>
              </a:cxn>
            </a:cxnLst>
            <a:rect l="0" t="0" r="r" b="b"/>
            <a:pathLst>
              <a:path w="912" h="240">
                <a:moveTo>
                  <a:pt x="912" y="240"/>
                </a:moveTo>
                <a:lnTo>
                  <a:pt x="912" y="0"/>
                </a:lnTo>
                <a:lnTo>
                  <a:pt x="0" y="0"/>
                </a:ln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17342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4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4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48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488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58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Pipelining Conditional Branches</a:t>
            </a:r>
          </a:p>
        </p:txBody>
      </p:sp>
      <p:sp>
        <p:nvSpPr>
          <p:cNvPr id="8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DFDA-1853-3E43-983A-76C2406B99C5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15843" name="Rectangle 3"/>
          <p:cNvSpPr>
            <a:spLocks noChangeArrowheads="1"/>
          </p:cNvSpPr>
          <p:nvPr/>
        </p:nvSpPr>
        <p:spPr bwMode="auto">
          <a:xfrm>
            <a:off x="0" y="5111750"/>
            <a:ext cx="3646557" cy="132087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000" baseline="-25000" dirty="0">
                <a:solidFill>
                  <a:srgbClr val="56127A"/>
                </a:solidFill>
                <a:latin typeface="Calibri"/>
                <a:cs typeface="Calibri"/>
              </a:rPr>
              <a:t>1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096	ADD 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chemeClr val="accent2"/>
                </a:solidFill>
                <a:latin typeface="Calibri"/>
                <a:cs typeface="Calibri"/>
              </a:rPr>
              <a:t>I</a:t>
            </a:r>
            <a:r>
              <a:rPr lang="en-US" sz="2000" baseline="-25000" dirty="0">
                <a:solidFill>
                  <a:schemeClr val="accent2"/>
                </a:solidFill>
                <a:latin typeface="Calibri"/>
                <a:cs typeface="Calibri"/>
              </a:rPr>
              <a:t>2</a:t>
            </a:r>
            <a:r>
              <a:rPr lang="en-US" sz="2000" dirty="0">
                <a:solidFill>
                  <a:schemeClr val="accent2"/>
                </a:solidFill>
                <a:latin typeface="Calibri"/>
                <a:cs typeface="Calibri"/>
              </a:rPr>
              <a:t>	100	</a:t>
            </a:r>
            <a:r>
              <a:rPr lang="en-US" sz="2000" dirty="0" smtClean="0">
                <a:solidFill>
                  <a:schemeClr val="accent2"/>
                </a:solidFill>
                <a:latin typeface="Calibri"/>
                <a:cs typeface="Calibri"/>
              </a:rPr>
              <a:t>BEQ x1,x2 </a:t>
            </a:r>
            <a:r>
              <a:rPr lang="en-US" sz="2000" dirty="0">
                <a:solidFill>
                  <a:schemeClr val="accent2"/>
                </a:solidFill>
                <a:latin typeface="Calibri"/>
                <a:cs typeface="Calibri"/>
              </a:rPr>
              <a:t>+200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000" baseline="-25000" dirty="0">
                <a:solidFill>
                  <a:srgbClr val="56127A"/>
                </a:solidFill>
                <a:latin typeface="Calibri"/>
                <a:cs typeface="Calibri"/>
              </a:rPr>
              <a:t>3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104	ADD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000" baseline="-25000" dirty="0">
                <a:solidFill>
                  <a:srgbClr val="56127A"/>
                </a:solidFill>
                <a:latin typeface="Calibri"/>
                <a:cs typeface="Calibri"/>
              </a:rPr>
              <a:t>4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cs typeface="Calibri"/>
              </a:rPr>
              <a:t>300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	ADD</a:t>
            </a:r>
          </a:p>
        </p:txBody>
      </p:sp>
      <p:sp>
        <p:nvSpPr>
          <p:cNvPr id="1315844" name="Freeform 4"/>
          <p:cNvSpPr>
            <a:spLocks/>
          </p:cNvSpPr>
          <p:nvPr/>
        </p:nvSpPr>
        <p:spPr bwMode="auto">
          <a:xfrm>
            <a:off x="1757363" y="2111375"/>
            <a:ext cx="492125" cy="647700"/>
          </a:xfrm>
          <a:custGeom>
            <a:avLst/>
            <a:gdLst/>
            <a:ahLst/>
            <a:cxnLst>
              <a:cxn ang="0">
                <a:pos x="181" y="393"/>
              </a:cxn>
              <a:cxn ang="0">
                <a:pos x="445" y="393"/>
              </a:cxn>
              <a:cxn ang="0">
                <a:pos x="445" y="0"/>
              </a:cxn>
              <a:cxn ang="0">
                <a:pos x="0" y="0"/>
              </a:cxn>
            </a:cxnLst>
            <a:rect l="0" t="0" r="r" b="b"/>
            <a:pathLst>
              <a:path w="445" h="393">
                <a:moveTo>
                  <a:pt x="181" y="393"/>
                </a:moveTo>
                <a:lnTo>
                  <a:pt x="445" y="393"/>
                </a:lnTo>
                <a:lnTo>
                  <a:pt x="445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45" name="AutoShape 5"/>
          <p:cNvSpPr>
            <a:spLocks noChangeArrowheads="1"/>
          </p:cNvSpPr>
          <p:nvPr/>
        </p:nvSpPr>
        <p:spPr bwMode="auto">
          <a:xfrm>
            <a:off x="4386263" y="3629025"/>
            <a:ext cx="3871912" cy="1147763"/>
          </a:xfrm>
          <a:prstGeom prst="star16">
            <a:avLst>
              <a:gd name="adj" fmla="val 44537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46" name="Freeform 6"/>
          <p:cNvSpPr>
            <a:spLocks/>
          </p:cNvSpPr>
          <p:nvPr/>
        </p:nvSpPr>
        <p:spPr bwMode="auto">
          <a:xfrm flipH="1">
            <a:off x="3668713" y="1250950"/>
            <a:ext cx="74612" cy="26558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84"/>
              </a:cxn>
            </a:cxnLst>
            <a:rect l="0" t="0" r="r" b="b"/>
            <a:pathLst>
              <a:path w="1" h="1585">
                <a:moveTo>
                  <a:pt x="0" y="0"/>
                </a:moveTo>
                <a:lnTo>
                  <a:pt x="0" y="1584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47" name="Freeform 7"/>
          <p:cNvSpPr>
            <a:spLocks/>
          </p:cNvSpPr>
          <p:nvPr/>
        </p:nvSpPr>
        <p:spPr bwMode="auto">
          <a:xfrm>
            <a:off x="1136650" y="1335088"/>
            <a:ext cx="2609850" cy="2355850"/>
          </a:xfrm>
          <a:custGeom>
            <a:avLst/>
            <a:gdLst/>
            <a:ahLst/>
            <a:cxnLst>
              <a:cxn ang="0">
                <a:pos x="856" y="0"/>
              </a:cxn>
              <a:cxn ang="0">
                <a:pos x="0" y="0"/>
              </a:cxn>
              <a:cxn ang="0">
                <a:pos x="0" y="1296"/>
              </a:cxn>
            </a:cxnLst>
            <a:rect l="0" t="0" r="r" b="b"/>
            <a:pathLst>
              <a:path w="857" h="1297">
                <a:moveTo>
                  <a:pt x="856" y="0"/>
                </a:moveTo>
                <a:lnTo>
                  <a:pt x="0" y="0"/>
                </a:lnTo>
                <a:lnTo>
                  <a:pt x="0" y="1296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48" name="Freeform 8"/>
          <p:cNvSpPr>
            <a:spLocks/>
          </p:cNvSpPr>
          <p:nvPr/>
        </p:nvSpPr>
        <p:spPr bwMode="auto">
          <a:xfrm>
            <a:off x="3717925" y="1336675"/>
            <a:ext cx="2236788" cy="11477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8" y="0"/>
              </a:cxn>
              <a:cxn ang="0">
                <a:pos x="1688" y="552"/>
              </a:cxn>
            </a:cxnLst>
            <a:rect l="0" t="0" r="r" b="b"/>
            <a:pathLst>
              <a:path w="1689" h="553">
                <a:moveTo>
                  <a:pt x="0" y="0"/>
                </a:moveTo>
                <a:lnTo>
                  <a:pt x="1688" y="0"/>
                </a:lnTo>
                <a:lnTo>
                  <a:pt x="1688" y="552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49" name="Rectangle 9"/>
          <p:cNvSpPr>
            <a:spLocks noChangeArrowheads="1"/>
          </p:cNvSpPr>
          <p:nvPr/>
        </p:nvSpPr>
        <p:spPr bwMode="auto">
          <a:xfrm>
            <a:off x="3702050" y="927100"/>
            <a:ext cx="67967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Calibri"/>
                <a:cs typeface="Calibri"/>
              </a:rPr>
              <a:t>stall</a:t>
            </a:r>
          </a:p>
        </p:txBody>
      </p:sp>
      <p:sp>
        <p:nvSpPr>
          <p:cNvPr id="1315850" name="Rectangle 10"/>
          <p:cNvSpPr>
            <a:spLocks noChangeArrowheads="1"/>
          </p:cNvSpPr>
          <p:nvPr/>
        </p:nvSpPr>
        <p:spPr bwMode="auto">
          <a:xfrm>
            <a:off x="6402388" y="2433638"/>
            <a:ext cx="173037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51" name="Freeform 11"/>
          <p:cNvSpPr>
            <a:spLocks/>
          </p:cNvSpPr>
          <p:nvPr/>
        </p:nvSpPr>
        <p:spPr bwMode="auto">
          <a:xfrm>
            <a:off x="6454775" y="2836863"/>
            <a:ext cx="68263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52" name="Rectangle 12"/>
          <p:cNvSpPr>
            <a:spLocks noChangeArrowheads="1"/>
          </p:cNvSpPr>
          <p:nvPr/>
        </p:nvSpPr>
        <p:spPr bwMode="auto">
          <a:xfrm>
            <a:off x="7770813" y="2425700"/>
            <a:ext cx="173037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53" name="Freeform 13"/>
          <p:cNvSpPr>
            <a:spLocks/>
          </p:cNvSpPr>
          <p:nvPr/>
        </p:nvSpPr>
        <p:spPr bwMode="auto">
          <a:xfrm>
            <a:off x="7823200" y="2828925"/>
            <a:ext cx="68263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54" name="Freeform 14"/>
          <p:cNvSpPr>
            <a:spLocks/>
          </p:cNvSpPr>
          <p:nvPr/>
        </p:nvSpPr>
        <p:spPr bwMode="auto">
          <a:xfrm>
            <a:off x="4213225" y="2781300"/>
            <a:ext cx="1617663" cy="1381125"/>
          </a:xfrm>
          <a:custGeom>
            <a:avLst/>
            <a:gdLst/>
            <a:ahLst/>
            <a:cxnLst>
              <a:cxn ang="0">
                <a:pos x="0" y="1376"/>
              </a:cxn>
              <a:cxn ang="0">
                <a:pos x="0" y="0"/>
              </a:cxn>
              <a:cxn ang="0">
                <a:pos x="520" y="0"/>
              </a:cxn>
              <a:cxn ang="0">
                <a:pos x="1904" y="0"/>
              </a:cxn>
            </a:cxnLst>
            <a:rect l="0" t="0" r="r" b="b"/>
            <a:pathLst>
              <a:path w="1905" h="1377">
                <a:moveTo>
                  <a:pt x="0" y="1376"/>
                </a:moveTo>
                <a:lnTo>
                  <a:pt x="0" y="0"/>
                </a:lnTo>
                <a:lnTo>
                  <a:pt x="520" y="0"/>
                </a:lnTo>
                <a:lnTo>
                  <a:pt x="190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55" name="Line 15"/>
          <p:cNvSpPr>
            <a:spLocks noChangeShapeType="1"/>
          </p:cNvSpPr>
          <p:nvPr/>
        </p:nvSpPr>
        <p:spPr bwMode="auto">
          <a:xfrm>
            <a:off x="6607175" y="2700338"/>
            <a:ext cx="11477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56" name="Rectangle 16"/>
          <p:cNvSpPr>
            <a:spLocks noChangeArrowheads="1"/>
          </p:cNvSpPr>
          <p:nvPr/>
        </p:nvSpPr>
        <p:spPr bwMode="auto">
          <a:xfrm>
            <a:off x="6326188" y="2533650"/>
            <a:ext cx="325461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IR</a:t>
            </a:r>
          </a:p>
        </p:txBody>
      </p:sp>
      <p:sp>
        <p:nvSpPr>
          <p:cNvPr id="1315857" name="Rectangle 17"/>
          <p:cNvSpPr>
            <a:spLocks noChangeArrowheads="1"/>
          </p:cNvSpPr>
          <p:nvPr/>
        </p:nvSpPr>
        <p:spPr bwMode="auto">
          <a:xfrm>
            <a:off x="7681913" y="2525713"/>
            <a:ext cx="325461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IR</a:t>
            </a:r>
          </a:p>
        </p:txBody>
      </p:sp>
      <p:sp>
        <p:nvSpPr>
          <p:cNvPr id="1315858" name="Freeform 18"/>
          <p:cNvSpPr>
            <a:spLocks/>
          </p:cNvSpPr>
          <p:nvPr/>
        </p:nvSpPr>
        <p:spPr bwMode="auto">
          <a:xfrm>
            <a:off x="1304925" y="2990850"/>
            <a:ext cx="344488" cy="1004888"/>
          </a:xfrm>
          <a:custGeom>
            <a:avLst/>
            <a:gdLst/>
            <a:ahLst/>
            <a:cxnLst>
              <a:cxn ang="0">
                <a:pos x="0" y="632"/>
              </a:cxn>
              <a:cxn ang="0">
                <a:pos x="0" y="56"/>
              </a:cxn>
              <a:cxn ang="0">
                <a:pos x="0" y="0"/>
              </a:cxn>
              <a:cxn ang="0">
                <a:pos x="216" y="0"/>
              </a:cxn>
            </a:cxnLst>
            <a:rect l="0" t="0" r="r" b="b"/>
            <a:pathLst>
              <a:path w="217" h="633">
                <a:moveTo>
                  <a:pt x="0" y="632"/>
                </a:moveTo>
                <a:lnTo>
                  <a:pt x="0" y="56"/>
                </a:lnTo>
                <a:lnTo>
                  <a:pt x="0" y="0"/>
                </a:lnTo>
                <a:lnTo>
                  <a:pt x="2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59" name="Freeform 19"/>
          <p:cNvSpPr>
            <a:spLocks/>
          </p:cNvSpPr>
          <p:nvPr/>
        </p:nvSpPr>
        <p:spPr bwMode="auto">
          <a:xfrm>
            <a:off x="1266825" y="3994150"/>
            <a:ext cx="3063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0"/>
              </a:cxn>
              <a:cxn ang="0">
                <a:pos x="192" y="0"/>
              </a:cxn>
            </a:cxnLst>
            <a:rect l="0" t="0" r="r" b="b"/>
            <a:pathLst>
              <a:path w="193" h="1">
                <a:moveTo>
                  <a:pt x="0" y="0"/>
                </a:moveTo>
                <a:lnTo>
                  <a:pt x="144" y="0"/>
                </a:lnTo>
                <a:lnTo>
                  <a:pt x="19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60" name="Rectangle 20"/>
          <p:cNvSpPr>
            <a:spLocks noChangeArrowheads="1"/>
          </p:cNvSpPr>
          <p:nvPr/>
        </p:nvSpPr>
        <p:spPr bwMode="auto">
          <a:xfrm>
            <a:off x="1050925" y="3702050"/>
            <a:ext cx="203200" cy="584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61" name="Line 21"/>
          <p:cNvSpPr>
            <a:spLocks noChangeShapeType="1"/>
          </p:cNvSpPr>
          <p:nvPr/>
        </p:nvSpPr>
        <p:spPr bwMode="auto">
          <a:xfrm>
            <a:off x="1279525" y="3994150"/>
            <a:ext cx="5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62" name="Rectangle 22"/>
          <p:cNvSpPr>
            <a:spLocks noChangeArrowheads="1"/>
          </p:cNvSpPr>
          <p:nvPr/>
        </p:nvSpPr>
        <p:spPr bwMode="auto">
          <a:xfrm>
            <a:off x="973138" y="3898900"/>
            <a:ext cx="371221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PC</a:t>
            </a:r>
          </a:p>
        </p:txBody>
      </p:sp>
      <p:sp>
        <p:nvSpPr>
          <p:cNvPr id="1315863" name="Freeform 23"/>
          <p:cNvSpPr>
            <a:spLocks/>
          </p:cNvSpPr>
          <p:nvPr/>
        </p:nvSpPr>
        <p:spPr bwMode="auto">
          <a:xfrm>
            <a:off x="1114425" y="4197350"/>
            <a:ext cx="77788" cy="7778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24" y="0"/>
              </a:cxn>
              <a:cxn ang="0">
                <a:pos x="48" y="48"/>
              </a:cxn>
            </a:cxnLst>
            <a:rect l="0" t="0" r="r" b="b"/>
            <a:pathLst>
              <a:path w="49" h="49">
                <a:moveTo>
                  <a:pt x="0" y="48"/>
                </a:moveTo>
                <a:lnTo>
                  <a:pt x="24" y="0"/>
                </a:lnTo>
                <a:lnTo>
                  <a:pt x="48" y="48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64" name="Rectangle 24"/>
          <p:cNvSpPr>
            <a:spLocks noChangeArrowheads="1"/>
          </p:cNvSpPr>
          <p:nvPr/>
        </p:nvSpPr>
        <p:spPr bwMode="auto">
          <a:xfrm>
            <a:off x="1582738" y="3840163"/>
            <a:ext cx="749300" cy="927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65" name="Rectangle 25"/>
          <p:cNvSpPr>
            <a:spLocks noChangeArrowheads="1"/>
          </p:cNvSpPr>
          <p:nvPr/>
        </p:nvSpPr>
        <p:spPr bwMode="auto">
          <a:xfrm>
            <a:off x="1530350" y="3836988"/>
            <a:ext cx="519988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addr</a:t>
            </a:r>
          </a:p>
        </p:txBody>
      </p:sp>
      <p:sp>
        <p:nvSpPr>
          <p:cNvPr id="1315866" name="Rectangle 26"/>
          <p:cNvSpPr>
            <a:spLocks noChangeArrowheads="1"/>
          </p:cNvSpPr>
          <p:nvPr/>
        </p:nvSpPr>
        <p:spPr bwMode="auto">
          <a:xfrm>
            <a:off x="1901825" y="4017963"/>
            <a:ext cx="448629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inst</a:t>
            </a:r>
          </a:p>
        </p:txBody>
      </p:sp>
      <p:sp>
        <p:nvSpPr>
          <p:cNvPr id="1315867" name="Rectangle 27"/>
          <p:cNvSpPr>
            <a:spLocks noChangeArrowheads="1"/>
          </p:cNvSpPr>
          <p:nvPr/>
        </p:nvSpPr>
        <p:spPr bwMode="auto">
          <a:xfrm>
            <a:off x="1516063" y="4268788"/>
            <a:ext cx="896781" cy="58221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Inst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Memory</a:t>
            </a:r>
          </a:p>
        </p:txBody>
      </p:sp>
      <p:sp>
        <p:nvSpPr>
          <p:cNvPr id="1315868" name="Rectangle 28"/>
          <p:cNvSpPr>
            <a:spLocks noChangeArrowheads="1"/>
          </p:cNvSpPr>
          <p:nvPr/>
        </p:nvSpPr>
        <p:spPr bwMode="auto">
          <a:xfrm>
            <a:off x="1162050" y="2414588"/>
            <a:ext cx="442492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0x4</a:t>
            </a:r>
          </a:p>
        </p:txBody>
      </p:sp>
      <p:sp>
        <p:nvSpPr>
          <p:cNvPr id="1315869" name="Line 29"/>
          <p:cNvSpPr>
            <a:spLocks noChangeShapeType="1"/>
          </p:cNvSpPr>
          <p:nvPr/>
        </p:nvSpPr>
        <p:spPr bwMode="auto">
          <a:xfrm>
            <a:off x="1589088" y="2532063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70" name="Freeform 30"/>
          <p:cNvSpPr>
            <a:spLocks/>
          </p:cNvSpPr>
          <p:nvPr/>
        </p:nvSpPr>
        <p:spPr bwMode="auto">
          <a:xfrm>
            <a:off x="1658938" y="2455863"/>
            <a:ext cx="382587" cy="6111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0"/>
              </a:cxn>
              <a:cxn ang="0">
                <a:pos x="48" y="192"/>
              </a:cxn>
              <a:cxn ang="0">
                <a:pos x="0" y="224"/>
              </a:cxn>
              <a:cxn ang="0">
                <a:pos x="0" y="384"/>
              </a:cxn>
              <a:cxn ang="0">
                <a:pos x="240" y="288"/>
              </a:cxn>
              <a:cxn ang="0">
                <a:pos x="240" y="96"/>
              </a:cxn>
              <a:cxn ang="0">
                <a:pos x="0" y="0"/>
              </a:cxn>
            </a:cxnLst>
            <a:rect l="0" t="0" r="r" b="b"/>
            <a:pathLst>
              <a:path w="241" h="385">
                <a:moveTo>
                  <a:pt x="0" y="0"/>
                </a:moveTo>
                <a:lnTo>
                  <a:pt x="0" y="160"/>
                </a:lnTo>
                <a:lnTo>
                  <a:pt x="48" y="192"/>
                </a:lnTo>
                <a:lnTo>
                  <a:pt x="0" y="224"/>
                </a:lnTo>
                <a:lnTo>
                  <a:pt x="0" y="384"/>
                </a:lnTo>
                <a:lnTo>
                  <a:pt x="240" y="288"/>
                </a:lnTo>
                <a:lnTo>
                  <a:pt x="240" y="9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71" name="Rectangle 31"/>
          <p:cNvSpPr>
            <a:spLocks noChangeArrowheads="1"/>
          </p:cNvSpPr>
          <p:nvPr/>
        </p:nvSpPr>
        <p:spPr bwMode="auto">
          <a:xfrm>
            <a:off x="1681163" y="2643188"/>
            <a:ext cx="402145" cy="2513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50">
                <a:solidFill>
                  <a:schemeClr val="tx1"/>
                </a:solidFill>
                <a:latin typeface="Calibri"/>
                <a:cs typeface="Calibri"/>
              </a:rPr>
              <a:t>Add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5029200" y="2362202"/>
            <a:ext cx="1358900" cy="557213"/>
            <a:chOff x="2424" y="1389"/>
            <a:chExt cx="856" cy="351"/>
          </a:xfrm>
        </p:grpSpPr>
        <p:sp>
          <p:nvSpPr>
            <p:cNvPr id="1315873" name="Freeform 33"/>
            <p:cNvSpPr>
              <a:spLocks/>
            </p:cNvSpPr>
            <p:nvPr/>
          </p:nvSpPr>
          <p:spPr bwMode="auto">
            <a:xfrm>
              <a:off x="2934" y="1451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5874" name="Rectangle 34"/>
            <p:cNvSpPr>
              <a:spLocks noChangeArrowheads="1"/>
            </p:cNvSpPr>
            <p:nvPr/>
          </p:nvSpPr>
          <p:spPr bwMode="auto">
            <a:xfrm>
              <a:off x="2424" y="1389"/>
              <a:ext cx="48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smtClean="0">
                  <a:solidFill>
                    <a:schemeClr val="tx1"/>
                  </a:solidFill>
                  <a:latin typeface="Calibri"/>
                  <a:cs typeface="Calibri"/>
                </a:rPr>
                <a:t>bubble</a:t>
              </a:r>
              <a:endParaRPr lang="en-US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315875" name="Line 35"/>
            <p:cNvSpPr>
              <a:spLocks noChangeShapeType="1"/>
            </p:cNvSpPr>
            <p:nvPr/>
          </p:nvSpPr>
          <p:spPr bwMode="auto">
            <a:xfrm>
              <a:off x="3080" y="1587"/>
              <a:ext cx="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5876" name="Line 36"/>
            <p:cNvSpPr>
              <a:spLocks noChangeShapeType="1"/>
            </p:cNvSpPr>
            <p:nvPr/>
          </p:nvSpPr>
          <p:spPr bwMode="auto">
            <a:xfrm>
              <a:off x="2856" y="1515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  <p:sp>
        <p:nvSpPr>
          <p:cNvPr id="1315877" name="Rectangle 37"/>
          <p:cNvSpPr>
            <a:spLocks noChangeArrowheads="1"/>
          </p:cNvSpPr>
          <p:nvPr/>
        </p:nvSpPr>
        <p:spPr bwMode="auto">
          <a:xfrm>
            <a:off x="3644900" y="3913188"/>
            <a:ext cx="173038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78" name="Freeform 38"/>
          <p:cNvSpPr>
            <a:spLocks/>
          </p:cNvSpPr>
          <p:nvPr/>
        </p:nvSpPr>
        <p:spPr bwMode="auto">
          <a:xfrm>
            <a:off x="3697288" y="4316413"/>
            <a:ext cx="68262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79" name="Rectangle 39"/>
          <p:cNvSpPr>
            <a:spLocks noChangeArrowheads="1"/>
          </p:cNvSpPr>
          <p:nvPr/>
        </p:nvSpPr>
        <p:spPr bwMode="auto">
          <a:xfrm>
            <a:off x="3582988" y="4019550"/>
            <a:ext cx="325461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alibri"/>
                <a:cs typeface="Calibri"/>
              </a:rPr>
              <a:t>IR</a:t>
            </a:r>
          </a:p>
        </p:txBody>
      </p:sp>
      <p:sp>
        <p:nvSpPr>
          <p:cNvPr id="1315880" name="Text Box 40"/>
          <p:cNvSpPr txBox="1">
            <a:spLocks noChangeArrowheads="1"/>
          </p:cNvSpPr>
          <p:nvPr/>
        </p:nvSpPr>
        <p:spPr bwMode="auto">
          <a:xfrm>
            <a:off x="6356350" y="2127250"/>
            <a:ext cx="315974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i="1">
                <a:solidFill>
                  <a:schemeClr val="tx1"/>
                </a:solidFill>
                <a:latin typeface="Calibri"/>
                <a:cs typeface="Calibri"/>
              </a:rPr>
              <a:t>E</a:t>
            </a:r>
          </a:p>
        </p:txBody>
      </p:sp>
      <p:sp>
        <p:nvSpPr>
          <p:cNvPr id="1315881" name="Text Box 41"/>
          <p:cNvSpPr txBox="1">
            <a:spLocks noChangeArrowheads="1"/>
          </p:cNvSpPr>
          <p:nvPr/>
        </p:nvSpPr>
        <p:spPr bwMode="auto">
          <a:xfrm>
            <a:off x="7715250" y="2119313"/>
            <a:ext cx="381810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i="1">
                <a:solidFill>
                  <a:schemeClr val="tx1"/>
                </a:solidFill>
                <a:latin typeface="Calibri"/>
                <a:cs typeface="Calibri"/>
              </a:rPr>
              <a:t>M</a:t>
            </a:r>
          </a:p>
        </p:txBody>
      </p:sp>
      <p:sp>
        <p:nvSpPr>
          <p:cNvPr id="1315882" name="Line 42"/>
          <p:cNvSpPr>
            <a:spLocks noChangeShapeType="1"/>
          </p:cNvSpPr>
          <p:nvPr/>
        </p:nvSpPr>
        <p:spPr bwMode="auto">
          <a:xfrm flipV="1">
            <a:off x="3827463" y="4171950"/>
            <a:ext cx="744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83" name="Line 43"/>
          <p:cNvSpPr>
            <a:spLocks noChangeShapeType="1"/>
          </p:cNvSpPr>
          <p:nvPr/>
        </p:nvSpPr>
        <p:spPr bwMode="auto">
          <a:xfrm flipV="1">
            <a:off x="2359025" y="4238625"/>
            <a:ext cx="739775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84" name="Freeform 44"/>
          <p:cNvSpPr>
            <a:spLocks/>
          </p:cNvSpPr>
          <p:nvPr/>
        </p:nvSpPr>
        <p:spPr bwMode="auto">
          <a:xfrm>
            <a:off x="1482725" y="1466850"/>
            <a:ext cx="268288" cy="78898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0" y="240"/>
              </a:cxn>
              <a:cxn ang="0">
                <a:pos x="144" y="288"/>
              </a:cxn>
              <a:cxn ang="0">
                <a:pos x="144" y="0"/>
              </a:cxn>
              <a:cxn ang="0">
                <a:pos x="0" y="48"/>
              </a:cxn>
            </a:cxnLst>
            <a:rect l="0" t="0" r="r" b="b"/>
            <a:pathLst>
              <a:path w="145" h="289">
                <a:moveTo>
                  <a:pt x="0" y="48"/>
                </a:moveTo>
                <a:lnTo>
                  <a:pt x="0" y="240"/>
                </a:lnTo>
                <a:lnTo>
                  <a:pt x="144" y="288"/>
                </a:lnTo>
                <a:lnTo>
                  <a:pt x="144" y="0"/>
                </a:lnTo>
                <a:lnTo>
                  <a:pt x="0" y="48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85" name="Freeform 45"/>
          <p:cNvSpPr>
            <a:spLocks/>
          </p:cNvSpPr>
          <p:nvPr/>
        </p:nvSpPr>
        <p:spPr bwMode="auto">
          <a:xfrm>
            <a:off x="673100" y="1868488"/>
            <a:ext cx="820738" cy="2106612"/>
          </a:xfrm>
          <a:custGeom>
            <a:avLst/>
            <a:gdLst/>
            <a:ahLst/>
            <a:cxnLst>
              <a:cxn ang="0">
                <a:pos x="517" y="0"/>
              </a:cxn>
              <a:cxn ang="0">
                <a:pos x="0" y="0"/>
              </a:cxn>
              <a:cxn ang="0">
                <a:pos x="0" y="1231"/>
              </a:cxn>
              <a:cxn ang="0">
                <a:pos x="227" y="1231"/>
              </a:cxn>
            </a:cxnLst>
            <a:rect l="0" t="0" r="r" b="b"/>
            <a:pathLst>
              <a:path w="517" h="1231">
                <a:moveTo>
                  <a:pt x="517" y="0"/>
                </a:moveTo>
                <a:lnTo>
                  <a:pt x="0" y="0"/>
                </a:lnTo>
                <a:lnTo>
                  <a:pt x="0" y="1231"/>
                </a:lnTo>
                <a:lnTo>
                  <a:pt x="227" y="1231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89" name="Freeform 49"/>
          <p:cNvSpPr>
            <a:spLocks/>
          </p:cNvSpPr>
          <p:nvPr/>
        </p:nvSpPr>
        <p:spPr bwMode="auto">
          <a:xfrm>
            <a:off x="1727200" y="1604963"/>
            <a:ext cx="2352675" cy="319087"/>
          </a:xfrm>
          <a:custGeom>
            <a:avLst/>
            <a:gdLst/>
            <a:ahLst/>
            <a:cxnLst>
              <a:cxn ang="0">
                <a:pos x="1387" y="150"/>
              </a:cxn>
              <a:cxn ang="0">
                <a:pos x="1387" y="0"/>
              </a:cxn>
              <a:cxn ang="0">
                <a:pos x="0" y="0"/>
              </a:cxn>
            </a:cxnLst>
            <a:rect l="0" t="0" r="r" b="b"/>
            <a:pathLst>
              <a:path w="1387" h="150">
                <a:moveTo>
                  <a:pt x="1387" y="150"/>
                </a:moveTo>
                <a:lnTo>
                  <a:pt x="1387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91" name="Line 51"/>
          <p:cNvSpPr>
            <a:spLocks noChangeShapeType="1"/>
          </p:cNvSpPr>
          <p:nvPr/>
        </p:nvSpPr>
        <p:spPr bwMode="auto">
          <a:xfrm rot="-5400000">
            <a:off x="7111206" y="2580482"/>
            <a:ext cx="255587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93" name="Freeform 53"/>
          <p:cNvSpPr>
            <a:spLocks/>
          </p:cNvSpPr>
          <p:nvPr/>
        </p:nvSpPr>
        <p:spPr bwMode="auto">
          <a:xfrm>
            <a:off x="1752600" y="1806575"/>
            <a:ext cx="3225800" cy="2127250"/>
          </a:xfrm>
          <a:custGeom>
            <a:avLst/>
            <a:gdLst/>
            <a:ahLst/>
            <a:cxnLst>
              <a:cxn ang="0">
                <a:pos x="2032" y="1316"/>
              </a:cxn>
              <a:cxn ang="0">
                <a:pos x="2032" y="971"/>
              </a:cxn>
              <a:cxn ang="0">
                <a:pos x="642" y="964"/>
              </a:cxn>
              <a:cxn ang="0">
                <a:pos x="642" y="0"/>
              </a:cxn>
              <a:cxn ang="0">
                <a:pos x="0" y="0"/>
              </a:cxn>
            </a:cxnLst>
            <a:rect l="0" t="0" r="r" b="b"/>
            <a:pathLst>
              <a:path w="2032" h="1316">
                <a:moveTo>
                  <a:pt x="2032" y="1316"/>
                </a:moveTo>
                <a:lnTo>
                  <a:pt x="2032" y="971"/>
                </a:lnTo>
                <a:lnTo>
                  <a:pt x="642" y="964"/>
                </a:lnTo>
                <a:lnTo>
                  <a:pt x="642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315894" name="Rectangle 54"/>
          <p:cNvSpPr>
            <a:spLocks noChangeArrowheads="1"/>
          </p:cNvSpPr>
          <p:nvPr/>
        </p:nvSpPr>
        <p:spPr bwMode="auto">
          <a:xfrm>
            <a:off x="1225164" y="920750"/>
            <a:ext cx="2286772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  <a:latin typeface="Calibri"/>
                <a:cs typeface="Calibri"/>
              </a:rPr>
              <a:t>PCSrc</a:t>
            </a:r>
            <a:r>
              <a:rPr lang="en-US" sz="1400">
                <a:solidFill>
                  <a:schemeClr val="bg2"/>
                </a:solidFill>
                <a:latin typeface="Calibri"/>
                <a:cs typeface="Calibri"/>
              </a:rPr>
              <a:t> (pc+4 / jabs / rind / br)</a:t>
            </a:r>
          </a:p>
        </p:txBody>
      </p:sp>
      <p:sp>
        <p:nvSpPr>
          <p:cNvPr id="1315895" name="Line 55"/>
          <p:cNvSpPr>
            <a:spLocks noChangeShapeType="1"/>
          </p:cNvSpPr>
          <p:nvPr/>
        </p:nvSpPr>
        <p:spPr bwMode="auto">
          <a:xfrm>
            <a:off x="1612900" y="1133475"/>
            <a:ext cx="0" cy="406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grpSp>
        <p:nvGrpSpPr>
          <p:cNvPr id="4" name="Group 56"/>
          <p:cNvGrpSpPr>
            <a:grpSpLocks/>
          </p:cNvGrpSpPr>
          <p:nvPr/>
        </p:nvGrpSpPr>
        <p:grpSpPr bwMode="auto">
          <a:xfrm>
            <a:off x="2286000" y="3556000"/>
            <a:ext cx="1346200" cy="836613"/>
            <a:chOff x="1440" y="2406"/>
            <a:chExt cx="848" cy="527"/>
          </a:xfrm>
        </p:grpSpPr>
        <p:sp>
          <p:nvSpPr>
            <p:cNvPr id="1315897" name="Freeform 57"/>
            <p:cNvSpPr>
              <a:spLocks/>
            </p:cNvSpPr>
            <p:nvPr/>
          </p:nvSpPr>
          <p:spPr bwMode="auto">
            <a:xfrm>
              <a:off x="1942" y="2644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5898" name="Rectangle 58"/>
            <p:cNvSpPr>
              <a:spLocks noChangeArrowheads="1"/>
            </p:cNvSpPr>
            <p:nvPr/>
          </p:nvSpPr>
          <p:spPr bwMode="auto">
            <a:xfrm>
              <a:off x="1440" y="2614"/>
              <a:ext cx="48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smtClean="0">
                  <a:solidFill>
                    <a:schemeClr val="tx1"/>
                  </a:solidFill>
                  <a:latin typeface="Calibri"/>
                  <a:cs typeface="Calibri"/>
                </a:rPr>
                <a:t>bubble</a:t>
              </a:r>
              <a:endParaRPr lang="en-US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315899" name="Line 59"/>
            <p:cNvSpPr>
              <a:spLocks noChangeShapeType="1"/>
            </p:cNvSpPr>
            <p:nvPr/>
          </p:nvSpPr>
          <p:spPr bwMode="auto">
            <a:xfrm>
              <a:off x="2088" y="2780"/>
              <a:ext cx="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5900" name="Line 60"/>
            <p:cNvSpPr>
              <a:spLocks noChangeShapeType="1"/>
            </p:cNvSpPr>
            <p:nvPr/>
          </p:nvSpPr>
          <p:spPr bwMode="auto">
            <a:xfrm>
              <a:off x="1864" y="2708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5901" name="Text Box 61"/>
            <p:cNvSpPr txBox="1">
              <a:spLocks noChangeArrowheads="1"/>
            </p:cNvSpPr>
            <p:nvPr/>
          </p:nvSpPr>
          <p:spPr bwMode="auto">
            <a:xfrm>
              <a:off x="1623" y="2406"/>
              <a:ext cx="392" cy="19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IRSrc</a:t>
              </a:r>
              <a:r>
                <a:rPr lang="en-US" sz="1400" baseline="-25000">
                  <a:solidFill>
                    <a:schemeClr val="tx1"/>
                  </a:solidFill>
                  <a:latin typeface="Calibri"/>
                  <a:cs typeface="Calibri"/>
                </a:rPr>
                <a:t>D</a:t>
              </a:r>
              <a:endParaRPr lang="en-US" sz="140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315902" name="Line 62"/>
            <p:cNvSpPr>
              <a:spLocks noChangeShapeType="1"/>
            </p:cNvSpPr>
            <p:nvPr/>
          </p:nvSpPr>
          <p:spPr bwMode="auto">
            <a:xfrm>
              <a:off x="2016" y="2496"/>
              <a:ext cx="0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  <p:grpSp>
        <p:nvGrpSpPr>
          <p:cNvPr id="5" name="Group 63"/>
          <p:cNvGrpSpPr>
            <a:grpSpLocks/>
          </p:cNvGrpSpPr>
          <p:nvPr/>
        </p:nvGrpSpPr>
        <p:grpSpPr bwMode="auto">
          <a:xfrm>
            <a:off x="5627688" y="2454275"/>
            <a:ext cx="2179637" cy="2136775"/>
            <a:chOff x="3545" y="1704"/>
            <a:chExt cx="1373" cy="1346"/>
          </a:xfrm>
        </p:grpSpPr>
        <p:sp>
          <p:nvSpPr>
            <p:cNvPr id="1315904" name="Freeform 64"/>
            <p:cNvSpPr>
              <a:spLocks/>
            </p:cNvSpPr>
            <p:nvPr/>
          </p:nvSpPr>
          <p:spPr bwMode="auto">
            <a:xfrm flipV="1">
              <a:off x="4334" y="2813"/>
              <a:ext cx="584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5905" name="Freeform 65"/>
            <p:cNvSpPr>
              <a:spLocks/>
            </p:cNvSpPr>
            <p:nvPr/>
          </p:nvSpPr>
          <p:spPr bwMode="auto">
            <a:xfrm flipV="1">
              <a:off x="3545" y="2666"/>
              <a:ext cx="532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5906" name="Rectangle 66"/>
            <p:cNvSpPr>
              <a:spLocks noChangeArrowheads="1"/>
            </p:cNvSpPr>
            <p:nvPr/>
          </p:nvSpPr>
          <p:spPr bwMode="auto">
            <a:xfrm>
              <a:off x="3785" y="2559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A</a:t>
              </a:r>
            </a:p>
          </p:txBody>
        </p:sp>
        <p:sp>
          <p:nvSpPr>
            <p:cNvPr id="1315907" name="Rectangle 67"/>
            <p:cNvSpPr>
              <a:spLocks noChangeArrowheads="1"/>
            </p:cNvSpPr>
            <p:nvPr/>
          </p:nvSpPr>
          <p:spPr bwMode="auto">
            <a:xfrm>
              <a:off x="4673" y="2707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Calibri"/>
                  <a:cs typeface="Calibri"/>
                </a:rPr>
                <a:t>Y</a:t>
              </a:r>
            </a:p>
          </p:txBody>
        </p:sp>
        <p:sp>
          <p:nvSpPr>
            <p:cNvPr id="1315908" name="Freeform 68"/>
            <p:cNvSpPr>
              <a:spLocks/>
            </p:cNvSpPr>
            <p:nvPr/>
          </p:nvSpPr>
          <p:spPr bwMode="auto">
            <a:xfrm>
              <a:off x="4084" y="2665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5909" name="Rectangle 69"/>
            <p:cNvSpPr>
              <a:spLocks noChangeArrowheads="1"/>
            </p:cNvSpPr>
            <p:nvPr/>
          </p:nvSpPr>
          <p:spPr bwMode="auto">
            <a:xfrm>
              <a:off x="4089" y="2767"/>
              <a:ext cx="254" cy="1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50">
                  <a:solidFill>
                    <a:schemeClr val="tx1"/>
                  </a:solidFill>
                  <a:latin typeface="Calibri"/>
                  <a:cs typeface="Calibri"/>
                </a:rPr>
                <a:t>ALU</a:t>
              </a:r>
            </a:p>
          </p:txBody>
        </p:sp>
        <p:sp>
          <p:nvSpPr>
            <p:cNvPr id="1315910" name="Freeform 70"/>
            <p:cNvSpPr>
              <a:spLocks/>
            </p:cNvSpPr>
            <p:nvPr/>
          </p:nvSpPr>
          <p:spPr bwMode="auto">
            <a:xfrm>
              <a:off x="4340" y="1704"/>
              <a:ext cx="76" cy="1112"/>
            </a:xfrm>
            <a:custGeom>
              <a:avLst/>
              <a:gdLst/>
              <a:ahLst/>
              <a:cxnLst>
                <a:cxn ang="0">
                  <a:pos x="0" y="696"/>
                </a:cxn>
                <a:cxn ang="0">
                  <a:pos x="84" y="696"/>
                </a:cxn>
                <a:cxn ang="0">
                  <a:pos x="84" y="0"/>
                </a:cxn>
              </a:cxnLst>
              <a:rect l="0" t="0" r="r" b="b"/>
              <a:pathLst>
                <a:path w="84" h="696">
                  <a:moveTo>
                    <a:pt x="0" y="696"/>
                  </a:moveTo>
                  <a:lnTo>
                    <a:pt x="84" y="696"/>
                  </a:lnTo>
                  <a:lnTo>
                    <a:pt x="8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5911" name="Rectangle 71"/>
            <p:cNvSpPr>
              <a:spLocks noChangeArrowheads="1"/>
            </p:cNvSpPr>
            <p:nvPr/>
          </p:nvSpPr>
          <p:spPr bwMode="auto">
            <a:xfrm>
              <a:off x="4368" y="2174"/>
              <a:ext cx="49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smtClean="0">
                  <a:solidFill>
                    <a:schemeClr val="tx1"/>
                  </a:solidFill>
                  <a:latin typeface="Calibri"/>
                  <a:cs typeface="Calibri"/>
                </a:rPr>
                <a:t>Taken?</a:t>
              </a:r>
              <a:endParaRPr lang="en-US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315912" name="Text Box 72"/>
          <p:cNvSpPr txBox="1">
            <a:spLocks noChangeArrowheads="1"/>
          </p:cNvSpPr>
          <p:nvPr/>
        </p:nvSpPr>
        <p:spPr bwMode="auto">
          <a:xfrm>
            <a:off x="3503613" y="4813300"/>
            <a:ext cx="5487987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If the branch is taken</a:t>
            </a:r>
          </a:p>
          <a:p>
            <a:pPr marL="346075" lvl="1" indent="-177800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- kill the two following instructions</a:t>
            </a:r>
          </a:p>
          <a:p>
            <a:pPr lvl="1" indent="-288925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- the instruction at the decode stage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is not valid </a:t>
            </a:r>
            <a:r>
              <a:rPr lang="en-US" sz="2400" dirty="0" smtClean="0">
                <a:solidFill>
                  <a:srgbClr val="FF0000"/>
                </a:solidFill>
                <a:latin typeface="Calibri"/>
                <a:cs typeface="Calibri"/>
                <a:sym typeface="Symbol" charset="2"/>
              </a:rPr>
              <a:t></a:t>
            </a:r>
            <a:r>
              <a:rPr lang="en-US" sz="240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Calibri"/>
                <a:cs typeface="Calibri"/>
              </a:rPr>
              <a:t>stall signal is not valid</a:t>
            </a:r>
          </a:p>
        </p:txBody>
      </p:sp>
      <p:grpSp>
        <p:nvGrpSpPr>
          <p:cNvPr id="6" name="Group 73"/>
          <p:cNvGrpSpPr>
            <a:grpSpLocks/>
          </p:cNvGrpSpPr>
          <p:nvPr/>
        </p:nvGrpSpPr>
        <p:grpSpPr bwMode="auto">
          <a:xfrm>
            <a:off x="944563" y="2959101"/>
            <a:ext cx="7146924" cy="1803401"/>
            <a:chOff x="571" y="2022"/>
            <a:chExt cx="4502" cy="1136"/>
          </a:xfrm>
        </p:grpSpPr>
        <p:sp>
          <p:nvSpPr>
            <p:cNvPr id="1315914" name="Text Box 74"/>
            <p:cNvSpPr txBox="1">
              <a:spLocks noChangeArrowheads="1"/>
            </p:cNvSpPr>
            <p:nvPr/>
          </p:nvSpPr>
          <p:spPr bwMode="auto">
            <a:xfrm>
              <a:off x="3988" y="2022"/>
              <a:ext cx="204" cy="194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chemeClr val="tx1"/>
                  </a:solidFill>
                  <a:latin typeface="Calibri"/>
                  <a:cs typeface="Calibri"/>
                </a:rPr>
                <a:t>I</a:t>
              </a:r>
              <a:r>
                <a:rPr lang="en-US" sz="1400" i="1" baseline="-25000">
                  <a:solidFill>
                    <a:schemeClr val="tx1"/>
                  </a:solidFill>
                  <a:latin typeface="Calibri"/>
                  <a:cs typeface="Calibri"/>
                </a:rPr>
                <a:t>2</a:t>
              </a:r>
            </a:p>
          </p:txBody>
        </p:sp>
        <p:sp>
          <p:nvSpPr>
            <p:cNvPr id="1315915" name="Text Box 75"/>
            <p:cNvSpPr txBox="1">
              <a:spLocks noChangeArrowheads="1"/>
            </p:cNvSpPr>
            <p:nvPr/>
          </p:nvSpPr>
          <p:spPr bwMode="auto">
            <a:xfrm>
              <a:off x="4865" y="2025"/>
              <a:ext cx="208" cy="194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chemeClr val="tx1"/>
                  </a:solidFill>
                  <a:latin typeface="Calibri"/>
                  <a:cs typeface="Calibri"/>
                </a:rPr>
                <a:t>I</a:t>
              </a:r>
              <a:r>
                <a:rPr lang="en-US" sz="1400" i="1" baseline="-25000">
                  <a:solidFill>
                    <a:schemeClr val="tx1"/>
                  </a:solidFill>
                  <a:latin typeface="Calibri"/>
                  <a:cs typeface="Calibri"/>
                </a:rPr>
                <a:t>1</a:t>
              </a:r>
              <a:endParaRPr lang="en-US" sz="1400" i="1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315916" name="Text Box 76"/>
            <p:cNvSpPr txBox="1">
              <a:spLocks noChangeArrowheads="1"/>
            </p:cNvSpPr>
            <p:nvPr/>
          </p:nvSpPr>
          <p:spPr bwMode="auto">
            <a:xfrm>
              <a:off x="571" y="2876"/>
              <a:ext cx="316" cy="194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chemeClr val="tx1"/>
                  </a:solidFill>
                  <a:latin typeface="Calibri"/>
                  <a:cs typeface="Calibri"/>
                </a:rPr>
                <a:t>108</a:t>
              </a:r>
            </a:p>
          </p:txBody>
        </p:sp>
        <p:sp>
          <p:nvSpPr>
            <p:cNvPr id="1315917" name="Text Box 77"/>
            <p:cNvSpPr txBox="1">
              <a:spLocks noChangeArrowheads="1"/>
            </p:cNvSpPr>
            <p:nvPr/>
          </p:nvSpPr>
          <p:spPr bwMode="auto">
            <a:xfrm>
              <a:off x="2203" y="2964"/>
              <a:ext cx="208" cy="194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chemeClr val="tx1"/>
                  </a:solidFill>
                  <a:latin typeface="Calibri"/>
                  <a:cs typeface="Calibri"/>
                </a:rPr>
                <a:t>I</a:t>
              </a:r>
              <a:r>
                <a:rPr lang="en-US" sz="1400" i="1" baseline="-25000">
                  <a:solidFill>
                    <a:schemeClr val="tx1"/>
                  </a:solidFill>
                  <a:latin typeface="Calibri"/>
                  <a:cs typeface="Calibri"/>
                </a:rPr>
                <a:t>3</a:t>
              </a:r>
              <a:endParaRPr lang="en-US" sz="1400" i="1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7" name="Group 78"/>
          <p:cNvGrpSpPr>
            <a:grpSpLocks/>
          </p:cNvGrpSpPr>
          <p:nvPr/>
        </p:nvGrpSpPr>
        <p:grpSpPr bwMode="auto">
          <a:xfrm>
            <a:off x="6604000" y="1292225"/>
            <a:ext cx="1084263" cy="1222375"/>
            <a:chOff x="4160" y="972"/>
            <a:chExt cx="683" cy="770"/>
          </a:xfrm>
        </p:grpSpPr>
        <p:sp>
          <p:nvSpPr>
            <p:cNvPr id="1315919" name="AutoShape 79"/>
            <p:cNvSpPr>
              <a:spLocks noChangeArrowheads="1"/>
            </p:cNvSpPr>
            <p:nvPr/>
          </p:nvSpPr>
          <p:spPr bwMode="auto">
            <a:xfrm>
              <a:off x="4160" y="1433"/>
              <a:ext cx="683" cy="309"/>
            </a:xfrm>
            <a:prstGeom prst="star16">
              <a:avLst>
                <a:gd name="adj" fmla="val 37500"/>
              </a:avLst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400" i="1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Bcond</a:t>
              </a:r>
              <a:r>
                <a:rPr lang="en-US" sz="1400" i="1" dirty="0" smtClean="0">
                  <a:solidFill>
                    <a:schemeClr val="tx1"/>
                  </a:solidFill>
                  <a:latin typeface="Calibri"/>
                  <a:cs typeface="Calibri"/>
                </a:rPr>
                <a:t>?</a:t>
              </a:r>
              <a:endParaRPr lang="en-US" sz="1400" i="1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315920" name="Line 80"/>
            <p:cNvSpPr>
              <a:spLocks noChangeShapeType="1"/>
            </p:cNvSpPr>
            <p:nvPr/>
          </p:nvSpPr>
          <p:spPr bwMode="auto">
            <a:xfrm flipH="1" flipV="1">
              <a:off x="4464" y="1224"/>
              <a:ext cx="0" cy="24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315921" name="Text Box 81"/>
            <p:cNvSpPr txBox="1">
              <a:spLocks noChangeArrowheads="1"/>
            </p:cNvSpPr>
            <p:nvPr/>
          </p:nvSpPr>
          <p:spPr bwMode="auto">
            <a:xfrm>
              <a:off x="4358" y="972"/>
              <a:ext cx="20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>
                  <a:solidFill>
                    <a:srgbClr val="FF0000"/>
                  </a:solidFill>
                  <a:latin typeface="Calibri"/>
                  <a:cs typeface="Calibri"/>
                </a:rPr>
                <a:t>?</a:t>
              </a:r>
            </a:p>
          </p:txBody>
        </p:sp>
      </p:grpSp>
      <p:sp>
        <p:nvSpPr>
          <p:cNvPr id="1315926" name="Freeform 86"/>
          <p:cNvSpPr>
            <a:spLocks/>
          </p:cNvSpPr>
          <p:nvPr/>
        </p:nvSpPr>
        <p:spPr bwMode="auto">
          <a:xfrm>
            <a:off x="1752600" y="1958974"/>
            <a:ext cx="1447800" cy="457200"/>
          </a:xfrm>
          <a:custGeom>
            <a:avLst/>
            <a:gdLst/>
            <a:ahLst/>
            <a:cxnLst>
              <a:cxn ang="0">
                <a:pos x="912" y="240"/>
              </a:cxn>
              <a:cxn ang="0">
                <a:pos x="912" y="0"/>
              </a:cxn>
              <a:cxn ang="0">
                <a:pos x="0" y="0"/>
              </a:cxn>
            </a:cxnLst>
            <a:rect l="0" t="0" r="r" b="b"/>
            <a:pathLst>
              <a:path w="912" h="240">
                <a:moveTo>
                  <a:pt x="912" y="240"/>
                </a:moveTo>
                <a:lnTo>
                  <a:pt x="912" y="0"/>
                </a:lnTo>
                <a:lnTo>
                  <a:pt x="0" y="0"/>
                </a:ln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85866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9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9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9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5912" grpId="0" build="p" autoUpdateAnimBg="0"/>
    </p:bldLst>
  </p:timing>
</p:sld>
</file>

<file path=ppt/theme/theme1.xml><?xml version="1.0" encoding="utf-8"?>
<a:theme xmlns:a="http://schemas.openxmlformats.org/drawingml/2006/main" name="1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2952</TotalTime>
  <Pages>12</Pages>
  <Words>3126</Words>
  <Application>Microsoft Macintosh PowerPoint</Application>
  <PresentationFormat>Letter Paper (8.5x11 in)</PresentationFormat>
  <Paragraphs>915</Paragraphs>
  <Slides>49</Slides>
  <Notes>48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1_CS252-template</vt:lpstr>
      <vt:lpstr>CS 152 Computer Architecture and Engineering   Lecture 5 - Pipelining II (Branches, Exceptions)</vt:lpstr>
      <vt:lpstr>Last time in Lecture 4</vt:lpstr>
      <vt:lpstr>Control Hazards</vt:lpstr>
      <vt:lpstr>PC Calculation Bubbles</vt:lpstr>
      <vt:lpstr>Speculate next address is PC+4</vt:lpstr>
      <vt:lpstr>Pipelining Jumps</vt:lpstr>
      <vt:lpstr>Jump Pipeline Diagrams</vt:lpstr>
      <vt:lpstr>Pipelining Conditional Branches</vt:lpstr>
      <vt:lpstr>Pipelining Conditional Branches</vt:lpstr>
      <vt:lpstr>Pipelining Conditional Branches</vt:lpstr>
      <vt:lpstr>Branch Pipeline Diagrams (resolved in execute stage)</vt:lpstr>
      <vt:lpstr>Use simpler branches (e.g., only compare one reg against zero) with compare in decode stage</vt:lpstr>
      <vt:lpstr>Branch Delay Slots (expose control hazard to software)</vt:lpstr>
      <vt:lpstr>Branch Pipeline Diagrams (branch delay slot)</vt:lpstr>
      <vt:lpstr>Post-1990 RISC ISAs don’t have delay slots</vt:lpstr>
      <vt:lpstr>Why an Instruction may not be dispatched every cycle (CPI&gt;1)</vt:lpstr>
      <vt:lpstr>RISC-V Branches and Jumps</vt:lpstr>
      <vt:lpstr>Branch Penalties in Modern Pipelines</vt:lpstr>
      <vt:lpstr>Reducing Control Flow Penalty </vt:lpstr>
      <vt:lpstr>Branch Prediction</vt:lpstr>
      <vt:lpstr>Static Branch Prediction</vt:lpstr>
      <vt:lpstr>Dynamic Branch Prediction learning based on past behavior</vt:lpstr>
      <vt:lpstr>Branch Prediction Bits</vt:lpstr>
      <vt:lpstr>Branch History Table</vt:lpstr>
      <vt:lpstr>Exploiting Spatial Correlation Yeh and Patt, 1992</vt:lpstr>
      <vt:lpstr>Two-Level Branch Predictor</vt:lpstr>
      <vt:lpstr>Speculating Both Directions </vt:lpstr>
      <vt:lpstr>Limitations of BHTs</vt:lpstr>
      <vt:lpstr>CS152 Administrivia</vt:lpstr>
      <vt:lpstr>Branch Target Buffer</vt:lpstr>
      <vt:lpstr>Address Collisions</vt:lpstr>
      <vt:lpstr>BTB is only for Control Instructions</vt:lpstr>
      <vt:lpstr>Branch Target Buffer (BTB)</vt:lpstr>
      <vt:lpstr>Combining BTB and BHT</vt:lpstr>
      <vt:lpstr>Uses of Jump Register (JR)</vt:lpstr>
      <vt:lpstr>Subroutine Return Stack</vt:lpstr>
      <vt:lpstr>Interrupts: altering the normal flow of control</vt:lpstr>
      <vt:lpstr>Causes of Interrupts</vt:lpstr>
      <vt:lpstr>History of Exception Handling</vt:lpstr>
      <vt:lpstr>DYSEAC, first mobile computer!</vt:lpstr>
      <vt:lpstr>Asynchronous Interrupts: invoking the interrupt handler</vt:lpstr>
      <vt:lpstr>Interrupt Handler</vt:lpstr>
      <vt:lpstr>Synchronous Interrupts</vt:lpstr>
      <vt:lpstr>Exception Handling 5-Stage Pipeline</vt:lpstr>
      <vt:lpstr>Exception Handling 5-Stage Pipeline</vt:lpstr>
      <vt:lpstr>Exception Handling 5-Stage Pipeline</vt:lpstr>
      <vt:lpstr>Speculating on Exceptions</vt:lpstr>
      <vt:lpstr>Exception Pipeline Diagram</vt:lpstr>
      <vt:lpstr>Acknowledgements</vt:lpstr>
    </vt:vector>
  </TitlesOfParts>
  <Company>UC Berkeley-EECS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252 Graduate Computer Architecture   Lec 01 - Introduction  </dc:title>
  <dc:creator> </dc:creator>
  <cp:keywords/>
  <dc:description/>
  <cp:lastModifiedBy>Krste Asanovic</cp:lastModifiedBy>
  <cp:revision>264</cp:revision>
  <cp:lastPrinted>2010-02-02T03:30:58Z</cp:lastPrinted>
  <dcterms:created xsi:type="dcterms:W3CDTF">2012-02-02T06:08:31Z</dcterms:created>
  <dcterms:modified xsi:type="dcterms:W3CDTF">2013-02-05T02:42:31Z</dcterms:modified>
</cp:coreProperties>
</file>