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411" r:id="rId2"/>
    <p:sldId id="619" r:id="rId3"/>
    <p:sldId id="581" r:id="rId4"/>
    <p:sldId id="582" r:id="rId5"/>
    <p:sldId id="583" r:id="rId6"/>
    <p:sldId id="618" r:id="rId7"/>
    <p:sldId id="585" r:id="rId8"/>
    <p:sldId id="586" r:id="rId9"/>
    <p:sldId id="587" r:id="rId10"/>
    <p:sldId id="588" r:id="rId11"/>
    <p:sldId id="589" r:id="rId12"/>
    <p:sldId id="591" r:id="rId13"/>
    <p:sldId id="592" r:id="rId14"/>
    <p:sldId id="593" r:id="rId15"/>
    <p:sldId id="594" r:id="rId16"/>
    <p:sldId id="621" r:id="rId17"/>
    <p:sldId id="622" r:id="rId18"/>
    <p:sldId id="623" r:id="rId19"/>
    <p:sldId id="596" r:id="rId20"/>
    <p:sldId id="597" r:id="rId21"/>
    <p:sldId id="598" r:id="rId22"/>
    <p:sldId id="599" r:id="rId23"/>
    <p:sldId id="600" r:id="rId24"/>
    <p:sldId id="601" r:id="rId25"/>
    <p:sldId id="602" r:id="rId26"/>
    <p:sldId id="603" r:id="rId27"/>
    <p:sldId id="604" r:id="rId28"/>
    <p:sldId id="605" r:id="rId29"/>
    <p:sldId id="606" r:id="rId30"/>
    <p:sldId id="607" r:id="rId31"/>
    <p:sldId id="611" r:id="rId32"/>
    <p:sldId id="610" r:id="rId33"/>
    <p:sldId id="613" r:id="rId34"/>
    <p:sldId id="615" r:id="rId35"/>
    <p:sldId id="617" r:id="rId36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FC02"/>
    <a:srgbClr val="FBBA03"/>
    <a:srgbClr val="0332B7"/>
    <a:srgbClr val="000000"/>
    <a:srgbClr val="114FFB"/>
    <a:srgbClr val="7B00E4"/>
    <a:srgbClr val="EFFB03"/>
    <a:srgbClr val="F90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49" d="100"/>
          <a:sy n="149" d="100"/>
        </p:scale>
        <p:origin x="-3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l" defTabSz="863600">
              <a:spcBef>
                <a:spcPct val="0"/>
              </a:spcBef>
              <a:defRPr sz="1000" i="1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2425" y="23813"/>
            <a:ext cx="31765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l" defTabSz="863600">
              <a:spcBef>
                <a:spcPct val="0"/>
              </a:spcBef>
              <a:defRPr sz="1000" i="1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/>
            </a:lvl1pPr>
          </a:lstStyle>
          <a:p>
            <a:fld id="{9EBAFA4B-DC0F-D841-82F0-3210BE55388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2735263" y="9147175"/>
            <a:ext cx="184467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016" tIns="46508" rIns="93016" bIns="46508">
            <a:prstTxWarp prst="textNoShape">
              <a:avLst/>
            </a:prstTxWarp>
            <a:spAutoFit/>
          </a:bodyPr>
          <a:lstStyle/>
          <a:p>
            <a:pPr defTabSz="919163">
              <a:lnSpc>
                <a:spcPct val="90000"/>
              </a:lnSpc>
              <a:spcBef>
                <a:spcPct val="0"/>
              </a:spcBef>
            </a:pPr>
            <a:r>
              <a:rPr lang="en-US" sz="1300"/>
              <a:t>NOW Handout Page </a:t>
            </a:r>
            <a:fld id="{C5DC5543-888B-1748-B7F0-D9F1830417B1}" type="slidenum">
              <a:rPr lang="en-US" sz="1300"/>
              <a:pPr defTabSz="919163"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838180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l" defTabSz="863600">
              <a:spcBef>
                <a:spcPct val="0"/>
              </a:spcBef>
              <a:defRPr sz="1000" i="1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62425" y="23813"/>
            <a:ext cx="31765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l" defTabSz="863600">
              <a:spcBef>
                <a:spcPct val="0"/>
              </a:spcBef>
              <a:defRPr sz="1000" i="1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latin typeface="Times New Roman" charset="0"/>
              </a:defRPr>
            </a:lvl1pPr>
          </a:lstStyle>
          <a:p>
            <a:fld id="{5E19FB78-6BB4-A74A-BC46-3746A9F3E13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54375" y="9148763"/>
            <a:ext cx="80803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016" tIns="46508" rIns="93016" bIns="46508">
            <a:prstTxWarp prst="textNoShape">
              <a:avLst/>
            </a:prstTxWarp>
            <a:spAutoFit/>
          </a:bodyPr>
          <a:lstStyle/>
          <a:p>
            <a:pPr defTabSz="919163">
              <a:lnSpc>
                <a:spcPct val="90000"/>
              </a:lnSpc>
              <a:spcBef>
                <a:spcPct val="0"/>
              </a:spcBef>
            </a:pPr>
            <a:r>
              <a:rPr lang="en-US" sz="1300"/>
              <a:t>Page </a:t>
            </a:r>
            <a:fld id="{BEC45850-DEC9-C742-9952-5C08B63199EF}" type="slidenum">
              <a:rPr lang="en-US" sz="1300"/>
              <a:pPr defTabSz="919163"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 sz="1300"/>
          </a:p>
        </p:txBody>
      </p:sp>
      <p:sp>
        <p:nvSpPr>
          <p:cNvPr id="20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17" tIns="48008" rIns="97517" bIns="48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41106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5CE21D-6903-BD41-88DE-7D2E029D5D42}" type="slidenum">
              <a:rPr lang="en-US"/>
              <a:pPr/>
              <a:t>1</a:t>
            </a:fld>
            <a:endParaRPr lang="en-US"/>
          </a:p>
        </p:txBody>
      </p:sp>
      <p:sp>
        <p:nvSpPr>
          <p:cNvPr id="76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0FA171-2013-834B-8574-C00D0FB12003}" type="slidenum">
              <a:rPr lang="en-US"/>
              <a:pPr/>
              <a:t>10</a:t>
            </a:fld>
            <a:endParaRPr lang="en-US"/>
          </a:p>
        </p:txBody>
      </p:sp>
      <p:sp>
        <p:nvSpPr>
          <p:cNvPr id="140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3138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335" tIns="47668" rIns="95335" bIns="47668">
            <a:prstTxWarp prst="textNoShape">
              <a:avLst/>
            </a:prstTxWarp>
          </a:bodyPr>
          <a:lstStyle/>
          <a:p>
            <a:r>
              <a:rPr lang="en-US"/>
              <a:t>Would be nice to add a slide on the implementation…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FF3E56-CAE2-2D4B-87A4-A1A1CC565F2D}" type="slidenum">
              <a:rPr lang="en-US"/>
              <a:pPr/>
              <a:t>11</a:t>
            </a:fld>
            <a:endParaRPr lang="en-US"/>
          </a:p>
        </p:txBody>
      </p:sp>
      <p:sp>
        <p:nvSpPr>
          <p:cNvPr id="140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1550" cy="3586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4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7713"/>
            <a:ext cx="5367337" cy="4322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335" tIns="47668" rIns="95335" bIns="47668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633AF8-06D5-0145-8E0D-97C42B8E4F7E}" type="slidenum">
              <a:rPr lang="en-US"/>
              <a:pPr/>
              <a:t>12</a:t>
            </a:fld>
            <a:endParaRPr lang="en-US"/>
          </a:p>
        </p:txBody>
      </p:sp>
      <p:sp>
        <p:nvSpPr>
          <p:cNvPr id="140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1550" cy="3586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9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7713"/>
            <a:ext cx="5367337" cy="4322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335" tIns="47668" rIns="95335" bIns="47668">
            <a:prstTxWarp prst="textNoShape">
              <a:avLst/>
            </a:prstTxWarp>
          </a:bodyPr>
          <a:lstStyle/>
          <a:p>
            <a:r>
              <a:rPr lang="en-US"/>
              <a:t>Memory unit is busy, or sync operation failed retry.</a:t>
            </a:r>
          </a:p>
          <a:p>
            <a:r>
              <a:rPr lang="en-US"/>
              <a:t>Just goes around the memory pipeline.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47E8F2-62F9-714F-B829-17B10D4AA51A}" type="slidenum">
              <a:rPr lang="en-US"/>
              <a:pPr/>
              <a:t>13</a:t>
            </a:fld>
            <a:endParaRPr lang="en-US"/>
          </a:p>
        </p:txBody>
      </p:sp>
      <p:sp>
        <p:nvSpPr>
          <p:cNvPr id="141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1550" cy="3586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7713"/>
            <a:ext cx="5367337" cy="4322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335" tIns="47668" rIns="95335" bIns="47668">
            <a:prstTxWarp prst="textNoShape">
              <a:avLst/>
            </a:prstTxWarp>
          </a:bodyPr>
          <a:lstStyle/>
          <a:p>
            <a:r>
              <a:rPr lang="en-US"/>
              <a:t>Tera --- 256 mem-ops/cycle * 150 cycles/mem-op = 38K instructions-in-flight…</a:t>
            </a:r>
          </a:p>
          <a:p>
            <a:r>
              <a:rPr lang="en-US"/>
              <a:t>Tera not very successful, 2 machines sold.</a:t>
            </a:r>
          </a:p>
          <a:p>
            <a:r>
              <a:rPr lang="en-US"/>
              <a:t>Changed their name back to Cray!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15BA01-EC9B-B149-8128-AC50867EAEB7}" type="slidenum">
              <a:rPr lang="en-US"/>
              <a:pPr/>
              <a:t>14</a:t>
            </a:fld>
            <a:endParaRPr lang="en-US"/>
          </a:p>
        </p:txBody>
      </p:sp>
      <p:sp>
        <p:nvSpPr>
          <p:cNvPr id="14131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A1E4F3-EB87-9D4A-B05B-15B9CA8BB48F}" type="slidenum">
              <a:rPr lang="en-US"/>
              <a:pPr/>
              <a:t>15</a:t>
            </a:fld>
            <a:endParaRPr lang="en-US"/>
          </a:p>
        </p:txBody>
      </p:sp>
      <p:sp>
        <p:nvSpPr>
          <p:cNvPr id="14151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5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EF445B-ECB5-F34A-B81F-A997289451EB}" type="slidenum">
              <a:rPr lang="en-US"/>
              <a:pPr/>
              <a:t>18</a:t>
            </a:fld>
            <a:endParaRPr lang="en-US"/>
          </a:p>
        </p:txBody>
      </p:sp>
      <p:sp>
        <p:nvSpPr>
          <p:cNvPr id="1854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3A56BE-6D19-F446-9F6F-DD871EDD28C6}" type="slidenum">
              <a:rPr lang="en-US"/>
              <a:pPr/>
              <a:t>19</a:t>
            </a:fld>
            <a:endParaRPr lang="en-US"/>
          </a:p>
        </p:txBody>
      </p:sp>
      <p:sp>
        <p:nvSpPr>
          <p:cNvPr id="1419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9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E6D46A-3919-BE42-839B-CD4DD4451145}" type="slidenum">
              <a:rPr lang="en-US"/>
              <a:pPr/>
              <a:t>20</a:t>
            </a:fld>
            <a:endParaRPr lang="en-US"/>
          </a:p>
        </p:txBody>
      </p:sp>
      <p:sp>
        <p:nvSpPr>
          <p:cNvPr id="14213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1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E9D1D6-7C0A-AF42-B02D-5B597CFAFB4B}" type="slidenum">
              <a:rPr lang="en-US"/>
              <a:pPr/>
              <a:t>21</a:t>
            </a:fld>
            <a:endParaRPr lang="en-US"/>
          </a:p>
        </p:txBody>
      </p:sp>
      <p:sp>
        <p:nvSpPr>
          <p:cNvPr id="142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3138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335" tIns="47668" rIns="95335" bIns="47668">
            <a:prstTxWarp prst="textNoShape">
              <a:avLst/>
            </a:prstTxWarp>
          </a:bodyPr>
          <a:lstStyle/>
          <a:p>
            <a:r>
              <a:rPr lang="en-US"/>
              <a:t>Focus is switching to function unit efficiency (as a measure of throughput).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D8893A-C02D-334A-9B34-EE290F69B20A}" type="slidenum">
              <a:rPr lang="en-US"/>
              <a:pPr/>
              <a:t>2</a:t>
            </a:fld>
            <a:endParaRPr lang="en-US"/>
          </a:p>
        </p:txBody>
      </p:sp>
      <p:sp>
        <p:nvSpPr>
          <p:cNvPr id="131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3CD27B-3DEC-D543-944B-AF992E332B8D}" type="slidenum">
              <a:rPr lang="en-US"/>
              <a:pPr/>
              <a:t>22</a:t>
            </a:fld>
            <a:endParaRPr lang="en-US"/>
          </a:p>
        </p:txBody>
      </p:sp>
      <p:sp>
        <p:nvSpPr>
          <p:cNvPr id="14254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5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4D462B-3178-824E-A505-B855EC6A70E1}" type="slidenum">
              <a:rPr lang="en-US"/>
              <a:pPr/>
              <a:t>23</a:t>
            </a:fld>
            <a:endParaRPr lang="en-US"/>
          </a:p>
        </p:txBody>
      </p:sp>
      <p:sp>
        <p:nvSpPr>
          <p:cNvPr id="14274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7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EF0CEB-DCA4-4544-A354-C40059C45949}" type="slidenum">
              <a:rPr lang="en-US"/>
              <a:pPr/>
              <a:t>24</a:t>
            </a:fld>
            <a:endParaRPr lang="en-US"/>
          </a:p>
        </p:txBody>
      </p:sp>
      <p:sp>
        <p:nvSpPr>
          <p:cNvPr id="14295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9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AE6807-FA9C-0C4A-B7E6-62DDF16D23C7}" type="slidenum">
              <a:rPr lang="en-US"/>
              <a:pPr/>
              <a:t>25</a:t>
            </a:fld>
            <a:endParaRPr lang="en-US"/>
          </a:p>
        </p:txBody>
      </p:sp>
      <p:sp>
        <p:nvSpPr>
          <p:cNvPr id="14315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1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2A6153-D940-B941-9FEB-75DF18D7233C}" type="slidenum">
              <a:rPr lang="en-US"/>
              <a:pPr/>
              <a:t>26</a:t>
            </a:fld>
            <a:endParaRPr lang="en-US"/>
          </a:p>
        </p:txBody>
      </p:sp>
      <p:sp>
        <p:nvSpPr>
          <p:cNvPr id="14336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E29FCF-1AA0-B14F-B39D-F3506F79DDAC}" type="slidenum">
              <a:rPr lang="en-US"/>
              <a:pPr/>
              <a:t>27</a:t>
            </a:fld>
            <a:endParaRPr lang="en-US"/>
          </a:p>
        </p:txBody>
      </p:sp>
      <p:sp>
        <p:nvSpPr>
          <p:cNvPr id="14356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5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5B8A93-6FF3-EB43-8435-B998100E963D}" type="slidenum">
              <a:rPr lang="en-US"/>
              <a:pPr/>
              <a:t>28</a:t>
            </a:fld>
            <a:endParaRPr lang="en-US"/>
          </a:p>
        </p:txBody>
      </p:sp>
      <p:sp>
        <p:nvSpPr>
          <p:cNvPr id="14376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7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44EABD-811E-5E47-AC28-9A3AF13E2ABF}" type="slidenum">
              <a:rPr lang="en-US"/>
              <a:pPr/>
              <a:t>29</a:t>
            </a:fld>
            <a:endParaRPr lang="en-US"/>
          </a:p>
        </p:txBody>
      </p:sp>
      <p:sp>
        <p:nvSpPr>
          <p:cNvPr id="14397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9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1BC802-E946-0644-BFCB-C670554C2B7F}" type="slidenum">
              <a:rPr lang="en-US"/>
              <a:pPr/>
              <a:t>30</a:t>
            </a:fld>
            <a:endParaRPr lang="en-US"/>
          </a:p>
        </p:txBody>
      </p:sp>
      <p:sp>
        <p:nvSpPr>
          <p:cNvPr id="144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1550" cy="3586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1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7713"/>
            <a:ext cx="5367337" cy="4322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335" tIns="47668" rIns="95335" bIns="47668">
            <a:prstTxWarp prst="textNoShape">
              <a:avLst/>
            </a:prstTxWarp>
          </a:bodyPr>
          <a:lstStyle/>
          <a:p>
            <a:r>
              <a:rPr lang="en-US"/>
              <a:t>Load-store buffer in L1 cache doesn’t behave like that, and hence 15% slowdown.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6F5BEE-306F-0346-B5D0-78CA7A41F73E}" type="slidenum">
              <a:rPr lang="en-US"/>
              <a:pPr/>
              <a:t>31</a:t>
            </a:fld>
            <a:endParaRPr lang="en-US"/>
          </a:p>
        </p:txBody>
      </p:sp>
      <p:sp>
        <p:nvSpPr>
          <p:cNvPr id="14499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9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3BD2E5-7B2A-D347-A398-1EAD629EE9F3}" type="slidenum">
              <a:rPr lang="en-US"/>
              <a:pPr/>
              <a:t>3</a:t>
            </a:fld>
            <a:endParaRPr lang="en-US"/>
          </a:p>
        </p:txBody>
      </p:sp>
      <p:sp>
        <p:nvSpPr>
          <p:cNvPr id="13885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32AE20-161D-FE40-8B90-64A9571771D3}" type="slidenum">
              <a:rPr lang="en-US"/>
              <a:pPr/>
              <a:t>32</a:t>
            </a:fld>
            <a:endParaRPr lang="en-US"/>
          </a:p>
        </p:txBody>
      </p:sp>
      <p:sp>
        <p:nvSpPr>
          <p:cNvPr id="144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3138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7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335" tIns="47668" rIns="95335" bIns="47668">
            <a:prstTxWarp prst="textNoShape">
              <a:avLst/>
            </a:prstTxWarp>
          </a:bodyPr>
          <a:lstStyle/>
          <a:p>
            <a:r>
              <a:rPr lang="en-US"/>
              <a:t>Amdahl’s law…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E60C86-E1C5-0542-A1CD-7547F5283B6D}" type="slidenum">
              <a:rPr lang="en-US"/>
              <a:pPr/>
              <a:t>33</a:t>
            </a:fld>
            <a:endParaRPr lang="en-US"/>
          </a:p>
        </p:txBody>
      </p:sp>
      <p:sp>
        <p:nvSpPr>
          <p:cNvPr id="145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3138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335" tIns="47668" rIns="95335" bIns="47668">
            <a:prstTxWarp prst="textNoShape">
              <a:avLst/>
            </a:prstTxWarp>
          </a:bodyPr>
          <a:lstStyle/>
          <a:p>
            <a:r>
              <a:rPr lang="en-US" b="1"/>
              <a:t>Fetch unit that can keep up with the simultaneous multithreaded execution engine</a:t>
            </a:r>
          </a:p>
          <a:p>
            <a:r>
              <a:rPr lang="en-US" b="1"/>
              <a:t>	</a:t>
            </a:r>
            <a:r>
              <a:rPr lang="en-US" b="1">
                <a:solidFill>
                  <a:srgbClr val="000000"/>
                </a:solidFill>
              </a:rPr>
              <a:t>have the fewest instructions waiting to be executed</a:t>
            </a:r>
          </a:p>
          <a:p>
            <a:pPr>
              <a:spcBef>
                <a:spcPts val="700"/>
              </a:spcBef>
            </a:pPr>
            <a:r>
              <a:rPr lang="en-US" b="1">
                <a:solidFill>
                  <a:srgbClr val="000000"/>
                </a:solidFill>
              </a:rPr>
              <a:t>	making the best progress through the machine</a:t>
            </a:r>
            <a:endParaRPr lang="en-US" b="1"/>
          </a:p>
          <a:p>
            <a:r>
              <a:rPr lang="en-US" b="1"/>
              <a:t>40% increase in IPC over RR</a:t>
            </a:r>
          </a:p>
          <a:p>
            <a:endParaRPr lang="en-US"/>
          </a:p>
          <a:p>
            <a:r>
              <a:rPr lang="en-US" sz="1400"/>
              <a:t>Don’t want to clog instruction window with thread with many stalls </a:t>
            </a:r>
            <a:r>
              <a:rPr lang="en-US" sz="1400">
                <a:solidFill>
                  <a:schemeClr val="tx2"/>
                </a:solidFill>
                <a:sym typeface="Wingdings" charset="2"/>
              </a:rPr>
              <a:t></a:t>
            </a:r>
            <a:r>
              <a:rPr lang="en-US" sz="1400">
                <a:sym typeface="Wingdings" charset="2"/>
              </a:rPr>
              <a:t> </a:t>
            </a:r>
            <a:r>
              <a:rPr lang="en-US" sz="1400"/>
              <a:t>try to fetch from thread that has fewest insts in window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6291D4-1CCE-7440-8B6F-ADAC7B832205}" type="slidenum">
              <a:rPr lang="en-US"/>
              <a:pPr/>
              <a:t>34</a:t>
            </a:fld>
            <a:endParaRPr lang="en-US"/>
          </a:p>
        </p:txBody>
      </p:sp>
      <p:sp>
        <p:nvSpPr>
          <p:cNvPr id="14581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8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100099-0278-FA48-A1A4-79D89EEC4EDB}" type="slidenum">
              <a:rPr lang="en-US"/>
              <a:pPr/>
              <a:t>35</a:t>
            </a:fld>
            <a:endParaRPr lang="en-US"/>
          </a:p>
        </p:txBody>
      </p:sp>
      <p:sp>
        <p:nvSpPr>
          <p:cNvPr id="146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667DE6-520D-AA42-BBB7-9FFAAD270187}" type="slidenum">
              <a:rPr lang="en-US"/>
              <a:pPr/>
              <a:t>4</a:t>
            </a:fld>
            <a:endParaRPr lang="en-US"/>
          </a:p>
        </p:txBody>
      </p:sp>
      <p:sp>
        <p:nvSpPr>
          <p:cNvPr id="13905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0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282608-E3F6-F648-A12F-F0352E0E32DF}" type="slidenum">
              <a:rPr lang="en-US"/>
              <a:pPr/>
              <a:t>5</a:t>
            </a:fld>
            <a:endParaRPr lang="en-US"/>
          </a:p>
        </p:txBody>
      </p:sp>
      <p:sp>
        <p:nvSpPr>
          <p:cNvPr id="13926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45C37C-CABA-8344-BF88-88272C7D057E}" type="slidenum">
              <a:rPr lang="en-US"/>
              <a:pPr/>
              <a:t>6</a:t>
            </a:fld>
            <a:endParaRPr lang="en-US"/>
          </a:p>
        </p:txBody>
      </p:sp>
      <p:sp>
        <p:nvSpPr>
          <p:cNvPr id="139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3138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4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335" tIns="47668" rIns="95335" bIns="47668">
            <a:prstTxWarp prst="textNoShape">
              <a:avLst/>
            </a:prstTxWarp>
          </a:bodyPr>
          <a:lstStyle/>
          <a:p>
            <a:r>
              <a:rPr lang="en-US"/>
              <a:t>Was objective was to cope with long I/O latencies?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8C5741-2B48-E04B-B8AE-BD8B52DA1B17}" type="slidenum">
              <a:rPr lang="en-US"/>
              <a:pPr/>
              <a:t>7</a:t>
            </a:fld>
            <a:endParaRPr lang="en-US"/>
          </a:p>
        </p:txBody>
      </p:sp>
      <p:sp>
        <p:nvSpPr>
          <p:cNvPr id="13967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6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E4154F-093C-6D4E-A474-3687811CF732}" type="slidenum">
              <a:rPr lang="en-US"/>
              <a:pPr/>
              <a:t>8</a:t>
            </a:fld>
            <a:endParaRPr lang="en-US"/>
          </a:p>
        </p:txBody>
      </p:sp>
      <p:sp>
        <p:nvSpPr>
          <p:cNvPr id="139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1550" cy="3586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8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7713"/>
            <a:ext cx="5367337" cy="4322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335" tIns="47668" rIns="95335" bIns="47668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7C77FC-1BE0-0F48-8394-27CBFAE344CE}" type="slidenum">
              <a:rPr lang="en-US"/>
              <a:pPr/>
              <a:t>9</a:t>
            </a:fld>
            <a:endParaRPr lang="en-US"/>
          </a:p>
        </p:txBody>
      </p:sp>
      <p:sp>
        <p:nvSpPr>
          <p:cNvPr id="140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1550" cy="3586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0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7713"/>
            <a:ext cx="5367337" cy="4322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335" tIns="47668" rIns="95335" bIns="47668">
            <a:prstTxWarp prst="textNoShape">
              <a:avLst/>
            </a:prstTxWarp>
          </a:bodyPr>
          <a:lstStyle/>
          <a:p>
            <a:r>
              <a:rPr lang="en-US"/>
              <a:t>Software-controlled interleave, S &gt; N.  Wheel with the threads in each slot. If thread is ready to go</a:t>
            </a:r>
          </a:p>
          <a:p>
            <a:r>
              <a:rPr lang="en-US"/>
              <a:t>It goes, else NOP, I.e., pipeline bubble.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165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466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077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652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092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677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116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59FAB1-CC67-5D46-BCF2-A1CDD589D2E4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05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800" b="1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F543C2CE-5AF7-8143-8A0A-0153F98C03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066800"/>
            <a:ext cx="76835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-43281" y="6538156"/>
            <a:ext cx="10711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3/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14/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2013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667000" y="65194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CS152, Spring</a:t>
            </a:r>
            <a:r>
              <a:rPr lang="en-US" baseline="0" dirty="0" smtClean="0">
                <a:solidFill>
                  <a:srgbClr val="000000"/>
                </a:solidFill>
                <a:latin typeface="Calibri"/>
                <a:cs typeface="Calibri"/>
              </a:rPr>
              <a:t> 2013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8362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6858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Arial"/>
        <a:buChar char="•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5430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002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898650"/>
            <a:ext cx="8058150" cy="1666875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dirty="0"/>
              <a:t>CS 152 Computer Architecture</a:t>
            </a:r>
            <a:br>
              <a:rPr lang="en-US" dirty="0"/>
            </a:br>
            <a:r>
              <a:rPr lang="en-US" dirty="0"/>
              <a:t>and Engineering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Lecture </a:t>
            </a:r>
            <a:r>
              <a:rPr lang="en-US" dirty="0" smtClean="0"/>
              <a:t>14: </a:t>
            </a:r>
            <a:r>
              <a:rPr lang="en-US" dirty="0"/>
              <a:t>Multithreading </a:t>
            </a:r>
            <a:br>
              <a:rPr lang="en-US" dirty="0"/>
            </a:br>
            <a:endParaRPr lang="en-US" dirty="0"/>
          </a:p>
        </p:txBody>
      </p:sp>
      <p:sp>
        <p:nvSpPr>
          <p:cNvPr id="764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3588" y="4289425"/>
            <a:ext cx="7662862" cy="1811338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/>
              <a:t>Krste Asanovic</a:t>
            </a:r>
          </a:p>
          <a:p>
            <a:pPr>
              <a:lnSpc>
                <a:spcPct val="70000"/>
              </a:lnSpc>
            </a:pPr>
            <a:r>
              <a:rPr lang="en-US" sz="2000"/>
              <a:t>Electrical Engineering and Computer Sciences</a:t>
            </a:r>
          </a:p>
          <a:p>
            <a:pPr>
              <a:lnSpc>
                <a:spcPct val="70000"/>
              </a:lnSpc>
            </a:pPr>
            <a:r>
              <a:rPr lang="en-US" sz="2000"/>
              <a:t>University of California, Berkeley</a:t>
            </a:r>
          </a:p>
          <a:p>
            <a:pPr>
              <a:lnSpc>
                <a:spcPct val="70000"/>
              </a:lnSpc>
            </a:pPr>
            <a:endParaRPr lang="en-US" sz="2000"/>
          </a:p>
          <a:p>
            <a:pPr>
              <a:lnSpc>
                <a:spcPct val="70000"/>
              </a:lnSpc>
            </a:pPr>
            <a:r>
              <a:rPr lang="en-US" sz="2000" b="1"/>
              <a:t>http://www.eecs.berkeley.edu/~krste</a:t>
            </a:r>
          </a:p>
          <a:p>
            <a:pPr>
              <a:lnSpc>
                <a:spcPct val="70000"/>
              </a:lnSpc>
            </a:pPr>
            <a:r>
              <a:rPr lang="en-US" sz="2000" b="1"/>
              <a:t>http://inst.cs.berkeley.edu/~cs152 </a:t>
            </a:r>
          </a:p>
          <a:p>
            <a:pPr>
              <a:lnSpc>
                <a:spcPct val="70000"/>
              </a:lnSpc>
            </a:pPr>
            <a:endParaRPr lang="en-US" sz="2000" b="1"/>
          </a:p>
          <a:p>
            <a:pPr>
              <a:lnSpc>
                <a:spcPct val="70000"/>
              </a:lnSpc>
            </a:pPr>
            <a:endParaRPr lang="en-US" sz="2000" i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162800" cy="1143000"/>
          </a:xfrm>
        </p:spPr>
        <p:txBody>
          <a:bodyPr/>
          <a:lstStyle/>
          <a:p>
            <a:r>
              <a:rPr lang="en-US"/>
              <a:t>Denelcor HEP</a:t>
            </a:r>
            <a:br>
              <a:rPr lang="en-US"/>
            </a:br>
            <a:r>
              <a:rPr lang="en-US" sz="2000"/>
              <a:t>(Burton Smith, 1982)</a:t>
            </a:r>
          </a:p>
        </p:txBody>
      </p:sp>
      <p:sp>
        <p:nvSpPr>
          <p:cNvPr id="1401859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4419600"/>
            <a:ext cx="7364413" cy="21336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sz="1800"/>
              <a:t>First commercial machine to use hardware threading in main CPU</a:t>
            </a:r>
          </a:p>
          <a:p>
            <a:pPr lvl="1"/>
            <a:r>
              <a:rPr lang="en-US"/>
              <a:t>120 threads per processor</a:t>
            </a:r>
          </a:p>
          <a:p>
            <a:pPr lvl="1"/>
            <a:r>
              <a:rPr lang="en-US"/>
              <a:t>10 MHz clock rate</a:t>
            </a:r>
          </a:p>
          <a:p>
            <a:pPr lvl="1"/>
            <a:r>
              <a:rPr lang="en-US"/>
              <a:t>Up to 8 processors</a:t>
            </a:r>
          </a:p>
          <a:p>
            <a:pPr lvl="1"/>
            <a:r>
              <a:rPr lang="en-US"/>
              <a:t>precursor to Tera MTA (Multithreaded Architecture)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6FE2-6809-024A-952E-C785A30E0FBA}" type="slidenum">
              <a:rPr lang="en-US"/>
              <a:pPr/>
              <a:t>10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1401860" name="Picture 4" descr="hep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7900" y="1143000"/>
            <a:ext cx="4648200" cy="3098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3907" name="Picture 3" descr="mta-150x1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2057400"/>
            <a:ext cx="3117850" cy="2600325"/>
          </a:xfrm>
          <a:prstGeom prst="rect">
            <a:avLst/>
          </a:prstGeom>
          <a:noFill/>
        </p:spPr>
      </p:pic>
      <p:sp>
        <p:nvSpPr>
          <p:cNvPr id="140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162800" cy="1143000"/>
          </a:xfrm>
        </p:spPr>
        <p:txBody>
          <a:bodyPr/>
          <a:lstStyle/>
          <a:p>
            <a:r>
              <a:rPr lang="en-US" dirty="0" err="1"/>
              <a:t>Tera</a:t>
            </a:r>
            <a:r>
              <a:rPr lang="en-US" dirty="0"/>
              <a:t> MTA (1990</a:t>
            </a:r>
            <a:r>
              <a:rPr lang="en-US" dirty="0" smtClean="0"/>
              <a:t>-)</a:t>
            </a:r>
            <a:endParaRPr lang="en-US" dirty="0"/>
          </a:p>
        </p:txBody>
      </p:sp>
      <p:sp>
        <p:nvSpPr>
          <p:cNvPr id="1403908" name="Rectangle 4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6172200" cy="5257800"/>
          </a:xfrm>
          <a:noFill/>
          <a:ln/>
        </p:spPr>
        <p:txBody>
          <a:bodyPr lIns="82058" tIns="41029" rIns="82058" bIns="41029"/>
          <a:lstStyle/>
          <a:p>
            <a:pPr>
              <a:lnSpc>
                <a:spcPct val="80000"/>
              </a:lnSpc>
            </a:pPr>
            <a:r>
              <a:rPr lang="en-US" dirty="0"/>
              <a:t>Up to 256 processors</a:t>
            </a:r>
          </a:p>
          <a:p>
            <a:pPr>
              <a:lnSpc>
                <a:spcPct val="80000"/>
              </a:lnSpc>
            </a:pPr>
            <a:r>
              <a:rPr lang="en-US" dirty="0"/>
              <a:t>Up to 128 active threads per processor</a:t>
            </a:r>
          </a:p>
          <a:p>
            <a:pPr>
              <a:lnSpc>
                <a:spcPct val="80000"/>
              </a:lnSpc>
            </a:pPr>
            <a:r>
              <a:rPr lang="en-US" dirty="0"/>
              <a:t>Processors and memory modules populate a sparse 3D torus interconnection fabric</a:t>
            </a:r>
          </a:p>
          <a:p>
            <a:pPr>
              <a:lnSpc>
                <a:spcPct val="80000"/>
              </a:lnSpc>
            </a:pPr>
            <a:r>
              <a:rPr lang="en-US" dirty="0"/>
              <a:t>Flat, shared main memory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 No data cache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 Sustains one main memory access per cycle per processor</a:t>
            </a:r>
          </a:p>
          <a:p>
            <a:pPr>
              <a:lnSpc>
                <a:spcPct val="80000"/>
              </a:lnSpc>
            </a:pPr>
            <a:r>
              <a:rPr lang="en-US" dirty="0" err="1"/>
              <a:t>GaAs</a:t>
            </a:r>
            <a:r>
              <a:rPr lang="en-US" dirty="0"/>
              <a:t> logic in prototype, 1KW/processor @ 260MHz</a:t>
            </a: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dirty="0" smtClean="0"/>
              <a:t>Second version CMOS, </a:t>
            </a:r>
            <a:r>
              <a:rPr lang="en-US" dirty="0"/>
              <a:t>MTA-2, 50W/</a:t>
            </a:r>
            <a:r>
              <a:rPr lang="en-US" dirty="0" smtClean="0"/>
              <a:t>processor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New version, XMT, fits into AMD </a:t>
            </a:r>
            <a:r>
              <a:rPr lang="en-US" dirty="0" err="1" smtClean="0"/>
              <a:t>Opteron</a:t>
            </a:r>
            <a:r>
              <a:rPr lang="en-US" dirty="0" smtClean="0"/>
              <a:t> socket, runs at 500MHz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2D5E-E71D-EB4E-9476-874320183C78}" type="slidenum">
              <a:rPr lang="en-US"/>
              <a:pPr/>
              <a:t>11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162800" cy="1143000"/>
          </a:xfrm>
        </p:spPr>
        <p:txBody>
          <a:bodyPr/>
          <a:lstStyle/>
          <a:p>
            <a:r>
              <a:rPr lang="en-US"/>
              <a:t>MTA Pipeline</a:t>
            </a:r>
          </a:p>
        </p:txBody>
      </p:sp>
      <p:sp>
        <p:nvSpPr>
          <p:cNvPr id="6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DD2D2-B6B1-0B46-9C25-C4BA4BCB0187}" type="slidenum">
              <a:rPr lang="en-US"/>
              <a:pPr/>
              <a:t>12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08003" name="Rectangle 3"/>
          <p:cNvSpPr>
            <a:spLocks noChangeArrowheads="1"/>
          </p:cNvSpPr>
          <p:nvPr/>
        </p:nvSpPr>
        <p:spPr bwMode="auto">
          <a:xfrm>
            <a:off x="4057650" y="1735138"/>
            <a:ext cx="346075" cy="3222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r>
              <a:rPr lang="en-US" sz="1400" b="1"/>
              <a:t>A</a:t>
            </a:r>
          </a:p>
        </p:txBody>
      </p:sp>
      <p:sp>
        <p:nvSpPr>
          <p:cNvPr id="1408004" name="Rectangle 4"/>
          <p:cNvSpPr>
            <a:spLocks noChangeArrowheads="1"/>
          </p:cNvSpPr>
          <p:nvPr/>
        </p:nvSpPr>
        <p:spPr bwMode="auto">
          <a:xfrm>
            <a:off x="4057650" y="2057400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endParaRPr lang="en-US" sz="1400"/>
          </a:p>
        </p:txBody>
      </p:sp>
      <p:sp>
        <p:nvSpPr>
          <p:cNvPr id="1408005" name="Rectangle 5"/>
          <p:cNvSpPr>
            <a:spLocks noChangeArrowheads="1"/>
          </p:cNvSpPr>
          <p:nvPr/>
        </p:nvSpPr>
        <p:spPr bwMode="auto">
          <a:xfrm>
            <a:off x="4057650" y="2393950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endParaRPr lang="en-US" sz="1400"/>
          </a:p>
        </p:txBody>
      </p:sp>
      <p:sp>
        <p:nvSpPr>
          <p:cNvPr id="1408006" name="Rectangle 6"/>
          <p:cNvSpPr>
            <a:spLocks noChangeArrowheads="1"/>
          </p:cNvSpPr>
          <p:nvPr/>
        </p:nvSpPr>
        <p:spPr bwMode="auto">
          <a:xfrm>
            <a:off x="4057650" y="2730500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endParaRPr lang="en-US" sz="1400"/>
          </a:p>
        </p:txBody>
      </p:sp>
      <p:sp>
        <p:nvSpPr>
          <p:cNvPr id="1408007" name="Rectangle 7"/>
          <p:cNvSpPr>
            <a:spLocks noChangeArrowheads="1"/>
          </p:cNvSpPr>
          <p:nvPr/>
        </p:nvSpPr>
        <p:spPr bwMode="auto">
          <a:xfrm>
            <a:off x="4057650" y="3067050"/>
            <a:ext cx="346075" cy="334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endParaRPr lang="en-US" sz="1400"/>
          </a:p>
        </p:txBody>
      </p:sp>
      <p:sp>
        <p:nvSpPr>
          <p:cNvPr id="1408008" name="Rectangle 8"/>
          <p:cNvSpPr>
            <a:spLocks noChangeArrowheads="1"/>
          </p:cNvSpPr>
          <p:nvPr/>
        </p:nvSpPr>
        <p:spPr bwMode="auto">
          <a:xfrm>
            <a:off x="4057650" y="3402013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r>
              <a:rPr lang="en-US" sz="1400" b="1"/>
              <a:t>W</a:t>
            </a:r>
          </a:p>
        </p:txBody>
      </p:sp>
      <p:sp>
        <p:nvSpPr>
          <p:cNvPr id="1408009" name="Rectangle 9"/>
          <p:cNvSpPr>
            <a:spLocks noChangeArrowheads="1"/>
          </p:cNvSpPr>
          <p:nvPr/>
        </p:nvSpPr>
        <p:spPr bwMode="auto">
          <a:xfrm>
            <a:off x="4749800" y="1735138"/>
            <a:ext cx="346075" cy="3222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r>
              <a:rPr lang="en-US" sz="1400" b="1"/>
              <a:t>C</a:t>
            </a:r>
          </a:p>
        </p:txBody>
      </p:sp>
      <p:sp>
        <p:nvSpPr>
          <p:cNvPr id="1408010" name="Rectangle 10"/>
          <p:cNvSpPr>
            <a:spLocks noChangeArrowheads="1"/>
          </p:cNvSpPr>
          <p:nvPr/>
        </p:nvSpPr>
        <p:spPr bwMode="auto">
          <a:xfrm>
            <a:off x="4749800" y="2057400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endParaRPr lang="en-US" sz="1400"/>
          </a:p>
        </p:txBody>
      </p:sp>
      <p:sp>
        <p:nvSpPr>
          <p:cNvPr id="1408011" name="Rectangle 11"/>
          <p:cNvSpPr>
            <a:spLocks noChangeArrowheads="1"/>
          </p:cNvSpPr>
          <p:nvPr/>
        </p:nvSpPr>
        <p:spPr bwMode="auto">
          <a:xfrm>
            <a:off x="4749800" y="2393950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endParaRPr lang="en-US" sz="1400"/>
          </a:p>
        </p:txBody>
      </p:sp>
      <p:sp>
        <p:nvSpPr>
          <p:cNvPr id="1408012" name="Rectangle 12"/>
          <p:cNvSpPr>
            <a:spLocks noChangeArrowheads="1"/>
          </p:cNvSpPr>
          <p:nvPr/>
        </p:nvSpPr>
        <p:spPr bwMode="auto">
          <a:xfrm>
            <a:off x="4749800" y="2730500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r>
              <a:rPr lang="en-US" sz="1400" b="1"/>
              <a:t>W</a:t>
            </a:r>
          </a:p>
        </p:txBody>
      </p:sp>
      <p:sp>
        <p:nvSpPr>
          <p:cNvPr id="1408013" name="Rectangle 13"/>
          <p:cNvSpPr>
            <a:spLocks noChangeArrowheads="1"/>
          </p:cNvSpPr>
          <p:nvPr/>
        </p:nvSpPr>
        <p:spPr bwMode="auto">
          <a:xfrm>
            <a:off x="3365500" y="1735138"/>
            <a:ext cx="346075" cy="3222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r>
              <a:rPr lang="en-US" sz="1400" b="1"/>
              <a:t>M</a:t>
            </a:r>
          </a:p>
        </p:txBody>
      </p:sp>
      <p:sp>
        <p:nvSpPr>
          <p:cNvPr id="1408014" name="Rectangle 14"/>
          <p:cNvSpPr>
            <a:spLocks noChangeArrowheads="1"/>
          </p:cNvSpPr>
          <p:nvPr/>
        </p:nvSpPr>
        <p:spPr bwMode="auto">
          <a:xfrm>
            <a:off x="3365500" y="2057400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endParaRPr lang="en-US" sz="1400"/>
          </a:p>
        </p:txBody>
      </p:sp>
      <p:sp>
        <p:nvSpPr>
          <p:cNvPr id="1408015" name="Rectangle 15"/>
          <p:cNvSpPr>
            <a:spLocks noChangeArrowheads="1"/>
          </p:cNvSpPr>
          <p:nvPr/>
        </p:nvSpPr>
        <p:spPr bwMode="auto">
          <a:xfrm>
            <a:off x="3225800" y="914400"/>
            <a:ext cx="12477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r>
              <a:rPr lang="en-US" sz="1400" b="1"/>
              <a:t>Inst Fetch</a:t>
            </a:r>
          </a:p>
        </p:txBody>
      </p:sp>
      <p:sp>
        <p:nvSpPr>
          <p:cNvPr id="1408016" name="Line 16"/>
          <p:cNvSpPr>
            <a:spLocks noChangeShapeType="1"/>
          </p:cNvSpPr>
          <p:nvPr/>
        </p:nvSpPr>
        <p:spPr bwMode="auto">
          <a:xfrm>
            <a:off x="4403725" y="1317625"/>
            <a:ext cx="485775" cy="404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8017" name="Line 17"/>
          <p:cNvSpPr>
            <a:spLocks noChangeShapeType="1"/>
          </p:cNvSpPr>
          <p:nvPr/>
        </p:nvSpPr>
        <p:spPr bwMode="auto">
          <a:xfrm>
            <a:off x="4195763" y="1317625"/>
            <a:ext cx="0" cy="404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8018" name="Line 18"/>
          <p:cNvSpPr>
            <a:spLocks noChangeShapeType="1"/>
          </p:cNvSpPr>
          <p:nvPr/>
        </p:nvSpPr>
        <p:spPr bwMode="auto">
          <a:xfrm flipH="1">
            <a:off x="3571875" y="1317625"/>
            <a:ext cx="415925" cy="404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8019" name="AutoShape 19"/>
          <p:cNvSpPr>
            <a:spLocks noChangeArrowheads="1"/>
          </p:cNvSpPr>
          <p:nvPr/>
        </p:nvSpPr>
        <p:spPr bwMode="auto">
          <a:xfrm rot="16200000">
            <a:off x="2865438" y="2960687"/>
            <a:ext cx="1346200" cy="346075"/>
          </a:xfrm>
          <a:prstGeom prst="roundRect">
            <a:avLst>
              <a:gd name="adj" fmla="val 16667"/>
            </a:avLst>
          </a:prstGeom>
          <a:solidFill>
            <a:srgbClr val="93F5FD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r>
              <a:rPr lang="en-US" sz="1400" b="1"/>
              <a:t>Memory Pool</a:t>
            </a:r>
          </a:p>
        </p:txBody>
      </p:sp>
      <p:sp>
        <p:nvSpPr>
          <p:cNvPr id="1408020" name="AutoShape 20"/>
          <p:cNvSpPr>
            <a:spLocks noChangeArrowheads="1"/>
          </p:cNvSpPr>
          <p:nvPr/>
        </p:nvSpPr>
        <p:spPr bwMode="auto">
          <a:xfrm>
            <a:off x="1563688" y="4008438"/>
            <a:ext cx="1385887" cy="334962"/>
          </a:xfrm>
          <a:prstGeom prst="roundRect">
            <a:avLst>
              <a:gd name="adj" fmla="val 16667"/>
            </a:avLst>
          </a:prstGeom>
          <a:solidFill>
            <a:srgbClr val="93F5FD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r>
              <a:rPr lang="en-US" sz="1400" b="1"/>
              <a:t>Retry Pool</a:t>
            </a:r>
          </a:p>
        </p:txBody>
      </p:sp>
      <p:sp>
        <p:nvSpPr>
          <p:cNvPr id="1408021" name="Rectangle 21"/>
          <p:cNvSpPr>
            <a:spLocks noChangeArrowheads="1"/>
          </p:cNvSpPr>
          <p:nvPr/>
        </p:nvSpPr>
        <p:spPr bwMode="auto">
          <a:xfrm>
            <a:off x="3365500" y="3940175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endParaRPr lang="en-US" sz="1400"/>
          </a:p>
        </p:txBody>
      </p:sp>
      <p:sp>
        <p:nvSpPr>
          <p:cNvPr id="1408022" name="Rectangle 22"/>
          <p:cNvSpPr>
            <a:spLocks noChangeArrowheads="1"/>
          </p:cNvSpPr>
          <p:nvPr/>
        </p:nvSpPr>
        <p:spPr bwMode="auto">
          <a:xfrm>
            <a:off x="3365500" y="4276725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endParaRPr lang="en-US" sz="1400"/>
          </a:p>
        </p:txBody>
      </p:sp>
      <p:sp>
        <p:nvSpPr>
          <p:cNvPr id="1408023" name="Rectangle 23"/>
          <p:cNvSpPr>
            <a:spLocks noChangeArrowheads="1"/>
          </p:cNvSpPr>
          <p:nvPr/>
        </p:nvSpPr>
        <p:spPr bwMode="auto">
          <a:xfrm>
            <a:off x="3365500" y="4613275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endParaRPr lang="en-US" sz="1400"/>
          </a:p>
        </p:txBody>
      </p:sp>
      <p:sp>
        <p:nvSpPr>
          <p:cNvPr id="1408024" name="Freeform 24"/>
          <p:cNvSpPr>
            <a:spLocks/>
          </p:cNvSpPr>
          <p:nvPr/>
        </p:nvSpPr>
        <p:spPr bwMode="auto">
          <a:xfrm>
            <a:off x="3087688" y="4075113"/>
            <a:ext cx="277812" cy="538162"/>
          </a:xfrm>
          <a:custGeom>
            <a:avLst/>
            <a:gdLst/>
            <a:ahLst/>
            <a:cxnLst>
              <a:cxn ang="0">
                <a:pos x="192" y="384"/>
              </a:cxn>
              <a:cxn ang="0">
                <a:pos x="192" y="144"/>
              </a:cxn>
              <a:cxn ang="0">
                <a:pos x="0" y="0"/>
              </a:cxn>
              <a:cxn ang="0">
                <a:pos x="0" y="192"/>
              </a:cxn>
              <a:cxn ang="0">
                <a:pos x="192" y="384"/>
              </a:cxn>
            </a:cxnLst>
            <a:rect l="0" t="0" r="r" b="b"/>
            <a:pathLst>
              <a:path w="192" h="384">
                <a:moveTo>
                  <a:pt x="192" y="384"/>
                </a:moveTo>
                <a:lnTo>
                  <a:pt x="192" y="144"/>
                </a:lnTo>
                <a:lnTo>
                  <a:pt x="0" y="0"/>
                </a:lnTo>
                <a:lnTo>
                  <a:pt x="0" y="192"/>
                </a:lnTo>
                <a:lnTo>
                  <a:pt x="192" y="384"/>
                </a:ln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408025" name="Group 25"/>
          <p:cNvGrpSpPr>
            <a:grpSpLocks/>
          </p:cNvGrpSpPr>
          <p:nvPr/>
        </p:nvGrpSpPr>
        <p:grpSpPr bwMode="auto">
          <a:xfrm flipH="1">
            <a:off x="801688" y="3873500"/>
            <a:ext cx="623887" cy="1008063"/>
            <a:chOff x="1344" y="3072"/>
            <a:chExt cx="432" cy="720"/>
          </a:xfrm>
        </p:grpSpPr>
        <p:sp>
          <p:nvSpPr>
            <p:cNvPr id="1408026" name="Rectangle 26"/>
            <p:cNvSpPr>
              <a:spLocks noChangeArrowheads="1"/>
            </p:cNvSpPr>
            <p:nvPr/>
          </p:nvSpPr>
          <p:spPr bwMode="auto">
            <a:xfrm>
              <a:off x="1536" y="3072"/>
              <a:ext cx="240" cy="2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82058" tIns="41029" rIns="82058" bIns="41029" anchor="ctr">
              <a:prstTxWarp prst="textNoShape">
                <a:avLst/>
              </a:prstTxWarp>
            </a:bodyPr>
            <a:lstStyle/>
            <a:p>
              <a:pPr defTabSz="820738"/>
              <a:endParaRPr lang="en-US" sz="1400"/>
            </a:p>
          </p:txBody>
        </p:sp>
        <p:sp>
          <p:nvSpPr>
            <p:cNvPr id="1408027" name="Rectangle 27"/>
            <p:cNvSpPr>
              <a:spLocks noChangeArrowheads="1"/>
            </p:cNvSpPr>
            <p:nvPr/>
          </p:nvSpPr>
          <p:spPr bwMode="auto">
            <a:xfrm>
              <a:off x="1536" y="3312"/>
              <a:ext cx="240" cy="2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82058" tIns="41029" rIns="82058" bIns="41029" anchor="ctr">
              <a:prstTxWarp prst="textNoShape">
                <a:avLst/>
              </a:prstTxWarp>
            </a:bodyPr>
            <a:lstStyle/>
            <a:p>
              <a:pPr defTabSz="820738"/>
              <a:endParaRPr lang="en-US" sz="1400"/>
            </a:p>
          </p:txBody>
        </p:sp>
        <p:sp>
          <p:nvSpPr>
            <p:cNvPr id="1408028" name="Rectangle 28"/>
            <p:cNvSpPr>
              <a:spLocks noChangeArrowheads="1"/>
            </p:cNvSpPr>
            <p:nvPr/>
          </p:nvSpPr>
          <p:spPr bwMode="auto">
            <a:xfrm>
              <a:off x="1536" y="3552"/>
              <a:ext cx="240" cy="2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82058" tIns="41029" rIns="82058" bIns="41029" anchor="ctr">
              <a:prstTxWarp prst="textNoShape">
                <a:avLst/>
              </a:prstTxWarp>
            </a:bodyPr>
            <a:lstStyle/>
            <a:p>
              <a:pPr defTabSz="820738"/>
              <a:endParaRPr lang="en-US" sz="1400"/>
            </a:p>
          </p:txBody>
        </p:sp>
        <p:sp>
          <p:nvSpPr>
            <p:cNvPr id="1408029" name="Freeform 29"/>
            <p:cNvSpPr>
              <a:spLocks/>
            </p:cNvSpPr>
            <p:nvPr/>
          </p:nvSpPr>
          <p:spPr bwMode="auto">
            <a:xfrm>
              <a:off x="1344" y="3168"/>
              <a:ext cx="192" cy="384"/>
            </a:xfrm>
            <a:custGeom>
              <a:avLst/>
              <a:gdLst/>
              <a:ahLst/>
              <a:cxnLst>
                <a:cxn ang="0">
                  <a:pos x="192" y="384"/>
                </a:cxn>
                <a:cxn ang="0">
                  <a:pos x="192" y="144"/>
                </a:cxn>
                <a:cxn ang="0">
                  <a:pos x="0" y="0"/>
                </a:cxn>
                <a:cxn ang="0">
                  <a:pos x="0" y="192"/>
                </a:cxn>
                <a:cxn ang="0">
                  <a:pos x="192" y="384"/>
                </a:cxn>
              </a:cxnLst>
              <a:rect l="0" t="0" r="r" b="b"/>
              <a:pathLst>
                <a:path w="192" h="384">
                  <a:moveTo>
                    <a:pt x="192" y="384"/>
                  </a:moveTo>
                  <a:lnTo>
                    <a:pt x="192" y="144"/>
                  </a:lnTo>
                  <a:lnTo>
                    <a:pt x="0" y="0"/>
                  </a:lnTo>
                  <a:lnTo>
                    <a:pt x="0" y="192"/>
                  </a:lnTo>
                  <a:lnTo>
                    <a:pt x="192" y="384"/>
                  </a:ln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08030" name="AutoShape 30"/>
          <p:cNvSpPr>
            <a:spLocks noChangeArrowheads="1"/>
          </p:cNvSpPr>
          <p:nvPr/>
        </p:nvSpPr>
        <p:spPr bwMode="auto">
          <a:xfrm>
            <a:off x="663575" y="4881563"/>
            <a:ext cx="3116263" cy="336550"/>
          </a:xfrm>
          <a:prstGeom prst="roundRect">
            <a:avLst>
              <a:gd name="adj" fmla="val 16667"/>
            </a:avLst>
          </a:prstGeom>
          <a:solidFill>
            <a:srgbClr val="93F5FD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r>
              <a:rPr lang="en-US" sz="1400" b="1"/>
              <a:t>Interconnection Network</a:t>
            </a:r>
          </a:p>
        </p:txBody>
      </p:sp>
      <p:sp>
        <p:nvSpPr>
          <p:cNvPr id="1408031" name="AutoShape 31"/>
          <p:cNvSpPr>
            <a:spLocks noChangeArrowheads="1"/>
          </p:cNvSpPr>
          <p:nvPr/>
        </p:nvSpPr>
        <p:spPr bwMode="auto">
          <a:xfrm rot="16200000">
            <a:off x="302419" y="2893219"/>
            <a:ext cx="1344613" cy="346075"/>
          </a:xfrm>
          <a:prstGeom prst="roundRect">
            <a:avLst>
              <a:gd name="adj" fmla="val 16667"/>
            </a:avLst>
          </a:prstGeom>
          <a:solidFill>
            <a:srgbClr val="93F5FD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r>
              <a:rPr lang="en-US" sz="1400" b="1"/>
              <a:t>Write Pool</a:t>
            </a:r>
          </a:p>
        </p:txBody>
      </p:sp>
      <p:sp>
        <p:nvSpPr>
          <p:cNvPr id="1408032" name="Rectangle 32"/>
          <p:cNvSpPr>
            <a:spLocks noChangeArrowheads="1"/>
          </p:cNvSpPr>
          <p:nvPr/>
        </p:nvSpPr>
        <p:spPr bwMode="auto">
          <a:xfrm flipH="1">
            <a:off x="2741613" y="1990725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endParaRPr lang="en-US" sz="1400"/>
          </a:p>
        </p:txBody>
      </p:sp>
      <p:sp>
        <p:nvSpPr>
          <p:cNvPr id="1408033" name="Freeform 33"/>
          <p:cNvSpPr>
            <a:spLocks/>
          </p:cNvSpPr>
          <p:nvPr/>
        </p:nvSpPr>
        <p:spPr bwMode="auto">
          <a:xfrm>
            <a:off x="3087688" y="1746250"/>
            <a:ext cx="277812" cy="581025"/>
          </a:xfrm>
          <a:custGeom>
            <a:avLst/>
            <a:gdLst/>
            <a:ahLst/>
            <a:cxnLst>
              <a:cxn ang="0">
                <a:pos x="0" y="414"/>
              </a:cxn>
              <a:cxn ang="0">
                <a:pos x="0" y="174"/>
              </a:cxn>
              <a:cxn ang="0">
                <a:pos x="192" y="0"/>
              </a:cxn>
              <a:cxn ang="0">
                <a:pos x="192" y="222"/>
              </a:cxn>
              <a:cxn ang="0">
                <a:pos x="0" y="414"/>
              </a:cxn>
            </a:cxnLst>
            <a:rect l="0" t="0" r="r" b="b"/>
            <a:pathLst>
              <a:path w="192" h="414">
                <a:moveTo>
                  <a:pt x="0" y="414"/>
                </a:moveTo>
                <a:lnTo>
                  <a:pt x="0" y="174"/>
                </a:lnTo>
                <a:lnTo>
                  <a:pt x="192" y="0"/>
                </a:lnTo>
                <a:lnTo>
                  <a:pt x="192" y="222"/>
                </a:lnTo>
                <a:lnTo>
                  <a:pt x="0" y="414"/>
                </a:ln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8034" name="Rectangle 34"/>
          <p:cNvSpPr>
            <a:spLocks noChangeArrowheads="1"/>
          </p:cNvSpPr>
          <p:nvPr/>
        </p:nvSpPr>
        <p:spPr bwMode="auto">
          <a:xfrm flipH="1">
            <a:off x="2395538" y="1990725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endParaRPr lang="en-US" sz="1400"/>
          </a:p>
        </p:txBody>
      </p:sp>
      <p:sp>
        <p:nvSpPr>
          <p:cNvPr id="1408035" name="Rectangle 35"/>
          <p:cNvSpPr>
            <a:spLocks noChangeArrowheads="1"/>
          </p:cNvSpPr>
          <p:nvPr/>
        </p:nvSpPr>
        <p:spPr bwMode="auto">
          <a:xfrm flipH="1">
            <a:off x="2047875" y="1990725"/>
            <a:ext cx="347663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endParaRPr lang="en-US" sz="1400"/>
          </a:p>
        </p:txBody>
      </p:sp>
      <p:sp>
        <p:nvSpPr>
          <p:cNvPr id="1408036" name="Rectangle 36"/>
          <p:cNvSpPr>
            <a:spLocks noChangeArrowheads="1"/>
          </p:cNvSpPr>
          <p:nvPr/>
        </p:nvSpPr>
        <p:spPr bwMode="auto">
          <a:xfrm flipH="1">
            <a:off x="1701800" y="1990725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endParaRPr lang="en-US" sz="1400"/>
          </a:p>
        </p:txBody>
      </p:sp>
      <p:sp>
        <p:nvSpPr>
          <p:cNvPr id="1408037" name="Rectangle 37"/>
          <p:cNvSpPr>
            <a:spLocks noChangeArrowheads="1"/>
          </p:cNvSpPr>
          <p:nvPr/>
        </p:nvSpPr>
        <p:spPr bwMode="auto">
          <a:xfrm flipH="1">
            <a:off x="1355725" y="1990725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endParaRPr lang="en-US" sz="1400"/>
          </a:p>
        </p:txBody>
      </p:sp>
      <p:sp>
        <p:nvSpPr>
          <p:cNvPr id="1408038" name="Rectangle 38"/>
          <p:cNvSpPr>
            <a:spLocks noChangeArrowheads="1"/>
          </p:cNvSpPr>
          <p:nvPr/>
        </p:nvSpPr>
        <p:spPr bwMode="auto">
          <a:xfrm>
            <a:off x="801688" y="1452563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r>
              <a:rPr lang="en-US" sz="1400" b="1"/>
              <a:t>W</a:t>
            </a:r>
          </a:p>
        </p:txBody>
      </p:sp>
      <p:sp>
        <p:nvSpPr>
          <p:cNvPr id="1408039" name="Rectangle 39"/>
          <p:cNvSpPr>
            <a:spLocks noChangeArrowheads="1"/>
          </p:cNvSpPr>
          <p:nvPr/>
        </p:nvSpPr>
        <p:spPr bwMode="auto">
          <a:xfrm>
            <a:off x="801688" y="1789113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endParaRPr lang="en-US" sz="1400"/>
          </a:p>
        </p:txBody>
      </p:sp>
      <p:sp>
        <p:nvSpPr>
          <p:cNvPr id="1408040" name="Freeform 40"/>
          <p:cNvSpPr>
            <a:spLocks/>
          </p:cNvSpPr>
          <p:nvPr/>
        </p:nvSpPr>
        <p:spPr bwMode="auto">
          <a:xfrm>
            <a:off x="1147763" y="1789113"/>
            <a:ext cx="207962" cy="538162"/>
          </a:xfrm>
          <a:custGeom>
            <a:avLst/>
            <a:gdLst/>
            <a:ahLst/>
            <a:cxnLst>
              <a:cxn ang="0">
                <a:pos x="144" y="384"/>
              </a:cxn>
              <a:cxn ang="0">
                <a:pos x="0" y="240"/>
              </a:cxn>
              <a:cxn ang="0">
                <a:pos x="0" y="0"/>
              </a:cxn>
              <a:cxn ang="0">
                <a:pos x="144" y="144"/>
              </a:cxn>
              <a:cxn ang="0">
                <a:pos x="144" y="384"/>
              </a:cxn>
            </a:cxnLst>
            <a:rect l="0" t="0" r="r" b="b"/>
            <a:pathLst>
              <a:path w="144" h="384">
                <a:moveTo>
                  <a:pt x="144" y="384"/>
                </a:moveTo>
                <a:lnTo>
                  <a:pt x="0" y="240"/>
                </a:lnTo>
                <a:lnTo>
                  <a:pt x="0" y="0"/>
                </a:lnTo>
                <a:lnTo>
                  <a:pt x="144" y="144"/>
                </a:lnTo>
                <a:lnTo>
                  <a:pt x="144" y="384"/>
                </a:ln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8041" name="Rectangle 41"/>
          <p:cNvSpPr>
            <a:spLocks noChangeArrowheads="1"/>
          </p:cNvSpPr>
          <p:nvPr/>
        </p:nvSpPr>
        <p:spPr bwMode="auto">
          <a:xfrm flipH="1">
            <a:off x="2741613" y="5822950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endParaRPr lang="en-US" sz="1400"/>
          </a:p>
        </p:txBody>
      </p:sp>
      <p:sp>
        <p:nvSpPr>
          <p:cNvPr id="1408042" name="Freeform 42"/>
          <p:cNvSpPr>
            <a:spLocks/>
          </p:cNvSpPr>
          <p:nvPr/>
        </p:nvSpPr>
        <p:spPr bwMode="auto">
          <a:xfrm>
            <a:off x="3087688" y="5580063"/>
            <a:ext cx="277812" cy="579437"/>
          </a:xfrm>
          <a:custGeom>
            <a:avLst/>
            <a:gdLst/>
            <a:ahLst/>
            <a:cxnLst>
              <a:cxn ang="0">
                <a:pos x="0" y="414"/>
              </a:cxn>
              <a:cxn ang="0">
                <a:pos x="0" y="174"/>
              </a:cxn>
              <a:cxn ang="0">
                <a:pos x="192" y="0"/>
              </a:cxn>
              <a:cxn ang="0">
                <a:pos x="192" y="222"/>
              </a:cxn>
              <a:cxn ang="0">
                <a:pos x="0" y="414"/>
              </a:cxn>
            </a:cxnLst>
            <a:rect l="0" t="0" r="r" b="b"/>
            <a:pathLst>
              <a:path w="192" h="414">
                <a:moveTo>
                  <a:pt x="0" y="414"/>
                </a:moveTo>
                <a:lnTo>
                  <a:pt x="0" y="174"/>
                </a:lnTo>
                <a:lnTo>
                  <a:pt x="192" y="0"/>
                </a:lnTo>
                <a:lnTo>
                  <a:pt x="192" y="222"/>
                </a:lnTo>
                <a:lnTo>
                  <a:pt x="0" y="414"/>
                </a:ln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8043" name="Rectangle 43"/>
          <p:cNvSpPr>
            <a:spLocks noChangeArrowheads="1"/>
          </p:cNvSpPr>
          <p:nvPr/>
        </p:nvSpPr>
        <p:spPr bwMode="auto">
          <a:xfrm flipH="1">
            <a:off x="2395538" y="5822950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endParaRPr lang="en-US" sz="1400"/>
          </a:p>
        </p:txBody>
      </p:sp>
      <p:sp>
        <p:nvSpPr>
          <p:cNvPr id="1408044" name="Rectangle 44"/>
          <p:cNvSpPr>
            <a:spLocks noChangeArrowheads="1"/>
          </p:cNvSpPr>
          <p:nvPr/>
        </p:nvSpPr>
        <p:spPr bwMode="auto">
          <a:xfrm flipH="1">
            <a:off x="2047875" y="5822950"/>
            <a:ext cx="347663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endParaRPr lang="en-US" sz="1400"/>
          </a:p>
        </p:txBody>
      </p:sp>
      <p:sp>
        <p:nvSpPr>
          <p:cNvPr id="1408045" name="Rectangle 45"/>
          <p:cNvSpPr>
            <a:spLocks noChangeArrowheads="1"/>
          </p:cNvSpPr>
          <p:nvPr/>
        </p:nvSpPr>
        <p:spPr bwMode="auto">
          <a:xfrm flipH="1">
            <a:off x="1701800" y="5822950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endParaRPr lang="en-US" sz="1400"/>
          </a:p>
        </p:txBody>
      </p:sp>
      <p:sp>
        <p:nvSpPr>
          <p:cNvPr id="1408046" name="Rectangle 46"/>
          <p:cNvSpPr>
            <a:spLocks noChangeArrowheads="1"/>
          </p:cNvSpPr>
          <p:nvPr/>
        </p:nvSpPr>
        <p:spPr bwMode="auto">
          <a:xfrm flipH="1">
            <a:off x="1355725" y="5822950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endParaRPr lang="en-US" sz="1400"/>
          </a:p>
        </p:txBody>
      </p:sp>
      <p:sp>
        <p:nvSpPr>
          <p:cNvPr id="1408047" name="Freeform 47"/>
          <p:cNvSpPr>
            <a:spLocks/>
          </p:cNvSpPr>
          <p:nvPr/>
        </p:nvSpPr>
        <p:spPr bwMode="auto">
          <a:xfrm>
            <a:off x="1147763" y="5621338"/>
            <a:ext cx="207962" cy="538162"/>
          </a:xfrm>
          <a:custGeom>
            <a:avLst/>
            <a:gdLst/>
            <a:ahLst/>
            <a:cxnLst>
              <a:cxn ang="0">
                <a:pos x="144" y="384"/>
              </a:cxn>
              <a:cxn ang="0">
                <a:pos x="0" y="240"/>
              </a:cxn>
              <a:cxn ang="0">
                <a:pos x="0" y="0"/>
              </a:cxn>
              <a:cxn ang="0">
                <a:pos x="144" y="144"/>
              </a:cxn>
              <a:cxn ang="0">
                <a:pos x="144" y="384"/>
              </a:cxn>
            </a:cxnLst>
            <a:rect l="0" t="0" r="r" b="b"/>
            <a:pathLst>
              <a:path w="144" h="384">
                <a:moveTo>
                  <a:pt x="144" y="384"/>
                </a:moveTo>
                <a:lnTo>
                  <a:pt x="0" y="240"/>
                </a:lnTo>
                <a:lnTo>
                  <a:pt x="0" y="0"/>
                </a:lnTo>
                <a:lnTo>
                  <a:pt x="144" y="144"/>
                </a:lnTo>
                <a:lnTo>
                  <a:pt x="144" y="384"/>
                </a:ln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8048" name="Rectangle 48"/>
          <p:cNvSpPr>
            <a:spLocks noChangeArrowheads="1"/>
          </p:cNvSpPr>
          <p:nvPr/>
        </p:nvSpPr>
        <p:spPr bwMode="auto">
          <a:xfrm>
            <a:off x="3365500" y="5218113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endParaRPr lang="en-US" sz="1400"/>
          </a:p>
        </p:txBody>
      </p:sp>
      <p:sp>
        <p:nvSpPr>
          <p:cNvPr id="1408049" name="Rectangle 49"/>
          <p:cNvSpPr>
            <a:spLocks noChangeArrowheads="1"/>
          </p:cNvSpPr>
          <p:nvPr/>
        </p:nvSpPr>
        <p:spPr bwMode="auto">
          <a:xfrm>
            <a:off x="3365500" y="5554663"/>
            <a:ext cx="346075" cy="3349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endParaRPr lang="en-US" sz="1400"/>
          </a:p>
        </p:txBody>
      </p:sp>
      <p:sp>
        <p:nvSpPr>
          <p:cNvPr id="1408050" name="Rectangle 50"/>
          <p:cNvSpPr>
            <a:spLocks noChangeArrowheads="1"/>
          </p:cNvSpPr>
          <p:nvPr/>
        </p:nvSpPr>
        <p:spPr bwMode="auto">
          <a:xfrm>
            <a:off x="801688" y="5218113"/>
            <a:ext cx="346075" cy="4032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endParaRPr lang="en-US" sz="1400"/>
          </a:p>
        </p:txBody>
      </p:sp>
      <p:sp>
        <p:nvSpPr>
          <p:cNvPr id="1408051" name="Rectangle 51"/>
          <p:cNvSpPr>
            <a:spLocks noChangeArrowheads="1"/>
          </p:cNvSpPr>
          <p:nvPr/>
        </p:nvSpPr>
        <p:spPr bwMode="auto">
          <a:xfrm>
            <a:off x="801688" y="5621338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endParaRPr lang="en-US" sz="1400"/>
          </a:p>
        </p:txBody>
      </p:sp>
      <p:sp>
        <p:nvSpPr>
          <p:cNvPr id="1408052" name="Text Box 52"/>
          <p:cNvSpPr txBox="1">
            <a:spLocks noChangeArrowheads="1"/>
          </p:cNvSpPr>
          <p:nvPr/>
        </p:nvSpPr>
        <p:spPr bwMode="auto">
          <a:xfrm>
            <a:off x="1401763" y="5419725"/>
            <a:ext cx="1568450" cy="295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2058" tIns="41029" rIns="82058" bIns="41029" anchor="ctr">
            <a:prstTxWarp prst="textNoShape">
              <a:avLst/>
            </a:prstTxWarp>
            <a:spAutoFit/>
          </a:bodyPr>
          <a:lstStyle/>
          <a:p>
            <a:pPr defTabSz="820738"/>
            <a:r>
              <a:rPr lang="en-US" sz="1400" b="1"/>
              <a:t>Memory pipeline</a:t>
            </a:r>
          </a:p>
        </p:txBody>
      </p:sp>
      <p:sp>
        <p:nvSpPr>
          <p:cNvPr id="1408053" name="Line 53"/>
          <p:cNvSpPr>
            <a:spLocks noChangeShapeType="1"/>
          </p:cNvSpPr>
          <p:nvPr/>
        </p:nvSpPr>
        <p:spPr bwMode="auto">
          <a:xfrm flipH="1">
            <a:off x="1633538" y="5756275"/>
            <a:ext cx="12461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8054" name="Line 54"/>
          <p:cNvSpPr>
            <a:spLocks noChangeShapeType="1"/>
          </p:cNvSpPr>
          <p:nvPr/>
        </p:nvSpPr>
        <p:spPr bwMode="auto">
          <a:xfrm>
            <a:off x="1771650" y="3940175"/>
            <a:ext cx="9699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8055" name="Line 55"/>
          <p:cNvSpPr>
            <a:spLocks noChangeShapeType="1"/>
          </p:cNvSpPr>
          <p:nvPr/>
        </p:nvSpPr>
        <p:spPr bwMode="auto">
          <a:xfrm flipV="1">
            <a:off x="663575" y="2460625"/>
            <a:ext cx="0" cy="1211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8056" name="Line 56"/>
          <p:cNvSpPr>
            <a:spLocks noChangeShapeType="1"/>
          </p:cNvSpPr>
          <p:nvPr/>
        </p:nvSpPr>
        <p:spPr bwMode="auto">
          <a:xfrm>
            <a:off x="3295650" y="2528888"/>
            <a:ext cx="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408057" name="Group 57"/>
          <p:cNvGrpSpPr>
            <a:grpSpLocks/>
          </p:cNvGrpSpPr>
          <p:nvPr/>
        </p:nvGrpSpPr>
        <p:grpSpPr bwMode="auto">
          <a:xfrm flipV="1">
            <a:off x="1147763" y="914400"/>
            <a:ext cx="554037" cy="538163"/>
            <a:chOff x="2256" y="2112"/>
            <a:chExt cx="384" cy="384"/>
          </a:xfrm>
        </p:grpSpPr>
        <p:sp>
          <p:nvSpPr>
            <p:cNvPr id="1408058" name="Rectangle 58"/>
            <p:cNvSpPr>
              <a:spLocks noChangeArrowheads="1"/>
            </p:cNvSpPr>
            <p:nvPr/>
          </p:nvSpPr>
          <p:spPr bwMode="auto">
            <a:xfrm flipH="1">
              <a:off x="2400" y="2256"/>
              <a:ext cx="240" cy="2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lIns="82058" tIns="41029" rIns="82058" bIns="41029" anchor="ctr">
              <a:prstTxWarp prst="textNoShape">
                <a:avLst/>
              </a:prstTxWarp>
            </a:bodyPr>
            <a:lstStyle/>
            <a:p>
              <a:pPr defTabSz="820738"/>
              <a:endParaRPr lang="en-US" sz="1400"/>
            </a:p>
          </p:txBody>
        </p:sp>
        <p:sp>
          <p:nvSpPr>
            <p:cNvPr id="1408059" name="Freeform 59"/>
            <p:cNvSpPr>
              <a:spLocks/>
            </p:cNvSpPr>
            <p:nvPr/>
          </p:nvSpPr>
          <p:spPr bwMode="auto">
            <a:xfrm>
              <a:off x="2256" y="2112"/>
              <a:ext cx="144" cy="384"/>
            </a:xfrm>
            <a:custGeom>
              <a:avLst/>
              <a:gdLst/>
              <a:ahLst/>
              <a:cxnLst>
                <a:cxn ang="0">
                  <a:pos x="144" y="384"/>
                </a:cxn>
                <a:cxn ang="0">
                  <a:pos x="0" y="240"/>
                </a:cxn>
                <a:cxn ang="0">
                  <a:pos x="0" y="0"/>
                </a:cxn>
                <a:cxn ang="0">
                  <a:pos x="144" y="144"/>
                </a:cxn>
                <a:cxn ang="0">
                  <a:pos x="144" y="384"/>
                </a:cxn>
              </a:cxnLst>
              <a:rect l="0" t="0" r="r" b="b"/>
              <a:pathLst>
                <a:path w="144" h="384">
                  <a:moveTo>
                    <a:pt x="144" y="384"/>
                  </a:moveTo>
                  <a:lnTo>
                    <a:pt x="0" y="240"/>
                  </a:lnTo>
                  <a:lnTo>
                    <a:pt x="0" y="0"/>
                  </a:lnTo>
                  <a:lnTo>
                    <a:pt x="144" y="144"/>
                  </a:lnTo>
                  <a:lnTo>
                    <a:pt x="144" y="384"/>
                  </a:ln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08060" name="Rectangle 60"/>
          <p:cNvSpPr>
            <a:spLocks noChangeArrowheads="1"/>
          </p:cNvSpPr>
          <p:nvPr/>
        </p:nvSpPr>
        <p:spPr bwMode="auto">
          <a:xfrm flipH="1">
            <a:off x="801688" y="1116013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endParaRPr lang="en-US" sz="1400"/>
          </a:p>
        </p:txBody>
      </p:sp>
      <p:sp>
        <p:nvSpPr>
          <p:cNvPr id="1408061" name="AutoShape 61"/>
          <p:cNvSpPr>
            <a:spLocks noChangeArrowheads="1"/>
          </p:cNvSpPr>
          <p:nvPr/>
        </p:nvSpPr>
        <p:spPr bwMode="auto">
          <a:xfrm>
            <a:off x="1771650" y="914400"/>
            <a:ext cx="1385888" cy="336550"/>
          </a:xfrm>
          <a:prstGeom prst="roundRect">
            <a:avLst>
              <a:gd name="adj" fmla="val 16667"/>
            </a:avLst>
          </a:prstGeom>
          <a:solidFill>
            <a:srgbClr val="93F5FD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r>
              <a:rPr lang="en-US" sz="1400" b="1"/>
              <a:t>Issue Pool</a:t>
            </a:r>
          </a:p>
        </p:txBody>
      </p:sp>
      <p:sp>
        <p:nvSpPr>
          <p:cNvPr id="1408062" name="Line 62"/>
          <p:cNvSpPr>
            <a:spLocks noChangeShapeType="1"/>
          </p:cNvSpPr>
          <p:nvPr/>
        </p:nvSpPr>
        <p:spPr bwMode="auto">
          <a:xfrm flipH="1">
            <a:off x="1909763" y="2460625"/>
            <a:ext cx="831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8063" name="Line 63"/>
          <p:cNvSpPr>
            <a:spLocks noChangeShapeType="1"/>
          </p:cNvSpPr>
          <p:nvPr/>
        </p:nvSpPr>
        <p:spPr bwMode="auto">
          <a:xfrm>
            <a:off x="1979613" y="1317625"/>
            <a:ext cx="1038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8064" name="Text Box 64"/>
          <p:cNvSpPr txBox="1">
            <a:spLocks noChangeArrowheads="1"/>
          </p:cNvSpPr>
          <p:nvPr/>
        </p:nvSpPr>
        <p:spPr bwMode="auto">
          <a:xfrm>
            <a:off x="5724525" y="1104900"/>
            <a:ext cx="2873375" cy="273208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sz="1800">
                <a:latin typeface="Verdana" charset="0"/>
              </a:rPr>
              <a:t> Every cycle, one VLIW instruction from one active thread is launched into pipeline</a:t>
            </a:r>
          </a:p>
          <a:p>
            <a:pPr algn="l">
              <a:buFontTx/>
              <a:buChar char="•"/>
            </a:pPr>
            <a:r>
              <a:rPr lang="en-US" sz="1800">
                <a:latin typeface="Verdana" charset="0"/>
              </a:rPr>
              <a:t> Instruction pipeline is 21 cycles long</a:t>
            </a:r>
          </a:p>
          <a:p>
            <a:pPr algn="l">
              <a:buFontTx/>
              <a:buChar char="•"/>
            </a:pPr>
            <a:r>
              <a:rPr lang="en-US" sz="1800">
                <a:latin typeface="Verdana" charset="0"/>
              </a:rPr>
              <a:t> Memory operations incur ~150 cycles of latency</a:t>
            </a:r>
          </a:p>
        </p:txBody>
      </p:sp>
      <p:sp>
        <p:nvSpPr>
          <p:cNvPr id="1408065" name="Text Box 65"/>
          <p:cNvSpPr txBox="1">
            <a:spLocks noChangeArrowheads="1"/>
          </p:cNvSpPr>
          <p:nvPr/>
        </p:nvSpPr>
        <p:spPr bwMode="auto">
          <a:xfrm>
            <a:off x="4216400" y="4305300"/>
            <a:ext cx="4546600" cy="20161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>
                <a:latin typeface="Verdana" charset="0"/>
              </a:rPr>
              <a:t>Assuming a single thread issues one instruction every 21 cycles, and clock rate is 260 MHz…</a:t>
            </a:r>
          </a:p>
          <a:p>
            <a:pPr algn="l"/>
            <a:r>
              <a:rPr lang="en-US" sz="1800" i="1">
                <a:latin typeface="Verdana" charset="0"/>
              </a:rPr>
              <a:t>What is single-thread performance?</a:t>
            </a:r>
            <a:r>
              <a:rPr lang="en-US" sz="1800">
                <a:latin typeface="Verdana" charset="0"/>
              </a:rPr>
              <a:t> </a:t>
            </a:r>
          </a:p>
          <a:p>
            <a:pPr lvl="1" algn="l"/>
            <a:r>
              <a:rPr lang="en-US" sz="1800">
                <a:solidFill>
                  <a:schemeClr val="hlink"/>
                </a:solidFill>
                <a:latin typeface="Verdana" charset="0"/>
              </a:rPr>
              <a:t>Effective single-thread issue rate is 260/21 = 12.4 MIPS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876300" y="0"/>
            <a:ext cx="7162800" cy="1143000"/>
          </a:xfrm>
        </p:spPr>
        <p:txBody>
          <a:bodyPr/>
          <a:lstStyle/>
          <a:p>
            <a:r>
              <a:rPr lang="en-US"/>
              <a:t>Coarse-Grain Multithreading</a:t>
            </a:r>
          </a:p>
        </p:txBody>
      </p:sp>
      <p:sp>
        <p:nvSpPr>
          <p:cNvPr id="1410051" name="Rectangle 3"/>
          <p:cNvSpPr>
            <a:spLocks noGrp="1" noChangeArrowheads="1"/>
          </p:cNvSpPr>
          <p:nvPr>
            <p:ph idx="1"/>
          </p:nvPr>
        </p:nvSpPr>
        <p:spPr>
          <a:xfrm>
            <a:off x="698500" y="1276350"/>
            <a:ext cx="7612063" cy="4479925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dirty="0" err="1"/>
              <a:t>Tera</a:t>
            </a:r>
            <a:r>
              <a:rPr lang="en-US" dirty="0"/>
              <a:t> MTA designed for supercomputing applications with large data sets and low locality</a:t>
            </a:r>
          </a:p>
          <a:p>
            <a:pPr lvl="1"/>
            <a:r>
              <a:rPr lang="en-US" sz="2000" dirty="0"/>
              <a:t>No data cache</a:t>
            </a:r>
          </a:p>
          <a:p>
            <a:pPr lvl="1"/>
            <a:r>
              <a:rPr lang="en-US" sz="2000" dirty="0"/>
              <a:t>Many parallel threads needed to hide large memory latency</a:t>
            </a:r>
          </a:p>
          <a:p>
            <a:pPr lvl="1"/>
            <a:endParaRPr lang="en-US" sz="2000" dirty="0"/>
          </a:p>
          <a:p>
            <a:pPr>
              <a:buFontTx/>
              <a:buNone/>
            </a:pPr>
            <a:r>
              <a:rPr lang="en-US" dirty="0"/>
              <a:t>Other applications are more cache friendly</a:t>
            </a:r>
          </a:p>
          <a:p>
            <a:pPr lvl="1"/>
            <a:r>
              <a:rPr lang="en-US" sz="2000" dirty="0"/>
              <a:t>Few pipeline bubbles if cache mostly has hits</a:t>
            </a:r>
          </a:p>
          <a:p>
            <a:pPr lvl="1"/>
            <a:r>
              <a:rPr lang="en-US" sz="2000" dirty="0"/>
              <a:t>Just add a few threads to hide occasional cache miss latencies</a:t>
            </a:r>
          </a:p>
          <a:p>
            <a:pPr lvl="1"/>
            <a:r>
              <a:rPr lang="en-US" sz="2000" dirty="0"/>
              <a:t>Swap threads on cache misses</a:t>
            </a:r>
          </a:p>
          <a:p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F0D0-9E21-5149-BB33-60E98459E9D5}" type="slidenum">
              <a:rPr lang="en-US"/>
              <a:pPr/>
              <a:t>13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005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152400"/>
            <a:ext cx="3733800" cy="609600"/>
          </a:xfrm>
        </p:spPr>
        <p:txBody>
          <a:bodyPr/>
          <a:lstStyle/>
          <a:p>
            <a:r>
              <a:rPr lang="en-US"/>
              <a:t>MIT Alewife (1990)</a:t>
            </a:r>
          </a:p>
        </p:txBody>
      </p:sp>
      <p:sp>
        <p:nvSpPr>
          <p:cNvPr id="1412099" name="Rectangle 3"/>
          <p:cNvSpPr>
            <a:spLocks noGrp="1" noChangeArrowheads="1"/>
          </p:cNvSpPr>
          <p:nvPr>
            <p:ph idx="1"/>
          </p:nvPr>
        </p:nvSpPr>
        <p:spPr>
          <a:xfrm>
            <a:off x="3810000" y="1752600"/>
            <a:ext cx="5105400" cy="4114800"/>
          </a:xfrm>
          <a:ln/>
        </p:spPr>
        <p:txBody>
          <a:bodyPr lIns="82058" tIns="41029" rIns="82058" bIns="41029"/>
          <a:lstStyle/>
          <a:p>
            <a:pPr marL="171450" indent="-171450"/>
            <a:r>
              <a:rPr lang="en-US"/>
              <a:t>Modified SPARC chips</a:t>
            </a:r>
          </a:p>
          <a:p>
            <a:pPr lvl="1"/>
            <a:r>
              <a:rPr lang="en-US"/>
              <a:t>register windows hold different thread contexts</a:t>
            </a:r>
          </a:p>
          <a:p>
            <a:pPr marL="171450" indent="-171450"/>
            <a:r>
              <a:rPr lang="en-US"/>
              <a:t>Up to four threads per node</a:t>
            </a:r>
          </a:p>
          <a:p>
            <a:pPr marL="171450" indent="-171450"/>
            <a:r>
              <a:rPr lang="en-US"/>
              <a:t>Thread switch on local cache miss</a:t>
            </a:r>
          </a:p>
          <a:p>
            <a:pPr marL="171450" indent="-171450"/>
            <a:endParaRPr lang="en-US"/>
          </a:p>
          <a:p>
            <a:pPr marL="171450" indent="-171450"/>
            <a:endParaRPr lang="en-US"/>
          </a:p>
          <a:p>
            <a:pPr marL="171450" indent="-171450"/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593F3-D5AA-C646-A2EF-9B7166E9598F}" type="slidenum">
              <a:rPr lang="en-US"/>
              <a:pPr/>
              <a:t>14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1412100" name="Picture 4" descr="16-exten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143000"/>
            <a:ext cx="3302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25525" y="0"/>
            <a:ext cx="7162800" cy="1143000"/>
          </a:xfrm>
        </p:spPr>
        <p:txBody>
          <a:bodyPr/>
          <a:lstStyle/>
          <a:p>
            <a:r>
              <a:rPr lang="en-US"/>
              <a:t>IBM PowerPC RS64-IV (2000)</a:t>
            </a:r>
          </a:p>
        </p:txBody>
      </p:sp>
      <p:sp>
        <p:nvSpPr>
          <p:cNvPr id="1414147" name="Rectangle 1027"/>
          <p:cNvSpPr>
            <a:spLocks noGrp="1" noChangeArrowheads="1"/>
          </p:cNvSpPr>
          <p:nvPr>
            <p:ph idx="1"/>
          </p:nvPr>
        </p:nvSpPr>
        <p:spPr>
          <a:xfrm>
            <a:off x="685800" y="1193800"/>
            <a:ext cx="7848600" cy="4479925"/>
          </a:xfrm>
          <a:noFill/>
          <a:ln/>
        </p:spPr>
        <p:txBody>
          <a:bodyPr/>
          <a:lstStyle/>
          <a:p>
            <a:r>
              <a:rPr lang="en-US"/>
              <a:t>Commercial coarse-grain multithreading CPU</a:t>
            </a:r>
          </a:p>
          <a:p>
            <a:r>
              <a:rPr lang="en-US"/>
              <a:t>Based on PowerPC with quad-issue in-order five-stage pipeline</a:t>
            </a:r>
          </a:p>
          <a:p>
            <a:r>
              <a:rPr lang="en-US"/>
              <a:t>Each physical CPU supports two virtual CPUs</a:t>
            </a:r>
          </a:p>
          <a:p>
            <a:r>
              <a:rPr lang="en-US"/>
              <a:t>On L2 cache miss, pipeline is flushed and execution switches to second thread</a:t>
            </a:r>
          </a:p>
          <a:p>
            <a:pPr lvl="1"/>
            <a:r>
              <a:rPr lang="en-US" sz="2000"/>
              <a:t>short pipeline minimizes flush penalty (4 cycles), small compared to memory access latency</a:t>
            </a:r>
          </a:p>
          <a:p>
            <a:pPr lvl="1"/>
            <a:r>
              <a:rPr lang="en-US" sz="2000"/>
              <a:t>flush pipeline to simplify exception handling</a:t>
            </a:r>
          </a:p>
          <a:p>
            <a:endParaRPr lang="en-US" sz="2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541FA-25F8-3F4F-8E92-9F25F8E16E1F}" type="slidenum">
              <a:rPr lang="en-US"/>
              <a:pPr/>
              <a:t>15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Oracle/Sun Niagara processors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Target is datacenters running web servers and databases, with many concurrent requests</a:t>
            </a:r>
          </a:p>
          <a:p>
            <a:r>
              <a:rPr lang="en-US" dirty="0" smtClean="0"/>
              <a:t>Provide multiple simple cores each with multiple hardware threads, reduced energy/operation though much lower single thread performance</a:t>
            </a:r>
          </a:p>
          <a:p>
            <a:endParaRPr lang="en-US" dirty="0" smtClean="0"/>
          </a:p>
          <a:p>
            <a:r>
              <a:rPr lang="en-US" dirty="0" smtClean="0"/>
              <a:t>Niagara-1 [2004], 8 cores, 4 threads/core</a:t>
            </a:r>
          </a:p>
          <a:p>
            <a:r>
              <a:rPr lang="en-US" dirty="0" smtClean="0"/>
              <a:t>Niagara-2 [2007], 8 cores, 8 threads/core</a:t>
            </a:r>
          </a:p>
          <a:p>
            <a:r>
              <a:rPr lang="en-US" dirty="0" smtClean="0"/>
              <a:t>Niagara-3 [2009], 16 cores, 8 threads/</a:t>
            </a:r>
            <a:r>
              <a:rPr lang="en-US" dirty="0" smtClean="0"/>
              <a:t>core</a:t>
            </a:r>
          </a:p>
          <a:p>
            <a:r>
              <a:rPr lang="en-US" dirty="0" smtClean="0"/>
              <a:t>T4 [2011], 8 cores, 8 threads/core</a:t>
            </a:r>
          </a:p>
          <a:p>
            <a:r>
              <a:rPr lang="en-US" dirty="0" smtClean="0"/>
              <a:t>T5 [2012], 16 cores, 8 threads/core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82D7-775B-8543-8766-D08E84A910B7}" type="slidenum">
              <a:rPr lang="en-US" smtClean="0"/>
              <a:pPr/>
              <a:t>16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736600"/>
          </a:xfrm>
        </p:spPr>
        <p:txBody>
          <a:bodyPr/>
          <a:lstStyle/>
          <a:p>
            <a:r>
              <a:rPr lang="en-US" dirty="0" smtClean="0"/>
              <a:t>Oracle/Sun Niagara-3, </a:t>
            </a:r>
            <a:r>
              <a:rPr lang="en-US" sz="2400" dirty="0" smtClean="0"/>
              <a:t>“Rainbow Falls” 2009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82D7-775B-8543-8766-D08E84A910B7}" type="slidenum">
              <a:rPr lang="en-US" smtClean="0"/>
              <a:pPr/>
              <a:t>17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2144056"/>
            <a:ext cx="5105400" cy="44048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00"/>
            <a:ext cx="4085779" cy="41132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1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CS152 </a:t>
            </a:r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185139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066800"/>
            <a:ext cx="7924800" cy="5054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Quiz 3, Tuesday March 19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L10-L12, PS3, Lab 3 directed portion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Make sure to look at most recent version of Lab 3!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Lab 3 directed portion due start of class Thursday March 14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Lab 3 </a:t>
            </a:r>
            <a:r>
              <a:rPr lang="en-US" dirty="0"/>
              <a:t>o</a:t>
            </a:r>
            <a:r>
              <a:rPr lang="en-US" dirty="0" smtClean="0"/>
              <a:t>pen-ended portion due date extended to start of section on Friday March 22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Leave more time for your open-ended projects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Need a </a:t>
            </a:r>
            <a:r>
              <a:rPr lang="en-US" dirty="0" err="1" smtClean="0"/>
              <a:t>github</a:t>
            </a:r>
            <a:r>
              <a:rPr lang="en-US" dirty="0" smtClean="0"/>
              <a:t> account for your open-ended 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7A4E-2AEE-5447-9404-F29C319F217E}" type="slidenum">
              <a:rPr lang="en-US"/>
              <a:pPr/>
              <a:t>18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155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Simultaneous Multithreading (SMT) for OoO Superscalars</a:t>
            </a:r>
          </a:p>
        </p:txBody>
      </p:sp>
      <p:sp>
        <p:nvSpPr>
          <p:cNvPr id="1418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Techniques presented so far have all been “vertical” multithreading where each pipeline stage works on one thread at a time</a:t>
            </a:r>
          </a:p>
          <a:p>
            <a:r>
              <a:rPr lang="en-US"/>
              <a:t>SMT uses fine-grain control already present inside an OoO superscalar to allow instructions from multiple threads to enter execution on same clock cycle.  Gives better utilization of machine resources.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BED1-05E8-0D4B-9FB0-E9D0408DA5A3}" type="slidenum">
              <a:rPr lang="en-US"/>
              <a:pPr/>
              <a:t>19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Time Lecture 13: </a:t>
            </a:r>
            <a:r>
              <a:rPr lang="en-US" dirty="0"/>
              <a:t>VLIW</a:t>
            </a:r>
          </a:p>
        </p:txBody>
      </p:sp>
      <p:sp>
        <p:nvSpPr>
          <p:cNvPr id="12482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 classic VLIW, compiler is responsible for avoiding all hazards -&gt; simple hardware, complex compiler. Later </a:t>
            </a:r>
            <a:r>
              <a:rPr lang="en-US" dirty="0" err="1"/>
              <a:t>VLIWs</a:t>
            </a:r>
            <a:r>
              <a:rPr lang="en-US" dirty="0"/>
              <a:t> added more dynamic hardware interlocks</a:t>
            </a:r>
          </a:p>
          <a:p>
            <a:r>
              <a:rPr lang="en-US" dirty="0"/>
              <a:t>Use loop unrolling and software pipelining for loops, trace scheduling for more irregular code</a:t>
            </a:r>
          </a:p>
          <a:p>
            <a:r>
              <a:rPr lang="en-US" dirty="0"/>
              <a:t>Static scheduling difficult in presence of unpredictable branches and variable latency </a:t>
            </a:r>
            <a:r>
              <a:rPr lang="en-US" dirty="0" smtClean="0"/>
              <a:t>memory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31BDB-F0F7-3843-9F15-193D5E6FF769}" type="slidenum">
              <a:rPr lang="en-US"/>
              <a:pPr/>
              <a:t>2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248260" name="Rectangle 4"/>
          <p:cNvSpPr>
            <a:spLocks noChangeArrowheads="1"/>
          </p:cNvSpPr>
          <p:nvPr/>
        </p:nvSpPr>
        <p:spPr bwMode="auto">
          <a:xfrm>
            <a:off x="977900" y="6410325"/>
            <a:ext cx="1841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06363"/>
            <a:ext cx="7315200" cy="731837"/>
          </a:xfrm>
          <a:noFill/>
        </p:spPr>
        <p:txBody>
          <a:bodyPr/>
          <a:lstStyle/>
          <a:p>
            <a:pPr marL="25400">
              <a:tabLst>
                <a:tab pos="317500" algn="l"/>
                <a:tab pos="1231900" algn="l"/>
                <a:tab pos="2146300" algn="l"/>
                <a:tab pos="3060700" algn="l"/>
                <a:tab pos="3975100" algn="l"/>
                <a:tab pos="4889500" algn="l"/>
                <a:tab pos="5803900" algn="l"/>
              </a:tabLst>
            </a:pPr>
            <a:r>
              <a:rPr lang="en-US"/>
              <a:t>For most apps, most execution units lie idle in an OoO superscalar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C054A-7F49-1D4D-B5BD-657F5E5E43CC}" type="slidenum">
              <a:rPr lang="en-US"/>
              <a:pPr/>
              <a:t>20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1420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804863"/>
            <a:ext cx="5994400" cy="60531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420292" name="Text Box 4"/>
          <p:cNvSpPr txBox="1">
            <a:spLocks noChangeArrowheads="1"/>
          </p:cNvSpPr>
          <p:nvPr/>
        </p:nvSpPr>
        <p:spPr bwMode="auto">
          <a:xfrm>
            <a:off x="5562600" y="5378450"/>
            <a:ext cx="35052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l" defTabSz="822325" eaLnBrk="1" hangingPunct="1">
              <a:spcBef>
                <a:spcPct val="0"/>
              </a:spcBef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1800">
                <a:solidFill>
                  <a:srgbClr val="053DE8"/>
                </a:solidFill>
                <a:latin typeface="Helvetica" charset="0"/>
              </a:rPr>
              <a:t>From: Tullsen, Eggers, and Levy,</a:t>
            </a:r>
          </a:p>
          <a:p>
            <a:pPr algn="l" defTabSz="822325" eaLnBrk="1" hangingPunct="1">
              <a:spcBef>
                <a:spcPct val="0"/>
              </a:spcBef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1800">
                <a:solidFill>
                  <a:srgbClr val="053DE8"/>
                </a:solidFill>
                <a:latin typeface="Helvetica" charset="0"/>
              </a:rPr>
              <a:t>“Simultaneous Multithreading: Maximizing On-chip Parallelism”, ISCA 1995.</a:t>
            </a:r>
          </a:p>
        </p:txBody>
      </p:sp>
      <p:sp>
        <p:nvSpPr>
          <p:cNvPr id="1420293" name="Text Box 5"/>
          <p:cNvSpPr txBox="1">
            <a:spLocks noChangeArrowheads="1"/>
          </p:cNvSpPr>
          <p:nvPr/>
        </p:nvSpPr>
        <p:spPr bwMode="auto">
          <a:xfrm>
            <a:off x="4572000" y="838200"/>
            <a:ext cx="3657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defTabSz="822325" eaLnBrk="1" hangingPunct="1">
              <a:spcBef>
                <a:spcPct val="0"/>
              </a:spcBef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2400" b="1">
                <a:solidFill>
                  <a:srgbClr val="053DE8"/>
                </a:solidFill>
                <a:latin typeface="Helvetica" charset="0"/>
              </a:rPr>
              <a:t>For an 8-way superscalar.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Superscalar Machine Efficiency</a:t>
            </a:r>
          </a:p>
        </p:txBody>
      </p:sp>
      <p:sp>
        <p:nvSpPr>
          <p:cNvPr id="6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CC7B-23C7-6A42-AE97-6D7E82C812E1}" type="slidenum">
              <a:rPr lang="en-US"/>
              <a:pPr/>
              <a:t>21</a:t>
            </a:fld>
            <a:endParaRPr lang="en-US" b="0">
              <a:solidFill>
                <a:srgbClr val="FBBA03"/>
              </a:solidFill>
            </a:endParaRPr>
          </a:p>
        </p:txBody>
      </p:sp>
      <p:grpSp>
        <p:nvGrpSpPr>
          <p:cNvPr id="1422339" name="Group 3"/>
          <p:cNvGrpSpPr>
            <a:grpSpLocks/>
          </p:cNvGrpSpPr>
          <p:nvPr/>
        </p:nvGrpSpPr>
        <p:grpSpPr bwMode="auto">
          <a:xfrm>
            <a:off x="2117725" y="1484313"/>
            <a:ext cx="2571750" cy="4078287"/>
            <a:chOff x="1382" y="791"/>
            <a:chExt cx="1620" cy="2569"/>
          </a:xfrm>
        </p:grpSpPr>
        <p:sp>
          <p:nvSpPr>
            <p:cNvPr id="1422340" name="Text Box 4"/>
            <p:cNvSpPr txBox="1">
              <a:spLocks noChangeArrowheads="1"/>
            </p:cNvSpPr>
            <p:nvPr/>
          </p:nvSpPr>
          <p:spPr bwMode="auto">
            <a:xfrm>
              <a:off x="2102" y="791"/>
              <a:ext cx="900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800" b="1" i="1"/>
                <a:t>Issue width</a:t>
              </a:r>
            </a:p>
          </p:txBody>
        </p:sp>
        <p:grpSp>
          <p:nvGrpSpPr>
            <p:cNvPr id="1422341" name="Group 5"/>
            <p:cNvGrpSpPr>
              <a:grpSpLocks/>
            </p:cNvGrpSpPr>
            <p:nvPr/>
          </p:nvGrpSpPr>
          <p:grpSpPr bwMode="auto">
            <a:xfrm>
              <a:off x="2160" y="1248"/>
              <a:ext cx="768" cy="2112"/>
              <a:chOff x="2160" y="1248"/>
              <a:chExt cx="768" cy="2112"/>
            </a:xfrm>
          </p:grpSpPr>
          <p:sp>
            <p:nvSpPr>
              <p:cNvPr id="1422342" name="Rectangle 6" descr="Solid diamond"/>
              <p:cNvSpPr>
                <a:spLocks noChangeArrowheads="1"/>
              </p:cNvSpPr>
              <p:nvPr/>
            </p:nvSpPr>
            <p:spPr bwMode="auto">
              <a:xfrm>
                <a:off x="2160" y="124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43" name="Rectangle 7" descr="Solid diamond"/>
              <p:cNvSpPr>
                <a:spLocks noChangeArrowheads="1"/>
              </p:cNvSpPr>
              <p:nvPr/>
            </p:nvSpPr>
            <p:spPr bwMode="auto">
              <a:xfrm>
                <a:off x="2352" y="124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44" name="Rectangle 8" descr="Solid diamond"/>
              <p:cNvSpPr>
                <a:spLocks noChangeArrowheads="1"/>
              </p:cNvSpPr>
              <p:nvPr/>
            </p:nvSpPr>
            <p:spPr bwMode="auto">
              <a:xfrm>
                <a:off x="2544" y="124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45" name="Rectangle 9"/>
              <p:cNvSpPr>
                <a:spLocks noChangeArrowheads="1"/>
              </p:cNvSpPr>
              <p:nvPr/>
            </p:nvSpPr>
            <p:spPr bwMode="auto">
              <a:xfrm>
                <a:off x="2736" y="1248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46" name="Rectangle 10"/>
              <p:cNvSpPr>
                <a:spLocks noChangeArrowheads="1"/>
              </p:cNvSpPr>
              <p:nvPr/>
            </p:nvSpPr>
            <p:spPr bwMode="auto">
              <a:xfrm>
                <a:off x="2160" y="1440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47" name="Rectangle 11"/>
              <p:cNvSpPr>
                <a:spLocks noChangeArrowheads="1"/>
              </p:cNvSpPr>
              <p:nvPr/>
            </p:nvSpPr>
            <p:spPr bwMode="auto">
              <a:xfrm>
                <a:off x="2352" y="1440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48" name="Rectangle 12" descr="Solid diamond"/>
              <p:cNvSpPr>
                <a:spLocks noChangeArrowheads="1"/>
              </p:cNvSpPr>
              <p:nvPr/>
            </p:nvSpPr>
            <p:spPr bwMode="auto">
              <a:xfrm>
                <a:off x="2544" y="1440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49" name="Rectangle 13"/>
              <p:cNvSpPr>
                <a:spLocks noChangeArrowheads="1"/>
              </p:cNvSpPr>
              <p:nvPr/>
            </p:nvSpPr>
            <p:spPr bwMode="auto">
              <a:xfrm>
                <a:off x="2736" y="1440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50" name="Rectangle 14"/>
              <p:cNvSpPr>
                <a:spLocks noChangeArrowheads="1"/>
              </p:cNvSpPr>
              <p:nvPr/>
            </p:nvSpPr>
            <p:spPr bwMode="auto">
              <a:xfrm>
                <a:off x="2160" y="1632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51" name="Rectangle 15"/>
              <p:cNvSpPr>
                <a:spLocks noChangeArrowheads="1"/>
              </p:cNvSpPr>
              <p:nvPr/>
            </p:nvSpPr>
            <p:spPr bwMode="auto">
              <a:xfrm>
                <a:off x="2352" y="1632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52" name="Rectangle 16"/>
              <p:cNvSpPr>
                <a:spLocks noChangeArrowheads="1"/>
              </p:cNvSpPr>
              <p:nvPr/>
            </p:nvSpPr>
            <p:spPr bwMode="auto">
              <a:xfrm>
                <a:off x="2544" y="1632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53" name="Rectangle 17"/>
              <p:cNvSpPr>
                <a:spLocks noChangeArrowheads="1"/>
              </p:cNvSpPr>
              <p:nvPr/>
            </p:nvSpPr>
            <p:spPr bwMode="auto">
              <a:xfrm>
                <a:off x="2736" y="1632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54" name="Rectangle 18"/>
              <p:cNvSpPr>
                <a:spLocks noChangeArrowheads="1"/>
              </p:cNvSpPr>
              <p:nvPr/>
            </p:nvSpPr>
            <p:spPr bwMode="auto">
              <a:xfrm>
                <a:off x="2160" y="1824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55" name="Rectangle 19"/>
              <p:cNvSpPr>
                <a:spLocks noChangeArrowheads="1"/>
              </p:cNvSpPr>
              <p:nvPr/>
            </p:nvSpPr>
            <p:spPr bwMode="auto">
              <a:xfrm>
                <a:off x="2352" y="1824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56" name="Rectangle 20"/>
              <p:cNvSpPr>
                <a:spLocks noChangeArrowheads="1"/>
              </p:cNvSpPr>
              <p:nvPr/>
            </p:nvSpPr>
            <p:spPr bwMode="auto">
              <a:xfrm>
                <a:off x="2544" y="1824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57" name="Rectangle 21"/>
              <p:cNvSpPr>
                <a:spLocks noChangeArrowheads="1"/>
              </p:cNvSpPr>
              <p:nvPr/>
            </p:nvSpPr>
            <p:spPr bwMode="auto">
              <a:xfrm>
                <a:off x="2736" y="1824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58" name="Rectangle 22"/>
              <p:cNvSpPr>
                <a:spLocks noChangeArrowheads="1"/>
              </p:cNvSpPr>
              <p:nvPr/>
            </p:nvSpPr>
            <p:spPr bwMode="auto">
              <a:xfrm>
                <a:off x="2160" y="2016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59" name="Rectangle 23" descr="Solid diamond"/>
              <p:cNvSpPr>
                <a:spLocks noChangeArrowheads="1"/>
              </p:cNvSpPr>
              <p:nvPr/>
            </p:nvSpPr>
            <p:spPr bwMode="auto">
              <a:xfrm>
                <a:off x="2352" y="201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60" name="Rectangle 24" descr="Solid diamond"/>
              <p:cNvSpPr>
                <a:spLocks noChangeArrowheads="1"/>
              </p:cNvSpPr>
              <p:nvPr/>
            </p:nvSpPr>
            <p:spPr bwMode="auto">
              <a:xfrm>
                <a:off x="2544" y="201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61" name="Rectangle 25"/>
              <p:cNvSpPr>
                <a:spLocks noChangeArrowheads="1"/>
              </p:cNvSpPr>
              <p:nvPr/>
            </p:nvSpPr>
            <p:spPr bwMode="auto">
              <a:xfrm>
                <a:off x="2736" y="2016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62" name="Rectangle 26"/>
              <p:cNvSpPr>
                <a:spLocks noChangeArrowheads="1"/>
              </p:cNvSpPr>
              <p:nvPr/>
            </p:nvSpPr>
            <p:spPr bwMode="auto">
              <a:xfrm>
                <a:off x="2160" y="2208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63" name="Rectangle 27"/>
              <p:cNvSpPr>
                <a:spLocks noChangeArrowheads="1"/>
              </p:cNvSpPr>
              <p:nvPr/>
            </p:nvSpPr>
            <p:spPr bwMode="auto">
              <a:xfrm>
                <a:off x="2352" y="2208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64" name="Rectangle 28" descr="Solid diamond"/>
              <p:cNvSpPr>
                <a:spLocks noChangeArrowheads="1"/>
              </p:cNvSpPr>
              <p:nvPr/>
            </p:nvSpPr>
            <p:spPr bwMode="auto">
              <a:xfrm>
                <a:off x="2544" y="220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65" name="Rectangle 29"/>
              <p:cNvSpPr>
                <a:spLocks noChangeArrowheads="1"/>
              </p:cNvSpPr>
              <p:nvPr/>
            </p:nvSpPr>
            <p:spPr bwMode="auto">
              <a:xfrm>
                <a:off x="2736" y="2208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66" name="Rectangle 30"/>
              <p:cNvSpPr>
                <a:spLocks noChangeArrowheads="1"/>
              </p:cNvSpPr>
              <p:nvPr/>
            </p:nvSpPr>
            <p:spPr bwMode="auto">
              <a:xfrm>
                <a:off x="2160" y="2400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67" name="Rectangle 31"/>
              <p:cNvSpPr>
                <a:spLocks noChangeArrowheads="1"/>
              </p:cNvSpPr>
              <p:nvPr/>
            </p:nvSpPr>
            <p:spPr bwMode="auto">
              <a:xfrm>
                <a:off x="2352" y="2400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68" name="Rectangle 32"/>
              <p:cNvSpPr>
                <a:spLocks noChangeArrowheads="1"/>
              </p:cNvSpPr>
              <p:nvPr/>
            </p:nvSpPr>
            <p:spPr bwMode="auto">
              <a:xfrm>
                <a:off x="2544" y="2400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69" name="Rectangle 33"/>
              <p:cNvSpPr>
                <a:spLocks noChangeArrowheads="1"/>
              </p:cNvSpPr>
              <p:nvPr/>
            </p:nvSpPr>
            <p:spPr bwMode="auto">
              <a:xfrm>
                <a:off x="2736" y="2400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70" name="Rectangle 34"/>
              <p:cNvSpPr>
                <a:spLocks noChangeArrowheads="1"/>
              </p:cNvSpPr>
              <p:nvPr/>
            </p:nvSpPr>
            <p:spPr bwMode="auto">
              <a:xfrm>
                <a:off x="2160" y="2592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71" name="Rectangle 35"/>
              <p:cNvSpPr>
                <a:spLocks noChangeArrowheads="1"/>
              </p:cNvSpPr>
              <p:nvPr/>
            </p:nvSpPr>
            <p:spPr bwMode="auto">
              <a:xfrm>
                <a:off x="2352" y="2592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72" name="Rectangle 36" descr="Solid diamond"/>
              <p:cNvSpPr>
                <a:spLocks noChangeArrowheads="1"/>
              </p:cNvSpPr>
              <p:nvPr/>
            </p:nvSpPr>
            <p:spPr bwMode="auto">
              <a:xfrm>
                <a:off x="2544" y="2592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73" name="Rectangle 37"/>
              <p:cNvSpPr>
                <a:spLocks noChangeArrowheads="1"/>
              </p:cNvSpPr>
              <p:nvPr/>
            </p:nvSpPr>
            <p:spPr bwMode="auto">
              <a:xfrm>
                <a:off x="2736" y="2592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74" name="Rectangle 38" descr="Solid diamond"/>
              <p:cNvSpPr>
                <a:spLocks noChangeArrowheads="1"/>
              </p:cNvSpPr>
              <p:nvPr/>
            </p:nvSpPr>
            <p:spPr bwMode="auto">
              <a:xfrm>
                <a:off x="2160" y="2784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75" name="Rectangle 39" descr="Solid diamond"/>
              <p:cNvSpPr>
                <a:spLocks noChangeArrowheads="1"/>
              </p:cNvSpPr>
              <p:nvPr/>
            </p:nvSpPr>
            <p:spPr bwMode="auto">
              <a:xfrm>
                <a:off x="2352" y="2784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76" name="Rectangle 40"/>
              <p:cNvSpPr>
                <a:spLocks noChangeArrowheads="1"/>
              </p:cNvSpPr>
              <p:nvPr/>
            </p:nvSpPr>
            <p:spPr bwMode="auto">
              <a:xfrm>
                <a:off x="2544" y="2784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77" name="Rectangle 41"/>
              <p:cNvSpPr>
                <a:spLocks noChangeArrowheads="1"/>
              </p:cNvSpPr>
              <p:nvPr/>
            </p:nvSpPr>
            <p:spPr bwMode="auto">
              <a:xfrm>
                <a:off x="2736" y="2784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78" name="Rectangle 42" descr="Solid diamond"/>
              <p:cNvSpPr>
                <a:spLocks noChangeArrowheads="1"/>
              </p:cNvSpPr>
              <p:nvPr/>
            </p:nvSpPr>
            <p:spPr bwMode="auto">
              <a:xfrm>
                <a:off x="2160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79" name="Rectangle 43" descr="Solid diamond"/>
              <p:cNvSpPr>
                <a:spLocks noChangeArrowheads="1"/>
              </p:cNvSpPr>
              <p:nvPr/>
            </p:nvSpPr>
            <p:spPr bwMode="auto">
              <a:xfrm>
                <a:off x="2352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80" name="Rectangle 44" descr="Solid diamond"/>
              <p:cNvSpPr>
                <a:spLocks noChangeArrowheads="1"/>
              </p:cNvSpPr>
              <p:nvPr/>
            </p:nvSpPr>
            <p:spPr bwMode="auto">
              <a:xfrm>
                <a:off x="2544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81" name="Rectangle 45" descr="Solid diamond"/>
              <p:cNvSpPr>
                <a:spLocks noChangeArrowheads="1"/>
              </p:cNvSpPr>
              <p:nvPr/>
            </p:nvSpPr>
            <p:spPr bwMode="auto">
              <a:xfrm>
                <a:off x="2736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82" name="Rectangle 46"/>
              <p:cNvSpPr>
                <a:spLocks noChangeArrowheads="1"/>
              </p:cNvSpPr>
              <p:nvPr/>
            </p:nvSpPr>
            <p:spPr bwMode="auto">
              <a:xfrm>
                <a:off x="2160" y="3168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83" name="Rectangle 47"/>
              <p:cNvSpPr>
                <a:spLocks noChangeArrowheads="1"/>
              </p:cNvSpPr>
              <p:nvPr/>
            </p:nvSpPr>
            <p:spPr bwMode="auto">
              <a:xfrm>
                <a:off x="2352" y="3168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84" name="Rectangle 48"/>
              <p:cNvSpPr>
                <a:spLocks noChangeArrowheads="1"/>
              </p:cNvSpPr>
              <p:nvPr/>
            </p:nvSpPr>
            <p:spPr bwMode="auto">
              <a:xfrm>
                <a:off x="2544" y="3168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85" name="Rectangle 49"/>
              <p:cNvSpPr>
                <a:spLocks noChangeArrowheads="1"/>
              </p:cNvSpPr>
              <p:nvPr/>
            </p:nvSpPr>
            <p:spPr bwMode="auto">
              <a:xfrm>
                <a:off x="2736" y="3168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22386" name="Line 50"/>
            <p:cNvSpPr>
              <a:spLocks noChangeShapeType="1"/>
            </p:cNvSpPr>
            <p:nvPr/>
          </p:nvSpPr>
          <p:spPr bwMode="auto">
            <a:xfrm>
              <a:off x="2160" y="1056"/>
              <a:ext cx="7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2387" name="Line 51"/>
            <p:cNvSpPr>
              <a:spLocks noChangeShapeType="1"/>
            </p:cNvSpPr>
            <p:nvPr/>
          </p:nvSpPr>
          <p:spPr bwMode="auto">
            <a:xfrm>
              <a:off x="1872" y="1824"/>
              <a:ext cx="0" cy="9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2388" name="Text Box 52"/>
            <p:cNvSpPr txBox="1">
              <a:spLocks noChangeArrowheads="1"/>
            </p:cNvSpPr>
            <p:nvPr/>
          </p:nvSpPr>
          <p:spPr bwMode="auto">
            <a:xfrm>
              <a:off x="1382" y="2183"/>
              <a:ext cx="452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800" b="1" i="1"/>
                <a:t>Time</a:t>
              </a:r>
            </a:p>
          </p:txBody>
        </p:sp>
      </p:grpSp>
      <p:sp>
        <p:nvSpPr>
          <p:cNvPr id="1422389" name="Line 53"/>
          <p:cNvSpPr>
            <a:spLocks noChangeShapeType="1"/>
          </p:cNvSpPr>
          <p:nvPr/>
        </p:nvSpPr>
        <p:spPr bwMode="auto">
          <a:xfrm flipV="1">
            <a:off x="4572000" y="2932113"/>
            <a:ext cx="6858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2390" name="Text Box 54"/>
          <p:cNvSpPr txBox="1">
            <a:spLocks noChangeArrowheads="1"/>
          </p:cNvSpPr>
          <p:nvPr/>
        </p:nvSpPr>
        <p:spPr bwMode="auto">
          <a:xfrm>
            <a:off x="5181600" y="2627313"/>
            <a:ext cx="274320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 i="1"/>
              <a:t>Completely idle cycle (</a:t>
            </a:r>
            <a:r>
              <a:rPr lang="en-US" sz="1800" b="1" i="1">
                <a:solidFill>
                  <a:schemeClr val="hlink"/>
                </a:solidFill>
              </a:rPr>
              <a:t>vertical waste</a:t>
            </a:r>
            <a:r>
              <a:rPr lang="en-US" sz="1800" b="1" i="1"/>
              <a:t>)</a:t>
            </a:r>
          </a:p>
        </p:txBody>
      </p:sp>
      <p:sp>
        <p:nvSpPr>
          <p:cNvPr id="1422391" name="Line 55"/>
          <p:cNvSpPr>
            <a:spLocks noChangeShapeType="1"/>
          </p:cNvSpPr>
          <p:nvPr/>
        </p:nvSpPr>
        <p:spPr bwMode="auto">
          <a:xfrm flipH="1" flipV="1">
            <a:off x="2743200" y="2286000"/>
            <a:ext cx="6858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2392" name="Text Box 56"/>
          <p:cNvSpPr txBox="1">
            <a:spLocks noChangeArrowheads="1"/>
          </p:cNvSpPr>
          <p:nvPr/>
        </p:nvSpPr>
        <p:spPr bwMode="auto">
          <a:xfrm>
            <a:off x="1828800" y="1905000"/>
            <a:ext cx="1387475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 i="1"/>
              <a:t>Instruction issue</a:t>
            </a:r>
          </a:p>
        </p:txBody>
      </p:sp>
      <p:sp>
        <p:nvSpPr>
          <p:cNvPr id="1422393" name="Line 57"/>
          <p:cNvSpPr>
            <a:spLocks noChangeShapeType="1"/>
          </p:cNvSpPr>
          <p:nvPr/>
        </p:nvSpPr>
        <p:spPr bwMode="auto">
          <a:xfrm flipV="1">
            <a:off x="4572000" y="4303713"/>
            <a:ext cx="762000" cy="1920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2394" name="Text Box 58"/>
          <p:cNvSpPr txBox="1">
            <a:spLocks noChangeArrowheads="1"/>
          </p:cNvSpPr>
          <p:nvPr/>
        </p:nvSpPr>
        <p:spPr bwMode="auto">
          <a:xfrm>
            <a:off x="5410200" y="3922713"/>
            <a:ext cx="2438400" cy="9159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 i="1"/>
              <a:t>Partially filled cycle, i.e., IPC &lt; 4</a:t>
            </a:r>
          </a:p>
          <a:p>
            <a:pPr algn="l">
              <a:spcBef>
                <a:spcPct val="0"/>
              </a:spcBef>
            </a:pPr>
            <a:r>
              <a:rPr lang="en-US" sz="1800" b="1" i="1"/>
              <a:t>(</a:t>
            </a:r>
            <a:r>
              <a:rPr lang="en-US" sz="1800" b="1" i="1">
                <a:solidFill>
                  <a:schemeClr val="hlink"/>
                </a:solidFill>
              </a:rPr>
              <a:t>horizontal waste</a:t>
            </a:r>
            <a:r>
              <a:rPr lang="en-US" sz="1800" b="1" i="1"/>
              <a:t>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55675" y="0"/>
            <a:ext cx="7162800" cy="914400"/>
          </a:xfrm>
        </p:spPr>
        <p:txBody>
          <a:bodyPr/>
          <a:lstStyle/>
          <a:p>
            <a:r>
              <a:rPr lang="en-US"/>
              <a:t>Vertical Multithreading</a:t>
            </a:r>
          </a:p>
        </p:txBody>
      </p:sp>
      <p:sp>
        <p:nvSpPr>
          <p:cNvPr id="142438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5638800"/>
            <a:ext cx="7848600" cy="838200"/>
          </a:xfrm>
          <a:noFill/>
          <a:ln/>
        </p:spPr>
        <p:txBody>
          <a:bodyPr/>
          <a:lstStyle/>
          <a:p>
            <a:r>
              <a:rPr lang="en-US" sz="1800"/>
              <a:t>What is the effect of cycle-by-cycle interleaving?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>
                <a:solidFill>
                  <a:schemeClr val="hlink"/>
                </a:solidFill>
              </a:rPr>
              <a:t>removes vertical waste, but leaves some horizontal waste</a:t>
            </a:r>
          </a:p>
        </p:txBody>
      </p:sp>
      <p:sp>
        <p:nvSpPr>
          <p:cNvPr id="5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A34F-5C70-EE49-A3BA-755E8EFACE42}" type="slidenum">
              <a:rPr lang="en-US"/>
              <a:pPr/>
              <a:t>22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24388" name="Rectangle 4" descr="Solid diamond"/>
          <p:cNvSpPr>
            <a:spLocks noChangeArrowheads="1"/>
          </p:cNvSpPr>
          <p:nvPr/>
        </p:nvSpPr>
        <p:spPr bwMode="auto">
          <a:xfrm>
            <a:off x="3429000" y="198120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389" name="Rectangle 5" descr="Solid diamond"/>
          <p:cNvSpPr>
            <a:spLocks noChangeArrowheads="1"/>
          </p:cNvSpPr>
          <p:nvPr/>
        </p:nvSpPr>
        <p:spPr bwMode="auto">
          <a:xfrm>
            <a:off x="3733800" y="198120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390" name="Rectangle 6" descr="Solid diamond"/>
          <p:cNvSpPr>
            <a:spLocks noChangeArrowheads="1"/>
          </p:cNvSpPr>
          <p:nvPr/>
        </p:nvSpPr>
        <p:spPr bwMode="auto">
          <a:xfrm>
            <a:off x="4038600" y="198120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391" name="Rectangle 7"/>
          <p:cNvSpPr>
            <a:spLocks noChangeArrowheads="1"/>
          </p:cNvSpPr>
          <p:nvPr/>
        </p:nvSpPr>
        <p:spPr bwMode="auto">
          <a:xfrm>
            <a:off x="4343400" y="19812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392" name="Rectangle 8"/>
          <p:cNvSpPr>
            <a:spLocks noChangeArrowheads="1"/>
          </p:cNvSpPr>
          <p:nvPr/>
        </p:nvSpPr>
        <p:spPr bwMode="auto">
          <a:xfrm>
            <a:off x="3429000" y="22860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393" name="Rectangle 9"/>
          <p:cNvSpPr>
            <a:spLocks noChangeArrowheads="1"/>
          </p:cNvSpPr>
          <p:nvPr/>
        </p:nvSpPr>
        <p:spPr bwMode="auto">
          <a:xfrm>
            <a:off x="3733800" y="22860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394" name="Rectangle 10" descr="Solid diamond"/>
          <p:cNvSpPr>
            <a:spLocks noChangeArrowheads="1"/>
          </p:cNvSpPr>
          <p:nvPr/>
        </p:nvSpPr>
        <p:spPr bwMode="auto">
          <a:xfrm>
            <a:off x="4038600" y="228600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395" name="Rectangle 11"/>
          <p:cNvSpPr>
            <a:spLocks noChangeArrowheads="1"/>
          </p:cNvSpPr>
          <p:nvPr/>
        </p:nvSpPr>
        <p:spPr bwMode="auto">
          <a:xfrm>
            <a:off x="4343400" y="22860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396" name="Rectangle 12"/>
          <p:cNvSpPr>
            <a:spLocks noChangeArrowheads="1"/>
          </p:cNvSpPr>
          <p:nvPr/>
        </p:nvSpPr>
        <p:spPr bwMode="auto">
          <a:xfrm>
            <a:off x="3429000" y="25908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397" name="Rectangle 13" descr="Wide upward diagonal"/>
          <p:cNvSpPr>
            <a:spLocks noChangeArrowheads="1"/>
          </p:cNvSpPr>
          <p:nvPr/>
        </p:nvSpPr>
        <p:spPr bwMode="auto">
          <a:xfrm>
            <a:off x="3733800" y="2590800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398" name="Rectangle 14" descr="Wide upward diagonal"/>
          <p:cNvSpPr>
            <a:spLocks noChangeArrowheads="1"/>
          </p:cNvSpPr>
          <p:nvPr/>
        </p:nvSpPr>
        <p:spPr bwMode="auto">
          <a:xfrm>
            <a:off x="4038600" y="2590800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399" name="Rectangle 15"/>
          <p:cNvSpPr>
            <a:spLocks noChangeArrowheads="1"/>
          </p:cNvSpPr>
          <p:nvPr/>
        </p:nvSpPr>
        <p:spPr bwMode="auto">
          <a:xfrm>
            <a:off x="4343400" y="25908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00" name="Rectangle 16"/>
          <p:cNvSpPr>
            <a:spLocks noChangeArrowheads="1"/>
          </p:cNvSpPr>
          <p:nvPr/>
        </p:nvSpPr>
        <p:spPr bwMode="auto">
          <a:xfrm>
            <a:off x="3429000" y="28956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01" name="Rectangle 17"/>
          <p:cNvSpPr>
            <a:spLocks noChangeArrowheads="1"/>
          </p:cNvSpPr>
          <p:nvPr/>
        </p:nvSpPr>
        <p:spPr bwMode="auto">
          <a:xfrm>
            <a:off x="3733800" y="28956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02" name="Rectangle 18" descr="Wide upward diagonal"/>
          <p:cNvSpPr>
            <a:spLocks noChangeArrowheads="1"/>
          </p:cNvSpPr>
          <p:nvPr/>
        </p:nvSpPr>
        <p:spPr bwMode="auto">
          <a:xfrm>
            <a:off x="4038600" y="2895600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03" name="Rectangle 19"/>
          <p:cNvSpPr>
            <a:spLocks noChangeArrowheads="1"/>
          </p:cNvSpPr>
          <p:nvPr/>
        </p:nvSpPr>
        <p:spPr bwMode="auto">
          <a:xfrm>
            <a:off x="4343400" y="28956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04" name="Rectangle 20"/>
          <p:cNvSpPr>
            <a:spLocks noChangeArrowheads="1"/>
          </p:cNvSpPr>
          <p:nvPr/>
        </p:nvSpPr>
        <p:spPr bwMode="auto">
          <a:xfrm>
            <a:off x="3429000" y="32004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05" name="Rectangle 21" descr="Solid diamond"/>
          <p:cNvSpPr>
            <a:spLocks noChangeArrowheads="1"/>
          </p:cNvSpPr>
          <p:nvPr/>
        </p:nvSpPr>
        <p:spPr bwMode="auto">
          <a:xfrm>
            <a:off x="3733800" y="320040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06" name="Rectangle 22" descr="Solid diamond"/>
          <p:cNvSpPr>
            <a:spLocks noChangeArrowheads="1"/>
          </p:cNvSpPr>
          <p:nvPr/>
        </p:nvSpPr>
        <p:spPr bwMode="auto">
          <a:xfrm>
            <a:off x="4038600" y="320040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07" name="Rectangle 23"/>
          <p:cNvSpPr>
            <a:spLocks noChangeArrowheads="1"/>
          </p:cNvSpPr>
          <p:nvPr/>
        </p:nvSpPr>
        <p:spPr bwMode="auto">
          <a:xfrm>
            <a:off x="4343400" y="32004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08" name="Rectangle 24"/>
          <p:cNvSpPr>
            <a:spLocks noChangeArrowheads="1"/>
          </p:cNvSpPr>
          <p:nvPr/>
        </p:nvSpPr>
        <p:spPr bwMode="auto">
          <a:xfrm>
            <a:off x="3429000" y="35052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09" name="Rectangle 25"/>
          <p:cNvSpPr>
            <a:spLocks noChangeArrowheads="1"/>
          </p:cNvSpPr>
          <p:nvPr/>
        </p:nvSpPr>
        <p:spPr bwMode="auto">
          <a:xfrm>
            <a:off x="3733800" y="35052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10" name="Rectangle 26" descr="Solid diamond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11" name="Rectangle 27"/>
          <p:cNvSpPr>
            <a:spLocks noChangeArrowheads="1"/>
          </p:cNvSpPr>
          <p:nvPr/>
        </p:nvSpPr>
        <p:spPr bwMode="auto">
          <a:xfrm>
            <a:off x="4343400" y="35052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12" name="Rectangle 28" descr="Wide upward diagonal"/>
          <p:cNvSpPr>
            <a:spLocks noChangeArrowheads="1"/>
          </p:cNvSpPr>
          <p:nvPr/>
        </p:nvSpPr>
        <p:spPr bwMode="auto">
          <a:xfrm>
            <a:off x="3429000" y="3810000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13" name="Rectangle 29" descr="Wide upward diagonal"/>
          <p:cNvSpPr>
            <a:spLocks noChangeArrowheads="1"/>
          </p:cNvSpPr>
          <p:nvPr/>
        </p:nvSpPr>
        <p:spPr bwMode="auto">
          <a:xfrm>
            <a:off x="3733800" y="3810000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14" name="Rectangle 30"/>
          <p:cNvSpPr>
            <a:spLocks noChangeArrowheads="1"/>
          </p:cNvSpPr>
          <p:nvPr/>
        </p:nvSpPr>
        <p:spPr bwMode="auto">
          <a:xfrm>
            <a:off x="4038600" y="38100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15" name="Rectangle 31"/>
          <p:cNvSpPr>
            <a:spLocks noChangeArrowheads="1"/>
          </p:cNvSpPr>
          <p:nvPr/>
        </p:nvSpPr>
        <p:spPr bwMode="auto">
          <a:xfrm>
            <a:off x="4343400" y="38100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16" name="Rectangle 32"/>
          <p:cNvSpPr>
            <a:spLocks noChangeArrowheads="1"/>
          </p:cNvSpPr>
          <p:nvPr/>
        </p:nvSpPr>
        <p:spPr bwMode="auto">
          <a:xfrm>
            <a:off x="3429000" y="41148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17" name="Rectangle 33"/>
          <p:cNvSpPr>
            <a:spLocks noChangeArrowheads="1"/>
          </p:cNvSpPr>
          <p:nvPr/>
        </p:nvSpPr>
        <p:spPr bwMode="auto">
          <a:xfrm>
            <a:off x="3733800" y="41148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18" name="Rectangle 34" descr="Solid diamond"/>
          <p:cNvSpPr>
            <a:spLocks noChangeArrowheads="1"/>
          </p:cNvSpPr>
          <p:nvPr/>
        </p:nvSpPr>
        <p:spPr bwMode="auto">
          <a:xfrm>
            <a:off x="4038600" y="411480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19" name="Rectangle 35"/>
          <p:cNvSpPr>
            <a:spLocks noChangeArrowheads="1"/>
          </p:cNvSpPr>
          <p:nvPr/>
        </p:nvSpPr>
        <p:spPr bwMode="auto">
          <a:xfrm>
            <a:off x="4343400" y="41148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20" name="Rectangle 36" descr="Solid diamond"/>
          <p:cNvSpPr>
            <a:spLocks noChangeArrowheads="1"/>
          </p:cNvSpPr>
          <p:nvPr/>
        </p:nvSpPr>
        <p:spPr bwMode="auto">
          <a:xfrm>
            <a:off x="3429000" y="441960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21" name="Rectangle 37" descr="Solid diamond"/>
          <p:cNvSpPr>
            <a:spLocks noChangeArrowheads="1"/>
          </p:cNvSpPr>
          <p:nvPr/>
        </p:nvSpPr>
        <p:spPr bwMode="auto">
          <a:xfrm>
            <a:off x="3733800" y="441960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22" name="Rectangle 38"/>
          <p:cNvSpPr>
            <a:spLocks noChangeArrowheads="1"/>
          </p:cNvSpPr>
          <p:nvPr/>
        </p:nvSpPr>
        <p:spPr bwMode="auto">
          <a:xfrm>
            <a:off x="4038600" y="44196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23" name="Rectangle 39"/>
          <p:cNvSpPr>
            <a:spLocks noChangeArrowheads="1"/>
          </p:cNvSpPr>
          <p:nvPr/>
        </p:nvSpPr>
        <p:spPr bwMode="auto">
          <a:xfrm>
            <a:off x="4343400" y="44196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24" name="Rectangle 40" descr="Solid diamond"/>
          <p:cNvSpPr>
            <a:spLocks noChangeArrowheads="1"/>
          </p:cNvSpPr>
          <p:nvPr/>
        </p:nvSpPr>
        <p:spPr bwMode="auto">
          <a:xfrm>
            <a:off x="3429000" y="472440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25" name="Rectangle 41" descr="Solid diamond"/>
          <p:cNvSpPr>
            <a:spLocks noChangeArrowheads="1"/>
          </p:cNvSpPr>
          <p:nvPr/>
        </p:nvSpPr>
        <p:spPr bwMode="auto">
          <a:xfrm>
            <a:off x="3733800" y="472440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26" name="Rectangle 42" descr="Solid diamond"/>
          <p:cNvSpPr>
            <a:spLocks noChangeArrowheads="1"/>
          </p:cNvSpPr>
          <p:nvPr/>
        </p:nvSpPr>
        <p:spPr bwMode="auto">
          <a:xfrm>
            <a:off x="4038600" y="472440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27" name="Rectangle 43" descr="Solid diamond"/>
          <p:cNvSpPr>
            <a:spLocks noChangeArrowheads="1"/>
          </p:cNvSpPr>
          <p:nvPr/>
        </p:nvSpPr>
        <p:spPr bwMode="auto">
          <a:xfrm>
            <a:off x="4343400" y="472440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28" name="Rectangle 44"/>
          <p:cNvSpPr>
            <a:spLocks noChangeArrowheads="1"/>
          </p:cNvSpPr>
          <p:nvPr/>
        </p:nvSpPr>
        <p:spPr bwMode="auto">
          <a:xfrm>
            <a:off x="3429000" y="50292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29" name="Rectangle 45"/>
          <p:cNvSpPr>
            <a:spLocks noChangeArrowheads="1"/>
          </p:cNvSpPr>
          <p:nvPr/>
        </p:nvSpPr>
        <p:spPr bwMode="auto">
          <a:xfrm>
            <a:off x="3733800" y="50292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30" name="Rectangle 46" descr="Wide upward diagonal"/>
          <p:cNvSpPr>
            <a:spLocks noChangeArrowheads="1"/>
          </p:cNvSpPr>
          <p:nvPr/>
        </p:nvSpPr>
        <p:spPr bwMode="auto">
          <a:xfrm>
            <a:off x="4038600" y="5029200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31" name="Rectangle 47" descr="Wide upward diagonal"/>
          <p:cNvSpPr>
            <a:spLocks noChangeArrowheads="1"/>
          </p:cNvSpPr>
          <p:nvPr/>
        </p:nvSpPr>
        <p:spPr bwMode="auto">
          <a:xfrm>
            <a:off x="4343400" y="5029200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32" name="Line 48"/>
          <p:cNvSpPr>
            <a:spLocks noChangeShapeType="1"/>
          </p:cNvSpPr>
          <p:nvPr/>
        </p:nvSpPr>
        <p:spPr bwMode="auto">
          <a:xfrm>
            <a:off x="3429000" y="1676400"/>
            <a:ext cx="121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33" name="Text Box 49"/>
          <p:cNvSpPr txBox="1">
            <a:spLocks noChangeArrowheads="1"/>
          </p:cNvSpPr>
          <p:nvPr/>
        </p:nvSpPr>
        <p:spPr bwMode="auto">
          <a:xfrm>
            <a:off x="3336925" y="1255713"/>
            <a:ext cx="14287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 i="1"/>
              <a:t>Issue width</a:t>
            </a:r>
          </a:p>
        </p:txBody>
      </p:sp>
      <p:sp>
        <p:nvSpPr>
          <p:cNvPr id="1424434" name="Line 50"/>
          <p:cNvSpPr>
            <a:spLocks noChangeShapeType="1"/>
          </p:cNvSpPr>
          <p:nvPr/>
        </p:nvSpPr>
        <p:spPr bwMode="auto">
          <a:xfrm>
            <a:off x="2971800" y="289560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35" name="Text Box 51"/>
          <p:cNvSpPr txBox="1">
            <a:spLocks noChangeArrowheads="1"/>
          </p:cNvSpPr>
          <p:nvPr/>
        </p:nvSpPr>
        <p:spPr bwMode="auto">
          <a:xfrm>
            <a:off x="2193925" y="3465513"/>
            <a:ext cx="7175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 i="1"/>
              <a:t>Time</a:t>
            </a:r>
          </a:p>
        </p:txBody>
      </p:sp>
      <p:sp>
        <p:nvSpPr>
          <p:cNvPr id="1424436" name="Text Box 52"/>
          <p:cNvSpPr txBox="1">
            <a:spLocks noChangeArrowheads="1"/>
          </p:cNvSpPr>
          <p:nvPr/>
        </p:nvSpPr>
        <p:spPr bwMode="auto">
          <a:xfrm>
            <a:off x="5410200" y="2438400"/>
            <a:ext cx="320040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 i="1"/>
              <a:t>Second thread interleaved cycle-by-cycle</a:t>
            </a:r>
          </a:p>
        </p:txBody>
      </p:sp>
      <p:sp>
        <p:nvSpPr>
          <p:cNvPr id="1424437" name="Line 53"/>
          <p:cNvSpPr>
            <a:spLocks noChangeShapeType="1"/>
          </p:cNvSpPr>
          <p:nvPr/>
        </p:nvSpPr>
        <p:spPr bwMode="auto">
          <a:xfrm flipH="1" flipV="1">
            <a:off x="2819400" y="2057400"/>
            <a:ext cx="6858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38" name="Text Box 54"/>
          <p:cNvSpPr txBox="1">
            <a:spLocks noChangeArrowheads="1"/>
          </p:cNvSpPr>
          <p:nvPr/>
        </p:nvSpPr>
        <p:spPr bwMode="auto">
          <a:xfrm>
            <a:off x="1905000" y="1676400"/>
            <a:ext cx="1387475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 i="1"/>
              <a:t>Instruction issue</a:t>
            </a:r>
          </a:p>
        </p:txBody>
      </p:sp>
      <p:sp>
        <p:nvSpPr>
          <p:cNvPr id="1424439" name="Line 55"/>
          <p:cNvSpPr>
            <a:spLocks noChangeShapeType="1"/>
          </p:cNvSpPr>
          <p:nvPr/>
        </p:nvSpPr>
        <p:spPr bwMode="auto">
          <a:xfrm flipV="1">
            <a:off x="4648200" y="4114800"/>
            <a:ext cx="7620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40" name="Text Box 56"/>
          <p:cNvSpPr txBox="1">
            <a:spLocks noChangeArrowheads="1"/>
          </p:cNvSpPr>
          <p:nvPr/>
        </p:nvSpPr>
        <p:spPr bwMode="auto">
          <a:xfrm>
            <a:off x="5410200" y="3733800"/>
            <a:ext cx="2438400" cy="9159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 i="1"/>
              <a:t>Partially filled cycle, i.e., IPC &lt; 4</a:t>
            </a:r>
          </a:p>
          <a:p>
            <a:pPr algn="l">
              <a:spcBef>
                <a:spcPct val="0"/>
              </a:spcBef>
            </a:pPr>
            <a:r>
              <a:rPr lang="en-US" sz="1800" b="1" i="1"/>
              <a:t>(</a:t>
            </a:r>
            <a:r>
              <a:rPr lang="en-US" sz="1800" b="1" i="1">
                <a:solidFill>
                  <a:schemeClr val="hlink"/>
                </a:solidFill>
              </a:rPr>
              <a:t>horizontal waste</a:t>
            </a:r>
            <a:r>
              <a:rPr lang="en-US" sz="1800" b="1" i="1"/>
              <a:t>)</a:t>
            </a:r>
          </a:p>
        </p:txBody>
      </p:sp>
      <p:sp>
        <p:nvSpPr>
          <p:cNvPr id="1424441" name="Line 57"/>
          <p:cNvSpPr>
            <a:spLocks noChangeShapeType="1"/>
          </p:cNvSpPr>
          <p:nvPr/>
        </p:nvSpPr>
        <p:spPr bwMode="auto">
          <a:xfrm flipV="1">
            <a:off x="4648200" y="2667000"/>
            <a:ext cx="762000" cy="1158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55675" y="0"/>
            <a:ext cx="7162800" cy="914400"/>
          </a:xfrm>
        </p:spPr>
        <p:txBody>
          <a:bodyPr/>
          <a:lstStyle/>
          <a:p>
            <a:r>
              <a:rPr lang="en-US"/>
              <a:t>Chip Multiprocessing (CMP)</a:t>
            </a:r>
          </a:p>
        </p:txBody>
      </p:sp>
      <p:sp>
        <p:nvSpPr>
          <p:cNvPr id="142643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5187950"/>
            <a:ext cx="7848600" cy="1289050"/>
          </a:xfrm>
          <a:noFill/>
          <a:ln/>
        </p:spPr>
        <p:txBody>
          <a:bodyPr/>
          <a:lstStyle/>
          <a:p>
            <a:r>
              <a:rPr lang="en-US" sz="1800"/>
              <a:t>What is the effect of splitting into multiple processors?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>
                <a:solidFill>
                  <a:schemeClr val="hlink"/>
                </a:solidFill>
              </a:rPr>
              <a:t>reduces horizontal waste, 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>
                <a:solidFill>
                  <a:schemeClr val="hlink"/>
                </a:solidFill>
              </a:rPr>
              <a:t>leaves some vertical waste, and 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>
                <a:solidFill>
                  <a:schemeClr val="hlink"/>
                </a:solidFill>
              </a:rPr>
              <a:t>puts upper limit on peak throughput of each thread.</a:t>
            </a:r>
          </a:p>
        </p:txBody>
      </p:sp>
      <p:sp>
        <p:nvSpPr>
          <p:cNvPr id="5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0312-BB75-3A4D-A617-4696F3CA241C}" type="slidenum">
              <a:rPr lang="en-US"/>
              <a:pPr/>
              <a:t>23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26436" name="Rectangle 4" descr="Solid diamond"/>
          <p:cNvSpPr>
            <a:spLocks noChangeArrowheads="1"/>
          </p:cNvSpPr>
          <p:nvPr/>
        </p:nvSpPr>
        <p:spPr bwMode="auto">
          <a:xfrm>
            <a:off x="3903663" y="1665288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37" name="Rectangle 5" descr="Solid diamond"/>
          <p:cNvSpPr>
            <a:spLocks noChangeArrowheads="1"/>
          </p:cNvSpPr>
          <p:nvPr/>
        </p:nvSpPr>
        <p:spPr bwMode="auto">
          <a:xfrm>
            <a:off x="4208463" y="1665288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38" name="Rectangle 6" descr="Wide upward diagonal"/>
          <p:cNvSpPr>
            <a:spLocks noChangeArrowheads="1"/>
          </p:cNvSpPr>
          <p:nvPr/>
        </p:nvSpPr>
        <p:spPr bwMode="auto">
          <a:xfrm>
            <a:off x="4749800" y="16652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39" name="Rectangle 7"/>
          <p:cNvSpPr>
            <a:spLocks noChangeArrowheads="1"/>
          </p:cNvSpPr>
          <p:nvPr/>
        </p:nvSpPr>
        <p:spPr bwMode="auto">
          <a:xfrm>
            <a:off x="5054600" y="16652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40" name="Rectangle 8"/>
          <p:cNvSpPr>
            <a:spLocks noChangeArrowheads="1"/>
          </p:cNvSpPr>
          <p:nvPr/>
        </p:nvSpPr>
        <p:spPr bwMode="auto">
          <a:xfrm>
            <a:off x="3903663" y="19700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41" name="Rectangle 9"/>
          <p:cNvSpPr>
            <a:spLocks noChangeArrowheads="1"/>
          </p:cNvSpPr>
          <p:nvPr/>
        </p:nvSpPr>
        <p:spPr bwMode="auto">
          <a:xfrm>
            <a:off x="4208463" y="19700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42" name="Rectangle 10"/>
          <p:cNvSpPr>
            <a:spLocks noChangeArrowheads="1"/>
          </p:cNvSpPr>
          <p:nvPr/>
        </p:nvSpPr>
        <p:spPr bwMode="auto">
          <a:xfrm>
            <a:off x="4749800" y="19700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43" name="Rectangle 11" descr="Wide upward diagonal"/>
          <p:cNvSpPr>
            <a:spLocks noChangeArrowheads="1"/>
          </p:cNvSpPr>
          <p:nvPr/>
        </p:nvSpPr>
        <p:spPr bwMode="auto">
          <a:xfrm>
            <a:off x="5054600" y="19700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44" name="Rectangle 12"/>
          <p:cNvSpPr>
            <a:spLocks noChangeArrowheads="1"/>
          </p:cNvSpPr>
          <p:nvPr/>
        </p:nvSpPr>
        <p:spPr bwMode="auto">
          <a:xfrm>
            <a:off x="3903663" y="22748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45" name="Rectangle 13" descr="Solid diamond"/>
          <p:cNvSpPr>
            <a:spLocks noChangeArrowheads="1"/>
          </p:cNvSpPr>
          <p:nvPr/>
        </p:nvSpPr>
        <p:spPr bwMode="auto">
          <a:xfrm>
            <a:off x="4208463" y="2274888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46" name="Rectangle 14" descr="Wide upward diagonal"/>
          <p:cNvSpPr>
            <a:spLocks noChangeArrowheads="1"/>
          </p:cNvSpPr>
          <p:nvPr/>
        </p:nvSpPr>
        <p:spPr bwMode="auto">
          <a:xfrm>
            <a:off x="4749800" y="22748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47" name="Rectangle 15"/>
          <p:cNvSpPr>
            <a:spLocks noChangeArrowheads="1"/>
          </p:cNvSpPr>
          <p:nvPr/>
        </p:nvSpPr>
        <p:spPr bwMode="auto">
          <a:xfrm>
            <a:off x="5054600" y="22748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48" name="Rectangle 16"/>
          <p:cNvSpPr>
            <a:spLocks noChangeArrowheads="1"/>
          </p:cNvSpPr>
          <p:nvPr/>
        </p:nvSpPr>
        <p:spPr bwMode="auto">
          <a:xfrm>
            <a:off x="3903663" y="25796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49" name="Rectangle 17"/>
          <p:cNvSpPr>
            <a:spLocks noChangeArrowheads="1"/>
          </p:cNvSpPr>
          <p:nvPr/>
        </p:nvSpPr>
        <p:spPr bwMode="auto">
          <a:xfrm>
            <a:off x="4208463" y="25796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50" name="Rectangle 18"/>
          <p:cNvSpPr>
            <a:spLocks noChangeArrowheads="1"/>
          </p:cNvSpPr>
          <p:nvPr/>
        </p:nvSpPr>
        <p:spPr bwMode="auto">
          <a:xfrm>
            <a:off x="4749800" y="25796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51" name="Rectangle 19"/>
          <p:cNvSpPr>
            <a:spLocks noChangeArrowheads="1"/>
          </p:cNvSpPr>
          <p:nvPr/>
        </p:nvSpPr>
        <p:spPr bwMode="auto">
          <a:xfrm>
            <a:off x="5054600" y="25796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52" name="Rectangle 20"/>
          <p:cNvSpPr>
            <a:spLocks noChangeArrowheads="1"/>
          </p:cNvSpPr>
          <p:nvPr/>
        </p:nvSpPr>
        <p:spPr bwMode="auto">
          <a:xfrm>
            <a:off x="3903663" y="28844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53" name="Rectangle 21" descr="Solid diamond"/>
          <p:cNvSpPr>
            <a:spLocks noChangeArrowheads="1"/>
          </p:cNvSpPr>
          <p:nvPr/>
        </p:nvSpPr>
        <p:spPr bwMode="auto">
          <a:xfrm>
            <a:off x="4208463" y="2884488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54" name="Rectangle 22" descr="Wide upward diagonal"/>
          <p:cNvSpPr>
            <a:spLocks noChangeArrowheads="1"/>
          </p:cNvSpPr>
          <p:nvPr/>
        </p:nvSpPr>
        <p:spPr bwMode="auto">
          <a:xfrm>
            <a:off x="4749800" y="28844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55" name="Rectangle 23" descr="Wide upward diagonal"/>
          <p:cNvSpPr>
            <a:spLocks noChangeArrowheads="1"/>
          </p:cNvSpPr>
          <p:nvPr/>
        </p:nvSpPr>
        <p:spPr bwMode="auto">
          <a:xfrm>
            <a:off x="5054600" y="28844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56" name="Rectangle 24"/>
          <p:cNvSpPr>
            <a:spLocks noChangeArrowheads="1"/>
          </p:cNvSpPr>
          <p:nvPr/>
        </p:nvSpPr>
        <p:spPr bwMode="auto">
          <a:xfrm>
            <a:off x="3903663" y="31892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57" name="Rectangle 25"/>
          <p:cNvSpPr>
            <a:spLocks noChangeArrowheads="1"/>
          </p:cNvSpPr>
          <p:nvPr/>
        </p:nvSpPr>
        <p:spPr bwMode="auto">
          <a:xfrm>
            <a:off x="4208463" y="31892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58" name="Rectangle 26" descr="Wide upward diagonal"/>
          <p:cNvSpPr>
            <a:spLocks noChangeArrowheads="1"/>
          </p:cNvSpPr>
          <p:nvPr/>
        </p:nvSpPr>
        <p:spPr bwMode="auto">
          <a:xfrm>
            <a:off x="4749800" y="31892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59" name="Rectangle 27"/>
          <p:cNvSpPr>
            <a:spLocks noChangeArrowheads="1"/>
          </p:cNvSpPr>
          <p:nvPr/>
        </p:nvSpPr>
        <p:spPr bwMode="auto">
          <a:xfrm>
            <a:off x="5054600" y="31892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60" name="Rectangle 28" descr="Solid diamond"/>
          <p:cNvSpPr>
            <a:spLocks noChangeArrowheads="1"/>
          </p:cNvSpPr>
          <p:nvPr/>
        </p:nvSpPr>
        <p:spPr bwMode="auto">
          <a:xfrm>
            <a:off x="3903663" y="3494088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61" name="Rectangle 29" descr="Solid diamond"/>
          <p:cNvSpPr>
            <a:spLocks noChangeArrowheads="1"/>
          </p:cNvSpPr>
          <p:nvPr/>
        </p:nvSpPr>
        <p:spPr bwMode="auto">
          <a:xfrm>
            <a:off x="4208463" y="3494088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62" name="Rectangle 30"/>
          <p:cNvSpPr>
            <a:spLocks noChangeArrowheads="1"/>
          </p:cNvSpPr>
          <p:nvPr/>
        </p:nvSpPr>
        <p:spPr bwMode="auto">
          <a:xfrm>
            <a:off x="4749800" y="34940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63" name="Rectangle 31"/>
          <p:cNvSpPr>
            <a:spLocks noChangeArrowheads="1"/>
          </p:cNvSpPr>
          <p:nvPr/>
        </p:nvSpPr>
        <p:spPr bwMode="auto">
          <a:xfrm>
            <a:off x="5054600" y="34940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64" name="Rectangle 32"/>
          <p:cNvSpPr>
            <a:spLocks noChangeArrowheads="1"/>
          </p:cNvSpPr>
          <p:nvPr/>
        </p:nvSpPr>
        <p:spPr bwMode="auto">
          <a:xfrm>
            <a:off x="3903663" y="37988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65" name="Rectangle 33"/>
          <p:cNvSpPr>
            <a:spLocks noChangeArrowheads="1"/>
          </p:cNvSpPr>
          <p:nvPr/>
        </p:nvSpPr>
        <p:spPr bwMode="auto">
          <a:xfrm>
            <a:off x="4208463" y="37988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66" name="Rectangle 34" descr="Wide upward diagonal"/>
          <p:cNvSpPr>
            <a:spLocks noChangeArrowheads="1"/>
          </p:cNvSpPr>
          <p:nvPr/>
        </p:nvSpPr>
        <p:spPr bwMode="auto">
          <a:xfrm>
            <a:off x="4749800" y="37988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67" name="Rectangle 35"/>
          <p:cNvSpPr>
            <a:spLocks noChangeArrowheads="1"/>
          </p:cNvSpPr>
          <p:nvPr/>
        </p:nvSpPr>
        <p:spPr bwMode="auto">
          <a:xfrm>
            <a:off x="5054600" y="37988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68" name="Rectangle 36" descr="Solid diamond"/>
          <p:cNvSpPr>
            <a:spLocks noChangeArrowheads="1"/>
          </p:cNvSpPr>
          <p:nvPr/>
        </p:nvSpPr>
        <p:spPr bwMode="auto">
          <a:xfrm>
            <a:off x="3903663" y="4103688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69" name="Rectangle 37" descr="Solid diamond"/>
          <p:cNvSpPr>
            <a:spLocks noChangeArrowheads="1"/>
          </p:cNvSpPr>
          <p:nvPr/>
        </p:nvSpPr>
        <p:spPr bwMode="auto">
          <a:xfrm>
            <a:off x="4208463" y="4103688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70" name="Rectangle 38"/>
          <p:cNvSpPr>
            <a:spLocks noChangeArrowheads="1"/>
          </p:cNvSpPr>
          <p:nvPr/>
        </p:nvSpPr>
        <p:spPr bwMode="auto">
          <a:xfrm>
            <a:off x="4749800" y="41036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71" name="Rectangle 39"/>
          <p:cNvSpPr>
            <a:spLocks noChangeArrowheads="1"/>
          </p:cNvSpPr>
          <p:nvPr/>
        </p:nvSpPr>
        <p:spPr bwMode="auto">
          <a:xfrm>
            <a:off x="5054600" y="41036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72" name="Rectangle 40" descr="Solid diamond"/>
          <p:cNvSpPr>
            <a:spLocks noChangeArrowheads="1"/>
          </p:cNvSpPr>
          <p:nvPr/>
        </p:nvSpPr>
        <p:spPr bwMode="auto">
          <a:xfrm>
            <a:off x="3903663" y="4408488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73" name="Rectangle 41" descr="Solid diamond"/>
          <p:cNvSpPr>
            <a:spLocks noChangeArrowheads="1"/>
          </p:cNvSpPr>
          <p:nvPr/>
        </p:nvSpPr>
        <p:spPr bwMode="auto">
          <a:xfrm>
            <a:off x="4208463" y="4408488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74" name="Rectangle 42" descr="Wide upward diagonal"/>
          <p:cNvSpPr>
            <a:spLocks noChangeArrowheads="1"/>
          </p:cNvSpPr>
          <p:nvPr/>
        </p:nvSpPr>
        <p:spPr bwMode="auto">
          <a:xfrm>
            <a:off x="4749800" y="44084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75" name="Rectangle 43" descr="Wide upward diagonal"/>
          <p:cNvSpPr>
            <a:spLocks noChangeArrowheads="1"/>
          </p:cNvSpPr>
          <p:nvPr/>
        </p:nvSpPr>
        <p:spPr bwMode="auto">
          <a:xfrm>
            <a:off x="5054600" y="44084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76" name="Rectangle 44"/>
          <p:cNvSpPr>
            <a:spLocks noChangeArrowheads="1"/>
          </p:cNvSpPr>
          <p:nvPr/>
        </p:nvSpPr>
        <p:spPr bwMode="auto">
          <a:xfrm>
            <a:off x="3903663" y="47132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77" name="Rectangle 45"/>
          <p:cNvSpPr>
            <a:spLocks noChangeArrowheads="1"/>
          </p:cNvSpPr>
          <p:nvPr/>
        </p:nvSpPr>
        <p:spPr bwMode="auto">
          <a:xfrm>
            <a:off x="4208463" y="47132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78" name="Rectangle 46" descr="Wide upward diagonal"/>
          <p:cNvSpPr>
            <a:spLocks noChangeArrowheads="1"/>
          </p:cNvSpPr>
          <p:nvPr/>
        </p:nvSpPr>
        <p:spPr bwMode="auto">
          <a:xfrm>
            <a:off x="4749800" y="47132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79" name="Rectangle 47" descr="Wide upward diagonal"/>
          <p:cNvSpPr>
            <a:spLocks noChangeArrowheads="1"/>
          </p:cNvSpPr>
          <p:nvPr/>
        </p:nvSpPr>
        <p:spPr bwMode="auto">
          <a:xfrm>
            <a:off x="5054600" y="47132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80" name="Line 48"/>
          <p:cNvSpPr>
            <a:spLocks noChangeShapeType="1"/>
          </p:cNvSpPr>
          <p:nvPr/>
        </p:nvSpPr>
        <p:spPr bwMode="auto">
          <a:xfrm>
            <a:off x="3859213" y="1450975"/>
            <a:ext cx="6334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81" name="Text Box 49"/>
          <p:cNvSpPr txBox="1">
            <a:spLocks noChangeArrowheads="1"/>
          </p:cNvSpPr>
          <p:nvPr/>
        </p:nvSpPr>
        <p:spPr bwMode="auto">
          <a:xfrm>
            <a:off x="3857625" y="939800"/>
            <a:ext cx="1428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 i="1"/>
              <a:t>Issue width</a:t>
            </a:r>
          </a:p>
        </p:txBody>
      </p:sp>
      <p:sp>
        <p:nvSpPr>
          <p:cNvPr id="1426482" name="Line 50"/>
          <p:cNvSpPr>
            <a:spLocks noChangeShapeType="1"/>
          </p:cNvSpPr>
          <p:nvPr/>
        </p:nvSpPr>
        <p:spPr bwMode="auto">
          <a:xfrm>
            <a:off x="3446463" y="2579688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83" name="Text Box 51"/>
          <p:cNvSpPr txBox="1">
            <a:spLocks noChangeArrowheads="1"/>
          </p:cNvSpPr>
          <p:nvPr/>
        </p:nvSpPr>
        <p:spPr bwMode="auto">
          <a:xfrm>
            <a:off x="2668588" y="3149600"/>
            <a:ext cx="7175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 i="1"/>
              <a:t>Time</a:t>
            </a:r>
          </a:p>
        </p:txBody>
      </p:sp>
      <p:sp>
        <p:nvSpPr>
          <p:cNvPr id="1426484" name="Line 52"/>
          <p:cNvSpPr>
            <a:spLocks noChangeShapeType="1"/>
          </p:cNvSpPr>
          <p:nvPr/>
        </p:nvSpPr>
        <p:spPr bwMode="auto">
          <a:xfrm>
            <a:off x="4757738" y="1433513"/>
            <a:ext cx="6334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490538"/>
            <a:ext cx="8648700" cy="609600"/>
          </a:xfrm>
        </p:spPr>
        <p:txBody>
          <a:bodyPr/>
          <a:lstStyle/>
          <a:p>
            <a:r>
              <a:rPr lang="en-US"/>
              <a:t>Ideal Superscalar Multithreading </a:t>
            </a:r>
            <a:br>
              <a:rPr lang="en-US"/>
            </a:br>
            <a:r>
              <a:rPr lang="en-US" sz="1800"/>
              <a:t>[Tullsen, Eggers, Levy, UW, 1995]</a:t>
            </a:r>
          </a:p>
        </p:txBody>
      </p:sp>
      <p:sp>
        <p:nvSpPr>
          <p:cNvPr id="1428483" name="Rectangle 3"/>
          <p:cNvSpPr>
            <a:spLocks noGrp="1" noChangeArrowheads="1"/>
          </p:cNvSpPr>
          <p:nvPr>
            <p:ph idx="1"/>
          </p:nvPr>
        </p:nvSpPr>
        <p:spPr>
          <a:xfrm>
            <a:off x="647700" y="5715000"/>
            <a:ext cx="7848600" cy="838200"/>
          </a:xfrm>
          <a:noFill/>
          <a:ln/>
        </p:spPr>
        <p:txBody>
          <a:bodyPr/>
          <a:lstStyle/>
          <a:p>
            <a:r>
              <a:rPr lang="en-US"/>
              <a:t>Interleave multiple threads to multiple issue slots with no restrictions</a:t>
            </a:r>
          </a:p>
        </p:txBody>
      </p:sp>
      <p:sp>
        <p:nvSpPr>
          <p:cNvPr id="5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8D33-9A10-3E45-A92C-130ECC3BA45F}" type="slidenum">
              <a:rPr lang="en-US"/>
              <a:pPr/>
              <a:t>24</a:t>
            </a:fld>
            <a:endParaRPr lang="en-US" b="0">
              <a:solidFill>
                <a:srgbClr val="FBBA03"/>
              </a:solidFill>
            </a:endParaRPr>
          </a:p>
        </p:txBody>
      </p:sp>
      <p:grpSp>
        <p:nvGrpSpPr>
          <p:cNvPr id="1428484" name="Group 4"/>
          <p:cNvGrpSpPr>
            <a:grpSpLocks/>
          </p:cNvGrpSpPr>
          <p:nvPr/>
        </p:nvGrpSpPr>
        <p:grpSpPr bwMode="auto">
          <a:xfrm>
            <a:off x="2498725" y="1255713"/>
            <a:ext cx="2571750" cy="4078287"/>
            <a:chOff x="1574" y="791"/>
            <a:chExt cx="1620" cy="2569"/>
          </a:xfrm>
        </p:grpSpPr>
        <p:grpSp>
          <p:nvGrpSpPr>
            <p:cNvPr id="1428485" name="Group 5"/>
            <p:cNvGrpSpPr>
              <a:grpSpLocks/>
            </p:cNvGrpSpPr>
            <p:nvPr/>
          </p:nvGrpSpPr>
          <p:grpSpPr bwMode="auto">
            <a:xfrm>
              <a:off x="2352" y="1248"/>
              <a:ext cx="768" cy="2112"/>
              <a:chOff x="2352" y="1248"/>
              <a:chExt cx="768" cy="2112"/>
            </a:xfrm>
          </p:grpSpPr>
          <p:sp>
            <p:nvSpPr>
              <p:cNvPr id="1428486" name="Rectangle 6" descr="Solid diamond"/>
              <p:cNvSpPr>
                <a:spLocks noChangeArrowheads="1"/>
              </p:cNvSpPr>
              <p:nvPr/>
            </p:nvSpPr>
            <p:spPr bwMode="auto">
              <a:xfrm>
                <a:off x="2352" y="124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487" name="Rectangle 7" descr="Solid diamond"/>
              <p:cNvSpPr>
                <a:spLocks noChangeArrowheads="1"/>
              </p:cNvSpPr>
              <p:nvPr/>
            </p:nvSpPr>
            <p:spPr bwMode="auto">
              <a:xfrm>
                <a:off x="2544" y="124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488" name="Rectangle 8" descr="Solid diamond"/>
              <p:cNvSpPr>
                <a:spLocks noChangeArrowheads="1"/>
              </p:cNvSpPr>
              <p:nvPr/>
            </p:nvSpPr>
            <p:spPr bwMode="auto">
              <a:xfrm>
                <a:off x="2736" y="124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489" name="Rectangle 9"/>
              <p:cNvSpPr>
                <a:spLocks noChangeArrowheads="1"/>
              </p:cNvSpPr>
              <p:nvPr/>
            </p:nvSpPr>
            <p:spPr bwMode="auto">
              <a:xfrm>
                <a:off x="2928" y="1248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490" name="Rectangle 10"/>
              <p:cNvSpPr>
                <a:spLocks noChangeArrowheads="1"/>
              </p:cNvSpPr>
              <p:nvPr/>
            </p:nvSpPr>
            <p:spPr bwMode="auto">
              <a:xfrm>
                <a:off x="2352" y="1440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491" name="Rectangle 11" descr="Dark horizontal"/>
              <p:cNvSpPr>
                <a:spLocks noChangeArrowheads="1"/>
              </p:cNvSpPr>
              <p:nvPr/>
            </p:nvSpPr>
            <p:spPr bwMode="auto">
              <a:xfrm>
                <a:off x="2544" y="1440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492" name="Rectangle 12" descr="Solid diamond"/>
              <p:cNvSpPr>
                <a:spLocks noChangeArrowheads="1"/>
              </p:cNvSpPr>
              <p:nvPr/>
            </p:nvSpPr>
            <p:spPr bwMode="auto">
              <a:xfrm>
                <a:off x="2736" y="1440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493" name="Rectangle 13"/>
              <p:cNvSpPr>
                <a:spLocks noChangeArrowheads="1"/>
              </p:cNvSpPr>
              <p:nvPr/>
            </p:nvSpPr>
            <p:spPr bwMode="auto">
              <a:xfrm>
                <a:off x="2928" y="1440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494" name="Rectangle 14"/>
              <p:cNvSpPr>
                <a:spLocks noChangeArrowheads="1"/>
              </p:cNvSpPr>
              <p:nvPr/>
            </p:nvSpPr>
            <p:spPr bwMode="auto">
              <a:xfrm>
                <a:off x="2352" y="1632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495" name="Rectangle 15" descr="Wide upward diagonal"/>
              <p:cNvSpPr>
                <a:spLocks noChangeArrowheads="1"/>
              </p:cNvSpPr>
              <p:nvPr/>
            </p:nvSpPr>
            <p:spPr bwMode="auto">
              <a:xfrm>
                <a:off x="2544" y="1632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496" name="Rectangle 16" descr="Wide upward diagonal"/>
              <p:cNvSpPr>
                <a:spLocks noChangeArrowheads="1"/>
              </p:cNvSpPr>
              <p:nvPr/>
            </p:nvSpPr>
            <p:spPr bwMode="auto">
              <a:xfrm>
                <a:off x="2736" y="1632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497" name="Rectangle 17" descr="Solid diamond"/>
              <p:cNvSpPr>
                <a:spLocks noChangeArrowheads="1"/>
              </p:cNvSpPr>
              <p:nvPr/>
            </p:nvSpPr>
            <p:spPr bwMode="auto">
              <a:xfrm>
                <a:off x="2928" y="1632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498" name="Rectangle 18" descr="Dark horizontal"/>
              <p:cNvSpPr>
                <a:spLocks noChangeArrowheads="1"/>
              </p:cNvSpPr>
              <p:nvPr/>
            </p:nvSpPr>
            <p:spPr bwMode="auto">
              <a:xfrm>
                <a:off x="2352" y="1824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499" name="Rectangle 19" descr="Dark horizontal"/>
              <p:cNvSpPr>
                <a:spLocks noChangeArrowheads="1"/>
              </p:cNvSpPr>
              <p:nvPr/>
            </p:nvSpPr>
            <p:spPr bwMode="auto">
              <a:xfrm>
                <a:off x="2544" y="1824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500" name="Rectangle 20" descr="Wide upward diagonal"/>
              <p:cNvSpPr>
                <a:spLocks noChangeArrowheads="1"/>
              </p:cNvSpPr>
              <p:nvPr/>
            </p:nvSpPr>
            <p:spPr bwMode="auto">
              <a:xfrm>
                <a:off x="2736" y="1824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501" name="Rectangle 21" descr="Dark horizontal"/>
              <p:cNvSpPr>
                <a:spLocks noChangeArrowheads="1"/>
              </p:cNvSpPr>
              <p:nvPr/>
            </p:nvSpPr>
            <p:spPr bwMode="auto">
              <a:xfrm>
                <a:off x="2928" y="1824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502" name="Rectangle 22" descr="Dark horizontal"/>
              <p:cNvSpPr>
                <a:spLocks noChangeArrowheads="1"/>
              </p:cNvSpPr>
              <p:nvPr/>
            </p:nvSpPr>
            <p:spPr bwMode="auto">
              <a:xfrm>
                <a:off x="2352" y="2016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503" name="Rectangle 23" descr="Solid diamond"/>
              <p:cNvSpPr>
                <a:spLocks noChangeArrowheads="1"/>
              </p:cNvSpPr>
              <p:nvPr/>
            </p:nvSpPr>
            <p:spPr bwMode="auto">
              <a:xfrm>
                <a:off x="2544" y="201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504" name="Rectangle 24" descr="Solid diamond"/>
              <p:cNvSpPr>
                <a:spLocks noChangeArrowheads="1"/>
              </p:cNvSpPr>
              <p:nvPr/>
            </p:nvSpPr>
            <p:spPr bwMode="auto">
              <a:xfrm>
                <a:off x="2736" y="201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505" name="Rectangle 25" descr="Wide upward diagonal"/>
              <p:cNvSpPr>
                <a:spLocks noChangeArrowheads="1"/>
              </p:cNvSpPr>
              <p:nvPr/>
            </p:nvSpPr>
            <p:spPr bwMode="auto">
              <a:xfrm>
                <a:off x="2928" y="2016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506" name="Rectangle 26"/>
              <p:cNvSpPr>
                <a:spLocks noChangeArrowheads="1"/>
              </p:cNvSpPr>
              <p:nvPr/>
            </p:nvSpPr>
            <p:spPr bwMode="auto">
              <a:xfrm>
                <a:off x="2352" y="2208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507" name="Rectangle 27"/>
              <p:cNvSpPr>
                <a:spLocks noChangeArrowheads="1"/>
              </p:cNvSpPr>
              <p:nvPr/>
            </p:nvSpPr>
            <p:spPr bwMode="auto">
              <a:xfrm>
                <a:off x="2544" y="2208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508" name="Rectangle 28" descr="Solid diamond"/>
              <p:cNvSpPr>
                <a:spLocks noChangeArrowheads="1"/>
              </p:cNvSpPr>
              <p:nvPr/>
            </p:nvSpPr>
            <p:spPr bwMode="auto">
              <a:xfrm>
                <a:off x="2736" y="220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509" name="Rectangle 29" descr="Dark horizontal"/>
              <p:cNvSpPr>
                <a:spLocks noChangeArrowheads="1"/>
              </p:cNvSpPr>
              <p:nvPr/>
            </p:nvSpPr>
            <p:spPr bwMode="auto">
              <a:xfrm>
                <a:off x="2928" y="2208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510" name="Rectangle 30" descr="Wide upward diagonal"/>
              <p:cNvSpPr>
                <a:spLocks noChangeArrowheads="1"/>
              </p:cNvSpPr>
              <p:nvPr/>
            </p:nvSpPr>
            <p:spPr bwMode="auto">
              <a:xfrm>
                <a:off x="2352" y="2400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511" name="Rectangle 31" descr="Wide upward diagonal"/>
              <p:cNvSpPr>
                <a:spLocks noChangeArrowheads="1"/>
              </p:cNvSpPr>
              <p:nvPr/>
            </p:nvSpPr>
            <p:spPr bwMode="auto">
              <a:xfrm>
                <a:off x="2544" y="2400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512" name="Rectangle 32"/>
              <p:cNvSpPr>
                <a:spLocks noChangeArrowheads="1"/>
              </p:cNvSpPr>
              <p:nvPr/>
            </p:nvSpPr>
            <p:spPr bwMode="auto">
              <a:xfrm>
                <a:off x="2736" y="2400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513" name="Rectangle 33" descr="Dark horizontal"/>
              <p:cNvSpPr>
                <a:spLocks noChangeArrowheads="1"/>
              </p:cNvSpPr>
              <p:nvPr/>
            </p:nvSpPr>
            <p:spPr bwMode="auto">
              <a:xfrm>
                <a:off x="2928" y="2400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514" name="Rectangle 34" descr="Wide upward diagonal"/>
              <p:cNvSpPr>
                <a:spLocks noChangeArrowheads="1"/>
              </p:cNvSpPr>
              <p:nvPr/>
            </p:nvSpPr>
            <p:spPr bwMode="auto">
              <a:xfrm>
                <a:off x="2352" y="2592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515" name="Rectangle 35"/>
              <p:cNvSpPr>
                <a:spLocks noChangeArrowheads="1"/>
              </p:cNvSpPr>
              <p:nvPr/>
            </p:nvSpPr>
            <p:spPr bwMode="auto">
              <a:xfrm>
                <a:off x="2544" y="2592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516" name="Rectangle 36" descr="Solid diamond"/>
              <p:cNvSpPr>
                <a:spLocks noChangeArrowheads="1"/>
              </p:cNvSpPr>
              <p:nvPr/>
            </p:nvSpPr>
            <p:spPr bwMode="auto">
              <a:xfrm>
                <a:off x="2736" y="2592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517" name="Rectangle 37" descr="Dark horizontal"/>
              <p:cNvSpPr>
                <a:spLocks noChangeArrowheads="1"/>
              </p:cNvSpPr>
              <p:nvPr/>
            </p:nvSpPr>
            <p:spPr bwMode="auto">
              <a:xfrm>
                <a:off x="2928" y="2592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518" name="Rectangle 38" descr="Solid diamond"/>
              <p:cNvSpPr>
                <a:spLocks noChangeArrowheads="1"/>
              </p:cNvSpPr>
              <p:nvPr/>
            </p:nvSpPr>
            <p:spPr bwMode="auto">
              <a:xfrm>
                <a:off x="2352" y="2784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519" name="Rectangle 39" descr="Solid diamond"/>
              <p:cNvSpPr>
                <a:spLocks noChangeArrowheads="1"/>
              </p:cNvSpPr>
              <p:nvPr/>
            </p:nvSpPr>
            <p:spPr bwMode="auto">
              <a:xfrm>
                <a:off x="2544" y="2784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520" name="Rectangle 40"/>
              <p:cNvSpPr>
                <a:spLocks noChangeArrowheads="1"/>
              </p:cNvSpPr>
              <p:nvPr/>
            </p:nvSpPr>
            <p:spPr bwMode="auto">
              <a:xfrm>
                <a:off x="2736" y="2784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521" name="Rectangle 41"/>
              <p:cNvSpPr>
                <a:spLocks noChangeArrowheads="1"/>
              </p:cNvSpPr>
              <p:nvPr/>
            </p:nvSpPr>
            <p:spPr bwMode="auto">
              <a:xfrm>
                <a:off x="2928" y="2784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522" name="Rectangle 42" descr="Solid diamond"/>
              <p:cNvSpPr>
                <a:spLocks noChangeArrowheads="1"/>
              </p:cNvSpPr>
              <p:nvPr/>
            </p:nvSpPr>
            <p:spPr bwMode="auto">
              <a:xfrm>
                <a:off x="2352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523" name="Rectangle 43" descr="Solid diamond"/>
              <p:cNvSpPr>
                <a:spLocks noChangeArrowheads="1"/>
              </p:cNvSpPr>
              <p:nvPr/>
            </p:nvSpPr>
            <p:spPr bwMode="auto">
              <a:xfrm>
                <a:off x="2544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524" name="Rectangle 44" descr="Solid diamond"/>
              <p:cNvSpPr>
                <a:spLocks noChangeArrowheads="1"/>
              </p:cNvSpPr>
              <p:nvPr/>
            </p:nvSpPr>
            <p:spPr bwMode="auto">
              <a:xfrm>
                <a:off x="2736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525" name="Rectangle 45" descr="Solid diamond"/>
              <p:cNvSpPr>
                <a:spLocks noChangeArrowheads="1"/>
              </p:cNvSpPr>
              <p:nvPr/>
            </p:nvSpPr>
            <p:spPr bwMode="auto">
              <a:xfrm>
                <a:off x="2928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526" name="Rectangle 46" descr="Dark horizontal"/>
              <p:cNvSpPr>
                <a:spLocks noChangeArrowheads="1"/>
              </p:cNvSpPr>
              <p:nvPr/>
            </p:nvSpPr>
            <p:spPr bwMode="auto">
              <a:xfrm>
                <a:off x="2352" y="3168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527" name="Rectangle 47"/>
              <p:cNvSpPr>
                <a:spLocks noChangeArrowheads="1"/>
              </p:cNvSpPr>
              <p:nvPr/>
            </p:nvSpPr>
            <p:spPr bwMode="auto">
              <a:xfrm>
                <a:off x="2544" y="3168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528" name="Rectangle 48" descr="Wide upward diagonal"/>
              <p:cNvSpPr>
                <a:spLocks noChangeArrowheads="1"/>
              </p:cNvSpPr>
              <p:nvPr/>
            </p:nvSpPr>
            <p:spPr bwMode="auto">
              <a:xfrm>
                <a:off x="2736" y="3168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529" name="Rectangle 49" descr="Wide upward diagonal"/>
              <p:cNvSpPr>
                <a:spLocks noChangeArrowheads="1"/>
              </p:cNvSpPr>
              <p:nvPr/>
            </p:nvSpPr>
            <p:spPr bwMode="auto">
              <a:xfrm>
                <a:off x="2928" y="3168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28530" name="Line 50"/>
            <p:cNvSpPr>
              <a:spLocks noChangeShapeType="1"/>
            </p:cNvSpPr>
            <p:nvPr/>
          </p:nvSpPr>
          <p:spPr bwMode="auto">
            <a:xfrm>
              <a:off x="2352" y="1056"/>
              <a:ext cx="7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8531" name="Text Box 51"/>
            <p:cNvSpPr txBox="1">
              <a:spLocks noChangeArrowheads="1"/>
            </p:cNvSpPr>
            <p:nvPr/>
          </p:nvSpPr>
          <p:spPr bwMode="auto">
            <a:xfrm>
              <a:off x="2294" y="791"/>
              <a:ext cx="900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800" b="1" i="1"/>
                <a:t>Issue width</a:t>
              </a:r>
            </a:p>
          </p:txBody>
        </p:sp>
        <p:sp>
          <p:nvSpPr>
            <p:cNvPr id="1428532" name="Line 52"/>
            <p:cNvSpPr>
              <a:spLocks noChangeShapeType="1"/>
            </p:cNvSpPr>
            <p:nvPr/>
          </p:nvSpPr>
          <p:spPr bwMode="auto">
            <a:xfrm>
              <a:off x="2064" y="1824"/>
              <a:ext cx="0" cy="9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8533" name="Text Box 53"/>
            <p:cNvSpPr txBox="1">
              <a:spLocks noChangeArrowheads="1"/>
            </p:cNvSpPr>
            <p:nvPr/>
          </p:nvSpPr>
          <p:spPr bwMode="auto">
            <a:xfrm>
              <a:off x="1574" y="2183"/>
              <a:ext cx="452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800" b="1" i="1"/>
                <a:t>Time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63563" y="382588"/>
            <a:ext cx="8121650" cy="1143000"/>
          </a:xfrm>
        </p:spPr>
        <p:txBody>
          <a:bodyPr/>
          <a:lstStyle/>
          <a:p>
            <a:r>
              <a:rPr lang="en-US" sz="2800"/>
              <a:t>O-o-O Simultaneous Multithreading</a:t>
            </a:r>
            <a:br>
              <a:rPr lang="en-US" sz="2800"/>
            </a:br>
            <a:r>
              <a:rPr lang="en-US" sz="1800"/>
              <a:t>[Tullsen, Eggers, Emer, Levy, Stamm, Lo, DEC/UW, 1996]</a:t>
            </a:r>
            <a:br>
              <a:rPr lang="en-US" sz="1800"/>
            </a:br>
            <a:endParaRPr lang="en-US" sz="1800"/>
          </a:p>
        </p:txBody>
      </p:sp>
      <p:sp>
        <p:nvSpPr>
          <p:cNvPr id="143053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8138"/>
            <a:ext cx="7924800" cy="4346575"/>
          </a:xfrm>
          <a:ln/>
        </p:spPr>
        <p:txBody>
          <a:bodyPr lIns="82058" tIns="41029" rIns="82058" bIns="41029"/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/>
              <a:t>Add multiple contexts and fetch engines and allow instructions fetched from different threads to issue simultaneously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/>
              <a:t>Utilize wide out-of-order superscalar processor issue queue to find instructions to issue from multiple threads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/>
              <a:t>OOO instruction window already has most of the circuitry required to schedule from multiple threads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/>
              <a:t>Any single thread can utilize whole machine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DE56-57CE-884D-BBAB-B794F3CC8E82}" type="slidenum">
              <a:rPr lang="en-US"/>
              <a:pPr/>
              <a:t>25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229600" cy="731838"/>
          </a:xfrm>
          <a:noFill/>
        </p:spPr>
        <p:txBody>
          <a:bodyPr/>
          <a:lstStyle/>
          <a:p>
            <a:pPr marL="25400">
              <a:tabLst>
                <a:tab pos="317500" algn="l"/>
                <a:tab pos="1231900" algn="l"/>
                <a:tab pos="2146300" algn="l"/>
                <a:tab pos="3060700" algn="l"/>
                <a:tab pos="3975100" algn="l"/>
                <a:tab pos="4889500" algn="l"/>
                <a:tab pos="5803900" algn="l"/>
              </a:tabLst>
            </a:pPr>
            <a:r>
              <a:rPr lang="en-US"/>
              <a:t>IBM Power 4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3E56-947A-5B40-94E8-A89FB06400A8}" type="slidenum">
              <a:rPr lang="en-US"/>
              <a:pPr/>
              <a:t>26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1432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18325" y="1117600"/>
            <a:ext cx="1973263" cy="20732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143258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638" y="3289300"/>
            <a:ext cx="8639175" cy="3263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grpSp>
        <p:nvGrpSpPr>
          <p:cNvPr id="1432581" name="Group 5"/>
          <p:cNvGrpSpPr>
            <a:grpSpLocks/>
          </p:cNvGrpSpPr>
          <p:nvPr/>
        </p:nvGrpSpPr>
        <p:grpSpPr bwMode="auto">
          <a:xfrm>
            <a:off x="365125" y="1208088"/>
            <a:ext cx="6367463" cy="2800350"/>
            <a:chOff x="147" y="511"/>
            <a:chExt cx="4456" cy="1960"/>
          </a:xfrm>
        </p:grpSpPr>
        <p:sp>
          <p:nvSpPr>
            <p:cNvPr id="1432582" name="Text Box 6"/>
            <p:cNvSpPr txBox="1">
              <a:spLocks noChangeArrowheads="1"/>
            </p:cNvSpPr>
            <p:nvPr/>
          </p:nvSpPr>
          <p:spPr bwMode="auto">
            <a:xfrm>
              <a:off x="147" y="511"/>
              <a:ext cx="4456" cy="1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l" defTabSz="822325" eaLnBrk="1" hangingPunct="1">
                <a:spcBef>
                  <a:spcPct val="0"/>
                </a:spcBef>
                <a:tabLst>
                  <a:tab pos="320675" algn="l"/>
                  <a:tab pos="639763" algn="l"/>
                  <a:tab pos="960438" algn="l"/>
                  <a:tab pos="1279525" algn="l"/>
                  <a:tab pos="1600200" algn="l"/>
                  <a:tab pos="1920875" algn="l"/>
                  <a:tab pos="2239963" algn="l"/>
                  <a:tab pos="2560638" algn="l"/>
                  <a:tab pos="2879725" algn="l"/>
                  <a:tab pos="3200400" algn="l"/>
                  <a:tab pos="3521075" algn="l"/>
                  <a:tab pos="3840163" algn="l"/>
                </a:tabLst>
              </a:pPr>
              <a:r>
                <a:rPr lang="en-US" sz="3200" b="1">
                  <a:latin typeface="Helvetica" charset="0"/>
                </a:rPr>
                <a:t>Single-threaded predecessor to Power 5.  8 execution units in</a:t>
              </a:r>
            </a:p>
            <a:p>
              <a:pPr algn="l" defTabSz="822325" eaLnBrk="1" hangingPunct="1">
                <a:spcBef>
                  <a:spcPct val="0"/>
                </a:spcBef>
                <a:tabLst>
                  <a:tab pos="320675" algn="l"/>
                  <a:tab pos="639763" algn="l"/>
                  <a:tab pos="960438" algn="l"/>
                  <a:tab pos="1279525" algn="l"/>
                  <a:tab pos="1600200" algn="l"/>
                  <a:tab pos="1920875" algn="l"/>
                  <a:tab pos="2239963" algn="l"/>
                  <a:tab pos="2560638" algn="l"/>
                  <a:tab pos="2879725" algn="l"/>
                  <a:tab pos="3200400" algn="l"/>
                  <a:tab pos="3521075" algn="l"/>
                  <a:tab pos="3840163" algn="l"/>
                </a:tabLst>
              </a:pPr>
              <a:r>
                <a:rPr lang="en-US" sz="3200" b="1">
                  <a:latin typeface="Helvetica" charset="0"/>
                </a:rPr>
                <a:t>out-of-order engine, each may</a:t>
              </a:r>
            </a:p>
            <a:p>
              <a:pPr algn="l" defTabSz="822325" eaLnBrk="1" hangingPunct="1">
                <a:spcBef>
                  <a:spcPct val="0"/>
                </a:spcBef>
                <a:tabLst>
                  <a:tab pos="320675" algn="l"/>
                  <a:tab pos="639763" algn="l"/>
                  <a:tab pos="960438" algn="l"/>
                  <a:tab pos="1279525" algn="l"/>
                  <a:tab pos="1600200" algn="l"/>
                  <a:tab pos="1920875" algn="l"/>
                  <a:tab pos="2239963" algn="l"/>
                  <a:tab pos="2560638" algn="l"/>
                  <a:tab pos="2879725" algn="l"/>
                  <a:tab pos="3200400" algn="l"/>
                  <a:tab pos="3521075" algn="l"/>
                  <a:tab pos="3840163" algn="l"/>
                </a:tabLst>
              </a:pPr>
              <a:r>
                <a:rPr lang="en-US" sz="3200" b="1">
                  <a:latin typeface="Helvetica" charset="0"/>
                </a:rPr>
                <a:t>issue an instruction each cycle.</a:t>
              </a:r>
            </a:p>
          </p:txBody>
        </p:sp>
        <p:sp>
          <p:nvSpPr>
            <p:cNvPr id="1432583" name="Line 7"/>
            <p:cNvSpPr>
              <a:spLocks noChangeShapeType="1"/>
            </p:cNvSpPr>
            <p:nvPr/>
          </p:nvSpPr>
          <p:spPr bwMode="auto">
            <a:xfrm>
              <a:off x="3147" y="1863"/>
              <a:ext cx="840" cy="60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stealth" w="med" len="med"/>
            </a:ln>
            <a:effectLst>
              <a:outerShdw blurRad="63500"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9D8FA-5D8F-0D4A-B340-C36A84F3D51E}" type="slidenum">
              <a:rPr lang="en-US"/>
              <a:pPr/>
              <a:t>27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1434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2700"/>
            <a:ext cx="8640763" cy="32654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14346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5438" y="3279775"/>
            <a:ext cx="8475662" cy="34591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434628" name="Text Box 4"/>
          <p:cNvSpPr txBox="1">
            <a:spLocks noChangeArrowheads="1"/>
          </p:cNvSpPr>
          <p:nvPr/>
        </p:nvSpPr>
        <p:spPr bwMode="auto">
          <a:xfrm>
            <a:off x="1443038" y="23813"/>
            <a:ext cx="1460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76199" dir="2700000" algn="ctr" rotWithShape="0">
              <a:schemeClr val="bg2">
                <a:alpha val="15999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l" defTabSz="822325" eaLnBrk="1" hangingPunct="1">
              <a:spcBef>
                <a:spcPct val="0"/>
              </a:spcBef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3000" b="1">
                <a:solidFill>
                  <a:srgbClr val="0000FF"/>
                </a:solidFill>
                <a:latin typeface="Marker Felt" charset="0"/>
              </a:rPr>
              <a:t>Power 4</a:t>
            </a:r>
          </a:p>
        </p:txBody>
      </p:sp>
      <p:sp>
        <p:nvSpPr>
          <p:cNvPr id="1434629" name="Text Box 5"/>
          <p:cNvSpPr txBox="1">
            <a:spLocks noChangeArrowheads="1"/>
          </p:cNvSpPr>
          <p:nvPr/>
        </p:nvSpPr>
        <p:spPr bwMode="auto">
          <a:xfrm>
            <a:off x="1889125" y="3281363"/>
            <a:ext cx="1460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76199" dir="2700000" algn="ctr" rotWithShape="0">
              <a:schemeClr val="bg2">
                <a:alpha val="15999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l" defTabSz="822325" eaLnBrk="1" hangingPunct="1">
              <a:spcBef>
                <a:spcPct val="0"/>
              </a:spcBef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3000" b="1">
                <a:solidFill>
                  <a:srgbClr val="0000FF"/>
                </a:solidFill>
                <a:latin typeface="Marker Felt" charset="0"/>
              </a:rPr>
              <a:t>Power 5</a:t>
            </a:r>
          </a:p>
        </p:txBody>
      </p:sp>
      <p:sp>
        <p:nvSpPr>
          <p:cNvPr id="1434630" name="Freeform 6"/>
          <p:cNvSpPr>
            <a:spLocks/>
          </p:cNvSpPr>
          <p:nvPr/>
        </p:nvSpPr>
        <p:spPr bwMode="auto">
          <a:xfrm>
            <a:off x="547688" y="4349750"/>
            <a:ext cx="727075" cy="725488"/>
          </a:xfrm>
          <a:custGeom>
            <a:avLst/>
            <a:gdLst/>
            <a:ahLst/>
            <a:cxnLst>
              <a:cxn ang="0">
                <a:pos x="7777" y="1334"/>
              </a:cxn>
              <a:cxn ang="0">
                <a:pos x="7777" y="7777"/>
              </a:cxn>
              <a:cxn ang="0">
                <a:pos x="1334" y="7777"/>
              </a:cxn>
              <a:cxn ang="0">
                <a:pos x="1334" y="1334"/>
              </a:cxn>
              <a:cxn ang="0">
                <a:pos x="7777" y="1334"/>
              </a:cxn>
              <a:cxn ang="0">
                <a:pos x="7777" y="1334"/>
              </a:cxn>
            </a:cxnLst>
            <a:rect l="0" t="0" r="r" b="b"/>
            <a:pathLst>
              <a:path w="9111" h="9111">
                <a:moveTo>
                  <a:pt x="7777" y="1334"/>
                </a:moveTo>
                <a:cubicBezTo>
                  <a:pt x="9556" y="3113"/>
                  <a:pt x="9556" y="5998"/>
                  <a:pt x="7777" y="7777"/>
                </a:cubicBezTo>
                <a:cubicBezTo>
                  <a:pt x="5998" y="9556"/>
                  <a:pt x="3113" y="9556"/>
                  <a:pt x="1334" y="7777"/>
                </a:cubicBezTo>
                <a:cubicBezTo>
                  <a:pt x="-445" y="5998"/>
                  <a:pt x="-445" y="3113"/>
                  <a:pt x="1334" y="1334"/>
                </a:cubicBezTo>
                <a:cubicBezTo>
                  <a:pt x="3113" y="-445"/>
                  <a:pt x="5998" y="-445"/>
                  <a:pt x="7777" y="1334"/>
                </a:cubicBezTo>
                <a:close/>
                <a:moveTo>
                  <a:pt x="7777" y="1334"/>
                </a:moveTo>
              </a:path>
            </a:pathLst>
          </a:custGeom>
          <a:noFill/>
          <a:ln w="38100">
            <a:solidFill>
              <a:srgbClr val="053DE8">
                <a:alpha val="54849"/>
              </a:srgbClr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31" name="Freeform 7"/>
          <p:cNvSpPr>
            <a:spLocks/>
          </p:cNvSpPr>
          <p:nvPr/>
        </p:nvSpPr>
        <p:spPr bwMode="auto">
          <a:xfrm>
            <a:off x="1450975" y="4897438"/>
            <a:ext cx="727075" cy="725487"/>
          </a:xfrm>
          <a:custGeom>
            <a:avLst/>
            <a:gdLst/>
            <a:ahLst/>
            <a:cxnLst>
              <a:cxn ang="0">
                <a:pos x="7777" y="1334"/>
              </a:cxn>
              <a:cxn ang="0">
                <a:pos x="7777" y="7777"/>
              </a:cxn>
              <a:cxn ang="0">
                <a:pos x="1334" y="7777"/>
              </a:cxn>
              <a:cxn ang="0">
                <a:pos x="1334" y="1334"/>
              </a:cxn>
              <a:cxn ang="0">
                <a:pos x="7777" y="1334"/>
              </a:cxn>
              <a:cxn ang="0">
                <a:pos x="7777" y="1334"/>
              </a:cxn>
            </a:cxnLst>
            <a:rect l="0" t="0" r="r" b="b"/>
            <a:pathLst>
              <a:path w="9111" h="9111">
                <a:moveTo>
                  <a:pt x="7777" y="1334"/>
                </a:moveTo>
                <a:cubicBezTo>
                  <a:pt x="9556" y="3113"/>
                  <a:pt x="9556" y="5998"/>
                  <a:pt x="7777" y="7777"/>
                </a:cubicBezTo>
                <a:cubicBezTo>
                  <a:pt x="5998" y="9556"/>
                  <a:pt x="3113" y="9556"/>
                  <a:pt x="1334" y="7777"/>
                </a:cubicBezTo>
                <a:cubicBezTo>
                  <a:pt x="-445" y="5998"/>
                  <a:pt x="-445" y="3113"/>
                  <a:pt x="1334" y="1334"/>
                </a:cubicBezTo>
                <a:cubicBezTo>
                  <a:pt x="3113" y="-445"/>
                  <a:pt x="5998" y="-445"/>
                  <a:pt x="7777" y="1334"/>
                </a:cubicBezTo>
                <a:close/>
                <a:moveTo>
                  <a:pt x="7777" y="1334"/>
                </a:moveTo>
              </a:path>
            </a:pathLst>
          </a:custGeom>
          <a:noFill/>
          <a:ln w="38100">
            <a:solidFill>
              <a:srgbClr val="053DE8">
                <a:alpha val="54849"/>
              </a:srgbClr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32" name="Line 8"/>
          <p:cNvSpPr>
            <a:spLocks noChangeShapeType="1"/>
          </p:cNvSpPr>
          <p:nvPr/>
        </p:nvSpPr>
        <p:spPr bwMode="auto">
          <a:xfrm rot="10800000" flipH="1">
            <a:off x="501650" y="5086350"/>
            <a:ext cx="285750" cy="46831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stealth" w="med" len="med"/>
          </a:ln>
          <a:effectLst>
            <a:outerShdw blurRad="63500" dist="76199" dir="2700000" algn="ctr" rotWithShape="0">
              <a:schemeClr val="bg2">
                <a:alpha val="75000"/>
              </a:scheme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33" name="Line 9"/>
          <p:cNvSpPr>
            <a:spLocks noChangeShapeType="1"/>
          </p:cNvSpPr>
          <p:nvPr/>
        </p:nvSpPr>
        <p:spPr bwMode="auto">
          <a:xfrm rot="10800000" flipH="1">
            <a:off x="479425" y="5372100"/>
            <a:ext cx="903288" cy="2063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stealth" w="med" len="med"/>
          </a:ln>
          <a:effectLst>
            <a:outerShdw blurRad="63500" dist="76199" dir="2700000" algn="ctr" rotWithShape="0">
              <a:schemeClr val="bg2">
                <a:alpha val="75000"/>
              </a:scheme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34" name="Freeform 10"/>
          <p:cNvSpPr>
            <a:spLocks/>
          </p:cNvSpPr>
          <p:nvPr/>
        </p:nvSpPr>
        <p:spPr bwMode="auto">
          <a:xfrm>
            <a:off x="8058150" y="4510088"/>
            <a:ext cx="725488" cy="725487"/>
          </a:xfrm>
          <a:custGeom>
            <a:avLst/>
            <a:gdLst/>
            <a:ahLst/>
            <a:cxnLst>
              <a:cxn ang="0">
                <a:pos x="7777" y="1334"/>
              </a:cxn>
              <a:cxn ang="0">
                <a:pos x="7777" y="7777"/>
              </a:cxn>
              <a:cxn ang="0">
                <a:pos x="1334" y="7777"/>
              </a:cxn>
              <a:cxn ang="0">
                <a:pos x="1334" y="1334"/>
              </a:cxn>
              <a:cxn ang="0">
                <a:pos x="7777" y="1334"/>
              </a:cxn>
              <a:cxn ang="0">
                <a:pos x="7777" y="1334"/>
              </a:cxn>
            </a:cxnLst>
            <a:rect l="0" t="0" r="r" b="b"/>
            <a:pathLst>
              <a:path w="9111" h="9111">
                <a:moveTo>
                  <a:pt x="7777" y="1334"/>
                </a:moveTo>
                <a:cubicBezTo>
                  <a:pt x="9556" y="3113"/>
                  <a:pt x="9556" y="5998"/>
                  <a:pt x="7777" y="7777"/>
                </a:cubicBezTo>
                <a:cubicBezTo>
                  <a:pt x="5998" y="9556"/>
                  <a:pt x="3113" y="9556"/>
                  <a:pt x="1334" y="7777"/>
                </a:cubicBezTo>
                <a:cubicBezTo>
                  <a:pt x="-445" y="5998"/>
                  <a:pt x="-445" y="3113"/>
                  <a:pt x="1334" y="1334"/>
                </a:cubicBezTo>
                <a:cubicBezTo>
                  <a:pt x="3113" y="-445"/>
                  <a:pt x="5998" y="-445"/>
                  <a:pt x="7777" y="1334"/>
                </a:cubicBezTo>
                <a:close/>
                <a:moveTo>
                  <a:pt x="7777" y="1334"/>
                </a:moveTo>
              </a:path>
            </a:pathLst>
          </a:custGeom>
          <a:noFill/>
          <a:ln w="38100">
            <a:solidFill>
              <a:srgbClr val="053DE8">
                <a:alpha val="54849"/>
              </a:srgbClr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35" name="Line 11"/>
          <p:cNvSpPr>
            <a:spLocks noChangeShapeType="1"/>
          </p:cNvSpPr>
          <p:nvPr/>
        </p:nvSpPr>
        <p:spPr bwMode="auto">
          <a:xfrm>
            <a:off x="8401050" y="4000500"/>
            <a:ext cx="0" cy="46831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stealth" w="med" len="med"/>
          </a:ln>
          <a:effectLst>
            <a:outerShdw blurRad="63500" dist="76199" dir="2700000" algn="ctr" rotWithShape="0">
              <a:schemeClr val="bg2">
                <a:alpha val="75000"/>
              </a:scheme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36" name="Text Box 12"/>
          <p:cNvSpPr txBox="1">
            <a:spLocks noChangeArrowheads="1"/>
          </p:cNvSpPr>
          <p:nvPr/>
        </p:nvSpPr>
        <p:spPr bwMode="auto">
          <a:xfrm>
            <a:off x="381000" y="5638800"/>
            <a:ext cx="2951163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 dirty="0">
                <a:solidFill>
                  <a:srgbClr val="0000FF"/>
                </a:solidFill>
              </a:rPr>
              <a:t>2 fetch (PC),</a:t>
            </a:r>
            <a:br>
              <a:rPr lang="en-US" sz="2800" b="1" dirty="0">
                <a:solidFill>
                  <a:srgbClr val="0000FF"/>
                </a:solidFill>
              </a:rPr>
            </a:br>
            <a:r>
              <a:rPr lang="en-US" sz="2800" b="1" dirty="0">
                <a:solidFill>
                  <a:srgbClr val="0000FF"/>
                </a:solidFill>
              </a:rPr>
              <a:t>2 initial decodes</a:t>
            </a:r>
          </a:p>
        </p:txBody>
      </p:sp>
      <p:sp>
        <p:nvSpPr>
          <p:cNvPr id="1434637" name="Text Box 13"/>
          <p:cNvSpPr txBox="1">
            <a:spLocks noChangeArrowheads="1"/>
          </p:cNvSpPr>
          <p:nvPr/>
        </p:nvSpPr>
        <p:spPr bwMode="auto">
          <a:xfrm>
            <a:off x="7162800" y="2971800"/>
            <a:ext cx="2225675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>
                <a:solidFill>
                  <a:srgbClr val="0000FF"/>
                </a:solidFill>
              </a:rPr>
              <a:t>2 commits (architected register sets)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87363"/>
            <a:ext cx="7510463" cy="731837"/>
          </a:xfrm>
          <a:noFill/>
        </p:spPr>
        <p:txBody>
          <a:bodyPr/>
          <a:lstStyle/>
          <a:p>
            <a:pPr marL="25400">
              <a:tabLst>
                <a:tab pos="317500" algn="l"/>
                <a:tab pos="1231900" algn="l"/>
                <a:tab pos="2146300" algn="l"/>
                <a:tab pos="3060700" algn="l"/>
                <a:tab pos="3975100" algn="l"/>
                <a:tab pos="4889500" algn="l"/>
                <a:tab pos="5803900" algn="l"/>
              </a:tabLst>
            </a:pPr>
            <a:r>
              <a:rPr lang="en-US"/>
              <a:t>Power 5 data flow ...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E1CB-079D-7141-A023-2A53DA86C0FA}" type="slidenum">
              <a:rPr lang="en-US"/>
              <a:pPr/>
              <a:t>28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1436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88" y="1474788"/>
            <a:ext cx="9036050" cy="3478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436676" name="Text Box 4"/>
          <p:cNvSpPr txBox="1">
            <a:spLocks noChangeArrowheads="1"/>
          </p:cNvSpPr>
          <p:nvPr/>
        </p:nvSpPr>
        <p:spPr bwMode="auto">
          <a:xfrm>
            <a:off x="304800" y="5181600"/>
            <a:ext cx="8474075" cy="1373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/>
              <a:t>Why only 2 threads? With 4, one of the shared resources (physical registers, cache, memory bandwidth) would be prone to bottleneck </a:t>
            </a:r>
          </a:p>
        </p:txBody>
      </p:sp>
      <p:pic>
        <p:nvPicPr>
          <p:cNvPr id="14366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0"/>
            <a:ext cx="2667000" cy="1771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08025" y="482600"/>
            <a:ext cx="7292975" cy="736600"/>
          </a:xfrm>
        </p:spPr>
        <p:txBody>
          <a:bodyPr/>
          <a:lstStyle/>
          <a:p>
            <a:r>
              <a:rPr lang="en-US" dirty="0"/>
              <a:t>Changes </a:t>
            </a:r>
            <a:r>
              <a:rPr lang="en-US" dirty="0" smtClean="0"/>
              <a:t>in </a:t>
            </a:r>
            <a:r>
              <a:rPr lang="en-US" dirty="0"/>
              <a:t>Power 5 to support SMT</a:t>
            </a:r>
          </a:p>
        </p:txBody>
      </p:sp>
      <p:sp>
        <p:nvSpPr>
          <p:cNvPr id="143872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93800"/>
            <a:ext cx="8610600" cy="4927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Increased </a:t>
            </a:r>
            <a:r>
              <a:rPr lang="en-US" dirty="0" err="1"/>
              <a:t>associativity</a:t>
            </a:r>
            <a:r>
              <a:rPr lang="en-US" dirty="0"/>
              <a:t> of L1 instruction cache and the instruction address translation buffers </a:t>
            </a:r>
          </a:p>
          <a:p>
            <a:pPr>
              <a:lnSpc>
                <a:spcPct val="80000"/>
              </a:lnSpc>
            </a:pPr>
            <a:r>
              <a:rPr lang="en-US" dirty="0"/>
              <a:t>Added </a:t>
            </a:r>
            <a:r>
              <a:rPr lang="en-US" dirty="0" smtClean="0"/>
              <a:t>per-thread </a:t>
            </a:r>
            <a:r>
              <a:rPr lang="en-US" dirty="0"/>
              <a:t>load and store queues </a:t>
            </a:r>
          </a:p>
          <a:p>
            <a:pPr>
              <a:lnSpc>
                <a:spcPct val="80000"/>
              </a:lnSpc>
            </a:pPr>
            <a:r>
              <a:rPr lang="en-US" dirty="0"/>
              <a:t>Increased size of the L2 (1.92 vs. 1.44 MB) and L3 caches</a:t>
            </a:r>
          </a:p>
          <a:p>
            <a:pPr>
              <a:lnSpc>
                <a:spcPct val="80000"/>
              </a:lnSpc>
            </a:pPr>
            <a:r>
              <a:rPr lang="en-US" dirty="0"/>
              <a:t>Added separate instruction </a:t>
            </a:r>
            <a:r>
              <a:rPr lang="en-US" dirty="0" err="1"/>
              <a:t>prefetch</a:t>
            </a:r>
            <a:r>
              <a:rPr lang="en-US" dirty="0"/>
              <a:t> and buffering per thread</a:t>
            </a:r>
          </a:p>
          <a:p>
            <a:pPr>
              <a:lnSpc>
                <a:spcPct val="80000"/>
              </a:lnSpc>
            </a:pPr>
            <a:r>
              <a:rPr lang="en-US" dirty="0"/>
              <a:t>Increased the number of virtual registers from 152 to 240</a:t>
            </a:r>
          </a:p>
          <a:p>
            <a:pPr>
              <a:lnSpc>
                <a:spcPct val="80000"/>
              </a:lnSpc>
            </a:pPr>
            <a:r>
              <a:rPr lang="en-US" dirty="0"/>
              <a:t>Increased the size of several issue queues</a:t>
            </a:r>
          </a:p>
          <a:p>
            <a:pPr>
              <a:lnSpc>
                <a:spcPct val="80000"/>
              </a:lnSpc>
            </a:pPr>
            <a:r>
              <a:rPr lang="en-US" dirty="0"/>
              <a:t>The Power5 core is about 24% larger than the Power4 core because of the addition of SMT support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7A43-A1DB-B843-9721-4CAC70051038}" type="slidenum">
              <a:rPr lang="en-US"/>
              <a:pPr/>
              <a:t>29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Multithreading</a:t>
            </a:r>
          </a:p>
        </p:txBody>
      </p:sp>
      <p:sp>
        <p:nvSpPr>
          <p:cNvPr id="13875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Difficult to continue to extract instruction-level parallelism (ILP</a:t>
            </a:r>
            <a:r>
              <a:rPr lang="en-US" dirty="0" smtClean="0"/>
              <a:t>) from </a:t>
            </a:r>
            <a:r>
              <a:rPr lang="en-US" dirty="0"/>
              <a:t>a single sequential thread of control</a:t>
            </a:r>
          </a:p>
          <a:p>
            <a:r>
              <a:rPr lang="en-US" dirty="0"/>
              <a:t>Many workloads can make use of thread-level parallelism (TLP)</a:t>
            </a:r>
          </a:p>
          <a:p>
            <a:pPr lvl="1"/>
            <a:r>
              <a:rPr lang="en-US" sz="2400" dirty="0"/>
              <a:t>TLP from multiprogramming (run independent sequential jobs)</a:t>
            </a:r>
          </a:p>
          <a:p>
            <a:pPr lvl="1"/>
            <a:r>
              <a:rPr lang="en-US" sz="2400" dirty="0"/>
              <a:t>TLP from multithreaded applications (run one job faster using parallel threads)</a:t>
            </a:r>
          </a:p>
          <a:p>
            <a:r>
              <a:rPr lang="en-US" dirty="0"/>
              <a:t>Multithreading uses TLP to improve utilization of a single processor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4C86-9611-4347-90EC-91373310E08A}" type="slidenum">
              <a:rPr lang="en-US"/>
              <a:pPr/>
              <a:t>3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0"/>
            <a:ext cx="7162800" cy="1143000"/>
          </a:xfrm>
        </p:spPr>
        <p:txBody>
          <a:bodyPr/>
          <a:lstStyle/>
          <a:p>
            <a:r>
              <a:rPr lang="en-US"/>
              <a:t>Pentium-4 Hyperthreading </a:t>
            </a:r>
            <a:r>
              <a:rPr lang="en-US" sz="2400"/>
              <a:t>(2002)</a:t>
            </a:r>
          </a:p>
        </p:txBody>
      </p:sp>
      <p:sp>
        <p:nvSpPr>
          <p:cNvPr id="1440771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1219200"/>
            <a:ext cx="8001000" cy="51054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First commercial SMT design (2-way SMT)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Hyperthreading == SMT</a:t>
            </a:r>
          </a:p>
          <a:p>
            <a:pPr>
              <a:lnSpc>
                <a:spcPct val="80000"/>
              </a:lnSpc>
            </a:pPr>
            <a:r>
              <a:rPr lang="en-US" sz="2000"/>
              <a:t>Logical processors share nearly all resources of the physical processor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Caches, execution units, branch predictors</a:t>
            </a:r>
          </a:p>
          <a:p>
            <a:pPr>
              <a:lnSpc>
                <a:spcPct val="80000"/>
              </a:lnSpc>
            </a:pPr>
            <a:r>
              <a:rPr lang="en-US" sz="2000"/>
              <a:t>Die area overhead of hyperthreading  ~ 5%</a:t>
            </a:r>
          </a:p>
          <a:p>
            <a:pPr>
              <a:lnSpc>
                <a:spcPct val="80000"/>
              </a:lnSpc>
            </a:pPr>
            <a:r>
              <a:rPr lang="en-US" sz="2000"/>
              <a:t>When one logical processor is stalled, the other can make progress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No logical processor can use all entries in queues when two threads are active</a:t>
            </a:r>
          </a:p>
          <a:p>
            <a:pPr>
              <a:lnSpc>
                <a:spcPct val="80000"/>
              </a:lnSpc>
            </a:pPr>
            <a:r>
              <a:rPr lang="en-US" sz="2000"/>
              <a:t>Processor running only one active software thread runs at approximately same speed with or without hyperthreading</a:t>
            </a:r>
          </a:p>
          <a:p>
            <a:pPr>
              <a:lnSpc>
                <a:spcPct val="80000"/>
              </a:lnSpc>
            </a:pPr>
            <a:r>
              <a:rPr lang="en-US" sz="2000"/>
              <a:t>Hyperthreading dropped on OoO P6 based followons  to Pentium-4 (Pentium-M, Core Duo, Core 2 Duo), until revived with Nehalem generation machines in 2008.</a:t>
            </a:r>
          </a:p>
          <a:p>
            <a:pPr>
              <a:lnSpc>
                <a:spcPct val="80000"/>
              </a:lnSpc>
            </a:pPr>
            <a:r>
              <a:rPr lang="en-US" sz="2000"/>
              <a:t>Intel Atom (in-order x86 core) has two-way vertical multithreading</a:t>
            </a:r>
          </a:p>
          <a:p>
            <a:pPr>
              <a:lnSpc>
                <a:spcPct val="80000"/>
              </a:lnSpc>
            </a:pPr>
            <a:endParaRPr lang="en-US" sz="2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58A10-039C-A44E-A6D8-375D185AFB88}" type="slidenum">
              <a:rPr lang="en-US"/>
              <a:pPr/>
              <a:t>30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82600"/>
            <a:ext cx="7292975" cy="736600"/>
          </a:xfrm>
        </p:spPr>
        <p:txBody>
          <a:bodyPr/>
          <a:lstStyle/>
          <a:p>
            <a:r>
              <a:rPr lang="en-US"/>
              <a:t>Initial Performance of SMT</a:t>
            </a:r>
          </a:p>
        </p:txBody>
      </p:sp>
      <p:sp>
        <p:nvSpPr>
          <p:cNvPr id="1448963" name="Rectangle 3"/>
          <p:cNvSpPr>
            <a:spLocks noGrp="1" noChangeArrowheads="1"/>
          </p:cNvSpPr>
          <p:nvPr>
            <p:ph idx="1"/>
          </p:nvPr>
        </p:nvSpPr>
        <p:spPr>
          <a:xfrm>
            <a:off x="698500" y="1193800"/>
            <a:ext cx="8064500" cy="4978400"/>
          </a:xfrm>
        </p:spPr>
        <p:txBody>
          <a:bodyPr/>
          <a:lstStyle/>
          <a:p>
            <a:r>
              <a:rPr lang="en-US" dirty="0"/>
              <a:t>Pentium 4 Extreme SMT yields 1.01 speedup for </a:t>
            </a:r>
            <a:r>
              <a:rPr lang="en-US" dirty="0" err="1"/>
              <a:t>SPECint_rate</a:t>
            </a:r>
            <a:r>
              <a:rPr lang="en-US" dirty="0"/>
              <a:t> benchmark and 1.07 for </a:t>
            </a:r>
            <a:r>
              <a:rPr lang="en-US" dirty="0" err="1"/>
              <a:t>SPECfp_rate</a:t>
            </a:r>
            <a:endParaRPr lang="en-US" dirty="0"/>
          </a:p>
          <a:p>
            <a:pPr lvl="1"/>
            <a:r>
              <a:rPr lang="en-US" dirty="0"/>
              <a:t>Pentium 4 is dual threaded SMT</a:t>
            </a:r>
          </a:p>
          <a:p>
            <a:pPr lvl="1"/>
            <a:r>
              <a:rPr lang="en-US" dirty="0" err="1"/>
              <a:t>SPECRate</a:t>
            </a:r>
            <a:r>
              <a:rPr lang="en-US" dirty="0"/>
              <a:t> requires that each SPEC benchmark be run against a vendor-selected number of copies of the same benchmark</a:t>
            </a:r>
          </a:p>
          <a:p>
            <a:r>
              <a:rPr lang="en-US" dirty="0"/>
              <a:t>Running on Pentium 4 each of 26 SPEC benchmarks paired with every other (26</a:t>
            </a:r>
            <a:r>
              <a:rPr lang="en-US" baseline="30000" dirty="0"/>
              <a:t>2</a:t>
            </a:r>
            <a:r>
              <a:rPr lang="en-US" dirty="0"/>
              <a:t> runs) speed-ups from 0.90 to 1.58; average was 1.20</a:t>
            </a:r>
          </a:p>
          <a:p>
            <a:r>
              <a:rPr lang="en-US" dirty="0"/>
              <a:t>Power 5, 8-processor server 1.23 faster for </a:t>
            </a:r>
            <a:r>
              <a:rPr lang="en-US" dirty="0" err="1"/>
              <a:t>SPECint_rate</a:t>
            </a:r>
            <a:r>
              <a:rPr lang="en-US" dirty="0"/>
              <a:t> with SMT, 1.16 faster for </a:t>
            </a:r>
            <a:r>
              <a:rPr lang="en-US" dirty="0" err="1"/>
              <a:t>SPECfp_rate</a:t>
            </a:r>
            <a:endParaRPr lang="en-US" dirty="0"/>
          </a:p>
          <a:p>
            <a:r>
              <a:rPr lang="en-US" dirty="0"/>
              <a:t>Power 5 running 2 copies of each app speedup between 0.89 and 1.41</a:t>
            </a:r>
          </a:p>
          <a:p>
            <a:pPr lvl="1"/>
            <a:r>
              <a:rPr lang="en-US" dirty="0"/>
              <a:t>Most gained some</a:t>
            </a:r>
          </a:p>
          <a:p>
            <a:pPr lvl="1"/>
            <a:r>
              <a:rPr lang="en-US" dirty="0" err="1"/>
              <a:t>Fl.Pt</a:t>
            </a:r>
            <a:r>
              <a:rPr lang="en-US" dirty="0"/>
              <a:t>. apps had most cache conflicts and least gains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9177-75A7-A045-A679-BF8B112ADC38}" type="slidenum">
              <a:rPr lang="en-US"/>
              <a:pPr/>
              <a:t>31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977900" y="33338"/>
            <a:ext cx="7162800" cy="1143000"/>
          </a:xfrm>
        </p:spPr>
        <p:txBody>
          <a:bodyPr/>
          <a:lstStyle/>
          <a:p>
            <a:r>
              <a:rPr lang="en-US"/>
              <a:t>SMT adaptation to parallelism type </a:t>
            </a:r>
          </a:p>
        </p:txBody>
      </p:sp>
      <p:sp>
        <p:nvSpPr>
          <p:cNvPr id="1446915" name="Rectangle 3"/>
          <p:cNvSpPr>
            <a:spLocks noGrp="1" noChangeArrowheads="1"/>
          </p:cNvSpPr>
          <p:nvPr>
            <p:ph idx="1"/>
          </p:nvPr>
        </p:nvSpPr>
        <p:spPr>
          <a:xfrm>
            <a:off x="585788" y="1101725"/>
            <a:ext cx="3922712" cy="1038225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en-US" sz="1800"/>
              <a:t>For regions with high thread level parallelism (TLP) entire machine width is shared by all threads</a:t>
            </a:r>
          </a:p>
        </p:txBody>
      </p:sp>
      <p:sp>
        <p:nvSpPr>
          <p:cNvPr id="10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E3EF-0903-4B49-9612-4631ECDEAE99}" type="slidenum">
              <a:rPr lang="en-US"/>
              <a:pPr/>
              <a:t>32</a:t>
            </a:fld>
            <a:endParaRPr lang="en-US" b="0">
              <a:solidFill>
                <a:srgbClr val="FBBA03"/>
              </a:solidFill>
            </a:endParaRPr>
          </a:p>
        </p:txBody>
      </p:sp>
      <p:grpSp>
        <p:nvGrpSpPr>
          <p:cNvPr id="1446916" name="Group 4"/>
          <p:cNvGrpSpPr>
            <a:grpSpLocks/>
          </p:cNvGrpSpPr>
          <p:nvPr/>
        </p:nvGrpSpPr>
        <p:grpSpPr bwMode="auto">
          <a:xfrm>
            <a:off x="546100" y="2112963"/>
            <a:ext cx="2571750" cy="4078287"/>
            <a:chOff x="1574" y="791"/>
            <a:chExt cx="1620" cy="2569"/>
          </a:xfrm>
        </p:grpSpPr>
        <p:grpSp>
          <p:nvGrpSpPr>
            <p:cNvPr id="1446917" name="Group 5"/>
            <p:cNvGrpSpPr>
              <a:grpSpLocks/>
            </p:cNvGrpSpPr>
            <p:nvPr/>
          </p:nvGrpSpPr>
          <p:grpSpPr bwMode="auto">
            <a:xfrm>
              <a:off x="2352" y="1248"/>
              <a:ext cx="768" cy="2112"/>
              <a:chOff x="2352" y="1248"/>
              <a:chExt cx="768" cy="2112"/>
            </a:xfrm>
          </p:grpSpPr>
          <p:sp>
            <p:nvSpPr>
              <p:cNvPr id="1446918" name="Rectangle 6" descr="Solid diamond"/>
              <p:cNvSpPr>
                <a:spLocks noChangeArrowheads="1"/>
              </p:cNvSpPr>
              <p:nvPr/>
            </p:nvSpPr>
            <p:spPr bwMode="auto">
              <a:xfrm>
                <a:off x="2352" y="124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19" name="Rectangle 7" descr="Solid diamond"/>
              <p:cNvSpPr>
                <a:spLocks noChangeArrowheads="1"/>
              </p:cNvSpPr>
              <p:nvPr/>
            </p:nvSpPr>
            <p:spPr bwMode="auto">
              <a:xfrm>
                <a:off x="2544" y="124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20" name="Rectangle 8" descr="Solid diamond"/>
              <p:cNvSpPr>
                <a:spLocks noChangeArrowheads="1"/>
              </p:cNvSpPr>
              <p:nvPr/>
            </p:nvSpPr>
            <p:spPr bwMode="auto">
              <a:xfrm>
                <a:off x="2736" y="124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21" name="Rectangle 9"/>
              <p:cNvSpPr>
                <a:spLocks noChangeArrowheads="1"/>
              </p:cNvSpPr>
              <p:nvPr/>
            </p:nvSpPr>
            <p:spPr bwMode="auto">
              <a:xfrm>
                <a:off x="2928" y="1248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22" name="Rectangle 10"/>
              <p:cNvSpPr>
                <a:spLocks noChangeArrowheads="1"/>
              </p:cNvSpPr>
              <p:nvPr/>
            </p:nvSpPr>
            <p:spPr bwMode="auto">
              <a:xfrm>
                <a:off x="2352" y="1440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23" name="Rectangle 11" descr="Dark horizontal"/>
              <p:cNvSpPr>
                <a:spLocks noChangeArrowheads="1"/>
              </p:cNvSpPr>
              <p:nvPr/>
            </p:nvSpPr>
            <p:spPr bwMode="auto">
              <a:xfrm>
                <a:off x="2544" y="1440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24" name="Rectangle 12" descr="Solid diamond"/>
              <p:cNvSpPr>
                <a:spLocks noChangeArrowheads="1"/>
              </p:cNvSpPr>
              <p:nvPr/>
            </p:nvSpPr>
            <p:spPr bwMode="auto">
              <a:xfrm>
                <a:off x="2736" y="1440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25" name="Rectangle 13"/>
              <p:cNvSpPr>
                <a:spLocks noChangeArrowheads="1"/>
              </p:cNvSpPr>
              <p:nvPr/>
            </p:nvSpPr>
            <p:spPr bwMode="auto">
              <a:xfrm>
                <a:off x="2928" y="1440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26" name="Rectangle 14"/>
              <p:cNvSpPr>
                <a:spLocks noChangeArrowheads="1"/>
              </p:cNvSpPr>
              <p:nvPr/>
            </p:nvSpPr>
            <p:spPr bwMode="auto">
              <a:xfrm>
                <a:off x="2352" y="1632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27" name="Rectangle 15" descr="Wide upward diagonal"/>
              <p:cNvSpPr>
                <a:spLocks noChangeArrowheads="1"/>
              </p:cNvSpPr>
              <p:nvPr/>
            </p:nvSpPr>
            <p:spPr bwMode="auto">
              <a:xfrm>
                <a:off x="2544" y="1632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28" name="Rectangle 16" descr="Wide upward diagonal"/>
              <p:cNvSpPr>
                <a:spLocks noChangeArrowheads="1"/>
              </p:cNvSpPr>
              <p:nvPr/>
            </p:nvSpPr>
            <p:spPr bwMode="auto">
              <a:xfrm>
                <a:off x="2736" y="1632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29" name="Rectangle 17" descr="Solid diamond"/>
              <p:cNvSpPr>
                <a:spLocks noChangeArrowheads="1"/>
              </p:cNvSpPr>
              <p:nvPr/>
            </p:nvSpPr>
            <p:spPr bwMode="auto">
              <a:xfrm>
                <a:off x="2928" y="1632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30" name="Rectangle 18" descr="Dark horizontal"/>
              <p:cNvSpPr>
                <a:spLocks noChangeArrowheads="1"/>
              </p:cNvSpPr>
              <p:nvPr/>
            </p:nvSpPr>
            <p:spPr bwMode="auto">
              <a:xfrm>
                <a:off x="2352" y="1824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31" name="Rectangle 19" descr="Dark horizontal"/>
              <p:cNvSpPr>
                <a:spLocks noChangeArrowheads="1"/>
              </p:cNvSpPr>
              <p:nvPr/>
            </p:nvSpPr>
            <p:spPr bwMode="auto">
              <a:xfrm>
                <a:off x="2544" y="1824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32" name="Rectangle 20" descr="Wide upward diagonal"/>
              <p:cNvSpPr>
                <a:spLocks noChangeArrowheads="1"/>
              </p:cNvSpPr>
              <p:nvPr/>
            </p:nvSpPr>
            <p:spPr bwMode="auto">
              <a:xfrm>
                <a:off x="2736" y="1824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33" name="Rectangle 21" descr="Dark horizontal"/>
              <p:cNvSpPr>
                <a:spLocks noChangeArrowheads="1"/>
              </p:cNvSpPr>
              <p:nvPr/>
            </p:nvSpPr>
            <p:spPr bwMode="auto">
              <a:xfrm>
                <a:off x="2928" y="1824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34" name="Rectangle 22" descr="Dark horizontal"/>
              <p:cNvSpPr>
                <a:spLocks noChangeArrowheads="1"/>
              </p:cNvSpPr>
              <p:nvPr/>
            </p:nvSpPr>
            <p:spPr bwMode="auto">
              <a:xfrm>
                <a:off x="2352" y="2016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35" name="Rectangle 23" descr="Solid diamond"/>
              <p:cNvSpPr>
                <a:spLocks noChangeArrowheads="1"/>
              </p:cNvSpPr>
              <p:nvPr/>
            </p:nvSpPr>
            <p:spPr bwMode="auto">
              <a:xfrm>
                <a:off x="2544" y="201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36" name="Rectangle 24" descr="Solid diamond"/>
              <p:cNvSpPr>
                <a:spLocks noChangeArrowheads="1"/>
              </p:cNvSpPr>
              <p:nvPr/>
            </p:nvSpPr>
            <p:spPr bwMode="auto">
              <a:xfrm>
                <a:off x="2736" y="201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37" name="Rectangle 25" descr="Wide upward diagonal"/>
              <p:cNvSpPr>
                <a:spLocks noChangeArrowheads="1"/>
              </p:cNvSpPr>
              <p:nvPr/>
            </p:nvSpPr>
            <p:spPr bwMode="auto">
              <a:xfrm>
                <a:off x="2928" y="2016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38" name="Rectangle 26"/>
              <p:cNvSpPr>
                <a:spLocks noChangeArrowheads="1"/>
              </p:cNvSpPr>
              <p:nvPr/>
            </p:nvSpPr>
            <p:spPr bwMode="auto">
              <a:xfrm>
                <a:off x="2352" y="2208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39" name="Rectangle 27"/>
              <p:cNvSpPr>
                <a:spLocks noChangeArrowheads="1"/>
              </p:cNvSpPr>
              <p:nvPr/>
            </p:nvSpPr>
            <p:spPr bwMode="auto">
              <a:xfrm>
                <a:off x="2544" y="2208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40" name="Rectangle 28" descr="Solid diamond"/>
              <p:cNvSpPr>
                <a:spLocks noChangeArrowheads="1"/>
              </p:cNvSpPr>
              <p:nvPr/>
            </p:nvSpPr>
            <p:spPr bwMode="auto">
              <a:xfrm>
                <a:off x="2736" y="220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41" name="Rectangle 29" descr="Dark horizontal"/>
              <p:cNvSpPr>
                <a:spLocks noChangeArrowheads="1"/>
              </p:cNvSpPr>
              <p:nvPr/>
            </p:nvSpPr>
            <p:spPr bwMode="auto">
              <a:xfrm>
                <a:off x="2928" y="2208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42" name="Rectangle 30" descr="Wide upward diagonal"/>
              <p:cNvSpPr>
                <a:spLocks noChangeArrowheads="1"/>
              </p:cNvSpPr>
              <p:nvPr/>
            </p:nvSpPr>
            <p:spPr bwMode="auto">
              <a:xfrm>
                <a:off x="2352" y="2400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43" name="Rectangle 31" descr="Wide upward diagonal"/>
              <p:cNvSpPr>
                <a:spLocks noChangeArrowheads="1"/>
              </p:cNvSpPr>
              <p:nvPr/>
            </p:nvSpPr>
            <p:spPr bwMode="auto">
              <a:xfrm>
                <a:off x="2544" y="2400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44" name="Rectangle 32"/>
              <p:cNvSpPr>
                <a:spLocks noChangeArrowheads="1"/>
              </p:cNvSpPr>
              <p:nvPr/>
            </p:nvSpPr>
            <p:spPr bwMode="auto">
              <a:xfrm>
                <a:off x="2736" y="2400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45" name="Rectangle 33" descr="Dark horizontal"/>
              <p:cNvSpPr>
                <a:spLocks noChangeArrowheads="1"/>
              </p:cNvSpPr>
              <p:nvPr/>
            </p:nvSpPr>
            <p:spPr bwMode="auto">
              <a:xfrm>
                <a:off x="2928" y="2400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46" name="Rectangle 34" descr="Wide upward diagonal"/>
              <p:cNvSpPr>
                <a:spLocks noChangeArrowheads="1"/>
              </p:cNvSpPr>
              <p:nvPr/>
            </p:nvSpPr>
            <p:spPr bwMode="auto">
              <a:xfrm>
                <a:off x="2352" y="2592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47" name="Rectangle 35"/>
              <p:cNvSpPr>
                <a:spLocks noChangeArrowheads="1"/>
              </p:cNvSpPr>
              <p:nvPr/>
            </p:nvSpPr>
            <p:spPr bwMode="auto">
              <a:xfrm>
                <a:off x="2544" y="2592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48" name="Rectangle 36" descr="Solid diamond"/>
              <p:cNvSpPr>
                <a:spLocks noChangeArrowheads="1"/>
              </p:cNvSpPr>
              <p:nvPr/>
            </p:nvSpPr>
            <p:spPr bwMode="auto">
              <a:xfrm>
                <a:off x="2736" y="2592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49" name="Rectangle 37" descr="Dark horizontal"/>
              <p:cNvSpPr>
                <a:spLocks noChangeArrowheads="1"/>
              </p:cNvSpPr>
              <p:nvPr/>
            </p:nvSpPr>
            <p:spPr bwMode="auto">
              <a:xfrm>
                <a:off x="2928" y="2592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50" name="Rectangle 38" descr="Solid diamond"/>
              <p:cNvSpPr>
                <a:spLocks noChangeArrowheads="1"/>
              </p:cNvSpPr>
              <p:nvPr/>
            </p:nvSpPr>
            <p:spPr bwMode="auto">
              <a:xfrm>
                <a:off x="2352" y="2784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51" name="Rectangle 39" descr="Solid diamond"/>
              <p:cNvSpPr>
                <a:spLocks noChangeArrowheads="1"/>
              </p:cNvSpPr>
              <p:nvPr/>
            </p:nvSpPr>
            <p:spPr bwMode="auto">
              <a:xfrm>
                <a:off x="2544" y="2784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52" name="Rectangle 40"/>
              <p:cNvSpPr>
                <a:spLocks noChangeArrowheads="1"/>
              </p:cNvSpPr>
              <p:nvPr/>
            </p:nvSpPr>
            <p:spPr bwMode="auto">
              <a:xfrm>
                <a:off x="2736" y="2784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53" name="Rectangle 41"/>
              <p:cNvSpPr>
                <a:spLocks noChangeArrowheads="1"/>
              </p:cNvSpPr>
              <p:nvPr/>
            </p:nvSpPr>
            <p:spPr bwMode="auto">
              <a:xfrm>
                <a:off x="2928" y="2784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54" name="Rectangle 42" descr="Solid diamond"/>
              <p:cNvSpPr>
                <a:spLocks noChangeArrowheads="1"/>
              </p:cNvSpPr>
              <p:nvPr/>
            </p:nvSpPr>
            <p:spPr bwMode="auto">
              <a:xfrm>
                <a:off x="2352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55" name="Rectangle 43" descr="Solid diamond"/>
              <p:cNvSpPr>
                <a:spLocks noChangeArrowheads="1"/>
              </p:cNvSpPr>
              <p:nvPr/>
            </p:nvSpPr>
            <p:spPr bwMode="auto">
              <a:xfrm>
                <a:off x="2544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56" name="Rectangle 44" descr="Solid diamond"/>
              <p:cNvSpPr>
                <a:spLocks noChangeArrowheads="1"/>
              </p:cNvSpPr>
              <p:nvPr/>
            </p:nvSpPr>
            <p:spPr bwMode="auto">
              <a:xfrm>
                <a:off x="2736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57" name="Rectangle 45" descr="Solid diamond"/>
              <p:cNvSpPr>
                <a:spLocks noChangeArrowheads="1"/>
              </p:cNvSpPr>
              <p:nvPr/>
            </p:nvSpPr>
            <p:spPr bwMode="auto">
              <a:xfrm>
                <a:off x="2928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58" name="Rectangle 46" descr="Dark horizontal"/>
              <p:cNvSpPr>
                <a:spLocks noChangeArrowheads="1"/>
              </p:cNvSpPr>
              <p:nvPr/>
            </p:nvSpPr>
            <p:spPr bwMode="auto">
              <a:xfrm>
                <a:off x="2352" y="3168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59" name="Rectangle 47"/>
              <p:cNvSpPr>
                <a:spLocks noChangeArrowheads="1"/>
              </p:cNvSpPr>
              <p:nvPr/>
            </p:nvSpPr>
            <p:spPr bwMode="auto">
              <a:xfrm>
                <a:off x="2544" y="3168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60" name="Rectangle 48" descr="Wide upward diagonal"/>
              <p:cNvSpPr>
                <a:spLocks noChangeArrowheads="1"/>
              </p:cNvSpPr>
              <p:nvPr/>
            </p:nvSpPr>
            <p:spPr bwMode="auto">
              <a:xfrm>
                <a:off x="2736" y="3168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61" name="Rectangle 49" descr="Wide upward diagonal"/>
              <p:cNvSpPr>
                <a:spLocks noChangeArrowheads="1"/>
              </p:cNvSpPr>
              <p:nvPr/>
            </p:nvSpPr>
            <p:spPr bwMode="auto">
              <a:xfrm>
                <a:off x="2928" y="3168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46962" name="Line 50"/>
            <p:cNvSpPr>
              <a:spLocks noChangeShapeType="1"/>
            </p:cNvSpPr>
            <p:nvPr/>
          </p:nvSpPr>
          <p:spPr bwMode="auto">
            <a:xfrm>
              <a:off x="2352" y="1056"/>
              <a:ext cx="7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6963" name="Text Box 51"/>
            <p:cNvSpPr txBox="1">
              <a:spLocks noChangeArrowheads="1"/>
            </p:cNvSpPr>
            <p:nvPr/>
          </p:nvSpPr>
          <p:spPr bwMode="auto">
            <a:xfrm>
              <a:off x="2294" y="791"/>
              <a:ext cx="900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800" b="1" i="1"/>
                <a:t>Issue width</a:t>
              </a:r>
            </a:p>
          </p:txBody>
        </p:sp>
        <p:sp>
          <p:nvSpPr>
            <p:cNvPr id="1446964" name="Line 52"/>
            <p:cNvSpPr>
              <a:spLocks noChangeShapeType="1"/>
            </p:cNvSpPr>
            <p:nvPr/>
          </p:nvSpPr>
          <p:spPr bwMode="auto">
            <a:xfrm>
              <a:off x="2064" y="1824"/>
              <a:ext cx="0" cy="9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6965" name="Text Box 53"/>
            <p:cNvSpPr txBox="1">
              <a:spLocks noChangeArrowheads="1"/>
            </p:cNvSpPr>
            <p:nvPr/>
          </p:nvSpPr>
          <p:spPr bwMode="auto">
            <a:xfrm>
              <a:off x="1574" y="2183"/>
              <a:ext cx="452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800" b="1" i="1"/>
                <a:t>Time</a:t>
              </a:r>
            </a:p>
          </p:txBody>
        </p:sp>
      </p:grpSp>
      <p:sp>
        <p:nvSpPr>
          <p:cNvPr id="1446966" name="Text Box 54"/>
          <p:cNvSpPr txBox="1">
            <a:spLocks noChangeArrowheads="1"/>
          </p:cNvSpPr>
          <p:nvPr/>
        </p:nvSpPr>
        <p:spPr bwMode="auto">
          <a:xfrm>
            <a:off x="5775325" y="2112963"/>
            <a:ext cx="14287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 i="1"/>
              <a:t>Issue width</a:t>
            </a:r>
          </a:p>
        </p:txBody>
      </p:sp>
      <p:sp>
        <p:nvSpPr>
          <p:cNvPr id="1446967" name="Rectangle 55" descr="Solid diamond"/>
          <p:cNvSpPr>
            <a:spLocks noChangeArrowheads="1"/>
          </p:cNvSpPr>
          <p:nvPr/>
        </p:nvSpPr>
        <p:spPr bwMode="auto">
          <a:xfrm>
            <a:off x="5867400" y="28384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68" name="Rectangle 56" descr="Solid diamond"/>
          <p:cNvSpPr>
            <a:spLocks noChangeArrowheads="1"/>
          </p:cNvSpPr>
          <p:nvPr/>
        </p:nvSpPr>
        <p:spPr bwMode="auto">
          <a:xfrm>
            <a:off x="6172200" y="28384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69" name="Rectangle 57" descr="Solid diamond"/>
          <p:cNvSpPr>
            <a:spLocks noChangeArrowheads="1"/>
          </p:cNvSpPr>
          <p:nvPr/>
        </p:nvSpPr>
        <p:spPr bwMode="auto">
          <a:xfrm>
            <a:off x="6477000" y="28384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70" name="Rectangle 58" descr="Solid diamond"/>
          <p:cNvSpPr>
            <a:spLocks noChangeArrowheads="1"/>
          </p:cNvSpPr>
          <p:nvPr/>
        </p:nvSpPr>
        <p:spPr bwMode="auto">
          <a:xfrm>
            <a:off x="6781800" y="28384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71" name="Rectangle 59"/>
          <p:cNvSpPr>
            <a:spLocks noChangeArrowheads="1"/>
          </p:cNvSpPr>
          <p:nvPr/>
        </p:nvSpPr>
        <p:spPr bwMode="auto">
          <a:xfrm>
            <a:off x="5867400" y="31432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72" name="Rectangle 60" descr="Solid diamond"/>
          <p:cNvSpPr>
            <a:spLocks noChangeArrowheads="1"/>
          </p:cNvSpPr>
          <p:nvPr/>
        </p:nvSpPr>
        <p:spPr bwMode="auto">
          <a:xfrm>
            <a:off x="6172200" y="31432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73" name="Rectangle 61" descr="Solid diamond"/>
          <p:cNvSpPr>
            <a:spLocks noChangeArrowheads="1"/>
          </p:cNvSpPr>
          <p:nvPr/>
        </p:nvSpPr>
        <p:spPr bwMode="auto">
          <a:xfrm>
            <a:off x="6477000" y="31432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74" name="Rectangle 62"/>
          <p:cNvSpPr>
            <a:spLocks noChangeArrowheads="1"/>
          </p:cNvSpPr>
          <p:nvPr/>
        </p:nvSpPr>
        <p:spPr bwMode="auto">
          <a:xfrm>
            <a:off x="6781800" y="31432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75" name="Rectangle 63"/>
          <p:cNvSpPr>
            <a:spLocks noChangeArrowheads="1"/>
          </p:cNvSpPr>
          <p:nvPr/>
        </p:nvSpPr>
        <p:spPr bwMode="auto">
          <a:xfrm>
            <a:off x="5867400" y="34480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76" name="Rectangle 64"/>
          <p:cNvSpPr>
            <a:spLocks noChangeArrowheads="1"/>
          </p:cNvSpPr>
          <p:nvPr/>
        </p:nvSpPr>
        <p:spPr bwMode="auto">
          <a:xfrm>
            <a:off x="6172200" y="34480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77" name="Rectangle 65"/>
          <p:cNvSpPr>
            <a:spLocks noChangeArrowheads="1"/>
          </p:cNvSpPr>
          <p:nvPr/>
        </p:nvSpPr>
        <p:spPr bwMode="auto">
          <a:xfrm>
            <a:off x="6477000" y="34480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78" name="Rectangle 66"/>
          <p:cNvSpPr>
            <a:spLocks noChangeArrowheads="1"/>
          </p:cNvSpPr>
          <p:nvPr/>
        </p:nvSpPr>
        <p:spPr bwMode="auto">
          <a:xfrm>
            <a:off x="6781800" y="34480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79" name="Rectangle 67"/>
          <p:cNvSpPr>
            <a:spLocks noChangeArrowheads="1"/>
          </p:cNvSpPr>
          <p:nvPr/>
        </p:nvSpPr>
        <p:spPr bwMode="auto">
          <a:xfrm>
            <a:off x="5867400" y="37528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80" name="Rectangle 68"/>
          <p:cNvSpPr>
            <a:spLocks noChangeArrowheads="1"/>
          </p:cNvSpPr>
          <p:nvPr/>
        </p:nvSpPr>
        <p:spPr bwMode="auto">
          <a:xfrm>
            <a:off x="6172200" y="37528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81" name="Rectangle 69"/>
          <p:cNvSpPr>
            <a:spLocks noChangeArrowheads="1"/>
          </p:cNvSpPr>
          <p:nvPr/>
        </p:nvSpPr>
        <p:spPr bwMode="auto">
          <a:xfrm>
            <a:off x="6477000" y="37528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82" name="Rectangle 70"/>
          <p:cNvSpPr>
            <a:spLocks noChangeArrowheads="1"/>
          </p:cNvSpPr>
          <p:nvPr/>
        </p:nvSpPr>
        <p:spPr bwMode="auto">
          <a:xfrm>
            <a:off x="6781800" y="37528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83" name="Rectangle 71"/>
          <p:cNvSpPr>
            <a:spLocks noChangeArrowheads="1"/>
          </p:cNvSpPr>
          <p:nvPr/>
        </p:nvSpPr>
        <p:spPr bwMode="auto">
          <a:xfrm>
            <a:off x="5867400" y="40576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84" name="Rectangle 72" descr="Solid diamond"/>
          <p:cNvSpPr>
            <a:spLocks noChangeArrowheads="1"/>
          </p:cNvSpPr>
          <p:nvPr/>
        </p:nvSpPr>
        <p:spPr bwMode="auto">
          <a:xfrm>
            <a:off x="6172200" y="40576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85" name="Rectangle 73" descr="Solid diamond"/>
          <p:cNvSpPr>
            <a:spLocks noChangeArrowheads="1"/>
          </p:cNvSpPr>
          <p:nvPr/>
        </p:nvSpPr>
        <p:spPr bwMode="auto">
          <a:xfrm>
            <a:off x="6477000" y="40576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86" name="Rectangle 74"/>
          <p:cNvSpPr>
            <a:spLocks noChangeArrowheads="1"/>
          </p:cNvSpPr>
          <p:nvPr/>
        </p:nvSpPr>
        <p:spPr bwMode="auto">
          <a:xfrm>
            <a:off x="6781800" y="40576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87" name="Rectangle 75"/>
          <p:cNvSpPr>
            <a:spLocks noChangeArrowheads="1"/>
          </p:cNvSpPr>
          <p:nvPr/>
        </p:nvSpPr>
        <p:spPr bwMode="auto">
          <a:xfrm>
            <a:off x="5867400" y="43624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88" name="Rectangle 76" descr="Solid diamond"/>
          <p:cNvSpPr>
            <a:spLocks noChangeArrowheads="1"/>
          </p:cNvSpPr>
          <p:nvPr/>
        </p:nvSpPr>
        <p:spPr bwMode="auto">
          <a:xfrm>
            <a:off x="6172200" y="43624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89" name="Rectangle 77" descr="Solid diamond"/>
          <p:cNvSpPr>
            <a:spLocks noChangeArrowheads="1"/>
          </p:cNvSpPr>
          <p:nvPr/>
        </p:nvSpPr>
        <p:spPr bwMode="auto">
          <a:xfrm>
            <a:off x="6477000" y="43624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90" name="Rectangle 78" descr="Solid diamond"/>
          <p:cNvSpPr>
            <a:spLocks noChangeArrowheads="1"/>
          </p:cNvSpPr>
          <p:nvPr/>
        </p:nvSpPr>
        <p:spPr bwMode="auto">
          <a:xfrm>
            <a:off x="6781800" y="43624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91" name="Rectangle 79"/>
          <p:cNvSpPr>
            <a:spLocks noChangeArrowheads="1"/>
          </p:cNvSpPr>
          <p:nvPr/>
        </p:nvSpPr>
        <p:spPr bwMode="auto">
          <a:xfrm>
            <a:off x="5867400" y="46672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92" name="Rectangle 80"/>
          <p:cNvSpPr>
            <a:spLocks noChangeArrowheads="1"/>
          </p:cNvSpPr>
          <p:nvPr/>
        </p:nvSpPr>
        <p:spPr bwMode="auto">
          <a:xfrm>
            <a:off x="6172200" y="46672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93" name="Rectangle 81"/>
          <p:cNvSpPr>
            <a:spLocks noChangeArrowheads="1"/>
          </p:cNvSpPr>
          <p:nvPr/>
        </p:nvSpPr>
        <p:spPr bwMode="auto">
          <a:xfrm>
            <a:off x="6477000" y="46672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94" name="Rectangle 82"/>
          <p:cNvSpPr>
            <a:spLocks noChangeArrowheads="1"/>
          </p:cNvSpPr>
          <p:nvPr/>
        </p:nvSpPr>
        <p:spPr bwMode="auto">
          <a:xfrm>
            <a:off x="6781800" y="46672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95" name="Rectangle 83"/>
          <p:cNvSpPr>
            <a:spLocks noChangeArrowheads="1"/>
          </p:cNvSpPr>
          <p:nvPr/>
        </p:nvSpPr>
        <p:spPr bwMode="auto">
          <a:xfrm>
            <a:off x="5867400" y="49720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96" name="Rectangle 84"/>
          <p:cNvSpPr>
            <a:spLocks noChangeArrowheads="1"/>
          </p:cNvSpPr>
          <p:nvPr/>
        </p:nvSpPr>
        <p:spPr bwMode="auto">
          <a:xfrm>
            <a:off x="6172200" y="49720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97" name="Rectangle 85" descr="Solid diamond"/>
          <p:cNvSpPr>
            <a:spLocks noChangeArrowheads="1"/>
          </p:cNvSpPr>
          <p:nvPr/>
        </p:nvSpPr>
        <p:spPr bwMode="auto">
          <a:xfrm>
            <a:off x="6477000" y="49720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98" name="Rectangle 86" descr="Solid diamond"/>
          <p:cNvSpPr>
            <a:spLocks noChangeArrowheads="1"/>
          </p:cNvSpPr>
          <p:nvPr/>
        </p:nvSpPr>
        <p:spPr bwMode="auto">
          <a:xfrm>
            <a:off x="6781800" y="49720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99" name="Rectangle 87" descr="Solid diamond"/>
          <p:cNvSpPr>
            <a:spLocks noChangeArrowheads="1"/>
          </p:cNvSpPr>
          <p:nvPr/>
        </p:nvSpPr>
        <p:spPr bwMode="auto">
          <a:xfrm>
            <a:off x="5867400" y="52768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7000" name="Rectangle 88" descr="Solid diamond"/>
          <p:cNvSpPr>
            <a:spLocks noChangeArrowheads="1"/>
          </p:cNvSpPr>
          <p:nvPr/>
        </p:nvSpPr>
        <p:spPr bwMode="auto">
          <a:xfrm>
            <a:off x="6172200" y="52768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7001" name="Rectangle 89"/>
          <p:cNvSpPr>
            <a:spLocks noChangeArrowheads="1"/>
          </p:cNvSpPr>
          <p:nvPr/>
        </p:nvSpPr>
        <p:spPr bwMode="auto">
          <a:xfrm>
            <a:off x="6477000" y="52768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7002" name="Rectangle 90"/>
          <p:cNvSpPr>
            <a:spLocks noChangeArrowheads="1"/>
          </p:cNvSpPr>
          <p:nvPr/>
        </p:nvSpPr>
        <p:spPr bwMode="auto">
          <a:xfrm>
            <a:off x="6781800" y="52768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7003" name="Rectangle 91" descr="Solid diamond"/>
          <p:cNvSpPr>
            <a:spLocks noChangeArrowheads="1"/>
          </p:cNvSpPr>
          <p:nvPr/>
        </p:nvSpPr>
        <p:spPr bwMode="auto">
          <a:xfrm>
            <a:off x="5867400" y="55816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7004" name="Rectangle 92" descr="Solid diamond"/>
          <p:cNvSpPr>
            <a:spLocks noChangeArrowheads="1"/>
          </p:cNvSpPr>
          <p:nvPr/>
        </p:nvSpPr>
        <p:spPr bwMode="auto">
          <a:xfrm>
            <a:off x="6172200" y="55816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7005" name="Rectangle 93" descr="Solid diamond"/>
          <p:cNvSpPr>
            <a:spLocks noChangeArrowheads="1"/>
          </p:cNvSpPr>
          <p:nvPr/>
        </p:nvSpPr>
        <p:spPr bwMode="auto">
          <a:xfrm>
            <a:off x="6477000" y="55816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7006" name="Rectangle 94" descr="Solid diamond"/>
          <p:cNvSpPr>
            <a:spLocks noChangeArrowheads="1"/>
          </p:cNvSpPr>
          <p:nvPr/>
        </p:nvSpPr>
        <p:spPr bwMode="auto">
          <a:xfrm>
            <a:off x="6781800" y="55816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7007" name="Rectangle 95"/>
          <p:cNvSpPr>
            <a:spLocks noChangeArrowheads="1"/>
          </p:cNvSpPr>
          <p:nvPr/>
        </p:nvSpPr>
        <p:spPr bwMode="auto">
          <a:xfrm>
            <a:off x="5867400" y="58864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7008" name="Rectangle 96"/>
          <p:cNvSpPr>
            <a:spLocks noChangeArrowheads="1"/>
          </p:cNvSpPr>
          <p:nvPr/>
        </p:nvSpPr>
        <p:spPr bwMode="auto">
          <a:xfrm>
            <a:off x="6172200" y="58864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7009" name="Rectangle 97"/>
          <p:cNvSpPr>
            <a:spLocks noChangeArrowheads="1"/>
          </p:cNvSpPr>
          <p:nvPr/>
        </p:nvSpPr>
        <p:spPr bwMode="auto">
          <a:xfrm>
            <a:off x="6477000" y="58864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7010" name="Rectangle 98"/>
          <p:cNvSpPr>
            <a:spLocks noChangeArrowheads="1"/>
          </p:cNvSpPr>
          <p:nvPr/>
        </p:nvSpPr>
        <p:spPr bwMode="auto">
          <a:xfrm>
            <a:off x="6781800" y="58864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7011" name="Line 99"/>
          <p:cNvSpPr>
            <a:spLocks noChangeShapeType="1"/>
          </p:cNvSpPr>
          <p:nvPr/>
        </p:nvSpPr>
        <p:spPr bwMode="auto">
          <a:xfrm>
            <a:off x="5867400" y="2533650"/>
            <a:ext cx="121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7012" name="Line 100"/>
          <p:cNvSpPr>
            <a:spLocks noChangeShapeType="1"/>
          </p:cNvSpPr>
          <p:nvPr/>
        </p:nvSpPr>
        <p:spPr bwMode="auto">
          <a:xfrm>
            <a:off x="5410200" y="375285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7013" name="Text Box 101"/>
          <p:cNvSpPr txBox="1">
            <a:spLocks noChangeArrowheads="1"/>
          </p:cNvSpPr>
          <p:nvPr/>
        </p:nvSpPr>
        <p:spPr bwMode="auto">
          <a:xfrm>
            <a:off x="4632325" y="4322763"/>
            <a:ext cx="7175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 i="1"/>
              <a:t>Time</a:t>
            </a:r>
          </a:p>
        </p:txBody>
      </p:sp>
      <p:sp>
        <p:nvSpPr>
          <p:cNvPr id="1447014" name="Rectangle 102"/>
          <p:cNvSpPr>
            <a:spLocks noChangeArrowheads="1"/>
          </p:cNvSpPr>
          <p:nvPr/>
        </p:nvSpPr>
        <p:spPr bwMode="auto">
          <a:xfrm>
            <a:off x="4594225" y="1085850"/>
            <a:ext cx="40417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lnSpc>
                <a:spcPct val="80000"/>
              </a:lnSpc>
              <a:spcBef>
                <a:spcPct val="30000"/>
              </a:spcBef>
              <a:buSzPct val="100000"/>
            </a:pPr>
            <a:r>
              <a:rPr lang="en-US" sz="1800"/>
              <a:t>For regions with low thread level parallelism (TLP) entire machine width is available for instruction level parallelism (ILP)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162800" cy="1143000"/>
          </a:xfrm>
        </p:spPr>
        <p:txBody>
          <a:bodyPr/>
          <a:lstStyle/>
          <a:p>
            <a:r>
              <a:rPr lang="en-US"/>
              <a:t>Icount Choosing Policy</a:t>
            </a:r>
          </a:p>
        </p:txBody>
      </p:sp>
      <p:sp>
        <p:nvSpPr>
          <p:cNvPr id="8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734E-4BDE-8C46-B748-6C49036A2735}" type="slidenum">
              <a:rPr lang="en-US"/>
              <a:pPr/>
              <a:t>33</a:t>
            </a:fld>
            <a:endParaRPr lang="en-US" b="0">
              <a:solidFill>
                <a:srgbClr val="FBBA03"/>
              </a:solidFill>
            </a:endParaRPr>
          </a:p>
        </p:txBody>
      </p:sp>
      <p:grpSp>
        <p:nvGrpSpPr>
          <p:cNvPr id="1453059" name="Group 3"/>
          <p:cNvGrpSpPr>
            <a:grpSpLocks/>
          </p:cNvGrpSpPr>
          <p:nvPr/>
        </p:nvGrpSpPr>
        <p:grpSpPr bwMode="auto">
          <a:xfrm>
            <a:off x="1836738" y="2117725"/>
            <a:ext cx="5227637" cy="3249613"/>
            <a:chOff x="1029" y="1263"/>
            <a:chExt cx="3399" cy="2296"/>
          </a:xfrm>
        </p:grpSpPr>
        <p:sp>
          <p:nvSpPr>
            <p:cNvPr id="1453060" name="Rectangle 4"/>
            <p:cNvSpPr>
              <a:spLocks noChangeArrowheads="1"/>
            </p:cNvSpPr>
            <p:nvPr/>
          </p:nvSpPr>
          <p:spPr bwMode="auto">
            <a:xfrm flipH="1">
              <a:off x="2733" y="2051"/>
              <a:ext cx="88" cy="21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1"/>
            </a:p>
          </p:txBody>
        </p:sp>
        <p:sp>
          <p:nvSpPr>
            <p:cNvPr id="1453061" name="Rectangle 5"/>
            <p:cNvSpPr>
              <a:spLocks noChangeArrowheads="1"/>
            </p:cNvSpPr>
            <p:nvPr/>
          </p:nvSpPr>
          <p:spPr bwMode="auto">
            <a:xfrm flipH="1">
              <a:off x="2644" y="2051"/>
              <a:ext cx="89" cy="219"/>
            </a:xfrm>
            <a:prstGeom prst="rect">
              <a:avLst/>
            </a:prstGeom>
            <a:solidFill>
              <a:srgbClr val="51D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1"/>
            </a:p>
          </p:txBody>
        </p:sp>
        <p:sp>
          <p:nvSpPr>
            <p:cNvPr id="1453062" name="Rectangle 6"/>
            <p:cNvSpPr>
              <a:spLocks noChangeArrowheads="1"/>
            </p:cNvSpPr>
            <p:nvPr/>
          </p:nvSpPr>
          <p:spPr bwMode="auto">
            <a:xfrm flipH="1">
              <a:off x="2556" y="2051"/>
              <a:ext cx="88" cy="21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1"/>
            </a:p>
          </p:txBody>
        </p:sp>
        <p:sp>
          <p:nvSpPr>
            <p:cNvPr id="1453063" name="Rectangle 7"/>
            <p:cNvSpPr>
              <a:spLocks noChangeArrowheads="1"/>
            </p:cNvSpPr>
            <p:nvPr/>
          </p:nvSpPr>
          <p:spPr bwMode="auto">
            <a:xfrm flipH="1">
              <a:off x="2467" y="2051"/>
              <a:ext cx="89" cy="219"/>
            </a:xfrm>
            <a:prstGeom prst="rect">
              <a:avLst/>
            </a:prstGeom>
            <a:solidFill>
              <a:srgbClr val="51D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1"/>
            </a:p>
          </p:txBody>
        </p:sp>
        <p:sp>
          <p:nvSpPr>
            <p:cNvPr id="1453064" name="Rectangle 8"/>
            <p:cNvSpPr>
              <a:spLocks noChangeArrowheads="1"/>
            </p:cNvSpPr>
            <p:nvPr/>
          </p:nvSpPr>
          <p:spPr bwMode="auto">
            <a:xfrm flipH="1">
              <a:off x="2821" y="2051"/>
              <a:ext cx="88" cy="219"/>
            </a:xfrm>
            <a:prstGeom prst="rect">
              <a:avLst/>
            </a:prstGeom>
            <a:solidFill>
              <a:srgbClr val="51D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1"/>
            </a:p>
          </p:txBody>
        </p:sp>
        <p:grpSp>
          <p:nvGrpSpPr>
            <p:cNvPr id="1453065" name="Group 9"/>
            <p:cNvGrpSpPr>
              <a:grpSpLocks/>
            </p:cNvGrpSpPr>
            <p:nvPr/>
          </p:nvGrpSpPr>
          <p:grpSpPr bwMode="auto">
            <a:xfrm flipH="1">
              <a:off x="2467" y="1832"/>
              <a:ext cx="531" cy="219"/>
              <a:chOff x="2702" y="2598"/>
              <a:chExt cx="390" cy="144"/>
            </a:xfrm>
          </p:grpSpPr>
          <p:sp>
            <p:nvSpPr>
              <p:cNvPr id="1453066" name="Rectangle 10"/>
              <p:cNvSpPr>
                <a:spLocks noChangeArrowheads="1"/>
              </p:cNvSpPr>
              <p:nvPr/>
            </p:nvSpPr>
            <p:spPr bwMode="auto">
              <a:xfrm>
                <a:off x="2832" y="2598"/>
                <a:ext cx="65" cy="144"/>
              </a:xfrm>
              <a:prstGeom prst="rect">
                <a:avLst/>
              </a:prstGeom>
              <a:solidFill>
                <a:srgbClr val="51D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  <p:sp>
            <p:nvSpPr>
              <p:cNvPr id="1453067" name="Rectangle 11"/>
              <p:cNvSpPr>
                <a:spLocks noChangeArrowheads="1"/>
              </p:cNvSpPr>
              <p:nvPr/>
            </p:nvSpPr>
            <p:spPr bwMode="auto">
              <a:xfrm>
                <a:off x="2897" y="2598"/>
                <a:ext cx="65" cy="144"/>
              </a:xfrm>
              <a:prstGeom prst="rect">
                <a:avLst/>
              </a:prstGeom>
              <a:gradFill rotWithShape="0">
                <a:gsLst>
                  <a:gs pos="0">
                    <a:srgbClr val="F10534"/>
                  </a:gs>
                  <a:gs pos="100000">
                    <a:srgbClr val="F10534">
                      <a:gamma/>
                      <a:shade val="89804"/>
                      <a:invGamma/>
                    </a:srgbClr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  <p:sp>
            <p:nvSpPr>
              <p:cNvPr id="1453068" name="Rectangle 12"/>
              <p:cNvSpPr>
                <a:spLocks noChangeArrowheads="1"/>
              </p:cNvSpPr>
              <p:nvPr/>
            </p:nvSpPr>
            <p:spPr bwMode="auto">
              <a:xfrm>
                <a:off x="2962" y="2598"/>
                <a:ext cx="65" cy="144"/>
              </a:xfrm>
              <a:prstGeom prst="rect">
                <a:avLst/>
              </a:prstGeom>
              <a:solidFill>
                <a:srgbClr val="51D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  <p:sp>
            <p:nvSpPr>
              <p:cNvPr id="1453069" name="Rectangle 13"/>
              <p:cNvSpPr>
                <a:spLocks noChangeArrowheads="1"/>
              </p:cNvSpPr>
              <p:nvPr/>
            </p:nvSpPr>
            <p:spPr bwMode="auto">
              <a:xfrm>
                <a:off x="3027" y="2598"/>
                <a:ext cx="65" cy="144"/>
              </a:xfrm>
              <a:prstGeom prst="rect">
                <a:avLst/>
              </a:prstGeom>
              <a:gradFill rotWithShape="0">
                <a:gsLst>
                  <a:gs pos="0">
                    <a:srgbClr val="F10534"/>
                  </a:gs>
                  <a:gs pos="100000">
                    <a:srgbClr val="F10534">
                      <a:gamma/>
                      <a:shade val="89804"/>
                      <a:invGamma/>
                    </a:srgbClr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  <p:sp>
            <p:nvSpPr>
              <p:cNvPr id="1453070" name="Rectangle 14"/>
              <p:cNvSpPr>
                <a:spLocks noChangeArrowheads="1"/>
              </p:cNvSpPr>
              <p:nvPr/>
            </p:nvSpPr>
            <p:spPr bwMode="auto">
              <a:xfrm>
                <a:off x="2767" y="2598"/>
                <a:ext cx="65" cy="144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  <p:sp>
            <p:nvSpPr>
              <p:cNvPr id="1453071" name="Rectangle 15"/>
              <p:cNvSpPr>
                <a:spLocks noChangeArrowheads="1"/>
              </p:cNvSpPr>
              <p:nvPr/>
            </p:nvSpPr>
            <p:spPr bwMode="auto">
              <a:xfrm>
                <a:off x="2702" y="2598"/>
                <a:ext cx="65" cy="144"/>
              </a:xfrm>
              <a:prstGeom prst="rect">
                <a:avLst/>
              </a:prstGeom>
              <a:gradFill rotWithShape="0">
                <a:gsLst>
                  <a:gs pos="0">
                    <a:srgbClr val="F10534"/>
                  </a:gs>
                  <a:gs pos="100000">
                    <a:srgbClr val="F10534">
                      <a:gamma/>
                      <a:shade val="89804"/>
                      <a:invGamma/>
                    </a:srgbClr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</p:grpSp>
        <p:sp>
          <p:nvSpPr>
            <p:cNvPr id="1453072" name="Rectangle 16"/>
            <p:cNvSpPr>
              <a:spLocks noChangeArrowheads="1"/>
            </p:cNvSpPr>
            <p:nvPr/>
          </p:nvSpPr>
          <p:spPr bwMode="auto">
            <a:xfrm flipH="1">
              <a:off x="2909" y="2051"/>
              <a:ext cx="89" cy="219"/>
            </a:xfrm>
            <a:prstGeom prst="rect">
              <a:avLst/>
            </a:prstGeom>
            <a:solidFill>
              <a:srgbClr val="FAFD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1"/>
            </a:p>
          </p:txBody>
        </p:sp>
        <p:sp>
          <p:nvSpPr>
            <p:cNvPr id="1453073" name="Rectangle 17"/>
            <p:cNvSpPr>
              <a:spLocks noChangeArrowheads="1"/>
            </p:cNvSpPr>
            <p:nvPr/>
          </p:nvSpPr>
          <p:spPr bwMode="auto">
            <a:xfrm flipH="1">
              <a:off x="2733" y="1609"/>
              <a:ext cx="88" cy="219"/>
            </a:xfrm>
            <a:prstGeom prst="rect">
              <a:avLst/>
            </a:prstGeom>
            <a:solidFill>
              <a:srgbClr val="51D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1"/>
            </a:p>
          </p:txBody>
        </p:sp>
        <p:sp>
          <p:nvSpPr>
            <p:cNvPr id="1453074" name="Rectangle 18"/>
            <p:cNvSpPr>
              <a:spLocks noChangeArrowheads="1"/>
            </p:cNvSpPr>
            <p:nvPr/>
          </p:nvSpPr>
          <p:spPr bwMode="auto">
            <a:xfrm flipH="1">
              <a:off x="2644" y="1609"/>
              <a:ext cx="89" cy="219"/>
            </a:xfrm>
            <a:prstGeom prst="rect">
              <a:avLst/>
            </a:prstGeom>
            <a:gradFill rotWithShape="0">
              <a:gsLst>
                <a:gs pos="0">
                  <a:srgbClr val="F10534"/>
                </a:gs>
                <a:gs pos="100000">
                  <a:srgbClr val="F10534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1"/>
            </a:p>
          </p:txBody>
        </p:sp>
        <p:sp>
          <p:nvSpPr>
            <p:cNvPr id="1453075" name="Rectangle 19"/>
            <p:cNvSpPr>
              <a:spLocks noChangeArrowheads="1"/>
            </p:cNvSpPr>
            <p:nvPr/>
          </p:nvSpPr>
          <p:spPr bwMode="auto">
            <a:xfrm flipH="1">
              <a:off x="2556" y="1609"/>
              <a:ext cx="88" cy="219"/>
            </a:xfrm>
            <a:prstGeom prst="rect">
              <a:avLst/>
            </a:prstGeom>
            <a:solidFill>
              <a:srgbClr val="51D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1"/>
            </a:p>
          </p:txBody>
        </p:sp>
        <p:sp>
          <p:nvSpPr>
            <p:cNvPr id="1453076" name="Rectangle 20"/>
            <p:cNvSpPr>
              <a:spLocks noChangeArrowheads="1"/>
            </p:cNvSpPr>
            <p:nvPr/>
          </p:nvSpPr>
          <p:spPr bwMode="auto">
            <a:xfrm flipH="1">
              <a:off x="2467" y="1609"/>
              <a:ext cx="89" cy="219"/>
            </a:xfrm>
            <a:prstGeom prst="rect">
              <a:avLst/>
            </a:prstGeom>
            <a:solidFill>
              <a:srgbClr val="FAFD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1"/>
            </a:p>
          </p:txBody>
        </p:sp>
        <p:sp>
          <p:nvSpPr>
            <p:cNvPr id="1453077" name="Rectangle 21"/>
            <p:cNvSpPr>
              <a:spLocks noChangeArrowheads="1"/>
            </p:cNvSpPr>
            <p:nvPr/>
          </p:nvSpPr>
          <p:spPr bwMode="auto">
            <a:xfrm flipH="1">
              <a:off x="2821" y="1609"/>
              <a:ext cx="88" cy="21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1"/>
            </a:p>
          </p:txBody>
        </p:sp>
        <p:sp>
          <p:nvSpPr>
            <p:cNvPr id="1453078" name="Rectangle 22"/>
            <p:cNvSpPr>
              <a:spLocks noChangeArrowheads="1"/>
            </p:cNvSpPr>
            <p:nvPr/>
          </p:nvSpPr>
          <p:spPr bwMode="auto">
            <a:xfrm flipH="1">
              <a:off x="2909" y="1609"/>
              <a:ext cx="89" cy="219"/>
            </a:xfrm>
            <a:prstGeom prst="rect">
              <a:avLst/>
            </a:prstGeom>
            <a:gradFill rotWithShape="0">
              <a:gsLst>
                <a:gs pos="0">
                  <a:srgbClr val="F10534"/>
                </a:gs>
                <a:gs pos="100000">
                  <a:srgbClr val="F10534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1"/>
            </a:p>
          </p:txBody>
        </p:sp>
        <p:sp>
          <p:nvSpPr>
            <p:cNvPr id="1453079" name="Line 23"/>
            <p:cNvSpPr>
              <a:spLocks noChangeShapeType="1"/>
            </p:cNvSpPr>
            <p:nvPr/>
          </p:nvSpPr>
          <p:spPr bwMode="auto">
            <a:xfrm flipV="1">
              <a:off x="2044" y="1940"/>
              <a:ext cx="424" cy="1"/>
            </a:xfrm>
            <a:prstGeom prst="line">
              <a:avLst/>
            </a:prstGeom>
            <a:noFill/>
            <a:ln w="25400">
              <a:solidFill>
                <a:srgbClr val="618FFD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3080" name="Rectangle 24"/>
            <p:cNvSpPr>
              <a:spLocks noChangeArrowheads="1"/>
            </p:cNvSpPr>
            <p:nvPr/>
          </p:nvSpPr>
          <p:spPr bwMode="auto">
            <a:xfrm>
              <a:off x="3622" y="2050"/>
              <a:ext cx="89" cy="21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1"/>
            </a:p>
          </p:txBody>
        </p:sp>
        <p:sp>
          <p:nvSpPr>
            <p:cNvPr id="1453081" name="Rectangle 25"/>
            <p:cNvSpPr>
              <a:spLocks noChangeArrowheads="1"/>
            </p:cNvSpPr>
            <p:nvPr/>
          </p:nvSpPr>
          <p:spPr bwMode="auto">
            <a:xfrm>
              <a:off x="3711" y="2050"/>
              <a:ext cx="89" cy="219"/>
            </a:xfrm>
            <a:prstGeom prst="rect">
              <a:avLst/>
            </a:prstGeom>
            <a:gradFill rotWithShape="0">
              <a:gsLst>
                <a:gs pos="0">
                  <a:srgbClr val="F10534"/>
                </a:gs>
                <a:gs pos="100000">
                  <a:srgbClr val="F10534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1"/>
            </a:p>
          </p:txBody>
        </p:sp>
        <p:sp>
          <p:nvSpPr>
            <p:cNvPr id="1453082" name="Rectangle 26"/>
            <p:cNvSpPr>
              <a:spLocks noChangeArrowheads="1"/>
            </p:cNvSpPr>
            <p:nvPr/>
          </p:nvSpPr>
          <p:spPr bwMode="auto">
            <a:xfrm>
              <a:off x="3800" y="2050"/>
              <a:ext cx="88" cy="21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1"/>
            </a:p>
          </p:txBody>
        </p:sp>
        <p:sp>
          <p:nvSpPr>
            <p:cNvPr id="1453083" name="Rectangle 27"/>
            <p:cNvSpPr>
              <a:spLocks noChangeArrowheads="1"/>
            </p:cNvSpPr>
            <p:nvPr/>
          </p:nvSpPr>
          <p:spPr bwMode="auto">
            <a:xfrm>
              <a:off x="3888" y="2050"/>
              <a:ext cx="89" cy="219"/>
            </a:xfrm>
            <a:prstGeom prst="rect">
              <a:avLst/>
            </a:prstGeom>
            <a:solidFill>
              <a:srgbClr val="51D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1"/>
            </a:p>
          </p:txBody>
        </p:sp>
        <p:sp>
          <p:nvSpPr>
            <p:cNvPr id="1453084" name="Rectangle 28"/>
            <p:cNvSpPr>
              <a:spLocks noChangeArrowheads="1"/>
            </p:cNvSpPr>
            <p:nvPr/>
          </p:nvSpPr>
          <p:spPr bwMode="auto">
            <a:xfrm>
              <a:off x="3534" y="2050"/>
              <a:ext cx="88" cy="219"/>
            </a:xfrm>
            <a:prstGeom prst="rect">
              <a:avLst/>
            </a:prstGeom>
            <a:gradFill rotWithShape="0">
              <a:gsLst>
                <a:gs pos="0">
                  <a:srgbClr val="F10534"/>
                </a:gs>
                <a:gs pos="100000">
                  <a:srgbClr val="F10534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1"/>
            </a:p>
          </p:txBody>
        </p:sp>
        <p:grpSp>
          <p:nvGrpSpPr>
            <p:cNvPr id="1453085" name="Group 29"/>
            <p:cNvGrpSpPr>
              <a:grpSpLocks/>
            </p:cNvGrpSpPr>
            <p:nvPr/>
          </p:nvGrpSpPr>
          <p:grpSpPr bwMode="auto">
            <a:xfrm>
              <a:off x="3445" y="1831"/>
              <a:ext cx="532" cy="219"/>
              <a:chOff x="2702" y="2598"/>
              <a:chExt cx="390" cy="144"/>
            </a:xfrm>
          </p:grpSpPr>
          <p:sp>
            <p:nvSpPr>
              <p:cNvPr id="1453086" name="Rectangle 30"/>
              <p:cNvSpPr>
                <a:spLocks noChangeArrowheads="1"/>
              </p:cNvSpPr>
              <p:nvPr/>
            </p:nvSpPr>
            <p:spPr bwMode="auto">
              <a:xfrm>
                <a:off x="2832" y="2598"/>
                <a:ext cx="65" cy="144"/>
              </a:xfrm>
              <a:prstGeom prst="rect">
                <a:avLst/>
              </a:prstGeom>
              <a:solidFill>
                <a:srgbClr val="51D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  <p:sp>
            <p:nvSpPr>
              <p:cNvPr id="1453087" name="Rectangle 31"/>
              <p:cNvSpPr>
                <a:spLocks noChangeArrowheads="1"/>
              </p:cNvSpPr>
              <p:nvPr/>
            </p:nvSpPr>
            <p:spPr bwMode="auto">
              <a:xfrm>
                <a:off x="2897" y="2598"/>
                <a:ext cx="65" cy="144"/>
              </a:xfrm>
              <a:prstGeom prst="rect">
                <a:avLst/>
              </a:prstGeom>
              <a:gradFill rotWithShape="0">
                <a:gsLst>
                  <a:gs pos="0">
                    <a:srgbClr val="F10534"/>
                  </a:gs>
                  <a:gs pos="100000">
                    <a:srgbClr val="F10534">
                      <a:gamma/>
                      <a:shade val="89804"/>
                      <a:invGamma/>
                    </a:srgbClr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  <p:sp>
            <p:nvSpPr>
              <p:cNvPr id="1453088" name="Rectangle 32"/>
              <p:cNvSpPr>
                <a:spLocks noChangeArrowheads="1"/>
              </p:cNvSpPr>
              <p:nvPr/>
            </p:nvSpPr>
            <p:spPr bwMode="auto">
              <a:xfrm>
                <a:off x="2962" y="2598"/>
                <a:ext cx="65" cy="144"/>
              </a:xfrm>
              <a:prstGeom prst="rect">
                <a:avLst/>
              </a:prstGeom>
              <a:solidFill>
                <a:srgbClr val="51D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  <p:sp>
            <p:nvSpPr>
              <p:cNvPr id="1453089" name="Rectangle 33"/>
              <p:cNvSpPr>
                <a:spLocks noChangeArrowheads="1"/>
              </p:cNvSpPr>
              <p:nvPr/>
            </p:nvSpPr>
            <p:spPr bwMode="auto">
              <a:xfrm>
                <a:off x="3027" y="2598"/>
                <a:ext cx="65" cy="144"/>
              </a:xfrm>
              <a:prstGeom prst="rect">
                <a:avLst/>
              </a:prstGeom>
              <a:gradFill rotWithShape="0">
                <a:gsLst>
                  <a:gs pos="0">
                    <a:srgbClr val="F10534"/>
                  </a:gs>
                  <a:gs pos="100000">
                    <a:srgbClr val="F10534">
                      <a:gamma/>
                      <a:shade val="89804"/>
                      <a:invGamma/>
                    </a:srgbClr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  <p:sp>
            <p:nvSpPr>
              <p:cNvPr id="1453090" name="Rectangle 34"/>
              <p:cNvSpPr>
                <a:spLocks noChangeArrowheads="1"/>
              </p:cNvSpPr>
              <p:nvPr/>
            </p:nvSpPr>
            <p:spPr bwMode="auto">
              <a:xfrm>
                <a:off x="2767" y="2598"/>
                <a:ext cx="65" cy="144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  <p:sp>
            <p:nvSpPr>
              <p:cNvPr id="1453091" name="Rectangle 35"/>
              <p:cNvSpPr>
                <a:spLocks noChangeArrowheads="1"/>
              </p:cNvSpPr>
              <p:nvPr/>
            </p:nvSpPr>
            <p:spPr bwMode="auto">
              <a:xfrm>
                <a:off x="2702" y="2598"/>
                <a:ext cx="65" cy="144"/>
              </a:xfrm>
              <a:prstGeom prst="rect">
                <a:avLst/>
              </a:prstGeom>
              <a:gradFill rotWithShape="0">
                <a:gsLst>
                  <a:gs pos="0">
                    <a:srgbClr val="F10534"/>
                  </a:gs>
                  <a:gs pos="100000">
                    <a:srgbClr val="F10534">
                      <a:gamma/>
                      <a:shade val="89804"/>
                      <a:invGamma/>
                    </a:srgbClr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</p:grpSp>
        <p:sp>
          <p:nvSpPr>
            <p:cNvPr id="1453092" name="Rectangle 36"/>
            <p:cNvSpPr>
              <a:spLocks noChangeArrowheads="1"/>
            </p:cNvSpPr>
            <p:nvPr/>
          </p:nvSpPr>
          <p:spPr bwMode="auto">
            <a:xfrm>
              <a:off x="3445" y="2050"/>
              <a:ext cx="89" cy="219"/>
            </a:xfrm>
            <a:prstGeom prst="rect">
              <a:avLst/>
            </a:prstGeom>
            <a:solidFill>
              <a:srgbClr val="FAFD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1"/>
            </a:p>
          </p:txBody>
        </p:sp>
        <p:sp>
          <p:nvSpPr>
            <p:cNvPr id="1453093" name="Rectangle 37"/>
            <p:cNvSpPr>
              <a:spLocks noChangeArrowheads="1"/>
            </p:cNvSpPr>
            <p:nvPr/>
          </p:nvSpPr>
          <p:spPr bwMode="auto">
            <a:xfrm>
              <a:off x="3622" y="1608"/>
              <a:ext cx="89" cy="219"/>
            </a:xfrm>
            <a:prstGeom prst="rect">
              <a:avLst/>
            </a:prstGeom>
            <a:gradFill rotWithShape="0">
              <a:gsLst>
                <a:gs pos="0">
                  <a:srgbClr val="F10534"/>
                </a:gs>
                <a:gs pos="100000">
                  <a:srgbClr val="F10534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1"/>
            </a:p>
          </p:txBody>
        </p:sp>
        <p:sp>
          <p:nvSpPr>
            <p:cNvPr id="1453094" name="Rectangle 38"/>
            <p:cNvSpPr>
              <a:spLocks noChangeArrowheads="1"/>
            </p:cNvSpPr>
            <p:nvPr/>
          </p:nvSpPr>
          <p:spPr bwMode="auto">
            <a:xfrm>
              <a:off x="3711" y="1608"/>
              <a:ext cx="89" cy="219"/>
            </a:xfrm>
            <a:prstGeom prst="rect">
              <a:avLst/>
            </a:prstGeom>
            <a:gradFill rotWithShape="0">
              <a:gsLst>
                <a:gs pos="0">
                  <a:srgbClr val="F10534"/>
                </a:gs>
                <a:gs pos="100000">
                  <a:srgbClr val="F10534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1"/>
            </a:p>
          </p:txBody>
        </p:sp>
        <p:sp>
          <p:nvSpPr>
            <p:cNvPr id="1453095" name="Rectangle 39"/>
            <p:cNvSpPr>
              <a:spLocks noChangeArrowheads="1"/>
            </p:cNvSpPr>
            <p:nvPr/>
          </p:nvSpPr>
          <p:spPr bwMode="auto">
            <a:xfrm>
              <a:off x="3800" y="1608"/>
              <a:ext cx="88" cy="219"/>
            </a:xfrm>
            <a:prstGeom prst="rect">
              <a:avLst/>
            </a:prstGeom>
            <a:solidFill>
              <a:srgbClr val="51D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1"/>
            </a:p>
          </p:txBody>
        </p:sp>
        <p:sp>
          <p:nvSpPr>
            <p:cNvPr id="1453096" name="Rectangle 40"/>
            <p:cNvSpPr>
              <a:spLocks noChangeArrowheads="1"/>
            </p:cNvSpPr>
            <p:nvPr/>
          </p:nvSpPr>
          <p:spPr bwMode="auto">
            <a:xfrm>
              <a:off x="3888" y="1608"/>
              <a:ext cx="89" cy="219"/>
            </a:xfrm>
            <a:prstGeom prst="rect">
              <a:avLst/>
            </a:prstGeom>
            <a:gradFill rotWithShape="0">
              <a:gsLst>
                <a:gs pos="0">
                  <a:srgbClr val="F10534"/>
                </a:gs>
                <a:gs pos="100000">
                  <a:srgbClr val="F10534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1"/>
            </a:p>
          </p:txBody>
        </p:sp>
        <p:sp>
          <p:nvSpPr>
            <p:cNvPr id="1453097" name="Rectangle 41"/>
            <p:cNvSpPr>
              <a:spLocks noChangeArrowheads="1"/>
            </p:cNvSpPr>
            <p:nvPr/>
          </p:nvSpPr>
          <p:spPr bwMode="auto">
            <a:xfrm>
              <a:off x="3534" y="1608"/>
              <a:ext cx="88" cy="21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1"/>
            </a:p>
          </p:txBody>
        </p:sp>
        <p:sp>
          <p:nvSpPr>
            <p:cNvPr id="1453098" name="Rectangle 42"/>
            <p:cNvSpPr>
              <a:spLocks noChangeArrowheads="1"/>
            </p:cNvSpPr>
            <p:nvPr/>
          </p:nvSpPr>
          <p:spPr bwMode="auto">
            <a:xfrm>
              <a:off x="3445" y="1608"/>
              <a:ext cx="89" cy="219"/>
            </a:xfrm>
            <a:prstGeom prst="rect">
              <a:avLst/>
            </a:prstGeom>
            <a:gradFill rotWithShape="0">
              <a:gsLst>
                <a:gs pos="0">
                  <a:srgbClr val="F10534"/>
                </a:gs>
                <a:gs pos="100000">
                  <a:srgbClr val="F10534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1"/>
            </a:p>
          </p:txBody>
        </p:sp>
        <p:sp>
          <p:nvSpPr>
            <p:cNvPr id="1453099" name="Line 43"/>
            <p:cNvSpPr>
              <a:spLocks noChangeShapeType="1"/>
            </p:cNvSpPr>
            <p:nvPr/>
          </p:nvSpPr>
          <p:spPr bwMode="auto">
            <a:xfrm flipV="1">
              <a:off x="3022" y="1939"/>
              <a:ext cx="424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3100" name="Rectangle 44"/>
            <p:cNvSpPr>
              <a:spLocks noChangeArrowheads="1"/>
            </p:cNvSpPr>
            <p:nvPr/>
          </p:nvSpPr>
          <p:spPr bwMode="auto">
            <a:xfrm>
              <a:off x="2251" y="1263"/>
              <a:ext cx="1982" cy="149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3101" name="Line 45"/>
            <p:cNvSpPr>
              <a:spLocks noChangeShapeType="1"/>
            </p:cNvSpPr>
            <p:nvPr/>
          </p:nvSpPr>
          <p:spPr bwMode="auto">
            <a:xfrm>
              <a:off x="2724" y="2328"/>
              <a:ext cx="426" cy="8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3102" name="Line 46"/>
            <p:cNvSpPr>
              <a:spLocks noChangeShapeType="1"/>
            </p:cNvSpPr>
            <p:nvPr/>
          </p:nvSpPr>
          <p:spPr bwMode="auto">
            <a:xfrm flipH="1">
              <a:off x="3278" y="2280"/>
              <a:ext cx="427" cy="9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453103" name="AutoShape 47"/>
            <p:cNvCxnSpPr>
              <a:cxnSpLocks noChangeShapeType="1"/>
              <a:endCxn id="1453104" idx="1"/>
            </p:cNvCxnSpPr>
            <p:nvPr/>
          </p:nvCxnSpPr>
          <p:spPr bwMode="auto">
            <a:xfrm rot="10800000">
              <a:off x="1955" y="2251"/>
              <a:ext cx="1350" cy="1133"/>
            </a:xfrm>
            <a:prstGeom prst="bentConnector2">
              <a:avLst/>
            </a:prstGeom>
            <a:noFill/>
            <a:ln w="12700">
              <a:solidFill>
                <a:srgbClr val="618FFD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1453104" name="AutoShape 48"/>
            <p:cNvSpPr>
              <a:spLocks noChangeArrowheads="1"/>
            </p:cNvSpPr>
            <p:nvPr/>
          </p:nvSpPr>
          <p:spPr bwMode="auto">
            <a:xfrm rot="-5400000">
              <a:off x="1572" y="1858"/>
              <a:ext cx="768" cy="171"/>
            </a:xfrm>
            <a:prstGeom prst="flowChartManualOperation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3105" name="Line 49"/>
            <p:cNvSpPr>
              <a:spLocks noChangeShapeType="1"/>
            </p:cNvSpPr>
            <p:nvPr/>
          </p:nvSpPr>
          <p:spPr bwMode="auto">
            <a:xfrm flipV="1">
              <a:off x="4004" y="1944"/>
              <a:ext cx="424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3106" name="Oval 50"/>
            <p:cNvSpPr>
              <a:spLocks noChangeArrowheads="1"/>
            </p:cNvSpPr>
            <p:nvPr/>
          </p:nvSpPr>
          <p:spPr bwMode="auto">
            <a:xfrm>
              <a:off x="2909" y="3192"/>
              <a:ext cx="713" cy="36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3107" name="Line 51"/>
            <p:cNvSpPr>
              <a:spLocks noChangeShapeType="1"/>
            </p:cNvSpPr>
            <p:nvPr/>
          </p:nvSpPr>
          <p:spPr bwMode="auto">
            <a:xfrm>
              <a:off x="1557" y="2184"/>
              <a:ext cx="298" cy="0"/>
            </a:xfrm>
            <a:prstGeom prst="line">
              <a:avLst/>
            </a:prstGeom>
            <a:noFill/>
            <a:ln w="25400">
              <a:solidFill>
                <a:srgbClr val="FAFD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3108" name="Line 52"/>
            <p:cNvSpPr>
              <a:spLocks noChangeShapeType="1"/>
            </p:cNvSpPr>
            <p:nvPr/>
          </p:nvSpPr>
          <p:spPr bwMode="auto">
            <a:xfrm>
              <a:off x="1557" y="1690"/>
              <a:ext cx="298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3109" name="Line 53"/>
            <p:cNvSpPr>
              <a:spLocks noChangeShapeType="1"/>
            </p:cNvSpPr>
            <p:nvPr/>
          </p:nvSpPr>
          <p:spPr bwMode="auto">
            <a:xfrm>
              <a:off x="1564" y="1856"/>
              <a:ext cx="298" cy="0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3110" name="Line 54"/>
            <p:cNvSpPr>
              <a:spLocks noChangeShapeType="1"/>
            </p:cNvSpPr>
            <p:nvPr/>
          </p:nvSpPr>
          <p:spPr bwMode="auto">
            <a:xfrm>
              <a:off x="1564" y="2024"/>
              <a:ext cx="298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453111" name="Group 55"/>
            <p:cNvGrpSpPr>
              <a:grpSpLocks/>
            </p:cNvGrpSpPr>
            <p:nvPr/>
          </p:nvGrpSpPr>
          <p:grpSpPr bwMode="auto">
            <a:xfrm>
              <a:off x="1029" y="1606"/>
              <a:ext cx="514" cy="655"/>
              <a:chOff x="4669" y="997"/>
              <a:chExt cx="578" cy="655"/>
            </a:xfrm>
          </p:grpSpPr>
          <p:sp>
            <p:nvSpPr>
              <p:cNvPr id="1453112" name="Rectangle 56"/>
              <p:cNvSpPr>
                <a:spLocks noChangeArrowheads="1"/>
              </p:cNvSpPr>
              <p:nvPr/>
            </p:nvSpPr>
            <p:spPr bwMode="auto">
              <a:xfrm>
                <a:off x="4861" y="1323"/>
                <a:ext cx="96" cy="161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  <p:sp>
            <p:nvSpPr>
              <p:cNvPr id="1453113" name="Rectangle 57"/>
              <p:cNvSpPr>
                <a:spLocks noChangeArrowheads="1"/>
              </p:cNvSpPr>
              <p:nvPr/>
            </p:nvSpPr>
            <p:spPr bwMode="auto">
              <a:xfrm>
                <a:off x="4957" y="1323"/>
                <a:ext cx="95" cy="16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  <p:sp>
            <p:nvSpPr>
              <p:cNvPr id="1453114" name="Rectangle 58"/>
              <p:cNvSpPr>
                <a:spLocks noChangeArrowheads="1"/>
              </p:cNvSpPr>
              <p:nvPr/>
            </p:nvSpPr>
            <p:spPr bwMode="auto">
              <a:xfrm>
                <a:off x="5052" y="1323"/>
                <a:ext cx="96" cy="16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  <p:sp>
            <p:nvSpPr>
              <p:cNvPr id="1453115" name="Rectangle 59"/>
              <p:cNvSpPr>
                <a:spLocks noChangeArrowheads="1"/>
              </p:cNvSpPr>
              <p:nvPr/>
            </p:nvSpPr>
            <p:spPr bwMode="auto">
              <a:xfrm>
                <a:off x="5148" y="1323"/>
                <a:ext cx="96" cy="16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  <p:sp>
            <p:nvSpPr>
              <p:cNvPr id="1453116" name="Rectangle 60"/>
              <p:cNvSpPr>
                <a:spLocks noChangeArrowheads="1"/>
              </p:cNvSpPr>
              <p:nvPr/>
            </p:nvSpPr>
            <p:spPr bwMode="auto">
              <a:xfrm>
                <a:off x="4696" y="1332"/>
                <a:ext cx="95" cy="161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  <p:sp>
            <p:nvSpPr>
              <p:cNvPr id="1453117" name="Rectangle 61"/>
              <p:cNvSpPr>
                <a:spLocks noChangeArrowheads="1"/>
              </p:cNvSpPr>
              <p:nvPr/>
            </p:nvSpPr>
            <p:spPr bwMode="auto">
              <a:xfrm>
                <a:off x="4861" y="1162"/>
                <a:ext cx="96" cy="161"/>
              </a:xfrm>
              <a:prstGeom prst="rect">
                <a:avLst/>
              </a:prstGeom>
              <a:solidFill>
                <a:srgbClr val="51D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  <p:sp>
            <p:nvSpPr>
              <p:cNvPr id="1453118" name="Rectangle 62"/>
              <p:cNvSpPr>
                <a:spLocks noChangeArrowheads="1"/>
              </p:cNvSpPr>
              <p:nvPr/>
            </p:nvSpPr>
            <p:spPr bwMode="auto">
              <a:xfrm>
                <a:off x="4957" y="1162"/>
                <a:ext cx="95" cy="161"/>
              </a:xfrm>
              <a:prstGeom prst="rect">
                <a:avLst/>
              </a:prstGeom>
              <a:solidFill>
                <a:srgbClr val="51D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  <p:sp>
            <p:nvSpPr>
              <p:cNvPr id="1453119" name="Rectangle 63"/>
              <p:cNvSpPr>
                <a:spLocks noChangeArrowheads="1"/>
              </p:cNvSpPr>
              <p:nvPr/>
            </p:nvSpPr>
            <p:spPr bwMode="auto">
              <a:xfrm>
                <a:off x="5052" y="1162"/>
                <a:ext cx="96" cy="161"/>
              </a:xfrm>
              <a:prstGeom prst="rect">
                <a:avLst/>
              </a:prstGeom>
              <a:solidFill>
                <a:srgbClr val="51D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  <p:sp>
            <p:nvSpPr>
              <p:cNvPr id="1453120" name="Rectangle 64"/>
              <p:cNvSpPr>
                <a:spLocks noChangeArrowheads="1"/>
              </p:cNvSpPr>
              <p:nvPr/>
            </p:nvSpPr>
            <p:spPr bwMode="auto">
              <a:xfrm>
                <a:off x="5148" y="1162"/>
                <a:ext cx="96" cy="161"/>
              </a:xfrm>
              <a:prstGeom prst="rect">
                <a:avLst/>
              </a:prstGeom>
              <a:solidFill>
                <a:srgbClr val="51D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  <p:sp>
            <p:nvSpPr>
              <p:cNvPr id="1453121" name="Rectangle 65"/>
              <p:cNvSpPr>
                <a:spLocks noChangeArrowheads="1"/>
              </p:cNvSpPr>
              <p:nvPr/>
            </p:nvSpPr>
            <p:spPr bwMode="auto">
              <a:xfrm>
                <a:off x="4765" y="1162"/>
                <a:ext cx="96" cy="161"/>
              </a:xfrm>
              <a:prstGeom prst="rect">
                <a:avLst/>
              </a:prstGeom>
              <a:solidFill>
                <a:srgbClr val="51D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  <p:sp>
            <p:nvSpPr>
              <p:cNvPr id="1453122" name="Rectangle 66"/>
              <p:cNvSpPr>
                <a:spLocks noChangeArrowheads="1"/>
              </p:cNvSpPr>
              <p:nvPr/>
            </p:nvSpPr>
            <p:spPr bwMode="auto">
              <a:xfrm>
                <a:off x="4669" y="1162"/>
                <a:ext cx="96" cy="161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  <p:sp>
            <p:nvSpPr>
              <p:cNvPr id="1453123" name="Rectangle 67"/>
              <p:cNvSpPr>
                <a:spLocks noChangeArrowheads="1"/>
              </p:cNvSpPr>
              <p:nvPr/>
            </p:nvSpPr>
            <p:spPr bwMode="auto">
              <a:xfrm>
                <a:off x="4669" y="1323"/>
                <a:ext cx="96" cy="161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  <p:sp>
            <p:nvSpPr>
              <p:cNvPr id="1453124" name="Rectangle 68"/>
              <p:cNvSpPr>
                <a:spLocks noChangeArrowheads="1"/>
              </p:cNvSpPr>
              <p:nvPr/>
            </p:nvSpPr>
            <p:spPr bwMode="auto">
              <a:xfrm>
                <a:off x="4861" y="997"/>
                <a:ext cx="96" cy="161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  <p:sp>
            <p:nvSpPr>
              <p:cNvPr id="1453125" name="Rectangle 69"/>
              <p:cNvSpPr>
                <a:spLocks noChangeArrowheads="1"/>
              </p:cNvSpPr>
              <p:nvPr/>
            </p:nvSpPr>
            <p:spPr bwMode="auto">
              <a:xfrm>
                <a:off x="4957" y="997"/>
                <a:ext cx="95" cy="161"/>
              </a:xfrm>
              <a:prstGeom prst="rect">
                <a:avLst/>
              </a:prstGeom>
              <a:gradFill rotWithShape="0">
                <a:gsLst>
                  <a:gs pos="0">
                    <a:srgbClr val="F10534"/>
                  </a:gs>
                  <a:gs pos="100000">
                    <a:srgbClr val="F10534">
                      <a:gamma/>
                      <a:shade val="89804"/>
                      <a:invGamma/>
                    </a:srgbClr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  <p:sp>
            <p:nvSpPr>
              <p:cNvPr id="1453126" name="Rectangle 70"/>
              <p:cNvSpPr>
                <a:spLocks noChangeArrowheads="1"/>
              </p:cNvSpPr>
              <p:nvPr/>
            </p:nvSpPr>
            <p:spPr bwMode="auto">
              <a:xfrm>
                <a:off x="5052" y="997"/>
                <a:ext cx="96" cy="161"/>
              </a:xfrm>
              <a:prstGeom prst="rect">
                <a:avLst/>
              </a:prstGeom>
              <a:gradFill rotWithShape="0">
                <a:gsLst>
                  <a:gs pos="0">
                    <a:srgbClr val="F10534"/>
                  </a:gs>
                  <a:gs pos="100000">
                    <a:srgbClr val="F10534">
                      <a:gamma/>
                      <a:shade val="89804"/>
                      <a:invGamma/>
                    </a:srgbClr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  <p:sp>
            <p:nvSpPr>
              <p:cNvPr id="1453127" name="Rectangle 71"/>
              <p:cNvSpPr>
                <a:spLocks noChangeArrowheads="1"/>
              </p:cNvSpPr>
              <p:nvPr/>
            </p:nvSpPr>
            <p:spPr bwMode="auto">
              <a:xfrm>
                <a:off x="5148" y="997"/>
                <a:ext cx="96" cy="161"/>
              </a:xfrm>
              <a:prstGeom prst="rect">
                <a:avLst/>
              </a:prstGeom>
              <a:gradFill rotWithShape="0">
                <a:gsLst>
                  <a:gs pos="0">
                    <a:srgbClr val="F10534"/>
                  </a:gs>
                  <a:gs pos="100000">
                    <a:srgbClr val="F10534">
                      <a:gamma/>
                      <a:shade val="89804"/>
                      <a:invGamma/>
                    </a:srgbClr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  <p:sp>
            <p:nvSpPr>
              <p:cNvPr id="1453128" name="Rectangle 72"/>
              <p:cNvSpPr>
                <a:spLocks noChangeArrowheads="1"/>
              </p:cNvSpPr>
              <p:nvPr/>
            </p:nvSpPr>
            <p:spPr bwMode="auto">
              <a:xfrm>
                <a:off x="4765" y="997"/>
                <a:ext cx="96" cy="161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  <p:sp>
            <p:nvSpPr>
              <p:cNvPr id="1453129" name="Rectangle 73"/>
              <p:cNvSpPr>
                <a:spLocks noChangeArrowheads="1"/>
              </p:cNvSpPr>
              <p:nvPr/>
            </p:nvSpPr>
            <p:spPr bwMode="auto">
              <a:xfrm>
                <a:off x="4669" y="997"/>
                <a:ext cx="96" cy="161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  <p:sp>
            <p:nvSpPr>
              <p:cNvPr id="1453130" name="Rectangle 74"/>
              <p:cNvSpPr>
                <a:spLocks noChangeArrowheads="1"/>
              </p:cNvSpPr>
              <p:nvPr/>
            </p:nvSpPr>
            <p:spPr bwMode="auto">
              <a:xfrm>
                <a:off x="4864" y="1491"/>
                <a:ext cx="95" cy="161"/>
              </a:xfrm>
              <a:prstGeom prst="rect">
                <a:avLst/>
              </a:prstGeom>
              <a:solidFill>
                <a:srgbClr val="FAFD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  <p:sp>
            <p:nvSpPr>
              <p:cNvPr id="1453131" name="Rectangle 75"/>
              <p:cNvSpPr>
                <a:spLocks noChangeArrowheads="1"/>
              </p:cNvSpPr>
              <p:nvPr/>
            </p:nvSpPr>
            <p:spPr bwMode="auto">
              <a:xfrm>
                <a:off x="4959" y="1491"/>
                <a:ext cx="96" cy="161"/>
              </a:xfrm>
              <a:prstGeom prst="rect">
                <a:avLst/>
              </a:prstGeom>
              <a:solidFill>
                <a:srgbClr val="FAFD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  <p:sp>
            <p:nvSpPr>
              <p:cNvPr id="1453132" name="Rectangle 76"/>
              <p:cNvSpPr>
                <a:spLocks noChangeArrowheads="1"/>
              </p:cNvSpPr>
              <p:nvPr/>
            </p:nvSpPr>
            <p:spPr bwMode="auto">
              <a:xfrm>
                <a:off x="5055" y="1491"/>
                <a:ext cx="96" cy="161"/>
              </a:xfrm>
              <a:prstGeom prst="rect">
                <a:avLst/>
              </a:prstGeom>
              <a:solidFill>
                <a:srgbClr val="FAFD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  <p:sp>
            <p:nvSpPr>
              <p:cNvPr id="1453133" name="Rectangle 77"/>
              <p:cNvSpPr>
                <a:spLocks noChangeArrowheads="1"/>
              </p:cNvSpPr>
              <p:nvPr/>
            </p:nvSpPr>
            <p:spPr bwMode="auto">
              <a:xfrm>
                <a:off x="5151" y="1491"/>
                <a:ext cx="96" cy="161"/>
              </a:xfrm>
              <a:prstGeom prst="rect">
                <a:avLst/>
              </a:prstGeom>
              <a:solidFill>
                <a:srgbClr val="FAFD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  <p:sp>
            <p:nvSpPr>
              <p:cNvPr id="1453134" name="Rectangle 78"/>
              <p:cNvSpPr>
                <a:spLocks noChangeArrowheads="1"/>
              </p:cNvSpPr>
              <p:nvPr/>
            </p:nvSpPr>
            <p:spPr bwMode="auto">
              <a:xfrm>
                <a:off x="4768" y="1491"/>
                <a:ext cx="96" cy="161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  <p:sp>
            <p:nvSpPr>
              <p:cNvPr id="1453135" name="Rectangle 79"/>
              <p:cNvSpPr>
                <a:spLocks noChangeArrowheads="1"/>
              </p:cNvSpPr>
              <p:nvPr/>
            </p:nvSpPr>
            <p:spPr bwMode="auto">
              <a:xfrm>
                <a:off x="4672" y="1491"/>
                <a:ext cx="96" cy="161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  <p:sp>
            <p:nvSpPr>
              <p:cNvPr id="1453136" name="Rectangle 80"/>
              <p:cNvSpPr>
                <a:spLocks noChangeArrowheads="1"/>
              </p:cNvSpPr>
              <p:nvPr/>
            </p:nvSpPr>
            <p:spPr bwMode="auto">
              <a:xfrm>
                <a:off x="4764" y="1326"/>
                <a:ext cx="96" cy="161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</p:grpSp>
      </p:grpSp>
      <p:sp>
        <p:nvSpPr>
          <p:cNvPr id="1453137" name="Rectangle 81"/>
          <p:cNvSpPr>
            <a:spLocks noChangeArrowheads="1"/>
          </p:cNvSpPr>
          <p:nvPr/>
        </p:nvSpPr>
        <p:spPr bwMode="auto">
          <a:xfrm>
            <a:off x="376238" y="5791200"/>
            <a:ext cx="84963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sz="2400" i="1"/>
              <a:t>Why does this enhance throughput?</a:t>
            </a:r>
          </a:p>
        </p:txBody>
      </p:sp>
      <p:sp>
        <p:nvSpPr>
          <p:cNvPr id="1453138" name="Rectangle 82"/>
          <p:cNvSpPr>
            <a:spLocks noChangeArrowheads="1"/>
          </p:cNvSpPr>
          <p:nvPr/>
        </p:nvSpPr>
        <p:spPr bwMode="auto">
          <a:xfrm>
            <a:off x="449263" y="1190625"/>
            <a:ext cx="843756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sz="2400"/>
              <a:t>Fetch from thread with the least instructions in flight.</a:t>
            </a:r>
            <a:endParaRPr lang="en-US" sz="2400" i="1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82600"/>
            <a:ext cx="7696200" cy="736600"/>
          </a:xfrm>
        </p:spPr>
        <p:txBody>
          <a:bodyPr/>
          <a:lstStyle/>
          <a:p>
            <a:r>
              <a:rPr lang="en-US"/>
              <a:t>Summary: Multithreaded Categories</a:t>
            </a:r>
          </a:p>
        </p:txBody>
      </p:sp>
      <p:sp>
        <p:nvSpPr>
          <p:cNvPr id="26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7DB55-2B0C-B341-BA74-34DBAE4BE142}" type="slidenum">
              <a:rPr lang="en-US"/>
              <a:pPr/>
              <a:t>34</a:t>
            </a:fld>
            <a:endParaRPr lang="en-US" b="0">
              <a:solidFill>
                <a:srgbClr val="FBBA03"/>
              </a:solidFill>
            </a:endParaRPr>
          </a:p>
        </p:txBody>
      </p:sp>
      <p:grpSp>
        <p:nvGrpSpPr>
          <p:cNvPr id="1457155" name="Group 3"/>
          <p:cNvGrpSpPr>
            <a:grpSpLocks/>
          </p:cNvGrpSpPr>
          <p:nvPr/>
        </p:nvGrpSpPr>
        <p:grpSpPr bwMode="auto">
          <a:xfrm>
            <a:off x="1039813" y="1736725"/>
            <a:ext cx="1143000" cy="3581400"/>
            <a:chOff x="528" y="912"/>
            <a:chExt cx="720" cy="2256"/>
          </a:xfrm>
        </p:grpSpPr>
        <p:sp>
          <p:nvSpPr>
            <p:cNvPr id="1457156" name="Rectangle 4"/>
            <p:cNvSpPr>
              <a:spLocks noChangeArrowheads="1"/>
            </p:cNvSpPr>
            <p:nvPr/>
          </p:nvSpPr>
          <p:spPr bwMode="auto">
            <a:xfrm>
              <a:off x="528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57" name="Rectangle 5"/>
            <p:cNvSpPr>
              <a:spLocks noChangeArrowheads="1"/>
            </p:cNvSpPr>
            <p:nvPr/>
          </p:nvSpPr>
          <p:spPr bwMode="auto">
            <a:xfrm>
              <a:off x="720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58" name="Rectangle 6"/>
            <p:cNvSpPr>
              <a:spLocks noChangeArrowheads="1"/>
            </p:cNvSpPr>
            <p:nvPr/>
          </p:nvSpPr>
          <p:spPr bwMode="auto">
            <a:xfrm>
              <a:off x="912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59" name="Rectangle 7"/>
            <p:cNvSpPr>
              <a:spLocks noChangeArrowheads="1"/>
            </p:cNvSpPr>
            <p:nvPr/>
          </p:nvSpPr>
          <p:spPr bwMode="auto">
            <a:xfrm>
              <a:off x="1104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60" name="Rectangle 8"/>
            <p:cNvSpPr>
              <a:spLocks noChangeArrowheads="1"/>
            </p:cNvSpPr>
            <p:nvPr/>
          </p:nvSpPr>
          <p:spPr bwMode="auto">
            <a:xfrm>
              <a:off x="528" y="110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61" name="Rectangle 9"/>
            <p:cNvSpPr>
              <a:spLocks noChangeArrowheads="1"/>
            </p:cNvSpPr>
            <p:nvPr/>
          </p:nvSpPr>
          <p:spPr bwMode="auto">
            <a:xfrm>
              <a:off x="720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62" name="Rectangle 10"/>
            <p:cNvSpPr>
              <a:spLocks noChangeArrowheads="1"/>
            </p:cNvSpPr>
            <p:nvPr/>
          </p:nvSpPr>
          <p:spPr bwMode="auto">
            <a:xfrm>
              <a:off x="912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63" name="Rectangle 11"/>
            <p:cNvSpPr>
              <a:spLocks noChangeArrowheads="1"/>
            </p:cNvSpPr>
            <p:nvPr/>
          </p:nvSpPr>
          <p:spPr bwMode="auto">
            <a:xfrm>
              <a:off x="1104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64" name="Rectangle 12"/>
            <p:cNvSpPr>
              <a:spLocks noChangeArrowheads="1"/>
            </p:cNvSpPr>
            <p:nvPr/>
          </p:nvSpPr>
          <p:spPr bwMode="auto">
            <a:xfrm>
              <a:off x="528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65" name="Rectangle 13"/>
            <p:cNvSpPr>
              <a:spLocks noChangeArrowheads="1"/>
            </p:cNvSpPr>
            <p:nvPr/>
          </p:nvSpPr>
          <p:spPr bwMode="auto">
            <a:xfrm>
              <a:off x="720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66" name="Rectangle 14"/>
            <p:cNvSpPr>
              <a:spLocks noChangeArrowheads="1"/>
            </p:cNvSpPr>
            <p:nvPr/>
          </p:nvSpPr>
          <p:spPr bwMode="auto">
            <a:xfrm>
              <a:off x="912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67" name="Rectangle 15"/>
            <p:cNvSpPr>
              <a:spLocks noChangeArrowheads="1"/>
            </p:cNvSpPr>
            <p:nvPr/>
          </p:nvSpPr>
          <p:spPr bwMode="auto">
            <a:xfrm>
              <a:off x="1104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68" name="Rectangle 16"/>
            <p:cNvSpPr>
              <a:spLocks noChangeArrowheads="1"/>
            </p:cNvSpPr>
            <p:nvPr/>
          </p:nvSpPr>
          <p:spPr bwMode="auto">
            <a:xfrm>
              <a:off x="528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69" name="Rectangle 17"/>
            <p:cNvSpPr>
              <a:spLocks noChangeArrowheads="1"/>
            </p:cNvSpPr>
            <p:nvPr/>
          </p:nvSpPr>
          <p:spPr bwMode="auto">
            <a:xfrm>
              <a:off x="720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70" name="Rectangle 18"/>
            <p:cNvSpPr>
              <a:spLocks noChangeArrowheads="1"/>
            </p:cNvSpPr>
            <p:nvPr/>
          </p:nvSpPr>
          <p:spPr bwMode="auto">
            <a:xfrm>
              <a:off x="912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71" name="Rectangle 19"/>
            <p:cNvSpPr>
              <a:spLocks noChangeArrowheads="1"/>
            </p:cNvSpPr>
            <p:nvPr/>
          </p:nvSpPr>
          <p:spPr bwMode="auto">
            <a:xfrm>
              <a:off x="1104" y="148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72" name="Rectangle 20"/>
            <p:cNvSpPr>
              <a:spLocks noChangeArrowheads="1"/>
            </p:cNvSpPr>
            <p:nvPr/>
          </p:nvSpPr>
          <p:spPr bwMode="auto">
            <a:xfrm>
              <a:off x="528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73" name="Rectangle 21"/>
            <p:cNvSpPr>
              <a:spLocks noChangeArrowheads="1"/>
            </p:cNvSpPr>
            <p:nvPr/>
          </p:nvSpPr>
          <p:spPr bwMode="auto">
            <a:xfrm>
              <a:off x="720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74" name="Rectangle 22"/>
            <p:cNvSpPr>
              <a:spLocks noChangeArrowheads="1"/>
            </p:cNvSpPr>
            <p:nvPr/>
          </p:nvSpPr>
          <p:spPr bwMode="auto">
            <a:xfrm>
              <a:off x="912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75" name="Rectangle 23"/>
            <p:cNvSpPr>
              <a:spLocks noChangeArrowheads="1"/>
            </p:cNvSpPr>
            <p:nvPr/>
          </p:nvSpPr>
          <p:spPr bwMode="auto">
            <a:xfrm>
              <a:off x="1104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76" name="Rectangle 24"/>
            <p:cNvSpPr>
              <a:spLocks noChangeArrowheads="1"/>
            </p:cNvSpPr>
            <p:nvPr/>
          </p:nvSpPr>
          <p:spPr bwMode="auto">
            <a:xfrm>
              <a:off x="528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77" name="Rectangle 25"/>
            <p:cNvSpPr>
              <a:spLocks noChangeArrowheads="1"/>
            </p:cNvSpPr>
            <p:nvPr/>
          </p:nvSpPr>
          <p:spPr bwMode="auto">
            <a:xfrm>
              <a:off x="720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78" name="Rectangle 26"/>
            <p:cNvSpPr>
              <a:spLocks noChangeArrowheads="1"/>
            </p:cNvSpPr>
            <p:nvPr/>
          </p:nvSpPr>
          <p:spPr bwMode="auto">
            <a:xfrm>
              <a:off x="912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79" name="Rectangle 27"/>
            <p:cNvSpPr>
              <a:spLocks noChangeArrowheads="1"/>
            </p:cNvSpPr>
            <p:nvPr/>
          </p:nvSpPr>
          <p:spPr bwMode="auto">
            <a:xfrm>
              <a:off x="1104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80" name="Rectangle 28"/>
            <p:cNvSpPr>
              <a:spLocks noChangeArrowheads="1"/>
            </p:cNvSpPr>
            <p:nvPr/>
          </p:nvSpPr>
          <p:spPr bwMode="auto">
            <a:xfrm>
              <a:off x="528" y="206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81" name="Rectangle 29"/>
            <p:cNvSpPr>
              <a:spLocks noChangeArrowheads="1"/>
            </p:cNvSpPr>
            <p:nvPr/>
          </p:nvSpPr>
          <p:spPr bwMode="auto">
            <a:xfrm>
              <a:off x="720" y="206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82" name="Rectangle 30"/>
            <p:cNvSpPr>
              <a:spLocks noChangeArrowheads="1"/>
            </p:cNvSpPr>
            <p:nvPr/>
          </p:nvSpPr>
          <p:spPr bwMode="auto">
            <a:xfrm>
              <a:off x="912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83" name="Rectangle 31"/>
            <p:cNvSpPr>
              <a:spLocks noChangeArrowheads="1"/>
            </p:cNvSpPr>
            <p:nvPr/>
          </p:nvSpPr>
          <p:spPr bwMode="auto">
            <a:xfrm>
              <a:off x="1104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84" name="Rectangle 32"/>
            <p:cNvSpPr>
              <a:spLocks noChangeArrowheads="1"/>
            </p:cNvSpPr>
            <p:nvPr/>
          </p:nvSpPr>
          <p:spPr bwMode="auto">
            <a:xfrm>
              <a:off x="528" y="225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85" name="Rectangle 33"/>
            <p:cNvSpPr>
              <a:spLocks noChangeArrowheads="1"/>
            </p:cNvSpPr>
            <p:nvPr/>
          </p:nvSpPr>
          <p:spPr bwMode="auto">
            <a:xfrm>
              <a:off x="720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86" name="Rectangle 34"/>
            <p:cNvSpPr>
              <a:spLocks noChangeArrowheads="1"/>
            </p:cNvSpPr>
            <p:nvPr/>
          </p:nvSpPr>
          <p:spPr bwMode="auto">
            <a:xfrm>
              <a:off x="912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87" name="Rectangle 35"/>
            <p:cNvSpPr>
              <a:spLocks noChangeArrowheads="1"/>
            </p:cNvSpPr>
            <p:nvPr/>
          </p:nvSpPr>
          <p:spPr bwMode="auto">
            <a:xfrm>
              <a:off x="1104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88" name="Rectangle 36"/>
            <p:cNvSpPr>
              <a:spLocks noChangeArrowheads="1"/>
            </p:cNvSpPr>
            <p:nvPr/>
          </p:nvSpPr>
          <p:spPr bwMode="auto">
            <a:xfrm>
              <a:off x="528" y="244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89" name="Rectangle 37"/>
            <p:cNvSpPr>
              <a:spLocks noChangeArrowheads="1"/>
            </p:cNvSpPr>
            <p:nvPr/>
          </p:nvSpPr>
          <p:spPr bwMode="auto">
            <a:xfrm>
              <a:off x="720" y="244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90" name="Rectangle 38"/>
            <p:cNvSpPr>
              <a:spLocks noChangeArrowheads="1"/>
            </p:cNvSpPr>
            <p:nvPr/>
          </p:nvSpPr>
          <p:spPr bwMode="auto">
            <a:xfrm>
              <a:off x="912" y="244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91" name="Rectangle 39"/>
            <p:cNvSpPr>
              <a:spLocks noChangeArrowheads="1"/>
            </p:cNvSpPr>
            <p:nvPr/>
          </p:nvSpPr>
          <p:spPr bwMode="auto">
            <a:xfrm>
              <a:off x="1104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92" name="Rectangle 40"/>
            <p:cNvSpPr>
              <a:spLocks noChangeArrowheads="1"/>
            </p:cNvSpPr>
            <p:nvPr/>
          </p:nvSpPr>
          <p:spPr bwMode="auto">
            <a:xfrm>
              <a:off x="528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93" name="Rectangle 41"/>
            <p:cNvSpPr>
              <a:spLocks noChangeArrowheads="1"/>
            </p:cNvSpPr>
            <p:nvPr/>
          </p:nvSpPr>
          <p:spPr bwMode="auto">
            <a:xfrm>
              <a:off x="720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94" name="Rectangle 42"/>
            <p:cNvSpPr>
              <a:spLocks noChangeArrowheads="1"/>
            </p:cNvSpPr>
            <p:nvPr/>
          </p:nvSpPr>
          <p:spPr bwMode="auto">
            <a:xfrm>
              <a:off x="912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95" name="Rectangle 43"/>
            <p:cNvSpPr>
              <a:spLocks noChangeArrowheads="1"/>
            </p:cNvSpPr>
            <p:nvPr/>
          </p:nvSpPr>
          <p:spPr bwMode="auto">
            <a:xfrm>
              <a:off x="1104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96" name="Rectangle 44"/>
            <p:cNvSpPr>
              <a:spLocks noChangeArrowheads="1"/>
            </p:cNvSpPr>
            <p:nvPr/>
          </p:nvSpPr>
          <p:spPr bwMode="auto">
            <a:xfrm>
              <a:off x="528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97" name="Rectangle 45"/>
            <p:cNvSpPr>
              <a:spLocks noChangeArrowheads="1"/>
            </p:cNvSpPr>
            <p:nvPr/>
          </p:nvSpPr>
          <p:spPr bwMode="auto">
            <a:xfrm>
              <a:off x="720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98" name="Rectangle 46"/>
            <p:cNvSpPr>
              <a:spLocks noChangeArrowheads="1"/>
            </p:cNvSpPr>
            <p:nvPr/>
          </p:nvSpPr>
          <p:spPr bwMode="auto">
            <a:xfrm>
              <a:off x="912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99" name="Rectangle 47"/>
            <p:cNvSpPr>
              <a:spLocks noChangeArrowheads="1"/>
            </p:cNvSpPr>
            <p:nvPr/>
          </p:nvSpPr>
          <p:spPr bwMode="auto">
            <a:xfrm>
              <a:off x="1104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00" name="Rectangle 48"/>
            <p:cNvSpPr>
              <a:spLocks noChangeArrowheads="1"/>
            </p:cNvSpPr>
            <p:nvPr/>
          </p:nvSpPr>
          <p:spPr bwMode="auto">
            <a:xfrm>
              <a:off x="528" y="302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01" name="Rectangle 49"/>
            <p:cNvSpPr>
              <a:spLocks noChangeArrowheads="1"/>
            </p:cNvSpPr>
            <p:nvPr/>
          </p:nvSpPr>
          <p:spPr bwMode="auto">
            <a:xfrm>
              <a:off x="720" y="302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02" name="Rectangle 50"/>
            <p:cNvSpPr>
              <a:spLocks noChangeArrowheads="1"/>
            </p:cNvSpPr>
            <p:nvPr/>
          </p:nvSpPr>
          <p:spPr bwMode="auto">
            <a:xfrm>
              <a:off x="912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03" name="Rectangle 51"/>
            <p:cNvSpPr>
              <a:spLocks noChangeArrowheads="1"/>
            </p:cNvSpPr>
            <p:nvPr/>
          </p:nvSpPr>
          <p:spPr bwMode="auto">
            <a:xfrm>
              <a:off x="1104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57204" name="Group 52"/>
          <p:cNvGrpSpPr>
            <a:grpSpLocks/>
          </p:cNvGrpSpPr>
          <p:nvPr/>
        </p:nvGrpSpPr>
        <p:grpSpPr bwMode="auto">
          <a:xfrm>
            <a:off x="2563813" y="1736725"/>
            <a:ext cx="1143000" cy="3581400"/>
            <a:chOff x="1584" y="912"/>
            <a:chExt cx="720" cy="2256"/>
          </a:xfrm>
        </p:grpSpPr>
        <p:sp>
          <p:nvSpPr>
            <p:cNvPr id="1457205" name="Rectangle 53"/>
            <p:cNvSpPr>
              <a:spLocks noChangeArrowheads="1"/>
            </p:cNvSpPr>
            <p:nvPr/>
          </p:nvSpPr>
          <p:spPr bwMode="auto">
            <a:xfrm>
              <a:off x="1584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06" name="Rectangle 54"/>
            <p:cNvSpPr>
              <a:spLocks noChangeArrowheads="1"/>
            </p:cNvSpPr>
            <p:nvPr/>
          </p:nvSpPr>
          <p:spPr bwMode="auto">
            <a:xfrm>
              <a:off x="1776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07" name="Rectangle 55"/>
            <p:cNvSpPr>
              <a:spLocks noChangeArrowheads="1"/>
            </p:cNvSpPr>
            <p:nvPr/>
          </p:nvSpPr>
          <p:spPr bwMode="auto">
            <a:xfrm>
              <a:off x="1968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08" name="Rectangle 56"/>
            <p:cNvSpPr>
              <a:spLocks noChangeArrowheads="1"/>
            </p:cNvSpPr>
            <p:nvPr/>
          </p:nvSpPr>
          <p:spPr bwMode="auto">
            <a:xfrm>
              <a:off x="2160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09" name="Rectangle 57"/>
            <p:cNvSpPr>
              <a:spLocks noChangeArrowheads="1"/>
            </p:cNvSpPr>
            <p:nvPr/>
          </p:nvSpPr>
          <p:spPr bwMode="auto">
            <a:xfrm>
              <a:off x="1584" y="110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10" name="Rectangle 58"/>
            <p:cNvSpPr>
              <a:spLocks noChangeArrowheads="1"/>
            </p:cNvSpPr>
            <p:nvPr/>
          </p:nvSpPr>
          <p:spPr bwMode="auto">
            <a:xfrm>
              <a:off x="1776" y="110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11" name="Rectangle 59"/>
            <p:cNvSpPr>
              <a:spLocks noChangeArrowheads="1"/>
            </p:cNvSpPr>
            <p:nvPr/>
          </p:nvSpPr>
          <p:spPr bwMode="auto">
            <a:xfrm>
              <a:off x="1968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12" name="Rectangle 60"/>
            <p:cNvSpPr>
              <a:spLocks noChangeArrowheads="1"/>
            </p:cNvSpPr>
            <p:nvPr/>
          </p:nvSpPr>
          <p:spPr bwMode="auto">
            <a:xfrm>
              <a:off x="2160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13" name="Rectangle 61"/>
            <p:cNvSpPr>
              <a:spLocks noChangeArrowheads="1"/>
            </p:cNvSpPr>
            <p:nvPr/>
          </p:nvSpPr>
          <p:spPr bwMode="auto">
            <a:xfrm>
              <a:off x="1584" y="129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14" name="Rectangle 62"/>
            <p:cNvSpPr>
              <a:spLocks noChangeArrowheads="1"/>
            </p:cNvSpPr>
            <p:nvPr/>
          </p:nvSpPr>
          <p:spPr bwMode="auto">
            <a:xfrm>
              <a:off x="1776" y="129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15" name="Rectangle 63"/>
            <p:cNvSpPr>
              <a:spLocks noChangeArrowheads="1"/>
            </p:cNvSpPr>
            <p:nvPr/>
          </p:nvSpPr>
          <p:spPr bwMode="auto">
            <a:xfrm>
              <a:off x="1968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16" name="Rectangle 64"/>
            <p:cNvSpPr>
              <a:spLocks noChangeArrowheads="1"/>
            </p:cNvSpPr>
            <p:nvPr/>
          </p:nvSpPr>
          <p:spPr bwMode="auto">
            <a:xfrm>
              <a:off x="2160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17" name="Rectangle 65"/>
            <p:cNvSpPr>
              <a:spLocks noChangeArrowheads="1"/>
            </p:cNvSpPr>
            <p:nvPr/>
          </p:nvSpPr>
          <p:spPr bwMode="auto">
            <a:xfrm>
              <a:off x="1584" y="1488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18" name="Rectangle 66"/>
            <p:cNvSpPr>
              <a:spLocks noChangeArrowheads="1"/>
            </p:cNvSpPr>
            <p:nvPr/>
          </p:nvSpPr>
          <p:spPr bwMode="auto">
            <a:xfrm>
              <a:off x="1776" y="1488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19" name="Rectangle 67"/>
            <p:cNvSpPr>
              <a:spLocks noChangeArrowheads="1"/>
            </p:cNvSpPr>
            <p:nvPr/>
          </p:nvSpPr>
          <p:spPr bwMode="auto">
            <a:xfrm>
              <a:off x="1968" y="148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20" name="Rectangle 68"/>
            <p:cNvSpPr>
              <a:spLocks noChangeArrowheads="1"/>
            </p:cNvSpPr>
            <p:nvPr/>
          </p:nvSpPr>
          <p:spPr bwMode="auto">
            <a:xfrm>
              <a:off x="2160" y="148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21" name="Rectangle 69"/>
            <p:cNvSpPr>
              <a:spLocks noChangeArrowheads="1"/>
            </p:cNvSpPr>
            <p:nvPr/>
          </p:nvSpPr>
          <p:spPr bwMode="auto">
            <a:xfrm>
              <a:off x="1584" y="1680"/>
              <a:ext cx="144" cy="144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22" name="Rectangle 70"/>
            <p:cNvSpPr>
              <a:spLocks noChangeArrowheads="1"/>
            </p:cNvSpPr>
            <p:nvPr/>
          </p:nvSpPr>
          <p:spPr bwMode="auto">
            <a:xfrm>
              <a:off x="1776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23" name="Rectangle 71"/>
            <p:cNvSpPr>
              <a:spLocks noChangeArrowheads="1"/>
            </p:cNvSpPr>
            <p:nvPr/>
          </p:nvSpPr>
          <p:spPr bwMode="auto">
            <a:xfrm>
              <a:off x="1968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24" name="Rectangle 72"/>
            <p:cNvSpPr>
              <a:spLocks noChangeArrowheads="1"/>
            </p:cNvSpPr>
            <p:nvPr/>
          </p:nvSpPr>
          <p:spPr bwMode="auto">
            <a:xfrm>
              <a:off x="2160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25" name="Rectangle 73"/>
            <p:cNvSpPr>
              <a:spLocks noChangeArrowheads="1"/>
            </p:cNvSpPr>
            <p:nvPr/>
          </p:nvSpPr>
          <p:spPr bwMode="auto">
            <a:xfrm>
              <a:off x="1584" y="187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26" name="Rectangle 74"/>
            <p:cNvSpPr>
              <a:spLocks noChangeArrowheads="1"/>
            </p:cNvSpPr>
            <p:nvPr/>
          </p:nvSpPr>
          <p:spPr bwMode="auto">
            <a:xfrm>
              <a:off x="1776" y="187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27" name="Rectangle 75"/>
            <p:cNvSpPr>
              <a:spLocks noChangeArrowheads="1"/>
            </p:cNvSpPr>
            <p:nvPr/>
          </p:nvSpPr>
          <p:spPr bwMode="auto">
            <a:xfrm>
              <a:off x="1968" y="187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28" name="Rectangle 76"/>
            <p:cNvSpPr>
              <a:spLocks noChangeArrowheads="1"/>
            </p:cNvSpPr>
            <p:nvPr/>
          </p:nvSpPr>
          <p:spPr bwMode="auto">
            <a:xfrm>
              <a:off x="2160" y="187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29" name="Rectangle 77"/>
            <p:cNvSpPr>
              <a:spLocks noChangeArrowheads="1"/>
            </p:cNvSpPr>
            <p:nvPr/>
          </p:nvSpPr>
          <p:spPr bwMode="auto">
            <a:xfrm>
              <a:off x="1584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30" name="Rectangle 78"/>
            <p:cNvSpPr>
              <a:spLocks noChangeArrowheads="1"/>
            </p:cNvSpPr>
            <p:nvPr/>
          </p:nvSpPr>
          <p:spPr bwMode="auto">
            <a:xfrm>
              <a:off x="1776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31" name="Rectangle 79" descr="Wide downward diagonal"/>
            <p:cNvSpPr>
              <a:spLocks noChangeArrowheads="1"/>
            </p:cNvSpPr>
            <p:nvPr/>
          </p:nvSpPr>
          <p:spPr bwMode="auto">
            <a:xfrm>
              <a:off x="1968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32" name="Rectangle 80"/>
            <p:cNvSpPr>
              <a:spLocks noChangeArrowheads="1"/>
            </p:cNvSpPr>
            <p:nvPr/>
          </p:nvSpPr>
          <p:spPr bwMode="auto">
            <a:xfrm>
              <a:off x="2160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33" name="Rectangle 81"/>
            <p:cNvSpPr>
              <a:spLocks noChangeArrowheads="1"/>
            </p:cNvSpPr>
            <p:nvPr/>
          </p:nvSpPr>
          <p:spPr bwMode="auto">
            <a:xfrm>
              <a:off x="1584" y="225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34" name="Rectangle 82"/>
            <p:cNvSpPr>
              <a:spLocks noChangeArrowheads="1"/>
            </p:cNvSpPr>
            <p:nvPr/>
          </p:nvSpPr>
          <p:spPr bwMode="auto">
            <a:xfrm>
              <a:off x="1776" y="225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35" name="Rectangle 83"/>
            <p:cNvSpPr>
              <a:spLocks noChangeArrowheads="1"/>
            </p:cNvSpPr>
            <p:nvPr/>
          </p:nvSpPr>
          <p:spPr bwMode="auto">
            <a:xfrm>
              <a:off x="1968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36" name="Rectangle 84"/>
            <p:cNvSpPr>
              <a:spLocks noChangeArrowheads="1"/>
            </p:cNvSpPr>
            <p:nvPr/>
          </p:nvSpPr>
          <p:spPr bwMode="auto">
            <a:xfrm>
              <a:off x="2160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37" name="Rectangle 85" descr="Small checker board"/>
            <p:cNvSpPr>
              <a:spLocks noChangeArrowheads="1"/>
            </p:cNvSpPr>
            <p:nvPr/>
          </p:nvSpPr>
          <p:spPr bwMode="auto">
            <a:xfrm>
              <a:off x="1584" y="2448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38" name="Rectangle 86"/>
            <p:cNvSpPr>
              <a:spLocks noChangeArrowheads="1"/>
            </p:cNvSpPr>
            <p:nvPr/>
          </p:nvSpPr>
          <p:spPr bwMode="auto">
            <a:xfrm>
              <a:off x="1776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39" name="Rectangle 87"/>
            <p:cNvSpPr>
              <a:spLocks noChangeArrowheads="1"/>
            </p:cNvSpPr>
            <p:nvPr/>
          </p:nvSpPr>
          <p:spPr bwMode="auto">
            <a:xfrm>
              <a:off x="1968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40" name="Rectangle 88"/>
            <p:cNvSpPr>
              <a:spLocks noChangeArrowheads="1"/>
            </p:cNvSpPr>
            <p:nvPr/>
          </p:nvSpPr>
          <p:spPr bwMode="auto">
            <a:xfrm>
              <a:off x="2160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41" name="Rectangle 89" descr="Small grid"/>
            <p:cNvSpPr>
              <a:spLocks noChangeArrowheads="1"/>
            </p:cNvSpPr>
            <p:nvPr/>
          </p:nvSpPr>
          <p:spPr bwMode="auto">
            <a:xfrm>
              <a:off x="1584" y="2640"/>
              <a:ext cx="144" cy="144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42" name="Rectangle 90" descr="Small grid"/>
            <p:cNvSpPr>
              <a:spLocks noChangeArrowheads="1"/>
            </p:cNvSpPr>
            <p:nvPr/>
          </p:nvSpPr>
          <p:spPr bwMode="auto">
            <a:xfrm>
              <a:off x="1776" y="2640"/>
              <a:ext cx="144" cy="144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43" name="Rectangle 91" descr="Small grid"/>
            <p:cNvSpPr>
              <a:spLocks noChangeArrowheads="1"/>
            </p:cNvSpPr>
            <p:nvPr/>
          </p:nvSpPr>
          <p:spPr bwMode="auto">
            <a:xfrm>
              <a:off x="1968" y="2640"/>
              <a:ext cx="144" cy="144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44" name="Rectangle 92" descr="Small grid"/>
            <p:cNvSpPr>
              <a:spLocks noChangeArrowheads="1"/>
            </p:cNvSpPr>
            <p:nvPr/>
          </p:nvSpPr>
          <p:spPr bwMode="auto">
            <a:xfrm>
              <a:off x="2160" y="2640"/>
              <a:ext cx="144" cy="144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45" name="Rectangle 93"/>
            <p:cNvSpPr>
              <a:spLocks noChangeArrowheads="1"/>
            </p:cNvSpPr>
            <p:nvPr/>
          </p:nvSpPr>
          <p:spPr bwMode="auto">
            <a:xfrm>
              <a:off x="1584" y="283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46" name="Rectangle 94"/>
            <p:cNvSpPr>
              <a:spLocks noChangeArrowheads="1"/>
            </p:cNvSpPr>
            <p:nvPr/>
          </p:nvSpPr>
          <p:spPr bwMode="auto">
            <a:xfrm>
              <a:off x="1776" y="283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47" name="Rectangle 95"/>
            <p:cNvSpPr>
              <a:spLocks noChangeArrowheads="1"/>
            </p:cNvSpPr>
            <p:nvPr/>
          </p:nvSpPr>
          <p:spPr bwMode="auto">
            <a:xfrm>
              <a:off x="1968" y="283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48" name="Rectangle 96"/>
            <p:cNvSpPr>
              <a:spLocks noChangeArrowheads="1"/>
            </p:cNvSpPr>
            <p:nvPr/>
          </p:nvSpPr>
          <p:spPr bwMode="auto">
            <a:xfrm>
              <a:off x="2160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49" name="Rectangle 97" descr="Wide downward diagonal"/>
            <p:cNvSpPr>
              <a:spLocks noChangeArrowheads="1"/>
            </p:cNvSpPr>
            <p:nvPr/>
          </p:nvSpPr>
          <p:spPr bwMode="auto">
            <a:xfrm>
              <a:off x="1584" y="302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50" name="Rectangle 98"/>
            <p:cNvSpPr>
              <a:spLocks noChangeArrowheads="1"/>
            </p:cNvSpPr>
            <p:nvPr/>
          </p:nvSpPr>
          <p:spPr bwMode="auto">
            <a:xfrm>
              <a:off x="1776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51" name="Rectangle 99"/>
            <p:cNvSpPr>
              <a:spLocks noChangeArrowheads="1"/>
            </p:cNvSpPr>
            <p:nvPr/>
          </p:nvSpPr>
          <p:spPr bwMode="auto">
            <a:xfrm>
              <a:off x="1968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52" name="Rectangle 100"/>
            <p:cNvSpPr>
              <a:spLocks noChangeArrowheads="1"/>
            </p:cNvSpPr>
            <p:nvPr/>
          </p:nvSpPr>
          <p:spPr bwMode="auto">
            <a:xfrm>
              <a:off x="2160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57253" name="Group 101"/>
          <p:cNvGrpSpPr>
            <a:grpSpLocks/>
          </p:cNvGrpSpPr>
          <p:nvPr/>
        </p:nvGrpSpPr>
        <p:grpSpPr bwMode="auto">
          <a:xfrm>
            <a:off x="4087813" y="1736725"/>
            <a:ext cx="1143000" cy="3581400"/>
            <a:chOff x="2640" y="912"/>
            <a:chExt cx="720" cy="2256"/>
          </a:xfrm>
        </p:grpSpPr>
        <p:sp>
          <p:nvSpPr>
            <p:cNvPr id="1457254" name="Rectangle 102" descr="Wide downward diagonal"/>
            <p:cNvSpPr>
              <a:spLocks noChangeArrowheads="1"/>
            </p:cNvSpPr>
            <p:nvPr/>
          </p:nvSpPr>
          <p:spPr bwMode="auto">
            <a:xfrm>
              <a:off x="2640" y="1680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55" name="Rectangle 103" descr="Wide downward diagonal"/>
            <p:cNvSpPr>
              <a:spLocks noChangeArrowheads="1"/>
            </p:cNvSpPr>
            <p:nvPr/>
          </p:nvSpPr>
          <p:spPr bwMode="auto">
            <a:xfrm>
              <a:off x="2832" y="1680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56" name="Rectangle 104"/>
            <p:cNvSpPr>
              <a:spLocks noChangeArrowheads="1"/>
            </p:cNvSpPr>
            <p:nvPr/>
          </p:nvSpPr>
          <p:spPr bwMode="auto">
            <a:xfrm>
              <a:off x="3024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57" name="Rectangle 105"/>
            <p:cNvSpPr>
              <a:spLocks noChangeArrowheads="1"/>
            </p:cNvSpPr>
            <p:nvPr/>
          </p:nvSpPr>
          <p:spPr bwMode="auto">
            <a:xfrm>
              <a:off x="3216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58" name="Rectangle 106" descr="Wide downward diagonal"/>
            <p:cNvSpPr>
              <a:spLocks noChangeArrowheads="1"/>
            </p:cNvSpPr>
            <p:nvPr/>
          </p:nvSpPr>
          <p:spPr bwMode="auto">
            <a:xfrm>
              <a:off x="2640" y="187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59" name="Rectangle 107" descr="Wide downward diagonal"/>
            <p:cNvSpPr>
              <a:spLocks noChangeArrowheads="1"/>
            </p:cNvSpPr>
            <p:nvPr/>
          </p:nvSpPr>
          <p:spPr bwMode="auto">
            <a:xfrm>
              <a:off x="2832" y="187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60" name="Rectangle 108" descr="Wide downward diagonal"/>
            <p:cNvSpPr>
              <a:spLocks noChangeArrowheads="1"/>
            </p:cNvSpPr>
            <p:nvPr/>
          </p:nvSpPr>
          <p:spPr bwMode="auto">
            <a:xfrm>
              <a:off x="3024" y="187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61" name="Rectangle 109"/>
            <p:cNvSpPr>
              <a:spLocks noChangeArrowheads="1"/>
            </p:cNvSpPr>
            <p:nvPr/>
          </p:nvSpPr>
          <p:spPr bwMode="auto">
            <a:xfrm>
              <a:off x="3216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62" name="Rectangle 110"/>
            <p:cNvSpPr>
              <a:spLocks noChangeArrowheads="1"/>
            </p:cNvSpPr>
            <p:nvPr/>
          </p:nvSpPr>
          <p:spPr bwMode="auto">
            <a:xfrm>
              <a:off x="2640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63" name="Rectangle 111"/>
            <p:cNvSpPr>
              <a:spLocks noChangeArrowheads="1"/>
            </p:cNvSpPr>
            <p:nvPr/>
          </p:nvSpPr>
          <p:spPr bwMode="auto">
            <a:xfrm>
              <a:off x="2832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64" name="Rectangle 112" descr="Wide downward diagonal"/>
            <p:cNvSpPr>
              <a:spLocks noChangeArrowheads="1"/>
            </p:cNvSpPr>
            <p:nvPr/>
          </p:nvSpPr>
          <p:spPr bwMode="auto">
            <a:xfrm>
              <a:off x="3024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65" name="Rectangle 113"/>
            <p:cNvSpPr>
              <a:spLocks noChangeArrowheads="1"/>
            </p:cNvSpPr>
            <p:nvPr/>
          </p:nvSpPr>
          <p:spPr bwMode="auto">
            <a:xfrm>
              <a:off x="3216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66" name="Rectangle 114"/>
            <p:cNvSpPr>
              <a:spLocks noChangeArrowheads="1"/>
            </p:cNvSpPr>
            <p:nvPr/>
          </p:nvSpPr>
          <p:spPr bwMode="auto">
            <a:xfrm>
              <a:off x="2640" y="225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67" name="Rectangle 115"/>
            <p:cNvSpPr>
              <a:spLocks noChangeArrowheads="1"/>
            </p:cNvSpPr>
            <p:nvPr/>
          </p:nvSpPr>
          <p:spPr bwMode="auto">
            <a:xfrm>
              <a:off x="2832" y="225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68" name="Rectangle 116"/>
            <p:cNvSpPr>
              <a:spLocks noChangeArrowheads="1"/>
            </p:cNvSpPr>
            <p:nvPr/>
          </p:nvSpPr>
          <p:spPr bwMode="auto">
            <a:xfrm>
              <a:off x="3024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69" name="Rectangle 117"/>
            <p:cNvSpPr>
              <a:spLocks noChangeArrowheads="1"/>
            </p:cNvSpPr>
            <p:nvPr/>
          </p:nvSpPr>
          <p:spPr bwMode="auto">
            <a:xfrm>
              <a:off x="3216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70" name="Rectangle 118"/>
            <p:cNvSpPr>
              <a:spLocks noChangeArrowheads="1"/>
            </p:cNvSpPr>
            <p:nvPr/>
          </p:nvSpPr>
          <p:spPr bwMode="auto">
            <a:xfrm>
              <a:off x="2640" y="2448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71" name="Rectangle 119"/>
            <p:cNvSpPr>
              <a:spLocks noChangeArrowheads="1"/>
            </p:cNvSpPr>
            <p:nvPr/>
          </p:nvSpPr>
          <p:spPr bwMode="auto">
            <a:xfrm>
              <a:off x="2832" y="2448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72" name="Rectangle 120"/>
            <p:cNvSpPr>
              <a:spLocks noChangeArrowheads="1"/>
            </p:cNvSpPr>
            <p:nvPr/>
          </p:nvSpPr>
          <p:spPr bwMode="auto">
            <a:xfrm>
              <a:off x="3024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73" name="Rectangle 121"/>
            <p:cNvSpPr>
              <a:spLocks noChangeArrowheads="1"/>
            </p:cNvSpPr>
            <p:nvPr/>
          </p:nvSpPr>
          <p:spPr bwMode="auto">
            <a:xfrm>
              <a:off x="3216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74" name="Rectangle 122"/>
            <p:cNvSpPr>
              <a:spLocks noChangeArrowheads="1"/>
            </p:cNvSpPr>
            <p:nvPr/>
          </p:nvSpPr>
          <p:spPr bwMode="auto">
            <a:xfrm>
              <a:off x="2640" y="2640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75" name="Rectangle 123"/>
            <p:cNvSpPr>
              <a:spLocks noChangeArrowheads="1"/>
            </p:cNvSpPr>
            <p:nvPr/>
          </p:nvSpPr>
          <p:spPr bwMode="auto">
            <a:xfrm>
              <a:off x="2832" y="2640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76" name="Rectangle 124"/>
            <p:cNvSpPr>
              <a:spLocks noChangeArrowheads="1"/>
            </p:cNvSpPr>
            <p:nvPr/>
          </p:nvSpPr>
          <p:spPr bwMode="auto">
            <a:xfrm>
              <a:off x="3024" y="2640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77" name="Rectangle 125"/>
            <p:cNvSpPr>
              <a:spLocks noChangeArrowheads="1"/>
            </p:cNvSpPr>
            <p:nvPr/>
          </p:nvSpPr>
          <p:spPr bwMode="auto">
            <a:xfrm>
              <a:off x="3216" y="2640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78" name="Rectangle 126" descr="Small checker board"/>
            <p:cNvSpPr>
              <a:spLocks noChangeArrowheads="1"/>
            </p:cNvSpPr>
            <p:nvPr/>
          </p:nvSpPr>
          <p:spPr bwMode="auto">
            <a:xfrm>
              <a:off x="2640" y="2832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79" name="Rectangle 127" descr="Small checker board"/>
            <p:cNvSpPr>
              <a:spLocks noChangeArrowheads="1"/>
            </p:cNvSpPr>
            <p:nvPr/>
          </p:nvSpPr>
          <p:spPr bwMode="auto">
            <a:xfrm>
              <a:off x="2832" y="2832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80" name="Rectangle 128"/>
            <p:cNvSpPr>
              <a:spLocks noChangeArrowheads="1"/>
            </p:cNvSpPr>
            <p:nvPr/>
          </p:nvSpPr>
          <p:spPr bwMode="auto">
            <a:xfrm>
              <a:off x="3024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81" name="Rectangle 129"/>
            <p:cNvSpPr>
              <a:spLocks noChangeArrowheads="1"/>
            </p:cNvSpPr>
            <p:nvPr/>
          </p:nvSpPr>
          <p:spPr bwMode="auto">
            <a:xfrm>
              <a:off x="3216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82" name="Rectangle 130" descr="Small checker board"/>
            <p:cNvSpPr>
              <a:spLocks noChangeArrowheads="1"/>
            </p:cNvSpPr>
            <p:nvPr/>
          </p:nvSpPr>
          <p:spPr bwMode="auto">
            <a:xfrm>
              <a:off x="2640" y="3024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83" name="Rectangle 131"/>
            <p:cNvSpPr>
              <a:spLocks noChangeArrowheads="1"/>
            </p:cNvSpPr>
            <p:nvPr/>
          </p:nvSpPr>
          <p:spPr bwMode="auto">
            <a:xfrm>
              <a:off x="2832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84" name="Rectangle 132"/>
            <p:cNvSpPr>
              <a:spLocks noChangeArrowheads="1"/>
            </p:cNvSpPr>
            <p:nvPr/>
          </p:nvSpPr>
          <p:spPr bwMode="auto">
            <a:xfrm>
              <a:off x="3024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85" name="Rectangle 133"/>
            <p:cNvSpPr>
              <a:spLocks noChangeArrowheads="1"/>
            </p:cNvSpPr>
            <p:nvPr/>
          </p:nvSpPr>
          <p:spPr bwMode="auto">
            <a:xfrm>
              <a:off x="3216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86" name="Rectangle 134"/>
            <p:cNvSpPr>
              <a:spLocks noChangeArrowheads="1"/>
            </p:cNvSpPr>
            <p:nvPr/>
          </p:nvSpPr>
          <p:spPr bwMode="auto">
            <a:xfrm>
              <a:off x="2640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87" name="Rectangle 135"/>
            <p:cNvSpPr>
              <a:spLocks noChangeArrowheads="1"/>
            </p:cNvSpPr>
            <p:nvPr/>
          </p:nvSpPr>
          <p:spPr bwMode="auto">
            <a:xfrm>
              <a:off x="2832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88" name="Rectangle 136"/>
            <p:cNvSpPr>
              <a:spLocks noChangeArrowheads="1"/>
            </p:cNvSpPr>
            <p:nvPr/>
          </p:nvSpPr>
          <p:spPr bwMode="auto">
            <a:xfrm>
              <a:off x="3024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89" name="Rectangle 137"/>
            <p:cNvSpPr>
              <a:spLocks noChangeArrowheads="1"/>
            </p:cNvSpPr>
            <p:nvPr/>
          </p:nvSpPr>
          <p:spPr bwMode="auto">
            <a:xfrm>
              <a:off x="3216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90" name="Rectangle 138"/>
            <p:cNvSpPr>
              <a:spLocks noChangeArrowheads="1"/>
            </p:cNvSpPr>
            <p:nvPr/>
          </p:nvSpPr>
          <p:spPr bwMode="auto">
            <a:xfrm>
              <a:off x="2640" y="110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91" name="Rectangle 139"/>
            <p:cNvSpPr>
              <a:spLocks noChangeArrowheads="1"/>
            </p:cNvSpPr>
            <p:nvPr/>
          </p:nvSpPr>
          <p:spPr bwMode="auto">
            <a:xfrm>
              <a:off x="2832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92" name="Rectangle 140"/>
            <p:cNvSpPr>
              <a:spLocks noChangeArrowheads="1"/>
            </p:cNvSpPr>
            <p:nvPr/>
          </p:nvSpPr>
          <p:spPr bwMode="auto">
            <a:xfrm>
              <a:off x="3024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93" name="Rectangle 141"/>
            <p:cNvSpPr>
              <a:spLocks noChangeArrowheads="1"/>
            </p:cNvSpPr>
            <p:nvPr/>
          </p:nvSpPr>
          <p:spPr bwMode="auto">
            <a:xfrm>
              <a:off x="3216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94" name="Rectangle 142"/>
            <p:cNvSpPr>
              <a:spLocks noChangeArrowheads="1"/>
            </p:cNvSpPr>
            <p:nvPr/>
          </p:nvSpPr>
          <p:spPr bwMode="auto">
            <a:xfrm>
              <a:off x="2640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95" name="Rectangle 143"/>
            <p:cNvSpPr>
              <a:spLocks noChangeArrowheads="1"/>
            </p:cNvSpPr>
            <p:nvPr/>
          </p:nvSpPr>
          <p:spPr bwMode="auto">
            <a:xfrm>
              <a:off x="2832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96" name="Rectangle 144"/>
            <p:cNvSpPr>
              <a:spLocks noChangeArrowheads="1"/>
            </p:cNvSpPr>
            <p:nvPr/>
          </p:nvSpPr>
          <p:spPr bwMode="auto">
            <a:xfrm>
              <a:off x="3024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97" name="Rectangle 145"/>
            <p:cNvSpPr>
              <a:spLocks noChangeArrowheads="1"/>
            </p:cNvSpPr>
            <p:nvPr/>
          </p:nvSpPr>
          <p:spPr bwMode="auto">
            <a:xfrm>
              <a:off x="3216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98" name="Rectangle 146"/>
            <p:cNvSpPr>
              <a:spLocks noChangeArrowheads="1"/>
            </p:cNvSpPr>
            <p:nvPr/>
          </p:nvSpPr>
          <p:spPr bwMode="auto">
            <a:xfrm>
              <a:off x="2640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99" name="Rectangle 147"/>
            <p:cNvSpPr>
              <a:spLocks noChangeArrowheads="1"/>
            </p:cNvSpPr>
            <p:nvPr/>
          </p:nvSpPr>
          <p:spPr bwMode="auto">
            <a:xfrm>
              <a:off x="2832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00" name="Rectangle 148"/>
            <p:cNvSpPr>
              <a:spLocks noChangeArrowheads="1"/>
            </p:cNvSpPr>
            <p:nvPr/>
          </p:nvSpPr>
          <p:spPr bwMode="auto">
            <a:xfrm>
              <a:off x="3024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01" name="Rectangle 149"/>
            <p:cNvSpPr>
              <a:spLocks noChangeArrowheads="1"/>
            </p:cNvSpPr>
            <p:nvPr/>
          </p:nvSpPr>
          <p:spPr bwMode="auto">
            <a:xfrm>
              <a:off x="3216" y="148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57302" name="Group 150"/>
          <p:cNvGrpSpPr>
            <a:grpSpLocks/>
          </p:cNvGrpSpPr>
          <p:nvPr/>
        </p:nvGrpSpPr>
        <p:grpSpPr bwMode="auto">
          <a:xfrm>
            <a:off x="5688013" y="1584325"/>
            <a:ext cx="1143000" cy="3962400"/>
            <a:chOff x="3696" y="816"/>
            <a:chExt cx="720" cy="2496"/>
          </a:xfrm>
        </p:grpSpPr>
        <p:sp>
          <p:nvSpPr>
            <p:cNvPr id="1457303" name="Rectangle 151"/>
            <p:cNvSpPr>
              <a:spLocks noChangeArrowheads="1"/>
            </p:cNvSpPr>
            <p:nvPr/>
          </p:nvSpPr>
          <p:spPr bwMode="auto">
            <a:xfrm>
              <a:off x="3696" y="168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04" name="Rectangle 152"/>
            <p:cNvSpPr>
              <a:spLocks noChangeArrowheads="1"/>
            </p:cNvSpPr>
            <p:nvPr/>
          </p:nvSpPr>
          <p:spPr bwMode="auto">
            <a:xfrm>
              <a:off x="3888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05" name="Rectangle 153"/>
            <p:cNvSpPr>
              <a:spLocks noChangeArrowheads="1"/>
            </p:cNvSpPr>
            <p:nvPr/>
          </p:nvSpPr>
          <p:spPr bwMode="auto">
            <a:xfrm>
              <a:off x="4080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06" name="Rectangle 154"/>
            <p:cNvSpPr>
              <a:spLocks noChangeArrowheads="1"/>
            </p:cNvSpPr>
            <p:nvPr/>
          </p:nvSpPr>
          <p:spPr bwMode="auto">
            <a:xfrm>
              <a:off x="4272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07" name="Rectangle 155"/>
            <p:cNvSpPr>
              <a:spLocks noChangeArrowheads="1"/>
            </p:cNvSpPr>
            <p:nvPr/>
          </p:nvSpPr>
          <p:spPr bwMode="auto">
            <a:xfrm>
              <a:off x="3696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08" name="Rectangle 156"/>
            <p:cNvSpPr>
              <a:spLocks noChangeArrowheads="1"/>
            </p:cNvSpPr>
            <p:nvPr/>
          </p:nvSpPr>
          <p:spPr bwMode="auto">
            <a:xfrm>
              <a:off x="3888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09" name="Rectangle 157" descr="Wide downward diagonal"/>
            <p:cNvSpPr>
              <a:spLocks noChangeArrowheads="1"/>
            </p:cNvSpPr>
            <p:nvPr/>
          </p:nvSpPr>
          <p:spPr bwMode="auto">
            <a:xfrm>
              <a:off x="4080" y="187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10" name="Rectangle 158" descr="Wide downward diagonal"/>
            <p:cNvSpPr>
              <a:spLocks noChangeArrowheads="1"/>
            </p:cNvSpPr>
            <p:nvPr/>
          </p:nvSpPr>
          <p:spPr bwMode="auto">
            <a:xfrm>
              <a:off x="4272" y="187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11" name="Rectangle 159"/>
            <p:cNvSpPr>
              <a:spLocks noChangeArrowheads="1"/>
            </p:cNvSpPr>
            <p:nvPr/>
          </p:nvSpPr>
          <p:spPr bwMode="auto">
            <a:xfrm>
              <a:off x="3696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12" name="Rectangle 160"/>
            <p:cNvSpPr>
              <a:spLocks noChangeArrowheads="1"/>
            </p:cNvSpPr>
            <p:nvPr/>
          </p:nvSpPr>
          <p:spPr bwMode="auto">
            <a:xfrm>
              <a:off x="3888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13" name="Rectangle 161" descr="Wide downward diagonal"/>
            <p:cNvSpPr>
              <a:spLocks noChangeArrowheads="1"/>
            </p:cNvSpPr>
            <p:nvPr/>
          </p:nvSpPr>
          <p:spPr bwMode="auto">
            <a:xfrm>
              <a:off x="4080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14" name="Rectangle 162"/>
            <p:cNvSpPr>
              <a:spLocks noChangeArrowheads="1"/>
            </p:cNvSpPr>
            <p:nvPr/>
          </p:nvSpPr>
          <p:spPr bwMode="auto">
            <a:xfrm>
              <a:off x="4272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15" name="Rectangle 163"/>
            <p:cNvSpPr>
              <a:spLocks noChangeArrowheads="1"/>
            </p:cNvSpPr>
            <p:nvPr/>
          </p:nvSpPr>
          <p:spPr bwMode="auto">
            <a:xfrm>
              <a:off x="3696" y="225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16" name="Rectangle 164"/>
            <p:cNvSpPr>
              <a:spLocks noChangeArrowheads="1"/>
            </p:cNvSpPr>
            <p:nvPr/>
          </p:nvSpPr>
          <p:spPr bwMode="auto">
            <a:xfrm>
              <a:off x="3888" y="225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17" name="Rectangle 165" descr="Wide downward diagonal"/>
            <p:cNvSpPr>
              <a:spLocks noChangeArrowheads="1"/>
            </p:cNvSpPr>
            <p:nvPr/>
          </p:nvSpPr>
          <p:spPr bwMode="auto">
            <a:xfrm>
              <a:off x="4080" y="2256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18" name="Rectangle 166" descr="Wide downward diagonal"/>
            <p:cNvSpPr>
              <a:spLocks noChangeArrowheads="1"/>
            </p:cNvSpPr>
            <p:nvPr/>
          </p:nvSpPr>
          <p:spPr bwMode="auto">
            <a:xfrm>
              <a:off x="4272" y="2256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19" name="Rectangle 167"/>
            <p:cNvSpPr>
              <a:spLocks noChangeArrowheads="1"/>
            </p:cNvSpPr>
            <p:nvPr/>
          </p:nvSpPr>
          <p:spPr bwMode="auto">
            <a:xfrm>
              <a:off x="3696" y="244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20" name="Rectangle 168"/>
            <p:cNvSpPr>
              <a:spLocks noChangeArrowheads="1"/>
            </p:cNvSpPr>
            <p:nvPr/>
          </p:nvSpPr>
          <p:spPr bwMode="auto">
            <a:xfrm>
              <a:off x="3888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21" name="Rectangle 169" descr="Wide downward diagonal"/>
            <p:cNvSpPr>
              <a:spLocks noChangeArrowheads="1"/>
            </p:cNvSpPr>
            <p:nvPr/>
          </p:nvSpPr>
          <p:spPr bwMode="auto">
            <a:xfrm>
              <a:off x="4080" y="2448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22" name="Rectangle 170"/>
            <p:cNvSpPr>
              <a:spLocks noChangeArrowheads="1"/>
            </p:cNvSpPr>
            <p:nvPr/>
          </p:nvSpPr>
          <p:spPr bwMode="auto">
            <a:xfrm>
              <a:off x="4272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23" name="Rectangle 171"/>
            <p:cNvSpPr>
              <a:spLocks noChangeArrowheads="1"/>
            </p:cNvSpPr>
            <p:nvPr/>
          </p:nvSpPr>
          <p:spPr bwMode="auto">
            <a:xfrm>
              <a:off x="3696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24" name="Rectangle 172"/>
            <p:cNvSpPr>
              <a:spLocks noChangeArrowheads="1"/>
            </p:cNvSpPr>
            <p:nvPr/>
          </p:nvSpPr>
          <p:spPr bwMode="auto">
            <a:xfrm>
              <a:off x="3888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25" name="Rectangle 173"/>
            <p:cNvSpPr>
              <a:spLocks noChangeArrowheads="1"/>
            </p:cNvSpPr>
            <p:nvPr/>
          </p:nvSpPr>
          <p:spPr bwMode="auto">
            <a:xfrm>
              <a:off x="4080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26" name="Rectangle 174"/>
            <p:cNvSpPr>
              <a:spLocks noChangeArrowheads="1"/>
            </p:cNvSpPr>
            <p:nvPr/>
          </p:nvSpPr>
          <p:spPr bwMode="auto">
            <a:xfrm>
              <a:off x="4272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27" name="Rectangle 175"/>
            <p:cNvSpPr>
              <a:spLocks noChangeArrowheads="1"/>
            </p:cNvSpPr>
            <p:nvPr/>
          </p:nvSpPr>
          <p:spPr bwMode="auto">
            <a:xfrm>
              <a:off x="3696" y="283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28" name="Rectangle 176"/>
            <p:cNvSpPr>
              <a:spLocks noChangeArrowheads="1"/>
            </p:cNvSpPr>
            <p:nvPr/>
          </p:nvSpPr>
          <p:spPr bwMode="auto">
            <a:xfrm>
              <a:off x="3888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29" name="Rectangle 177" descr="Wide downward diagonal"/>
            <p:cNvSpPr>
              <a:spLocks noChangeArrowheads="1"/>
            </p:cNvSpPr>
            <p:nvPr/>
          </p:nvSpPr>
          <p:spPr bwMode="auto">
            <a:xfrm>
              <a:off x="4080" y="283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30" name="Rectangle 178"/>
            <p:cNvSpPr>
              <a:spLocks noChangeArrowheads="1"/>
            </p:cNvSpPr>
            <p:nvPr/>
          </p:nvSpPr>
          <p:spPr bwMode="auto">
            <a:xfrm>
              <a:off x="4272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31" name="Rectangle 179"/>
            <p:cNvSpPr>
              <a:spLocks noChangeArrowheads="1"/>
            </p:cNvSpPr>
            <p:nvPr/>
          </p:nvSpPr>
          <p:spPr bwMode="auto">
            <a:xfrm>
              <a:off x="3696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32" name="Rectangle 180"/>
            <p:cNvSpPr>
              <a:spLocks noChangeArrowheads="1"/>
            </p:cNvSpPr>
            <p:nvPr/>
          </p:nvSpPr>
          <p:spPr bwMode="auto">
            <a:xfrm>
              <a:off x="3888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33" name="Rectangle 181" descr="Wide downward diagonal"/>
            <p:cNvSpPr>
              <a:spLocks noChangeArrowheads="1"/>
            </p:cNvSpPr>
            <p:nvPr/>
          </p:nvSpPr>
          <p:spPr bwMode="auto">
            <a:xfrm>
              <a:off x="4080" y="302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34" name="Rectangle 182" descr="Wide downward diagonal"/>
            <p:cNvSpPr>
              <a:spLocks noChangeArrowheads="1"/>
            </p:cNvSpPr>
            <p:nvPr/>
          </p:nvSpPr>
          <p:spPr bwMode="auto">
            <a:xfrm>
              <a:off x="4272" y="302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35" name="Rectangle 183"/>
            <p:cNvSpPr>
              <a:spLocks noChangeArrowheads="1"/>
            </p:cNvSpPr>
            <p:nvPr/>
          </p:nvSpPr>
          <p:spPr bwMode="auto">
            <a:xfrm>
              <a:off x="3696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36" name="Rectangle 184"/>
            <p:cNvSpPr>
              <a:spLocks noChangeArrowheads="1"/>
            </p:cNvSpPr>
            <p:nvPr/>
          </p:nvSpPr>
          <p:spPr bwMode="auto">
            <a:xfrm>
              <a:off x="3888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37" name="Rectangle 185" descr="Wide downward diagonal"/>
            <p:cNvSpPr>
              <a:spLocks noChangeArrowheads="1"/>
            </p:cNvSpPr>
            <p:nvPr/>
          </p:nvSpPr>
          <p:spPr bwMode="auto">
            <a:xfrm>
              <a:off x="4080" y="91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38" name="Rectangle 186" descr="Wide downward diagonal"/>
            <p:cNvSpPr>
              <a:spLocks noChangeArrowheads="1"/>
            </p:cNvSpPr>
            <p:nvPr/>
          </p:nvSpPr>
          <p:spPr bwMode="auto">
            <a:xfrm>
              <a:off x="4272" y="91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39" name="Rectangle 187"/>
            <p:cNvSpPr>
              <a:spLocks noChangeArrowheads="1"/>
            </p:cNvSpPr>
            <p:nvPr/>
          </p:nvSpPr>
          <p:spPr bwMode="auto">
            <a:xfrm>
              <a:off x="3696" y="110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40" name="Rectangle 188"/>
            <p:cNvSpPr>
              <a:spLocks noChangeArrowheads="1"/>
            </p:cNvSpPr>
            <p:nvPr/>
          </p:nvSpPr>
          <p:spPr bwMode="auto">
            <a:xfrm>
              <a:off x="3888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41" name="Rectangle 189" descr="Wide downward diagonal"/>
            <p:cNvSpPr>
              <a:spLocks noChangeArrowheads="1"/>
            </p:cNvSpPr>
            <p:nvPr/>
          </p:nvSpPr>
          <p:spPr bwMode="auto">
            <a:xfrm>
              <a:off x="4080" y="110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42" name="Rectangle 190" descr="Wide downward diagonal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43" name="Rectangle 191"/>
            <p:cNvSpPr>
              <a:spLocks noChangeArrowheads="1"/>
            </p:cNvSpPr>
            <p:nvPr/>
          </p:nvSpPr>
          <p:spPr bwMode="auto">
            <a:xfrm>
              <a:off x="3696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44" name="Rectangle 192"/>
            <p:cNvSpPr>
              <a:spLocks noChangeArrowheads="1"/>
            </p:cNvSpPr>
            <p:nvPr/>
          </p:nvSpPr>
          <p:spPr bwMode="auto">
            <a:xfrm>
              <a:off x="3888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45" name="Rectangle 193" descr="Wide downward diagonal"/>
            <p:cNvSpPr>
              <a:spLocks noChangeArrowheads="1"/>
            </p:cNvSpPr>
            <p:nvPr/>
          </p:nvSpPr>
          <p:spPr bwMode="auto">
            <a:xfrm>
              <a:off x="4080" y="1296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46" name="Rectangle 194"/>
            <p:cNvSpPr>
              <a:spLocks noChangeArrowheads="1"/>
            </p:cNvSpPr>
            <p:nvPr/>
          </p:nvSpPr>
          <p:spPr bwMode="auto">
            <a:xfrm>
              <a:off x="4272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47" name="Rectangle 195"/>
            <p:cNvSpPr>
              <a:spLocks noChangeArrowheads="1"/>
            </p:cNvSpPr>
            <p:nvPr/>
          </p:nvSpPr>
          <p:spPr bwMode="auto">
            <a:xfrm>
              <a:off x="3696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48" name="Rectangle 196"/>
            <p:cNvSpPr>
              <a:spLocks noChangeArrowheads="1"/>
            </p:cNvSpPr>
            <p:nvPr/>
          </p:nvSpPr>
          <p:spPr bwMode="auto">
            <a:xfrm>
              <a:off x="3888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49" name="Rectangle 197" descr="Wide downward diagonal"/>
            <p:cNvSpPr>
              <a:spLocks noChangeArrowheads="1"/>
            </p:cNvSpPr>
            <p:nvPr/>
          </p:nvSpPr>
          <p:spPr bwMode="auto">
            <a:xfrm>
              <a:off x="4080" y="1488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50" name="Rectangle 198"/>
            <p:cNvSpPr>
              <a:spLocks noChangeArrowheads="1"/>
            </p:cNvSpPr>
            <p:nvPr/>
          </p:nvSpPr>
          <p:spPr bwMode="auto">
            <a:xfrm>
              <a:off x="4272" y="148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51" name="Line 199"/>
            <p:cNvSpPr>
              <a:spLocks noChangeShapeType="1"/>
            </p:cNvSpPr>
            <p:nvPr/>
          </p:nvSpPr>
          <p:spPr bwMode="auto">
            <a:xfrm>
              <a:off x="4056" y="816"/>
              <a:ext cx="0" cy="24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57352" name="Rectangle 200" descr="Wide downward diagonal"/>
          <p:cNvSpPr>
            <a:spLocks noChangeArrowheads="1"/>
          </p:cNvSpPr>
          <p:nvPr/>
        </p:nvSpPr>
        <p:spPr bwMode="auto">
          <a:xfrm>
            <a:off x="7288213" y="29559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53" name="Rectangle 201" descr="Small checker board"/>
          <p:cNvSpPr>
            <a:spLocks noChangeArrowheads="1"/>
          </p:cNvSpPr>
          <p:nvPr/>
        </p:nvSpPr>
        <p:spPr bwMode="auto">
          <a:xfrm>
            <a:off x="7593013" y="295592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54" name="Rectangle 202" descr="Small checker board"/>
          <p:cNvSpPr>
            <a:spLocks noChangeArrowheads="1"/>
          </p:cNvSpPr>
          <p:nvPr/>
        </p:nvSpPr>
        <p:spPr bwMode="auto">
          <a:xfrm>
            <a:off x="7897813" y="295592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55" name="Rectangle 203" descr="Small grid"/>
          <p:cNvSpPr>
            <a:spLocks noChangeArrowheads="1"/>
          </p:cNvSpPr>
          <p:nvPr/>
        </p:nvSpPr>
        <p:spPr bwMode="auto">
          <a:xfrm>
            <a:off x="8202613" y="2955925"/>
            <a:ext cx="228600" cy="228600"/>
          </a:xfrm>
          <a:prstGeom prst="rect">
            <a:avLst/>
          </a:prstGeom>
          <a:pattFill prst="smGrid">
            <a:fgClr>
              <a:srgbClr val="80008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56" name="Rectangle 204"/>
          <p:cNvSpPr>
            <a:spLocks noChangeArrowheads="1"/>
          </p:cNvSpPr>
          <p:nvPr/>
        </p:nvSpPr>
        <p:spPr bwMode="auto">
          <a:xfrm>
            <a:off x="7288213" y="32607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57" name="Rectangle 205"/>
          <p:cNvSpPr>
            <a:spLocks noChangeArrowheads="1"/>
          </p:cNvSpPr>
          <p:nvPr/>
        </p:nvSpPr>
        <p:spPr bwMode="auto">
          <a:xfrm>
            <a:off x="7593013" y="32607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58" name="Rectangle 206"/>
          <p:cNvSpPr>
            <a:spLocks noChangeArrowheads="1"/>
          </p:cNvSpPr>
          <p:nvPr/>
        </p:nvSpPr>
        <p:spPr bwMode="auto">
          <a:xfrm>
            <a:off x="7897813" y="32607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59" name="Rectangle 207"/>
          <p:cNvSpPr>
            <a:spLocks noChangeArrowheads="1"/>
          </p:cNvSpPr>
          <p:nvPr/>
        </p:nvSpPr>
        <p:spPr bwMode="auto">
          <a:xfrm>
            <a:off x="8202613" y="32607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60" name="Rectangle 208"/>
          <p:cNvSpPr>
            <a:spLocks noChangeArrowheads="1"/>
          </p:cNvSpPr>
          <p:nvPr/>
        </p:nvSpPr>
        <p:spPr bwMode="auto">
          <a:xfrm>
            <a:off x="7288213" y="356552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61" name="Rectangle 209"/>
          <p:cNvSpPr>
            <a:spLocks noChangeArrowheads="1"/>
          </p:cNvSpPr>
          <p:nvPr/>
        </p:nvSpPr>
        <p:spPr bwMode="auto">
          <a:xfrm>
            <a:off x="7593013" y="356552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62" name="Rectangle 210" descr="Small checker board"/>
          <p:cNvSpPr>
            <a:spLocks noChangeArrowheads="1"/>
          </p:cNvSpPr>
          <p:nvPr/>
        </p:nvSpPr>
        <p:spPr bwMode="auto">
          <a:xfrm>
            <a:off x="7897813" y="356552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63" name="Rectangle 211"/>
          <p:cNvSpPr>
            <a:spLocks noChangeArrowheads="1"/>
          </p:cNvSpPr>
          <p:nvPr/>
        </p:nvSpPr>
        <p:spPr bwMode="auto">
          <a:xfrm>
            <a:off x="8202613" y="3565525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64" name="Rectangle 212"/>
          <p:cNvSpPr>
            <a:spLocks noChangeArrowheads="1"/>
          </p:cNvSpPr>
          <p:nvPr/>
        </p:nvSpPr>
        <p:spPr bwMode="auto">
          <a:xfrm>
            <a:off x="7288213" y="38703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65" name="Rectangle 213" descr="Wide downward diagonal"/>
          <p:cNvSpPr>
            <a:spLocks noChangeArrowheads="1"/>
          </p:cNvSpPr>
          <p:nvPr/>
        </p:nvSpPr>
        <p:spPr bwMode="auto">
          <a:xfrm>
            <a:off x="7593013" y="38703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66" name="Rectangle 214"/>
          <p:cNvSpPr>
            <a:spLocks noChangeArrowheads="1"/>
          </p:cNvSpPr>
          <p:nvPr/>
        </p:nvSpPr>
        <p:spPr bwMode="auto">
          <a:xfrm>
            <a:off x="7897813" y="387032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67" name="Rectangle 215" descr="Small checker board"/>
          <p:cNvSpPr>
            <a:spLocks noChangeArrowheads="1"/>
          </p:cNvSpPr>
          <p:nvPr/>
        </p:nvSpPr>
        <p:spPr bwMode="auto">
          <a:xfrm>
            <a:off x="8202613" y="387032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68" name="Rectangle 216"/>
          <p:cNvSpPr>
            <a:spLocks noChangeArrowheads="1"/>
          </p:cNvSpPr>
          <p:nvPr/>
        </p:nvSpPr>
        <p:spPr bwMode="auto">
          <a:xfrm>
            <a:off x="7288213" y="41751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69" name="Rectangle 217"/>
          <p:cNvSpPr>
            <a:spLocks noChangeArrowheads="1"/>
          </p:cNvSpPr>
          <p:nvPr/>
        </p:nvSpPr>
        <p:spPr bwMode="auto">
          <a:xfrm>
            <a:off x="7593013" y="41751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70" name="Rectangle 218" descr="Wide downward diagonal"/>
          <p:cNvSpPr>
            <a:spLocks noChangeArrowheads="1"/>
          </p:cNvSpPr>
          <p:nvPr/>
        </p:nvSpPr>
        <p:spPr bwMode="auto">
          <a:xfrm>
            <a:off x="7897813" y="41751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71" name="Rectangle 219"/>
          <p:cNvSpPr>
            <a:spLocks noChangeArrowheads="1"/>
          </p:cNvSpPr>
          <p:nvPr/>
        </p:nvSpPr>
        <p:spPr bwMode="auto">
          <a:xfrm>
            <a:off x="8202613" y="4175125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72" name="Rectangle 220"/>
          <p:cNvSpPr>
            <a:spLocks noChangeArrowheads="1"/>
          </p:cNvSpPr>
          <p:nvPr/>
        </p:nvSpPr>
        <p:spPr bwMode="auto">
          <a:xfrm>
            <a:off x="7288213" y="44799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73" name="Rectangle 221" descr="Wide downward diagonal"/>
          <p:cNvSpPr>
            <a:spLocks noChangeArrowheads="1"/>
          </p:cNvSpPr>
          <p:nvPr/>
        </p:nvSpPr>
        <p:spPr bwMode="auto">
          <a:xfrm>
            <a:off x="7593013" y="44799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74" name="Rectangle 222" descr="Wide downward diagonal"/>
          <p:cNvSpPr>
            <a:spLocks noChangeArrowheads="1"/>
          </p:cNvSpPr>
          <p:nvPr/>
        </p:nvSpPr>
        <p:spPr bwMode="auto">
          <a:xfrm>
            <a:off x="7897813" y="44799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75" name="Rectangle 223"/>
          <p:cNvSpPr>
            <a:spLocks noChangeArrowheads="1"/>
          </p:cNvSpPr>
          <p:nvPr/>
        </p:nvSpPr>
        <p:spPr bwMode="auto">
          <a:xfrm>
            <a:off x="8202613" y="447992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76" name="Rectangle 224"/>
          <p:cNvSpPr>
            <a:spLocks noChangeArrowheads="1"/>
          </p:cNvSpPr>
          <p:nvPr/>
        </p:nvSpPr>
        <p:spPr bwMode="auto">
          <a:xfrm>
            <a:off x="7288213" y="47847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77" name="Rectangle 225" descr="Small grid"/>
          <p:cNvSpPr>
            <a:spLocks noChangeArrowheads="1"/>
          </p:cNvSpPr>
          <p:nvPr/>
        </p:nvSpPr>
        <p:spPr bwMode="auto">
          <a:xfrm>
            <a:off x="7593013" y="4784725"/>
            <a:ext cx="228600" cy="228600"/>
          </a:xfrm>
          <a:prstGeom prst="rect">
            <a:avLst/>
          </a:prstGeom>
          <a:pattFill prst="smGrid">
            <a:fgClr>
              <a:srgbClr val="80008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78" name="Rectangle 226" descr="Small grid"/>
          <p:cNvSpPr>
            <a:spLocks noChangeArrowheads="1"/>
          </p:cNvSpPr>
          <p:nvPr/>
        </p:nvSpPr>
        <p:spPr bwMode="auto">
          <a:xfrm>
            <a:off x="7897813" y="4784725"/>
            <a:ext cx="228600" cy="228600"/>
          </a:xfrm>
          <a:prstGeom prst="rect">
            <a:avLst/>
          </a:prstGeom>
          <a:pattFill prst="smGrid">
            <a:fgClr>
              <a:srgbClr val="80008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79" name="Rectangle 227"/>
          <p:cNvSpPr>
            <a:spLocks noChangeArrowheads="1"/>
          </p:cNvSpPr>
          <p:nvPr/>
        </p:nvSpPr>
        <p:spPr bwMode="auto">
          <a:xfrm>
            <a:off x="8202613" y="4784725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80" name="Rectangle 228" descr="Wide downward diagonal"/>
          <p:cNvSpPr>
            <a:spLocks noChangeArrowheads="1"/>
          </p:cNvSpPr>
          <p:nvPr/>
        </p:nvSpPr>
        <p:spPr bwMode="auto">
          <a:xfrm>
            <a:off x="7288213" y="50895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81" name="Rectangle 229" descr="Small checker board"/>
          <p:cNvSpPr>
            <a:spLocks noChangeArrowheads="1"/>
          </p:cNvSpPr>
          <p:nvPr/>
        </p:nvSpPr>
        <p:spPr bwMode="auto">
          <a:xfrm>
            <a:off x="7593013" y="508952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82" name="Rectangle 230" descr="Small grid"/>
          <p:cNvSpPr>
            <a:spLocks noChangeArrowheads="1"/>
          </p:cNvSpPr>
          <p:nvPr/>
        </p:nvSpPr>
        <p:spPr bwMode="auto">
          <a:xfrm>
            <a:off x="7897813" y="5089525"/>
            <a:ext cx="228600" cy="228600"/>
          </a:xfrm>
          <a:prstGeom prst="rect">
            <a:avLst/>
          </a:prstGeom>
          <a:pattFill prst="smGrid">
            <a:fgClr>
              <a:srgbClr val="80008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83" name="Rectangle 231"/>
          <p:cNvSpPr>
            <a:spLocks noChangeArrowheads="1"/>
          </p:cNvSpPr>
          <p:nvPr/>
        </p:nvSpPr>
        <p:spPr bwMode="auto">
          <a:xfrm>
            <a:off x="8202613" y="5089525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84" name="Rectangle 232"/>
          <p:cNvSpPr>
            <a:spLocks noChangeArrowheads="1"/>
          </p:cNvSpPr>
          <p:nvPr/>
        </p:nvSpPr>
        <p:spPr bwMode="auto">
          <a:xfrm>
            <a:off x="7288213" y="17367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85" name="Rectangle 233"/>
          <p:cNvSpPr>
            <a:spLocks noChangeArrowheads="1"/>
          </p:cNvSpPr>
          <p:nvPr/>
        </p:nvSpPr>
        <p:spPr bwMode="auto">
          <a:xfrm>
            <a:off x="7593013" y="17367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86" name="Rectangle 234" descr="Wide downward diagonal"/>
          <p:cNvSpPr>
            <a:spLocks noChangeArrowheads="1"/>
          </p:cNvSpPr>
          <p:nvPr/>
        </p:nvSpPr>
        <p:spPr bwMode="auto">
          <a:xfrm>
            <a:off x="7897813" y="17367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87" name="Rectangle 235"/>
          <p:cNvSpPr>
            <a:spLocks noChangeArrowheads="1"/>
          </p:cNvSpPr>
          <p:nvPr/>
        </p:nvSpPr>
        <p:spPr bwMode="auto">
          <a:xfrm>
            <a:off x="8202613" y="1736725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88" name="Rectangle 236"/>
          <p:cNvSpPr>
            <a:spLocks noChangeArrowheads="1"/>
          </p:cNvSpPr>
          <p:nvPr/>
        </p:nvSpPr>
        <p:spPr bwMode="auto">
          <a:xfrm>
            <a:off x="7288213" y="20415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89" name="Rectangle 237"/>
          <p:cNvSpPr>
            <a:spLocks noChangeArrowheads="1"/>
          </p:cNvSpPr>
          <p:nvPr/>
        </p:nvSpPr>
        <p:spPr bwMode="auto">
          <a:xfrm>
            <a:off x="7593013" y="204152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90" name="Rectangle 238" descr="Small checker board"/>
          <p:cNvSpPr>
            <a:spLocks noChangeArrowheads="1"/>
          </p:cNvSpPr>
          <p:nvPr/>
        </p:nvSpPr>
        <p:spPr bwMode="auto">
          <a:xfrm>
            <a:off x="7897813" y="204152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91" name="Rectangle 239" descr="Small checker board"/>
          <p:cNvSpPr>
            <a:spLocks noChangeArrowheads="1"/>
          </p:cNvSpPr>
          <p:nvPr/>
        </p:nvSpPr>
        <p:spPr bwMode="auto">
          <a:xfrm>
            <a:off x="8202613" y="204152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92" name="Rectangle 240" descr="Wide downward diagonal"/>
          <p:cNvSpPr>
            <a:spLocks noChangeArrowheads="1"/>
          </p:cNvSpPr>
          <p:nvPr/>
        </p:nvSpPr>
        <p:spPr bwMode="auto">
          <a:xfrm>
            <a:off x="7288213" y="23463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93" name="Rectangle 241"/>
          <p:cNvSpPr>
            <a:spLocks noChangeArrowheads="1"/>
          </p:cNvSpPr>
          <p:nvPr/>
        </p:nvSpPr>
        <p:spPr bwMode="auto">
          <a:xfrm>
            <a:off x="7593013" y="234632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94" name="Rectangle 242"/>
          <p:cNvSpPr>
            <a:spLocks noChangeArrowheads="1"/>
          </p:cNvSpPr>
          <p:nvPr/>
        </p:nvSpPr>
        <p:spPr bwMode="auto">
          <a:xfrm>
            <a:off x="7897813" y="234632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95" name="Rectangle 243" descr="Small grid"/>
          <p:cNvSpPr>
            <a:spLocks noChangeArrowheads="1"/>
          </p:cNvSpPr>
          <p:nvPr/>
        </p:nvSpPr>
        <p:spPr bwMode="auto">
          <a:xfrm>
            <a:off x="8202613" y="2346325"/>
            <a:ext cx="228600" cy="228600"/>
          </a:xfrm>
          <a:prstGeom prst="rect">
            <a:avLst/>
          </a:prstGeom>
          <a:pattFill prst="smGrid">
            <a:fgClr>
              <a:srgbClr val="80008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96" name="Rectangle 244"/>
          <p:cNvSpPr>
            <a:spLocks noChangeArrowheads="1"/>
          </p:cNvSpPr>
          <p:nvPr/>
        </p:nvSpPr>
        <p:spPr bwMode="auto">
          <a:xfrm>
            <a:off x="7288213" y="26511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97" name="Rectangle 245"/>
          <p:cNvSpPr>
            <a:spLocks noChangeArrowheads="1"/>
          </p:cNvSpPr>
          <p:nvPr/>
        </p:nvSpPr>
        <p:spPr bwMode="auto">
          <a:xfrm>
            <a:off x="7593013" y="26511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98" name="Rectangle 246" descr="Wide downward diagonal"/>
          <p:cNvSpPr>
            <a:spLocks noChangeArrowheads="1"/>
          </p:cNvSpPr>
          <p:nvPr/>
        </p:nvSpPr>
        <p:spPr bwMode="auto">
          <a:xfrm>
            <a:off x="7897813" y="26511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99" name="Rectangle 247"/>
          <p:cNvSpPr>
            <a:spLocks noChangeArrowheads="1"/>
          </p:cNvSpPr>
          <p:nvPr/>
        </p:nvSpPr>
        <p:spPr bwMode="auto">
          <a:xfrm>
            <a:off x="8202613" y="2651125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400" name="Text Box 248"/>
          <p:cNvSpPr txBox="1">
            <a:spLocks noChangeArrowheads="1"/>
          </p:cNvSpPr>
          <p:nvPr/>
        </p:nvSpPr>
        <p:spPr bwMode="auto">
          <a:xfrm rot="10800000">
            <a:off x="276225" y="1433513"/>
            <a:ext cx="671513" cy="346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3200">
                <a:latin typeface="Arial Narrow" charset="0"/>
              </a:rPr>
              <a:t>Time (processor cycle)</a:t>
            </a:r>
          </a:p>
        </p:txBody>
      </p:sp>
      <p:sp>
        <p:nvSpPr>
          <p:cNvPr id="1457401" name="Line 249"/>
          <p:cNvSpPr>
            <a:spLocks noChangeShapeType="1"/>
          </p:cNvSpPr>
          <p:nvPr/>
        </p:nvSpPr>
        <p:spPr bwMode="auto">
          <a:xfrm>
            <a:off x="582613" y="493712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402" name="Text Box 250"/>
          <p:cNvSpPr txBox="1">
            <a:spLocks noChangeArrowheads="1"/>
          </p:cNvSpPr>
          <p:nvPr/>
        </p:nvSpPr>
        <p:spPr bwMode="auto">
          <a:xfrm>
            <a:off x="887413" y="1365250"/>
            <a:ext cx="1257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>
                <a:latin typeface="Arial Narrow" charset="0"/>
              </a:rPr>
              <a:t>Superscalar</a:t>
            </a:r>
          </a:p>
        </p:txBody>
      </p:sp>
      <p:sp>
        <p:nvSpPr>
          <p:cNvPr id="1457403" name="Text Box 251"/>
          <p:cNvSpPr txBox="1">
            <a:spLocks noChangeArrowheads="1"/>
          </p:cNvSpPr>
          <p:nvPr/>
        </p:nvSpPr>
        <p:spPr bwMode="auto">
          <a:xfrm>
            <a:off x="2487613" y="1365250"/>
            <a:ext cx="1339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>
                <a:latin typeface="Arial Narrow" charset="0"/>
              </a:rPr>
              <a:t>Fine-Grained</a:t>
            </a:r>
          </a:p>
        </p:txBody>
      </p:sp>
      <p:sp>
        <p:nvSpPr>
          <p:cNvPr id="1457404" name="Text Box 252"/>
          <p:cNvSpPr txBox="1">
            <a:spLocks noChangeArrowheads="1"/>
          </p:cNvSpPr>
          <p:nvPr/>
        </p:nvSpPr>
        <p:spPr bwMode="auto">
          <a:xfrm>
            <a:off x="3783013" y="1365250"/>
            <a:ext cx="1590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>
                <a:latin typeface="Arial Narrow" charset="0"/>
              </a:rPr>
              <a:t>Coarse-Grained</a:t>
            </a:r>
          </a:p>
        </p:txBody>
      </p:sp>
      <p:sp>
        <p:nvSpPr>
          <p:cNvPr id="1457405" name="Text Box 253"/>
          <p:cNvSpPr txBox="1">
            <a:spLocks noChangeArrowheads="1"/>
          </p:cNvSpPr>
          <p:nvPr/>
        </p:nvSpPr>
        <p:spPr bwMode="auto">
          <a:xfrm>
            <a:off x="5426075" y="1344613"/>
            <a:ext cx="1620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>
                <a:latin typeface="Arial Narrow" charset="0"/>
              </a:rPr>
              <a:t>Multiprocessing</a:t>
            </a:r>
          </a:p>
        </p:txBody>
      </p:sp>
      <p:sp>
        <p:nvSpPr>
          <p:cNvPr id="1457406" name="Text Box 254"/>
          <p:cNvSpPr txBox="1">
            <a:spLocks noChangeArrowheads="1"/>
          </p:cNvSpPr>
          <p:nvPr/>
        </p:nvSpPr>
        <p:spPr bwMode="auto">
          <a:xfrm>
            <a:off x="7135813" y="1136650"/>
            <a:ext cx="1474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>
                <a:latin typeface="Arial Narrow" charset="0"/>
              </a:rPr>
              <a:t>Simultaneous</a:t>
            </a:r>
          </a:p>
          <a:p>
            <a:pPr algn="l">
              <a:spcBef>
                <a:spcPct val="0"/>
              </a:spcBef>
            </a:pPr>
            <a:r>
              <a:rPr lang="en-US" sz="1800" b="1">
                <a:latin typeface="Arial Narrow" charset="0"/>
              </a:rPr>
              <a:t>Multithreading</a:t>
            </a:r>
          </a:p>
        </p:txBody>
      </p:sp>
      <p:sp>
        <p:nvSpPr>
          <p:cNvPr id="1457407" name="Rectangle 255"/>
          <p:cNvSpPr>
            <a:spLocks noChangeArrowheads="1"/>
          </p:cNvSpPr>
          <p:nvPr/>
        </p:nvSpPr>
        <p:spPr bwMode="auto">
          <a:xfrm>
            <a:off x="2259013" y="57753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3200">
              <a:latin typeface="Arial Narrow" charset="0"/>
            </a:endParaRPr>
          </a:p>
        </p:txBody>
      </p:sp>
      <p:sp>
        <p:nvSpPr>
          <p:cNvPr id="1457408" name="Rectangle 256" descr="Wide downward diagonal"/>
          <p:cNvSpPr>
            <a:spLocks noChangeArrowheads="1"/>
          </p:cNvSpPr>
          <p:nvPr/>
        </p:nvSpPr>
        <p:spPr bwMode="auto">
          <a:xfrm>
            <a:off x="2259013" y="61563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409" name="Rectangle 257"/>
          <p:cNvSpPr>
            <a:spLocks noChangeArrowheads="1"/>
          </p:cNvSpPr>
          <p:nvPr/>
        </p:nvSpPr>
        <p:spPr bwMode="auto">
          <a:xfrm>
            <a:off x="4468813" y="577532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410" name="Rectangle 258" descr="Small checker board"/>
          <p:cNvSpPr>
            <a:spLocks noChangeArrowheads="1"/>
          </p:cNvSpPr>
          <p:nvPr/>
        </p:nvSpPr>
        <p:spPr bwMode="auto">
          <a:xfrm>
            <a:off x="4468813" y="615632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411" name="Rectangle 259" descr="Small grid"/>
          <p:cNvSpPr>
            <a:spLocks noChangeArrowheads="1"/>
          </p:cNvSpPr>
          <p:nvPr/>
        </p:nvSpPr>
        <p:spPr bwMode="auto">
          <a:xfrm>
            <a:off x="6526213" y="5775325"/>
            <a:ext cx="228600" cy="228600"/>
          </a:xfrm>
          <a:prstGeom prst="rect">
            <a:avLst/>
          </a:prstGeom>
          <a:pattFill prst="smGrid">
            <a:fgClr>
              <a:srgbClr val="80008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412" name="Rectangle 260"/>
          <p:cNvSpPr>
            <a:spLocks noChangeArrowheads="1"/>
          </p:cNvSpPr>
          <p:nvPr/>
        </p:nvSpPr>
        <p:spPr bwMode="auto">
          <a:xfrm>
            <a:off x="6526213" y="6156325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413" name="Text Box 261"/>
          <p:cNvSpPr txBox="1">
            <a:spLocks noChangeArrowheads="1"/>
          </p:cNvSpPr>
          <p:nvPr/>
        </p:nvSpPr>
        <p:spPr bwMode="auto">
          <a:xfrm>
            <a:off x="2547938" y="5683250"/>
            <a:ext cx="1017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latin typeface="Arial Narrow" charset="0"/>
              </a:rPr>
              <a:t>Thread 1</a:t>
            </a:r>
          </a:p>
        </p:txBody>
      </p:sp>
      <p:sp>
        <p:nvSpPr>
          <p:cNvPr id="1457414" name="Text Box 262"/>
          <p:cNvSpPr txBox="1">
            <a:spLocks noChangeArrowheads="1"/>
          </p:cNvSpPr>
          <p:nvPr/>
        </p:nvSpPr>
        <p:spPr bwMode="auto">
          <a:xfrm>
            <a:off x="2554288" y="6080125"/>
            <a:ext cx="1017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latin typeface="Arial Narrow" charset="0"/>
              </a:rPr>
              <a:t>Thread 2</a:t>
            </a:r>
          </a:p>
        </p:txBody>
      </p:sp>
      <p:sp>
        <p:nvSpPr>
          <p:cNvPr id="1457415" name="Text Box 263"/>
          <p:cNvSpPr txBox="1">
            <a:spLocks noChangeArrowheads="1"/>
          </p:cNvSpPr>
          <p:nvPr/>
        </p:nvSpPr>
        <p:spPr bwMode="auto">
          <a:xfrm>
            <a:off x="4849813" y="5699125"/>
            <a:ext cx="1017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latin typeface="Arial Narrow" charset="0"/>
              </a:rPr>
              <a:t>Thread 3</a:t>
            </a:r>
          </a:p>
        </p:txBody>
      </p:sp>
      <p:sp>
        <p:nvSpPr>
          <p:cNvPr id="1457416" name="Text Box 264"/>
          <p:cNvSpPr txBox="1">
            <a:spLocks noChangeArrowheads="1"/>
          </p:cNvSpPr>
          <p:nvPr/>
        </p:nvSpPr>
        <p:spPr bwMode="auto">
          <a:xfrm>
            <a:off x="4849813" y="6080125"/>
            <a:ext cx="1017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latin typeface="Arial Narrow" charset="0"/>
              </a:rPr>
              <a:t>Thread 4</a:t>
            </a:r>
          </a:p>
        </p:txBody>
      </p:sp>
      <p:sp>
        <p:nvSpPr>
          <p:cNvPr id="1457417" name="Text Box 265"/>
          <p:cNvSpPr txBox="1">
            <a:spLocks noChangeArrowheads="1"/>
          </p:cNvSpPr>
          <p:nvPr/>
        </p:nvSpPr>
        <p:spPr bwMode="auto">
          <a:xfrm>
            <a:off x="6831013" y="5699125"/>
            <a:ext cx="1017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latin typeface="Arial Narrow" charset="0"/>
              </a:rPr>
              <a:t>Thread 5</a:t>
            </a:r>
          </a:p>
        </p:txBody>
      </p:sp>
      <p:sp>
        <p:nvSpPr>
          <p:cNvPr id="1457418" name="Text Box 266"/>
          <p:cNvSpPr txBox="1">
            <a:spLocks noChangeArrowheads="1"/>
          </p:cNvSpPr>
          <p:nvPr/>
        </p:nvSpPr>
        <p:spPr bwMode="auto">
          <a:xfrm>
            <a:off x="6831013" y="6080125"/>
            <a:ext cx="901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latin typeface="Arial Narrow" charset="0"/>
              </a:rPr>
              <a:t>Idle slot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Acknowledgements</a:t>
            </a:r>
          </a:p>
        </p:txBody>
      </p:sp>
      <p:sp>
        <p:nvSpPr>
          <p:cNvPr id="1461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These slides contain material developed and copyright by:</a:t>
            </a:r>
          </a:p>
          <a:p>
            <a:pPr lvl="1"/>
            <a:r>
              <a:rPr lang="en-US"/>
              <a:t>Arvind (MIT)</a:t>
            </a:r>
          </a:p>
          <a:p>
            <a:pPr lvl="1"/>
            <a:r>
              <a:rPr lang="en-US"/>
              <a:t>Krste Asanovic (MIT/UCB)</a:t>
            </a:r>
          </a:p>
          <a:p>
            <a:pPr lvl="1"/>
            <a:r>
              <a:rPr lang="en-US"/>
              <a:t>Joel Emer (Intel/MIT)</a:t>
            </a:r>
          </a:p>
          <a:p>
            <a:pPr lvl="1"/>
            <a:r>
              <a:rPr lang="en-US"/>
              <a:t>James Hoe (CMU)</a:t>
            </a:r>
          </a:p>
          <a:p>
            <a:pPr lvl="1"/>
            <a:r>
              <a:rPr lang="en-US"/>
              <a:t>John Kubiatowicz (UCB)</a:t>
            </a:r>
          </a:p>
          <a:p>
            <a:pPr lvl="1"/>
            <a:r>
              <a:rPr lang="en-US"/>
              <a:t>David Patterson (UCB)</a:t>
            </a:r>
          </a:p>
          <a:p>
            <a:pPr lvl="1"/>
            <a:endParaRPr lang="en-US"/>
          </a:p>
          <a:p>
            <a:r>
              <a:rPr lang="en-US"/>
              <a:t>MIT material derived from course 6.823</a:t>
            </a:r>
          </a:p>
          <a:p>
            <a:r>
              <a:rPr lang="en-US"/>
              <a:t>UCB material derived from course CS252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73092-1B6C-384D-B902-391DB477F3DE}" type="slidenum">
              <a:rPr lang="en-US"/>
              <a:pPr/>
              <a:t>35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762000"/>
          </a:xfrm>
        </p:spPr>
        <p:txBody>
          <a:bodyPr/>
          <a:lstStyle/>
          <a:p>
            <a:r>
              <a:rPr lang="en-US"/>
              <a:t>Pipeline Hazards</a:t>
            </a:r>
          </a:p>
        </p:txBody>
      </p:sp>
      <p:sp>
        <p:nvSpPr>
          <p:cNvPr id="1389571" name="Rectangle 3"/>
          <p:cNvSpPr>
            <a:spLocks noGrp="1" noChangeArrowheads="1"/>
          </p:cNvSpPr>
          <p:nvPr>
            <p:ph idx="1"/>
          </p:nvPr>
        </p:nvSpPr>
        <p:spPr>
          <a:xfrm>
            <a:off x="952500" y="3700463"/>
            <a:ext cx="6686550" cy="639762"/>
          </a:xfrm>
          <a:noFill/>
          <a:ln/>
        </p:spPr>
        <p:txBody>
          <a:bodyPr/>
          <a:lstStyle/>
          <a:p>
            <a:r>
              <a:rPr lang="en-US"/>
              <a:t>Each instruction may depend on the next</a:t>
            </a:r>
          </a:p>
        </p:txBody>
      </p:sp>
      <p:sp>
        <p:nvSpPr>
          <p:cNvPr id="7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B2C81-7466-C043-9D0C-AF38C081B920}" type="slidenum">
              <a:rPr lang="en-US"/>
              <a:pPr/>
              <a:t>4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389572" name="Text Box 4"/>
          <p:cNvSpPr txBox="1">
            <a:spLocks noChangeArrowheads="1"/>
          </p:cNvSpPr>
          <p:nvPr/>
        </p:nvSpPr>
        <p:spPr bwMode="auto">
          <a:xfrm>
            <a:off x="323850" y="1566863"/>
            <a:ext cx="2386013" cy="15525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/>
              <a:t>LW r1, 0(r2)</a:t>
            </a:r>
          </a:p>
          <a:p>
            <a:pPr algn="l">
              <a:spcBef>
                <a:spcPct val="0"/>
              </a:spcBef>
            </a:pPr>
            <a:r>
              <a:rPr lang="en-US" sz="2400"/>
              <a:t>LW r5, 12(r1)</a:t>
            </a:r>
          </a:p>
          <a:p>
            <a:pPr algn="l">
              <a:spcBef>
                <a:spcPct val="0"/>
              </a:spcBef>
            </a:pPr>
            <a:r>
              <a:rPr lang="en-US" sz="2400"/>
              <a:t>ADDI r5, r5, #12</a:t>
            </a:r>
          </a:p>
          <a:p>
            <a:pPr algn="l">
              <a:spcBef>
                <a:spcPct val="0"/>
              </a:spcBef>
            </a:pPr>
            <a:r>
              <a:rPr lang="en-US" sz="2400"/>
              <a:t>SW 12(r1), r5</a:t>
            </a:r>
          </a:p>
        </p:txBody>
      </p:sp>
      <p:grpSp>
        <p:nvGrpSpPr>
          <p:cNvPr id="1389573" name="Group 5"/>
          <p:cNvGrpSpPr>
            <a:grpSpLocks/>
          </p:cNvGrpSpPr>
          <p:nvPr/>
        </p:nvGrpSpPr>
        <p:grpSpPr bwMode="auto">
          <a:xfrm>
            <a:off x="2838450" y="1109663"/>
            <a:ext cx="5773738" cy="2133600"/>
            <a:chOff x="1824" y="2256"/>
            <a:chExt cx="3637" cy="1344"/>
          </a:xfrm>
        </p:grpSpPr>
        <p:sp>
          <p:nvSpPr>
            <p:cNvPr id="1389574" name="Rectangle 6"/>
            <p:cNvSpPr>
              <a:spLocks noChangeArrowheads="1"/>
            </p:cNvSpPr>
            <p:nvPr/>
          </p:nvSpPr>
          <p:spPr bwMode="auto">
            <a:xfrm>
              <a:off x="1848" y="2544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F</a:t>
              </a:r>
            </a:p>
          </p:txBody>
        </p:sp>
        <p:sp>
          <p:nvSpPr>
            <p:cNvPr id="1389575" name="Rectangle 7"/>
            <p:cNvSpPr>
              <a:spLocks noChangeArrowheads="1"/>
            </p:cNvSpPr>
            <p:nvPr/>
          </p:nvSpPr>
          <p:spPr bwMode="auto">
            <a:xfrm>
              <a:off x="2088" y="2544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D</a:t>
              </a:r>
            </a:p>
          </p:txBody>
        </p:sp>
        <p:sp>
          <p:nvSpPr>
            <p:cNvPr id="1389576" name="Rectangle 8"/>
            <p:cNvSpPr>
              <a:spLocks noChangeArrowheads="1"/>
            </p:cNvSpPr>
            <p:nvPr/>
          </p:nvSpPr>
          <p:spPr bwMode="auto">
            <a:xfrm>
              <a:off x="2328" y="2544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X</a:t>
              </a:r>
            </a:p>
          </p:txBody>
        </p:sp>
        <p:sp>
          <p:nvSpPr>
            <p:cNvPr id="1389577" name="Rectangle 9"/>
            <p:cNvSpPr>
              <a:spLocks noChangeArrowheads="1"/>
            </p:cNvSpPr>
            <p:nvPr/>
          </p:nvSpPr>
          <p:spPr bwMode="auto">
            <a:xfrm>
              <a:off x="2568" y="2544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M</a:t>
              </a:r>
            </a:p>
          </p:txBody>
        </p:sp>
        <p:sp>
          <p:nvSpPr>
            <p:cNvPr id="1389578" name="Rectangle 10"/>
            <p:cNvSpPr>
              <a:spLocks noChangeArrowheads="1"/>
            </p:cNvSpPr>
            <p:nvPr/>
          </p:nvSpPr>
          <p:spPr bwMode="auto">
            <a:xfrm>
              <a:off x="2808" y="2544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W</a:t>
              </a:r>
            </a:p>
          </p:txBody>
        </p:sp>
        <p:grpSp>
          <p:nvGrpSpPr>
            <p:cNvPr id="1389579" name="Group 11"/>
            <p:cNvGrpSpPr>
              <a:grpSpLocks/>
            </p:cNvGrpSpPr>
            <p:nvPr/>
          </p:nvGrpSpPr>
          <p:grpSpPr bwMode="auto">
            <a:xfrm>
              <a:off x="1848" y="2400"/>
              <a:ext cx="2160" cy="1200"/>
              <a:chOff x="1824" y="2688"/>
              <a:chExt cx="2160" cy="1200"/>
            </a:xfrm>
          </p:grpSpPr>
          <p:sp>
            <p:nvSpPr>
              <p:cNvPr id="1389580" name="Line 12"/>
              <p:cNvSpPr>
                <a:spLocks noChangeShapeType="1"/>
              </p:cNvSpPr>
              <p:nvPr/>
            </p:nvSpPr>
            <p:spPr bwMode="auto">
              <a:xfrm>
                <a:off x="182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581" name="Line 13"/>
              <p:cNvSpPr>
                <a:spLocks noChangeShapeType="1"/>
              </p:cNvSpPr>
              <p:nvPr/>
            </p:nvSpPr>
            <p:spPr bwMode="auto">
              <a:xfrm>
                <a:off x="206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582" name="Line 14"/>
              <p:cNvSpPr>
                <a:spLocks noChangeShapeType="1"/>
              </p:cNvSpPr>
              <p:nvPr/>
            </p:nvSpPr>
            <p:spPr bwMode="auto">
              <a:xfrm>
                <a:off x="230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583" name="Line 15"/>
              <p:cNvSpPr>
                <a:spLocks noChangeShapeType="1"/>
              </p:cNvSpPr>
              <p:nvPr/>
            </p:nvSpPr>
            <p:spPr bwMode="auto">
              <a:xfrm>
                <a:off x="254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584" name="Line 16"/>
              <p:cNvSpPr>
                <a:spLocks noChangeShapeType="1"/>
              </p:cNvSpPr>
              <p:nvPr/>
            </p:nvSpPr>
            <p:spPr bwMode="auto">
              <a:xfrm>
                <a:off x="278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585" name="Line 17"/>
              <p:cNvSpPr>
                <a:spLocks noChangeShapeType="1"/>
              </p:cNvSpPr>
              <p:nvPr/>
            </p:nvSpPr>
            <p:spPr bwMode="auto">
              <a:xfrm>
                <a:off x="302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586" name="Line 18"/>
              <p:cNvSpPr>
                <a:spLocks noChangeShapeType="1"/>
              </p:cNvSpPr>
              <p:nvPr/>
            </p:nvSpPr>
            <p:spPr bwMode="auto">
              <a:xfrm>
                <a:off x="326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587" name="Line 19"/>
              <p:cNvSpPr>
                <a:spLocks noChangeShapeType="1"/>
              </p:cNvSpPr>
              <p:nvPr/>
            </p:nvSpPr>
            <p:spPr bwMode="auto">
              <a:xfrm>
                <a:off x="350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588" name="Line 20"/>
              <p:cNvSpPr>
                <a:spLocks noChangeShapeType="1"/>
              </p:cNvSpPr>
              <p:nvPr/>
            </p:nvSpPr>
            <p:spPr bwMode="auto">
              <a:xfrm>
                <a:off x="374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589" name="Line 21"/>
              <p:cNvSpPr>
                <a:spLocks noChangeShapeType="1"/>
              </p:cNvSpPr>
              <p:nvPr/>
            </p:nvSpPr>
            <p:spPr bwMode="auto">
              <a:xfrm>
                <a:off x="398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389590" name="Text Box 22"/>
            <p:cNvSpPr txBox="1">
              <a:spLocks noChangeArrowheads="1"/>
            </p:cNvSpPr>
            <p:nvPr/>
          </p:nvSpPr>
          <p:spPr bwMode="auto">
            <a:xfrm>
              <a:off x="1824" y="2256"/>
              <a:ext cx="23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t0</a:t>
              </a:r>
            </a:p>
          </p:txBody>
        </p:sp>
        <p:sp>
          <p:nvSpPr>
            <p:cNvPr id="1389591" name="Text Box 23"/>
            <p:cNvSpPr txBox="1">
              <a:spLocks noChangeArrowheads="1"/>
            </p:cNvSpPr>
            <p:nvPr/>
          </p:nvSpPr>
          <p:spPr bwMode="auto">
            <a:xfrm>
              <a:off x="2064" y="2256"/>
              <a:ext cx="23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t1</a:t>
              </a:r>
            </a:p>
          </p:txBody>
        </p:sp>
        <p:sp>
          <p:nvSpPr>
            <p:cNvPr id="1389592" name="Text Box 24"/>
            <p:cNvSpPr txBox="1">
              <a:spLocks noChangeArrowheads="1"/>
            </p:cNvSpPr>
            <p:nvPr/>
          </p:nvSpPr>
          <p:spPr bwMode="auto">
            <a:xfrm>
              <a:off x="2304" y="2256"/>
              <a:ext cx="23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t2</a:t>
              </a:r>
            </a:p>
          </p:txBody>
        </p:sp>
        <p:sp>
          <p:nvSpPr>
            <p:cNvPr id="1389593" name="Text Box 25"/>
            <p:cNvSpPr txBox="1">
              <a:spLocks noChangeArrowheads="1"/>
            </p:cNvSpPr>
            <p:nvPr/>
          </p:nvSpPr>
          <p:spPr bwMode="auto">
            <a:xfrm>
              <a:off x="2544" y="2256"/>
              <a:ext cx="23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t3</a:t>
              </a:r>
            </a:p>
          </p:txBody>
        </p:sp>
        <p:sp>
          <p:nvSpPr>
            <p:cNvPr id="1389594" name="Text Box 26"/>
            <p:cNvSpPr txBox="1">
              <a:spLocks noChangeArrowheads="1"/>
            </p:cNvSpPr>
            <p:nvPr/>
          </p:nvSpPr>
          <p:spPr bwMode="auto">
            <a:xfrm>
              <a:off x="2784" y="2256"/>
              <a:ext cx="23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t4</a:t>
              </a:r>
            </a:p>
          </p:txBody>
        </p:sp>
        <p:sp>
          <p:nvSpPr>
            <p:cNvPr id="1389595" name="Text Box 27"/>
            <p:cNvSpPr txBox="1">
              <a:spLocks noChangeArrowheads="1"/>
            </p:cNvSpPr>
            <p:nvPr/>
          </p:nvSpPr>
          <p:spPr bwMode="auto">
            <a:xfrm>
              <a:off x="3024" y="2256"/>
              <a:ext cx="23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t5</a:t>
              </a:r>
            </a:p>
          </p:txBody>
        </p:sp>
        <p:sp>
          <p:nvSpPr>
            <p:cNvPr id="1389596" name="Text Box 28"/>
            <p:cNvSpPr txBox="1">
              <a:spLocks noChangeArrowheads="1"/>
            </p:cNvSpPr>
            <p:nvPr/>
          </p:nvSpPr>
          <p:spPr bwMode="auto">
            <a:xfrm>
              <a:off x="3264" y="2256"/>
              <a:ext cx="23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t6</a:t>
              </a:r>
            </a:p>
          </p:txBody>
        </p:sp>
        <p:sp>
          <p:nvSpPr>
            <p:cNvPr id="1389597" name="Text Box 29"/>
            <p:cNvSpPr txBox="1">
              <a:spLocks noChangeArrowheads="1"/>
            </p:cNvSpPr>
            <p:nvPr/>
          </p:nvSpPr>
          <p:spPr bwMode="auto">
            <a:xfrm>
              <a:off x="3504" y="2256"/>
              <a:ext cx="23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t7</a:t>
              </a:r>
            </a:p>
          </p:txBody>
        </p:sp>
        <p:sp>
          <p:nvSpPr>
            <p:cNvPr id="1389598" name="Text Box 30"/>
            <p:cNvSpPr txBox="1">
              <a:spLocks noChangeArrowheads="1"/>
            </p:cNvSpPr>
            <p:nvPr/>
          </p:nvSpPr>
          <p:spPr bwMode="auto">
            <a:xfrm>
              <a:off x="3744" y="2256"/>
              <a:ext cx="23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t8</a:t>
              </a:r>
            </a:p>
          </p:txBody>
        </p:sp>
        <p:sp>
          <p:nvSpPr>
            <p:cNvPr id="1389599" name="Rectangle 31"/>
            <p:cNvSpPr>
              <a:spLocks noChangeArrowheads="1"/>
            </p:cNvSpPr>
            <p:nvPr/>
          </p:nvSpPr>
          <p:spPr bwMode="auto">
            <a:xfrm>
              <a:off x="2088" y="2784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F</a:t>
              </a:r>
            </a:p>
          </p:txBody>
        </p:sp>
        <p:sp>
          <p:nvSpPr>
            <p:cNvPr id="1389600" name="Rectangle 32"/>
            <p:cNvSpPr>
              <a:spLocks noChangeArrowheads="1"/>
            </p:cNvSpPr>
            <p:nvPr/>
          </p:nvSpPr>
          <p:spPr bwMode="auto">
            <a:xfrm>
              <a:off x="3048" y="2784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D</a:t>
              </a:r>
            </a:p>
          </p:txBody>
        </p:sp>
        <p:sp>
          <p:nvSpPr>
            <p:cNvPr id="1389601" name="Rectangle 33"/>
            <p:cNvSpPr>
              <a:spLocks noChangeArrowheads="1"/>
            </p:cNvSpPr>
            <p:nvPr/>
          </p:nvSpPr>
          <p:spPr bwMode="auto">
            <a:xfrm>
              <a:off x="3288" y="2784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X</a:t>
              </a:r>
            </a:p>
          </p:txBody>
        </p:sp>
        <p:sp>
          <p:nvSpPr>
            <p:cNvPr id="1389602" name="Rectangle 34"/>
            <p:cNvSpPr>
              <a:spLocks noChangeArrowheads="1"/>
            </p:cNvSpPr>
            <p:nvPr/>
          </p:nvSpPr>
          <p:spPr bwMode="auto">
            <a:xfrm>
              <a:off x="3528" y="2784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M</a:t>
              </a:r>
            </a:p>
          </p:txBody>
        </p:sp>
        <p:sp>
          <p:nvSpPr>
            <p:cNvPr id="1389603" name="Rectangle 35"/>
            <p:cNvSpPr>
              <a:spLocks noChangeArrowheads="1"/>
            </p:cNvSpPr>
            <p:nvPr/>
          </p:nvSpPr>
          <p:spPr bwMode="auto">
            <a:xfrm>
              <a:off x="3768" y="2784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W</a:t>
              </a:r>
            </a:p>
          </p:txBody>
        </p:sp>
        <p:sp>
          <p:nvSpPr>
            <p:cNvPr id="1389604" name="Rectangle 36"/>
            <p:cNvSpPr>
              <a:spLocks noChangeArrowheads="1"/>
            </p:cNvSpPr>
            <p:nvPr/>
          </p:nvSpPr>
          <p:spPr bwMode="auto">
            <a:xfrm>
              <a:off x="2328" y="2784"/>
              <a:ext cx="240" cy="240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D</a:t>
              </a:r>
            </a:p>
          </p:txBody>
        </p:sp>
        <p:sp>
          <p:nvSpPr>
            <p:cNvPr id="1389605" name="Rectangle 37"/>
            <p:cNvSpPr>
              <a:spLocks noChangeArrowheads="1"/>
            </p:cNvSpPr>
            <p:nvPr/>
          </p:nvSpPr>
          <p:spPr bwMode="auto">
            <a:xfrm>
              <a:off x="2568" y="2784"/>
              <a:ext cx="240" cy="240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D</a:t>
              </a:r>
            </a:p>
          </p:txBody>
        </p:sp>
        <p:sp>
          <p:nvSpPr>
            <p:cNvPr id="1389606" name="Rectangle 38"/>
            <p:cNvSpPr>
              <a:spLocks noChangeArrowheads="1"/>
            </p:cNvSpPr>
            <p:nvPr/>
          </p:nvSpPr>
          <p:spPr bwMode="auto">
            <a:xfrm>
              <a:off x="2808" y="2784"/>
              <a:ext cx="240" cy="240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D</a:t>
              </a:r>
            </a:p>
          </p:txBody>
        </p:sp>
        <p:sp>
          <p:nvSpPr>
            <p:cNvPr id="1389607" name="Rectangle 39"/>
            <p:cNvSpPr>
              <a:spLocks noChangeArrowheads="1"/>
            </p:cNvSpPr>
            <p:nvPr/>
          </p:nvSpPr>
          <p:spPr bwMode="auto">
            <a:xfrm>
              <a:off x="3048" y="3024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F</a:t>
              </a:r>
            </a:p>
          </p:txBody>
        </p:sp>
        <p:sp>
          <p:nvSpPr>
            <p:cNvPr id="1389608" name="Rectangle 40"/>
            <p:cNvSpPr>
              <a:spLocks noChangeArrowheads="1"/>
            </p:cNvSpPr>
            <p:nvPr/>
          </p:nvSpPr>
          <p:spPr bwMode="auto">
            <a:xfrm>
              <a:off x="4008" y="3024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D</a:t>
              </a:r>
            </a:p>
          </p:txBody>
        </p:sp>
        <p:sp>
          <p:nvSpPr>
            <p:cNvPr id="1389609" name="Rectangle 41"/>
            <p:cNvSpPr>
              <a:spLocks noChangeArrowheads="1"/>
            </p:cNvSpPr>
            <p:nvPr/>
          </p:nvSpPr>
          <p:spPr bwMode="auto">
            <a:xfrm>
              <a:off x="4248" y="3024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X</a:t>
              </a:r>
            </a:p>
          </p:txBody>
        </p:sp>
        <p:sp>
          <p:nvSpPr>
            <p:cNvPr id="1389610" name="Rectangle 42"/>
            <p:cNvSpPr>
              <a:spLocks noChangeArrowheads="1"/>
            </p:cNvSpPr>
            <p:nvPr/>
          </p:nvSpPr>
          <p:spPr bwMode="auto">
            <a:xfrm>
              <a:off x="4488" y="3024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M</a:t>
              </a:r>
            </a:p>
          </p:txBody>
        </p:sp>
        <p:sp>
          <p:nvSpPr>
            <p:cNvPr id="1389611" name="Rectangle 43"/>
            <p:cNvSpPr>
              <a:spLocks noChangeArrowheads="1"/>
            </p:cNvSpPr>
            <p:nvPr/>
          </p:nvSpPr>
          <p:spPr bwMode="auto">
            <a:xfrm>
              <a:off x="4728" y="3024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W</a:t>
              </a:r>
            </a:p>
          </p:txBody>
        </p:sp>
        <p:sp>
          <p:nvSpPr>
            <p:cNvPr id="1389612" name="Rectangle 44"/>
            <p:cNvSpPr>
              <a:spLocks noChangeArrowheads="1"/>
            </p:cNvSpPr>
            <p:nvPr/>
          </p:nvSpPr>
          <p:spPr bwMode="auto">
            <a:xfrm>
              <a:off x="328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D</a:t>
              </a:r>
            </a:p>
          </p:txBody>
        </p:sp>
        <p:sp>
          <p:nvSpPr>
            <p:cNvPr id="1389613" name="Rectangle 45"/>
            <p:cNvSpPr>
              <a:spLocks noChangeArrowheads="1"/>
            </p:cNvSpPr>
            <p:nvPr/>
          </p:nvSpPr>
          <p:spPr bwMode="auto">
            <a:xfrm>
              <a:off x="352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D</a:t>
              </a:r>
            </a:p>
          </p:txBody>
        </p:sp>
        <p:sp>
          <p:nvSpPr>
            <p:cNvPr id="1389614" name="Rectangle 46"/>
            <p:cNvSpPr>
              <a:spLocks noChangeArrowheads="1"/>
            </p:cNvSpPr>
            <p:nvPr/>
          </p:nvSpPr>
          <p:spPr bwMode="auto">
            <a:xfrm>
              <a:off x="376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D</a:t>
              </a:r>
            </a:p>
          </p:txBody>
        </p:sp>
        <p:sp>
          <p:nvSpPr>
            <p:cNvPr id="1389615" name="Rectangle 47"/>
            <p:cNvSpPr>
              <a:spLocks noChangeArrowheads="1"/>
            </p:cNvSpPr>
            <p:nvPr/>
          </p:nvSpPr>
          <p:spPr bwMode="auto">
            <a:xfrm>
              <a:off x="232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F</a:t>
              </a:r>
            </a:p>
          </p:txBody>
        </p:sp>
        <p:sp>
          <p:nvSpPr>
            <p:cNvPr id="1389616" name="Rectangle 48"/>
            <p:cNvSpPr>
              <a:spLocks noChangeArrowheads="1"/>
            </p:cNvSpPr>
            <p:nvPr/>
          </p:nvSpPr>
          <p:spPr bwMode="auto">
            <a:xfrm>
              <a:off x="256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F</a:t>
              </a:r>
            </a:p>
          </p:txBody>
        </p:sp>
        <p:sp>
          <p:nvSpPr>
            <p:cNvPr id="1389617" name="Rectangle 49"/>
            <p:cNvSpPr>
              <a:spLocks noChangeArrowheads="1"/>
            </p:cNvSpPr>
            <p:nvPr/>
          </p:nvSpPr>
          <p:spPr bwMode="auto">
            <a:xfrm>
              <a:off x="280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F</a:t>
              </a:r>
            </a:p>
          </p:txBody>
        </p:sp>
        <p:grpSp>
          <p:nvGrpSpPr>
            <p:cNvPr id="1389618" name="Group 50"/>
            <p:cNvGrpSpPr>
              <a:grpSpLocks/>
            </p:cNvGrpSpPr>
            <p:nvPr/>
          </p:nvGrpSpPr>
          <p:grpSpPr bwMode="auto">
            <a:xfrm>
              <a:off x="3288" y="2400"/>
              <a:ext cx="2160" cy="1200"/>
              <a:chOff x="1824" y="2688"/>
              <a:chExt cx="2160" cy="1200"/>
            </a:xfrm>
          </p:grpSpPr>
          <p:sp>
            <p:nvSpPr>
              <p:cNvPr id="1389619" name="Line 51"/>
              <p:cNvSpPr>
                <a:spLocks noChangeShapeType="1"/>
              </p:cNvSpPr>
              <p:nvPr/>
            </p:nvSpPr>
            <p:spPr bwMode="auto">
              <a:xfrm>
                <a:off x="182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620" name="Line 52"/>
              <p:cNvSpPr>
                <a:spLocks noChangeShapeType="1"/>
              </p:cNvSpPr>
              <p:nvPr/>
            </p:nvSpPr>
            <p:spPr bwMode="auto">
              <a:xfrm>
                <a:off x="206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621" name="Line 53"/>
              <p:cNvSpPr>
                <a:spLocks noChangeShapeType="1"/>
              </p:cNvSpPr>
              <p:nvPr/>
            </p:nvSpPr>
            <p:spPr bwMode="auto">
              <a:xfrm>
                <a:off x="230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622" name="Line 54"/>
              <p:cNvSpPr>
                <a:spLocks noChangeShapeType="1"/>
              </p:cNvSpPr>
              <p:nvPr/>
            </p:nvSpPr>
            <p:spPr bwMode="auto">
              <a:xfrm>
                <a:off x="254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623" name="Line 55"/>
              <p:cNvSpPr>
                <a:spLocks noChangeShapeType="1"/>
              </p:cNvSpPr>
              <p:nvPr/>
            </p:nvSpPr>
            <p:spPr bwMode="auto">
              <a:xfrm>
                <a:off x="278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624" name="Line 56"/>
              <p:cNvSpPr>
                <a:spLocks noChangeShapeType="1"/>
              </p:cNvSpPr>
              <p:nvPr/>
            </p:nvSpPr>
            <p:spPr bwMode="auto">
              <a:xfrm>
                <a:off x="302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625" name="Line 57"/>
              <p:cNvSpPr>
                <a:spLocks noChangeShapeType="1"/>
              </p:cNvSpPr>
              <p:nvPr/>
            </p:nvSpPr>
            <p:spPr bwMode="auto">
              <a:xfrm>
                <a:off x="326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626" name="Line 58"/>
              <p:cNvSpPr>
                <a:spLocks noChangeShapeType="1"/>
              </p:cNvSpPr>
              <p:nvPr/>
            </p:nvSpPr>
            <p:spPr bwMode="auto">
              <a:xfrm>
                <a:off x="350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627" name="Line 59"/>
              <p:cNvSpPr>
                <a:spLocks noChangeShapeType="1"/>
              </p:cNvSpPr>
              <p:nvPr/>
            </p:nvSpPr>
            <p:spPr bwMode="auto">
              <a:xfrm>
                <a:off x="374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628" name="Line 60"/>
              <p:cNvSpPr>
                <a:spLocks noChangeShapeType="1"/>
              </p:cNvSpPr>
              <p:nvPr/>
            </p:nvSpPr>
            <p:spPr bwMode="auto">
              <a:xfrm>
                <a:off x="398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389629" name="Rectangle 61"/>
            <p:cNvSpPr>
              <a:spLocks noChangeArrowheads="1"/>
            </p:cNvSpPr>
            <p:nvPr/>
          </p:nvSpPr>
          <p:spPr bwMode="auto">
            <a:xfrm>
              <a:off x="4008" y="3264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F</a:t>
              </a:r>
            </a:p>
          </p:txBody>
        </p:sp>
        <p:sp>
          <p:nvSpPr>
            <p:cNvPr id="1389630" name="Rectangle 62"/>
            <p:cNvSpPr>
              <a:spLocks noChangeArrowheads="1"/>
            </p:cNvSpPr>
            <p:nvPr/>
          </p:nvSpPr>
          <p:spPr bwMode="auto">
            <a:xfrm>
              <a:off x="4968" y="3264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D</a:t>
              </a:r>
            </a:p>
          </p:txBody>
        </p:sp>
        <p:sp>
          <p:nvSpPr>
            <p:cNvPr id="1389631" name="Rectangle 63"/>
            <p:cNvSpPr>
              <a:spLocks noChangeArrowheads="1"/>
            </p:cNvSpPr>
            <p:nvPr/>
          </p:nvSpPr>
          <p:spPr bwMode="auto">
            <a:xfrm>
              <a:off x="4248" y="3264"/>
              <a:ext cx="240" cy="240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D</a:t>
              </a:r>
            </a:p>
          </p:txBody>
        </p:sp>
        <p:sp>
          <p:nvSpPr>
            <p:cNvPr id="1389632" name="Rectangle 64"/>
            <p:cNvSpPr>
              <a:spLocks noChangeArrowheads="1"/>
            </p:cNvSpPr>
            <p:nvPr/>
          </p:nvSpPr>
          <p:spPr bwMode="auto">
            <a:xfrm>
              <a:off x="4488" y="3264"/>
              <a:ext cx="240" cy="240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D</a:t>
              </a:r>
            </a:p>
          </p:txBody>
        </p:sp>
        <p:sp>
          <p:nvSpPr>
            <p:cNvPr id="1389633" name="Rectangle 65"/>
            <p:cNvSpPr>
              <a:spLocks noChangeArrowheads="1"/>
            </p:cNvSpPr>
            <p:nvPr/>
          </p:nvSpPr>
          <p:spPr bwMode="auto">
            <a:xfrm>
              <a:off x="4728" y="3264"/>
              <a:ext cx="240" cy="240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D</a:t>
              </a:r>
            </a:p>
          </p:txBody>
        </p:sp>
        <p:sp>
          <p:nvSpPr>
            <p:cNvPr id="1389634" name="Rectangle 66"/>
            <p:cNvSpPr>
              <a:spLocks noChangeArrowheads="1"/>
            </p:cNvSpPr>
            <p:nvPr/>
          </p:nvSpPr>
          <p:spPr bwMode="auto">
            <a:xfrm>
              <a:off x="3288" y="3264"/>
              <a:ext cx="240" cy="240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F</a:t>
              </a:r>
            </a:p>
          </p:txBody>
        </p:sp>
        <p:sp>
          <p:nvSpPr>
            <p:cNvPr id="1389635" name="Rectangle 67"/>
            <p:cNvSpPr>
              <a:spLocks noChangeArrowheads="1"/>
            </p:cNvSpPr>
            <p:nvPr/>
          </p:nvSpPr>
          <p:spPr bwMode="auto">
            <a:xfrm>
              <a:off x="3528" y="3264"/>
              <a:ext cx="240" cy="240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F</a:t>
              </a:r>
            </a:p>
          </p:txBody>
        </p:sp>
        <p:sp>
          <p:nvSpPr>
            <p:cNvPr id="1389636" name="Rectangle 68"/>
            <p:cNvSpPr>
              <a:spLocks noChangeArrowheads="1"/>
            </p:cNvSpPr>
            <p:nvPr/>
          </p:nvSpPr>
          <p:spPr bwMode="auto">
            <a:xfrm>
              <a:off x="3768" y="3264"/>
              <a:ext cx="240" cy="240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F</a:t>
              </a:r>
            </a:p>
          </p:txBody>
        </p:sp>
        <p:sp>
          <p:nvSpPr>
            <p:cNvPr id="1389637" name="Text Box 69"/>
            <p:cNvSpPr txBox="1">
              <a:spLocks noChangeArrowheads="1"/>
            </p:cNvSpPr>
            <p:nvPr/>
          </p:nvSpPr>
          <p:spPr bwMode="auto">
            <a:xfrm>
              <a:off x="4008" y="2256"/>
              <a:ext cx="23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t9</a:t>
              </a:r>
            </a:p>
          </p:txBody>
        </p:sp>
        <p:sp>
          <p:nvSpPr>
            <p:cNvPr id="1389638" name="Text Box 70"/>
            <p:cNvSpPr txBox="1">
              <a:spLocks noChangeArrowheads="1"/>
            </p:cNvSpPr>
            <p:nvPr/>
          </p:nvSpPr>
          <p:spPr bwMode="auto">
            <a:xfrm>
              <a:off x="4200" y="2256"/>
              <a:ext cx="301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t10</a:t>
              </a:r>
            </a:p>
          </p:txBody>
        </p:sp>
        <p:sp>
          <p:nvSpPr>
            <p:cNvPr id="1389639" name="Text Box 71"/>
            <p:cNvSpPr txBox="1">
              <a:spLocks noChangeArrowheads="1"/>
            </p:cNvSpPr>
            <p:nvPr/>
          </p:nvSpPr>
          <p:spPr bwMode="auto">
            <a:xfrm>
              <a:off x="4440" y="2256"/>
              <a:ext cx="301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t11</a:t>
              </a:r>
            </a:p>
          </p:txBody>
        </p:sp>
        <p:sp>
          <p:nvSpPr>
            <p:cNvPr id="1389640" name="Text Box 72"/>
            <p:cNvSpPr txBox="1">
              <a:spLocks noChangeArrowheads="1"/>
            </p:cNvSpPr>
            <p:nvPr/>
          </p:nvSpPr>
          <p:spPr bwMode="auto">
            <a:xfrm>
              <a:off x="4680" y="2256"/>
              <a:ext cx="301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t12</a:t>
              </a:r>
            </a:p>
          </p:txBody>
        </p:sp>
        <p:sp>
          <p:nvSpPr>
            <p:cNvPr id="1389641" name="Text Box 73"/>
            <p:cNvSpPr txBox="1">
              <a:spLocks noChangeArrowheads="1"/>
            </p:cNvSpPr>
            <p:nvPr/>
          </p:nvSpPr>
          <p:spPr bwMode="auto">
            <a:xfrm>
              <a:off x="4920" y="2256"/>
              <a:ext cx="301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t13</a:t>
              </a:r>
            </a:p>
          </p:txBody>
        </p:sp>
        <p:sp>
          <p:nvSpPr>
            <p:cNvPr id="1389642" name="Text Box 74"/>
            <p:cNvSpPr txBox="1">
              <a:spLocks noChangeArrowheads="1"/>
            </p:cNvSpPr>
            <p:nvPr/>
          </p:nvSpPr>
          <p:spPr bwMode="auto">
            <a:xfrm>
              <a:off x="5160" y="2256"/>
              <a:ext cx="301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t14</a:t>
              </a:r>
            </a:p>
          </p:txBody>
        </p:sp>
      </p:grpSp>
      <p:sp>
        <p:nvSpPr>
          <p:cNvPr id="1389643" name="Rectangle 75"/>
          <p:cNvSpPr>
            <a:spLocks noChangeArrowheads="1"/>
          </p:cNvSpPr>
          <p:nvPr/>
        </p:nvSpPr>
        <p:spPr bwMode="auto">
          <a:xfrm>
            <a:off x="609600" y="4419600"/>
            <a:ext cx="757713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sz="2400" i="1"/>
              <a:t>What is usually done to cope with this?</a:t>
            </a:r>
          </a:p>
          <a:p>
            <a:pPr marL="685800" lvl="1" indent="-228600" algn="l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–"/>
            </a:pPr>
            <a:r>
              <a:rPr lang="en-US" sz="2400" i="1">
                <a:solidFill>
                  <a:schemeClr val="hlink"/>
                </a:solidFill>
                <a:ea typeface="ＭＳ Ｐゴシック" charset="-128"/>
              </a:rPr>
              <a:t>interlocks (slow)</a:t>
            </a:r>
          </a:p>
          <a:p>
            <a:pPr marL="685800" lvl="1" indent="-228600" algn="l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–"/>
            </a:pPr>
            <a:r>
              <a:rPr lang="en-US" sz="2400" i="1">
                <a:solidFill>
                  <a:schemeClr val="hlink"/>
                </a:solidFill>
                <a:ea typeface="ＭＳ Ｐゴシック" charset="-128"/>
              </a:rPr>
              <a:t>or bypassing (needs hardware, doesn’t help all hazards)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9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9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9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9643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162800" cy="762000"/>
          </a:xfrm>
        </p:spPr>
        <p:txBody>
          <a:bodyPr/>
          <a:lstStyle/>
          <a:p>
            <a:r>
              <a:rPr lang="en-US"/>
              <a:t>Multithreading</a:t>
            </a:r>
          </a:p>
        </p:txBody>
      </p:sp>
      <p:sp>
        <p:nvSpPr>
          <p:cNvPr id="13916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066800"/>
            <a:ext cx="7772400" cy="16764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/>
              <a:t>How can we guarantee no dependencies between instructions in a pipeline?</a:t>
            </a:r>
          </a:p>
          <a:p>
            <a:pPr>
              <a:buFontTx/>
              <a:buNone/>
            </a:pPr>
            <a:r>
              <a:rPr lang="en-US"/>
              <a:t>-- One way is to interleave execution of instructions from different program threads on same pipeline</a:t>
            </a:r>
            <a:endParaRPr lang="en-US" i="1">
              <a:solidFill>
                <a:schemeClr val="hlink"/>
              </a:solidFill>
            </a:endParaRPr>
          </a:p>
        </p:txBody>
      </p:sp>
      <p:sp>
        <p:nvSpPr>
          <p:cNvPr id="5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3DA73-81F2-314A-90AB-364F1D3BE1EA}" type="slidenum">
              <a:rPr lang="en-US"/>
              <a:pPr/>
              <a:t>5</a:t>
            </a:fld>
            <a:endParaRPr lang="en-US" b="0">
              <a:solidFill>
                <a:srgbClr val="FBBA03"/>
              </a:solidFill>
            </a:endParaRPr>
          </a:p>
        </p:txBody>
      </p:sp>
      <p:grpSp>
        <p:nvGrpSpPr>
          <p:cNvPr id="1391620" name="Group 4"/>
          <p:cNvGrpSpPr>
            <a:grpSpLocks/>
          </p:cNvGrpSpPr>
          <p:nvPr/>
        </p:nvGrpSpPr>
        <p:grpSpPr bwMode="auto">
          <a:xfrm>
            <a:off x="152400" y="2895600"/>
            <a:ext cx="7850188" cy="3081338"/>
            <a:chOff x="100" y="1947"/>
            <a:chExt cx="4945" cy="1941"/>
          </a:xfrm>
        </p:grpSpPr>
        <p:grpSp>
          <p:nvGrpSpPr>
            <p:cNvPr id="1391621" name="Group 5"/>
            <p:cNvGrpSpPr>
              <a:grpSpLocks/>
            </p:cNvGrpSpPr>
            <p:nvPr/>
          </p:nvGrpSpPr>
          <p:grpSpPr bwMode="auto">
            <a:xfrm>
              <a:off x="1972" y="2496"/>
              <a:ext cx="2184" cy="1392"/>
              <a:chOff x="1824" y="2688"/>
              <a:chExt cx="2160" cy="1200"/>
            </a:xfrm>
          </p:grpSpPr>
          <p:sp>
            <p:nvSpPr>
              <p:cNvPr id="1391622" name="Line 6"/>
              <p:cNvSpPr>
                <a:spLocks noChangeShapeType="1"/>
              </p:cNvSpPr>
              <p:nvPr/>
            </p:nvSpPr>
            <p:spPr bwMode="auto">
              <a:xfrm>
                <a:off x="182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1623" name="Line 7"/>
              <p:cNvSpPr>
                <a:spLocks noChangeShapeType="1"/>
              </p:cNvSpPr>
              <p:nvPr/>
            </p:nvSpPr>
            <p:spPr bwMode="auto">
              <a:xfrm>
                <a:off x="206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1624" name="Line 8"/>
              <p:cNvSpPr>
                <a:spLocks noChangeShapeType="1"/>
              </p:cNvSpPr>
              <p:nvPr/>
            </p:nvSpPr>
            <p:spPr bwMode="auto">
              <a:xfrm>
                <a:off x="230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1625" name="Line 9"/>
              <p:cNvSpPr>
                <a:spLocks noChangeShapeType="1"/>
              </p:cNvSpPr>
              <p:nvPr/>
            </p:nvSpPr>
            <p:spPr bwMode="auto">
              <a:xfrm>
                <a:off x="254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1626" name="Line 10"/>
              <p:cNvSpPr>
                <a:spLocks noChangeShapeType="1"/>
              </p:cNvSpPr>
              <p:nvPr/>
            </p:nvSpPr>
            <p:spPr bwMode="auto">
              <a:xfrm>
                <a:off x="278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1627" name="Line 11"/>
              <p:cNvSpPr>
                <a:spLocks noChangeShapeType="1"/>
              </p:cNvSpPr>
              <p:nvPr/>
            </p:nvSpPr>
            <p:spPr bwMode="auto">
              <a:xfrm>
                <a:off x="302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1628" name="Line 12"/>
              <p:cNvSpPr>
                <a:spLocks noChangeShapeType="1"/>
              </p:cNvSpPr>
              <p:nvPr/>
            </p:nvSpPr>
            <p:spPr bwMode="auto">
              <a:xfrm>
                <a:off x="326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1629" name="Line 13"/>
              <p:cNvSpPr>
                <a:spLocks noChangeShapeType="1"/>
              </p:cNvSpPr>
              <p:nvPr/>
            </p:nvSpPr>
            <p:spPr bwMode="auto">
              <a:xfrm>
                <a:off x="350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1630" name="Line 14"/>
              <p:cNvSpPr>
                <a:spLocks noChangeShapeType="1"/>
              </p:cNvSpPr>
              <p:nvPr/>
            </p:nvSpPr>
            <p:spPr bwMode="auto">
              <a:xfrm>
                <a:off x="374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1631" name="Line 15"/>
              <p:cNvSpPr>
                <a:spLocks noChangeShapeType="1"/>
              </p:cNvSpPr>
              <p:nvPr/>
            </p:nvSpPr>
            <p:spPr bwMode="auto">
              <a:xfrm>
                <a:off x="398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391632" name="Rectangle 16"/>
            <p:cNvSpPr>
              <a:spLocks noChangeArrowheads="1"/>
            </p:cNvSpPr>
            <p:nvPr/>
          </p:nvSpPr>
          <p:spPr bwMode="auto">
            <a:xfrm>
              <a:off x="1972" y="2640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F</a:t>
              </a:r>
            </a:p>
          </p:txBody>
        </p:sp>
        <p:sp>
          <p:nvSpPr>
            <p:cNvPr id="1391633" name="Rectangle 17"/>
            <p:cNvSpPr>
              <a:spLocks noChangeArrowheads="1"/>
            </p:cNvSpPr>
            <p:nvPr/>
          </p:nvSpPr>
          <p:spPr bwMode="auto">
            <a:xfrm>
              <a:off x="2212" y="2640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D</a:t>
              </a:r>
            </a:p>
          </p:txBody>
        </p:sp>
        <p:sp>
          <p:nvSpPr>
            <p:cNvPr id="1391634" name="Rectangle 18"/>
            <p:cNvSpPr>
              <a:spLocks noChangeArrowheads="1"/>
            </p:cNvSpPr>
            <p:nvPr/>
          </p:nvSpPr>
          <p:spPr bwMode="auto">
            <a:xfrm>
              <a:off x="2452" y="2640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X</a:t>
              </a:r>
            </a:p>
          </p:txBody>
        </p:sp>
        <p:sp>
          <p:nvSpPr>
            <p:cNvPr id="1391635" name="Rectangle 19"/>
            <p:cNvSpPr>
              <a:spLocks noChangeArrowheads="1"/>
            </p:cNvSpPr>
            <p:nvPr/>
          </p:nvSpPr>
          <p:spPr bwMode="auto">
            <a:xfrm>
              <a:off x="2692" y="2640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M</a:t>
              </a:r>
            </a:p>
          </p:txBody>
        </p:sp>
        <p:sp>
          <p:nvSpPr>
            <p:cNvPr id="1391636" name="Rectangle 20"/>
            <p:cNvSpPr>
              <a:spLocks noChangeArrowheads="1"/>
            </p:cNvSpPr>
            <p:nvPr/>
          </p:nvSpPr>
          <p:spPr bwMode="auto">
            <a:xfrm>
              <a:off x="2932" y="2640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W</a:t>
              </a:r>
            </a:p>
          </p:txBody>
        </p:sp>
        <p:sp>
          <p:nvSpPr>
            <p:cNvPr id="1391637" name="Text Box 21"/>
            <p:cNvSpPr txBox="1">
              <a:spLocks noChangeArrowheads="1"/>
            </p:cNvSpPr>
            <p:nvPr/>
          </p:nvSpPr>
          <p:spPr bwMode="auto">
            <a:xfrm>
              <a:off x="1924" y="2352"/>
              <a:ext cx="23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t0</a:t>
              </a:r>
            </a:p>
          </p:txBody>
        </p:sp>
        <p:sp>
          <p:nvSpPr>
            <p:cNvPr id="1391638" name="Text Box 22"/>
            <p:cNvSpPr txBox="1">
              <a:spLocks noChangeArrowheads="1"/>
            </p:cNvSpPr>
            <p:nvPr/>
          </p:nvSpPr>
          <p:spPr bwMode="auto">
            <a:xfrm>
              <a:off x="2164" y="2352"/>
              <a:ext cx="23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t1</a:t>
              </a:r>
            </a:p>
          </p:txBody>
        </p:sp>
        <p:sp>
          <p:nvSpPr>
            <p:cNvPr id="1391639" name="Text Box 23"/>
            <p:cNvSpPr txBox="1">
              <a:spLocks noChangeArrowheads="1"/>
            </p:cNvSpPr>
            <p:nvPr/>
          </p:nvSpPr>
          <p:spPr bwMode="auto">
            <a:xfrm>
              <a:off x="2404" y="2352"/>
              <a:ext cx="23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t2</a:t>
              </a:r>
            </a:p>
          </p:txBody>
        </p:sp>
        <p:sp>
          <p:nvSpPr>
            <p:cNvPr id="1391640" name="Text Box 24"/>
            <p:cNvSpPr txBox="1">
              <a:spLocks noChangeArrowheads="1"/>
            </p:cNvSpPr>
            <p:nvPr/>
          </p:nvSpPr>
          <p:spPr bwMode="auto">
            <a:xfrm>
              <a:off x="2644" y="2352"/>
              <a:ext cx="23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t3</a:t>
              </a:r>
            </a:p>
          </p:txBody>
        </p:sp>
        <p:sp>
          <p:nvSpPr>
            <p:cNvPr id="1391641" name="Text Box 25"/>
            <p:cNvSpPr txBox="1">
              <a:spLocks noChangeArrowheads="1"/>
            </p:cNvSpPr>
            <p:nvPr/>
          </p:nvSpPr>
          <p:spPr bwMode="auto">
            <a:xfrm>
              <a:off x="2884" y="2352"/>
              <a:ext cx="23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t4</a:t>
              </a:r>
            </a:p>
          </p:txBody>
        </p:sp>
        <p:sp>
          <p:nvSpPr>
            <p:cNvPr id="1391642" name="Text Box 26"/>
            <p:cNvSpPr txBox="1">
              <a:spLocks noChangeArrowheads="1"/>
            </p:cNvSpPr>
            <p:nvPr/>
          </p:nvSpPr>
          <p:spPr bwMode="auto">
            <a:xfrm>
              <a:off x="3124" y="2352"/>
              <a:ext cx="23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t5</a:t>
              </a:r>
            </a:p>
          </p:txBody>
        </p:sp>
        <p:sp>
          <p:nvSpPr>
            <p:cNvPr id="1391643" name="Text Box 27"/>
            <p:cNvSpPr txBox="1">
              <a:spLocks noChangeArrowheads="1"/>
            </p:cNvSpPr>
            <p:nvPr/>
          </p:nvSpPr>
          <p:spPr bwMode="auto">
            <a:xfrm>
              <a:off x="3364" y="2352"/>
              <a:ext cx="23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t6</a:t>
              </a:r>
            </a:p>
          </p:txBody>
        </p:sp>
        <p:sp>
          <p:nvSpPr>
            <p:cNvPr id="1391644" name="Text Box 28"/>
            <p:cNvSpPr txBox="1">
              <a:spLocks noChangeArrowheads="1"/>
            </p:cNvSpPr>
            <p:nvPr/>
          </p:nvSpPr>
          <p:spPr bwMode="auto">
            <a:xfrm>
              <a:off x="3604" y="2352"/>
              <a:ext cx="23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t7</a:t>
              </a:r>
            </a:p>
          </p:txBody>
        </p:sp>
        <p:sp>
          <p:nvSpPr>
            <p:cNvPr id="1391645" name="Text Box 29"/>
            <p:cNvSpPr txBox="1">
              <a:spLocks noChangeArrowheads="1"/>
            </p:cNvSpPr>
            <p:nvPr/>
          </p:nvSpPr>
          <p:spPr bwMode="auto">
            <a:xfrm>
              <a:off x="3892" y="2352"/>
              <a:ext cx="23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t8</a:t>
              </a:r>
            </a:p>
          </p:txBody>
        </p:sp>
        <p:sp>
          <p:nvSpPr>
            <p:cNvPr id="1391646" name="Text Box 30"/>
            <p:cNvSpPr txBox="1">
              <a:spLocks noChangeArrowheads="1"/>
            </p:cNvSpPr>
            <p:nvPr/>
          </p:nvSpPr>
          <p:spPr bwMode="auto">
            <a:xfrm>
              <a:off x="100" y="2640"/>
              <a:ext cx="1845" cy="120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400"/>
                <a:t>T1: LW r1, 0(r2)</a:t>
              </a:r>
            </a:p>
            <a:p>
              <a:pPr algn="l">
                <a:spcBef>
                  <a:spcPct val="0"/>
                </a:spcBef>
              </a:pPr>
              <a:r>
                <a:rPr lang="en-US" sz="2400"/>
                <a:t>T2: ADD r7, r1, r4</a:t>
              </a:r>
            </a:p>
            <a:p>
              <a:pPr algn="l">
                <a:spcBef>
                  <a:spcPct val="0"/>
                </a:spcBef>
              </a:pPr>
              <a:r>
                <a:rPr lang="en-US" sz="2400"/>
                <a:t>T3: XORI r5, r4, #12</a:t>
              </a:r>
            </a:p>
            <a:p>
              <a:pPr algn="l">
                <a:spcBef>
                  <a:spcPct val="0"/>
                </a:spcBef>
              </a:pPr>
              <a:r>
                <a:rPr lang="en-US" sz="2400"/>
                <a:t>T4: SW 0(r7),  r5</a:t>
              </a:r>
            </a:p>
            <a:p>
              <a:pPr algn="l">
                <a:spcBef>
                  <a:spcPct val="0"/>
                </a:spcBef>
              </a:pPr>
              <a:r>
                <a:rPr lang="en-US" sz="2400"/>
                <a:t>T1: LW r5, 12(r1)</a:t>
              </a:r>
            </a:p>
          </p:txBody>
        </p:sp>
        <p:sp>
          <p:nvSpPr>
            <p:cNvPr id="1391647" name="Text Box 31"/>
            <p:cNvSpPr txBox="1">
              <a:spLocks noChangeArrowheads="1"/>
            </p:cNvSpPr>
            <p:nvPr/>
          </p:nvSpPr>
          <p:spPr bwMode="auto">
            <a:xfrm>
              <a:off x="4180" y="2352"/>
              <a:ext cx="23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t9</a:t>
              </a:r>
            </a:p>
          </p:txBody>
        </p:sp>
        <p:sp>
          <p:nvSpPr>
            <p:cNvPr id="1391648" name="Rectangle 32"/>
            <p:cNvSpPr>
              <a:spLocks noChangeArrowheads="1"/>
            </p:cNvSpPr>
            <p:nvPr/>
          </p:nvSpPr>
          <p:spPr bwMode="auto">
            <a:xfrm>
              <a:off x="2212" y="2880"/>
              <a:ext cx="240" cy="240"/>
            </a:xfrm>
            <a:prstGeom prst="rect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F</a:t>
              </a:r>
            </a:p>
          </p:txBody>
        </p:sp>
        <p:sp>
          <p:nvSpPr>
            <p:cNvPr id="1391649" name="Rectangle 33"/>
            <p:cNvSpPr>
              <a:spLocks noChangeArrowheads="1"/>
            </p:cNvSpPr>
            <p:nvPr/>
          </p:nvSpPr>
          <p:spPr bwMode="auto">
            <a:xfrm>
              <a:off x="2452" y="2880"/>
              <a:ext cx="240" cy="240"/>
            </a:xfrm>
            <a:prstGeom prst="rect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D</a:t>
              </a:r>
            </a:p>
          </p:txBody>
        </p:sp>
        <p:sp>
          <p:nvSpPr>
            <p:cNvPr id="1391650" name="Rectangle 34"/>
            <p:cNvSpPr>
              <a:spLocks noChangeArrowheads="1"/>
            </p:cNvSpPr>
            <p:nvPr/>
          </p:nvSpPr>
          <p:spPr bwMode="auto">
            <a:xfrm>
              <a:off x="2692" y="2880"/>
              <a:ext cx="240" cy="240"/>
            </a:xfrm>
            <a:prstGeom prst="rect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X</a:t>
              </a:r>
            </a:p>
          </p:txBody>
        </p:sp>
        <p:sp>
          <p:nvSpPr>
            <p:cNvPr id="1391651" name="Rectangle 35"/>
            <p:cNvSpPr>
              <a:spLocks noChangeArrowheads="1"/>
            </p:cNvSpPr>
            <p:nvPr/>
          </p:nvSpPr>
          <p:spPr bwMode="auto">
            <a:xfrm>
              <a:off x="2932" y="2880"/>
              <a:ext cx="240" cy="240"/>
            </a:xfrm>
            <a:prstGeom prst="rect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M</a:t>
              </a:r>
            </a:p>
          </p:txBody>
        </p:sp>
        <p:sp>
          <p:nvSpPr>
            <p:cNvPr id="1391652" name="Rectangle 36"/>
            <p:cNvSpPr>
              <a:spLocks noChangeArrowheads="1"/>
            </p:cNvSpPr>
            <p:nvPr/>
          </p:nvSpPr>
          <p:spPr bwMode="auto">
            <a:xfrm>
              <a:off x="3172" y="2880"/>
              <a:ext cx="240" cy="240"/>
            </a:xfrm>
            <a:prstGeom prst="rect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W</a:t>
              </a:r>
            </a:p>
          </p:txBody>
        </p:sp>
        <p:sp>
          <p:nvSpPr>
            <p:cNvPr id="1391653" name="Rectangle 37"/>
            <p:cNvSpPr>
              <a:spLocks noChangeArrowheads="1"/>
            </p:cNvSpPr>
            <p:nvPr/>
          </p:nvSpPr>
          <p:spPr bwMode="auto">
            <a:xfrm>
              <a:off x="2452" y="3120"/>
              <a:ext cx="240" cy="240"/>
            </a:xfrm>
            <a:prstGeom prst="rect">
              <a:avLst/>
            </a:prstGeom>
            <a:solidFill>
              <a:srgbClr val="9999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F</a:t>
              </a:r>
            </a:p>
          </p:txBody>
        </p:sp>
        <p:sp>
          <p:nvSpPr>
            <p:cNvPr id="1391654" name="Rectangle 38"/>
            <p:cNvSpPr>
              <a:spLocks noChangeArrowheads="1"/>
            </p:cNvSpPr>
            <p:nvPr/>
          </p:nvSpPr>
          <p:spPr bwMode="auto">
            <a:xfrm>
              <a:off x="2692" y="3120"/>
              <a:ext cx="240" cy="240"/>
            </a:xfrm>
            <a:prstGeom prst="rect">
              <a:avLst/>
            </a:prstGeom>
            <a:solidFill>
              <a:srgbClr val="9999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D</a:t>
              </a:r>
            </a:p>
          </p:txBody>
        </p:sp>
        <p:sp>
          <p:nvSpPr>
            <p:cNvPr id="1391655" name="Rectangle 39"/>
            <p:cNvSpPr>
              <a:spLocks noChangeArrowheads="1"/>
            </p:cNvSpPr>
            <p:nvPr/>
          </p:nvSpPr>
          <p:spPr bwMode="auto">
            <a:xfrm>
              <a:off x="2932" y="3120"/>
              <a:ext cx="240" cy="240"/>
            </a:xfrm>
            <a:prstGeom prst="rect">
              <a:avLst/>
            </a:prstGeom>
            <a:solidFill>
              <a:srgbClr val="9999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X</a:t>
              </a:r>
            </a:p>
          </p:txBody>
        </p:sp>
        <p:sp>
          <p:nvSpPr>
            <p:cNvPr id="1391656" name="Rectangle 40"/>
            <p:cNvSpPr>
              <a:spLocks noChangeArrowheads="1"/>
            </p:cNvSpPr>
            <p:nvPr/>
          </p:nvSpPr>
          <p:spPr bwMode="auto">
            <a:xfrm>
              <a:off x="3172" y="3120"/>
              <a:ext cx="240" cy="240"/>
            </a:xfrm>
            <a:prstGeom prst="rect">
              <a:avLst/>
            </a:prstGeom>
            <a:solidFill>
              <a:srgbClr val="9999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M</a:t>
              </a:r>
            </a:p>
          </p:txBody>
        </p:sp>
        <p:sp>
          <p:nvSpPr>
            <p:cNvPr id="1391657" name="Rectangle 41"/>
            <p:cNvSpPr>
              <a:spLocks noChangeArrowheads="1"/>
            </p:cNvSpPr>
            <p:nvPr/>
          </p:nvSpPr>
          <p:spPr bwMode="auto">
            <a:xfrm>
              <a:off x="3412" y="3120"/>
              <a:ext cx="240" cy="240"/>
            </a:xfrm>
            <a:prstGeom prst="rect">
              <a:avLst/>
            </a:prstGeom>
            <a:solidFill>
              <a:srgbClr val="9999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W</a:t>
              </a:r>
            </a:p>
          </p:txBody>
        </p:sp>
        <p:sp>
          <p:nvSpPr>
            <p:cNvPr id="1391658" name="Rectangle 42"/>
            <p:cNvSpPr>
              <a:spLocks noChangeArrowheads="1"/>
            </p:cNvSpPr>
            <p:nvPr/>
          </p:nvSpPr>
          <p:spPr bwMode="auto">
            <a:xfrm>
              <a:off x="2692" y="3360"/>
              <a:ext cx="240" cy="24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F</a:t>
              </a:r>
            </a:p>
          </p:txBody>
        </p:sp>
        <p:sp>
          <p:nvSpPr>
            <p:cNvPr id="1391659" name="Rectangle 43"/>
            <p:cNvSpPr>
              <a:spLocks noChangeArrowheads="1"/>
            </p:cNvSpPr>
            <p:nvPr/>
          </p:nvSpPr>
          <p:spPr bwMode="auto">
            <a:xfrm>
              <a:off x="2932" y="3360"/>
              <a:ext cx="240" cy="24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D</a:t>
              </a:r>
            </a:p>
          </p:txBody>
        </p:sp>
        <p:sp>
          <p:nvSpPr>
            <p:cNvPr id="1391660" name="Rectangle 44"/>
            <p:cNvSpPr>
              <a:spLocks noChangeArrowheads="1"/>
            </p:cNvSpPr>
            <p:nvPr/>
          </p:nvSpPr>
          <p:spPr bwMode="auto">
            <a:xfrm>
              <a:off x="3172" y="3360"/>
              <a:ext cx="240" cy="24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X</a:t>
              </a:r>
            </a:p>
          </p:txBody>
        </p:sp>
        <p:sp>
          <p:nvSpPr>
            <p:cNvPr id="1391661" name="Rectangle 45"/>
            <p:cNvSpPr>
              <a:spLocks noChangeArrowheads="1"/>
            </p:cNvSpPr>
            <p:nvPr/>
          </p:nvSpPr>
          <p:spPr bwMode="auto">
            <a:xfrm>
              <a:off x="3412" y="3360"/>
              <a:ext cx="240" cy="24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M</a:t>
              </a:r>
            </a:p>
          </p:txBody>
        </p:sp>
        <p:sp>
          <p:nvSpPr>
            <p:cNvPr id="1391662" name="Rectangle 46"/>
            <p:cNvSpPr>
              <a:spLocks noChangeArrowheads="1"/>
            </p:cNvSpPr>
            <p:nvPr/>
          </p:nvSpPr>
          <p:spPr bwMode="auto">
            <a:xfrm>
              <a:off x="3652" y="3360"/>
              <a:ext cx="240" cy="24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W</a:t>
              </a:r>
            </a:p>
          </p:txBody>
        </p:sp>
        <p:sp>
          <p:nvSpPr>
            <p:cNvPr id="1391663" name="Rectangle 47"/>
            <p:cNvSpPr>
              <a:spLocks noChangeArrowheads="1"/>
            </p:cNvSpPr>
            <p:nvPr/>
          </p:nvSpPr>
          <p:spPr bwMode="auto">
            <a:xfrm>
              <a:off x="2932" y="3600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F</a:t>
              </a:r>
            </a:p>
          </p:txBody>
        </p:sp>
        <p:sp>
          <p:nvSpPr>
            <p:cNvPr id="1391664" name="Rectangle 48"/>
            <p:cNvSpPr>
              <a:spLocks noChangeArrowheads="1"/>
            </p:cNvSpPr>
            <p:nvPr/>
          </p:nvSpPr>
          <p:spPr bwMode="auto">
            <a:xfrm>
              <a:off x="3172" y="3600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D</a:t>
              </a:r>
            </a:p>
          </p:txBody>
        </p:sp>
        <p:sp>
          <p:nvSpPr>
            <p:cNvPr id="1391665" name="Rectangle 49"/>
            <p:cNvSpPr>
              <a:spLocks noChangeArrowheads="1"/>
            </p:cNvSpPr>
            <p:nvPr/>
          </p:nvSpPr>
          <p:spPr bwMode="auto">
            <a:xfrm>
              <a:off x="3412" y="3600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X</a:t>
              </a:r>
            </a:p>
          </p:txBody>
        </p:sp>
        <p:sp>
          <p:nvSpPr>
            <p:cNvPr id="1391666" name="Rectangle 50"/>
            <p:cNvSpPr>
              <a:spLocks noChangeArrowheads="1"/>
            </p:cNvSpPr>
            <p:nvPr/>
          </p:nvSpPr>
          <p:spPr bwMode="auto">
            <a:xfrm>
              <a:off x="3652" y="3600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M</a:t>
              </a:r>
            </a:p>
          </p:txBody>
        </p:sp>
        <p:sp>
          <p:nvSpPr>
            <p:cNvPr id="1391667" name="Rectangle 51"/>
            <p:cNvSpPr>
              <a:spLocks noChangeArrowheads="1"/>
            </p:cNvSpPr>
            <p:nvPr/>
          </p:nvSpPr>
          <p:spPr bwMode="auto">
            <a:xfrm>
              <a:off x="3892" y="3600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W</a:t>
              </a:r>
            </a:p>
          </p:txBody>
        </p:sp>
        <p:sp>
          <p:nvSpPr>
            <p:cNvPr id="1391668" name="Text Box 52"/>
            <p:cNvSpPr txBox="1">
              <a:spLocks noChangeArrowheads="1"/>
            </p:cNvSpPr>
            <p:nvPr/>
          </p:nvSpPr>
          <p:spPr bwMode="auto">
            <a:xfrm>
              <a:off x="144" y="1947"/>
              <a:ext cx="4901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000" i="1">
                  <a:latin typeface="Verdana" charset="0"/>
                </a:rPr>
                <a:t>Interleave 4 threads, T1-T4, on non-bypassed 5-stage pipe</a:t>
              </a:r>
            </a:p>
          </p:txBody>
        </p:sp>
      </p:grpSp>
      <p:grpSp>
        <p:nvGrpSpPr>
          <p:cNvPr id="1391669" name="Group 53"/>
          <p:cNvGrpSpPr>
            <a:grpSpLocks/>
          </p:cNvGrpSpPr>
          <p:nvPr/>
        </p:nvGrpSpPr>
        <p:grpSpPr bwMode="auto">
          <a:xfrm>
            <a:off x="5105400" y="4038600"/>
            <a:ext cx="4038600" cy="2014538"/>
            <a:chOff x="3216" y="2448"/>
            <a:chExt cx="2544" cy="1269"/>
          </a:xfrm>
        </p:grpSpPr>
        <p:sp>
          <p:nvSpPr>
            <p:cNvPr id="1391670" name="Text Box 54"/>
            <p:cNvSpPr txBox="1">
              <a:spLocks noChangeArrowheads="1"/>
            </p:cNvSpPr>
            <p:nvPr/>
          </p:nvSpPr>
          <p:spPr bwMode="auto">
            <a:xfrm>
              <a:off x="4272" y="2448"/>
              <a:ext cx="1488" cy="126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800" i="1">
                  <a:latin typeface="Verdana" charset="0"/>
                </a:rPr>
                <a:t>Prior instruction in a thread always completes write-back before next instruction in same thread reads register file</a:t>
              </a:r>
            </a:p>
          </p:txBody>
        </p:sp>
        <p:sp>
          <p:nvSpPr>
            <p:cNvPr id="1391671" name="Line 55"/>
            <p:cNvSpPr>
              <a:spLocks noChangeShapeType="1"/>
            </p:cNvSpPr>
            <p:nvPr/>
          </p:nvSpPr>
          <p:spPr bwMode="auto">
            <a:xfrm flipH="1">
              <a:off x="3216" y="2592"/>
              <a:ext cx="1056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1672" name="Line 56"/>
            <p:cNvSpPr>
              <a:spLocks noChangeShapeType="1"/>
            </p:cNvSpPr>
            <p:nvPr/>
          </p:nvSpPr>
          <p:spPr bwMode="auto">
            <a:xfrm flipH="1">
              <a:off x="3312" y="3360"/>
              <a:ext cx="1008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16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040688" cy="939800"/>
          </a:xfrm>
        </p:spPr>
        <p:txBody>
          <a:bodyPr/>
          <a:lstStyle/>
          <a:p>
            <a:r>
              <a:rPr lang="en-US"/>
              <a:t>CDC 6600 Peripheral Processors</a:t>
            </a:r>
            <a:br>
              <a:rPr lang="en-US"/>
            </a:br>
            <a:r>
              <a:rPr lang="en-US" sz="2400"/>
              <a:t>(Cray, 1964)</a:t>
            </a:r>
          </a:p>
        </p:txBody>
      </p:sp>
      <p:sp>
        <p:nvSpPr>
          <p:cNvPr id="1393667" name="Rectangle 3"/>
          <p:cNvSpPr>
            <a:spLocks noGrp="1" noChangeArrowheads="1"/>
          </p:cNvSpPr>
          <p:nvPr>
            <p:ph idx="1"/>
          </p:nvPr>
        </p:nvSpPr>
        <p:spPr>
          <a:xfrm>
            <a:off x="465138" y="4267200"/>
            <a:ext cx="8450262" cy="2133600"/>
          </a:xfrm>
          <a:ln/>
        </p:spPr>
        <p:txBody>
          <a:bodyPr lIns="82058" tIns="41029" rIns="82058" bIns="41029"/>
          <a:lstStyle/>
          <a:p>
            <a:pPr>
              <a:lnSpc>
                <a:spcPct val="80000"/>
              </a:lnSpc>
            </a:pPr>
            <a:r>
              <a:rPr lang="en-US" sz="2000"/>
              <a:t>First multithreaded hardware</a:t>
            </a:r>
          </a:p>
          <a:p>
            <a:pPr>
              <a:lnSpc>
                <a:spcPct val="80000"/>
              </a:lnSpc>
            </a:pPr>
            <a:r>
              <a:rPr lang="en-US" sz="2000"/>
              <a:t>10 “virtual” I/O processors</a:t>
            </a:r>
          </a:p>
          <a:p>
            <a:pPr>
              <a:lnSpc>
                <a:spcPct val="80000"/>
              </a:lnSpc>
            </a:pPr>
            <a:r>
              <a:rPr lang="en-US" sz="2000"/>
              <a:t>Fixed interleave on simple pipeline</a:t>
            </a:r>
          </a:p>
          <a:p>
            <a:pPr>
              <a:lnSpc>
                <a:spcPct val="80000"/>
              </a:lnSpc>
            </a:pPr>
            <a:r>
              <a:rPr lang="en-US" sz="2000"/>
              <a:t>Pipeline has 100ns cycle time</a:t>
            </a:r>
          </a:p>
          <a:p>
            <a:pPr>
              <a:lnSpc>
                <a:spcPct val="80000"/>
              </a:lnSpc>
            </a:pPr>
            <a:r>
              <a:rPr lang="en-US" sz="2000"/>
              <a:t>Each virtual processor executes one instruction every 1000ns</a:t>
            </a:r>
          </a:p>
          <a:p>
            <a:pPr>
              <a:lnSpc>
                <a:spcPct val="80000"/>
              </a:lnSpc>
            </a:pPr>
            <a:r>
              <a:rPr lang="en-US" sz="2000"/>
              <a:t>Accumulator-based instruction set to reduce processor state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5E82-2750-1B4C-80EA-F1E0888C7B86}" type="slidenum">
              <a:rPr lang="en-US"/>
              <a:pPr/>
              <a:t>6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1393668" name="Picture 4" descr="cdc66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1219200"/>
            <a:ext cx="4114800" cy="2994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715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162800" cy="1143000"/>
          </a:xfrm>
        </p:spPr>
        <p:txBody>
          <a:bodyPr/>
          <a:lstStyle/>
          <a:p>
            <a:r>
              <a:rPr lang="en-US"/>
              <a:t>Simple Multithreaded Pipeline</a:t>
            </a:r>
          </a:p>
        </p:txBody>
      </p:sp>
      <p:sp>
        <p:nvSpPr>
          <p:cNvPr id="1395716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5029200"/>
            <a:ext cx="8153400" cy="1211263"/>
          </a:xfrm>
          <a:noFill/>
          <a:ln/>
        </p:spPr>
        <p:txBody>
          <a:bodyPr/>
          <a:lstStyle/>
          <a:p>
            <a:pPr marL="171450" indent="-171450">
              <a:lnSpc>
                <a:spcPct val="100000"/>
              </a:lnSpc>
            </a:pPr>
            <a:r>
              <a:rPr lang="en-US" sz="2000"/>
              <a:t>Have to carry thread select down pipeline to ensure correct state bits read/written at each pipe stage</a:t>
            </a:r>
          </a:p>
          <a:p>
            <a:pPr marL="171450" indent="-171450">
              <a:lnSpc>
                <a:spcPct val="100000"/>
              </a:lnSpc>
            </a:pPr>
            <a:r>
              <a:rPr lang="en-US" sz="2000"/>
              <a:t>Appears to software (including OS) as multiple, albeit slower, CPUs</a:t>
            </a:r>
          </a:p>
          <a:p>
            <a:pPr marL="171450" indent="-171450">
              <a:lnSpc>
                <a:spcPct val="100000"/>
              </a:lnSpc>
            </a:pPr>
            <a:endParaRPr lang="en-US" sz="2000"/>
          </a:p>
        </p:txBody>
      </p:sp>
      <p:sp>
        <p:nvSpPr>
          <p:cNvPr id="8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0022-F931-3E42-BB55-AF0724E0D467}" type="slidenum">
              <a:rPr lang="en-US"/>
              <a:pPr/>
              <a:t>7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395714" name="Rectangle 2"/>
          <p:cNvSpPr>
            <a:spLocks noChangeArrowheads="1"/>
          </p:cNvSpPr>
          <p:nvPr/>
        </p:nvSpPr>
        <p:spPr bwMode="auto">
          <a:xfrm>
            <a:off x="3962400" y="1752600"/>
            <a:ext cx="1600200" cy="1295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95717" name="Group 5"/>
          <p:cNvGrpSpPr>
            <a:grpSpLocks/>
          </p:cNvGrpSpPr>
          <p:nvPr/>
        </p:nvGrpSpPr>
        <p:grpSpPr bwMode="auto">
          <a:xfrm>
            <a:off x="457200" y="3810000"/>
            <a:ext cx="152400" cy="609600"/>
            <a:chOff x="432" y="2208"/>
            <a:chExt cx="96" cy="384"/>
          </a:xfrm>
        </p:grpSpPr>
        <p:sp>
          <p:nvSpPr>
            <p:cNvPr id="1395718" name="Rectangle 6"/>
            <p:cNvSpPr>
              <a:spLocks noChangeArrowheads="1"/>
            </p:cNvSpPr>
            <p:nvPr/>
          </p:nvSpPr>
          <p:spPr bwMode="auto">
            <a:xfrm>
              <a:off x="432" y="2208"/>
              <a:ext cx="96" cy="38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5719" name="Freeform 7"/>
            <p:cNvSpPr>
              <a:spLocks/>
            </p:cNvSpPr>
            <p:nvPr/>
          </p:nvSpPr>
          <p:spPr bwMode="auto">
            <a:xfrm>
              <a:off x="432" y="2496"/>
              <a:ext cx="96" cy="96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8" y="0"/>
                </a:cxn>
                <a:cxn ang="0">
                  <a:pos x="96" y="48"/>
                </a:cxn>
              </a:cxnLst>
              <a:rect l="0" t="0" r="r" b="b"/>
              <a:pathLst>
                <a:path w="96" h="48">
                  <a:moveTo>
                    <a:pt x="0" y="48"/>
                  </a:moveTo>
                  <a:lnTo>
                    <a:pt x="48" y="0"/>
                  </a:lnTo>
                  <a:lnTo>
                    <a:pt x="96" y="48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95720" name="Rectangle 8"/>
          <p:cNvSpPr>
            <a:spLocks noChangeArrowheads="1"/>
          </p:cNvSpPr>
          <p:nvPr/>
        </p:nvSpPr>
        <p:spPr bwMode="auto">
          <a:xfrm>
            <a:off x="304800" y="3352800"/>
            <a:ext cx="4572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2400" b="1"/>
              <a:t>+1</a:t>
            </a:r>
          </a:p>
        </p:txBody>
      </p:sp>
      <p:sp>
        <p:nvSpPr>
          <p:cNvPr id="1395721" name="Freeform 9"/>
          <p:cNvSpPr>
            <a:spLocks/>
          </p:cNvSpPr>
          <p:nvPr/>
        </p:nvSpPr>
        <p:spPr bwMode="auto">
          <a:xfrm>
            <a:off x="609600" y="3505200"/>
            <a:ext cx="457200" cy="6096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288" y="384"/>
              </a:cxn>
              <a:cxn ang="0">
                <a:pos x="288" y="0"/>
              </a:cxn>
              <a:cxn ang="0">
                <a:pos x="96" y="0"/>
              </a:cxn>
            </a:cxnLst>
            <a:rect l="0" t="0" r="r" b="b"/>
            <a:pathLst>
              <a:path w="288" h="384">
                <a:moveTo>
                  <a:pt x="0" y="384"/>
                </a:moveTo>
                <a:lnTo>
                  <a:pt x="288" y="384"/>
                </a:lnTo>
                <a:lnTo>
                  <a:pt x="288" y="0"/>
                </a:lnTo>
                <a:lnTo>
                  <a:pt x="96" y="0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722" name="Freeform 10"/>
          <p:cNvSpPr>
            <a:spLocks/>
          </p:cNvSpPr>
          <p:nvPr/>
        </p:nvSpPr>
        <p:spPr bwMode="auto">
          <a:xfrm>
            <a:off x="76200" y="3505200"/>
            <a:ext cx="381000" cy="609600"/>
          </a:xfrm>
          <a:custGeom>
            <a:avLst/>
            <a:gdLst/>
            <a:ahLst/>
            <a:cxnLst>
              <a:cxn ang="0">
                <a:pos x="144" y="0"/>
              </a:cxn>
              <a:cxn ang="0">
                <a:pos x="0" y="0"/>
              </a:cxn>
              <a:cxn ang="0">
                <a:pos x="0" y="384"/>
              </a:cxn>
              <a:cxn ang="0">
                <a:pos x="240" y="384"/>
              </a:cxn>
            </a:cxnLst>
            <a:rect l="0" t="0" r="r" b="b"/>
            <a:pathLst>
              <a:path w="240" h="384">
                <a:moveTo>
                  <a:pt x="144" y="0"/>
                </a:moveTo>
                <a:lnTo>
                  <a:pt x="0" y="0"/>
                </a:lnTo>
                <a:lnTo>
                  <a:pt x="0" y="384"/>
                </a:lnTo>
                <a:lnTo>
                  <a:pt x="240" y="384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95723" name="Group 11"/>
          <p:cNvGrpSpPr>
            <a:grpSpLocks/>
          </p:cNvGrpSpPr>
          <p:nvPr/>
        </p:nvGrpSpPr>
        <p:grpSpPr bwMode="auto">
          <a:xfrm>
            <a:off x="762000" y="4038600"/>
            <a:ext cx="354013" cy="457200"/>
            <a:chOff x="624" y="2448"/>
            <a:chExt cx="223" cy="288"/>
          </a:xfrm>
        </p:grpSpPr>
        <p:sp>
          <p:nvSpPr>
            <p:cNvPr id="1395724" name="Line 12"/>
            <p:cNvSpPr>
              <a:spLocks noChangeShapeType="1"/>
            </p:cNvSpPr>
            <p:nvPr/>
          </p:nvSpPr>
          <p:spPr bwMode="auto">
            <a:xfrm flipV="1">
              <a:off x="624" y="2448"/>
              <a:ext cx="48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5725" name="Text Box 13"/>
            <p:cNvSpPr txBox="1">
              <a:spLocks noChangeArrowheads="1"/>
            </p:cNvSpPr>
            <p:nvPr/>
          </p:nvSpPr>
          <p:spPr bwMode="auto">
            <a:xfrm>
              <a:off x="624" y="2448"/>
              <a:ext cx="223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400" b="1"/>
                <a:t>2</a:t>
              </a:r>
            </a:p>
          </p:txBody>
        </p:sp>
      </p:grpSp>
      <p:sp>
        <p:nvSpPr>
          <p:cNvPr id="1395726" name="Line 14"/>
          <p:cNvSpPr>
            <a:spLocks noChangeShapeType="1"/>
          </p:cNvSpPr>
          <p:nvPr/>
        </p:nvSpPr>
        <p:spPr bwMode="auto">
          <a:xfrm>
            <a:off x="1066800" y="41148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727" name="Text Box 15"/>
          <p:cNvSpPr txBox="1">
            <a:spLocks noChangeArrowheads="1"/>
          </p:cNvSpPr>
          <p:nvPr/>
        </p:nvSpPr>
        <p:spPr bwMode="auto">
          <a:xfrm>
            <a:off x="1143000" y="4114800"/>
            <a:ext cx="1219200" cy="8223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 b="1" i="1"/>
              <a:t>Thread select</a:t>
            </a:r>
          </a:p>
        </p:txBody>
      </p:sp>
      <p:grpSp>
        <p:nvGrpSpPr>
          <p:cNvPr id="1395728" name="Group 16"/>
          <p:cNvGrpSpPr>
            <a:grpSpLocks/>
          </p:cNvGrpSpPr>
          <p:nvPr/>
        </p:nvGrpSpPr>
        <p:grpSpPr bwMode="auto">
          <a:xfrm>
            <a:off x="914400" y="1752600"/>
            <a:ext cx="304800" cy="838200"/>
            <a:chOff x="432" y="1296"/>
            <a:chExt cx="192" cy="528"/>
          </a:xfrm>
        </p:grpSpPr>
        <p:sp>
          <p:nvSpPr>
            <p:cNvPr id="1395729" name="Rectangle 17"/>
            <p:cNvSpPr>
              <a:spLocks noChangeArrowheads="1"/>
            </p:cNvSpPr>
            <p:nvPr/>
          </p:nvSpPr>
          <p:spPr bwMode="auto">
            <a:xfrm>
              <a:off x="432" y="1296"/>
              <a:ext cx="192" cy="528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1800" b="1"/>
                <a:t>PC</a:t>
              </a:r>
            </a:p>
            <a:p>
              <a:pPr>
                <a:spcBef>
                  <a:spcPct val="0"/>
                </a:spcBef>
              </a:pPr>
              <a:r>
                <a:rPr lang="en-US" sz="1800" b="1"/>
                <a:t>1</a:t>
              </a:r>
            </a:p>
          </p:txBody>
        </p:sp>
        <p:sp>
          <p:nvSpPr>
            <p:cNvPr id="1395730" name="Freeform 18"/>
            <p:cNvSpPr>
              <a:spLocks/>
            </p:cNvSpPr>
            <p:nvPr/>
          </p:nvSpPr>
          <p:spPr bwMode="auto">
            <a:xfrm>
              <a:off x="432" y="1728"/>
              <a:ext cx="192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</a:cxnLst>
              <a:rect l="0" t="0" r="r" b="b"/>
              <a:pathLst>
                <a:path w="192" h="96">
                  <a:moveTo>
                    <a:pt x="0" y="96"/>
                  </a:moveTo>
                  <a:lnTo>
                    <a:pt x="96" y="0"/>
                  </a:lnTo>
                  <a:lnTo>
                    <a:pt x="192" y="96"/>
                  </a:lnTo>
                </a:path>
              </a:pathLst>
            </a:custGeom>
            <a:solidFill>
              <a:srgbClr val="FFFF00"/>
            </a:solidFill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95731" name="Group 19"/>
          <p:cNvGrpSpPr>
            <a:grpSpLocks/>
          </p:cNvGrpSpPr>
          <p:nvPr/>
        </p:nvGrpSpPr>
        <p:grpSpPr bwMode="auto">
          <a:xfrm>
            <a:off x="762000" y="1905000"/>
            <a:ext cx="304800" cy="838200"/>
            <a:chOff x="432" y="1296"/>
            <a:chExt cx="192" cy="528"/>
          </a:xfrm>
        </p:grpSpPr>
        <p:sp>
          <p:nvSpPr>
            <p:cNvPr id="1395732" name="Rectangle 20"/>
            <p:cNvSpPr>
              <a:spLocks noChangeArrowheads="1"/>
            </p:cNvSpPr>
            <p:nvPr/>
          </p:nvSpPr>
          <p:spPr bwMode="auto">
            <a:xfrm>
              <a:off x="432" y="1296"/>
              <a:ext cx="192" cy="528"/>
            </a:xfrm>
            <a:prstGeom prst="rect">
              <a:avLst/>
            </a:prstGeom>
            <a:solidFill>
              <a:srgbClr val="9999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1800" b="1"/>
                <a:t>PC</a:t>
              </a:r>
            </a:p>
            <a:p>
              <a:pPr>
                <a:spcBef>
                  <a:spcPct val="0"/>
                </a:spcBef>
              </a:pPr>
              <a:r>
                <a:rPr lang="en-US" sz="1800" b="1"/>
                <a:t>1</a:t>
              </a:r>
            </a:p>
          </p:txBody>
        </p:sp>
        <p:sp>
          <p:nvSpPr>
            <p:cNvPr id="1395733" name="Freeform 21"/>
            <p:cNvSpPr>
              <a:spLocks/>
            </p:cNvSpPr>
            <p:nvPr/>
          </p:nvSpPr>
          <p:spPr bwMode="auto">
            <a:xfrm>
              <a:off x="432" y="1728"/>
              <a:ext cx="192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</a:cxnLst>
              <a:rect l="0" t="0" r="r" b="b"/>
              <a:pathLst>
                <a:path w="192" h="96">
                  <a:moveTo>
                    <a:pt x="0" y="96"/>
                  </a:moveTo>
                  <a:lnTo>
                    <a:pt x="96" y="0"/>
                  </a:lnTo>
                  <a:lnTo>
                    <a:pt x="192" y="96"/>
                  </a:lnTo>
                </a:path>
              </a:pathLst>
            </a:custGeom>
            <a:solidFill>
              <a:srgbClr val="9999FF"/>
            </a:solidFill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95734" name="Group 22"/>
          <p:cNvGrpSpPr>
            <a:grpSpLocks/>
          </p:cNvGrpSpPr>
          <p:nvPr/>
        </p:nvGrpSpPr>
        <p:grpSpPr bwMode="auto">
          <a:xfrm>
            <a:off x="609600" y="2057400"/>
            <a:ext cx="304800" cy="838200"/>
            <a:chOff x="432" y="1296"/>
            <a:chExt cx="192" cy="528"/>
          </a:xfrm>
        </p:grpSpPr>
        <p:sp>
          <p:nvSpPr>
            <p:cNvPr id="1395735" name="Rectangle 23"/>
            <p:cNvSpPr>
              <a:spLocks noChangeArrowheads="1"/>
            </p:cNvSpPr>
            <p:nvPr/>
          </p:nvSpPr>
          <p:spPr bwMode="auto">
            <a:xfrm>
              <a:off x="432" y="1296"/>
              <a:ext cx="192" cy="528"/>
            </a:xfrm>
            <a:prstGeom prst="rect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1800" b="1"/>
                <a:t>PC</a:t>
              </a:r>
            </a:p>
            <a:p>
              <a:pPr>
                <a:spcBef>
                  <a:spcPct val="0"/>
                </a:spcBef>
              </a:pPr>
              <a:r>
                <a:rPr lang="en-US" sz="1800" b="1"/>
                <a:t>1</a:t>
              </a:r>
            </a:p>
          </p:txBody>
        </p:sp>
        <p:sp>
          <p:nvSpPr>
            <p:cNvPr id="1395736" name="Freeform 24"/>
            <p:cNvSpPr>
              <a:spLocks/>
            </p:cNvSpPr>
            <p:nvPr/>
          </p:nvSpPr>
          <p:spPr bwMode="auto">
            <a:xfrm>
              <a:off x="432" y="1728"/>
              <a:ext cx="192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</a:cxnLst>
              <a:rect l="0" t="0" r="r" b="b"/>
              <a:pathLst>
                <a:path w="192" h="96">
                  <a:moveTo>
                    <a:pt x="0" y="96"/>
                  </a:moveTo>
                  <a:lnTo>
                    <a:pt x="96" y="0"/>
                  </a:lnTo>
                  <a:lnTo>
                    <a:pt x="192" y="96"/>
                  </a:lnTo>
                </a:path>
              </a:pathLst>
            </a:custGeom>
            <a:solidFill>
              <a:srgbClr val="FF9933"/>
            </a:solidFill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95737" name="Group 25"/>
          <p:cNvGrpSpPr>
            <a:grpSpLocks/>
          </p:cNvGrpSpPr>
          <p:nvPr/>
        </p:nvGrpSpPr>
        <p:grpSpPr bwMode="auto">
          <a:xfrm>
            <a:off x="457200" y="2209800"/>
            <a:ext cx="304800" cy="838200"/>
            <a:chOff x="432" y="1296"/>
            <a:chExt cx="192" cy="528"/>
          </a:xfrm>
        </p:grpSpPr>
        <p:sp>
          <p:nvSpPr>
            <p:cNvPr id="1395738" name="Rectangle 26"/>
            <p:cNvSpPr>
              <a:spLocks noChangeArrowheads="1"/>
            </p:cNvSpPr>
            <p:nvPr/>
          </p:nvSpPr>
          <p:spPr bwMode="auto">
            <a:xfrm>
              <a:off x="432" y="1296"/>
              <a:ext cx="192" cy="528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1800" b="1"/>
                <a:t>PC</a:t>
              </a:r>
            </a:p>
            <a:p>
              <a:pPr>
                <a:spcBef>
                  <a:spcPct val="0"/>
                </a:spcBef>
              </a:pPr>
              <a:r>
                <a:rPr lang="en-US" sz="1800" b="1"/>
                <a:t>1</a:t>
              </a:r>
            </a:p>
          </p:txBody>
        </p:sp>
        <p:sp>
          <p:nvSpPr>
            <p:cNvPr id="1395739" name="Freeform 27"/>
            <p:cNvSpPr>
              <a:spLocks/>
            </p:cNvSpPr>
            <p:nvPr/>
          </p:nvSpPr>
          <p:spPr bwMode="auto">
            <a:xfrm>
              <a:off x="432" y="1728"/>
              <a:ext cx="192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</a:cxnLst>
              <a:rect l="0" t="0" r="r" b="b"/>
              <a:pathLst>
                <a:path w="192" h="96">
                  <a:moveTo>
                    <a:pt x="0" y="96"/>
                  </a:moveTo>
                  <a:lnTo>
                    <a:pt x="96" y="0"/>
                  </a:lnTo>
                  <a:lnTo>
                    <a:pt x="192" y="96"/>
                  </a:lnTo>
                </a:path>
              </a:pathLst>
            </a:custGeom>
            <a:solidFill>
              <a:srgbClr val="00FFFF"/>
            </a:solidFill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95740" name="Freeform 28"/>
          <p:cNvSpPr>
            <a:spLocks/>
          </p:cNvSpPr>
          <p:nvPr/>
        </p:nvSpPr>
        <p:spPr bwMode="auto">
          <a:xfrm>
            <a:off x="1752600" y="1981200"/>
            <a:ext cx="228600" cy="914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76"/>
              </a:cxn>
              <a:cxn ang="0">
                <a:pos x="144" y="528"/>
              </a:cxn>
              <a:cxn ang="0">
                <a:pos x="144" y="48"/>
              </a:cxn>
              <a:cxn ang="0">
                <a:pos x="0" y="0"/>
              </a:cxn>
            </a:cxnLst>
            <a:rect l="0" t="0" r="r" b="b"/>
            <a:pathLst>
              <a:path w="144" h="576">
                <a:moveTo>
                  <a:pt x="0" y="0"/>
                </a:moveTo>
                <a:lnTo>
                  <a:pt x="0" y="576"/>
                </a:lnTo>
                <a:lnTo>
                  <a:pt x="144" y="528"/>
                </a:lnTo>
                <a:lnTo>
                  <a:pt x="144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741" name="Line 29"/>
          <p:cNvSpPr>
            <a:spLocks noChangeShapeType="1"/>
          </p:cNvSpPr>
          <p:nvPr/>
        </p:nvSpPr>
        <p:spPr bwMode="auto">
          <a:xfrm>
            <a:off x="1219200" y="22098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742" name="Line 30"/>
          <p:cNvSpPr>
            <a:spLocks noChangeShapeType="1"/>
          </p:cNvSpPr>
          <p:nvPr/>
        </p:nvSpPr>
        <p:spPr bwMode="auto">
          <a:xfrm>
            <a:off x="1066800" y="23622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743" name="Line 31"/>
          <p:cNvSpPr>
            <a:spLocks noChangeShapeType="1"/>
          </p:cNvSpPr>
          <p:nvPr/>
        </p:nvSpPr>
        <p:spPr bwMode="auto">
          <a:xfrm>
            <a:off x="914400" y="2514600"/>
            <a:ext cx="838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744" name="Line 32"/>
          <p:cNvSpPr>
            <a:spLocks noChangeShapeType="1"/>
          </p:cNvSpPr>
          <p:nvPr/>
        </p:nvSpPr>
        <p:spPr bwMode="auto">
          <a:xfrm>
            <a:off x="762000" y="2667000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745" name="Line 33"/>
          <p:cNvSpPr>
            <a:spLocks noChangeShapeType="1"/>
          </p:cNvSpPr>
          <p:nvPr/>
        </p:nvSpPr>
        <p:spPr bwMode="auto">
          <a:xfrm flipV="1">
            <a:off x="1905000" y="2819400"/>
            <a:ext cx="0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746" name="Line 34"/>
          <p:cNvSpPr>
            <a:spLocks noChangeShapeType="1"/>
          </p:cNvSpPr>
          <p:nvPr/>
        </p:nvSpPr>
        <p:spPr bwMode="auto">
          <a:xfrm>
            <a:off x="1981200" y="24384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747" name="Rectangle 35"/>
          <p:cNvSpPr>
            <a:spLocks noChangeArrowheads="1"/>
          </p:cNvSpPr>
          <p:nvPr/>
        </p:nvSpPr>
        <p:spPr bwMode="auto">
          <a:xfrm>
            <a:off x="2362200" y="1981200"/>
            <a:ext cx="685800" cy="838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2000" b="1"/>
              <a:t>I$</a:t>
            </a:r>
          </a:p>
        </p:txBody>
      </p:sp>
      <p:grpSp>
        <p:nvGrpSpPr>
          <p:cNvPr id="1395748" name="Group 36"/>
          <p:cNvGrpSpPr>
            <a:grpSpLocks/>
          </p:cNvGrpSpPr>
          <p:nvPr/>
        </p:nvGrpSpPr>
        <p:grpSpPr bwMode="auto">
          <a:xfrm>
            <a:off x="3352800" y="3810000"/>
            <a:ext cx="152400" cy="609600"/>
            <a:chOff x="432" y="2208"/>
            <a:chExt cx="96" cy="384"/>
          </a:xfrm>
        </p:grpSpPr>
        <p:sp>
          <p:nvSpPr>
            <p:cNvPr id="1395749" name="Rectangle 37"/>
            <p:cNvSpPr>
              <a:spLocks noChangeArrowheads="1"/>
            </p:cNvSpPr>
            <p:nvPr/>
          </p:nvSpPr>
          <p:spPr bwMode="auto">
            <a:xfrm>
              <a:off x="432" y="2208"/>
              <a:ext cx="96" cy="38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5750" name="Freeform 38"/>
            <p:cNvSpPr>
              <a:spLocks/>
            </p:cNvSpPr>
            <p:nvPr/>
          </p:nvSpPr>
          <p:spPr bwMode="auto">
            <a:xfrm>
              <a:off x="432" y="2496"/>
              <a:ext cx="96" cy="96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8" y="0"/>
                </a:cxn>
                <a:cxn ang="0">
                  <a:pos x="96" y="48"/>
                </a:cxn>
              </a:cxnLst>
              <a:rect l="0" t="0" r="r" b="b"/>
              <a:pathLst>
                <a:path w="96" h="48">
                  <a:moveTo>
                    <a:pt x="0" y="48"/>
                  </a:moveTo>
                  <a:lnTo>
                    <a:pt x="48" y="0"/>
                  </a:lnTo>
                  <a:lnTo>
                    <a:pt x="96" y="48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95751" name="Group 39"/>
          <p:cNvGrpSpPr>
            <a:grpSpLocks/>
          </p:cNvGrpSpPr>
          <p:nvPr/>
        </p:nvGrpSpPr>
        <p:grpSpPr bwMode="auto">
          <a:xfrm>
            <a:off x="3352800" y="1981200"/>
            <a:ext cx="304800" cy="838200"/>
            <a:chOff x="432" y="1296"/>
            <a:chExt cx="192" cy="528"/>
          </a:xfrm>
        </p:grpSpPr>
        <p:sp>
          <p:nvSpPr>
            <p:cNvPr id="1395752" name="Rectangle 40"/>
            <p:cNvSpPr>
              <a:spLocks noChangeArrowheads="1"/>
            </p:cNvSpPr>
            <p:nvPr/>
          </p:nvSpPr>
          <p:spPr bwMode="auto">
            <a:xfrm>
              <a:off x="432" y="1296"/>
              <a:ext cx="192" cy="5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1800" b="1"/>
                <a:t>IR</a:t>
              </a:r>
            </a:p>
          </p:txBody>
        </p:sp>
        <p:sp>
          <p:nvSpPr>
            <p:cNvPr id="1395753" name="Freeform 41"/>
            <p:cNvSpPr>
              <a:spLocks/>
            </p:cNvSpPr>
            <p:nvPr/>
          </p:nvSpPr>
          <p:spPr bwMode="auto">
            <a:xfrm>
              <a:off x="432" y="1728"/>
              <a:ext cx="192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</a:cxnLst>
              <a:rect l="0" t="0" r="r" b="b"/>
              <a:pathLst>
                <a:path w="192" h="96">
                  <a:moveTo>
                    <a:pt x="0" y="96"/>
                  </a:moveTo>
                  <a:lnTo>
                    <a:pt x="96" y="0"/>
                  </a:lnTo>
                  <a:lnTo>
                    <a:pt x="192" y="96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95754" name="Line 42"/>
          <p:cNvSpPr>
            <a:spLocks noChangeShapeType="1"/>
          </p:cNvSpPr>
          <p:nvPr/>
        </p:nvSpPr>
        <p:spPr bwMode="auto">
          <a:xfrm>
            <a:off x="3048000" y="24384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755" name="Rectangle 43"/>
          <p:cNvSpPr>
            <a:spLocks noChangeArrowheads="1"/>
          </p:cNvSpPr>
          <p:nvPr/>
        </p:nvSpPr>
        <p:spPr bwMode="auto">
          <a:xfrm>
            <a:off x="4495800" y="1857375"/>
            <a:ext cx="990600" cy="777875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2000" b="1"/>
              <a:t>GPR1</a:t>
            </a:r>
          </a:p>
        </p:txBody>
      </p:sp>
      <p:sp>
        <p:nvSpPr>
          <p:cNvPr id="1395756" name="Rectangle 44"/>
          <p:cNvSpPr>
            <a:spLocks noChangeArrowheads="1"/>
          </p:cNvSpPr>
          <p:nvPr/>
        </p:nvSpPr>
        <p:spPr bwMode="auto">
          <a:xfrm>
            <a:off x="4343400" y="1949450"/>
            <a:ext cx="990600" cy="777875"/>
          </a:xfrm>
          <a:prstGeom prst="rect">
            <a:avLst/>
          </a:prstGeom>
          <a:solidFill>
            <a:srgbClr val="9999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2000" b="1"/>
              <a:t>GPR1</a:t>
            </a:r>
          </a:p>
        </p:txBody>
      </p:sp>
      <p:sp>
        <p:nvSpPr>
          <p:cNvPr id="1395757" name="Rectangle 45"/>
          <p:cNvSpPr>
            <a:spLocks noChangeArrowheads="1"/>
          </p:cNvSpPr>
          <p:nvPr/>
        </p:nvSpPr>
        <p:spPr bwMode="auto">
          <a:xfrm>
            <a:off x="4191000" y="2041525"/>
            <a:ext cx="990600" cy="777875"/>
          </a:xfrm>
          <a:prstGeom prst="rect">
            <a:avLst/>
          </a:prstGeom>
          <a:solidFill>
            <a:srgbClr val="FF993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2000" b="1"/>
              <a:t>GPR1</a:t>
            </a:r>
          </a:p>
        </p:txBody>
      </p:sp>
      <p:sp>
        <p:nvSpPr>
          <p:cNvPr id="1395758" name="Rectangle 46"/>
          <p:cNvSpPr>
            <a:spLocks noChangeArrowheads="1"/>
          </p:cNvSpPr>
          <p:nvPr/>
        </p:nvSpPr>
        <p:spPr bwMode="auto">
          <a:xfrm>
            <a:off x="4038600" y="2133600"/>
            <a:ext cx="990600" cy="777875"/>
          </a:xfrm>
          <a:prstGeom prst="rect">
            <a:avLst/>
          </a:prstGeom>
          <a:solidFill>
            <a:srgbClr val="00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2000" b="1"/>
              <a:t>GPR1</a:t>
            </a:r>
          </a:p>
        </p:txBody>
      </p:sp>
      <p:sp>
        <p:nvSpPr>
          <p:cNvPr id="1395759" name="Line 47"/>
          <p:cNvSpPr>
            <a:spLocks noChangeShapeType="1"/>
          </p:cNvSpPr>
          <p:nvPr/>
        </p:nvSpPr>
        <p:spPr bwMode="auto">
          <a:xfrm>
            <a:off x="3657600" y="24384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760" name="Line 48"/>
          <p:cNvSpPr>
            <a:spLocks noChangeShapeType="1"/>
          </p:cNvSpPr>
          <p:nvPr/>
        </p:nvSpPr>
        <p:spPr bwMode="auto">
          <a:xfrm>
            <a:off x="3505200" y="41148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761" name="Line 49"/>
          <p:cNvSpPr>
            <a:spLocks noChangeShapeType="1"/>
          </p:cNvSpPr>
          <p:nvPr/>
        </p:nvSpPr>
        <p:spPr bwMode="auto">
          <a:xfrm flipV="1">
            <a:off x="4648200" y="3048000"/>
            <a:ext cx="0" cy="1066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762" name="Line 50"/>
          <p:cNvSpPr>
            <a:spLocks noChangeShapeType="1"/>
          </p:cNvSpPr>
          <p:nvPr/>
        </p:nvSpPr>
        <p:spPr bwMode="auto">
          <a:xfrm>
            <a:off x="5562600" y="21336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763" name="Line 51"/>
          <p:cNvSpPr>
            <a:spLocks noChangeShapeType="1"/>
          </p:cNvSpPr>
          <p:nvPr/>
        </p:nvSpPr>
        <p:spPr bwMode="auto">
          <a:xfrm>
            <a:off x="5562600" y="28194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95764" name="Group 52"/>
          <p:cNvGrpSpPr>
            <a:grpSpLocks/>
          </p:cNvGrpSpPr>
          <p:nvPr/>
        </p:nvGrpSpPr>
        <p:grpSpPr bwMode="auto">
          <a:xfrm>
            <a:off x="5791200" y="1600200"/>
            <a:ext cx="304800" cy="838200"/>
            <a:chOff x="432" y="1296"/>
            <a:chExt cx="192" cy="528"/>
          </a:xfrm>
        </p:grpSpPr>
        <p:sp>
          <p:nvSpPr>
            <p:cNvPr id="1395765" name="Rectangle 53"/>
            <p:cNvSpPr>
              <a:spLocks noChangeArrowheads="1"/>
            </p:cNvSpPr>
            <p:nvPr/>
          </p:nvSpPr>
          <p:spPr bwMode="auto">
            <a:xfrm>
              <a:off x="432" y="1296"/>
              <a:ext cx="192" cy="5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1800" b="1"/>
                <a:t>X</a:t>
              </a:r>
            </a:p>
          </p:txBody>
        </p:sp>
        <p:sp>
          <p:nvSpPr>
            <p:cNvPr id="1395766" name="Freeform 54"/>
            <p:cNvSpPr>
              <a:spLocks/>
            </p:cNvSpPr>
            <p:nvPr/>
          </p:nvSpPr>
          <p:spPr bwMode="auto">
            <a:xfrm>
              <a:off x="432" y="1728"/>
              <a:ext cx="192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</a:cxnLst>
              <a:rect l="0" t="0" r="r" b="b"/>
              <a:pathLst>
                <a:path w="192" h="96">
                  <a:moveTo>
                    <a:pt x="0" y="96"/>
                  </a:moveTo>
                  <a:lnTo>
                    <a:pt x="96" y="0"/>
                  </a:lnTo>
                  <a:lnTo>
                    <a:pt x="192" y="96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95767" name="Group 55"/>
          <p:cNvGrpSpPr>
            <a:grpSpLocks/>
          </p:cNvGrpSpPr>
          <p:nvPr/>
        </p:nvGrpSpPr>
        <p:grpSpPr bwMode="auto">
          <a:xfrm>
            <a:off x="5791200" y="2514600"/>
            <a:ext cx="304800" cy="838200"/>
            <a:chOff x="432" y="1296"/>
            <a:chExt cx="192" cy="528"/>
          </a:xfrm>
        </p:grpSpPr>
        <p:sp>
          <p:nvSpPr>
            <p:cNvPr id="1395768" name="Rectangle 56"/>
            <p:cNvSpPr>
              <a:spLocks noChangeArrowheads="1"/>
            </p:cNvSpPr>
            <p:nvPr/>
          </p:nvSpPr>
          <p:spPr bwMode="auto">
            <a:xfrm>
              <a:off x="432" y="1296"/>
              <a:ext cx="192" cy="5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1800" b="1"/>
                <a:t>Y</a:t>
              </a:r>
            </a:p>
          </p:txBody>
        </p:sp>
        <p:sp>
          <p:nvSpPr>
            <p:cNvPr id="1395769" name="Freeform 57"/>
            <p:cNvSpPr>
              <a:spLocks/>
            </p:cNvSpPr>
            <p:nvPr/>
          </p:nvSpPr>
          <p:spPr bwMode="auto">
            <a:xfrm>
              <a:off x="432" y="1728"/>
              <a:ext cx="192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</a:cxnLst>
              <a:rect l="0" t="0" r="r" b="b"/>
              <a:pathLst>
                <a:path w="192" h="96">
                  <a:moveTo>
                    <a:pt x="0" y="96"/>
                  </a:moveTo>
                  <a:lnTo>
                    <a:pt x="96" y="0"/>
                  </a:lnTo>
                  <a:lnTo>
                    <a:pt x="192" y="96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95770" name="Freeform 58"/>
          <p:cNvSpPr>
            <a:spLocks/>
          </p:cNvSpPr>
          <p:nvPr/>
        </p:nvSpPr>
        <p:spPr bwMode="auto">
          <a:xfrm>
            <a:off x="6324600" y="1828800"/>
            <a:ext cx="381000" cy="1219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68"/>
              </a:cxn>
              <a:cxn ang="0">
                <a:pos x="240" y="624"/>
              </a:cxn>
              <a:cxn ang="0">
                <a:pos x="240" y="144"/>
              </a:cxn>
              <a:cxn ang="0">
                <a:pos x="0" y="0"/>
              </a:cxn>
            </a:cxnLst>
            <a:rect l="0" t="0" r="r" b="b"/>
            <a:pathLst>
              <a:path w="240" h="768">
                <a:moveTo>
                  <a:pt x="0" y="0"/>
                </a:moveTo>
                <a:lnTo>
                  <a:pt x="0" y="768"/>
                </a:lnTo>
                <a:lnTo>
                  <a:pt x="240" y="624"/>
                </a:lnTo>
                <a:lnTo>
                  <a:pt x="240" y="14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95771" name="Group 59"/>
          <p:cNvGrpSpPr>
            <a:grpSpLocks/>
          </p:cNvGrpSpPr>
          <p:nvPr/>
        </p:nvGrpSpPr>
        <p:grpSpPr bwMode="auto">
          <a:xfrm>
            <a:off x="5791200" y="3810000"/>
            <a:ext cx="152400" cy="609600"/>
            <a:chOff x="432" y="2208"/>
            <a:chExt cx="96" cy="384"/>
          </a:xfrm>
        </p:grpSpPr>
        <p:sp>
          <p:nvSpPr>
            <p:cNvPr id="1395772" name="Rectangle 60"/>
            <p:cNvSpPr>
              <a:spLocks noChangeArrowheads="1"/>
            </p:cNvSpPr>
            <p:nvPr/>
          </p:nvSpPr>
          <p:spPr bwMode="auto">
            <a:xfrm>
              <a:off x="432" y="2208"/>
              <a:ext cx="96" cy="38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5773" name="Freeform 61"/>
            <p:cNvSpPr>
              <a:spLocks/>
            </p:cNvSpPr>
            <p:nvPr/>
          </p:nvSpPr>
          <p:spPr bwMode="auto">
            <a:xfrm>
              <a:off x="432" y="2496"/>
              <a:ext cx="96" cy="96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8" y="0"/>
                </a:cxn>
                <a:cxn ang="0">
                  <a:pos x="96" y="48"/>
                </a:cxn>
              </a:cxnLst>
              <a:rect l="0" t="0" r="r" b="b"/>
              <a:pathLst>
                <a:path w="96" h="48">
                  <a:moveTo>
                    <a:pt x="0" y="48"/>
                  </a:moveTo>
                  <a:lnTo>
                    <a:pt x="48" y="0"/>
                  </a:lnTo>
                  <a:lnTo>
                    <a:pt x="96" y="48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95774" name="Group 62"/>
          <p:cNvGrpSpPr>
            <a:grpSpLocks/>
          </p:cNvGrpSpPr>
          <p:nvPr/>
        </p:nvGrpSpPr>
        <p:grpSpPr bwMode="auto">
          <a:xfrm>
            <a:off x="3962400" y="4038600"/>
            <a:ext cx="354013" cy="457200"/>
            <a:chOff x="624" y="2448"/>
            <a:chExt cx="223" cy="288"/>
          </a:xfrm>
        </p:grpSpPr>
        <p:sp>
          <p:nvSpPr>
            <p:cNvPr id="1395775" name="Line 63"/>
            <p:cNvSpPr>
              <a:spLocks noChangeShapeType="1"/>
            </p:cNvSpPr>
            <p:nvPr/>
          </p:nvSpPr>
          <p:spPr bwMode="auto">
            <a:xfrm flipV="1">
              <a:off x="624" y="2448"/>
              <a:ext cx="48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5776" name="Text Box 64"/>
            <p:cNvSpPr txBox="1">
              <a:spLocks noChangeArrowheads="1"/>
            </p:cNvSpPr>
            <p:nvPr/>
          </p:nvSpPr>
          <p:spPr bwMode="auto">
            <a:xfrm>
              <a:off x="624" y="2448"/>
              <a:ext cx="223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400" b="1"/>
                <a:t>2</a:t>
              </a:r>
            </a:p>
          </p:txBody>
        </p:sp>
      </p:grpSp>
      <p:sp>
        <p:nvSpPr>
          <p:cNvPr id="1395777" name="Line 65"/>
          <p:cNvSpPr>
            <a:spLocks noChangeShapeType="1"/>
          </p:cNvSpPr>
          <p:nvPr/>
        </p:nvSpPr>
        <p:spPr bwMode="auto">
          <a:xfrm>
            <a:off x="6096000" y="21336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778" name="Line 66"/>
          <p:cNvSpPr>
            <a:spLocks noChangeShapeType="1"/>
          </p:cNvSpPr>
          <p:nvPr/>
        </p:nvSpPr>
        <p:spPr bwMode="auto">
          <a:xfrm>
            <a:off x="6096000" y="28194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95779" name="Group 67"/>
          <p:cNvGrpSpPr>
            <a:grpSpLocks/>
          </p:cNvGrpSpPr>
          <p:nvPr/>
        </p:nvGrpSpPr>
        <p:grpSpPr bwMode="auto">
          <a:xfrm>
            <a:off x="6934200" y="2057400"/>
            <a:ext cx="152400" cy="838200"/>
            <a:chOff x="432" y="1296"/>
            <a:chExt cx="192" cy="528"/>
          </a:xfrm>
        </p:grpSpPr>
        <p:sp>
          <p:nvSpPr>
            <p:cNvPr id="1395780" name="Rectangle 68"/>
            <p:cNvSpPr>
              <a:spLocks noChangeArrowheads="1"/>
            </p:cNvSpPr>
            <p:nvPr/>
          </p:nvSpPr>
          <p:spPr bwMode="auto">
            <a:xfrm>
              <a:off x="432" y="1296"/>
              <a:ext cx="192" cy="5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endParaRPr lang="en-US" sz="1800" b="1"/>
            </a:p>
          </p:txBody>
        </p:sp>
        <p:sp>
          <p:nvSpPr>
            <p:cNvPr id="1395781" name="Freeform 69"/>
            <p:cNvSpPr>
              <a:spLocks/>
            </p:cNvSpPr>
            <p:nvPr/>
          </p:nvSpPr>
          <p:spPr bwMode="auto">
            <a:xfrm>
              <a:off x="432" y="1728"/>
              <a:ext cx="192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</a:cxnLst>
              <a:rect l="0" t="0" r="r" b="b"/>
              <a:pathLst>
                <a:path w="192" h="96">
                  <a:moveTo>
                    <a:pt x="0" y="96"/>
                  </a:moveTo>
                  <a:lnTo>
                    <a:pt x="96" y="0"/>
                  </a:lnTo>
                  <a:lnTo>
                    <a:pt x="192" y="96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95782" name="Line 70"/>
          <p:cNvSpPr>
            <a:spLocks noChangeShapeType="1"/>
          </p:cNvSpPr>
          <p:nvPr/>
        </p:nvSpPr>
        <p:spPr bwMode="auto">
          <a:xfrm>
            <a:off x="6705600" y="24384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95783" name="Group 71"/>
          <p:cNvGrpSpPr>
            <a:grpSpLocks/>
          </p:cNvGrpSpPr>
          <p:nvPr/>
        </p:nvGrpSpPr>
        <p:grpSpPr bwMode="auto">
          <a:xfrm>
            <a:off x="6934200" y="2971800"/>
            <a:ext cx="152400" cy="838200"/>
            <a:chOff x="432" y="1296"/>
            <a:chExt cx="192" cy="528"/>
          </a:xfrm>
        </p:grpSpPr>
        <p:sp>
          <p:nvSpPr>
            <p:cNvPr id="1395784" name="Rectangle 72"/>
            <p:cNvSpPr>
              <a:spLocks noChangeArrowheads="1"/>
            </p:cNvSpPr>
            <p:nvPr/>
          </p:nvSpPr>
          <p:spPr bwMode="auto">
            <a:xfrm>
              <a:off x="432" y="1296"/>
              <a:ext cx="192" cy="5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endParaRPr lang="en-US" sz="1800" b="1"/>
            </a:p>
          </p:txBody>
        </p:sp>
        <p:sp>
          <p:nvSpPr>
            <p:cNvPr id="1395785" name="Freeform 73"/>
            <p:cNvSpPr>
              <a:spLocks/>
            </p:cNvSpPr>
            <p:nvPr/>
          </p:nvSpPr>
          <p:spPr bwMode="auto">
            <a:xfrm>
              <a:off x="432" y="1728"/>
              <a:ext cx="192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</a:cxnLst>
              <a:rect l="0" t="0" r="r" b="b"/>
              <a:pathLst>
                <a:path w="192" h="96">
                  <a:moveTo>
                    <a:pt x="0" y="96"/>
                  </a:moveTo>
                  <a:lnTo>
                    <a:pt x="96" y="0"/>
                  </a:lnTo>
                  <a:lnTo>
                    <a:pt x="192" y="96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95786" name="Freeform 74"/>
          <p:cNvSpPr>
            <a:spLocks/>
          </p:cNvSpPr>
          <p:nvPr/>
        </p:nvSpPr>
        <p:spPr bwMode="auto">
          <a:xfrm>
            <a:off x="6172200" y="2819400"/>
            <a:ext cx="762000" cy="533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32"/>
              </a:cxn>
              <a:cxn ang="0">
                <a:pos x="480" y="432"/>
              </a:cxn>
            </a:cxnLst>
            <a:rect l="0" t="0" r="r" b="b"/>
            <a:pathLst>
              <a:path w="480" h="432">
                <a:moveTo>
                  <a:pt x="0" y="0"/>
                </a:moveTo>
                <a:lnTo>
                  <a:pt x="0" y="432"/>
                </a:lnTo>
                <a:lnTo>
                  <a:pt x="480" y="432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787" name="Rectangle 75"/>
          <p:cNvSpPr>
            <a:spLocks noChangeArrowheads="1"/>
          </p:cNvSpPr>
          <p:nvPr/>
        </p:nvSpPr>
        <p:spPr bwMode="auto">
          <a:xfrm>
            <a:off x="7391400" y="2286000"/>
            <a:ext cx="457200" cy="1143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2000" b="1"/>
              <a:t>D$</a:t>
            </a:r>
          </a:p>
        </p:txBody>
      </p:sp>
      <p:sp>
        <p:nvSpPr>
          <p:cNvPr id="1395788" name="Line 76"/>
          <p:cNvSpPr>
            <a:spLocks noChangeShapeType="1"/>
          </p:cNvSpPr>
          <p:nvPr/>
        </p:nvSpPr>
        <p:spPr bwMode="auto">
          <a:xfrm>
            <a:off x="7086600" y="24384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789" name="Line 77"/>
          <p:cNvSpPr>
            <a:spLocks noChangeShapeType="1"/>
          </p:cNvSpPr>
          <p:nvPr/>
        </p:nvSpPr>
        <p:spPr bwMode="auto">
          <a:xfrm>
            <a:off x="7086600" y="33528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95790" name="Group 78"/>
          <p:cNvGrpSpPr>
            <a:grpSpLocks/>
          </p:cNvGrpSpPr>
          <p:nvPr/>
        </p:nvGrpSpPr>
        <p:grpSpPr bwMode="auto">
          <a:xfrm>
            <a:off x="8458200" y="2514600"/>
            <a:ext cx="152400" cy="838200"/>
            <a:chOff x="432" y="1296"/>
            <a:chExt cx="192" cy="528"/>
          </a:xfrm>
        </p:grpSpPr>
        <p:sp>
          <p:nvSpPr>
            <p:cNvPr id="1395791" name="Rectangle 79"/>
            <p:cNvSpPr>
              <a:spLocks noChangeArrowheads="1"/>
            </p:cNvSpPr>
            <p:nvPr/>
          </p:nvSpPr>
          <p:spPr bwMode="auto">
            <a:xfrm>
              <a:off x="432" y="1296"/>
              <a:ext cx="192" cy="5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endParaRPr lang="en-US" sz="1800" b="1"/>
            </a:p>
          </p:txBody>
        </p:sp>
        <p:sp>
          <p:nvSpPr>
            <p:cNvPr id="1395792" name="Freeform 80"/>
            <p:cNvSpPr>
              <a:spLocks/>
            </p:cNvSpPr>
            <p:nvPr/>
          </p:nvSpPr>
          <p:spPr bwMode="auto">
            <a:xfrm>
              <a:off x="432" y="1728"/>
              <a:ext cx="192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</a:cxnLst>
              <a:rect l="0" t="0" r="r" b="b"/>
              <a:pathLst>
                <a:path w="192" h="96">
                  <a:moveTo>
                    <a:pt x="0" y="96"/>
                  </a:moveTo>
                  <a:lnTo>
                    <a:pt x="96" y="0"/>
                  </a:lnTo>
                  <a:lnTo>
                    <a:pt x="192" y="96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95793" name="Line 81"/>
          <p:cNvSpPr>
            <a:spLocks noChangeShapeType="1"/>
          </p:cNvSpPr>
          <p:nvPr/>
        </p:nvSpPr>
        <p:spPr bwMode="auto">
          <a:xfrm>
            <a:off x="7848600" y="31242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794" name="Freeform 82"/>
          <p:cNvSpPr>
            <a:spLocks/>
          </p:cNvSpPr>
          <p:nvPr/>
        </p:nvSpPr>
        <p:spPr bwMode="auto">
          <a:xfrm>
            <a:off x="8077200" y="2438400"/>
            <a:ext cx="152400" cy="914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76"/>
              </a:cxn>
              <a:cxn ang="0">
                <a:pos x="144" y="528"/>
              </a:cxn>
              <a:cxn ang="0">
                <a:pos x="144" y="48"/>
              </a:cxn>
              <a:cxn ang="0">
                <a:pos x="0" y="0"/>
              </a:cxn>
            </a:cxnLst>
            <a:rect l="0" t="0" r="r" b="b"/>
            <a:pathLst>
              <a:path w="144" h="576">
                <a:moveTo>
                  <a:pt x="0" y="0"/>
                </a:moveTo>
                <a:lnTo>
                  <a:pt x="0" y="576"/>
                </a:lnTo>
                <a:lnTo>
                  <a:pt x="144" y="528"/>
                </a:lnTo>
                <a:lnTo>
                  <a:pt x="144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795" name="Line 83"/>
          <p:cNvSpPr>
            <a:spLocks noChangeShapeType="1"/>
          </p:cNvSpPr>
          <p:nvPr/>
        </p:nvSpPr>
        <p:spPr bwMode="auto">
          <a:xfrm>
            <a:off x="8229600" y="28956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796" name="Freeform 84"/>
          <p:cNvSpPr>
            <a:spLocks/>
          </p:cNvSpPr>
          <p:nvPr/>
        </p:nvSpPr>
        <p:spPr bwMode="auto">
          <a:xfrm>
            <a:off x="7162800" y="1981200"/>
            <a:ext cx="914400" cy="609600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0" y="0"/>
              </a:cxn>
              <a:cxn ang="0">
                <a:pos x="480" y="0"/>
              </a:cxn>
              <a:cxn ang="0">
                <a:pos x="480" y="384"/>
              </a:cxn>
              <a:cxn ang="0">
                <a:pos x="576" y="384"/>
              </a:cxn>
            </a:cxnLst>
            <a:rect l="0" t="0" r="r" b="b"/>
            <a:pathLst>
              <a:path w="576" h="384">
                <a:moveTo>
                  <a:pt x="0" y="288"/>
                </a:moveTo>
                <a:lnTo>
                  <a:pt x="0" y="0"/>
                </a:lnTo>
                <a:lnTo>
                  <a:pt x="480" y="0"/>
                </a:lnTo>
                <a:lnTo>
                  <a:pt x="480" y="384"/>
                </a:lnTo>
                <a:lnTo>
                  <a:pt x="576" y="384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797" name="Line 85"/>
          <p:cNvSpPr>
            <a:spLocks noChangeShapeType="1"/>
          </p:cNvSpPr>
          <p:nvPr/>
        </p:nvSpPr>
        <p:spPr bwMode="auto">
          <a:xfrm>
            <a:off x="5943600" y="41148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798" name="Freeform 86"/>
          <p:cNvSpPr>
            <a:spLocks/>
          </p:cNvSpPr>
          <p:nvPr/>
        </p:nvSpPr>
        <p:spPr bwMode="auto">
          <a:xfrm>
            <a:off x="4800600" y="1219200"/>
            <a:ext cx="4114800" cy="1676400"/>
          </a:xfrm>
          <a:custGeom>
            <a:avLst/>
            <a:gdLst/>
            <a:ahLst/>
            <a:cxnLst>
              <a:cxn ang="0">
                <a:pos x="2400" y="1056"/>
              </a:cxn>
              <a:cxn ang="0">
                <a:pos x="2592" y="1056"/>
              </a:cxn>
              <a:cxn ang="0">
                <a:pos x="2592" y="0"/>
              </a:cxn>
              <a:cxn ang="0">
                <a:pos x="0" y="0"/>
              </a:cxn>
              <a:cxn ang="0">
                <a:pos x="0" y="336"/>
              </a:cxn>
            </a:cxnLst>
            <a:rect l="0" t="0" r="r" b="b"/>
            <a:pathLst>
              <a:path w="2592" h="1056">
                <a:moveTo>
                  <a:pt x="2400" y="1056"/>
                </a:moveTo>
                <a:lnTo>
                  <a:pt x="2592" y="1056"/>
                </a:lnTo>
                <a:lnTo>
                  <a:pt x="2592" y="0"/>
                </a:lnTo>
                <a:lnTo>
                  <a:pt x="0" y="0"/>
                </a:lnTo>
                <a:lnTo>
                  <a:pt x="0" y="336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162800" cy="762000"/>
          </a:xfrm>
        </p:spPr>
        <p:txBody>
          <a:bodyPr/>
          <a:lstStyle/>
          <a:p>
            <a:r>
              <a:rPr lang="en-US"/>
              <a:t>Multithreading Costs</a:t>
            </a:r>
          </a:p>
        </p:txBody>
      </p:sp>
      <p:sp>
        <p:nvSpPr>
          <p:cNvPr id="139776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219200"/>
            <a:ext cx="7620000" cy="52578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Each thread requires its own user state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 PC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 </a:t>
            </a:r>
            <a:r>
              <a:rPr lang="en-US" sz="2400" dirty="0" err="1"/>
              <a:t>GPRs</a:t>
            </a:r>
            <a:endParaRPr lang="en-US" sz="2400" dirty="0"/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800" dirty="0"/>
              <a:t>Also, needs its own system state</a:t>
            </a:r>
            <a:endParaRPr lang="en-US" sz="2800" dirty="0" smtClean="0"/>
          </a:p>
          <a:p>
            <a:pPr lvl="1">
              <a:lnSpc>
                <a:spcPct val="80000"/>
              </a:lnSpc>
            </a:pPr>
            <a:r>
              <a:rPr lang="en-US" sz="2000" dirty="0" smtClean="0"/>
              <a:t>Virtual-memory page-table-base </a:t>
            </a:r>
            <a:r>
              <a:rPr lang="en-US" sz="2000" dirty="0"/>
              <a:t>register</a:t>
            </a:r>
            <a:endParaRPr lang="en-US" sz="2000" dirty="0" smtClean="0"/>
          </a:p>
          <a:p>
            <a:pPr lvl="1">
              <a:lnSpc>
                <a:spcPct val="80000"/>
              </a:lnSpc>
            </a:pPr>
            <a:r>
              <a:rPr lang="en-US" sz="2000" dirty="0" smtClean="0"/>
              <a:t>Exception-handling </a:t>
            </a:r>
            <a:r>
              <a:rPr lang="en-US" sz="2000" dirty="0"/>
              <a:t>registers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800" i="1" dirty="0"/>
              <a:t>Other overheads: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Additional cache/TLB conflicts from competing threads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(or add larger cache/TLB capacity)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More OS overhead to schedule more threads (where do all these threads come from?)</a:t>
            </a:r>
            <a:endParaRPr lang="en-US" sz="2000" i="1" dirty="0"/>
          </a:p>
          <a:p>
            <a:pPr lvl="1">
              <a:lnSpc>
                <a:spcPct val="80000"/>
              </a:lnSpc>
            </a:pP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9438-BDCD-2048-85BB-F03C73EF32B7}" type="slidenum">
              <a:rPr lang="en-US"/>
              <a:pPr/>
              <a:t>8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957263" y="0"/>
            <a:ext cx="7162800" cy="1143000"/>
          </a:xfrm>
        </p:spPr>
        <p:txBody>
          <a:bodyPr/>
          <a:lstStyle/>
          <a:p>
            <a:r>
              <a:rPr lang="en-US"/>
              <a:t>Thread Scheduling Policies</a:t>
            </a:r>
          </a:p>
        </p:txBody>
      </p:sp>
      <p:sp>
        <p:nvSpPr>
          <p:cNvPr id="13998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43000"/>
            <a:ext cx="8213725" cy="49530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Fixed interleave </a:t>
            </a:r>
            <a:r>
              <a:rPr lang="en-US" sz="2000" i="1"/>
              <a:t>(CDC 6600 PPUs, 1964)</a:t>
            </a:r>
          </a:p>
          <a:p>
            <a:pPr lvl="1">
              <a:lnSpc>
                <a:spcPct val="80000"/>
              </a:lnSpc>
            </a:pPr>
            <a:r>
              <a:rPr lang="en-US"/>
              <a:t>Each of N threads executes one instruction every N cycles</a:t>
            </a:r>
          </a:p>
          <a:p>
            <a:pPr lvl="1">
              <a:lnSpc>
                <a:spcPct val="80000"/>
              </a:lnSpc>
            </a:pPr>
            <a:r>
              <a:rPr lang="en-US"/>
              <a:t>If thread not ready to go in its slot, insert pipeline bubble</a:t>
            </a:r>
          </a:p>
          <a:p>
            <a:pPr lvl="1">
              <a:lnSpc>
                <a:spcPct val="80000"/>
              </a:lnSpc>
            </a:pPr>
            <a:endParaRPr lang="en-US"/>
          </a:p>
          <a:p>
            <a:pPr lvl="1">
              <a:lnSpc>
                <a:spcPct val="80000"/>
              </a:lnSpc>
            </a:pPr>
            <a:endParaRPr lang="en-US"/>
          </a:p>
          <a:p>
            <a:pPr>
              <a:lnSpc>
                <a:spcPct val="80000"/>
              </a:lnSpc>
            </a:pPr>
            <a:r>
              <a:rPr lang="en-US"/>
              <a:t>Software-controlled interleave </a:t>
            </a:r>
            <a:r>
              <a:rPr lang="en-US" sz="2000" i="1"/>
              <a:t>(TI ASC PPUs, 1971)</a:t>
            </a:r>
          </a:p>
          <a:p>
            <a:pPr lvl="1">
              <a:lnSpc>
                <a:spcPct val="80000"/>
              </a:lnSpc>
            </a:pPr>
            <a:r>
              <a:rPr lang="en-US"/>
              <a:t>OS allocates S pipeline slots amongst N threads</a:t>
            </a:r>
          </a:p>
          <a:p>
            <a:pPr lvl="1">
              <a:lnSpc>
                <a:spcPct val="80000"/>
              </a:lnSpc>
            </a:pPr>
            <a:r>
              <a:rPr lang="en-US"/>
              <a:t>Hardware performs fixed interleave over S slots, executing whichever thread is in that slot</a:t>
            </a:r>
          </a:p>
          <a:p>
            <a:pPr lvl="1">
              <a:lnSpc>
                <a:spcPct val="80000"/>
              </a:lnSpc>
            </a:pPr>
            <a:endParaRPr lang="en-US"/>
          </a:p>
          <a:p>
            <a:pPr lvl="1">
              <a:lnSpc>
                <a:spcPct val="80000"/>
              </a:lnSpc>
            </a:pPr>
            <a:endParaRPr lang="en-US"/>
          </a:p>
          <a:p>
            <a:pPr>
              <a:lnSpc>
                <a:spcPct val="80000"/>
              </a:lnSpc>
            </a:pPr>
            <a:r>
              <a:rPr lang="en-US"/>
              <a:t>Hardware-controlled thread scheduling </a:t>
            </a:r>
            <a:r>
              <a:rPr lang="en-US" sz="2000" i="1"/>
              <a:t>(HEP, 1982)</a:t>
            </a:r>
          </a:p>
          <a:p>
            <a:pPr lvl="1">
              <a:lnSpc>
                <a:spcPct val="80000"/>
              </a:lnSpc>
            </a:pPr>
            <a:r>
              <a:rPr lang="en-US"/>
              <a:t>Hardware keeps track of which threads are ready to go</a:t>
            </a:r>
          </a:p>
          <a:p>
            <a:pPr lvl="1">
              <a:lnSpc>
                <a:spcPct val="80000"/>
              </a:lnSpc>
            </a:pPr>
            <a:r>
              <a:rPr lang="en-US"/>
              <a:t>Picks next thread to execute based on hardware priority scheme</a:t>
            </a:r>
          </a:p>
          <a:p>
            <a:pPr lvl="1">
              <a:lnSpc>
                <a:spcPct val="80000"/>
              </a:lnSpc>
            </a:pPr>
            <a:endParaRPr lang="en-US"/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E795D-8A21-7F4F-82FE-8C4B241172FA}" type="slidenum">
              <a:rPr lang="en-US"/>
              <a:pPr/>
              <a:t>9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399812" name="Rectangle 4"/>
          <p:cNvSpPr>
            <a:spLocks noChangeArrowheads="1"/>
          </p:cNvSpPr>
          <p:nvPr/>
        </p:nvSpPr>
        <p:spPr bwMode="auto">
          <a:xfrm>
            <a:off x="2133600" y="4038600"/>
            <a:ext cx="304800" cy="304800"/>
          </a:xfrm>
          <a:prstGeom prst="rect">
            <a:avLst/>
          </a:prstGeom>
          <a:solidFill>
            <a:srgbClr val="00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99813" name="Rectangle 5"/>
          <p:cNvSpPr>
            <a:spLocks noChangeArrowheads="1"/>
          </p:cNvSpPr>
          <p:nvPr/>
        </p:nvSpPr>
        <p:spPr bwMode="auto">
          <a:xfrm>
            <a:off x="2438400" y="4038600"/>
            <a:ext cx="304800" cy="304800"/>
          </a:xfrm>
          <a:prstGeom prst="rect">
            <a:avLst/>
          </a:prstGeom>
          <a:solidFill>
            <a:srgbClr val="FF993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99814" name="Rectangle 6"/>
          <p:cNvSpPr>
            <a:spLocks noChangeArrowheads="1"/>
          </p:cNvSpPr>
          <p:nvPr/>
        </p:nvSpPr>
        <p:spPr bwMode="auto">
          <a:xfrm>
            <a:off x="2743200" y="4038600"/>
            <a:ext cx="304800" cy="304800"/>
          </a:xfrm>
          <a:prstGeom prst="rect">
            <a:avLst/>
          </a:prstGeom>
          <a:solidFill>
            <a:srgbClr val="00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99815" name="Rectangle 7"/>
          <p:cNvSpPr>
            <a:spLocks noChangeArrowheads="1"/>
          </p:cNvSpPr>
          <p:nvPr/>
        </p:nvSpPr>
        <p:spPr bwMode="auto">
          <a:xfrm>
            <a:off x="3048000" y="4038600"/>
            <a:ext cx="304800" cy="304800"/>
          </a:xfrm>
          <a:prstGeom prst="rect">
            <a:avLst/>
          </a:prstGeom>
          <a:solidFill>
            <a:srgbClr val="9999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99816" name="Rectangle 8"/>
          <p:cNvSpPr>
            <a:spLocks noChangeArrowheads="1"/>
          </p:cNvSpPr>
          <p:nvPr/>
        </p:nvSpPr>
        <p:spPr bwMode="auto">
          <a:xfrm>
            <a:off x="3352800" y="4038600"/>
            <a:ext cx="304800" cy="304800"/>
          </a:xfrm>
          <a:prstGeom prst="rect">
            <a:avLst/>
          </a:prstGeom>
          <a:solidFill>
            <a:srgbClr val="00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99817" name="Rectangle 9"/>
          <p:cNvSpPr>
            <a:spLocks noChangeArrowheads="1"/>
          </p:cNvSpPr>
          <p:nvPr/>
        </p:nvSpPr>
        <p:spPr bwMode="auto">
          <a:xfrm>
            <a:off x="3657600" y="4038600"/>
            <a:ext cx="304800" cy="304800"/>
          </a:xfrm>
          <a:prstGeom prst="rect">
            <a:avLst/>
          </a:prstGeom>
          <a:solidFill>
            <a:srgbClr val="FF993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99818" name="Rectangle 10"/>
          <p:cNvSpPr>
            <a:spLocks noChangeArrowheads="1"/>
          </p:cNvSpPr>
          <p:nvPr/>
        </p:nvSpPr>
        <p:spPr bwMode="auto">
          <a:xfrm>
            <a:off x="3962400" y="4038600"/>
            <a:ext cx="304800" cy="304800"/>
          </a:xfrm>
          <a:prstGeom prst="rect">
            <a:avLst/>
          </a:prstGeom>
          <a:solidFill>
            <a:srgbClr val="00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99819" name="Rectangle 11"/>
          <p:cNvSpPr>
            <a:spLocks noChangeArrowheads="1"/>
          </p:cNvSpPr>
          <p:nvPr/>
        </p:nvSpPr>
        <p:spPr bwMode="auto">
          <a:xfrm>
            <a:off x="4267200" y="4038600"/>
            <a:ext cx="304800" cy="304800"/>
          </a:xfrm>
          <a:prstGeom prst="rect">
            <a:avLst/>
          </a:prstGeom>
          <a:solidFill>
            <a:srgbClr val="9999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99820" name="Rectangle 12"/>
          <p:cNvSpPr>
            <a:spLocks noChangeArrowheads="1"/>
          </p:cNvSpPr>
          <p:nvPr/>
        </p:nvSpPr>
        <p:spPr bwMode="auto">
          <a:xfrm>
            <a:off x="4572000" y="4038600"/>
            <a:ext cx="304800" cy="304800"/>
          </a:xfrm>
          <a:prstGeom prst="rect">
            <a:avLst/>
          </a:prstGeom>
          <a:solidFill>
            <a:srgbClr val="00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99821" name="Rectangle 13"/>
          <p:cNvSpPr>
            <a:spLocks noChangeArrowheads="1"/>
          </p:cNvSpPr>
          <p:nvPr/>
        </p:nvSpPr>
        <p:spPr bwMode="auto">
          <a:xfrm>
            <a:off x="4876800" y="4038600"/>
            <a:ext cx="304800" cy="304800"/>
          </a:xfrm>
          <a:prstGeom prst="rect">
            <a:avLst/>
          </a:prstGeom>
          <a:solidFill>
            <a:srgbClr val="FF993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99822" name="Rectangle 14"/>
          <p:cNvSpPr>
            <a:spLocks noChangeArrowheads="1"/>
          </p:cNvSpPr>
          <p:nvPr/>
        </p:nvSpPr>
        <p:spPr bwMode="auto">
          <a:xfrm>
            <a:off x="5181600" y="4038600"/>
            <a:ext cx="304800" cy="304800"/>
          </a:xfrm>
          <a:prstGeom prst="rect">
            <a:avLst/>
          </a:prstGeom>
          <a:solidFill>
            <a:srgbClr val="9999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99823" name="Rectangle 15"/>
          <p:cNvSpPr>
            <a:spLocks noChangeArrowheads="1"/>
          </p:cNvSpPr>
          <p:nvPr/>
        </p:nvSpPr>
        <p:spPr bwMode="auto">
          <a:xfrm>
            <a:off x="5486400" y="4038600"/>
            <a:ext cx="304800" cy="304800"/>
          </a:xfrm>
          <a:prstGeom prst="rect">
            <a:avLst/>
          </a:prstGeom>
          <a:solidFill>
            <a:srgbClr val="00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99824" name="Rectangle 16"/>
          <p:cNvSpPr>
            <a:spLocks noChangeArrowheads="1"/>
          </p:cNvSpPr>
          <p:nvPr/>
        </p:nvSpPr>
        <p:spPr bwMode="auto">
          <a:xfrm>
            <a:off x="5791200" y="4038600"/>
            <a:ext cx="304800" cy="304800"/>
          </a:xfrm>
          <a:prstGeom prst="rect">
            <a:avLst/>
          </a:prstGeom>
          <a:solidFill>
            <a:srgbClr val="FF993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99825" name="Rectangle 17"/>
          <p:cNvSpPr>
            <a:spLocks noChangeArrowheads="1"/>
          </p:cNvSpPr>
          <p:nvPr/>
        </p:nvSpPr>
        <p:spPr bwMode="auto">
          <a:xfrm>
            <a:off x="6096000" y="4038600"/>
            <a:ext cx="304800" cy="304800"/>
          </a:xfrm>
          <a:prstGeom prst="rect">
            <a:avLst/>
          </a:prstGeom>
          <a:solidFill>
            <a:srgbClr val="00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99826" name="Rectangle 18"/>
          <p:cNvSpPr>
            <a:spLocks noChangeArrowheads="1"/>
          </p:cNvSpPr>
          <p:nvPr/>
        </p:nvSpPr>
        <p:spPr bwMode="auto">
          <a:xfrm>
            <a:off x="6400800" y="4038600"/>
            <a:ext cx="304800" cy="304800"/>
          </a:xfrm>
          <a:prstGeom prst="rect">
            <a:avLst/>
          </a:prstGeom>
          <a:solidFill>
            <a:srgbClr val="FF993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99827" name="Rectangle 19"/>
          <p:cNvSpPr>
            <a:spLocks noChangeArrowheads="1"/>
          </p:cNvSpPr>
          <p:nvPr/>
        </p:nvSpPr>
        <p:spPr bwMode="auto">
          <a:xfrm>
            <a:off x="6705600" y="4038600"/>
            <a:ext cx="304800" cy="3048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none" lIns="0" tIns="0" rIns="0" bIns="0" numCol="1" rtlCol="0" anchor="ctr" anchorCtr="0" compatLnSpc="1">
        <a:prstTxWarp prst="textNoShape">
          <a:avLst/>
        </a:prstTxWarp>
        <a:noAutofit/>
      </a:bodyPr>
      <a:lstStyle>
        <a:defPPr marL="0" marR="0" indent="0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smtClean="0">
            <a:ln>
              <a:noFill/>
            </a:ln>
            <a:effectLst/>
            <a:latin typeface="Calibri"/>
            <a:cs typeface="Calibri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2482</TotalTime>
  <Pages>12</Pages>
  <Words>2347</Words>
  <Application>Microsoft Macintosh PowerPoint</Application>
  <PresentationFormat>Letter Paper (8.5x11 in)</PresentationFormat>
  <Paragraphs>451</Paragraphs>
  <Slides>35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1_CS252-template</vt:lpstr>
      <vt:lpstr>CS 152 Computer Architecture and Engineering   Lecture 14: Multithreading  </vt:lpstr>
      <vt:lpstr>Last Time Lecture 13: VLIW</vt:lpstr>
      <vt:lpstr>Multithreading</vt:lpstr>
      <vt:lpstr>Pipeline Hazards</vt:lpstr>
      <vt:lpstr>Multithreading</vt:lpstr>
      <vt:lpstr>CDC 6600 Peripheral Processors (Cray, 1964)</vt:lpstr>
      <vt:lpstr>Simple Multithreaded Pipeline</vt:lpstr>
      <vt:lpstr>Multithreading Costs</vt:lpstr>
      <vt:lpstr>Thread Scheduling Policies</vt:lpstr>
      <vt:lpstr>Denelcor HEP (Burton Smith, 1982)</vt:lpstr>
      <vt:lpstr>Tera MTA (1990-)</vt:lpstr>
      <vt:lpstr>MTA Pipeline</vt:lpstr>
      <vt:lpstr>Coarse-Grain Multithreading</vt:lpstr>
      <vt:lpstr>MIT Alewife (1990)</vt:lpstr>
      <vt:lpstr>IBM PowerPC RS64-IV (2000)</vt:lpstr>
      <vt:lpstr>Oracle/Sun Niagara processors</vt:lpstr>
      <vt:lpstr>Oracle/Sun Niagara-3, “Rainbow Falls” 2009</vt:lpstr>
      <vt:lpstr>CS152 Administrivia</vt:lpstr>
      <vt:lpstr>Simultaneous Multithreading (SMT) for OoO Superscalars</vt:lpstr>
      <vt:lpstr>For most apps, most execution units lie idle in an OoO superscalar</vt:lpstr>
      <vt:lpstr>Superscalar Machine Efficiency</vt:lpstr>
      <vt:lpstr>Vertical Multithreading</vt:lpstr>
      <vt:lpstr>Chip Multiprocessing (CMP)</vt:lpstr>
      <vt:lpstr>Ideal Superscalar Multithreading  [Tullsen, Eggers, Levy, UW, 1995]</vt:lpstr>
      <vt:lpstr>O-o-O Simultaneous Multithreading [Tullsen, Eggers, Emer, Levy, Stamm, Lo, DEC/UW, 1996] </vt:lpstr>
      <vt:lpstr>IBM Power 4</vt:lpstr>
      <vt:lpstr>PowerPoint Presentation</vt:lpstr>
      <vt:lpstr>Power 5 data flow ...</vt:lpstr>
      <vt:lpstr>Changes in Power 5 to support SMT</vt:lpstr>
      <vt:lpstr>Pentium-4 Hyperthreading (2002)</vt:lpstr>
      <vt:lpstr>Initial Performance of SMT</vt:lpstr>
      <vt:lpstr>SMT adaptation to parallelism type </vt:lpstr>
      <vt:lpstr>Icount Choosing Policy</vt:lpstr>
      <vt:lpstr>Summary: Multithreaded Categories</vt:lpstr>
      <vt:lpstr>Acknowledgements</vt:lpstr>
    </vt:vector>
  </TitlesOfParts>
  <Manager/>
  <Company>UC Berkeley EECS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152 Computer Architecture and Engineering</dc:title>
  <dc:subject/>
  <dc:creator>Krste Asanovic</dc:creator>
  <cp:keywords/>
  <dc:description/>
  <cp:lastModifiedBy>Krste Asanovic</cp:lastModifiedBy>
  <cp:revision>220</cp:revision>
  <cp:lastPrinted>2012-03-13T01:54:55Z</cp:lastPrinted>
  <dcterms:created xsi:type="dcterms:W3CDTF">2012-03-13T01:54:42Z</dcterms:created>
  <dcterms:modified xsi:type="dcterms:W3CDTF">2013-03-14T17:09:17Z</dcterms:modified>
  <cp:category/>
</cp:coreProperties>
</file>