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9" r:id="rId1"/>
  </p:sldMasterIdLst>
  <p:notesMasterIdLst>
    <p:notesMasterId r:id="rId29"/>
  </p:notesMasterIdLst>
  <p:handoutMasterIdLst>
    <p:handoutMasterId r:id="rId30"/>
  </p:handoutMasterIdLst>
  <p:sldIdLst>
    <p:sldId id="411" r:id="rId2"/>
    <p:sldId id="687" r:id="rId3"/>
    <p:sldId id="739" r:id="rId4"/>
    <p:sldId id="689" r:id="rId5"/>
    <p:sldId id="690" r:id="rId6"/>
    <p:sldId id="691" r:id="rId7"/>
    <p:sldId id="692" r:id="rId8"/>
    <p:sldId id="693" r:id="rId9"/>
    <p:sldId id="740" r:id="rId10"/>
    <p:sldId id="700" r:id="rId11"/>
    <p:sldId id="725" r:id="rId12"/>
    <p:sldId id="726" r:id="rId13"/>
    <p:sldId id="727" r:id="rId14"/>
    <p:sldId id="741" r:id="rId15"/>
    <p:sldId id="742" r:id="rId16"/>
    <p:sldId id="743" r:id="rId17"/>
    <p:sldId id="468" r:id="rId18"/>
    <p:sldId id="728" r:id="rId19"/>
    <p:sldId id="729" r:id="rId20"/>
    <p:sldId id="730" r:id="rId21"/>
    <p:sldId id="731" r:id="rId22"/>
    <p:sldId id="732" r:id="rId23"/>
    <p:sldId id="733" r:id="rId24"/>
    <p:sldId id="734" r:id="rId25"/>
    <p:sldId id="735" r:id="rId26"/>
    <p:sldId id="736" r:id="rId27"/>
    <p:sldId id="617" r:id="rId28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27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4200B102-69FD-9044-8B00-8C83D7F2A7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627630" y="9147175"/>
            <a:ext cx="2059943" cy="27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 smtClean="0"/>
              <a:t>CS152 Handout </a:t>
            </a:r>
            <a:r>
              <a:rPr lang="en-US" sz="1300" dirty="0"/>
              <a:t>Page </a:t>
            </a:r>
            <a:fld id="{1ABE3A96-8F51-DC4C-A416-D40ABDA335B4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590095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A6C27532-8C19-084B-985E-005FACA5A0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D97329E5-9106-5548-AB20-A256AFC10E3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796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10EF7-09C5-BB4F-ABD2-DC88352AA885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A792C-E020-CF46-A2C2-0C20A05B001E}" type="slidenum">
              <a:rPr lang="en-US"/>
              <a:pPr/>
              <a:t>12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- common cases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 	- read miss to private (victim clean or dirty)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write miss to private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read miss to shared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write miss to shared</a:t>
            </a:r>
          </a:p>
          <a:p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FF13-EB44-5E41-BE98-EDF7AF32BC18}" type="slidenum">
              <a:rPr lang="en-US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B6826-8BCF-F641-84F0-495607D35D10}" type="slidenum">
              <a:rPr lang="en-US"/>
              <a:pPr/>
              <a:t>17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1E55C-7C46-C843-98F1-8AD8EACD962C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LL-SC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C0AFC-A615-F240-80E1-D64F95544861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7D3EE-27C2-A048-991D-971428A2C81D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8E8CB-C986-4B4B-AD17-6DAFBDF5BD77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7" tIns="45789" rIns="91577" bIns="45789"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DB46B-F726-2144-A4FB-F2DD56733E36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8F35C-5345-B846-AC7D-FED521F856B2}" type="slidenum">
              <a:rPr lang="en-US"/>
              <a:pPr/>
              <a:t>22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7CAD0-FB21-384C-A5A8-F077036E7D5C}" type="slidenum">
              <a:rPr lang="en-US"/>
              <a:pPr/>
              <a:t>23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8900B-E79C-7E48-9B2D-0317B4C6EAA9}" type="slidenum">
              <a:rPr lang="en-US"/>
              <a:pPr/>
              <a:t>24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B0739-A041-5948-B3BE-A709A5B83AA5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94D01-3E42-8843-8062-78E7A77C60A5}" type="slidenum">
              <a:rPr lang="en-US"/>
              <a:pPr/>
              <a:t>26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65A30-B33F-7049-B245-0812D4A19E30}" type="slidenum">
              <a:rPr lang="en-US"/>
              <a:pPr/>
              <a:t>27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3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F2BC0-FAC0-984C-95FA-9E946F480422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9C19-D928-4748-A2B6-F90C725949E6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2BCE6-EF00-814B-BDEF-5EFF23D13882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5FFE5-7DB4-DE40-BF9E-713176ECF1E0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34930-682F-A94A-9D36-296D9C41C4FC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5B088-8295-7745-B77B-E5D6D563B618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3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9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28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5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8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2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2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7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F93DB-5D7D-AD4C-AB87-41F53FB764C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4/16/2013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473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Microsoft_Excel_97_-_2004_Worksheet2.xls"/><Relationship Id="rId6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447800"/>
            <a:ext cx="70104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>
                <a:ea typeface="ＭＳ Ｐゴシック" charset="-128"/>
                <a:cs typeface="ＭＳ Ｐゴシック" charset="-128"/>
              </a:rPr>
              <a:t>CS 152 Computer Architecture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and Engineering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 Lecture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19: </a:t>
            </a:r>
            <a:r>
              <a:rPr lang="en-US" dirty="0">
                <a:ea typeface="ＭＳ Ｐゴシック" charset="-128"/>
                <a:cs typeface="ＭＳ Ｐゴシック" charset="-128"/>
              </a:rPr>
              <a:t>Directory-Based Cache Protocols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 b="1" dirty="0" smtClean="0">
                <a:ea typeface="ＭＳ Ｐゴシック" charset="-128"/>
                <a:cs typeface="ＭＳ Ｐゴシック" charset="-128"/>
              </a:rPr>
              <a:t>http://</a:t>
            </a:r>
            <a:r>
              <a:rPr lang="en-US" sz="2000" b="1" dirty="0" err="1" smtClean="0">
                <a:ea typeface="ＭＳ Ｐゴシック" charset="-128"/>
                <a:cs typeface="ＭＳ Ｐゴシック" charset="-128"/>
              </a:rPr>
              <a:t>www.eecs.berkeley.edu/~krste</a:t>
            </a:r>
            <a:endParaRPr lang="en-US" sz="2000" b="1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r>
              <a:rPr lang="en-US" sz="2000" b="1" dirty="0" smtClean="0">
                <a:ea typeface="ＭＳ Ｐゴシック" charset="-128"/>
                <a:cs typeface="ＭＳ Ｐゴシック" charset="-128"/>
              </a:rPr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70000"/>
              </a:lnSpc>
            </a:pPr>
            <a:endParaRPr lang="en-US" sz="2000" i="1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Scalable Approach: Directories</a:t>
            </a:r>
            <a:endParaRPr lang="en-US"/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Every memory line has associated directory information</a:t>
            </a:r>
          </a:p>
          <a:p>
            <a:pPr lvl="1"/>
            <a:r>
              <a:rPr lang="en-US" smtClean="0"/>
              <a:t>keeps track of copies of cached lines and their states</a:t>
            </a:r>
          </a:p>
          <a:p>
            <a:pPr lvl="1"/>
            <a:r>
              <a:rPr lang="en-US" smtClean="0"/>
              <a:t>on a miss, find directory entry, look it up, and communicate only with the nodes that have copies if necessary</a:t>
            </a:r>
          </a:p>
          <a:p>
            <a:pPr lvl="1"/>
            <a:r>
              <a:rPr lang="en-US" smtClean="0"/>
              <a:t>in scalable networks, communication with directory and copies is through network transactions</a:t>
            </a:r>
          </a:p>
          <a:p>
            <a:r>
              <a:rPr lang="en-US" smtClean="0"/>
              <a:t>Many alternatives for organizing directory information</a:t>
            </a:r>
            <a:endParaRPr lang="en-US" dirty="0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9D2-18E4-6043-9442-8B5087576A8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Directory Cache Protocol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(Lab 5 Handout)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5715000"/>
            <a:ext cx="7683500" cy="762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Assumptions: Reliable network, FIFO message delivery between any given source-destination pair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 smtClean="0"/>
              <a:pPr/>
              <a:t>11</a:t>
            </a:fld>
            <a:endParaRPr lang="en-US" b="0" smtClean="0">
              <a:solidFill>
                <a:srgbClr val="FBBA03"/>
              </a:solidFill>
            </a:endParaRPr>
          </a:p>
        </p:txBody>
      </p:sp>
      <p:grpSp>
        <p:nvGrpSpPr>
          <p:cNvPr id="43015" name="Group 85"/>
          <p:cNvGrpSpPr>
            <a:grpSpLocks/>
          </p:cNvGrpSpPr>
          <p:nvPr/>
        </p:nvGrpSpPr>
        <p:grpSpPr bwMode="auto">
          <a:xfrm>
            <a:off x="533400" y="1066800"/>
            <a:ext cx="838200" cy="2209800"/>
            <a:chOff x="864" y="816"/>
            <a:chExt cx="528" cy="1392"/>
          </a:xfrm>
        </p:grpSpPr>
        <p:sp>
          <p:nvSpPr>
            <p:cNvPr id="43268" name="Rectangle 4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269" name="Group 20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95" name="Group 1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00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301" name="Freeform 1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96" name="Line 1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7" name="Line 1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70" name="Group 2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88" name="Group 2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2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94" name="Freeform 2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89" name="Line 2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90" name="Line 2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71" name="Rectangle 2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272" name="Group 3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81" name="Group 3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7" name="Freeform 3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82" name="Line 3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83" name="Line 3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73" name="Group 3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74" name="Group 3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77" name="Rectangle 4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7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79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80" name="Freeform 4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75" name="Line 4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76" name="Line 4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3016" name="Rectangle 46"/>
          <p:cNvSpPr>
            <a:spLocks noChangeArrowheads="1"/>
          </p:cNvSpPr>
          <p:nvPr/>
        </p:nvSpPr>
        <p:spPr bwMode="auto">
          <a:xfrm>
            <a:off x="228600" y="3276600"/>
            <a:ext cx="64770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Interconnection Network</a:t>
            </a:r>
          </a:p>
        </p:txBody>
      </p:sp>
      <p:grpSp>
        <p:nvGrpSpPr>
          <p:cNvPr id="43017" name="Group 65"/>
          <p:cNvGrpSpPr>
            <a:grpSpLocks/>
          </p:cNvGrpSpPr>
          <p:nvPr/>
        </p:nvGrpSpPr>
        <p:grpSpPr bwMode="auto">
          <a:xfrm>
            <a:off x="228600" y="3733800"/>
            <a:ext cx="1371600" cy="1828800"/>
            <a:chOff x="1680" y="2496"/>
            <a:chExt cx="864" cy="1152"/>
          </a:xfrm>
        </p:grpSpPr>
        <p:grpSp>
          <p:nvGrpSpPr>
            <p:cNvPr id="43250" name="Group 4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61" name="Group 4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6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5" name="Rectangle 5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6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7" name="Freeform 5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62" name="Line 5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63" name="Line 5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51" name="Group 5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54" name="Group 5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60" name="Freeform 6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55" name="Line 6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56" name="Line 6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52" name="Rectangle 6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53" name="Rectangle 6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018" name="Group 66"/>
          <p:cNvGrpSpPr>
            <a:grpSpLocks/>
          </p:cNvGrpSpPr>
          <p:nvPr/>
        </p:nvGrpSpPr>
        <p:grpSpPr bwMode="auto">
          <a:xfrm>
            <a:off x="5257800" y="3733800"/>
            <a:ext cx="1371600" cy="1828800"/>
            <a:chOff x="1680" y="2496"/>
            <a:chExt cx="864" cy="1152"/>
          </a:xfrm>
        </p:grpSpPr>
        <p:grpSp>
          <p:nvGrpSpPr>
            <p:cNvPr id="43232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43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33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3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019" name="Group 86"/>
          <p:cNvGrpSpPr>
            <a:grpSpLocks/>
          </p:cNvGrpSpPr>
          <p:nvPr/>
        </p:nvGrpSpPr>
        <p:grpSpPr bwMode="auto">
          <a:xfrm>
            <a:off x="1524000" y="1066800"/>
            <a:ext cx="838200" cy="2209800"/>
            <a:chOff x="864" y="816"/>
            <a:chExt cx="528" cy="1392"/>
          </a:xfrm>
        </p:grpSpPr>
        <p:sp>
          <p:nvSpPr>
            <p:cNvPr id="43198" name="Rectangle 8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199" name="Group 8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25" name="Group 8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8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9" name="Rectangle 9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30" name="Rectangle 9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31" name="Freeform 9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26" name="Line 9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7" name="Line 9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00" name="Group 9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18" name="Group 9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1" name="Rectangle 9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2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24" name="Freeform 10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19" name="Line 10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20" name="Line 10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01" name="Rectangle 10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202" name="Group 10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11" name="Group 10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1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6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7" name="Freeform 11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12" name="Line 11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13" name="Line 11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203" name="Group 11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04" name="Group 11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0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08" name="Rectangle 11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0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10" name="Freeform 11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05" name="Line 11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6" name="Line 12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0" name="Group 121"/>
          <p:cNvGrpSpPr>
            <a:grpSpLocks/>
          </p:cNvGrpSpPr>
          <p:nvPr/>
        </p:nvGrpSpPr>
        <p:grpSpPr bwMode="auto">
          <a:xfrm>
            <a:off x="2514600" y="1066800"/>
            <a:ext cx="838200" cy="2209800"/>
            <a:chOff x="864" y="816"/>
            <a:chExt cx="528" cy="1392"/>
          </a:xfrm>
        </p:grpSpPr>
        <p:sp>
          <p:nvSpPr>
            <p:cNvPr id="43164" name="Rectangle 12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165" name="Group 12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91" name="Group 12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94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6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7" name="Freeform 12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92" name="Line 12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3" name="Line 13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66" name="Group 13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84" name="Group 13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90" name="Freeform 13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85" name="Line 13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6" name="Line 13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167" name="Rectangle 13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168" name="Group 14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77" name="Group 14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83" name="Freeform 14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78" name="Line 14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9" name="Line 14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69" name="Group 14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70" name="Group 14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73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5" name="Rectangle 15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76" name="Freeform 15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71" name="Line 15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2" name="Line 15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1" name="Group 156"/>
          <p:cNvGrpSpPr>
            <a:grpSpLocks/>
          </p:cNvGrpSpPr>
          <p:nvPr/>
        </p:nvGrpSpPr>
        <p:grpSpPr bwMode="auto">
          <a:xfrm>
            <a:off x="3505200" y="1066800"/>
            <a:ext cx="838200" cy="2209800"/>
            <a:chOff x="864" y="816"/>
            <a:chExt cx="528" cy="1392"/>
          </a:xfrm>
        </p:grpSpPr>
        <p:sp>
          <p:nvSpPr>
            <p:cNvPr id="43130" name="Rectangle 15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131" name="Group 15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57" name="Group 15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63" name="Freeform 16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58" name="Line 16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9" name="Line 16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32" name="Group 16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50" name="Group 16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53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Rectangle 16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Rectangle 17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6" name="Freeform 17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51" name="Line 17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2" name="Line 17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133" name="Rectangle 17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134" name="Group 17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43" name="Group 1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4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Rectangle 1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8" name="Rectangle 1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Freeform 1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44" name="Line 1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5" name="Line 1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35" name="Group 18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36" name="Group 18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39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Rectangle 18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Freeform 18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37" name="Line 18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8" name="Line 19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2" name="Group 191"/>
          <p:cNvGrpSpPr>
            <a:grpSpLocks/>
          </p:cNvGrpSpPr>
          <p:nvPr/>
        </p:nvGrpSpPr>
        <p:grpSpPr bwMode="auto">
          <a:xfrm>
            <a:off x="4495800" y="1066800"/>
            <a:ext cx="838200" cy="2209800"/>
            <a:chOff x="864" y="816"/>
            <a:chExt cx="528" cy="1392"/>
          </a:xfrm>
        </p:grpSpPr>
        <p:sp>
          <p:nvSpPr>
            <p:cNvPr id="43096" name="Rectangle 19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97" name="Group 19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23" name="Group 19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2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Freeform 19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24" name="Line 19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5" name="Line 20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98" name="Group 20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16" name="Group 20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9" name="Rectangle 20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0" name="Rectangle 20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Freeform 20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20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8" name="Line 20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99" name="Rectangle 20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100" name="Group 21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09" name="Group 21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2" name="Rectangle 21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15" name="Freeform 21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0" name="Line 21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1" name="Line 21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101" name="Group 21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02" name="Group 21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05" name="Rectangle 22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6" name="Rectangle 22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08" name="Freeform 22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03" name="Line 22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Line 22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3" name="Group 226"/>
          <p:cNvGrpSpPr>
            <a:grpSpLocks/>
          </p:cNvGrpSpPr>
          <p:nvPr/>
        </p:nvGrpSpPr>
        <p:grpSpPr bwMode="auto">
          <a:xfrm>
            <a:off x="54864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63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8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64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82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66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7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67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68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3024" name="Group 262"/>
          <p:cNvGrpSpPr>
            <a:grpSpLocks/>
          </p:cNvGrpSpPr>
          <p:nvPr/>
        </p:nvGrpSpPr>
        <p:grpSpPr bwMode="auto">
          <a:xfrm>
            <a:off x="1905000" y="3733800"/>
            <a:ext cx="1371600" cy="1828800"/>
            <a:chOff x="1680" y="2496"/>
            <a:chExt cx="864" cy="1152"/>
          </a:xfrm>
        </p:grpSpPr>
        <p:grpSp>
          <p:nvGrpSpPr>
            <p:cNvPr id="43044" name="Group 263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55" name="Group 26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8" name="Rectangle 26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9" name="Rectangle 26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60" name="Rectangle 26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61" name="Freeform 26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56" name="Line 26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7" name="Line 27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45" name="Group 271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48" name="Group 27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1" name="Rectangle 27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2" name="Rectangle 27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3" name="Rectangle 27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54" name="Freeform 27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49" name="Line 27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0" name="Line 27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46" name="Rectangle 279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047" name="Rectangle 280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025" name="Group 281"/>
          <p:cNvGrpSpPr>
            <a:grpSpLocks/>
          </p:cNvGrpSpPr>
          <p:nvPr/>
        </p:nvGrpSpPr>
        <p:grpSpPr bwMode="auto">
          <a:xfrm>
            <a:off x="3581400" y="3733800"/>
            <a:ext cx="1371600" cy="1828800"/>
            <a:chOff x="1680" y="2496"/>
            <a:chExt cx="864" cy="1152"/>
          </a:xfrm>
        </p:grpSpPr>
        <p:grpSp>
          <p:nvGrpSpPr>
            <p:cNvPr id="43026" name="Group 282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37" name="Group 283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4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43" name="Freeform 287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38" name="Line 28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9" name="Line 28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7" name="Group 290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30" name="Group 29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33" name="Rectangle 29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4" name="Rectangle 29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5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36" name="Freeform 29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31" name="Line 29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2" name="Line 29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28" name="Rectangle 298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029" name="Rectangle 299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019800" y="1219200"/>
            <a:ext cx="2971800" cy="1068388"/>
            <a:chOff x="6019800" y="1219200"/>
            <a:chExt cx="2971800" cy="1068388"/>
          </a:xfrm>
        </p:grpSpPr>
        <p:sp>
          <p:nvSpPr>
            <p:cNvPr id="293" name="Rectangle 244"/>
            <p:cNvSpPr>
              <a:spLocks noChangeArrowheads="1"/>
            </p:cNvSpPr>
            <p:nvPr/>
          </p:nvSpPr>
          <p:spPr bwMode="auto">
            <a:xfrm>
              <a:off x="7620000" y="1905000"/>
              <a:ext cx="1295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94" name="Rectangle 244"/>
            <p:cNvSpPr>
              <a:spLocks noChangeArrowheads="1"/>
            </p:cNvSpPr>
            <p:nvPr/>
          </p:nvSpPr>
          <p:spPr bwMode="auto">
            <a:xfrm>
              <a:off x="7086600" y="1905000"/>
              <a:ext cx="533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Tag</a:t>
              </a:r>
              <a:endParaRPr lang="en-US" dirty="0"/>
            </a:p>
          </p:txBody>
        </p:sp>
        <p:sp>
          <p:nvSpPr>
            <p:cNvPr id="295" name="Rectangle 244"/>
            <p:cNvSpPr>
              <a:spLocks noChangeArrowheads="1"/>
            </p:cNvSpPr>
            <p:nvPr/>
          </p:nvSpPr>
          <p:spPr bwMode="auto">
            <a:xfrm>
              <a:off x="6477000" y="19050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Stat.</a:t>
              </a:r>
              <a:endParaRPr lang="en-US" dirty="0"/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rot="10800000" flipV="1">
              <a:off x="6019800" y="1905000"/>
              <a:ext cx="457200" cy="381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/>
            <p:nvPr/>
          </p:nvCxnSpPr>
          <p:spPr bwMode="auto">
            <a:xfrm rot="10800000" flipV="1">
              <a:off x="6248400" y="2133600"/>
              <a:ext cx="2667000" cy="152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>
              <a:off x="6019800" y="22860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4" name="TextBox 313"/>
            <p:cNvSpPr txBox="1"/>
            <p:nvPr/>
          </p:nvSpPr>
          <p:spPr>
            <a:xfrm>
              <a:off x="6629400" y="1219200"/>
              <a:ext cx="2362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Each line in cache has state field plus tag</a:t>
              </a:r>
              <a:endParaRPr lang="en-US" dirty="0"/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6248400" y="2895600"/>
            <a:ext cx="2895600" cy="2135188"/>
            <a:chOff x="6248400" y="2895600"/>
            <a:chExt cx="2895600" cy="2135188"/>
          </a:xfrm>
        </p:grpSpPr>
        <p:sp>
          <p:nvSpPr>
            <p:cNvPr id="301" name="Rectangle 244"/>
            <p:cNvSpPr>
              <a:spLocks noChangeArrowheads="1"/>
            </p:cNvSpPr>
            <p:nvPr/>
          </p:nvSpPr>
          <p:spPr bwMode="auto">
            <a:xfrm>
              <a:off x="7848600" y="3962400"/>
              <a:ext cx="11430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03" name="Rectangle 244"/>
            <p:cNvSpPr>
              <a:spLocks noChangeArrowheads="1"/>
            </p:cNvSpPr>
            <p:nvPr/>
          </p:nvSpPr>
          <p:spPr bwMode="auto">
            <a:xfrm>
              <a:off x="6400800" y="39624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Stat.</a:t>
              </a:r>
              <a:endParaRPr lang="en-US" dirty="0"/>
            </a:p>
          </p:txBody>
        </p:sp>
        <p:sp>
          <p:nvSpPr>
            <p:cNvPr id="304" name="Rectangle 244"/>
            <p:cNvSpPr>
              <a:spLocks noChangeArrowheads="1"/>
            </p:cNvSpPr>
            <p:nvPr/>
          </p:nvSpPr>
          <p:spPr bwMode="auto">
            <a:xfrm>
              <a:off x="7010400" y="3962400"/>
              <a:ext cx="8382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tIns="0" rIns="0" bIns="0" anchor="ctr">
              <a:prstTxWarp prst="textNoShape">
                <a:avLst/>
              </a:prstTxWarp>
            </a:bodyPr>
            <a:lstStyle/>
            <a:p>
              <a:r>
                <a:rPr lang="en-US" dirty="0" err="1" smtClean="0"/>
                <a:t>Directry</a:t>
              </a:r>
              <a:endParaRPr lang="en-US" dirty="0"/>
            </a:p>
          </p:txBody>
        </p:sp>
        <p:cxnSp>
          <p:nvCxnSpPr>
            <p:cNvPr id="305" name="Straight Connector 304"/>
            <p:cNvCxnSpPr/>
            <p:nvPr/>
          </p:nvCxnSpPr>
          <p:spPr bwMode="auto">
            <a:xfrm rot="10800000" flipV="1">
              <a:off x="6477000" y="4191000"/>
              <a:ext cx="251460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7" name="Straight Connector 306"/>
            <p:cNvCxnSpPr>
              <a:stCxn id="303" idx="1"/>
            </p:cNvCxnSpPr>
            <p:nvPr/>
          </p:nvCxnSpPr>
          <p:spPr bwMode="auto">
            <a:xfrm rot="10800000" flipV="1">
              <a:off x="6248400" y="4076700"/>
              <a:ext cx="152400" cy="9525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3" name="Straight Connector 312"/>
            <p:cNvCxnSpPr/>
            <p:nvPr/>
          </p:nvCxnSpPr>
          <p:spPr bwMode="auto">
            <a:xfrm>
              <a:off x="6248400" y="50292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5" name="TextBox 314"/>
            <p:cNvSpPr txBox="1"/>
            <p:nvPr/>
          </p:nvSpPr>
          <p:spPr>
            <a:xfrm>
              <a:off x="6858000" y="2895600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Each line in memory has state field plus bit vector directory with one bit per processor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835900" cy="4927600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For each cache line, there are 4 possible states: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C-invalid (= Nothing): The accessed data is not resident in the cache.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C-shared (= Sh): The accessed data is resident in the cache, and possibly also cached at other sites. The data in memory is valid.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C-modified (= Ex): The accessed data is exclusively resident in this cache, and has been modified. Memory does not have the most up-to-date data.</a:t>
            </a:r>
          </a:p>
          <a:p>
            <a:pPr lvl="1" algn="just">
              <a:lnSpc>
                <a:spcPct val="100000"/>
              </a:lnSpc>
            </a:pPr>
            <a:r>
              <a:rPr lang="en-US" sz="2000"/>
              <a:t>C-transient (= Pending): The accessed data is in a </a:t>
            </a:r>
            <a:r>
              <a:rPr lang="en-US" sz="2000" i="1"/>
              <a:t>transient</a:t>
            </a:r>
            <a:r>
              <a:rPr lang="en-US" sz="2000"/>
              <a:t> state (for example, the site has just issued a protocol request, but has not received the corresponding protocol reply).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4C95B7-3FDC-C04E-99C2-2D55905C8D4F}" type="slidenum">
              <a:rPr lang="en-US" smtClean="0"/>
              <a:pPr/>
              <a:t>12</a:t>
            </a:fld>
            <a:endParaRPr lang="en-US" b="0" smtClean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states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For each memory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line, 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there are 4 possible states: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R(</a:t>
            </a:r>
            <a:r>
              <a:rPr lang="en-US" sz="2000" dirty="0" err="1"/>
              <a:t>dir</a:t>
            </a:r>
            <a:r>
              <a:rPr lang="en-US" sz="2000" dirty="0"/>
              <a:t>): The memory </a:t>
            </a:r>
            <a:r>
              <a:rPr lang="en-US" sz="2000" dirty="0" smtClean="0"/>
              <a:t>line </a:t>
            </a:r>
            <a:r>
              <a:rPr lang="en-US" sz="2000" dirty="0"/>
              <a:t>is shared by the sites specified in </a:t>
            </a:r>
            <a:r>
              <a:rPr lang="en-US" sz="2000" dirty="0" err="1"/>
              <a:t>dir</a:t>
            </a:r>
            <a:r>
              <a:rPr lang="en-US" sz="2000" dirty="0"/>
              <a:t> (</a:t>
            </a:r>
            <a:r>
              <a:rPr lang="en-US" sz="2000" dirty="0" err="1"/>
              <a:t>dir</a:t>
            </a:r>
            <a:r>
              <a:rPr lang="en-US" sz="2000" dirty="0"/>
              <a:t> is a set of sites). The data in memory is valid in this state.  If </a:t>
            </a:r>
            <a:r>
              <a:rPr lang="en-US" sz="2000" dirty="0" err="1"/>
              <a:t>dir</a:t>
            </a:r>
            <a:r>
              <a:rPr lang="en-US" sz="2000" dirty="0"/>
              <a:t> is empty (i.e., </a:t>
            </a:r>
            <a:r>
              <a:rPr lang="en-US" sz="2000" dirty="0" err="1"/>
              <a:t>dir</a:t>
            </a:r>
            <a:r>
              <a:rPr lang="en-US" sz="2000" dirty="0"/>
              <a:t> = </a:t>
            </a:r>
            <a:r>
              <a:rPr lang="en-US" sz="2000" dirty="0" err="1"/>
              <a:t>ε</a:t>
            </a:r>
            <a:r>
              <a:rPr lang="en-US" sz="2000" dirty="0"/>
              <a:t>), the memory </a:t>
            </a:r>
            <a:r>
              <a:rPr lang="en-US" sz="2000" dirty="0" smtClean="0"/>
              <a:t>line </a:t>
            </a:r>
            <a:r>
              <a:rPr lang="en-US" sz="2000" dirty="0"/>
              <a:t>is not cached by any site.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W(id): The memory </a:t>
            </a:r>
            <a:r>
              <a:rPr lang="en-US" sz="2000" dirty="0" smtClean="0"/>
              <a:t>line </a:t>
            </a:r>
            <a:r>
              <a:rPr lang="en-US" sz="2000" dirty="0"/>
              <a:t>is exclusively cached at site id, and has been modified at that site. Memory does not have the most up-to-date data.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TR(</a:t>
            </a:r>
            <a:r>
              <a:rPr lang="en-US" sz="2000" dirty="0" err="1"/>
              <a:t>dir</a:t>
            </a:r>
            <a:r>
              <a:rPr lang="en-US" sz="2000" dirty="0"/>
              <a:t>): The memory </a:t>
            </a:r>
            <a:r>
              <a:rPr lang="en-US" sz="2000" dirty="0" smtClean="0"/>
              <a:t>line </a:t>
            </a:r>
            <a:r>
              <a:rPr lang="en-US" sz="2000" dirty="0"/>
              <a:t>is in a transient state waiting for the acknowledgements to the invalidation requests that the home site has issued.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TW(id): The memory </a:t>
            </a:r>
            <a:r>
              <a:rPr lang="en-US" sz="2000" dirty="0" smtClean="0"/>
              <a:t>line </a:t>
            </a:r>
            <a:r>
              <a:rPr lang="en-US" sz="2000" dirty="0"/>
              <a:t>is in a transient state waiting for a </a:t>
            </a:r>
            <a:r>
              <a:rPr lang="en-US" sz="2000" dirty="0" smtClean="0"/>
              <a:t>line </a:t>
            </a:r>
            <a:r>
              <a:rPr lang="en-US" sz="2000" dirty="0"/>
              <a:t>exclusively cached at site id (i.e., in C-modified state) to make the memory </a:t>
            </a:r>
            <a:r>
              <a:rPr lang="en-US" sz="2000" dirty="0" smtClean="0"/>
              <a:t>line </a:t>
            </a:r>
            <a:r>
              <a:rPr lang="en-US" sz="2000" dirty="0"/>
              <a:t>at the home site up-to-date.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1976F-8828-0F4E-AD28-52E02458AB64}" type="slidenum">
              <a:rPr lang="en-US" smtClean="0"/>
              <a:pPr/>
              <a:t>13</a:t>
            </a:fld>
            <a:endParaRPr lang="en-US" b="0" smtClean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736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Read miss, to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uncached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or shared 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 smtClean="0"/>
              <a:pPr/>
              <a:t>14</a:t>
            </a:fld>
            <a:endParaRPr lang="en-US" b="0" smtClean="0">
              <a:solidFill>
                <a:srgbClr val="FBBA03"/>
              </a:solidFill>
            </a:endParaRPr>
          </a:p>
        </p:txBody>
      </p: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3200400" y="3733800"/>
            <a:ext cx="1371600" cy="1828800"/>
            <a:chOff x="1680" y="2496"/>
            <a:chExt cx="864" cy="1152"/>
          </a:xfrm>
        </p:grpSpPr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43019" name="Group 226"/>
          <p:cNvGrpSpPr>
            <a:grpSpLocks/>
          </p:cNvGrpSpPr>
          <p:nvPr/>
        </p:nvGrpSpPr>
        <p:grpSpPr bwMode="auto">
          <a:xfrm>
            <a:off x="3429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43020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21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2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2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43024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2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026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27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25" name="Group 324"/>
          <p:cNvGrpSpPr/>
          <p:nvPr/>
        </p:nvGrpSpPr>
        <p:grpSpPr>
          <a:xfrm>
            <a:off x="76200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Load request at head of CPU-&gt;Cache queue.</a:t>
              </a:r>
              <a:endParaRPr lang="en-US" dirty="0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6200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Load misses in cache.</a:t>
              </a:r>
              <a:endParaRPr lang="en-US" dirty="0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990599" y="2667000"/>
            <a:ext cx="2362199" cy="584776"/>
            <a:chOff x="1336288" y="2209800"/>
            <a:chExt cx="2016512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336288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Send </a:t>
              </a:r>
              <a:r>
                <a:rPr lang="en-US" dirty="0" err="1" smtClean="0"/>
                <a:t>ShReq</a:t>
              </a:r>
              <a:r>
                <a:rPr lang="en-US" dirty="0" smtClean="0"/>
                <a:t> message to directory.</a:t>
              </a:r>
              <a:endParaRPr lang="en-US" dirty="0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914399" y="3810000"/>
            <a:ext cx="2514600" cy="584776"/>
            <a:chOff x="1206190" y="2057400"/>
            <a:chExt cx="2146610" cy="584776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206190" y="2057400"/>
              <a:ext cx="208156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Message received at directory controller.</a:t>
              </a:r>
              <a:endParaRPr lang="en-US" dirty="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533400" y="5562600"/>
            <a:ext cx="3581400" cy="830997"/>
            <a:chOff x="295507" y="2133600"/>
            <a:chExt cx="3057293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295507" y="2133600"/>
              <a:ext cx="2862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Access state and directory for line. Line’s state is R, with zero or more sharers.</a:t>
              </a:r>
              <a:endParaRPr lang="en-US" dirty="0"/>
            </a:p>
          </p:txBody>
        </p:sp>
      </p:grpSp>
      <p:grpSp>
        <p:nvGrpSpPr>
          <p:cNvPr id="337" name="Group 336"/>
          <p:cNvGrpSpPr/>
          <p:nvPr/>
        </p:nvGrpSpPr>
        <p:grpSpPr>
          <a:xfrm flipH="1">
            <a:off x="4724402" y="4572000"/>
            <a:ext cx="2286000" cy="830997"/>
            <a:chOff x="1401336" y="1981200"/>
            <a:chExt cx="1951464" cy="830997"/>
          </a:xfrm>
        </p:grpSpPr>
        <p:sp>
          <p:nvSpPr>
            <p:cNvPr id="338" name="Oval 33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6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401336" y="1981200"/>
              <a:ext cx="18864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Update directory by setting bit for new processor sharer.</a:t>
              </a:r>
              <a:endParaRPr lang="en-US" dirty="0"/>
            </a:p>
          </p:txBody>
        </p:sp>
      </p:grpSp>
      <p:grpSp>
        <p:nvGrpSpPr>
          <p:cNvPr id="341" name="Group 340"/>
          <p:cNvGrpSpPr/>
          <p:nvPr/>
        </p:nvGrpSpPr>
        <p:grpSpPr>
          <a:xfrm flipH="1">
            <a:off x="4419600" y="3733800"/>
            <a:ext cx="2971800" cy="584776"/>
            <a:chOff x="815897" y="2133600"/>
            <a:chExt cx="2536903" cy="584776"/>
          </a:xfrm>
        </p:grpSpPr>
        <p:sp>
          <p:nvSpPr>
            <p:cNvPr id="342" name="Oval 34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7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815897" y="2133600"/>
              <a:ext cx="227670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Send </a:t>
              </a:r>
              <a:r>
                <a:rPr lang="en-US" dirty="0" err="1" smtClean="0"/>
                <a:t>ShRep</a:t>
              </a:r>
              <a:r>
                <a:rPr lang="en-US" dirty="0" smtClean="0"/>
                <a:t> message with contents of cache line.</a:t>
              </a:r>
              <a:endParaRPr lang="en-US" dirty="0"/>
            </a:p>
          </p:txBody>
        </p:sp>
      </p:grpSp>
      <p:grpSp>
        <p:nvGrpSpPr>
          <p:cNvPr id="344" name="Group 343"/>
          <p:cNvGrpSpPr/>
          <p:nvPr/>
        </p:nvGrpSpPr>
        <p:grpSpPr>
          <a:xfrm flipH="1">
            <a:off x="4267201" y="2590800"/>
            <a:ext cx="2743199" cy="338554"/>
            <a:chOff x="1011044" y="2286000"/>
            <a:chExt cx="2341756" cy="338554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8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011044" y="2286000"/>
              <a:ext cx="221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ShRep</a:t>
              </a:r>
              <a:r>
                <a:rPr lang="en-US" dirty="0" smtClean="0"/>
                <a:t> arrives at cache.</a:t>
              </a:r>
              <a:endParaRPr lang="en-US" dirty="0"/>
            </a:p>
          </p:txBody>
        </p:sp>
      </p:grpSp>
      <p:grpSp>
        <p:nvGrpSpPr>
          <p:cNvPr id="347" name="Group 346"/>
          <p:cNvGrpSpPr/>
          <p:nvPr/>
        </p:nvGrpSpPr>
        <p:grpSpPr>
          <a:xfrm flipH="1">
            <a:off x="4190999" y="1676400"/>
            <a:ext cx="3429000" cy="685800"/>
            <a:chOff x="620751" y="1905000"/>
            <a:chExt cx="2927195" cy="6858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9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620751" y="1905000"/>
              <a:ext cx="29271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Update cache tag and data and return load data to CPU.</a:t>
              </a:r>
              <a:endParaRPr lang="en-US" dirty="0"/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971800" y="32766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895600" y="37338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48768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4876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2209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2362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6670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Interconnection Network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736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Write miss, to read shared 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 smtClean="0"/>
              <a:pPr/>
              <a:t>15</a:t>
            </a:fld>
            <a:endParaRPr lang="en-US" b="0" smtClean="0">
              <a:solidFill>
                <a:srgbClr val="FBBA03"/>
              </a:solidFill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438400" y="3733800"/>
            <a:ext cx="1371600" cy="1828800"/>
            <a:chOff x="1680" y="2496"/>
            <a:chExt cx="864" cy="1152"/>
          </a:xfrm>
        </p:grpSpPr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DRAM Bank</a:t>
              </a:r>
            </a:p>
          </p:txBody>
        </p:sp>
      </p:grpSp>
      <p:grpSp>
        <p:nvGrpSpPr>
          <p:cNvPr id="7" name="Group 226"/>
          <p:cNvGrpSpPr>
            <a:grpSpLocks/>
          </p:cNvGrpSpPr>
          <p:nvPr/>
        </p:nvGrpSpPr>
        <p:grpSpPr bwMode="auto">
          <a:xfrm>
            <a:off x="2667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8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1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3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5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324"/>
          <p:cNvGrpSpPr/>
          <p:nvPr/>
        </p:nvGrpSpPr>
        <p:grpSpPr>
          <a:xfrm>
            <a:off x="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Store request at head of CPU-&gt;Cache queue.</a:t>
              </a:r>
              <a:endParaRPr lang="en-US" dirty="0"/>
            </a:p>
          </p:txBody>
        </p:sp>
      </p:grpSp>
      <p:grpSp>
        <p:nvGrpSpPr>
          <p:cNvPr id="17" name="Group 325"/>
          <p:cNvGrpSpPr/>
          <p:nvPr/>
        </p:nvGrpSpPr>
        <p:grpSpPr>
          <a:xfrm>
            <a:off x="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Store misses in cache.</a:t>
              </a:r>
              <a:endParaRPr lang="en-US" dirty="0"/>
            </a:p>
          </p:txBody>
        </p:sp>
      </p:grpSp>
      <p:grpSp>
        <p:nvGrpSpPr>
          <p:cNvPr id="18" name="Group 326"/>
          <p:cNvGrpSpPr/>
          <p:nvPr/>
        </p:nvGrpSpPr>
        <p:grpSpPr>
          <a:xfrm>
            <a:off x="76200" y="2667000"/>
            <a:ext cx="2514598" cy="584776"/>
            <a:chOff x="1206191" y="2209800"/>
            <a:chExt cx="2146609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206191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Send </a:t>
              </a:r>
              <a:r>
                <a:rPr lang="en-US" dirty="0" err="1" smtClean="0"/>
                <a:t>ExReq</a:t>
              </a:r>
              <a:r>
                <a:rPr lang="en-US" dirty="0" smtClean="0"/>
                <a:t> message to directory.</a:t>
              </a:r>
              <a:endParaRPr lang="en-US" dirty="0"/>
            </a:p>
          </p:txBody>
        </p:sp>
      </p:grpSp>
      <p:grpSp>
        <p:nvGrpSpPr>
          <p:cNvPr id="19" name="Group 330"/>
          <p:cNvGrpSpPr/>
          <p:nvPr/>
        </p:nvGrpSpPr>
        <p:grpSpPr>
          <a:xfrm>
            <a:off x="-76200" y="3733800"/>
            <a:ext cx="2743200" cy="609600"/>
            <a:chOff x="1011044" y="1981200"/>
            <a:chExt cx="2341756" cy="609600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011044" y="1981200"/>
              <a:ext cx="227670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ExReq</a:t>
              </a:r>
              <a:r>
                <a:rPr lang="en-US" dirty="0" smtClean="0"/>
                <a:t> message received at directory controller.</a:t>
              </a:r>
              <a:endParaRPr lang="en-US" dirty="0"/>
            </a:p>
          </p:txBody>
        </p:sp>
      </p:grpSp>
      <p:grpSp>
        <p:nvGrpSpPr>
          <p:cNvPr id="20" name="Group 333"/>
          <p:cNvGrpSpPr/>
          <p:nvPr/>
        </p:nvGrpSpPr>
        <p:grpSpPr>
          <a:xfrm>
            <a:off x="0" y="5562600"/>
            <a:ext cx="3352800" cy="830997"/>
            <a:chOff x="490653" y="2133600"/>
            <a:chExt cx="2862147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490653" y="2133600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Access state and directory for line. Line’s state is R, with some set of sharers.</a:t>
              </a:r>
              <a:endParaRPr lang="en-US" dirty="0"/>
            </a:p>
          </p:txBody>
        </p:sp>
      </p:grpSp>
      <p:grpSp>
        <p:nvGrpSpPr>
          <p:cNvPr id="21" name="Group 336"/>
          <p:cNvGrpSpPr/>
          <p:nvPr/>
        </p:nvGrpSpPr>
        <p:grpSpPr>
          <a:xfrm flipH="1">
            <a:off x="3810000" y="4495800"/>
            <a:ext cx="2514601" cy="584776"/>
            <a:chOff x="1596485" y="1219200"/>
            <a:chExt cx="2146612" cy="584776"/>
          </a:xfrm>
        </p:grpSpPr>
        <p:sp>
          <p:nvSpPr>
            <p:cNvPr id="338" name="Oval 337"/>
            <p:cNvSpPr/>
            <p:nvPr/>
          </p:nvSpPr>
          <p:spPr bwMode="auto">
            <a:xfrm>
              <a:off x="3417853" y="12192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6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596485" y="1219200"/>
              <a:ext cx="21466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Send one </a:t>
              </a:r>
              <a:r>
                <a:rPr lang="en-US" dirty="0" err="1" smtClean="0"/>
                <a:t>InvReq</a:t>
              </a:r>
              <a:r>
                <a:rPr lang="en-US" dirty="0" smtClean="0"/>
                <a:t> message to each sharer. </a:t>
              </a:r>
              <a:endParaRPr lang="en-US" dirty="0"/>
            </a:p>
          </p:txBody>
        </p:sp>
      </p:grpSp>
      <p:grpSp>
        <p:nvGrpSpPr>
          <p:cNvPr id="23" name="Group 343"/>
          <p:cNvGrpSpPr/>
          <p:nvPr/>
        </p:nvGrpSpPr>
        <p:grpSpPr>
          <a:xfrm flipH="1">
            <a:off x="3505199" y="2438400"/>
            <a:ext cx="1600201" cy="685800"/>
            <a:chOff x="1986776" y="2133600"/>
            <a:chExt cx="1366026" cy="685800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ExRep</a:t>
              </a:r>
              <a:r>
                <a:rPr lang="en-US" dirty="0" smtClean="0"/>
                <a:t> arrives at cache</a:t>
              </a:r>
              <a:endParaRPr lang="en-US" dirty="0"/>
            </a:p>
          </p:txBody>
        </p:sp>
      </p:grpSp>
      <p:grpSp>
        <p:nvGrpSpPr>
          <p:cNvPr id="24" name="Group 346"/>
          <p:cNvGrpSpPr/>
          <p:nvPr/>
        </p:nvGrpSpPr>
        <p:grpSpPr>
          <a:xfrm flipH="1">
            <a:off x="3581400" y="1447800"/>
            <a:ext cx="2209801" cy="914400"/>
            <a:chOff x="1531431" y="1676400"/>
            <a:chExt cx="1886415" cy="9144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531431" y="1676400"/>
              <a:ext cx="18864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Update cache tag and data, then store data from CPU</a:t>
              </a:r>
              <a:endParaRPr lang="en-US" dirty="0"/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209800" y="32766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133600" y="37338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7696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76200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1447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1600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7432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Interconnection Network</a:t>
            </a:r>
            <a:endParaRPr lang="en-US" dirty="0"/>
          </a:p>
        </p:txBody>
      </p:sp>
      <p:grpSp>
        <p:nvGrpSpPr>
          <p:cNvPr id="94" name="Group 226"/>
          <p:cNvGrpSpPr>
            <a:grpSpLocks/>
          </p:cNvGrpSpPr>
          <p:nvPr/>
        </p:nvGrpSpPr>
        <p:grpSpPr bwMode="auto">
          <a:xfrm>
            <a:off x="6934200" y="1066800"/>
            <a:ext cx="838200" cy="2209800"/>
            <a:chOff x="864" y="816"/>
            <a:chExt cx="528" cy="1392"/>
          </a:xfrm>
        </p:grpSpPr>
        <p:sp>
          <p:nvSpPr>
            <p:cNvPr id="95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96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22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25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3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7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5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8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6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8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99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08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9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01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04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2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9" name="Group 343"/>
          <p:cNvGrpSpPr/>
          <p:nvPr/>
        </p:nvGrpSpPr>
        <p:grpSpPr>
          <a:xfrm flipH="1">
            <a:off x="7696199" y="2438400"/>
            <a:ext cx="1600201" cy="685800"/>
            <a:chOff x="1986776" y="2133600"/>
            <a:chExt cx="1366026" cy="685800"/>
          </a:xfrm>
        </p:grpSpPr>
        <p:sp>
          <p:nvSpPr>
            <p:cNvPr id="130" name="Oval 129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6" charset="0"/>
                </a:rPr>
                <a:t>7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InvReq</a:t>
              </a:r>
              <a:r>
                <a:rPr lang="en-US" dirty="0" smtClean="0"/>
                <a:t> arrives at cache.</a:t>
              </a:r>
              <a:endParaRPr lang="en-US" dirty="0"/>
            </a:p>
          </p:txBody>
        </p:sp>
      </p:grpSp>
      <p:grpSp>
        <p:nvGrpSpPr>
          <p:cNvPr id="132" name="Group 343"/>
          <p:cNvGrpSpPr/>
          <p:nvPr/>
        </p:nvGrpSpPr>
        <p:grpSpPr>
          <a:xfrm>
            <a:off x="5181599" y="2057400"/>
            <a:ext cx="1600201" cy="1077218"/>
            <a:chOff x="1986776" y="2057400"/>
            <a:chExt cx="1366026" cy="1077218"/>
          </a:xfrm>
        </p:grpSpPr>
        <p:sp>
          <p:nvSpPr>
            <p:cNvPr id="133" name="Oval 132"/>
            <p:cNvSpPr/>
            <p:nvPr/>
          </p:nvSpPr>
          <p:spPr bwMode="auto">
            <a:xfrm>
              <a:off x="3092607" y="2819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8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86776" y="2057400"/>
              <a:ext cx="11708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Invalidate cache line. Send </a:t>
              </a:r>
              <a:r>
                <a:rPr lang="en-US" dirty="0" err="1" smtClean="0"/>
                <a:t>InvRep</a:t>
              </a:r>
              <a:r>
                <a:rPr lang="en-US" dirty="0" smtClean="0"/>
                <a:t> to directory.</a:t>
              </a:r>
              <a:endParaRPr lang="en-US" dirty="0"/>
            </a:p>
          </p:txBody>
        </p:sp>
      </p:grpSp>
      <p:grpSp>
        <p:nvGrpSpPr>
          <p:cNvPr id="135" name="Group 330"/>
          <p:cNvGrpSpPr/>
          <p:nvPr/>
        </p:nvGrpSpPr>
        <p:grpSpPr>
          <a:xfrm>
            <a:off x="0" y="4419600"/>
            <a:ext cx="2362201" cy="584776"/>
            <a:chOff x="1336287" y="2209800"/>
            <a:chExt cx="2016513" cy="584776"/>
          </a:xfrm>
        </p:grpSpPr>
        <p:sp>
          <p:nvSpPr>
            <p:cNvPr id="136" name="Oval 135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9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336287" y="2209800"/>
              <a:ext cx="188641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InvRep</a:t>
              </a:r>
              <a:r>
                <a:rPr lang="en-US" dirty="0" smtClean="0"/>
                <a:t> received.  Clear down sharer bit.</a:t>
              </a:r>
              <a:endParaRPr lang="en-US" dirty="0"/>
            </a:p>
          </p:txBody>
        </p:sp>
      </p:grpSp>
      <p:grpSp>
        <p:nvGrpSpPr>
          <p:cNvPr id="138" name="Group 336"/>
          <p:cNvGrpSpPr/>
          <p:nvPr/>
        </p:nvGrpSpPr>
        <p:grpSpPr>
          <a:xfrm flipH="1">
            <a:off x="3581400" y="3733800"/>
            <a:ext cx="2667000" cy="584776"/>
            <a:chOff x="1401340" y="1143000"/>
            <a:chExt cx="2276708" cy="584776"/>
          </a:xfrm>
        </p:grpSpPr>
        <p:sp>
          <p:nvSpPr>
            <p:cNvPr id="139" name="Oval 138"/>
            <p:cNvSpPr/>
            <p:nvPr/>
          </p:nvSpPr>
          <p:spPr bwMode="auto">
            <a:xfrm>
              <a:off x="3417853" y="1295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-106" charset="0"/>
                </a:rPr>
                <a:t>10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401340" y="1143000"/>
              <a:ext cx="214661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When no more sharers, send </a:t>
              </a:r>
              <a:r>
                <a:rPr lang="en-US" dirty="0" err="1" smtClean="0"/>
                <a:t>ExRep</a:t>
              </a:r>
              <a:r>
                <a:rPr lang="en-US" dirty="0" smtClean="0"/>
                <a:t> to cache.</a:t>
              </a:r>
              <a:endParaRPr lang="en-US" dirty="0"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6477000" y="762000"/>
            <a:ext cx="163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sharers</a:t>
            </a:r>
            <a:endParaRPr lang="en-US" dirty="0"/>
          </a:p>
        </p:txBody>
      </p:sp>
      <p:grpSp>
        <p:nvGrpSpPr>
          <p:cNvPr id="142" name="Group 226"/>
          <p:cNvGrpSpPr>
            <a:grpSpLocks/>
          </p:cNvGrpSpPr>
          <p:nvPr/>
        </p:nvGrpSpPr>
        <p:grpSpPr bwMode="auto">
          <a:xfrm>
            <a:off x="6858000" y="1143000"/>
            <a:ext cx="838200" cy="2209800"/>
            <a:chOff x="864" y="816"/>
            <a:chExt cx="528" cy="1392"/>
          </a:xfrm>
        </p:grpSpPr>
        <p:sp>
          <p:nvSpPr>
            <p:cNvPr id="143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dirty="0"/>
                <a:t>CPU</a:t>
              </a:r>
            </a:p>
          </p:txBody>
        </p:sp>
        <p:grpSp>
          <p:nvGrpSpPr>
            <p:cNvPr id="144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70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73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1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5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6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66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4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6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147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56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7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49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2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0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7" name="Group 226"/>
          <p:cNvGrpSpPr>
            <a:grpSpLocks/>
          </p:cNvGrpSpPr>
          <p:nvPr/>
        </p:nvGrpSpPr>
        <p:grpSpPr bwMode="auto">
          <a:xfrm>
            <a:off x="6781800" y="1219200"/>
            <a:ext cx="838200" cy="2209800"/>
            <a:chOff x="864" y="816"/>
            <a:chExt cx="528" cy="1392"/>
          </a:xfrm>
        </p:grpSpPr>
        <p:sp>
          <p:nvSpPr>
            <p:cNvPr id="178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CPU</a:t>
              </a:r>
            </a:p>
          </p:txBody>
        </p:sp>
        <p:grpSp>
          <p:nvGrpSpPr>
            <p:cNvPr id="179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205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8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6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98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1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9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1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/>
                <a:t>Cache</a:t>
              </a:r>
            </a:p>
          </p:txBody>
        </p:sp>
        <p:grpSp>
          <p:nvGrpSpPr>
            <p:cNvPr id="18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91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2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84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8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would be easy to design if only one transaction in flight across entire system</a:t>
            </a:r>
          </a:p>
          <a:p>
            <a:r>
              <a:rPr lang="en-US" dirty="0" smtClean="0"/>
              <a:t>But, want greater throughput and don’t want to have to coordinate across entire system</a:t>
            </a:r>
          </a:p>
          <a:p>
            <a:r>
              <a:rPr lang="en-US" dirty="0" smtClean="0"/>
              <a:t>Great complexity in managing multiple outstanding concurrent transactions to cache lines</a:t>
            </a:r>
          </a:p>
          <a:p>
            <a:pPr lvl="1"/>
            <a:r>
              <a:rPr lang="en-US" dirty="0" smtClean="0"/>
              <a:t>Can have multiple requests in flight to same cache line!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E3B-FC35-674D-9478-9274E7C04CFE}" type="slidenum">
              <a:rPr lang="en-US" smtClean="0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CS152 Administrivia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835900" cy="4927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Final quiz, Thursday May 2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Multiprocessors, Memory models, Cache coherence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Lectures 17-19, PS 5, Lab 5</a:t>
            </a:r>
            <a:endParaRPr lang="en-US" dirty="0" smtClean="0"/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675A5-7687-B840-B260-A42B67004983}" type="slidenum">
              <a:rPr lang="en-US" smtClean="0"/>
              <a:pPr/>
              <a:t>17</a:t>
            </a:fld>
            <a:endParaRPr lang="en-US" b="0" smtClean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Protocol Messages</a:t>
            </a:r>
          </a:p>
        </p:txBody>
      </p:sp>
      <p:sp>
        <p:nvSpPr>
          <p:cNvPr id="49178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There are 10 different protocol messages: </a:t>
            </a:r>
          </a:p>
          <a:p>
            <a:endParaRPr lang="en-US">
              <a:ea typeface="ＭＳ Ｐゴシック" charset="-128"/>
              <a:cs typeface="ＭＳ Ｐゴシック" charset="-128"/>
            </a:endParaRPr>
          </a:p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A4C8FE-D964-A647-8423-7CFAB17B2B98}" type="slidenum">
              <a:rPr lang="en-US" smtClean="0"/>
              <a:pPr/>
              <a:t>18</a:t>
            </a:fld>
            <a:endParaRPr lang="en-US" b="0" smtClean="0">
              <a:solidFill>
                <a:srgbClr val="FBBA03"/>
              </a:solidFill>
            </a:endParaRPr>
          </a:p>
        </p:txBody>
      </p:sp>
      <p:graphicFrame>
        <p:nvGraphicFramePr>
          <p:cNvPr id="1685532" name="Group 28"/>
          <p:cNvGraphicFramePr>
            <a:graphicFrameLocks noGrp="1"/>
          </p:cNvGraphicFramePr>
          <p:nvPr/>
        </p:nvGraphicFramePr>
        <p:xfrm>
          <a:off x="1066800" y="1905000"/>
          <a:ext cx="7239000" cy="4038602"/>
        </p:xfrm>
        <a:graphic>
          <a:graphicData uri="http://schemas.openxmlformats.org/drawingml/2006/table">
            <a:tbl>
              <a:tblPr/>
              <a:tblGrid>
                <a:gridCol w="2362200"/>
                <a:gridCol w="48768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Messages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Cache to Memory Requests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ShReq, ExReq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Memory to Cache Requests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WbReq, InvReq, FlushReq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Cache to Memory Responses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WbRep(v), InvRep, FlushRep(v)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Memory to Cache Responses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ShRep(v), ExRep(v)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invalid state)</a:t>
            </a: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FF9B31-98F9-C24B-8634-85887AE18399}" type="slidenum">
              <a:rPr lang="en-US" smtClean="0"/>
              <a:pPr/>
              <a:t>19</a:t>
            </a:fld>
            <a:endParaRPr lang="en-US" b="0" smtClean="0">
              <a:solidFill>
                <a:srgbClr val="FBBA03"/>
              </a:solidFill>
            </a:endParaRPr>
          </a:p>
        </p:txBody>
      </p:sp>
      <p:pic>
        <p:nvPicPr>
          <p:cNvPr id="5120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79588"/>
            <a:ext cx="9753600" cy="37068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Recap: Snoopy Cache Protocols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C7FA2-1A1C-DA46-943B-D2D1FFE046F8}" type="slidenum">
              <a:rPr lang="en-US" smtClean="0"/>
              <a:pPr/>
              <a:t>2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1536700" y="2160587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990600" y="52578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 dirty="0">
                <a:latin typeface="Calibri"/>
                <a:cs typeface="Calibri"/>
              </a:rPr>
              <a:t>   Use snoopy mechanism to keep all processors’ view of memory coherent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630363" y="2262187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1536700" y="3151187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1630363" y="3252787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1536700" y="4141787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Rectangle 9"/>
          <p:cNvSpPr>
            <a:spLocks noChangeArrowheads="1"/>
          </p:cNvSpPr>
          <p:nvPr/>
        </p:nvSpPr>
        <p:spPr bwMode="auto">
          <a:xfrm>
            <a:off x="1630363" y="4243387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3</a:t>
            </a:r>
          </a:p>
        </p:txBody>
      </p:sp>
      <p:sp>
        <p:nvSpPr>
          <p:cNvPr id="18445" name="Rectangle 10"/>
          <p:cNvSpPr>
            <a:spLocks noChangeArrowheads="1"/>
          </p:cNvSpPr>
          <p:nvPr/>
        </p:nvSpPr>
        <p:spPr bwMode="auto">
          <a:xfrm>
            <a:off x="3060700" y="2160587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Rectangle 11"/>
          <p:cNvSpPr>
            <a:spLocks noChangeArrowheads="1"/>
          </p:cNvSpPr>
          <p:nvPr/>
        </p:nvSpPr>
        <p:spPr bwMode="auto">
          <a:xfrm>
            <a:off x="3003550" y="22129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8447" name="Rectangle 12"/>
          <p:cNvSpPr>
            <a:spLocks noChangeArrowheads="1"/>
          </p:cNvSpPr>
          <p:nvPr/>
        </p:nvSpPr>
        <p:spPr bwMode="auto">
          <a:xfrm>
            <a:off x="3060700" y="3151187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Rectangle 13"/>
          <p:cNvSpPr>
            <a:spLocks noChangeArrowheads="1"/>
          </p:cNvSpPr>
          <p:nvPr/>
        </p:nvSpPr>
        <p:spPr bwMode="auto">
          <a:xfrm>
            <a:off x="3060700" y="4141787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Rectangle 14"/>
          <p:cNvSpPr>
            <a:spLocks noChangeArrowheads="1"/>
          </p:cNvSpPr>
          <p:nvPr/>
        </p:nvSpPr>
        <p:spPr bwMode="auto">
          <a:xfrm>
            <a:off x="5499100" y="2008187"/>
            <a:ext cx="1574800" cy="142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Rectangle 15"/>
          <p:cNvSpPr>
            <a:spLocks noChangeArrowheads="1"/>
          </p:cNvSpPr>
          <p:nvPr/>
        </p:nvSpPr>
        <p:spPr bwMode="auto">
          <a:xfrm>
            <a:off x="5727700" y="3836987"/>
            <a:ext cx="1041400" cy="1041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Rectangle 16"/>
          <p:cNvSpPr>
            <a:spLocks noChangeArrowheads="1"/>
          </p:cNvSpPr>
          <p:nvPr/>
        </p:nvSpPr>
        <p:spPr bwMode="auto">
          <a:xfrm>
            <a:off x="5821363" y="4167187"/>
            <a:ext cx="88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DMA</a:t>
            </a:r>
          </a:p>
        </p:txBody>
      </p:sp>
      <p:sp>
        <p:nvSpPr>
          <p:cNvPr id="18452" name="Rectangle 17"/>
          <p:cNvSpPr>
            <a:spLocks noChangeArrowheads="1"/>
          </p:cNvSpPr>
          <p:nvPr/>
        </p:nvSpPr>
        <p:spPr bwMode="auto">
          <a:xfrm>
            <a:off x="5592763" y="2338387"/>
            <a:ext cx="1522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Memory</a:t>
            </a:r>
          </a:p>
        </p:txBody>
      </p:sp>
      <p:sp>
        <p:nvSpPr>
          <p:cNvPr id="18453" name="Line 18"/>
          <p:cNvSpPr>
            <a:spLocks noChangeShapeType="1"/>
          </p:cNvSpPr>
          <p:nvPr/>
        </p:nvSpPr>
        <p:spPr bwMode="auto">
          <a:xfrm>
            <a:off x="2286000" y="25288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19"/>
          <p:cNvSpPr>
            <a:spLocks noChangeShapeType="1"/>
          </p:cNvSpPr>
          <p:nvPr/>
        </p:nvSpPr>
        <p:spPr bwMode="auto">
          <a:xfrm>
            <a:off x="2286000" y="35194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Line 20"/>
          <p:cNvSpPr>
            <a:spLocks noChangeShapeType="1"/>
          </p:cNvSpPr>
          <p:nvPr/>
        </p:nvSpPr>
        <p:spPr bwMode="auto">
          <a:xfrm>
            <a:off x="2286000" y="45100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6" name="Line 21"/>
          <p:cNvSpPr>
            <a:spLocks noChangeShapeType="1"/>
          </p:cNvSpPr>
          <p:nvPr/>
        </p:nvSpPr>
        <p:spPr bwMode="auto">
          <a:xfrm>
            <a:off x="4648200" y="1690687"/>
            <a:ext cx="0" cy="33528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Line 22"/>
          <p:cNvSpPr>
            <a:spLocks noChangeShapeType="1"/>
          </p:cNvSpPr>
          <p:nvPr/>
        </p:nvSpPr>
        <p:spPr bwMode="auto">
          <a:xfrm>
            <a:off x="3886200" y="25288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8" name="Line 23"/>
          <p:cNvSpPr>
            <a:spLocks noChangeShapeType="1"/>
          </p:cNvSpPr>
          <p:nvPr/>
        </p:nvSpPr>
        <p:spPr bwMode="auto">
          <a:xfrm>
            <a:off x="3886200" y="35194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Line 24"/>
          <p:cNvSpPr>
            <a:spLocks noChangeShapeType="1"/>
          </p:cNvSpPr>
          <p:nvPr/>
        </p:nvSpPr>
        <p:spPr bwMode="auto">
          <a:xfrm>
            <a:off x="3886200" y="4510087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Line 25"/>
          <p:cNvSpPr>
            <a:spLocks noChangeShapeType="1"/>
          </p:cNvSpPr>
          <p:nvPr/>
        </p:nvSpPr>
        <p:spPr bwMode="auto">
          <a:xfrm>
            <a:off x="4648200" y="4281487"/>
            <a:ext cx="10668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Line 26"/>
          <p:cNvSpPr>
            <a:spLocks noChangeShapeType="1"/>
          </p:cNvSpPr>
          <p:nvPr/>
        </p:nvSpPr>
        <p:spPr bwMode="auto">
          <a:xfrm>
            <a:off x="4648200" y="2757487"/>
            <a:ext cx="838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Rectangle 27"/>
          <p:cNvSpPr>
            <a:spLocks noChangeArrowheads="1"/>
          </p:cNvSpPr>
          <p:nvPr/>
        </p:nvSpPr>
        <p:spPr bwMode="auto">
          <a:xfrm>
            <a:off x="4105275" y="1143000"/>
            <a:ext cx="1209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Bus</a:t>
            </a:r>
          </a:p>
        </p:txBody>
      </p:sp>
      <p:sp>
        <p:nvSpPr>
          <p:cNvPr id="18463" name="Rectangle 28"/>
          <p:cNvSpPr>
            <a:spLocks noChangeArrowheads="1"/>
          </p:cNvSpPr>
          <p:nvPr/>
        </p:nvSpPr>
        <p:spPr bwMode="auto">
          <a:xfrm>
            <a:off x="2994025" y="32035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8464" name="Rectangle 29"/>
          <p:cNvSpPr>
            <a:spLocks noChangeArrowheads="1"/>
          </p:cNvSpPr>
          <p:nvPr/>
        </p:nvSpPr>
        <p:spPr bwMode="auto">
          <a:xfrm>
            <a:off x="2987675" y="4195762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8465" name="Line 30"/>
          <p:cNvSpPr>
            <a:spLocks noChangeShapeType="1"/>
          </p:cNvSpPr>
          <p:nvPr/>
        </p:nvSpPr>
        <p:spPr bwMode="auto">
          <a:xfrm>
            <a:off x="6781800" y="4357687"/>
            <a:ext cx="457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6" name="Rectangle 31"/>
          <p:cNvSpPr>
            <a:spLocks noChangeArrowheads="1"/>
          </p:cNvSpPr>
          <p:nvPr/>
        </p:nvSpPr>
        <p:spPr bwMode="auto">
          <a:xfrm>
            <a:off x="7134225" y="4222750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DISKS</a:t>
            </a:r>
          </a:p>
        </p:txBody>
      </p:sp>
      <p:sp>
        <p:nvSpPr>
          <p:cNvPr id="18467" name="Oval 32"/>
          <p:cNvSpPr>
            <a:spLocks noChangeArrowheads="1"/>
          </p:cNvSpPr>
          <p:nvPr/>
        </p:nvSpPr>
        <p:spPr bwMode="auto">
          <a:xfrm>
            <a:off x="7251700" y="4675187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8" name="Oval 33"/>
          <p:cNvSpPr>
            <a:spLocks noChangeArrowheads="1"/>
          </p:cNvSpPr>
          <p:nvPr/>
        </p:nvSpPr>
        <p:spPr bwMode="auto">
          <a:xfrm>
            <a:off x="7251700" y="3836987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9" name="Line 34"/>
          <p:cNvSpPr>
            <a:spLocks noChangeShapeType="1"/>
          </p:cNvSpPr>
          <p:nvPr/>
        </p:nvSpPr>
        <p:spPr bwMode="auto">
          <a:xfrm>
            <a:off x="7239000" y="3976687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0" name="Line 35"/>
          <p:cNvSpPr>
            <a:spLocks noChangeShapeType="1"/>
          </p:cNvSpPr>
          <p:nvPr/>
        </p:nvSpPr>
        <p:spPr bwMode="auto">
          <a:xfrm>
            <a:off x="8153400" y="3976687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shared state)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5FDA83-ED11-E745-95F0-710E7ECE96BE}" type="slidenum">
              <a:rPr lang="en-US" smtClean="0"/>
              <a:pPr/>
              <a:t>20</a:t>
            </a:fld>
            <a:endParaRPr lang="en-US" b="0" smtClean="0">
              <a:solidFill>
                <a:srgbClr val="FBBA03"/>
              </a:solidFill>
            </a:endParaRPr>
          </a:p>
        </p:txBody>
      </p:sp>
      <p:pic>
        <p:nvPicPr>
          <p:cNvPr id="532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1388"/>
            <a:ext cx="9829800" cy="30464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325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25" y="1600200"/>
            <a:ext cx="7300913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State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exclusive state)</a:t>
            </a: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798556-4CAD-2844-9B6E-405086A0E804}" type="slidenum">
              <a:rPr lang="en-US" smtClean="0"/>
              <a:pPr/>
              <a:t>21</a:t>
            </a:fld>
            <a:endParaRPr lang="en-US" b="0" smtClean="0">
              <a:solidFill>
                <a:srgbClr val="FBBA03"/>
              </a:solidFill>
            </a:endParaRPr>
          </a:p>
        </p:txBody>
      </p:sp>
      <p:pic>
        <p:nvPicPr>
          <p:cNvPr id="5530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270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530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0"/>
            <a:ext cx="7543800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Cache Transitions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(from pending)</a:t>
            </a: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EAA17A-6E57-7048-87F4-95A52D6B9842}" type="slidenum">
              <a:rPr lang="en-US" smtClean="0"/>
              <a:pPr/>
              <a:t>22</a:t>
            </a:fld>
            <a:endParaRPr lang="en-US" b="0" smtClean="0">
              <a:solidFill>
                <a:srgbClr val="FBBA03"/>
              </a:solidFill>
            </a:endParaRPr>
          </a:p>
        </p:txBody>
      </p:sp>
      <p:pic>
        <p:nvPicPr>
          <p:cNvPr id="5735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9144000" cy="2895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0"/>
            <a:ext cx="7924800" cy="64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0BD233-7F0E-F547-A199-3F166ABE6FA8}" type="slidenum">
              <a:rPr lang="en-US" smtClean="0"/>
              <a:pPr/>
              <a:t>23</a:t>
            </a:fld>
            <a:endParaRPr lang="en-US" b="0" smtClean="0">
              <a:solidFill>
                <a:srgbClr val="FBBA03"/>
              </a:solidFill>
            </a:endParaRPr>
          </a:p>
        </p:txBody>
      </p:sp>
      <p:pic>
        <p:nvPicPr>
          <p:cNvPr id="5939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9126538" cy="3505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2979738" y="5881688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012E4-8F4E-5546-88A8-B0B9AC983BD7}" type="slidenum">
              <a:rPr lang="en-US" smtClean="0"/>
              <a:pPr/>
              <a:t>24</a:t>
            </a:fld>
            <a:endParaRPr lang="en-US" b="0" smtClean="0">
              <a:solidFill>
                <a:srgbClr val="FBBA03"/>
              </a:solidFill>
            </a:endParaRPr>
          </a:p>
        </p:txBody>
      </p:sp>
      <p:pic>
        <p:nvPicPr>
          <p:cNvPr id="6144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04975"/>
            <a:ext cx="9383713" cy="355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614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73175"/>
            <a:ext cx="939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1448" name="Text Box 6"/>
          <p:cNvSpPr txBox="1">
            <a:spLocks noChangeArrowheads="1"/>
          </p:cNvSpPr>
          <p:nvPr/>
        </p:nvSpPr>
        <p:spPr bwMode="auto">
          <a:xfrm>
            <a:off x="2979738" y="5881688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162228-9DF5-3D41-AF6E-BD45980E6BE4}" type="slidenum">
              <a:rPr lang="en-US" smtClean="0"/>
              <a:pPr/>
              <a:t>25</a:t>
            </a:fld>
            <a:endParaRPr lang="en-US" b="0" smtClean="0">
              <a:solidFill>
                <a:srgbClr val="FBBA03"/>
              </a:solidFill>
            </a:endParaRPr>
          </a:p>
        </p:txBody>
      </p:sp>
      <p:pic>
        <p:nvPicPr>
          <p:cNvPr id="6349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73175"/>
            <a:ext cx="9544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3244850" y="5680075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  <p:pic>
        <p:nvPicPr>
          <p:cNvPr id="6349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09738"/>
            <a:ext cx="9540875" cy="2978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Home Directory State Transitions</a:t>
            </a:r>
          </a:p>
        </p:txBody>
      </p:sp>
      <p:sp>
        <p:nvSpPr>
          <p:cNvPr id="655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11D05-69A8-E345-B2C8-528487FD77AF}" type="slidenum">
              <a:rPr lang="en-US" smtClean="0"/>
              <a:pPr/>
              <a:t>26</a:t>
            </a:fld>
            <a:endParaRPr lang="en-US" b="0" smtClean="0">
              <a:solidFill>
                <a:srgbClr val="FBBA03"/>
              </a:solidFill>
            </a:endParaRPr>
          </a:p>
        </p:txBody>
      </p:sp>
      <p:pic>
        <p:nvPicPr>
          <p:cNvPr id="655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73175"/>
            <a:ext cx="10433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3244850" y="5680075"/>
            <a:ext cx="26003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/>
              <a:t>Messages sent from site </a:t>
            </a:r>
            <a:r>
              <a:rPr lang="en-US" i="1"/>
              <a:t>id</a:t>
            </a:r>
          </a:p>
        </p:txBody>
      </p:sp>
      <p:pic>
        <p:nvPicPr>
          <p:cNvPr id="6554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00213"/>
            <a:ext cx="10433050" cy="2755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Acknowledgements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>
                <a:ea typeface="ＭＳ Ｐゴシック" charset="-128"/>
                <a:cs typeface="ＭＳ Ｐゴシック" charset="-128"/>
              </a:rPr>
              <a:t>MIT material derived from course 6.823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UCB material derived from course CS252</a:t>
            </a: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C7DFD-782B-1545-826C-B66FD3F0D35F}" type="slidenum">
              <a:rPr lang="en-US" smtClean="0"/>
              <a:pPr/>
              <a:t>27</a:t>
            </a:fld>
            <a:endParaRPr lang="en-US" b="0" smtClean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292975" cy="736600"/>
          </a:xfrm>
        </p:spPr>
        <p:txBody>
          <a:bodyPr/>
          <a:lstStyle/>
          <a:p>
            <a:r>
              <a:rPr lang="en-US" sz="2800" dirty="0" smtClean="0"/>
              <a:t>Recap: MESI</a:t>
            </a:r>
            <a:r>
              <a:rPr lang="en-US" sz="2800" dirty="0"/>
              <a:t>: An Enhanced MSI protocol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000" dirty="0"/>
              <a:t>increased performance for private data</a:t>
            </a:r>
            <a:endParaRPr lang="en-US" sz="2800" dirty="0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DC0-8534-3640-B1D2-DF85C3420C2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</a:t>
              </a:r>
              <a:r>
                <a:rPr lang="en-US" sz="2000" dirty="0" smtClean="0">
                  <a:latin typeface="Verdana" charset="0"/>
                </a:rPr>
                <a:t>Exclusive but </a:t>
              </a:r>
              <a:r>
                <a:rPr lang="en-US" sz="2000" dirty="0">
                  <a:latin typeface="Verdana" charset="0"/>
                </a:rPr>
                <a:t>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reads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3657600" y="3429000"/>
            <a:ext cx="2590801" cy="1822451"/>
            <a:chOff x="38" y="2352"/>
            <a:chExt cx="1632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26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</a:t>
              </a:r>
              <a:r>
                <a:rPr lang="en-US" dirty="0" smtClean="0">
                  <a:latin typeface="Verdana" charset="0"/>
                </a:rPr>
                <a:t>processor intent to write, P1 writes back</a:t>
              </a:r>
              <a:endParaRPr lang="en-US" dirty="0"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543800" cy="7366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Performance of Symmetric Shared-Memory Multiprocessors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Cache performance is combination of:</a:t>
            </a:r>
          </a:p>
          <a:p>
            <a:pPr marL="457200" indent="-457200">
              <a:buFontTx/>
              <a:buAutoNum type="arabicPeriod"/>
            </a:pPr>
            <a:r>
              <a:rPr lang="en-US" sz="2800" dirty="0" err="1">
                <a:ea typeface="ＭＳ Ｐゴシック" charset="-128"/>
                <a:cs typeface="ＭＳ Ｐゴシック" charset="-128"/>
              </a:rPr>
              <a:t>Uniprocessor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 cache miss traffic</a:t>
            </a:r>
          </a:p>
          <a:p>
            <a:pPr marL="457200" indent="-457200">
              <a:buFontTx/>
              <a:buAutoNum type="arabicPeriod"/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Traffic caused by communication </a:t>
            </a:r>
          </a:p>
          <a:p>
            <a:pPr marL="800100" lvl="1" indent="-342900"/>
            <a:r>
              <a:rPr lang="en-US" sz="2000" dirty="0"/>
              <a:t>Results in invalidations and subsequent cache misses</a:t>
            </a:r>
            <a:endParaRPr lang="en-US" sz="2000" dirty="0" smtClean="0"/>
          </a:p>
          <a:p>
            <a:pPr marL="457200" indent="-457200"/>
            <a:r>
              <a:rPr lang="en-US" sz="2800" i="1" dirty="0" smtClean="0">
                <a:solidFill>
                  <a:srgbClr val="0332B7"/>
                </a:solidFill>
                <a:ea typeface="ＭＳ Ｐゴシック" charset="-128"/>
                <a:cs typeface="ＭＳ Ｐゴシック" charset="-128"/>
              </a:rPr>
              <a:t>Coherence misses</a:t>
            </a:r>
            <a:endParaRPr lang="en-US" sz="2800" dirty="0" smtClean="0">
              <a:solidFill>
                <a:srgbClr val="0332B7"/>
              </a:solidFill>
              <a:ea typeface="ＭＳ Ｐゴシック" charset="-128"/>
              <a:cs typeface="ＭＳ Ｐゴシック" charset="-128"/>
            </a:endParaRPr>
          </a:p>
          <a:p>
            <a:pPr marL="800100" lvl="1" indent="-342900"/>
            <a:r>
              <a:rPr lang="en-US" sz="2000" dirty="0" smtClean="0"/>
              <a:t>Sometimes called a </a:t>
            </a:r>
            <a:r>
              <a:rPr lang="en-US" sz="2000" i="1" dirty="0" smtClean="0"/>
              <a:t>Communication</a:t>
            </a:r>
            <a:r>
              <a:rPr lang="en-US" sz="2000" dirty="0" smtClean="0"/>
              <a:t> miss</a:t>
            </a:r>
          </a:p>
          <a:p>
            <a:pPr marL="800100" lvl="1" indent="-342900"/>
            <a:r>
              <a:rPr lang="en-US" sz="2000" dirty="0" smtClean="0">
                <a:ea typeface="ＭＳ Ｐゴシック" charset="-128"/>
                <a:cs typeface="ＭＳ Ｐゴシック" charset="-128"/>
              </a:rPr>
              <a:t>4</a:t>
            </a:r>
            <a:r>
              <a:rPr lang="en-US" sz="2000" baseline="30000" dirty="0" smtClean="0">
                <a:ea typeface="ＭＳ Ｐゴシック" charset="-128"/>
                <a:cs typeface="ＭＳ Ｐゴシック" charset="-128"/>
              </a:rPr>
              <a:t>th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2000" i="1" dirty="0" smtClean="0">
                <a:ea typeface="ＭＳ Ｐゴシック" charset="-128"/>
                <a:cs typeface="ＭＳ Ｐゴシック" charset="-128"/>
              </a:rPr>
              <a:t>C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of cache misses along with</a:t>
            </a:r>
            <a:r>
              <a:rPr lang="en-US" sz="2000" dirty="0" smtClean="0"/>
              <a:t> </a:t>
            </a:r>
            <a:r>
              <a:rPr lang="en-US" sz="2000" i="1" dirty="0"/>
              <a:t>C</a:t>
            </a:r>
            <a:r>
              <a:rPr lang="en-US" sz="2000" dirty="0"/>
              <a:t>ompulsory, </a:t>
            </a:r>
            <a:r>
              <a:rPr lang="en-US" sz="2000" i="1" dirty="0"/>
              <a:t>C</a:t>
            </a:r>
            <a:r>
              <a:rPr lang="en-US" sz="2000" dirty="0"/>
              <a:t>apacity,</a:t>
            </a:r>
            <a:r>
              <a:rPr lang="en-US" sz="2000" dirty="0" smtClean="0"/>
              <a:t> &amp; </a:t>
            </a:r>
            <a:r>
              <a:rPr lang="en-US" sz="2000" i="1" dirty="0" smtClean="0"/>
              <a:t>C</a:t>
            </a:r>
            <a:r>
              <a:rPr lang="en-US" sz="2000" dirty="0" smtClean="0"/>
              <a:t>onflict.</a:t>
            </a:r>
            <a:endParaRPr lang="en-US" sz="20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655E1-0784-1046-B36D-18C27B7D1076}" type="slidenum">
              <a:rPr lang="en-US" smtClean="0"/>
              <a:pPr/>
              <a:t>4</a:t>
            </a:fld>
            <a:endParaRPr lang="en-US" b="0" smtClean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Coherency Misses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>
                <a:solidFill>
                  <a:srgbClr val="114FFB"/>
                </a:solidFill>
                <a:ea typeface="ＭＳ Ｐゴシック" charset="-128"/>
                <a:cs typeface="ＭＳ Ｐゴシック" charset="-128"/>
              </a:rPr>
              <a:t>True sharing misses</a:t>
            </a:r>
            <a:r>
              <a:rPr lang="en-US" dirty="0">
                <a:ea typeface="ＭＳ Ｐゴシック" charset="-128"/>
                <a:cs typeface="ＭＳ Ｐゴシック" charset="-128"/>
              </a:rPr>
              <a:t> arise from the communication of data through the cache coherence mechanism</a:t>
            </a:r>
          </a:p>
          <a:p>
            <a:pPr marL="800100" lvl="1" indent="-342900">
              <a:buFontTx/>
              <a:buChar char="•"/>
            </a:pPr>
            <a:r>
              <a:rPr lang="en-US" dirty="0"/>
              <a:t>Invalidates due to 1</a:t>
            </a:r>
            <a:r>
              <a:rPr lang="en-US" baseline="30000" dirty="0"/>
              <a:t>st</a:t>
            </a:r>
            <a:r>
              <a:rPr lang="en-US" dirty="0"/>
              <a:t> write to shared </a:t>
            </a:r>
            <a:r>
              <a:rPr lang="en-US" dirty="0" smtClean="0"/>
              <a:t>line</a:t>
            </a:r>
            <a:endParaRPr lang="en-US" dirty="0"/>
          </a:p>
          <a:p>
            <a:pPr marL="800100" lvl="1" indent="-342900">
              <a:buFontTx/>
              <a:buChar char="•"/>
            </a:pPr>
            <a:r>
              <a:rPr lang="en-US" dirty="0"/>
              <a:t>Reads by another CPU of modified </a:t>
            </a:r>
            <a:r>
              <a:rPr lang="en-US" dirty="0" smtClean="0"/>
              <a:t>line in </a:t>
            </a:r>
            <a:r>
              <a:rPr lang="en-US" dirty="0"/>
              <a:t>different cache</a:t>
            </a:r>
          </a:p>
          <a:p>
            <a:pPr marL="800100" lvl="1" indent="-342900">
              <a:buFontTx/>
              <a:buChar char="•"/>
            </a:pPr>
            <a:r>
              <a:rPr lang="en-US" dirty="0"/>
              <a:t>Miss would still occur if </a:t>
            </a:r>
            <a:r>
              <a:rPr lang="en-US" dirty="0" smtClean="0"/>
              <a:t>line size </a:t>
            </a:r>
            <a:r>
              <a:rPr lang="en-US" dirty="0"/>
              <a:t>were 1 word</a:t>
            </a:r>
          </a:p>
          <a:p>
            <a:pPr marL="457200" indent="-457200">
              <a:buFontTx/>
              <a:buAutoNum type="arabicPeriod"/>
            </a:pPr>
            <a:r>
              <a:rPr lang="en-US" dirty="0">
                <a:solidFill>
                  <a:srgbClr val="114FFB"/>
                </a:solidFill>
                <a:ea typeface="ＭＳ Ｐゴシック" charset="-128"/>
                <a:cs typeface="ＭＳ Ｐゴシック" charset="-128"/>
              </a:rPr>
              <a:t>False sharing misses</a:t>
            </a:r>
            <a:r>
              <a:rPr lang="en-US" dirty="0">
                <a:ea typeface="ＭＳ Ｐゴシック" charset="-128"/>
                <a:cs typeface="ＭＳ Ｐゴシック" charset="-128"/>
              </a:rPr>
              <a:t> when a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line is </a:t>
            </a:r>
            <a:r>
              <a:rPr lang="en-US" dirty="0">
                <a:ea typeface="ＭＳ Ｐゴシック" charset="-128"/>
                <a:cs typeface="ＭＳ Ｐゴシック" charset="-128"/>
              </a:rPr>
              <a:t>invalidated because some word in 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line, </a:t>
            </a:r>
            <a:r>
              <a:rPr lang="en-US" dirty="0">
                <a:ea typeface="ＭＳ Ｐゴシック" charset="-128"/>
                <a:cs typeface="ＭＳ Ｐゴシック" charset="-128"/>
              </a:rPr>
              <a:t>other than the one being read, is written into</a:t>
            </a:r>
          </a:p>
          <a:p>
            <a:pPr marL="800100" lvl="1" indent="-342900">
              <a:buFontTx/>
              <a:buChar char="•"/>
            </a:pPr>
            <a:r>
              <a:rPr lang="en-US" dirty="0"/>
              <a:t>Invalidation does not cause a new value to be communicated, but only causes an extra cache miss</a:t>
            </a:r>
          </a:p>
          <a:p>
            <a:pPr marL="800100" lvl="1" indent="-342900">
              <a:buFontTx/>
              <a:buChar char="•"/>
            </a:pPr>
            <a:r>
              <a:rPr lang="en-US" dirty="0" smtClean="0"/>
              <a:t>Line is </a:t>
            </a:r>
            <a:r>
              <a:rPr lang="en-US" dirty="0"/>
              <a:t>shared, but no word in </a:t>
            </a:r>
            <a:r>
              <a:rPr lang="en-US" dirty="0" smtClean="0"/>
              <a:t>line is </a:t>
            </a:r>
            <a:r>
              <a:rPr lang="en-US" dirty="0"/>
              <a:t>actually shared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ym typeface="Symbol" charset="2"/>
              </a:rPr>
              <a:t></a:t>
            </a:r>
            <a:r>
              <a:rPr lang="en-US" dirty="0"/>
              <a:t> miss would not occur if </a:t>
            </a:r>
            <a:r>
              <a:rPr lang="en-US" dirty="0" smtClean="0"/>
              <a:t>line size </a:t>
            </a:r>
            <a:r>
              <a:rPr lang="en-US" dirty="0"/>
              <a:t>were 1 word</a:t>
            </a:r>
          </a:p>
          <a:p>
            <a:pPr marL="800100" lvl="1" indent="-342900">
              <a:buFontTx/>
              <a:buChar char="•"/>
            </a:pPr>
            <a:endParaRPr lang="en-US" dirty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B94DCD-8B30-444E-96E7-CCD59BC6B858}" type="slidenum">
              <a:rPr lang="en-US" smtClean="0"/>
              <a:pPr/>
              <a:t>5</a:t>
            </a:fld>
            <a:endParaRPr lang="en-US" b="0" smtClean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Example: True v. False Sharing v. Hit?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B5C0D2-CD3D-314C-8F22-E87BE5BE5F8B}" type="slidenum">
              <a:rPr lang="en-US" smtClean="0"/>
              <a:pPr/>
              <a:t>6</a:t>
            </a:fld>
            <a:endParaRPr lang="en-US" b="0" smtClean="0">
              <a:solidFill>
                <a:srgbClr val="FBBA03"/>
              </a:solidFill>
            </a:endParaRPr>
          </a:p>
        </p:txBody>
      </p:sp>
      <p:graphicFrame>
        <p:nvGraphicFramePr>
          <p:cNvPr id="1612803" name="Group 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787528587"/>
              </p:ext>
            </p:extLst>
          </p:nvPr>
        </p:nvGraphicFramePr>
        <p:xfrm>
          <a:off x="347252" y="2438400"/>
          <a:ext cx="8534400" cy="3276600"/>
        </p:xfrm>
        <a:graphic>
          <a:graphicData uri="http://schemas.openxmlformats.org/drawingml/2006/table">
            <a:tbl>
              <a:tblPr/>
              <a:tblGrid>
                <a:gridCol w="914400"/>
                <a:gridCol w="1524000"/>
                <a:gridCol w="1524000"/>
                <a:gridCol w="45720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Time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True, False, Hit? Why?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7" name="Text Box 40"/>
          <p:cNvSpPr txBox="1">
            <a:spLocks noChangeArrowheads="1"/>
          </p:cNvSpPr>
          <p:nvPr/>
        </p:nvSpPr>
        <p:spPr bwMode="auto">
          <a:xfrm>
            <a:off x="609600" y="1066800"/>
            <a:ext cx="68580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 Assume x1 and x2 in same cache </a:t>
            </a:r>
            <a:r>
              <a:rPr lang="en-US" sz="2800" dirty="0" smtClean="0">
                <a:latin typeface="Calibri"/>
                <a:cs typeface="Calibri"/>
              </a:rPr>
              <a:t>line. </a:t>
            </a:r>
            <a:r>
              <a:rPr lang="en-US" sz="2800" dirty="0">
                <a:latin typeface="Calibri"/>
                <a:cs typeface="Calibri"/>
              </a:rPr>
              <a:t/>
            </a:r>
            <a:br>
              <a:rPr lang="en-US" sz="2800" dirty="0">
                <a:latin typeface="Calibri"/>
                <a:cs typeface="Calibri"/>
              </a:rPr>
            </a:br>
            <a:r>
              <a:rPr lang="en-US" sz="2800" dirty="0">
                <a:latin typeface="Calibri"/>
                <a:cs typeface="Calibri"/>
              </a:rPr>
              <a:t>  P1 and P2 both read x1 and x2 before.</a:t>
            </a:r>
          </a:p>
        </p:txBody>
      </p:sp>
      <p:sp>
        <p:nvSpPr>
          <p:cNvPr id="26668" name="Text Box 41"/>
          <p:cNvSpPr txBox="1">
            <a:spLocks noChangeArrowheads="1"/>
          </p:cNvSpPr>
          <p:nvPr/>
        </p:nvSpPr>
        <p:spPr bwMode="auto">
          <a:xfrm>
            <a:off x="4355690" y="2971800"/>
            <a:ext cx="451580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 dirty="0">
                <a:solidFill>
                  <a:schemeClr val="accent2"/>
                </a:solidFill>
                <a:latin typeface="Calibri"/>
                <a:cs typeface="Calibri"/>
              </a:rPr>
              <a:t>True miss; invalidate x1 in P2</a:t>
            </a:r>
          </a:p>
        </p:txBody>
      </p:sp>
      <p:sp>
        <p:nvSpPr>
          <p:cNvPr id="26669" name="Text Box 42"/>
          <p:cNvSpPr txBox="1">
            <a:spLocks noChangeArrowheads="1"/>
          </p:cNvSpPr>
          <p:nvPr/>
        </p:nvSpPr>
        <p:spPr bwMode="auto">
          <a:xfrm>
            <a:off x="4309652" y="3505200"/>
            <a:ext cx="460574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alibri"/>
                <a:cs typeface="Calibri"/>
              </a:rPr>
              <a:t>False miss; x1 irrelevant to P2</a:t>
            </a:r>
          </a:p>
        </p:txBody>
      </p:sp>
      <p:sp>
        <p:nvSpPr>
          <p:cNvPr id="26670" name="Text Box 43"/>
          <p:cNvSpPr txBox="1">
            <a:spLocks noChangeArrowheads="1"/>
          </p:cNvSpPr>
          <p:nvPr/>
        </p:nvSpPr>
        <p:spPr bwMode="auto">
          <a:xfrm>
            <a:off x="4309652" y="4038600"/>
            <a:ext cx="460574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alibri"/>
                <a:cs typeface="Calibri"/>
              </a:rPr>
              <a:t>False miss; x1 irrelevant to P2</a:t>
            </a:r>
          </a:p>
        </p:txBody>
      </p:sp>
      <p:sp>
        <p:nvSpPr>
          <p:cNvPr id="26671" name="Text Box 44"/>
          <p:cNvSpPr txBox="1">
            <a:spLocks noChangeArrowheads="1"/>
          </p:cNvSpPr>
          <p:nvPr/>
        </p:nvSpPr>
        <p:spPr bwMode="auto">
          <a:xfrm>
            <a:off x="4309652" y="4572000"/>
            <a:ext cx="42387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 dirty="0" smtClean="0">
                <a:solidFill>
                  <a:srgbClr val="008000"/>
                </a:solidFill>
                <a:latin typeface="Calibri"/>
                <a:cs typeface="Calibri"/>
              </a:rPr>
              <a:t>True miss</a:t>
            </a:r>
            <a:r>
              <a:rPr lang="en-US" sz="2800" b="1" dirty="0">
                <a:solidFill>
                  <a:srgbClr val="008000"/>
                </a:solidFill>
                <a:latin typeface="Calibri"/>
                <a:cs typeface="Calibri"/>
              </a:rPr>
              <a:t>; </a:t>
            </a:r>
            <a:r>
              <a:rPr lang="en-US" sz="2800" b="1" dirty="0" smtClean="0">
                <a:solidFill>
                  <a:srgbClr val="008000"/>
                </a:solidFill>
                <a:latin typeface="Calibri"/>
                <a:cs typeface="Calibri"/>
              </a:rPr>
              <a:t>x2 not writeable</a:t>
            </a:r>
            <a:endParaRPr lang="en-US" sz="2800" b="1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26672" name="Text Box 45"/>
          <p:cNvSpPr txBox="1">
            <a:spLocks noChangeArrowheads="1"/>
          </p:cNvSpPr>
          <p:nvPr/>
        </p:nvSpPr>
        <p:spPr bwMode="auto">
          <a:xfrm>
            <a:off x="4309652" y="5181600"/>
            <a:ext cx="451580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b="1" dirty="0">
                <a:solidFill>
                  <a:schemeClr val="accent2"/>
                </a:solidFill>
                <a:latin typeface="Calibri"/>
                <a:cs typeface="Calibri"/>
              </a:rPr>
              <a:t>True miss; invalidate x2 in P1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8" grpId="0"/>
      <p:bldP spid="26669" grpId="0"/>
      <p:bldP spid="26670" grpId="0"/>
      <p:bldP spid="26671" grpId="0"/>
      <p:bldP spid="266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8588"/>
            <a:ext cx="8153400" cy="1143000"/>
          </a:xfrm>
        </p:spPr>
        <p:txBody>
          <a:bodyPr/>
          <a:lstStyle/>
          <a:p>
            <a:r>
              <a:rPr lang="en-US" sz="2800">
                <a:ea typeface="ＭＳ Ｐゴシック" charset="-128"/>
                <a:cs typeface="ＭＳ Ｐゴシック" charset="-128"/>
              </a:rPr>
              <a:t>MP Performance 4 Processor 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Commercial Workload: OLTP, Decision Support (Database), Search Engine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ED5C06-E9A3-654D-A43E-668FAEF233E7}" type="slidenum">
              <a:rPr lang="en-US" smtClean="0"/>
              <a:pPr/>
              <a:t>7</a:t>
            </a:fld>
            <a:endParaRPr lang="en-US" b="0" smtClean="0">
              <a:solidFill>
                <a:srgbClr val="FBBA03"/>
              </a:solidFill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909274"/>
              </p:ext>
            </p:extLst>
          </p:nvPr>
        </p:nvGraphicFramePr>
        <p:xfrm>
          <a:off x="2514600" y="1271587"/>
          <a:ext cx="7848600" cy="5366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Worksheet" r:id="rId5" imgW="8674100" imgH="5930900" progId="Excel.Sheet.8">
                  <p:embed/>
                </p:oleObj>
              </mc:Choice>
              <mc:Fallback>
                <p:oleObj name="Worksheet" r:id="rId5" imgW="8674100" imgH="59309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71587"/>
                        <a:ext cx="7848600" cy="5366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17525" y="1838325"/>
            <a:ext cx="1841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1400" b="1"/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0" y="1447800"/>
            <a:ext cx="2835275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Uniprocessor</a:t>
            </a:r>
            <a:r>
              <a:rPr lang="en-US" sz="2400" dirty="0" smtClean="0">
                <a:latin typeface="Calibri"/>
                <a:cs typeface="Calibri"/>
              </a:rPr>
              <a:t> cache misses</a:t>
            </a:r>
            <a:br>
              <a:rPr lang="en-US" sz="24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improve with</a:t>
            </a:r>
            <a:br>
              <a:rPr lang="en-US" sz="24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cache size increase </a:t>
            </a:r>
            <a:r>
              <a:rPr lang="en-US" sz="2000" dirty="0" smtClean="0">
                <a:latin typeface="Calibri"/>
                <a:cs typeface="Calibri"/>
              </a:rPr>
              <a:t>(Instruction, Capacity/Conflict, Compulsory)</a:t>
            </a:r>
            <a:r>
              <a:rPr lang="en-US" dirty="0" smtClean="0">
                <a:latin typeface="Calibri"/>
                <a:cs typeface="Calibri"/>
              </a:rPr>
              <a:t> </a:t>
            </a:r>
          </a:p>
          <a:p>
            <a:pPr algn="l">
              <a:spcBef>
                <a:spcPct val="0"/>
              </a:spcBef>
              <a:buFontTx/>
              <a:buChar char="•"/>
            </a:pPr>
            <a:endParaRPr lang="en-US" sz="2400" dirty="0" smtClean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True sharing and false sharing unchanged going from 1 MB to 8 MB </a:t>
            </a:r>
            <a:r>
              <a:rPr lang="en-US" sz="2000" dirty="0">
                <a:latin typeface="Calibri"/>
                <a:cs typeface="Calibri"/>
              </a:rPr>
              <a:t>(L3 cache)</a:t>
            </a:r>
            <a:br>
              <a:rPr lang="en-US" sz="2000" dirty="0">
                <a:latin typeface="Calibri"/>
                <a:cs typeface="Calibri"/>
              </a:rPr>
            </a:br>
            <a:endParaRPr lang="en-US" sz="2000" dirty="0" smtClean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73975" cy="736600"/>
          </a:xfrm>
        </p:spPr>
        <p:txBody>
          <a:bodyPr/>
          <a:lstStyle/>
          <a:p>
            <a:r>
              <a:rPr lang="en-US" sz="2800" dirty="0">
                <a:ea typeface="ＭＳ Ｐゴシック" charset="-128"/>
                <a:cs typeface="ＭＳ Ｐゴシック" charset="-128"/>
              </a:rPr>
              <a:t>MP Performance 2MB Cache </a:t>
            </a:r>
            <a:br>
              <a:rPr lang="en-US" sz="2800" dirty="0">
                <a:ea typeface="ＭＳ Ｐゴシック" charset="-128"/>
                <a:cs typeface="ＭＳ Ｐゴシック" charset="-128"/>
              </a:rPr>
            </a:br>
            <a:r>
              <a:rPr lang="en-US" sz="2800" dirty="0">
                <a:ea typeface="ＭＳ Ｐゴシック" charset="-128"/>
                <a:cs typeface="ＭＳ Ｐゴシック" charset="-128"/>
              </a:rPr>
              <a:t>Commercial Workload: OLTP, Decision Support (Database), Search Engine</a:t>
            </a:r>
          </a:p>
        </p:txBody>
      </p:sp>
      <p:graphicFrame>
        <p:nvGraphicFramePr>
          <p:cNvPr id="3072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03476"/>
              </p:ext>
            </p:extLst>
          </p:nvPr>
        </p:nvGraphicFramePr>
        <p:xfrm>
          <a:off x="2667000" y="1219200"/>
          <a:ext cx="7391400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Worksheet" r:id="rId5" imgW="8674100" imgH="5930900" progId="Excel.Sheet.8">
                  <p:embed/>
                </p:oleObj>
              </mc:Choice>
              <mc:Fallback>
                <p:oleObj name="Worksheet" r:id="rId5" imgW="8674100" imgH="59309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19200"/>
                        <a:ext cx="7391400" cy="505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04BEE5-6E72-DE4E-9BC6-55B373B537C0}" type="slidenum">
              <a:rPr lang="en-US" smtClean="0"/>
              <a:pPr/>
              <a:t>8</a:t>
            </a:fld>
            <a:endParaRPr lang="en-US" b="0" smtClean="0">
              <a:solidFill>
                <a:srgbClr val="FBBA03"/>
              </a:solidFill>
            </a:endParaRPr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517525" y="1709738"/>
            <a:ext cx="1841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1400" b="1"/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0" y="1447800"/>
            <a:ext cx="26670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 True sharing,</a:t>
            </a:r>
            <a:br>
              <a:rPr lang="en-US" sz="2800" dirty="0">
                <a:latin typeface="Calibri"/>
                <a:cs typeface="Calibri"/>
              </a:rPr>
            </a:br>
            <a:r>
              <a:rPr lang="en-US" sz="2800" dirty="0">
                <a:latin typeface="Calibri"/>
                <a:cs typeface="Calibri"/>
              </a:rPr>
              <a:t>false sharing increase going from 1 to 8 CPUs</a:t>
            </a:r>
            <a:endParaRPr lang="en-US" sz="32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Scaling Snoopy/Broadcast Coherence</a:t>
            </a:r>
            <a:endParaRPr lang="en-US" dirty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05800" cy="5054600"/>
          </a:xfrm>
        </p:spPr>
        <p:txBody>
          <a:bodyPr/>
          <a:lstStyle/>
          <a:p>
            <a:r>
              <a:rPr lang="en-US" dirty="0" smtClean="0"/>
              <a:t>When any processor gets a miss, must probe every other cache</a:t>
            </a:r>
          </a:p>
          <a:p>
            <a:r>
              <a:rPr lang="en-US" dirty="0" smtClean="0"/>
              <a:t>Scaling up to more processors limited by:</a:t>
            </a:r>
          </a:p>
          <a:p>
            <a:pPr lvl="1"/>
            <a:r>
              <a:rPr lang="en-US" dirty="0" smtClean="0"/>
              <a:t>Communication bandwidth over bus</a:t>
            </a:r>
          </a:p>
          <a:p>
            <a:pPr lvl="1"/>
            <a:r>
              <a:rPr lang="en-US" dirty="0" smtClean="0"/>
              <a:t>Snoop bandwidth into tags</a:t>
            </a:r>
          </a:p>
          <a:p>
            <a:r>
              <a:rPr lang="en-US" dirty="0" smtClean="0"/>
              <a:t>Can improve bandwidth by using multiple interleaved buses with interleaved tag banks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, two bits of address pick which of four buses and four tag banks to use – (e.g., bits 7:6 of address pick bus/tag bank, bits 5:0 pick byte in 64-byte line)</a:t>
            </a:r>
          </a:p>
          <a:p>
            <a:r>
              <a:rPr lang="en-US" dirty="0" smtClean="0"/>
              <a:t>Buses don’t scale to large number of connections, so can use point-to-point network for larger number of nodes, but then limited by tag bandwidth when broadcasting snoop requests.</a:t>
            </a:r>
          </a:p>
          <a:p>
            <a:r>
              <a:rPr lang="en-US" dirty="0" smtClean="0"/>
              <a:t>Insight: Most snoops fail to find a match!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4CC4-1A31-7142-A572-CECD5A6E5CA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</TotalTime>
  <Pages>12</Pages>
  <Words>1608</Words>
  <Application>Microsoft Macintosh PowerPoint</Application>
  <PresentationFormat>Letter Paper (8.5x11 in)</PresentationFormat>
  <Paragraphs>331</Paragraphs>
  <Slides>27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1_CS252-template</vt:lpstr>
      <vt:lpstr>Worksheet</vt:lpstr>
      <vt:lpstr>CS 152 Computer Architecture and Engineering   Lecture 19: Directory-Based Cache Protocols</vt:lpstr>
      <vt:lpstr>Recap: Snoopy Cache Protocols</vt:lpstr>
      <vt:lpstr>Recap: MESI: An Enhanced MSI protocol  increased performance for private data</vt:lpstr>
      <vt:lpstr>Performance of Symmetric Shared-Memory Multiprocessors</vt:lpstr>
      <vt:lpstr>Coherency Misses</vt:lpstr>
      <vt:lpstr>Example: True v. False Sharing v. Hit?</vt:lpstr>
      <vt:lpstr>MP Performance 4 Processor  Commercial Workload: OLTP, Decision Support (Database), Search Engine</vt:lpstr>
      <vt:lpstr>MP Performance 2MB Cache  Commercial Workload: OLTP, Decision Support (Database), Search Engine</vt:lpstr>
      <vt:lpstr>Scaling Snoopy/Broadcast Coherence</vt:lpstr>
      <vt:lpstr>Scalable Approach: Directories</vt:lpstr>
      <vt:lpstr>Directory Cache Protocol (Lab 5 Handout)</vt:lpstr>
      <vt:lpstr>Cache States</vt:lpstr>
      <vt:lpstr>Home directory states</vt:lpstr>
      <vt:lpstr>Read miss, to uncached or shared line</vt:lpstr>
      <vt:lpstr>Write miss, to read shared line</vt:lpstr>
      <vt:lpstr>Concurrency Management</vt:lpstr>
      <vt:lpstr>CS152 Administrivia</vt:lpstr>
      <vt:lpstr>Protocol Messages</vt:lpstr>
      <vt:lpstr>Cache State Transitions (from invalid state)</vt:lpstr>
      <vt:lpstr>Cache State Transitions (from shared state)</vt:lpstr>
      <vt:lpstr>Cache State Transitions (from exclusive state)</vt:lpstr>
      <vt:lpstr>Cache Transitions (from pending)</vt:lpstr>
      <vt:lpstr>Home Directory State Transitions</vt:lpstr>
      <vt:lpstr>Home Directory State Transitions</vt:lpstr>
      <vt:lpstr>Home Directory State Transitions</vt:lpstr>
      <vt:lpstr>Home Directory State Transitions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EECS 252 Graduate Computer Architecture   Lec XX - TOPIC  </dc:title>
  <dc:creator> </dc:creator>
  <cp:keywords/>
  <dc:description/>
  <cp:lastModifiedBy>Krste Asanovic</cp:lastModifiedBy>
  <cp:revision>305</cp:revision>
  <cp:lastPrinted>2010-04-20T06:01:04Z</cp:lastPrinted>
  <dcterms:created xsi:type="dcterms:W3CDTF">2012-04-12T21:09:38Z</dcterms:created>
  <dcterms:modified xsi:type="dcterms:W3CDTF">2013-04-16T04:47:46Z</dcterms:modified>
</cp:coreProperties>
</file>