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79" r:id="rId2"/>
  </p:sldMasterIdLst>
  <p:notesMasterIdLst>
    <p:notesMasterId r:id="rId59"/>
  </p:notesMasterIdLst>
  <p:handoutMasterIdLst>
    <p:handoutMasterId r:id="rId60"/>
  </p:handoutMasterIdLst>
  <p:sldIdLst>
    <p:sldId id="322" r:id="rId3"/>
    <p:sldId id="479" r:id="rId4"/>
    <p:sldId id="480" r:id="rId5"/>
    <p:sldId id="481" r:id="rId6"/>
    <p:sldId id="482" r:id="rId7"/>
    <p:sldId id="557" r:id="rId8"/>
    <p:sldId id="558" r:id="rId9"/>
    <p:sldId id="563" r:id="rId10"/>
    <p:sldId id="564" r:id="rId11"/>
    <p:sldId id="565" r:id="rId12"/>
    <p:sldId id="486" r:id="rId13"/>
    <p:sldId id="457" r:id="rId14"/>
    <p:sldId id="459" r:id="rId15"/>
    <p:sldId id="569" r:id="rId16"/>
    <p:sldId id="567" r:id="rId17"/>
    <p:sldId id="487" r:id="rId18"/>
    <p:sldId id="560" r:id="rId19"/>
    <p:sldId id="570" r:id="rId20"/>
    <p:sldId id="561" r:id="rId21"/>
    <p:sldId id="562" r:id="rId22"/>
    <p:sldId id="571" r:id="rId23"/>
    <p:sldId id="489" r:id="rId24"/>
    <p:sldId id="572" r:id="rId25"/>
    <p:sldId id="573" r:id="rId26"/>
    <p:sldId id="574" r:id="rId27"/>
    <p:sldId id="575" r:id="rId28"/>
    <p:sldId id="576" r:id="rId29"/>
    <p:sldId id="577" r:id="rId30"/>
    <p:sldId id="578" r:id="rId31"/>
    <p:sldId id="579" r:id="rId32"/>
    <p:sldId id="580" r:id="rId33"/>
    <p:sldId id="581" r:id="rId34"/>
    <p:sldId id="582" r:id="rId35"/>
    <p:sldId id="583" r:id="rId36"/>
    <p:sldId id="584" r:id="rId37"/>
    <p:sldId id="585" r:id="rId38"/>
    <p:sldId id="586" r:id="rId39"/>
    <p:sldId id="587" r:id="rId40"/>
    <p:sldId id="588" r:id="rId41"/>
    <p:sldId id="589" r:id="rId42"/>
    <p:sldId id="590" r:id="rId43"/>
    <p:sldId id="591" r:id="rId44"/>
    <p:sldId id="592" r:id="rId45"/>
    <p:sldId id="593" r:id="rId46"/>
    <p:sldId id="594" r:id="rId47"/>
    <p:sldId id="595" r:id="rId48"/>
    <p:sldId id="596" r:id="rId49"/>
    <p:sldId id="597" r:id="rId50"/>
    <p:sldId id="598" r:id="rId51"/>
    <p:sldId id="599" r:id="rId52"/>
    <p:sldId id="600" r:id="rId53"/>
    <p:sldId id="601" r:id="rId54"/>
    <p:sldId id="602" r:id="rId55"/>
    <p:sldId id="603" r:id="rId56"/>
    <p:sldId id="477" r:id="rId57"/>
    <p:sldId id="543" r:id="rId58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97"/>
    <a:srgbClr val="FFB862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73" d="100"/>
          <a:sy n="73" d="100"/>
        </p:scale>
        <p:origin x="-15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4016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123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42166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>
            <a:spLocks noGrp="1"/>
          </p:cNvSpPr>
          <p:nvPr>
            <p:ph type="body" idx="1"/>
          </p:nvPr>
        </p:nvSpPr>
        <p:spPr>
          <a:xfrm>
            <a:off x="585216" y="6468808"/>
            <a:ext cx="4681680" cy="52928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Shape 854"/>
          <p:cNvSpPr>
            <a:spLocks noGrp="1" noRot="1" noChangeAspect="1"/>
          </p:cNvSpPr>
          <p:nvPr>
            <p:ph type="sldImg" idx="2"/>
          </p:nvPr>
        </p:nvSpPr>
        <p:spPr>
          <a:xfrm>
            <a:off x="-98425" y="1679575"/>
            <a:ext cx="6048375" cy="4537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01182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9"/>
            <a:ext cx="5359401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9"/>
            <a:ext cx="5359401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9"/>
            <a:ext cx="5359401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9"/>
            <a:ext cx="5359401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 cap="flat"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9850" y="4560888"/>
            <a:ext cx="4560888" cy="4321175"/>
          </a:xfrm>
          <a:noFill/>
          <a:ln/>
        </p:spPr>
        <p:txBody>
          <a:bodyPr lIns="97274" tIns="47783" rIns="97274" bIns="47783"/>
          <a:lstStyle/>
          <a:p>
            <a:r>
              <a:rPr lang="en-US"/>
              <a:t>This slide is for the 3-min class administrative matters.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Make sure we update Handout #1 so it is consistent with this slide.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9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0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ub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6757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952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90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28650" y="1031625"/>
            <a:ext cx="7886700" cy="3899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  <a:defRPr sz="165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14350" marR="0" lvl="1" indent="571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90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85637" y="6380576"/>
            <a:ext cx="15276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None/>
              <a:defRPr sz="7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RISC-V Foundation</a:t>
            </a:r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41252" y="6387316"/>
            <a:ext cx="397565" cy="365125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/>
          <a:p>
            <a:pPr marL="0" marR="0" lvl="0" indent="-1428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8A6"/>
              </a:buClr>
              <a:buSzPct val="250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C98A6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-1428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98A6"/>
                </a:buClr>
                <a:buSzPct val="25000"/>
                <a:buFont typeface="Calibri"/>
                <a:buNone/>
              </a:pPr>
              <a:t>‹#›</a:t>
            </a:fld>
            <a:endParaRPr lang="en-US" sz="900" b="0" i="0" u="none" strike="noStrike" cap="none">
              <a:solidFill>
                <a:srgbClr val="8C98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774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jpg"/><Relationship Id="rId17" Type="http://schemas.openxmlformats.org/officeDocument/2006/relationships/image" Target="../media/image33.jp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63" Type="http://schemas.openxmlformats.org/officeDocument/2006/relationships/image" Target="../media/image79.png"/><Relationship Id="rId64" Type="http://schemas.openxmlformats.org/officeDocument/2006/relationships/image" Target="../media/image80.jpg"/><Relationship Id="rId65" Type="http://schemas.openxmlformats.org/officeDocument/2006/relationships/image" Target="../media/image81.jpg"/><Relationship Id="rId66" Type="http://schemas.openxmlformats.org/officeDocument/2006/relationships/image" Target="../media/image82.png"/><Relationship Id="rId67" Type="http://schemas.openxmlformats.org/officeDocument/2006/relationships/image" Target="../media/image83.png"/><Relationship Id="rId68" Type="http://schemas.openxmlformats.org/officeDocument/2006/relationships/image" Target="../media/image84.png"/><Relationship Id="rId69" Type="http://schemas.openxmlformats.org/officeDocument/2006/relationships/image" Target="../media/image85.png"/><Relationship Id="rId50" Type="http://schemas.openxmlformats.org/officeDocument/2006/relationships/image" Target="../media/image66.png"/><Relationship Id="rId51" Type="http://schemas.openxmlformats.org/officeDocument/2006/relationships/image" Target="../media/image67.png"/><Relationship Id="rId52" Type="http://schemas.openxmlformats.org/officeDocument/2006/relationships/image" Target="../media/image68.png"/><Relationship Id="rId53" Type="http://schemas.openxmlformats.org/officeDocument/2006/relationships/image" Target="../media/image69.jpg"/><Relationship Id="rId54" Type="http://schemas.openxmlformats.org/officeDocument/2006/relationships/image" Target="../media/image70.png"/><Relationship Id="rId55" Type="http://schemas.openxmlformats.org/officeDocument/2006/relationships/image" Target="../media/image71.png"/><Relationship Id="rId56" Type="http://schemas.openxmlformats.org/officeDocument/2006/relationships/image" Target="../media/image72.png"/><Relationship Id="rId57" Type="http://schemas.openxmlformats.org/officeDocument/2006/relationships/image" Target="../media/image73.png"/><Relationship Id="rId58" Type="http://schemas.openxmlformats.org/officeDocument/2006/relationships/image" Target="../media/image74.png"/><Relationship Id="rId59" Type="http://schemas.openxmlformats.org/officeDocument/2006/relationships/image" Target="../media/image75.png"/><Relationship Id="rId40" Type="http://schemas.openxmlformats.org/officeDocument/2006/relationships/image" Target="../media/image56.png"/><Relationship Id="rId41" Type="http://schemas.openxmlformats.org/officeDocument/2006/relationships/image" Target="../media/image57.png"/><Relationship Id="rId42" Type="http://schemas.openxmlformats.org/officeDocument/2006/relationships/image" Target="../media/image58.png"/><Relationship Id="rId43" Type="http://schemas.openxmlformats.org/officeDocument/2006/relationships/image" Target="../media/image59.png"/><Relationship Id="rId44" Type="http://schemas.openxmlformats.org/officeDocument/2006/relationships/image" Target="../media/image60.png"/><Relationship Id="rId45" Type="http://schemas.openxmlformats.org/officeDocument/2006/relationships/image" Target="../media/image61.png"/><Relationship Id="rId46" Type="http://schemas.openxmlformats.org/officeDocument/2006/relationships/image" Target="../media/image62.png"/><Relationship Id="rId47" Type="http://schemas.openxmlformats.org/officeDocument/2006/relationships/image" Target="../media/image63.png"/><Relationship Id="rId48" Type="http://schemas.openxmlformats.org/officeDocument/2006/relationships/image" Target="../media/image64.png"/><Relationship Id="rId49" Type="http://schemas.openxmlformats.org/officeDocument/2006/relationships/image" Target="../media/image6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30" Type="http://schemas.openxmlformats.org/officeDocument/2006/relationships/image" Target="../media/image46.png"/><Relationship Id="rId31" Type="http://schemas.openxmlformats.org/officeDocument/2006/relationships/image" Target="../media/image47.png"/><Relationship Id="rId32" Type="http://schemas.openxmlformats.org/officeDocument/2006/relationships/image" Target="../media/image48.png"/><Relationship Id="rId33" Type="http://schemas.openxmlformats.org/officeDocument/2006/relationships/image" Target="../media/image49.png"/><Relationship Id="rId34" Type="http://schemas.openxmlformats.org/officeDocument/2006/relationships/image" Target="../media/image50.png"/><Relationship Id="rId35" Type="http://schemas.openxmlformats.org/officeDocument/2006/relationships/image" Target="../media/image51.png"/><Relationship Id="rId36" Type="http://schemas.openxmlformats.org/officeDocument/2006/relationships/image" Target="../media/image52.png"/><Relationship Id="rId37" Type="http://schemas.openxmlformats.org/officeDocument/2006/relationships/image" Target="../media/image53.png"/><Relationship Id="rId38" Type="http://schemas.openxmlformats.org/officeDocument/2006/relationships/image" Target="../media/image54.png"/><Relationship Id="rId39" Type="http://schemas.openxmlformats.org/officeDocument/2006/relationships/image" Target="../media/image55.png"/><Relationship Id="rId70" Type="http://schemas.openxmlformats.org/officeDocument/2006/relationships/image" Target="../media/image86.png"/><Relationship Id="rId71" Type="http://schemas.openxmlformats.org/officeDocument/2006/relationships/image" Target="../media/image87.png"/><Relationship Id="rId72" Type="http://schemas.openxmlformats.org/officeDocument/2006/relationships/image" Target="../media/image88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22" Type="http://schemas.openxmlformats.org/officeDocument/2006/relationships/image" Target="../media/image38.png"/><Relationship Id="rId23" Type="http://schemas.openxmlformats.org/officeDocument/2006/relationships/image" Target="../media/image39.png"/><Relationship Id="rId24" Type="http://schemas.openxmlformats.org/officeDocument/2006/relationships/image" Target="../media/image40.png"/><Relationship Id="rId25" Type="http://schemas.openxmlformats.org/officeDocument/2006/relationships/image" Target="../media/image41.png"/><Relationship Id="rId26" Type="http://schemas.openxmlformats.org/officeDocument/2006/relationships/image" Target="../media/image42.png"/><Relationship Id="rId27" Type="http://schemas.openxmlformats.org/officeDocument/2006/relationships/image" Target="../media/image43.png"/><Relationship Id="rId28" Type="http://schemas.openxmlformats.org/officeDocument/2006/relationships/image" Target="../media/image44.png"/><Relationship Id="rId29" Type="http://schemas.openxmlformats.org/officeDocument/2006/relationships/image" Target="../media/image45.png"/><Relationship Id="rId73" Type="http://schemas.openxmlformats.org/officeDocument/2006/relationships/image" Target="../media/image89.png"/><Relationship Id="rId74" Type="http://schemas.openxmlformats.org/officeDocument/2006/relationships/image" Target="../media/image90.jpg"/><Relationship Id="rId75" Type="http://schemas.openxmlformats.org/officeDocument/2006/relationships/image" Target="../media/image91.png"/><Relationship Id="rId76" Type="http://schemas.openxmlformats.org/officeDocument/2006/relationships/image" Target="../media/image92.png"/><Relationship Id="rId77" Type="http://schemas.openxmlformats.org/officeDocument/2006/relationships/image" Target="../media/image93.png"/><Relationship Id="rId60" Type="http://schemas.openxmlformats.org/officeDocument/2006/relationships/image" Target="../media/image76.png"/><Relationship Id="rId61" Type="http://schemas.openxmlformats.org/officeDocument/2006/relationships/image" Target="../media/image77.png"/><Relationship Id="rId62" Type="http://schemas.openxmlformats.org/officeDocument/2006/relationships/image" Target="../media/image78.jp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4.jpg"/><Relationship Id="rId3" Type="http://schemas.openxmlformats.org/officeDocument/2006/relationships/image" Target="../media/image9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png"/><Relationship Id="rId13" Type="http://schemas.openxmlformats.org/officeDocument/2006/relationships/image" Target="../media/image15.jpeg"/><Relationship Id="rId1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9" Type="http://schemas.openxmlformats.org/officeDocument/2006/relationships/image" Target="../media/image11.png"/><Relationship Id="rId10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6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 152 Computer Architecture and Engineering</a:t>
            </a:r>
            <a:br>
              <a:rPr lang="en-US" dirty="0" smtClean="0"/>
            </a:br>
            <a:r>
              <a:rPr lang="en-US" dirty="0" smtClean="0"/>
              <a:t>CS252 Graduate Computer Architecture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Lecture 1 - Introduction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r>
              <a:rPr lang="en-US" sz="2000" b="1" dirty="0" smtClean="0">
                <a:latin typeface="Courier" charset="0"/>
              </a:rPr>
              <a:t>http://</a:t>
            </a:r>
            <a:r>
              <a:rPr lang="en-US" sz="2000" b="1" dirty="0" err="1" smtClean="0">
                <a:latin typeface="Courier" charset="0"/>
              </a:rPr>
              <a:t>people.eecs.berkeley.edu</a:t>
            </a:r>
            <a:r>
              <a:rPr lang="en-US" sz="2000" b="1" dirty="0" smtClean="0">
                <a:latin typeface="Courier" charset="0"/>
              </a:rPr>
              <a:t>/~</a:t>
            </a:r>
            <a:r>
              <a:rPr lang="en-US" sz="2000" b="1" dirty="0" err="1" smtClean="0">
                <a:latin typeface="Courier" charset="0"/>
              </a:rPr>
              <a:t>krste</a:t>
            </a:r>
            <a:endParaRPr lang="en-US" sz="2000" b="1" dirty="0" smtClean="0">
              <a:latin typeface="Courier" charset="0"/>
            </a:endParaRPr>
          </a:p>
          <a:p>
            <a:pPr>
              <a:lnSpc>
                <a:spcPct val="70000"/>
              </a:lnSpc>
            </a:pPr>
            <a:r>
              <a:rPr lang="en-US" sz="2000" b="1" dirty="0" smtClean="0">
                <a:latin typeface="Courier" charset="0"/>
              </a:rPr>
              <a:t>http://</a:t>
            </a:r>
            <a:r>
              <a:rPr lang="en-US" sz="2000" b="1" dirty="0" err="1" smtClean="0">
                <a:latin typeface="Courier" charset="0"/>
              </a:rPr>
              <a:t>inst.eecs.berkeley.edu</a:t>
            </a:r>
            <a:r>
              <a:rPr lang="en-US" sz="2000" b="1" dirty="0" smtClean="0">
                <a:latin typeface="Courier" charset="0"/>
              </a:rPr>
              <a:t>/~cs152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Dominant Target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990600"/>
            <a:ext cx="7683500" cy="4927600"/>
          </a:xfrm>
        </p:spPr>
        <p:txBody>
          <a:bodyPr/>
          <a:lstStyle/>
          <a:p>
            <a:r>
              <a:rPr lang="en-US" dirty="0" smtClean="0"/>
              <a:t>Mobile (smartphone/tablet)</a:t>
            </a:r>
          </a:p>
          <a:p>
            <a:pPr lvl="1"/>
            <a:r>
              <a:rPr lang="en-US" dirty="0" smtClean="0"/>
              <a:t>&gt;1 billion sold/year</a:t>
            </a:r>
          </a:p>
          <a:p>
            <a:pPr lvl="1"/>
            <a:r>
              <a:rPr lang="en-US" dirty="0" smtClean="0"/>
              <a:t>Market dominated by ARM-ISA-compatible general-purpose processor in system-on-a-chip (</a:t>
            </a:r>
            <a:r>
              <a:rPr lang="en-US" dirty="0" err="1" smtClean="0"/>
              <a:t>SoC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Plus sea of custom accelerators (radio, image, video, graphics, audio, motion, location, security, etc.)</a:t>
            </a:r>
          </a:p>
          <a:p>
            <a:r>
              <a:rPr lang="en-US" dirty="0" smtClean="0"/>
              <a:t>Warehouse-Scale Computers (WSCs)</a:t>
            </a:r>
          </a:p>
          <a:p>
            <a:pPr lvl="1"/>
            <a:r>
              <a:rPr lang="en-US" dirty="0" smtClean="0"/>
              <a:t>100,000’s cores per warehouse</a:t>
            </a:r>
          </a:p>
          <a:p>
            <a:pPr lvl="1"/>
            <a:r>
              <a:rPr lang="en-US" dirty="0" smtClean="0"/>
              <a:t>Market dominated by x86-compatible server chips</a:t>
            </a:r>
          </a:p>
          <a:p>
            <a:pPr lvl="1"/>
            <a:r>
              <a:rPr lang="en-US" dirty="0" smtClean="0"/>
              <a:t>Dedicated apps, plus cloud hosting of virtual machines</a:t>
            </a:r>
          </a:p>
          <a:p>
            <a:pPr lvl="1"/>
            <a:r>
              <a:rPr lang="en-US" dirty="0" smtClean="0"/>
              <a:t>Now seeing increasing use of GPUs, FPGAs, custom hardware to accelerate workloads</a:t>
            </a:r>
          </a:p>
          <a:p>
            <a:r>
              <a:rPr lang="en-US" dirty="0" smtClean="0"/>
              <a:t>Embedded computing</a:t>
            </a:r>
          </a:p>
          <a:p>
            <a:pPr lvl="1"/>
            <a:r>
              <a:rPr lang="en-US" dirty="0" smtClean="0"/>
              <a:t>Wired/wireless network infrastructure, printers</a:t>
            </a:r>
          </a:p>
          <a:p>
            <a:pPr lvl="1"/>
            <a:r>
              <a:rPr lang="en-US" dirty="0" smtClean="0"/>
              <a:t>Consumer TV/Music/Games/Automotive/Camera/MP3</a:t>
            </a:r>
          </a:p>
          <a:p>
            <a:pPr lvl="1"/>
            <a:r>
              <a:rPr lang="en-US" dirty="0" smtClean="0"/>
              <a:t>Internet of Things!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62800" y="6565900"/>
            <a:ext cx="1905000" cy="292100"/>
          </a:xfrm>
        </p:spPr>
        <p:txBody>
          <a:bodyPr/>
          <a:lstStyle/>
          <a:p>
            <a:fld id="{890A75C8-C148-D646-81FC-1D13FFF086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0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96F70B-5D83-364D-AC46-6B36085F8A66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Year: Combined CS152/CS252</a:t>
            </a:r>
            <a:endParaRPr lang="en-US" dirty="0"/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486400"/>
          </a:xfrm>
        </p:spPr>
        <p:txBody>
          <a:bodyPr/>
          <a:lstStyle/>
          <a:p>
            <a:r>
              <a:rPr lang="en-US" dirty="0" smtClean="0"/>
              <a:t>CS152/CS252 share lectures in 306 Soda, MW 2:30-4pm</a:t>
            </a:r>
          </a:p>
          <a:p>
            <a:pPr lvl="1"/>
            <a:r>
              <a:rPr lang="en-US" dirty="0" smtClean="0"/>
              <a:t>but some slides marked as CS252 material only</a:t>
            </a:r>
          </a:p>
          <a:p>
            <a:r>
              <a:rPr lang="en-US" dirty="0" smtClean="0"/>
              <a:t>CS152/CS252 share two midterms (in class, 80 minutes each)</a:t>
            </a:r>
          </a:p>
          <a:p>
            <a:pPr lvl="1"/>
            <a:r>
              <a:rPr lang="en-US" dirty="0" smtClean="0"/>
              <a:t>but some questions marked as CS152 only or CS252 only</a:t>
            </a:r>
          </a:p>
          <a:p>
            <a:r>
              <a:rPr lang="en-US" dirty="0" smtClean="0"/>
              <a:t>CS152/CS252 share problem sets</a:t>
            </a:r>
          </a:p>
          <a:p>
            <a:endParaRPr lang="en-US" dirty="0" smtClean="0"/>
          </a:p>
          <a:p>
            <a:r>
              <a:rPr lang="en-US" dirty="0" smtClean="0"/>
              <a:t>CS152 has labs</a:t>
            </a:r>
          </a:p>
          <a:p>
            <a:r>
              <a:rPr lang="en-US" dirty="0" smtClean="0"/>
              <a:t>CS152 has discussion sections F 2-4pm, </a:t>
            </a:r>
            <a:r>
              <a:rPr lang="en-US" dirty="0" smtClean="0"/>
              <a:t>3113 </a:t>
            </a:r>
            <a:r>
              <a:rPr lang="en-US" dirty="0" err="1" smtClean="0"/>
              <a:t>Etcheverry</a:t>
            </a:r>
            <a:endParaRPr lang="en-US" dirty="0" smtClean="0"/>
          </a:p>
          <a:p>
            <a:r>
              <a:rPr lang="en-US" dirty="0" smtClean="0"/>
              <a:t>CS152 has final exam</a:t>
            </a:r>
          </a:p>
          <a:p>
            <a:endParaRPr lang="en-US" dirty="0" smtClean="0"/>
          </a:p>
          <a:p>
            <a:r>
              <a:rPr lang="en-US" dirty="0" smtClean="0"/>
              <a:t>CS252 has paper readings with discussion in 405 Soda, M 4-5pm</a:t>
            </a:r>
          </a:p>
          <a:p>
            <a:r>
              <a:rPr lang="en-US" dirty="0" smtClean="0"/>
              <a:t>CS252 has course projects with final presentation/paper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8C9632-67A9-EA4A-A7E5-F1243917FD91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533400"/>
            <a:ext cx="7372350" cy="465138"/>
          </a:xfrm>
          <a:noFill/>
        </p:spPr>
        <p:txBody>
          <a:bodyPr lIns="90488" tIns="44450" rIns="90488" bIns="44450"/>
          <a:lstStyle/>
          <a:p>
            <a:r>
              <a:rPr lang="en-US" dirty="0" smtClean="0"/>
              <a:t>CS152/CS252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257800"/>
          </a:xfrm>
          <a:noFill/>
        </p:spPr>
        <p:txBody>
          <a:bodyPr wrap="square" lIns="90488" tIns="44450" rIns="90488" bIns="44450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/>
              <a:t>Instructor:   </a:t>
            </a:r>
            <a:r>
              <a:rPr lang="en-US" sz="2000" dirty="0" smtClean="0"/>
              <a:t>  Prof</a:t>
            </a:r>
            <a:r>
              <a:rPr lang="en-US" sz="2000" dirty="0"/>
              <a:t>. Krste </a:t>
            </a:r>
            <a:r>
              <a:rPr lang="en-US" sz="2000" dirty="0" smtClean="0"/>
              <a:t>Asanovic, </a:t>
            </a:r>
            <a:r>
              <a:rPr lang="en-US" sz="2000" b="1" dirty="0" err="1" smtClean="0">
                <a:latin typeface="Courier" charset="0"/>
              </a:rPr>
              <a:t>krste@berkeley.edu</a:t>
            </a: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/>
              <a:t>	Office: 579 Soda </a:t>
            </a:r>
            <a:r>
              <a:rPr lang="en-US" sz="2000" dirty="0" smtClean="0"/>
              <a:t>Hall (inside ADEPT Lab)</a:t>
            </a:r>
            <a:endParaRPr lang="en-US" sz="2000" dirty="0" smtClean="0">
              <a:latin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/>
              <a:t>	Office Hours</a:t>
            </a:r>
            <a:r>
              <a:rPr lang="en-US" sz="2000" dirty="0" smtClean="0"/>
              <a:t>:</a:t>
            </a:r>
            <a:r>
              <a:rPr lang="en-US" sz="2000" dirty="0"/>
              <a:t> </a:t>
            </a:r>
            <a:r>
              <a:rPr lang="en-US" sz="2000" dirty="0" smtClean="0"/>
              <a:t>Wed. 9:30-10:30AM (</a:t>
            </a:r>
            <a:r>
              <a:rPr lang="en-US" sz="2000" dirty="0"/>
              <a:t>email to confirm), 579 </a:t>
            </a:r>
            <a:r>
              <a:rPr lang="en-US" sz="2000" dirty="0" smtClean="0"/>
              <a:t>Soda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 smtClean="0"/>
              <a:t>T. A.s:	</a:t>
            </a:r>
            <a:r>
              <a:rPr lang="en-US" sz="2000" dirty="0" err="1" smtClean="0"/>
              <a:t>Donggyu</a:t>
            </a:r>
            <a:r>
              <a:rPr lang="en-US" sz="2000" dirty="0" smtClean="0"/>
              <a:t> Kim, </a:t>
            </a:r>
            <a:r>
              <a:rPr lang="en-US" sz="2000" b="1" dirty="0" err="1" smtClean="0">
                <a:latin typeface="Courier" charset="0"/>
              </a:rPr>
              <a:t>dgkim@berkeley</a:t>
            </a:r>
            <a:r>
              <a:rPr lang="en-US" sz="2000" b="1" dirty="0">
                <a:latin typeface="Courier" charset="0"/>
              </a:rPr>
              <a:t> </a:t>
            </a:r>
            <a:r>
              <a:rPr lang="en-US" sz="2000" dirty="0" smtClean="0"/>
              <a:t>OH: 2-3 Thu, 611 Soda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Howie</a:t>
            </a:r>
            <a:r>
              <a:rPr lang="en-US" sz="2000" dirty="0" smtClean="0"/>
              <a:t> Mao, </a:t>
            </a:r>
            <a:r>
              <a:rPr lang="en-US" sz="2000" b="1" dirty="0" err="1" smtClean="0">
                <a:latin typeface="Courier" charset="0"/>
              </a:rPr>
              <a:t>zhemao@berkeley</a:t>
            </a:r>
            <a:r>
              <a:rPr lang="en-US" sz="2000" b="1" dirty="0" smtClean="0">
                <a:latin typeface="Courier" charset="0"/>
              </a:rPr>
              <a:t> </a:t>
            </a:r>
            <a:r>
              <a:rPr lang="en-US" sz="2000" dirty="0"/>
              <a:t>OH: 10-11 </a:t>
            </a:r>
            <a:r>
              <a:rPr lang="en-US" sz="2000" dirty="0" smtClean="0"/>
              <a:t>Tue, </a:t>
            </a:r>
            <a:r>
              <a:rPr lang="en-US" sz="2000" dirty="0"/>
              <a:t>611 </a:t>
            </a:r>
            <a:r>
              <a:rPr lang="en-US" sz="2000" dirty="0" smtClean="0"/>
              <a:t>Soda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 smtClean="0"/>
              <a:t>Lectures</a:t>
            </a:r>
            <a:r>
              <a:rPr lang="en-US" sz="2000" dirty="0"/>
              <a:t>:</a:t>
            </a:r>
            <a:r>
              <a:rPr lang="en-US" sz="2000" dirty="0" smtClean="0"/>
              <a:t>	MW, 2:30-4PM, 306 Soda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 smtClean="0"/>
              <a:t>252 Readings: M 4-5pm, 405 Soda (start 1/29)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 smtClean="0"/>
              <a:t>152 Sections:	  F 2-4PM, 3113 </a:t>
            </a:r>
            <a:r>
              <a:rPr lang="en-US" sz="2000" dirty="0" err="1" smtClean="0"/>
              <a:t>Etcheverry</a:t>
            </a:r>
            <a:r>
              <a:rPr lang="en-US" sz="2000" dirty="0" smtClean="0"/>
              <a:t> (start 1/26)</a:t>
            </a:r>
            <a:endParaRPr lang="en-US" sz="2000" i="1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 smtClean="0"/>
              <a:t>Text</a:t>
            </a:r>
            <a:r>
              <a:rPr lang="en-US" sz="2000" dirty="0"/>
              <a:t>:	</a:t>
            </a:r>
            <a:r>
              <a:rPr lang="en-US" sz="2000" i="1" dirty="0"/>
              <a:t>Computer Architecture: A Quantitative Approach</a:t>
            </a:r>
            <a:r>
              <a:rPr lang="en-US" sz="2000" i="1" dirty="0" smtClean="0"/>
              <a:t>, Hennessey and 	Patterson, 6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 Edition</a:t>
            </a:r>
            <a:r>
              <a:rPr lang="en-US" sz="2000" dirty="0" smtClean="0"/>
              <a:t> (2017)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/>
              <a:t>	Readings assigned from this edition</a:t>
            </a:r>
            <a:r>
              <a:rPr lang="en-US" sz="2000" dirty="0" smtClean="0"/>
              <a:t>, some readings available in older 	editions – see web page.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/>
              <a:t>Web page: </a:t>
            </a:r>
            <a:r>
              <a:rPr lang="en-US" sz="2000" dirty="0" smtClean="0"/>
              <a:t>	</a:t>
            </a:r>
            <a:r>
              <a:rPr lang="en-US" sz="2000" b="1" dirty="0" smtClean="0">
                <a:latin typeface="Courier" charset="0"/>
              </a:rPr>
              <a:t>http://inst.eecs.berkeley.edu/~cs152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/>
              <a:t>	Lectures available online</a:t>
            </a:r>
            <a:r>
              <a:rPr lang="en-US" sz="2000" dirty="0" smtClean="0"/>
              <a:t> by noon before class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 smtClean="0">
                <a:latin typeface="Arial"/>
                <a:cs typeface="Arial"/>
              </a:rPr>
              <a:t>Piazza:     	</a:t>
            </a:r>
            <a:r>
              <a:rPr lang="en-US" sz="2000" b="1" dirty="0" smtClean="0">
                <a:latin typeface="Courier New"/>
                <a:cs typeface="Courier New"/>
              </a:rPr>
              <a:t>http://piazza.com/berkeley/spring2018/cs152</a:t>
            </a: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46087" name="Rectangle 4"/>
          <p:cNvSpPr>
            <a:spLocks noChangeArrowheads="1"/>
          </p:cNvSpPr>
          <p:nvPr/>
        </p:nvSpPr>
        <p:spPr bwMode="auto">
          <a:xfrm>
            <a:off x="1011238" y="6411913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endParaRPr lang="en-US" b="1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887ACA-11F3-6644-86B8-A84C0268C2BD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CS152 Course </a:t>
            </a:r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15% </a:t>
            </a:r>
            <a:r>
              <a:rPr lang="en-US" dirty="0"/>
              <a:t>Problem </a:t>
            </a:r>
            <a:r>
              <a:rPr lang="en-US" dirty="0" smtClean="0"/>
              <a:t>Sets</a:t>
            </a:r>
            <a:endParaRPr lang="en-US" dirty="0"/>
          </a:p>
          <a:p>
            <a:pPr lvl="1"/>
            <a:r>
              <a:rPr lang="en-US" dirty="0"/>
              <a:t>Intended to help you learn the material.  Feel free to discuss with other students and instructors, but must turn in your own solutions. Grading based mostly on effort, but </a:t>
            </a:r>
            <a:r>
              <a:rPr lang="en-US" dirty="0" smtClean="0"/>
              <a:t>exams assume </a:t>
            </a:r>
            <a:r>
              <a:rPr lang="en-US" dirty="0"/>
              <a:t>that you have worked through all problems.  Solutions released after </a:t>
            </a:r>
            <a:r>
              <a:rPr lang="en-US" dirty="0" err="1"/>
              <a:t>PSs</a:t>
            </a:r>
            <a:r>
              <a:rPr lang="en-US" dirty="0"/>
              <a:t> handed in.</a:t>
            </a:r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5% Labs</a:t>
            </a:r>
          </a:p>
          <a:p>
            <a:pPr lvl="1"/>
            <a:r>
              <a:rPr lang="en-US" dirty="0" smtClean="0"/>
              <a:t>Labs use advanced full architectural simulators, including Amazon-hosted FPGA simulators of working RISC-V systems</a:t>
            </a:r>
          </a:p>
          <a:p>
            <a:pPr lvl="1"/>
            <a:r>
              <a:rPr lang="en-US" dirty="0" smtClean="0"/>
              <a:t>Directed plus open-ended sections to each lab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60% Exams (two midterms </a:t>
            </a:r>
            <a:r>
              <a:rPr lang="en-US" dirty="0"/>
              <a:t>plus </a:t>
            </a:r>
            <a:r>
              <a:rPr lang="en-US" dirty="0" smtClean="0"/>
              <a:t>final, 15</a:t>
            </a:r>
            <a:r>
              <a:rPr lang="en-US" dirty="0"/>
              <a:t>%+15%+30</a:t>
            </a:r>
            <a:r>
              <a:rPr lang="en-US" dirty="0" smtClean="0"/>
              <a:t>%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losed</a:t>
            </a:r>
            <a:r>
              <a:rPr lang="en-US" dirty="0"/>
              <a:t>-book, no </a:t>
            </a:r>
            <a:r>
              <a:rPr lang="en-US" dirty="0" smtClean="0"/>
              <a:t>calculators, no smartphones, no </a:t>
            </a:r>
            <a:r>
              <a:rPr lang="en-US" dirty="0" err="1" smtClean="0"/>
              <a:t>smartwatch</a:t>
            </a:r>
            <a:r>
              <a:rPr lang="en-US" dirty="0" smtClean="0"/>
              <a:t>, no laptops,...</a:t>
            </a:r>
            <a:endParaRPr lang="en-US" dirty="0"/>
          </a:p>
          <a:p>
            <a:pPr lvl="1"/>
            <a:r>
              <a:rPr lang="en-US" dirty="0"/>
              <a:t>Based on lectures</a:t>
            </a:r>
            <a:r>
              <a:rPr lang="en-US" dirty="0" smtClean="0"/>
              <a:t>, readings, problem </a:t>
            </a:r>
            <a:r>
              <a:rPr lang="en-US" dirty="0"/>
              <a:t>sets, and labs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887ACA-11F3-6644-86B8-A84C0268C2BD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CS252 </a:t>
            </a:r>
            <a:r>
              <a:rPr lang="en-US" dirty="0"/>
              <a:t>Course </a:t>
            </a:r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15% </a:t>
            </a:r>
            <a:r>
              <a:rPr lang="en-US" dirty="0"/>
              <a:t>Problem </a:t>
            </a:r>
            <a:r>
              <a:rPr lang="en-US" dirty="0" smtClean="0"/>
              <a:t>Sets</a:t>
            </a:r>
            <a:endParaRPr lang="en-US" dirty="0"/>
          </a:p>
          <a:p>
            <a:pPr lvl="1"/>
            <a:r>
              <a:rPr lang="en-US" dirty="0"/>
              <a:t>Intended to help you learn the material.  Feel free to discuss with other students and instructors, but must turn in your own solutions. Grading based mostly on effort, but </a:t>
            </a:r>
            <a:r>
              <a:rPr lang="en-US" dirty="0" smtClean="0"/>
              <a:t>exams assume </a:t>
            </a:r>
            <a:r>
              <a:rPr lang="en-US" dirty="0"/>
              <a:t>that you have worked through all problems.  Solutions released after </a:t>
            </a:r>
            <a:r>
              <a:rPr lang="en-US" dirty="0" err="1"/>
              <a:t>PSs</a:t>
            </a:r>
            <a:r>
              <a:rPr lang="en-US" dirty="0"/>
              <a:t> handed in.</a:t>
            </a:r>
            <a:endParaRPr lang="en-US" dirty="0" smtClean="0"/>
          </a:p>
          <a:p>
            <a:r>
              <a:rPr lang="en-US" dirty="0" smtClean="0"/>
              <a:t>15% Paper readings</a:t>
            </a:r>
          </a:p>
          <a:p>
            <a:pPr lvl="1"/>
            <a:r>
              <a:rPr lang="en-US" dirty="0" smtClean="0"/>
              <a:t>Paper summaries, discussion participation</a:t>
            </a:r>
          </a:p>
          <a:p>
            <a:r>
              <a:rPr lang="en-US" dirty="0" smtClean="0"/>
              <a:t>30% Exams (two midterms, 15</a:t>
            </a:r>
            <a:r>
              <a:rPr lang="en-US" dirty="0"/>
              <a:t>%+15</a:t>
            </a:r>
            <a:r>
              <a:rPr lang="en-US" dirty="0" smtClean="0"/>
              <a:t>%)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losed</a:t>
            </a:r>
            <a:r>
              <a:rPr lang="en-US" dirty="0"/>
              <a:t>-book, no </a:t>
            </a:r>
            <a:r>
              <a:rPr lang="en-US" dirty="0" smtClean="0"/>
              <a:t>calculators, no smartphones, no </a:t>
            </a:r>
            <a:r>
              <a:rPr lang="en-US" dirty="0" err="1" smtClean="0"/>
              <a:t>smartwatch</a:t>
            </a:r>
            <a:r>
              <a:rPr lang="en-US" dirty="0" smtClean="0"/>
              <a:t>, no laptops,...</a:t>
            </a:r>
            <a:endParaRPr lang="en-US" dirty="0"/>
          </a:p>
          <a:p>
            <a:pPr lvl="1"/>
            <a:r>
              <a:rPr lang="en-US" dirty="0"/>
              <a:t>Based on lectures</a:t>
            </a:r>
            <a:r>
              <a:rPr lang="en-US" dirty="0" smtClean="0"/>
              <a:t>, readings, problem </a:t>
            </a:r>
            <a:r>
              <a:rPr lang="en-US" dirty="0"/>
              <a:t>sets, and labs</a:t>
            </a:r>
            <a:r>
              <a:rPr lang="en-US" dirty="0" smtClean="0"/>
              <a:t> </a:t>
            </a:r>
          </a:p>
          <a:p>
            <a:r>
              <a:rPr lang="en-US" dirty="0" smtClean="0"/>
              <a:t>40% Class Project</a:t>
            </a:r>
            <a:endParaRPr lang="en-US" dirty="0"/>
          </a:p>
          <a:p>
            <a:pPr lvl="1"/>
            <a:r>
              <a:rPr lang="en-US" dirty="0" smtClean="0"/>
              <a:t>Substantial research project in pairs, with 10-page conference-style paper and class presentation</a:t>
            </a:r>
          </a:p>
        </p:txBody>
      </p:sp>
    </p:spTree>
    <p:extLst>
      <p:ext uri="{BB962C8B-B14F-4D97-AF65-F5344CB8AC3E}">
        <p14:creationId xmlns:p14="http://schemas.microsoft.com/office/powerpoint/2010/main" val="90949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CS152/CS252 Crossovers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Berkeley undergrads cannot take CS252 before CS152</a:t>
            </a:r>
          </a:p>
          <a:p>
            <a:endParaRPr lang="en-US" dirty="0" smtClean="0"/>
          </a:p>
          <a:p>
            <a:r>
              <a:rPr lang="en-US" dirty="0" smtClean="0"/>
              <a:t>CS152 students can participate in 252 paper readings if room, but can not submit responses</a:t>
            </a:r>
          </a:p>
          <a:p>
            <a:r>
              <a:rPr lang="en-US" dirty="0" smtClean="0"/>
              <a:t>CS152 students can do a class project but won’t be graded</a:t>
            </a:r>
          </a:p>
          <a:p>
            <a:r>
              <a:rPr lang="en-US" dirty="0" smtClean="0"/>
              <a:t>CS152 students welcome to attend 252 final project presentations</a:t>
            </a:r>
          </a:p>
          <a:p>
            <a:endParaRPr lang="en-US" dirty="0" smtClean="0"/>
          </a:p>
          <a:p>
            <a:r>
              <a:rPr lang="en-US" dirty="0" smtClean="0"/>
              <a:t>CS252 students can take 152 labs but won’t be graded</a:t>
            </a:r>
          </a:p>
          <a:p>
            <a:r>
              <a:rPr lang="en-US" dirty="0" smtClean="0"/>
              <a:t>CS252 students can attend 152 discussion sections if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7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DE8795-A90E-CF45-B351-49582F9BD8A1}" type="slidenum">
              <a:rPr lang="en-US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Labs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924800" cy="5562600"/>
          </a:xfrm>
        </p:spPr>
        <p:txBody>
          <a:bodyPr/>
          <a:lstStyle/>
          <a:p>
            <a:r>
              <a:rPr lang="en-US" dirty="0"/>
              <a:t>Each lab has directed plus open-ended assignments</a:t>
            </a:r>
          </a:p>
          <a:p>
            <a:r>
              <a:rPr lang="en-US" dirty="0" smtClean="0"/>
              <a:t>Directed </a:t>
            </a:r>
            <a:r>
              <a:rPr lang="en-US" dirty="0"/>
              <a:t>portion </a:t>
            </a:r>
            <a:r>
              <a:rPr lang="en-US" dirty="0" smtClean="0"/>
              <a:t>(2/7) is </a:t>
            </a:r>
            <a:r>
              <a:rPr lang="en-US" dirty="0"/>
              <a:t>intended to ensure students learn main concepts behind lab</a:t>
            </a:r>
          </a:p>
          <a:p>
            <a:pPr lvl="1"/>
            <a:r>
              <a:rPr lang="en-US" dirty="0"/>
              <a:t>Each student must perform own lab and hand in their own lab </a:t>
            </a:r>
            <a:r>
              <a:rPr lang="en-US" dirty="0" smtClean="0"/>
              <a:t>report</a:t>
            </a:r>
          </a:p>
          <a:p>
            <a:r>
              <a:rPr lang="en-US" dirty="0"/>
              <a:t>Open-ended </a:t>
            </a:r>
            <a:r>
              <a:rPr lang="en-US" dirty="0" smtClean="0"/>
              <a:t>assignment (5/7) is </a:t>
            </a:r>
            <a:r>
              <a:rPr lang="en-US" dirty="0"/>
              <a:t>to allow you to show your creativity</a:t>
            </a:r>
          </a:p>
          <a:p>
            <a:pPr lvl="1"/>
            <a:r>
              <a:rPr lang="en-US" dirty="0"/>
              <a:t>Roughly a </a:t>
            </a:r>
            <a:r>
              <a:rPr lang="en-US" dirty="0" smtClean="0"/>
              <a:t>one-day </a:t>
            </a:r>
            <a:r>
              <a:rPr lang="en-US" dirty="0"/>
              <a:t>“mini-project”</a:t>
            </a:r>
          </a:p>
          <a:p>
            <a:pPr lvl="2"/>
            <a:r>
              <a:rPr lang="en-US" dirty="0"/>
              <a:t>E.g., try an architectural idea and measure potential, negative results OK (if explainable!)</a:t>
            </a:r>
          </a:p>
          <a:p>
            <a:pPr lvl="1"/>
            <a:r>
              <a:rPr lang="en-US" dirty="0"/>
              <a:t>Students can work individually or in groups of two or three</a:t>
            </a:r>
          </a:p>
          <a:p>
            <a:pPr lvl="1"/>
            <a:r>
              <a:rPr lang="en-US" dirty="0"/>
              <a:t>Group open-ended lab reports must be handed in separately</a:t>
            </a:r>
          </a:p>
          <a:p>
            <a:pPr lvl="1"/>
            <a:r>
              <a:rPr lang="en-US" dirty="0"/>
              <a:t>Students can work in different groups for different </a:t>
            </a:r>
            <a:r>
              <a:rPr lang="en-US" dirty="0" smtClean="0"/>
              <a:t>assignments</a:t>
            </a:r>
          </a:p>
          <a:p>
            <a:r>
              <a:rPr lang="en-US" dirty="0" smtClean="0"/>
              <a:t>Lab reports must be readable English summaries – not dumps of log files!!!!!!</a:t>
            </a:r>
          </a:p>
          <a:p>
            <a:pPr lvl="1"/>
            <a:r>
              <a:rPr lang="en-US" dirty="0" smtClean="0"/>
              <a:t>We will reward good reports, and penalize undecipherable reports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292975" cy="736600"/>
          </a:xfrm>
        </p:spPr>
        <p:txBody>
          <a:bodyPr/>
          <a:lstStyle/>
          <a:p>
            <a:r>
              <a:rPr lang="en-US" dirty="0" smtClean="0"/>
              <a:t>Class ISA is RISC-V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683500" cy="4927600"/>
          </a:xfrm>
        </p:spPr>
        <p:txBody>
          <a:bodyPr/>
          <a:lstStyle/>
          <a:p>
            <a:r>
              <a:rPr lang="en-US" dirty="0" smtClean="0"/>
              <a:t>RISC-V is a new free, simple, clean, extensible ISA we developed at Berkeley for education (61C/151/152/252) and research (</a:t>
            </a:r>
            <a:r>
              <a:rPr lang="en-US" dirty="0" err="1" smtClean="0"/>
              <a:t>ParLab</a:t>
            </a:r>
            <a:r>
              <a:rPr lang="en-US" dirty="0" smtClean="0"/>
              <a:t>/ASPIRE/ADEPT)</a:t>
            </a:r>
          </a:p>
          <a:p>
            <a:pPr lvl="1"/>
            <a:r>
              <a:rPr lang="en-US" dirty="0" smtClean="0"/>
              <a:t>RISC-I/II, first Berkeley RISC implementations</a:t>
            </a:r>
          </a:p>
          <a:p>
            <a:pPr lvl="1"/>
            <a:r>
              <a:rPr lang="en-US" dirty="0" smtClean="0"/>
              <a:t>Berkeley research machines SOAR/SPUR considered RISC-III/IV </a:t>
            </a:r>
          </a:p>
          <a:p>
            <a:r>
              <a:rPr lang="en-US" dirty="0" smtClean="0"/>
              <a:t>Both of the dominant ISAs (x86 and ARM) are too complex to use for teaching or research</a:t>
            </a:r>
          </a:p>
          <a:p>
            <a:r>
              <a:rPr lang="en-US" dirty="0" smtClean="0"/>
              <a:t>RISC-V has taken off commercially</a:t>
            </a:r>
          </a:p>
          <a:p>
            <a:r>
              <a:rPr lang="en-US" dirty="0" smtClean="0"/>
              <a:t>RISC-V Foundation manages standard </a:t>
            </a:r>
            <a:r>
              <a:rPr lang="en-US" b="1" dirty="0" err="1" smtClean="0">
                <a:latin typeface="Courier"/>
                <a:cs typeface="Courier"/>
              </a:rPr>
              <a:t>riscv.org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dirty="0" smtClean="0"/>
              <a:t>Now upstream support for many tools (</a:t>
            </a:r>
            <a:r>
              <a:rPr lang="en-US" dirty="0" err="1" smtClean="0"/>
              <a:t>gcc</a:t>
            </a:r>
            <a:r>
              <a:rPr lang="en-US" dirty="0" smtClean="0"/>
              <a:t>, Linux, FreeBSD, 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Nvidia</a:t>
            </a:r>
            <a:r>
              <a:rPr lang="en-US" dirty="0" smtClean="0"/>
              <a:t> is using RISC-V in all future GPUs</a:t>
            </a:r>
          </a:p>
          <a:p>
            <a:r>
              <a:rPr lang="en-US" dirty="0" smtClean="0"/>
              <a:t>Western Digital is using RISC-V in all future products</a:t>
            </a:r>
          </a:p>
          <a:p>
            <a:r>
              <a:rPr lang="en-US" dirty="0" smtClean="0"/>
              <a:t>Govt. India selected RISC-V as national 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Shape 856" descr="Istuary Innovation group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9588" y="3741549"/>
            <a:ext cx="712050" cy="930011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Shape 857"/>
          <p:cNvSpPr/>
          <p:nvPr/>
        </p:nvSpPr>
        <p:spPr>
          <a:xfrm>
            <a:off x="0" y="4900703"/>
            <a:ext cx="9144000" cy="2173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68569" tIns="34275" rIns="68569" bIns="34275" anchor="ctr" anchorCtr="0">
            <a:noAutofit/>
          </a:bodyPr>
          <a:lstStyle/>
          <a:p>
            <a:pPr indent="-8572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8" name="Shape 8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9287" y="299712"/>
            <a:ext cx="1737245" cy="38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Shape 859"/>
          <p:cNvPicPr preferRelativeResize="0"/>
          <p:nvPr/>
        </p:nvPicPr>
        <p:blipFill rotWithShape="1">
          <a:blip r:embed="rId5">
            <a:alphaModFix/>
          </a:blip>
          <a:srcRect l="19711" t="35184" r="20630" b="35185"/>
          <a:stretch/>
        </p:blipFill>
        <p:spPr>
          <a:xfrm>
            <a:off x="7674080" y="883796"/>
            <a:ext cx="1319939" cy="61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Shape 8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7108" y="1963316"/>
            <a:ext cx="1913097" cy="48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Shape 86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5786" y="60600"/>
            <a:ext cx="1754804" cy="64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Shape 86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07950" y="1368445"/>
            <a:ext cx="1449855" cy="63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Shape 86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2950" y="846668"/>
            <a:ext cx="1656510" cy="44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Shape 86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04762" y="1574694"/>
            <a:ext cx="819843" cy="81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Shape 86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00705" y="914403"/>
            <a:ext cx="2019291" cy="57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Shape 866"/>
          <p:cNvPicPr preferRelativeResize="0"/>
          <p:nvPr/>
        </p:nvPicPr>
        <p:blipFill rotWithShape="1">
          <a:blip r:embed="rId12">
            <a:alphaModFix/>
          </a:blip>
          <a:srcRect t="13183" b="14816"/>
          <a:stretch/>
        </p:blipFill>
        <p:spPr>
          <a:xfrm>
            <a:off x="4317412" y="821931"/>
            <a:ext cx="1111838" cy="42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Shape 86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33878" y="125508"/>
            <a:ext cx="1502009" cy="6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Shape 86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52400" y="1915716"/>
            <a:ext cx="1014388" cy="52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Shape 86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59942" y="1676400"/>
            <a:ext cx="1641063" cy="48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Shape 87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057603" y="304261"/>
            <a:ext cx="1046166" cy="30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Shape 87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397024" y="5824509"/>
            <a:ext cx="712038" cy="31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Shape 872"/>
          <p:cNvPicPr preferRelativeResize="0"/>
          <p:nvPr/>
        </p:nvPicPr>
        <p:blipFill rotWithShape="1">
          <a:blip r:embed="rId18">
            <a:alphaModFix/>
          </a:blip>
          <a:srcRect l="8333" t="18131" r="8333" b="21430"/>
          <a:stretch/>
        </p:blipFill>
        <p:spPr>
          <a:xfrm>
            <a:off x="4038605" y="3425533"/>
            <a:ext cx="798671" cy="388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Shape 87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394796" y="4476651"/>
            <a:ext cx="629648" cy="34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Shape 87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855630" y="5669077"/>
            <a:ext cx="567040" cy="604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Shape 87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298921" y="3974280"/>
            <a:ext cx="637805" cy="36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Shape 876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091068" y="4473211"/>
            <a:ext cx="800085" cy="33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Shape 877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22258" y="3408357"/>
            <a:ext cx="1049342" cy="281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Shape 878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5105405" y="3320597"/>
            <a:ext cx="1044489" cy="44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Shape 879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5641025" y="5269650"/>
            <a:ext cx="968696" cy="39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Shape 881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3048005" y="3437501"/>
            <a:ext cx="721333" cy="414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Shape 882"/>
          <p:cNvPicPr preferRelativeResize="0"/>
          <p:nvPr/>
        </p:nvPicPr>
        <p:blipFill rotWithShape="1">
          <a:blip r:embed="rId27">
            <a:alphaModFix/>
          </a:blip>
          <a:srcRect t="21696" b="17185"/>
          <a:stretch/>
        </p:blipFill>
        <p:spPr>
          <a:xfrm>
            <a:off x="3144054" y="4481549"/>
            <a:ext cx="987795" cy="34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Shape 883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6516319" y="4339536"/>
            <a:ext cx="629720" cy="62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Shape 884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4195545" y="4528364"/>
            <a:ext cx="566804" cy="53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Shape 885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822639" y="4984830"/>
            <a:ext cx="828287" cy="365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Shape 886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3220131" y="6328348"/>
            <a:ext cx="1111568" cy="5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Shape 887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31338" y="3843977"/>
            <a:ext cx="1055087" cy="36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Shape 888" descr="mediatek_125x50.png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1533420" y="3321105"/>
            <a:ext cx="1133585" cy="68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Shape 889" descr="samsung-2_250x100.png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1794342" y="1238631"/>
            <a:ext cx="1630447" cy="869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Shape 890" descr="huawei_250x100.png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7549857" y="1427633"/>
            <a:ext cx="1755506" cy="936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Shape 891" descr="BAE Systems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7381438" y="3372865"/>
            <a:ext cx="1321603" cy="30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Shape 892" descr="Rumble Development Corporation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3737030" y="5047063"/>
            <a:ext cx="751585" cy="42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Shape 893" descr="C-SKY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5420307" y="72623"/>
            <a:ext cx="1410824" cy="73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Shape 894" descr="Dover Microsystems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6400800" y="3389521"/>
            <a:ext cx="630280" cy="38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Shape 895" descr="Micron Technology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119657" y="1203412"/>
            <a:ext cx="1417810" cy="75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Shape 896" descr="https://content.riscv.org/wp-content/uploads/2016/11/nxp_250x100-150x60.png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814637" y="825503"/>
            <a:ext cx="1071563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Shape 897" descr="VeriSilicon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1507918" y="3918969"/>
            <a:ext cx="638044" cy="38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Shape 898" descr="Gridoog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100367" y="4282263"/>
            <a:ext cx="783211" cy="47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Shape 899" descr="Imperas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5741921" y="4756197"/>
            <a:ext cx="721319" cy="43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Shape 900" descr="https://content.riscv.org/wp-content/uploads/2017/05/berkeley-lab-250x100-150x60.png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558813" y="5642643"/>
            <a:ext cx="887344" cy="53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Shape 901" descr="SEGGER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6354218" y="3824271"/>
            <a:ext cx="783211" cy="47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Shape 902" descr="Software Hardware Consulting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1771655" y="4931433"/>
            <a:ext cx="939853" cy="56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Shape 903" descr="Trinamic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4687135" y="4805208"/>
            <a:ext cx="887358" cy="53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Shape 904" descr="https://content.riscv.org/wp-content/uploads/2017/05/ubilite_logo_250x100-150x60.png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6676262" y="5070081"/>
            <a:ext cx="939853" cy="56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Shape 905" descr="UltraSOC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99999" y="6253255"/>
            <a:ext cx="751575" cy="4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Shape 906" descr="https://content.riscv.org/wp-content/uploads/2017/02/csem-250x100-150x60.png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1001993" y="6253253"/>
            <a:ext cx="939853" cy="56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Shape 907" descr="Princeton University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2031952" y="6322193"/>
            <a:ext cx="939853" cy="50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Shape 908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605662" y="2592373"/>
            <a:ext cx="2900528" cy="647427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Shape 909"/>
          <p:cNvSpPr txBox="1">
            <a:spLocks noGrp="1"/>
          </p:cNvSpPr>
          <p:nvPr>
            <p:ph type="title"/>
          </p:nvPr>
        </p:nvSpPr>
        <p:spPr>
          <a:xfrm>
            <a:off x="2438400" y="2590800"/>
            <a:ext cx="71628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 indent="-190500"/>
            <a:r>
              <a:rPr lang="en-US" b="1" dirty="0">
                <a:latin typeface="Calibri"/>
                <a:ea typeface="PT Sans"/>
                <a:cs typeface="Calibri"/>
                <a:sym typeface="PT Sans"/>
              </a:rPr>
              <a:t>Foundation: 100+ Members</a:t>
            </a:r>
          </a:p>
        </p:txBody>
      </p:sp>
      <p:cxnSp>
        <p:nvCxnSpPr>
          <p:cNvPr id="910" name="Shape 910"/>
          <p:cNvCxnSpPr/>
          <p:nvPr/>
        </p:nvCxnSpPr>
        <p:spPr>
          <a:xfrm>
            <a:off x="118250" y="3276093"/>
            <a:ext cx="890752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11" name="Shape 911"/>
          <p:cNvCxnSpPr/>
          <p:nvPr/>
        </p:nvCxnSpPr>
        <p:spPr>
          <a:xfrm>
            <a:off x="118247" y="2511087"/>
            <a:ext cx="890752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13" name="Shape 913"/>
          <p:cNvPicPr preferRelativeResize="0"/>
          <p:nvPr/>
        </p:nvPicPr>
        <p:blipFill rotWithShape="1">
          <a:blip r:embed="rId54">
            <a:alphaModFix/>
          </a:blip>
          <a:srcRect t="37155" b="34583"/>
          <a:stretch/>
        </p:blipFill>
        <p:spPr>
          <a:xfrm>
            <a:off x="7967808" y="6369125"/>
            <a:ext cx="887351" cy="37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Shape 914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6249561" y="5741557"/>
            <a:ext cx="992546" cy="59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Shape 915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8426075" y="4088023"/>
            <a:ext cx="567097" cy="30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Shape 916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6915155" y="327921"/>
            <a:ext cx="1135675" cy="43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Shape 917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7921369" y="3710639"/>
            <a:ext cx="783206" cy="4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Shape 918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5594704" y="5741553"/>
            <a:ext cx="566813" cy="59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Shape 919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7210381" y="3932019"/>
            <a:ext cx="638051" cy="47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Shape 920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4542148" y="5228134"/>
            <a:ext cx="783195" cy="50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Shape 921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7199119" y="4563288"/>
            <a:ext cx="939844" cy="283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Shape 922" descr="Roa Logic Logo.PNG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41258" y="4824494"/>
            <a:ext cx="1319190" cy="7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Shape 923" descr="C:\Users\adaleiden\Desktop\UC TECH IP 002-01.jpg"/>
          <p:cNvPicPr preferRelativeResize="0"/>
          <p:nvPr/>
        </p:nvPicPr>
        <p:blipFill rotWithShape="1">
          <a:blip r:embed="rId64">
            <a:alphaModFix/>
          </a:blip>
          <a:srcRect l="17182" t="30886" r="14843" b="31268"/>
          <a:stretch/>
        </p:blipFill>
        <p:spPr>
          <a:xfrm>
            <a:off x="7266701" y="5769641"/>
            <a:ext cx="850746" cy="44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Shape 924" descr="C:\Users\adaleiden\Desktop\IS_logo_CMJN_Baseline.jpg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2406851" y="3943880"/>
            <a:ext cx="841960" cy="37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Shape 925" descr="C:\Users\adaleiden\Desktop\GlobalFoundries_logo_no_shadow.svg.png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6088728" y="6418544"/>
            <a:ext cx="1581596" cy="47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Shape 926" descr="C:\Users\adaleiden\Desktop\Lauterbach_Development_Tools_logo.svg.png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029670" y="4353261"/>
            <a:ext cx="884513" cy="32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Shape 927" descr="AAEAAQAAAAAAAAXpAAAAJDc2N2IyZWMxLTk5MjgtNDY0Ny1hOTc5LTIxZGZjY2UyMjFjNg.png"/>
          <p:cNvPicPr preferRelativeResize="0"/>
          <p:nvPr/>
        </p:nvPicPr>
        <p:blipFill>
          <a:blip r:embed="rId68">
            <a:alphaModFix/>
          </a:blip>
          <a:stretch>
            <a:fillRect/>
          </a:stretch>
        </p:blipFill>
        <p:spPr>
          <a:xfrm>
            <a:off x="3476780" y="5539876"/>
            <a:ext cx="1319195" cy="598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Shape 928" descr="EmaldoTechnologies Logo.PNG"/>
          <p:cNvPicPr preferRelativeResize="0"/>
          <p:nvPr/>
        </p:nvPicPr>
        <p:blipFill>
          <a:blip r:embed="rId69">
            <a:alphaModFix/>
          </a:blip>
          <a:stretch>
            <a:fillRect/>
          </a:stretch>
        </p:blipFill>
        <p:spPr>
          <a:xfrm>
            <a:off x="146635" y="5629677"/>
            <a:ext cx="992550" cy="530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Shape 929" descr="EMBECOSM Logo.PNG"/>
          <p:cNvPicPr preferRelativeResize="0"/>
          <p:nvPr/>
        </p:nvPicPr>
        <p:blipFill>
          <a:blip r:embed="rId70">
            <a:alphaModFix/>
          </a:blip>
          <a:stretch>
            <a:fillRect/>
          </a:stretch>
        </p:blipFill>
        <p:spPr>
          <a:xfrm>
            <a:off x="1244663" y="5531051"/>
            <a:ext cx="939844" cy="54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Shape 930" descr="greenwaves-logo-320.png"/>
          <p:cNvPicPr preferRelativeResize="0"/>
          <p:nvPr/>
        </p:nvPicPr>
        <p:blipFill>
          <a:blip r:embed="rId71">
            <a:alphaModFix/>
          </a:blip>
          <a:stretch>
            <a:fillRect/>
          </a:stretch>
        </p:blipFill>
        <p:spPr>
          <a:xfrm>
            <a:off x="793213" y="4770354"/>
            <a:ext cx="987788" cy="399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Shape 931" descr="(2) Gray Research Logo.PNG"/>
          <p:cNvPicPr preferRelativeResize="0"/>
          <p:nvPr/>
        </p:nvPicPr>
        <p:blipFill>
          <a:blip r:embed="rId72">
            <a:alphaModFix/>
          </a:blip>
          <a:stretch>
            <a:fillRect/>
          </a:stretch>
        </p:blipFill>
        <p:spPr>
          <a:xfrm>
            <a:off x="3525675" y="3865433"/>
            <a:ext cx="567094" cy="53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Shape 932" descr="IIT_Madras_Logo.svg[1].png"/>
          <p:cNvPicPr preferRelativeResize="0"/>
          <p:nvPr/>
        </p:nvPicPr>
        <p:blipFill>
          <a:blip r:embed="rId73">
            <a:alphaModFix/>
          </a:blip>
          <a:stretch>
            <a:fillRect/>
          </a:stretch>
        </p:blipFill>
        <p:spPr>
          <a:xfrm>
            <a:off x="5105405" y="3937003"/>
            <a:ext cx="592323" cy="79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Shape 933" descr="seagate2017.jpg"/>
          <p:cNvPicPr preferRelativeResize="0"/>
          <p:nvPr/>
        </p:nvPicPr>
        <p:blipFill rotWithShape="1">
          <a:blip r:embed="rId74">
            <a:alphaModFix/>
          </a:blip>
          <a:srcRect l="2893" t="-1822"/>
          <a:stretch/>
        </p:blipFill>
        <p:spPr>
          <a:xfrm>
            <a:off x="7716549" y="5006113"/>
            <a:ext cx="1410827" cy="659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Shape 934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1890152" y="5850145"/>
            <a:ext cx="638051" cy="41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Shape 935"/>
          <p:cNvPicPr preferRelativeResize="0"/>
          <p:nvPr/>
        </p:nvPicPr>
        <p:blipFill>
          <a:blip r:embed="rId76">
            <a:alphaModFix/>
          </a:blip>
          <a:stretch>
            <a:fillRect/>
          </a:stretch>
        </p:blipFill>
        <p:spPr>
          <a:xfrm>
            <a:off x="4687140" y="6338477"/>
            <a:ext cx="1046157" cy="53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5" y="2021373"/>
            <a:ext cx="2154562" cy="39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2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Chisel simulators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Chisel is a new hardware description language we developed at Berkeley based on </a:t>
            </a:r>
            <a:r>
              <a:rPr lang="en-US" dirty="0" err="1" smtClean="0"/>
              <a:t>Scala</a:t>
            </a:r>
            <a:endParaRPr lang="en-US" dirty="0" smtClean="0"/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onstructing 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ardware </a:t>
            </a:r>
            <a:r>
              <a:rPr lang="en-US" b="1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 a </a:t>
            </a:r>
            <a:r>
              <a:rPr lang="en-US" b="1" i="1" dirty="0" err="1" smtClean="0">
                <a:solidFill>
                  <a:srgbClr val="FF0000"/>
                </a:solidFill>
              </a:rPr>
              <a:t>S</a:t>
            </a:r>
            <a:r>
              <a:rPr lang="en-US" dirty="0" err="1" smtClean="0"/>
              <a:t>cala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mbedded </a:t>
            </a:r>
            <a:r>
              <a:rPr lang="en-US" b="1" i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anguage</a:t>
            </a:r>
          </a:p>
          <a:p>
            <a:r>
              <a:rPr lang="en-US" dirty="0"/>
              <a:t>L</a:t>
            </a:r>
            <a:r>
              <a:rPr lang="en-US" dirty="0" smtClean="0"/>
              <a:t>abs will use RISC-V processor simulators derived from Chisel processor designs</a:t>
            </a:r>
          </a:p>
          <a:p>
            <a:pPr lvl="1"/>
            <a:r>
              <a:rPr lang="en-US" dirty="0" smtClean="0"/>
              <a:t>Gives you much more detailed information than other simulators</a:t>
            </a:r>
          </a:p>
          <a:p>
            <a:pPr lvl="1"/>
            <a:r>
              <a:rPr lang="en-US" dirty="0" smtClean="0"/>
              <a:t>Can map to FPGA or real chip layout</a:t>
            </a:r>
          </a:p>
          <a:p>
            <a:r>
              <a:rPr lang="en-US" dirty="0" smtClean="0"/>
              <a:t>You need to learn</a:t>
            </a:r>
            <a:r>
              <a:rPr lang="en-US" dirty="0"/>
              <a:t> </a:t>
            </a:r>
            <a:r>
              <a:rPr lang="en-US" dirty="0" smtClean="0"/>
              <a:t>some minimal Chisel in CS152, but we’ll make Chisel RTL source available so you can see all the details of our processors</a:t>
            </a:r>
          </a:p>
          <a:p>
            <a:r>
              <a:rPr lang="en-US" dirty="0" smtClean="0"/>
              <a:t>Can do lab projects based on modifying the Chisel RTL code if desired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Computer Architecture?</a:t>
            </a:r>
            <a:endParaRPr lang="en-US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816F-F3DD-0C4D-B74E-2AFC1DC0216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82691" name="AutoShape 3"/>
          <p:cNvSpPr>
            <a:spLocks noChangeArrowheads="1"/>
          </p:cNvSpPr>
          <p:nvPr/>
        </p:nvSpPr>
        <p:spPr bwMode="auto">
          <a:xfrm>
            <a:off x="2078038" y="1076325"/>
            <a:ext cx="4722812" cy="46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Application</a:t>
            </a:r>
          </a:p>
        </p:txBody>
      </p:sp>
      <p:sp>
        <p:nvSpPr>
          <p:cNvPr id="882692" name="AutoShape 4"/>
          <p:cNvSpPr>
            <a:spLocks noChangeArrowheads="1"/>
          </p:cNvSpPr>
          <p:nvPr/>
        </p:nvSpPr>
        <p:spPr bwMode="auto">
          <a:xfrm>
            <a:off x="2057400" y="4419600"/>
            <a:ext cx="4722813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Physics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1546225"/>
            <a:ext cx="3048000" cy="2873375"/>
            <a:chOff x="3072" y="1104"/>
            <a:chExt cx="2208" cy="2688"/>
          </a:xfrm>
        </p:grpSpPr>
        <p:sp>
          <p:nvSpPr>
            <p:cNvPr id="21515" name="Line 6"/>
            <p:cNvSpPr>
              <a:spLocks noChangeShapeType="1"/>
            </p:cNvSpPr>
            <p:nvPr/>
          </p:nvSpPr>
          <p:spPr bwMode="auto">
            <a:xfrm>
              <a:off x="3072" y="1104"/>
              <a:ext cx="0" cy="26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91165" tIns="45583" rIns="91165" bIns="45583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1516" name="Text Box 7"/>
            <p:cNvSpPr txBox="1">
              <a:spLocks noChangeArrowheads="1"/>
            </p:cNvSpPr>
            <p:nvPr/>
          </p:nvSpPr>
          <p:spPr bwMode="auto">
            <a:xfrm>
              <a:off x="3120" y="2187"/>
              <a:ext cx="2160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165" tIns="45583" rIns="91165" bIns="45583">
              <a:prstTxWarp prst="textNoShape">
                <a:avLst/>
              </a:prstTxWarp>
              <a:spAutoFit/>
            </a:bodyPr>
            <a:lstStyle/>
            <a:p>
              <a:pPr defTabSz="820738">
                <a:spcBef>
                  <a:spcPct val="0"/>
                </a:spcBef>
              </a:pPr>
              <a:r>
                <a:rPr lang="en-US" sz="2200">
                  <a:solidFill>
                    <a:schemeClr val="tx1"/>
                  </a:solidFill>
                  <a:latin typeface="Calibri"/>
                  <a:cs typeface="Calibri"/>
                </a:rPr>
                <a:t>Gap too large to bridge in one step</a:t>
              </a:r>
            </a:p>
          </p:txBody>
        </p:sp>
      </p:grpSp>
      <p:sp>
        <p:nvSpPr>
          <p:cNvPr id="882697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81915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2400">
                <a:solidFill>
                  <a:schemeClr val="tx1"/>
                </a:solidFill>
                <a:latin typeface="Calibri"/>
                <a:cs typeface="Calibri"/>
              </a:rPr>
              <a:t>In its broadest definition, computer architecture is the </a:t>
            </a:r>
            <a:r>
              <a:rPr lang="en-US" sz="2400" i="1">
                <a:solidFill>
                  <a:srgbClr val="FF0000"/>
                </a:solidFill>
                <a:latin typeface="Calibri"/>
                <a:cs typeface="Calibri"/>
              </a:rPr>
              <a:t>design of the</a:t>
            </a:r>
            <a:r>
              <a:rPr lang="en-US" sz="24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alibri"/>
                <a:cs typeface="Calibri"/>
              </a:rPr>
              <a:t>abstraction layers</a:t>
            </a:r>
            <a:r>
              <a:rPr lang="en-US" sz="2400">
                <a:solidFill>
                  <a:schemeClr val="tx1"/>
                </a:solidFill>
                <a:latin typeface="Calibri"/>
                <a:cs typeface="Calibri"/>
              </a:rPr>
              <a:t> that allow us to implement information processing applications efficiently using available manufacturing technologies.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667000" y="1981200"/>
            <a:ext cx="5659438" cy="2209800"/>
            <a:chOff x="2667000" y="1981200"/>
            <a:chExt cx="5659438" cy="2209800"/>
          </a:xfrm>
        </p:grpSpPr>
        <p:sp>
          <p:nvSpPr>
            <p:cNvPr id="882696" name="Text Box 8"/>
            <p:cNvSpPr txBox="1">
              <a:spLocks noChangeArrowheads="1"/>
            </p:cNvSpPr>
            <p:nvPr/>
          </p:nvSpPr>
          <p:spPr bwMode="auto">
            <a:xfrm>
              <a:off x="4724400" y="3429000"/>
              <a:ext cx="3602038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165" tIns="45583" rIns="91165" bIns="45583">
              <a:prstTxWarp prst="textNoShape">
                <a:avLst/>
              </a:prstTxWarp>
              <a:spAutoFit/>
            </a:bodyPr>
            <a:lstStyle/>
            <a:p>
              <a:pPr defTabSz="820738">
                <a:spcBef>
                  <a:spcPct val="0"/>
                </a:spcBef>
              </a:pPr>
              <a:r>
                <a:rPr lang="en-US" sz="2200" i="1">
                  <a:solidFill>
                    <a:schemeClr val="tx1"/>
                  </a:solidFill>
                  <a:latin typeface="Calibri"/>
                  <a:cs typeface="Calibri"/>
                </a:rPr>
                <a:t>(but there are exceptions, e.g. magnetic compass)</a:t>
              </a:r>
            </a:p>
          </p:txBody>
        </p:sp>
        <p:pic>
          <p:nvPicPr>
            <p:cNvPr id="11" name="Picture 10" descr="imag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1981200"/>
              <a:ext cx="2095500" cy="21667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1" grpId="0" animBg="1" autoUpdateAnimBg="0"/>
      <p:bldP spid="882692" grpId="0" animBg="1" autoUpdateAnimBg="0"/>
      <p:bldP spid="88269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Chisel Design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61100"/>
            <a:ext cx="1905000" cy="292100"/>
          </a:xfrm>
        </p:spPr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Document 5"/>
          <p:cNvSpPr/>
          <p:nvPr/>
        </p:nvSpPr>
        <p:spPr bwMode="auto">
          <a:xfrm>
            <a:off x="2895600" y="1219200"/>
            <a:ext cx="2895600" cy="762000"/>
          </a:xfrm>
          <a:prstGeom prst="flowChartDocumen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rPr>
              <a:t>Chisel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rPr>
              <a:t>Design Description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3276600" y="2895600"/>
            <a:ext cx="1143000" cy="990600"/>
          </a:xfrm>
          <a:prstGeom prst="flowChartDocumen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ＭＳ Ｐゴシック" pitchFamily="18" charset="-128"/>
                <a:cs typeface="Calibri"/>
              </a:rPr>
              <a:t>FPGA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ＭＳ Ｐゴシック" pitchFamily="18" charset="-128"/>
                <a:cs typeface="Calibri"/>
              </a:rPr>
              <a:t>Verilog</a:t>
            </a:r>
            <a:endParaRPr lang="en-US" sz="2400" dirty="0">
              <a:solidFill>
                <a:schemeClr val="tx1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" name="Document 9"/>
          <p:cNvSpPr/>
          <p:nvPr/>
        </p:nvSpPr>
        <p:spPr bwMode="auto">
          <a:xfrm>
            <a:off x="5486400" y="2895600"/>
            <a:ext cx="1143000" cy="990600"/>
          </a:xfrm>
          <a:prstGeom prst="flowChartDocumen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latinLnBrk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ＭＳ Ｐゴシック" pitchFamily="18" charset="-128"/>
                <a:cs typeface="Calibri"/>
              </a:rPr>
              <a:t>ASIC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ＭＳ Ｐゴシック" pitchFamily="18" charset="-128"/>
                <a:cs typeface="Calibri"/>
              </a:rPr>
              <a:t>Verilog</a:t>
            </a:r>
            <a:endParaRPr lang="en-US" sz="2400" dirty="0">
              <a:solidFill>
                <a:schemeClr val="tx1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 bwMode="auto">
          <a:xfrm flipH="1">
            <a:off x="3848100" y="2667000"/>
            <a:ext cx="1143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>
            <a:endCxn id="10" idx="0"/>
          </p:cNvCxnSpPr>
          <p:nvPr/>
        </p:nvCxnSpPr>
        <p:spPr bwMode="auto">
          <a:xfrm>
            <a:off x="5181600" y="2514600"/>
            <a:ext cx="8763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743200" y="2209800"/>
            <a:ext cx="3200400" cy="4572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rPr>
              <a:t>Chisel Compiler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057400" y="5410200"/>
            <a:ext cx="1600200" cy="685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rPr>
              <a:t>FPGA Emulation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4572000"/>
            <a:ext cx="2743200" cy="5334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rPr>
              <a:t>FPGA Tools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cxnSp>
        <p:nvCxnSpPr>
          <p:cNvPr id="20" name="Straight Arrow Connector 19"/>
          <p:cNvCxnSpPr>
            <a:stCxn id="9" idx="2"/>
            <a:endCxn id="19" idx="0"/>
          </p:cNvCxnSpPr>
          <p:nvPr/>
        </p:nvCxnSpPr>
        <p:spPr bwMode="auto">
          <a:xfrm flipH="1">
            <a:off x="2895600" y="3820710"/>
            <a:ext cx="952500" cy="7512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>
            <a:stCxn id="19" idx="4"/>
          </p:cNvCxnSpPr>
          <p:nvPr/>
        </p:nvCxnSpPr>
        <p:spPr bwMode="auto">
          <a:xfrm rot="16200000" flipH="1">
            <a:off x="2800350" y="5200650"/>
            <a:ext cx="304800" cy="1143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19800" y="5486400"/>
            <a:ext cx="1600200" cy="685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rPr>
              <a:t>GDS Layout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410200" y="4572000"/>
            <a:ext cx="2743200" cy="5334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rPr>
              <a:t>ASIC Tools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cxnSp>
        <p:nvCxnSpPr>
          <p:cNvPr id="24" name="Straight Arrow Connector 23"/>
          <p:cNvCxnSpPr>
            <a:stCxn id="10" idx="2"/>
            <a:endCxn id="23" idx="0"/>
          </p:cNvCxnSpPr>
          <p:nvPr/>
        </p:nvCxnSpPr>
        <p:spPr bwMode="auto">
          <a:xfrm>
            <a:off x="6057900" y="3820710"/>
            <a:ext cx="723900" cy="7512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81800" y="5105400"/>
            <a:ext cx="381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endCxn id="15" idx="0"/>
          </p:cNvCxnSpPr>
          <p:nvPr/>
        </p:nvCxnSpPr>
        <p:spPr bwMode="auto">
          <a:xfrm rot="5400000">
            <a:off x="4203912" y="2070311"/>
            <a:ext cx="278977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1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1934EA-DA67-A34E-B273-5EA9C20BF9F7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Architecture:</a:t>
            </a:r>
            <a:br>
              <a:rPr lang="en-US"/>
            </a:br>
            <a:r>
              <a:rPr lang="en-US"/>
              <a:t>	A Little History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tabLst>
                <a:tab pos="280988" algn="l"/>
              </a:tabLst>
            </a:pPr>
            <a:r>
              <a:rPr lang="en-US" dirty="0"/>
              <a:t>Throughout the course we’ll use a historical narrative to help understand why certain ideas arose</a:t>
            </a:r>
          </a:p>
          <a:p>
            <a:pPr>
              <a:buFontTx/>
              <a:buNone/>
              <a:tabLst>
                <a:tab pos="280988" algn="l"/>
              </a:tabLst>
            </a:pPr>
            <a:endParaRPr lang="en-US" dirty="0"/>
          </a:p>
          <a:p>
            <a:pPr>
              <a:buFontTx/>
              <a:buNone/>
              <a:tabLst>
                <a:tab pos="280988" algn="l"/>
              </a:tabLst>
            </a:pPr>
            <a:endParaRPr lang="en-US" dirty="0"/>
          </a:p>
          <a:p>
            <a:pPr>
              <a:buFontTx/>
              <a:buNone/>
              <a:tabLst>
                <a:tab pos="280988" algn="l"/>
              </a:tabLst>
            </a:pPr>
            <a:r>
              <a:rPr lang="en-US" dirty="0"/>
              <a:t>Why worry about old ideas?</a:t>
            </a:r>
          </a:p>
          <a:p>
            <a:pPr>
              <a:tabLst>
                <a:tab pos="280988" algn="l"/>
              </a:tabLst>
            </a:pPr>
            <a:r>
              <a:rPr lang="en-US" dirty="0"/>
              <a:t>Helps to illustrate the design process, and explains why certain decisions were </a:t>
            </a:r>
            <a:r>
              <a:rPr lang="en-US" dirty="0" smtClean="0"/>
              <a:t>taken</a:t>
            </a:r>
          </a:p>
          <a:p>
            <a:pPr>
              <a:tabLst>
                <a:tab pos="280988" algn="l"/>
              </a:tabLst>
            </a:pPr>
            <a:r>
              <a:rPr lang="en-US" dirty="0"/>
              <a:t>Because future technologies might be as constrained as older ones</a:t>
            </a:r>
          </a:p>
          <a:p>
            <a:pPr>
              <a:tabLst>
                <a:tab pos="280988" algn="l"/>
              </a:tabLst>
            </a:pPr>
            <a:r>
              <a:rPr lang="en-US" dirty="0"/>
              <a:t>Those who ignore history are doomed to repeat it</a:t>
            </a:r>
          </a:p>
          <a:p>
            <a:pPr lvl="1">
              <a:tabLst>
                <a:tab pos="280988" algn="l"/>
              </a:tabLst>
            </a:pPr>
            <a:r>
              <a:rPr lang="en-US" dirty="0"/>
              <a:t>Every mistake made in mainframe design was also made in minicomputers, then microcomputers, where next?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Computers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1828800"/>
          </a:xfrm>
        </p:spPr>
        <p:txBody>
          <a:bodyPr/>
          <a:lstStyle/>
          <a:p>
            <a:r>
              <a:rPr lang="en-US" dirty="0" smtClean="0"/>
              <a:t>Analog computer represents problem variables as some physical quantity (e.g., mechanical displacement, voltage on a capacitor) and uses scaled physical behavior to calculate results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4559" y="2743200"/>
            <a:ext cx="3884041" cy="3874532"/>
            <a:chOff x="304799" y="2743200"/>
            <a:chExt cx="3884041" cy="3874532"/>
          </a:xfrm>
        </p:grpSpPr>
        <p:grpSp>
          <p:nvGrpSpPr>
            <p:cNvPr id="9" name="Group 8"/>
            <p:cNvGrpSpPr/>
            <p:nvPr/>
          </p:nvGrpSpPr>
          <p:grpSpPr>
            <a:xfrm>
              <a:off x="304799" y="2743200"/>
              <a:ext cx="3884041" cy="3505200"/>
              <a:chOff x="304799" y="2743200"/>
              <a:chExt cx="3884041" cy="3505200"/>
            </a:xfrm>
          </p:grpSpPr>
          <p:pic>
            <p:nvPicPr>
              <p:cNvPr id="6" name="Picture 5" descr="NAMA_Machine_d'Anticythèr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799" y="2743200"/>
                <a:ext cx="3884041" cy="3464144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502810" y="5994484"/>
                <a:ext cx="240272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sz="1050" i="1" dirty="0" smtClean="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[</a:t>
                </a:r>
                <a:r>
                  <a:rPr lang="en-US" sz="1050" i="1" dirty="0" err="1" smtClean="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Marsyas</a:t>
                </a:r>
                <a:r>
                  <a:rPr lang="en-US" sz="1050" i="1" dirty="0" smtClean="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, Creative Commons BY-SA 3.0]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83529" y="6248400"/>
              <a:ext cx="3546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 dirty="0" err="1" smtClean="0">
                  <a:solidFill>
                    <a:srgbClr val="000000"/>
                  </a:solidFill>
                  <a:latin typeface="Arial" pitchFamily="-110" charset="0"/>
                  <a:ea typeface="ＭＳ Ｐゴシック"/>
                  <a:cs typeface="ＭＳ Ｐゴシック"/>
                </a:rPr>
                <a:t>Antikythera</a:t>
              </a:r>
              <a:r>
                <a:rPr lang="en-US" sz="1800" dirty="0" smtClean="0">
                  <a:solidFill>
                    <a:srgbClr val="000000"/>
                  </a:solidFill>
                  <a:latin typeface="Arial" pitchFamily="-110" charset="0"/>
                  <a:ea typeface="ＭＳ Ｐゴシック"/>
                  <a:cs typeface="ＭＳ Ｐゴシック"/>
                </a:rPr>
                <a:t> mechanism c.100BC</a:t>
              </a:r>
              <a:endParaRPr lang="en-US" sz="1800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91290" y="2819400"/>
            <a:ext cx="4870097" cy="3493532"/>
            <a:chOff x="4191290" y="2819400"/>
            <a:chExt cx="4870097" cy="3493532"/>
          </a:xfrm>
        </p:grpSpPr>
        <p:grpSp>
          <p:nvGrpSpPr>
            <p:cNvPr id="15" name="Group 14"/>
            <p:cNvGrpSpPr/>
            <p:nvPr/>
          </p:nvGrpSpPr>
          <p:grpSpPr>
            <a:xfrm>
              <a:off x="4191290" y="2819400"/>
              <a:ext cx="4870097" cy="2971800"/>
              <a:chOff x="4191290" y="2819400"/>
              <a:chExt cx="4870097" cy="2971800"/>
            </a:xfrm>
          </p:grpSpPr>
          <p:pic>
            <p:nvPicPr>
              <p:cNvPr id="11" name="Picture 10" descr="Cessna_182_model-wingtip-vortex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1290" y="2819400"/>
                <a:ext cx="4744712" cy="274320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324600" y="5537284"/>
                <a:ext cx="273678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1050" i="1">
                    <a:latin typeface="Calibri"/>
                    <a:cs typeface="Calibri"/>
                  </a:defRPr>
                </a:lvl1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dirty="0">
                    <a:solidFill>
                      <a:srgbClr val="000000"/>
                    </a:solidFill>
                    <a:ea typeface="ＭＳ Ｐゴシック"/>
                  </a:rPr>
                  <a:t>[</a:t>
                </a:r>
                <a:r>
                  <a:rPr lang="en-US" dirty="0" err="1">
                    <a:solidFill>
                      <a:srgbClr val="000000"/>
                    </a:solidFill>
                    <a:ea typeface="ＭＳ Ｐゴシック"/>
                  </a:rPr>
                  <a:t>BenFrantzDale</a:t>
                </a:r>
                <a:r>
                  <a:rPr lang="en-US" dirty="0">
                    <a:solidFill>
                      <a:srgbClr val="000000"/>
                    </a:solidFill>
                    <a:ea typeface="ＭＳ Ｐゴシック"/>
                  </a:rPr>
                  <a:t>, Creative Commons </a:t>
                </a:r>
                <a:r>
                  <a:rPr lang="en-US" dirty="0" smtClean="0">
                    <a:solidFill>
                      <a:srgbClr val="000000"/>
                    </a:solidFill>
                    <a:ea typeface="ＭＳ Ｐゴシック"/>
                  </a:rPr>
                  <a:t>BY-SA 3.0]</a:t>
                </a:r>
                <a:endParaRPr lang="en-US" dirty="0">
                  <a:solidFill>
                    <a:srgbClr val="000000"/>
                  </a:solidFill>
                  <a:ea typeface="ＭＳ Ｐゴシック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299262" y="5943600"/>
              <a:ext cx="4696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-110" charset="0"/>
                  <a:ea typeface="ＭＳ Ｐゴシック"/>
                  <a:cs typeface="ＭＳ Ｐゴシック"/>
                </a:rPr>
                <a:t>Wingtip vortices off </a:t>
              </a:r>
              <a:r>
                <a:rPr lang="en-US" sz="1800" dirty="0" err="1" smtClean="0">
                  <a:solidFill>
                    <a:srgbClr val="000000"/>
                  </a:solidFill>
                  <a:latin typeface="Arial" pitchFamily="-110" charset="0"/>
                  <a:ea typeface="ＭＳ Ｐゴシック"/>
                  <a:cs typeface="ＭＳ Ｐゴシック"/>
                </a:rPr>
                <a:t>Cesna</a:t>
              </a:r>
              <a:r>
                <a:rPr lang="en-US" sz="1800" dirty="0" smtClean="0">
                  <a:solidFill>
                    <a:srgbClr val="000000"/>
                  </a:solidFill>
                  <a:latin typeface="Arial" pitchFamily="-110" charset="0"/>
                  <a:ea typeface="ＭＳ Ｐゴシック"/>
                  <a:cs typeface="ＭＳ Ｐゴシック"/>
                </a:rPr>
                <a:t> tail in wind tunnel</a:t>
              </a:r>
              <a:endParaRPr lang="en-US" sz="1800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24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Computers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problem variables as numbers encoded using discrete steps</a:t>
            </a:r>
          </a:p>
          <a:p>
            <a:pPr lvl="1"/>
            <a:r>
              <a:rPr lang="en-US" dirty="0" smtClean="0"/>
              <a:t>Discrete steps provide noise immunity</a:t>
            </a:r>
          </a:p>
          <a:p>
            <a:r>
              <a:rPr lang="en-US" dirty="0" smtClean="0"/>
              <a:t>Enables accurate and deterministic calculations</a:t>
            </a:r>
          </a:p>
          <a:p>
            <a:pPr lvl="1"/>
            <a:r>
              <a:rPr lang="en-US" dirty="0" smtClean="0"/>
              <a:t>Same inputs give same outputs exactly</a:t>
            </a:r>
          </a:p>
          <a:p>
            <a:r>
              <a:rPr lang="en-US" dirty="0" smtClean="0"/>
              <a:t>Not constrained by physically realizable functions</a:t>
            </a:r>
          </a:p>
          <a:p>
            <a:r>
              <a:rPr lang="en-US" dirty="0" smtClean="0"/>
              <a:t>Programmable digital computers are CSx52 focus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0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Babbage (1791-1871)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67200" y="838200"/>
            <a:ext cx="4648200" cy="5486400"/>
          </a:xfrm>
        </p:spPr>
        <p:txBody>
          <a:bodyPr/>
          <a:lstStyle/>
          <a:p>
            <a:r>
              <a:rPr lang="en-US" sz="2400" dirty="0" err="1" smtClean="0"/>
              <a:t>Lucasian</a:t>
            </a:r>
            <a:r>
              <a:rPr lang="en-US" sz="2400" dirty="0" smtClean="0"/>
              <a:t> Professor of Mathematics, Cambridge University, 1828-1839</a:t>
            </a:r>
          </a:p>
          <a:p>
            <a:r>
              <a:rPr lang="en-US" sz="2400" dirty="0" smtClean="0"/>
              <a:t>A true “polymath” with interests in many areas</a:t>
            </a:r>
          </a:p>
          <a:p>
            <a:r>
              <a:rPr lang="en-US" sz="2400" dirty="0" smtClean="0"/>
              <a:t>Frustrated by errors in printed tables, wanted to build machines to evaluate and print accurate tables</a:t>
            </a:r>
          </a:p>
          <a:p>
            <a:r>
              <a:rPr lang="en-US" sz="2400" dirty="0" smtClean="0"/>
              <a:t>Inspired by earlier work organizing human “computers” to methodically calculate tables by hand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Charles_Babbage_-_18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1"/>
            <a:ext cx="3899003" cy="510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5740" y="5943600"/>
            <a:ext cx="26642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05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[Copyright expired and in public </a:t>
            </a:r>
            <a:r>
              <a:rPr lang="en-US" sz="105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domain.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05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Image obtained from Wikimedia Commons.]</a:t>
            </a:r>
          </a:p>
        </p:txBody>
      </p:sp>
    </p:spTree>
    <p:extLst>
      <p:ext uri="{BB962C8B-B14F-4D97-AF65-F5344CB8AC3E}">
        <p14:creationId xmlns:p14="http://schemas.microsoft.com/office/powerpoint/2010/main" val="55224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Engine 1822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307386" cy="3276600"/>
          </a:xfrm>
        </p:spPr>
        <p:txBody>
          <a:bodyPr/>
          <a:lstStyle/>
          <a:p>
            <a:r>
              <a:rPr lang="en-US" dirty="0" smtClean="0"/>
              <a:t>Continuous functions can be approximated by polynomials, which can be computed from difference tables:</a:t>
            </a:r>
          </a:p>
          <a:p>
            <a:pPr marL="455613" lvl="1" indent="2003425">
              <a:buNone/>
            </a:pPr>
            <a:r>
              <a:rPr lang="en-US" dirty="0" smtClean="0"/>
              <a:t>   f(n) = n</a:t>
            </a:r>
            <a:r>
              <a:rPr lang="en-US" baseline="30000" dirty="0" smtClean="0"/>
              <a:t>2</a:t>
            </a:r>
            <a:r>
              <a:rPr lang="en-US" dirty="0" smtClean="0"/>
              <a:t> + n + 41</a:t>
            </a:r>
          </a:p>
          <a:p>
            <a:pPr marL="455613" lvl="1" indent="2003425">
              <a:buNone/>
            </a:pPr>
            <a:r>
              <a:rPr lang="en-US" dirty="0" smtClean="0"/>
              <a:t>d1(n) = f(n) – f(n-1) = 2n</a:t>
            </a:r>
          </a:p>
          <a:p>
            <a:pPr marL="455613" lvl="1" indent="2003425">
              <a:buNone/>
            </a:pPr>
            <a:r>
              <a:rPr lang="en-US" dirty="0" smtClean="0"/>
              <a:t>d2(n) = d1(n) – d1(n-1) = 2</a:t>
            </a:r>
          </a:p>
          <a:p>
            <a:pPr marL="455613" lvl="1" indent="2003425">
              <a:buNone/>
            </a:pPr>
            <a:endParaRPr lang="en-US" dirty="0" smtClean="0"/>
          </a:p>
          <a:p>
            <a:pPr marL="227013" indent="-227013"/>
            <a:r>
              <a:rPr lang="en-US" dirty="0"/>
              <a:t>Can</a:t>
            </a:r>
            <a:r>
              <a:rPr lang="en-US" dirty="0" smtClean="0"/>
              <a:t> calculate using only a single adder: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4" name="Group 90"/>
          <p:cNvGrpSpPr>
            <a:grpSpLocks/>
          </p:cNvGrpSpPr>
          <p:nvPr/>
        </p:nvGrpSpPr>
        <p:grpSpPr bwMode="auto">
          <a:xfrm>
            <a:off x="2362200" y="4267200"/>
            <a:ext cx="4114800" cy="1524000"/>
            <a:chOff x="1488" y="2784"/>
            <a:chExt cx="2592" cy="960"/>
          </a:xfrm>
        </p:grpSpPr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1488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n</a:t>
              </a: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1488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d2(n)</a:t>
              </a:r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1488" y="326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d1(n)</a:t>
              </a:r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1488" y="350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f(n)</a:t>
              </a: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1920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0</a:t>
              </a: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1920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1920" y="326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lvl="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	</a:t>
              </a: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1920" y="350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41</a:t>
              </a: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2352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1</a:t>
              </a: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2352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2352" y="326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2</a:t>
              </a:r>
            </a:p>
          </p:txBody>
        </p:sp>
        <p:sp>
          <p:nvSpPr>
            <p:cNvPr id="36" name="Rectangle 43"/>
            <p:cNvSpPr>
              <a:spLocks noChangeArrowheads="1"/>
            </p:cNvSpPr>
            <p:nvPr/>
          </p:nvSpPr>
          <p:spPr bwMode="auto">
            <a:xfrm>
              <a:off x="2784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2</a:t>
              </a:r>
            </a:p>
          </p:txBody>
        </p:sp>
        <p:sp>
          <p:nvSpPr>
            <p:cNvPr id="37" name="Rectangle 44"/>
            <p:cNvSpPr>
              <a:spLocks noChangeArrowheads="1"/>
            </p:cNvSpPr>
            <p:nvPr/>
          </p:nvSpPr>
          <p:spPr bwMode="auto">
            <a:xfrm>
              <a:off x="2784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2</a:t>
              </a:r>
            </a:p>
          </p:txBody>
        </p:sp>
        <p:sp>
          <p:nvSpPr>
            <p:cNvPr id="38" name="Rectangle 47"/>
            <p:cNvSpPr>
              <a:spLocks noChangeArrowheads="1"/>
            </p:cNvSpPr>
            <p:nvPr/>
          </p:nvSpPr>
          <p:spPr bwMode="auto">
            <a:xfrm>
              <a:off x="3216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3</a:t>
              </a:r>
            </a:p>
          </p:txBody>
        </p:sp>
        <p:sp>
          <p:nvSpPr>
            <p:cNvPr id="39" name="Rectangle 48"/>
            <p:cNvSpPr>
              <a:spLocks noChangeArrowheads="1"/>
            </p:cNvSpPr>
            <p:nvPr/>
          </p:nvSpPr>
          <p:spPr bwMode="auto">
            <a:xfrm>
              <a:off x="3216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2</a:t>
              </a:r>
            </a:p>
          </p:txBody>
        </p:sp>
        <p:sp>
          <p:nvSpPr>
            <p:cNvPr id="40" name="Rectangle 51"/>
            <p:cNvSpPr>
              <a:spLocks noChangeArrowheads="1"/>
            </p:cNvSpPr>
            <p:nvPr/>
          </p:nvSpPr>
          <p:spPr bwMode="auto">
            <a:xfrm>
              <a:off x="3648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4</a:t>
              </a:r>
            </a:p>
          </p:txBody>
        </p:sp>
        <p:sp>
          <p:nvSpPr>
            <p:cNvPr id="41" name="Rectangle 52"/>
            <p:cNvSpPr>
              <a:spLocks noChangeArrowheads="1"/>
            </p:cNvSpPr>
            <p:nvPr/>
          </p:nvSpPr>
          <p:spPr bwMode="auto">
            <a:xfrm>
              <a:off x="3648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2</a:t>
              </a:r>
            </a:p>
          </p:txBody>
        </p:sp>
      </p:grpSp>
      <p:grpSp>
        <p:nvGrpSpPr>
          <p:cNvPr id="70" name="Group 65"/>
          <p:cNvGrpSpPr>
            <a:grpSpLocks/>
          </p:cNvGrpSpPr>
          <p:nvPr/>
        </p:nvGrpSpPr>
        <p:grpSpPr bwMode="auto">
          <a:xfrm>
            <a:off x="4343400" y="4953000"/>
            <a:ext cx="762000" cy="457200"/>
            <a:chOff x="2736" y="3024"/>
            <a:chExt cx="480" cy="288"/>
          </a:xfrm>
        </p:grpSpPr>
        <p:sp>
          <p:nvSpPr>
            <p:cNvPr id="71" name="Rectangle 45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4</a:t>
              </a:r>
            </a:p>
          </p:txBody>
        </p:sp>
        <p:sp>
          <p:nvSpPr>
            <p:cNvPr id="72" name="Line 63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3" name="Line 64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74" name="Group 66"/>
          <p:cNvGrpSpPr>
            <a:grpSpLocks/>
          </p:cNvGrpSpPr>
          <p:nvPr/>
        </p:nvGrpSpPr>
        <p:grpSpPr bwMode="auto">
          <a:xfrm>
            <a:off x="5029200" y="4953000"/>
            <a:ext cx="762000" cy="457200"/>
            <a:chOff x="2736" y="3024"/>
            <a:chExt cx="480" cy="288"/>
          </a:xfrm>
        </p:grpSpPr>
        <p:sp>
          <p:nvSpPr>
            <p:cNvPr id="75" name="Rectangle 67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6</a:t>
              </a:r>
            </a:p>
          </p:txBody>
        </p:sp>
        <p:sp>
          <p:nvSpPr>
            <p:cNvPr id="76" name="Line 68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7" name="Line 69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78" name="Group 70"/>
          <p:cNvGrpSpPr>
            <a:grpSpLocks/>
          </p:cNvGrpSpPr>
          <p:nvPr/>
        </p:nvGrpSpPr>
        <p:grpSpPr bwMode="auto">
          <a:xfrm>
            <a:off x="5715000" y="4953000"/>
            <a:ext cx="762000" cy="457200"/>
            <a:chOff x="2736" y="3024"/>
            <a:chExt cx="480" cy="288"/>
          </a:xfrm>
        </p:grpSpPr>
        <p:sp>
          <p:nvSpPr>
            <p:cNvPr id="79" name="Rectangle 71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8</a:t>
              </a:r>
            </a:p>
          </p:txBody>
        </p:sp>
        <p:sp>
          <p:nvSpPr>
            <p:cNvPr id="80" name="Line 72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1" name="Line 73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82" name="Group 74"/>
          <p:cNvGrpSpPr>
            <a:grpSpLocks/>
          </p:cNvGrpSpPr>
          <p:nvPr/>
        </p:nvGrpSpPr>
        <p:grpSpPr bwMode="auto">
          <a:xfrm>
            <a:off x="3657600" y="5334000"/>
            <a:ext cx="762000" cy="457200"/>
            <a:chOff x="2736" y="3024"/>
            <a:chExt cx="480" cy="288"/>
          </a:xfrm>
        </p:grpSpPr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43</a:t>
              </a:r>
            </a:p>
          </p:txBody>
        </p:sp>
        <p:sp>
          <p:nvSpPr>
            <p:cNvPr id="84" name="Line 76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5" name="Line 77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86" name="Group 78"/>
          <p:cNvGrpSpPr>
            <a:grpSpLocks/>
          </p:cNvGrpSpPr>
          <p:nvPr/>
        </p:nvGrpSpPr>
        <p:grpSpPr bwMode="auto">
          <a:xfrm>
            <a:off x="4343400" y="5334000"/>
            <a:ext cx="762000" cy="457200"/>
            <a:chOff x="2736" y="3024"/>
            <a:chExt cx="480" cy="288"/>
          </a:xfrm>
        </p:grpSpPr>
        <p:sp>
          <p:nvSpPr>
            <p:cNvPr id="87" name="Rectangle 79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47</a:t>
              </a:r>
            </a:p>
          </p:txBody>
        </p:sp>
        <p:sp>
          <p:nvSpPr>
            <p:cNvPr id="88" name="Line 80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9" name="Line 81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90" name="Group 82"/>
          <p:cNvGrpSpPr>
            <a:grpSpLocks/>
          </p:cNvGrpSpPr>
          <p:nvPr/>
        </p:nvGrpSpPr>
        <p:grpSpPr bwMode="auto">
          <a:xfrm>
            <a:off x="5029200" y="5334000"/>
            <a:ext cx="762000" cy="457200"/>
            <a:chOff x="2736" y="3024"/>
            <a:chExt cx="480" cy="288"/>
          </a:xfrm>
        </p:grpSpPr>
        <p:sp>
          <p:nvSpPr>
            <p:cNvPr id="91" name="Rectangle 83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53</a:t>
              </a:r>
            </a:p>
          </p:txBody>
        </p:sp>
        <p:sp>
          <p:nvSpPr>
            <p:cNvPr id="92" name="Line 84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93" name="Line 85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94" name="Group 86"/>
          <p:cNvGrpSpPr>
            <a:grpSpLocks/>
          </p:cNvGrpSpPr>
          <p:nvPr/>
        </p:nvGrpSpPr>
        <p:grpSpPr bwMode="auto">
          <a:xfrm>
            <a:off x="5715000" y="5334000"/>
            <a:ext cx="762000" cy="457200"/>
            <a:chOff x="2736" y="3024"/>
            <a:chExt cx="480" cy="288"/>
          </a:xfrm>
        </p:grpSpPr>
        <p:sp>
          <p:nvSpPr>
            <p:cNvPr id="95" name="Rectangle 87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61</a:t>
              </a:r>
            </a:p>
          </p:txBody>
        </p:sp>
        <p:sp>
          <p:nvSpPr>
            <p:cNvPr id="96" name="Line 88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97" name="Line 89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56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00px-Babbage_Difference_Eng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667000"/>
            <a:ext cx="5072234" cy="3671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Realizing the Difference Engine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6425" cy="1828800"/>
          </a:xfrm>
        </p:spPr>
        <p:txBody>
          <a:bodyPr/>
          <a:lstStyle/>
          <a:p>
            <a:r>
              <a:rPr lang="en-US" sz="2400" dirty="0" smtClean="0"/>
              <a:t>Mechanical calculator,  hand-cranked, using decimal digits</a:t>
            </a:r>
          </a:p>
          <a:p>
            <a:r>
              <a:rPr lang="en-US" sz="2400" dirty="0" smtClean="0"/>
              <a:t>Babbage did not complete the DE, moving on to the Analytica</a:t>
            </a:r>
            <a:r>
              <a:rPr lang="en-US" sz="2400" dirty="0"/>
              <a:t>l</a:t>
            </a:r>
            <a:r>
              <a:rPr lang="en-US" sz="2400" dirty="0" smtClean="0"/>
              <a:t> Engine (but used ideas from AE in improved DE 2 plan)</a:t>
            </a:r>
          </a:p>
          <a:p>
            <a:r>
              <a:rPr lang="en-US" sz="2400" dirty="0" err="1" smtClean="0"/>
              <a:t>Schuetz</a:t>
            </a:r>
            <a:r>
              <a:rPr lang="en-US" sz="2400" dirty="0"/>
              <a:t> in </a:t>
            </a:r>
            <a:r>
              <a:rPr lang="en-US" sz="2400" dirty="0" smtClean="0"/>
              <a:t>Sweden completed working version in 1855, sold copy to British Government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419600" y="3124200"/>
            <a:ext cx="502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1pPr>
            <a:lvl2pPr marL="690563" indent="-234950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2pPr>
            <a:lvl3pPr marL="911225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0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3pPr>
            <a:lvl4pPr marL="1035050" indent="-1793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4pPr>
            <a:lvl5pPr marL="1201738" indent="-1666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Modern day recreation of DE2, including printer, showed entire design possible using original technology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ＭＳ Ｐゴシック"/>
              </a:rPr>
              <a:t>first at British Science Museum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ＭＳ Ｐゴシック"/>
              </a:rPr>
              <a:t>copy at Computer History Museum in San Jose</a:t>
            </a:r>
            <a:endParaRPr lang="en-US" sz="20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324600"/>
            <a:ext cx="22177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05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</a:t>
            </a:r>
            <a:r>
              <a:rPr lang="en-US" sz="1050" i="1" dirty="0" err="1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Geni</a:t>
            </a:r>
            <a:r>
              <a:rPr lang="en-US" sz="105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, </a:t>
            </a:r>
            <a:r>
              <a:rPr lang="en-US" sz="105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Creative Commons BY-SA </a:t>
            </a:r>
            <a:r>
              <a:rPr lang="en-US" sz="105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3.0 ]</a:t>
            </a:r>
          </a:p>
        </p:txBody>
      </p:sp>
    </p:spTree>
    <p:extLst>
      <p:ext uri="{BB962C8B-B14F-4D97-AF65-F5344CB8AC3E}">
        <p14:creationId xmlns:p14="http://schemas.microsoft.com/office/powerpoint/2010/main" val="346691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Engine 1837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6425" cy="5257800"/>
          </a:xfrm>
        </p:spPr>
        <p:txBody>
          <a:bodyPr/>
          <a:lstStyle/>
          <a:p>
            <a:r>
              <a:rPr lang="en-US" sz="2400" dirty="0" smtClean="0"/>
              <a:t>Recognized as first general-purpose digital computer</a:t>
            </a:r>
          </a:p>
          <a:p>
            <a:pPr lvl="1"/>
            <a:r>
              <a:rPr lang="en-US" sz="2000" dirty="0" smtClean="0"/>
              <a:t>Many iterations of the design (multiple Analytical Engines)</a:t>
            </a:r>
          </a:p>
          <a:p>
            <a:r>
              <a:rPr lang="en-US" sz="2400" dirty="0" smtClean="0"/>
              <a:t>Contains the major components of modern computers:</a:t>
            </a:r>
          </a:p>
          <a:p>
            <a:pPr lvl="1"/>
            <a:r>
              <a:rPr lang="en-US" sz="2000" dirty="0" smtClean="0"/>
              <a:t>“Store”:  Main memory where numbers and intermediate results were held (1,000 decimal words, 40-digits each)</a:t>
            </a:r>
          </a:p>
          <a:p>
            <a:pPr lvl="1"/>
            <a:r>
              <a:rPr lang="en-US" sz="2000" dirty="0" smtClean="0"/>
              <a:t>“Mill”: Arithmetic unit where processing was performed including addition, multiplication, and division</a:t>
            </a:r>
          </a:p>
          <a:p>
            <a:pPr lvl="1"/>
            <a:r>
              <a:rPr lang="en-US" sz="2000" dirty="0" smtClean="0"/>
              <a:t>Also supported conditional branching and looping, and exceptions on overflow (machine jams and bell rings)</a:t>
            </a:r>
          </a:p>
          <a:p>
            <a:pPr lvl="1"/>
            <a:r>
              <a:rPr lang="en-US" sz="2000" dirty="0" smtClean="0"/>
              <a:t>Had a form of microcode (the “Barrel”)</a:t>
            </a:r>
          </a:p>
          <a:p>
            <a:r>
              <a:rPr lang="en-US" sz="2400" dirty="0" smtClean="0"/>
              <a:t>Program, input and output data on punched cards</a:t>
            </a:r>
          </a:p>
          <a:p>
            <a:r>
              <a:rPr lang="en-US" sz="2400" dirty="0" smtClean="0"/>
              <a:t>Instruction cards hold </a:t>
            </a:r>
            <a:r>
              <a:rPr lang="en-US" sz="2400" dirty="0" err="1" smtClean="0"/>
              <a:t>opcode</a:t>
            </a:r>
            <a:r>
              <a:rPr lang="en-US" sz="2400" dirty="0" smtClean="0"/>
              <a:t> and address of operands in store</a:t>
            </a:r>
          </a:p>
          <a:p>
            <a:pPr lvl="1"/>
            <a:r>
              <a:rPr lang="en-US" sz="2000" dirty="0" smtClean="0"/>
              <a:t>3-address format with two sources and one destination, all in store</a:t>
            </a:r>
          </a:p>
          <a:p>
            <a:r>
              <a:rPr lang="en-US" sz="2400" dirty="0" smtClean="0"/>
              <a:t>Branches implemented by mechanically changing order cards were inserted into machine</a:t>
            </a:r>
          </a:p>
          <a:p>
            <a:r>
              <a:rPr lang="en-US" sz="2400" dirty="0" smtClean="0"/>
              <a:t>Only small pieces were ever built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2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Engine Design </a:t>
            </a:r>
            <a:r>
              <a:rPr lang="en-US" dirty="0"/>
              <a:t>C</a:t>
            </a:r>
            <a:r>
              <a:rPr lang="en-US" dirty="0" smtClean="0"/>
              <a:t>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Decimal, because storage on mechanical gears</a:t>
            </a:r>
          </a:p>
          <a:p>
            <a:pPr lvl="1"/>
            <a:r>
              <a:rPr lang="en-US" dirty="0" smtClean="0"/>
              <a:t>Babbage considered binary and other bases, but no clear advantage over human-friendly decimal</a:t>
            </a:r>
          </a:p>
          <a:p>
            <a:r>
              <a:rPr lang="en-US" dirty="0" smtClean="0"/>
              <a:t>40-digit precision (equivalent to &gt;133 bits)</a:t>
            </a:r>
          </a:p>
          <a:p>
            <a:pPr lvl="1"/>
            <a:r>
              <a:rPr lang="en-US" dirty="0" smtClean="0"/>
              <a:t>To reduce impact of scaling given lack of floating-point hardware</a:t>
            </a:r>
          </a:p>
          <a:p>
            <a:r>
              <a:rPr lang="en-US" dirty="0" smtClean="0"/>
              <a:t>Used “locking” or mechanical amplification to overcome noise in transferring mechanical motion around machine</a:t>
            </a:r>
          </a:p>
          <a:p>
            <a:pPr lvl="1"/>
            <a:r>
              <a:rPr lang="en-US" dirty="0" smtClean="0"/>
              <a:t>Similar to non-linear gain in digital electronic circuits</a:t>
            </a:r>
          </a:p>
          <a:p>
            <a:r>
              <a:rPr lang="en-US" dirty="0" smtClean="0"/>
              <a:t>Had a fast “anticipating” carry</a:t>
            </a:r>
          </a:p>
          <a:p>
            <a:pPr lvl="1"/>
            <a:r>
              <a:rPr lang="en-US" dirty="0" smtClean="0"/>
              <a:t>Mechanical version of pass-transistor carry propagate used in CMOS adders (and earlier in relay adders)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6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C4474F-A956-A64F-B007-9B9C3146EE71}" type="slidenum">
              <a:rPr lang="en-US" smtClean="0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228600"/>
            <a:ext cx="8105775" cy="831850"/>
          </a:xfrm>
        </p:spPr>
        <p:txBody>
          <a:bodyPr/>
          <a:lstStyle/>
          <a:p>
            <a:r>
              <a:rPr lang="en-US" smtClean="0"/>
              <a:t>Abstraction Layers in Modern Systems</a:t>
            </a:r>
            <a:endParaRPr lang="en-US"/>
          </a:p>
        </p:txBody>
      </p:sp>
      <p:sp>
        <p:nvSpPr>
          <p:cNvPr id="23558" name="AutoShape 3"/>
          <p:cNvSpPr>
            <a:spLocks noChangeArrowheads="1"/>
          </p:cNvSpPr>
          <p:nvPr/>
        </p:nvSpPr>
        <p:spPr bwMode="auto">
          <a:xfrm>
            <a:off x="2362200" y="1849438"/>
            <a:ext cx="4225925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Algorithm</a:t>
            </a:r>
          </a:p>
        </p:txBody>
      </p:sp>
      <p:sp>
        <p:nvSpPr>
          <p:cNvPr id="23559" name="AutoShape 4"/>
          <p:cNvSpPr>
            <a:spLocks noChangeArrowheads="1"/>
          </p:cNvSpPr>
          <p:nvPr/>
        </p:nvSpPr>
        <p:spPr bwMode="auto">
          <a:xfrm>
            <a:off x="2362200" y="3933825"/>
            <a:ext cx="4225925" cy="392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Gates/Register-Transfer Level (RTL)</a:t>
            </a:r>
          </a:p>
        </p:txBody>
      </p:sp>
      <p:sp>
        <p:nvSpPr>
          <p:cNvPr id="23560" name="AutoShape 5"/>
          <p:cNvSpPr>
            <a:spLocks noChangeArrowheads="1"/>
          </p:cNvSpPr>
          <p:nvPr/>
        </p:nvSpPr>
        <p:spPr bwMode="auto">
          <a:xfrm>
            <a:off x="2362200" y="1446213"/>
            <a:ext cx="4217988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Application</a:t>
            </a:r>
          </a:p>
        </p:txBody>
      </p:sp>
      <p:sp>
        <p:nvSpPr>
          <p:cNvPr id="23561" name="AutoShape 6"/>
          <p:cNvSpPr>
            <a:spLocks noChangeArrowheads="1"/>
          </p:cNvSpPr>
          <p:nvPr/>
        </p:nvSpPr>
        <p:spPr bwMode="auto">
          <a:xfrm>
            <a:off x="2362200" y="3059113"/>
            <a:ext cx="4225925" cy="471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Instruction Set Architecture (ISA)</a:t>
            </a:r>
          </a:p>
        </p:txBody>
      </p:sp>
      <p:sp>
        <p:nvSpPr>
          <p:cNvPr id="23562" name="AutoShape 7"/>
          <p:cNvSpPr>
            <a:spLocks noChangeArrowheads="1"/>
          </p:cNvSpPr>
          <p:nvPr/>
        </p:nvSpPr>
        <p:spPr bwMode="auto">
          <a:xfrm>
            <a:off x="2362200" y="2655888"/>
            <a:ext cx="4214813" cy="403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Operating System/Virtual Machines</a:t>
            </a:r>
          </a:p>
        </p:txBody>
      </p:sp>
      <p:sp>
        <p:nvSpPr>
          <p:cNvPr id="23563" name="AutoShape 8"/>
          <p:cNvSpPr>
            <a:spLocks noChangeArrowheads="1"/>
          </p:cNvSpPr>
          <p:nvPr/>
        </p:nvSpPr>
        <p:spPr bwMode="auto">
          <a:xfrm>
            <a:off x="2362200" y="3530600"/>
            <a:ext cx="4225925" cy="403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Microarchitecture</a:t>
            </a:r>
          </a:p>
        </p:txBody>
      </p:sp>
      <p:sp>
        <p:nvSpPr>
          <p:cNvPr id="23564" name="AutoShape 9"/>
          <p:cNvSpPr>
            <a:spLocks noChangeArrowheads="1"/>
          </p:cNvSpPr>
          <p:nvPr/>
        </p:nvSpPr>
        <p:spPr bwMode="auto">
          <a:xfrm>
            <a:off x="2362200" y="4740275"/>
            <a:ext cx="4225925" cy="458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Devices</a:t>
            </a:r>
          </a:p>
        </p:txBody>
      </p:sp>
      <p:sp>
        <p:nvSpPr>
          <p:cNvPr id="23565" name="AutoShape 10"/>
          <p:cNvSpPr>
            <a:spLocks noChangeArrowheads="1"/>
          </p:cNvSpPr>
          <p:nvPr/>
        </p:nvSpPr>
        <p:spPr bwMode="auto">
          <a:xfrm>
            <a:off x="2362200" y="2252663"/>
            <a:ext cx="4225925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Programming Language</a:t>
            </a:r>
          </a:p>
        </p:txBody>
      </p:sp>
      <p:sp>
        <p:nvSpPr>
          <p:cNvPr id="23566" name="AutoShape 11"/>
          <p:cNvSpPr>
            <a:spLocks noChangeArrowheads="1"/>
          </p:cNvSpPr>
          <p:nvPr/>
        </p:nvSpPr>
        <p:spPr bwMode="auto">
          <a:xfrm>
            <a:off x="2362200" y="4337050"/>
            <a:ext cx="4225925" cy="392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Circuits</a:t>
            </a:r>
          </a:p>
        </p:txBody>
      </p:sp>
      <p:sp>
        <p:nvSpPr>
          <p:cNvPr id="23567" name="AutoShape 12"/>
          <p:cNvSpPr>
            <a:spLocks noChangeArrowheads="1"/>
          </p:cNvSpPr>
          <p:nvPr/>
        </p:nvSpPr>
        <p:spPr bwMode="auto">
          <a:xfrm>
            <a:off x="2362200" y="5180013"/>
            <a:ext cx="4225925" cy="458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Physics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553200" y="1060450"/>
            <a:ext cx="2302777" cy="3820815"/>
            <a:chOff x="6553200" y="838200"/>
            <a:chExt cx="2302777" cy="3820815"/>
          </a:xfrm>
        </p:grpSpPr>
        <p:sp>
          <p:nvSpPr>
            <p:cNvPr id="32" name="TextBox 31"/>
            <p:cNvSpPr txBox="1"/>
            <p:nvPr/>
          </p:nvSpPr>
          <p:spPr>
            <a:xfrm>
              <a:off x="7010400" y="3740150"/>
              <a:ext cx="18455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EECS151/251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58000" y="2362200"/>
              <a:ext cx="958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CS162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58000" y="1600200"/>
              <a:ext cx="958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CS170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58000" y="1981200"/>
              <a:ext cx="958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CS164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34200" y="4197350"/>
              <a:ext cx="953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EE143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10400" y="3048000"/>
              <a:ext cx="15450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CS152/252</a:t>
              </a:r>
            </a:p>
          </p:txBody>
        </p:sp>
        <p:sp>
          <p:nvSpPr>
            <p:cNvPr id="38" name="Right Brace 37"/>
            <p:cNvSpPr/>
            <p:nvPr/>
          </p:nvSpPr>
          <p:spPr bwMode="auto">
            <a:xfrm>
              <a:off x="6629400" y="3036838"/>
              <a:ext cx="381000" cy="479524"/>
            </a:xfrm>
            <a:prstGeom prst="rightBrac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53200" y="838200"/>
              <a:ext cx="1828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 smtClean="0">
                  <a:solidFill>
                    <a:srgbClr val="000000"/>
                  </a:solidFill>
                  <a:latin typeface="Calibri"/>
                  <a:cs typeface="Calibri"/>
                </a:rPr>
                <a:t>UCB EECS Courses</a:t>
              </a:r>
            </a:p>
          </p:txBody>
        </p:sp>
        <p:sp>
          <p:nvSpPr>
            <p:cNvPr id="26" name="Right Brace 25"/>
            <p:cNvSpPr/>
            <p:nvPr/>
          </p:nvSpPr>
          <p:spPr bwMode="auto">
            <a:xfrm>
              <a:off x="6629400" y="3816350"/>
              <a:ext cx="381000" cy="479524"/>
            </a:xfrm>
            <a:prstGeom prst="rightBrac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Calibri"/>
                <a:cs typeface="Calibri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20701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 Lovelace </a:t>
            </a:r>
            <a:r>
              <a:rPr lang="en-US" sz="2400" dirty="0" smtClean="0"/>
              <a:t>(1815-1852)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838200"/>
            <a:ext cx="4721225" cy="5562600"/>
          </a:xfrm>
        </p:spPr>
        <p:txBody>
          <a:bodyPr/>
          <a:lstStyle/>
          <a:p>
            <a:r>
              <a:rPr lang="en-US" sz="2400" dirty="0" smtClean="0"/>
              <a:t>Translated lectures of Luigi </a:t>
            </a:r>
            <a:r>
              <a:rPr lang="en-US" sz="2400" dirty="0" err="1" smtClean="0"/>
              <a:t>Menabrea</a:t>
            </a:r>
            <a:r>
              <a:rPr lang="en-US" sz="2400" dirty="0" smtClean="0"/>
              <a:t> who published notes of Babbage’s lectures in Italy</a:t>
            </a:r>
          </a:p>
          <a:p>
            <a:r>
              <a:rPr lang="en-US" sz="2400" dirty="0" smtClean="0"/>
              <a:t>Lovelace considerably embellished notes and described Analytical Engine program to calculate Bernoulli numbers that would have worked if AE was built</a:t>
            </a:r>
          </a:p>
          <a:p>
            <a:pPr lvl="1"/>
            <a:r>
              <a:rPr lang="en-US" sz="2000" dirty="0" smtClean="0"/>
              <a:t>The first program!</a:t>
            </a:r>
          </a:p>
          <a:p>
            <a:r>
              <a:rPr lang="en-US" sz="2400" dirty="0" smtClean="0"/>
              <a:t>Imagined many uses of computers beyond calculations of tables</a:t>
            </a:r>
          </a:p>
          <a:p>
            <a:r>
              <a:rPr lang="en-US" sz="2400" dirty="0" smtClean="0"/>
              <a:t>Was interested in modeling the brain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1999"/>
            <a:ext cx="3429000" cy="5448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6172200"/>
            <a:ext cx="23910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05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[By Margaret Sarah Carpenter,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05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Copyright </a:t>
            </a:r>
            <a:r>
              <a:rPr lang="en-US" sz="105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expired and in public </a:t>
            </a:r>
            <a:r>
              <a:rPr lang="en-US" sz="105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domain</a:t>
            </a:r>
            <a:r>
              <a:rPr lang="en-US" sz="105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]</a:t>
            </a:r>
            <a:endParaRPr lang="en-US" sz="1050" i="1" dirty="0" smtClean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653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Programmable Calculators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 computing was popular in first half of 20th century as digital computing was too expensive</a:t>
            </a:r>
          </a:p>
          <a:p>
            <a:r>
              <a:rPr lang="en-US" dirty="0" smtClean="0"/>
              <a:t>But during late 30s and 40s, several programmable digital calculators were built (date when operational)</a:t>
            </a:r>
          </a:p>
          <a:p>
            <a:pPr lvl="1"/>
            <a:r>
              <a:rPr lang="en-US" dirty="0" err="1" smtClean="0"/>
              <a:t>Atanasoff</a:t>
            </a:r>
            <a:r>
              <a:rPr lang="en-US" dirty="0" smtClean="0"/>
              <a:t> Linear Equation Solver (1939)</a:t>
            </a:r>
          </a:p>
          <a:p>
            <a:pPr lvl="1"/>
            <a:r>
              <a:rPr lang="en-US" dirty="0" err="1"/>
              <a:t>Zuse</a:t>
            </a:r>
            <a:r>
              <a:rPr lang="en-US" dirty="0"/>
              <a:t> Z3 (1941)</a:t>
            </a:r>
          </a:p>
          <a:p>
            <a:pPr lvl="1"/>
            <a:r>
              <a:rPr lang="en-US" dirty="0" smtClean="0"/>
              <a:t>Harvard Mark I (1944)</a:t>
            </a:r>
          </a:p>
          <a:p>
            <a:pPr lvl="1"/>
            <a:r>
              <a:rPr lang="en-US" dirty="0" smtClean="0"/>
              <a:t>ENIAC (1946)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2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800px-Atanasoff-Berry_Comput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10668" r="4800" b="6348"/>
          <a:stretch/>
        </p:blipFill>
        <p:spPr>
          <a:xfrm>
            <a:off x="0" y="2819400"/>
            <a:ext cx="4709160" cy="3557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685800"/>
          </a:xfrm>
        </p:spPr>
        <p:txBody>
          <a:bodyPr/>
          <a:lstStyle/>
          <a:p>
            <a:r>
              <a:rPr lang="en-US" dirty="0" err="1" smtClean="0"/>
              <a:t>Atanasoff</a:t>
            </a:r>
            <a:r>
              <a:rPr lang="en-US" dirty="0" smtClean="0"/>
              <a:t>-Berry Linear Equation Solver (1939)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762000"/>
            <a:ext cx="8226425" cy="1905000"/>
          </a:xfrm>
        </p:spPr>
        <p:txBody>
          <a:bodyPr/>
          <a:lstStyle/>
          <a:p>
            <a:r>
              <a:rPr lang="en-US" sz="2400" dirty="0" smtClean="0"/>
              <a:t>Fixed-function calculator for solving up to 29 simultaneous linear equations</a:t>
            </a:r>
          </a:p>
          <a:p>
            <a:r>
              <a:rPr lang="en-US" sz="2400" dirty="0" smtClean="0"/>
              <a:t>Digital binary arithmetic (50-bit fixed-point words)</a:t>
            </a:r>
          </a:p>
          <a:p>
            <a:r>
              <a:rPr lang="en-US" sz="2400" dirty="0" smtClean="0"/>
              <a:t>Dynamic memory (rotating drum of capacitors)</a:t>
            </a:r>
          </a:p>
          <a:p>
            <a:r>
              <a:rPr lang="en-US" sz="2400" dirty="0" smtClean="0"/>
              <a:t>Vacuum tube logic for processing</a:t>
            </a:r>
          </a:p>
          <a:p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173568" y="6324600"/>
            <a:ext cx="2668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20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</a:t>
            </a:r>
            <a:r>
              <a:rPr lang="en-US" sz="1200" i="1" dirty="0" err="1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Manop</a:t>
            </a:r>
            <a:r>
              <a:rPr lang="en-US" sz="120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,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Creative Commons BY-SA </a:t>
            </a:r>
            <a:r>
              <a:rPr lang="en-US" sz="120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3.0 ]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33528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 1973, </a:t>
            </a:r>
            <a:r>
              <a:rPr lang="en-US" sz="2400" i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Atanasoff</a:t>
            </a:r>
            <a:r>
              <a:rPr lang="en-US" sz="2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was credited as inventor of “automatic electronic </a:t>
            </a:r>
            <a:r>
              <a:rPr lang="en-US" sz="2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digital </a:t>
            </a:r>
            <a:r>
              <a:rPr lang="en-US" sz="240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computer” after patent dispute with Eckert and </a:t>
            </a:r>
            <a:r>
              <a:rPr lang="en-US" sz="2400" i="1" dirty="0" err="1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Mauchly</a:t>
            </a:r>
            <a:r>
              <a:rPr lang="en-US" sz="240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(ENIAC)</a:t>
            </a:r>
          </a:p>
        </p:txBody>
      </p:sp>
    </p:spTree>
    <p:extLst>
      <p:ext uri="{BB962C8B-B14F-4D97-AF65-F5344CB8AC3E}">
        <p14:creationId xmlns:p14="http://schemas.microsoft.com/office/powerpoint/2010/main" val="180342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Z3_Deutsches_Muse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3077441"/>
            <a:ext cx="4837545" cy="362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Zuse Z3 (1941)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Built by </a:t>
            </a:r>
            <a:r>
              <a:rPr lang="en-US" sz="2400" dirty="0" err="1" smtClean="0"/>
              <a:t>Konrad</a:t>
            </a:r>
            <a:r>
              <a:rPr lang="en-US" sz="2400" dirty="0" smtClean="0"/>
              <a:t> </a:t>
            </a:r>
            <a:r>
              <a:rPr lang="en-US" sz="2400" dirty="0" err="1" smtClean="0"/>
              <a:t>Zuse</a:t>
            </a:r>
            <a:r>
              <a:rPr lang="en-US" sz="2400" dirty="0" smtClean="0"/>
              <a:t> in wartime Germany using 2000 relays</a:t>
            </a:r>
          </a:p>
          <a:p>
            <a:r>
              <a:rPr lang="en-US" sz="2400" dirty="0" smtClean="0"/>
              <a:t>Had normalized floating-point arithmetic with hardware handling of exceptional values (+/- infinity, undefined)</a:t>
            </a:r>
          </a:p>
          <a:p>
            <a:pPr lvl="1"/>
            <a:r>
              <a:rPr lang="en-US" sz="2000" dirty="0" smtClean="0"/>
              <a:t>1-bit sign, 7-bit exponent, 14-bit </a:t>
            </a:r>
            <a:r>
              <a:rPr lang="en-US" sz="2000" dirty="0" err="1" smtClean="0"/>
              <a:t>significand</a:t>
            </a:r>
            <a:endParaRPr lang="en-US" sz="2000" dirty="0" smtClean="0"/>
          </a:p>
          <a:p>
            <a:r>
              <a:rPr lang="en-US" sz="2400" dirty="0" smtClean="0"/>
              <a:t>64 words of memory</a:t>
            </a:r>
          </a:p>
          <a:p>
            <a:r>
              <a:rPr lang="en-US" sz="2400" dirty="0" smtClean="0"/>
              <a:t>Two-stage pipeline 1) </a:t>
            </a:r>
            <a:r>
              <a:rPr lang="en-US" sz="2400" dirty="0" err="1" smtClean="0"/>
              <a:t>fetch&amp;execute</a:t>
            </a:r>
            <a:r>
              <a:rPr lang="en-US" sz="2400" dirty="0" smtClean="0"/>
              <a:t> 2) </a:t>
            </a:r>
            <a:r>
              <a:rPr lang="en-US" sz="2400" dirty="0" err="1" smtClean="0"/>
              <a:t>writeback</a:t>
            </a:r>
            <a:endParaRPr lang="en-US" sz="2400" dirty="0" smtClean="0"/>
          </a:p>
          <a:p>
            <a:r>
              <a:rPr lang="en-US" sz="2400" dirty="0" smtClean="0"/>
              <a:t>No conditional branch</a:t>
            </a:r>
          </a:p>
          <a:p>
            <a:r>
              <a:rPr lang="en-US" sz="2400" dirty="0" smtClean="0"/>
              <a:t>Programmed via paper tape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5867400"/>
            <a:ext cx="3048000" cy="6463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Replica of the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Zuse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Z3 in the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Deutsches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Museum, Munich</a:t>
            </a:r>
            <a:endParaRPr lang="en-US" sz="180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6289" y="6629400"/>
            <a:ext cx="2919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20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</a:t>
            </a:r>
            <a:r>
              <a:rPr lang="en-US" sz="1200" i="1" dirty="0" err="1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Venusianer</a:t>
            </a:r>
            <a:r>
              <a:rPr lang="en-US" sz="120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,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Creative Commons BY-SA </a:t>
            </a:r>
            <a:r>
              <a:rPr lang="en-US" sz="120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3.0 ]</a:t>
            </a:r>
          </a:p>
        </p:txBody>
      </p:sp>
    </p:spTree>
    <p:extLst>
      <p:ext uri="{BB962C8B-B14F-4D97-AF65-F5344CB8AC3E}">
        <p14:creationId xmlns:p14="http://schemas.microsoft.com/office/powerpoint/2010/main" val="351274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arvard_Mark_I_Computer_-_Left_Segm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8991600" cy="603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Harvard Mark I (1944)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990600"/>
            <a:ext cx="8381999" cy="4953000"/>
          </a:xfrm>
          <a:solidFill>
            <a:schemeClr val="bg1">
              <a:alpha val="71000"/>
            </a:schemeClr>
          </a:solidFill>
        </p:spPr>
        <p:txBody>
          <a:bodyPr/>
          <a:lstStyle/>
          <a:p>
            <a:r>
              <a:rPr lang="en-US" sz="2400" dirty="0" smtClean="0"/>
              <a:t>Proposed by Howard Aiken at Harvard, and funded and built by IBM</a:t>
            </a:r>
          </a:p>
          <a:p>
            <a:r>
              <a:rPr lang="en-US" sz="2400" dirty="0" smtClean="0"/>
              <a:t>Mostly mechanical with some electrically controlled relays and gears</a:t>
            </a:r>
          </a:p>
          <a:p>
            <a:r>
              <a:rPr lang="en-US" sz="2400" dirty="0" smtClean="0"/>
              <a:t>Weighed 5 tons and had 750,000 components</a:t>
            </a:r>
          </a:p>
          <a:p>
            <a:r>
              <a:rPr lang="en-US" sz="2400" dirty="0" smtClean="0"/>
              <a:t>Stored 72 numbers each of 23 decimal digits</a:t>
            </a:r>
          </a:p>
          <a:p>
            <a:r>
              <a:rPr lang="en-US" sz="2400" dirty="0" smtClean="0"/>
              <a:t>Speed: adds 0.3s, multiplies 6s, divide 15s, trig &gt;1 minute</a:t>
            </a:r>
          </a:p>
          <a:p>
            <a:r>
              <a:rPr lang="en-US" sz="2400" dirty="0" smtClean="0"/>
              <a:t>Instructions on paper tape (2-address format)</a:t>
            </a:r>
          </a:p>
          <a:p>
            <a:r>
              <a:rPr lang="en-US" sz="2400" dirty="0"/>
              <a:t>Could run long programs automatically</a:t>
            </a:r>
          </a:p>
          <a:p>
            <a:r>
              <a:rPr lang="en-US" sz="2400" dirty="0" smtClean="0"/>
              <a:t>Loops by gluing paper tape into loops</a:t>
            </a:r>
          </a:p>
          <a:p>
            <a:r>
              <a:rPr lang="en-US" sz="2400" dirty="0" smtClean="0"/>
              <a:t>No conditional branch</a:t>
            </a:r>
          </a:p>
          <a:p>
            <a:r>
              <a:rPr lang="en-US" sz="2400" dirty="0" smtClean="0"/>
              <a:t>Although mentioned Babbage in proposal, was more limited than analytical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1165" y="6275115"/>
            <a:ext cx="3050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</a:t>
            </a:r>
            <a:r>
              <a:rPr lang="en-US" sz="1400" i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Waldir</a:t>
            </a:r>
            <a:r>
              <a:rPr lang="en-US" sz="1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, Creative Commons BY-SA </a:t>
            </a:r>
            <a:r>
              <a:rPr lang="en-US" sz="140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3.0 ]</a:t>
            </a:r>
          </a:p>
        </p:txBody>
      </p:sp>
    </p:spTree>
    <p:extLst>
      <p:ext uri="{BB962C8B-B14F-4D97-AF65-F5344CB8AC3E}">
        <p14:creationId xmlns:p14="http://schemas.microsoft.com/office/powerpoint/2010/main" val="10658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ENIAC (1946)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First electronic general-purpose computer</a:t>
            </a:r>
          </a:p>
          <a:p>
            <a:r>
              <a:rPr lang="en-US" sz="2400" dirty="0" smtClean="0"/>
              <a:t>Construction started in secret at </a:t>
            </a:r>
            <a:r>
              <a:rPr lang="en-US" sz="2400" dirty="0" err="1" smtClean="0"/>
              <a:t>UPenn</a:t>
            </a:r>
            <a:r>
              <a:rPr lang="en-US" sz="2400" dirty="0" smtClean="0"/>
              <a:t> Moore School of Electrical Engineering during WWII to calculate firing tables for US Army, designed by Eckert and </a:t>
            </a:r>
            <a:r>
              <a:rPr lang="en-US" sz="2400" dirty="0" err="1" smtClean="0"/>
              <a:t>Mauchly</a:t>
            </a:r>
            <a:endParaRPr lang="en-US" sz="2400" dirty="0" smtClean="0"/>
          </a:p>
          <a:p>
            <a:r>
              <a:rPr lang="en-US" sz="2400" dirty="0" smtClean="0"/>
              <a:t>17,468 vacuum tubes</a:t>
            </a:r>
          </a:p>
          <a:p>
            <a:r>
              <a:rPr lang="en-US" sz="2400" dirty="0" smtClean="0"/>
              <a:t>Weighed 30 tons, occupied 1800 </a:t>
            </a:r>
            <a:r>
              <a:rPr lang="en-US" sz="2400" dirty="0" err="1" smtClean="0"/>
              <a:t>sq</a:t>
            </a:r>
            <a:r>
              <a:rPr lang="en-US" sz="2400" dirty="0" smtClean="0"/>
              <a:t> </a:t>
            </a:r>
            <a:r>
              <a:rPr lang="en-US" sz="2400" dirty="0" err="1" smtClean="0"/>
              <a:t>ft</a:t>
            </a:r>
            <a:r>
              <a:rPr lang="en-US" sz="2400" dirty="0" smtClean="0"/>
              <a:t>, power 150kW</a:t>
            </a:r>
          </a:p>
          <a:p>
            <a:r>
              <a:rPr lang="en-US" sz="2400" dirty="0" smtClean="0"/>
              <a:t>Twelve 10</a:t>
            </a:r>
            <a:r>
              <a:rPr lang="en-US" sz="2400" dirty="0"/>
              <a:t>-</a:t>
            </a:r>
            <a:r>
              <a:rPr lang="en-US" sz="2400" dirty="0" smtClean="0"/>
              <a:t>decimal-digit accumulators</a:t>
            </a:r>
          </a:p>
          <a:p>
            <a:r>
              <a:rPr lang="en-US" sz="2400" dirty="0" smtClean="0"/>
              <a:t>Had a conditional branch!</a:t>
            </a:r>
          </a:p>
          <a:p>
            <a:r>
              <a:rPr lang="en-US" sz="2400" dirty="0" smtClean="0"/>
              <a:t>Programmed by </a:t>
            </a:r>
            <a:r>
              <a:rPr lang="en-US" sz="2400" dirty="0" err="1" smtClean="0"/>
              <a:t>plugboard</a:t>
            </a:r>
            <a:r>
              <a:rPr lang="en-US" sz="2400" dirty="0" smtClean="0"/>
              <a:t> and switches, time consuming!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urely electronic instruction fetch and execution, so fast</a:t>
            </a:r>
          </a:p>
          <a:p>
            <a:pPr lvl="1"/>
            <a:r>
              <a:rPr lang="en-US" sz="2000" dirty="0" smtClean="0"/>
              <a:t>10-digit x 10-digit multiply in 2.8ms (2000x faster than Mark-1)</a:t>
            </a:r>
          </a:p>
          <a:p>
            <a:r>
              <a:rPr lang="en-US" sz="2400" dirty="0" smtClean="0"/>
              <a:t>As a result of speed, it was almost entirely I/O bound</a:t>
            </a:r>
          </a:p>
          <a:p>
            <a:r>
              <a:rPr lang="en-US" sz="2400" dirty="0" smtClean="0"/>
              <a:t>As a result of large number of tubes, it was often broken (5 days was longest time between failures)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5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ENIAC</a:t>
            </a:r>
            <a:endParaRPr lang="en-US" dirty="0"/>
          </a:p>
        </p:txBody>
      </p:sp>
      <p:pic>
        <p:nvPicPr>
          <p:cNvPr id="5" name="Content Placeholder 4" descr="Enia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" b="5757"/>
          <a:stretch>
            <a:fillRect/>
          </a:stretch>
        </p:blipFill>
        <p:spPr>
          <a:xfrm>
            <a:off x="381000" y="762000"/>
            <a:ext cx="8226425" cy="5562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6324600"/>
            <a:ext cx="20002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05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[Public Domain, US Army Photo]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762000"/>
            <a:ext cx="5899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Calibri"/>
                <a:ea typeface="ＭＳ Ｐゴシック"/>
                <a:cs typeface="Calibri"/>
              </a:rPr>
              <a:t>Changing the program could take days!</a:t>
            </a:r>
          </a:p>
        </p:txBody>
      </p:sp>
    </p:spTree>
    <p:extLst>
      <p:ext uri="{BB962C8B-B14F-4D97-AF65-F5344CB8AC3E}">
        <p14:creationId xmlns:p14="http://schemas.microsoft.com/office/powerpoint/2010/main" val="289242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ENIAC team started discussing stored-program concept to speed up programming and simplify machine design</a:t>
            </a:r>
          </a:p>
          <a:p>
            <a:r>
              <a:rPr lang="en-US" sz="2400" dirty="0" smtClean="0"/>
              <a:t>John von </a:t>
            </a:r>
            <a:r>
              <a:rPr lang="en-US" sz="2400" dirty="0" err="1" smtClean="0"/>
              <a:t>Nuemann</a:t>
            </a:r>
            <a:r>
              <a:rPr lang="en-US" sz="2400" dirty="0" smtClean="0"/>
              <a:t> was consulting at </a:t>
            </a:r>
            <a:r>
              <a:rPr lang="en-US" sz="2400" dirty="0" err="1" smtClean="0"/>
              <a:t>UPenn</a:t>
            </a:r>
            <a:r>
              <a:rPr lang="en-US" sz="2400" dirty="0" smtClean="0"/>
              <a:t> and typed up ideas in “First Draft of a report on EDVAC”</a:t>
            </a:r>
          </a:p>
          <a:p>
            <a:r>
              <a:rPr lang="en-US" sz="2400" dirty="0" smtClean="0"/>
              <a:t>Herman </a:t>
            </a:r>
            <a:r>
              <a:rPr lang="en-US" sz="2400" dirty="0" err="1" smtClean="0"/>
              <a:t>Goldstine</a:t>
            </a:r>
            <a:r>
              <a:rPr lang="en-US" sz="2400" dirty="0" smtClean="0"/>
              <a:t> circulated the draft June 1945 to many institutions, igniting interest in the stored-program idea</a:t>
            </a:r>
          </a:p>
          <a:p>
            <a:pPr lvl="1"/>
            <a:r>
              <a:rPr lang="en-US" sz="2000" dirty="0" smtClean="0"/>
              <a:t>But also, ruined chances of patenting it</a:t>
            </a:r>
          </a:p>
          <a:p>
            <a:pPr lvl="1"/>
            <a:r>
              <a:rPr lang="en-US" sz="2000" dirty="0" smtClean="0"/>
              <a:t>Report falsely gave sole credit to von Neumann for the ideas</a:t>
            </a:r>
          </a:p>
          <a:p>
            <a:pPr lvl="1"/>
            <a:r>
              <a:rPr lang="en-US" sz="2000" dirty="0" smtClean="0"/>
              <a:t>Maurice Wilkes was excited by report and decided to come to US workshop on building computers</a:t>
            </a:r>
          </a:p>
          <a:p>
            <a:r>
              <a:rPr lang="en-US" sz="2400" dirty="0" smtClean="0"/>
              <a:t>Later, in 1948, modifications to ENIAC allowed it to run in stored-program mode, but 6x slower than hardwired</a:t>
            </a:r>
          </a:p>
          <a:p>
            <a:pPr lvl="1"/>
            <a:r>
              <a:rPr lang="en-US" sz="2000" dirty="0" smtClean="0"/>
              <a:t>Due to I/O limitations, this speed drop was not practically significant and improvement in productivity made it worthwhile</a:t>
            </a:r>
          </a:p>
          <a:p>
            <a:r>
              <a:rPr lang="en-US" sz="2400" dirty="0" smtClean="0"/>
              <a:t>EDVAC eventually built and (mostly) working in 1951</a:t>
            </a:r>
          </a:p>
          <a:p>
            <a:pPr lvl="1"/>
            <a:r>
              <a:rPr lang="en-US" sz="2000" dirty="0" smtClean="0"/>
              <a:t>Delayed by patent disputes with university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9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57600" y="4038600"/>
            <a:ext cx="5395379" cy="2946806"/>
            <a:chOff x="762000" y="4038600"/>
            <a:chExt cx="5395379" cy="2946806"/>
          </a:xfrm>
        </p:grpSpPr>
        <p:pic>
          <p:nvPicPr>
            <p:cNvPr id="5" name="Picture 4" descr="Williams-tub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038600"/>
              <a:ext cx="4078624" cy="294680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72000" y="5334000"/>
              <a:ext cx="158537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050" i="1" dirty="0" smtClea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[Piero71, </a:t>
              </a:r>
              <a:r>
                <a:rPr lang="en-US" sz="1050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Creative Commons BY-SA </a:t>
              </a:r>
              <a:r>
                <a:rPr lang="en-US" sz="1050" i="1" dirty="0" smtClea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3.0 ]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5638800"/>
              <a:ext cx="2590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Williams-Kilburn </a:t>
              </a:r>
              <a:r>
                <a:rPr lang="en-US" sz="2400" dirty="0" smtClea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Tube Store</a:t>
              </a:r>
              <a:endPara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Manchester SSEM “Baby” (1948)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Manchester University group build small-scale experimental machine to demonstrate idea of using cathode-ray tubes (CRTs) for computer memory instead of mercury delay lines</a:t>
            </a:r>
          </a:p>
          <a:p>
            <a:r>
              <a:rPr lang="en-US" sz="2400" i="1" dirty="0" smtClean="0"/>
              <a:t>Williams-Kilburn Tubes were first random access electronic storage devices</a:t>
            </a:r>
          </a:p>
          <a:p>
            <a:r>
              <a:rPr lang="en-US" sz="2400" dirty="0"/>
              <a:t>32 words of 32-bits, accumulator, and program </a:t>
            </a:r>
            <a:r>
              <a:rPr lang="en-US" sz="2400" dirty="0" smtClean="0"/>
              <a:t>counter</a:t>
            </a:r>
          </a:p>
          <a:p>
            <a:r>
              <a:rPr lang="en-US" sz="2400" dirty="0" smtClean="0"/>
              <a:t>Machine ran world’s first stored-program in June 1948</a:t>
            </a:r>
          </a:p>
          <a:p>
            <a:r>
              <a:rPr lang="en-US" sz="2400" dirty="0" smtClean="0"/>
              <a:t>Led to later Manchester Mark-1 full-scale machine</a:t>
            </a:r>
          </a:p>
          <a:p>
            <a:pPr lvl="1"/>
            <a:r>
              <a:rPr lang="en-US" sz="2000" dirty="0" smtClean="0"/>
              <a:t>Mark-1 introduced </a:t>
            </a:r>
            <a:r>
              <a:rPr lang="en-US" sz="2000" i="1" dirty="0" smtClean="0"/>
              <a:t>index</a:t>
            </a:r>
            <a:r>
              <a:rPr lang="en-US" sz="2000" dirty="0" smtClean="0"/>
              <a:t> registers</a:t>
            </a:r>
          </a:p>
          <a:p>
            <a:pPr lvl="1"/>
            <a:r>
              <a:rPr lang="en-US" sz="2000" dirty="0" smtClean="0"/>
              <a:t>Mark-1 commercialized by Ferranti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1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Cambridge EDSAC (1949)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Maurice Wilkes came back from workshop in US and set about building a stored-program computer in Cambridge</a:t>
            </a:r>
          </a:p>
          <a:p>
            <a:r>
              <a:rPr lang="en-US" sz="2400" dirty="0" smtClean="0"/>
              <a:t>EDSAC used mercury-delay line storage to hold up to 1024 words (512 initially) of 17 bits (+1 bit of padding in delay line)</a:t>
            </a:r>
          </a:p>
          <a:p>
            <a:r>
              <a:rPr lang="en-US" sz="2400" dirty="0" smtClean="0"/>
              <a:t>Two’s-complement binary arithmetic</a:t>
            </a:r>
          </a:p>
          <a:p>
            <a:r>
              <a:rPr lang="en-US" sz="2400" dirty="0" smtClean="0"/>
              <a:t>Accumulator ISA with self-modifying code for indexing</a:t>
            </a:r>
          </a:p>
          <a:p>
            <a:r>
              <a:rPr lang="en-US" sz="2400" dirty="0" smtClean="0"/>
              <a:t>David Wheeler, who earned the world’s first computer science PhD, invented the subroutine (“Wheeler jump”) for this machine</a:t>
            </a:r>
          </a:p>
          <a:p>
            <a:pPr lvl="1"/>
            <a:r>
              <a:rPr lang="en-US" sz="2000" dirty="0" smtClean="0"/>
              <a:t>Users built a large library of useful subroutines</a:t>
            </a:r>
            <a:endParaRPr lang="en-US" sz="2400" dirty="0" smtClean="0"/>
          </a:p>
          <a:p>
            <a:r>
              <a:rPr lang="en-US" sz="2400" dirty="0" smtClean="0"/>
              <a:t>UK’s first commercial computer, LEO-I (Lyons Electronic Office), was based on EDSAC, ran business software in 1951</a:t>
            </a:r>
          </a:p>
          <a:p>
            <a:pPr lvl="1"/>
            <a:r>
              <a:rPr lang="en-US" sz="2000" dirty="0" smtClean="0"/>
              <a:t>Software for LEO was still running in the 1980s in emulation on ICL mainframes!</a:t>
            </a:r>
          </a:p>
          <a:p>
            <a:r>
              <a:rPr lang="en-US" sz="2400" dirty="0" smtClean="0"/>
              <a:t>EDSAC-II (1958) was first machine with </a:t>
            </a:r>
            <a:r>
              <a:rPr lang="en-US" sz="2400" dirty="0" err="1" smtClean="0"/>
              <a:t>microprogrammed</a:t>
            </a:r>
            <a:r>
              <a:rPr lang="en-US" sz="2400" dirty="0" smtClean="0"/>
              <a:t> control unit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0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1035EF-36FE-5C47-9610-F958C9482DE5}" type="slidenum">
              <a:rPr lang="en-US"/>
              <a:pPr/>
              <a:t>4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48575" cy="831850"/>
          </a:xfrm>
        </p:spPr>
        <p:txBody>
          <a:bodyPr/>
          <a:lstStyle/>
          <a:p>
            <a:r>
              <a:rPr lang="en-US" dirty="0"/>
              <a:t>Computing Devices Then…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850" y="806450"/>
            <a:ext cx="74803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0" y="6172200"/>
            <a:ext cx="5868988" cy="282575"/>
          </a:xfrm>
        </p:spPr>
        <p:txBody>
          <a:bodyPr/>
          <a:lstStyle/>
          <a:p>
            <a:pPr marL="290513" indent="-290513" defTabSz="1006475">
              <a:buFontTx/>
              <a:buNone/>
              <a:tabLst>
                <a:tab pos="1146175" algn="l"/>
              </a:tabLst>
            </a:pPr>
            <a:r>
              <a:rPr lang="en-US" b="1" dirty="0"/>
              <a:t>EDSAC, University of Cambridge, UK, 1949</a:t>
            </a: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1087438" y="1149350"/>
            <a:ext cx="180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endParaRPr lang="en-US" sz="2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computers:</a:t>
            </a:r>
            <a:br>
              <a:rPr lang="en-US" dirty="0" smtClean="0"/>
            </a:br>
            <a:r>
              <a:rPr lang="en-US" dirty="0" smtClean="0"/>
              <a:t>BINAC (1949) and UNIVAC (1951)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Eckert and </a:t>
            </a:r>
            <a:r>
              <a:rPr lang="en-US" dirty="0" err="1" smtClean="0"/>
              <a:t>Mauchly</a:t>
            </a:r>
            <a:r>
              <a:rPr lang="en-US" dirty="0" smtClean="0"/>
              <a:t> left </a:t>
            </a:r>
            <a:r>
              <a:rPr lang="en-US" dirty="0" err="1" smtClean="0"/>
              <a:t>U.Penn</a:t>
            </a:r>
            <a:r>
              <a:rPr lang="en-US" dirty="0" smtClean="0"/>
              <a:t> after patent rights disputes and formed the Eckert-</a:t>
            </a:r>
            <a:r>
              <a:rPr lang="en-US" dirty="0" err="1" smtClean="0"/>
              <a:t>Mauchly</a:t>
            </a:r>
            <a:r>
              <a:rPr lang="en-US" dirty="0" smtClean="0"/>
              <a:t> Computer Corporation</a:t>
            </a:r>
          </a:p>
          <a:p>
            <a:r>
              <a:rPr lang="en-US" dirty="0" smtClean="0"/>
              <a:t>World’s first commercial computer was BINAC with two CPUs that checked each other</a:t>
            </a:r>
          </a:p>
          <a:p>
            <a:pPr lvl="1"/>
            <a:r>
              <a:rPr lang="en-US" dirty="0" smtClean="0"/>
              <a:t>BINAC apparently never worked after shipment to first (only) customer</a:t>
            </a:r>
          </a:p>
          <a:p>
            <a:r>
              <a:rPr lang="en-US" dirty="0" smtClean="0"/>
              <a:t>Second commercial computer was UNIVAC</a:t>
            </a:r>
          </a:p>
          <a:p>
            <a:pPr lvl="1"/>
            <a:r>
              <a:rPr lang="en-US" dirty="0"/>
              <a:t>Used </a:t>
            </a:r>
            <a:r>
              <a:rPr lang="en-US" dirty="0" smtClean="0"/>
              <a:t>mercury delay-line memory, 1000 words of 12 alpha characters</a:t>
            </a:r>
            <a:endParaRPr lang="en-US" dirty="0"/>
          </a:p>
          <a:p>
            <a:pPr lvl="1"/>
            <a:r>
              <a:rPr lang="en-US" dirty="0" smtClean="0"/>
              <a:t>Famously used to predict presidential election in 1952</a:t>
            </a:r>
          </a:p>
          <a:p>
            <a:pPr lvl="1"/>
            <a:r>
              <a:rPr lang="en-US" dirty="0" smtClean="0"/>
              <a:t>Eventually 46 units sold at &gt;$1M each</a:t>
            </a:r>
          </a:p>
          <a:p>
            <a:pPr lvl="1"/>
            <a:r>
              <a:rPr lang="en-US" dirty="0" smtClean="0"/>
              <a:t>Often, </a:t>
            </a:r>
            <a:r>
              <a:rPr lang="en-US" dirty="0" err="1" smtClean="0"/>
              <a:t>mistakingly</a:t>
            </a:r>
            <a:r>
              <a:rPr lang="en-US" dirty="0"/>
              <a:t> </a:t>
            </a:r>
            <a:r>
              <a:rPr lang="en-US" dirty="0" smtClean="0"/>
              <a:t>called the IBM UNIVAC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8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701 (1952)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IBM’s first commercial scientific computer</a:t>
            </a:r>
          </a:p>
          <a:p>
            <a:r>
              <a:rPr lang="en-US" dirty="0" smtClean="0"/>
              <a:t>Main memory was 72 William’s Tubes, each 1Kib, for total of 2048 words of 36 bits each</a:t>
            </a:r>
          </a:p>
          <a:p>
            <a:pPr lvl="1"/>
            <a:r>
              <a:rPr lang="en-US" dirty="0" smtClean="0"/>
              <a:t>Memory cycle time of 12µs</a:t>
            </a:r>
          </a:p>
          <a:p>
            <a:r>
              <a:rPr lang="en-US" dirty="0" smtClean="0"/>
              <a:t>Accumulator ISA with </a:t>
            </a:r>
            <a:r>
              <a:rPr lang="en-US" dirty="0" err="1" smtClean="0"/>
              <a:t>multipler</a:t>
            </a:r>
            <a:r>
              <a:rPr lang="en-US" dirty="0" smtClean="0"/>
              <a:t>/quotient register</a:t>
            </a:r>
          </a:p>
          <a:p>
            <a:r>
              <a:rPr lang="en-US" dirty="0" smtClean="0"/>
              <a:t>18-bit/36-bit numbers in sign-magnitude fixed-point</a:t>
            </a:r>
            <a:endParaRPr lang="en-US" dirty="0"/>
          </a:p>
          <a:p>
            <a:r>
              <a:rPr lang="en-US" dirty="0" smtClean="0"/>
              <a:t>Misquote from Thomas Watson </a:t>
            </a:r>
            <a:r>
              <a:rPr lang="en-US" dirty="0" err="1" smtClean="0"/>
              <a:t>Sr</a:t>
            </a:r>
            <a:r>
              <a:rPr lang="en-US" dirty="0" smtClean="0"/>
              <a:t>/</a:t>
            </a:r>
            <a:r>
              <a:rPr lang="en-US" dirty="0" err="1" smtClean="0"/>
              <a:t>Jr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b="1" i="1" dirty="0" smtClean="0"/>
              <a:t>“I think there is a world market for maybe five computers”</a:t>
            </a:r>
          </a:p>
          <a:p>
            <a:r>
              <a:rPr lang="en-US" dirty="0" smtClean="0"/>
              <a:t>Actually </a:t>
            </a:r>
            <a:r>
              <a:rPr lang="en-US" dirty="0" err="1" smtClean="0"/>
              <a:t>TWJr</a:t>
            </a:r>
            <a:r>
              <a:rPr lang="en-US" dirty="0" smtClean="0"/>
              <a:t> said at shareholder meeting:</a:t>
            </a:r>
          </a:p>
          <a:p>
            <a:pPr marL="0" indent="0" algn="ctr">
              <a:buNone/>
            </a:pPr>
            <a:r>
              <a:rPr lang="en-US" b="1" dirty="0" smtClean="0"/>
              <a:t> </a:t>
            </a:r>
            <a:r>
              <a:rPr lang="en-US" b="1" i="1" dirty="0" smtClean="0"/>
              <a:t>“as a result of our trip </a:t>
            </a:r>
            <a:r>
              <a:rPr lang="en-US" dirty="0" smtClean="0"/>
              <a:t>[selling the 701]</a:t>
            </a:r>
            <a:r>
              <a:rPr lang="en-US" b="1" i="1" dirty="0" smtClean="0"/>
              <a:t>, on which we expected to get orders for five machines, we came home with orders for 18.”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9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BM_650_with_front_op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5000"/>
            <a:ext cx="5183068" cy="4300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650 (1953)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mass-produced computer</a:t>
            </a:r>
          </a:p>
          <a:p>
            <a:r>
              <a:rPr lang="en-US" dirty="0" smtClean="0"/>
              <a:t>Low-end system with drum-based storage and digit serial ALU</a:t>
            </a:r>
          </a:p>
          <a:p>
            <a:r>
              <a:rPr lang="en-US" dirty="0" smtClean="0"/>
              <a:t>Almost 2,000 produced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6172200"/>
            <a:ext cx="31099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05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[Cushing Memorial Library and Archives, Texas A&amp;</a:t>
            </a:r>
            <a:r>
              <a:rPr lang="en-US" sz="105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M,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05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Creative Commons Attribution 2.0 Generic ]</a:t>
            </a:r>
          </a:p>
        </p:txBody>
      </p:sp>
    </p:spTree>
    <p:extLst>
      <p:ext uri="{BB962C8B-B14F-4D97-AF65-F5344CB8AC3E}">
        <p14:creationId xmlns:p14="http://schemas.microsoft.com/office/powerpoint/2010/main" val="238544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650 Architecture</a:t>
            </a:r>
            <a:endParaRPr lang="en-US" dirty="0"/>
          </a:p>
        </p:txBody>
      </p:sp>
      <p:sp>
        <p:nvSpPr>
          <p:cNvPr id="9523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BCC2B-6753-0343-AD8A-1373827C71BE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52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43000"/>
            <a:ext cx="768350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Text Box 4"/>
          <p:cNvSpPr txBox="1">
            <a:spLocks noChangeArrowheads="1"/>
          </p:cNvSpPr>
          <p:nvPr/>
        </p:nvSpPr>
        <p:spPr bwMode="auto">
          <a:xfrm>
            <a:off x="5715000" y="6172200"/>
            <a:ext cx="316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[From 650 Manual, © IBM]</a:t>
            </a:r>
          </a:p>
        </p:txBody>
      </p:sp>
      <p:sp>
        <p:nvSpPr>
          <p:cNvPr id="95240" name="Text Box 5"/>
          <p:cNvSpPr txBox="1">
            <a:spLocks noChangeArrowheads="1"/>
          </p:cNvSpPr>
          <p:nvPr/>
        </p:nvSpPr>
        <p:spPr bwMode="auto">
          <a:xfrm>
            <a:off x="0" y="1890713"/>
            <a:ext cx="2525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Magnetic Drum (1,000 or 2,000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10-digit decimal words)</a:t>
            </a:r>
          </a:p>
        </p:txBody>
      </p:sp>
      <p:sp>
        <p:nvSpPr>
          <p:cNvPr id="95241" name="Line 6"/>
          <p:cNvSpPr>
            <a:spLocks noChangeShapeType="1"/>
          </p:cNvSpPr>
          <p:nvPr/>
        </p:nvSpPr>
        <p:spPr bwMode="auto">
          <a:xfrm flipV="1">
            <a:off x="2239963" y="2562225"/>
            <a:ext cx="347662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95242" name="Line 7"/>
          <p:cNvSpPr>
            <a:spLocks noChangeShapeType="1"/>
          </p:cNvSpPr>
          <p:nvPr/>
        </p:nvSpPr>
        <p:spPr bwMode="auto">
          <a:xfrm flipV="1">
            <a:off x="2887663" y="5589588"/>
            <a:ext cx="936625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95243" name="Text Box 8"/>
          <p:cNvSpPr txBox="1">
            <a:spLocks noChangeArrowheads="1"/>
          </p:cNvSpPr>
          <p:nvPr/>
        </p:nvSpPr>
        <p:spPr bwMode="auto">
          <a:xfrm>
            <a:off x="1538288" y="5905500"/>
            <a:ext cx="159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20-digit accumulator</a:t>
            </a:r>
          </a:p>
        </p:txBody>
      </p:sp>
      <p:sp>
        <p:nvSpPr>
          <p:cNvPr id="95244" name="Text Box 9"/>
          <p:cNvSpPr txBox="1">
            <a:spLocks noChangeArrowheads="1"/>
          </p:cNvSpPr>
          <p:nvPr/>
        </p:nvSpPr>
        <p:spPr bwMode="auto">
          <a:xfrm>
            <a:off x="6791325" y="2117725"/>
            <a:ext cx="2154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Active instruction (including next program counter)</a:t>
            </a:r>
          </a:p>
        </p:txBody>
      </p:sp>
      <p:sp>
        <p:nvSpPr>
          <p:cNvPr id="95245" name="Line 10"/>
          <p:cNvSpPr>
            <a:spLocks noChangeShapeType="1"/>
          </p:cNvSpPr>
          <p:nvPr/>
        </p:nvSpPr>
        <p:spPr bwMode="auto">
          <a:xfrm flipH="1">
            <a:off x="7239000" y="3079750"/>
            <a:ext cx="185738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95246" name="Line 11"/>
          <p:cNvSpPr>
            <a:spLocks noChangeShapeType="1"/>
          </p:cNvSpPr>
          <p:nvPr/>
        </p:nvSpPr>
        <p:spPr bwMode="auto">
          <a:xfrm flipH="1" flipV="1">
            <a:off x="5870575" y="4806950"/>
            <a:ext cx="725488" cy="1004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95247" name="Text Box 12"/>
          <p:cNvSpPr txBox="1">
            <a:spLocks noChangeArrowheads="1"/>
          </p:cNvSpPr>
          <p:nvPr/>
        </p:nvSpPr>
        <p:spPr bwMode="auto">
          <a:xfrm>
            <a:off x="6457950" y="5468938"/>
            <a:ext cx="159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Digit-serial ALU</a:t>
            </a:r>
          </a:p>
        </p:txBody>
      </p:sp>
    </p:spTree>
    <p:extLst>
      <p:ext uri="{BB962C8B-B14F-4D97-AF65-F5344CB8AC3E}">
        <p14:creationId xmlns:p14="http://schemas.microsoft.com/office/powerpoint/2010/main" val="40759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650 Instruction Set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and data in 10-digit decimal words</a:t>
            </a:r>
          </a:p>
          <a:p>
            <a:r>
              <a:rPr lang="en-US" dirty="0" smtClean="0"/>
              <a:t>Instructions encode:</a:t>
            </a:r>
          </a:p>
          <a:p>
            <a:pPr lvl="1"/>
            <a:r>
              <a:rPr lang="en-US" dirty="0" smtClean="0"/>
              <a:t>Two-digit </a:t>
            </a:r>
            <a:r>
              <a:rPr lang="en-US" dirty="0" err="1" smtClean="0"/>
              <a:t>opcode</a:t>
            </a:r>
            <a:r>
              <a:rPr lang="en-US" dirty="0" smtClean="0"/>
              <a:t> encoded 44 instructions in base instruction set, expandable to 97 instructions with options</a:t>
            </a:r>
          </a:p>
          <a:p>
            <a:pPr lvl="1"/>
            <a:r>
              <a:rPr lang="en-US" dirty="0" smtClean="0"/>
              <a:t>Four-digit data address</a:t>
            </a:r>
          </a:p>
          <a:p>
            <a:pPr lvl="1"/>
            <a:r>
              <a:rPr lang="en-US" dirty="0" smtClean="0"/>
              <a:t>Four-digit next instruction address</a:t>
            </a:r>
          </a:p>
          <a:p>
            <a:pPr lvl="2"/>
            <a:r>
              <a:rPr lang="en-US" dirty="0" smtClean="0"/>
              <a:t>Programmer’s arrange code to minimize drum latency!</a:t>
            </a:r>
          </a:p>
          <a:p>
            <a:r>
              <a:rPr lang="en-US" dirty="0" smtClean="0"/>
              <a:t>Special instructions added to compare value to all words on trac</a:t>
            </a:r>
            <a:r>
              <a:rPr lang="en-US" dirty="0"/>
              <a:t>k</a:t>
            </a:r>
          </a:p>
        </p:txBody>
      </p:sp>
      <p:sp>
        <p:nvSpPr>
          <p:cNvPr id="9728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62AAD-6ABA-6844-AE00-C5515452B87A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Instruction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simple ISAs, mostly single-address accumulator-style machines, as high-speed circuitry was expensive</a:t>
            </a:r>
          </a:p>
          <a:p>
            <a:pPr lvl="1"/>
            <a:r>
              <a:rPr lang="en-US" dirty="0" smtClean="0"/>
              <a:t>Based on earlier “calculator” model</a:t>
            </a:r>
          </a:p>
          <a:p>
            <a:r>
              <a:rPr lang="en-US" dirty="0" smtClean="0"/>
              <a:t>Over time, appreciation of software needs shaped ISA</a:t>
            </a:r>
          </a:p>
          <a:p>
            <a:r>
              <a:rPr lang="en-US" dirty="0" smtClean="0"/>
              <a:t>Index registers (Kilburn, Mark-1) added to avoid need for self-modifying code to step through array</a:t>
            </a:r>
          </a:p>
          <a:p>
            <a:r>
              <a:rPr lang="en-US" dirty="0" smtClean="0"/>
              <a:t>Over time, more index registers were added</a:t>
            </a:r>
          </a:p>
          <a:p>
            <a:r>
              <a:rPr lang="en-US" dirty="0" smtClean="0"/>
              <a:t>And more operations on the index registers</a:t>
            </a:r>
          </a:p>
          <a:p>
            <a:r>
              <a:rPr lang="en-US" dirty="0" smtClean="0"/>
              <a:t>Eventually, just provide general-purpose registers (GPRs) and orthogonal instruction sets</a:t>
            </a:r>
          </a:p>
          <a:p>
            <a:r>
              <a:rPr lang="en-US" dirty="0" smtClean="0"/>
              <a:t>But some other options explored…</a:t>
            </a:r>
          </a:p>
          <a:p>
            <a:pPr marL="455613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9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Burrough’s</a:t>
            </a:r>
            <a:r>
              <a:rPr lang="en-US" dirty="0" smtClean="0"/>
              <a:t> B5000 Stack Architecture: </a:t>
            </a:r>
            <a:br>
              <a:rPr lang="en-US" dirty="0" smtClean="0"/>
            </a:br>
            <a:r>
              <a:rPr lang="en-US" dirty="0" smtClean="0"/>
              <a:t>Robert Barton, 1960</a:t>
            </a:r>
            <a:endParaRPr lang="en-US" dirty="0"/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Hide instruction set completely from programmer using high-level language (ALGOL)</a:t>
            </a:r>
          </a:p>
          <a:p>
            <a:r>
              <a:rPr lang="en-US" dirty="0" smtClean="0"/>
              <a:t>Use stack architecture to simplify compilation, expression evaluation, recursive subroutine calls, interrupt handling,…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A74ABC0C-88C9-DA45-98C4-A79748CE1D98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2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539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of Expressions</a:t>
            </a:r>
            <a:endParaRPr lang="en-US"/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320B-2115-224A-AA24-CB4DE5D61A13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93634" name="Rectangle 2"/>
          <p:cNvSpPr>
            <a:spLocks noChangeArrowheads="1"/>
          </p:cNvSpPr>
          <p:nvPr/>
        </p:nvSpPr>
        <p:spPr bwMode="auto">
          <a:xfrm>
            <a:off x="6299200" y="5270500"/>
            <a:ext cx="1947863" cy="452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a</a:t>
            </a:r>
          </a:p>
        </p:txBody>
      </p:sp>
      <p:sp>
        <p:nvSpPr>
          <p:cNvPr id="1093635" name="Rectangle 3"/>
          <p:cNvSpPr>
            <a:spLocks noChangeArrowheads="1"/>
          </p:cNvSpPr>
          <p:nvPr/>
        </p:nvSpPr>
        <p:spPr bwMode="auto">
          <a:xfrm>
            <a:off x="6299200" y="4813300"/>
            <a:ext cx="1947863" cy="452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b</a:t>
            </a:r>
          </a:p>
        </p:txBody>
      </p:sp>
      <p:sp>
        <p:nvSpPr>
          <p:cNvPr id="1093636" name="Rectangle 4"/>
          <p:cNvSpPr>
            <a:spLocks noChangeArrowheads="1"/>
          </p:cNvSpPr>
          <p:nvPr/>
        </p:nvSpPr>
        <p:spPr bwMode="auto">
          <a:xfrm>
            <a:off x="6299200" y="4356100"/>
            <a:ext cx="1947863" cy="452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c</a:t>
            </a:r>
          </a:p>
        </p:txBody>
      </p:sp>
      <p:sp>
        <p:nvSpPr>
          <p:cNvPr id="1093638" name="Rectangle 6"/>
          <p:cNvSpPr>
            <a:spLocks noChangeArrowheads="1"/>
          </p:cNvSpPr>
          <p:nvPr/>
        </p:nvSpPr>
        <p:spPr bwMode="auto">
          <a:xfrm>
            <a:off x="520700" y="1409700"/>
            <a:ext cx="324893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(a + b * c) / (a + d * c - e)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3400" y="1920875"/>
            <a:ext cx="3416300" cy="3019425"/>
            <a:chOff x="336" y="1210"/>
            <a:chExt cx="2152" cy="1902"/>
          </a:xfrm>
        </p:grpSpPr>
        <p:sp>
          <p:nvSpPr>
            <p:cNvPr id="1093640" name="Oval 8"/>
            <p:cNvSpPr>
              <a:spLocks noChangeArrowheads="1"/>
            </p:cNvSpPr>
            <p:nvPr/>
          </p:nvSpPr>
          <p:spPr bwMode="auto">
            <a:xfrm>
              <a:off x="1285" y="1210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1" name="Oval 9"/>
            <p:cNvSpPr>
              <a:spLocks noChangeArrowheads="1"/>
            </p:cNvSpPr>
            <p:nvPr/>
          </p:nvSpPr>
          <p:spPr bwMode="auto">
            <a:xfrm>
              <a:off x="1973" y="1782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2" name="Oval 10"/>
            <p:cNvSpPr>
              <a:spLocks noChangeArrowheads="1"/>
            </p:cNvSpPr>
            <p:nvPr/>
          </p:nvSpPr>
          <p:spPr bwMode="auto">
            <a:xfrm>
              <a:off x="1677" y="2122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3" name="Line 11"/>
            <p:cNvSpPr>
              <a:spLocks noChangeShapeType="1"/>
            </p:cNvSpPr>
            <p:nvPr/>
          </p:nvSpPr>
          <p:spPr bwMode="auto">
            <a:xfrm flipH="1">
              <a:off x="749" y="1418"/>
              <a:ext cx="56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4" name="Line 12"/>
            <p:cNvSpPr>
              <a:spLocks noChangeShapeType="1"/>
            </p:cNvSpPr>
            <p:nvPr/>
          </p:nvSpPr>
          <p:spPr bwMode="auto">
            <a:xfrm>
              <a:off x="1541" y="1422"/>
              <a:ext cx="464" cy="3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5" name="Line 13"/>
            <p:cNvSpPr>
              <a:spLocks noChangeShapeType="1"/>
            </p:cNvSpPr>
            <p:nvPr/>
          </p:nvSpPr>
          <p:spPr bwMode="auto">
            <a:xfrm>
              <a:off x="2209" y="2014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6" name="Line 14"/>
            <p:cNvSpPr>
              <a:spLocks noChangeShapeType="1"/>
            </p:cNvSpPr>
            <p:nvPr/>
          </p:nvSpPr>
          <p:spPr bwMode="auto">
            <a:xfrm flipH="1">
              <a:off x="1881" y="2026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7" name="Oval 15"/>
            <p:cNvSpPr>
              <a:spLocks noChangeArrowheads="1"/>
            </p:cNvSpPr>
            <p:nvPr/>
          </p:nvSpPr>
          <p:spPr bwMode="auto">
            <a:xfrm>
              <a:off x="545" y="1770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8" name="Oval 16"/>
            <p:cNvSpPr>
              <a:spLocks noChangeArrowheads="1"/>
            </p:cNvSpPr>
            <p:nvPr/>
          </p:nvSpPr>
          <p:spPr bwMode="auto">
            <a:xfrm>
              <a:off x="865" y="2118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9" name="Line 17"/>
            <p:cNvSpPr>
              <a:spLocks noChangeShapeType="1"/>
            </p:cNvSpPr>
            <p:nvPr/>
          </p:nvSpPr>
          <p:spPr bwMode="auto">
            <a:xfrm>
              <a:off x="781" y="2002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50" name="Line 18"/>
            <p:cNvSpPr>
              <a:spLocks noChangeShapeType="1"/>
            </p:cNvSpPr>
            <p:nvPr/>
          </p:nvSpPr>
          <p:spPr bwMode="auto">
            <a:xfrm flipH="1">
              <a:off x="453" y="2014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51" name="Oval 19"/>
            <p:cNvSpPr>
              <a:spLocks noChangeArrowheads="1"/>
            </p:cNvSpPr>
            <p:nvPr/>
          </p:nvSpPr>
          <p:spPr bwMode="auto">
            <a:xfrm>
              <a:off x="1997" y="2474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52" name="Line 20"/>
            <p:cNvSpPr>
              <a:spLocks noChangeShapeType="1"/>
            </p:cNvSpPr>
            <p:nvPr/>
          </p:nvSpPr>
          <p:spPr bwMode="auto">
            <a:xfrm>
              <a:off x="1913" y="2358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53" name="Line 21"/>
            <p:cNvSpPr>
              <a:spLocks noChangeShapeType="1"/>
            </p:cNvSpPr>
            <p:nvPr/>
          </p:nvSpPr>
          <p:spPr bwMode="auto">
            <a:xfrm flipH="1">
              <a:off x="1617" y="2386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54" name="Line 22"/>
            <p:cNvSpPr>
              <a:spLocks noChangeShapeType="1"/>
            </p:cNvSpPr>
            <p:nvPr/>
          </p:nvSpPr>
          <p:spPr bwMode="auto">
            <a:xfrm>
              <a:off x="2221" y="2722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55" name="Line 23"/>
            <p:cNvSpPr>
              <a:spLocks noChangeShapeType="1"/>
            </p:cNvSpPr>
            <p:nvPr/>
          </p:nvSpPr>
          <p:spPr bwMode="auto">
            <a:xfrm flipH="1">
              <a:off x="1905" y="2718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56" name="Line 24"/>
            <p:cNvSpPr>
              <a:spLocks noChangeShapeType="1"/>
            </p:cNvSpPr>
            <p:nvPr/>
          </p:nvSpPr>
          <p:spPr bwMode="auto">
            <a:xfrm>
              <a:off x="1097" y="2358"/>
              <a:ext cx="88" cy="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57" name="Rectangle 25"/>
            <p:cNvSpPr>
              <a:spLocks noChangeArrowheads="1"/>
            </p:cNvSpPr>
            <p:nvPr/>
          </p:nvSpPr>
          <p:spPr bwMode="auto">
            <a:xfrm>
              <a:off x="1344" y="1228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/</a:t>
              </a:r>
            </a:p>
          </p:txBody>
        </p:sp>
        <p:sp>
          <p:nvSpPr>
            <p:cNvPr id="1093658" name="Rectangle 26"/>
            <p:cNvSpPr>
              <a:spLocks noChangeArrowheads="1"/>
            </p:cNvSpPr>
            <p:nvPr/>
          </p:nvSpPr>
          <p:spPr bwMode="auto">
            <a:xfrm>
              <a:off x="572" y="1782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+</a:t>
              </a:r>
            </a:p>
          </p:txBody>
        </p:sp>
        <p:sp>
          <p:nvSpPr>
            <p:cNvPr id="1093659" name="Rectangle 27"/>
            <p:cNvSpPr>
              <a:spLocks noChangeArrowheads="1"/>
            </p:cNvSpPr>
            <p:nvPr/>
          </p:nvSpPr>
          <p:spPr bwMode="auto">
            <a:xfrm>
              <a:off x="912" y="2170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*</a:t>
              </a:r>
            </a:p>
          </p:txBody>
        </p:sp>
        <p:sp>
          <p:nvSpPr>
            <p:cNvPr id="1093660" name="Rectangle 28"/>
            <p:cNvSpPr>
              <a:spLocks noChangeArrowheads="1"/>
            </p:cNvSpPr>
            <p:nvPr/>
          </p:nvSpPr>
          <p:spPr bwMode="auto">
            <a:xfrm>
              <a:off x="1700" y="2130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+</a:t>
              </a:r>
            </a:p>
          </p:txBody>
        </p:sp>
        <p:sp>
          <p:nvSpPr>
            <p:cNvPr id="1093661" name="Rectangle 29"/>
            <p:cNvSpPr>
              <a:spLocks noChangeArrowheads="1"/>
            </p:cNvSpPr>
            <p:nvPr/>
          </p:nvSpPr>
          <p:spPr bwMode="auto">
            <a:xfrm>
              <a:off x="336" y="2118"/>
              <a:ext cx="19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a</a:t>
              </a:r>
            </a:p>
          </p:txBody>
        </p:sp>
        <p:sp>
          <p:nvSpPr>
            <p:cNvPr id="1093662" name="Rectangle 30"/>
            <p:cNvSpPr>
              <a:spLocks noChangeArrowheads="1"/>
            </p:cNvSpPr>
            <p:nvPr/>
          </p:nvSpPr>
          <p:spPr bwMode="auto">
            <a:xfrm>
              <a:off x="2292" y="2098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e</a:t>
              </a:r>
            </a:p>
          </p:txBody>
        </p:sp>
        <p:sp>
          <p:nvSpPr>
            <p:cNvPr id="1093663" name="Rectangle 31"/>
            <p:cNvSpPr>
              <a:spLocks noChangeArrowheads="1"/>
            </p:cNvSpPr>
            <p:nvPr/>
          </p:nvSpPr>
          <p:spPr bwMode="auto">
            <a:xfrm>
              <a:off x="2028" y="1804"/>
              <a:ext cx="16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-</a:t>
              </a:r>
            </a:p>
          </p:txBody>
        </p:sp>
        <p:sp>
          <p:nvSpPr>
            <p:cNvPr id="1093664" name="Rectangle 32"/>
            <p:cNvSpPr>
              <a:spLocks noChangeArrowheads="1"/>
            </p:cNvSpPr>
            <p:nvPr/>
          </p:nvSpPr>
          <p:spPr bwMode="auto">
            <a:xfrm>
              <a:off x="1516" y="2490"/>
              <a:ext cx="19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a</a:t>
              </a:r>
            </a:p>
          </p:txBody>
        </p:sp>
        <p:sp>
          <p:nvSpPr>
            <p:cNvPr id="1093665" name="Rectangle 33"/>
            <p:cNvSpPr>
              <a:spLocks noChangeArrowheads="1"/>
            </p:cNvSpPr>
            <p:nvPr/>
          </p:nvSpPr>
          <p:spPr bwMode="auto">
            <a:xfrm>
              <a:off x="1108" y="2454"/>
              <a:ext cx="18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c</a:t>
              </a:r>
            </a:p>
          </p:txBody>
        </p:sp>
        <p:sp>
          <p:nvSpPr>
            <p:cNvPr id="1093666" name="Rectangle 34"/>
            <p:cNvSpPr>
              <a:spLocks noChangeArrowheads="1"/>
            </p:cNvSpPr>
            <p:nvPr/>
          </p:nvSpPr>
          <p:spPr bwMode="auto">
            <a:xfrm>
              <a:off x="1760" y="2800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093667" name="Rectangle 35"/>
            <p:cNvSpPr>
              <a:spLocks noChangeArrowheads="1"/>
            </p:cNvSpPr>
            <p:nvPr/>
          </p:nvSpPr>
          <p:spPr bwMode="auto">
            <a:xfrm>
              <a:off x="2292" y="2862"/>
              <a:ext cx="18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c</a:t>
              </a:r>
            </a:p>
          </p:txBody>
        </p:sp>
        <p:sp>
          <p:nvSpPr>
            <p:cNvPr id="1093668" name="Rectangle 36"/>
            <p:cNvSpPr>
              <a:spLocks noChangeArrowheads="1"/>
            </p:cNvSpPr>
            <p:nvPr/>
          </p:nvSpPr>
          <p:spPr bwMode="auto">
            <a:xfrm>
              <a:off x="2052" y="2526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*</a:t>
              </a:r>
            </a:p>
          </p:txBody>
        </p:sp>
        <p:sp>
          <p:nvSpPr>
            <p:cNvPr id="1093669" name="Line 37"/>
            <p:cNvSpPr>
              <a:spLocks noChangeShapeType="1"/>
            </p:cNvSpPr>
            <p:nvPr/>
          </p:nvSpPr>
          <p:spPr bwMode="auto">
            <a:xfrm flipH="1">
              <a:off x="781" y="2370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70" name="Rectangle 38"/>
            <p:cNvSpPr>
              <a:spLocks noChangeArrowheads="1"/>
            </p:cNvSpPr>
            <p:nvPr/>
          </p:nvSpPr>
          <p:spPr bwMode="auto">
            <a:xfrm>
              <a:off x="636" y="2452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b</a:t>
              </a:r>
            </a:p>
          </p:txBody>
        </p:sp>
      </p:grpSp>
      <p:sp>
        <p:nvSpPr>
          <p:cNvPr id="1093671" name="Rectangle 39"/>
          <p:cNvSpPr>
            <a:spLocks noChangeArrowheads="1"/>
          </p:cNvSpPr>
          <p:nvPr/>
        </p:nvSpPr>
        <p:spPr bwMode="auto">
          <a:xfrm>
            <a:off x="466725" y="5181600"/>
            <a:ext cx="381194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Reverse Polish</a:t>
            </a:r>
          </a:p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	a b c * + a d c * + e - /</a:t>
            </a: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546224" y="5930905"/>
            <a:ext cx="1006475" cy="646113"/>
            <a:chOff x="950" y="3744"/>
            <a:chExt cx="634" cy="407"/>
          </a:xfrm>
        </p:grpSpPr>
        <p:sp>
          <p:nvSpPr>
            <p:cNvPr id="1093673" name="Line 41"/>
            <p:cNvSpPr>
              <a:spLocks noChangeShapeType="1"/>
            </p:cNvSpPr>
            <p:nvPr/>
          </p:nvSpPr>
          <p:spPr bwMode="auto">
            <a:xfrm flipV="1">
              <a:off x="960" y="374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74" name="Text Box 42"/>
            <p:cNvSpPr txBox="1">
              <a:spLocks noChangeArrowheads="1"/>
            </p:cNvSpPr>
            <p:nvPr/>
          </p:nvSpPr>
          <p:spPr bwMode="auto">
            <a:xfrm>
              <a:off x="950" y="3860"/>
              <a:ext cx="63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push a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1752601" y="5943605"/>
            <a:ext cx="1020763" cy="646113"/>
            <a:chOff x="950" y="3744"/>
            <a:chExt cx="643" cy="407"/>
          </a:xfrm>
        </p:grpSpPr>
        <p:sp>
          <p:nvSpPr>
            <p:cNvPr id="1093676" name="Line 44"/>
            <p:cNvSpPr>
              <a:spLocks noChangeShapeType="1"/>
            </p:cNvSpPr>
            <p:nvPr/>
          </p:nvSpPr>
          <p:spPr bwMode="auto">
            <a:xfrm flipV="1">
              <a:off x="960" y="374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77" name="Text Box 45"/>
            <p:cNvSpPr txBox="1">
              <a:spLocks noChangeArrowheads="1"/>
            </p:cNvSpPr>
            <p:nvPr/>
          </p:nvSpPr>
          <p:spPr bwMode="auto">
            <a:xfrm>
              <a:off x="950" y="3860"/>
              <a:ext cx="64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push b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981200" y="5943605"/>
            <a:ext cx="990600" cy="646113"/>
            <a:chOff x="950" y="3744"/>
            <a:chExt cx="624" cy="407"/>
          </a:xfrm>
        </p:grpSpPr>
        <p:sp>
          <p:nvSpPr>
            <p:cNvPr id="1093679" name="Line 47"/>
            <p:cNvSpPr>
              <a:spLocks noChangeShapeType="1"/>
            </p:cNvSpPr>
            <p:nvPr/>
          </p:nvSpPr>
          <p:spPr bwMode="auto">
            <a:xfrm flipV="1">
              <a:off x="960" y="374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80" name="Text Box 48"/>
            <p:cNvSpPr txBox="1">
              <a:spLocks noChangeArrowheads="1"/>
            </p:cNvSpPr>
            <p:nvPr/>
          </p:nvSpPr>
          <p:spPr bwMode="auto">
            <a:xfrm>
              <a:off x="950" y="3860"/>
              <a:ext cx="62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push c</a:t>
              </a:r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2141537" y="5943605"/>
            <a:ext cx="1211263" cy="646113"/>
            <a:chOff x="950" y="3744"/>
            <a:chExt cx="763" cy="407"/>
          </a:xfrm>
        </p:grpSpPr>
        <p:sp>
          <p:nvSpPr>
            <p:cNvPr id="1093682" name="Line 50"/>
            <p:cNvSpPr>
              <a:spLocks noChangeShapeType="1"/>
            </p:cNvSpPr>
            <p:nvPr/>
          </p:nvSpPr>
          <p:spPr bwMode="auto">
            <a:xfrm flipV="1">
              <a:off x="960" y="374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83" name="Text Box 51"/>
            <p:cNvSpPr txBox="1">
              <a:spLocks noChangeArrowheads="1"/>
            </p:cNvSpPr>
            <p:nvPr/>
          </p:nvSpPr>
          <p:spPr bwMode="auto">
            <a:xfrm>
              <a:off x="950" y="3860"/>
              <a:ext cx="76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multiply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5156200" y="4521200"/>
            <a:ext cx="1143000" cy="609600"/>
            <a:chOff x="2640" y="2832"/>
            <a:chExt cx="720" cy="384"/>
          </a:xfrm>
        </p:grpSpPr>
        <p:sp>
          <p:nvSpPr>
            <p:cNvPr id="1093685" name="Line 53"/>
            <p:cNvSpPr>
              <a:spLocks noChangeShapeType="1"/>
            </p:cNvSpPr>
            <p:nvPr/>
          </p:nvSpPr>
          <p:spPr bwMode="auto">
            <a:xfrm flipH="1">
              <a:off x="3120" y="283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86" name="Line 54"/>
            <p:cNvSpPr>
              <a:spLocks noChangeShapeType="1"/>
            </p:cNvSpPr>
            <p:nvPr/>
          </p:nvSpPr>
          <p:spPr bwMode="auto">
            <a:xfrm flipH="1" flipV="1">
              <a:off x="312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grpSp>
          <p:nvGrpSpPr>
            <p:cNvPr id="8" name="Group 55"/>
            <p:cNvGrpSpPr>
              <a:grpSpLocks/>
            </p:cNvGrpSpPr>
            <p:nvPr/>
          </p:nvGrpSpPr>
          <p:grpSpPr bwMode="auto">
            <a:xfrm>
              <a:off x="2880" y="2880"/>
              <a:ext cx="264" cy="302"/>
              <a:chOff x="2825" y="2876"/>
              <a:chExt cx="264" cy="302"/>
            </a:xfrm>
          </p:grpSpPr>
          <p:sp>
            <p:nvSpPr>
              <p:cNvPr id="1093688" name="Oval 56"/>
              <p:cNvSpPr>
                <a:spLocks noChangeArrowheads="1"/>
              </p:cNvSpPr>
              <p:nvPr/>
            </p:nvSpPr>
            <p:spPr bwMode="auto">
              <a:xfrm>
                <a:off x="2825" y="2876"/>
                <a:ext cx="264" cy="26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3689" name="Rectangle 57"/>
              <p:cNvSpPr>
                <a:spLocks noChangeArrowheads="1"/>
              </p:cNvSpPr>
              <p:nvPr/>
            </p:nvSpPr>
            <p:spPr bwMode="auto">
              <a:xfrm>
                <a:off x="2880" y="2928"/>
                <a:ext cx="1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srgbClr val="56127A"/>
                    </a:solidFill>
                    <a:latin typeface="Calibri"/>
                    <a:ea typeface="ＭＳ Ｐゴシック"/>
                    <a:cs typeface="Calibri"/>
                  </a:rPr>
                  <a:t>*</a:t>
                </a:r>
              </a:p>
            </p:txBody>
          </p:sp>
        </p:grpSp>
        <p:sp>
          <p:nvSpPr>
            <p:cNvPr id="1093690" name="Freeform 58"/>
            <p:cNvSpPr>
              <a:spLocks/>
            </p:cNvSpPr>
            <p:nvPr/>
          </p:nvSpPr>
          <p:spPr bwMode="auto">
            <a:xfrm>
              <a:off x="2640" y="3024"/>
              <a:ext cx="576" cy="19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0"/>
                </a:cxn>
                <a:cxn ang="0">
                  <a:pos x="0" y="192"/>
                </a:cxn>
                <a:cxn ang="0">
                  <a:pos x="576" y="192"/>
                </a:cxn>
              </a:cxnLst>
              <a:rect l="0" t="0" r="r" b="b"/>
              <a:pathLst>
                <a:path w="576" h="192">
                  <a:moveTo>
                    <a:pt x="240" y="0"/>
                  </a:moveTo>
                  <a:lnTo>
                    <a:pt x="0" y="0"/>
                  </a:lnTo>
                  <a:lnTo>
                    <a:pt x="0" y="192"/>
                  </a:lnTo>
                  <a:lnTo>
                    <a:pt x="576" y="1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6045200" y="2451100"/>
            <a:ext cx="2228850" cy="3794126"/>
            <a:chOff x="3808" y="1544"/>
            <a:chExt cx="1404" cy="2390"/>
          </a:xfrm>
        </p:grpSpPr>
        <p:sp>
          <p:nvSpPr>
            <p:cNvPr id="1093692" name="Text Box 60"/>
            <p:cNvSpPr txBox="1">
              <a:spLocks noChangeArrowheads="1"/>
            </p:cNvSpPr>
            <p:nvPr/>
          </p:nvSpPr>
          <p:spPr bwMode="auto">
            <a:xfrm>
              <a:off x="3808" y="3643"/>
              <a:ext cx="140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Evaluation Stack</a:t>
              </a:r>
            </a:p>
          </p:txBody>
        </p:sp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3968" y="1544"/>
              <a:ext cx="1224" cy="2064"/>
              <a:chOff x="4360" y="1544"/>
              <a:chExt cx="1224" cy="2064"/>
            </a:xfrm>
          </p:grpSpPr>
          <p:grpSp>
            <p:nvGrpSpPr>
              <p:cNvPr id="11" name="Group 62"/>
              <p:cNvGrpSpPr>
                <a:grpSpLocks/>
              </p:cNvGrpSpPr>
              <p:nvPr/>
            </p:nvGrpSpPr>
            <p:grpSpPr bwMode="auto">
              <a:xfrm>
                <a:off x="4360" y="1544"/>
                <a:ext cx="1224" cy="2064"/>
                <a:chOff x="3664" y="1552"/>
                <a:chExt cx="1920" cy="2064"/>
              </a:xfrm>
            </p:grpSpPr>
            <p:sp>
              <p:nvSpPr>
                <p:cNvPr id="1093695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5584" y="1552"/>
                  <a:ext cx="0" cy="20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093696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3664" y="3616"/>
                  <a:ext cx="192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09369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664" y="1552"/>
                  <a:ext cx="0" cy="20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</p:grpSp>
          <p:sp>
            <p:nvSpPr>
              <p:cNvPr id="1093698" name="Line 66"/>
              <p:cNvSpPr>
                <a:spLocks noChangeShapeType="1"/>
              </p:cNvSpPr>
              <p:nvPr/>
            </p:nvSpPr>
            <p:spPr bwMode="auto">
              <a:xfrm>
                <a:off x="4360" y="1872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3699" name="Line 67"/>
              <p:cNvSpPr>
                <a:spLocks noChangeShapeType="1"/>
              </p:cNvSpPr>
              <p:nvPr/>
            </p:nvSpPr>
            <p:spPr bwMode="auto">
              <a:xfrm>
                <a:off x="4360" y="2160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3700" name="Line 68"/>
              <p:cNvSpPr>
                <a:spLocks noChangeShapeType="1"/>
              </p:cNvSpPr>
              <p:nvPr/>
            </p:nvSpPr>
            <p:spPr bwMode="auto">
              <a:xfrm>
                <a:off x="4360" y="2448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3701" name="Line 69"/>
              <p:cNvSpPr>
                <a:spLocks noChangeShapeType="1"/>
              </p:cNvSpPr>
              <p:nvPr/>
            </p:nvSpPr>
            <p:spPr bwMode="auto">
              <a:xfrm>
                <a:off x="4360" y="2736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3702" name="Line 70"/>
              <p:cNvSpPr>
                <a:spLocks noChangeShapeType="1"/>
              </p:cNvSpPr>
              <p:nvPr/>
            </p:nvSpPr>
            <p:spPr bwMode="auto">
              <a:xfrm>
                <a:off x="4360" y="3024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3703" name="Line 71"/>
              <p:cNvSpPr>
                <a:spLocks noChangeShapeType="1"/>
              </p:cNvSpPr>
              <p:nvPr/>
            </p:nvSpPr>
            <p:spPr bwMode="auto">
              <a:xfrm>
                <a:off x="4360" y="3312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6299200" y="4343400"/>
            <a:ext cx="1947863" cy="896938"/>
            <a:chOff x="3944" y="864"/>
            <a:chExt cx="1227" cy="565"/>
          </a:xfrm>
        </p:grpSpPr>
        <p:sp>
          <p:nvSpPr>
            <p:cNvPr id="1093705" name="Rectangle 73"/>
            <p:cNvSpPr>
              <a:spLocks noChangeArrowheads="1"/>
            </p:cNvSpPr>
            <p:nvPr/>
          </p:nvSpPr>
          <p:spPr bwMode="auto">
            <a:xfrm>
              <a:off x="3944" y="1144"/>
              <a:ext cx="122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b * c</a:t>
              </a:r>
            </a:p>
          </p:txBody>
        </p:sp>
        <p:sp>
          <p:nvSpPr>
            <p:cNvPr id="1093706" name="Rectangle 74"/>
            <p:cNvSpPr>
              <a:spLocks noChangeArrowheads="1"/>
            </p:cNvSpPr>
            <p:nvPr/>
          </p:nvSpPr>
          <p:spPr bwMode="auto">
            <a:xfrm>
              <a:off x="3944" y="864"/>
              <a:ext cx="1227" cy="2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0756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4" grpId="0" animBg="1" autoUpdateAnimBg="0"/>
      <p:bldP spid="1093635" grpId="0" animBg="1" autoUpdateAnimBg="0"/>
      <p:bldP spid="1093636" grpId="0" animBg="1" autoUpdateAnimBg="0"/>
      <p:bldP spid="109367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of Expressions</a:t>
            </a:r>
            <a:endParaRPr lang="en-US"/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A7DB5-DCA9-7F45-84E5-CE6FCB5DB235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95682" name="Rectangle 2"/>
          <p:cNvSpPr>
            <a:spLocks noChangeArrowheads="1"/>
          </p:cNvSpPr>
          <p:nvPr/>
        </p:nvSpPr>
        <p:spPr bwMode="auto">
          <a:xfrm>
            <a:off x="6299200" y="5270500"/>
            <a:ext cx="1947863" cy="452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a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520700" y="1409700"/>
            <a:ext cx="324893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(a + b * c) / (a + d * c - e)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1920875"/>
            <a:ext cx="3416300" cy="3019425"/>
            <a:chOff x="336" y="1210"/>
            <a:chExt cx="2152" cy="1902"/>
          </a:xfrm>
        </p:grpSpPr>
        <p:sp>
          <p:nvSpPr>
            <p:cNvPr id="1095686" name="Oval 6"/>
            <p:cNvSpPr>
              <a:spLocks noChangeArrowheads="1"/>
            </p:cNvSpPr>
            <p:nvPr/>
          </p:nvSpPr>
          <p:spPr bwMode="auto">
            <a:xfrm>
              <a:off x="1285" y="1210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87" name="Oval 7"/>
            <p:cNvSpPr>
              <a:spLocks noChangeArrowheads="1"/>
            </p:cNvSpPr>
            <p:nvPr/>
          </p:nvSpPr>
          <p:spPr bwMode="auto">
            <a:xfrm>
              <a:off x="1973" y="1782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88" name="Oval 8"/>
            <p:cNvSpPr>
              <a:spLocks noChangeArrowheads="1"/>
            </p:cNvSpPr>
            <p:nvPr/>
          </p:nvSpPr>
          <p:spPr bwMode="auto">
            <a:xfrm>
              <a:off x="1677" y="2122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89" name="Line 9"/>
            <p:cNvSpPr>
              <a:spLocks noChangeShapeType="1"/>
            </p:cNvSpPr>
            <p:nvPr/>
          </p:nvSpPr>
          <p:spPr bwMode="auto">
            <a:xfrm flipH="1">
              <a:off x="749" y="1418"/>
              <a:ext cx="56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0" name="Line 10"/>
            <p:cNvSpPr>
              <a:spLocks noChangeShapeType="1"/>
            </p:cNvSpPr>
            <p:nvPr/>
          </p:nvSpPr>
          <p:spPr bwMode="auto">
            <a:xfrm>
              <a:off x="1541" y="1422"/>
              <a:ext cx="464" cy="3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1" name="Line 11"/>
            <p:cNvSpPr>
              <a:spLocks noChangeShapeType="1"/>
            </p:cNvSpPr>
            <p:nvPr/>
          </p:nvSpPr>
          <p:spPr bwMode="auto">
            <a:xfrm>
              <a:off x="2209" y="2014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2" name="Line 12"/>
            <p:cNvSpPr>
              <a:spLocks noChangeShapeType="1"/>
            </p:cNvSpPr>
            <p:nvPr/>
          </p:nvSpPr>
          <p:spPr bwMode="auto">
            <a:xfrm flipH="1">
              <a:off x="1881" y="2026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3" name="Oval 13"/>
            <p:cNvSpPr>
              <a:spLocks noChangeArrowheads="1"/>
            </p:cNvSpPr>
            <p:nvPr/>
          </p:nvSpPr>
          <p:spPr bwMode="auto">
            <a:xfrm>
              <a:off x="545" y="1770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4" name="Oval 14"/>
            <p:cNvSpPr>
              <a:spLocks noChangeArrowheads="1"/>
            </p:cNvSpPr>
            <p:nvPr/>
          </p:nvSpPr>
          <p:spPr bwMode="auto">
            <a:xfrm>
              <a:off x="865" y="2118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5" name="Line 15"/>
            <p:cNvSpPr>
              <a:spLocks noChangeShapeType="1"/>
            </p:cNvSpPr>
            <p:nvPr/>
          </p:nvSpPr>
          <p:spPr bwMode="auto">
            <a:xfrm>
              <a:off x="781" y="2002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6" name="Line 16"/>
            <p:cNvSpPr>
              <a:spLocks noChangeShapeType="1"/>
            </p:cNvSpPr>
            <p:nvPr/>
          </p:nvSpPr>
          <p:spPr bwMode="auto">
            <a:xfrm flipH="1">
              <a:off x="453" y="2014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7" name="Oval 17"/>
            <p:cNvSpPr>
              <a:spLocks noChangeArrowheads="1"/>
            </p:cNvSpPr>
            <p:nvPr/>
          </p:nvSpPr>
          <p:spPr bwMode="auto">
            <a:xfrm>
              <a:off x="1997" y="2474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8" name="Line 18"/>
            <p:cNvSpPr>
              <a:spLocks noChangeShapeType="1"/>
            </p:cNvSpPr>
            <p:nvPr/>
          </p:nvSpPr>
          <p:spPr bwMode="auto">
            <a:xfrm>
              <a:off x="1913" y="2358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9" name="Line 19"/>
            <p:cNvSpPr>
              <a:spLocks noChangeShapeType="1"/>
            </p:cNvSpPr>
            <p:nvPr/>
          </p:nvSpPr>
          <p:spPr bwMode="auto">
            <a:xfrm flipH="1">
              <a:off x="1617" y="2386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00" name="Line 20"/>
            <p:cNvSpPr>
              <a:spLocks noChangeShapeType="1"/>
            </p:cNvSpPr>
            <p:nvPr/>
          </p:nvSpPr>
          <p:spPr bwMode="auto">
            <a:xfrm>
              <a:off x="2221" y="2722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01" name="Line 21"/>
            <p:cNvSpPr>
              <a:spLocks noChangeShapeType="1"/>
            </p:cNvSpPr>
            <p:nvPr/>
          </p:nvSpPr>
          <p:spPr bwMode="auto">
            <a:xfrm flipH="1">
              <a:off x="1905" y="2718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02" name="Line 22"/>
            <p:cNvSpPr>
              <a:spLocks noChangeShapeType="1"/>
            </p:cNvSpPr>
            <p:nvPr/>
          </p:nvSpPr>
          <p:spPr bwMode="auto">
            <a:xfrm>
              <a:off x="1097" y="2358"/>
              <a:ext cx="88" cy="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03" name="Rectangle 23"/>
            <p:cNvSpPr>
              <a:spLocks noChangeArrowheads="1"/>
            </p:cNvSpPr>
            <p:nvPr/>
          </p:nvSpPr>
          <p:spPr bwMode="auto">
            <a:xfrm>
              <a:off x="1344" y="1228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/</a:t>
              </a:r>
            </a:p>
          </p:txBody>
        </p:sp>
        <p:sp>
          <p:nvSpPr>
            <p:cNvPr id="1095704" name="Rectangle 24"/>
            <p:cNvSpPr>
              <a:spLocks noChangeArrowheads="1"/>
            </p:cNvSpPr>
            <p:nvPr/>
          </p:nvSpPr>
          <p:spPr bwMode="auto">
            <a:xfrm>
              <a:off x="572" y="1782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+</a:t>
              </a:r>
            </a:p>
          </p:txBody>
        </p:sp>
        <p:sp>
          <p:nvSpPr>
            <p:cNvPr id="1095705" name="Rectangle 25"/>
            <p:cNvSpPr>
              <a:spLocks noChangeArrowheads="1"/>
            </p:cNvSpPr>
            <p:nvPr/>
          </p:nvSpPr>
          <p:spPr bwMode="auto">
            <a:xfrm>
              <a:off x="912" y="2170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*</a:t>
              </a:r>
            </a:p>
          </p:txBody>
        </p:sp>
        <p:sp>
          <p:nvSpPr>
            <p:cNvPr id="1095706" name="Rectangle 26"/>
            <p:cNvSpPr>
              <a:spLocks noChangeArrowheads="1"/>
            </p:cNvSpPr>
            <p:nvPr/>
          </p:nvSpPr>
          <p:spPr bwMode="auto">
            <a:xfrm>
              <a:off x="1700" y="2130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+</a:t>
              </a:r>
            </a:p>
          </p:txBody>
        </p:sp>
        <p:sp>
          <p:nvSpPr>
            <p:cNvPr id="1095707" name="Rectangle 27"/>
            <p:cNvSpPr>
              <a:spLocks noChangeArrowheads="1"/>
            </p:cNvSpPr>
            <p:nvPr/>
          </p:nvSpPr>
          <p:spPr bwMode="auto">
            <a:xfrm>
              <a:off x="336" y="2118"/>
              <a:ext cx="19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a</a:t>
              </a:r>
            </a:p>
          </p:txBody>
        </p:sp>
        <p:sp>
          <p:nvSpPr>
            <p:cNvPr id="1095708" name="Rectangle 28"/>
            <p:cNvSpPr>
              <a:spLocks noChangeArrowheads="1"/>
            </p:cNvSpPr>
            <p:nvPr/>
          </p:nvSpPr>
          <p:spPr bwMode="auto">
            <a:xfrm>
              <a:off x="2292" y="2098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e</a:t>
              </a:r>
            </a:p>
          </p:txBody>
        </p:sp>
        <p:sp>
          <p:nvSpPr>
            <p:cNvPr id="1095709" name="Rectangle 29"/>
            <p:cNvSpPr>
              <a:spLocks noChangeArrowheads="1"/>
            </p:cNvSpPr>
            <p:nvPr/>
          </p:nvSpPr>
          <p:spPr bwMode="auto">
            <a:xfrm>
              <a:off x="2028" y="1804"/>
              <a:ext cx="16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-</a:t>
              </a:r>
            </a:p>
          </p:txBody>
        </p:sp>
        <p:sp>
          <p:nvSpPr>
            <p:cNvPr id="1095710" name="Rectangle 30"/>
            <p:cNvSpPr>
              <a:spLocks noChangeArrowheads="1"/>
            </p:cNvSpPr>
            <p:nvPr/>
          </p:nvSpPr>
          <p:spPr bwMode="auto">
            <a:xfrm>
              <a:off x="1516" y="2490"/>
              <a:ext cx="19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a</a:t>
              </a:r>
            </a:p>
          </p:txBody>
        </p:sp>
        <p:sp>
          <p:nvSpPr>
            <p:cNvPr id="1095711" name="Rectangle 31"/>
            <p:cNvSpPr>
              <a:spLocks noChangeArrowheads="1"/>
            </p:cNvSpPr>
            <p:nvPr/>
          </p:nvSpPr>
          <p:spPr bwMode="auto">
            <a:xfrm>
              <a:off x="1108" y="2454"/>
              <a:ext cx="18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c</a:t>
              </a:r>
            </a:p>
          </p:txBody>
        </p:sp>
        <p:sp>
          <p:nvSpPr>
            <p:cNvPr id="1095712" name="Rectangle 32"/>
            <p:cNvSpPr>
              <a:spLocks noChangeArrowheads="1"/>
            </p:cNvSpPr>
            <p:nvPr/>
          </p:nvSpPr>
          <p:spPr bwMode="auto">
            <a:xfrm>
              <a:off x="1760" y="2800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095713" name="Rectangle 33"/>
            <p:cNvSpPr>
              <a:spLocks noChangeArrowheads="1"/>
            </p:cNvSpPr>
            <p:nvPr/>
          </p:nvSpPr>
          <p:spPr bwMode="auto">
            <a:xfrm>
              <a:off x="2292" y="2862"/>
              <a:ext cx="18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c</a:t>
              </a:r>
            </a:p>
          </p:txBody>
        </p:sp>
        <p:sp>
          <p:nvSpPr>
            <p:cNvPr id="1095714" name="Rectangle 34"/>
            <p:cNvSpPr>
              <a:spLocks noChangeArrowheads="1"/>
            </p:cNvSpPr>
            <p:nvPr/>
          </p:nvSpPr>
          <p:spPr bwMode="auto">
            <a:xfrm>
              <a:off x="2052" y="2526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*</a:t>
              </a:r>
            </a:p>
          </p:txBody>
        </p:sp>
        <p:sp>
          <p:nvSpPr>
            <p:cNvPr id="1095715" name="Line 35"/>
            <p:cNvSpPr>
              <a:spLocks noChangeShapeType="1"/>
            </p:cNvSpPr>
            <p:nvPr/>
          </p:nvSpPr>
          <p:spPr bwMode="auto">
            <a:xfrm flipH="1">
              <a:off x="781" y="2370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16" name="Rectangle 36"/>
            <p:cNvSpPr>
              <a:spLocks noChangeArrowheads="1"/>
            </p:cNvSpPr>
            <p:nvPr/>
          </p:nvSpPr>
          <p:spPr bwMode="auto">
            <a:xfrm>
              <a:off x="636" y="2452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b</a:t>
              </a:r>
            </a:p>
          </p:txBody>
        </p:sp>
      </p:grpSp>
      <p:sp>
        <p:nvSpPr>
          <p:cNvPr id="1095717" name="Rectangle 37"/>
          <p:cNvSpPr>
            <a:spLocks noChangeArrowheads="1"/>
          </p:cNvSpPr>
          <p:nvPr/>
        </p:nvSpPr>
        <p:spPr bwMode="auto">
          <a:xfrm>
            <a:off x="466725" y="5181600"/>
            <a:ext cx="381194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Reverse Polish</a:t>
            </a:r>
          </a:p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	a b c * + a d c * + e - /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362200" y="5905505"/>
            <a:ext cx="655638" cy="646113"/>
            <a:chOff x="950" y="3744"/>
            <a:chExt cx="413" cy="407"/>
          </a:xfrm>
        </p:grpSpPr>
        <p:sp>
          <p:nvSpPr>
            <p:cNvPr id="1095719" name="Line 39"/>
            <p:cNvSpPr>
              <a:spLocks noChangeShapeType="1"/>
            </p:cNvSpPr>
            <p:nvPr/>
          </p:nvSpPr>
          <p:spPr bwMode="auto">
            <a:xfrm flipV="1">
              <a:off x="960" y="374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20" name="Text Box 40"/>
            <p:cNvSpPr txBox="1">
              <a:spLocks noChangeArrowheads="1"/>
            </p:cNvSpPr>
            <p:nvPr/>
          </p:nvSpPr>
          <p:spPr bwMode="auto">
            <a:xfrm>
              <a:off x="950" y="3860"/>
              <a:ext cx="4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add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5156200" y="4991100"/>
            <a:ext cx="1143000" cy="609600"/>
            <a:chOff x="3248" y="3144"/>
            <a:chExt cx="720" cy="384"/>
          </a:xfrm>
        </p:grpSpPr>
        <p:sp>
          <p:nvSpPr>
            <p:cNvPr id="1095722" name="Line 42"/>
            <p:cNvSpPr>
              <a:spLocks noChangeShapeType="1"/>
            </p:cNvSpPr>
            <p:nvPr/>
          </p:nvSpPr>
          <p:spPr bwMode="auto">
            <a:xfrm flipH="1">
              <a:off x="3728" y="3144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23" name="Line 43"/>
            <p:cNvSpPr>
              <a:spLocks noChangeShapeType="1"/>
            </p:cNvSpPr>
            <p:nvPr/>
          </p:nvSpPr>
          <p:spPr bwMode="auto">
            <a:xfrm flipH="1" flipV="1">
              <a:off x="3728" y="3384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24" name="Oval 44"/>
            <p:cNvSpPr>
              <a:spLocks noChangeArrowheads="1"/>
            </p:cNvSpPr>
            <p:nvPr/>
          </p:nvSpPr>
          <p:spPr bwMode="auto">
            <a:xfrm>
              <a:off x="3488" y="3192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25" name="Rectangle 45"/>
            <p:cNvSpPr>
              <a:spLocks noChangeArrowheads="1"/>
            </p:cNvSpPr>
            <p:nvPr/>
          </p:nvSpPr>
          <p:spPr bwMode="auto">
            <a:xfrm>
              <a:off x="3503" y="3188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+</a:t>
              </a:r>
            </a:p>
          </p:txBody>
        </p:sp>
        <p:sp>
          <p:nvSpPr>
            <p:cNvPr id="1095726" name="Freeform 46"/>
            <p:cNvSpPr>
              <a:spLocks/>
            </p:cNvSpPr>
            <p:nvPr/>
          </p:nvSpPr>
          <p:spPr bwMode="auto">
            <a:xfrm>
              <a:off x="3248" y="3336"/>
              <a:ext cx="576" cy="19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0"/>
                </a:cxn>
                <a:cxn ang="0">
                  <a:pos x="0" y="192"/>
                </a:cxn>
                <a:cxn ang="0">
                  <a:pos x="576" y="192"/>
                </a:cxn>
              </a:cxnLst>
              <a:rect l="0" t="0" r="r" b="b"/>
              <a:pathLst>
                <a:path w="576" h="192">
                  <a:moveTo>
                    <a:pt x="240" y="0"/>
                  </a:moveTo>
                  <a:lnTo>
                    <a:pt x="0" y="0"/>
                  </a:lnTo>
                  <a:lnTo>
                    <a:pt x="0" y="192"/>
                  </a:lnTo>
                  <a:lnTo>
                    <a:pt x="576" y="1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6045200" y="2451100"/>
            <a:ext cx="2228850" cy="3794126"/>
            <a:chOff x="3808" y="1544"/>
            <a:chExt cx="1404" cy="2390"/>
          </a:xfrm>
        </p:grpSpPr>
        <p:sp>
          <p:nvSpPr>
            <p:cNvPr id="1095728" name="Text Box 48"/>
            <p:cNvSpPr txBox="1">
              <a:spLocks noChangeArrowheads="1"/>
            </p:cNvSpPr>
            <p:nvPr/>
          </p:nvSpPr>
          <p:spPr bwMode="auto">
            <a:xfrm>
              <a:off x="3808" y="3643"/>
              <a:ext cx="140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Evaluation Stack</a:t>
              </a:r>
            </a:p>
          </p:txBody>
        </p: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3968" y="1544"/>
              <a:ext cx="1224" cy="2064"/>
              <a:chOff x="4360" y="1544"/>
              <a:chExt cx="1224" cy="2064"/>
            </a:xfrm>
          </p:grpSpPr>
          <p:grpSp>
            <p:nvGrpSpPr>
              <p:cNvPr id="7" name="Group 50"/>
              <p:cNvGrpSpPr>
                <a:grpSpLocks/>
              </p:cNvGrpSpPr>
              <p:nvPr/>
            </p:nvGrpSpPr>
            <p:grpSpPr bwMode="auto">
              <a:xfrm>
                <a:off x="4360" y="1544"/>
                <a:ext cx="1224" cy="2064"/>
                <a:chOff x="3664" y="1552"/>
                <a:chExt cx="1920" cy="2064"/>
              </a:xfrm>
            </p:grpSpPr>
            <p:sp>
              <p:nvSpPr>
                <p:cNvPr id="109573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5584" y="1552"/>
                  <a:ext cx="0" cy="20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09573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3664" y="3616"/>
                  <a:ext cx="192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09573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3664" y="1552"/>
                  <a:ext cx="0" cy="20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</p:grpSp>
          <p:sp>
            <p:nvSpPr>
              <p:cNvPr id="1095734" name="Line 54"/>
              <p:cNvSpPr>
                <a:spLocks noChangeShapeType="1"/>
              </p:cNvSpPr>
              <p:nvPr/>
            </p:nvSpPr>
            <p:spPr bwMode="auto">
              <a:xfrm>
                <a:off x="4360" y="1872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5735" name="Line 55"/>
              <p:cNvSpPr>
                <a:spLocks noChangeShapeType="1"/>
              </p:cNvSpPr>
              <p:nvPr/>
            </p:nvSpPr>
            <p:spPr bwMode="auto">
              <a:xfrm>
                <a:off x="4360" y="2160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5736" name="Line 56"/>
              <p:cNvSpPr>
                <a:spLocks noChangeShapeType="1"/>
              </p:cNvSpPr>
              <p:nvPr/>
            </p:nvSpPr>
            <p:spPr bwMode="auto">
              <a:xfrm>
                <a:off x="4360" y="2448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5737" name="Line 57"/>
              <p:cNvSpPr>
                <a:spLocks noChangeShapeType="1"/>
              </p:cNvSpPr>
              <p:nvPr/>
            </p:nvSpPr>
            <p:spPr bwMode="auto">
              <a:xfrm>
                <a:off x="4360" y="2736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5738" name="Line 58"/>
              <p:cNvSpPr>
                <a:spLocks noChangeShapeType="1"/>
              </p:cNvSpPr>
              <p:nvPr/>
            </p:nvSpPr>
            <p:spPr bwMode="auto">
              <a:xfrm>
                <a:off x="4360" y="3024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5739" name="Line 59"/>
              <p:cNvSpPr>
                <a:spLocks noChangeShapeType="1"/>
              </p:cNvSpPr>
              <p:nvPr/>
            </p:nvSpPr>
            <p:spPr bwMode="auto">
              <a:xfrm>
                <a:off x="4360" y="3312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6286500" y="4343400"/>
            <a:ext cx="1947863" cy="922338"/>
            <a:chOff x="3944" y="864"/>
            <a:chExt cx="1227" cy="565"/>
          </a:xfrm>
        </p:grpSpPr>
        <p:sp>
          <p:nvSpPr>
            <p:cNvPr id="1095741" name="Rectangle 61"/>
            <p:cNvSpPr>
              <a:spLocks noChangeArrowheads="1"/>
            </p:cNvSpPr>
            <p:nvPr/>
          </p:nvSpPr>
          <p:spPr bwMode="auto">
            <a:xfrm>
              <a:off x="3944" y="1144"/>
              <a:ext cx="122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b * c</a:t>
              </a:r>
            </a:p>
          </p:txBody>
        </p:sp>
        <p:sp>
          <p:nvSpPr>
            <p:cNvPr id="1095742" name="Rectangle 62"/>
            <p:cNvSpPr>
              <a:spLocks noChangeArrowheads="1"/>
            </p:cNvSpPr>
            <p:nvPr/>
          </p:nvSpPr>
          <p:spPr bwMode="auto">
            <a:xfrm>
              <a:off x="3944" y="864"/>
              <a:ext cx="1227" cy="2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6286500" y="4813300"/>
            <a:ext cx="1947863" cy="922338"/>
            <a:chOff x="3944" y="864"/>
            <a:chExt cx="1227" cy="565"/>
          </a:xfrm>
        </p:grpSpPr>
        <p:sp>
          <p:nvSpPr>
            <p:cNvPr id="1095744" name="Rectangle 64"/>
            <p:cNvSpPr>
              <a:spLocks noChangeArrowheads="1"/>
            </p:cNvSpPr>
            <p:nvPr/>
          </p:nvSpPr>
          <p:spPr bwMode="auto">
            <a:xfrm>
              <a:off x="3944" y="1144"/>
              <a:ext cx="122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a + b * c</a:t>
              </a:r>
            </a:p>
          </p:txBody>
        </p:sp>
        <p:sp>
          <p:nvSpPr>
            <p:cNvPr id="1095745" name="Rectangle 65"/>
            <p:cNvSpPr>
              <a:spLocks noChangeArrowheads="1"/>
            </p:cNvSpPr>
            <p:nvPr/>
          </p:nvSpPr>
          <p:spPr bwMode="auto">
            <a:xfrm>
              <a:off x="3944" y="864"/>
              <a:ext cx="1227" cy="2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118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IBM’s Big Bet: 360 Architecture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early 1960s, IBM had several incompatible families of computer:</a:t>
            </a:r>
          </a:p>
          <a:p>
            <a:pPr marL="1035050" lvl="4" indent="0">
              <a:buNone/>
            </a:pPr>
            <a:r>
              <a:rPr lang="en-US" sz="2400" dirty="0" smtClean="0"/>
              <a:t>701  7094</a:t>
            </a:r>
          </a:p>
          <a:p>
            <a:pPr marL="1035050" lvl="4" indent="0">
              <a:buNone/>
            </a:pPr>
            <a:r>
              <a:rPr lang="en-US" sz="2400" dirty="0" smtClean="0"/>
              <a:t>650   7074</a:t>
            </a:r>
          </a:p>
          <a:p>
            <a:pPr marL="1035050" lvl="4" indent="0">
              <a:buNone/>
            </a:pPr>
            <a:r>
              <a:rPr lang="en-US" sz="2400" dirty="0" smtClean="0"/>
              <a:t>702   7080</a:t>
            </a:r>
          </a:p>
          <a:p>
            <a:pPr marL="1035050" lvl="4" indent="0">
              <a:buNone/>
            </a:pPr>
            <a:r>
              <a:rPr lang="en-US" sz="2400" dirty="0" smtClean="0"/>
              <a:t>1401  7010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Each system had its own</a:t>
            </a:r>
          </a:p>
          <a:p>
            <a:pPr lvl="3"/>
            <a:r>
              <a:rPr lang="en-US" dirty="0" smtClean="0"/>
              <a:t> </a:t>
            </a:r>
            <a:r>
              <a:rPr lang="en-US" sz="2400" dirty="0" smtClean="0"/>
              <a:t>Instruction set</a:t>
            </a:r>
          </a:p>
          <a:p>
            <a:pPr lvl="3"/>
            <a:r>
              <a:rPr lang="en-US" sz="2400" dirty="0" smtClean="0"/>
              <a:t> I/O system and secondary storage (magnetic tapes, drums and disks)</a:t>
            </a:r>
          </a:p>
          <a:p>
            <a:pPr lvl="3"/>
            <a:r>
              <a:rPr lang="en-US" sz="2400" dirty="0" smtClean="0"/>
              <a:t> assemblers, compilers, libraries,...</a:t>
            </a:r>
          </a:p>
          <a:p>
            <a:pPr lvl="3"/>
            <a:r>
              <a:rPr lang="en-US" sz="2400" dirty="0" smtClean="0"/>
              <a:t> market niche (business, scientific, real time, ...)</a:t>
            </a:r>
          </a:p>
          <a:p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8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50" y="2590800"/>
            <a:ext cx="2711450" cy="1476375"/>
          </a:xfrm>
          <a:prstGeom prst="rect">
            <a:avLst/>
          </a:prstGeom>
        </p:spPr>
      </p:pic>
      <p:pic>
        <p:nvPicPr>
          <p:cNvPr id="29" name="Picture 28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201" y="1587500"/>
            <a:ext cx="3492799" cy="1231900"/>
          </a:xfrm>
          <a:prstGeom prst="rect">
            <a:avLst/>
          </a:prstGeom>
        </p:spPr>
      </p:pic>
      <p:pic>
        <p:nvPicPr>
          <p:cNvPr id="28" name="Picture 27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600200"/>
            <a:ext cx="1524000" cy="2433183"/>
          </a:xfrm>
          <a:prstGeom prst="rect">
            <a:avLst/>
          </a:prstGeom>
        </p:spPr>
      </p:pic>
      <p:pic>
        <p:nvPicPr>
          <p:cNvPr id="30" name="Picture 29" descr="Untitl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000" y="474056"/>
            <a:ext cx="1625600" cy="1581266"/>
          </a:xfrm>
          <a:prstGeom prst="rect">
            <a:avLst/>
          </a:prstGeom>
        </p:spPr>
      </p:pic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DD617F-2122-704A-91F3-34581B8C94AE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28075" cy="806450"/>
          </a:xfrm>
        </p:spPr>
        <p:txBody>
          <a:bodyPr/>
          <a:lstStyle/>
          <a:p>
            <a:r>
              <a:rPr lang="en-US"/>
              <a:t>Computing Devices Now</a:t>
            </a:r>
          </a:p>
        </p:txBody>
      </p:sp>
      <p:pic>
        <p:nvPicPr>
          <p:cNvPr id="19463" name="Picture 4" descr="sim_moke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033838"/>
            <a:ext cx="4364038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0075" y="4033838"/>
            <a:ext cx="3255963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Untitl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3738" y="3657600"/>
            <a:ext cx="2582862" cy="1146170"/>
          </a:xfrm>
          <a:prstGeom prst="rect">
            <a:avLst/>
          </a:prstGeom>
        </p:spPr>
      </p:pic>
      <p:pic>
        <p:nvPicPr>
          <p:cNvPr id="19466" name="Picture 27" descr="iphone_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" y="3276600"/>
            <a:ext cx="1425575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40562" y="1949450"/>
            <a:ext cx="2103438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Untitl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5800" y="2427402"/>
            <a:ext cx="2362200" cy="1430224"/>
          </a:xfrm>
          <a:prstGeom prst="rect">
            <a:avLst/>
          </a:prstGeom>
        </p:spPr>
      </p:pic>
      <p:pic>
        <p:nvPicPr>
          <p:cNvPr id="19471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7963" y="673100"/>
            <a:ext cx="22161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Text Box 14"/>
          <p:cNvSpPr txBox="1">
            <a:spLocks noChangeArrowheads="1"/>
          </p:cNvSpPr>
          <p:nvPr/>
        </p:nvSpPr>
        <p:spPr bwMode="auto">
          <a:xfrm>
            <a:off x="6934200" y="4159250"/>
            <a:ext cx="159385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rgbClr val="FFFF00"/>
                </a:solidFill>
              </a:rPr>
              <a:t>Robots</a:t>
            </a:r>
          </a:p>
        </p:txBody>
      </p:sp>
      <p:sp>
        <p:nvSpPr>
          <p:cNvPr id="19474" name="Text Box 15"/>
          <p:cNvSpPr txBox="1">
            <a:spLocks noChangeArrowheads="1"/>
          </p:cNvSpPr>
          <p:nvPr/>
        </p:nvSpPr>
        <p:spPr bwMode="auto">
          <a:xfrm>
            <a:off x="5334000" y="5988050"/>
            <a:ext cx="3255962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rgbClr val="B3FFD5"/>
                </a:solidFill>
              </a:rPr>
              <a:t>Supercomputers</a:t>
            </a:r>
          </a:p>
        </p:txBody>
      </p:sp>
      <p:sp>
        <p:nvSpPr>
          <p:cNvPr id="19475" name="Text Box 16"/>
          <p:cNvSpPr txBox="1">
            <a:spLocks noChangeArrowheads="1"/>
          </p:cNvSpPr>
          <p:nvPr/>
        </p:nvSpPr>
        <p:spPr bwMode="auto">
          <a:xfrm>
            <a:off x="1939925" y="5641975"/>
            <a:ext cx="3255963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>
                <a:solidFill>
                  <a:srgbClr val="FFFF00"/>
                </a:solidFill>
              </a:rPr>
              <a:t>Automobiles</a:t>
            </a:r>
          </a:p>
        </p:txBody>
      </p:sp>
      <p:sp>
        <p:nvSpPr>
          <p:cNvPr id="19476" name="Text Box 17"/>
          <p:cNvSpPr txBox="1">
            <a:spLocks noChangeArrowheads="1"/>
          </p:cNvSpPr>
          <p:nvPr/>
        </p:nvSpPr>
        <p:spPr bwMode="auto">
          <a:xfrm>
            <a:off x="2701925" y="2884488"/>
            <a:ext cx="1662113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rgbClr val="FFFF00"/>
                </a:solidFill>
              </a:rPr>
              <a:t>Laptops</a:t>
            </a:r>
          </a:p>
        </p:txBody>
      </p:sp>
      <p:sp>
        <p:nvSpPr>
          <p:cNvPr id="19477" name="Text Box 18"/>
          <p:cNvSpPr txBox="1">
            <a:spLocks noChangeArrowheads="1"/>
          </p:cNvSpPr>
          <p:nvPr/>
        </p:nvSpPr>
        <p:spPr bwMode="auto">
          <a:xfrm>
            <a:off x="3394075" y="1673225"/>
            <a:ext cx="1662113" cy="885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chemeClr val="tx1"/>
                </a:solidFill>
              </a:rPr>
              <a:t>Set-top boxes</a:t>
            </a:r>
          </a:p>
        </p:txBody>
      </p:sp>
      <p:sp>
        <p:nvSpPr>
          <p:cNvPr id="19479" name="Text Box 20"/>
          <p:cNvSpPr txBox="1">
            <a:spLocks noChangeArrowheads="1"/>
          </p:cNvSpPr>
          <p:nvPr/>
        </p:nvSpPr>
        <p:spPr bwMode="auto">
          <a:xfrm>
            <a:off x="685800" y="4267200"/>
            <a:ext cx="1593850" cy="9027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rgbClr val="FFC997"/>
                </a:solidFill>
              </a:rPr>
              <a:t>Smart phones</a:t>
            </a:r>
          </a:p>
        </p:txBody>
      </p:sp>
      <p:sp>
        <p:nvSpPr>
          <p:cNvPr id="19480" name="Text Box 21"/>
          <p:cNvSpPr txBox="1">
            <a:spLocks noChangeArrowheads="1"/>
          </p:cNvSpPr>
          <p:nvPr/>
        </p:nvSpPr>
        <p:spPr bwMode="auto">
          <a:xfrm>
            <a:off x="5037137" y="2965704"/>
            <a:ext cx="1592263" cy="501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rgbClr val="FFB862"/>
                </a:solidFill>
              </a:rPr>
              <a:t>Servers</a:t>
            </a:r>
          </a:p>
        </p:txBody>
      </p:sp>
      <p:sp>
        <p:nvSpPr>
          <p:cNvPr id="19481" name="Text Box 22"/>
          <p:cNvSpPr txBox="1">
            <a:spLocks noChangeArrowheads="1"/>
          </p:cNvSpPr>
          <p:nvPr/>
        </p:nvSpPr>
        <p:spPr bwMode="auto">
          <a:xfrm>
            <a:off x="1143000" y="2543175"/>
            <a:ext cx="1593850" cy="885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chemeClr val="tx1"/>
                </a:solidFill>
              </a:rPr>
              <a:t>Media Players</a:t>
            </a:r>
          </a:p>
        </p:txBody>
      </p:sp>
      <p:sp>
        <p:nvSpPr>
          <p:cNvPr id="19482" name="Text Box 23"/>
          <p:cNvSpPr txBox="1">
            <a:spLocks noChangeArrowheads="1"/>
          </p:cNvSpPr>
          <p:nvPr/>
        </p:nvSpPr>
        <p:spPr bwMode="auto">
          <a:xfrm>
            <a:off x="138113" y="609600"/>
            <a:ext cx="235585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chemeClr val="bg1"/>
                </a:solidFill>
              </a:rPr>
              <a:t>Sensor Nets</a:t>
            </a:r>
          </a:p>
        </p:txBody>
      </p:sp>
      <p:sp>
        <p:nvSpPr>
          <p:cNvPr id="19484" name="Text Box 25"/>
          <p:cNvSpPr txBox="1">
            <a:spLocks noChangeArrowheads="1"/>
          </p:cNvSpPr>
          <p:nvPr/>
        </p:nvSpPr>
        <p:spPr bwMode="auto">
          <a:xfrm>
            <a:off x="5189537" y="4022725"/>
            <a:ext cx="1592263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9485" name="Text Box 26"/>
          <p:cNvSpPr txBox="1">
            <a:spLocks noChangeArrowheads="1"/>
          </p:cNvSpPr>
          <p:nvPr/>
        </p:nvSpPr>
        <p:spPr bwMode="auto">
          <a:xfrm>
            <a:off x="2355850" y="1069975"/>
            <a:ext cx="180022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/>
              <a:t>Cameras</a:t>
            </a:r>
          </a:p>
        </p:txBody>
      </p:sp>
      <p:pic>
        <p:nvPicPr>
          <p:cNvPr id="31" name="Picture 30" descr="Untitl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9800" y="609600"/>
            <a:ext cx="1565275" cy="2317750"/>
          </a:xfrm>
          <a:prstGeom prst="rect">
            <a:avLst/>
          </a:prstGeom>
        </p:spPr>
      </p:pic>
      <p:sp>
        <p:nvSpPr>
          <p:cNvPr id="19478" name="Text Box 19"/>
          <p:cNvSpPr txBox="1">
            <a:spLocks noChangeArrowheads="1"/>
          </p:cNvSpPr>
          <p:nvPr/>
        </p:nvSpPr>
        <p:spPr bwMode="auto">
          <a:xfrm>
            <a:off x="5791200" y="1371600"/>
            <a:ext cx="15240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rgbClr val="FF0000"/>
                </a:solidFill>
              </a:rPr>
              <a:t>Games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IBM 360 : Design Premises </a:t>
            </a:r>
            <a:br>
              <a:rPr lang="en-US" smtClean="0"/>
            </a:br>
            <a:r>
              <a:rPr lang="en-US" smtClean="0"/>
              <a:t>Amdahl, Blaauw and Brooks, 1964</a:t>
            </a:r>
            <a:endParaRPr lang="en-US"/>
          </a:p>
        </p:txBody>
      </p:sp>
      <p:sp>
        <p:nvSpPr>
          <p:cNvPr id="1239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804" y="838200"/>
            <a:ext cx="8619038" cy="5562600"/>
          </a:xfrm>
        </p:spPr>
        <p:txBody>
          <a:bodyPr/>
          <a:lstStyle/>
          <a:p>
            <a:r>
              <a:rPr lang="en-US" dirty="0" smtClean="0"/>
              <a:t>The design must lend itself to growth and successor machines</a:t>
            </a:r>
          </a:p>
          <a:p>
            <a:r>
              <a:rPr lang="en-US" dirty="0" smtClean="0"/>
              <a:t>General method for connecting I/O devices</a:t>
            </a:r>
          </a:p>
          <a:p>
            <a:r>
              <a:rPr lang="en-US" dirty="0" smtClean="0"/>
              <a:t>Total performance - answers per month rather than bits per microsecond  programming aids</a:t>
            </a:r>
          </a:p>
          <a:p>
            <a:r>
              <a:rPr lang="en-US" dirty="0" smtClean="0"/>
              <a:t>Machine must be capable of supervising itself without manual intervention</a:t>
            </a:r>
          </a:p>
          <a:p>
            <a:r>
              <a:rPr lang="en-US" dirty="0" smtClean="0"/>
              <a:t>Built-in hardware fault checking and locating aids to reduce down time</a:t>
            </a:r>
          </a:p>
          <a:p>
            <a:r>
              <a:rPr lang="en-US" dirty="0" smtClean="0"/>
              <a:t>Simple to assemble systems with redundant I/O devices, memories etc. for fault tolerance</a:t>
            </a:r>
          </a:p>
          <a:p>
            <a:r>
              <a:rPr lang="en-US" dirty="0" smtClean="0"/>
              <a:t>Some problems required floating-point larger than 36 bits</a:t>
            </a:r>
          </a:p>
          <a:p>
            <a:endParaRPr lang="en-US" dirty="0"/>
          </a:p>
        </p:txBody>
      </p:sp>
      <p:sp>
        <p:nvSpPr>
          <p:cNvPr id="12390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35365"/>
            <a:ext cx="838200" cy="238125"/>
          </a:xfrm>
        </p:spPr>
        <p:txBody>
          <a:bodyPr/>
          <a:lstStyle/>
          <a:p>
            <a:fld id="{B99318EA-DD96-2743-86A4-88D5D9876B1A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6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versus GPR Organization</a:t>
            </a:r>
            <a:r>
              <a:rPr lang="en-US" sz="2800"/>
              <a:t/>
            </a:r>
            <a:br>
              <a:rPr lang="en-US" sz="2800"/>
            </a:br>
            <a:r>
              <a:rPr lang="en-US" sz="2000" i="1"/>
              <a:t>Amdahl, Blaauw and Brooks, 1964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188" y="1371600"/>
            <a:ext cx="8317304" cy="4627563"/>
          </a:xfrm>
        </p:spPr>
        <p:txBody>
          <a:bodyPr/>
          <a:lstStyle/>
          <a:p>
            <a:pPr marL="230188" indent="-230188">
              <a:buFontTx/>
              <a:buNone/>
            </a:pPr>
            <a:r>
              <a:rPr lang="en-US" sz="2400" dirty="0"/>
              <a:t>1. The performance advantage of </a:t>
            </a:r>
            <a:r>
              <a:rPr lang="en-US" sz="2400" dirty="0" smtClean="0"/>
              <a:t>push-down </a:t>
            </a:r>
            <a:r>
              <a:rPr lang="en-US" sz="2400" dirty="0"/>
              <a:t>stack organization is derived from the presence of fast registers and not the way they are used.</a:t>
            </a:r>
          </a:p>
          <a:p>
            <a:pPr marL="230188" indent="-230188">
              <a:buFontTx/>
              <a:buNone/>
            </a:pPr>
            <a:r>
              <a:rPr lang="en-US" sz="2400" dirty="0"/>
              <a:t>2.“Surfacing” of data in stack which are “profitable” is approximately 50% because of constants and common </a:t>
            </a:r>
            <a:r>
              <a:rPr lang="en-US" sz="2400" dirty="0" err="1"/>
              <a:t>subexpressions</a:t>
            </a:r>
            <a:r>
              <a:rPr lang="en-US" sz="2400" dirty="0"/>
              <a:t>.</a:t>
            </a:r>
          </a:p>
          <a:p>
            <a:pPr marL="230188" indent="-230188">
              <a:buFontTx/>
              <a:buNone/>
            </a:pPr>
            <a:r>
              <a:rPr lang="en-US" sz="2400" dirty="0"/>
              <a:t>3. Advantage of instruction density because of implicit addresses is equaled if short addresses to specify registers are allowed.</a:t>
            </a:r>
          </a:p>
          <a:p>
            <a:pPr marL="230188" indent="-230188">
              <a:buFontTx/>
              <a:buNone/>
            </a:pPr>
            <a:r>
              <a:rPr lang="en-US" sz="2400" dirty="0"/>
              <a:t>4. Management of </a:t>
            </a:r>
            <a:r>
              <a:rPr lang="en-US" sz="2400" dirty="0" smtClean="0"/>
              <a:t>finite-depth </a:t>
            </a:r>
            <a:r>
              <a:rPr lang="en-US" sz="2400" dirty="0"/>
              <a:t>stack causes complexity.</a:t>
            </a:r>
          </a:p>
          <a:p>
            <a:pPr marL="230188" indent="-230188">
              <a:buFontTx/>
              <a:buNone/>
            </a:pPr>
            <a:r>
              <a:rPr lang="en-US" sz="2400" dirty="0"/>
              <a:t>5. Recursive subroutine advantage can be realized only with the help of an independent stack for addressing.</a:t>
            </a:r>
          </a:p>
          <a:p>
            <a:pPr marL="230188" indent="-230188">
              <a:buFontTx/>
              <a:buNone/>
            </a:pPr>
            <a:r>
              <a:rPr lang="en-US" sz="2400" dirty="0"/>
              <a:t>6. Fitting variable-length fields into fixed-width word is awkward.</a:t>
            </a:r>
          </a:p>
          <a:p>
            <a:pPr marL="230188" indent="-230188"/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B99318EA-DD96-2743-86A4-88D5D9876B1A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2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IBM 360: A General-Purpose Register (GPR) Machine</a:t>
            </a:r>
            <a:endParaRPr lang="en-US"/>
          </a:p>
        </p:txBody>
      </p:sp>
      <p:sp>
        <p:nvSpPr>
          <p:cNvPr id="1259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Processor State</a:t>
            </a:r>
          </a:p>
          <a:p>
            <a:pPr lvl="1"/>
            <a:r>
              <a:rPr lang="en-US" dirty="0" smtClean="0"/>
              <a:t>16 General-Purpose 32-bit Registers</a:t>
            </a:r>
          </a:p>
          <a:p>
            <a:pPr lvl="2"/>
            <a:r>
              <a:rPr lang="en-US" dirty="0" smtClean="0"/>
              <a:t>may be used as index and base register</a:t>
            </a:r>
          </a:p>
          <a:p>
            <a:pPr lvl="2"/>
            <a:r>
              <a:rPr lang="en-US" dirty="0" smtClean="0"/>
              <a:t>Register 0 has some special properties </a:t>
            </a:r>
          </a:p>
          <a:p>
            <a:pPr lvl="1"/>
            <a:r>
              <a:rPr lang="en-US" dirty="0" smtClean="0"/>
              <a:t>4 Floating Point 64-bit Registers</a:t>
            </a:r>
          </a:p>
          <a:p>
            <a:pPr lvl="1"/>
            <a:r>
              <a:rPr lang="en-US" dirty="0" smtClean="0"/>
              <a:t>A Program Status Word (PSW) </a:t>
            </a:r>
          </a:p>
          <a:p>
            <a:pPr lvl="2"/>
            <a:r>
              <a:rPr lang="en-US" dirty="0" smtClean="0"/>
              <a:t>PC, Condition codes, Control flags</a:t>
            </a:r>
          </a:p>
          <a:p>
            <a:r>
              <a:rPr lang="en-US" dirty="0" smtClean="0"/>
              <a:t> A 32-bit machine with 24-bit addresses</a:t>
            </a:r>
          </a:p>
          <a:p>
            <a:pPr lvl="1"/>
            <a:r>
              <a:rPr lang="en-US" dirty="0" smtClean="0"/>
              <a:t>But no instruction contains a 24-bit address!</a:t>
            </a:r>
          </a:p>
          <a:p>
            <a:r>
              <a:rPr lang="en-US" dirty="0" smtClean="0"/>
              <a:t> Data Formats</a:t>
            </a:r>
          </a:p>
          <a:p>
            <a:pPr lvl="1"/>
            <a:r>
              <a:rPr lang="en-US" dirty="0" smtClean="0"/>
              <a:t>8-bit bytes, 16-bit half-words, 32-bit words, 64-bit double-words</a:t>
            </a:r>
            <a:endParaRPr lang="en-US" dirty="0"/>
          </a:p>
        </p:txBody>
      </p:sp>
      <p:sp>
        <p:nvSpPr>
          <p:cNvPr id="12595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F0790214-3BE1-3F4F-8CD1-988BD817394A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98039" y="5034717"/>
            <a:ext cx="5878514" cy="628651"/>
            <a:chOff x="1248" y="3552"/>
            <a:chExt cx="3703" cy="396"/>
          </a:xfrm>
        </p:grpSpPr>
        <p:sp>
          <p:nvSpPr>
            <p:cNvPr id="125960" name="Line 4"/>
            <p:cNvSpPr>
              <a:spLocks noChangeShapeType="1"/>
            </p:cNvSpPr>
            <p:nvPr/>
          </p:nvSpPr>
          <p:spPr bwMode="auto">
            <a:xfrm rot="10800000">
              <a:off x="1248" y="3552"/>
              <a:ext cx="240" cy="192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 i="1">
                <a:solidFill>
                  <a:srgbClr val="000000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5961" name="Text Box 5"/>
            <p:cNvSpPr txBox="1">
              <a:spLocks noChangeArrowheads="1"/>
            </p:cNvSpPr>
            <p:nvPr/>
          </p:nvSpPr>
          <p:spPr bwMode="auto">
            <a:xfrm>
              <a:off x="1392" y="3696"/>
              <a:ext cx="3559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 i="1" dirty="0">
                  <a:solidFill>
                    <a:srgbClr val="FF0000"/>
                  </a:solidFill>
                  <a:latin typeface="Arial" pitchFamily="-110" charset="0"/>
                  <a:ea typeface="ＭＳ Ｐゴシック"/>
                  <a:cs typeface="ＭＳ Ｐゴシック"/>
                </a:rPr>
                <a:t>The IBM 360 is why bytes are 8-bits long today!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140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/>
              <a:t>IBM 360: Initial Implementations</a:t>
            </a:r>
          </a:p>
        </p:txBody>
      </p:sp>
      <p:sp>
        <p:nvSpPr>
          <p:cNvPr id="128004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BD3FFB0D-3AED-0B4D-923C-075F9B2CFA50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28006" name="Rectangle 3" descr="25%"/>
          <p:cNvSpPr>
            <a:spLocks noChangeArrowheads="1"/>
          </p:cNvSpPr>
          <p:nvPr/>
        </p:nvSpPr>
        <p:spPr bwMode="auto">
          <a:xfrm>
            <a:off x="430213" y="1358900"/>
            <a:ext cx="8523287" cy="42139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lvl="4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       </a:t>
            </a:r>
            <a:r>
              <a:rPr lang="en-US" sz="200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  </a:t>
            </a:r>
            <a:r>
              <a:rPr lang="en-US" sz="20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Model 30	. . .  	Model 70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Storage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8K 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- 64 KB 		256K - 512 KB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</a:t>
            </a:r>
            <a:r>
              <a:rPr lang="en-US" sz="2000" i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Datapath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8-bit			64-bit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Circuit Delay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30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nsec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/level		5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nsec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/level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Local Store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Main Store		Transistor Registers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Control Store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Read only 1sec	Conventional circuits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endParaRPr lang="en-US" sz="240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IBM 360 instruction set architecture (ISA) completely hid the underlying technological differences between various models.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Milestone: The first true ISA designed as portable hardware-software interface!</a:t>
            </a:r>
          </a:p>
        </p:txBody>
      </p:sp>
      <p:sp>
        <p:nvSpPr>
          <p:cNvPr id="1049604" name="Text Box 4"/>
          <p:cNvSpPr txBox="1">
            <a:spLocks noChangeArrowheads="1"/>
          </p:cNvSpPr>
          <p:nvPr/>
        </p:nvSpPr>
        <p:spPr bwMode="auto">
          <a:xfrm>
            <a:off x="762000" y="5968663"/>
            <a:ext cx="69864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With minor modifications it still survives today!</a:t>
            </a:r>
            <a:endParaRPr lang="en-US" sz="240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65570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C29.22.910-Z14-processor-Jacobi-IBM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Mainframes survive until today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880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alibri"/>
                <a:cs typeface="Calibri"/>
              </a:rPr>
              <a:t>[z14</a:t>
            </a:r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, 2017, </a:t>
            </a:r>
            <a:r>
              <a:rPr lang="en-US" sz="2400" i="1" dirty="0" smtClean="0">
                <a:solidFill>
                  <a:schemeClr val="tx1"/>
                </a:solidFill>
                <a:latin typeface="Calibri"/>
                <a:cs typeface="Calibri"/>
              </a:rPr>
              <a:t>14nm technology, 17 layers of metal, 696 </a:t>
            </a:r>
            <a:r>
              <a:rPr lang="en-US" sz="2400" i="1" dirty="0" err="1" smtClean="0">
                <a:solidFill>
                  <a:schemeClr val="tx1"/>
                </a:solidFill>
                <a:latin typeface="Calibri"/>
                <a:cs typeface="Calibri"/>
              </a:rPr>
              <a:t>sq</a:t>
            </a:r>
            <a:r>
              <a:rPr lang="en-US" sz="2400" i="1" dirty="0" smtClean="0">
                <a:solidFill>
                  <a:schemeClr val="tx1"/>
                </a:solidFill>
                <a:latin typeface="Calibri"/>
                <a:cs typeface="Calibri"/>
              </a:rPr>
              <a:t> mm]</a:t>
            </a:r>
          </a:p>
        </p:txBody>
      </p:sp>
    </p:spTree>
    <p:extLst>
      <p:ext uri="{BB962C8B-B14F-4D97-AF65-F5344CB8AC3E}">
        <p14:creationId xmlns:p14="http://schemas.microsoft.com/office/powerpoint/2010/main" val="417075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3E530A-44C8-C548-9390-4692D5F1BA48}" type="slidenum">
              <a:rPr lang="en-US"/>
              <a:pPr/>
              <a:t>55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2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 in conclusion …</a:t>
            </a:r>
          </a:p>
        </p:txBody>
      </p:sp>
      <p:sp>
        <p:nvSpPr>
          <p:cNvPr id="132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1193800"/>
            <a:ext cx="7694612" cy="5253038"/>
          </a:xfrm>
        </p:spPr>
        <p:txBody>
          <a:bodyPr/>
          <a:lstStyle/>
          <a:p>
            <a:r>
              <a:rPr lang="en-US" dirty="0"/>
              <a:t>Computer Architecture &gt;&gt; </a:t>
            </a:r>
            <a:r>
              <a:rPr lang="en-US" dirty="0" err="1"/>
              <a:t>ISAs</a:t>
            </a:r>
            <a:r>
              <a:rPr lang="en-US" dirty="0"/>
              <a:t> and RTL</a:t>
            </a:r>
          </a:p>
          <a:p>
            <a:r>
              <a:rPr lang="en-US" dirty="0" smtClean="0"/>
              <a:t>CSx52 </a:t>
            </a:r>
            <a:r>
              <a:rPr lang="en-US" dirty="0"/>
              <a:t>is about interaction of hardware and software, and design of appropriate abstraction layers</a:t>
            </a:r>
          </a:p>
          <a:p>
            <a:r>
              <a:rPr lang="en-US" dirty="0"/>
              <a:t>Computer architecture is shaped by technology and applications</a:t>
            </a:r>
          </a:p>
          <a:p>
            <a:pPr lvl="1"/>
            <a:r>
              <a:rPr lang="en-US" dirty="0"/>
              <a:t>History provides lessons for the future</a:t>
            </a:r>
          </a:p>
          <a:p>
            <a:r>
              <a:rPr lang="en-US" dirty="0"/>
              <a:t>Computer Science at the crossroads from sequential to parallel computing</a:t>
            </a:r>
          </a:p>
          <a:p>
            <a:pPr lvl="1"/>
            <a:r>
              <a:rPr lang="en-US" dirty="0"/>
              <a:t>Salvation requires innovation in many fields, including computer architecture</a:t>
            </a:r>
            <a:endParaRPr lang="en-US" dirty="0" smtClean="0"/>
          </a:p>
          <a:p>
            <a:r>
              <a:rPr lang="en-US" dirty="0" smtClean="0"/>
              <a:t>Read </a:t>
            </a:r>
            <a:r>
              <a:rPr lang="en-US" dirty="0"/>
              <a:t>Chapter </a:t>
            </a:r>
            <a:r>
              <a:rPr lang="en-US" dirty="0" smtClean="0"/>
              <a:t>1 &amp; Appendix A </a:t>
            </a:r>
            <a:r>
              <a:rPr lang="en-US" dirty="0"/>
              <a:t>for next time</a:t>
            </a:r>
            <a:r>
              <a:rPr lang="en-US" dirty="0" smtClean="0"/>
              <a:t>! (5</a:t>
            </a:r>
            <a:r>
              <a:rPr lang="en-US" baseline="30000" dirty="0" smtClean="0"/>
              <a:t>th</a:t>
            </a:r>
            <a:r>
              <a:rPr lang="en-US" dirty="0" smtClean="0"/>
              <a:t> edition)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56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slides contain material developed and copyright by:</a:t>
            </a:r>
          </a:p>
          <a:p>
            <a:pPr lvl="1"/>
            <a:r>
              <a:rPr lang="en-US"/>
              <a:t>Arvind (MIT)</a:t>
            </a:r>
          </a:p>
          <a:p>
            <a:pPr lvl="1"/>
            <a:r>
              <a:rPr lang="en-US"/>
              <a:t>Krste Asanovic (MIT/UCB)</a:t>
            </a:r>
          </a:p>
          <a:p>
            <a:pPr lvl="1"/>
            <a:r>
              <a:rPr lang="en-US"/>
              <a:t>Joel Emer (Intel/MIT)</a:t>
            </a:r>
          </a:p>
          <a:p>
            <a:pPr lvl="1"/>
            <a:r>
              <a:rPr lang="en-US"/>
              <a:t>James Hoe (CMU)</a:t>
            </a:r>
          </a:p>
          <a:p>
            <a:pPr lvl="1"/>
            <a:r>
              <a:rPr lang="en-US"/>
              <a:t>John Kubiatowicz (UCB)</a:t>
            </a:r>
          </a:p>
          <a:p>
            <a:pPr lvl="1"/>
            <a:r>
              <a:rPr lang="en-US"/>
              <a:t>David Patterson (UCB)</a:t>
            </a:r>
          </a:p>
          <a:p>
            <a:pPr lvl="1"/>
            <a:endParaRPr lang="en-US"/>
          </a:p>
          <a:p>
            <a:r>
              <a:rPr lang="en-US"/>
              <a:t>MIT material derived from course 6.823</a:t>
            </a:r>
          </a:p>
          <a:p>
            <a:r>
              <a:rPr lang="en-US"/>
              <a:t>UCB material derived from course CS252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590800" y="1371600"/>
            <a:ext cx="5867400" cy="4978063"/>
            <a:chOff x="2590800" y="1371600"/>
            <a:chExt cx="5867400" cy="4978063"/>
          </a:xfrm>
        </p:grpSpPr>
        <p:grpSp>
          <p:nvGrpSpPr>
            <p:cNvPr id="20" name="Group 19"/>
            <p:cNvGrpSpPr/>
            <p:nvPr/>
          </p:nvGrpSpPr>
          <p:grpSpPr>
            <a:xfrm>
              <a:off x="2590800" y="1371600"/>
              <a:ext cx="3886200" cy="4730476"/>
              <a:chOff x="2590800" y="1371600"/>
              <a:chExt cx="3886200" cy="4730476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590800" y="1371600"/>
                <a:ext cx="3886200" cy="4730476"/>
                <a:chOff x="2590800" y="1371600"/>
                <a:chExt cx="3886200" cy="4730476"/>
              </a:xfrm>
            </p:grpSpPr>
            <p:sp>
              <p:nvSpPr>
                <p:cNvPr id="15" name="Oval 14"/>
                <p:cNvSpPr/>
                <p:nvPr/>
              </p:nvSpPr>
              <p:spPr bwMode="auto">
                <a:xfrm>
                  <a:off x="2590800" y="1371600"/>
                  <a:ext cx="3886200" cy="2971800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2" name="Manual Operation 11"/>
                <p:cNvSpPr/>
                <p:nvPr/>
              </p:nvSpPr>
              <p:spPr bwMode="auto">
                <a:xfrm rot="1534091" flipV="1">
                  <a:off x="3160816" y="4882876"/>
                  <a:ext cx="1600200" cy="1219200"/>
                </a:xfrm>
                <a:prstGeom prst="flowChartManualOperation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12" idx="2"/>
                  <a:endCxn id="15" idx="4"/>
                </p:cNvCxnSpPr>
                <p:nvPr/>
              </p:nvCxnSpPr>
              <p:spPr bwMode="auto">
                <a:xfrm rot="5400000" flipH="1" flipV="1">
                  <a:off x="4079369" y="4488042"/>
                  <a:ext cx="599173" cy="30989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TextBox 17"/>
              <p:cNvSpPr txBox="1"/>
              <p:nvPr/>
            </p:nvSpPr>
            <p:spPr>
              <a:xfrm rot="1580343">
                <a:off x="3030863" y="5616560"/>
                <a:ext cx="15753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Compatibility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800600" y="5334000"/>
              <a:ext cx="3657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Calibri"/>
                  <a:cs typeface="Calibri"/>
                </a:rPr>
                <a:t>Cost of software development makes compatibility a major force in market</a:t>
              </a:r>
              <a:endParaRPr lang="en-US" sz="20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continually changing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81400" y="1828800"/>
            <a:ext cx="1828800" cy="8382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rPr>
              <a:t>Applications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81400" y="3124200"/>
            <a:ext cx="1828800" cy="8382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rPr>
              <a:t>Technology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" name="Curved Right Arrow 6"/>
          <p:cNvSpPr/>
          <p:nvPr/>
        </p:nvSpPr>
        <p:spPr bwMode="auto">
          <a:xfrm>
            <a:off x="2895600" y="2209800"/>
            <a:ext cx="762000" cy="1447800"/>
          </a:xfrm>
          <a:prstGeom prst="curvedRightArrow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8" name="Curved Right Arrow 7"/>
          <p:cNvSpPr/>
          <p:nvPr/>
        </p:nvSpPr>
        <p:spPr bwMode="auto">
          <a:xfrm flipH="1" flipV="1">
            <a:off x="5334000" y="2209800"/>
            <a:ext cx="762000" cy="1447800"/>
          </a:xfrm>
          <a:prstGeom prst="curvedRightArrow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447800"/>
            <a:ext cx="2133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Applications suggest how to improve technology, provide revenue to fund development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1676400"/>
            <a:ext cx="2133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Improved technologies make new applications possible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 descr="PPTMooresLaw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457200"/>
            <a:ext cx="7391400" cy="743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5486400"/>
            <a:ext cx="154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[from </a:t>
            </a:r>
            <a:r>
              <a:rPr lang="en-US" dirty="0" err="1" smtClean="0">
                <a:solidFill>
                  <a:srgbClr val="000000"/>
                </a:solidFill>
              </a:rPr>
              <a:t>Kurzweil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2057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Major Technology Generations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3276600"/>
            <a:ext cx="823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Bipolar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3505200"/>
            <a:ext cx="766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nMOS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MOS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3886200"/>
            <a:ext cx="766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pMOS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572000"/>
            <a:ext cx="811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Relays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3733800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Vacuum Tubes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5638800"/>
            <a:ext cx="1861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Electromechanical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391400" y="457200"/>
            <a:ext cx="990600" cy="1683180"/>
            <a:chOff x="7391400" y="457200"/>
            <a:chExt cx="990600" cy="1683180"/>
          </a:xfrm>
        </p:grpSpPr>
        <p:sp>
          <p:nvSpPr>
            <p:cNvPr id="6" name="TextBox 5"/>
            <p:cNvSpPr txBox="1"/>
            <p:nvPr/>
          </p:nvSpPr>
          <p:spPr>
            <a:xfrm>
              <a:off x="7391400" y="457200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</a:rPr>
                <a:t>?</a:t>
              </a:r>
              <a:endParaRPr lang="en-US" sz="6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 rot="19408684">
              <a:off x="7460111" y="1683180"/>
              <a:ext cx="685800" cy="457200"/>
            </a:xfrm>
            <a:prstGeom prst="rightArrow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292975" cy="736600"/>
          </a:xfrm>
        </p:spPr>
        <p:txBody>
          <a:bodyPr/>
          <a:lstStyle/>
          <a:p>
            <a:r>
              <a:rPr lang="en-US" dirty="0" smtClean="0"/>
              <a:t>Single-Thread Processor Performance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F57F-8FEE-6846-9145-1DD1B72AB02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spec-perf-tre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1"/>
            <a:ext cx="8475134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6708349" y="3398081"/>
            <a:ext cx="4113760" cy="461657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/>
                <a:cs typeface="Calibri"/>
              </a:rPr>
              <a:t>[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Hennessy &amp; Patterson</a:t>
            </a:r>
            <a:r>
              <a:rPr lang="en-US" sz="2400" b="1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2017 ]</a:t>
            </a:r>
            <a:endParaRPr lang="en-US" sz="24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92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Upheaval in Computer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last 50 years, Moore’s Law ruled</a:t>
            </a:r>
          </a:p>
          <a:p>
            <a:pPr lvl="1"/>
            <a:r>
              <a:rPr lang="en-US" dirty="0" smtClean="0"/>
              <a:t>Technology scaling allowed continual performance/energy improvements without changing software model</a:t>
            </a:r>
          </a:p>
          <a:p>
            <a:r>
              <a:rPr lang="en-US" dirty="0" smtClean="0"/>
              <a:t>Last decade, technology scaling slowed/stopped</a:t>
            </a:r>
          </a:p>
          <a:p>
            <a:pPr lvl="1"/>
            <a:r>
              <a:rPr lang="en-US" dirty="0" err="1" smtClean="0"/>
              <a:t>Dennard</a:t>
            </a:r>
            <a:r>
              <a:rPr lang="en-US" dirty="0" smtClean="0"/>
              <a:t> (voltage) scaling over (supply voltage ~fixed)</a:t>
            </a:r>
          </a:p>
          <a:p>
            <a:pPr lvl="1"/>
            <a:r>
              <a:rPr lang="en-US" dirty="0" smtClean="0"/>
              <a:t>Moore’s Law (cost/transistor) over?</a:t>
            </a:r>
          </a:p>
          <a:p>
            <a:pPr lvl="1"/>
            <a:r>
              <a:rPr lang="en-US" dirty="0" smtClean="0"/>
              <a:t>No competitive replacement for CMOS anytime soon</a:t>
            </a:r>
          </a:p>
          <a:p>
            <a:pPr lvl="1"/>
            <a:r>
              <a:rPr lang="en-US" dirty="0" smtClean="0"/>
              <a:t>Energy efficiency constrains everything</a:t>
            </a:r>
          </a:p>
          <a:p>
            <a:r>
              <a:rPr lang="en-US" dirty="0" smtClean="0"/>
              <a:t>No “free lunch” for software developers, must consider:</a:t>
            </a:r>
          </a:p>
          <a:p>
            <a:pPr lvl="1"/>
            <a:r>
              <a:rPr lang="en-US" dirty="0" smtClean="0"/>
              <a:t>Parallel systems</a:t>
            </a:r>
          </a:p>
          <a:p>
            <a:pPr lvl="1"/>
            <a:r>
              <a:rPr lang="en-US" dirty="0" smtClean="0"/>
              <a:t>Heterogeneous systems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565900"/>
            <a:ext cx="1905000" cy="292100"/>
          </a:xfrm>
        </p:spPr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3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rLab Template">
  <a:themeElements>
    <a:clrScheme name="ParLabSlides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mpd="sng">
          <a:solidFill>
            <a:schemeClr val="tx1"/>
          </a:solidFill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8" charset="0"/>
            <a:ea typeface="ＭＳ Ｐゴシック" pitchFamily="18" charset="-128"/>
            <a:cs typeface="ＭＳ Ｐゴシック" pitchFamily="1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3420</TotalTime>
  <Pages>12</Pages>
  <Words>4159</Words>
  <Application>Microsoft Macintosh PowerPoint</Application>
  <PresentationFormat>Letter Paper (8.5x11 in)</PresentationFormat>
  <Paragraphs>601</Paragraphs>
  <Slides>56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CS252-template</vt:lpstr>
      <vt:lpstr>ParLab Template</vt:lpstr>
      <vt:lpstr>CS 152 Computer Architecture and Engineering CS252 Graduate Computer Architecture   Lecture 1 - Introduction  </vt:lpstr>
      <vt:lpstr>What is Computer Architecture?</vt:lpstr>
      <vt:lpstr>Abstraction Layers in Modern Systems</vt:lpstr>
      <vt:lpstr>Computing Devices Then…</vt:lpstr>
      <vt:lpstr>Computing Devices Now</vt:lpstr>
      <vt:lpstr>Architecture continually changing</vt:lpstr>
      <vt:lpstr>PowerPoint Presentation</vt:lpstr>
      <vt:lpstr>Single-Thread Processor Performance</vt:lpstr>
      <vt:lpstr>Upheaval in Computer Design</vt:lpstr>
      <vt:lpstr>Today’s Dominant Target Systems</vt:lpstr>
      <vt:lpstr>This Year: Combined CS152/CS252</vt:lpstr>
      <vt:lpstr>CS152/CS252 Administrivia</vt:lpstr>
      <vt:lpstr>CS152 Course Grading</vt:lpstr>
      <vt:lpstr>CS252 Course Grading</vt:lpstr>
      <vt:lpstr>CS152/CS252 Crossovers</vt:lpstr>
      <vt:lpstr>CS152 Labs</vt:lpstr>
      <vt:lpstr>Class ISA is RISC-V</vt:lpstr>
      <vt:lpstr>Foundation: 100+ Members</vt:lpstr>
      <vt:lpstr>Chisel simulators</vt:lpstr>
      <vt:lpstr>Chisel Design Flow</vt:lpstr>
      <vt:lpstr>Questions?</vt:lpstr>
      <vt:lpstr>Computer Architecture:  A Little History</vt:lpstr>
      <vt:lpstr>Analog Computers</vt:lpstr>
      <vt:lpstr>Digital Computers</vt:lpstr>
      <vt:lpstr>Charles Babbage (1791-1871)</vt:lpstr>
      <vt:lpstr>Difference Engine 1822</vt:lpstr>
      <vt:lpstr>Realizing the Difference Engine</vt:lpstr>
      <vt:lpstr>Analytical Engine 1837</vt:lpstr>
      <vt:lpstr>Analytical Engine Design Choices</vt:lpstr>
      <vt:lpstr>Ada Lovelace (1815-1852)</vt:lpstr>
      <vt:lpstr>Early Programmable Calculators</vt:lpstr>
      <vt:lpstr>Atanasoff-Berry Linear Equation Solver (1939)</vt:lpstr>
      <vt:lpstr>Zuse Z3 (1941)</vt:lpstr>
      <vt:lpstr>Harvard Mark I (1944)</vt:lpstr>
      <vt:lpstr>ENIAC (1946)</vt:lpstr>
      <vt:lpstr>ENIAC</vt:lpstr>
      <vt:lpstr>EDVAC</vt:lpstr>
      <vt:lpstr>Manchester SSEM “Baby” (1948)</vt:lpstr>
      <vt:lpstr>Cambridge EDSAC (1949)</vt:lpstr>
      <vt:lpstr>Commercial computers: BINAC (1949) and UNIVAC (1951)</vt:lpstr>
      <vt:lpstr>IBM 701 (1952)</vt:lpstr>
      <vt:lpstr>IBM 650 (1953)</vt:lpstr>
      <vt:lpstr>IBM 650 Architecture</vt:lpstr>
      <vt:lpstr>IBM 650 Instruction Set</vt:lpstr>
      <vt:lpstr>Early Instruction Sets</vt:lpstr>
      <vt:lpstr>Burrough’s B5000 Stack Architecture:  Robert Barton, 1960</vt:lpstr>
      <vt:lpstr>Evaluation of Expressions</vt:lpstr>
      <vt:lpstr>Evaluation of Expressions</vt:lpstr>
      <vt:lpstr>IBM’s Big Bet: 360 Architecture</vt:lpstr>
      <vt:lpstr>IBM 360 : Design Premises  Amdahl, Blaauw and Brooks, 1964</vt:lpstr>
      <vt:lpstr>Stack versus GPR Organization Amdahl, Blaauw and Brooks, 1964</vt:lpstr>
      <vt:lpstr>IBM 360: A General-Purpose Register (GPR) Machine</vt:lpstr>
      <vt:lpstr>IBM 360: Initial Implementations</vt:lpstr>
      <vt:lpstr>IBM Mainframes survive until today</vt:lpstr>
      <vt:lpstr>And in conclusion …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Krste Asanovic</cp:lastModifiedBy>
  <cp:revision>387</cp:revision>
  <cp:lastPrinted>2011-01-19T02:02:47Z</cp:lastPrinted>
  <dcterms:created xsi:type="dcterms:W3CDTF">2012-01-23T14:09:05Z</dcterms:created>
  <dcterms:modified xsi:type="dcterms:W3CDTF">2018-01-18T00:01:47Z</dcterms:modified>
  <cp:category/>
</cp:coreProperties>
</file>