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</p:sldMasterIdLst>
  <p:notesMasterIdLst>
    <p:notesMasterId r:id="rId32"/>
  </p:notesMasterIdLst>
  <p:handoutMasterIdLst>
    <p:handoutMasterId r:id="rId33"/>
  </p:handoutMasterIdLst>
  <p:sldIdLst>
    <p:sldId id="322" r:id="rId5"/>
    <p:sldId id="678" r:id="rId6"/>
    <p:sldId id="695" r:id="rId7"/>
    <p:sldId id="698" r:id="rId8"/>
    <p:sldId id="699" r:id="rId9"/>
    <p:sldId id="700" r:id="rId10"/>
    <p:sldId id="720" r:id="rId11"/>
    <p:sldId id="716" r:id="rId12"/>
    <p:sldId id="718" r:id="rId13"/>
    <p:sldId id="717" r:id="rId14"/>
    <p:sldId id="719" r:id="rId15"/>
    <p:sldId id="715" r:id="rId16"/>
    <p:sldId id="701" r:id="rId17"/>
    <p:sldId id="702" r:id="rId18"/>
    <p:sldId id="703" r:id="rId19"/>
    <p:sldId id="704" r:id="rId20"/>
    <p:sldId id="660" r:id="rId21"/>
    <p:sldId id="677" r:id="rId22"/>
    <p:sldId id="705" r:id="rId23"/>
    <p:sldId id="706" r:id="rId24"/>
    <p:sldId id="721" r:id="rId25"/>
    <p:sldId id="707" r:id="rId26"/>
    <p:sldId id="708" r:id="rId27"/>
    <p:sldId id="709" r:id="rId28"/>
    <p:sldId id="710" r:id="rId29"/>
    <p:sldId id="711" r:id="rId30"/>
    <p:sldId id="617" r:id="rId3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 autoAdjust="0"/>
    <p:restoredTop sz="87865" autoAdjust="0"/>
  </p:normalViewPr>
  <p:slideViewPr>
    <p:cSldViewPr>
      <p:cViewPr varScale="1">
        <p:scale>
          <a:sx n="81" d="100"/>
          <a:sy n="81" d="100"/>
        </p:scale>
        <p:origin x="-1984" y="-112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Cache should be non</a:t>
            </a:r>
            <a:r>
              <a:rPr lang="en-US" dirty="0" smtClean="0"/>
              <a:t>-blocking </a:t>
            </a:r>
            <a:r>
              <a:rPr lang="en-US" dirty="0"/>
              <a:t>or lockup-free.</a:t>
            </a:r>
          </a:p>
          <a:p>
            <a:r>
              <a:rPr lang="en-US" dirty="0"/>
              <a:t>By that we mean that the processor can proceed while the </a:t>
            </a:r>
            <a:r>
              <a:rPr lang="en-US" dirty="0" err="1"/>
              <a:t>prefetched</a:t>
            </a:r>
            <a:endParaRPr lang="en-US" dirty="0"/>
          </a:p>
          <a:p>
            <a:r>
              <a:rPr lang="en-US" dirty="0"/>
              <a:t>Data is being fetched; and the caches continue to supply instructions</a:t>
            </a:r>
          </a:p>
          <a:p>
            <a:r>
              <a:rPr lang="en-US" dirty="0"/>
              <a:t>And data while waiting for the </a:t>
            </a:r>
            <a:r>
              <a:rPr lang="en-US" dirty="0" err="1"/>
              <a:t>prefetched</a:t>
            </a:r>
            <a:r>
              <a:rPr lang="en-US" dirty="0"/>
              <a:t> data to return.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Miss-rate reduction without any hardware changes.</a:t>
            </a:r>
          </a:p>
          <a:p>
            <a:r>
              <a:rPr lang="en-US" dirty="0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</a:t>
            </a:r>
            <a:r>
              <a:rPr lang="en-US" dirty="0" smtClean="0"/>
              <a:t>line </a:t>
            </a:r>
            <a:r>
              <a:rPr lang="en-US" dirty="0"/>
              <a:t>is in there.</a:t>
            </a:r>
          </a:p>
          <a:p>
            <a:r>
              <a:rPr lang="en-US" dirty="0"/>
              <a:t>Never more than one 32-byte </a:t>
            </a:r>
            <a:r>
              <a:rPr lang="en-US" dirty="0" smtClean="0"/>
              <a:t>line </a:t>
            </a:r>
            <a:r>
              <a:rPr lang="en-US" dirty="0"/>
              <a:t>in the stream buffer.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HP PA 7200 uses OBL prefetching</a:t>
            </a:r>
          </a:p>
          <a:p>
            <a:endParaRPr lang="en-US" dirty="0"/>
          </a:p>
          <a:p>
            <a:r>
              <a:rPr lang="en-US" dirty="0"/>
              <a:t>Tag prefetching is twice as effective as </a:t>
            </a:r>
            <a:r>
              <a:rPr lang="en-US" dirty="0" err="1"/>
              <a:t>prefetch</a:t>
            </a:r>
            <a:r>
              <a:rPr lang="en-US" dirty="0"/>
              <a:t>-on-miss in</a:t>
            </a:r>
          </a:p>
          <a:p>
            <a:r>
              <a:rPr lang="en-US" dirty="0"/>
              <a:t>reducing miss rates.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17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7 </a:t>
            </a:r>
            <a:r>
              <a:rPr lang="mr-IN" dirty="0" smtClean="0"/>
              <a:t>–</a:t>
            </a:r>
            <a:r>
              <a:rPr lang="en-US" dirty="0" smtClean="0"/>
              <a:t> Memory III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Verdana"/>
              </a:rPr>
              <a:t>Way-Predicting Caches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(MIPS R10000 L2 cache)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Shape 800"/>
          <p:cNvSpPr txBox="1">
            <a:spLocks/>
          </p:cNvSpPr>
          <p:nvPr/>
        </p:nvSpPr>
        <p:spPr bwMode="auto">
          <a:xfrm>
            <a:off x="990600" y="1143000"/>
            <a:ext cx="8153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processor address to index into way-prediction table</a:t>
            </a:r>
            <a:endParaRPr lang="en-US" smtClean="0"/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en-US" sz="20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in predicted way at given index, then:</a:t>
            </a:r>
            <a:endParaRPr lang="en-US" dirty="0"/>
          </a:p>
        </p:txBody>
      </p:sp>
      <p:cxnSp>
        <p:nvCxnSpPr>
          <p:cNvPr id="5" name="Shape 801"/>
          <p:cNvCxnSpPr/>
          <p:nvPr/>
        </p:nvCxnSpPr>
        <p:spPr>
          <a:xfrm flipH="1">
            <a:off x="25034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" name="Shape 802"/>
          <p:cNvSpPr txBox="1"/>
          <p:nvPr/>
        </p:nvSpPr>
        <p:spPr>
          <a:xfrm>
            <a:off x="2655888" y="2209800"/>
            <a:ext cx="593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hape 803"/>
          <p:cNvCxnSpPr/>
          <p:nvPr/>
        </p:nvCxnSpPr>
        <p:spPr>
          <a:xfrm>
            <a:off x="4332288" y="1981200"/>
            <a:ext cx="1676400" cy="1295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8" name="Shape 804"/>
          <p:cNvSpPr txBox="1"/>
          <p:nvPr/>
        </p:nvSpPr>
        <p:spPr>
          <a:xfrm>
            <a:off x="5246688" y="2209800"/>
            <a:ext cx="8048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805"/>
          <p:cNvSpPr txBox="1"/>
          <p:nvPr/>
        </p:nvSpPr>
        <p:spPr>
          <a:xfrm>
            <a:off x="1268413" y="3459162"/>
            <a:ext cx="166528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copy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06"/>
          <p:cNvSpPr txBox="1"/>
          <p:nvPr/>
        </p:nvSpPr>
        <p:spPr>
          <a:xfrm>
            <a:off x="4697413" y="3459162"/>
            <a:ext cx="3074987" cy="314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in other way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data from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level of cache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807"/>
          <p:cNvCxnSpPr/>
          <p:nvPr/>
        </p:nvCxnSpPr>
        <p:spPr>
          <a:xfrm>
            <a:off x="6008688" y="4495800"/>
            <a:ext cx="0" cy="10668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2" name="Shape 808"/>
          <p:cNvSpPr txBox="1"/>
          <p:nvPr/>
        </p:nvSpPr>
        <p:spPr>
          <a:xfrm>
            <a:off x="6161088" y="4800600"/>
            <a:ext cx="8048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MISS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809"/>
          <p:cNvCxnSpPr/>
          <p:nvPr/>
        </p:nvCxnSpPr>
        <p:spPr>
          <a:xfrm rot="10800000">
            <a:off x="2362201" y="4191001"/>
            <a:ext cx="2519363" cy="841375"/>
          </a:xfrm>
          <a:prstGeom prst="curvedConnector3">
            <a:avLst>
              <a:gd name="adj1" fmla="val 100036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14" name="Shape 810"/>
          <p:cNvCxnSpPr/>
          <p:nvPr/>
        </p:nvCxnSpPr>
        <p:spPr>
          <a:xfrm rot="5400000" flipH="1" flipV="1">
            <a:off x="4876800" y="3886200"/>
            <a:ext cx="1143000" cy="1143000"/>
          </a:xfrm>
          <a:prstGeom prst="curvedConnector3">
            <a:avLst>
              <a:gd name="adj1" fmla="val -4321"/>
            </a:avLst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811"/>
          <p:cNvSpPr txBox="1"/>
          <p:nvPr/>
        </p:nvSpPr>
        <p:spPr>
          <a:xfrm>
            <a:off x="1893888" y="49530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86EA8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686EA8"/>
                </a:solidFill>
                <a:latin typeface="Arial"/>
                <a:ea typeface="Arial"/>
                <a:cs typeface="Arial"/>
                <a:sym typeface="Arial"/>
              </a:rPr>
              <a:t>SLOW HIT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(change entry in prediction table)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73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R10000 L2 Cache Timing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" y="914400"/>
            <a:ext cx="9143059" cy="54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Verdana"/>
              </a:rPr>
              <a:t>Way-Predicting </a:t>
            </a:r>
            <a:r>
              <a:rPr lang="en-US" dirty="0">
                <a:sym typeface="Verdana"/>
              </a:rPr>
              <a:t>Instruction Cache </a:t>
            </a:r>
            <a:br>
              <a:rPr lang="en-US" dirty="0">
                <a:sym typeface="Verdana"/>
              </a:rPr>
            </a:br>
            <a:r>
              <a:rPr lang="en-US" dirty="0">
                <a:sym typeface="Verdana"/>
              </a:rPr>
              <a:t>(Alpha 21264-like)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12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4" name="Shape 820"/>
          <p:cNvSpPr txBox="1">
            <a:spLocks/>
          </p:cNvSpPr>
          <p:nvPr/>
        </p:nvSpPr>
        <p:spPr bwMode="auto">
          <a:xfrm>
            <a:off x="0" y="1543050"/>
            <a:ext cx="69072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b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lang="en-US"/>
          </a:p>
        </p:txBody>
      </p:sp>
      <p:sp>
        <p:nvSpPr>
          <p:cNvPr id="5" name="Shape 821"/>
          <p:cNvSpPr/>
          <p:nvPr/>
        </p:nvSpPr>
        <p:spPr>
          <a:xfrm>
            <a:off x="3820055" y="2503487"/>
            <a:ext cx="344487" cy="10048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10"/>
                </a:moveTo>
                <a:lnTo>
                  <a:pt x="0" y="10616"/>
                </a:lnTo>
                <a:lnTo>
                  <a:pt x="0" y="0"/>
                </a:lnTo>
                <a:lnTo>
                  <a:pt x="119447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822"/>
          <p:cNvSpPr/>
          <p:nvPr/>
        </p:nvSpPr>
        <p:spPr>
          <a:xfrm>
            <a:off x="3705755" y="3506787"/>
            <a:ext cx="306387" cy="1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9533" y="0"/>
                </a:lnTo>
                <a:lnTo>
                  <a:pt x="119378" y="0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823"/>
          <p:cNvSpPr/>
          <p:nvPr/>
        </p:nvSpPr>
        <p:spPr>
          <a:xfrm>
            <a:off x="3489855" y="3214687"/>
            <a:ext cx="203200" cy="584200"/>
          </a:xfrm>
          <a:prstGeom prst="rect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Shape 824"/>
          <p:cNvCxnSpPr/>
          <p:nvPr/>
        </p:nvCxnSpPr>
        <p:spPr>
          <a:xfrm>
            <a:off x="3718455" y="3506787"/>
            <a:ext cx="50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Shape 825"/>
          <p:cNvSpPr txBox="1"/>
          <p:nvPr/>
        </p:nvSpPr>
        <p:spPr>
          <a:xfrm>
            <a:off x="3412067" y="3411537"/>
            <a:ext cx="3794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PC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826"/>
          <p:cNvSpPr/>
          <p:nvPr/>
        </p:nvSpPr>
        <p:spPr>
          <a:xfrm>
            <a:off x="3553355" y="3722687"/>
            <a:ext cx="77787" cy="77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551"/>
                </a:moveTo>
                <a:lnTo>
                  <a:pt x="58775" y="0"/>
                </a:lnTo>
                <a:lnTo>
                  <a:pt x="117551" y="117551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827"/>
          <p:cNvSpPr txBox="1"/>
          <p:nvPr/>
        </p:nvSpPr>
        <p:spPr>
          <a:xfrm>
            <a:off x="4021667" y="3124200"/>
            <a:ext cx="2655887" cy="14636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828"/>
          <p:cNvSpPr txBox="1"/>
          <p:nvPr/>
        </p:nvSpPr>
        <p:spPr>
          <a:xfrm>
            <a:off x="3969280" y="3349625"/>
            <a:ext cx="5286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829"/>
          <p:cNvSpPr txBox="1"/>
          <p:nvPr/>
        </p:nvSpPr>
        <p:spPr>
          <a:xfrm>
            <a:off x="6139392" y="3403600"/>
            <a:ext cx="45878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830"/>
          <p:cNvSpPr txBox="1"/>
          <p:nvPr/>
        </p:nvSpPr>
        <p:spPr>
          <a:xfrm>
            <a:off x="4894792" y="3692525"/>
            <a:ext cx="1012825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Primary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Instruction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Cache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31"/>
          <p:cNvSpPr txBox="1"/>
          <p:nvPr/>
        </p:nvSpPr>
        <p:spPr>
          <a:xfrm>
            <a:off x="3562880" y="1927225"/>
            <a:ext cx="465137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0x4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832"/>
          <p:cNvSpPr/>
          <p:nvPr/>
        </p:nvSpPr>
        <p:spPr>
          <a:xfrm>
            <a:off x="4097867" y="1968500"/>
            <a:ext cx="382587" cy="611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49870"/>
                </a:lnTo>
                <a:lnTo>
                  <a:pt x="23900" y="59844"/>
                </a:lnTo>
                <a:lnTo>
                  <a:pt x="0" y="69818"/>
                </a:lnTo>
                <a:lnTo>
                  <a:pt x="0" y="119688"/>
                </a:lnTo>
                <a:lnTo>
                  <a:pt x="119502" y="89766"/>
                </a:lnTo>
                <a:lnTo>
                  <a:pt x="119502" y="29922"/>
                </a:lnTo>
                <a:lnTo>
                  <a:pt x="0" y="0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Shape 833"/>
          <p:cNvCxnSpPr/>
          <p:nvPr/>
        </p:nvCxnSpPr>
        <p:spPr>
          <a:xfrm>
            <a:off x="4028017" y="2044700"/>
            <a:ext cx="635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Shape 834"/>
          <p:cNvSpPr txBox="1"/>
          <p:nvPr/>
        </p:nvSpPr>
        <p:spPr>
          <a:xfrm>
            <a:off x="4081992" y="2155825"/>
            <a:ext cx="42703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835"/>
          <p:cNvSpPr/>
          <p:nvPr/>
        </p:nvSpPr>
        <p:spPr>
          <a:xfrm>
            <a:off x="3185055" y="1616075"/>
            <a:ext cx="1452562" cy="681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03" y="120000"/>
                </a:moveTo>
                <a:lnTo>
                  <a:pt x="119999" y="120000"/>
                </a:lnTo>
                <a:lnTo>
                  <a:pt x="119999" y="0"/>
                </a:lnTo>
                <a:lnTo>
                  <a:pt x="0" y="279"/>
                </a:lnTo>
                <a:lnTo>
                  <a:pt x="0" y="102937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Shape 836"/>
          <p:cNvSpPr/>
          <p:nvPr/>
        </p:nvSpPr>
        <p:spPr>
          <a:xfrm rot="5400000">
            <a:off x="2915973" y="2047081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837"/>
          <p:cNvSpPr txBox="1"/>
          <p:nvPr/>
        </p:nvSpPr>
        <p:spPr>
          <a:xfrm>
            <a:off x="4021667" y="45974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Sequential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838"/>
          <p:cNvSpPr txBox="1"/>
          <p:nvPr/>
        </p:nvSpPr>
        <p:spPr>
          <a:xfrm>
            <a:off x="4021667" y="4940300"/>
            <a:ext cx="2655887" cy="3460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Branch Target 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839"/>
          <p:cNvSpPr txBox="1"/>
          <p:nvPr/>
        </p:nvSpPr>
        <p:spPr>
          <a:xfrm>
            <a:off x="4032780" y="3946525"/>
            <a:ext cx="4889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way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840"/>
          <p:cNvSpPr txBox="1"/>
          <p:nvPr/>
        </p:nvSpPr>
        <p:spPr>
          <a:xfrm>
            <a:off x="1524000" y="1143000"/>
            <a:ext cx="2219855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target</a:t>
            </a: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841"/>
          <p:cNvCxnSpPr/>
          <p:nvPr/>
        </p:nvCxnSpPr>
        <p:spPr>
          <a:xfrm>
            <a:off x="2895600" y="1524000"/>
            <a:ext cx="22755" cy="6508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6" name="Shape 842"/>
          <p:cNvSpPr/>
          <p:nvPr/>
        </p:nvSpPr>
        <p:spPr>
          <a:xfrm>
            <a:off x="3032655" y="2420937"/>
            <a:ext cx="419100" cy="1087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18598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miter lim="524288"/>
            <a:headEnd type="none" w="med" len="med"/>
            <a:tailEnd type="triangle" w="lg" len="lg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" name="Shape 843"/>
          <p:cNvCxnSpPr/>
          <p:nvPr/>
        </p:nvCxnSpPr>
        <p:spPr>
          <a:xfrm>
            <a:off x="1826155" y="2314575"/>
            <a:ext cx="952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8" name="Shape 844"/>
          <p:cNvSpPr/>
          <p:nvPr/>
        </p:nvSpPr>
        <p:spPr>
          <a:xfrm>
            <a:off x="2305580" y="3800475"/>
            <a:ext cx="230187" cy="517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172" y="15092"/>
                </a:moveTo>
                <a:lnTo>
                  <a:pt x="119172" y="104539"/>
                </a:lnTo>
                <a:lnTo>
                  <a:pt x="0" y="119631"/>
                </a:lnTo>
                <a:lnTo>
                  <a:pt x="0" y="0"/>
                </a:lnTo>
                <a:lnTo>
                  <a:pt x="119172" y="15092"/>
                </a:lnTo>
              </a:path>
            </a:pathLst>
          </a:custGeom>
          <a:solidFill>
            <a:schemeClr val="lt1"/>
          </a:solidFill>
          <a:ln w="25400" cap="rnd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" name="Shape 845"/>
          <p:cNvCxnSpPr/>
          <p:nvPr/>
        </p:nvCxnSpPr>
        <p:spPr>
          <a:xfrm>
            <a:off x="6677555" y="5108575"/>
            <a:ext cx="3175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" name="Shape 846"/>
          <p:cNvCxnSpPr/>
          <p:nvPr/>
        </p:nvCxnSpPr>
        <p:spPr>
          <a:xfrm>
            <a:off x="6982355" y="5108575"/>
            <a:ext cx="0" cy="558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" name="Shape 847"/>
          <p:cNvCxnSpPr/>
          <p:nvPr/>
        </p:nvCxnSpPr>
        <p:spPr>
          <a:xfrm rot="10800000">
            <a:off x="2080155" y="5667375"/>
            <a:ext cx="4902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" name="Shape 848"/>
          <p:cNvCxnSpPr/>
          <p:nvPr/>
        </p:nvCxnSpPr>
        <p:spPr>
          <a:xfrm rot="10800000">
            <a:off x="2067455" y="4194175"/>
            <a:ext cx="0" cy="147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" name="Shape 849"/>
          <p:cNvCxnSpPr/>
          <p:nvPr/>
        </p:nvCxnSpPr>
        <p:spPr>
          <a:xfrm>
            <a:off x="2054755" y="4206875"/>
            <a:ext cx="228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4" name="Shape 850"/>
          <p:cNvCxnSpPr/>
          <p:nvPr/>
        </p:nvCxnSpPr>
        <p:spPr>
          <a:xfrm>
            <a:off x="6677555" y="4740275"/>
            <a:ext cx="635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Shape 851"/>
          <p:cNvCxnSpPr/>
          <p:nvPr/>
        </p:nvCxnSpPr>
        <p:spPr>
          <a:xfrm>
            <a:off x="7312555" y="4727575"/>
            <a:ext cx="0" cy="1257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" name="Shape 852"/>
          <p:cNvCxnSpPr/>
          <p:nvPr/>
        </p:nvCxnSpPr>
        <p:spPr>
          <a:xfrm rot="10800000">
            <a:off x="1584855" y="5997575"/>
            <a:ext cx="5727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" name="Shape 853"/>
          <p:cNvCxnSpPr/>
          <p:nvPr/>
        </p:nvCxnSpPr>
        <p:spPr>
          <a:xfrm rot="10800000">
            <a:off x="1572155" y="3940175"/>
            <a:ext cx="0" cy="2044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8" name="Shape 854"/>
          <p:cNvCxnSpPr/>
          <p:nvPr/>
        </p:nvCxnSpPr>
        <p:spPr>
          <a:xfrm rot="10800000" flipH="1">
            <a:off x="1584855" y="3927475"/>
            <a:ext cx="7366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9" name="Shape 855"/>
          <p:cNvCxnSpPr/>
          <p:nvPr/>
        </p:nvCxnSpPr>
        <p:spPr>
          <a:xfrm>
            <a:off x="2511955" y="4054475"/>
            <a:ext cx="14732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0" name="Shape 856"/>
          <p:cNvCxnSpPr/>
          <p:nvPr/>
        </p:nvCxnSpPr>
        <p:spPr>
          <a:xfrm>
            <a:off x="2448455" y="2314575"/>
            <a:ext cx="0" cy="1524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1" name="Shape 857"/>
          <p:cNvSpPr txBox="1"/>
          <p:nvPr/>
        </p:nvSpPr>
        <p:spPr>
          <a:xfrm>
            <a:off x="1149880" y="2092325"/>
            <a:ext cx="7080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Jump </a:t>
            </a:r>
            <a:b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control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858"/>
          <p:cNvCxnSpPr/>
          <p:nvPr/>
        </p:nvCxnSpPr>
        <p:spPr>
          <a:xfrm>
            <a:off x="6677555" y="3521075"/>
            <a:ext cx="1257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5" name="TextBox 44"/>
          <p:cNvSpPr txBox="1"/>
          <p:nvPr/>
        </p:nvSpPr>
        <p:spPr>
          <a:xfrm>
            <a:off x="5105400" y="1219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Store last-used way for sequential path and predicted branch taken path.  Can be fetching multiple instructions per cycle.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62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Prefetching</a:t>
            </a:r>
            <a:endParaRPr lang="en-US" altLang="ko-KR"/>
          </a:p>
        </p:txBody>
      </p:sp>
      <p:sp>
        <p:nvSpPr>
          <p:cNvPr id="154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Speculate on future instruction and data accesses and fetch them into cache(s)</a:t>
            </a:r>
          </a:p>
          <a:p>
            <a:pPr lvl="1"/>
            <a:r>
              <a:rPr lang="en-US" altLang="ko-KR" sz="2000" dirty="0" smtClean="0"/>
              <a:t>Instruction accesses easier to predict than data accesses</a:t>
            </a:r>
          </a:p>
          <a:p>
            <a:r>
              <a:rPr lang="en-US" altLang="ko-KR" sz="2800" dirty="0" smtClean="0"/>
              <a:t>Varieties of prefetching</a:t>
            </a:r>
          </a:p>
          <a:p>
            <a:pPr lvl="1"/>
            <a:r>
              <a:rPr lang="en-US" altLang="ko-KR" sz="2000" dirty="0" smtClean="0"/>
              <a:t>Hardware prefetching</a:t>
            </a:r>
          </a:p>
          <a:p>
            <a:pPr lvl="1"/>
            <a:r>
              <a:rPr lang="en-US" altLang="ko-KR" sz="2000" dirty="0" smtClean="0"/>
              <a:t>Software prefetching</a:t>
            </a:r>
          </a:p>
          <a:p>
            <a:pPr lvl="1"/>
            <a:r>
              <a:rPr lang="en-US" altLang="ko-KR" sz="2000" dirty="0" smtClean="0"/>
              <a:t>Mixed schemes</a:t>
            </a:r>
          </a:p>
          <a:p>
            <a:r>
              <a:rPr lang="en-US" altLang="ko-KR" sz="2800" dirty="0" smtClean="0"/>
              <a:t>What types of misses does prefetching affect?</a:t>
            </a:r>
            <a:endParaRPr lang="en-US" altLang="ko-K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ko-KR" altLang="en-US" sz="20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Data</a:t>
            </a:r>
            <a:endParaRPr lang="en-US" altLang="ko-KR" sz="240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240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18901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dirty="0" err="1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Prefetched</a:t>
            </a:r>
            <a:r>
              <a:rPr lang="en-US" altLang="ko-KR" sz="2000" dirty="0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07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Instruction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 in Alpha AXP 21064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Fetch two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lines </a:t>
            </a:r>
            <a:r>
              <a:rPr lang="en-US" altLang="ko-KR" sz="2000" dirty="0">
                <a:ea typeface="굴림" charset="-127"/>
                <a:cs typeface="굴림" charset="-127"/>
              </a:rPr>
              <a:t>on a miss; the requested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</a:t>
            </a:r>
            <a:r>
              <a:rPr lang="en-US" altLang="ko-KR" sz="2000" dirty="0">
                <a:ea typeface="굴림" charset="-127"/>
                <a:cs typeface="굴림" charset="-127"/>
              </a:rPr>
              <a:t>) and the next consecutive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(i+1)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Requested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placed in cache, and next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in instruction stream buffer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If miss in cache but hit in stream buffer, move stream buffer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into cache and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next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(i+2)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Stream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143755" y="3581400"/>
            <a:ext cx="15917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Prefetched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instruction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648998" y="38100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96898" y="52578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Req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35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Hardware Data Prefetching</a:t>
            </a:r>
            <a:endParaRPr lang="en-US" altLang="ko-KR"/>
          </a:p>
        </p:txBody>
      </p:sp>
      <p:sp>
        <p:nvSpPr>
          <p:cNvPr id="155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Prefetch</a:t>
            </a:r>
            <a:r>
              <a:rPr lang="en-US" altLang="ko-KR" dirty="0" smtClean="0"/>
              <a:t>-on-miss:</a:t>
            </a:r>
          </a:p>
          <a:p>
            <a:pPr lvl="1"/>
            <a:r>
              <a:rPr lang="en-US" altLang="ko-KR" dirty="0" err="1" smtClean="0"/>
              <a:t>Prefetch</a:t>
            </a:r>
            <a:r>
              <a:rPr lang="en-US" altLang="ko-KR" dirty="0" smtClean="0"/>
              <a:t> b + 1 upon miss on b</a:t>
            </a:r>
          </a:p>
          <a:p>
            <a:r>
              <a:rPr lang="en-US" altLang="ko-KR" dirty="0" smtClean="0"/>
              <a:t>One-Block </a:t>
            </a:r>
            <a:r>
              <a:rPr lang="en-US" altLang="ko-KR" dirty="0" err="1" smtClean="0"/>
              <a:t>Lookahead</a:t>
            </a:r>
            <a:r>
              <a:rPr lang="en-US" altLang="ko-KR" dirty="0" smtClean="0"/>
              <a:t> (OBL) scheme </a:t>
            </a:r>
          </a:p>
          <a:p>
            <a:pPr lvl="1"/>
            <a:r>
              <a:rPr lang="en-US" altLang="ko-KR" dirty="0" smtClean="0"/>
              <a:t>Initiate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for block b + 1 when block b is accessed</a:t>
            </a:r>
          </a:p>
          <a:p>
            <a:pPr lvl="1"/>
            <a:r>
              <a:rPr lang="en-US" altLang="ko-KR" dirty="0" smtClean="0"/>
              <a:t>Why is this different from doubling block size?</a:t>
            </a:r>
          </a:p>
          <a:p>
            <a:pPr lvl="1"/>
            <a:r>
              <a:rPr lang="en-US" altLang="ko-KR" dirty="0" smtClean="0"/>
              <a:t>Can extend to N-block </a:t>
            </a:r>
            <a:r>
              <a:rPr lang="en-US" altLang="ko-KR" dirty="0" err="1" smtClean="0"/>
              <a:t>lookahead</a:t>
            </a:r>
            <a:endParaRPr lang="en-US" altLang="ko-KR" dirty="0" smtClean="0"/>
          </a:p>
          <a:p>
            <a:r>
              <a:rPr lang="en-US" altLang="ko-KR" dirty="0" err="1" smtClean="0"/>
              <a:t>Strided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prefetch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If observe sequence of accesses to line b, </a:t>
            </a:r>
            <a:r>
              <a:rPr lang="en-US" altLang="ko-KR" dirty="0" err="1" smtClean="0"/>
              <a:t>b+N</a:t>
            </a:r>
            <a:r>
              <a:rPr lang="en-US" altLang="ko-KR" dirty="0" smtClean="0"/>
              <a:t>, b+2N, then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b+3N etc.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Example: IBM Power 5 [2003] supports eight independent streams of </a:t>
            </a:r>
            <a:r>
              <a:rPr lang="en-US" altLang="ko-KR" dirty="0" err="1" smtClean="0"/>
              <a:t>strided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per processor, prefetching 12 lines ahead of current access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2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 due at start of class on Monday Feb 12</a:t>
            </a:r>
          </a:p>
          <a:p>
            <a:r>
              <a:rPr lang="en-US" dirty="0" smtClean="0"/>
              <a:t>PS 2 out on </a:t>
            </a:r>
            <a:r>
              <a:rPr lang="en-US" strike="sngStrike" dirty="0" smtClean="0"/>
              <a:t>Wednesday</a:t>
            </a:r>
            <a:r>
              <a:rPr lang="en-US" dirty="0" smtClean="0"/>
              <a:t>, Thursday, due Wednesday Feb 21</a:t>
            </a:r>
          </a:p>
          <a:p>
            <a:r>
              <a:rPr lang="en-US" dirty="0" smtClean="0"/>
              <a:t>Friday’s sections will review PS 1 and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CS252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thinking of class projects and forming teams of two</a:t>
            </a:r>
          </a:p>
          <a:p>
            <a:r>
              <a:rPr lang="en-US" dirty="0" smtClean="0"/>
              <a:t>Proposal due Monday March 5th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Software Prefetching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smtClean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smtClean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for(i=0; i &lt; N; i++) {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prefetch( &amp;a[i + 1] );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prefetch( &amp;b[i + 1] );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SUM = SUM + a[i] * b[i];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3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C’s of cache misses</a:t>
            </a:r>
          </a:p>
          <a:p>
            <a:pPr lvl="1"/>
            <a:r>
              <a:rPr lang="en-US" sz="2000" dirty="0"/>
              <a:t>Compulsory, Capacity, Conflict</a:t>
            </a:r>
          </a:p>
          <a:p>
            <a:r>
              <a:rPr lang="en-US" dirty="0"/>
              <a:t>Write policies</a:t>
            </a:r>
          </a:p>
          <a:p>
            <a:pPr lvl="1"/>
            <a:r>
              <a:rPr lang="en-US" sz="2000" dirty="0"/>
              <a:t>Write back, write-through, write-allocate, no write </a:t>
            </a:r>
            <a:r>
              <a:rPr lang="en-US" sz="2000" dirty="0" smtClean="0"/>
              <a:t>allocate</a:t>
            </a:r>
          </a:p>
          <a:p>
            <a:r>
              <a:rPr lang="en-US" sz="2600" dirty="0" smtClean="0"/>
              <a:t>Pipelining write hits</a:t>
            </a:r>
            <a:endParaRPr lang="en-US" sz="2600" dirty="0"/>
          </a:p>
          <a:p>
            <a:r>
              <a:rPr lang="en-US" dirty="0"/>
              <a:t>Multi-level cache hierarchies reduce miss penalty</a:t>
            </a:r>
          </a:p>
          <a:p>
            <a:pPr lvl="1"/>
            <a:r>
              <a:rPr lang="en-US" dirty="0"/>
              <a:t>3 levels common in modern systems (some have 4!)</a:t>
            </a:r>
          </a:p>
          <a:p>
            <a:pPr lvl="1"/>
            <a:r>
              <a:rPr lang="en-US" dirty="0"/>
              <a:t>Can change design tradeoffs of L1 cache if known to have </a:t>
            </a:r>
            <a:r>
              <a:rPr lang="en-US" dirty="0" smtClean="0"/>
              <a:t>L2</a:t>
            </a:r>
          </a:p>
          <a:p>
            <a:pPr lvl="1"/>
            <a:r>
              <a:rPr lang="en-US" dirty="0" smtClean="0"/>
              <a:t>Inclusive versus exclusive cache hierarchies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/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905000" y="5257800"/>
            <a:ext cx="647858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Must consider cost of </a:t>
            </a:r>
            <a:r>
              <a:rPr lang="en-US" altLang="ko-KR" sz="2400" b="1" i="1" dirty="0" err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prefetch</a:t>
            </a: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 instructions</a:t>
            </a:r>
            <a:endParaRPr lang="en-US" altLang="ko-KR" sz="2000" b="1" i="1" dirty="0">
              <a:solidFill>
                <a:srgbClr val="000000"/>
              </a:solidFill>
              <a:latin typeface="Calibri"/>
              <a:ea typeface="굴림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86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77763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Prefetching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5561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[“Data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prefetching on the HP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PA8000”,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cs typeface="Calibri"/>
              </a:rPr>
              <a:t>Santhanam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 et al., 1997]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3441700" cy="1114720"/>
          </a:xfrm>
          <a:prstGeom prst="rect">
            <a:avLst/>
          </a:prstGeom>
        </p:spPr>
      </p:pic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4470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Compiler Optimizations</a:t>
            </a:r>
            <a:endParaRPr lang="en-US" altLang="ko-KR"/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Restructuring code affects the data access sequence </a:t>
            </a:r>
          </a:p>
          <a:p>
            <a:pPr lvl="1"/>
            <a:r>
              <a:rPr lang="en-US" altLang="ko-KR" dirty="0" smtClean="0"/>
              <a:t>Group data accesses together to improve spatial locality</a:t>
            </a:r>
          </a:p>
          <a:p>
            <a:pPr lvl="1"/>
            <a:r>
              <a:rPr lang="en-US" altLang="ko-KR" dirty="0" smtClean="0"/>
              <a:t>Re-order data accesses to improve temporal locality</a:t>
            </a:r>
          </a:p>
          <a:p>
            <a:r>
              <a:rPr lang="en-US" altLang="ko-KR" dirty="0" smtClean="0"/>
              <a:t>Prevent data from entering the cache</a:t>
            </a:r>
          </a:p>
          <a:p>
            <a:pPr lvl="1"/>
            <a:r>
              <a:rPr lang="en-US" altLang="ko-KR" dirty="0" smtClean="0"/>
              <a:t>Useful for variables that will only be accessed once before being replaced</a:t>
            </a:r>
          </a:p>
          <a:p>
            <a:pPr lvl="1"/>
            <a:r>
              <a:rPr lang="en-US" altLang="ko-KR" dirty="0" smtClean="0"/>
              <a:t>Needs mechanism for software to tell hardware not to cache data (“no-allocate” instruction hints or page table bits)</a:t>
            </a:r>
          </a:p>
          <a:p>
            <a:r>
              <a:rPr lang="en-US" altLang="ko-KR" dirty="0" smtClean="0"/>
              <a:t>Kill data that will never be used again</a:t>
            </a:r>
          </a:p>
          <a:p>
            <a:pPr lvl="1"/>
            <a:r>
              <a:rPr lang="en-US" altLang="ko-KR" dirty="0" smtClean="0"/>
              <a:t>Streaming data exploits spatial locality but not temporal locality</a:t>
            </a:r>
          </a:p>
          <a:p>
            <a:pPr lvl="1"/>
            <a:r>
              <a:rPr lang="en-US" altLang="ko-KR" dirty="0" smtClean="0"/>
              <a:t>Replace into dead cache locations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5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d[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 </a:t>
            </a:r>
            <a:b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     d[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 * c[</a:t>
            </a:r>
            <a:r>
              <a:rPr lang="en-US" altLang="ko-KR" sz="2000" b="1" dirty="0" err="1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  <a:endParaRPr lang="en-US" altLang="ko-KR" sz="2000" b="1" dirty="0">
              <a:solidFill>
                <a:srgbClr val="000000"/>
              </a:solidFill>
              <a:ea typeface="굴림" charset="-127"/>
              <a:cs typeface="굴림" charset="-127"/>
            </a:endParaRP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 dirty="0">
                <a:solidFill>
                  <a:srgbClr val="000000"/>
                </a:solidFill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 dirty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1159916" y="5560547"/>
            <a:ext cx="61113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</a:p>
        </p:txBody>
      </p:sp>
    </p:spTree>
    <p:extLst>
      <p:ext uri="{BB962C8B-B14F-4D97-AF65-F5344CB8AC3E}">
        <p14:creationId xmlns:p14="http://schemas.microsoft.com/office/powerpoint/2010/main" val="32241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Multiply, Naïve Code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19800"/>
            <a:ext cx="18336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 dirty="0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19800"/>
            <a:ext cx="15820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19800"/>
            <a:ext cx="17207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400" b="1" i="1">
                <a:solidFill>
                  <a:srgbClr val="000000"/>
                </a:solidFill>
                <a:latin typeface="Calibri"/>
                <a:ea typeface="굴림" charset="-127"/>
                <a:cs typeface="Calibri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2400" b="1">
                  <a:solidFill>
                    <a:srgbClr val="00AE00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20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 with Cache Tiling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53988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FC0128"/>
              </a:buClr>
              <a:buSzPct val="100000"/>
            </a:pPr>
            <a:r>
              <a:rPr lang="en-US" sz="2400" b="1" i="1" dirty="0">
                <a:solidFill>
                  <a:srgbClr val="000000"/>
                </a:solidFill>
                <a:latin typeface="Calibri"/>
                <a:cs typeface="Calibri"/>
              </a:rPr>
              <a:t>What type of locality does this improve?</a:t>
            </a:r>
            <a:endParaRPr lang="en-US" sz="20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AE00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41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Recap: Multilevel </a:t>
            </a:r>
            <a:r>
              <a:rPr lang="en-US" altLang="ko-KR" dirty="0">
                <a:ea typeface="굴림" charset="-127"/>
                <a:cs typeface="굴림" charset="-127"/>
              </a:rPr>
              <a:t>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dirty="0" smtClean="0">
                <a:ea typeface="굴림" charset="-127"/>
                <a:cs typeface="굴림" charset="-127"/>
              </a:rPr>
              <a:t>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Solution</a:t>
            </a:r>
            <a:r>
              <a:rPr lang="en-US" altLang="ko-KR" dirty="0" smtClean="0">
                <a:ea typeface="굴림" charset="-127"/>
                <a:cs typeface="굴림" charset="-127"/>
              </a:rPr>
              <a:t>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Local miss rate = misses in cache / accesses to cache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Global miss rate = misses in cache / CPU memory accesses</a:t>
            </a:r>
          </a:p>
          <a:p>
            <a:r>
              <a:rPr lang="en-US" sz="2000">
                <a:solidFill>
                  <a:srgbClr val="000000"/>
                </a:solidFill>
                <a:latin typeface="Verdana" charset="0"/>
              </a:rPr>
              <a:t>Misses per instruction = misses in cache / number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537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Itanium-2 On-Chip Caches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(Intel/HP, 2002)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29200" y="12954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06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0" y="1066800"/>
            <a:ext cx="1918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32KB L1 I$/core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32KB L1 D$/core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11430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256KB Unified L2$/core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32MB Unified Shared L3$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Embedded DRAM (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eDRAM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919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z196 Mainframe Caches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8382000" cy="3200400"/>
          </a:xfrm>
        </p:spPr>
        <p:txBody>
          <a:bodyPr/>
          <a:lstStyle/>
          <a:p>
            <a:r>
              <a:rPr lang="en-US" sz="3200" dirty="0" smtClean="0"/>
              <a:t>96 cores (4 cores/chip, 24 chips/system)</a:t>
            </a:r>
          </a:p>
          <a:p>
            <a:pPr lvl="1"/>
            <a:r>
              <a:rPr lang="en-US" sz="2400" dirty="0" smtClean="0"/>
              <a:t>Out-of-order, 3-way superscalar @ 5.2GHz</a:t>
            </a:r>
          </a:p>
          <a:p>
            <a:r>
              <a:rPr lang="en-US" sz="3200" dirty="0" smtClean="0"/>
              <a:t>L1: 64KB I-$/core + 128KB D-$/core</a:t>
            </a:r>
          </a:p>
          <a:p>
            <a:r>
              <a:rPr lang="en-US" sz="3200" dirty="0" smtClean="0"/>
              <a:t>L2: 1.5MB private/core (144MB total)</a:t>
            </a:r>
          </a:p>
          <a:p>
            <a:r>
              <a:rPr lang="en-US" sz="3200" dirty="0" smtClean="0"/>
              <a:t>L3: 24MB shared/chip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 (576MB total)</a:t>
            </a:r>
          </a:p>
          <a:p>
            <a:r>
              <a:rPr lang="en-US" sz="3200" dirty="0" smtClean="0"/>
              <a:t>L4: 768MB shared/system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42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X704 PowerPC Processor</a:t>
            </a:r>
            <a:br>
              <a:rPr lang="en-US" dirty="0" smtClean="0"/>
            </a:br>
            <a:r>
              <a:rPr lang="en-US" dirty="0" smtClean="0"/>
              <a:t>(1997)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362318" cy="4038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800" y="4724400"/>
            <a:ext cx="2819400" cy="1393686"/>
            <a:chOff x="304800" y="4724400"/>
            <a:chExt cx="2819400" cy="139368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524000" y="4724400"/>
              <a:ext cx="381000" cy="609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1" name="TextBox 10"/>
            <p:cNvSpPr txBox="1"/>
            <p:nvPr/>
          </p:nvSpPr>
          <p:spPr>
            <a:xfrm>
              <a:off x="304800" y="54102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2KB L1 Direct-Mapped Instruction Cache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0" y="4724400"/>
            <a:ext cx="2895600" cy="1701463"/>
            <a:chOff x="3048000" y="4724400"/>
            <a:chExt cx="2895600" cy="1701463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3048000" y="4724400"/>
              <a:ext cx="381000" cy="6858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>
              <a:glow rad="101600">
                <a:schemeClr val="tx1">
                  <a:alpha val="75000"/>
                </a:schemeClr>
              </a:glow>
            </a:effectLst>
          </p:spPr>
        </p:cxnSp>
        <p:sp>
          <p:nvSpPr>
            <p:cNvPr id="12" name="TextBox 11"/>
            <p:cNvSpPr txBox="1"/>
            <p:nvPr/>
          </p:nvSpPr>
          <p:spPr>
            <a:xfrm>
              <a:off x="3124200" y="5410200"/>
              <a:ext cx="2819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2KB L1 Direct-Mapped Write-Through Data Cache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0" y="12954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32KB L2 8-way Set-Associative Write-Back Unified Cache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019800" y="1981200"/>
            <a:ext cx="6858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glow rad="101600">
              <a:schemeClr val="tx1">
                <a:alpha val="75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4645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 Caches (HP 7200)</a:t>
            </a:r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990600" y="9144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67000" y="17526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L1 Data Cache</a:t>
            </a:r>
            <a:endParaRPr lang="en-US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 flipV="1">
            <a:off x="1981200" y="2209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6172200" y="990600"/>
            <a:ext cx="15240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143000" y="1905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RF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12954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V="1">
            <a:off x="14478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1600200" y="1676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990600" y="1066800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191000" y="3352800"/>
            <a:ext cx="1219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Victim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FA Cache</a:t>
            </a:r>
          </a:p>
          <a:p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4 blocks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267200" y="243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42672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4800600" y="2438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00600" y="2514600"/>
            <a:ext cx="146569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from L1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410200" y="3657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5486400" y="3657600"/>
            <a:ext cx="1465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Evicted data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from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VC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324600" y="3352800"/>
            <a:ext cx="1288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to where?</a:t>
            </a:r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3352800" y="2667000"/>
            <a:ext cx="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2362200" y="3733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524000" y="3733800"/>
            <a:ext cx="246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Hit data from VC (miss in L1)</a:t>
            </a: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 flipV="1">
            <a:off x="2362200" y="2209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 flipH="1" flipV="1">
            <a:off x="1981200" y="1981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381000" y="4495800"/>
            <a:ext cx="8458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Victim cache is a small associative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backup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cache, added to a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direct-mapped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cache, which holds recently evicted lines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First look up in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direct-mapped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miss, look in victim cache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hit in victim cache, swap hit line with line now evicted from L1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If miss in victim cache, L1 victim -&gt; VC, VC victim-&gt;?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Fast hit time of direct mapped but with reduced conflict misses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292100"/>
          </a:xfrm>
        </p:spPr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8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2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R10000 Off-Chip L2 Cache</a:t>
            </a:r>
            <a:br>
              <a:rPr lang="en-US" dirty="0" smtClean="0"/>
            </a:br>
            <a:r>
              <a:rPr lang="en-US" dirty="0" smtClean="0"/>
              <a:t>(Yeager, IEEE Micro 1996)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45864"/>
            <a:ext cx="5181600" cy="57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Pages>12</Pages>
  <Words>1566</Words>
  <Application>Microsoft Macintosh PowerPoint</Application>
  <PresentationFormat>Letter Paper (8.5x11 in)</PresentationFormat>
  <Paragraphs>310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1_CS252-template</vt:lpstr>
      <vt:lpstr>2_CS252-template</vt:lpstr>
      <vt:lpstr>3_CS252-template</vt:lpstr>
      <vt:lpstr>Default Design</vt:lpstr>
      <vt:lpstr>CS 152 Computer Architecture and Engineering CS252 Graduate Computer Architecture   Lecture 7 – Memory III</vt:lpstr>
      <vt:lpstr>Last time in Lecture 6</vt:lpstr>
      <vt:lpstr>Recap: Multilevel Caches</vt:lpstr>
      <vt:lpstr>Itanium-2 On-Chip Caches (Intel/HP, 2002)</vt:lpstr>
      <vt:lpstr>Power 7 On-Chip Caches [IBM 2009]</vt:lpstr>
      <vt:lpstr>IBM z196 Mainframe Caches 2010</vt:lpstr>
      <vt:lpstr>Exponential X704 PowerPC Processor (1997)</vt:lpstr>
      <vt:lpstr>Victim Caches (HP 7200)</vt:lpstr>
      <vt:lpstr>MIPS R10000 Off-Chip L2 Cache (Yeager, IEEE Micro 1996)</vt:lpstr>
      <vt:lpstr>Way-Predicting Caches (MIPS R10000 L2 cache)</vt:lpstr>
      <vt:lpstr>R10000 L2 Cache Timing Diagram</vt:lpstr>
      <vt:lpstr>Way-Predicting Instruction Cache  (Alpha 21264-like)</vt:lpstr>
      <vt:lpstr>Prefetching</vt:lpstr>
      <vt:lpstr>Issues in Prefetching</vt:lpstr>
      <vt:lpstr>Hardware Instruction Prefetching</vt:lpstr>
      <vt:lpstr>Hardware Data Prefetching</vt:lpstr>
      <vt:lpstr>CS152 Administrivia</vt:lpstr>
      <vt:lpstr>CS252 Administrivia</vt:lpstr>
      <vt:lpstr>Software Prefetching</vt:lpstr>
      <vt:lpstr>Software Prefetching Issues</vt:lpstr>
      <vt:lpstr>Software Prefetching Example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565</cp:revision>
  <cp:lastPrinted>2013-01-24T23:37:40Z</cp:lastPrinted>
  <dcterms:created xsi:type="dcterms:W3CDTF">2012-01-24T20:37:12Z</dcterms:created>
  <dcterms:modified xsi:type="dcterms:W3CDTF">2018-02-07T23:53:52Z</dcterms:modified>
  <cp:category/>
</cp:coreProperties>
</file>