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  <p:sldMasterId id="2147483791" r:id="rId3"/>
    <p:sldMasterId id="2147483805" r:id="rId4"/>
  </p:sldMasterIdLst>
  <p:notesMasterIdLst>
    <p:notesMasterId r:id="rId47"/>
  </p:notesMasterIdLst>
  <p:handoutMasterIdLst>
    <p:handoutMasterId r:id="rId48"/>
  </p:handoutMasterIdLst>
  <p:sldIdLst>
    <p:sldId id="322" r:id="rId5"/>
    <p:sldId id="678" r:id="rId6"/>
    <p:sldId id="757" r:id="rId7"/>
    <p:sldId id="760" r:id="rId8"/>
    <p:sldId id="758" r:id="rId9"/>
    <p:sldId id="761" r:id="rId10"/>
    <p:sldId id="765" r:id="rId11"/>
    <p:sldId id="766" r:id="rId12"/>
    <p:sldId id="767" r:id="rId13"/>
    <p:sldId id="768" r:id="rId14"/>
    <p:sldId id="769" r:id="rId15"/>
    <p:sldId id="770" r:id="rId16"/>
    <p:sldId id="771" r:id="rId17"/>
    <p:sldId id="772" r:id="rId18"/>
    <p:sldId id="773" r:id="rId19"/>
    <p:sldId id="774" r:id="rId20"/>
    <p:sldId id="775" r:id="rId21"/>
    <p:sldId id="776" r:id="rId22"/>
    <p:sldId id="777" r:id="rId23"/>
    <p:sldId id="778" r:id="rId24"/>
    <p:sldId id="779" r:id="rId25"/>
    <p:sldId id="780" r:id="rId26"/>
    <p:sldId id="783" r:id="rId27"/>
    <p:sldId id="784" r:id="rId28"/>
    <p:sldId id="785" r:id="rId29"/>
    <p:sldId id="786" r:id="rId30"/>
    <p:sldId id="787" r:id="rId31"/>
    <p:sldId id="789" r:id="rId32"/>
    <p:sldId id="790" r:id="rId33"/>
    <p:sldId id="756" r:id="rId34"/>
    <p:sldId id="677" r:id="rId35"/>
    <p:sldId id="791" r:id="rId36"/>
    <p:sldId id="792" r:id="rId37"/>
    <p:sldId id="793" r:id="rId38"/>
    <p:sldId id="799" r:id="rId39"/>
    <p:sldId id="798" r:id="rId40"/>
    <p:sldId id="794" r:id="rId41"/>
    <p:sldId id="795" r:id="rId42"/>
    <p:sldId id="796" r:id="rId43"/>
    <p:sldId id="797" r:id="rId44"/>
    <p:sldId id="763" r:id="rId45"/>
    <p:sldId id="764" r:id="rId46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A44"/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7800" autoAdjust="0"/>
  </p:normalViewPr>
  <p:slideViewPr>
    <p:cSldViewPr>
      <p:cViewPr varScale="1">
        <p:scale>
          <a:sx n="80" d="100"/>
          <a:sy n="80" d="100"/>
        </p:scale>
        <p:origin x="-112" y="-160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96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84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8133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8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867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32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774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135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97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001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879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075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324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117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176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675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932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30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2295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359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78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330531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54264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77997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601730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77DA8A99-9079-E041-A273-74A24A456799}" type="slidenum">
              <a:rPr lang="en-US">
                <a:solidFill>
                  <a:srgbClr val="000000"/>
                </a:solidFill>
                <a:latin typeface="Times New Roman" charset="0"/>
                <a:cs typeface="Segoe UI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charset="0"/>
              <a:cs typeface="Segoe UI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799013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213" y="4560392"/>
            <a:ext cx="5852774" cy="432089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330531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54264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77997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601730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253097E2-F1C4-5C47-BB2F-BB3877A4642D}" type="slidenum">
              <a:rPr lang="en-US">
                <a:solidFill>
                  <a:srgbClr val="000000"/>
                </a:solidFill>
                <a:latin typeface="Times New Roman" charset="0"/>
                <a:cs typeface="Segoe UI" charset="0"/>
              </a:rPr>
              <a:pPr eaLnBrk="1"/>
              <a:t>35</a:t>
            </a:fld>
            <a:endParaRPr lang="en-US">
              <a:solidFill>
                <a:srgbClr val="000000"/>
              </a:solidFill>
              <a:latin typeface="Times New Roman" charset="0"/>
              <a:cs typeface="Segoe UI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799013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213" y="4560392"/>
            <a:ext cx="5852774" cy="432089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330531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54264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77997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601730" indent="-211866" defTabSz="4163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6377" algn="l"/>
                <a:tab pos="832753" algn="l"/>
                <a:tab pos="1249130" algn="l"/>
                <a:tab pos="1665506" algn="l"/>
                <a:tab pos="2081883" algn="l"/>
                <a:tab pos="2498259" algn="l"/>
                <a:tab pos="291463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B8C55DF2-4E1F-6F40-AA38-36D56D128FC9}" type="slidenum">
              <a:rPr lang="en-US">
                <a:solidFill>
                  <a:srgbClr val="000000"/>
                </a:solidFill>
                <a:latin typeface="Times New Roman" charset="0"/>
                <a:cs typeface="Segoe UI" charset="0"/>
              </a:rPr>
              <a:pPr eaLnBrk="1"/>
              <a:t>36</a:t>
            </a:fld>
            <a:endParaRPr lang="en-US">
              <a:solidFill>
                <a:srgbClr val="000000"/>
              </a:solidFill>
              <a:latin typeface="Times New Roman" charset="0"/>
              <a:cs typeface="Segoe UI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799013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213" y="4560392"/>
            <a:ext cx="5852774" cy="432089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749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4219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702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1830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E12DB-862E-5344-976A-D13FA0C16592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3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86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47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42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346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70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4EAF029-E735-4A78-AE76-7E20282F0DF3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23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93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</a:pPr>
            <a:fld id="{63BBFCE6-A6C8-4251-973B-1D0917AA6A4E}" type="slidenum">
              <a:rPr lang="en-AU" sz="1200" b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785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24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50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67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130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90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498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013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666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363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940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43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7D105-42E3-8540-8E77-C0643758C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8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7538B-0839-D445-913D-CCCD1A714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73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AA03C-7606-B84F-8EEF-F4D3CA9054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2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47873-42CF-5C41-9065-D8A869B24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34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1FCD3-E045-E445-8FAB-659D1A56A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41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A280D-A55A-244A-9037-244EE4EFD7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70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 userDrawn="1"/>
        </p:nvSpPr>
        <p:spPr bwMode="auto">
          <a:xfrm>
            <a:off x="6477000" y="6491288"/>
            <a:ext cx="234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defTabSz="449263"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fld id="{897DCEBF-EAE2-0846-9841-95D3ADE1EA0F}" type="slidenum">
              <a:rPr lang="en-US" sz="1100" smtClean="0">
                <a:solidFill>
                  <a:srgbClr val="000000"/>
                </a:solidFill>
                <a:cs typeface="Segoe UI" charset="0"/>
              </a:rPr>
              <a:pPr algn="r" defTabSz="449263"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 sz="1100" smtClean="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4040A-2C9A-A246-A87C-6F83C6378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96FE7-6C78-DB40-9B11-CEAC0E871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89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CAE6E-8D70-0A4F-A6C3-88D6F3A713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12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FBBE3-53D3-E340-A9B6-44FD43BA2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0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8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8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8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8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</a:pPr>
            <a:fld id="{28EC741E-FC11-4977-9AC4-393A11CE0A97}" type="slidenum">
              <a:rPr lang="en-AU" sz="1200" b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 defTabSz="449263" eaLnBrk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 defTabSz="449263" eaLnBrk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 defTabSz="449263" eaLnBrk="1"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fld id="{587E24D1-E920-2545-943D-505E0C715EB4}" type="slidenum">
              <a:rPr lang="en-US" smtClean="0">
                <a:ea typeface="Microsoft YaHei" charset="0"/>
              </a:rPr>
              <a:pPr defTabSz="449263" eaLnBrk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 smtClean="0">
              <a:ea typeface="Microsoft YaHei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900113" y="6389688"/>
            <a:ext cx="73437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79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defTabSz="449263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smtClean="0">
                <a:solidFill>
                  <a:srgbClr val="000000"/>
                </a:solidFill>
              </a:rPr>
              <a:t>© 2019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6810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666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23  </a:t>
            </a:r>
            <a:r>
              <a:rPr lang="en-US" dirty="0" smtClean="0"/>
              <a:t>Domain-Specific Architectures</a:t>
            </a:r>
            <a:endParaRPr lang="en-US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www.eecs.berkeley.edu</a:t>
            </a:r>
            <a:r>
              <a:rPr lang="en-US" sz="2000" b="1" dirty="0">
                <a:latin typeface="Courier" charset="0"/>
              </a:rPr>
              <a:t>/~</a:t>
            </a:r>
            <a:r>
              <a:rPr lang="en-US" sz="2000" b="1" dirty="0" err="1">
                <a:latin typeface="Courier" charset="0"/>
              </a:rPr>
              <a:t>krste</a:t>
            </a:r>
            <a:endParaRPr lang="en-US" sz="2000" b="1" dirty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Example:  Deep Neural Networks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Inpired by neuron of the brain</a:t>
            </a:r>
          </a:p>
          <a:p>
            <a:pPr>
              <a:lnSpc>
                <a:spcPct val="90000"/>
              </a:lnSpc>
            </a:pPr>
            <a:r>
              <a:rPr lang="en-US" smtClean="0"/>
              <a:t>Computes non-linear “activiation” function of the weighted sum of input values</a:t>
            </a:r>
          </a:p>
          <a:p>
            <a:pPr>
              <a:lnSpc>
                <a:spcPct val="90000"/>
              </a:lnSpc>
            </a:pPr>
            <a:r>
              <a:rPr lang="en-US" smtClean="0"/>
              <a:t>Neurons arranged in layers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Example:  Deep Neural Networks</a:t>
            </a:r>
            <a:endParaRPr lang="en-US" sz="1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52800"/>
            <a:ext cx="8372536" cy="25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41646"/>
            <a:ext cx="8799775" cy="2906754"/>
          </a:xfrm>
          <a:prstGeom prst="rect">
            <a:avLst/>
          </a:prstGeom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Example:  Deep Neural Networks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Most practitioners will use existing design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Topology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Data type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Training (learning):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Calculate weights using </a:t>
            </a:r>
            <a:r>
              <a:rPr lang="en-US" sz="2000" dirty="0" err="1" smtClean="0"/>
              <a:t>backpropagation</a:t>
            </a:r>
            <a:r>
              <a:rPr lang="en-US" sz="2000" dirty="0" smtClean="0"/>
              <a:t> algorithm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Supervised learning:  stochastic gradient descent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Inference:  use neural network for classification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Example:  Deep Neural Networks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Multi-Layer Perceptrons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962400"/>
            <a:ext cx="8270875" cy="206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Parameters: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Dim[</a:t>
            </a:r>
            <a:r>
              <a:rPr lang="en-US" dirty="0" err="1" smtClean="0"/>
              <a:t>i</a:t>
            </a:r>
            <a:r>
              <a:rPr lang="en-US" dirty="0" smtClean="0"/>
              <a:t>]:  number of neurons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Dim[i-1]:  dimension of input vector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Number of weights:  Dim[i-1] x Dim[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Operations:  2 x Dim[i-1</a:t>
            </a:r>
            <a:r>
              <a:rPr lang="en-US" dirty="0"/>
              <a:t>] x Dim[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Operations/weight:  2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85800"/>
            <a:ext cx="5791200" cy="36576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Example:  Deep Neural Networks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3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194958"/>
            <a:ext cx="5105400" cy="3282042"/>
          </a:xfrm>
          <a:prstGeom prst="rect">
            <a:avLst/>
          </a:prstGeom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Convolutional Neural Network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708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Computer vision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Each layer raises the level of abstraction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First layer recognizes horizontal and vertical lines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Second layer recognizes corners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Third layer recognizes shapes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Fourth layer recognizes features, such as ears of a dog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Higher layers recognizes different breeds of dogs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Example:  Deep Neural Networks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8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Convolutional Neural Network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4193958" y="764704"/>
            <a:ext cx="4761130" cy="55446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Parameters: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DimFM[i-1]: Dimension of the (square) input Feature Map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DimFM[i]: Dimension of the (square) output Feature Map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DimSten[i]: Dimension of the (square) stencil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NumFM[i-1]: Number of input Feature Maps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NumFM[i]: Number of output Feature Maps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Number of neurons: NumFM[i</a:t>
            </a:r>
            <a:r>
              <a:rPr lang="en-US" sz="1400" smtClean="0"/>
              <a:t>] x DimFM[i]</a:t>
            </a:r>
            <a:r>
              <a:rPr lang="en-US" sz="1400" baseline="30000" smtClean="0"/>
              <a:t>2</a:t>
            </a:r>
            <a:endParaRPr lang="en-US" sz="1400" baseline="30000"/>
          </a:p>
          <a:p>
            <a:pPr lvl="1">
              <a:lnSpc>
                <a:spcPct val="90000"/>
              </a:lnSpc>
            </a:pPr>
            <a:r>
              <a:rPr lang="en-US" sz="1400"/>
              <a:t>Number of weights per output Feature Map: </a:t>
            </a:r>
            <a:r>
              <a:rPr lang="en-US" sz="1400" smtClean="0"/>
              <a:t>NumFM[i-1] x DimSten[i]</a:t>
            </a:r>
            <a:r>
              <a:rPr lang="en-US" sz="1400" baseline="30000" smtClean="0"/>
              <a:t>2</a:t>
            </a:r>
            <a:endParaRPr lang="en-US" sz="1400" baseline="30000"/>
          </a:p>
          <a:p>
            <a:pPr lvl="1">
              <a:lnSpc>
                <a:spcPct val="90000"/>
              </a:lnSpc>
            </a:pPr>
            <a:r>
              <a:rPr lang="en-US" sz="1400"/>
              <a:t>Total number of weights per layer: </a:t>
            </a:r>
            <a:r>
              <a:rPr lang="en-US" sz="1400" smtClean="0"/>
              <a:t>NumFM[i] x Number </a:t>
            </a:r>
            <a:r>
              <a:rPr lang="en-US" sz="1400"/>
              <a:t>of weights per output Feature Map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Number of operations per output Feature Map: </a:t>
            </a:r>
            <a:r>
              <a:rPr lang="en-US" sz="1400" smtClean="0"/>
              <a:t>2 x DimFM[i]</a:t>
            </a:r>
            <a:r>
              <a:rPr lang="en-US" sz="1400" baseline="30000" smtClean="0"/>
              <a:t>2 </a:t>
            </a:r>
            <a:r>
              <a:rPr lang="en-US" sz="1400" smtClean="0"/>
              <a:t>x Number </a:t>
            </a:r>
            <a:r>
              <a:rPr lang="en-US" sz="1400"/>
              <a:t>of weights per output Feature Map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Total number of operations per layer: </a:t>
            </a:r>
            <a:r>
              <a:rPr lang="en-US" sz="1400" smtClean="0"/>
              <a:t>NumFM[i] x Number </a:t>
            </a:r>
            <a:r>
              <a:rPr lang="en-US" sz="1400"/>
              <a:t>of operations </a:t>
            </a:r>
            <a:r>
              <a:rPr lang="en-US" sz="1400" smtClean="0"/>
              <a:t>per output </a:t>
            </a:r>
            <a:r>
              <a:rPr lang="en-US" sz="1400"/>
              <a:t>Feature </a:t>
            </a:r>
            <a:r>
              <a:rPr lang="en-US" sz="1400" smtClean="0"/>
              <a:t>Map = 2 x DimFM[i]</a:t>
            </a:r>
            <a:r>
              <a:rPr lang="en-US" sz="1400" baseline="30000" smtClean="0"/>
              <a:t>2 </a:t>
            </a:r>
            <a:r>
              <a:rPr lang="en-US" sz="1400" smtClean="0"/>
              <a:t>x NumFM[i] x Number </a:t>
            </a:r>
            <a:r>
              <a:rPr lang="en-US" sz="1400"/>
              <a:t>of weights </a:t>
            </a:r>
            <a:r>
              <a:rPr lang="en-US" sz="1400" smtClean="0"/>
              <a:t>per output </a:t>
            </a:r>
            <a:r>
              <a:rPr lang="en-US" sz="1400"/>
              <a:t>Feature </a:t>
            </a:r>
            <a:r>
              <a:rPr lang="en-US" sz="1400" smtClean="0"/>
              <a:t>Map = 2 x DimFM[i]</a:t>
            </a:r>
            <a:r>
              <a:rPr lang="en-US" sz="1400" baseline="30000" smtClean="0"/>
              <a:t>2 </a:t>
            </a:r>
            <a:r>
              <a:rPr lang="en-US" sz="1400" smtClean="0"/>
              <a:t>x Total </a:t>
            </a:r>
            <a:r>
              <a:rPr lang="en-US" sz="1400"/>
              <a:t>number of weights per layer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Operations/Weight: </a:t>
            </a:r>
            <a:r>
              <a:rPr lang="en-US" sz="1400" smtClean="0"/>
              <a:t>2 x DimFM[i]</a:t>
            </a:r>
            <a:r>
              <a:rPr lang="en-US" sz="1400" baseline="30000" smtClean="0"/>
              <a:t>2</a:t>
            </a:r>
            <a:endParaRPr lang="en-US" sz="1400" baseline="3000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Example:  Deep Neural Networks</a:t>
            </a:r>
            <a:endParaRPr lang="en-US" sz="1800" dirty="0">
              <a:solidFill>
                <a:srgbClr val="00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0" y="1340768"/>
            <a:ext cx="4801040" cy="38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1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Recurrent Neural Network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2708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Speech recognition and language translation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Long short-term memory (LSTM) network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Example:  Deep Neural Networks</a:t>
            </a:r>
            <a:endParaRPr lang="en-US" sz="1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613242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6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Recurrent Neural Network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Example:  Deep Neural Networks</a:t>
            </a:r>
            <a:endParaRPr lang="en-US" sz="1800" dirty="0">
              <a:solidFill>
                <a:srgbClr val="00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5791200" cy="520014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0112" y="764704"/>
            <a:ext cx="30963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kern="0" smtClean="0">
                <a:latin typeface="Arial"/>
              </a:rPr>
              <a:t>Parameters: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kern="0">
                <a:latin typeface="Arial"/>
              </a:rPr>
              <a:t>Number of weights per cell: </a:t>
            </a:r>
            <a:r>
              <a:rPr lang="en-US" sz="1400" kern="0" smtClean="0">
                <a:latin typeface="Arial"/>
              </a:rPr>
              <a:t>3 x (3 x Dim x Dim</a:t>
            </a:r>
            <a:r>
              <a:rPr lang="en-US" sz="1400" kern="0">
                <a:latin typeface="Arial"/>
              </a:rPr>
              <a:t>)+(</a:t>
            </a:r>
            <a:r>
              <a:rPr lang="en-US" sz="1400" kern="0" smtClean="0">
                <a:latin typeface="Arial"/>
              </a:rPr>
              <a:t>2 x Dim x Dim</a:t>
            </a:r>
            <a:r>
              <a:rPr lang="en-US" sz="1400" kern="0">
                <a:latin typeface="Arial"/>
              </a:rPr>
              <a:t>) + (</a:t>
            </a:r>
            <a:r>
              <a:rPr lang="en-US" sz="1400" kern="0" smtClean="0">
                <a:latin typeface="Arial"/>
              </a:rPr>
              <a:t>1 x Dim x Dim) = 12 x Dim</a:t>
            </a:r>
            <a:r>
              <a:rPr lang="en-US" sz="1400" kern="0" baseline="30000" smtClean="0">
                <a:latin typeface="Arial"/>
              </a:rPr>
              <a:t>2</a:t>
            </a:r>
            <a:endParaRPr lang="en-US" sz="1400" kern="0" baseline="30000">
              <a:latin typeface="Arial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400" kern="0">
                <a:latin typeface="Arial"/>
              </a:rPr>
              <a:t>Number of operations for the 5 vector-matrix multiplies per cell: </a:t>
            </a:r>
            <a:r>
              <a:rPr lang="en-US" sz="1400" kern="0" smtClean="0">
                <a:latin typeface="Arial"/>
              </a:rPr>
              <a:t>2 x Number </a:t>
            </a:r>
            <a:r>
              <a:rPr lang="en-US" sz="1400" kern="0">
                <a:latin typeface="Arial"/>
              </a:rPr>
              <a:t>of weights per </a:t>
            </a:r>
            <a:r>
              <a:rPr lang="en-US" sz="1400" kern="0" smtClean="0">
                <a:latin typeface="Arial"/>
              </a:rPr>
              <a:t>cell = 24 x Dim</a:t>
            </a:r>
            <a:r>
              <a:rPr lang="en-US" sz="1400" kern="0" baseline="30000" smtClean="0">
                <a:latin typeface="Arial"/>
              </a:rPr>
              <a:t>2</a:t>
            </a:r>
            <a:endParaRPr lang="en-US" sz="1400" kern="0" baseline="30000">
              <a:latin typeface="Arial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400" kern="0">
                <a:latin typeface="Arial"/>
              </a:rPr>
              <a:t>Number of operations for the 3 element-wise multiplies and 1 addition (vectors are all the size of the output): </a:t>
            </a:r>
            <a:r>
              <a:rPr lang="en-US" sz="1400" kern="0" smtClean="0">
                <a:latin typeface="Arial"/>
              </a:rPr>
              <a:t>4 x Dim</a:t>
            </a:r>
            <a:endParaRPr lang="en-US" sz="1400" kern="0">
              <a:latin typeface="Arial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400" kern="0">
                <a:latin typeface="Arial"/>
              </a:rPr>
              <a:t>Total number of operations per cell (5 vector-matrix multiplies and the 4 element-wise operations): </a:t>
            </a:r>
            <a:r>
              <a:rPr lang="en-US" sz="1400" kern="0" smtClean="0">
                <a:latin typeface="Arial"/>
              </a:rPr>
              <a:t>24 x Dim</a:t>
            </a:r>
            <a:r>
              <a:rPr lang="en-US" sz="1400" kern="0" baseline="30000" smtClean="0">
                <a:latin typeface="Arial"/>
              </a:rPr>
              <a:t>2 </a:t>
            </a:r>
            <a:r>
              <a:rPr lang="en-US" sz="1400" kern="0" smtClean="0">
                <a:latin typeface="Arial"/>
              </a:rPr>
              <a:t>+ 4 x Dim</a:t>
            </a:r>
            <a:endParaRPr lang="en-US" sz="1400" kern="0">
              <a:latin typeface="Arial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400" kern="0">
                <a:latin typeface="Arial"/>
              </a:rPr>
              <a:t>Operations/Weight: ~2</a:t>
            </a:r>
            <a:endParaRPr lang="en-US" sz="1400" kern="0" baseline="300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03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Convolutional Neural Network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270875" cy="51117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08"/>
              </a:spcBef>
            </a:pPr>
            <a:r>
              <a:rPr lang="en-US" sz="2800" dirty="0" smtClean="0"/>
              <a:t>Batches:</a:t>
            </a:r>
          </a:p>
          <a:p>
            <a:pPr lvl="1">
              <a:lnSpc>
                <a:spcPct val="90000"/>
              </a:lnSpc>
              <a:spcBef>
                <a:spcPts val="408"/>
              </a:spcBef>
            </a:pPr>
            <a:r>
              <a:rPr lang="en-US" sz="2400" dirty="0" smtClean="0"/>
              <a:t>Reuse weights once fetched from memory across multiple inputs</a:t>
            </a:r>
          </a:p>
          <a:p>
            <a:pPr lvl="1">
              <a:lnSpc>
                <a:spcPct val="90000"/>
              </a:lnSpc>
              <a:spcBef>
                <a:spcPts val="408"/>
              </a:spcBef>
            </a:pPr>
            <a:r>
              <a:rPr lang="en-US" sz="2400" dirty="0" smtClean="0"/>
              <a:t>Increases operational intensity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408"/>
              </a:spcBef>
            </a:pPr>
            <a:r>
              <a:rPr lang="en-US" sz="2800" dirty="0" smtClean="0"/>
              <a:t>Quantization</a:t>
            </a:r>
          </a:p>
          <a:p>
            <a:pPr lvl="1">
              <a:lnSpc>
                <a:spcPct val="90000"/>
              </a:lnSpc>
              <a:spcBef>
                <a:spcPts val="408"/>
              </a:spcBef>
            </a:pPr>
            <a:r>
              <a:rPr lang="en-US" sz="2400" dirty="0" smtClean="0"/>
              <a:t>Use 8- or 16-bit fixed point</a:t>
            </a:r>
          </a:p>
          <a:p>
            <a:pPr>
              <a:lnSpc>
                <a:spcPct val="90000"/>
              </a:lnSpc>
              <a:spcBef>
                <a:spcPts val="408"/>
              </a:spcBef>
            </a:pPr>
            <a:r>
              <a:rPr lang="en-US" sz="2800" dirty="0" smtClean="0"/>
              <a:t>Summary:</a:t>
            </a:r>
          </a:p>
          <a:p>
            <a:pPr lvl="1">
              <a:lnSpc>
                <a:spcPct val="90000"/>
              </a:lnSpc>
              <a:spcBef>
                <a:spcPts val="408"/>
              </a:spcBef>
            </a:pPr>
            <a:r>
              <a:rPr lang="en-US" sz="2400" dirty="0" smtClean="0"/>
              <a:t>Need the following kernels:</a:t>
            </a:r>
          </a:p>
          <a:p>
            <a:pPr lvl="2">
              <a:lnSpc>
                <a:spcPct val="90000"/>
              </a:lnSpc>
              <a:spcBef>
                <a:spcPts val="408"/>
              </a:spcBef>
            </a:pPr>
            <a:r>
              <a:rPr lang="en-US" sz="1800" dirty="0"/>
              <a:t>M</a:t>
            </a:r>
            <a:r>
              <a:rPr lang="en-US" sz="1800" dirty="0" smtClean="0"/>
              <a:t>atrix-vector multiply</a:t>
            </a:r>
          </a:p>
          <a:p>
            <a:pPr lvl="2">
              <a:lnSpc>
                <a:spcPct val="90000"/>
              </a:lnSpc>
              <a:spcBef>
                <a:spcPts val="408"/>
              </a:spcBef>
            </a:pPr>
            <a:r>
              <a:rPr lang="en-US" sz="1800" dirty="0"/>
              <a:t>M</a:t>
            </a:r>
            <a:r>
              <a:rPr lang="en-US" sz="1800" dirty="0" smtClean="0"/>
              <a:t>atrix-matrix multiply</a:t>
            </a:r>
          </a:p>
          <a:p>
            <a:pPr lvl="2">
              <a:lnSpc>
                <a:spcPct val="90000"/>
              </a:lnSpc>
              <a:spcBef>
                <a:spcPts val="408"/>
              </a:spcBef>
            </a:pPr>
            <a:r>
              <a:rPr lang="en-US" sz="1800" dirty="0" smtClean="0"/>
              <a:t>Stencil</a:t>
            </a:r>
          </a:p>
          <a:p>
            <a:pPr lvl="2">
              <a:lnSpc>
                <a:spcPct val="90000"/>
              </a:lnSpc>
              <a:spcBef>
                <a:spcPts val="408"/>
              </a:spcBef>
            </a:pPr>
            <a:r>
              <a:rPr lang="en-US" sz="1800" dirty="0" err="1" smtClean="0"/>
              <a:t>ReLU</a:t>
            </a:r>
            <a:r>
              <a:rPr lang="en-US" sz="1800" dirty="0" smtClean="0"/>
              <a:t>   (Rectified Linear  Unit = max(0,x) )</a:t>
            </a:r>
          </a:p>
          <a:p>
            <a:pPr lvl="2">
              <a:lnSpc>
                <a:spcPct val="90000"/>
              </a:lnSpc>
              <a:spcBef>
                <a:spcPts val="408"/>
              </a:spcBef>
            </a:pPr>
            <a:r>
              <a:rPr lang="en-US" sz="1800" dirty="0" smtClean="0"/>
              <a:t>Sigmoid</a:t>
            </a:r>
          </a:p>
          <a:p>
            <a:pPr lvl="2">
              <a:lnSpc>
                <a:spcPct val="90000"/>
              </a:lnSpc>
              <a:spcBef>
                <a:spcPts val="408"/>
              </a:spcBef>
            </a:pPr>
            <a:r>
              <a:rPr lang="en-US" sz="1800" dirty="0"/>
              <a:t>H</a:t>
            </a:r>
            <a:r>
              <a:rPr lang="en-US" sz="1800" dirty="0" smtClean="0"/>
              <a:t>yperbolic tangent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Example:  Deep Neural Networks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Tensor Processing Unit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Google’s DNN ASIC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256 x 256 8-bit matrix-multiply unit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Large software-managed scratchpad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Coprocessor on the </a:t>
            </a:r>
            <a:r>
              <a:rPr lang="en-US" sz="3200" dirty="0" err="1" smtClean="0"/>
              <a:t>PCIe</a:t>
            </a:r>
            <a:r>
              <a:rPr lang="en-US" sz="3200" dirty="0" smtClean="0"/>
              <a:t> bus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Tensor Processing Unit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Tensor Processing Unit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Tensor Processing Unit</a:t>
            </a:r>
            <a:endParaRPr lang="en-US" sz="1800" dirty="0">
              <a:solidFill>
                <a:srgbClr val="0066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67" y="685800"/>
            <a:ext cx="845687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3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in </a:t>
            </a:r>
            <a:r>
              <a:rPr lang="en-US" smtClean="0"/>
              <a:t>Lecture </a:t>
            </a:r>
            <a:r>
              <a:rPr lang="en-US" smtClean="0"/>
              <a:t>22</a:t>
            </a:r>
            <a:endParaRPr lang="en-US" dirty="0"/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683500" cy="5054600"/>
          </a:xfrm>
        </p:spPr>
        <p:txBody>
          <a:bodyPr/>
          <a:lstStyle/>
          <a:p>
            <a:r>
              <a:rPr lang="en-US" sz="2000" dirty="0" smtClean="0"/>
              <a:t>Multiple types of virtual machine</a:t>
            </a:r>
          </a:p>
          <a:p>
            <a:pPr lvl="1"/>
            <a:r>
              <a:rPr lang="en-US" sz="1400" dirty="0" smtClean="0"/>
              <a:t>user level</a:t>
            </a:r>
          </a:p>
          <a:p>
            <a:pPr lvl="1"/>
            <a:r>
              <a:rPr lang="en-US" sz="1400" dirty="0" smtClean="0"/>
              <a:t>system level</a:t>
            </a:r>
          </a:p>
          <a:p>
            <a:r>
              <a:rPr lang="en-US" sz="1800" dirty="0" smtClean="0"/>
              <a:t>User virtual machine is ISA plus environment</a:t>
            </a:r>
          </a:p>
          <a:p>
            <a:r>
              <a:rPr lang="en-US" sz="1800" dirty="0" smtClean="0"/>
              <a:t>System virtual machine provides environment for an OS</a:t>
            </a:r>
          </a:p>
          <a:p>
            <a:r>
              <a:rPr lang="en-US" sz="1800" dirty="0" smtClean="0"/>
              <a:t>ISA translation</a:t>
            </a:r>
          </a:p>
          <a:p>
            <a:pPr lvl="1"/>
            <a:r>
              <a:rPr lang="en-US" sz="1400" dirty="0" smtClean="0"/>
              <a:t>running one ISA on another</a:t>
            </a:r>
          </a:p>
          <a:p>
            <a:pPr lvl="1"/>
            <a:r>
              <a:rPr lang="en-US" sz="1400" dirty="0" smtClean="0"/>
              <a:t>implementing portions of an ISA in software</a:t>
            </a:r>
          </a:p>
          <a:p>
            <a:r>
              <a:rPr lang="en-US" sz="1800" dirty="0" smtClean="0"/>
              <a:t>System virtual machine monitors or hypervisors</a:t>
            </a:r>
          </a:p>
          <a:p>
            <a:pPr lvl="1"/>
            <a:r>
              <a:rPr lang="en-US" sz="1400" dirty="0" smtClean="0"/>
              <a:t>manage multiple OS on same machine</a:t>
            </a:r>
          </a:p>
          <a:p>
            <a:endParaRPr lang="en-US" sz="1800" dirty="0" smtClean="0"/>
          </a:p>
          <a:p>
            <a:endParaRPr lang="en-US" sz="2000" dirty="0" smtClean="0"/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343A-8D84-C940-A55B-E75DDCD656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7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TPU ISA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82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Read_Host_Memory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Reads memory from the CPU memory into the unified buffer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Read_Weights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Reads weights from the Weight Memory into the Weight FIFO as input to the Matrix Unit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MatrixMatrixMultiply</a:t>
            </a:r>
            <a:r>
              <a:rPr lang="en-US" sz="2000" dirty="0" smtClean="0"/>
              <a:t>/Convolve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Perform a matrix-matrix </a:t>
            </a:r>
            <a:r>
              <a:rPr lang="en-US" sz="1800" dirty="0"/>
              <a:t>multiply, a vector-matrix multiply, an element-wise matrix </a:t>
            </a:r>
            <a:r>
              <a:rPr lang="en-US" sz="1800" dirty="0" smtClean="0"/>
              <a:t>multiply, an </a:t>
            </a:r>
            <a:r>
              <a:rPr lang="en-US" sz="1800" dirty="0"/>
              <a:t>element-wise vector multiply, or a convolution from the Unified </a:t>
            </a:r>
            <a:r>
              <a:rPr lang="en-US" sz="1800" dirty="0" smtClean="0"/>
              <a:t>Buffer into </a:t>
            </a:r>
            <a:r>
              <a:rPr lang="en-US" sz="1800" dirty="0"/>
              <a:t>the </a:t>
            </a:r>
            <a:r>
              <a:rPr lang="en-US" sz="1800" dirty="0" smtClean="0"/>
              <a:t>accumulators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takes </a:t>
            </a:r>
            <a:r>
              <a:rPr lang="en-US" sz="1800" dirty="0"/>
              <a:t>a variable-sized B*256 </a:t>
            </a:r>
            <a:r>
              <a:rPr lang="en-US" sz="1800" dirty="0" smtClean="0"/>
              <a:t>input, multiplies </a:t>
            </a:r>
            <a:r>
              <a:rPr lang="en-US" sz="1800" dirty="0"/>
              <a:t>it by a </a:t>
            </a:r>
            <a:r>
              <a:rPr lang="en-US" sz="1800" dirty="0" smtClean="0"/>
              <a:t>256x256 </a:t>
            </a:r>
            <a:r>
              <a:rPr lang="en-US" sz="1800" dirty="0"/>
              <a:t>constant input, and produces a B*256 output, </a:t>
            </a:r>
            <a:r>
              <a:rPr lang="en-US" sz="1800" dirty="0" smtClean="0"/>
              <a:t>taking B </a:t>
            </a:r>
            <a:r>
              <a:rPr lang="en-US" sz="1800" dirty="0"/>
              <a:t>pipelined cycles to </a:t>
            </a:r>
            <a:r>
              <a:rPr lang="en-US" sz="1800" dirty="0" smtClean="0"/>
              <a:t>complete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Activate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Computes activation function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Write_Host_Memory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Writes data from unified buffer into host memory</a:t>
            </a:r>
            <a:endParaRPr lang="en-US" sz="20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Tensor Processing Unit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2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TPU Implementation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Tensor Processing Unit</a:t>
            </a:r>
            <a:endParaRPr lang="en-US" sz="1800" dirty="0">
              <a:solidFill>
                <a:srgbClr val="00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85800"/>
            <a:ext cx="4790818" cy="3763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3810000"/>
            <a:ext cx="4072131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6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TPU Operation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Tensor Processing Unit</a:t>
            </a:r>
            <a:endParaRPr lang="en-US" sz="1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42" y="1219200"/>
            <a:ext cx="4912734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609600"/>
            <a:ext cx="3581400" cy="586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The TPU and the Guidelines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Use dedicated memories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24 MiB dedicated buffer, 4 MiB accumulator buffers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Invest resources in arithmetic units and dedicated memories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60% of the memory and 250X the arithmetic units of a server-class CPU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Use the easiest form of parallelism that matches the domain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Exploits 2D SIMD parallelism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Reduce the data size and type needed for the domain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Primarily uses 8-bit integers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Use a domain-specific programming language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Uses TensorFlow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Tensor Processing Unit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2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990600"/>
            <a:ext cx="5257799" cy="4724399"/>
          </a:xfrm>
          <a:prstGeom prst="rect">
            <a:avLst/>
          </a:prstGeom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Microsoft Catapult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431983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Needed to be general-purpose and power-efficient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Uses FPGA </a:t>
            </a:r>
            <a:r>
              <a:rPr lang="en-US" sz="1800" dirty="0" err="1" smtClean="0"/>
              <a:t>PCIe</a:t>
            </a:r>
            <a:r>
              <a:rPr lang="en-US" sz="1800" dirty="0" smtClean="0"/>
              <a:t> board with dedicated 20 </a:t>
            </a:r>
            <a:r>
              <a:rPr lang="en-US" sz="1800" dirty="0" err="1" smtClean="0"/>
              <a:t>Gbps</a:t>
            </a:r>
            <a:r>
              <a:rPr lang="en-US" sz="1800" dirty="0" smtClean="0"/>
              <a:t> network in 6 x 8 torus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Each of the 48 servers in half the rack has a Catapult </a:t>
            </a:r>
            <a:r>
              <a:rPr lang="en-US" sz="1800" dirty="0" smtClean="0"/>
              <a:t>board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Limited to 25 watts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32 </a:t>
            </a:r>
            <a:r>
              <a:rPr lang="en-US" sz="1800" dirty="0" err="1" smtClean="0"/>
              <a:t>MiB</a:t>
            </a:r>
            <a:r>
              <a:rPr lang="en-US" sz="1800" dirty="0" smtClean="0"/>
              <a:t> Flash memory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Two banks of DDR3-1600 (</a:t>
            </a:r>
            <a:r>
              <a:rPr lang="en-US" sz="1800" dirty="0"/>
              <a:t>11 </a:t>
            </a:r>
            <a:r>
              <a:rPr lang="en-US" sz="1800" dirty="0" smtClean="0"/>
              <a:t>GB/s) and 8 </a:t>
            </a:r>
            <a:r>
              <a:rPr lang="en-US" sz="1800" dirty="0" err="1" smtClean="0"/>
              <a:t>GiB</a:t>
            </a:r>
            <a:r>
              <a:rPr lang="en-US" sz="1800" dirty="0" smtClean="0"/>
              <a:t> DRAM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FPGA (</a:t>
            </a:r>
            <a:r>
              <a:rPr lang="en-US" sz="1800" dirty="0" err="1" smtClean="0"/>
              <a:t>unconfigured</a:t>
            </a:r>
            <a:r>
              <a:rPr lang="en-US" sz="1800" dirty="0" smtClean="0"/>
              <a:t>) has 3962 18-bit ALUs and 5 </a:t>
            </a:r>
            <a:r>
              <a:rPr lang="en-US" sz="1800" dirty="0" err="1" smtClean="0"/>
              <a:t>MiB</a:t>
            </a:r>
            <a:r>
              <a:rPr lang="en-US" sz="1800" dirty="0" smtClean="0"/>
              <a:t> of on-chip memory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Programmed in Verilog RTL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Shell is 23% of the FPGA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Microsoft Capapult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9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Microsoft Catapult:  CNN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79922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CNN accelerator, mapped across multiple FPGAs</a:t>
            </a:r>
            <a:endParaRPr lang="en-US" sz="18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Microsoft Capapult</a:t>
            </a:r>
            <a:endParaRPr lang="en-US" sz="1800" dirty="0">
              <a:solidFill>
                <a:srgbClr val="00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6172200" cy="54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6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3503612" cy="707886"/>
          </a:xfrm>
        </p:spPr>
        <p:txBody>
          <a:bodyPr/>
          <a:lstStyle/>
          <a:p>
            <a:r>
              <a:rPr lang="en-US" dirty="0" smtClean="0"/>
              <a:t>Microsoft Catapult: CNN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Microsoft Capapult</a:t>
            </a:r>
            <a:endParaRPr lang="en-US" sz="1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3322"/>
            <a:ext cx="4495800" cy="66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Microsoft Catapult: Search Ranking</a:t>
            </a:r>
            <a:endParaRPr lang="en-AU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Microsoft Capapult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kern="0" dirty="0" smtClean="0">
                <a:latin typeface="Arial"/>
              </a:rPr>
              <a:t>Feature extraction (1 FPGA)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kern="0" dirty="0" smtClean="0">
                <a:latin typeface="Arial"/>
              </a:rPr>
              <a:t>Extracts 4500 features for every document-query pair, e.g. frequency in which the query appears in the page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kern="0" dirty="0" smtClean="0">
                <a:latin typeface="Arial"/>
              </a:rPr>
              <a:t>Systolic array of FSMs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kern="0" dirty="0" smtClean="0">
                <a:latin typeface="Arial"/>
              </a:rPr>
              <a:t>Free-form expressions (2 FPGAs)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kern="0" dirty="0" smtClean="0">
                <a:latin typeface="Arial"/>
              </a:rPr>
              <a:t>Calculates feature combinations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kern="0" dirty="0" smtClean="0">
                <a:latin typeface="Arial"/>
              </a:rPr>
              <a:t>Machine-learned Scoring (1 FPGA for compression, 3 FPGAs calculate score)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kern="0" dirty="0" smtClean="0">
                <a:latin typeface="Arial"/>
              </a:rPr>
              <a:t>Uses results of previous two stages to calculate floating-point score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kern="0" dirty="0" smtClean="0">
                <a:latin typeface="Arial"/>
              </a:rPr>
              <a:t>One FPGA allocated as a hot-spare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05200"/>
            <a:ext cx="5885868" cy="31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7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33399"/>
            <a:ext cx="5181600" cy="4541897"/>
          </a:xfrm>
          <a:prstGeom prst="rect">
            <a:avLst/>
          </a:prstGeom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Microsoft Catapult: Search Ranking</a:t>
            </a:r>
            <a:endParaRPr lang="en-AU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Microsoft Capapult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26670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marL="230188" indent="-230188" eaLnBrk="1" hangingPunct="1">
              <a:lnSpc>
                <a:spcPct val="90000"/>
              </a:lnSpc>
            </a:pPr>
            <a:r>
              <a:rPr lang="en-US" sz="2400" kern="0" dirty="0" smtClean="0">
                <a:latin typeface="Arial"/>
              </a:rPr>
              <a:t>Version 2 of Catapult</a:t>
            </a:r>
          </a:p>
          <a:p>
            <a:pPr marL="461963" lvl="1" indent="-230188" eaLnBrk="1" hangingPunct="1">
              <a:lnSpc>
                <a:spcPct val="90000"/>
              </a:lnSpc>
            </a:pPr>
            <a:r>
              <a:rPr lang="en-US" sz="2000" kern="0" dirty="0" smtClean="0">
                <a:latin typeface="Arial"/>
              </a:rPr>
              <a:t>Placed the FPGA between the CPU and NIC</a:t>
            </a:r>
          </a:p>
          <a:p>
            <a:pPr marL="461963" lvl="1" indent="-230188" eaLnBrk="1" hangingPunct="1">
              <a:lnSpc>
                <a:spcPct val="90000"/>
              </a:lnSpc>
            </a:pPr>
            <a:r>
              <a:rPr lang="en-US" sz="2000" kern="0" dirty="0" smtClean="0">
                <a:latin typeface="Arial"/>
              </a:rPr>
              <a:t>Increased network from 10 Gb/s to 40 Gb/s</a:t>
            </a:r>
          </a:p>
          <a:p>
            <a:pPr marL="461963" lvl="1" indent="-230188" eaLnBrk="1" hangingPunct="1">
              <a:lnSpc>
                <a:spcPct val="90000"/>
              </a:lnSpc>
            </a:pPr>
            <a:r>
              <a:rPr lang="en-US" sz="2000" kern="0" dirty="0" smtClean="0">
                <a:latin typeface="Arial"/>
              </a:rPr>
              <a:t>Also performs network acceleration</a:t>
            </a:r>
          </a:p>
          <a:p>
            <a:pPr marL="461963" lvl="1" indent="-230188" eaLnBrk="1" hangingPunct="1">
              <a:lnSpc>
                <a:spcPct val="90000"/>
              </a:lnSpc>
            </a:pPr>
            <a:r>
              <a:rPr lang="en-US" sz="2000" kern="0" dirty="0" smtClean="0">
                <a:latin typeface="Arial"/>
              </a:rPr>
              <a:t>Shell now consumes 44% of the FPGA</a:t>
            </a:r>
          </a:p>
          <a:p>
            <a:pPr marL="461963" lvl="1" indent="-230188" eaLnBrk="1" hangingPunct="1">
              <a:lnSpc>
                <a:spcPct val="90000"/>
              </a:lnSpc>
            </a:pPr>
            <a:r>
              <a:rPr lang="en-US" sz="2000" kern="0" dirty="0" smtClean="0">
                <a:latin typeface="Arial"/>
              </a:rPr>
              <a:t>Now FPGA performs only feature extraction</a:t>
            </a:r>
            <a:endParaRPr lang="en-US" sz="2000" kern="0" dirty="0">
              <a:latin typeface="Arial"/>
            </a:endParaRPr>
          </a:p>
          <a:p>
            <a:pPr eaLnBrk="1" hangingPunct="1">
              <a:lnSpc>
                <a:spcPct val="90000"/>
              </a:lnSpc>
            </a:pPr>
            <a:endParaRPr lang="en-US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17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Catapult and the Guidelines</a:t>
            </a:r>
            <a:endParaRPr lang="en-AU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Microsoft Capapult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sz="1800" kern="0" smtClean="0">
              <a:latin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838200"/>
            <a:ext cx="774914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/>
              </a:rPr>
              <a:t>Use dedicated memories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/>
              </a:rPr>
              <a:t>5 </a:t>
            </a:r>
            <a:r>
              <a:rPr lang="en-US" sz="1800" dirty="0" err="1" smtClean="0">
                <a:latin typeface="Arial"/>
              </a:rPr>
              <a:t>MiB</a:t>
            </a:r>
            <a:r>
              <a:rPr lang="en-US" sz="1800" dirty="0" smtClean="0">
                <a:latin typeface="Arial"/>
              </a:rPr>
              <a:t> </a:t>
            </a:r>
            <a:r>
              <a:rPr lang="en-US" sz="1800" dirty="0">
                <a:latin typeface="Arial"/>
              </a:rPr>
              <a:t>dedicated </a:t>
            </a:r>
            <a:r>
              <a:rPr lang="en-US" sz="1800" dirty="0" smtClean="0">
                <a:latin typeface="Arial"/>
              </a:rPr>
              <a:t>memory</a:t>
            </a:r>
            <a:endParaRPr lang="en-US" sz="1800" dirty="0">
              <a:latin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/>
              </a:rPr>
              <a:t>Invest resources in arithmetic units and dedicated memories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</a:rPr>
              <a:t>3926 ALUs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/>
              </a:rPr>
              <a:t>Use </a:t>
            </a:r>
            <a:r>
              <a:rPr lang="en-US" sz="2400" dirty="0">
                <a:latin typeface="Arial"/>
              </a:rPr>
              <a:t>the easiest form of parallelism that matches the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</a:rPr>
              <a:t>2D SIMD for CNN, MISD parallelism for search scoring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/>
              </a:rPr>
              <a:t>Reduce </a:t>
            </a:r>
            <a:r>
              <a:rPr lang="en-US" sz="2400" dirty="0">
                <a:latin typeface="Arial"/>
              </a:rPr>
              <a:t>the data size and type needed for the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/>
              </a:rPr>
              <a:t>Uses mixture of 8-bit integers and 64-bit floating-point</a:t>
            </a:r>
            <a:endParaRPr lang="en-US" sz="1800" dirty="0">
              <a:latin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/>
              </a:rPr>
              <a:t>Use a domain-specific programming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/>
              </a:rPr>
              <a:t>Uses Verilog RTL; Microsoft did not follow this guideline</a:t>
            </a:r>
            <a:endParaRPr lang="en-US" sz="1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59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609600"/>
            <a:ext cx="3352800" cy="3491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292975" cy="736600"/>
          </a:xfrm>
        </p:spPr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F0BED-CD6F-8744-B513-B00FB01E86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962400"/>
            <a:ext cx="6449671" cy="215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0270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“Cramming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more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components onto integrated circuits”, Gordon E. Moore, Electronics, 1965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85800"/>
            <a:ext cx="3930650" cy="3490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002" r="3871" b="20340"/>
          <a:stretch/>
        </p:blipFill>
        <p:spPr>
          <a:xfrm>
            <a:off x="0" y="4038600"/>
            <a:ext cx="2176272" cy="28529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83396" y="1219200"/>
            <a:ext cx="3556181" cy="1828800"/>
            <a:chOff x="906525" y="1219200"/>
            <a:chExt cx="3556181" cy="1828800"/>
          </a:xfrm>
        </p:grpSpPr>
        <p:sp>
          <p:nvSpPr>
            <p:cNvPr id="9" name="TextBox 8"/>
            <p:cNvSpPr txBox="1"/>
            <p:nvPr/>
          </p:nvSpPr>
          <p:spPr>
            <a:xfrm rot="18900000">
              <a:off x="906525" y="1561675"/>
              <a:ext cx="3556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More Transistors/Chip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1828800" y="1219200"/>
              <a:ext cx="1828800" cy="1828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5943600" y="879103"/>
            <a:ext cx="1061395" cy="1931689"/>
            <a:chOff x="5943600" y="879103"/>
            <a:chExt cx="1061395" cy="1931689"/>
          </a:xfrm>
        </p:grpSpPr>
        <p:sp>
          <p:nvSpPr>
            <p:cNvPr id="10" name="TextBox 9"/>
            <p:cNvSpPr txBox="1"/>
            <p:nvPr/>
          </p:nvSpPr>
          <p:spPr>
            <a:xfrm rot="2851037">
              <a:off x="5715985" y="1521782"/>
              <a:ext cx="1931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3600" b="1" dirty="0" smtClean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Cheaper!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5943600" y="1371600"/>
              <a:ext cx="914400" cy="1295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1137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 April 25, lecture time will be review session</a:t>
            </a:r>
          </a:p>
          <a:p>
            <a:r>
              <a:rPr lang="en-US" dirty="0" smtClean="0"/>
              <a:t>Friday April 27, discussion will cover caches and review</a:t>
            </a:r>
          </a:p>
          <a:p>
            <a:r>
              <a:rPr lang="en-US" dirty="0" smtClean="0"/>
              <a:t>Final exam, Tuesday May 8, 306 Soda, 11:30am-2:30pm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30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3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CS252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 April 23</a:t>
            </a:r>
            <a:r>
              <a:rPr lang="en-US" baseline="30000" dirty="0" smtClean="0"/>
              <a:t>rd</a:t>
            </a:r>
            <a:r>
              <a:rPr lang="en-US" dirty="0" smtClean="0"/>
              <a:t>, last Project Checkpoint, 4-5pm, 405 Soda</a:t>
            </a:r>
          </a:p>
          <a:p>
            <a:pPr lvl="1"/>
            <a:r>
              <a:rPr lang="en-US" dirty="0" smtClean="0"/>
              <a:t>Prepare 10-minute presentation on current status</a:t>
            </a:r>
          </a:p>
          <a:p>
            <a:r>
              <a:rPr lang="en-US" dirty="0" smtClean="0"/>
              <a:t>Project presentations, May 2</a:t>
            </a:r>
            <a:r>
              <a:rPr lang="en-US" baseline="30000" dirty="0" smtClean="0"/>
              <a:t>nd</a:t>
            </a:r>
            <a:r>
              <a:rPr lang="en-US" dirty="0" smtClean="0"/>
              <a:t>, 2:30pm</a:t>
            </a:r>
            <a:r>
              <a:rPr lang="en-US" dirty="0"/>
              <a:t>-5pm, 511  </a:t>
            </a:r>
            <a:r>
              <a:rPr lang="en-US" dirty="0" smtClean="0"/>
              <a:t>Soda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dirty="0" smtClean="0"/>
              <a:t>Intel Crest (now “</a:t>
            </a:r>
            <a:r>
              <a:rPr lang="en-US" sz="3600" dirty="0" err="1" smtClean="0"/>
              <a:t>Nervana</a:t>
            </a:r>
            <a:r>
              <a:rPr lang="en-US" sz="3600" dirty="0" smtClean="0"/>
              <a:t>”)</a:t>
            </a:r>
            <a:endParaRPr lang="en-AU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341217" y="441649"/>
            <a:ext cx="123623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Intel Crest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sz="1800" kern="0" smtClean="0">
              <a:latin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7335786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Arial"/>
              </a:rPr>
              <a:t>DNN training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Arial"/>
              </a:rPr>
              <a:t>16-bit fixed point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Arial"/>
              </a:rPr>
              <a:t>Operates on blocks of 32x32 matrices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Arial"/>
              </a:rPr>
              <a:t>SRAM + HBM2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latin typeface="Arial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40" y="2209800"/>
            <a:ext cx="91605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8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dirty="0" smtClean="0"/>
              <a:t>Google Pixel Visual Core</a:t>
            </a:r>
            <a:endParaRPr lang="en-AU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90639" y="784029"/>
            <a:ext cx="193739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Pixel Visual Core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sz="1800" kern="0" smtClean="0">
              <a:latin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774914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/>
              </a:rPr>
              <a:t>Pixel Visual Core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/>
              </a:rPr>
              <a:t>Image Processing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/>
              </a:rPr>
              <a:t>Performs stencil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/>
              </a:rPr>
              <a:t>Descended </a:t>
            </a:r>
            <a:r>
              <a:rPr lang="en-US" sz="1800" dirty="0">
                <a:latin typeface="Arial"/>
              </a:rPr>
              <a:t>from Image Signal processor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600"/>
            <a:ext cx="740120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Pixel Visual Core</a:t>
            </a:r>
            <a:endParaRPr lang="en-AU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sz="1800" kern="0" smtClean="0">
              <a:latin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838200"/>
            <a:ext cx="774914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/>
              </a:rPr>
              <a:t>Software written in Halide, a DSL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</a:rPr>
              <a:t>Compiled to virtual ISA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Arial"/>
              </a:rPr>
              <a:t>vISA</a:t>
            </a:r>
            <a:r>
              <a:rPr lang="en-US" sz="2000" dirty="0" smtClean="0">
                <a:latin typeface="Arial"/>
              </a:rPr>
              <a:t> is lowered to physical ISA using application-specific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Arial"/>
              </a:rPr>
              <a:t>pISA</a:t>
            </a:r>
            <a:r>
              <a:rPr lang="en-US" sz="2000" dirty="0" smtClean="0">
                <a:latin typeface="Arial"/>
              </a:rPr>
              <a:t> is VLSI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/>
              </a:rPr>
              <a:t>Optimized for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</a:rPr>
              <a:t>Power Budget is 6 to 8 W for bursts of 10-20 seconds, dropping to tens of </a:t>
            </a:r>
            <a:r>
              <a:rPr lang="en-US" sz="2000" dirty="0" err="1" smtClean="0">
                <a:latin typeface="Arial"/>
              </a:rPr>
              <a:t>milliwatts</a:t>
            </a:r>
            <a:r>
              <a:rPr lang="en-US" sz="2000" dirty="0" smtClean="0">
                <a:latin typeface="Arial"/>
              </a:rPr>
              <a:t> when not in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</a:rPr>
              <a:t>8-bit DRAM access equivalent energy as 12,500 8-bit integer operations or 7 to 100 8-bit SRAM accesses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</a:rPr>
              <a:t>IEEE-754 floating-point operations require 22X to 150X of the cost of 8-bit integer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/>
              </a:rPr>
              <a:t>Optimized for 2D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</a:rPr>
              <a:t>2D SIMD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</a:rPr>
              <a:t>On-chip </a:t>
            </a:r>
            <a:r>
              <a:rPr lang="en-US" sz="2000" dirty="0">
                <a:latin typeface="Arial"/>
              </a:rPr>
              <a:t>SRAM </a:t>
            </a:r>
            <a:r>
              <a:rPr lang="en-US" sz="2000" dirty="0" smtClean="0">
                <a:latin typeface="Arial"/>
              </a:rPr>
              <a:t>structured using a square geometry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5400000">
            <a:off x="7990639" y="784029"/>
            <a:ext cx="193739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Pixel Visual Core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 noChangeArrowheads="1"/>
          </p:cNvSpPr>
          <p:nvPr/>
        </p:nvSpPr>
        <p:spPr bwMode="auto">
          <a:xfrm>
            <a:off x="406400" y="365125"/>
            <a:ext cx="36513" cy="36513"/>
          </a:xfrm>
          <a:custGeom>
            <a:avLst/>
            <a:gdLst>
              <a:gd name="T0" fmla="*/ 0 w 102"/>
              <a:gd name="T1" fmla="*/ 0 h 102"/>
              <a:gd name="T2" fmla="*/ 2147483647 w 102"/>
              <a:gd name="T3" fmla="*/ 0 h 102"/>
              <a:gd name="T4" fmla="*/ 2147483647 w 102"/>
              <a:gd name="T5" fmla="*/ 2147483647 h 102"/>
              <a:gd name="T6" fmla="*/ 0 w 102"/>
              <a:gd name="T7" fmla="*/ 2147483647 h 102"/>
              <a:gd name="T8" fmla="*/ 0 w 102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102">
                <a:moveTo>
                  <a:pt x="0" y="0"/>
                </a:moveTo>
                <a:lnTo>
                  <a:pt x="101" y="0"/>
                </a:lnTo>
                <a:lnTo>
                  <a:pt x="101" y="101"/>
                </a:lnTo>
                <a:lnTo>
                  <a:pt x="0" y="10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457200" y="5943600"/>
            <a:ext cx="8229600" cy="61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Figure 7.38 Floor plan of the 8-core Pixel Visual Core chip. </a:t>
            </a:r>
            <a:r>
              <a:rPr lang="en-US" sz="1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A53 is an ARMv7 core. LPDDR4 is a DRAM controller. PCIE and MIPI are I/O buses.</a:t>
            </a:r>
          </a:p>
        </p:txBody>
      </p:sp>
      <p:pic>
        <p:nvPicPr>
          <p:cNvPr id="41988" name="Picture 2" descr="Y:\WOMAT\Production\Artfinal\0000000038\MKCAD\978-0-12-811905-1\0003165546\XMLLowres\f07-38-9780128119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409337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6" y="0"/>
            <a:ext cx="9069387" cy="765175"/>
          </a:xfrm>
        </p:spPr>
        <p:txBody>
          <a:bodyPr/>
          <a:lstStyle/>
          <a:p>
            <a:r>
              <a:rPr lang="en-US" dirty="0" smtClean="0"/>
              <a:t>Pixel Core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368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 noChangeArrowheads="1"/>
          </p:cNvSpPr>
          <p:nvPr/>
        </p:nvSpPr>
        <p:spPr bwMode="auto">
          <a:xfrm>
            <a:off x="406400" y="365125"/>
            <a:ext cx="36513" cy="36513"/>
          </a:xfrm>
          <a:custGeom>
            <a:avLst/>
            <a:gdLst>
              <a:gd name="T0" fmla="*/ 0 w 102"/>
              <a:gd name="T1" fmla="*/ 0 h 102"/>
              <a:gd name="T2" fmla="*/ 2147483647 w 102"/>
              <a:gd name="T3" fmla="*/ 0 h 102"/>
              <a:gd name="T4" fmla="*/ 2147483647 w 102"/>
              <a:gd name="T5" fmla="*/ 2147483647 h 102"/>
              <a:gd name="T6" fmla="*/ 0 w 102"/>
              <a:gd name="T7" fmla="*/ 2147483647 h 102"/>
              <a:gd name="T8" fmla="*/ 0 w 102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102">
                <a:moveTo>
                  <a:pt x="0" y="0"/>
                </a:moveTo>
                <a:lnTo>
                  <a:pt x="101" y="0"/>
                </a:lnTo>
                <a:lnTo>
                  <a:pt x="101" y="101"/>
                </a:lnTo>
                <a:lnTo>
                  <a:pt x="0" y="10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533400" y="3810000"/>
            <a:ext cx="7543800" cy="89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8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Figure 7.35 VLIW format of the 119-bit </a:t>
            </a:r>
            <a:r>
              <a:rPr lang="en-US" sz="28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pISA</a:t>
            </a:r>
            <a:r>
              <a:rPr lang="en-US" sz="28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instruction.</a:t>
            </a:r>
          </a:p>
        </p:txBody>
      </p:sp>
      <p:pic>
        <p:nvPicPr>
          <p:cNvPr id="38916" name="Picture 2" descr="Y:\WOMAT\Production\Artfinal\0000000038\MKCAD\978-0-12-811905-1\0003165546\XMLLowres\f07-35-9780128119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84391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Core VLIW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355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7" y="685800"/>
            <a:ext cx="8922399" cy="6019800"/>
          </a:xfrm>
          <a:prstGeom prst="rect">
            <a:avLst/>
          </a:prstGeom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Pixel Visual Core</a:t>
            </a:r>
            <a:endParaRPr lang="en-AU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5400000">
            <a:off x="7990639" y="784029"/>
            <a:ext cx="193739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Pixel Visual Core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6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Pixel Visual Core</a:t>
            </a:r>
            <a:endParaRPr lang="en-AU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sz="1800" kern="0" smtClean="0">
              <a:latin typeface="Arial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5400000">
            <a:off x="7990639" y="784029"/>
            <a:ext cx="193739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Pixel Visual Core</a:t>
            </a:r>
            <a:endParaRPr lang="en-US" sz="1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62000"/>
            <a:ext cx="5943600" cy="56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4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Pixel Visual Core</a:t>
            </a:r>
            <a:endParaRPr lang="en-AU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sz="1800" kern="0" smtClean="0">
              <a:latin typeface="Arial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5400000">
            <a:off x="7990639" y="784029"/>
            <a:ext cx="193739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Pixel Visual Core</a:t>
            </a:r>
            <a:endParaRPr lang="en-US" sz="1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147887"/>
            <a:ext cx="84010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1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406400" y="365125"/>
            <a:ext cx="36513" cy="36513"/>
          </a:xfrm>
          <a:custGeom>
            <a:avLst/>
            <a:gdLst>
              <a:gd name="T0" fmla="*/ 0 w 102"/>
              <a:gd name="T1" fmla="*/ 0 h 102"/>
              <a:gd name="T2" fmla="*/ 2147483647 w 102"/>
              <a:gd name="T3" fmla="*/ 0 h 102"/>
              <a:gd name="T4" fmla="*/ 2147483647 w 102"/>
              <a:gd name="T5" fmla="*/ 2147483647 h 102"/>
              <a:gd name="T6" fmla="*/ 0 w 102"/>
              <a:gd name="T7" fmla="*/ 2147483647 h 102"/>
              <a:gd name="T8" fmla="*/ 0 w 102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102">
                <a:moveTo>
                  <a:pt x="0" y="0"/>
                </a:moveTo>
                <a:lnTo>
                  <a:pt x="101" y="0"/>
                </a:lnTo>
                <a:lnTo>
                  <a:pt x="101" y="101"/>
                </a:lnTo>
                <a:lnTo>
                  <a:pt x="0" y="10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457200" y="5867400"/>
            <a:ext cx="83200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2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Figure 7.1 Time before new Intel semiconductor process technology measured in nm. </a:t>
            </a:r>
            <a:r>
              <a:rPr lang="en-US" sz="12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The </a:t>
            </a:r>
            <a:r>
              <a:rPr lang="en-US" sz="1200" i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y</a:t>
            </a:r>
            <a:r>
              <a:rPr lang="en-US" sz="12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-axis is log scale. Note that the time stretched previously from about 24 months per new process step to about 30 months since 2010.</a:t>
            </a:r>
          </a:p>
        </p:txBody>
      </p:sp>
      <p:pic>
        <p:nvPicPr>
          <p:cNvPr id="4100" name="Picture 5" descr="Z:\Production\Artfinal\0000000038\MKCAD\978-0-12-811905-1\0003165546\XMLLowres\f07-01-9780128119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167127" cy="43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9069387" cy="1260475"/>
          </a:xfrm>
        </p:spPr>
        <p:txBody>
          <a:bodyPr/>
          <a:lstStyle/>
          <a:p>
            <a:r>
              <a:rPr lang="en-US" dirty="0" smtClean="0"/>
              <a:t>Moore’s Law Scaling Slowing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02688" y="1295400"/>
            <a:ext cx="838200" cy="4362510"/>
            <a:chOff x="8305800" y="1371600"/>
            <a:chExt cx="838200" cy="4362510"/>
          </a:xfrm>
        </p:grpSpPr>
        <p:sp>
          <p:nvSpPr>
            <p:cNvPr id="4" name="TextBox 3"/>
            <p:cNvSpPr txBox="1"/>
            <p:nvPr/>
          </p:nvSpPr>
          <p:spPr>
            <a:xfrm>
              <a:off x="8305800" y="4724400"/>
              <a:ext cx="698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10?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8915400" y="1371600"/>
              <a:ext cx="0" cy="396240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8388765" y="5334000"/>
              <a:ext cx="755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2018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8471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Visual Core and the Guidelines</a:t>
            </a:r>
            <a:endParaRPr lang="en-AU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Microsoft Capapult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sz="1800" kern="0" smtClean="0">
              <a:latin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990600"/>
            <a:ext cx="774914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/>
              </a:rPr>
              <a:t>Use dedicated memories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/>
              </a:rPr>
              <a:t>128 + 64 </a:t>
            </a:r>
            <a:r>
              <a:rPr lang="en-US" sz="1800" dirty="0" err="1" smtClean="0">
                <a:latin typeface="Arial"/>
              </a:rPr>
              <a:t>MiB</a:t>
            </a:r>
            <a:r>
              <a:rPr lang="en-US" sz="1800" dirty="0" smtClean="0">
                <a:latin typeface="Arial"/>
              </a:rPr>
              <a:t> dedicated memory per core</a:t>
            </a:r>
            <a:endParaRPr lang="en-US" sz="1800" dirty="0">
              <a:latin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/>
              </a:rPr>
              <a:t>Invest resources in arithmetic units and dedicated memories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</a:rPr>
              <a:t>16x16 2D array of processing elements per core and 2D shifting network per core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/>
              </a:rPr>
              <a:t>Use </a:t>
            </a:r>
            <a:r>
              <a:rPr lang="en-US" sz="2400" dirty="0">
                <a:latin typeface="Arial"/>
              </a:rPr>
              <a:t>the easiest form of parallelism that matches the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</a:rPr>
              <a:t>2D SIMD and VLIW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/>
              </a:rPr>
              <a:t>Reduce </a:t>
            </a:r>
            <a:r>
              <a:rPr lang="en-US" sz="2400" dirty="0">
                <a:latin typeface="Arial"/>
              </a:rPr>
              <a:t>the data size and type needed for the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/>
              </a:rPr>
              <a:t>Uses mixture of 8-bit and 16-bit integers</a:t>
            </a:r>
            <a:endParaRPr lang="en-US" sz="1800" dirty="0">
              <a:latin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/>
              </a:rPr>
              <a:t>Use a domain-specific programming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/>
              </a:rPr>
              <a:t>Halide for image processing and </a:t>
            </a:r>
            <a:r>
              <a:rPr lang="en-US" sz="1800" dirty="0" err="1" smtClean="0">
                <a:latin typeface="Arial"/>
              </a:rPr>
              <a:t>TensorFlow</a:t>
            </a:r>
            <a:r>
              <a:rPr lang="en-US" sz="1800" dirty="0" smtClean="0">
                <a:latin typeface="Arial"/>
              </a:rPr>
              <a:t> for CNNs</a:t>
            </a:r>
            <a:endParaRPr lang="en-US" sz="1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19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Architecture in 2018</a:t>
            </a:r>
            <a:endParaRPr lang="en-US" dirty="0"/>
          </a:p>
        </p:txBody>
      </p:sp>
      <p:sp>
        <p:nvSpPr>
          <p:cNvPr id="1819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Explosion of interest in custom architectures due to end of transistor scaling</a:t>
            </a:r>
          </a:p>
          <a:p>
            <a:pPr lvl="1"/>
            <a:r>
              <a:rPr lang="en-US" dirty="0" smtClean="0"/>
              <a:t>Full employment for computer architects!</a:t>
            </a:r>
          </a:p>
          <a:p>
            <a:r>
              <a:rPr lang="en-US" dirty="0" smtClean="0"/>
              <a:t>But need to learn about application domains</a:t>
            </a:r>
          </a:p>
          <a:p>
            <a:pPr lvl="1"/>
            <a:r>
              <a:rPr lang="en-US" dirty="0" smtClean="0"/>
              <a:t>Cannot just work with precompiled binaries anymore!</a:t>
            </a:r>
          </a:p>
          <a:p>
            <a:endParaRPr lang="en-US" dirty="0" smtClean="0"/>
          </a:p>
          <a:p>
            <a:r>
              <a:rPr lang="en-US" dirty="0" smtClean="0"/>
              <a:t>Get involved in research projects, </a:t>
            </a:r>
          </a:p>
          <a:p>
            <a:pPr lvl="1"/>
            <a:r>
              <a:rPr lang="en-US" dirty="0" smtClean="0"/>
              <a:t>ADEPT </a:t>
            </a:r>
            <a:r>
              <a:rPr lang="mr-IN" dirty="0" smtClean="0"/>
              <a:t>–</a:t>
            </a:r>
            <a:r>
              <a:rPr lang="en-US" dirty="0" smtClean="0"/>
              <a:t> microprocessor architecture and chip design</a:t>
            </a:r>
          </a:p>
          <a:p>
            <a:pPr lvl="1"/>
            <a:r>
              <a:rPr lang="en-US" dirty="0" smtClean="0"/>
              <a:t>RISE </a:t>
            </a:r>
            <a:r>
              <a:rPr lang="mr-IN" dirty="0" smtClean="0"/>
              <a:t>–</a:t>
            </a:r>
            <a:r>
              <a:rPr lang="en-US" dirty="0" smtClean="0"/>
              <a:t> machine learning, datacenter software, and security</a:t>
            </a:r>
          </a:p>
          <a:p>
            <a:r>
              <a:rPr lang="en-US" dirty="0" smtClean="0"/>
              <a:t>Undergrad research experience is the most important part of application to top grad schools!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E603-B379-A743-957C-5BCB3821DE5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 of CS152/CS252</a:t>
            </a:r>
            <a:endParaRPr lang="en-US" dirty="0"/>
          </a:p>
        </p:txBody>
      </p:sp>
      <p:sp>
        <p:nvSpPr>
          <p:cNvPr id="1833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taking part in first offering of redesigned course structure!</a:t>
            </a:r>
          </a:p>
          <a:p>
            <a:r>
              <a:rPr lang="en-US" dirty="0" smtClean="0"/>
              <a:t>Welcome feedback on course </a:t>
            </a:r>
            <a:r>
              <a:rPr lang="en-US" dirty="0" err="1" smtClean="0"/>
              <a:t>eval</a:t>
            </a:r>
            <a:r>
              <a:rPr lang="en-US" dirty="0" smtClean="0"/>
              <a:t>, or via email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26D7-CCB9-3A4E-A0A9-3103D299CAB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7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</a:t>
            </a:r>
            <a:r>
              <a:rPr lang="en-US" dirty="0" err="1" smtClean="0"/>
              <a:t>Dennard</a:t>
            </a:r>
            <a:r>
              <a:rPr lang="en-US" dirty="0" smtClean="0"/>
              <a:t> (Voltage)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F0BED-CD6F-8744-B513-B00FB01E86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113" b="1640"/>
          <a:stretch/>
        </p:blipFill>
        <p:spPr>
          <a:xfrm>
            <a:off x="64528" y="1143000"/>
            <a:ext cx="8927072" cy="566231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18171" y="2017167"/>
            <a:ext cx="2791383" cy="2760723"/>
            <a:chOff x="1439927" y="1964917"/>
            <a:chExt cx="2791383" cy="2760723"/>
          </a:xfrm>
        </p:grpSpPr>
        <p:pic>
          <p:nvPicPr>
            <p:cNvPr id="14" name="Picture 13" descr="1974_3_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927" y="2536094"/>
              <a:ext cx="1393356" cy="19074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07310" y="3562714"/>
              <a:ext cx="15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800" b="1" dirty="0" err="1" smtClea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Dennard</a:t>
              </a:r>
              <a:r>
                <a:rPr lang="en-US" sz="2800" b="1" dirty="0" smtClea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 Scaling</a:t>
              </a:r>
            </a:p>
          </p:txBody>
        </p:sp>
        <p:sp>
          <p:nvSpPr>
            <p:cNvPr id="18" name="Left Brace 17"/>
            <p:cNvSpPr/>
            <p:nvPr/>
          </p:nvSpPr>
          <p:spPr bwMode="auto">
            <a:xfrm rot="19295159">
              <a:off x="3406700" y="1964917"/>
              <a:ext cx="586986" cy="2760723"/>
            </a:xfrm>
            <a:prstGeom prst="leftBrace">
              <a:avLst>
                <a:gd name="adj1" fmla="val 28570"/>
                <a:gd name="adj2" fmla="val 4958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69324" y="4343400"/>
            <a:ext cx="4017476" cy="792290"/>
            <a:chOff x="4615636" y="4202307"/>
            <a:chExt cx="3994964" cy="792290"/>
          </a:xfrm>
        </p:grpSpPr>
        <p:sp>
          <p:nvSpPr>
            <p:cNvPr id="19" name="Left Brace 18"/>
            <p:cNvSpPr/>
            <p:nvPr/>
          </p:nvSpPr>
          <p:spPr bwMode="auto">
            <a:xfrm rot="16200000" flipV="1">
              <a:off x="6716907" y="2895600"/>
              <a:ext cx="586986" cy="3200400"/>
            </a:xfrm>
            <a:prstGeom prst="leftBrace">
              <a:avLst>
                <a:gd name="adj1" fmla="val 28570"/>
                <a:gd name="adj2" fmla="val 4958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15636" y="4471377"/>
              <a:ext cx="381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800" b="1" dirty="0" smtClea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Post-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Dennard</a:t>
              </a:r>
              <a:r>
                <a:rPr lang="en-US" sz="2800" b="1" dirty="0" smtClea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 Scaling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0" y="797844"/>
            <a:ext cx="4572001" cy="3316956"/>
            <a:chOff x="4919240" y="895546"/>
            <a:chExt cx="4060386" cy="292978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9240" y="993235"/>
              <a:ext cx="4060386" cy="28321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910979" y="895546"/>
              <a:ext cx="2981892" cy="373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smtClean="0">
                  <a:solidFill>
                    <a:srgbClr val="FFFFFF"/>
                  </a:solidFill>
                  <a:latin typeface="Calibri"/>
                  <a:ea typeface="ＭＳ Ｐゴシック"/>
                  <a:cs typeface="Calibri"/>
                </a:rPr>
                <a:t>Moore, ISSCC Keynote, 2003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0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292975" cy="736600"/>
          </a:xfrm>
        </p:spPr>
        <p:txBody>
          <a:bodyPr/>
          <a:lstStyle/>
          <a:p>
            <a:r>
              <a:rPr lang="en-US" dirty="0" smtClean="0"/>
              <a:t>Single-Thread Processor Performance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57F-8FEE-6846-9145-1DD1B72AB02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pec-perf-tre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1"/>
            <a:ext cx="8475134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6708349" y="3398081"/>
            <a:ext cx="4113760" cy="461657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[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Hennessy &amp; Patterson</a:t>
            </a:r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2017 ]</a:t>
            </a:r>
            <a:endParaRPr lang="en-US" sz="2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54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Domain-Specific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early 2000s, microprocessors moved to </a:t>
            </a:r>
            <a:r>
              <a:rPr lang="en-US" dirty="0" err="1" smtClean="0"/>
              <a:t>manycore</a:t>
            </a:r>
            <a:r>
              <a:rPr lang="en-US" dirty="0" smtClean="0"/>
              <a:t> architecture (multiple </a:t>
            </a:r>
            <a:r>
              <a:rPr lang="en-US" dirty="0"/>
              <a:t>general-purpose </a:t>
            </a:r>
            <a:r>
              <a:rPr lang="en-US" dirty="0" smtClean="0"/>
              <a:t>cores per die) to improve energy efficiency for parallel workloads.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Now, great interest in more specialized architectures to further improve energy efficiency on certain workloads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Four examples: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Google  TPU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Microsoft Catapult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Intel Crest (now </a:t>
            </a:r>
            <a:r>
              <a:rPr lang="en-US" dirty="0" err="1" smtClean="0"/>
              <a:t>Nervana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Google Pixel Visual Core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4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Guidelines for DSAs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Use dedicated memories to minimize data movement</a:t>
            </a:r>
          </a:p>
          <a:p>
            <a:pPr>
              <a:lnSpc>
                <a:spcPct val="90000"/>
              </a:lnSpc>
            </a:pPr>
            <a:r>
              <a:rPr lang="en-US" smtClean="0"/>
              <a:t>Invest resources into more arithmetic units or bigger memories</a:t>
            </a:r>
          </a:p>
          <a:p>
            <a:pPr>
              <a:lnSpc>
                <a:spcPct val="90000"/>
              </a:lnSpc>
            </a:pPr>
            <a:r>
              <a:rPr lang="en-US" smtClean="0"/>
              <a:t>Use the easiest form of parallelism that matches the domain</a:t>
            </a:r>
          </a:p>
          <a:p>
            <a:pPr>
              <a:lnSpc>
                <a:spcPct val="90000"/>
              </a:lnSpc>
            </a:pPr>
            <a:r>
              <a:rPr lang="en-US" smtClean="0"/>
              <a:t>Reduce data size and type to the simplest needed for the domain</a:t>
            </a:r>
          </a:p>
          <a:p>
            <a:pPr>
              <a:lnSpc>
                <a:spcPct val="90000"/>
              </a:lnSpc>
            </a:pPr>
            <a:r>
              <a:rPr lang="en-US" smtClean="0"/>
              <a:t>Use a domain-specific programming language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71663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29567" y="946413"/>
            <a:ext cx="226215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Guidelines for DSAs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7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Guidelines for DSAs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6" y="2057400"/>
            <a:ext cx="9037476" cy="318437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829567" y="946413"/>
            <a:ext cx="226215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0066FF"/>
                </a:solidFill>
              </a:rPr>
              <a:t>Guidelines for DSAs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7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 cmpd="sng">
          <a:solidFill>
            <a:schemeClr val="tx1"/>
          </a:solidFill>
        </a:ln>
      </a:spPr>
      <a:bodyPr vert="horz" wrap="square" lIns="91440" tIns="45720" rIns="91440" bIns="0" numCol="1" rtlCol="0" anchor="ctr" anchorCtr="0" compatLnSpc="1">
        <a:prstTxWarp prst="textNoShape">
          <a:avLst/>
        </a:prstTxWarp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5428</TotalTime>
  <Pages>12</Pages>
  <Words>2896</Words>
  <Application>Microsoft Macintosh PowerPoint</Application>
  <PresentationFormat>Letter Paper (8.5x11 in)</PresentationFormat>
  <Paragraphs>452</Paragraphs>
  <Slides>42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1_CS252-template</vt:lpstr>
      <vt:lpstr>2_CS252-template</vt:lpstr>
      <vt:lpstr>2_cod4e</vt:lpstr>
      <vt:lpstr>Office Theme</vt:lpstr>
      <vt:lpstr>CS 152 Computer Architecture and Engineering CS252 Graduate Computer Architecture   Lecture 23  Domain-Specific Architectures</vt:lpstr>
      <vt:lpstr>Last Time in Lecture 22</vt:lpstr>
      <vt:lpstr>Moore’s Law</vt:lpstr>
      <vt:lpstr>Moore’s Law Scaling Slowing</vt:lpstr>
      <vt:lpstr>End of Dennard (Voltage) Scaling</vt:lpstr>
      <vt:lpstr>Single-Thread Processor Performance</vt:lpstr>
      <vt:lpstr>Domain-Specific Architectures</vt:lpstr>
      <vt:lpstr>Guidelines for DSAs</vt:lpstr>
      <vt:lpstr>Guidelines for DSAs</vt:lpstr>
      <vt:lpstr>Example:  Deep Neural Networks</vt:lpstr>
      <vt:lpstr>Example:  Deep Neural Networks</vt:lpstr>
      <vt:lpstr>Multi-Layer Perceptrons</vt:lpstr>
      <vt:lpstr>Convolutional Neural Network</vt:lpstr>
      <vt:lpstr>Convolutional Neural Network</vt:lpstr>
      <vt:lpstr>Recurrent Neural Network</vt:lpstr>
      <vt:lpstr>Recurrent Neural Network</vt:lpstr>
      <vt:lpstr>Convolutional Neural Network</vt:lpstr>
      <vt:lpstr>Tensor Processing Unit</vt:lpstr>
      <vt:lpstr>Tensor Processing Unit</vt:lpstr>
      <vt:lpstr>TPU ISA</vt:lpstr>
      <vt:lpstr>TPU Implementation</vt:lpstr>
      <vt:lpstr>TPU Operation</vt:lpstr>
      <vt:lpstr>The TPU and the Guidelines</vt:lpstr>
      <vt:lpstr>Microsoft Catapult</vt:lpstr>
      <vt:lpstr>Microsoft Catapult:  CNN</vt:lpstr>
      <vt:lpstr>Microsoft Catapult: CNN</vt:lpstr>
      <vt:lpstr>Microsoft Catapult: Search Ranking</vt:lpstr>
      <vt:lpstr>Microsoft Catapult: Search Ranking</vt:lpstr>
      <vt:lpstr>Catapult and the Guidelines</vt:lpstr>
      <vt:lpstr>CS152 Administrivia</vt:lpstr>
      <vt:lpstr>CS252 Administrivia</vt:lpstr>
      <vt:lpstr>Intel Crest (now “Nervana”)</vt:lpstr>
      <vt:lpstr>Google Pixel Visual Core</vt:lpstr>
      <vt:lpstr>Pixel Visual Core</vt:lpstr>
      <vt:lpstr>Pixel Core Layout</vt:lpstr>
      <vt:lpstr>Pixel Core VLIW Format</vt:lpstr>
      <vt:lpstr>Pixel Visual Core</vt:lpstr>
      <vt:lpstr>Pixel Visual Core</vt:lpstr>
      <vt:lpstr>Pixel Visual Core</vt:lpstr>
      <vt:lpstr>Visual Core and the Guidelines</vt:lpstr>
      <vt:lpstr>Computer Architecture in 2018</vt:lpstr>
      <vt:lpstr>End of CS152/CS252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1146</cp:revision>
  <cp:lastPrinted>2013-01-24T23:37:40Z</cp:lastPrinted>
  <dcterms:created xsi:type="dcterms:W3CDTF">2012-01-24T20:37:12Z</dcterms:created>
  <dcterms:modified xsi:type="dcterms:W3CDTF">2018-04-23T20:18:57Z</dcterms:modified>
  <cp:category/>
</cp:coreProperties>
</file>