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Default Extension="gif" ContentType="image/gif"/>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39.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33.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37.xml" ContentType="application/vnd.openxmlformats-officedocument.presentationml.notesSlide+xml"/>
  <Override PartName="/ppt/notesSlides/notesSlide32.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35.xml" ContentType="application/vnd.openxmlformats-officedocument.presentationml.notesSlide+xml"/>
  <Override PartName="/ppt/notesSlides/notesSlide31.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41.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42.xml" ContentType="application/vnd.openxmlformats-officedocument.presentationml.notesSlide+xml"/>
  <Override PartName="/ppt/notesSlides/notesSlide38.xml" ContentType="application/vnd.openxmlformats-officedocument.presentationml.notesSlide+xml"/>
  <Override PartName="/ppt/notesSlides/notesSlide28.xml" ContentType="application/vnd.openxmlformats-officedocument.presentationml.notesSlide+xml"/>
  <Override PartName="/ppt/notesSlides/notesSlide40.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44.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34.xml" ContentType="application/vnd.openxmlformats-officedocument.presentationml.notesSlide+xml"/>
  <Override PartName="/ppt/notesSlides/notesSlide21.xml" ContentType="application/vnd.openxmlformats-officedocument.presentationml.notesSlide+xml"/>
  <Override PartName="/ppt/notesSlides/notesSlide36.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37.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3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42.xml" ContentType="application/vnd.openxmlformats-officedocument.presentationml.slide+xml"/>
  <Override PartName="/ppt/slides/slide31.xml" ContentType="application/vnd.openxmlformats-officedocument.presentationml.slide+xml"/>
  <Override PartName="/ppt/slides/slide43.xml" ContentType="application/vnd.openxmlformats-officedocument.presentationml.slide+xml"/>
  <Override PartName="/ppt/slides/slide40.xml" ContentType="application/vnd.openxmlformats-officedocument.presentationml.slide+xml"/>
  <Override PartName="/ppt/slides/slide32.xml" ContentType="application/vnd.openxmlformats-officedocument.presentationml.slide+xml"/>
  <Override PartName="/ppt/slides/slide1.xml" ContentType="application/vnd.openxmlformats-officedocument.presentationml.slide+xml"/>
  <Override PartName="/ppt/slides/slide44.xml" ContentType="application/vnd.openxmlformats-officedocument.presentationml.slide+xml"/>
  <Override PartName="/ppt/slides/slide38.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3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41.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34.xml" Type="http://schemas.openxmlformats.org/officeDocument/2006/relationships/slide" Id="rId39"/><Relationship Target="slides/slide33.xml" Type="http://schemas.openxmlformats.org/officeDocument/2006/relationships/slide" Id="rId38"/><Relationship Target="slides/slide32.xml" Type="http://schemas.openxmlformats.org/officeDocument/2006/relationships/slide" Id="rId37"/><Relationship Target="slides/slide31.xml" Type="http://schemas.openxmlformats.org/officeDocument/2006/relationships/slide" Id="rId36"/><Relationship Target="slides/slide25.xml" Type="http://schemas.openxmlformats.org/officeDocument/2006/relationships/slide" Id="rId30"/><Relationship Target="slides/slide26.xml" Type="http://schemas.openxmlformats.org/officeDocument/2006/relationships/slide" Id="rId31"/><Relationship Target="slides/slide29.xml" Type="http://schemas.openxmlformats.org/officeDocument/2006/relationships/slide" Id="rId34"/><Relationship Target="slides/slide30.xml" Type="http://schemas.openxmlformats.org/officeDocument/2006/relationships/slide" Id="rId35"/><Relationship Target="slides/slide27.xml" Type="http://schemas.openxmlformats.org/officeDocument/2006/relationships/slide" Id="rId32"/><Relationship Target="slides/slide28.xml" Type="http://schemas.openxmlformats.org/officeDocument/2006/relationships/slide" Id="rId33"/><Relationship Target="slides/slide43.xml" Type="http://schemas.openxmlformats.org/officeDocument/2006/relationships/slide" Id="rId48"/><Relationship Target="slides/slide42.xml" Type="http://schemas.openxmlformats.org/officeDocument/2006/relationships/slide" Id="rId47"/><Relationship Target="slides/slide44.xml" Type="http://schemas.openxmlformats.org/officeDocument/2006/relationships/slide" Id="rId49"/><Relationship Target="presProps.xml" Type="http://schemas.openxmlformats.org/officeDocument/2006/relationships/presProps" Id="rId2"/><Relationship Target="theme/theme2.xml" Type="http://schemas.openxmlformats.org/officeDocument/2006/relationships/theme" Id="rId1"/><Relationship Target="slides/slide35.xml" Type="http://schemas.openxmlformats.org/officeDocument/2006/relationships/slide" Id="rId40"/><Relationship Target="slideMasters/slideMaster1.xml" Type="http://schemas.openxmlformats.org/officeDocument/2006/relationships/slideMaster" Id="rId4"/><Relationship Target="slides/slide36.xml" Type="http://schemas.openxmlformats.org/officeDocument/2006/relationships/slide" Id="rId41"/><Relationship Target="tableStyles.xml" Type="http://schemas.openxmlformats.org/officeDocument/2006/relationships/tableStyles" Id="rId3"/><Relationship Target="slides/slide37.xml" Type="http://schemas.openxmlformats.org/officeDocument/2006/relationships/slide" Id="rId42"/><Relationship Target="slides/slide38.xml" Type="http://schemas.openxmlformats.org/officeDocument/2006/relationships/slide" Id="rId43"/><Relationship Target="slides/slide39.xml" Type="http://schemas.openxmlformats.org/officeDocument/2006/relationships/slide" Id="rId44"/><Relationship Target="slides/slide40.xml" Type="http://schemas.openxmlformats.org/officeDocument/2006/relationships/slide" Id="rId45"/><Relationship Target="slides/slide41.xml" Type="http://schemas.openxmlformats.org/officeDocument/2006/relationships/slide" Id="rId46"/><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7.xml" Type="http://schemas.openxmlformats.org/officeDocument/2006/relationships/slide" Id="rId12"/><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4.xml" Type="http://schemas.openxmlformats.org/officeDocument/2006/relationships/slide" Id="rId2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slides/slide16.xml" Type="http://schemas.openxmlformats.org/officeDocument/2006/relationships/slide" Id="rId21"/><Relationship Target="slides/slide17.xml" Type="http://schemas.openxmlformats.org/officeDocument/2006/relationships/slide" Id="rId22"/><Relationship Target="slides/slide18.xml" Type="http://schemas.openxmlformats.org/officeDocument/2006/relationships/slide" Id="rId23"/><Relationship Target="slides/slide19.xml" Type="http://schemas.openxmlformats.org/officeDocument/2006/relationships/slide" Id="rId24"/><Relationship Target="slides/slide15.xml" Type="http://schemas.openxmlformats.org/officeDocument/2006/relationships/slide" Id="rId20"/></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 name="Shape 28"/>
        <p:cNvGrpSpPr/>
        <p:nvPr/>
      </p:nvGrpSpPr>
      <p:grpSpPr>
        <a:xfrm>
          <a:off y="0" x="0"/>
          <a:ext cy="0" cx="0"/>
          <a:chOff y="0" x="0"/>
          <a:chExt cy="0" cx="0"/>
        </a:xfrm>
      </p:grpSpPr>
      <p:sp>
        <p:nvSpPr>
          <p:cNvPr id="29" name="Shape 2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0" name="Shape 3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6" name="Shape 96"/>
        <p:cNvGrpSpPr/>
        <p:nvPr/>
      </p:nvGrpSpPr>
      <p:grpSpPr>
        <a:xfrm>
          <a:off y="0" x="0"/>
          <a:ext cy="0" cx="0"/>
          <a:chOff y="0" x="0"/>
          <a:chExt cy="0" cx="0"/>
        </a:xfrm>
      </p:grpSpPr>
      <p:sp>
        <p:nvSpPr>
          <p:cNvPr id="97" name="Shape 9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8" name="Shape 9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3" name="Shape 103"/>
        <p:cNvGrpSpPr/>
        <p:nvPr/>
      </p:nvGrpSpPr>
      <p:grpSpPr>
        <a:xfrm>
          <a:off y="0" x="0"/>
          <a:ext cy="0" cx="0"/>
          <a:chOff y="0" x="0"/>
          <a:chExt cy="0" cx="0"/>
        </a:xfrm>
      </p:grpSpPr>
      <p:sp>
        <p:nvSpPr>
          <p:cNvPr id="104" name="Shape 10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05" name="Shape 10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1" name="Shape 111"/>
        <p:cNvGrpSpPr/>
        <p:nvPr/>
      </p:nvGrpSpPr>
      <p:grpSpPr>
        <a:xfrm>
          <a:off y="0" x="0"/>
          <a:ext cy="0" cx="0"/>
          <a:chOff y="0" x="0"/>
          <a:chExt cy="0" cx="0"/>
        </a:xfrm>
      </p:grpSpPr>
      <p:sp>
        <p:nvSpPr>
          <p:cNvPr id="112" name="Shape 11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13" name="Shape 11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9" name="Shape 119"/>
        <p:cNvGrpSpPr/>
        <p:nvPr/>
      </p:nvGrpSpPr>
      <p:grpSpPr>
        <a:xfrm>
          <a:off y="0" x="0"/>
          <a:ext cy="0" cx="0"/>
          <a:chOff y="0" x="0"/>
          <a:chExt cy="0" cx="0"/>
        </a:xfrm>
      </p:grpSpPr>
      <p:sp>
        <p:nvSpPr>
          <p:cNvPr id="120" name="Shape 12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21" name="Shape 12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6" name="Shape 126"/>
        <p:cNvGrpSpPr/>
        <p:nvPr/>
      </p:nvGrpSpPr>
      <p:grpSpPr>
        <a:xfrm>
          <a:off y="0" x="0"/>
          <a:ext cy="0" cx="0"/>
          <a:chOff y="0" x="0"/>
          <a:chExt cy="0" cx="0"/>
        </a:xfrm>
      </p:grpSpPr>
      <p:sp>
        <p:nvSpPr>
          <p:cNvPr id="127" name="Shape 12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28" name="Shape 12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2" name="Shape 132"/>
        <p:cNvGrpSpPr/>
        <p:nvPr/>
      </p:nvGrpSpPr>
      <p:grpSpPr>
        <a:xfrm>
          <a:off y="0" x="0"/>
          <a:ext cy="0" cx="0"/>
          <a:chOff y="0" x="0"/>
          <a:chExt cy="0" cx="0"/>
        </a:xfrm>
      </p:grpSpPr>
      <p:sp>
        <p:nvSpPr>
          <p:cNvPr id="133" name="Shape 13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34" name="Shape 13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8" name="Shape 138"/>
        <p:cNvGrpSpPr/>
        <p:nvPr/>
      </p:nvGrpSpPr>
      <p:grpSpPr>
        <a:xfrm>
          <a:off y="0" x="0"/>
          <a:ext cy="0" cx="0"/>
          <a:chOff y="0" x="0"/>
          <a:chExt cy="0" cx="0"/>
        </a:xfrm>
      </p:grpSpPr>
      <p:sp>
        <p:nvSpPr>
          <p:cNvPr id="139" name="Shape 13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40" name="Shape 14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4" name="Shape 144"/>
        <p:cNvGrpSpPr/>
        <p:nvPr/>
      </p:nvGrpSpPr>
      <p:grpSpPr>
        <a:xfrm>
          <a:off y="0" x="0"/>
          <a:ext cy="0" cx="0"/>
          <a:chOff y="0" x="0"/>
          <a:chExt cy="0" cx="0"/>
        </a:xfrm>
      </p:grpSpPr>
      <p:sp>
        <p:nvSpPr>
          <p:cNvPr id="145" name="Shape 14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46" name="Shape 14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0" name="Shape 150"/>
        <p:cNvGrpSpPr/>
        <p:nvPr/>
      </p:nvGrpSpPr>
      <p:grpSpPr>
        <a:xfrm>
          <a:off y="0" x="0"/>
          <a:ext cy="0" cx="0"/>
          <a:chOff y="0" x="0"/>
          <a:chExt cy="0" cx="0"/>
        </a:xfrm>
      </p:grpSpPr>
      <p:sp>
        <p:nvSpPr>
          <p:cNvPr id="151" name="Shape 15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52" name="Shape 15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6" name="Shape 156"/>
        <p:cNvGrpSpPr/>
        <p:nvPr/>
      </p:nvGrpSpPr>
      <p:grpSpPr>
        <a:xfrm>
          <a:off y="0" x="0"/>
          <a:ext cy="0" cx="0"/>
          <a:chOff y="0" x="0"/>
          <a:chExt cy="0" cx="0"/>
        </a:xfrm>
      </p:grpSpPr>
      <p:sp>
        <p:nvSpPr>
          <p:cNvPr id="157" name="Shape 15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58" name="Shape 15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 name="Shape 34"/>
        <p:cNvGrpSpPr/>
        <p:nvPr/>
      </p:nvGrpSpPr>
      <p:grpSpPr>
        <a:xfrm>
          <a:off y="0" x="0"/>
          <a:ext cy="0" cx="0"/>
          <a:chOff y="0" x="0"/>
          <a:chExt cy="0" cx="0"/>
        </a:xfrm>
      </p:grpSpPr>
      <p:sp>
        <p:nvSpPr>
          <p:cNvPr id="35" name="Shape 3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6" name="Shape 3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2" name="Shape 162"/>
        <p:cNvGrpSpPr/>
        <p:nvPr/>
      </p:nvGrpSpPr>
      <p:grpSpPr>
        <a:xfrm>
          <a:off y="0" x="0"/>
          <a:ext cy="0" cx="0"/>
          <a:chOff y="0" x="0"/>
          <a:chExt cy="0" cx="0"/>
        </a:xfrm>
      </p:grpSpPr>
      <p:sp>
        <p:nvSpPr>
          <p:cNvPr id="163" name="Shape 16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64" name="Shape 16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8" name="Shape 168"/>
        <p:cNvGrpSpPr/>
        <p:nvPr/>
      </p:nvGrpSpPr>
      <p:grpSpPr>
        <a:xfrm>
          <a:off y="0" x="0"/>
          <a:ext cy="0" cx="0"/>
          <a:chOff y="0" x="0"/>
          <a:chExt cy="0" cx="0"/>
        </a:xfrm>
      </p:grpSpPr>
      <p:sp>
        <p:nvSpPr>
          <p:cNvPr id="169" name="Shape 16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70" name="Shape 17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4" name="Shape 174"/>
        <p:cNvGrpSpPr/>
        <p:nvPr/>
      </p:nvGrpSpPr>
      <p:grpSpPr>
        <a:xfrm>
          <a:off y="0" x="0"/>
          <a:ext cy="0" cx="0"/>
          <a:chOff y="0" x="0"/>
          <a:chExt cy="0" cx="0"/>
        </a:xfrm>
      </p:grpSpPr>
      <p:sp>
        <p:nvSpPr>
          <p:cNvPr id="175" name="Shape 17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76" name="Shape 17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0" name="Shape 180"/>
        <p:cNvGrpSpPr/>
        <p:nvPr/>
      </p:nvGrpSpPr>
      <p:grpSpPr>
        <a:xfrm>
          <a:off y="0" x="0"/>
          <a:ext cy="0" cx="0"/>
          <a:chOff y="0" x="0"/>
          <a:chExt cy="0" cx="0"/>
        </a:xfrm>
      </p:grpSpPr>
      <p:sp>
        <p:nvSpPr>
          <p:cNvPr id="181" name="Shape 18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82" name="Shape 18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6" name="Shape 186"/>
        <p:cNvGrpSpPr/>
        <p:nvPr/>
      </p:nvGrpSpPr>
      <p:grpSpPr>
        <a:xfrm>
          <a:off y="0" x="0"/>
          <a:ext cy="0" cx="0"/>
          <a:chOff y="0" x="0"/>
          <a:chExt cy="0" cx="0"/>
        </a:xfrm>
      </p:grpSpPr>
      <p:sp>
        <p:nvSpPr>
          <p:cNvPr id="187" name="Shape 18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88" name="Shape 18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2" name="Shape 192"/>
        <p:cNvGrpSpPr/>
        <p:nvPr/>
      </p:nvGrpSpPr>
      <p:grpSpPr>
        <a:xfrm>
          <a:off y="0" x="0"/>
          <a:ext cy="0" cx="0"/>
          <a:chOff y="0" x="0"/>
          <a:chExt cy="0" cx="0"/>
        </a:xfrm>
      </p:grpSpPr>
      <p:sp>
        <p:nvSpPr>
          <p:cNvPr id="193" name="Shape 19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94" name="Shape 19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9" name="Shape 199"/>
        <p:cNvGrpSpPr/>
        <p:nvPr/>
      </p:nvGrpSpPr>
      <p:grpSpPr>
        <a:xfrm>
          <a:off y="0" x="0"/>
          <a:ext cy="0" cx="0"/>
          <a:chOff y="0" x="0"/>
          <a:chExt cy="0" cx="0"/>
        </a:xfrm>
      </p:grpSpPr>
      <p:sp>
        <p:nvSpPr>
          <p:cNvPr id="200" name="Shape 20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01" name="Shape 20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7" name="Shape 207"/>
        <p:cNvGrpSpPr/>
        <p:nvPr/>
      </p:nvGrpSpPr>
      <p:grpSpPr>
        <a:xfrm>
          <a:off y="0" x="0"/>
          <a:ext cy="0" cx="0"/>
          <a:chOff y="0" x="0"/>
          <a:chExt cy="0" cx="0"/>
        </a:xfrm>
      </p:grpSpPr>
      <p:sp>
        <p:nvSpPr>
          <p:cNvPr id="208" name="Shape 20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09" name="Shape 20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4" name="Shape 224"/>
        <p:cNvGrpSpPr/>
        <p:nvPr/>
      </p:nvGrpSpPr>
      <p:grpSpPr>
        <a:xfrm>
          <a:off y="0" x="0"/>
          <a:ext cy="0" cx="0"/>
          <a:chOff y="0" x="0"/>
          <a:chExt cy="0" cx="0"/>
        </a:xfrm>
      </p:grpSpPr>
      <p:sp>
        <p:nvSpPr>
          <p:cNvPr id="225" name="Shape 22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26" name="Shape 22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1" name="Shape 241"/>
        <p:cNvGrpSpPr/>
        <p:nvPr/>
      </p:nvGrpSpPr>
      <p:grpSpPr>
        <a:xfrm>
          <a:off y="0" x="0"/>
          <a:ext cy="0" cx="0"/>
          <a:chOff y="0" x="0"/>
          <a:chExt cy="0" cx="0"/>
        </a:xfrm>
      </p:grpSpPr>
      <p:sp>
        <p:nvSpPr>
          <p:cNvPr id="242" name="Shape 24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43" name="Shape 24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1" name="Shape 41"/>
        <p:cNvGrpSpPr/>
        <p:nvPr/>
      </p:nvGrpSpPr>
      <p:grpSpPr>
        <a:xfrm>
          <a:off y="0" x="0"/>
          <a:ext cy="0" cx="0"/>
          <a:chOff y="0" x="0"/>
          <a:chExt cy="0" cx="0"/>
        </a:xfrm>
      </p:grpSpPr>
      <p:sp>
        <p:nvSpPr>
          <p:cNvPr id="42" name="Shape 4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3" name="Shape 4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8" name="Shape 258"/>
        <p:cNvGrpSpPr/>
        <p:nvPr/>
      </p:nvGrpSpPr>
      <p:grpSpPr>
        <a:xfrm>
          <a:off y="0" x="0"/>
          <a:ext cy="0" cx="0"/>
          <a:chOff y="0" x="0"/>
          <a:chExt cy="0" cx="0"/>
        </a:xfrm>
      </p:grpSpPr>
      <p:sp>
        <p:nvSpPr>
          <p:cNvPr id="259" name="Shape 25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60" name="Shape 26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5" name="Shape 275"/>
        <p:cNvGrpSpPr/>
        <p:nvPr/>
      </p:nvGrpSpPr>
      <p:grpSpPr>
        <a:xfrm>
          <a:off y="0" x="0"/>
          <a:ext cy="0" cx="0"/>
          <a:chOff y="0" x="0"/>
          <a:chExt cy="0" cx="0"/>
        </a:xfrm>
      </p:grpSpPr>
      <p:sp>
        <p:nvSpPr>
          <p:cNvPr id="276" name="Shape 27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77" name="Shape 27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2" name="Shape 292"/>
        <p:cNvGrpSpPr/>
        <p:nvPr/>
      </p:nvGrpSpPr>
      <p:grpSpPr>
        <a:xfrm>
          <a:off y="0" x="0"/>
          <a:ext cy="0" cx="0"/>
          <a:chOff y="0" x="0"/>
          <a:chExt cy="0" cx="0"/>
        </a:xfrm>
      </p:grpSpPr>
      <p:sp>
        <p:nvSpPr>
          <p:cNvPr id="293" name="Shape 29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94" name="Shape 29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1" name="Shape 301"/>
        <p:cNvGrpSpPr/>
        <p:nvPr/>
      </p:nvGrpSpPr>
      <p:grpSpPr>
        <a:xfrm>
          <a:off y="0" x="0"/>
          <a:ext cy="0" cx="0"/>
          <a:chOff y="0" x="0"/>
          <a:chExt cy="0" cx="0"/>
        </a:xfrm>
      </p:grpSpPr>
      <p:sp>
        <p:nvSpPr>
          <p:cNvPr id="302" name="Shape 30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03" name="Shape 30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9" name="Shape 309"/>
        <p:cNvGrpSpPr/>
        <p:nvPr/>
      </p:nvGrpSpPr>
      <p:grpSpPr>
        <a:xfrm>
          <a:off y="0" x="0"/>
          <a:ext cy="0" cx="0"/>
          <a:chOff y="0" x="0"/>
          <a:chExt cy="0" cx="0"/>
        </a:xfrm>
      </p:grpSpPr>
      <p:sp>
        <p:nvSpPr>
          <p:cNvPr id="310" name="Shape 31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11" name="Shape 31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5" name="Shape 315"/>
        <p:cNvGrpSpPr/>
        <p:nvPr/>
      </p:nvGrpSpPr>
      <p:grpSpPr>
        <a:xfrm>
          <a:off y="0" x="0"/>
          <a:ext cy="0" cx="0"/>
          <a:chOff y="0" x="0"/>
          <a:chExt cy="0" cx="0"/>
        </a:xfrm>
      </p:grpSpPr>
      <p:sp>
        <p:nvSpPr>
          <p:cNvPr id="316" name="Shape 31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17" name="Shape 31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1" name="Shape 321"/>
        <p:cNvGrpSpPr/>
        <p:nvPr/>
      </p:nvGrpSpPr>
      <p:grpSpPr>
        <a:xfrm>
          <a:off y="0" x="0"/>
          <a:ext cy="0" cx="0"/>
          <a:chOff y="0" x="0"/>
          <a:chExt cy="0" cx="0"/>
        </a:xfrm>
      </p:grpSpPr>
      <p:sp>
        <p:nvSpPr>
          <p:cNvPr id="322" name="Shape 32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23" name="Shape 32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2" name="Shape 332"/>
        <p:cNvGrpSpPr/>
        <p:nvPr/>
      </p:nvGrpSpPr>
      <p:grpSpPr>
        <a:xfrm>
          <a:off y="0" x="0"/>
          <a:ext cy="0" cx="0"/>
          <a:chOff y="0" x="0"/>
          <a:chExt cy="0" cx="0"/>
        </a:xfrm>
      </p:grpSpPr>
      <p:sp>
        <p:nvSpPr>
          <p:cNvPr id="333" name="Shape 33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34" name="Shape 33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3" name="Shape 343"/>
        <p:cNvGrpSpPr/>
        <p:nvPr/>
      </p:nvGrpSpPr>
      <p:grpSpPr>
        <a:xfrm>
          <a:off y="0" x="0"/>
          <a:ext cy="0" cx="0"/>
          <a:chOff y="0" x="0"/>
          <a:chExt cy="0" cx="0"/>
        </a:xfrm>
      </p:grpSpPr>
      <p:sp>
        <p:nvSpPr>
          <p:cNvPr id="344" name="Shape 34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45" name="Shape 34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0" name="Shape 350"/>
        <p:cNvGrpSpPr/>
        <p:nvPr/>
      </p:nvGrpSpPr>
      <p:grpSpPr>
        <a:xfrm>
          <a:off y="0" x="0"/>
          <a:ext cy="0" cx="0"/>
          <a:chOff y="0" x="0"/>
          <a:chExt cy="0" cx="0"/>
        </a:xfrm>
      </p:grpSpPr>
      <p:sp>
        <p:nvSpPr>
          <p:cNvPr id="351" name="Shape 35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52" name="Shape 35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 name="Shape 50"/>
        <p:cNvGrpSpPr/>
        <p:nvPr/>
      </p:nvGrpSpPr>
      <p:grpSpPr>
        <a:xfrm>
          <a:off y="0" x="0"/>
          <a:ext cy="0" cx="0"/>
          <a:chOff y="0" x="0"/>
          <a:chExt cy="0" cx="0"/>
        </a:xfrm>
      </p:grpSpPr>
      <p:sp>
        <p:nvSpPr>
          <p:cNvPr id="51" name="Shape 5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2" name="Shape 5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7" name="Shape 357"/>
        <p:cNvGrpSpPr/>
        <p:nvPr/>
      </p:nvGrpSpPr>
      <p:grpSpPr>
        <a:xfrm>
          <a:off y="0" x="0"/>
          <a:ext cy="0" cx="0"/>
          <a:chOff y="0" x="0"/>
          <a:chExt cy="0" cx="0"/>
        </a:xfrm>
      </p:grpSpPr>
      <p:sp>
        <p:nvSpPr>
          <p:cNvPr id="358" name="Shape 35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59" name="Shape 35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4" name="Shape 364"/>
        <p:cNvGrpSpPr/>
        <p:nvPr/>
      </p:nvGrpSpPr>
      <p:grpSpPr>
        <a:xfrm>
          <a:off y="0" x="0"/>
          <a:ext cy="0" cx="0"/>
          <a:chOff y="0" x="0"/>
          <a:chExt cy="0" cx="0"/>
        </a:xfrm>
      </p:grpSpPr>
      <p:sp>
        <p:nvSpPr>
          <p:cNvPr id="365" name="Shape 36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66" name="Shape 36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1" name="Shape 371"/>
        <p:cNvGrpSpPr/>
        <p:nvPr/>
      </p:nvGrpSpPr>
      <p:grpSpPr>
        <a:xfrm>
          <a:off y="0" x="0"/>
          <a:ext cy="0" cx="0"/>
          <a:chOff y="0" x="0"/>
          <a:chExt cy="0" cx="0"/>
        </a:xfrm>
      </p:grpSpPr>
      <p:sp>
        <p:nvSpPr>
          <p:cNvPr id="372" name="Shape 37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73" name="Shape 37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7" name="Shape 377"/>
        <p:cNvGrpSpPr/>
        <p:nvPr/>
      </p:nvGrpSpPr>
      <p:grpSpPr>
        <a:xfrm>
          <a:off y="0" x="0"/>
          <a:ext cy="0" cx="0"/>
          <a:chOff y="0" x="0"/>
          <a:chExt cy="0" cx="0"/>
        </a:xfrm>
      </p:grpSpPr>
      <p:sp>
        <p:nvSpPr>
          <p:cNvPr id="378" name="Shape 37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79" name="Shape 37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84" name="Shape 384"/>
        <p:cNvGrpSpPr/>
        <p:nvPr/>
      </p:nvGrpSpPr>
      <p:grpSpPr>
        <a:xfrm>
          <a:off y="0" x="0"/>
          <a:ext cy="0" cx="0"/>
          <a:chOff y="0" x="0"/>
          <a:chExt cy="0" cx="0"/>
        </a:xfrm>
      </p:grpSpPr>
      <p:sp>
        <p:nvSpPr>
          <p:cNvPr id="385" name="Shape 38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86" name="Shape 38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9" name="Shape 59"/>
        <p:cNvGrpSpPr/>
        <p:nvPr/>
      </p:nvGrpSpPr>
      <p:grpSpPr>
        <a:xfrm>
          <a:off y="0" x="0"/>
          <a:ext cy="0" cx="0"/>
          <a:chOff y="0" x="0"/>
          <a:chExt cy="0" cx="0"/>
        </a:xfrm>
      </p:grpSpPr>
      <p:sp>
        <p:nvSpPr>
          <p:cNvPr id="60" name="Shape 6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1" name="Shape 6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7" name="Shape 67"/>
        <p:cNvGrpSpPr/>
        <p:nvPr/>
      </p:nvGrpSpPr>
      <p:grpSpPr>
        <a:xfrm>
          <a:off y="0" x="0"/>
          <a:ext cy="0" cx="0"/>
          <a:chOff y="0" x="0"/>
          <a:chExt cy="0" cx="0"/>
        </a:xfrm>
      </p:grpSpPr>
      <p:sp>
        <p:nvSpPr>
          <p:cNvPr id="68" name="Shape 6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9" name="Shape 6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5" name="Shape 75"/>
        <p:cNvGrpSpPr/>
        <p:nvPr/>
      </p:nvGrpSpPr>
      <p:grpSpPr>
        <a:xfrm>
          <a:off y="0" x="0"/>
          <a:ext cy="0" cx="0"/>
          <a:chOff y="0" x="0"/>
          <a:chExt cy="0" cx="0"/>
        </a:xfrm>
      </p:grpSpPr>
      <p:sp>
        <p:nvSpPr>
          <p:cNvPr id="76" name="Shape 7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7" name="Shape 7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1" name="Shape 81"/>
        <p:cNvGrpSpPr/>
        <p:nvPr/>
      </p:nvGrpSpPr>
      <p:grpSpPr>
        <a:xfrm>
          <a:off y="0" x="0"/>
          <a:ext cy="0" cx="0"/>
          <a:chOff y="0" x="0"/>
          <a:chExt cy="0" cx="0"/>
        </a:xfrm>
      </p:grpSpPr>
      <p:sp>
        <p:nvSpPr>
          <p:cNvPr id="82" name="Shape 8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83" name="Shape 8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9" name="Shape 89"/>
        <p:cNvGrpSpPr/>
        <p:nvPr/>
      </p:nvGrpSpPr>
      <p:grpSpPr>
        <a:xfrm>
          <a:off y="0" x="0"/>
          <a:ext cy="0" cx="0"/>
          <a:chOff y="0" x="0"/>
          <a:chExt cy="0" cx="0"/>
        </a:xfrm>
      </p:grpSpPr>
      <p:sp>
        <p:nvSpPr>
          <p:cNvPr id="90" name="Shape 9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1" name="Shape 9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type="ctrTitle"/>
          </p:nvPr>
        </p:nvSpPr>
        <p:spPr>
          <a:xfrm>
            <a:off y="1583342" x="685800"/>
            <a:ext cy="1159856" cx="7772400"/>
          </a:xfrm>
          <a:prstGeom prst="rect">
            <a:avLst/>
          </a:prstGeom>
        </p:spPr>
        <p:txBody>
          <a:bodyPr bIns="91425" rIns="91425" lIns="91425" tIns="91425" anchor="b" anchorCtr="0"/>
          <a:lstStyle>
            <a:lvl1pPr algn="ctr" indent="304800">
              <a:buSzPct val="100000"/>
              <a:defRPr sz="4800"/>
            </a:lvl1pPr>
            <a:lvl2pPr algn="ctr" indent="304800">
              <a:buSzPct val="100000"/>
              <a:defRPr sz="4800"/>
            </a:lvl2pPr>
            <a:lvl3pPr algn="ctr" indent="304800">
              <a:buSzPct val="100000"/>
              <a:defRPr sz="4800"/>
            </a:lvl3pPr>
            <a:lvl4pPr algn="ctr" indent="304800">
              <a:buSzPct val="100000"/>
              <a:defRPr sz="4800"/>
            </a:lvl4pPr>
            <a:lvl5pPr algn="ctr" indent="304800">
              <a:buSzPct val="100000"/>
              <a:defRPr sz="4800"/>
            </a:lvl5pPr>
            <a:lvl6pPr algn="ctr" indent="304800">
              <a:buSzPct val="100000"/>
              <a:defRPr sz="4800"/>
            </a:lvl6pPr>
            <a:lvl7pPr algn="ctr" indent="304800">
              <a:buSzPct val="100000"/>
              <a:defRPr sz="4800"/>
            </a:lvl7pPr>
            <a:lvl8pPr algn="ctr" indent="304800">
              <a:buSzPct val="100000"/>
              <a:defRPr sz="4800"/>
            </a:lvl8pPr>
            <a:lvl9pPr algn="ctr" indent="304800">
              <a:buSzPct val="100000"/>
              <a:defRPr sz="4800"/>
            </a:lvl9pPr>
          </a:lstStyle>
          <a:p/>
        </p:txBody>
      </p:sp>
      <p:sp>
        <p:nvSpPr>
          <p:cNvPr id="9" name="Shape 9"/>
          <p:cNvSpPr txBox="1"/>
          <p:nvPr>
            <p:ph idx="1" type="subTitle"/>
          </p:nvPr>
        </p:nvSpPr>
        <p:spPr>
          <a:xfrm>
            <a:off y="2840053" x="685800"/>
            <a:ext cy="784737" cx="7772400"/>
          </a:xfrm>
          <a:prstGeom prst="rect">
            <a:avLst/>
          </a:prstGeom>
        </p:spPr>
        <p:txBody>
          <a:bodyPr bIns="91425" rIns="91425" lIns="91425" tIns="91425" anchor="t" anchorCtr="0"/>
          <a:lstStyle>
            <a:lvl1pPr algn="ctr" marL="0">
              <a:spcBef>
                <a:spcPts val="0"/>
              </a:spcBef>
              <a:buClr>
                <a:schemeClr val="dk2"/>
              </a:buClr>
              <a:buNone/>
              <a:defRPr>
                <a:solidFill>
                  <a:schemeClr val="dk2"/>
                </a:solidFill>
              </a:defRPr>
            </a:lvl1pPr>
            <a:lvl2pPr algn="ctr" indent="190500" marL="0">
              <a:spcBef>
                <a:spcPts val="0"/>
              </a:spcBef>
              <a:buClr>
                <a:schemeClr val="dk2"/>
              </a:buClr>
              <a:buSzPct val="100000"/>
              <a:buNone/>
              <a:defRPr sz="3000">
                <a:solidFill>
                  <a:schemeClr val="dk2"/>
                </a:solidFill>
              </a:defRPr>
            </a:lvl2pPr>
            <a:lvl3pPr algn="ctr" indent="190500" marL="0">
              <a:spcBef>
                <a:spcPts val="0"/>
              </a:spcBef>
              <a:buClr>
                <a:schemeClr val="dk2"/>
              </a:buClr>
              <a:buSzPct val="100000"/>
              <a:buNone/>
              <a:defRPr sz="3000">
                <a:solidFill>
                  <a:schemeClr val="dk2"/>
                </a:solidFill>
              </a:defRPr>
            </a:lvl3pPr>
            <a:lvl4pPr algn="ctr" indent="190500" marL="0">
              <a:spcBef>
                <a:spcPts val="0"/>
              </a:spcBef>
              <a:buClr>
                <a:schemeClr val="dk2"/>
              </a:buClr>
              <a:buSzPct val="100000"/>
              <a:buNone/>
              <a:defRPr sz="3000">
                <a:solidFill>
                  <a:schemeClr val="dk2"/>
                </a:solidFill>
              </a:defRPr>
            </a:lvl4pPr>
            <a:lvl5pPr algn="ctr" indent="190500" marL="0">
              <a:spcBef>
                <a:spcPts val="0"/>
              </a:spcBef>
              <a:buClr>
                <a:schemeClr val="dk2"/>
              </a:buClr>
              <a:buSzPct val="100000"/>
              <a:buNone/>
              <a:defRPr sz="3000">
                <a:solidFill>
                  <a:schemeClr val="dk2"/>
                </a:solidFill>
              </a:defRPr>
            </a:lvl5pPr>
            <a:lvl6pPr algn="ctr" indent="190500" marL="0">
              <a:spcBef>
                <a:spcPts val="0"/>
              </a:spcBef>
              <a:buClr>
                <a:schemeClr val="dk2"/>
              </a:buClr>
              <a:buSzPct val="100000"/>
              <a:buNone/>
              <a:defRPr sz="3000">
                <a:solidFill>
                  <a:schemeClr val="dk2"/>
                </a:solidFill>
              </a:defRPr>
            </a:lvl6pPr>
            <a:lvl7pPr algn="ctr" indent="190500" marL="0">
              <a:spcBef>
                <a:spcPts val="0"/>
              </a:spcBef>
              <a:buClr>
                <a:schemeClr val="dk2"/>
              </a:buClr>
              <a:buSzPct val="100000"/>
              <a:buNone/>
              <a:defRPr sz="3000">
                <a:solidFill>
                  <a:schemeClr val="dk2"/>
                </a:solidFill>
              </a:defRPr>
            </a:lvl7pPr>
            <a:lvl8pPr algn="ctr" indent="190500" marL="0">
              <a:spcBef>
                <a:spcPts val="0"/>
              </a:spcBef>
              <a:buClr>
                <a:schemeClr val="dk2"/>
              </a:buClr>
              <a:buSzPct val="100000"/>
              <a:buNone/>
              <a:defRPr sz="3000">
                <a:solidFill>
                  <a:schemeClr val="dk2"/>
                </a:solidFill>
              </a:defRPr>
            </a:lvl8pPr>
            <a:lvl9pPr algn="ctr" indent="190500" marL="0">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05978" x="457200"/>
            <a:ext cy="85725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2" name="Shape 12"/>
          <p:cNvSpPr txBox="1"/>
          <p:nvPr>
            <p:ph idx="1" type="body"/>
          </p:nvPr>
        </p:nvSpPr>
        <p:spPr>
          <a:xfrm>
            <a:off y="1200150" x="457200"/>
            <a:ext cy="3725699" cx="8229600"/>
          </a:xfrm>
          <a:prstGeom prst="rect">
            <a:avLst/>
          </a:prstGeom>
        </p:spPr>
        <p:txBody>
          <a:bodyPr bIns="91425" rIns="91425" lIns="91425" tIns="91425" anchor="t" anchorCtr="0"/>
          <a:lstStyle>
            <a:lvl1pPr>
              <a:defRPr sz="1400"/>
            </a:lvl1pPr>
            <a:lvl2pPr indent="457200">
              <a:defRPr/>
            </a:lvl2pPr>
            <a:lvl3pPr indent="914400">
              <a:defRPr/>
            </a:lvl3pPr>
            <a:lvl4pPr indent="1371600">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05978" x="457200"/>
            <a:ext cy="85725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5" name="Shape 15"/>
          <p:cNvSpPr txBox="1"/>
          <p:nvPr>
            <p:ph idx="1" type="body"/>
          </p:nvPr>
        </p:nvSpPr>
        <p:spPr>
          <a:xfrm>
            <a:off y="1200150" x="457200"/>
            <a:ext cy="3725680" cx="3994525"/>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6" name="Shape 16"/>
          <p:cNvSpPr txBox="1"/>
          <p:nvPr>
            <p:ph idx="2" type="body"/>
          </p:nvPr>
        </p:nvSpPr>
        <p:spPr>
          <a:xfrm>
            <a:off y="1200150" x="4692273"/>
            <a:ext cy="3725680" cx="3994525"/>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05978" x="457200"/>
            <a:ext cy="85725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4406309" x="457200"/>
            <a:ext cy="519520" cx="8229600"/>
          </a:xfrm>
          <a:prstGeom prst="rect">
            <a:avLst/>
          </a:prstGeom>
        </p:spPr>
        <p:txBody>
          <a:bodyPr bIns="91425" rIns="91425" lIns="91425" tIns="91425" anchor="t" anchorCtr="0"/>
          <a:lstStyle>
            <a:lvl1pPr algn="ctr" indent="-171450" marL="285750">
              <a:spcBef>
                <a:spcPts val="36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250" cx="8229600"/>
          </a:xfrm>
          <a:prstGeom prst="rect">
            <a:avLst/>
          </a:prstGeom>
        </p:spPr>
        <p:txBody>
          <a:bodyPr bIns="91425" rIns="91425" lIns="91425" tIns="91425" anchor="b" anchorCtr="0"/>
          <a:lstStyle>
            <a:lvl1pPr marL="0">
              <a:buClr>
                <a:schemeClr val="dk1"/>
              </a:buClr>
              <a:buSzPct val="100000"/>
              <a:buNone/>
              <a:defRPr b="1" sz="3600">
                <a:solidFill>
                  <a:schemeClr val="dk1"/>
                </a:solidFill>
              </a:defRPr>
            </a:lvl1pPr>
            <a:lvl2pPr indent="228600" marL="0">
              <a:buClr>
                <a:schemeClr val="dk1"/>
              </a:buClr>
              <a:buSzPct val="100000"/>
              <a:buNone/>
              <a:defRPr b="1" sz="3600">
                <a:solidFill>
                  <a:schemeClr val="dk1"/>
                </a:solidFill>
              </a:defRPr>
            </a:lvl2pPr>
            <a:lvl3pPr indent="228600" marL="0">
              <a:buClr>
                <a:schemeClr val="dk1"/>
              </a:buClr>
              <a:buSzPct val="100000"/>
              <a:buNone/>
              <a:defRPr b="1" sz="3600">
                <a:solidFill>
                  <a:schemeClr val="dk1"/>
                </a:solidFill>
              </a:defRPr>
            </a:lvl3pPr>
            <a:lvl4pPr indent="228600" marL="0">
              <a:buClr>
                <a:schemeClr val="dk1"/>
              </a:buClr>
              <a:buSzPct val="100000"/>
              <a:buNone/>
              <a:defRPr b="1" sz="3600">
                <a:solidFill>
                  <a:schemeClr val="dk1"/>
                </a:solidFill>
              </a:defRPr>
            </a:lvl4pPr>
            <a:lvl5pPr indent="228600" marL="0">
              <a:buClr>
                <a:schemeClr val="dk1"/>
              </a:buClr>
              <a:buSzPct val="100000"/>
              <a:buNone/>
              <a:defRPr b="1" sz="3600">
                <a:solidFill>
                  <a:schemeClr val="dk1"/>
                </a:solidFill>
              </a:defRPr>
            </a:lvl5pPr>
            <a:lvl6pPr indent="228600" marL="0">
              <a:buClr>
                <a:schemeClr val="dk1"/>
              </a:buClr>
              <a:buSzPct val="100000"/>
              <a:buNone/>
              <a:defRPr b="1" sz="3600">
                <a:solidFill>
                  <a:schemeClr val="dk1"/>
                </a:solidFill>
              </a:defRPr>
            </a:lvl6pPr>
            <a:lvl7pPr indent="228600" marL="0">
              <a:buClr>
                <a:schemeClr val="dk1"/>
              </a:buClr>
              <a:buSzPct val="100000"/>
              <a:buNone/>
              <a:defRPr b="1" sz="3600">
                <a:solidFill>
                  <a:schemeClr val="dk1"/>
                </a:solidFill>
              </a:defRPr>
            </a:lvl7pPr>
            <a:lvl8pPr indent="228600" marL="0">
              <a:buClr>
                <a:schemeClr val="dk1"/>
              </a:buClr>
              <a:buSzPct val="100000"/>
              <a:buNone/>
              <a:defRPr b="1" sz="3600">
                <a:solidFill>
                  <a:schemeClr val="dk1"/>
                </a:solidFill>
              </a:defRPr>
            </a:lvl8pPr>
            <a:lvl9pPr indent="228600" marL="0">
              <a:buClr>
                <a:schemeClr val="dk1"/>
              </a:buClr>
              <a:buSzPct val="100000"/>
              <a:buNone/>
              <a:defRPr b="1" sz="3600">
                <a:solidFill>
                  <a:schemeClr val="dk1"/>
                </a:solidFill>
              </a:defRPr>
            </a:lvl9pPr>
          </a:lstStyle>
          <a:p/>
        </p:txBody>
      </p:sp>
      <p:sp>
        <p:nvSpPr>
          <p:cNvPr id="6" name="Shape 6"/>
          <p:cNvSpPr txBox="1"/>
          <p:nvPr>
            <p:ph idx="1" type="body"/>
          </p:nvPr>
        </p:nvSpPr>
        <p:spPr>
          <a:xfrm>
            <a:off y="1200150" x="457200"/>
            <a:ext cy="3725680" cx="8229600"/>
          </a:xfrm>
          <a:prstGeom prst="rect">
            <a:avLst/>
          </a:prstGeom>
        </p:spPr>
        <p:txBody>
          <a:bodyPr bIns="91425" rIns="91425" lIns="91425" tIns="91425" anchor="t" anchorCtr="0"/>
          <a:lstStyle>
            <a:lvl1pPr indent="-152400" marL="342900">
              <a:spcBef>
                <a:spcPts val="600"/>
              </a:spcBef>
              <a:buClr>
                <a:schemeClr val="dk1"/>
              </a:buClr>
              <a:buSzPct val="100000"/>
              <a:defRPr sz="3000">
                <a:solidFill>
                  <a:schemeClr val="dk1"/>
                </a:solidFill>
              </a:defRPr>
            </a:lvl1pPr>
            <a:lvl2pPr indent="-133350" marL="742950">
              <a:spcBef>
                <a:spcPts val="480"/>
              </a:spcBef>
              <a:buClr>
                <a:schemeClr val="dk1"/>
              </a:buClr>
              <a:buSzPct val="100000"/>
              <a:defRPr sz="2400">
                <a:solidFill>
                  <a:schemeClr val="dk1"/>
                </a:solidFill>
              </a:defRPr>
            </a:lvl2pPr>
            <a:lvl3pPr indent="-76200" marL="1143000">
              <a:spcBef>
                <a:spcPts val="480"/>
              </a:spcBef>
              <a:buClr>
                <a:schemeClr val="dk1"/>
              </a:buClr>
              <a:buSzPct val="100000"/>
              <a:defRPr sz="2400">
                <a:solidFill>
                  <a:schemeClr val="dk1"/>
                </a:solidFill>
              </a:defRPr>
            </a:lvl3pPr>
            <a:lvl4pPr indent="-114300" marL="1600200">
              <a:spcBef>
                <a:spcPts val="360"/>
              </a:spcBef>
              <a:buClr>
                <a:schemeClr val="dk1"/>
              </a:buClr>
              <a:buSzPct val="100000"/>
              <a:defRPr sz="1800">
                <a:solidFill>
                  <a:schemeClr val="dk1"/>
                </a:solidFill>
              </a:defRPr>
            </a:lvl4pPr>
            <a:lvl5pPr indent="-114300" marL="2057400">
              <a:spcBef>
                <a:spcPts val="360"/>
              </a:spcBef>
              <a:buClr>
                <a:schemeClr val="dk1"/>
              </a:buClr>
              <a:buSzPct val="100000"/>
              <a:defRPr sz="1800">
                <a:solidFill>
                  <a:schemeClr val="dk1"/>
                </a:solidFill>
              </a:defRPr>
            </a:lvl5pPr>
            <a:lvl6pPr indent="-114300" marL="2514600">
              <a:spcBef>
                <a:spcPts val="360"/>
              </a:spcBef>
              <a:buClr>
                <a:schemeClr val="dk1"/>
              </a:buClr>
              <a:buSzPct val="100000"/>
              <a:defRPr sz="1800">
                <a:solidFill>
                  <a:schemeClr val="dk1"/>
                </a:solidFill>
              </a:defRPr>
            </a:lvl6pPr>
            <a:lvl7pPr indent="-114300" marL="2971800">
              <a:spcBef>
                <a:spcPts val="360"/>
              </a:spcBef>
              <a:buClr>
                <a:schemeClr val="dk1"/>
              </a:buClr>
              <a:buSzPct val="100000"/>
              <a:defRPr sz="1800">
                <a:solidFill>
                  <a:schemeClr val="dk1"/>
                </a:solidFill>
              </a:defRPr>
            </a:lvl7pPr>
            <a:lvl8pPr indent="-114300" marL="3429000">
              <a:spcBef>
                <a:spcPts val="360"/>
              </a:spcBef>
              <a:buClr>
                <a:schemeClr val="dk1"/>
              </a:buClr>
              <a:buSzPct val="100000"/>
              <a:defRPr sz="1800">
                <a:solidFill>
                  <a:schemeClr val="dk1"/>
                </a:solidFill>
              </a:defRPr>
            </a:lvl8pPr>
            <a:lvl9pPr indent="-114300" marL="3886200">
              <a:spcBef>
                <a:spcPts val="360"/>
              </a:spcBef>
              <a:buClr>
                <a:schemeClr val="dk1"/>
              </a:buClr>
              <a:buSzPct val="100000"/>
              <a:defRPr sz="1800">
                <a:solidFill>
                  <a:schemeClr val="dk1"/>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http://bit.ly/MKzj0f" Type="http://schemas.openxmlformats.org/officeDocument/2006/relationships/hyperlink" TargetMode="External" Id="rId4"/><Relationship Target="../media/image01.png" Type="http://schemas.openxmlformats.org/officeDocument/2006/relationships/image"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 Target="../media/image00.gif"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 Target="../media/image00.gif"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 Target="http://lambda.uta.edu/cse5317/notes/node33.html" Type="http://schemas.openxmlformats.org/officeDocument/2006/relationships/hyperlink" TargetMode="External" Id="rId4"/><Relationship Target="../media/image00.gif"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 Target="http://lambda.uta.edu/cse5317/notes/node33.html" Type="http://schemas.openxmlformats.org/officeDocument/2006/relationships/hyperlink" TargetMode="External" Id="rId4"/><Relationship Target="../media/image00.gif" Type="http://schemas.openxmlformats.org/officeDocument/2006/relationships/image"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 Target="../media/image00.gif" Type="http://schemas.openxmlformats.org/officeDocument/2006/relationships/image" Id="rId3"/></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1.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1.xml" Type="http://schemas.openxmlformats.org/officeDocument/2006/relationships/slideLayout" Id="rId1"/><Relationship Target="http://en.wikipedia.org/wiki/C_(programming_language)" Type="http://schemas.openxmlformats.org/officeDocument/2006/relationships/hyperlink" TargetMode="External" Id="rId3"/></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2.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2.xml" Type="http://schemas.openxmlformats.org/officeDocument/2006/relationships/slideLayout" Id="rId1"/></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2.xml" Type="http://schemas.openxmlformats.org/officeDocument/2006/relationships/slideLayout" Id="rId1"/></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2.xml" Type="http://schemas.openxmlformats.org/officeDocument/2006/relationships/slideLayout" Id="rId1"/></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2.xml" Type="http://schemas.openxmlformats.org/officeDocument/2006/relationships/slideLayout" Id="rId1"/></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2.xml" Type="http://schemas.openxmlformats.org/officeDocument/2006/relationships/slideLayout" Id="rId1"/><Relationship Target="http://tigcc.ticalc.org/doc/keywords.html" Type="http://schemas.openxmlformats.org/officeDocument/2006/relationships/hyperlink" TargetMode="External" Id="rId3"/></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2.xml" Type="http://schemas.openxmlformats.org/officeDocument/2006/relationships/slideLayout" Id="rId1"/></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http://en.wikipedia.org/wiki/C_data_types" Type="http://schemas.openxmlformats.org/officeDocument/2006/relationships/hyperlink" TargetMode="External" Id="rId4"/><Relationship Target="../media/image06.png" Type="http://schemas.openxmlformats.org/officeDocument/2006/relationships/image" Id="rId3"/></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2.xml" Type="http://schemas.openxmlformats.org/officeDocument/2006/relationships/slideLayout" Id="rId1"/></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2.xml" Type="http://schemas.openxmlformats.org/officeDocument/2006/relationships/slideLayout" Id="rId1"/></Relationships>
</file>

<file path=ppt/slides/_rels/slide32.xml.rels><?xml version="1.0" encoding="UTF-8" standalone="yes"?><Relationships xmlns="http://schemas.openxmlformats.org/package/2006/relationships"><Relationship Target="../notesSlides/notesSlide32.xml" Type="http://schemas.openxmlformats.org/officeDocument/2006/relationships/notesSlide" Id="rId2"/><Relationship Target="../slideLayouts/slideLayout2.xml" Type="http://schemas.openxmlformats.org/officeDocument/2006/relationships/slideLayout" Id="rId1"/></Relationships>
</file>

<file path=ppt/slides/_rels/slide33.xml.rels><?xml version="1.0" encoding="UTF-8" standalone="yes"?><Relationships xmlns="http://schemas.openxmlformats.org/package/2006/relationships"><Relationship Target="../notesSlides/notesSlide33.xml" Type="http://schemas.openxmlformats.org/officeDocument/2006/relationships/notesSlide" Id="rId2"/><Relationship Target="../slideLayouts/slideLayout2.xml" Type="http://schemas.openxmlformats.org/officeDocument/2006/relationships/slideLayout" Id="rId1"/><Relationship Target="http://mrbook.org/tutorials/make/" Type="http://schemas.openxmlformats.org/officeDocument/2006/relationships/hyperlink" TargetMode="External" Id="rId3"/></Relationships>
</file>

<file path=ppt/slides/_rels/slide34.xml.rels><?xml version="1.0" encoding="UTF-8" standalone="yes"?><Relationships xmlns="http://schemas.openxmlformats.org/package/2006/relationships"><Relationship Target="../notesSlides/notesSlide34.xml" Type="http://schemas.openxmlformats.org/officeDocument/2006/relationships/notesSlide" Id="rId2"/><Relationship Target="../slideLayouts/slideLayout2.xml" Type="http://schemas.openxmlformats.org/officeDocument/2006/relationships/slideLayout" Id="rId1"/></Relationships>
</file>

<file path=ppt/slides/_rels/slide35.xml.rels><?xml version="1.0" encoding="UTF-8" standalone="yes"?><Relationships xmlns="http://schemas.openxmlformats.org/package/2006/relationships"><Relationship Target="../notesSlides/notesSlide35.xml" Type="http://schemas.openxmlformats.org/officeDocument/2006/relationships/notesSlide" Id="rId2"/><Relationship Target="../slideLayouts/slideLayout2.xml" Type="http://schemas.openxmlformats.org/officeDocument/2006/relationships/slideLayout" Id="rId1"/></Relationships>
</file>

<file path=ppt/slides/_rels/slide36.xml.rels><?xml version="1.0" encoding="UTF-8" standalone="yes"?><Relationships xmlns="http://schemas.openxmlformats.org/package/2006/relationships"><Relationship Target="../notesSlides/notesSlide36.xml" Type="http://schemas.openxmlformats.org/officeDocument/2006/relationships/notesSlide" Id="rId2"/><Relationship Target="../slideLayouts/slideLayout2.xml" Type="http://schemas.openxmlformats.org/officeDocument/2006/relationships/slideLayout" Id="rId1"/></Relationships>
</file>

<file path=ppt/slides/_rels/slide37.xml.rels><?xml version="1.0" encoding="UTF-8" standalone="yes"?><Relationships xmlns="http://schemas.openxmlformats.org/package/2006/relationships"><Relationship Target="../notesSlides/notesSlide37.xml" Type="http://schemas.openxmlformats.org/officeDocument/2006/relationships/notesSlide" Id="rId2"/><Relationship Target="../slideLayouts/slideLayout2.xml" Type="http://schemas.openxmlformats.org/officeDocument/2006/relationships/slideLayout" Id="rId1"/></Relationships>
</file>

<file path=ppt/slides/_rels/slide38.xml.rels><?xml version="1.0" encoding="UTF-8" standalone="yes"?><Relationships xmlns="http://schemas.openxmlformats.org/package/2006/relationships"><Relationship Target="../notesSlides/notesSlide38.xml" Type="http://schemas.openxmlformats.org/officeDocument/2006/relationships/notesSlide" Id="rId2"/><Relationship Target="../slideLayouts/slideLayout2.xml" Type="http://schemas.openxmlformats.org/officeDocument/2006/relationships/slideLayout" Id="rId1"/></Relationships>
</file>

<file path=ppt/slides/_rels/slide39.xml.rels><?xml version="1.0" encoding="UTF-8" standalone="yes"?><Relationships xmlns="http://schemas.openxmlformats.org/package/2006/relationships"><Relationship Target="../notesSlides/notesSlide39.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http://www.swansontec.com/sopc.html" Type="http://schemas.openxmlformats.org/officeDocument/2006/relationships/hyperlink" TargetMode="External" Id="rId4"/><Relationship Target="../media/image03.png" Type="http://schemas.openxmlformats.org/officeDocument/2006/relationships/image" Id="rId3"/></Relationships>
</file>

<file path=ppt/slides/_rels/slide40.xml.rels><?xml version="1.0" encoding="UTF-8" standalone="yes"?><Relationships xmlns="http://schemas.openxmlformats.org/package/2006/relationships"><Relationship Target="../notesSlides/notesSlide40.xml" Type="http://schemas.openxmlformats.org/officeDocument/2006/relationships/notesSlide" Id="rId2"/><Relationship Target="../slideLayouts/slideLayout2.xml" Type="http://schemas.openxmlformats.org/officeDocument/2006/relationships/slideLayout" Id="rId1"/></Relationships>
</file>

<file path=ppt/slides/_rels/slide41.xml.rels><?xml version="1.0" encoding="UTF-8" standalone="yes"?><Relationships xmlns="http://schemas.openxmlformats.org/package/2006/relationships"><Relationship Target="../notesSlides/notesSlide41.xml" Type="http://schemas.openxmlformats.org/officeDocument/2006/relationships/notesSlide" Id="rId2"/><Relationship Target="../slideLayouts/slideLayout2.xml" Type="http://schemas.openxmlformats.org/officeDocument/2006/relationships/slideLayout" Id="rId1"/></Relationships>
</file>

<file path=ppt/slides/_rels/slide42.xml.rels><?xml version="1.0" encoding="UTF-8" standalone="yes"?><Relationships xmlns="http://schemas.openxmlformats.org/package/2006/relationships"><Relationship Target="../notesSlides/notesSlide42.xml" Type="http://schemas.openxmlformats.org/officeDocument/2006/relationships/notesSlide" Id="rId2"/><Relationship Target="../slideLayouts/slideLayout2.xml" Type="http://schemas.openxmlformats.org/officeDocument/2006/relationships/slideLayout" Id="rId1"/></Relationships>
</file>

<file path=ppt/slides/_rels/slide43.xml.rels><?xml version="1.0" encoding="UTF-8" standalone="yes"?><Relationships xmlns="http://schemas.openxmlformats.org/package/2006/relationships"><Relationship Target="../notesSlides/notesSlide43.xml" Type="http://schemas.openxmlformats.org/officeDocument/2006/relationships/notesSlide" Id="rId2"/><Relationship Target="../slideLayouts/slideLayout2.xml" Type="http://schemas.openxmlformats.org/officeDocument/2006/relationships/slideLayout" Id="rId1"/><Relationship Target="http://www-inst.eecs.berkeley.edu/~cs61c/sp13/" Type="http://schemas.openxmlformats.org/officeDocument/2006/relationships/hyperlink" TargetMode="External" Id="rId4"/><Relationship Target="http://www-inst.eecs.berkeley.edu/~cs61c/su13/" Type="http://schemas.openxmlformats.org/officeDocument/2006/relationships/hyperlink" TargetMode="External" Id="rId3"/><Relationship Target="http://en.wikipedia.org/wiki/The_C_Programming_Language" Type="http://schemas.openxmlformats.org/officeDocument/2006/relationships/hyperlink" TargetMode="External" Id="rId6"/><Relationship Target="http://www.gnu.org/software/gnu-c-manual/gnu-c-manual.html" Type="http://schemas.openxmlformats.org/officeDocument/2006/relationships/hyperlink" TargetMode="External" Id="rId5"/><Relationship Target="http://en.wikipedia.org/wiki/C_Traps_and_Pitfalls" Type="http://schemas.openxmlformats.org/officeDocument/2006/relationships/hyperlink" TargetMode="External" Id="rId7"/></Relationships>
</file>

<file path=ppt/slides/_rels/slide44.xml.rels><?xml version="1.0" encoding="UTF-8" standalone="yes"?><Relationships xmlns="http://schemas.openxmlformats.org/package/2006/relationships"><Relationship Target="../notesSlides/notesSlide44.xml" Type="http://schemas.openxmlformats.org/officeDocument/2006/relationships/notesSlide" Id="rId2"/><Relationship Target="../slideLayouts/slideLayout2.xml" Type="http://schemas.openxmlformats.org/officeDocument/2006/relationships/slideLayout" Id="rId1"/><Relationship Target="../media/image05.jpg" Type="http://schemas.openxmlformats.org/officeDocument/2006/relationships/image" Id="rId4"/><Relationship Target="../media/image04.jp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3.png" Type="http://schemas.openxmlformats.org/officeDocument/2006/relationships/image" Id="rId4"/><Relationship Target="http://www.swansontec.com/sopc.html" Type="http://schemas.openxmlformats.org/officeDocument/2006/relationships/hyperlink" TargetMode="External"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media/image02.pn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media/image02.pn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1.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http://lambda.uta.edu/cse5317/notes/node33.html" Type="http://schemas.openxmlformats.org/officeDocument/2006/relationships/hyperlink" TargetMode="External" Id="rId4"/><Relationship Target="../media/image00.gif"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sp>
        <p:nvSpPr>
          <p:cNvPr id="23" name="Shape 23"/>
          <p:cNvSpPr txBox="1"/>
          <p:nvPr>
            <p:ph type="ctrTitle"/>
          </p:nvPr>
        </p:nvSpPr>
        <p:spPr>
          <a:xfrm>
            <a:off y="174917" x="685800"/>
            <a:ext cy="1159799" cx="7772400"/>
          </a:xfrm>
          <a:prstGeom prst="rect">
            <a:avLst/>
          </a:prstGeom>
        </p:spPr>
        <p:txBody>
          <a:bodyPr bIns="91425" rIns="91425" lIns="91425" tIns="91425" anchor="b" anchorCtr="0">
            <a:noAutofit/>
          </a:bodyPr>
          <a:lstStyle/>
          <a:p>
            <a:pPr>
              <a:buNone/>
            </a:pPr>
            <a:r>
              <a:rPr lang="en"/>
              <a:t>C Review Session</a:t>
            </a:r>
          </a:p>
        </p:txBody>
      </p:sp>
      <p:sp>
        <p:nvSpPr>
          <p:cNvPr id="24" name="Shape 24"/>
          <p:cNvSpPr txBox="1"/>
          <p:nvPr>
            <p:ph idx="1" type="subTitle"/>
          </p:nvPr>
        </p:nvSpPr>
        <p:spPr>
          <a:xfrm>
            <a:off y="3504825" x="433800"/>
            <a:ext cy="784799" cx="8241899"/>
          </a:xfrm>
          <a:prstGeom prst="rect">
            <a:avLst/>
          </a:prstGeom>
        </p:spPr>
        <p:txBody>
          <a:bodyPr bIns="91425" rIns="91425" lIns="91425" tIns="91425" anchor="t" anchorCtr="0">
            <a:noAutofit/>
          </a:bodyPr>
          <a:lstStyle/>
          <a:p>
            <a:pPr>
              <a:buNone/>
            </a:pPr>
            <a:r>
              <a:rPr lang="en"/>
              <a:t>Hosted by: Collin Johnston and Maajid Nazrulla</a:t>
            </a:r>
          </a:p>
        </p:txBody>
      </p:sp>
      <p:pic>
        <p:nvPicPr>
          <p:cNvPr id="25" name="Shape 25"/>
          <p:cNvPicPr preferRelativeResize="0"/>
          <p:nvPr/>
        </p:nvPicPr>
        <p:blipFill>
          <a:blip r:embed="rId3"/>
          <a:stretch>
            <a:fillRect/>
          </a:stretch>
        </p:blipFill>
        <p:spPr>
          <a:xfrm>
            <a:off y="1588975" x="3619500"/>
            <a:ext cy="1466850" cx="1905000"/>
          </a:xfrm>
          <a:prstGeom prst="rect">
            <a:avLst/>
          </a:prstGeom>
        </p:spPr>
      </p:pic>
      <p:sp>
        <p:nvSpPr>
          <p:cNvPr id="26" name="Shape 26"/>
          <p:cNvSpPr txBox="1"/>
          <p:nvPr/>
        </p:nvSpPr>
        <p:spPr>
          <a:xfrm>
            <a:off y="4245850" x="2312675"/>
            <a:ext cy="687900" cx="4886400"/>
          </a:xfrm>
          <a:prstGeom prst="rect">
            <a:avLst/>
          </a:prstGeom>
        </p:spPr>
        <p:txBody>
          <a:bodyPr bIns="91425" rIns="91425" lIns="91425" tIns="91425" anchor="t" anchorCtr="0">
            <a:noAutofit/>
          </a:bodyPr>
          <a:lstStyle/>
          <a:p/>
        </p:txBody>
      </p:sp>
      <p:sp>
        <p:nvSpPr>
          <p:cNvPr id="27" name="Shape 27"/>
          <p:cNvSpPr txBox="1"/>
          <p:nvPr/>
        </p:nvSpPr>
        <p:spPr>
          <a:xfrm>
            <a:off y="4361200" x="2743200"/>
            <a:ext cy="457200" cx="3657600"/>
          </a:xfrm>
          <a:prstGeom prst="rect">
            <a:avLst/>
          </a:prstGeom>
        </p:spPr>
        <p:txBody>
          <a:bodyPr bIns="91425" rIns="91425" lIns="91425" tIns="91425" anchor="t" anchorCtr="0">
            <a:noAutofit/>
          </a:bodyPr>
          <a:lstStyle/>
          <a:p>
            <a:pPr>
              <a:buNone/>
            </a:pPr>
            <a:r>
              <a:rPr u="sng" sz="3000" lang="en">
                <a:solidFill>
                  <a:schemeClr val="hlink"/>
                </a:solidFill>
                <a:hlinkClick r:id="rId4"/>
              </a:rPr>
              <a:t>http://bit.ly/MKzj0f</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y="0" x="0"/>
          <a:ext cy="0" cx="0"/>
          <a:chOff y="0" x="0"/>
          <a:chExt cy="0" cx="0"/>
        </a:xfrm>
      </p:grpSpPr>
      <p:sp>
        <p:nvSpPr>
          <p:cNvPr id="93" name="Shape 93"/>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Memory Basics: Code Section</a:t>
            </a:r>
          </a:p>
        </p:txBody>
      </p:sp>
      <p:sp>
        <p:nvSpPr>
          <p:cNvPr id="94" name="Shape 94"/>
          <p:cNvSpPr txBox="1"/>
          <p:nvPr>
            <p:ph idx="1" type="body"/>
          </p:nvPr>
        </p:nvSpPr>
        <p:spPr>
          <a:xfrm>
            <a:off y="978950" x="70725"/>
            <a:ext cy="4090800" cx="5477100"/>
          </a:xfrm>
          <a:prstGeom prst="rect">
            <a:avLst/>
          </a:prstGeom>
        </p:spPr>
        <p:txBody>
          <a:bodyPr bIns="91425" rIns="91425" lIns="91425" tIns="91425" anchor="t" anchorCtr="0">
            <a:noAutofit/>
          </a:bodyPr>
          <a:lstStyle/>
          <a:p>
            <a:pPr rtl="0" lvl="0" indent="-317500" marL="457200">
              <a:lnSpc>
                <a:spcPct val="150000"/>
              </a:lnSpc>
              <a:buClr>
                <a:schemeClr val="dk1"/>
              </a:buClr>
              <a:buSzPct val="166666"/>
              <a:buFont typeface="Arial"/>
              <a:buChar char="•"/>
            </a:pPr>
            <a:r>
              <a:rPr lang="en"/>
              <a:t>The code section is where the C source code from your program resides in memory. </a:t>
            </a:r>
          </a:p>
          <a:p>
            <a:pPr rtl="0" lvl="0" indent="-317500" marL="457200">
              <a:lnSpc>
                <a:spcPct val="150000"/>
              </a:lnSpc>
              <a:buClr>
                <a:schemeClr val="dk1"/>
              </a:buClr>
              <a:buSzPct val="166666"/>
              <a:buFont typeface="Arial"/>
              <a:buChar char="•"/>
            </a:pPr>
            <a:r>
              <a:rPr lang="en"/>
              <a:t>It is also alternatively known as the code segment, text segment, or just text.</a:t>
            </a:r>
          </a:p>
          <a:p>
            <a:pPr rtl="0" lvl="0" indent="-317500" marL="457200">
              <a:lnSpc>
                <a:spcPct val="150000"/>
              </a:lnSpc>
              <a:buClr>
                <a:schemeClr val="dk1"/>
              </a:buClr>
              <a:buSzPct val="166666"/>
              <a:buFont typeface="Arial"/>
              <a:buChar char="•"/>
            </a:pPr>
            <a:r>
              <a:rPr lang="en"/>
              <a:t>This section is allocated at run time and is a fixed size.</a:t>
            </a:r>
          </a:p>
          <a:p>
            <a:pPr rtl="0" lvl="0" indent="-317500" marL="457200">
              <a:lnSpc>
                <a:spcPct val="150000"/>
              </a:lnSpc>
              <a:buClr>
                <a:schemeClr val="dk1"/>
              </a:buClr>
              <a:buSzPct val="166666"/>
              <a:buFont typeface="Arial"/>
              <a:buChar char="•"/>
            </a:pPr>
            <a:r>
              <a:rPr lang="en"/>
              <a:t>Generally the code segment is read-only. Architectures in which the code segment is not read-only support self-modifying code.</a:t>
            </a:r>
          </a:p>
          <a:p>
            <a:pPr rtl="0" lvl="0" indent="-317500" marL="457200">
              <a:lnSpc>
                <a:spcPct val="150000"/>
              </a:lnSpc>
              <a:buClr>
                <a:schemeClr val="dk1"/>
              </a:buClr>
              <a:buSzPct val="166666"/>
              <a:buFont typeface="Arial"/>
              <a:buChar char="•"/>
            </a:pPr>
            <a:r>
              <a:rPr lang="en"/>
              <a:t>The code section is often placed below the heap and stack locations to protect it from being overwritten due to heap or stack overflows. </a:t>
            </a:r>
          </a:p>
        </p:txBody>
      </p:sp>
      <p:pic>
        <p:nvPicPr>
          <p:cNvPr id="95" name="Shape 95"/>
          <p:cNvPicPr preferRelativeResize="0"/>
          <p:nvPr/>
        </p:nvPicPr>
        <p:blipFill>
          <a:blip r:embed="rId3"/>
          <a:stretch>
            <a:fillRect/>
          </a:stretch>
        </p:blipFill>
        <p:spPr>
          <a:xfrm>
            <a:off y="1029250" x="5665875"/>
            <a:ext cy="3761850" cx="2351150"/>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y="0" x="0"/>
          <a:ext cy="0" cx="0"/>
          <a:chOff y="0" x="0"/>
          <a:chExt cy="0" cx="0"/>
        </a:xfrm>
      </p:grpSpPr>
      <p:sp>
        <p:nvSpPr>
          <p:cNvPr id="100" name="Shape 100"/>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Memory Basics: Static Data Section</a:t>
            </a:r>
          </a:p>
        </p:txBody>
      </p:sp>
      <p:sp>
        <p:nvSpPr>
          <p:cNvPr id="101" name="Shape 101"/>
          <p:cNvSpPr txBox="1"/>
          <p:nvPr>
            <p:ph idx="1" type="body"/>
          </p:nvPr>
        </p:nvSpPr>
        <p:spPr>
          <a:xfrm>
            <a:off y="978950" x="70725"/>
            <a:ext cy="4090800" cx="5477100"/>
          </a:xfrm>
          <a:prstGeom prst="rect">
            <a:avLst/>
          </a:prstGeom>
        </p:spPr>
        <p:txBody>
          <a:bodyPr bIns="91425" rIns="91425" lIns="91425" tIns="91425" anchor="t" anchorCtr="0">
            <a:noAutofit/>
          </a:bodyPr>
          <a:lstStyle/>
          <a:p>
            <a:pPr rtl="0" lvl="0" indent="-317500" marL="457200">
              <a:lnSpc>
                <a:spcPct val="150000"/>
              </a:lnSpc>
              <a:buClr>
                <a:schemeClr val="dk1"/>
              </a:buClr>
              <a:buSzPct val="166666"/>
              <a:buFont typeface="Arial"/>
              <a:buChar char="•"/>
            </a:pPr>
            <a:r>
              <a:rPr lang="en"/>
              <a:t>The static data section is where persistent variables such as global variables (or any variables declared outside a function) and string literals are stored.</a:t>
            </a:r>
          </a:p>
          <a:p>
            <a:pPr rtl="0" lvl="0" indent="-317500" marL="457200">
              <a:lnSpc>
                <a:spcPct val="150000"/>
              </a:lnSpc>
              <a:buClr>
                <a:schemeClr val="dk1"/>
              </a:buClr>
              <a:buSzPct val="166666"/>
              <a:buFont typeface="Arial"/>
              <a:buChar char="•"/>
            </a:pPr>
            <a:r>
              <a:rPr lang="en"/>
              <a:t>The data in the static data section can change, but the size is determined at compile time and cannot change.</a:t>
            </a:r>
          </a:p>
          <a:p>
            <a:pPr rtl="0" lvl="0" indent="-317500" marL="457200">
              <a:lnSpc>
                <a:spcPct val="150000"/>
              </a:lnSpc>
              <a:buClr>
                <a:schemeClr val="dk1"/>
              </a:buClr>
              <a:buSzPct val="166666"/>
              <a:buFont typeface="Arial"/>
              <a:buChar char="•"/>
            </a:pPr>
            <a:r>
              <a:rPr lang="en"/>
              <a:t>Like the code section, static data is often placed below the heap and stack locations to protect it from being overwritten due to heap or stack overflows. </a:t>
            </a:r>
          </a:p>
        </p:txBody>
      </p:sp>
      <p:pic>
        <p:nvPicPr>
          <p:cNvPr id="102" name="Shape 102"/>
          <p:cNvPicPr preferRelativeResize="0"/>
          <p:nvPr/>
        </p:nvPicPr>
        <p:blipFill>
          <a:blip r:embed="rId3"/>
          <a:stretch>
            <a:fillRect/>
          </a:stretch>
        </p:blipFill>
        <p:spPr>
          <a:xfrm>
            <a:off y="1029250" x="5665875"/>
            <a:ext cy="3761850" cx="2351150"/>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y="0" x="0"/>
          <a:ext cy="0" cx="0"/>
          <a:chOff y="0" x="0"/>
          <a:chExt cy="0" cx="0"/>
        </a:xfrm>
      </p:grpSpPr>
      <p:sp>
        <p:nvSpPr>
          <p:cNvPr id="107" name="Shape 107"/>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Memory Basics: Heap</a:t>
            </a:r>
          </a:p>
        </p:txBody>
      </p:sp>
      <p:sp>
        <p:nvSpPr>
          <p:cNvPr id="108" name="Shape 108"/>
          <p:cNvSpPr txBox="1"/>
          <p:nvPr>
            <p:ph idx="1" type="body"/>
          </p:nvPr>
        </p:nvSpPr>
        <p:spPr>
          <a:xfrm>
            <a:off y="978950" x="70725"/>
            <a:ext cy="4090800" cx="5477100"/>
          </a:xfrm>
          <a:prstGeom prst="rect">
            <a:avLst/>
          </a:prstGeom>
        </p:spPr>
        <p:txBody>
          <a:bodyPr bIns="91425" rIns="91425" lIns="91425" tIns="91425" anchor="t" anchorCtr="0">
            <a:noAutofit/>
          </a:bodyPr>
          <a:lstStyle/>
          <a:p>
            <a:pPr rtl="0" lvl="0" indent="-317500" marL="457200">
              <a:lnSpc>
                <a:spcPct val="150000"/>
              </a:lnSpc>
              <a:buClr>
                <a:schemeClr val="dk1"/>
              </a:buClr>
              <a:buSzPct val="166666"/>
              <a:buFont typeface="Arial"/>
              <a:buChar char="•"/>
            </a:pPr>
            <a:r>
              <a:rPr lang="en"/>
              <a:t>The heap segment is where dynamically allocated data resides. </a:t>
            </a:r>
          </a:p>
          <a:p>
            <a:pPr rtl="0" lvl="0" indent="-317500" marL="457200">
              <a:lnSpc>
                <a:spcPct val="150000"/>
              </a:lnSpc>
              <a:buClr>
                <a:schemeClr val="dk1"/>
              </a:buClr>
              <a:buSzPct val="166666"/>
              <a:buFont typeface="Arial"/>
              <a:buChar char="•"/>
            </a:pPr>
            <a:r>
              <a:rPr lang="en"/>
              <a:t>Addressing for the heap segment generally starts above the static data section and grows upward. This is done to maximize the amount of memory available for dynamic allocation while minimizing interference with the stack.</a:t>
            </a:r>
          </a:p>
          <a:p>
            <a:pPr rtl="0" lvl="0" indent="-317500" marL="457200">
              <a:lnSpc>
                <a:spcPct val="150000"/>
              </a:lnSpc>
              <a:buClr>
                <a:schemeClr val="dk1"/>
              </a:buClr>
              <a:buSzPct val="166666"/>
              <a:buFont typeface="Arial"/>
              <a:buChar char="•"/>
            </a:pPr>
            <a:r>
              <a:rPr lang="en"/>
              <a:t>The programmer must manage the heap in C-this is done through several functions which we will soon cover.</a:t>
            </a:r>
          </a:p>
          <a:p>
            <a:pPr rtl="0" lvl="0" indent="-317500" marL="457200">
              <a:lnSpc>
                <a:spcPct val="150000"/>
              </a:lnSpc>
              <a:buClr>
                <a:schemeClr val="dk1"/>
              </a:buClr>
              <a:buSzPct val="166666"/>
              <a:buFont typeface="Arial"/>
              <a:buChar char="•"/>
            </a:pPr>
            <a:r>
              <a:rPr lang="en"/>
              <a:t>The data in the heap can be accessed across functions. This is useful for data structures that require the flexibility of dynamic memory allocation as well as access by multiple functions. </a:t>
            </a:r>
          </a:p>
        </p:txBody>
      </p:sp>
      <p:pic>
        <p:nvPicPr>
          <p:cNvPr id="109" name="Shape 109"/>
          <p:cNvPicPr preferRelativeResize="0"/>
          <p:nvPr/>
        </p:nvPicPr>
        <p:blipFill>
          <a:blip r:embed="rId3"/>
          <a:stretch>
            <a:fillRect/>
          </a:stretch>
        </p:blipFill>
        <p:spPr>
          <a:xfrm>
            <a:off y="1029250" x="5665875"/>
            <a:ext cy="3761850" cx="2351150"/>
          </a:xfrm>
          <a:prstGeom prst="rect">
            <a:avLst/>
          </a:prstGeom>
          <a:noFill/>
          <a:ln>
            <a:noFill/>
          </a:ln>
        </p:spPr>
      </p:pic>
      <p:sp>
        <p:nvSpPr>
          <p:cNvPr id="110" name="Shape 110"/>
          <p:cNvSpPr txBox="1"/>
          <p:nvPr/>
        </p:nvSpPr>
        <p:spPr>
          <a:xfrm>
            <a:off y="102100" x="5683600"/>
            <a:ext cy="857400" cx="2333400"/>
          </a:xfrm>
          <a:prstGeom prst="rect">
            <a:avLst/>
          </a:prstGeom>
        </p:spPr>
        <p:txBody>
          <a:bodyPr bIns="91425" rIns="91425" lIns="91425" tIns="91425" anchor="t" anchorCtr="0">
            <a:noAutofit/>
          </a:bodyPr>
          <a:lstStyle/>
          <a:p>
            <a:pPr rtl="0" lvl="0">
              <a:buNone/>
            </a:pPr>
            <a:r>
              <a:rPr lang="en"/>
              <a:t>Image taken from:</a:t>
            </a:r>
          </a:p>
          <a:p>
            <a:pPr rtl="0" lvl="0">
              <a:buNone/>
            </a:pPr>
            <a:r>
              <a:rPr u="sng" lang="en">
                <a:solidFill>
                  <a:schemeClr val="hlink"/>
                </a:solidFill>
                <a:hlinkClick r:id="rId4"/>
              </a:rPr>
              <a:t>http://lambda.uta.edu/cse5317/notes/node33.html</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y="0" x="0"/>
          <a:ext cy="0" cx="0"/>
          <a:chOff y="0" x="0"/>
          <a:chExt cy="0" cx="0"/>
        </a:xfrm>
      </p:grpSpPr>
      <p:sp>
        <p:nvSpPr>
          <p:cNvPr id="115" name="Shape 115"/>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Memory Basics: Stack</a:t>
            </a:r>
          </a:p>
        </p:txBody>
      </p:sp>
      <p:sp>
        <p:nvSpPr>
          <p:cNvPr id="116" name="Shape 116"/>
          <p:cNvSpPr txBox="1"/>
          <p:nvPr>
            <p:ph idx="1" type="body"/>
          </p:nvPr>
        </p:nvSpPr>
        <p:spPr>
          <a:xfrm>
            <a:off y="978950" x="70725"/>
            <a:ext cy="4090800" cx="5595300"/>
          </a:xfrm>
          <a:prstGeom prst="rect">
            <a:avLst/>
          </a:prstGeom>
        </p:spPr>
        <p:txBody>
          <a:bodyPr bIns="91425" rIns="91425" lIns="91425" tIns="91425" anchor="t" anchorCtr="0">
            <a:noAutofit/>
          </a:bodyPr>
          <a:lstStyle/>
          <a:p>
            <a:pPr rtl="0" lvl="0" indent="-317500" marL="457200">
              <a:lnSpc>
                <a:spcPct val="150000"/>
              </a:lnSpc>
              <a:buClr>
                <a:schemeClr val="dk1"/>
              </a:buClr>
              <a:buSzPct val="166666"/>
              <a:buFont typeface="Arial"/>
              <a:buChar char="•"/>
            </a:pPr>
            <a:r>
              <a:rPr lang="en"/>
              <a:t>The stack segment is where local variables reside for function calls. It’s a LIFO (Last In, First Out) data structure.</a:t>
            </a:r>
          </a:p>
          <a:p>
            <a:pPr rtl="0" lvl="0" indent="-317500" marL="457200">
              <a:lnSpc>
                <a:spcPct val="150000"/>
              </a:lnSpc>
              <a:buClr>
                <a:schemeClr val="dk1"/>
              </a:buClr>
              <a:buSzPct val="166666"/>
              <a:buFont typeface="Arial"/>
              <a:buChar char="•"/>
            </a:pPr>
            <a:r>
              <a:rPr lang="en"/>
              <a:t>The stack is incremented by adding </a:t>
            </a:r>
            <a:r>
              <a:rPr b="1" lang="en"/>
              <a:t>stack frames</a:t>
            </a:r>
            <a:r>
              <a:rPr lang="en"/>
              <a:t>, which are contiguous blocks of memory that contain local variables for a single procedure call.</a:t>
            </a:r>
          </a:p>
          <a:p>
            <a:pPr rtl="0" lvl="0" indent="-317500" marL="457200">
              <a:lnSpc>
                <a:spcPct val="150000"/>
              </a:lnSpc>
              <a:buClr>
                <a:schemeClr val="dk1"/>
              </a:buClr>
              <a:buSzPct val="166666"/>
              <a:buFont typeface="Arial"/>
              <a:buChar char="•"/>
            </a:pPr>
            <a:r>
              <a:rPr lang="en"/>
              <a:t>Each stack frame contains space for the location of the calling function, its arguments, and space for local variables.</a:t>
            </a:r>
          </a:p>
          <a:p>
            <a:pPr rtl="0" lvl="0" indent="-317500" marL="457200">
              <a:lnSpc>
                <a:spcPct val="150000"/>
              </a:lnSpc>
              <a:buClr>
                <a:schemeClr val="dk1"/>
              </a:buClr>
              <a:buSzPct val="166666"/>
              <a:buFont typeface="Arial"/>
              <a:buChar char="•"/>
            </a:pPr>
            <a:r>
              <a:rPr lang="en"/>
              <a:t>A stack frame contains a </a:t>
            </a:r>
            <a:r>
              <a:rPr b="1" lang="en"/>
              <a:t>return address</a:t>
            </a:r>
            <a:r>
              <a:rPr lang="en"/>
              <a:t>. When the function returns, the stack pointer jumps to the return address and the memory occupied by the stack frame is automatically freed.</a:t>
            </a:r>
          </a:p>
          <a:p>
            <a:pPr rtl="0" lvl="0" indent="-317500" marL="457200">
              <a:lnSpc>
                <a:spcPct val="150000"/>
              </a:lnSpc>
              <a:buClr>
                <a:schemeClr val="dk1"/>
              </a:buClr>
              <a:buSzPct val="166666"/>
              <a:buFont typeface="Arial"/>
              <a:buChar char="•"/>
            </a:pPr>
            <a:r>
              <a:rPr lang="en"/>
              <a:t>The current position of the stack (lowest stack frame) is pointed to by the </a:t>
            </a:r>
            <a:r>
              <a:rPr b="1" lang="en"/>
              <a:t>stack pointer</a:t>
            </a:r>
            <a:r>
              <a:rPr lang="en"/>
              <a:t>.</a:t>
            </a:r>
          </a:p>
          <a:p>
            <a:r>
              <a:t/>
            </a:r>
          </a:p>
          <a:p>
            <a:r>
              <a:t/>
            </a:r>
          </a:p>
        </p:txBody>
      </p:sp>
      <p:pic>
        <p:nvPicPr>
          <p:cNvPr id="117" name="Shape 117"/>
          <p:cNvPicPr preferRelativeResize="0"/>
          <p:nvPr/>
        </p:nvPicPr>
        <p:blipFill>
          <a:blip r:embed="rId3"/>
          <a:stretch>
            <a:fillRect/>
          </a:stretch>
        </p:blipFill>
        <p:spPr>
          <a:xfrm>
            <a:off y="1029250" x="5665875"/>
            <a:ext cy="3761850" cx="2351150"/>
          </a:xfrm>
          <a:prstGeom prst="rect">
            <a:avLst/>
          </a:prstGeom>
          <a:noFill/>
          <a:ln>
            <a:noFill/>
          </a:ln>
        </p:spPr>
      </p:pic>
      <p:sp>
        <p:nvSpPr>
          <p:cNvPr id="118" name="Shape 118"/>
          <p:cNvSpPr txBox="1"/>
          <p:nvPr/>
        </p:nvSpPr>
        <p:spPr>
          <a:xfrm>
            <a:off y="102100" x="5683600"/>
            <a:ext cy="857400" cx="2333400"/>
          </a:xfrm>
          <a:prstGeom prst="rect">
            <a:avLst/>
          </a:prstGeom>
        </p:spPr>
        <p:txBody>
          <a:bodyPr bIns="91425" rIns="91425" lIns="91425" tIns="91425" anchor="t" anchorCtr="0">
            <a:noAutofit/>
          </a:bodyPr>
          <a:lstStyle/>
          <a:p>
            <a:pPr rtl="0" lvl="0">
              <a:buNone/>
            </a:pPr>
            <a:r>
              <a:rPr lang="en"/>
              <a:t>Image taken from:</a:t>
            </a:r>
          </a:p>
          <a:p>
            <a:pPr rtl="0" lvl="0">
              <a:buNone/>
            </a:pPr>
            <a:r>
              <a:rPr u="sng" lang="en">
                <a:solidFill>
                  <a:schemeClr val="hlink"/>
                </a:solidFill>
                <a:hlinkClick r:id="rId4"/>
              </a:rPr>
              <a:t>http://lambda.uta.edu/cse5317/notes/node33.html</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y="0" x="0"/>
          <a:ext cy="0" cx="0"/>
          <a:chOff y="0" x="0"/>
          <a:chExt cy="0" cx="0"/>
        </a:xfrm>
      </p:grpSpPr>
      <p:sp>
        <p:nvSpPr>
          <p:cNvPr id="123" name="Shape 123"/>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Memory Basics: Stack Tips</a:t>
            </a:r>
          </a:p>
        </p:txBody>
      </p:sp>
      <p:sp>
        <p:nvSpPr>
          <p:cNvPr id="124" name="Shape 124"/>
          <p:cNvSpPr txBox="1"/>
          <p:nvPr>
            <p:ph idx="1" type="body"/>
          </p:nvPr>
        </p:nvSpPr>
        <p:spPr>
          <a:xfrm>
            <a:off y="899300" x="28575"/>
            <a:ext cy="4244100" cx="5637299"/>
          </a:xfrm>
          <a:prstGeom prst="rect">
            <a:avLst/>
          </a:prstGeom>
        </p:spPr>
        <p:txBody>
          <a:bodyPr bIns="91425" rIns="91425" lIns="91425" tIns="91425" anchor="t" anchorCtr="0">
            <a:noAutofit/>
          </a:bodyPr>
          <a:lstStyle/>
          <a:p>
            <a:pPr rtl="0" lvl="0" indent="-317500" marL="457200">
              <a:lnSpc>
                <a:spcPct val="150000"/>
              </a:lnSpc>
              <a:buClr>
                <a:schemeClr val="dk1"/>
              </a:buClr>
              <a:buSzPct val="166666"/>
              <a:buFont typeface="Arial"/>
              <a:buChar char="•"/>
            </a:pPr>
            <a:r>
              <a:rPr lang="en"/>
              <a:t>Note that stack frames are freed as soon as the function they belong to returns. If you want to use things across functions, then you should allocate to the heap instead. </a:t>
            </a:r>
          </a:p>
          <a:p>
            <a:pPr rtl="0" lvl="0" indent="-317500" marL="457200">
              <a:lnSpc>
                <a:spcPct val="150000"/>
              </a:lnSpc>
              <a:buClr>
                <a:schemeClr val="dk1"/>
              </a:buClr>
              <a:buSzPct val="166666"/>
              <a:buFont typeface="Arial"/>
              <a:buChar char="•"/>
            </a:pPr>
            <a:r>
              <a:rPr lang="en"/>
              <a:t>For this reason you should take care never to return a pointer to a local variable. After the function returns, the pointer will be pointing to garbage.</a:t>
            </a:r>
          </a:p>
          <a:p>
            <a:pPr rtl="0" lvl="0" indent="-317500" marL="457200">
              <a:lnSpc>
                <a:spcPct val="150000"/>
              </a:lnSpc>
              <a:buClr>
                <a:schemeClr val="dk1"/>
              </a:buClr>
              <a:buSzPct val="166666"/>
              <a:buFont typeface="Arial"/>
              <a:buChar char="•"/>
            </a:pPr>
            <a:r>
              <a:rPr lang="en"/>
              <a:t>A stack overflow occurs when the stack pointer collides with the heap. If too much data is allocated locally by functions, either due to excessive recursion or very large local variables, stack overflow (and a resulting segmentation fault) can occur. You can avoid this by dynamically allocating large variables and converting recursive code into iterative code (loops).</a:t>
            </a:r>
          </a:p>
          <a:p>
            <a:r>
              <a:t/>
            </a:r>
          </a:p>
          <a:p>
            <a:r>
              <a:t/>
            </a:r>
          </a:p>
        </p:txBody>
      </p:sp>
      <p:pic>
        <p:nvPicPr>
          <p:cNvPr id="125" name="Shape 125"/>
          <p:cNvPicPr preferRelativeResize="0"/>
          <p:nvPr/>
        </p:nvPicPr>
        <p:blipFill>
          <a:blip r:embed="rId3"/>
          <a:stretch>
            <a:fillRect/>
          </a:stretch>
        </p:blipFill>
        <p:spPr>
          <a:xfrm>
            <a:off y="1029250" x="5665875"/>
            <a:ext cy="3761850" cx="2351150"/>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y="0" x="0"/>
          <a:ext cy="0" cx="0"/>
          <a:chOff y="0" x="0"/>
          <a:chExt cy="0" cx="0"/>
        </a:xfrm>
      </p:grpSpPr>
      <p:sp>
        <p:nvSpPr>
          <p:cNvPr id="130" name="Shape 130"/>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Memory Allocation</a:t>
            </a:r>
          </a:p>
        </p:txBody>
      </p:sp>
      <p:sp>
        <p:nvSpPr>
          <p:cNvPr id="131" name="Shape 131"/>
          <p:cNvSpPr txBox="1"/>
          <p:nvPr>
            <p:ph idx="1" type="body"/>
          </p:nvPr>
        </p:nvSpPr>
        <p:spPr>
          <a:xfrm>
            <a:off y="1126900" x="412125"/>
            <a:ext cy="3725699" cx="8229600"/>
          </a:xfrm>
          <a:prstGeom prst="rect">
            <a:avLst/>
          </a:prstGeom>
        </p:spPr>
        <p:txBody>
          <a:bodyPr bIns="91425" rIns="91425" lIns="91425" tIns="91425" anchor="t" anchorCtr="0">
            <a:noAutofit/>
          </a:bodyPr>
          <a:lstStyle/>
          <a:p>
            <a:pPr rtl="0" lvl="0" indent="-342900" marL="457200">
              <a:lnSpc>
                <a:spcPct val="150000"/>
              </a:lnSpc>
              <a:buClr>
                <a:schemeClr val="dk1"/>
              </a:buClr>
              <a:buSzPct val="100000"/>
              <a:buFont typeface="Courier New"/>
              <a:buChar char="●"/>
            </a:pPr>
            <a:r>
              <a:rPr b="1" sz="1800" lang="en">
                <a:solidFill>
                  <a:srgbClr val="0000FF"/>
                </a:solidFill>
                <a:latin typeface="Courier New"/>
                <a:ea typeface="Courier New"/>
                <a:cs typeface="Courier New"/>
                <a:sym typeface="Courier New"/>
              </a:rPr>
              <a:t>void</a:t>
            </a:r>
            <a:r>
              <a:rPr b="1" sz="1800" lang="en">
                <a:latin typeface="Courier New"/>
                <a:ea typeface="Courier New"/>
                <a:cs typeface="Courier New"/>
                <a:sym typeface="Courier New"/>
              </a:rPr>
              <a:t> *malloc(</a:t>
            </a:r>
            <a:r>
              <a:rPr b="1" sz="1800" lang="en">
                <a:solidFill>
                  <a:srgbClr val="0000FF"/>
                </a:solidFill>
                <a:latin typeface="Courier New"/>
                <a:ea typeface="Courier New"/>
                <a:cs typeface="Courier New"/>
                <a:sym typeface="Courier New"/>
              </a:rPr>
              <a:t>size_t</a:t>
            </a:r>
            <a:r>
              <a:rPr b="1" sz="1800" lang="en">
                <a:latin typeface="Courier New"/>
                <a:ea typeface="Courier New"/>
                <a:cs typeface="Courier New"/>
                <a:sym typeface="Courier New"/>
              </a:rPr>
              <a:t> size)</a:t>
            </a:r>
          </a:p>
          <a:p>
            <a:pPr rtl="0" lvl="0">
              <a:lnSpc>
                <a:spcPct val="150000"/>
              </a:lnSpc>
              <a:buNone/>
            </a:pPr>
            <a:r>
              <a:rPr sz="1800" lang="en"/>
              <a:t>Attempts to allocate ‘size’ bytes of memory on the heap and returns a pointer to the beginning of the block if successful.</a:t>
            </a:r>
          </a:p>
          <a:p>
            <a:pPr rtl="0" lvl="0" indent="-342900" marL="457200">
              <a:lnSpc>
                <a:spcPct val="150000"/>
              </a:lnSpc>
              <a:buClr>
                <a:schemeClr val="dk1"/>
              </a:buClr>
              <a:buSzPct val="100000"/>
              <a:buFont typeface="Courier New"/>
              <a:buChar char="●"/>
            </a:pPr>
            <a:r>
              <a:rPr b="1" sz="1800" lang="en">
                <a:solidFill>
                  <a:srgbClr val="0000FF"/>
                </a:solidFill>
                <a:latin typeface="Courier New"/>
                <a:ea typeface="Courier New"/>
                <a:cs typeface="Courier New"/>
                <a:sym typeface="Courier New"/>
              </a:rPr>
              <a:t>void </a:t>
            </a:r>
            <a:r>
              <a:rPr b="1" sz="1800" lang="en">
                <a:latin typeface="Courier New"/>
                <a:ea typeface="Courier New"/>
                <a:cs typeface="Courier New"/>
                <a:sym typeface="Courier New"/>
              </a:rPr>
              <a:t>*calloc(</a:t>
            </a:r>
            <a:r>
              <a:rPr b="1" sz="1800" lang="en">
                <a:solidFill>
                  <a:srgbClr val="0000FF"/>
                </a:solidFill>
                <a:latin typeface="Courier New"/>
                <a:ea typeface="Courier New"/>
                <a:cs typeface="Courier New"/>
                <a:sym typeface="Courier New"/>
              </a:rPr>
              <a:t>size_t</a:t>
            </a:r>
            <a:r>
              <a:rPr b="1" sz="1800" lang="en">
                <a:latin typeface="Courier New"/>
                <a:ea typeface="Courier New"/>
                <a:cs typeface="Courier New"/>
                <a:sym typeface="Courier New"/>
              </a:rPr>
              <a:t> nitems, </a:t>
            </a:r>
            <a:r>
              <a:rPr b="1" sz="1800" lang="en">
                <a:solidFill>
                  <a:srgbClr val="0000FF"/>
                </a:solidFill>
                <a:latin typeface="Courier New"/>
                <a:ea typeface="Courier New"/>
                <a:cs typeface="Courier New"/>
                <a:sym typeface="Courier New"/>
              </a:rPr>
              <a:t>size_t </a:t>
            </a:r>
            <a:r>
              <a:rPr b="1" sz="1800" lang="en">
                <a:latin typeface="Courier New"/>
                <a:ea typeface="Courier New"/>
                <a:cs typeface="Courier New"/>
                <a:sym typeface="Courier New"/>
              </a:rPr>
              <a:t>size)</a:t>
            </a:r>
          </a:p>
          <a:p>
            <a:pPr rtl="0" lvl="0">
              <a:lnSpc>
                <a:spcPct val="150000"/>
              </a:lnSpc>
              <a:buNone/>
            </a:pPr>
            <a:r>
              <a:rPr sz="1800" lang="en"/>
              <a:t>Attempts to allocate ‘nitems’ * ‘size’ bytes (nitems, size bytes each), and initializes them all to 0.</a:t>
            </a:r>
          </a:p>
          <a:p>
            <a:pPr rtl="0" lvl="0" indent="-342900" marL="457200">
              <a:lnSpc>
                <a:spcPct val="150000"/>
              </a:lnSpc>
              <a:buClr>
                <a:schemeClr val="dk1"/>
              </a:buClr>
              <a:buSzPct val="100000"/>
              <a:buFont typeface="Courier New"/>
              <a:buChar char="●"/>
            </a:pPr>
            <a:r>
              <a:rPr b="1" sz="1800" lang="en">
                <a:solidFill>
                  <a:srgbClr val="0000FF"/>
                </a:solidFill>
                <a:latin typeface="Courier New"/>
                <a:ea typeface="Courier New"/>
                <a:cs typeface="Courier New"/>
                <a:sym typeface="Courier New"/>
              </a:rPr>
              <a:t>void </a:t>
            </a:r>
            <a:r>
              <a:rPr b="1" sz="1800" lang="en">
                <a:latin typeface="Courier New"/>
                <a:ea typeface="Courier New"/>
                <a:cs typeface="Courier New"/>
                <a:sym typeface="Courier New"/>
              </a:rPr>
              <a:t>*realloc(</a:t>
            </a:r>
            <a:r>
              <a:rPr b="1" sz="1800" lang="en">
                <a:solidFill>
                  <a:srgbClr val="0000FF"/>
                </a:solidFill>
                <a:latin typeface="Courier New"/>
                <a:ea typeface="Courier New"/>
                <a:cs typeface="Courier New"/>
                <a:sym typeface="Courier New"/>
              </a:rPr>
              <a:t>void</a:t>
            </a:r>
            <a:r>
              <a:rPr b="1" sz="1800" lang="en">
                <a:latin typeface="Courier New"/>
                <a:ea typeface="Courier New"/>
                <a:cs typeface="Courier New"/>
                <a:sym typeface="Courier New"/>
              </a:rPr>
              <a:t> *ptr, </a:t>
            </a:r>
            <a:r>
              <a:rPr b="1" sz="1800" lang="en">
                <a:solidFill>
                  <a:srgbClr val="0000FF"/>
                </a:solidFill>
                <a:latin typeface="Courier New"/>
                <a:ea typeface="Courier New"/>
                <a:cs typeface="Courier New"/>
                <a:sym typeface="Courier New"/>
              </a:rPr>
              <a:t>size_t </a:t>
            </a:r>
            <a:r>
              <a:rPr b="1" sz="1800" lang="en">
                <a:latin typeface="Courier New"/>
                <a:ea typeface="Courier New"/>
                <a:cs typeface="Courier New"/>
                <a:sym typeface="Courier New"/>
              </a:rPr>
              <a:t>size)</a:t>
            </a:r>
          </a:p>
          <a:p>
            <a:pPr rtl="0" lvl="0">
              <a:lnSpc>
                <a:spcPct val="150000"/>
              </a:lnSpc>
              <a:buNone/>
            </a:pPr>
            <a:r>
              <a:rPr sz="1800" lang="en"/>
              <a:t>Attempts to change the block of memory pointed to by ‘ptr’ to be ‘size’ bytes.</a:t>
            </a:r>
          </a:p>
          <a:p>
            <a:pPr rtl="0" lvl="0">
              <a:lnSpc>
                <a:spcPct val="150000"/>
              </a:lnSpc>
              <a:buNone/>
            </a:pPr>
            <a:r>
              <a:rPr sz="1800" lang="en"/>
              <a:t>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y="0" x="0"/>
          <a:ext cy="0" cx="0"/>
          <a:chOff y="0" x="0"/>
          <a:chExt cy="0" cx="0"/>
        </a:xfrm>
      </p:grpSpPr>
      <p:sp>
        <p:nvSpPr>
          <p:cNvPr id="136" name="Shape 136"/>
          <p:cNvSpPr txBox="1"/>
          <p:nvPr/>
        </p:nvSpPr>
        <p:spPr>
          <a:xfrm>
            <a:off y="383075" x="315475"/>
            <a:ext cy="4702499" cx="8623500"/>
          </a:xfrm>
          <a:prstGeom prst="rect">
            <a:avLst/>
          </a:prstGeom>
        </p:spPr>
        <p:txBody>
          <a:bodyPr bIns="91425" rIns="91425" lIns="91425" tIns="91425" anchor="t" anchorCtr="0">
            <a:noAutofit/>
          </a:bodyPr>
          <a:lstStyle/>
          <a:p>
            <a:pPr rtl="0" lvl="0">
              <a:lnSpc>
                <a:spcPct val="100000"/>
              </a:lnSpc>
              <a:spcAft>
                <a:spcPts val="800"/>
              </a:spcAft>
              <a:buNone/>
            </a:pPr>
            <a:r>
              <a:rPr b="1" lang="en">
                <a:solidFill>
                  <a:srgbClr val="FF0000"/>
                </a:solidFill>
                <a:latin typeface="Courier New"/>
                <a:ea typeface="Courier New"/>
                <a:cs typeface="Courier New"/>
                <a:sym typeface="Courier New"/>
              </a:rPr>
              <a:t>#include &lt;stdio.h&gt;</a:t>
            </a:r>
          </a:p>
          <a:p>
            <a:pPr rtl="0" lvl="0">
              <a:lnSpc>
                <a:spcPct val="100000"/>
              </a:lnSpc>
              <a:spcAft>
                <a:spcPts val="800"/>
              </a:spcAft>
              <a:buNone/>
            </a:pPr>
            <a:r>
              <a:rPr b="1" lang="en">
                <a:solidFill>
                  <a:srgbClr val="FF0000"/>
                </a:solidFill>
                <a:latin typeface="Courier New"/>
                <a:ea typeface="Courier New"/>
                <a:cs typeface="Courier New"/>
                <a:sym typeface="Courier New"/>
              </a:rPr>
              <a:t>#include &lt;stdlib.h&gt;</a:t>
            </a:r>
          </a:p>
          <a:p>
            <a:pPr rtl="0" lvl="0">
              <a:lnSpc>
                <a:spcPct val="100000"/>
              </a:lnSpc>
              <a:spcAft>
                <a:spcPts val="800"/>
              </a:spcAft>
              <a:buNone/>
            </a:pPr>
            <a:r>
              <a:rPr b="1" lang="en">
                <a:solidFill>
                  <a:srgbClr val="FF0000"/>
                </a:solidFill>
                <a:latin typeface="Courier New"/>
                <a:ea typeface="Courier New"/>
                <a:cs typeface="Courier New"/>
                <a:sym typeface="Courier New"/>
              </a:rPr>
              <a:t>#define SIZE 4</a:t>
            </a:r>
          </a:p>
          <a:p>
            <a:pPr rtl="0" lvl="0">
              <a:lnSpc>
                <a:spcPct val="100000"/>
              </a:lnSpc>
              <a:spcAft>
                <a:spcPts val="800"/>
              </a:spcAft>
              <a:buNone/>
            </a:pP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main(</a:t>
            </a:r>
            <a:r>
              <a:rPr b="1" lang="en">
                <a:solidFill>
                  <a:srgbClr val="0000FF"/>
                </a:solidFill>
                <a:latin typeface="Courier New"/>
                <a:ea typeface="Courier New"/>
                <a:cs typeface="Courier New"/>
                <a:sym typeface="Courier New"/>
              </a:rPr>
              <a:t>int</a:t>
            </a:r>
            <a:r>
              <a:rPr b="1" lang="en">
                <a:latin typeface="Courier New"/>
                <a:ea typeface="Courier New"/>
                <a:cs typeface="Courier New"/>
                <a:sym typeface="Courier New"/>
              </a:rPr>
              <a:t> argc, </a:t>
            </a:r>
            <a:r>
              <a:rPr b="1" lang="en">
                <a:solidFill>
                  <a:srgbClr val="0000FF"/>
                </a:solidFill>
                <a:latin typeface="Courier New"/>
                <a:ea typeface="Courier New"/>
                <a:cs typeface="Courier New"/>
                <a:sym typeface="Courier New"/>
              </a:rPr>
              <a:t>char</a:t>
            </a:r>
            <a:r>
              <a:rPr b="1" lang="en">
                <a:latin typeface="Courier New"/>
                <a:ea typeface="Courier New"/>
                <a:cs typeface="Courier New"/>
                <a:sym typeface="Courier New"/>
              </a:rPr>
              <a:t>* argv[]) {</a:t>
            </a:r>
          </a:p>
          <a:p>
            <a:pPr rtl="0" lvl="0">
              <a:lnSpc>
                <a:spcPct val="100000"/>
              </a:lnSpc>
              <a:spcAft>
                <a:spcPts val="800"/>
              </a:spcAft>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A[SIZE]; 		      // Declare an array of ints of size SIZE</a:t>
            </a:r>
          </a:p>
          <a:p>
            <a:pPr rtl="0" lvl="0">
              <a:lnSpc>
                <a:spcPct val="100000"/>
              </a:lnSpc>
              <a:spcAft>
                <a:spcPts val="800"/>
              </a:spcAft>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B[] = {1,2,3,4}; //Declare an array of ints with initial values</a:t>
            </a:r>
          </a:p>
          <a:p>
            <a:pPr rtl="0" lvl="0">
              <a:lnSpc>
                <a:spcPct val="100000"/>
              </a:lnSpc>
              <a:spcAft>
                <a:spcPts val="800"/>
              </a:spcAft>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int</a:t>
            </a:r>
            <a:r>
              <a:rPr b="1" lang="en">
                <a:latin typeface="Courier New"/>
                <a:ea typeface="Courier New"/>
                <a:cs typeface="Courier New"/>
                <a:sym typeface="Courier New"/>
              </a:rPr>
              <a:t>* C = malloc(4*</a:t>
            </a:r>
            <a:r>
              <a:rPr b="1" lang="en">
                <a:solidFill>
                  <a:srgbClr val="B45F06"/>
                </a:solidFill>
                <a:latin typeface="Courier New"/>
                <a:ea typeface="Courier New"/>
                <a:cs typeface="Courier New"/>
                <a:sym typeface="Courier New"/>
              </a:rPr>
              <a:t>sizeof</a:t>
            </a:r>
            <a:r>
              <a:rPr b="1" lang="en">
                <a:latin typeface="Courier New"/>
                <a:ea typeface="Courier New"/>
                <a:cs typeface="Courier New"/>
                <a:sym typeface="Courier New"/>
              </a:rPr>
              <a:t>(</a:t>
            </a:r>
            <a:r>
              <a:rPr b="1" lang="en">
                <a:solidFill>
                  <a:srgbClr val="0000FF"/>
                </a:solidFill>
                <a:latin typeface="Courier New"/>
                <a:ea typeface="Courier New"/>
                <a:cs typeface="Courier New"/>
                <a:sym typeface="Courier New"/>
              </a:rPr>
              <a:t>int</a:t>
            </a:r>
            <a:r>
              <a:rPr b="1" lang="en">
                <a:latin typeface="Courier New"/>
                <a:ea typeface="Courier New"/>
                <a:cs typeface="Courier New"/>
                <a:sym typeface="Courier New"/>
              </a:rPr>
              <a:t>)); // Allocate enough memory for 4 ints on heap</a:t>
            </a:r>
          </a:p>
          <a:p>
            <a:pPr rtl="0" lvl="0">
              <a:lnSpc>
                <a:spcPct val="100000"/>
              </a:lnSpc>
              <a:spcAft>
                <a:spcPts val="800"/>
              </a:spcAft>
              <a:buNone/>
            </a:pPr>
            <a:r>
              <a:rPr b="1" lang="en">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if</a:t>
            </a:r>
            <a:r>
              <a:rPr b="1" lang="en">
                <a:latin typeface="Courier New"/>
                <a:ea typeface="Courier New"/>
                <a:cs typeface="Courier New"/>
                <a:sym typeface="Courier New"/>
              </a:rPr>
              <a:t>(!C){  // Check if malloc succeeds</a:t>
            </a:r>
          </a:p>
          <a:p>
            <a:pPr rtl="0" lvl="0">
              <a:spcAft>
                <a:spcPts val="800"/>
              </a:spcAft>
              <a:buNone/>
            </a:pPr>
            <a:r>
              <a:rPr b="1" lang="en">
                <a:latin typeface="Courier New"/>
                <a:ea typeface="Courier New"/>
                <a:cs typeface="Courier New"/>
                <a:sym typeface="Courier New"/>
              </a:rPr>
              <a:t>    </a:t>
            </a:r>
            <a:r>
              <a:rPr b="1" lang="en">
                <a:solidFill>
                  <a:schemeClr val="dk1"/>
                </a:solidFill>
                <a:latin typeface="Courier New"/>
                <a:ea typeface="Courier New"/>
                <a:cs typeface="Courier New"/>
                <a:sym typeface="Courier New"/>
              </a:rPr>
              <a:t>printf(</a:t>
            </a:r>
            <a:r>
              <a:rPr b="1" lang="en">
                <a:solidFill>
                  <a:srgbClr val="38761D"/>
                </a:solidFill>
                <a:latin typeface="Courier New"/>
                <a:ea typeface="Courier New"/>
                <a:cs typeface="Courier New"/>
                <a:sym typeface="Courier New"/>
              </a:rPr>
              <a:t>"malloc failed"</a:t>
            </a:r>
            <a:r>
              <a:rPr b="1" lang="en">
                <a:solidFill>
                  <a:schemeClr val="dk1"/>
                </a:solidFill>
                <a:latin typeface="Courier New"/>
                <a:ea typeface="Courier New"/>
                <a:cs typeface="Courier New"/>
                <a:sym typeface="Courier New"/>
              </a:rPr>
              <a:t>);</a:t>
            </a:r>
          </a:p>
          <a:p>
            <a:pPr rtl="0" lvl="0">
              <a:spcAft>
                <a:spcPts val="800"/>
              </a:spcAft>
              <a:buNone/>
            </a:pPr>
            <a:r>
              <a:rPr b="1" lang="en">
                <a:solidFill>
                  <a:schemeClr val="dk1"/>
                </a:solidFill>
                <a:latin typeface="Courier New"/>
                <a:ea typeface="Courier New"/>
                <a:cs typeface="Courier New"/>
                <a:sym typeface="Courier New"/>
              </a:rPr>
              <a:t>    exit(1);</a:t>
            </a:r>
          </a:p>
          <a:p>
            <a:pPr rtl="0" lvl="0">
              <a:lnSpc>
                <a:spcPct val="100000"/>
              </a:lnSpc>
              <a:spcAft>
                <a:spcPts val="800"/>
              </a:spcAft>
              <a:buNone/>
            </a:pPr>
            <a:r>
              <a:rPr b="1" lang="en">
                <a:latin typeface="Courier New"/>
                <a:ea typeface="Courier New"/>
                <a:cs typeface="Courier New"/>
                <a:sym typeface="Courier New"/>
              </a:rPr>
              <a:t>  }</a:t>
            </a:r>
          </a:p>
          <a:p>
            <a:pPr rtl="0" lvl="0">
              <a:lnSpc>
                <a:spcPct val="100000"/>
              </a:lnSpc>
              <a:spcAft>
                <a:spcPts val="800"/>
              </a:spcAft>
              <a:buNone/>
            </a:pPr>
            <a:r>
              <a:rPr b="1" lang="en">
                <a:latin typeface="Courier New"/>
                <a:ea typeface="Courier New"/>
                <a:cs typeface="Courier New"/>
                <a:sym typeface="Courier New"/>
              </a:rPr>
              <a:t>  free(C);  // Free allocated memory</a:t>
            </a:r>
          </a:p>
          <a:p>
            <a:pPr rtl="0" lvl="0">
              <a:lnSpc>
                <a:spcPct val="100000"/>
              </a:lnSpc>
              <a:spcAft>
                <a:spcPts val="800"/>
              </a:spcAft>
              <a:buNone/>
            </a:pPr>
            <a:r>
              <a:rPr b="1" lang="en">
                <a:solidFill>
                  <a:srgbClr val="BF9000"/>
                </a:solidFill>
                <a:latin typeface="Courier New"/>
                <a:ea typeface="Courier New"/>
                <a:cs typeface="Courier New"/>
                <a:sym typeface="Courier New"/>
              </a:rPr>
              <a:t>  return </a:t>
            </a:r>
            <a:r>
              <a:rPr b="1" lang="en">
                <a:solidFill>
                  <a:schemeClr val="dk1"/>
                </a:solidFill>
                <a:latin typeface="Courier New"/>
                <a:ea typeface="Courier New"/>
                <a:cs typeface="Courier New"/>
                <a:sym typeface="Courier New"/>
              </a:rPr>
              <a:t>0;</a:t>
            </a:r>
          </a:p>
          <a:p>
            <a:pPr rtl="0" lvl="0">
              <a:lnSpc>
                <a:spcPct val="100000"/>
              </a:lnSpc>
              <a:spcAft>
                <a:spcPts val="800"/>
              </a:spcAft>
              <a:buNone/>
            </a:pPr>
            <a:r>
              <a:rPr b="1" lang="en">
                <a:latin typeface="Courier New"/>
                <a:ea typeface="Courier New"/>
                <a:cs typeface="Courier New"/>
                <a:sym typeface="Courier New"/>
              </a:rPr>
              <a:t>}</a:t>
            </a:r>
          </a:p>
          <a:p>
            <a:r>
              <a:t/>
            </a:r>
          </a:p>
          <a:p>
            <a:r>
              <a:t/>
            </a:r>
          </a:p>
          <a:p>
            <a:r>
              <a:t/>
            </a:r>
          </a:p>
          <a:p>
            <a:r>
              <a:t/>
            </a:r>
          </a:p>
          <a:p>
            <a:r>
              <a:t/>
            </a:r>
          </a:p>
          <a:p>
            <a:r>
              <a:t/>
            </a:r>
          </a:p>
          <a:p>
            <a:r>
              <a:t/>
            </a:r>
          </a:p>
          <a:p>
            <a:pPr rtl="0" lvl="0">
              <a:lnSpc>
                <a:spcPct val="121396"/>
              </a:lnSpc>
              <a:spcAft>
                <a:spcPts val="800"/>
              </a:spcAft>
              <a:buNone/>
            </a:pPr>
            <a:r>
              <a:rPr b="1" lang="en">
                <a:latin typeface="Courier New"/>
                <a:ea typeface="Courier New"/>
                <a:cs typeface="Courier New"/>
                <a:sym typeface="Courier New"/>
              </a:rPr>
              <a:t>   </a:t>
            </a:r>
          </a:p>
          <a:p>
            <a:r>
              <a:t/>
            </a:r>
          </a:p>
          <a:p>
            <a:r>
              <a:t/>
            </a:r>
          </a:p>
        </p:txBody>
      </p:sp>
      <p:sp>
        <p:nvSpPr>
          <p:cNvPr id="137" name="Shape 137"/>
          <p:cNvSpPr txBox="1"/>
          <p:nvPr/>
        </p:nvSpPr>
        <p:spPr>
          <a:xfrm>
            <a:off y="73250" x="2614000"/>
            <a:ext cy="1290000" cx="6467400"/>
          </a:xfrm>
          <a:prstGeom prst="rect">
            <a:avLst/>
          </a:prstGeom>
        </p:spPr>
        <p:txBody>
          <a:bodyPr bIns="91425" rIns="91425" lIns="91425" tIns="91425" anchor="t" anchorCtr="0">
            <a:noAutofit/>
          </a:bodyPr>
          <a:lstStyle/>
          <a:p>
            <a:pPr algn="ctr" rtl="0" lvl="0">
              <a:buNone/>
            </a:pPr>
            <a:r>
              <a:rPr sz="2400" lang="en"/>
              <a:t>Declaring Arrays</a:t>
            </a:r>
          </a:p>
          <a:p>
            <a:pPr algn="ctr" rtl="0" lvl="0">
              <a:buNone/>
            </a:pPr>
            <a:r>
              <a:rPr sz="1800" lang="en"/>
              <a:t>Arrays in C are contiguous blocks of memory.</a:t>
            </a:r>
          </a:p>
          <a:p>
            <a:pPr algn="ctr" rtl="0" lvl="0">
              <a:buNone/>
            </a:pPr>
            <a:r>
              <a:rPr sz="1800" lang="en"/>
              <a:t>They do not know their own length, unlike Java arrays.</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y="0" x="0"/>
          <a:ext cy="0" cx="0"/>
          <a:chOff y="0" x="0"/>
          <a:chExt cy="0" cx="0"/>
        </a:xfrm>
      </p:grpSpPr>
      <p:sp>
        <p:nvSpPr>
          <p:cNvPr id="142" name="Shape 142"/>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Structs and Typedefs</a:t>
            </a:r>
          </a:p>
        </p:txBody>
      </p:sp>
      <p:sp>
        <p:nvSpPr>
          <p:cNvPr id="143" name="Shape 143"/>
          <p:cNvSpPr txBox="1"/>
          <p:nvPr>
            <p:ph idx="1" type="body"/>
          </p:nvPr>
        </p:nvSpPr>
        <p:spPr>
          <a:xfrm>
            <a:off y="1126900" x="412125"/>
            <a:ext cy="3725699" cx="8229600"/>
          </a:xfrm>
          <a:prstGeom prst="rect">
            <a:avLst/>
          </a:prstGeom>
        </p:spPr>
        <p:txBody>
          <a:bodyPr bIns="91425" rIns="91425" lIns="91425" tIns="91425" anchor="t" anchorCtr="0">
            <a:noAutofit/>
          </a:bodyPr>
          <a:lstStyle/>
          <a:p>
            <a:pPr rtl="0" lvl="0" indent="-342900" marL="457200">
              <a:lnSpc>
                <a:spcPct val="150000"/>
              </a:lnSpc>
              <a:buClr>
                <a:srgbClr val="000000"/>
              </a:buClr>
              <a:buSzPct val="100000"/>
              <a:buFont typeface="Arial"/>
              <a:buChar char="●"/>
            </a:pPr>
            <a:r>
              <a:rPr sz="1800" lang="en">
                <a:solidFill>
                  <a:srgbClr val="000000"/>
                </a:solidFill>
              </a:rPr>
              <a:t>Why use structs and typedefs?</a:t>
            </a:r>
          </a:p>
          <a:p>
            <a:pPr rtl="0" lvl="0" indent="-342900" marL="457200">
              <a:lnSpc>
                <a:spcPct val="150000"/>
              </a:lnSpc>
              <a:buClr>
                <a:srgbClr val="000000"/>
              </a:buClr>
              <a:buSzPct val="100000"/>
              <a:buFont typeface="Arial"/>
              <a:buChar char="●"/>
            </a:pPr>
            <a:r>
              <a:rPr sz="1800" lang="en">
                <a:solidFill>
                  <a:srgbClr val="000000"/>
                </a:solidFill>
              </a:rPr>
              <a:t>Easy way to define new data structures; structs are data structures that are composed of simpler data types. </a:t>
            </a:r>
          </a:p>
          <a:p>
            <a:pPr rtl="0" lvl="0" indent="-342900" marL="457200">
              <a:lnSpc>
                <a:spcPct val="150000"/>
              </a:lnSpc>
              <a:buClr>
                <a:schemeClr val="dk1"/>
              </a:buClr>
              <a:buSzPct val="100000"/>
              <a:buFont typeface="Arial"/>
              <a:buChar char="●"/>
            </a:pPr>
            <a:r>
              <a:rPr sz="1800" lang="en"/>
              <a:t>Similar to classes in Java/C++, but without inheritance or methods.</a:t>
            </a:r>
          </a:p>
          <a:p>
            <a:pPr rtl="0" lvl="0" indent="-342900" marL="457200">
              <a:lnSpc>
                <a:spcPct val="150000"/>
              </a:lnSpc>
              <a:buClr>
                <a:schemeClr val="dk1"/>
              </a:buClr>
              <a:buSzPct val="100000"/>
              <a:buFont typeface="Arial"/>
              <a:buChar char="●"/>
            </a:pPr>
            <a:r>
              <a:rPr sz="1800" lang="en"/>
              <a:t>Typedefs are often useful to differentiate between incompatible or different things that can have the same basic type. An example is differentiating between a player’s score and his ID, which may both be integers. A function that takes one should not take the other.</a:t>
            </a:r>
          </a:p>
          <a:p>
            <a:r>
              <a:t/>
            </a:r>
          </a:p>
          <a:p>
            <a:r>
              <a:t/>
            </a:r>
          </a:p>
          <a:p>
            <a:pPr rtl="0" lvl="0">
              <a:lnSpc>
                <a:spcPct val="150000"/>
              </a:lnSpc>
              <a:buNone/>
            </a:pPr>
            <a:r>
              <a:rPr sz="1800" lang="en"/>
              <a:t> </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y="0" x="0"/>
          <a:ext cy="0" cx="0"/>
          <a:chOff y="0" x="0"/>
          <a:chExt cy="0" cx="0"/>
        </a:xfrm>
      </p:grpSpPr>
      <p:sp>
        <p:nvSpPr>
          <p:cNvPr id="148" name="Shape 148"/>
          <p:cNvSpPr txBox="1"/>
          <p:nvPr/>
        </p:nvSpPr>
        <p:spPr>
          <a:xfrm>
            <a:off y="31050" x="107025"/>
            <a:ext cy="5081399" cx="5374499"/>
          </a:xfrm>
          <a:prstGeom prst="rect">
            <a:avLst/>
          </a:prstGeom>
          <a:solidFill>
            <a:srgbClr val="FFFFFF"/>
          </a:solidFill>
        </p:spPr>
        <p:txBody>
          <a:bodyPr bIns="91425" rIns="91425" lIns="91425" tIns="91425" anchor="t" anchorCtr="0">
            <a:noAutofit/>
          </a:bodyPr>
          <a:lstStyle/>
          <a:p>
            <a:pPr rtl="0" lvl="0">
              <a:spcAft>
                <a:spcPts val="800"/>
              </a:spcAft>
              <a:buNone/>
            </a:pPr>
            <a:r>
              <a:rPr b="1" sz="1200" lang="en">
                <a:solidFill>
                  <a:srgbClr val="FF0000"/>
                </a:solidFill>
                <a:latin typeface="Courier New"/>
                <a:ea typeface="Courier New"/>
                <a:cs typeface="Courier New"/>
                <a:sym typeface="Courier New"/>
              </a:rPr>
              <a:t>#include &lt;stdlib.h&gt;</a:t>
            </a:r>
          </a:p>
          <a:p>
            <a:pPr rtl="0" lvl="0">
              <a:spcAft>
                <a:spcPts val="800"/>
              </a:spcAft>
              <a:buNone/>
            </a:pPr>
            <a:r>
              <a:rPr b="1" sz="1200" lang="en">
                <a:solidFill>
                  <a:srgbClr val="FF0000"/>
                </a:solidFill>
                <a:latin typeface="Courier New"/>
                <a:ea typeface="Courier New"/>
                <a:cs typeface="Courier New"/>
                <a:sym typeface="Courier New"/>
              </a:rPr>
              <a:t>#include &lt;stdio.h&gt;</a:t>
            </a:r>
          </a:p>
          <a:p>
            <a:pPr rtl="0" lvl="0">
              <a:spcAft>
                <a:spcPts val="800"/>
              </a:spcAft>
              <a:buNone/>
            </a:pPr>
            <a:r>
              <a:rPr b="1" sz="1200" lang="en">
                <a:solidFill>
                  <a:srgbClr val="FF0000"/>
                </a:solidFill>
                <a:latin typeface="Courier New"/>
                <a:ea typeface="Courier New"/>
                <a:cs typeface="Courier New"/>
                <a:sym typeface="Courier New"/>
              </a:rPr>
              <a:t>#include &lt;string.h&gt;</a:t>
            </a:r>
          </a:p>
          <a:p>
            <a:pPr rtl="0" lvl="0">
              <a:spcAft>
                <a:spcPts val="800"/>
              </a:spcAft>
              <a:buNone/>
            </a:pPr>
            <a:r>
              <a:rPr b="1" sz="1200" lang="en">
                <a:solidFill>
                  <a:srgbClr val="0000FF"/>
                </a:solidFill>
                <a:latin typeface="Courier New"/>
                <a:ea typeface="Courier New"/>
                <a:cs typeface="Courier New"/>
                <a:sym typeface="Courier New"/>
              </a:rPr>
              <a:t>struct </a:t>
            </a:r>
            <a:r>
              <a:rPr b="1" sz="1200" lang="en">
                <a:solidFill>
                  <a:schemeClr val="dk1"/>
                </a:solidFill>
                <a:latin typeface="Courier New"/>
                <a:ea typeface="Courier New"/>
                <a:cs typeface="Courier New"/>
                <a:sym typeface="Courier New"/>
              </a:rPr>
              <a:t>idCard {           </a:t>
            </a:r>
          </a:p>
          <a:p>
            <a:pPr rtl="0" lvl="0">
              <a:spcAft>
                <a:spcPts val="800"/>
              </a:spcAft>
              <a:buNone/>
            </a:pPr>
            <a:r>
              <a:rPr b="1" sz="1200" lang="en">
                <a:solidFill>
                  <a:schemeClr val="dk1"/>
                </a:solidFill>
                <a:latin typeface="Courier New"/>
                <a:ea typeface="Courier New"/>
                <a:cs typeface="Courier New"/>
                <a:sym typeface="Courier New"/>
              </a:rPr>
              <a:t>  </a:t>
            </a:r>
            <a:r>
              <a:rPr b="1" sz="1200" lang="en">
                <a:solidFill>
                  <a:srgbClr val="0000FF"/>
                </a:solidFill>
                <a:latin typeface="Courier New"/>
                <a:ea typeface="Courier New"/>
                <a:cs typeface="Courier New"/>
                <a:sym typeface="Courier New"/>
              </a:rPr>
              <a:t>unsigned</a:t>
            </a:r>
            <a:r>
              <a:rPr b="1" sz="1200" lang="en">
                <a:solidFill>
                  <a:schemeClr val="dk1"/>
                </a:solidFill>
                <a:latin typeface="Courier New"/>
                <a:ea typeface="Courier New"/>
                <a:cs typeface="Courier New"/>
                <a:sym typeface="Courier New"/>
              </a:rPr>
              <a:t> </a:t>
            </a:r>
            <a:r>
              <a:rPr b="1" sz="1200" lang="en">
                <a:solidFill>
                  <a:srgbClr val="0000FF"/>
                </a:solidFill>
                <a:latin typeface="Courier New"/>
                <a:ea typeface="Courier New"/>
                <a:cs typeface="Courier New"/>
                <a:sym typeface="Courier New"/>
              </a:rPr>
              <a:t>int </a:t>
            </a:r>
            <a:r>
              <a:rPr b="1" sz="1200" lang="en">
                <a:solidFill>
                  <a:schemeClr val="dk1"/>
                </a:solidFill>
                <a:latin typeface="Courier New"/>
                <a:ea typeface="Courier New"/>
                <a:cs typeface="Courier New"/>
                <a:sym typeface="Courier New"/>
              </a:rPr>
              <a:t>id;	</a:t>
            </a:r>
          </a:p>
          <a:p>
            <a:pPr rtl="0" lvl="0">
              <a:spcAft>
                <a:spcPts val="800"/>
              </a:spcAft>
              <a:buNone/>
            </a:pPr>
            <a:r>
              <a:rPr b="1" sz="1200" lang="en">
                <a:solidFill>
                  <a:schemeClr val="dk1"/>
                </a:solidFill>
                <a:latin typeface="Courier New"/>
                <a:ea typeface="Courier New"/>
                <a:cs typeface="Courier New"/>
                <a:sym typeface="Courier New"/>
              </a:rPr>
              <a:t>  </a:t>
            </a:r>
            <a:r>
              <a:rPr b="1" sz="1200" lang="en">
                <a:solidFill>
                  <a:srgbClr val="0000FF"/>
                </a:solidFill>
                <a:latin typeface="Courier New"/>
                <a:ea typeface="Courier New"/>
                <a:cs typeface="Courier New"/>
                <a:sym typeface="Courier New"/>
              </a:rPr>
              <a:t>char[32] </a:t>
            </a:r>
            <a:r>
              <a:rPr b="1" sz="1200" lang="en">
                <a:solidFill>
                  <a:schemeClr val="dk1"/>
                </a:solidFill>
                <a:latin typeface="Courier New"/>
                <a:ea typeface="Courier New"/>
                <a:cs typeface="Courier New"/>
                <a:sym typeface="Courier New"/>
              </a:rPr>
              <a:t>name;</a:t>
            </a:r>
          </a:p>
          <a:p>
            <a:pPr rtl="0" lvl="0">
              <a:spcAft>
                <a:spcPts val="800"/>
              </a:spcAft>
              <a:buNone/>
            </a:pPr>
            <a:r>
              <a:rPr b="1" sz="1200" lang="en">
                <a:solidFill>
                  <a:schemeClr val="dk1"/>
                </a:solidFill>
                <a:latin typeface="Courier New"/>
                <a:ea typeface="Courier New"/>
                <a:cs typeface="Courier New"/>
                <a:sym typeface="Courier New"/>
              </a:rPr>
              <a:t>};</a:t>
            </a:r>
          </a:p>
          <a:p>
            <a:r>
              <a:t/>
            </a:r>
          </a:p>
          <a:p>
            <a:r>
              <a:t/>
            </a:r>
          </a:p>
          <a:p>
            <a:r>
              <a:t/>
            </a:r>
          </a:p>
          <a:p>
            <a:r>
              <a:t/>
            </a:r>
          </a:p>
          <a:p>
            <a:r>
              <a:t/>
            </a:r>
          </a:p>
          <a:p>
            <a:r>
              <a:t/>
            </a:r>
          </a:p>
          <a:p>
            <a:r>
              <a:t/>
            </a:r>
          </a:p>
          <a:p>
            <a:r>
              <a:t/>
            </a:r>
          </a:p>
          <a:p>
            <a:pPr rtl="0" lvl="0">
              <a:lnSpc>
                <a:spcPct val="121396"/>
              </a:lnSpc>
              <a:spcAft>
                <a:spcPts val="800"/>
              </a:spcAft>
              <a:buNone/>
            </a:pPr>
            <a:r>
              <a:rPr b="1" lang="en">
                <a:latin typeface="Courier New"/>
                <a:ea typeface="Courier New"/>
                <a:cs typeface="Courier New"/>
                <a:sym typeface="Courier New"/>
              </a:rPr>
              <a:t>   </a:t>
            </a:r>
          </a:p>
          <a:p>
            <a:r>
              <a:t/>
            </a:r>
          </a:p>
          <a:p>
            <a:r>
              <a:t/>
            </a:r>
          </a:p>
        </p:txBody>
      </p:sp>
      <p:sp>
        <p:nvSpPr>
          <p:cNvPr id="149" name="Shape 149"/>
          <p:cNvSpPr txBox="1"/>
          <p:nvPr/>
        </p:nvSpPr>
        <p:spPr>
          <a:xfrm>
            <a:off y="316650" x="5778400"/>
            <a:ext cy="4202700" cx="3548999"/>
          </a:xfrm>
          <a:prstGeom prst="rect">
            <a:avLst/>
          </a:prstGeom>
        </p:spPr>
        <p:txBody>
          <a:bodyPr bIns="91425" rIns="91425" lIns="91425" tIns="91425" anchor="t" anchorCtr="0">
            <a:noAutofit/>
          </a:bodyPr>
          <a:lstStyle/>
          <a:p>
            <a:pPr rtl="0" lvl="0">
              <a:buNone/>
            </a:pPr>
            <a:r>
              <a:rPr b="1" lang="en">
                <a:solidFill>
                  <a:srgbClr val="FF0000"/>
                </a:solidFill>
                <a:latin typeface="Courier New"/>
                <a:ea typeface="Courier New"/>
                <a:cs typeface="Courier New"/>
                <a:sym typeface="Courier New"/>
              </a:rPr>
              <a:t>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y="0" x="0"/>
          <a:ext cy="0" cx="0"/>
          <a:chOff y="0" x="0"/>
          <a:chExt cy="0" cx="0"/>
        </a:xfrm>
      </p:grpSpPr>
      <p:sp>
        <p:nvSpPr>
          <p:cNvPr id="154" name="Shape 154"/>
          <p:cNvSpPr txBox="1"/>
          <p:nvPr/>
        </p:nvSpPr>
        <p:spPr>
          <a:xfrm>
            <a:off y="31050" x="95150"/>
            <a:ext cy="5081399" cx="5374499"/>
          </a:xfrm>
          <a:prstGeom prst="rect">
            <a:avLst/>
          </a:prstGeom>
          <a:solidFill>
            <a:srgbClr val="FFFFFF"/>
          </a:solidFill>
        </p:spPr>
        <p:txBody>
          <a:bodyPr bIns="91425" rIns="91425" lIns="91425" tIns="91425" anchor="t" anchorCtr="0">
            <a:noAutofit/>
          </a:bodyPr>
          <a:lstStyle/>
          <a:p>
            <a:pPr rtl="0" lvl="0">
              <a:spcAft>
                <a:spcPts val="800"/>
              </a:spcAft>
              <a:buNone/>
            </a:pPr>
            <a:r>
              <a:rPr b="1" sz="1200" lang="en">
                <a:solidFill>
                  <a:srgbClr val="FF0000"/>
                </a:solidFill>
                <a:latin typeface="Courier New"/>
                <a:ea typeface="Courier New"/>
                <a:cs typeface="Courier New"/>
                <a:sym typeface="Courier New"/>
              </a:rPr>
              <a:t>#include &lt;stdlib.h&gt;</a:t>
            </a:r>
          </a:p>
          <a:p>
            <a:pPr rtl="0" lvl="0">
              <a:spcAft>
                <a:spcPts val="800"/>
              </a:spcAft>
              <a:buNone/>
            </a:pPr>
            <a:r>
              <a:rPr b="1" sz="1200" lang="en">
                <a:solidFill>
                  <a:srgbClr val="FF0000"/>
                </a:solidFill>
                <a:latin typeface="Courier New"/>
                <a:ea typeface="Courier New"/>
                <a:cs typeface="Courier New"/>
                <a:sym typeface="Courier New"/>
              </a:rPr>
              <a:t>#include &lt;stdio.h&gt;</a:t>
            </a:r>
          </a:p>
          <a:p>
            <a:pPr rtl="0" lvl="0">
              <a:spcAft>
                <a:spcPts val="800"/>
              </a:spcAft>
              <a:buNone/>
            </a:pPr>
            <a:r>
              <a:rPr b="1" sz="1200" lang="en">
                <a:solidFill>
                  <a:srgbClr val="FF0000"/>
                </a:solidFill>
                <a:latin typeface="Courier New"/>
                <a:ea typeface="Courier New"/>
                <a:cs typeface="Courier New"/>
                <a:sym typeface="Courier New"/>
              </a:rPr>
              <a:t>#include &lt;string.h&gt;</a:t>
            </a:r>
          </a:p>
          <a:p>
            <a:pPr rtl="0" lvl="0">
              <a:spcAft>
                <a:spcPts val="800"/>
              </a:spcAft>
              <a:buNone/>
            </a:pPr>
            <a:r>
              <a:rPr b="1" sz="1200" lang="en">
                <a:solidFill>
                  <a:srgbClr val="0000FF"/>
                </a:solidFill>
                <a:latin typeface="Courier New"/>
                <a:ea typeface="Courier New"/>
                <a:cs typeface="Courier New"/>
                <a:sym typeface="Courier New"/>
              </a:rPr>
              <a:t>struct </a:t>
            </a:r>
            <a:r>
              <a:rPr b="1" sz="1200" lang="en">
                <a:solidFill>
                  <a:schemeClr val="dk1"/>
                </a:solidFill>
                <a:latin typeface="Courier New"/>
                <a:ea typeface="Courier New"/>
                <a:cs typeface="Courier New"/>
                <a:sym typeface="Courier New"/>
              </a:rPr>
              <a:t>idCard {           </a:t>
            </a:r>
          </a:p>
          <a:p>
            <a:pPr rtl="0" lvl="0">
              <a:spcAft>
                <a:spcPts val="800"/>
              </a:spcAft>
              <a:buNone/>
            </a:pPr>
            <a:r>
              <a:rPr b="1" sz="1200" lang="en">
                <a:solidFill>
                  <a:schemeClr val="dk1"/>
                </a:solidFill>
                <a:latin typeface="Courier New"/>
                <a:ea typeface="Courier New"/>
                <a:cs typeface="Courier New"/>
                <a:sym typeface="Courier New"/>
              </a:rPr>
              <a:t>  </a:t>
            </a:r>
            <a:r>
              <a:rPr b="1" sz="1200" lang="en">
                <a:solidFill>
                  <a:srgbClr val="0000FF"/>
                </a:solidFill>
                <a:latin typeface="Courier New"/>
                <a:ea typeface="Courier New"/>
                <a:cs typeface="Courier New"/>
                <a:sym typeface="Courier New"/>
              </a:rPr>
              <a:t>unsigned</a:t>
            </a:r>
            <a:r>
              <a:rPr b="1" sz="1200" lang="en">
                <a:solidFill>
                  <a:schemeClr val="dk1"/>
                </a:solidFill>
                <a:latin typeface="Courier New"/>
                <a:ea typeface="Courier New"/>
                <a:cs typeface="Courier New"/>
                <a:sym typeface="Courier New"/>
              </a:rPr>
              <a:t> </a:t>
            </a:r>
            <a:r>
              <a:rPr b="1" sz="1200" lang="en">
                <a:solidFill>
                  <a:srgbClr val="0000FF"/>
                </a:solidFill>
                <a:latin typeface="Courier New"/>
                <a:ea typeface="Courier New"/>
                <a:cs typeface="Courier New"/>
                <a:sym typeface="Courier New"/>
              </a:rPr>
              <a:t>int </a:t>
            </a:r>
            <a:r>
              <a:rPr b="1" sz="1200" lang="en">
                <a:solidFill>
                  <a:schemeClr val="dk1"/>
                </a:solidFill>
                <a:latin typeface="Courier New"/>
                <a:ea typeface="Courier New"/>
                <a:cs typeface="Courier New"/>
                <a:sym typeface="Courier New"/>
              </a:rPr>
              <a:t>id;	</a:t>
            </a:r>
          </a:p>
          <a:p>
            <a:pPr rtl="0" lvl="0">
              <a:spcAft>
                <a:spcPts val="800"/>
              </a:spcAft>
              <a:buNone/>
            </a:pPr>
            <a:r>
              <a:rPr b="1" sz="1200" lang="en">
                <a:solidFill>
                  <a:schemeClr val="dk1"/>
                </a:solidFill>
                <a:latin typeface="Courier New"/>
                <a:ea typeface="Courier New"/>
                <a:cs typeface="Courier New"/>
                <a:sym typeface="Courier New"/>
              </a:rPr>
              <a:t>  </a:t>
            </a:r>
            <a:r>
              <a:rPr b="1" sz="1200" lang="en">
                <a:solidFill>
                  <a:srgbClr val="0000FF"/>
                </a:solidFill>
                <a:latin typeface="Courier New"/>
                <a:ea typeface="Courier New"/>
                <a:cs typeface="Courier New"/>
                <a:sym typeface="Courier New"/>
              </a:rPr>
              <a:t>char* </a:t>
            </a:r>
            <a:r>
              <a:rPr b="1" sz="1200" lang="en">
                <a:solidFill>
                  <a:schemeClr val="dk1"/>
                </a:solidFill>
                <a:latin typeface="Courier New"/>
                <a:ea typeface="Courier New"/>
                <a:cs typeface="Courier New"/>
                <a:sym typeface="Courier New"/>
              </a:rPr>
              <a:t>name;</a:t>
            </a:r>
          </a:p>
          <a:p>
            <a:pPr rtl="0" lvl="0">
              <a:spcAft>
                <a:spcPts val="800"/>
              </a:spcAft>
              <a:buNone/>
            </a:pPr>
            <a:r>
              <a:rPr b="1" sz="1200" lang="en">
                <a:solidFill>
                  <a:schemeClr val="dk1"/>
                </a:solidFill>
                <a:latin typeface="Courier New"/>
                <a:ea typeface="Courier New"/>
                <a:cs typeface="Courier New"/>
                <a:sym typeface="Courier New"/>
              </a:rPr>
              <a:t>};</a:t>
            </a:r>
          </a:p>
          <a:p>
            <a:r>
              <a:t/>
            </a:r>
          </a:p>
          <a:p>
            <a:r>
              <a:t/>
            </a:r>
          </a:p>
          <a:p>
            <a:r>
              <a:t/>
            </a:r>
          </a:p>
          <a:p>
            <a:r>
              <a:t/>
            </a:r>
          </a:p>
          <a:p>
            <a:r>
              <a:t/>
            </a:r>
          </a:p>
          <a:p>
            <a:r>
              <a:t/>
            </a:r>
          </a:p>
          <a:p>
            <a:r>
              <a:t/>
            </a:r>
          </a:p>
          <a:p>
            <a:pPr rtl="0" lvl="0">
              <a:lnSpc>
                <a:spcPct val="121396"/>
              </a:lnSpc>
              <a:spcAft>
                <a:spcPts val="800"/>
              </a:spcAft>
              <a:buNone/>
            </a:pPr>
            <a:r>
              <a:rPr b="1" lang="en">
                <a:latin typeface="Courier New"/>
                <a:ea typeface="Courier New"/>
                <a:cs typeface="Courier New"/>
                <a:sym typeface="Courier New"/>
              </a:rPr>
              <a:t>   </a:t>
            </a:r>
          </a:p>
          <a:p>
            <a:r>
              <a:t/>
            </a:r>
          </a:p>
          <a:p>
            <a:r>
              <a:t/>
            </a:r>
          </a:p>
        </p:txBody>
      </p:sp>
      <p:sp>
        <p:nvSpPr>
          <p:cNvPr id="155" name="Shape 155"/>
          <p:cNvSpPr txBox="1"/>
          <p:nvPr/>
        </p:nvSpPr>
        <p:spPr>
          <a:xfrm>
            <a:off y="316650" x="5778400"/>
            <a:ext cy="4202700" cx="3548999"/>
          </a:xfrm>
          <a:prstGeom prst="rect">
            <a:avLst/>
          </a:prstGeom>
        </p:spPr>
        <p:txBody>
          <a:bodyPr bIns="91425" rIns="91425" lIns="91425" tIns="91425" anchor="t" anchorCtr="0">
            <a:noAutofit/>
          </a:bodyPr>
          <a:lstStyle/>
          <a:p>
            <a:pPr rtl="0" lvl="0">
              <a:buNone/>
            </a:pPr>
            <a:r>
              <a:rPr b="1" lang="en">
                <a:solidFill>
                  <a:srgbClr val="FF0000"/>
                </a:solidFill>
                <a:latin typeface="Courier New"/>
                <a:ea typeface="Courier New"/>
                <a:cs typeface="Courier New"/>
                <a:sym typeface="Courier New"/>
              </a:rPr>
              <a:t>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 name="Shape 31"/>
        <p:cNvGrpSpPr/>
        <p:nvPr/>
      </p:nvGrpSpPr>
      <p:grpSpPr>
        <a:xfrm>
          <a:off y="0" x="0"/>
          <a:ext cy="0" cx="0"/>
          <a:chOff y="0" x="0"/>
          <a:chExt cy="0" cx="0"/>
        </a:xfrm>
      </p:grpSpPr>
      <p:sp>
        <p:nvSpPr>
          <p:cNvPr id="32" name="Shape 32"/>
          <p:cNvSpPr txBox="1"/>
          <p:nvPr/>
        </p:nvSpPr>
        <p:spPr>
          <a:xfrm>
            <a:off y="985000" x="293650"/>
            <a:ext cy="4247699" cx="8410800"/>
          </a:xfrm>
          <a:prstGeom prst="rect">
            <a:avLst/>
          </a:prstGeom>
        </p:spPr>
        <p:txBody>
          <a:bodyPr bIns="91425" rIns="91425" lIns="91425" tIns="91425" anchor="t" anchorCtr="0">
            <a:noAutofit/>
          </a:bodyPr>
          <a:lstStyle/>
          <a:p>
            <a:pPr algn="l" rtl="0" lvl="0">
              <a:lnSpc>
                <a:spcPct val="121396"/>
              </a:lnSpc>
              <a:spcAft>
                <a:spcPts val="800"/>
              </a:spcAft>
              <a:buNone/>
            </a:pPr>
            <a:r>
              <a:rPr lang="en"/>
              <a:t>According to </a:t>
            </a:r>
            <a:r>
              <a:rPr u="sng" lang="en">
                <a:solidFill>
                  <a:schemeClr val="hlink"/>
                </a:solidFill>
                <a:hlinkClick r:id="rId3"/>
              </a:rPr>
              <a:t>Wikipedia</a:t>
            </a:r>
            <a:r>
              <a:rPr lang="en"/>
              <a:t>, C is a general purpose, statically typed, imperative (procedural), multiplatform </a:t>
            </a:r>
          </a:p>
          <a:p>
            <a:pPr algn="l" rtl="0" lvl="0">
              <a:lnSpc>
                <a:spcPct val="121396"/>
              </a:lnSpc>
              <a:spcAft>
                <a:spcPts val="800"/>
              </a:spcAft>
              <a:buNone/>
            </a:pPr>
            <a:r>
              <a:rPr lang="en"/>
              <a:t>language initially developed by Dennis Ritchie during the late 1960s and early 1970s at AT&amp;T Bell</a:t>
            </a:r>
          </a:p>
          <a:p>
            <a:pPr algn="l" rtl="0" lvl="0">
              <a:lnSpc>
                <a:spcPct val="121396"/>
              </a:lnSpc>
              <a:spcAft>
                <a:spcPts val="800"/>
              </a:spcAft>
              <a:buNone/>
            </a:pPr>
            <a:r>
              <a:rPr lang="en"/>
              <a:t>Labs. </a:t>
            </a:r>
          </a:p>
          <a:p>
            <a:r>
              <a:t/>
            </a:r>
          </a:p>
          <a:p>
            <a:pPr algn="l" rtl="0" lvl="0">
              <a:lnSpc>
                <a:spcPct val="121396"/>
              </a:lnSpc>
              <a:spcAft>
                <a:spcPts val="800"/>
              </a:spcAft>
              <a:buNone/>
            </a:pPr>
            <a:r>
              <a:rPr lang="en"/>
              <a:t>This review session will cover basics of ANSI C, a family of standards published by the American </a:t>
            </a:r>
          </a:p>
          <a:p>
            <a:pPr algn="l" rtl="0" lvl="0">
              <a:lnSpc>
                <a:spcPct val="121396"/>
              </a:lnSpc>
              <a:spcAft>
                <a:spcPts val="800"/>
              </a:spcAft>
              <a:buNone/>
            </a:pPr>
            <a:r>
              <a:rPr lang="en"/>
              <a:t>National Standards Institute. </a:t>
            </a:r>
          </a:p>
          <a:p>
            <a:r>
              <a:t/>
            </a:r>
          </a:p>
          <a:p>
            <a:pPr algn="l" rtl="0" lvl="0">
              <a:lnSpc>
                <a:spcPct val="121396"/>
              </a:lnSpc>
              <a:spcAft>
                <a:spcPts val="800"/>
              </a:spcAft>
              <a:buNone/>
            </a:pPr>
            <a:r>
              <a:rPr lang="en"/>
              <a:t>For the purposes of this session it is expected that you have basic knowledge from 61B and 61C of a statically typed language such as Java, and that you have basic programming experience already.  </a:t>
            </a:r>
          </a:p>
          <a:p>
            <a:r>
              <a:t/>
            </a:r>
          </a:p>
          <a:p>
            <a:r>
              <a:t/>
            </a:r>
          </a:p>
        </p:txBody>
      </p:sp>
      <p:sp>
        <p:nvSpPr>
          <p:cNvPr id="33" name="Shape 33"/>
          <p:cNvSpPr txBox="1"/>
          <p:nvPr>
            <p:ph type="title"/>
          </p:nvPr>
        </p:nvSpPr>
        <p:spPr>
          <a:xfrm>
            <a:off y="48578" x="265700"/>
            <a:ext cy="857400" cx="8229600"/>
          </a:xfrm>
          <a:prstGeom prst="rect">
            <a:avLst/>
          </a:prstGeom>
        </p:spPr>
        <p:txBody>
          <a:bodyPr bIns="91425" rIns="91425" lIns="91425" tIns="91425" anchor="b" anchorCtr="0">
            <a:noAutofit/>
          </a:bodyPr>
          <a:lstStyle/>
          <a:p>
            <a:pPr rtl="0" lvl="0">
              <a:buNone/>
            </a:pPr>
            <a:r>
              <a:rPr lang="en"/>
              <a:t>Introduction: Welcome!</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9" name="Shape 159"/>
        <p:cNvGrpSpPr/>
        <p:nvPr/>
      </p:nvGrpSpPr>
      <p:grpSpPr>
        <a:xfrm>
          <a:off y="0" x="0"/>
          <a:ext cy="0" cx="0"/>
          <a:chOff y="0" x="0"/>
          <a:chExt cy="0" cx="0"/>
        </a:xfrm>
      </p:grpSpPr>
      <p:sp>
        <p:nvSpPr>
          <p:cNvPr id="160" name="Shape 160"/>
          <p:cNvSpPr txBox="1"/>
          <p:nvPr/>
        </p:nvSpPr>
        <p:spPr>
          <a:xfrm>
            <a:off y="31050" x="107025"/>
            <a:ext cy="5081399" cx="5374499"/>
          </a:xfrm>
          <a:prstGeom prst="rect">
            <a:avLst/>
          </a:prstGeom>
          <a:solidFill>
            <a:srgbClr val="FFFFFF"/>
          </a:solidFill>
        </p:spPr>
        <p:txBody>
          <a:bodyPr bIns="91425" rIns="91425" lIns="91425" tIns="91425" anchor="t" anchorCtr="0">
            <a:noAutofit/>
          </a:bodyPr>
          <a:lstStyle/>
          <a:p>
            <a:pPr rtl="0" lvl="0">
              <a:spcAft>
                <a:spcPts val="800"/>
              </a:spcAft>
              <a:buNone/>
            </a:pPr>
            <a:r>
              <a:rPr b="1" sz="1200" lang="en">
                <a:solidFill>
                  <a:srgbClr val="FF0000"/>
                </a:solidFill>
                <a:latin typeface="Courier New"/>
                <a:ea typeface="Courier New"/>
                <a:cs typeface="Courier New"/>
                <a:sym typeface="Courier New"/>
              </a:rPr>
              <a:t>#include &lt;stdlib.h&gt;</a:t>
            </a:r>
          </a:p>
          <a:p>
            <a:pPr rtl="0" lvl="0">
              <a:spcAft>
                <a:spcPts val="800"/>
              </a:spcAft>
              <a:buNone/>
            </a:pPr>
            <a:r>
              <a:rPr b="1" sz="1200" lang="en">
                <a:solidFill>
                  <a:srgbClr val="FF0000"/>
                </a:solidFill>
                <a:latin typeface="Courier New"/>
                <a:ea typeface="Courier New"/>
                <a:cs typeface="Courier New"/>
                <a:sym typeface="Courier New"/>
              </a:rPr>
              <a:t>#include &lt;stdio.h&gt;</a:t>
            </a:r>
          </a:p>
          <a:p>
            <a:pPr rtl="0" lvl="0">
              <a:spcAft>
                <a:spcPts val="800"/>
              </a:spcAft>
              <a:buNone/>
            </a:pPr>
            <a:r>
              <a:rPr b="1" sz="1200" lang="en">
                <a:solidFill>
                  <a:srgbClr val="FF0000"/>
                </a:solidFill>
                <a:latin typeface="Courier New"/>
                <a:ea typeface="Courier New"/>
                <a:cs typeface="Courier New"/>
                <a:sym typeface="Courier New"/>
              </a:rPr>
              <a:t>#include &lt;string.h&gt;</a:t>
            </a:r>
          </a:p>
          <a:p>
            <a:pPr rtl="0" lvl="0">
              <a:spcAft>
                <a:spcPts val="800"/>
              </a:spcAft>
              <a:buNone/>
            </a:pPr>
            <a:r>
              <a:rPr b="1" sz="1200" lang="en">
                <a:solidFill>
                  <a:srgbClr val="0000FF"/>
                </a:solidFill>
                <a:latin typeface="Courier New"/>
                <a:ea typeface="Courier New"/>
                <a:cs typeface="Courier New"/>
                <a:sym typeface="Courier New"/>
              </a:rPr>
              <a:t>struct </a:t>
            </a:r>
            <a:r>
              <a:rPr b="1" sz="1200" lang="en">
                <a:solidFill>
                  <a:schemeClr val="dk1"/>
                </a:solidFill>
                <a:latin typeface="Courier New"/>
                <a:ea typeface="Courier New"/>
                <a:cs typeface="Courier New"/>
                <a:sym typeface="Courier New"/>
              </a:rPr>
              <a:t>idCard {           </a:t>
            </a:r>
          </a:p>
          <a:p>
            <a:pPr rtl="0" lvl="0">
              <a:spcAft>
                <a:spcPts val="800"/>
              </a:spcAft>
              <a:buNone/>
            </a:pPr>
            <a:r>
              <a:rPr b="1" sz="1200" lang="en">
                <a:solidFill>
                  <a:schemeClr val="dk1"/>
                </a:solidFill>
                <a:latin typeface="Courier New"/>
                <a:ea typeface="Courier New"/>
                <a:cs typeface="Courier New"/>
                <a:sym typeface="Courier New"/>
              </a:rPr>
              <a:t>  </a:t>
            </a:r>
            <a:r>
              <a:rPr b="1" sz="1200" lang="en">
                <a:solidFill>
                  <a:srgbClr val="0000FF"/>
                </a:solidFill>
                <a:latin typeface="Courier New"/>
                <a:ea typeface="Courier New"/>
                <a:cs typeface="Courier New"/>
                <a:sym typeface="Courier New"/>
              </a:rPr>
              <a:t>unsigned</a:t>
            </a:r>
            <a:r>
              <a:rPr b="1" sz="1200" lang="en">
                <a:solidFill>
                  <a:schemeClr val="dk1"/>
                </a:solidFill>
                <a:latin typeface="Courier New"/>
                <a:ea typeface="Courier New"/>
                <a:cs typeface="Courier New"/>
                <a:sym typeface="Courier New"/>
              </a:rPr>
              <a:t> </a:t>
            </a:r>
            <a:r>
              <a:rPr b="1" sz="1200" lang="en">
                <a:solidFill>
                  <a:srgbClr val="0000FF"/>
                </a:solidFill>
                <a:latin typeface="Courier New"/>
                <a:ea typeface="Courier New"/>
                <a:cs typeface="Courier New"/>
                <a:sym typeface="Courier New"/>
              </a:rPr>
              <a:t>int </a:t>
            </a:r>
            <a:r>
              <a:rPr b="1" sz="1200" lang="en">
                <a:solidFill>
                  <a:schemeClr val="dk1"/>
                </a:solidFill>
                <a:latin typeface="Courier New"/>
                <a:ea typeface="Courier New"/>
                <a:cs typeface="Courier New"/>
                <a:sym typeface="Courier New"/>
              </a:rPr>
              <a:t>id;	</a:t>
            </a:r>
          </a:p>
          <a:p>
            <a:pPr rtl="0" lvl="0">
              <a:spcAft>
                <a:spcPts val="800"/>
              </a:spcAft>
              <a:buNone/>
            </a:pPr>
            <a:r>
              <a:rPr b="1" sz="1200" lang="en">
                <a:solidFill>
                  <a:schemeClr val="dk1"/>
                </a:solidFill>
                <a:latin typeface="Courier New"/>
                <a:ea typeface="Courier New"/>
                <a:cs typeface="Courier New"/>
                <a:sym typeface="Courier New"/>
              </a:rPr>
              <a:t>  </a:t>
            </a:r>
            <a:r>
              <a:rPr b="1" sz="1200" lang="en">
                <a:solidFill>
                  <a:srgbClr val="0000FF"/>
                </a:solidFill>
                <a:latin typeface="Courier New"/>
                <a:ea typeface="Courier New"/>
                <a:cs typeface="Courier New"/>
                <a:sym typeface="Courier New"/>
              </a:rPr>
              <a:t>char* </a:t>
            </a:r>
            <a:r>
              <a:rPr b="1" sz="1200" lang="en">
                <a:solidFill>
                  <a:schemeClr val="dk1"/>
                </a:solidFill>
                <a:latin typeface="Courier New"/>
                <a:ea typeface="Courier New"/>
                <a:cs typeface="Courier New"/>
                <a:sym typeface="Courier New"/>
              </a:rPr>
              <a:t>name;</a:t>
            </a:r>
          </a:p>
          <a:p>
            <a:pPr rtl="0" lvl="0">
              <a:spcAft>
                <a:spcPts val="800"/>
              </a:spcAft>
              <a:buNone/>
            </a:pPr>
            <a:r>
              <a:rPr b="1" sz="1200" lang="en">
                <a:solidFill>
                  <a:schemeClr val="dk1"/>
                </a:solidFill>
                <a:latin typeface="Courier New"/>
                <a:ea typeface="Courier New"/>
                <a:cs typeface="Courier New"/>
                <a:sym typeface="Courier New"/>
              </a:rPr>
              <a:t>};</a:t>
            </a:r>
          </a:p>
          <a:p>
            <a:pPr rtl="0" lvl="0">
              <a:spcAft>
                <a:spcPts val="800"/>
              </a:spcAft>
              <a:buNone/>
            </a:pPr>
            <a:r>
              <a:rPr b="1" sz="1200" lang="en">
                <a:solidFill>
                  <a:srgbClr val="0000FF"/>
                </a:solidFill>
                <a:latin typeface="Courier New"/>
                <a:ea typeface="Courier New"/>
                <a:cs typeface="Courier New"/>
                <a:sym typeface="Courier New"/>
              </a:rPr>
              <a:t>typedef struct</a:t>
            </a:r>
            <a:r>
              <a:rPr b="1" sz="1200" lang="en">
                <a:solidFill>
                  <a:schemeClr val="dk1"/>
                </a:solidFill>
                <a:latin typeface="Courier New"/>
                <a:ea typeface="Courier New"/>
                <a:cs typeface="Courier New"/>
                <a:sym typeface="Courier New"/>
              </a:rPr>
              <a:t> idCard </a:t>
            </a:r>
            <a:r>
              <a:rPr b="1" sz="1200" lang="en">
                <a:solidFill>
                  <a:srgbClr val="0000FF"/>
                </a:solidFill>
                <a:latin typeface="Courier New"/>
                <a:ea typeface="Courier New"/>
                <a:cs typeface="Courier New"/>
                <a:sym typeface="Courier New"/>
              </a:rPr>
              <a:t>idCard_t</a:t>
            </a:r>
            <a:r>
              <a:rPr b="1" sz="1200" lang="en">
                <a:solidFill>
                  <a:schemeClr val="dk1"/>
                </a:solidFill>
                <a:latin typeface="Courier New"/>
                <a:ea typeface="Courier New"/>
                <a:cs typeface="Courier New"/>
                <a:sym typeface="Courier New"/>
              </a:rPr>
              <a:t>;</a:t>
            </a:r>
          </a:p>
          <a:p>
            <a:r>
              <a:t/>
            </a:r>
          </a:p>
          <a:p>
            <a:r>
              <a:t/>
            </a:r>
          </a:p>
          <a:p>
            <a:r>
              <a:t/>
            </a:r>
          </a:p>
          <a:p>
            <a:r>
              <a:t/>
            </a:r>
          </a:p>
          <a:p>
            <a:r>
              <a:t/>
            </a:r>
          </a:p>
          <a:p>
            <a:r>
              <a:t/>
            </a:r>
          </a:p>
          <a:p>
            <a:r>
              <a:t/>
            </a:r>
          </a:p>
          <a:p>
            <a:pPr rtl="0" lvl="0">
              <a:lnSpc>
                <a:spcPct val="121396"/>
              </a:lnSpc>
              <a:spcAft>
                <a:spcPts val="800"/>
              </a:spcAft>
              <a:buNone/>
            </a:pPr>
            <a:r>
              <a:rPr b="1" lang="en">
                <a:latin typeface="Courier New"/>
                <a:ea typeface="Courier New"/>
                <a:cs typeface="Courier New"/>
                <a:sym typeface="Courier New"/>
              </a:rPr>
              <a:t>   </a:t>
            </a:r>
          </a:p>
          <a:p>
            <a:r>
              <a:t/>
            </a:r>
          </a:p>
          <a:p>
            <a:r>
              <a:t/>
            </a:r>
          </a:p>
        </p:txBody>
      </p:sp>
      <p:sp>
        <p:nvSpPr>
          <p:cNvPr id="161" name="Shape 161"/>
          <p:cNvSpPr txBox="1"/>
          <p:nvPr/>
        </p:nvSpPr>
        <p:spPr>
          <a:xfrm>
            <a:off y="316650" x="5778400"/>
            <a:ext cy="4202700" cx="3548999"/>
          </a:xfrm>
          <a:prstGeom prst="rect">
            <a:avLst/>
          </a:prstGeom>
        </p:spPr>
        <p:txBody>
          <a:bodyPr bIns="91425" rIns="91425" lIns="91425" tIns="91425" anchor="t" anchorCtr="0">
            <a:noAutofit/>
          </a:bodyPr>
          <a:lstStyle/>
          <a:p>
            <a:pPr rtl="0" lvl="0">
              <a:buNone/>
            </a:pPr>
            <a:r>
              <a:rPr b="1" lang="en">
                <a:solidFill>
                  <a:srgbClr val="FF0000"/>
                </a:solidFill>
                <a:latin typeface="Courier New"/>
                <a:ea typeface="Courier New"/>
                <a:cs typeface="Courier New"/>
                <a:sym typeface="Courier New"/>
              </a:rPr>
              <a:t>
</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5" name="Shape 165"/>
        <p:cNvGrpSpPr/>
        <p:nvPr/>
      </p:nvGrpSpPr>
      <p:grpSpPr>
        <a:xfrm>
          <a:off y="0" x="0"/>
          <a:ext cy="0" cx="0"/>
          <a:chOff y="0" x="0"/>
          <a:chExt cy="0" cx="0"/>
        </a:xfrm>
      </p:grpSpPr>
      <p:sp>
        <p:nvSpPr>
          <p:cNvPr id="166" name="Shape 166"/>
          <p:cNvSpPr txBox="1"/>
          <p:nvPr/>
        </p:nvSpPr>
        <p:spPr>
          <a:xfrm>
            <a:off y="31050" x="107025"/>
            <a:ext cy="5081399" cx="5374499"/>
          </a:xfrm>
          <a:prstGeom prst="rect">
            <a:avLst/>
          </a:prstGeom>
        </p:spPr>
        <p:txBody>
          <a:bodyPr bIns="91425" rIns="91425" lIns="91425" tIns="91425" anchor="t" anchorCtr="0">
            <a:noAutofit/>
          </a:bodyPr>
          <a:lstStyle/>
          <a:p>
            <a:pPr rtl="0" lvl="0">
              <a:spcAft>
                <a:spcPts val="800"/>
              </a:spcAft>
              <a:buNone/>
            </a:pPr>
            <a:r>
              <a:rPr b="1" sz="1200" lang="en">
                <a:solidFill>
                  <a:srgbClr val="FF0000"/>
                </a:solidFill>
                <a:latin typeface="Courier New"/>
                <a:ea typeface="Courier New"/>
                <a:cs typeface="Courier New"/>
                <a:sym typeface="Courier New"/>
              </a:rPr>
              <a:t>#include &lt;stdlib.h&gt;</a:t>
            </a:r>
          </a:p>
          <a:p>
            <a:pPr rtl="0" lvl="0">
              <a:spcAft>
                <a:spcPts val="800"/>
              </a:spcAft>
              <a:buNone/>
            </a:pPr>
            <a:r>
              <a:rPr b="1" sz="1200" lang="en">
                <a:solidFill>
                  <a:srgbClr val="FF0000"/>
                </a:solidFill>
                <a:latin typeface="Courier New"/>
                <a:ea typeface="Courier New"/>
                <a:cs typeface="Courier New"/>
                <a:sym typeface="Courier New"/>
              </a:rPr>
              <a:t>#include &lt;stdio.h&gt;</a:t>
            </a:r>
          </a:p>
          <a:p>
            <a:pPr rtl="0" lvl="0">
              <a:spcAft>
                <a:spcPts val="800"/>
              </a:spcAft>
              <a:buNone/>
            </a:pPr>
            <a:r>
              <a:rPr b="1" sz="1200" lang="en">
                <a:solidFill>
                  <a:srgbClr val="FF0000"/>
                </a:solidFill>
                <a:latin typeface="Courier New"/>
                <a:ea typeface="Courier New"/>
                <a:cs typeface="Courier New"/>
                <a:sym typeface="Courier New"/>
              </a:rPr>
              <a:t>#include &lt;string.h&gt;</a:t>
            </a:r>
          </a:p>
          <a:p>
            <a:pPr rtl="0" lvl="0">
              <a:spcAft>
                <a:spcPts val="800"/>
              </a:spcAft>
              <a:buNone/>
            </a:pPr>
            <a:r>
              <a:rPr b="1" sz="1200" lang="en">
                <a:solidFill>
                  <a:srgbClr val="0000FF"/>
                </a:solidFill>
                <a:latin typeface="Courier New"/>
                <a:ea typeface="Courier New"/>
                <a:cs typeface="Courier New"/>
                <a:sym typeface="Courier New"/>
              </a:rPr>
              <a:t>typedef struct </a:t>
            </a:r>
            <a:r>
              <a:rPr b="1" sz="1200" lang="en">
                <a:solidFill>
                  <a:schemeClr val="dk1"/>
                </a:solidFill>
                <a:latin typeface="Courier New"/>
                <a:ea typeface="Courier New"/>
                <a:cs typeface="Courier New"/>
                <a:sym typeface="Courier New"/>
              </a:rPr>
              <a:t>idCard {           </a:t>
            </a:r>
          </a:p>
          <a:p>
            <a:pPr rtl="0" lvl="0">
              <a:spcAft>
                <a:spcPts val="800"/>
              </a:spcAft>
              <a:buNone/>
            </a:pPr>
            <a:r>
              <a:rPr b="1" sz="1200" lang="en">
                <a:solidFill>
                  <a:schemeClr val="dk1"/>
                </a:solidFill>
                <a:latin typeface="Courier New"/>
                <a:ea typeface="Courier New"/>
                <a:cs typeface="Courier New"/>
                <a:sym typeface="Courier New"/>
              </a:rPr>
              <a:t>  </a:t>
            </a:r>
            <a:r>
              <a:rPr b="1" sz="1200" lang="en">
                <a:solidFill>
                  <a:srgbClr val="0000FF"/>
                </a:solidFill>
                <a:latin typeface="Courier New"/>
                <a:ea typeface="Courier New"/>
                <a:cs typeface="Courier New"/>
                <a:sym typeface="Courier New"/>
              </a:rPr>
              <a:t>unsigned</a:t>
            </a:r>
            <a:r>
              <a:rPr b="1" sz="1200" lang="en">
                <a:solidFill>
                  <a:schemeClr val="dk1"/>
                </a:solidFill>
                <a:latin typeface="Courier New"/>
                <a:ea typeface="Courier New"/>
                <a:cs typeface="Courier New"/>
                <a:sym typeface="Courier New"/>
              </a:rPr>
              <a:t> </a:t>
            </a:r>
            <a:r>
              <a:rPr b="1" sz="1200" lang="en">
                <a:solidFill>
                  <a:srgbClr val="0000FF"/>
                </a:solidFill>
                <a:latin typeface="Courier New"/>
                <a:ea typeface="Courier New"/>
                <a:cs typeface="Courier New"/>
                <a:sym typeface="Courier New"/>
              </a:rPr>
              <a:t>int </a:t>
            </a:r>
            <a:r>
              <a:rPr b="1" sz="1200" lang="en">
                <a:solidFill>
                  <a:schemeClr val="dk1"/>
                </a:solidFill>
                <a:latin typeface="Courier New"/>
                <a:ea typeface="Courier New"/>
                <a:cs typeface="Courier New"/>
                <a:sym typeface="Courier New"/>
              </a:rPr>
              <a:t>id;	</a:t>
            </a:r>
          </a:p>
          <a:p>
            <a:pPr rtl="0" lvl="0">
              <a:spcAft>
                <a:spcPts val="800"/>
              </a:spcAft>
              <a:buNone/>
            </a:pPr>
            <a:r>
              <a:rPr b="1" sz="1200" lang="en">
                <a:solidFill>
                  <a:schemeClr val="dk1"/>
                </a:solidFill>
                <a:latin typeface="Courier New"/>
                <a:ea typeface="Courier New"/>
                <a:cs typeface="Courier New"/>
                <a:sym typeface="Courier New"/>
              </a:rPr>
              <a:t>  </a:t>
            </a:r>
            <a:r>
              <a:rPr b="1" sz="1200" lang="en">
                <a:solidFill>
                  <a:srgbClr val="0000FF"/>
                </a:solidFill>
                <a:latin typeface="Courier New"/>
                <a:ea typeface="Courier New"/>
                <a:cs typeface="Courier New"/>
                <a:sym typeface="Courier New"/>
              </a:rPr>
              <a:t>char* </a:t>
            </a:r>
            <a:r>
              <a:rPr b="1" sz="1200" lang="en">
                <a:solidFill>
                  <a:schemeClr val="dk1"/>
                </a:solidFill>
                <a:latin typeface="Courier New"/>
                <a:ea typeface="Courier New"/>
                <a:cs typeface="Courier New"/>
                <a:sym typeface="Courier New"/>
              </a:rPr>
              <a:t>name;</a:t>
            </a:r>
          </a:p>
          <a:p>
            <a:pPr rtl="0" lvl="0">
              <a:spcAft>
                <a:spcPts val="800"/>
              </a:spcAft>
              <a:buNone/>
            </a:pPr>
            <a:r>
              <a:rPr b="1" sz="1200" lang="en">
                <a:solidFill>
                  <a:schemeClr val="dk1"/>
                </a:solidFill>
                <a:latin typeface="Courier New"/>
                <a:ea typeface="Courier New"/>
                <a:cs typeface="Courier New"/>
                <a:sym typeface="Courier New"/>
              </a:rPr>
              <a:t>} </a:t>
            </a:r>
            <a:r>
              <a:rPr b="1" sz="1200" lang="en">
                <a:solidFill>
                  <a:srgbClr val="0000FF"/>
                </a:solidFill>
                <a:latin typeface="Courier New"/>
                <a:ea typeface="Courier New"/>
                <a:cs typeface="Courier New"/>
                <a:sym typeface="Courier New"/>
              </a:rPr>
              <a:t>idCard_t</a:t>
            </a:r>
            <a:r>
              <a:rPr b="1" sz="1200" lang="en">
                <a:solidFill>
                  <a:schemeClr val="dk1"/>
                </a:solidFill>
                <a:latin typeface="Courier New"/>
                <a:ea typeface="Courier New"/>
                <a:cs typeface="Courier New"/>
                <a:sym typeface="Courier New"/>
              </a:rPr>
              <a:t>; // Combines struct definition with typedef</a:t>
            </a:r>
          </a:p>
          <a:p>
            <a:r>
              <a:t/>
            </a:r>
          </a:p>
          <a:p>
            <a:r>
              <a:t/>
            </a:r>
          </a:p>
          <a:p>
            <a:r>
              <a:t/>
            </a:r>
          </a:p>
          <a:p>
            <a:r>
              <a:t/>
            </a:r>
          </a:p>
          <a:p>
            <a:r>
              <a:t/>
            </a:r>
          </a:p>
          <a:p>
            <a:r>
              <a:t/>
            </a:r>
          </a:p>
          <a:p>
            <a:pPr rtl="0" lvl="0">
              <a:lnSpc>
                <a:spcPct val="121396"/>
              </a:lnSpc>
              <a:spcAft>
                <a:spcPts val="800"/>
              </a:spcAft>
              <a:buNone/>
            </a:pPr>
            <a:r>
              <a:rPr b="1" lang="en">
                <a:latin typeface="Courier New"/>
                <a:ea typeface="Courier New"/>
                <a:cs typeface="Courier New"/>
                <a:sym typeface="Courier New"/>
              </a:rPr>
              <a:t>   </a:t>
            </a:r>
          </a:p>
          <a:p>
            <a:r>
              <a:t/>
            </a:r>
          </a:p>
          <a:p>
            <a:r>
              <a:t/>
            </a:r>
          </a:p>
        </p:txBody>
      </p:sp>
      <p:sp>
        <p:nvSpPr>
          <p:cNvPr id="167" name="Shape 167"/>
          <p:cNvSpPr txBox="1"/>
          <p:nvPr/>
        </p:nvSpPr>
        <p:spPr>
          <a:xfrm>
            <a:off y="316650" x="5778400"/>
            <a:ext cy="4202700" cx="3548999"/>
          </a:xfrm>
          <a:prstGeom prst="rect">
            <a:avLst/>
          </a:prstGeom>
        </p:spPr>
        <p:txBody>
          <a:bodyPr bIns="91425" rIns="91425" lIns="91425" tIns="91425" anchor="t" anchorCtr="0">
            <a:noAutofit/>
          </a:bodyPr>
          <a:lstStyle/>
          <a:p>
            <a:pPr rtl="0" lvl="0">
              <a:buNone/>
            </a:pPr>
            <a:r>
              <a:rPr b="1" lang="en">
                <a:solidFill>
                  <a:srgbClr val="FF0000"/>
                </a:solidFill>
                <a:latin typeface="Courier New"/>
                <a:ea typeface="Courier New"/>
                <a:cs typeface="Courier New"/>
                <a:sym typeface="Courier New"/>
              </a:rPr>
              <a:t>
</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1" name="Shape 171"/>
        <p:cNvGrpSpPr/>
        <p:nvPr/>
      </p:nvGrpSpPr>
      <p:grpSpPr>
        <a:xfrm>
          <a:off y="0" x="0"/>
          <a:ext cy="0" cx="0"/>
          <a:chOff y="0" x="0"/>
          <a:chExt cy="0" cx="0"/>
        </a:xfrm>
      </p:grpSpPr>
      <p:sp>
        <p:nvSpPr>
          <p:cNvPr id="172" name="Shape 172"/>
          <p:cNvSpPr txBox="1"/>
          <p:nvPr/>
        </p:nvSpPr>
        <p:spPr>
          <a:xfrm>
            <a:off y="31050" x="107025"/>
            <a:ext cy="5081399" cx="5374499"/>
          </a:xfrm>
          <a:prstGeom prst="rect">
            <a:avLst/>
          </a:prstGeom>
        </p:spPr>
        <p:txBody>
          <a:bodyPr bIns="91425" rIns="91425" lIns="91425" tIns="91425" anchor="t" anchorCtr="0">
            <a:noAutofit/>
          </a:bodyPr>
          <a:lstStyle/>
          <a:p>
            <a:pPr rtl="0" lvl="0">
              <a:spcAft>
                <a:spcPts val="800"/>
              </a:spcAft>
              <a:buNone/>
            </a:pPr>
            <a:r>
              <a:rPr b="1" sz="1200" lang="en">
                <a:solidFill>
                  <a:srgbClr val="FF0000"/>
                </a:solidFill>
                <a:latin typeface="Courier New"/>
                <a:ea typeface="Courier New"/>
                <a:cs typeface="Courier New"/>
                <a:sym typeface="Courier New"/>
              </a:rPr>
              <a:t>#include &lt;stdlib.h&gt;</a:t>
            </a:r>
          </a:p>
          <a:p>
            <a:pPr rtl="0" lvl="0">
              <a:spcAft>
                <a:spcPts val="800"/>
              </a:spcAft>
              <a:buNone/>
            </a:pPr>
            <a:r>
              <a:rPr b="1" sz="1200" lang="en">
                <a:solidFill>
                  <a:srgbClr val="FF0000"/>
                </a:solidFill>
                <a:latin typeface="Courier New"/>
                <a:ea typeface="Courier New"/>
                <a:cs typeface="Courier New"/>
                <a:sym typeface="Courier New"/>
              </a:rPr>
              <a:t>#include &lt;stdio.h&gt;</a:t>
            </a:r>
          </a:p>
          <a:p>
            <a:pPr rtl="0" lvl="0">
              <a:spcAft>
                <a:spcPts val="800"/>
              </a:spcAft>
              <a:buNone/>
            </a:pPr>
            <a:r>
              <a:rPr b="1" sz="1200" lang="en">
                <a:solidFill>
                  <a:srgbClr val="FF0000"/>
                </a:solidFill>
                <a:latin typeface="Courier New"/>
                <a:ea typeface="Courier New"/>
                <a:cs typeface="Courier New"/>
                <a:sym typeface="Courier New"/>
              </a:rPr>
              <a:t>#include &lt;string.h&gt;</a:t>
            </a:r>
          </a:p>
          <a:p>
            <a:pPr rtl="0" lvl="0">
              <a:spcAft>
                <a:spcPts val="800"/>
              </a:spcAft>
              <a:buNone/>
            </a:pPr>
            <a:r>
              <a:rPr b="1" sz="1200" lang="en">
                <a:solidFill>
                  <a:srgbClr val="0000FF"/>
                </a:solidFill>
                <a:latin typeface="Courier New"/>
                <a:ea typeface="Courier New"/>
                <a:cs typeface="Courier New"/>
                <a:sym typeface="Courier New"/>
              </a:rPr>
              <a:t>typedef struct </a:t>
            </a:r>
            <a:r>
              <a:rPr b="1" sz="1200" lang="en">
                <a:solidFill>
                  <a:schemeClr val="dk1"/>
                </a:solidFill>
                <a:latin typeface="Courier New"/>
                <a:ea typeface="Courier New"/>
                <a:cs typeface="Courier New"/>
                <a:sym typeface="Courier New"/>
              </a:rPr>
              <a:t>idCard {           </a:t>
            </a:r>
          </a:p>
          <a:p>
            <a:pPr rtl="0" lvl="0">
              <a:spcAft>
                <a:spcPts val="800"/>
              </a:spcAft>
              <a:buNone/>
            </a:pPr>
            <a:r>
              <a:rPr b="1" sz="1200" lang="en">
                <a:solidFill>
                  <a:schemeClr val="dk1"/>
                </a:solidFill>
                <a:latin typeface="Courier New"/>
                <a:ea typeface="Courier New"/>
                <a:cs typeface="Courier New"/>
                <a:sym typeface="Courier New"/>
              </a:rPr>
              <a:t>  </a:t>
            </a:r>
            <a:r>
              <a:rPr b="1" sz="1200" lang="en">
                <a:solidFill>
                  <a:srgbClr val="0000FF"/>
                </a:solidFill>
                <a:latin typeface="Courier New"/>
                <a:ea typeface="Courier New"/>
                <a:cs typeface="Courier New"/>
                <a:sym typeface="Courier New"/>
              </a:rPr>
              <a:t>unsigned</a:t>
            </a:r>
            <a:r>
              <a:rPr b="1" sz="1200" lang="en">
                <a:solidFill>
                  <a:schemeClr val="dk1"/>
                </a:solidFill>
                <a:latin typeface="Courier New"/>
                <a:ea typeface="Courier New"/>
                <a:cs typeface="Courier New"/>
                <a:sym typeface="Courier New"/>
              </a:rPr>
              <a:t> </a:t>
            </a:r>
            <a:r>
              <a:rPr b="1" sz="1200" lang="en">
                <a:solidFill>
                  <a:srgbClr val="0000FF"/>
                </a:solidFill>
                <a:latin typeface="Courier New"/>
                <a:ea typeface="Courier New"/>
                <a:cs typeface="Courier New"/>
                <a:sym typeface="Courier New"/>
              </a:rPr>
              <a:t>int </a:t>
            </a:r>
            <a:r>
              <a:rPr b="1" sz="1200" lang="en">
                <a:solidFill>
                  <a:schemeClr val="dk1"/>
                </a:solidFill>
                <a:latin typeface="Courier New"/>
                <a:ea typeface="Courier New"/>
                <a:cs typeface="Courier New"/>
                <a:sym typeface="Courier New"/>
              </a:rPr>
              <a:t>id;	</a:t>
            </a:r>
          </a:p>
          <a:p>
            <a:pPr rtl="0" lvl="0">
              <a:spcAft>
                <a:spcPts val="800"/>
              </a:spcAft>
              <a:buNone/>
            </a:pPr>
            <a:r>
              <a:rPr b="1" sz="1200" lang="en">
                <a:solidFill>
                  <a:schemeClr val="dk1"/>
                </a:solidFill>
                <a:latin typeface="Courier New"/>
                <a:ea typeface="Courier New"/>
                <a:cs typeface="Courier New"/>
                <a:sym typeface="Courier New"/>
              </a:rPr>
              <a:t>  </a:t>
            </a:r>
            <a:r>
              <a:rPr b="1" sz="1200" lang="en">
                <a:solidFill>
                  <a:srgbClr val="0000FF"/>
                </a:solidFill>
                <a:latin typeface="Courier New"/>
                <a:ea typeface="Courier New"/>
                <a:cs typeface="Courier New"/>
                <a:sym typeface="Courier New"/>
              </a:rPr>
              <a:t>char* </a:t>
            </a:r>
            <a:r>
              <a:rPr b="1" sz="1200" lang="en">
                <a:solidFill>
                  <a:schemeClr val="dk1"/>
                </a:solidFill>
                <a:latin typeface="Courier New"/>
                <a:ea typeface="Courier New"/>
                <a:cs typeface="Courier New"/>
                <a:sym typeface="Courier New"/>
              </a:rPr>
              <a:t>name;</a:t>
            </a:r>
          </a:p>
          <a:p>
            <a:pPr rtl="0" lvl="0">
              <a:spcAft>
                <a:spcPts val="800"/>
              </a:spcAft>
              <a:buNone/>
            </a:pPr>
            <a:r>
              <a:rPr b="1" sz="1200" lang="en">
                <a:solidFill>
                  <a:schemeClr val="dk1"/>
                </a:solidFill>
                <a:latin typeface="Courier New"/>
                <a:ea typeface="Courier New"/>
                <a:cs typeface="Courier New"/>
                <a:sym typeface="Courier New"/>
              </a:rPr>
              <a:t>} </a:t>
            </a:r>
            <a:r>
              <a:rPr b="1" sz="1200" lang="en">
                <a:solidFill>
                  <a:srgbClr val="0000FF"/>
                </a:solidFill>
                <a:latin typeface="Courier New"/>
                <a:ea typeface="Courier New"/>
                <a:cs typeface="Courier New"/>
                <a:sym typeface="Courier New"/>
              </a:rPr>
              <a:t>idCard_t</a:t>
            </a:r>
            <a:r>
              <a:rPr b="1" sz="1200" lang="en">
                <a:solidFill>
                  <a:schemeClr val="dk1"/>
                </a:solidFill>
                <a:latin typeface="Courier New"/>
                <a:ea typeface="Courier New"/>
                <a:cs typeface="Courier New"/>
                <a:sym typeface="Courier New"/>
              </a:rPr>
              <a:t>; // Combines struct definition with typedef</a:t>
            </a:r>
          </a:p>
          <a:p>
            <a:pPr rtl="0" lvl="0">
              <a:spcAft>
                <a:spcPts val="800"/>
              </a:spcAft>
              <a:buNone/>
            </a:pPr>
            <a:r>
              <a:rPr b="1" sz="1200" lang="en">
                <a:solidFill>
                  <a:srgbClr val="0000FF"/>
                </a:solidFill>
                <a:latin typeface="Courier New"/>
                <a:ea typeface="Courier New"/>
                <a:cs typeface="Courier New"/>
                <a:sym typeface="Courier New"/>
              </a:rPr>
              <a:t>void </a:t>
            </a:r>
            <a:r>
              <a:rPr b="1" sz="1200" lang="en">
                <a:solidFill>
                  <a:schemeClr val="dk1"/>
                </a:solidFill>
                <a:latin typeface="Courier New"/>
                <a:ea typeface="Courier New"/>
                <a:cs typeface="Courier New"/>
                <a:sym typeface="Courier New"/>
              </a:rPr>
              <a:t>setName(</a:t>
            </a:r>
            <a:r>
              <a:rPr b="1" sz="1200" lang="en">
                <a:solidFill>
                  <a:srgbClr val="0000FF"/>
                </a:solidFill>
                <a:latin typeface="Courier New"/>
                <a:ea typeface="Courier New"/>
                <a:cs typeface="Courier New"/>
                <a:sym typeface="Courier New"/>
              </a:rPr>
              <a:t>idCard_t</a:t>
            </a:r>
            <a:r>
              <a:rPr b="1" sz="1200" lang="en">
                <a:solidFill>
                  <a:schemeClr val="dk1"/>
                </a:solidFill>
                <a:latin typeface="Courier New"/>
                <a:ea typeface="Courier New"/>
                <a:cs typeface="Courier New"/>
                <a:sym typeface="Courier New"/>
              </a:rPr>
              <a:t> *id, </a:t>
            </a:r>
            <a:r>
              <a:rPr b="1" sz="1200" lang="en">
                <a:solidFill>
                  <a:srgbClr val="0000FF"/>
                </a:solidFill>
                <a:latin typeface="Courier New"/>
                <a:ea typeface="Courier New"/>
                <a:cs typeface="Courier New"/>
                <a:sym typeface="Courier New"/>
              </a:rPr>
              <a:t>char</a:t>
            </a:r>
            <a:r>
              <a:rPr b="1" sz="1200" lang="en">
                <a:solidFill>
                  <a:schemeClr val="dk1"/>
                </a:solidFill>
                <a:latin typeface="Courier New"/>
                <a:ea typeface="Courier New"/>
                <a:cs typeface="Courier New"/>
                <a:sym typeface="Courier New"/>
              </a:rPr>
              <a:t>* name) {</a:t>
            </a:r>
          </a:p>
          <a:p>
            <a:pPr rtl="0" lvl="0">
              <a:spcAft>
                <a:spcPts val="800"/>
              </a:spcAft>
              <a:buNone/>
            </a:pPr>
            <a:r>
              <a:rPr b="1" sz="1200" lang="en">
                <a:solidFill>
                  <a:schemeClr val="dk1"/>
                </a:solidFill>
                <a:latin typeface="Courier New"/>
                <a:ea typeface="Courier New"/>
                <a:cs typeface="Courier New"/>
                <a:sym typeface="Courier New"/>
              </a:rPr>
              <a:t>	</a:t>
            </a:r>
            <a:r>
              <a:rPr b="1" sz="1200" lang="en">
                <a:solidFill>
                  <a:srgbClr val="0000FF"/>
                </a:solidFill>
                <a:latin typeface="Courier New"/>
                <a:ea typeface="Courier New"/>
                <a:cs typeface="Courier New"/>
                <a:sym typeface="Courier New"/>
              </a:rPr>
              <a:t>char</a:t>
            </a:r>
            <a:r>
              <a:rPr b="1" sz="1200" lang="en">
                <a:solidFill>
                  <a:schemeClr val="dk1"/>
                </a:solidFill>
                <a:latin typeface="Courier New"/>
                <a:ea typeface="Courier New"/>
                <a:cs typeface="Courier New"/>
                <a:sym typeface="Courier New"/>
              </a:rPr>
              <a:t>* tmp = (</a:t>
            </a:r>
            <a:r>
              <a:rPr b="1" sz="1200" lang="en">
                <a:solidFill>
                  <a:srgbClr val="0000FF"/>
                </a:solidFill>
                <a:latin typeface="Courier New"/>
                <a:ea typeface="Courier New"/>
                <a:cs typeface="Courier New"/>
                <a:sym typeface="Courier New"/>
              </a:rPr>
              <a:t>char</a:t>
            </a:r>
            <a:r>
              <a:rPr b="1" sz="1200" lang="en">
                <a:solidFill>
                  <a:schemeClr val="dk1"/>
                </a:solidFill>
                <a:latin typeface="Courier New"/>
                <a:ea typeface="Courier New"/>
                <a:cs typeface="Courier New"/>
                <a:sym typeface="Courier New"/>
              </a:rPr>
              <a:t>*) realloc(id-&gt;name, </a:t>
            </a:r>
          </a:p>
          <a:p>
            <a:pPr rtl="0" lvl="0" indent="457200" marL="914400">
              <a:spcAft>
                <a:spcPts val="800"/>
              </a:spcAft>
              <a:buNone/>
            </a:pPr>
            <a:r>
              <a:rPr b="1" sz="1200" lang="en">
                <a:solidFill>
                  <a:schemeClr val="dk1"/>
                </a:solidFill>
                <a:latin typeface="Courier New"/>
                <a:ea typeface="Courier New"/>
                <a:cs typeface="Courier New"/>
                <a:sym typeface="Courier New"/>
              </a:rPr>
              <a:t>sizeof(</a:t>
            </a:r>
            <a:r>
              <a:rPr b="1" sz="1200" lang="en">
                <a:solidFill>
                  <a:srgbClr val="0000FF"/>
                </a:solidFill>
                <a:latin typeface="Courier New"/>
                <a:ea typeface="Courier New"/>
                <a:cs typeface="Courier New"/>
                <a:sym typeface="Courier New"/>
              </a:rPr>
              <a:t>char</a:t>
            </a:r>
            <a:r>
              <a:rPr b="1" sz="1200" lang="en">
                <a:solidFill>
                  <a:schemeClr val="dk1"/>
                </a:solidFill>
                <a:latin typeface="Courier New"/>
                <a:ea typeface="Courier New"/>
                <a:cs typeface="Courier New"/>
                <a:sym typeface="Courier New"/>
              </a:rPr>
              <a:t>) *(strlen(name) + 1));  </a:t>
            </a:r>
          </a:p>
          <a:p>
            <a:pPr rtl="0" lvl="0">
              <a:spcAft>
                <a:spcPts val="800"/>
              </a:spcAft>
              <a:buNone/>
            </a:pPr>
            <a:r>
              <a:rPr b="1" sz="1200" lang="en">
                <a:solidFill>
                  <a:schemeClr val="dk1"/>
                </a:solidFill>
                <a:latin typeface="Courier New"/>
                <a:ea typeface="Courier New"/>
                <a:cs typeface="Courier New"/>
                <a:sym typeface="Courier New"/>
              </a:rPr>
              <a:t>	</a:t>
            </a:r>
            <a:r>
              <a:rPr b="1" sz="1200" lang="en">
                <a:solidFill>
                  <a:srgbClr val="BF9000"/>
                </a:solidFill>
                <a:latin typeface="Courier New"/>
                <a:ea typeface="Courier New"/>
                <a:cs typeface="Courier New"/>
                <a:sym typeface="Courier New"/>
              </a:rPr>
              <a:t>if </a:t>
            </a:r>
            <a:r>
              <a:rPr b="1" sz="1200" lang="en">
                <a:solidFill>
                  <a:schemeClr val="dk1"/>
                </a:solidFill>
                <a:latin typeface="Courier New"/>
                <a:ea typeface="Courier New"/>
                <a:cs typeface="Courier New"/>
                <a:sym typeface="Courier New"/>
              </a:rPr>
              <a:t>(!tmp) { //check if realloc succeeds</a:t>
            </a:r>
          </a:p>
          <a:p>
            <a:pPr rtl="0" lvl="0">
              <a:spcAft>
                <a:spcPts val="800"/>
              </a:spcAft>
              <a:buNone/>
            </a:pPr>
            <a:r>
              <a:rPr b="1" sz="1200" lang="en">
                <a:solidFill>
                  <a:schemeClr val="dk1"/>
                </a:solidFill>
                <a:latin typeface="Courier New"/>
                <a:ea typeface="Courier New"/>
                <a:cs typeface="Courier New"/>
                <a:sym typeface="Courier New"/>
              </a:rPr>
              <a:t>		printf(</a:t>
            </a:r>
            <a:r>
              <a:rPr b="1" sz="1200" lang="en">
                <a:solidFill>
                  <a:srgbClr val="38761D"/>
                </a:solidFill>
                <a:latin typeface="Courier New"/>
                <a:ea typeface="Courier New"/>
                <a:cs typeface="Courier New"/>
                <a:sym typeface="Courier New"/>
              </a:rPr>
              <a:t>“Realloc failed!\n”</a:t>
            </a:r>
            <a:r>
              <a:rPr b="1" sz="1200" lang="en">
                <a:solidFill>
                  <a:schemeClr val="dk1"/>
                </a:solidFill>
                <a:latin typeface="Courier New"/>
                <a:ea typeface="Courier New"/>
                <a:cs typeface="Courier New"/>
                <a:sym typeface="Courier New"/>
              </a:rPr>
              <a:t>);</a:t>
            </a:r>
          </a:p>
          <a:p>
            <a:pPr rtl="0" lvl="0">
              <a:spcAft>
                <a:spcPts val="800"/>
              </a:spcAft>
              <a:buNone/>
            </a:pPr>
            <a:r>
              <a:rPr b="1" sz="1200" lang="en">
                <a:solidFill>
                  <a:schemeClr val="dk1"/>
                </a:solidFill>
                <a:latin typeface="Courier New"/>
                <a:ea typeface="Courier New"/>
                <a:cs typeface="Courier New"/>
                <a:sym typeface="Courier New"/>
              </a:rPr>
              <a:t>		exit(1);</a:t>
            </a:r>
          </a:p>
          <a:p>
            <a:pPr rtl="0" lvl="0">
              <a:spcAft>
                <a:spcPts val="800"/>
              </a:spcAft>
              <a:buNone/>
            </a:pPr>
            <a:r>
              <a:rPr b="1" sz="1200" lang="en">
                <a:solidFill>
                  <a:schemeClr val="dk1"/>
                </a:solidFill>
                <a:latin typeface="Courier New"/>
                <a:ea typeface="Courier New"/>
                <a:cs typeface="Courier New"/>
                <a:sym typeface="Courier New"/>
              </a:rPr>
              <a:t>	}</a:t>
            </a:r>
          </a:p>
          <a:p>
            <a:pPr rtl="0" lvl="0">
              <a:spcAft>
                <a:spcPts val="800"/>
              </a:spcAft>
              <a:buNone/>
            </a:pPr>
            <a:r>
              <a:rPr b="1" sz="1200" lang="en">
                <a:solidFill>
                  <a:schemeClr val="dk1"/>
                </a:solidFill>
                <a:latin typeface="Courier New"/>
                <a:ea typeface="Courier New"/>
                <a:cs typeface="Courier New"/>
                <a:sym typeface="Courier New"/>
              </a:rPr>
              <a:t>	id-&gt;name = tmp;</a:t>
            </a:r>
          </a:p>
          <a:p>
            <a:pPr rtl="0" lvl="0">
              <a:spcAft>
                <a:spcPts val="800"/>
              </a:spcAft>
              <a:buNone/>
            </a:pPr>
            <a:r>
              <a:rPr b="1" sz="1200" lang="en">
                <a:solidFill>
                  <a:schemeClr val="dk1"/>
                </a:solidFill>
                <a:latin typeface="Courier New"/>
                <a:ea typeface="Courier New"/>
                <a:cs typeface="Courier New"/>
                <a:sym typeface="Courier New"/>
              </a:rPr>
              <a:t>	strcpy(id-&gt;name, name); //copy contents of name </a:t>
            </a:r>
          </a:p>
          <a:p>
            <a:pPr rtl="0" lvl="0" indent="0" marL="2743200">
              <a:spcAft>
                <a:spcPts val="800"/>
              </a:spcAft>
              <a:buNone/>
            </a:pPr>
            <a:r>
              <a:rPr b="1" sz="1200" lang="en">
                <a:solidFill>
                  <a:schemeClr val="dk1"/>
                </a:solidFill>
                <a:latin typeface="Courier New"/>
                <a:ea typeface="Courier New"/>
                <a:cs typeface="Courier New"/>
                <a:sym typeface="Courier New"/>
              </a:rPr>
              <a:t>//to id-&gt;name</a:t>
            </a:r>
          </a:p>
          <a:p>
            <a:pPr rtl="0" lvl="0">
              <a:spcAft>
                <a:spcPts val="800"/>
              </a:spcAft>
              <a:buNone/>
            </a:pPr>
            <a:r>
              <a:rPr b="1" sz="1200" lang="en">
                <a:solidFill>
                  <a:schemeClr val="dk1"/>
                </a:solidFill>
                <a:latin typeface="Courier New"/>
                <a:ea typeface="Courier New"/>
                <a:cs typeface="Courier New"/>
                <a:sym typeface="Courier New"/>
              </a:rPr>
              <a:t>}</a:t>
            </a:r>
          </a:p>
          <a:p>
            <a:r>
              <a:t/>
            </a:r>
          </a:p>
          <a:p>
            <a:r>
              <a:t/>
            </a:r>
          </a:p>
          <a:p>
            <a:r>
              <a:t/>
            </a:r>
          </a:p>
          <a:p>
            <a:r>
              <a:t/>
            </a:r>
          </a:p>
          <a:p>
            <a:r>
              <a:t/>
            </a:r>
          </a:p>
          <a:p>
            <a:r>
              <a:t/>
            </a:r>
          </a:p>
          <a:p>
            <a:r>
              <a:t/>
            </a:r>
          </a:p>
          <a:p>
            <a:pPr rtl="0" lvl="0">
              <a:lnSpc>
                <a:spcPct val="121396"/>
              </a:lnSpc>
              <a:spcAft>
                <a:spcPts val="800"/>
              </a:spcAft>
              <a:buNone/>
            </a:pPr>
            <a:r>
              <a:rPr b="1" lang="en">
                <a:latin typeface="Courier New"/>
                <a:ea typeface="Courier New"/>
                <a:cs typeface="Courier New"/>
                <a:sym typeface="Courier New"/>
              </a:rPr>
              <a:t>   </a:t>
            </a:r>
          </a:p>
          <a:p>
            <a:r>
              <a:t/>
            </a:r>
          </a:p>
          <a:p>
            <a:r>
              <a:t/>
            </a:r>
          </a:p>
        </p:txBody>
      </p:sp>
      <p:sp>
        <p:nvSpPr>
          <p:cNvPr id="173" name="Shape 173"/>
          <p:cNvSpPr txBox="1"/>
          <p:nvPr/>
        </p:nvSpPr>
        <p:spPr>
          <a:xfrm>
            <a:off y="316650" x="5778400"/>
            <a:ext cy="4202700" cx="3548999"/>
          </a:xfrm>
          <a:prstGeom prst="rect">
            <a:avLst/>
          </a:prstGeom>
        </p:spPr>
        <p:txBody>
          <a:bodyPr bIns="91425" rIns="91425" lIns="91425" tIns="91425" anchor="t" anchorCtr="0">
            <a:noAutofit/>
          </a:bodyPr>
          <a:lstStyle/>
          <a:p>
            <a:pPr rtl="0" lvl="0">
              <a:spcAft>
                <a:spcPts val="800"/>
              </a:spcAft>
              <a:buNone/>
            </a:pPr>
            <a:r>
              <a:rPr b="1" sz="1200" lang="en">
                <a:solidFill>
                  <a:srgbClr val="0000FF"/>
                </a:solidFill>
                <a:latin typeface="Courier New"/>
                <a:ea typeface="Courier New"/>
                <a:cs typeface="Courier New"/>
                <a:sym typeface="Courier New"/>
              </a:rPr>
              <a:t>int </a:t>
            </a:r>
            <a:r>
              <a:rPr b="1" sz="1200" lang="en">
                <a:solidFill>
                  <a:schemeClr val="dk1"/>
                </a:solidFill>
                <a:latin typeface="Courier New"/>
                <a:ea typeface="Courier New"/>
                <a:cs typeface="Courier New"/>
                <a:sym typeface="Courier New"/>
              </a:rPr>
              <a:t>main() {</a:t>
            </a:r>
          </a:p>
          <a:p>
            <a:pPr rtl="0" lvl="0">
              <a:spcAft>
                <a:spcPts val="800"/>
              </a:spcAft>
              <a:buNone/>
            </a:pPr>
            <a:r>
              <a:rPr b="1" sz="1200" lang="en">
                <a:solidFill>
                  <a:schemeClr val="dk1"/>
                </a:solidFill>
                <a:latin typeface="Courier New"/>
                <a:ea typeface="Courier New"/>
                <a:cs typeface="Courier New"/>
                <a:sym typeface="Courier New"/>
              </a:rPr>
              <a:t>  idCard_t myCard;</a:t>
            </a:r>
          </a:p>
          <a:p>
            <a:pPr rtl="0" lvl="0" indent="0" marL="0">
              <a:spcAft>
                <a:spcPts val="800"/>
              </a:spcAft>
              <a:buNone/>
            </a:pPr>
            <a:r>
              <a:rPr b="1" sz="1200" lang="en">
                <a:solidFill>
                  <a:schemeClr val="dk1"/>
                </a:solidFill>
                <a:latin typeface="Courier New"/>
                <a:ea typeface="Courier New"/>
                <a:cs typeface="Courier New"/>
                <a:sym typeface="Courier New"/>
              </a:rPr>
              <a:t>  myCard.id = 1001; </a:t>
            </a:r>
          </a:p>
          <a:p>
            <a:pPr rtl="0" lvl="0">
              <a:spcAft>
                <a:spcPts val="800"/>
              </a:spcAft>
              <a:buNone/>
            </a:pPr>
            <a:r>
              <a:rPr b="1" sz="1200" lang="en">
                <a:solidFill>
                  <a:schemeClr val="dk1"/>
                </a:solidFill>
                <a:latin typeface="Courier New"/>
                <a:ea typeface="Courier New"/>
                <a:cs typeface="Courier New"/>
                <a:sym typeface="Courier New"/>
              </a:rPr>
              <a:t>  setName(&amp;myCard, </a:t>
            </a:r>
            <a:r>
              <a:rPr b="1" sz="1200" lang="en">
                <a:solidFill>
                  <a:srgbClr val="38761D"/>
                </a:solidFill>
                <a:latin typeface="Courier New"/>
                <a:ea typeface="Courier New"/>
                <a:cs typeface="Courier New"/>
                <a:sym typeface="Courier New"/>
              </a:rPr>
              <a:t>“Alice”</a:t>
            </a:r>
            <a:r>
              <a:rPr b="1" sz="1200" lang="en">
                <a:solidFill>
                  <a:schemeClr val="dk1"/>
                </a:solidFill>
                <a:latin typeface="Courier New"/>
                <a:ea typeface="Courier New"/>
                <a:cs typeface="Courier New"/>
                <a:sym typeface="Courier New"/>
              </a:rPr>
              <a:t>);</a:t>
            </a:r>
          </a:p>
          <a:p>
            <a:pPr rtl="0" lvl="0">
              <a:spcAft>
                <a:spcPts val="800"/>
              </a:spcAft>
              <a:buNone/>
            </a:pPr>
            <a:r>
              <a:rPr b="1" sz="1200" lang="en">
                <a:solidFill>
                  <a:schemeClr val="dk1"/>
                </a:solidFill>
                <a:latin typeface="Courier New"/>
                <a:ea typeface="Courier New"/>
                <a:cs typeface="Courier New"/>
                <a:sym typeface="Courier New"/>
              </a:rPr>
              <a:t>  printf(</a:t>
            </a:r>
            <a:r>
              <a:rPr b="1" sz="1200" lang="en">
                <a:solidFill>
                  <a:srgbClr val="38761D"/>
                </a:solidFill>
                <a:latin typeface="Courier New"/>
                <a:ea typeface="Courier New"/>
                <a:cs typeface="Courier New"/>
                <a:sym typeface="Courier New"/>
              </a:rPr>
              <a:t>“myCard is (%u, %s)\n”</a:t>
            </a:r>
            <a:r>
              <a:rPr b="1" sz="1200" lang="en">
                <a:solidFill>
                  <a:schemeClr val="dk1"/>
                </a:solidFill>
                <a:latin typeface="Courier New"/>
                <a:ea typeface="Courier New"/>
                <a:cs typeface="Courier New"/>
                <a:sym typeface="Courier New"/>
              </a:rPr>
              <a:t>, </a:t>
            </a:r>
          </a:p>
          <a:p>
            <a:pPr rtl="0" lvl="0" indent="457200" marL="457200">
              <a:spcAft>
                <a:spcPts val="800"/>
              </a:spcAft>
              <a:buNone/>
            </a:pPr>
            <a:r>
              <a:rPr b="1" sz="1200" lang="en">
                <a:solidFill>
                  <a:schemeClr val="dk1"/>
                </a:solidFill>
                <a:latin typeface="Courier New"/>
                <a:ea typeface="Courier New"/>
                <a:cs typeface="Courier New"/>
                <a:sym typeface="Courier New"/>
              </a:rPr>
              <a:t>myCard.id,myCard.name);</a:t>
            </a:r>
          </a:p>
          <a:p>
            <a:pPr rtl="0" lvl="0">
              <a:spcAft>
                <a:spcPts val="800"/>
              </a:spcAft>
              <a:buNone/>
            </a:pPr>
            <a:r>
              <a:rPr b="1" sz="1200" lang="en">
                <a:solidFill>
                  <a:schemeClr val="dk1"/>
                </a:solidFill>
                <a:latin typeface="Courier New"/>
                <a:ea typeface="Courier New"/>
                <a:cs typeface="Courier New"/>
                <a:sym typeface="Courier New"/>
              </a:rPr>
              <a:t>  </a:t>
            </a:r>
            <a:r>
              <a:rPr b="1" sz="1200" lang="en">
                <a:solidFill>
                  <a:srgbClr val="BF9000"/>
                </a:solidFill>
                <a:latin typeface="Courier New"/>
                <a:ea typeface="Courier New"/>
                <a:cs typeface="Courier New"/>
                <a:sym typeface="Courier New"/>
              </a:rPr>
              <a:t>return </a:t>
            </a:r>
            <a:r>
              <a:rPr b="1" sz="1200" lang="en">
                <a:solidFill>
                  <a:schemeClr val="dk1"/>
                </a:solidFill>
                <a:latin typeface="Courier New"/>
                <a:ea typeface="Courier New"/>
                <a:cs typeface="Courier New"/>
                <a:sym typeface="Courier New"/>
              </a:rPr>
              <a:t>0;</a:t>
            </a:r>
          </a:p>
          <a:p>
            <a:pPr rtl="0" lvl="0">
              <a:spcAft>
                <a:spcPts val="800"/>
              </a:spcAft>
              <a:buNone/>
            </a:pPr>
            <a:r>
              <a:rPr b="1" sz="1200" lang="en">
                <a:solidFill>
                  <a:schemeClr val="dk1"/>
                </a:solidFill>
                <a:latin typeface="Courier New"/>
                <a:ea typeface="Courier New"/>
                <a:cs typeface="Courier New"/>
                <a:sym typeface="Courier New"/>
              </a:rPr>
              <a:t>}</a:t>
            </a:r>
          </a:p>
          <a:p>
            <a:r>
              <a:t/>
            </a:r>
          </a:p>
          <a:p>
            <a:pPr rtl="0" lvl="0">
              <a:spcAft>
                <a:spcPts val="800"/>
              </a:spcAft>
              <a:buNone/>
            </a:pPr>
            <a:r>
              <a:rPr b="1" lang="en"/>
              <a:t>Running produces:</a:t>
            </a:r>
          </a:p>
          <a:p>
            <a:pPr rtl="0" lvl="0">
              <a:spcAft>
                <a:spcPts val="800"/>
              </a:spcAft>
              <a:buNone/>
            </a:pPr>
            <a:r>
              <a:rPr b="1" lang="en">
                <a:solidFill>
                  <a:srgbClr val="FF0000"/>
                </a:solidFill>
                <a:latin typeface="Courier New"/>
                <a:ea typeface="Courier New"/>
                <a:cs typeface="Courier New"/>
                <a:sym typeface="Courier New"/>
              </a:rPr>
              <a:t>myCard is (1001, Alice)</a:t>
            </a:r>
          </a:p>
          <a:p>
            <a:r>
              <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7" name="Shape 177"/>
        <p:cNvGrpSpPr/>
        <p:nvPr/>
      </p:nvGrpSpPr>
      <p:grpSpPr>
        <a:xfrm>
          <a:off y="0" x="0"/>
          <a:ext cy="0" cx="0"/>
          <a:chOff y="0" x="0"/>
          <a:chExt cy="0" cx="0"/>
        </a:xfrm>
      </p:grpSpPr>
      <p:sp>
        <p:nvSpPr>
          <p:cNvPr id="178" name="Shape 178"/>
          <p:cNvSpPr txBox="1"/>
          <p:nvPr>
            <p:ph idx="1" type="body"/>
          </p:nvPr>
        </p:nvSpPr>
        <p:spPr>
          <a:xfrm>
            <a:off y="225550" x="231850"/>
            <a:ext cy="4917899" cx="8229600"/>
          </a:xfrm>
          <a:prstGeom prst="rect">
            <a:avLst/>
          </a:prstGeom>
        </p:spPr>
        <p:txBody>
          <a:bodyPr bIns="91425" rIns="91425" lIns="91425" tIns="91425" anchor="t" anchorCtr="0">
            <a:noAutofit/>
          </a:bodyPr>
          <a:lstStyle/>
          <a:p>
            <a:pPr rtl="0" lvl="0">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enum </a:t>
            </a:r>
            <a:r>
              <a:rPr b="1" lang="en">
                <a:latin typeface="Courier New"/>
                <a:ea typeface="Courier New"/>
                <a:cs typeface="Courier New"/>
                <a:sym typeface="Courier New"/>
              </a:rPr>
              <a:t>direction { NORTH, WEST, SOUTH, EAST } ;</a:t>
            </a:r>
          </a:p>
          <a:p>
            <a:pPr rtl="0" lvl="0">
              <a:buNone/>
            </a:pPr>
            <a:r>
              <a:rPr b="1" lang="en">
                <a:solidFill>
                  <a:srgbClr val="0000FF"/>
                </a:solidFill>
                <a:latin typeface="Courier New"/>
                <a:ea typeface="Courier New"/>
                <a:cs typeface="Courier New"/>
                <a:sym typeface="Courier New"/>
              </a:rPr>
              <a:t>typedef enum</a:t>
            </a:r>
            <a:r>
              <a:rPr b="1" lang="en">
                <a:latin typeface="Courier New"/>
                <a:ea typeface="Courier New"/>
                <a:cs typeface="Courier New"/>
                <a:sym typeface="Courier New"/>
              </a:rPr>
              <a:t> direction </a:t>
            </a:r>
            <a:r>
              <a:rPr b="1" lang="en">
                <a:solidFill>
                  <a:srgbClr val="0000FF"/>
                </a:solidFill>
                <a:latin typeface="Courier New"/>
                <a:ea typeface="Courier New"/>
                <a:cs typeface="Courier New"/>
                <a:sym typeface="Courier New"/>
              </a:rPr>
              <a:t>direction_t</a:t>
            </a:r>
            <a:r>
              <a:rPr b="1" lang="en">
                <a:latin typeface="Courier New"/>
                <a:ea typeface="Courier New"/>
                <a:cs typeface="Courier New"/>
                <a:sym typeface="Courier New"/>
              </a:rPr>
              <a:t>;</a:t>
            </a:r>
          </a:p>
          <a:p>
            <a:pPr rtl="0" lvl="0">
              <a:buNone/>
            </a:pPr>
            <a:r>
              <a:rPr b="1" lang="en">
                <a:solidFill>
                  <a:srgbClr val="0000FF"/>
                </a:solidFill>
                <a:latin typeface="Courier New"/>
                <a:ea typeface="Courier New"/>
                <a:cs typeface="Courier New"/>
                <a:sym typeface="Courier New"/>
              </a:rPr>
              <a:t>direction_t </a:t>
            </a:r>
            <a:r>
              <a:rPr b="1" lang="en">
                <a:latin typeface="Courier New"/>
                <a:ea typeface="Courier New"/>
                <a:cs typeface="Courier New"/>
                <a:sym typeface="Courier New"/>
              </a:rPr>
              <a:t>getOppositeDirection(</a:t>
            </a:r>
            <a:r>
              <a:rPr b="1" lang="en">
                <a:solidFill>
                  <a:srgbClr val="0000FF"/>
                </a:solidFill>
                <a:latin typeface="Courier New"/>
                <a:ea typeface="Courier New"/>
                <a:cs typeface="Courier New"/>
                <a:sym typeface="Courier New"/>
              </a:rPr>
              <a:t>direction_t</a:t>
            </a:r>
            <a:r>
              <a:rPr b="1" lang="en">
                <a:latin typeface="Courier New"/>
                <a:ea typeface="Courier New"/>
                <a:cs typeface="Courier New"/>
                <a:sym typeface="Courier New"/>
              </a:rPr>
              <a:t> direction) {</a:t>
            </a:r>
          </a:p>
          <a:p>
            <a:pPr rtl="0" lvl="0">
              <a:buNone/>
            </a:pPr>
            <a:r>
              <a:rPr b="1" lang="en">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switch</a:t>
            </a:r>
            <a:r>
              <a:rPr b="1" lang="en">
                <a:latin typeface="Courier New"/>
                <a:ea typeface="Courier New"/>
                <a:cs typeface="Courier New"/>
                <a:sym typeface="Courier New"/>
              </a:rPr>
              <a:t>(direction) {</a:t>
            </a:r>
          </a:p>
          <a:p>
            <a:pPr rtl="0" lvl="0">
              <a:buNone/>
            </a:pPr>
            <a:r>
              <a:rPr b="1" lang="en">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case </a:t>
            </a:r>
            <a:r>
              <a:rPr b="1" lang="en">
                <a:latin typeface="Courier New"/>
                <a:ea typeface="Courier New"/>
                <a:cs typeface="Courier New"/>
                <a:sym typeface="Courier New"/>
              </a:rPr>
              <a:t>NORTH: </a:t>
            </a:r>
            <a:r>
              <a:rPr b="1" lang="en">
                <a:solidFill>
                  <a:srgbClr val="BF9000"/>
                </a:solidFill>
                <a:latin typeface="Courier New"/>
                <a:ea typeface="Courier New"/>
                <a:cs typeface="Courier New"/>
                <a:sym typeface="Courier New"/>
              </a:rPr>
              <a:t>return </a:t>
            </a:r>
            <a:r>
              <a:rPr b="1" lang="en">
                <a:latin typeface="Courier New"/>
                <a:ea typeface="Courier New"/>
                <a:cs typeface="Courier New"/>
                <a:sym typeface="Courier New"/>
              </a:rPr>
              <a:t>SOUTH;</a:t>
            </a:r>
          </a:p>
          <a:p>
            <a:pPr rtl="0" lvl="0">
              <a:buNone/>
            </a:pPr>
            <a:r>
              <a:rPr b="1" lang="en">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case </a:t>
            </a:r>
            <a:r>
              <a:rPr b="1" lang="en">
                <a:latin typeface="Courier New"/>
                <a:ea typeface="Courier New"/>
                <a:cs typeface="Courier New"/>
                <a:sym typeface="Courier New"/>
              </a:rPr>
              <a:t>SOUTH: </a:t>
            </a:r>
            <a:r>
              <a:rPr b="1" lang="en">
                <a:solidFill>
                  <a:srgbClr val="BF9000"/>
                </a:solidFill>
                <a:latin typeface="Courier New"/>
                <a:ea typeface="Courier New"/>
                <a:cs typeface="Courier New"/>
                <a:sym typeface="Courier New"/>
              </a:rPr>
              <a:t>return </a:t>
            </a:r>
            <a:r>
              <a:rPr b="1" lang="en">
                <a:latin typeface="Courier New"/>
                <a:ea typeface="Courier New"/>
                <a:cs typeface="Courier New"/>
                <a:sym typeface="Courier New"/>
              </a:rPr>
              <a:t>NORTH;</a:t>
            </a:r>
          </a:p>
          <a:p>
            <a:pPr rtl="0" lvl="0">
              <a:buNone/>
            </a:pPr>
            <a:r>
              <a:rPr b="1" lang="en">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case </a:t>
            </a:r>
            <a:r>
              <a:rPr b="1" lang="en">
                <a:latin typeface="Courier New"/>
                <a:ea typeface="Courier New"/>
                <a:cs typeface="Courier New"/>
                <a:sym typeface="Courier New"/>
              </a:rPr>
              <a:t>EAST: </a:t>
            </a:r>
            <a:r>
              <a:rPr b="1" lang="en">
                <a:solidFill>
                  <a:srgbClr val="BF9000"/>
                </a:solidFill>
                <a:latin typeface="Courier New"/>
                <a:ea typeface="Courier New"/>
                <a:cs typeface="Courier New"/>
                <a:sym typeface="Courier New"/>
              </a:rPr>
              <a:t>return </a:t>
            </a:r>
            <a:r>
              <a:rPr b="1" lang="en">
                <a:latin typeface="Courier New"/>
                <a:ea typeface="Courier New"/>
                <a:cs typeface="Courier New"/>
                <a:sym typeface="Courier New"/>
              </a:rPr>
              <a:t>WEST;</a:t>
            </a:r>
          </a:p>
          <a:p>
            <a:pPr rtl="0" lvl="0">
              <a:buNone/>
            </a:pPr>
            <a:r>
              <a:rPr b="1" lang="en">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case </a:t>
            </a:r>
            <a:r>
              <a:rPr b="1" lang="en">
                <a:latin typeface="Courier New"/>
                <a:ea typeface="Courier New"/>
                <a:cs typeface="Courier New"/>
                <a:sym typeface="Courier New"/>
              </a:rPr>
              <a:t>WEST: </a:t>
            </a:r>
            <a:r>
              <a:rPr b="1" lang="en">
                <a:solidFill>
                  <a:srgbClr val="BF9000"/>
                </a:solidFill>
                <a:latin typeface="Courier New"/>
                <a:ea typeface="Courier New"/>
                <a:cs typeface="Courier New"/>
                <a:sym typeface="Courier New"/>
              </a:rPr>
              <a:t>return </a:t>
            </a:r>
            <a:r>
              <a:rPr b="1" lang="en">
                <a:latin typeface="Courier New"/>
                <a:ea typeface="Courier New"/>
                <a:cs typeface="Courier New"/>
                <a:sym typeface="Courier New"/>
              </a:rPr>
              <a:t>EAST;</a:t>
            </a:r>
          </a:p>
          <a:p>
            <a:pPr rtl="0" lvl="0">
              <a:buNone/>
            </a:pPr>
            <a:r>
              <a:rPr b="1" lang="en">
                <a:latin typeface="Courier New"/>
                <a:ea typeface="Courier New"/>
                <a:cs typeface="Courier New"/>
                <a:sym typeface="Courier New"/>
              </a:rPr>
              <a:t>  }</a:t>
            </a:r>
          </a:p>
          <a:p>
            <a:pPr rtl="0" lvl="0">
              <a:buNone/>
            </a:pPr>
            <a:r>
              <a:rPr b="1" lang="en">
                <a:latin typeface="Courier New"/>
                <a:ea typeface="Courier New"/>
                <a:cs typeface="Courier New"/>
                <a:sym typeface="Courier New"/>
              </a:rPr>
              <a:t>}</a:t>
            </a:r>
          </a:p>
          <a:p>
            <a:pPr rtl="0" lvl="0">
              <a:buNone/>
            </a:pP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main() {</a:t>
            </a:r>
          </a:p>
          <a:p>
            <a:pPr rtl="0" lvl="0">
              <a:buNone/>
            </a:pPr>
            <a:r>
              <a:rPr b="1" lang="en">
                <a:latin typeface="Courier New"/>
                <a:ea typeface="Courier New"/>
                <a:cs typeface="Courier New"/>
                <a:sym typeface="Courier New"/>
              </a:rPr>
              <a:t>  printf(</a:t>
            </a:r>
            <a:r>
              <a:rPr b="1" lang="en">
                <a:solidFill>
                  <a:srgbClr val="38761D"/>
                </a:solidFill>
                <a:latin typeface="Courier New"/>
                <a:ea typeface="Courier New"/>
                <a:cs typeface="Courier New"/>
                <a:sym typeface="Courier New"/>
              </a:rPr>
              <a:t>"Opposite of NORTH: %d"</a:t>
            </a:r>
            <a:r>
              <a:rPr b="1" lang="en">
                <a:latin typeface="Courier New"/>
                <a:ea typeface="Courier New"/>
                <a:cs typeface="Courier New"/>
                <a:sym typeface="Courier New"/>
              </a:rPr>
              <a:t>, getOppositeDirection(NORTH));</a:t>
            </a:r>
          </a:p>
          <a:p>
            <a:pPr rtl="0" lvl="0">
              <a:buNone/>
            </a:pPr>
            <a:r>
              <a:rPr b="1" lang="en">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return </a:t>
            </a:r>
            <a:r>
              <a:rPr b="1" lang="en">
                <a:latin typeface="Courier New"/>
                <a:ea typeface="Courier New"/>
                <a:cs typeface="Courier New"/>
                <a:sym typeface="Courier New"/>
              </a:rPr>
              <a:t>0;</a:t>
            </a:r>
          </a:p>
          <a:p>
            <a:pPr rtl="0" lvl="0">
              <a:buNone/>
            </a:pPr>
            <a:r>
              <a:rPr b="1" lang="en">
                <a:latin typeface="Courier New"/>
                <a:ea typeface="Courier New"/>
                <a:cs typeface="Courier New"/>
                <a:sym typeface="Courier New"/>
              </a:rPr>
              <a:t>}</a:t>
            </a:r>
          </a:p>
          <a:p>
            <a:pPr rtl="0" lvl="0">
              <a:buNone/>
            </a:pPr>
            <a:r>
              <a:rPr b="1" lang="en"/>
              <a:t>Prints:</a:t>
            </a:r>
            <a:r>
              <a:rPr b="1" lang="en">
                <a:latin typeface="Courier New"/>
                <a:ea typeface="Courier New"/>
                <a:cs typeface="Courier New"/>
                <a:sym typeface="Courier New"/>
              </a:rPr>
              <a:t> </a:t>
            </a:r>
            <a:r>
              <a:rPr b="1" lang="en">
                <a:solidFill>
                  <a:srgbClr val="FF0000"/>
                </a:solidFill>
                <a:latin typeface="Courier New"/>
                <a:ea typeface="Courier New"/>
                <a:cs typeface="Courier New"/>
                <a:sym typeface="Courier New"/>
              </a:rPr>
              <a:t>Opposite of NORTH: 2</a:t>
            </a:r>
          </a:p>
          <a:p>
            <a:r>
              <a:t/>
            </a:r>
          </a:p>
        </p:txBody>
      </p:sp>
      <p:sp>
        <p:nvSpPr>
          <p:cNvPr id="179" name="Shape 179"/>
          <p:cNvSpPr txBox="1"/>
          <p:nvPr/>
        </p:nvSpPr>
        <p:spPr>
          <a:xfrm>
            <a:off y="309850" x="5577300"/>
            <a:ext cy="805500" cx="3616800"/>
          </a:xfrm>
          <a:prstGeom prst="rect">
            <a:avLst/>
          </a:prstGeom>
        </p:spPr>
        <p:txBody>
          <a:bodyPr bIns="91425" rIns="91425" lIns="91425" tIns="91425" anchor="t" anchorCtr="0">
            <a:noAutofit/>
          </a:bodyPr>
          <a:lstStyle/>
          <a:p>
            <a:pPr rtl="0" lvl="0">
              <a:buNone/>
            </a:pPr>
            <a:r>
              <a:rPr sz="2400" lang="en"/>
              <a:t>Enums</a:t>
            </a:r>
            <a:r>
              <a:rPr lang="en"/>
              <a:t> </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3" name="Shape 183"/>
        <p:cNvGrpSpPr/>
        <p:nvPr/>
      </p:nvGrpSpPr>
      <p:grpSpPr>
        <a:xfrm>
          <a:off y="0" x="0"/>
          <a:ext cy="0" cx="0"/>
          <a:chOff y="0" x="0"/>
          <a:chExt cy="0" cx="0"/>
        </a:xfrm>
      </p:grpSpPr>
      <p:sp>
        <p:nvSpPr>
          <p:cNvPr id="184" name="Shape 184"/>
          <p:cNvSpPr txBox="1"/>
          <p:nvPr>
            <p:ph idx="1" type="body"/>
          </p:nvPr>
        </p:nvSpPr>
        <p:spPr>
          <a:xfrm>
            <a:off y="1025525" x="243125"/>
            <a:ext cy="4917899" cx="8229600"/>
          </a:xfrm>
          <a:prstGeom prst="rect">
            <a:avLst/>
          </a:prstGeom>
        </p:spPr>
        <p:txBody>
          <a:bodyPr bIns="91425" rIns="91425" lIns="91425" tIns="91425" anchor="t" anchorCtr="0">
            <a:noAutofit/>
          </a:bodyPr>
          <a:lstStyle/>
          <a:p>
            <a:pPr rtl="0" lvl="0">
              <a:lnSpc>
                <a:spcPct val="150000"/>
              </a:lnSpc>
              <a:buNone/>
            </a:pPr>
            <a:r>
              <a:rPr sz="1800" lang="en"/>
              <a:t>A function pointer, instead of pointing to data values, points to code that is executable in memory. When a function pointer is dereferenced, it can be used to call the function that it points to, just like any other function call. This is known as an indirect call.</a:t>
            </a:r>
          </a:p>
          <a:p>
            <a:pPr rtl="0" lvl="0">
              <a:lnSpc>
                <a:spcPct val="150000"/>
              </a:lnSpc>
              <a:buNone/>
            </a:pPr>
            <a:r>
              <a:rPr sz="1800" lang="en"/>
              <a:t>Let’s write the  </a:t>
            </a:r>
            <a:r>
              <a:rPr b="1" sz="1800" lang="en">
                <a:latin typeface="Courier New"/>
                <a:ea typeface="Courier New"/>
                <a:cs typeface="Courier New"/>
                <a:sym typeface="Courier New"/>
              </a:rPr>
              <a:t>map </a:t>
            </a:r>
            <a:r>
              <a:rPr sz="1800" lang="en"/>
              <a:t>function.</a:t>
            </a:r>
          </a:p>
          <a:p>
            <a:pPr rtl="0" lvl="0">
              <a:lnSpc>
                <a:spcPct val="150000"/>
              </a:lnSpc>
              <a:buNone/>
            </a:pPr>
            <a:r>
              <a:rPr sz="1800" lang="en"/>
              <a:t>In Python,</a:t>
            </a:r>
          </a:p>
          <a:p>
            <a:pPr rtl="0" lvl="0">
              <a:lnSpc>
                <a:spcPct val="150000"/>
              </a:lnSpc>
              <a:buNone/>
            </a:pPr>
            <a:r>
              <a:rPr b="1" sz="1800" lang="en">
                <a:solidFill>
                  <a:srgbClr val="38761D"/>
                </a:solidFill>
                <a:latin typeface="Courier New"/>
                <a:ea typeface="Courier New"/>
                <a:cs typeface="Courier New"/>
                <a:sym typeface="Courier New"/>
              </a:rPr>
              <a:t>map</a:t>
            </a:r>
            <a:r>
              <a:rPr b="1" sz="1800" lang="en">
                <a:latin typeface="Courier New"/>
                <a:ea typeface="Courier New"/>
                <a:cs typeface="Courier New"/>
                <a:sym typeface="Courier New"/>
              </a:rPr>
              <a:t>([</a:t>
            </a:r>
            <a:r>
              <a:rPr b="1" sz="1800" lang="en">
                <a:solidFill>
                  <a:srgbClr val="000000"/>
                </a:solidFill>
                <a:latin typeface="Courier New"/>
                <a:ea typeface="Courier New"/>
                <a:cs typeface="Courier New"/>
                <a:sym typeface="Courier New"/>
              </a:rPr>
              <a:t>1</a:t>
            </a:r>
            <a:r>
              <a:rPr b="1" sz="1800" lang="en">
                <a:latin typeface="Courier New"/>
                <a:ea typeface="Courier New"/>
                <a:cs typeface="Courier New"/>
                <a:sym typeface="Courier New"/>
              </a:rPr>
              <a:t>, 2, 3, 4], </a:t>
            </a:r>
            <a:r>
              <a:rPr b="1" sz="1800" lang="en">
                <a:solidFill>
                  <a:srgbClr val="38761D"/>
                </a:solidFill>
                <a:latin typeface="Courier New"/>
                <a:ea typeface="Courier New"/>
                <a:cs typeface="Courier New"/>
                <a:sym typeface="Courier New"/>
              </a:rPr>
              <a:t>lambda </a:t>
            </a:r>
            <a:r>
              <a:rPr b="1" sz="1800" lang="en">
                <a:latin typeface="Courier New"/>
                <a:ea typeface="Courier New"/>
                <a:cs typeface="Courier New"/>
                <a:sym typeface="Courier New"/>
              </a:rPr>
              <a:t>x: x*x)</a:t>
            </a:r>
            <a:r>
              <a:rPr sz="1800" lang="en"/>
              <a:t> returns </a:t>
            </a:r>
            <a:r>
              <a:rPr b="1" sz="1800" lang="en">
                <a:latin typeface="Courier New"/>
                <a:ea typeface="Courier New"/>
                <a:cs typeface="Courier New"/>
                <a:sym typeface="Courier New"/>
              </a:rPr>
              <a:t>[1, 4, 9, 16]</a:t>
            </a:r>
          </a:p>
          <a:p>
            <a:pPr rtl="0" lvl="0">
              <a:lnSpc>
                <a:spcPct val="150000"/>
              </a:lnSpc>
              <a:buNone/>
            </a:pPr>
            <a:r>
              <a:rPr sz="1800" lang="en"/>
              <a:t>How might we write this in C? </a:t>
            </a:r>
          </a:p>
          <a:p>
            <a:pPr rtl="0" lvl="0">
              <a:lnSpc>
                <a:spcPct val="150000"/>
              </a:lnSpc>
              <a:buNone/>
            </a:pPr>
            <a:r>
              <a:rPr sz="1800" lang="en"/>
              <a:t>How would we pass a function to another function?</a:t>
            </a:r>
          </a:p>
        </p:txBody>
      </p:sp>
      <p:sp>
        <p:nvSpPr>
          <p:cNvPr id="185" name="Shape 185"/>
          <p:cNvSpPr txBox="1"/>
          <p:nvPr/>
        </p:nvSpPr>
        <p:spPr>
          <a:xfrm>
            <a:off y="309850" x="5577300"/>
            <a:ext cy="805500" cx="3616800"/>
          </a:xfrm>
          <a:prstGeom prst="rect">
            <a:avLst/>
          </a:prstGeom>
        </p:spPr>
        <p:txBody>
          <a:bodyPr bIns="91425" rIns="91425" lIns="91425" tIns="91425" anchor="t" anchorCtr="0">
            <a:noAutofit/>
          </a:bodyPr>
          <a:lstStyle/>
          <a:p>
            <a:pPr rtl="0" lvl="0">
              <a:buNone/>
            </a:pPr>
            <a:r>
              <a:rPr sz="2400" lang="en"/>
              <a:t>Function Pointers</a:t>
            </a:r>
          </a:p>
          <a:p>
            <a:r>
              <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9" name="Shape 189"/>
        <p:cNvGrpSpPr/>
        <p:nvPr/>
      </p:nvGrpSpPr>
      <p:grpSpPr>
        <a:xfrm>
          <a:off y="0" x="0"/>
          <a:ext cy="0" cx="0"/>
          <a:chOff y="0" x="0"/>
          <a:chExt cy="0" cx="0"/>
        </a:xfrm>
      </p:grpSpPr>
      <p:sp>
        <p:nvSpPr>
          <p:cNvPr id="190" name="Shape 190"/>
          <p:cNvSpPr txBox="1"/>
          <p:nvPr>
            <p:ph idx="1" type="body"/>
          </p:nvPr>
        </p:nvSpPr>
        <p:spPr>
          <a:xfrm>
            <a:off y="225550" x="231850"/>
            <a:ext cy="4917899" cx="8229600"/>
          </a:xfrm>
          <a:prstGeom prst="rect">
            <a:avLst/>
          </a:prstGeom>
        </p:spPr>
        <p:txBody>
          <a:bodyPr bIns="91425" rIns="91425" lIns="91425" tIns="91425" anchor="t" anchorCtr="0">
            <a:noAutofit/>
          </a:bodyPr>
          <a:lstStyle/>
          <a:p>
            <a:pPr rtl="0" lvl="0">
              <a:buNone/>
            </a:pPr>
            <a:r>
              <a:rPr b="1" lang="en">
                <a:solidFill>
                  <a:srgbClr val="FF0000"/>
                </a:solidFill>
                <a:latin typeface="Courier New"/>
                <a:ea typeface="Courier New"/>
                <a:cs typeface="Courier New"/>
                <a:sym typeface="Courier New"/>
              </a:rPr>
              <a:t>#include &lt;stdlib.h&gt;</a:t>
            </a:r>
          </a:p>
          <a:p>
            <a:pPr rtl="0" lvl="0">
              <a:buNone/>
            </a:pPr>
            <a:r>
              <a:rPr b="1" lang="en">
                <a:solidFill>
                  <a:srgbClr val="FF0000"/>
                </a:solidFill>
                <a:latin typeface="Courier New"/>
                <a:ea typeface="Courier New"/>
                <a:cs typeface="Courier New"/>
                <a:sym typeface="Courier New"/>
              </a:rPr>
              <a:t>#include &lt;stdio.h&gt;</a:t>
            </a:r>
          </a:p>
          <a:p>
            <a:pPr rtl="0" lvl="0">
              <a:buNone/>
            </a:pPr>
            <a:r>
              <a:rPr b="1" lang="en">
                <a:solidFill>
                  <a:srgbClr val="0000FF"/>
                </a:solidFill>
                <a:latin typeface="Courier New"/>
                <a:ea typeface="Courier New"/>
                <a:cs typeface="Courier New"/>
                <a:sym typeface="Courier New"/>
              </a:rPr>
              <a:t>int</a:t>
            </a:r>
            <a:r>
              <a:rPr b="1" lang="en">
                <a:latin typeface="Courier New"/>
                <a:ea typeface="Courier New"/>
                <a:cs typeface="Courier New"/>
                <a:sym typeface="Courier New"/>
              </a:rPr>
              <a:t>* map(</a:t>
            </a:r>
            <a:r>
              <a:rPr b="1" lang="en">
                <a:solidFill>
                  <a:srgbClr val="0000FF"/>
                </a:solidFill>
                <a:latin typeface="Courier New"/>
                <a:ea typeface="Courier New"/>
                <a:cs typeface="Courier New"/>
                <a:sym typeface="Courier New"/>
              </a:rPr>
              <a:t>int</a:t>
            </a:r>
            <a:r>
              <a:rPr b="1" lang="en">
                <a:latin typeface="Courier New"/>
                <a:ea typeface="Courier New"/>
                <a:cs typeface="Courier New"/>
                <a:sym typeface="Courier New"/>
              </a:rPr>
              <a:t>* input, </a:t>
            </a:r>
            <a:r>
              <a:rPr b="1" lang="en">
                <a:solidFill>
                  <a:srgbClr val="0000FF"/>
                </a:solidFill>
                <a:latin typeface="Courier New"/>
                <a:ea typeface="Courier New"/>
                <a:cs typeface="Courier New"/>
                <a:sym typeface="Courier New"/>
              </a:rPr>
              <a:t>size_t </a:t>
            </a:r>
            <a:r>
              <a:rPr b="1" lang="en">
                <a:latin typeface="Courier New"/>
                <a:ea typeface="Courier New"/>
                <a:cs typeface="Courier New"/>
                <a:sym typeface="Courier New"/>
              </a:rPr>
              <a:t>length, </a:t>
            </a:r>
            <a:r>
              <a:rPr b="1" lang="en">
                <a:solidFill>
                  <a:srgbClr val="0000FF"/>
                </a:solidFill>
                <a:latin typeface="Courier New"/>
                <a:ea typeface="Courier New"/>
                <a:cs typeface="Courier New"/>
                <a:sym typeface="Courier New"/>
              </a:rPr>
              <a:t>int</a:t>
            </a:r>
            <a:r>
              <a:rPr b="1" lang="en">
                <a:latin typeface="Courier New"/>
                <a:ea typeface="Courier New"/>
                <a:cs typeface="Courier New"/>
                <a:sym typeface="Courier New"/>
              </a:rPr>
              <a:t>(*func)(</a:t>
            </a:r>
            <a:r>
              <a:rPr b="1" lang="en">
                <a:solidFill>
                  <a:srgbClr val="0000FF"/>
                </a:solidFill>
                <a:latin typeface="Courier New"/>
                <a:ea typeface="Courier New"/>
                <a:cs typeface="Courier New"/>
                <a:sym typeface="Courier New"/>
              </a:rPr>
              <a:t>int</a:t>
            </a:r>
            <a:r>
              <a:rPr b="1" lang="en">
                <a:latin typeface="Courier New"/>
                <a:ea typeface="Courier New"/>
                <a:cs typeface="Courier New"/>
                <a:sym typeface="Courier New"/>
              </a:rPr>
              <a:t>)) {</a:t>
            </a:r>
          </a:p>
          <a:p>
            <a:pPr rtl="0" lvl="0">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int</a:t>
            </a:r>
            <a:r>
              <a:rPr b="1" lang="en">
                <a:latin typeface="Courier New"/>
                <a:ea typeface="Courier New"/>
                <a:cs typeface="Courier New"/>
                <a:sym typeface="Courier New"/>
              </a:rPr>
              <a:t>* newArray;</a:t>
            </a:r>
          </a:p>
          <a:p>
            <a:pPr rtl="0" lvl="0">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i;</a:t>
            </a:r>
          </a:p>
          <a:p>
            <a:pPr rtl="0" lvl="0">
              <a:buNone/>
            </a:pPr>
            <a:r>
              <a:rPr b="1" lang="en">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if </a:t>
            </a:r>
            <a:r>
              <a:rPr b="1" lang="en">
                <a:latin typeface="Courier New"/>
                <a:ea typeface="Courier New"/>
                <a:cs typeface="Courier New"/>
                <a:sym typeface="Courier New"/>
              </a:rPr>
              <a:t>(!(newArray = malloc(length*</a:t>
            </a:r>
            <a:r>
              <a:rPr b="1" lang="en">
                <a:solidFill>
                  <a:srgbClr val="BF9000"/>
                </a:solidFill>
                <a:latin typeface="Courier New"/>
                <a:ea typeface="Courier New"/>
                <a:cs typeface="Courier New"/>
                <a:sym typeface="Courier New"/>
              </a:rPr>
              <a:t>sizeof</a:t>
            </a:r>
            <a:r>
              <a:rPr b="1" lang="en">
                <a:latin typeface="Courier New"/>
                <a:ea typeface="Courier New"/>
                <a:cs typeface="Courier New"/>
                <a:sym typeface="Courier New"/>
              </a:rPr>
              <a:t>(int)))){</a:t>
            </a:r>
          </a:p>
          <a:p>
            <a:pPr rtl="0" lvl="0">
              <a:buNone/>
            </a:pPr>
            <a:r>
              <a:rPr b="1" lang="en">
                <a:latin typeface="Courier New"/>
                <a:ea typeface="Courier New"/>
                <a:cs typeface="Courier New"/>
                <a:sym typeface="Courier New"/>
              </a:rPr>
              <a:t>    printf(</a:t>
            </a:r>
            <a:r>
              <a:rPr b="1" lang="en">
                <a:solidFill>
                  <a:srgbClr val="38761D"/>
                </a:solidFill>
                <a:latin typeface="Courier New"/>
                <a:ea typeface="Courier New"/>
                <a:cs typeface="Courier New"/>
                <a:sym typeface="Courier New"/>
              </a:rPr>
              <a:t>"Malloc Failed\n"</a:t>
            </a:r>
            <a:r>
              <a:rPr b="1" lang="en">
                <a:latin typeface="Courier New"/>
                <a:ea typeface="Courier New"/>
                <a:cs typeface="Courier New"/>
                <a:sym typeface="Courier New"/>
              </a:rPr>
              <a:t>);</a:t>
            </a:r>
          </a:p>
          <a:p>
            <a:pPr rtl="0" lvl="0">
              <a:buNone/>
            </a:pPr>
            <a:r>
              <a:rPr b="1" lang="en">
                <a:latin typeface="Courier New"/>
                <a:ea typeface="Courier New"/>
                <a:cs typeface="Courier New"/>
                <a:sym typeface="Courier New"/>
              </a:rPr>
              <a:t>    exit(1);</a:t>
            </a:r>
          </a:p>
          <a:p>
            <a:pPr rtl="0" lvl="0">
              <a:buNone/>
            </a:pPr>
            <a:r>
              <a:rPr b="1" lang="en">
                <a:latin typeface="Courier New"/>
                <a:ea typeface="Courier New"/>
                <a:cs typeface="Courier New"/>
                <a:sym typeface="Courier New"/>
              </a:rPr>
              <a:t>  }</a:t>
            </a:r>
          </a:p>
          <a:p>
            <a:pPr rtl="0" lvl="0">
              <a:buNone/>
            </a:pPr>
            <a:r>
              <a:rPr b="1" lang="en">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for</a:t>
            </a:r>
            <a:r>
              <a:rPr b="1" lang="en">
                <a:latin typeface="Courier New"/>
                <a:ea typeface="Courier New"/>
                <a:cs typeface="Courier New"/>
                <a:sym typeface="Courier New"/>
              </a:rPr>
              <a:t>(i = 0; i &lt; length; i++)</a:t>
            </a:r>
          </a:p>
          <a:p>
            <a:pPr rtl="0" lvl="0">
              <a:buNone/>
            </a:pPr>
            <a:r>
              <a:rPr b="1" lang="en">
                <a:latin typeface="Courier New"/>
                <a:ea typeface="Courier New"/>
                <a:cs typeface="Courier New"/>
                <a:sym typeface="Courier New"/>
              </a:rPr>
              <a:t>    newArray[i] = func(input[i]);</a:t>
            </a:r>
          </a:p>
          <a:p>
            <a:pPr rtl="0" lvl="0">
              <a:buNone/>
            </a:pPr>
            <a:r>
              <a:rPr b="1" lang="en">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return </a:t>
            </a:r>
            <a:r>
              <a:rPr b="1" lang="en">
                <a:latin typeface="Courier New"/>
                <a:ea typeface="Courier New"/>
                <a:cs typeface="Courier New"/>
                <a:sym typeface="Courier New"/>
              </a:rPr>
              <a:t>newArray;</a:t>
            </a:r>
          </a:p>
          <a:p>
            <a:pPr rtl="0" lvl="0">
              <a:buNone/>
            </a:pPr>
            <a:r>
              <a:rPr b="1" lang="en">
                <a:latin typeface="Courier New"/>
                <a:ea typeface="Courier New"/>
                <a:cs typeface="Courier New"/>
                <a:sym typeface="Courier New"/>
              </a:rPr>
              <a:t>}</a:t>
            </a:r>
          </a:p>
          <a:p>
            <a:pPr rtl="0" lvl="0">
              <a:buNone/>
            </a:pP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squared(</a:t>
            </a:r>
            <a:r>
              <a:rPr b="1" lang="en">
                <a:solidFill>
                  <a:srgbClr val="0000FF"/>
                </a:solidFill>
                <a:latin typeface="Courier New"/>
                <a:ea typeface="Courier New"/>
                <a:cs typeface="Courier New"/>
                <a:sym typeface="Courier New"/>
              </a:rPr>
              <a:t>int</a:t>
            </a:r>
            <a:r>
              <a:rPr b="1" lang="en">
                <a:latin typeface="Courier New"/>
                <a:ea typeface="Courier New"/>
                <a:cs typeface="Courier New"/>
                <a:sym typeface="Courier New"/>
              </a:rPr>
              <a:t> x) {</a:t>
            </a:r>
          </a:p>
          <a:p>
            <a:pPr rtl="0" lvl="0">
              <a:buNone/>
            </a:pPr>
            <a:r>
              <a:rPr b="1" lang="en">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return </a:t>
            </a:r>
            <a:r>
              <a:rPr b="1" lang="en">
                <a:latin typeface="Courier New"/>
                <a:ea typeface="Courier New"/>
                <a:cs typeface="Courier New"/>
                <a:sym typeface="Courier New"/>
              </a:rPr>
              <a:t>x * x;</a:t>
            </a:r>
          </a:p>
          <a:p>
            <a:pPr rtl="0" lvl="0">
              <a:buNone/>
            </a:pPr>
            <a:r>
              <a:rPr b="1" lang="en">
                <a:latin typeface="Courier New"/>
                <a:ea typeface="Courier New"/>
                <a:cs typeface="Courier New"/>
                <a:sym typeface="Courier New"/>
              </a:rPr>
              <a:t>}</a:t>
            </a:r>
          </a:p>
          <a:p>
            <a:r>
              <a:t/>
            </a:r>
          </a:p>
          <a:p>
            <a:r>
              <a:t/>
            </a:r>
          </a:p>
          <a:p>
            <a:r>
              <a:t/>
            </a:r>
          </a:p>
        </p:txBody>
      </p:sp>
      <p:sp>
        <p:nvSpPr>
          <p:cNvPr id="191" name="Shape 191"/>
          <p:cNvSpPr txBox="1"/>
          <p:nvPr/>
        </p:nvSpPr>
        <p:spPr>
          <a:xfrm>
            <a:off y="309850" x="5577300"/>
            <a:ext cy="805500" cx="3616800"/>
          </a:xfrm>
          <a:prstGeom prst="rect">
            <a:avLst/>
          </a:prstGeom>
        </p:spPr>
        <p:txBody>
          <a:bodyPr bIns="91425" rIns="91425" lIns="91425" tIns="91425" anchor="t" anchorCtr="0">
            <a:noAutofit/>
          </a:bodyPr>
          <a:lstStyle/>
          <a:p>
            <a:pPr rtl="0" lvl="0">
              <a:buNone/>
            </a:pPr>
            <a:r>
              <a:rPr sz="2400" lang="en"/>
              <a:t>Function Pointers</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5" name="Shape 195"/>
        <p:cNvGrpSpPr/>
        <p:nvPr/>
      </p:nvGrpSpPr>
      <p:grpSpPr>
        <a:xfrm>
          <a:off y="0" x="0"/>
          <a:ext cy="0" cx="0"/>
          <a:chOff y="0" x="0"/>
          <a:chExt cy="0" cx="0"/>
        </a:xfrm>
      </p:grpSpPr>
      <p:sp>
        <p:nvSpPr>
          <p:cNvPr id="196" name="Shape 196"/>
          <p:cNvSpPr txBox="1"/>
          <p:nvPr>
            <p:ph idx="1" type="body"/>
          </p:nvPr>
        </p:nvSpPr>
        <p:spPr>
          <a:xfrm>
            <a:off y="225550" x="231850"/>
            <a:ext cy="4917899" cx="8229600"/>
          </a:xfrm>
          <a:prstGeom prst="rect">
            <a:avLst/>
          </a:prstGeom>
        </p:spPr>
        <p:txBody>
          <a:bodyPr bIns="91425" rIns="91425" lIns="91425" tIns="91425" anchor="t" anchorCtr="0">
            <a:noAutofit/>
          </a:bodyPr>
          <a:lstStyle/>
          <a:p>
            <a:pPr rtl="0" lvl="0">
              <a:buNone/>
            </a:pPr>
            <a:r>
              <a:rPr b="1" lang="en">
                <a:solidFill>
                  <a:srgbClr val="FF0000"/>
                </a:solidFill>
                <a:latin typeface="Courier New"/>
                <a:ea typeface="Courier New"/>
                <a:cs typeface="Courier New"/>
                <a:sym typeface="Courier New"/>
              </a:rPr>
              <a:t>#include &lt;stdlib.h&gt;</a:t>
            </a:r>
          </a:p>
          <a:p>
            <a:pPr rtl="0" lvl="0">
              <a:buNone/>
            </a:pPr>
            <a:r>
              <a:rPr b="1" lang="en">
                <a:solidFill>
                  <a:srgbClr val="FF0000"/>
                </a:solidFill>
                <a:latin typeface="Courier New"/>
                <a:ea typeface="Courier New"/>
                <a:cs typeface="Courier New"/>
                <a:sym typeface="Courier New"/>
              </a:rPr>
              <a:t>#include &lt;stdio.h&gt;</a:t>
            </a:r>
          </a:p>
          <a:p>
            <a:pPr rtl="0" lvl="0">
              <a:buNone/>
            </a:pPr>
            <a:r>
              <a:rPr b="1" lang="en">
                <a:solidFill>
                  <a:srgbClr val="0000FF"/>
                </a:solidFill>
                <a:latin typeface="Courier New"/>
                <a:ea typeface="Courier New"/>
                <a:cs typeface="Courier New"/>
                <a:sym typeface="Courier New"/>
              </a:rPr>
              <a:t>int</a:t>
            </a:r>
            <a:r>
              <a:rPr b="1" lang="en">
                <a:latin typeface="Courier New"/>
                <a:ea typeface="Courier New"/>
                <a:cs typeface="Courier New"/>
                <a:sym typeface="Courier New"/>
              </a:rPr>
              <a:t>* map(</a:t>
            </a:r>
            <a:r>
              <a:rPr b="1" lang="en">
                <a:solidFill>
                  <a:srgbClr val="0000FF"/>
                </a:solidFill>
                <a:latin typeface="Courier New"/>
                <a:ea typeface="Courier New"/>
                <a:cs typeface="Courier New"/>
                <a:sym typeface="Courier New"/>
              </a:rPr>
              <a:t>int</a:t>
            </a:r>
            <a:r>
              <a:rPr b="1" lang="en">
                <a:latin typeface="Courier New"/>
                <a:ea typeface="Courier New"/>
                <a:cs typeface="Courier New"/>
                <a:sym typeface="Courier New"/>
              </a:rPr>
              <a:t>* input, </a:t>
            </a:r>
            <a:r>
              <a:rPr b="1" lang="en">
                <a:solidFill>
                  <a:srgbClr val="0000FF"/>
                </a:solidFill>
                <a:latin typeface="Courier New"/>
                <a:ea typeface="Courier New"/>
                <a:cs typeface="Courier New"/>
                <a:sym typeface="Courier New"/>
              </a:rPr>
              <a:t>size_t </a:t>
            </a:r>
            <a:r>
              <a:rPr b="1" lang="en">
                <a:latin typeface="Courier New"/>
                <a:ea typeface="Courier New"/>
                <a:cs typeface="Courier New"/>
                <a:sym typeface="Courier New"/>
              </a:rPr>
              <a:t>length, </a:t>
            </a:r>
            <a:r>
              <a:rPr b="1" lang="en">
                <a:solidFill>
                  <a:srgbClr val="0000FF"/>
                </a:solidFill>
                <a:latin typeface="Courier New"/>
                <a:ea typeface="Courier New"/>
                <a:cs typeface="Courier New"/>
                <a:sym typeface="Courier New"/>
              </a:rPr>
              <a:t>int</a:t>
            </a:r>
            <a:r>
              <a:rPr b="1" lang="en">
                <a:latin typeface="Courier New"/>
                <a:ea typeface="Courier New"/>
                <a:cs typeface="Courier New"/>
                <a:sym typeface="Courier New"/>
              </a:rPr>
              <a:t>(*func)(</a:t>
            </a:r>
            <a:r>
              <a:rPr b="1" lang="en">
                <a:solidFill>
                  <a:srgbClr val="0000FF"/>
                </a:solidFill>
                <a:latin typeface="Courier New"/>
                <a:ea typeface="Courier New"/>
                <a:cs typeface="Courier New"/>
                <a:sym typeface="Courier New"/>
              </a:rPr>
              <a:t>int</a:t>
            </a:r>
            <a:r>
              <a:rPr b="1" lang="en">
                <a:latin typeface="Courier New"/>
                <a:ea typeface="Courier New"/>
                <a:cs typeface="Courier New"/>
                <a:sym typeface="Courier New"/>
              </a:rPr>
              <a:t>)) {</a:t>
            </a:r>
          </a:p>
          <a:p>
            <a:pPr rtl="0" lvl="0">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int</a:t>
            </a:r>
            <a:r>
              <a:rPr b="1" lang="en">
                <a:latin typeface="Courier New"/>
                <a:ea typeface="Courier New"/>
                <a:cs typeface="Courier New"/>
                <a:sym typeface="Courier New"/>
              </a:rPr>
              <a:t>* newArray;</a:t>
            </a:r>
          </a:p>
          <a:p>
            <a:pPr rtl="0" lvl="0">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i;</a:t>
            </a:r>
          </a:p>
          <a:p>
            <a:pPr rtl="0" lvl="0">
              <a:buNone/>
            </a:pPr>
            <a:r>
              <a:rPr b="1" lang="en">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if </a:t>
            </a:r>
            <a:r>
              <a:rPr b="1" lang="en">
                <a:latin typeface="Courier New"/>
                <a:ea typeface="Courier New"/>
                <a:cs typeface="Courier New"/>
                <a:sym typeface="Courier New"/>
              </a:rPr>
              <a:t>(!(newArray = malloc(length*</a:t>
            </a:r>
            <a:r>
              <a:rPr b="1" lang="en">
                <a:solidFill>
                  <a:srgbClr val="BF9000"/>
                </a:solidFill>
                <a:latin typeface="Courier New"/>
                <a:ea typeface="Courier New"/>
                <a:cs typeface="Courier New"/>
                <a:sym typeface="Courier New"/>
              </a:rPr>
              <a:t>sizeof</a:t>
            </a:r>
            <a:r>
              <a:rPr b="1" lang="en">
                <a:latin typeface="Courier New"/>
                <a:ea typeface="Courier New"/>
                <a:cs typeface="Courier New"/>
                <a:sym typeface="Courier New"/>
              </a:rPr>
              <a:t>(int)))){</a:t>
            </a:r>
          </a:p>
          <a:p>
            <a:pPr rtl="0" lvl="0">
              <a:buNone/>
            </a:pPr>
            <a:r>
              <a:rPr b="1" lang="en">
                <a:latin typeface="Courier New"/>
                <a:ea typeface="Courier New"/>
                <a:cs typeface="Courier New"/>
                <a:sym typeface="Courier New"/>
              </a:rPr>
              <a:t>    printf(</a:t>
            </a:r>
            <a:r>
              <a:rPr b="1" lang="en">
                <a:solidFill>
                  <a:srgbClr val="38761D"/>
                </a:solidFill>
                <a:latin typeface="Courier New"/>
                <a:ea typeface="Courier New"/>
                <a:cs typeface="Courier New"/>
                <a:sym typeface="Courier New"/>
              </a:rPr>
              <a:t>"Malloc Failed\n"</a:t>
            </a:r>
            <a:r>
              <a:rPr b="1" lang="en">
                <a:latin typeface="Courier New"/>
                <a:ea typeface="Courier New"/>
                <a:cs typeface="Courier New"/>
                <a:sym typeface="Courier New"/>
              </a:rPr>
              <a:t>);</a:t>
            </a:r>
          </a:p>
          <a:p>
            <a:pPr rtl="0" lvl="0">
              <a:buNone/>
            </a:pPr>
            <a:r>
              <a:rPr b="1" lang="en">
                <a:latin typeface="Courier New"/>
                <a:ea typeface="Courier New"/>
                <a:cs typeface="Courier New"/>
                <a:sym typeface="Courier New"/>
              </a:rPr>
              <a:t>    exit(1);</a:t>
            </a:r>
          </a:p>
          <a:p>
            <a:pPr rtl="0" lvl="0">
              <a:buNone/>
            </a:pPr>
            <a:r>
              <a:rPr b="1" lang="en">
                <a:latin typeface="Courier New"/>
                <a:ea typeface="Courier New"/>
                <a:cs typeface="Courier New"/>
                <a:sym typeface="Courier New"/>
              </a:rPr>
              <a:t>  }</a:t>
            </a:r>
          </a:p>
          <a:p>
            <a:pPr rtl="0" lvl="0">
              <a:buNone/>
            </a:pPr>
            <a:r>
              <a:rPr b="1" lang="en">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for</a:t>
            </a:r>
            <a:r>
              <a:rPr b="1" lang="en">
                <a:latin typeface="Courier New"/>
                <a:ea typeface="Courier New"/>
                <a:cs typeface="Courier New"/>
                <a:sym typeface="Courier New"/>
              </a:rPr>
              <a:t>(i = 0; i &lt; length; i++)</a:t>
            </a:r>
          </a:p>
          <a:p>
            <a:pPr rtl="0" lvl="0">
              <a:buNone/>
            </a:pPr>
            <a:r>
              <a:rPr b="1" lang="en">
                <a:latin typeface="Courier New"/>
                <a:ea typeface="Courier New"/>
                <a:cs typeface="Courier New"/>
                <a:sym typeface="Courier New"/>
              </a:rPr>
              <a:t>    newArray[i] = func(input[i]);</a:t>
            </a:r>
          </a:p>
          <a:p>
            <a:pPr rtl="0" lvl="0">
              <a:buNone/>
            </a:pPr>
            <a:r>
              <a:rPr b="1" lang="en">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return </a:t>
            </a:r>
            <a:r>
              <a:rPr b="1" lang="en">
                <a:latin typeface="Courier New"/>
                <a:ea typeface="Courier New"/>
                <a:cs typeface="Courier New"/>
                <a:sym typeface="Courier New"/>
              </a:rPr>
              <a:t>newArray;</a:t>
            </a:r>
          </a:p>
          <a:p>
            <a:pPr rtl="0" lvl="0">
              <a:buNone/>
            </a:pPr>
            <a:r>
              <a:rPr b="1" lang="en">
                <a:latin typeface="Courier New"/>
                <a:ea typeface="Courier New"/>
                <a:cs typeface="Courier New"/>
                <a:sym typeface="Courier New"/>
              </a:rPr>
              <a:t>}</a:t>
            </a:r>
          </a:p>
          <a:p>
            <a:pPr rtl="0" lvl="0">
              <a:buNone/>
            </a:pP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squared(</a:t>
            </a:r>
            <a:r>
              <a:rPr b="1" lang="en">
                <a:solidFill>
                  <a:srgbClr val="0000FF"/>
                </a:solidFill>
                <a:latin typeface="Courier New"/>
                <a:ea typeface="Courier New"/>
                <a:cs typeface="Courier New"/>
                <a:sym typeface="Courier New"/>
              </a:rPr>
              <a:t>int</a:t>
            </a:r>
            <a:r>
              <a:rPr b="1" lang="en">
                <a:latin typeface="Courier New"/>
                <a:ea typeface="Courier New"/>
                <a:cs typeface="Courier New"/>
                <a:sym typeface="Courier New"/>
              </a:rPr>
              <a:t> x) {</a:t>
            </a:r>
          </a:p>
          <a:p>
            <a:pPr rtl="0" lvl="0">
              <a:buNone/>
            </a:pPr>
            <a:r>
              <a:rPr b="1" lang="en">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return </a:t>
            </a:r>
            <a:r>
              <a:rPr b="1" lang="en">
                <a:latin typeface="Courier New"/>
                <a:ea typeface="Courier New"/>
                <a:cs typeface="Courier New"/>
                <a:sym typeface="Courier New"/>
              </a:rPr>
              <a:t>x * x;</a:t>
            </a:r>
          </a:p>
          <a:p>
            <a:pPr rtl="0" lvl="0">
              <a:buNone/>
            </a:pPr>
            <a:r>
              <a:rPr b="1" lang="en">
                <a:latin typeface="Courier New"/>
                <a:ea typeface="Courier New"/>
                <a:cs typeface="Courier New"/>
                <a:sym typeface="Courier New"/>
              </a:rPr>
              <a:t>}</a:t>
            </a:r>
          </a:p>
          <a:p>
            <a:r>
              <a:t/>
            </a:r>
          </a:p>
          <a:p>
            <a:r>
              <a:t/>
            </a:r>
          </a:p>
          <a:p>
            <a:r>
              <a:t/>
            </a:r>
          </a:p>
        </p:txBody>
      </p:sp>
      <p:sp>
        <p:nvSpPr>
          <p:cNvPr id="197" name="Shape 197"/>
          <p:cNvSpPr txBox="1"/>
          <p:nvPr/>
        </p:nvSpPr>
        <p:spPr>
          <a:xfrm>
            <a:off y="309850" x="5577300"/>
            <a:ext cy="805500" cx="3616800"/>
          </a:xfrm>
          <a:prstGeom prst="rect">
            <a:avLst/>
          </a:prstGeom>
        </p:spPr>
        <p:txBody>
          <a:bodyPr bIns="91425" rIns="91425" lIns="91425" tIns="91425" anchor="t" anchorCtr="0">
            <a:noAutofit/>
          </a:bodyPr>
          <a:lstStyle/>
          <a:p>
            <a:pPr rtl="0" lvl="0">
              <a:buNone/>
            </a:pPr>
            <a:r>
              <a:rPr sz="2400" lang="en"/>
              <a:t>Function Pointers</a:t>
            </a:r>
          </a:p>
        </p:txBody>
      </p:sp>
      <p:sp>
        <p:nvSpPr>
          <p:cNvPr id="198" name="Shape 198"/>
          <p:cNvSpPr txBox="1"/>
          <p:nvPr/>
        </p:nvSpPr>
        <p:spPr>
          <a:xfrm>
            <a:off y="2076375" x="4422100"/>
            <a:ext cy="3014999" cx="4495499"/>
          </a:xfrm>
          <a:prstGeom prst="rect">
            <a:avLst/>
          </a:prstGeom>
          <a:ln w="19050" cap="flat">
            <a:solidFill>
              <a:srgbClr val="000000"/>
            </a:solidFill>
            <a:prstDash val="solid"/>
            <a:round/>
            <a:headEnd w="med" len="med" type="none"/>
            <a:tailEnd w="med" len="med" type="none"/>
          </a:ln>
        </p:spPr>
        <p:txBody>
          <a:bodyPr bIns="91425" rIns="91425" lIns="91425" tIns="91425" anchor="t" anchorCtr="0">
            <a:noAutofit/>
          </a:bodyPr>
          <a:lstStyle/>
          <a:p>
            <a:pPr rtl="0" lvl="0">
              <a:spcBef>
                <a:spcPts val="600"/>
              </a:spcBef>
              <a:buNone/>
            </a:pPr>
            <a:r>
              <a:rPr b="1" lang="en">
                <a:solidFill>
                  <a:srgbClr val="0000FF"/>
                </a:solidFill>
                <a:latin typeface="Courier New"/>
                <a:ea typeface="Courier New"/>
                <a:cs typeface="Courier New"/>
                <a:sym typeface="Courier New"/>
              </a:rPr>
              <a:t>int </a:t>
            </a:r>
            <a:r>
              <a:rPr b="1" lang="en">
                <a:solidFill>
                  <a:schemeClr val="dk1"/>
                </a:solidFill>
                <a:latin typeface="Courier New"/>
                <a:ea typeface="Courier New"/>
                <a:cs typeface="Courier New"/>
                <a:sym typeface="Courier New"/>
              </a:rPr>
              <a:t>main(){</a:t>
            </a:r>
          </a:p>
          <a:p>
            <a:pPr rtl="0" lvl="0">
              <a:spcBef>
                <a:spcPts val="600"/>
              </a:spcBef>
              <a:buNone/>
            </a:pPr>
            <a:r>
              <a:rPr b="1" lang="en">
                <a:solidFill>
                  <a:schemeClr val="dk1"/>
                </a:solidFill>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int </a:t>
            </a:r>
            <a:r>
              <a:rPr b="1" lang="en">
                <a:solidFill>
                  <a:schemeClr val="dk1"/>
                </a:solidFill>
                <a:latin typeface="Courier New"/>
                <a:ea typeface="Courier New"/>
                <a:cs typeface="Courier New"/>
                <a:sym typeface="Courier New"/>
              </a:rPr>
              <a:t>array[] = {1, 2, 3, 4};</a:t>
            </a:r>
          </a:p>
          <a:p>
            <a:pPr rtl="0" lvl="0">
              <a:spcBef>
                <a:spcPts val="600"/>
              </a:spcBef>
              <a:buNone/>
            </a:pPr>
            <a:r>
              <a:rPr b="1" lang="en">
                <a:solidFill>
                  <a:schemeClr val="dk1"/>
                </a:solidFill>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int </a:t>
            </a:r>
            <a:r>
              <a:rPr b="1" lang="en">
                <a:solidFill>
                  <a:schemeClr val="dk1"/>
                </a:solidFill>
                <a:latin typeface="Courier New"/>
                <a:ea typeface="Courier New"/>
                <a:cs typeface="Courier New"/>
                <a:sym typeface="Courier New"/>
              </a:rPr>
              <a:t>i;</a:t>
            </a:r>
          </a:p>
          <a:p>
            <a:pPr rtl="0" lvl="0">
              <a:spcBef>
                <a:spcPts val="600"/>
              </a:spcBef>
              <a:buNone/>
            </a:pPr>
            <a:r>
              <a:rPr b="1" lang="en">
                <a:solidFill>
                  <a:schemeClr val="dk1"/>
                </a:solidFill>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int</a:t>
            </a:r>
            <a:r>
              <a:rPr b="1" lang="en">
                <a:solidFill>
                  <a:schemeClr val="dk1"/>
                </a:solidFill>
                <a:latin typeface="Courier New"/>
                <a:ea typeface="Courier New"/>
                <a:cs typeface="Courier New"/>
                <a:sym typeface="Courier New"/>
              </a:rPr>
              <a:t>* array_squared = map(array, 4, </a:t>
            </a:r>
          </a:p>
          <a:p>
            <a:pPr rtl="0" lvl="0">
              <a:spcBef>
                <a:spcPts val="600"/>
              </a:spcBef>
              <a:buNone/>
            </a:pPr>
            <a:r>
              <a:rPr b="1" lang="en">
                <a:solidFill>
                  <a:schemeClr val="dk1"/>
                </a:solidFill>
                <a:latin typeface="Courier New"/>
                <a:ea typeface="Courier New"/>
                <a:cs typeface="Courier New"/>
                <a:sym typeface="Courier New"/>
              </a:rPr>
              <a:t>           &amp;squared);</a:t>
            </a:r>
          </a:p>
          <a:p>
            <a:pPr rtl="0" lvl="0">
              <a:spcBef>
                <a:spcPts val="600"/>
              </a:spcBef>
              <a:buNone/>
            </a:pPr>
            <a:r>
              <a:rPr b="1" lang="en">
                <a:solidFill>
                  <a:schemeClr val="dk1"/>
                </a:solidFill>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for</a:t>
            </a:r>
            <a:r>
              <a:rPr b="1" lang="en">
                <a:solidFill>
                  <a:schemeClr val="dk1"/>
                </a:solidFill>
                <a:latin typeface="Courier New"/>
                <a:ea typeface="Courier New"/>
                <a:cs typeface="Courier New"/>
                <a:sym typeface="Courier New"/>
              </a:rPr>
              <a:t>(i = 0; i &lt; 4; i++)</a:t>
            </a:r>
          </a:p>
          <a:p>
            <a:pPr rtl="0" lvl="0">
              <a:spcBef>
                <a:spcPts val="600"/>
              </a:spcBef>
              <a:buNone/>
            </a:pPr>
            <a:r>
              <a:rPr b="1" lang="en">
                <a:solidFill>
                  <a:schemeClr val="dk1"/>
                </a:solidFill>
                <a:latin typeface="Courier New"/>
                <a:ea typeface="Courier New"/>
                <a:cs typeface="Courier New"/>
                <a:sym typeface="Courier New"/>
              </a:rPr>
              <a:t>    printf(</a:t>
            </a:r>
            <a:r>
              <a:rPr b="1" lang="en">
                <a:solidFill>
                  <a:srgbClr val="38761D"/>
                </a:solidFill>
                <a:latin typeface="Courier New"/>
                <a:ea typeface="Courier New"/>
                <a:cs typeface="Courier New"/>
                <a:sym typeface="Courier New"/>
              </a:rPr>
              <a:t>"array_squared[%d]: %d\n"</a:t>
            </a:r>
            <a:r>
              <a:rPr b="1" lang="en">
                <a:solidFill>
                  <a:schemeClr val="dk1"/>
                </a:solidFill>
                <a:latin typeface="Courier New"/>
                <a:ea typeface="Courier New"/>
                <a:cs typeface="Courier New"/>
                <a:sym typeface="Courier New"/>
              </a:rPr>
              <a:t>, i,  </a:t>
            </a:r>
          </a:p>
          <a:p>
            <a:pPr rtl="0" lvl="0">
              <a:spcBef>
                <a:spcPts val="600"/>
              </a:spcBef>
              <a:buNone/>
            </a:pPr>
            <a:r>
              <a:rPr b="1" lang="en">
                <a:solidFill>
                  <a:schemeClr val="dk1"/>
                </a:solidFill>
                <a:latin typeface="Courier New"/>
                <a:ea typeface="Courier New"/>
                <a:cs typeface="Courier New"/>
                <a:sym typeface="Courier New"/>
              </a:rPr>
              <a:t>           array_squared[i]);</a:t>
            </a:r>
          </a:p>
          <a:p>
            <a:pPr rtl="0" lvl="0">
              <a:spcBef>
                <a:spcPts val="600"/>
              </a:spcBef>
              <a:buNone/>
            </a:pPr>
            <a:r>
              <a:rPr b="1" lang="en">
                <a:solidFill>
                  <a:schemeClr val="dk1"/>
                </a:solidFill>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return </a:t>
            </a:r>
            <a:r>
              <a:rPr b="1" lang="en">
                <a:solidFill>
                  <a:schemeClr val="dk1"/>
                </a:solidFill>
                <a:latin typeface="Courier New"/>
                <a:ea typeface="Courier New"/>
                <a:cs typeface="Courier New"/>
                <a:sym typeface="Courier New"/>
              </a:rPr>
              <a:t>0;</a:t>
            </a:r>
          </a:p>
          <a:p>
            <a:pPr rtl="0" lvl="0">
              <a:spcBef>
                <a:spcPts val="600"/>
              </a:spcBef>
              <a:buNone/>
            </a:pPr>
            <a:r>
              <a:rPr b="1" lang="en">
                <a:solidFill>
                  <a:schemeClr val="dk1"/>
                </a:solidFill>
                <a:latin typeface="Courier New"/>
                <a:ea typeface="Courier New"/>
                <a:cs typeface="Courier New"/>
                <a:sym typeface="Courier New"/>
              </a:rPr>
              <a:t>}</a:t>
            </a:r>
          </a:p>
          <a:p>
            <a:r>
              <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2" name="Shape 202"/>
        <p:cNvGrpSpPr/>
        <p:nvPr/>
      </p:nvGrpSpPr>
      <p:grpSpPr>
        <a:xfrm>
          <a:off y="0" x="0"/>
          <a:ext cy="0" cx="0"/>
          <a:chOff y="0" x="0"/>
          <a:chExt cy="0" cx="0"/>
        </a:xfrm>
      </p:grpSpPr>
      <p:sp>
        <p:nvSpPr>
          <p:cNvPr id="203" name="Shape 203"/>
          <p:cNvSpPr txBox="1"/>
          <p:nvPr>
            <p:ph type="title"/>
          </p:nvPr>
        </p:nvSpPr>
        <p:spPr>
          <a:xfrm>
            <a:off y="52253" x="457200"/>
            <a:ext cy="857400" cx="8229600"/>
          </a:xfrm>
          <a:prstGeom prst="rect">
            <a:avLst/>
          </a:prstGeom>
        </p:spPr>
        <p:txBody>
          <a:bodyPr bIns="91425" rIns="91425" lIns="91425" tIns="91425" anchor="b" anchorCtr="0">
            <a:noAutofit/>
          </a:bodyPr>
          <a:lstStyle/>
          <a:p>
            <a:pPr rtl="0" lvl="0">
              <a:buNone/>
            </a:pPr>
            <a:r>
              <a:rPr lang="en"/>
              <a:t>Keywords in C</a:t>
            </a:r>
          </a:p>
        </p:txBody>
      </p:sp>
      <p:sp>
        <p:nvSpPr>
          <p:cNvPr id="204" name="Shape 204"/>
          <p:cNvSpPr txBox="1"/>
          <p:nvPr>
            <p:ph idx="1" type="body"/>
          </p:nvPr>
        </p:nvSpPr>
        <p:spPr>
          <a:xfrm>
            <a:off y="839525" x="457200"/>
            <a:ext cy="4079399" cx="8229600"/>
          </a:xfrm>
          <a:prstGeom prst="rect">
            <a:avLst/>
          </a:prstGeom>
        </p:spPr>
        <p:txBody>
          <a:bodyPr bIns="91425" rIns="91425" lIns="91425" tIns="91425" anchor="t" anchorCtr="0">
            <a:noAutofit/>
          </a:bodyPr>
          <a:lstStyle/>
          <a:p>
            <a:pPr rtl="0" lvl="0">
              <a:buNone/>
            </a:pPr>
            <a:r>
              <a:rPr lang="en"/>
              <a:t>Examples of keywords: extern, const, static, if, continue, break.</a:t>
            </a:r>
          </a:p>
          <a:p>
            <a:pPr rtl="0" lvl="0" indent="-317500" marL="457200">
              <a:buClr>
                <a:srgbClr val="000000"/>
              </a:buClr>
              <a:buSzPct val="166666"/>
              <a:buFont typeface="Arial"/>
              <a:buChar char="•"/>
            </a:pPr>
            <a:r>
              <a:rPr b="1" lang="en">
                <a:solidFill>
                  <a:srgbClr val="BF9000"/>
                </a:solidFill>
                <a:latin typeface="Courier New"/>
                <a:ea typeface="Courier New"/>
                <a:cs typeface="Courier New"/>
                <a:sym typeface="Courier New"/>
              </a:rPr>
              <a:t>extern</a:t>
            </a:r>
            <a:r>
              <a:rPr b="1" lang="en">
                <a:solidFill>
                  <a:srgbClr val="000000"/>
                </a:solidFill>
                <a:latin typeface="Courier New"/>
                <a:ea typeface="Courier New"/>
                <a:cs typeface="Courier New"/>
                <a:sym typeface="Courier New"/>
              </a:rPr>
              <a:t>:</a:t>
            </a:r>
            <a:r>
              <a:rPr b="1" lang="en">
                <a:solidFill>
                  <a:srgbClr val="434343"/>
                </a:solidFill>
                <a:latin typeface="Courier New"/>
                <a:ea typeface="Courier New"/>
                <a:cs typeface="Courier New"/>
                <a:sym typeface="Courier New"/>
              </a:rPr>
              <a:t> </a:t>
            </a:r>
            <a:r>
              <a:rPr lang="en">
                <a:solidFill>
                  <a:srgbClr val="000000"/>
                </a:solidFill>
              </a:rPr>
              <a:t>declares the variable as global so that it can be used by other programs. This is the default for variables and functions at the global level. You still need the variable initialization in the source file or the linked source file. </a:t>
            </a:r>
          </a:p>
          <a:p>
            <a:r>
              <a:t/>
            </a:r>
          </a:p>
          <a:p>
            <a:r>
              <a:t/>
            </a:r>
          </a:p>
          <a:p>
            <a:pPr rtl="0" lvl="0" indent="-317500" marL="457200">
              <a:buClr>
                <a:schemeClr val="dk1"/>
              </a:buClr>
              <a:buSzPct val="166666"/>
              <a:buFont typeface="Arial"/>
              <a:buChar char="•"/>
            </a:pPr>
            <a:r>
              <a:rPr b="1" lang="en">
                <a:solidFill>
                  <a:srgbClr val="BF9000"/>
                </a:solidFill>
                <a:latin typeface="Courier New"/>
                <a:ea typeface="Courier New"/>
                <a:cs typeface="Courier New"/>
                <a:sym typeface="Courier New"/>
              </a:rPr>
              <a:t>const</a:t>
            </a:r>
            <a:r>
              <a:rPr b="1" lang="en">
                <a:latin typeface="Courier New"/>
                <a:ea typeface="Courier New"/>
                <a:cs typeface="Courier New"/>
                <a:sym typeface="Courier New"/>
              </a:rPr>
              <a:t>: </a:t>
            </a:r>
            <a:r>
              <a:rPr lang="en"/>
              <a:t>declares a variable as constant or ‘read-only’. A constant variable cannot be assigned to after initialization.</a:t>
            </a:r>
          </a:p>
          <a:p>
            <a:r>
              <a:t/>
            </a:r>
          </a:p>
          <a:p>
            <a:r>
              <a:t/>
            </a:r>
          </a:p>
          <a:p>
            <a:pPr rtl="0" lvl="0" indent="-317500" marL="457200">
              <a:buClr>
                <a:schemeClr val="dk1"/>
              </a:buClr>
              <a:buSzPct val="166666"/>
              <a:buFont typeface="Arial"/>
              <a:buChar char="•"/>
            </a:pPr>
            <a:r>
              <a:rPr b="1" lang="en">
                <a:solidFill>
                  <a:srgbClr val="BF9000"/>
                </a:solidFill>
                <a:latin typeface="Courier New"/>
                <a:ea typeface="Courier New"/>
                <a:cs typeface="Courier New"/>
                <a:sym typeface="Courier New"/>
              </a:rPr>
              <a:t>static</a:t>
            </a:r>
            <a:r>
              <a:rPr b="1" lang="en">
                <a:latin typeface="Courier New"/>
                <a:ea typeface="Courier New"/>
                <a:cs typeface="Courier New"/>
                <a:sym typeface="Courier New"/>
              </a:rPr>
              <a:t>: </a:t>
            </a:r>
            <a:r>
              <a:rPr lang="en"/>
              <a:t>declares a variable as only visible to the file it is in (opposite of </a:t>
            </a:r>
            <a:r>
              <a:rPr b="1" lang="en">
                <a:solidFill>
                  <a:srgbClr val="BF9000"/>
                </a:solidFill>
                <a:latin typeface="Courier New"/>
                <a:ea typeface="Courier New"/>
                <a:cs typeface="Courier New"/>
                <a:sym typeface="Courier New"/>
              </a:rPr>
              <a:t>extern</a:t>
            </a:r>
            <a:r>
              <a:rPr lang="en"/>
              <a:t>). You can also declare static variables inside a function to make that variable keep state between invocations. However, this is discouraged since it is confusing and not thread-safe.</a:t>
            </a:r>
          </a:p>
          <a:p>
            <a:r>
              <a:t/>
            </a:r>
          </a:p>
          <a:p>
            <a:pPr rtl="0" lvl="0">
              <a:buNone/>
            </a:pPr>
            <a:r>
              <a:rPr lang="en"/>
              <a:t>Full list of keywords in ANSI C available here: </a:t>
            </a:r>
            <a:r>
              <a:rPr u="sng" lang="en">
                <a:solidFill>
                  <a:schemeClr val="hlink"/>
                </a:solidFill>
                <a:hlinkClick r:id="rId3"/>
              </a:rPr>
              <a:t>http://tigcc.ticalc.org/doc/keywords.html</a:t>
            </a:r>
          </a:p>
        </p:txBody>
      </p:sp>
      <p:sp>
        <p:nvSpPr>
          <p:cNvPr id="205" name="Shape 205"/>
          <p:cNvSpPr txBox="1"/>
          <p:nvPr/>
        </p:nvSpPr>
        <p:spPr>
          <a:xfrm>
            <a:off y="1953950" x="999150"/>
            <a:ext cy="570600" cx="1803300"/>
          </a:xfrm>
          <a:prstGeom prst="rect">
            <a:avLst/>
          </a:prstGeom>
          <a:ln w="19050" cap="flat">
            <a:solidFill>
              <a:srgbClr val="000000"/>
            </a:solidFill>
            <a:prstDash val="solid"/>
            <a:round/>
            <a:headEnd w="med" len="med" type="none"/>
            <a:tailEnd w="med" len="med" type="none"/>
          </a:ln>
        </p:spPr>
        <p:txBody>
          <a:bodyPr bIns="91425" rIns="91425" lIns="91425" tIns="91425" anchor="t" anchorCtr="0">
            <a:noAutofit/>
          </a:bodyPr>
          <a:lstStyle/>
          <a:p>
            <a:pPr rtl="0" lvl="0">
              <a:buNone/>
            </a:pPr>
            <a:r>
              <a:rPr b="1" lang="en">
                <a:solidFill>
                  <a:srgbClr val="BF9000"/>
                </a:solidFill>
                <a:latin typeface="Courier New"/>
                <a:ea typeface="Courier New"/>
                <a:cs typeface="Courier New"/>
                <a:sym typeface="Courier New"/>
              </a:rPr>
              <a:t>extern </a:t>
            </a: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var;</a:t>
            </a:r>
          </a:p>
          <a:p>
            <a:pPr rtl="0" lvl="0">
              <a:buNone/>
            </a:pP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var = 10;</a:t>
            </a:r>
          </a:p>
        </p:txBody>
      </p:sp>
      <p:sp>
        <p:nvSpPr>
          <p:cNvPr id="206" name="Shape 206"/>
          <p:cNvSpPr txBox="1"/>
          <p:nvPr/>
        </p:nvSpPr>
        <p:spPr>
          <a:xfrm>
            <a:off y="3002000" x="999150"/>
            <a:ext cy="570600" cx="2246699"/>
          </a:xfrm>
          <a:prstGeom prst="rect">
            <a:avLst/>
          </a:prstGeom>
          <a:ln w="19050" cap="flat">
            <a:solidFill>
              <a:srgbClr val="000000"/>
            </a:solidFill>
            <a:prstDash val="solid"/>
            <a:round/>
            <a:headEnd w="med" len="med" type="none"/>
            <a:tailEnd w="med" len="med" type="none"/>
          </a:ln>
        </p:spPr>
        <p:txBody>
          <a:bodyPr bIns="91425" rIns="91425" lIns="91425" tIns="91425" anchor="t" anchorCtr="0">
            <a:noAutofit/>
          </a:bodyPr>
          <a:lstStyle/>
          <a:p>
            <a:pPr rtl="0" lvl="0">
              <a:buNone/>
            </a:pPr>
            <a:r>
              <a:rPr b="1" lang="en">
                <a:solidFill>
                  <a:srgbClr val="BF9000"/>
                </a:solidFill>
                <a:latin typeface="Courier New"/>
                <a:ea typeface="Courier New"/>
                <a:cs typeface="Courier New"/>
                <a:sym typeface="Courier New"/>
              </a:rPr>
              <a:t>const </a:t>
            </a: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var = 5;</a:t>
            </a:r>
          </a:p>
          <a:p>
            <a:pPr rtl="0" lvl="0">
              <a:buNone/>
            </a:pPr>
            <a:r>
              <a:rPr b="1" lang="en">
                <a:latin typeface="Courier New"/>
                <a:ea typeface="Courier New"/>
                <a:cs typeface="Courier New"/>
                <a:sym typeface="Courier New"/>
              </a:rPr>
              <a:t>var = 10; </a:t>
            </a:r>
            <a:r>
              <a:rPr b="1" lang="en">
                <a:solidFill>
                  <a:srgbClr val="FF0000"/>
                </a:solidFill>
                <a:latin typeface="Courier New"/>
                <a:ea typeface="Courier New"/>
                <a:cs typeface="Courier New"/>
                <a:sym typeface="Courier New"/>
              </a:rPr>
              <a:t>// error</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y="0" x="0"/>
          <a:ext cy="0" cx="0"/>
          <a:chOff y="0" x="0"/>
          <a:chExt cy="0" cx="0"/>
        </a:xfrm>
      </p:grpSpPr>
      <p:sp>
        <p:nvSpPr>
          <p:cNvPr id="211" name="Shape 211"/>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17500" marL="457200">
              <a:buClr>
                <a:schemeClr val="dk1"/>
              </a:buClr>
              <a:buSzPct val="166666"/>
              <a:buFont typeface="Arial"/>
              <a:buChar char="•"/>
            </a:pPr>
            <a:r>
              <a:rPr b="1" lang="en">
                <a:solidFill>
                  <a:srgbClr val="FF0000"/>
                </a:solidFill>
                <a:latin typeface="Courier New"/>
                <a:ea typeface="Courier New"/>
                <a:cs typeface="Courier New"/>
                <a:sym typeface="Courier New"/>
              </a:rPr>
              <a:t>#include &lt;file.h&gt;</a:t>
            </a:r>
            <a:r>
              <a:rPr lang="en"/>
              <a:t>: Takes the contents of file.h and inserts it at the location of #include before compilation. </a:t>
            </a:r>
          </a:p>
          <a:p>
            <a:pPr rtl="0" lvl="0" indent="-317500" marL="457200">
              <a:buClr>
                <a:schemeClr val="dk1"/>
              </a:buClr>
              <a:buSzPct val="166666"/>
              <a:buFont typeface="Arial"/>
              <a:buChar char="•"/>
            </a:pPr>
            <a:r>
              <a:rPr lang="en"/>
              <a:t>The header files should include the variable declarations required for file.c. </a:t>
            </a:r>
          </a:p>
          <a:p>
            <a:pPr rtl="0" lvl="0" indent="-317500" marL="457200">
              <a:buClr>
                <a:schemeClr val="dk1"/>
              </a:buClr>
              <a:buSzPct val="166666"/>
              <a:buFont typeface="Arial"/>
              <a:buChar char="•"/>
            </a:pPr>
            <a:r>
              <a:rPr lang="en"/>
              <a:t>If you create your own c header files you need to “link” them when compiling.</a:t>
            </a:r>
          </a:p>
          <a:p>
            <a:r>
              <a:t/>
            </a:r>
          </a:p>
        </p:txBody>
      </p:sp>
      <p:sp>
        <p:nvSpPr>
          <p:cNvPr id="212" name="Shape 212"/>
          <p:cNvSpPr txBox="1"/>
          <p:nvPr/>
        </p:nvSpPr>
        <p:spPr>
          <a:xfrm>
            <a:off y="4073425" x="41375"/>
            <a:ext cy="402000" cx="5516100"/>
          </a:xfrm>
          <a:prstGeom prst="rect">
            <a:avLst/>
          </a:prstGeom>
        </p:spPr>
        <p:txBody>
          <a:bodyPr bIns="91425" rIns="91425" lIns="91425" tIns="91425" anchor="t" anchorCtr="0">
            <a:noAutofit/>
          </a:bodyPr>
          <a:lstStyle/>
          <a:p>
            <a:pPr rtl="0" lvl="0">
              <a:buNone/>
            </a:pPr>
            <a:r>
              <a:rPr b="1" lang="en">
                <a:latin typeface="Courier New"/>
                <a:ea typeface="Courier New"/>
                <a:cs typeface="Courier New"/>
                <a:sym typeface="Courier New"/>
              </a:rPr>
              <a:t>gcc -Wall -g -I ./c_lib functions.c main.c -o main</a:t>
            </a:r>
          </a:p>
        </p:txBody>
      </p:sp>
      <p:sp>
        <p:nvSpPr>
          <p:cNvPr id="213" name="Shape 213"/>
          <p:cNvSpPr/>
          <p:nvPr/>
        </p:nvSpPr>
        <p:spPr>
          <a:xfrm>
            <a:off y="4120825" x="520275"/>
            <a:ext cy="307199" cx="614699"/>
          </a:xfrm>
          <a:prstGeom prst="rect">
            <a:avLst/>
          </a:prstGeom>
          <a:noFill/>
          <a:ln w="19050" cap="flat">
            <a:solidFill>
              <a:srgbClr val="000000"/>
            </a:solidFill>
            <a:prstDash val="solid"/>
            <a:round/>
            <a:headEnd w="med" len="med" type="none"/>
            <a:tailEnd w="med" len="med" type="none"/>
          </a:ln>
        </p:spPr>
        <p:txBody>
          <a:bodyPr bIns="91425" rIns="91425" lIns="91425" tIns="91425" anchor="ctr" anchorCtr="0">
            <a:noAutofit/>
          </a:bodyPr>
          <a:lstStyle/>
          <a:p/>
        </p:txBody>
      </p:sp>
      <p:sp>
        <p:nvSpPr>
          <p:cNvPr id="214" name="Shape 214"/>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Header Files</a:t>
            </a:r>
          </a:p>
        </p:txBody>
      </p:sp>
      <p:sp>
        <p:nvSpPr>
          <p:cNvPr id="215" name="Shape 215"/>
          <p:cNvSpPr txBox="1"/>
          <p:nvPr/>
        </p:nvSpPr>
        <p:spPr>
          <a:xfrm>
            <a:off y="2554975" x="520275"/>
            <a:ext cy="466199" cx="1773599"/>
          </a:xfrm>
          <a:prstGeom prst="rect">
            <a:avLst/>
          </a:prstGeom>
          <a:solidFill>
            <a:srgbClr val="CCCCCC"/>
          </a:solidFill>
          <a:ln w="9525" cap="flat">
            <a:solidFill>
              <a:srgbClr val="000000"/>
            </a:solidFill>
            <a:prstDash val="solid"/>
            <a:round/>
            <a:headEnd w="med" len="med" type="none"/>
            <a:tailEnd w="med" len="med" type="none"/>
          </a:ln>
        </p:spPr>
        <p:txBody>
          <a:bodyPr bIns="91425" rIns="91425" lIns="91425" tIns="91425" anchor="t" anchorCtr="0">
            <a:noAutofit/>
          </a:bodyPr>
          <a:lstStyle/>
          <a:p>
            <a:pPr rtl="0" lvl="0">
              <a:buNone/>
            </a:pP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rand_int();</a:t>
            </a:r>
          </a:p>
        </p:txBody>
      </p:sp>
      <p:sp>
        <p:nvSpPr>
          <p:cNvPr id="216" name="Shape 216"/>
          <p:cNvSpPr txBox="1"/>
          <p:nvPr/>
        </p:nvSpPr>
        <p:spPr>
          <a:xfrm>
            <a:off y="2211475" x="527625"/>
            <a:ext cy="343500" cx="2515799"/>
          </a:xfrm>
          <a:prstGeom prst="rect">
            <a:avLst/>
          </a:prstGeom>
        </p:spPr>
        <p:txBody>
          <a:bodyPr bIns="91425" rIns="91425" lIns="91425" tIns="91425" anchor="t" anchorCtr="0">
            <a:noAutofit/>
          </a:bodyPr>
          <a:lstStyle/>
          <a:p>
            <a:pPr rtl="0" lvl="0">
              <a:buNone/>
            </a:pPr>
            <a:r>
              <a:rPr lang="en"/>
              <a:t>./c_lib/functions.h</a:t>
            </a:r>
          </a:p>
        </p:txBody>
      </p:sp>
      <p:sp>
        <p:nvSpPr>
          <p:cNvPr id="217" name="Shape 217"/>
          <p:cNvSpPr txBox="1"/>
          <p:nvPr/>
        </p:nvSpPr>
        <p:spPr>
          <a:xfrm>
            <a:off y="2543037" x="2648625"/>
            <a:ext cy="1235700" cx="2530500"/>
          </a:xfrm>
          <a:prstGeom prst="rect">
            <a:avLst/>
          </a:prstGeom>
          <a:solidFill>
            <a:srgbClr val="CCCCCC"/>
          </a:solidFill>
          <a:ln w="9525" cap="flat">
            <a:solidFill>
              <a:srgbClr val="000000"/>
            </a:solidFill>
            <a:prstDash val="solid"/>
            <a:round/>
            <a:headEnd w="med" len="med" type="none"/>
            <a:tailEnd w="med" len="med" type="none"/>
          </a:ln>
        </p:spPr>
        <p:txBody>
          <a:bodyPr bIns="91425" rIns="91425" lIns="91425" tIns="91425" anchor="t" anchorCtr="0">
            <a:noAutofit/>
          </a:bodyPr>
          <a:lstStyle/>
          <a:p>
            <a:pPr rtl="0" lvl="0">
              <a:buNone/>
            </a:pPr>
            <a:r>
              <a:rPr b="1" lang="en">
                <a:solidFill>
                  <a:srgbClr val="FF0000"/>
                </a:solidFill>
                <a:latin typeface="Courier New"/>
                <a:ea typeface="Courier New"/>
                <a:cs typeface="Courier New"/>
                <a:sym typeface="Courier New"/>
              </a:rPr>
              <a:t>#include “functions.h”</a:t>
            </a:r>
          </a:p>
          <a:p>
            <a:r>
              <a:t/>
            </a:r>
          </a:p>
          <a:p>
            <a:pPr rtl="0" lvl="0">
              <a:buNone/>
            </a:pP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rand_int() {</a:t>
            </a:r>
          </a:p>
          <a:p>
            <a:pPr rtl="0" lvl="0">
              <a:buNone/>
            </a:pPr>
            <a:r>
              <a:rPr b="1" lang="en">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return </a:t>
            </a:r>
            <a:r>
              <a:rPr b="1" lang="en">
                <a:latin typeface="Courier New"/>
                <a:ea typeface="Courier New"/>
                <a:cs typeface="Courier New"/>
                <a:sym typeface="Courier New"/>
              </a:rPr>
              <a:t>4;</a:t>
            </a:r>
          </a:p>
          <a:p>
            <a:pPr rtl="0" lvl="0">
              <a:buNone/>
            </a:pPr>
            <a:r>
              <a:rPr b="1" lang="en">
                <a:latin typeface="Courier New"/>
                <a:ea typeface="Courier New"/>
                <a:cs typeface="Courier New"/>
                <a:sym typeface="Courier New"/>
              </a:rPr>
              <a:t>}</a:t>
            </a:r>
          </a:p>
        </p:txBody>
      </p:sp>
      <p:sp>
        <p:nvSpPr>
          <p:cNvPr id="218" name="Shape 218"/>
          <p:cNvSpPr txBox="1"/>
          <p:nvPr/>
        </p:nvSpPr>
        <p:spPr>
          <a:xfrm>
            <a:off y="2554775" x="5414150"/>
            <a:ext cy="1768500" cx="3447899"/>
          </a:xfrm>
          <a:prstGeom prst="rect">
            <a:avLst/>
          </a:prstGeom>
          <a:solidFill>
            <a:srgbClr val="CCCCCC"/>
          </a:solidFill>
          <a:ln w="9525" cap="flat">
            <a:solidFill>
              <a:srgbClr val="000000"/>
            </a:solidFill>
            <a:prstDash val="solid"/>
            <a:round/>
            <a:headEnd w="med" len="med" type="none"/>
            <a:tailEnd w="med" len="med" type="none"/>
          </a:ln>
        </p:spPr>
        <p:txBody>
          <a:bodyPr bIns="91425" rIns="91425" lIns="91425" tIns="91425" anchor="t" anchorCtr="0">
            <a:noAutofit/>
          </a:bodyPr>
          <a:lstStyle/>
          <a:p>
            <a:pPr rtl="0" lvl="0">
              <a:buNone/>
            </a:pPr>
            <a:r>
              <a:rPr b="1" lang="en">
                <a:solidFill>
                  <a:srgbClr val="FF0000"/>
                </a:solidFill>
                <a:latin typeface="Courier New"/>
                <a:ea typeface="Courier New"/>
                <a:cs typeface="Courier New"/>
                <a:sym typeface="Courier New"/>
              </a:rPr>
              <a:t>#include “functions.h”</a:t>
            </a:r>
          </a:p>
          <a:p>
            <a:pPr rtl="0" lvl="0">
              <a:buNone/>
            </a:pPr>
            <a:r>
              <a:rPr b="1" lang="en">
                <a:solidFill>
                  <a:srgbClr val="FF0000"/>
                </a:solidFill>
                <a:latin typeface="Courier New"/>
                <a:ea typeface="Courier New"/>
                <a:cs typeface="Courier New"/>
                <a:sym typeface="Courier New"/>
              </a:rPr>
              <a:t>#include &lt;stdio.h&gt;</a:t>
            </a:r>
          </a:p>
          <a:p>
            <a:pPr rtl="0" lvl="0">
              <a:buNone/>
            </a:pP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main() {</a:t>
            </a:r>
          </a:p>
          <a:p>
            <a:pPr rtl="0" lvl="0">
              <a:buNone/>
            </a:pPr>
            <a:r>
              <a:rPr b="1" lang="en">
                <a:solidFill>
                  <a:schemeClr val="dk1"/>
                </a:solidFill>
                <a:latin typeface="Courier New"/>
                <a:ea typeface="Courier New"/>
                <a:cs typeface="Courier New"/>
                <a:sym typeface="Courier New"/>
              </a:rPr>
              <a:t>  printf(</a:t>
            </a:r>
            <a:r>
              <a:rPr b="1" lang="en">
                <a:solidFill>
                  <a:srgbClr val="38761D"/>
                </a:solidFill>
                <a:latin typeface="Courier New"/>
                <a:ea typeface="Courier New"/>
                <a:cs typeface="Courier New"/>
                <a:sym typeface="Courier New"/>
              </a:rPr>
              <a:t>“%d\n”</a:t>
            </a:r>
            <a:r>
              <a:rPr b="1" lang="en">
                <a:solidFill>
                  <a:schemeClr val="dk1"/>
                </a:solidFill>
                <a:latin typeface="Courier New"/>
                <a:ea typeface="Courier New"/>
                <a:cs typeface="Courier New"/>
                <a:sym typeface="Courier New"/>
              </a:rPr>
              <a:t>, rand_int());</a:t>
            </a:r>
          </a:p>
          <a:p>
            <a:pPr rtl="0" lvl="0">
              <a:buNone/>
            </a:pPr>
            <a:r>
              <a:rPr b="1" lang="en">
                <a:solidFill>
                  <a:schemeClr val="dk1"/>
                </a:solidFill>
                <a:latin typeface="Courier New"/>
                <a:ea typeface="Courier New"/>
                <a:cs typeface="Courier New"/>
                <a:sym typeface="Courier New"/>
              </a:rPr>
              <a:t>  printf(</a:t>
            </a:r>
            <a:r>
              <a:rPr b="1" lang="en">
                <a:solidFill>
                  <a:srgbClr val="38761D"/>
                </a:solidFill>
                <a:latin typeface="Courier New"/>
                <a:ea typeface="Courier New"/>
                <a:cs typeface="Courier New"/>
                <a:sym typeface="Courier New"/>
              </a:rPr>
              <a:t>“%d\n”</a:t>
            </a:r>
            <a:r>
              <a:rPr b="1" lang="en">
                <a:solidFill>
                  <a:schemeClr val="dk1"/>
                </a:solidFill>
                <a:latin typeface="Courier New"/>
                <a:ea typeface="Courier New"/>
                <a:cs typeface="Courier New"/>
                <a:sym typeface="Courier New"/>
              </a:rPr>
              <a:t>, rand_int());</a:t>
            </a:r>
          </a:p>
          <a:p>
            <a:pPr rtl="0" lvl="0">
              <a:buNone/>
            </a:pPr>
            <a:r>
              <a:rPr b="1" lang="en">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return </a:t>
            </a:r>
            <a:r>
              <a:rPr b="1" lang="en">
                <a:latin typeface="Courier New"/>
                <a:ea typeface="Courier New"/>
                <a:cs typeface="Courier New"/>
                <a:sym typeface="Courier New"/>
              </a:rPr>
              <a:t>0;</a:t>
            </a:r>
          </a:p>
          <a:p>
            <a:pPr rtl="0" lvl="0">
              <a:buNone/>
            </a:pPr>
            <a:r>
              <a:rPr b="1" lang="en">
                <a:latin typeface="Courier New"/>
                <a:ea typeface="Courier New"/>
                <a:cs typeface="Courier New"/>
                <a:sym typeface="Courier New"/>
              </a:rPr>
              <a:t>}</a:t>
            </a:r>
          </a:p>
        </p:txBody>
      </p:sp>
      <p:sp>
        <p:nvSpPr>
          <p:cNvPr id="219" name="Shape 219"/>
          <p:cNvSpPr txBox="1"/>
          <p:nvPr/>
        </p:nvSpPr>
        <p:spPr>
          <a:xfrm>
            <a:off y="2200650" x="5429000"/>
            <a:ext cy="242399" cx="1897499"/>
          </a:xfrm>
          <a:prstGeom prst="rect">
            <a:avLst/>
          </a:prstGeom>
        </p:spPr>
        <p:txBody>
          <a:bodyPr bIns="91425" rIns="91425" lIns="91425" tIns="91425" anchor="t" anchorCtr="0">
            <a:noAutofit/>
          </a:bodyPr>
          <a:lstStyle/>
          <a:p>
            <a:pPr rtl="0" lvl="0">
              <a:buNone/>
            </a:pPr>
            <a:r>
              <a:rPr lang="en"/>
              <a:t>./main.c</a:t>
            </a:r>
          </a:p>
        </p:txBody>
      </p:sp>
      <p:sp>
        <p:nvSpPr>
          <p:cNvPr id="220" name="Shape 220"/>
          <p:cNvSpPr txBox="1"/>
          <p:nvPr/>
        </p:nvSpPr>
        <p:spPr>
          <a:xfrm>
            <a:off y="2194862" x="2648625"/>
            <a:ext cy="242399" cx="1897499"/>
          </a:xfrm>
          <a:prstGeom prst="rect">
            <a:avLst/>
          </a:prstGeom>
        </p:spPr>
        <p:txBody>
          <a:bodyPr bIns="91425" rIns="91425" lIns="91425" tIns="91425" anchor="t" anchorCtr="0">
            <a:noAutofit/>
          </a:bodyPr>
          <a:lstStyle/>
          <a:p>
            <a:pPr rtl="0" lvl="0">
              <a:buNone/>
            </a:pPr>
            <a:r>
              <a:rPr lang="en"/>
              <a:t>./functions.c</a:t>
            </a:r>
          </a:p>
        </p:txBody>
      </p:sp>
      <p:sp>
        <p:nvSpPr>
          <p:cNvPr id="221" name="Shape 221"/>
          <p:cNvSpPr txBox="1"/>
          <p:nvPr/>
        </p:nvSpPr>
        <p:spPr>
          <a:xfrm>
            <a:off y="3151150" x="177350"/>
            <a:ext cy="816000" cx="2240400"/>
          </a:xfrm>
          <a:prstGeom prst="rect">
            <a:avLst/>
          </a:prstGeom>
        </p:spPr>
        <p:txBody>
          <a:bodyPr bIns="91425" rIns="91425" lIns="91425" tIns="91425" anchor="t" anchorCtr="0">
            <a:noAutofit/>
          </a:bodyPr>
          <a:lstStyle/>
          <a:p>
            <a:pPr rtl="0" lvl="0">
              <a:buNone/>
            </a:pPr>
            <a:r>
              <a:rPr lang="en"/>
              <a:t>To compile these files we need to tell gcc where to find the .c and .h files.</a:t>
            </a:r>
          </a:p>
        </p:txBody>
      </p:sp>
      <p:cxnSp>
        <p:nvCxnSpPr>
          <p:cNvPr id="222" name="Shape 222"/>
          <p:cNvCxnSpPr/>
          <p:nvPr/>
        </p:nvCxnSpPr>
        <p:spPr>
          <a:xfrm rot="10800000">
            <a:off y="4512775" x="815775"/>
            <a:ext cy="230699" cx="23699"/>
          </a:xfrm>
          <a:prstGeom prst="straightConnector1">
            <a:avLst/>
          </a:prstGeom>
          <a:noFill/>
          <a:ln w="19050" cap="flat">
            <a:solidFill>
              <a:srgbClr val="000000"/>
            </a:solidFill>
            <a:prstDash val="solid"/>
            <a:round/>
            <a:headEnd w="lg" len="lg" type="none"/>
            <a:tailEnd w="lg" len="lg" type="triangle"/>
          </a:ln>
        </p:spPr>
      </p:cxnSp>
      <p:sp>
        <p:nvSpPr>
          <p:cNvPr id="223" name="Shape 223"/>
          <p:cNvSpPr txBox="1"/>
          <p:nvPr/>
        </p:nvSpPr>
        <p:spPr>
          <a:xfrm>
            <a:off y="4648625" x="126950"/>
            <a:ext cy="230699" cx="2341199"/>
          </a:xfrm>
          <a:prstGeom prst="rect">
            <a:avLst/>
          </a:prstGeom>
        </p:spPr>
        <p:txBody>
          <a:bodyPr bIns="91425" rIns="91425" lIns="91425" tIns="91425" anchor="t" anchorCtr="0">
            <a:noAutofit/>
          </a:bodyPr>
          <a:lstStyle/>
          <a:p>
            <a:pPr rtl="0" lvl="0">
              <a:buNone/>
            </a:pPr>
            <a:r>
              <a:rPr lang="en"/>
              <a:t>Show all warnings</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7" name="Shape 227"/>
        <p:cNvGrpSpPr/>
        <p:nvPr/>
      </p:nvGrpSpPr>
      <p:grpSpPr>
        <a:xfrm>
          <a:off y="0" x="0"/>
          <a:ext cy="0" cx="0"/>
          <a:chOff y="0" x="0"/>
          <a:chExt cy="0" cx="0"/>
        </a:xfrm>
      </p:grpSpPr>
      <p:sp>
        <p:nvSpPr>
          <p:cNvPr id="228" name="Shape 228"/>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17500" marL="457200">
              <a:buClr>
                <a:schemeClr val="dk1"/>
              </a:buClr>
              <a:buSzPct val="166666"/>
              <a:buFont typeface="Arial"/>
              <a:buChar char="•"/>
            </a:pPr>
            <a:r>
              <a:rPr b="1" lang="en">
                <a:solidFill>
                  <a:srgbClr val="FF0000"/>
                </a:solidFill>
                <a:latin typeface="Courier New"/>
                <a:ea typeface="Courier New"/>
                <a:cs typeface="Courier New"/>
                <a:sym typeface="Courier New"/>
              </a:rPr>
              <a:t>#include &lt;file.h&gt;</a:t>
            </a:r>
            <a:r>
              <a:rPr lang="en"/>
              <a:t>: Takes the contents of file.h and inserts it at the location of #include before compilation. </a:t>
            </a:r>
          </a:p>
          <a:p>
            <a:pPr rtl="0" lvl="0" indent="-317500" marL="457200">
              <a:buClr>
                <a:schemeClr val="dk1"/>
              </a:buClr>
              <a:buSzPct val="166666"/>
              <a:buFont typeface="Arial"/>
              <a:buChar char="•"/>
            </a:pPr>
            <a:r>
              <a:rPr lang="en"/>
              <a:t>The header files should include the variable declarations required for file.c. </a:t>
            </a:r>
          </a:p>
          <a:p>
            <a:pPr rtl="0" lvl="0" indent="-317500" marL="457200">
              <a:buClr>
                <a:schemeClr val="dk1"/>
              </a:buClr>
              <a:buSzPct val="166666"/>
              <a:buFont typeface="Arial"/>
              <a:buChar char="•"/>
            </a:pPr>
            <a:r>
              <a:rPr lang="en"/>
              <a:t>If you create your own c header files you need to “link” them when compiling.</a:t>
            </a:r>
          </a:p>
          <a:p>
            <a:r>
              <a:t/>
            </a:r>
          </a:p>
        </p:txBody>
      </p:sp>
      <p:sp>
        <p:nvSpPr>
          <p:cNvPr id="229" name="Shape 229"/>
          <p:cNvSpPr txBox="1"/>
          <p:nvPr/>
        </p:nvSpPr>
        <p:spPr>
          <a:xfrm>
            <a:off y="4073425" x="41375"/>
            <a:ext cy="402000" cx="5516100"/>
          </a:xfrm>
          <a:prstGeom prst="rect">
            <a:avLst/>
          </a:prstGeom>
        </p:spPr>
        <p:txBody>
          <a:bodyPr bIns="91425" rIns="91425" lIns="91425" tIns="91425" anchor="t" anchorCtr="0">
            <a:noAutofit/>
          </a:bodyPr>
          <a:lstStyle/>
          <a:p>
            <a:pPr rtl="0" lvl="0">
              <a:buNone/>
            </a:pPr>
            <a:r>
              <a:rPr b="1" lang="en">
                <a:latin typeface="Courier New"/>
                <a:ea typeface="Courier New"/>
                <a:cs typeface="Courier New"/>
                <a:sym typeface="Courier New"/>
              </a:rPr>
              <a:t>gcc -Wall -g -I ./c_lib functions.c main.c -o main</a:t>
            </a:r>
          </a:p>
        </p:txBody>
      </p:sp>
      <p:sp>
        <p:nvSpPr>
          <p:cNvPr id="230" name="Shape 230"/>
          <p:cNvSpPr/>
          <p:nvPr/>
        </p:nvSpPr>
        <p:spPr>
          <a:xfrm>
            <a:off y="4120825" x="1120250"/>
            <a:ext cy="307199" cx="354599"/>
          </a:xfrm>
          <a:prstGeom prst="rect">
            <a:avLst/>
          </a:prstGeom>
          <a:noFill/>
          <a:ln w="19050" cap="flat">
            <a:solidFill>
              <a:srgbClr val="000000"/>
            </a:solidFill>
            <a:prstDash val="solid"/>
            <a:round/>
            <a:headEnd w="med" len="med" type="none"/>
            <a:tailEnd w="med" len="med" type="none"/>
          </a:ln>
        </p:spPr>
        <p:txBody>
          <a:bodyPr bIns="91425" rIns="91425" lIns="91425" tIns="91425" anchor="ctr" anchorCtr="0">
            <a:noAutofit/>
          </a:bodyPr>
          <a:lstStyle/>
          <a:p/>
        </p:txBody>
      </p:sp>
      <p:sp>
        <p:nvSpPr>
          <p:cNvPr id="231" name="Shape 231"/>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Header Files</a:t>
            </a:r>
          </a:p>
        </p:txBody>
      </p:sp>
      <p:sp>
        <p:nvSpPr>
          <p:cNvPr id="232" name="Shape 232"/>
          <p:cNvSpPr txBox="1"/>
          <p:nvPr/>
        </p:nvSpPr>
        <p:spPr>
          <a:xfrm>
            <a:off y="2554975" x="520275"/>
            <a:ext cy="466199" cx="1773599"/>
          </a:xfrm>
          <a:prstGeom prst="rect">
            <a:avLst/>
          </a:prstGeom>
          <a:solidFill>
            <a:srgbClr val="CCCCCC"/>
          </a:solidFill>
          <a:ln w="9525" cap="flat">
            <a:solidFill>
              <a:srgbClr val="000000"/>
            </a:solidFill>
            <a:prstDash val="solid"/>
            <a:round/>
            <a:headEnd w="med" len="med" type="none"/>
            <a:tailEnd w="med" len="med" type="none"/>
          </a:ln>
        </p:spPr>
        <p:txBody>
          <a:bodyPr bIns="91425" rIns="91425" lIns="91425" tIns="91425" anchor="t" anchorCtr="0">
            <a:noAutofit/>
          </a:bodyPr>
          <a:lstStyle/>
          <a:p>
            <a:pPr rtl="0" lvl="0">
              <a:buNone/>
            </a:pP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rand_int();</a:t>
            </a:r>
          </a:p>
        </p:txBody>
      </p:sp>
      <p:sp>
        <p:nvSpPr>
          <p:cNvPr id="233" name="Shape 233"/>
          <p:cNvSpPr txBox="1"/>
          <p:nvPr/>
        </p:nvSpPr>
        <p:spPr>
          <a:xfrm>
            <a:off y="2211475" x="527625"/>
            <a:ext cy="343500" cx="2515799"/>
          </a:xfrm>
          <a:prstGeom prst="rect">
            <a:avLst/>
          </a:prstGeom>
        </p:spPr>
        <p:txBody>
          <a:bodyPr bIns="91425" rIns="91425" lIns="91425" tIns="91425" anchor="t" anchorCtr="0">
            <a:noAutofit/>
          </a:bodyPr>
          <a:lstStyle/>
          <a:p>
            <a:pPr rtl="0" lvl="0">
              <a:buNone/>
            </a:pPr>
            <a:r>
              <a:rPr lang="en"/>
              <a:t>./c_lib/functions.h</a:t>
            </a:r>
          </a:p>
        </p:txBody>
      </p:sp>
      <p:sp>
        <p:nvSpPr>
          <p:cNvPr id="234" name="Shape 234"/>
          <p:cNvSpPr txBox="1"/>
          <p:nvPr/>
        </p:nvSpPr>
        <p:spPr>
          <a:xfrm>
            <a:off y="2543037" x="2648625"/>
            <a:ext cy="1235700" cx="2530500"/>
          </a:xfrm>
          <a:prstGeom prst="rect">
            <a:avLst/>
          </a:prstGeom>
          <a:solidFill>
            <a:srgbClr val="CCCCCC"/>
          </a:solidFill>
          <a:ln w="9525" cap="flat">
            <a:solidFill>
              <a:srgbClr val="000000"/>
            </a:solidFill>
            <a:prstDash val="solid"/>
            <a:round/>
            <a:headEnd w="med" len="med" type="none"/>
            <a:tailEnd w="med" len="med" type="none"/>
          </a:ln>
        </p:spPr>
        <p:txBody>
          <a:bodyPr bIns="91425" rIns="91425" lIns="91425" tIns="91425" anchor="t" anchorCtr="0">
            <a:noAutofit/>
          </a:bodyPr>
          <a:lstStyle/>
          <a:p>
            <a:pPr rtl="0" lvl="0">
              <a:buNone/>
            </a:pPr>
            <a:r>
              <a:rPr b="1" lang="en">
                <a:solidFill>
                  <a:srgbClr val="FF0000"/>
                </a:solidFill>
                <a:latin typeface="Courier New"/>
                <a:ea typeface="Courier New"/>
                <a:cs typeface="Courier New"/>
                <a:sym typeface="Courier New"/>
              </a:rPr>
              <a:t>#include “functions.h”</a:t>
            </a:r>
          </a:p>
          <a:p>
            <a:r>
              <a:t/>
            </a:r>
          </a:p>
          <a:p>
            <a:pPr rtl="0" lvl="0">
              <a:buNone/>
            </a:pP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rand_int() {</a:t>
            </a:r>
          </a:p>
          <a:p>
            <a:pPr rtl="0" lvl="0">
              <a:buNone/>
            </a:pPr>
            <a:r>
              <a:rPr b="1" lang="en">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return </a:t>
            </a:r>
            <a:r>
              <a:rPr b="1" lang="en">
                <a:latin typeface="Courier New"/>
                <a:ea typeface="Courier New"/>
                <a:cs typeface="Courier New"/>
                <a:sym typeface="Courier New"/>
              </a:rPr>
              <a:t>4;</a:t>
            </a:r>
          </a:p>
          <a:p>
            <a:pPr rtl="0" lvl="0">
              <a:buNone/>
            </a:pPr>
            <a:r>
              <a:rPr b="1" lang="en">
                <a:latin typeface="Courier New"/>
                <a:ea typeface="Courier New"/>
                <a:cs typeface="Courier New"/>
                <a:sym typeface="Courier New"/>
              </a:rPr>
              <a:t>}</a:t>
            </a:r>
          </a:p>
        </p:txBody>
      </p:sp>
      <p:sp>
        <p:nvSpPr>
          <p:cNvPr id="235" name="Shape 235"/>
          <p:cNvSpPr txBox="1"/>
          <p:nvPr/>
        </p:nvSpPr>
        <p:spPr>
          <a:xfrm>
            <a:off y="2554775" x="5414150"/>
            <a:ext cy="1768500" cx="3447899"/>
          </a:xfrm>
          <a:prstGeom prst="rect">
            <a:avLst/>
          </a:prstGeom>
          <a:solidFill>
            <a:srgbClr val="CCCCCC"/>
          </a:solidFill>
          <a:ln w="9525" cap="flat">
            <a:solidFill>
              <a:srgbClr val="000000"/>
            </a:solidFill>
            <a:prstDash val="solid"/>
            <a:round/>
            <a:headEnd w="med" len="med" type="none"/>
            <a:tailEnd w="med" len="med" type="none"/>
          </a:ln>
        </p:spPr>
        <p:txBody>
          <a:bodyPr bIns="91425" rIns="91425" lIns="91425" tIns="91425" anchor="t" anchorCtr="0">
            <a:noAutofit/>
          </a:bodyPr>
          <a:lstStyle/>
          <a:p>
            <a:pPr rtl="0" lvl="0">
              <a:buNone/>
            </a:pPr>
            <a:r>
              <a:rPr b="1" lang="en">
                <a:solidFill>
                  <a:srgbClr val="FF0000"/>
                </a:solidFill>
                <a:latin typeface="Courier New"/>
                <a:ea typeface="Courier New"/>
                <a:cs typeface="Courier New"/>
                <a:sym typeface="Courier New"/>
              </a:rPr>
              <a:t>#include “functions.h”</a:t>
            </a:r>
          </a:p>
          <a:p>
            <a:pPr rtl="0" lvl="0">
              <a:buNone/>
            </a:pPr>
            <a:r>
              <a:rPr b="1" lang="en">
                <a:solidFill>
                  <a:srgbClr val="FF0000"/>
                </a:solidFill>
                <a:latin typeface="Courier New"/>
                <a:ea typeface="Courier New"/>
                <a:cs typeface="Courier New"/>
                <a:sym typeface="Courier New"/>
              </a:rPr>
              <a:t>#include &lt;stdio.h&gt;</a:t>
            </a:r>
          </a:p>
          <a:p>
            <a:pPr rtl="0" lvl="0">
              <a:buNone/>
            </a:pP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main() {</a:t>
            </a:r>
          </a:p>
          <a:p>
            <a:pPr rtl="0" lvl="0">
              <a:buNone/>
            </a:pPr>
            <a:r>
              <a:rPr b="1" lang="en">
                <a:solidFill>
                  <a:schemeClr val="dk1"/>
                </a:solidFill>
                <a:latin typeface="Courier New"/>
                <a:ea typeface="Courier New"/>
                <a:cs typeface="Courier New"/>
                <a:sym typeface="Courier New"/>
              </a:rPr>
              <a:t>  printf(</a:t>
            </a:r>
            <a:r>
              <a:rPr b="1" lang="en">
                <a:solidFill>
                  <a:srgbClr val="38761D"/>
                </a:solidFill>
                <a:latin typeface="Courier New"/>
                <a:ea typeface="Courier New"/>
                <a:cs typeface="Courier New"/>
                <a:sym typeface="Courier New"/>
              </a:rPr>
              <a:t>“%d\n”</a:t>
            </a:r>
            <a:r>
              <a:rPr b="1" lang="en">
                <a:solidFill>
                  <a:schemeClr val="dk1"/>
                </a:solidFill>
                <a:latin typeface="Courier New"/>
                <a:ea typeface="Courier New"/>
                <a:cs typeface="Courier New"/>
                <a:sym typeface="Courier New"/>
              </a:rPr>
              <a:t>, rand_int());</a:t>
            </a:r>
          </a:p>
          <a:p>
            <a:pPr rtl="0" lvl="0">
              <a:buNone/>
            </a:pPr>
            <a:r>
              <a:rPr b="1" lang="en">
                <a:solidFill>
                  <a:schemeClr val="dk1"/>
                </a:solidFill>
                <a:latin typeface="Courier New"/>
                <a:ea typeface="Courier New"/>
                <a:cs typeface="Courier New"/>
                <a:sym typeface="Courier New"/>
              </a:rPr>
              <a:t>  printf(</a:t>
            </a:r>
            <a:r>
              <a:rPr b="1" lang="en">
                <a:solidFill>
                  <a:srgbClr val="38761D"/>
                </a:solidFill>
                <a:latin typeface="Courier New"/>
                <a:ea typeface="Courier New"/>
                <a:cs typeface="Courier New"/>
                <a:sym typeface="Courier New"/>
              </a:rPr>
              <a:t>“%d\n”</a:t>
            </a:r>
            <a:r>
              <a:rPr b="1" lang="en">
                <a:solidFill>
                  <a:schemeClr val="dk1"/>
                </a:solidFill>
                <a:latin typeface="Courier New"/>
                <a:ea typeface="Courier New"/>
                <a:cs typeface="Courier New"/>
                <a:sym typeface="Courier New"/>
              </a:rPr>
              <a:t>, rand_int());</a:t>
            </a:r>
          </a:p>
          <a:p>
            <a:pPr rtl="0" lvl="0">
              <a:buNone/>
            </a:pPr>
            <a:r>
              <a:rPr b="1" lang="en">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return </a:t>
            </a:r>
            <a:r>
              <a:rPr b="1" lang="en">
                <a:latin typeface="Courier New"/>
                <a:ea typeface="Courier New"/>
                <a:cs typeface="Courier New"/>
                <a:sym typeface="Courier New"/>
              </a:rPr>
              <a:t>0;</a:t>
            </a:r>
          </a:p>
          <a:p>
            <a:pPr rtl="0" lvl="0">
              <a:buNone/>
            </a:pPr>
            <a:r>
              <a:rPr b="1" lang="en">
                <a:latin typeface="Courier New"/>
                <a:ea typeface="Courier New"/>
                <a:cs typeface="Courier New"/>
                <a:sym typeface="Courier New"/>
              </a:rPr>
              <a:t>}</a:t>
            </a:r>
          </a:p>
        </p:txBody>
      </p:sp>
      <p:sp>
        <p:nvSpPr>
          <p:cNvPr id="236" name="Shape 236"/>
          <p:cNvSpPr txBox="1"/>
          <p:nvPr/>
        </p:nvSpPr>
        <p:spPr>
          <a:xfrm>
            <a:off y="2200650" x="5429000"/>
            <a:ext cy="242399" cx="1897499"/>
          </a:xfrm>
          <a:prstGeom prst="rect">
            <a:avLst/>
          </a:prstGeom>
        </p:spPr>
        <p:txBody>
          <a:bodyPr bIns="91425" rIns="91425" lIns="91425" tIns="91425" anchor="t" anchorCtr="0">
            <a:noAutofit/>
          </a:bodyPr>
          <a:lstStyle/>
          <a:p>
            <a:pPr rtl="0" lvl="0">
              <a:buNone/>
            </a:pPr>
            <a:r>
              <a:rPr lang="en"/>
              <a:t>./main.c</a:t>
            </a:r>
          </a:p>
        </p:txBody>
      </p:sp>
      <p:sp>
        <p:nvSpPr>
          <p:cNvPr id="237" name="Shape 237"/>
          <p:cNvSpPr txBox="1"/>
          <p:nvPr/>
        </p:nvSpPr>
        <p:spPr>
          <a:xfrm>
            <a:off y="2194862" x="2648625"/>
            <a:ext cy="242399" cx="1897499"/>
          </a:xfrm>
          <a:prstGeom prst="rect">
            <a:avLst/>
          </a:prstGeom>
        </p:spPr>
        <p:txBody>
          <a:bodyPr bIns="91425" rIns="91425" lIns="91425" tIns="91425" anchor="t" anchorCtr="0">
            <a:noAutofit/>
          </a:bodyPr>
          <a:lstStyle/>
          <a:p>
            <a:pPr rtl="0" lvl="0">
              <a:buNone/>
            </a:pPr>
            <a:r>
              <a:rPr lang="en"/>
              <a:t>./functions.c</a:t>
            </a:r>
          </a:p>
        </p:txBody>
      </p:sp>
      <p:sp>
        <p:nvSpPr>
          <p:cNvPr id="238" name="Shape 238"/>
          <p:cNvSpPr txBox="1"/>
          <p:nvPr/>
        </p:nvSpPr>
        <p:spPr>
          <a:xfrm>
            <a:off y="3151150" x="177350"/>
            <a:ext cy="816000" cx="2240400"/>
          </a:xfrm>
          <a:prstGeom prst="rect">
            <a:avLst/>
          </a:prstGeom>
        </p:spPr>
        <p:txBody>
          <a:bodyPr bIns="91425" rIns="91425" lIns="91425" tIns="91425" anchor="t" anchorCtr="0">
            <a:noAutofit/>
          </a:bodyPr>
          <a:lstStyle/>
          <a:p>
            <a:pPr rtl="0" lvl="0">
              <a:buNone/>
            </a:pPr>
            <a:r>
              <a:rPr lang="en"/>
              <a:t>To compile these files we need to tell gcc where to find the .c and .h files.</a:t>
            </a:r>
          </a:p>
        </p:txBody>
      </p:sp>
      <p:cxnSp>
        <p:nvCxnSpPr>
          <p:cNvPr id="239" name="Shape 239"/>
          <p:cNvCxnSpPr/>
          <p:nvPr/>
        </p:nvCxnSpPr>
        <p:spPr>
          <a:xfrm rot="10800000">
            <a:off y="4475425" x="1285700"/>
            <a:ext cy="230699" cx="23699"/>
          </a:xfrm>
          <a:prstGeom prst="straightConnector1">
            <a:avLst/>
          </a:prstGeom>
          <a:noFill/>
          <a:ln w="19050" cap="flat">
            <a:solidFill>
              <a:srgbClr val="000000"/>
            </a:solidFill>
            <a:prstDash val="solid"/>
            <a:round/>
            <a:headEnd w="lg" len="lg" type="none"/>
            <a:tailEnd w="lg" len="lg" type="triangle"/>
          </a:ln>
        </p:spPr>
      </p:cxnSp>
      <p:sp>
        <p:nvSpPr>
          <p:cNvPr id="240" name="Shape 240"/>
          <p:cNvSpPr txBox="1"/>
          <p:nvPr/>
        </p:nvSpPr>
        <p:spPr>
          <a:xfrm>
            <a:off y="4648625" x="582200"/>
            <a:ext cy="230699" cx="2341199"/>
          </a:xfrm>
          <a:prstGeom prst="rect">
            <a:avLst/>
          </a:prstGeom>
        </p:spPr>
        <p:txBody>
          <a:bodyPr bIns="91425" rIns="91425" lIns="91425" tIns="91425" anchor="t" anchorCtr="0">
            <a:noAutofit/>
          </a:bodyPr>
          <a:lstStyle/>
          <a:p>
            <a:pPr rtl="0" lvl="0">
              <a:buNone/>
            </a:pPr>
            <a:r>
              <a:rPr lang="en"/>
              <a:t>Create gdb symbols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 name="Shape 37"/>
        <p:cNvGrpSpPr/>
        <p:nvPr/>
      </p:nvGrpSpPr>
      <p:grpSpPr>
        <a:xfrm>
          <a:off y="0" x="0"/>
          <a:ext cy="0" cx="0"/>
          <a:chOff y="0" x="0"/>
          <a:chExt cy="0" cx="0"/>
        </a:xfrm>
      </p:grpSpPr>
      <p:sp>
        <p:nvSpPr>
          <p:cNvPr id="38" name="Shape 38"/>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Data Types and Sizes</a:t>
            </a:r>
          </a:p>
        </p:txBody>
      </p:sp>
      <p:pic>
        <p:nvPicPr>
          <p:cNvPr id="39" name="Shape 39"/>
          <p:cNvPicPr preferRelativeResize="0"/>
          <p:nvPr/>
        </p:nvPicPr>
        <p:blipFill>
          <a:blip r:embed="rId3"/>
          <a:stretch>
            <a:fillRect/>
          </a:stretch>
        </p:blipFill>
        <p:spPr>
          <a:xfrm>
            <a:off y="1452100" x="53450"/>
            <a:ext cy="2863250" cx="9037099"/>
          </a:xfrm>
          <a:prstGeom prst="rect">
            <a:avLst/>
          </a:prstGeom>
        </p:spPr>
      </p:pic>
      <p:sp>
        <p:nvSpPr>
          <p:cNvPr id="40" name="Shape 40"/>
          <p:cNvSpPr txBox="1"/>
          <p:nvPr/>
        </p:nvSpPr>
        <p:spPr>
          <a:xfrm>
            <a:off y="4405500" x="84525"/>
            <a:ext cy="461999" cx="8320800"/>
          </a:xfrm>
          <a:prstGeom prst="rect">
            <a:avLst/>
          </a:prstGeom>
        </p:spPr>
        <p:txBody>
          <a:bodyPr bIns="91425" rIns="91425" lIns="91425" tIns="91425" anchor="t" anchorCtr="0">
            <a:noAutofit/>
          </a:bodyPr>
          <a:lstStyle/>
          <a:p>
            <a:pPr>
              <a:buNone/>
            </a:pPr>
            <a:r>
              <a:rPr lang="en"/>
              <a:t>Table taken from </a:t>
            </a:r>
            <a:r>
              <a:rPr u="sng" lang="en">
                <a:solidFill>
                  <a:schemeClr val="hlink"/>
                </a:solidFill>
                <a:hlinkClick r:id="rId4"/>
              </a:rPr>
              <a:t>Wikipedia</a:t>
            </a:r>
            <a:r>
              <a:rPr lang="en"/>
              <a:t>.</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4" name="Shape 244"/>
        <p:cNvGrpSpPr/>
        <p:nvPr/>
      </p:nvGrpSpPr>
      <p:grpSpPr>
        <a:xfrm>
          <a:off y="0" x="0"/>
          <a:ext cy="0" cx="0"/>
          <a:chOff y="0" x="0"/>
          <a:chExt cy="0" cx="0"/>
        </a:xfrm>
      </p:grpSpPr>
      <p:sp>
        <p:nvSpPr>
          <p:cNvPr id="245" name="Shape 245"/>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17500" marL="457200">
              <a:buClr>
                <a:schemeClr val="dk1"/>
              </a:buClr>
              <a:buSzPct val="166666"/>
              <a:buFont typeface="Arial"/>
              <a:buChar char="•"/>
            </a:pPr>
            <a:r>
              <a:rPr b="1" lang="en">
                <a:solidFill>
                  <a:srgbClr val="FF0000"/>
                </a:solidFill>
                <a:latin typeface="Courier New"/>
                <a:ea typeface="Courier New"/>
                <a:cs typeface="Courier New"/>
                <a:sym typeface="Courier New"/>
              </a:rPr>
              <a:t>#include &lt;file.h&gt;</a:t>
            </a:r>
            <a:r>
              <a:rPr lang="en"/>
              <a:t>: Takes the contents of file.h and inserts it at the location of #include before compilation. </a:t>
            </a:r>
          </a:p>
          <a:p>
            <a:pPr rtl="0" lvl="0" indent="-317500" marL="457200">
              <a:buClr>
                <a:schemeClr val="dk1"/>
              </a:buClr>
              <a:buSzPct val="166666"/>
              <a:buFont typeface="Arial"/>
              <a:buChar char="•"/>
            </a:pPr>
            <a:r>
              <a:rPr lang="en"/>
              <a:t>The header files should include the variable declarations required for file.c. </a:t>
            </a:r>
          </a:p>
          <a:p>
            <a:pPr rtl="0" lvl="0" indent="-317500" marL="457200">
              <a:buClr>
                <a:schemeClr val="dk1"/>
              </a:buClr>
              <a:buSzPct val="166666"/>
              <a:buFont typeface="Arial"/>
              <a:buChar char="•"/>
            </a:pPr>
            <a:r>
              <a:rPr lang="en"/>
              <a:t>If you create your own c header files you need to “link” them when compiling.</a:t>
            </a:r>
          </a:p>
          <a:p>
            <a:r>
              <a:t/>
            </a:r>
          </a:p>
        </p:txBody>
      </p:sp>
      <p:sp>
        <p:nvSpPr>
          <p:cNvPr id="246" name="Shape 246"/>
          <p:cNvSpPr txBox="1"/>
          <p:nvPr/>
        </p:nvSpPr>
        <p:spPr>
          <a:xfrm>
            <a:off y="4073425" x="41375"/>
            <a:ext cy="402000" cx="5516100"/>
          </a:xfrm>
          <a:prstGeom prst="rect">
            <a:avLst/>
          </a:prstGeom>
        </p:spPr>
        <p:txBody>
          <a:bodyPr bIns="91425" rIns="91425" lIns="91425" tIns="91425" anchor="t" anchorCtr="0">
            <a:noAutofit/>
          </a:bodyPr>
          <a:lstStyle/>
          <a:p>
            <a:pPr rtl="0" lvl="0">
              <a:buNone/>
            </a:pPr>
            <a:r>
              <a:rPr b="1" lang="en">
                <a:latin typeface="Courier New"/>
                <a:ea typeface="Courier New"/>
                <a:cs typeface="Courier New"/>
                <a:sym typeface="Courier New"/>
              </a:rPr>
              <a:t>gcc -Wall -g -I ./c_lib functions.c main.c -o main</a:t>
            </a:r>
          </a:p>
        </p:txBody>
      </p:sp>
      <p:sp>
        <p:nvSpPr>
          <p:cNvPr id="247" name="Shape 247"/>
          <p:cNvSpPr/>
          <p:nvPr/>
        </p:nvSpPr>
        <p:spPr>
          <a:xfrm>
            <a:off y="4097125" x="1478025"/>
            <a:ext cy="307199" cx="1123500"/>
          </a:xfrm>
          <a:prstGeom prst="rect">
            <a:avLst/>
          </a:prstGeom>
          <a:noFill/>
          <a:ln w="19050" cap="flat">
            <a:solidFill>
              <a:srgbClr val="000000"/>
            </a:solidFill>
            <a:prstDash val="solid"/>
            <a:round/>
            <a:headEnd w="med" len="med" type="none"/>
            <a:tailEnd w="med" len="med" type="none"/>
          </a:ln>
        </p:spPr>
        <p:txBody>
          <a:bodyPr bIns="91425" rIns="91425" lIns="91425" tIns="91425" anchor="ctr" anchorCtr="0">
            <a:noAutofit/>
          </a:bodyPr>
          <a:lstStyle/>
          <a:p/>
        </p:txBody>
      </p:sp>
      <p:sp>
        <p:nvSpPr>
          <p:cNvPr id="248" name="Shape 248"/>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Header Files</a:t>
            </a:r>
          </a:p>
        </p:txBody>
      </p:sp>
      <p:sp>
        <p:nvSpPr>
          <p:cNvPr id="249" name="Shape 249"/>
          <p:cNvSpPr txBox="1"/>
          <p:nvPr/>
        </p:nvSpPr>
        <p:spPr>
          <a:xfrm>
            <a:off y="2554975" x="520275"/>
            <a:ext cy="466199" cx="1773599"/>
          </a:xfrm>
          <a:prstGeom prst="rect">
            <a:avLst/>
          </a:prstGeom>
          <a:solidFill>
            <a:srgbClr val="CCCCCC"/>
          </a:solidFill>
          <a:ln w="9525" cap="flat">
            <a:solidFill>
              <a:srgbClr val="000000"/>
            </a:solidFill>
            <a:prstDash val="solid"/>
            <a:round/>
            <a:headEnd w="med" len="med" type="none"/>
            <a:tailEnd w="med" len="med" type="none"/>
          </a:ln>
        </p:spPr>
        <p:txBody>
          <a:bodyPr bIns="91425" rIns="91425" lIns="91425" tIns="91425" anchor="t" anchorCtr="0">
            <a:noAutofit/>
          </a:bodyPr>
          <a:lstStyle/>
          <a:p>
            <a:pPr rtl="0" lvl="0">
              <a:buNone/>
            </a:pP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rand_int();</a:t>
            </a:r>
          </a:p>
        </p:txBody>
      </p:sp>
      <p:sp>
        <p:nvSpPr>
          <p:cNvPr id="250" name="Shape 250"/>
          <p:cNvSpPr txBox="1"/>
          <p:nvPr/>
        </p:nvSpPr>
        <p:spPr>
          <a:xfrm>
            <a:off y="2211475" x="527625"/>
            <a:ext cy="343500" cx="2515799"/>
          </a:xfrm>
          <a:prstGeom prst="rect">
            <a:avLst/>
          </a:prstGeom>
        </p:spPr>
        <p:txBody>
          <a:bodyPr bIns="91425" rIns="91425" lIns="91425" tIns="91425" anchor="t" anchorCtr="0">
            <a:noAutofit/>
          </a:bodyPr>
          <a:lstStyle/>
          <a:p>
            <a:pPr rtl="0" lvl="0">
              <a:buNone/>
            </a:pPr>
            <a:r>
              <a:rPr lang="en"/>
              <a:t>./c_lib/functions.h</a:t>
            </a:r>
          </a:p>
        </p:txBody>
      </p:sp>
      <p:sp>
        <p:nvSpPr>
          <p:cNvPr id="251" name="Shape 251"/>
          <p:cNvSpPr txBox="1"/>
          <p:nvPr/>
        </p:nvSpPr>
        <p:spPr>
          <a:xfrm>
            <a:off y="2543037" x="2648625"/>
            <a:ext cy="1235700" cx="2530500"/>
          </a:xfrm>
          <a:prstGeom prst="rect">
            <a:avLst/>
          </a:prstGeom>
          <a:solidFill>
            <a:srgbClr val="CCCCCC"/>
          </a:solidFill>
          <a:ln w="9525" cap="flat">
            <a:solidFill>
              <a:srgbClr val="000000"/>
            </a:solidFill>
            <a:prstDash val="solid"/>
            <a:round/>
            <a:headEnd w="med" len="med" type="none"/>
            <a:tailEnd w="med" len="med" type="none"/>
          </a:ln>
        </p:spPr>
        <p:txBody>
          <a:bodyPr bIns="91425" rIns="91425" lIns="91425" tIns="91425" anchor="t" anchorCtr="0">
            <a:noAutofit/>
          </a:bodyPr>
          <a:lstStyle/>
          <a:p>
            <a:pPr rtl="0" lvl="0">
              <a:buNone/>
            </a:pPr>
            <a:r>
              <a:rPr b="1" lang="en">
                <a:solidFill>
                  <a:srgbClr val="FF0000"/>
                </a:solidFill>
                <a:latin typeface="Courier New"/>
                <a:ea typeface="Courier New"/>
                <a:cs typeface="Courier New"/>
                <a:sym typeface="Courier New"/>
              </a:rPr>
              <a:t>#include “functions.h”</a:t>
            </a:r>
          </a:p>
          <a:p>
            <a:r>
              <a:t/>
            </a:r>
          </a:p>
          <a:p>
            <a:pPr rtl="0" lvl="0">
              <a:buNone/>
            </a:pP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rand_int() {</a:t>
            </a:r>
          </a:p>
          <a:p>
            <a:pPr rtl="0" lvl="0">
              <a:buNone/>
            </a:pPr>
            <a:r>
              <a:rPr b="1" lang="en">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return </a:t>
            </a:r>
            <a:r>
              <a:rPr b="1" lang="en">
                <a:latin typeface="Courier New"/>
                <a:ea typeface="Courier New"/>
                <a:cs typeface="Courier New"/>
                <a:sym typeface="Courier New"/>
              </a:rPr>
              <a:t>4;</a:t>
            </a:r>
          </a:p>
          <a:p>
            <a:pPr rtl="0" lvl="0">
              <a:buNone/>
            </a:pPr>
            <a:r>
              <a:rPr b="1" lang="en">
                <a:latin typeface="Courier New"/>
                <a:ea typeface="Courier New"/>
                <a:cs typeface="Courier New"/>
                <a:sym typeface="Courier New"/>
              </a:rPr>
              <a:t>}</a:t>
            </a:r>
          </a:p>
        </p:txBody>
      </p:sp>
      <p:sp>
        <p:nvSpPr>
          <p:cNvPr id="252" name="Shape 252"/>
          <p:cNvSpPr txBox="1"/>
          <p:nvPr/>
        </p:nvSpPr>
        <p:spPr>
          <a:xfrm>
            <a:off y="2554775" x="5414150"/>
            <a:ext cy="1768500" cx="3447899"/>
          </a:xfrm>
          <a:prstGeom prst="rect">
            <a:avLst/>
          </a:prstGeom>
          <a:solidFill>
            <a:srgbClr val="CCCCCC"/>
          </a:solidFill>
          <a:ln w="9525" cap="flat">
            <a:solidFill>
              <a:srgbClr val="000000"/>
            </a:solidFill>
            <a:prstDash val="solid"/>
            <a:round/>
            <a:headEnd w="med" len="med" type="none"/>
            <a:tailEnd w="med" len="med" type="none"/>
          </a:ln>
        </p:spPr>
        <p:txBody>
          <a:bodyPr bIns="91425" rIns="91425" lIns="91425" tIns="91425" anchor="t" anchorCtr="0">
            <a:noAutofit/>
          </a:bodyPr>
          <a:lstStyle/>
          <a:p>
            <a:pPr rtl="0" lvl="0">
              <a:buNone/>
            </a:pPr>
            <a:r>
              <a:rPr b="1" lang="en">
                <a:solidFill>
                  <a:srgbClr val="FF0000"/>
                </a:solidFill>
                <a:latin typeface="Courier New"/>
                <a:ea typeface="Courier New"/>
                <a:cs typeface="Courier New"/>
                <a:sym typeface="Courier New"/>
              </a:rPr>
              <a:t>#include “functions.h”</a:t>
            </a:r>
          </a:p>
          <a:p>
            <a:pPr rtl="0" lvl="0">
              <a:buNone/>
            </a:pPr>
            <a:r>
              <a:rPr b="1" lang="en">
                <a:solidFill>
                  <a:srgbClr val="FF0000"/>
                </a:solidFill>
                <a:latin typeface="Courier New"/>
                <a:ea typeface="Courier New"/>
                <a:cs typeface="Courier New"/>
                <a:sym typeface="Courier New"/>
              </a:rPr>
              <a:t>#include &lt;stdio.h&gt;</a:t>
            </a:r>
          </a:p>
          <a:p>
            <a:pPr rtl="0" lvl="0">
              <a:buNone/>
            </a:pP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main() {</a:t>
            </a:r>
          </a:p>
          <a:p>
            <a:pPr rtl="0" lvl="0">
              <a:buNone/>
            </a:pPr>
            <a:r>
              <a:rPr b="1" lang="en">
                <a:solidFill>
                  <a:schemeClr val="dk1"/>
                </a:solidFill>
                <a:latin typeface="Courier New"/>
                <a:ea typeface="Courier New"/>
                <a:cs typeface="Courier New"/>
                <a:sym typeface="Courier New"/>
              </a:rPr>
              <a:t>  printf(</a:t>
            </a:r>
            <a:r>
              <a:rPr b="1" lang="en">
                <a:solidFill>
                  <a:srgbClr val="38761D"/>
                </a:solidFill>
                <a:latin typeface="Courier New"/>
                <a:ea typeface="Courier New"/>
                <a:cs typeface="Courier New"/>
                <a:sym typeface="Courier New"/>
              </a:rPr>
              <a:t>“%d\n”</a:t>
            </a:r>
            <a:r>
              <a:rPr b="1" lang="en">
                <a:solidFill>
                  <a:schemeClr val="dk1"/>
                </a:solidFill>
                <a:latin typeface="Courier New"/>
                <a:ea typeface="Courier New"/>
                <a:cs typeface="Courier New"/>
                <a:sym typeface="Courier New"/>
              </a:rPr>
              <a:t>, rand_int());</a:t>
            </a:r>
          </a:p>
          <a:p>
            <a:pPr rtl="0" lvl="0">
              <a:buNone/>
            </a:pPr>
            <a:r>
              <a:rPr b="1" lang="en">
                <a:solidFill>
                  <a:schemeClr val="dk1"/>
                </a:solidFill>
                <a:latin typeface="Courier New"/>
                <a:ea typeface="Courier New"/>
                <a:cs typeface="Courier New"/>
                <a:sym typeface="Courier New"/>
              </a:rPr>
              <a:t>  printf(</a:t>
            </a:r>
            <a:r>
              <a:rPr b="1" lang="en">
                <a:solidFill>
                  <a:srgbClr val="38761D"/>
                </a:solidFill>
                <a:latin typeface="Courier New"/>
                <a:ea typeface="Courier New"/>
                <a:cs typeface="Courier New"/>
                <a:sym typeface="Courier New"/>
              </a:rPr>
              <a:t>“%d\n”</a:t>
            </a:r>
            <a:r>
              <a:rPr b="1" lang="en">
                <a:solidFill>
                  <a:schemeClr val="dk1"/>
                </a:solidFill>
                <a:latin typeface="Courier New"/>
                <a:ea typeface="Courier New"/>
                <a:cs typeface="Courier New"/>
                <a:sym typeface="Courier New"/>
              </a:rPr>
              <a:t>, rand_int());</a:t>
            </a:r>
          </a:p>
          <a:p>
            <a:pPr rtl="0" lvl="0">
              <a:buNone/>
            </a:pPr>
            <a:r>
              <a:rPr b="1" lang="en">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return </a:t>
            </a:r>
            <a:r>
              <a:rPr b="1" lang="en">
                <a:latin typeface="Courier New"/>
                <a:ea typeface="Courier New"/>
                <a:cs typeface="Courier New"/>
                <a:sym typeface="Courier New"/>
              </a:rPr>
              <a:t>0;</a:t>
            </a:r>
          </a:p>
          <a:p>
            <a:pPr rtl="0" lvl="0">
              <a:buNone/>
            </a:pPr>
            <a:r>
              <a:rPr b="1" lang="en">
                <a:latin typeface="Courier New"/>
                <a:ea typeface="Courier New"/>
                <a:cs typeface="Courier New"/>
                <a:sym typeface="Courier New"/>
              </a:rPr>
              <a:t>}</a:t>
            </a:r>
          </a:p>
        </p:txBody>
      </p:sp>
      <p:sp>
        <p:nvSpPr>
          <p:cNvPr id="253" name="Shape 253"/>
          <p:cNvSpPr txBox="1"/>
          <p:nvPr/>
        </p:nvSpPr>
        <p:spPr>
          <a:xfrm>
            <a:off y="2200650" x="5429000"/>
            <a:ext cy="242399" cx="1897499"/>
          </a:xfrm>
          <a:prstGeom prst="rect">
            <a:avLst/>
          </a:prstGeom>
        </p:spPr>
        <p:txBody>
          <a:bodyPr bIns="91425" rIns="91425" lIns="91425" tIns="91425" anchor="t" anchorCtr="0">
            <a:noAutofit/>
          </a:bodyPr>
          <a:lstStyle/>
          <a:p>
            <a:pPr rtl="0" lvl="0">
              <a:buNone/>
            </a:pPr>
            <a:r>
              <a:rPr lang="en"/>
              <a:t>./main.c</a:t>
            </a:r>
          </a:p>
        </p:txBody>
      </p:sp>
      <p:sp>
        <p:nvSpPr>
          <p:cNvPr id="254" name="Shape 254"/>
          <p:cNvSpPr txBox="1"/>
          <p:nvPr/>
        </p:nvSpPr>
        <p:spPr>
          <a:xfrm>
            <a:off y="2194862" x="2648625"/>
            <a:ext cy="242399" cx="1897499"/>
          </a:xfrm>
          <a:prstGeom prst="rect">
            <a:avLst/>
          </a:prstGeom>
        </p:spPr>
        <p:txBody>
          <a:bodyPr bIns="91425" rIns="91425" lIns="91425" tIns="91425" anchor="t" anchorCtr="0">
            <a:noAutofit/>
          </a:bodyPr>
          <a:lstStyle/>
          <a:p>
            <a:pPr rtl="0" lvl="0">
              <a:buNone/>
            </a:pPr>
            <a:r>
              <a:rPr lang="en"/>
              <a:t>./functions.c</a:t>
            </a:r>
          </a:p>
        </p:txBody>
      </p:sp>
      <p:sp>
        <p:nvSpPr>
          <p:cNvPr id="255" name="Shape 255"/>
          <p:cNvSpPr txBox="1"/>
          <p:nvPr/>
        </p:nvSpPr>
        <p:spPr>
          <a:xfrm>
            <a:off y="3151150" x="177350"/>
            <a:ext cy="816000" cx="2240400"/>
          </a:xfrm>
          <a:prstGeom prst="rect">
            <a:avLst/>
          </a:prstGeom>
        </p:spPr>
        <p:txBody>
          <a:bodyPr bIns="91425" rIns="91425" lIns="91425" tIns="91425" anchor="t" anchorCtr="0">
            <a:noAutofit/>
          </a:bodyPr>
          <a:lstStyle/>
          <a:p>
            <a:pPr rtl="0" lvl="0">
              <a:buNone/>
            </a:pPr>
            <a:r>
              <a:rPr lang="en"/>
              <a:t>To compile these files we need to tell gcc where to find the .c and .h files.</a:t>
            </a:r>
          </a:p>
        </p:txBody>
      </p:sp>
      <p:cxnSp>
        <p:nvCxnSpPr>
          <p:cNvPr id="256" name="Shape 256"/>
          <p:cNvCxnSpPr/>
          <p:nvPr/>
        </p:nvCxnSpPr>
        <p:spPr>
          <a:xfrm rot="10800000">
            <a:off y="4445850" x="2190475"/>
            <a:ext cy="230699" cx="23699"/>
          </a:xfrm>
          <a:prstGeom prst="straightConnector1">
            <a:avLst/>
          </a:prstGeom>
          <a:noFill/>
          <a:ln w="19050" cap="flat">
            <a:solidFill>
              <a:srgbClr val="000000"/>
            </a:solidFill>
            <a:prstDash val="solid"/>
            <a:round/>
            <a:headEnd w="lg" len="lg" type="none"/>
            <a:tailEnd w="lg" len="lg" type="triangle"/>
          </a:ln>
        </p:spPr>
      </p:cxnSp>
      <p:sp>
        <p:nvSpPr>
          <p:cNvPr id="257" name="Shape 257"/>
          <p:cNvSpPr txBox="1"/>
          <p:nvPr/>
        </p:nvSpPr>
        <p:spPr>
          <a:xfrm>
            <a:off y="4581700" x="1031725"/>
            <a:ext cy="230699" cx="2341199"/>
          </a:xfrm>
          <a:prstGeom prst="rect">
            <a:avLst/>
          </a:prstGeom>
        </p:spPr>
        <p:txBody>
          <a:bodyPr bIns="91425" rIns="91425" lIns="91425" tIns="91425" anchor="t" anchorCtr="0">
            <a:noAutofit/>
          </a:bodyPr>
          <a:lstStyle/>
          <a:p>
            <a:pPr rtl="0" lvl="0">
              <a:buNone/>
            </a:pPr>
            <a:r>
              <a:rPr lang="en"/>
              <a:t>Where to find header files</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1" name="Shape 261"/>
        <p:cNvGrpSpPr/>
        <p:nvPr/>
      </p:nvGrpSpPr>
      <p:grpSpPr>
        <a:xfrm>
          <a:off y="0" x="0"/>
          <a:ext cy="0" cx="0"/>
          <a:chOff y="0" x="0"/>
          <a:chExt cy="0" cx="0"/>
        </a:xfrm>
      </p:grpSpPr>
      <p:sp>
        <p:nvSpPr>
          <p:cNvPr id="262" name="Shape 26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17500" marL="457200">
              <a:buClr>
                <a:schemeClr val="dk1"/>
              </a:buClr>
              <a:buSzPct val="166666"/>
              <a:buFont typeface="Arial"/>
              <a:buChar char="•"/>
            </a:pPr>
            <a:r>
              <a:rPr b="1" lang="en">
                <a:solidFill>
                  <a:srgbClr val="FF0000"/>
                </a:solidFill>
                <a:latin typeface="Courier New"/>
                <a:ea typeface="Courier New"/>
                <a:cs typeface="Courier New"/>
                <a:sym typeface="Courier New"/>
              </a:rPr>
              <a:t>#include &lt;file.h&gt;</a:t>
            </a:r>
            <a:r>
              <a:rPr lang="en"/>
              <a:t>: Takes the contents of file.h and inserts it at the location of #include before compilation. </a:t>
            </a:r>
          </a:p>
          <a:p>
            <a:pPr rtl="0" lvl="0" indent="-317500" marL="457200">
              <a:buClr>
                <a:schemeClr val="dk1"/>
              </a:buClr>
              <a:buSzPct val="166666"/>
              <a:buFont typeface="Arial"/>
              <a:buChar char="•"/>
            </a:pPr>
            <a:r>
              <a:rPr lang="en"/>
              <a:t>The header files should include the variable declarations required for file.c. </a:t>
            </a:r>
          </a:p>
          <a:p>
            <a:pPr rtl="0" lvl="0" indent="-317500" marL="457200">
              <a:buClr>
                <a:schemeClr val="dk1"/>
              </a:buClr>
              <a:buSzPct val="166666"/>
              <a:buFont typeface="Arial"/>
              <a:buChar char="•"/>
            </a:pPr>
            <a:r>
              <a:rPr lang="en"/>
              <a:t>If you create your own c header files you need to “link” them when compiling.</a:t>
            </a:r>
          </a:p>
          <a:p>
            <a:r>
              <a:t/>
            </a:r>
          </a:p>
        </p:txBody>
      </p:sp>
      <p:sp>
        <p:nvSpPr>
          <p:cNvPr id="263" name="Shape 263"/>
          <p:cNvSpPr txBox="1"/>
          <p:nvPr/>
        </p:nvSpPr>
        <p:spPr>
          <a:xfrm>
            <a:off y="4073425" x="41375"/>
            <a:ext cy="402000" cx="5516100"/>
          </a:xfrm>
          <a:prstGeom prst="rect">
            <a:avLst/>
          </a:prstGeom>
        </p:spPr>
        <p:txBody>
          <a:bodyPr bIns="91425" rIns="91425" lIns="91425" tIns="91425" anchor="t" anchorCtr="0">
            <a:noAutofit/>
          </a:bodyPr>
          <a:lstStyle/>
          <a:p>
            <a:pPr rtl="0" lvl="0">
              <a:buNone/>
            </a:pPr>
            <a:r>
              <a:rPr b="1" lang="en">
                <a:latin typeface="Courier New"/>
                <a:ea typeface="Courier New"/>
                <a:cs typeface="Courier New"/>
                <a:sym typeface="Courier New"/>
              </a:rPr>
              <a:t>gcc -Wall -g -I ./c_lib functions.c main.c -o main</a:t>
            </a:r>
          </a:p>
        </p:txBody>
      </p:sp>
      <p:sp>
        <p:nvSpPr>
          <p:cNvPr id="264" name="Shape 264"/>
          <p:cNvSpPr/>
          <p:nvPr/>
        </p:nvSpPr>
        <p:spPr>
          <a:xfrm>
            <a:off y="4120825" x="2577675"/>
            <a:ext cy="307199" cx="2039699"/>
          </a:xfrm>
          <a:prstGeom prst="rect">
            <a:avLst/>
          </a:prstGeom>
          <a:noFill/>
          <a:ln w="19050" cap="flat">
            <a:solidFill>
              <a:srgbClr val="000000"/>
            </a:solidFill>
            <a:prstDash val="solid"/>
            <a:round/>
            <a:headEnd w="med" len="med" type="none"/>
            <a:tailEnd w="med" len="med" type="none"/>
          </a:ln>
        </p:spPr>
        <p:txBody>
          <a:bodyPr bIns="91425" rIns="91425" lIns="91425" tIns="91425" anchor="ctr" anchorCtr="0">
            <a:noAutofit/>
          </a:bodyPr>
          <a:lstStyle/>
          <a:p/>
        </p:txBody>
      </p:sp>
      <p:sp>
        <p:nvSpPr>
          <p:cNvPr id="265" name="Shape 265"/>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Header Files</a:t>
            </a:r>
          </a:p>
        </p:txBody>
      </p:sp>
      <p:sp>
        <p:nvSpPr>
          <p:cNvPr id="266" name="Shape 266"/>
          <p:cNvSpPr txBox="1"/>
          <p:nvPr/>
        </p:nvSpPr>
        <p:spPr>
          <a:xfrm>
            <a:off y="2554975" x="520275"/>
            <a:ext cy="466199" cx="1773599"/>
          </a:xfrm>
          <a:prstGeom prst="rect">
            <a:avLst/>
          </a:prstGeom>
          <a:solidFill>
            <a:srgbClr val="CCCCCC"/>
          </a:solidFill>
          <a:ln w="9525" cap="flat">
            <a:solidFill>
              <a:srgbClr val="000000"/>
            </a:solidFill>
            <a:prstDash val="solid"/>
            <a:round/>
            <a:headEnd w="med" len="med" type="none"/>
            <a:tailEnd w="med" len="med" type="none"/>
          </a:ln>
        </p:spPr>
        <p:txBody>
          <a:bodyPr bIns="91425" rIns="91425" lIns="91425" tIns="91425" anchor="t" anchorCtr="0">
            <a:noAutofit/>
          </a:bodyPr>
          <a:lstStyle/>
          <a:p>
            <a:pPr rtl="0" lvl="0">
              <a:buNone/>
            </a:pP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rand_int();</a:t>
            </a:r>
          </a:p>
        </p:txBody>
      </p:sp>
      <p:sp>
        <p:nvSpPr>
          <p:cNvPr id="267" name="Shape 267"/>
          <p:cNvSpPr txBox="1"/>
          <p:nvPr/>
        </p:nvSpPr>
        <p:spPr>
          <a:xfrm>
            <a:off y="2211475" x="527625"/>
            <a:ext cy="343500" cx="2515799"/>
          </a:xfrm>
          <a:prstGeom prst="rect">
            <a:avLst/>
          </a:prstGeom>
        </p:spPr>
        <p:txBody>
          <a:bodyPr bIns="91425" rIns="91425" lIns="91425" tIns="91425" anchor="t" anchorCtr="0">
            <a:noAutofit/>
          </a:bodyPr>
          <a:lstStyle/>
          <a:p>
            <a:pPr rtl="0" lvl="0">
              <a:buNone/>
            </a:pPr>
            <a:r>
              <a:rPr lang="en"/>
              <a:t>./c_lib/functions.h</a:t>
            </a:r>
          </a:p>
        </p:txBody>
      </p:sp>
      <p:sp>
        <p:nvSpPr>
          <p:cNvPr id="268" name="Shape 268"/>
          <p:cNvSpPr txBox="1"/>
          <p:nvPr/>
        </p:nvSpPr>
        <p:spPr>
          <a:xfrm>
            <a:off y="2543037" x="2648625"/>
            <a:ext cy="1235700" cx="2530500"/>
          </a:xfrm>
          <a:prstGeom prst="rect">
            <a:avLst/>
          </a:prstGeom>
          <a:solidFill>
            <a:srgbClr val="CCCCCC"/>
          </a:solidFill>
          <a:ln w="9525" cap="flat">
            <a:solidFill>
              <a:srgbClr val="000000"/>
            </a:solidFill>
            <a:prstDash val="solid"/>
            <a:round/>
            <a:headEnd w="med" len="med" type="none"/>
            <a:tailEnd w="med" len="med" type="none"/>
          </a:ln>
        </p:spPr>
        <p:txBody>
          <a:bodyPr bIns="91425" rIns="91425" lIns="91425" tIns="91425" anchor="t" anchorCtr="0">
            <a:noAutofit/>
          </a:bodyPr>
          <a:lstStyle/>
          <a:p>
            <a:pPr rtl="0" lvl="0">
              <a:buNone/>
            </a:pPr>
            <a:r>
              <a:rPr b="1" lang="en">
                <a:solidFill>
                  <a:srgbClr val="FF0000"/>
                </a:solidFill>
                <a:latin typeface="Courier New"/>
                <a:ea typeface="Courier New"/>
                <a:cs typeface="Courier New"/>
                <a:sym typeface="Courier New"/>
              </a:rPr>
              <a:t>#include “functions.h”</a:t>
            </a:r>
          </a:p>
          <a:p>
            <a:r>
              <a:t/>
            </a:r>
          </a:p>
          <a:p>
            <a:pPr rtl="0" lvl="0">
              <a:buNone/>
            </a:pP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rand_int() {</a:t>
            </a:r>
          </a:p>
          <a:p>
            <a:pPr rtl="0" lvl="0">
              <a:buNone/>
            </a:pPr>
            <a:r>
              <a:rPr b="1" lang="en">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return </a:t>
            </a:r>
            <a:r>
              <a:rPr b="1" lang="en">
                <a:latin typeface="Courier New"/>
                <a:ea typeface="Courier New"/>
                <a:cs typeface="Courier New"/>
                <a:sym typeface="Courier New"/>
              </a:rPr>
              <a:t>4;</a:t>
            </a:r>
          </a:p>
          <a:p>
            <a:pPr rtl="0" lvl="0">
              <a:buNone/>
            </a:pPr>
            <a:r>
              <a:rPr b="1" lang="en">
                <a:latin typeface="Courier New"/>
                <a:ea typeface="Courier New"/>
                <a:cs typeface="Courier New"/>
                <a:sym typeface="Courier New"/>
              </a:rPr>
              <a:t>}</a:t>
            </a:r>
          </a:p>
        </p:txBody>
      </p:sp>
      <p:sp>
        <p:nvSpPr>
          <p:cNvPr id="269" name="Shape 269"/>
          <p:cNvSpPr txBox="1"/>
          <p:nvPr/>
        </p:nvSpPr>
        <p:spPr>
          <a:xfrm>
            <a:off y="2554775" x="5414150"/>
            <a:ext cy="1768500" cx="3447899"/>
          </a:xfrm>
          <a:prstGeom prst="rect">
            <a:avLst/>
          </a:prstGeom>
          <a:solidFill>
            <a:srgbClr val="CCCCCC"/>
          </a:solidFill>
          <a:ln w="9525" cap="flat">
            <a:solidFill>
              <a:srgbClr val="000000"/>
            </a:solidFill>
            <a:prstDash val="solid"/>
            <a:round/>
            <a:headEnd w="med" len="med" type="none"/>
            <a:tailEnd w="med" len="med" type="none"/>
          </a:ln>
        </p:spPr>
        <p:txBody>
          <a:bodyPr bIns="91425" rIns="91425" lIns="91425" tIns="91425" anchor="t" anchorCtr="0">
            <a:noAutofit/>
          </a:bodyPr>
          <a:lstStyle/>
          <a:p>
            <a:pPr rtl="0" lvl="0">
              <a:buNone/>
            </a:pPr>
            <a:r>
              <a:rPr b="1" lang="en">
                <a:solidFill>
                  <a:srgbClr val="FF0000"/>
                </a:solidFill>
                <a:latin typeface="Courier New"/>
                <a:ea typeface="Courier New"/>
                <a:cs typeface="Courier New"/>
                <a:sym typeface="Courier New"/>
              </a:rPr>
              <a:t>#include “functions.h”</a:t>
            </a:r>
          </a:p>
          <a:p>
            <a:pPr rtl="0" lvl="0">
              <a:buNone/>
            </a:pPr>
            <a:r>
              <a:rPr b="1" lang="en">
                <a:solidFill>
                  <a:srgbClr val="FF0000"/>
                </a:solidFill>
                <a:latin typeface="Courier New"/>
                <a:ea typeface="Courier New"/>
                <a:cs typeface="Courier New"/>
                <a:sym typeface="Courier New"/>
              </a:rPr>
              <a:t>#include &lt;stdio.h&gt;</a:t>
            </a:r>
          </a:p>
          <a:p>
            <a:pPr rtl="0" lvl="0">
              <a:buNone/>
            </a:pP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main() {</a:t>
            </a:r>
          </a:p>
          <a:p>
            <a:pPr rtl="0" lvl="0">
              <a:buNone/>
            </a:pPr>
            <a:r>
              <a:rPr b="1" lang="en">
                <a:solidFill>
                  <a:schemeClr val="dk1"/>
                </a:solidFill>
                <a:latin typeface="Courier New"/>
                <a:ea typeface="Courier New"/>
                <a:cs typeface="Courier New"/>
                <a:sym typeface="Courier New"/>
              </a:rPr>
              <a:t>  printf(</a:t>
            </a:r>
            <a:r>
              <a:rPr b="1" lang="en">
                <a:solidFill>
                  <a:srgbClr val="38761D"/>
                </a:solidFill>
                <a:latin typeface="Courier New"/>
                <a:ea typeface="Courier New"/>
                <a:cs typeface="Courier New"/>
                <a:sym typeface="Courier New"/>
              </a:rPr>
              <a:t>“%d\n”</a:t>
            </a:r>
            <a:r>
              <a:rPr b="1" lang="en">
                <a:solidFill>
                  <a:schemeClr val="dk1"/>
                </a:solidFill>
                <a:latin typeface="Courier New"/>
                <a:ea typeface="Courier New"/>
                <a:cs typeface="Courier New"/>
                <a:sym typeface="Courier New"/>
              </a:rPr>
              <a:t>, rand_int());</a:t>
            </a:r>
          </a:p>
          <a:p>
            <a:pPr rtl="0" lvl="0">
              <a:buNone/>
            </a:pPr>
            <a:r>
              <a:rPr b="1" lang="en">
                <a:solidFill>
                  <a:schemeClr val="dk1"/>
                </a:solidFill>
                <a:latin typeface="Courier New"/>
                <a:ea typeface="Courier New"/>
                <a:cs typeface="Courier New"/>
                <a:sym typeface="Courier New"/>
              </a:rPr>
              <a:t>  printf(</a:t>
            </a:r>
            <a:r>
              <a:rPr b="1" lang="en">
                <a:solidFill>
                  <a:srgbClr val="38761D"/>
                </a:solidFill>
                <a:latin typeface="Courier New"/>
                <a:ea typeface="Courier New"/>
                <a:cs typeface="Courier New"/>
                <a:sym typeface="Courier New"/>
              </a:rPr>
              <a:t>“%d\n”</a:t>
            </a:r>
            <a:r>
              <a:rPr b="1" lang="en">
                <a:solidFill>
                  <a:schemeClr val="dk1"/>
                </a:solidFill>
                <a:latin typeface="Courier New"/>
                <a:ea typeface="Courier New"/>
                <a:cs typeface="Courier New"/>
                <a:sym typeface="Courier New"/>
              </a:rPr>
              <a:t>, rand_int());</a:t>
            </a:r>
          </a:p>
          <a:p>
            <a:pPr rtl="0" lvl="0">
              <a:buNone/>
            </a:pPr>
            <a:r>
              <a:rPr b="1" lang="en">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return </a:t>
            </a:r>
            <a:r>
              <a:rPr b="1" lang="en">
                <a:latin typeface="Courier New"/>
                <a:ea typeface="Courier New"/>
                <a:cs typeface="Courier New"/>
                <a:sym typeface="Courier New"/>
              </a:rPr>
              <a:t>0;</a:t>
            </a:r>
          </a:p>
          <a:p>
            <a:pPr rtl="0" lvl="0">
              <a:buNone/>
            </a:pPr>
            <a:r>
              <a:rPr b="1" lang="en">
                <a:latin typeface="Courier New"/>
                <a:ea typeface="Courier New"/>
                <a:cs typeface="Courier New"/>
                <a:sym typeface="Courier New"/>
              </a:rPr>
              <a:t>}</a:t>
            </a:r>
          </a:p>
        </p:txBody>
      </p:sp>
      <p:sp>
        <p:nvSpPr>
          <p:cNvPr id="270" name="Shape 270"/>
          <p:cNvSpPr txBox="1"/>
          <p:nvPr/>
        </p:nvSpPr>
        <p:spPr>
          <a:xfrm>
            <a:off y="2200650" x="5429000"/>
            <a:ext cy="242399" cx="1897499"/>
          </a:xfrm>
          <a:prstGeom prst="rect">
            <a:avLst/>
          </a:prstGeom>
        </p:spPr>
        <p:txBody>
          <a:bodyPr bIns="91425" rIns="91425" lIns="91425" tIns="91425" anchor="t" anchorCtr="0">
            <a:noAutofit/>
          </a:bodyPr>
          <a:lstStyle/>
          <a:p>
            <a:pPr rtl="0" lvl="0">
              <a:buNone/>
            </a:pPr>
            <a:r>
              <a:rPr lang="en"/>
              <a:t>./main.c</a:t>
            </a:r>
          </a:p>
        </p:txBody>
      </p:sp>
      <p:sp>
        <p:nvSpPr>
          <p:cNvPr id="271" name="Shape 271"/>
          <p:cNvSpPr txBox="1"/>
          <p:nvPr/>
        </p:nvSpPr>
        <p:spPr>
          <a:xfrm>
            <a:off y="2194862" x="2648625"/>
            <a:ext cy="242399" cx="1897499"/>
          </a:xfrm>
          <a:prstGeom prst="rect">
            <a:avLst/>
          </a:prstGeom>
        </p:spPr>
        <p:txBody>
          <a:bodyPr bIns="91425" rIns="91425" lIns="91425" tIns="91425" anchor="t" anchorCtr="0">
            <a:noAutofit/>
          </a:bodyPr>
          <a:lstStyle/>
          <a:p>
            <a:pPr rtl="0" lvl="0">
              <a:buNone/>
            </a:pPr>
            <a:r>
              <a:rPr lang="en"/>
              <a:t>./functions.c</a:t>
            </a:r>
          </a:p>
        </p:txBody>
      </p:sp>
      <p:sp>
        <p:nvSpPr>
          <p:cNvPr id="272" name="Shape 272"/>
          <p:cNvSpPr txBox="1"/>
          <p:nvPr/>
        </p:nvSpPr>
        <p:spPr>
          <a:xfrm>
            <a:off y="3151150" x="177350"/>
            <a:ext cy="816000" cx="2240400"/>
          </a:xfrm>
          <a:prstGeom prst="rect">
            <a:avLst/>
          </a:prstGeom>
        </p:spPr>
        <p:txBody>
          <a:bodyPr bIns="91425" rIns="91425" lIns="91425" tIns="91425" anchor="t" anchorCtr="0">
            <a:noAutofit/>
          </a:bodyPr>
          <a:lstStyle/>
          <a:p>
            <a:pPr rtl="0" lvl="0">
              <a:buNone/>
            </a:pPr>
            <a:r>
              <a:rPr lang="en"/>
              <a:t>To compile these files we need to tell gcc where to find the .c and .h files.</a:t>
            </a:r>
          </a:p>
        </p:txBody>
      </p:sp>
      <p:cxnSp>
        <p:nvCxnSpPr>
          <p:cNvPr id="273" name="Shape 273"/>
          <p:cNvCxnSpPr/>
          <p:nvPr/>
        </p:nvCxnSpPr>
        <p:spPr>
          <a:xfrm rot="10800000">
            <a:off y="4475425" x="3585675"/>
            <a:ext cy="230699" cx="23699"/>
          </a:xfrm>
          <a:prstGeom prst="straightConnector1">
            <a:avLst/>
          </a:prstGeom>
          <a:noFill/>
          <a:ln w="19050" cap="flat">
            <a:solidFill>
              <a:srgbClr val="000000"/>
            </a:solidFill>
            <a:prstDash val="solid"/>
            <a:round/>
            <a:headEnd w="lg" len="lg" type="none"/>
            <a:tailEnd w="lg" len="lg" type="triangle"/>
          </a:ln>
        </p:spPr>
      </p:cxnSp>
      <p:sp>
        <p:nvSpPr>
          <p:cNvPr id="274" name="Shape 274"/>
          <p:cNvSpPr txBox="1"/>
          <p:nvPr/>
        </p:nvSpPr>
        <p:spPr>
          <a:xfrm>
            <a:off y="4605350" x="2577675"/>
            <a:ext cy="230699" cx="2341199"/>
          </a:xfrm>
          <a:prstGeom prst="rect">
            <a:avLst/>
          </a:prstGeom>
        </p:spPr>
        <p:txBody>
          <a:bodyPr bIns="91425" rIns="91425" lIns="91425" tIns="91425" anchor="t" anchorCtr="0">
            <a:noAutofit/>
          </a:bodyPr>
          <a:lstStyle/>
          <a:p>
            <a:pPr rtl="0" lvl="0">
              <a:buNone/>
            </a:pPr>
            <a:r>
              <a:rPr lang="en"/>
              <a:t>Where to find source files</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8" name="Shape 278"/>
        <p:cNvGrpSpPr/>
        <p:nvPr/>
      </p:nvGrpSpPr>
      <p:grpSpPr>
        <a:xfrm>
          <a:off y="0" x="0"/>
          <a:ext cy="0" cx="0"/>
          <a:chOff y="0" x="0"/>
          <a:chExt cy="0" cx="0"/>
        </a:xfrm>
      </p:grpSpPr>
      <p:sp>
        <p:nvSpPr>
          <p:cNvPr id="279" name="Shape 27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17500" marL="457200">
              <a:buClr>
                <a:schemeClr val="dk1"/>
              </a:buClr>
              <a:buSzPct val="166666"/>
              <a:buFont typeface="Arial"/>
              <a:buChar char="•"/>
            </a:pPr>
            <a:r>
              <a:rPr b="1" lang="en">
                <a:solidFill>
                  <a:srgbClr val="FF0000"/>
                </a:solidFill>
                <a:latin typeface="Courier New"/>
                <a:ea typeface="Courier New"/>
                <a:cs typeface="Courier New"/>
                <a:sym typeface="Courier New"/>
              </a:rPr>
              <a:t>#include &lt;file.h&gt;</a:t>
            </a:r>
            <a:r>
              <a:rPr lang="en"/>
              <a:t>: Takes the contents of file.h and inserts it at the location of #include before compilation. </a:t>
            </a:r>
          </a:p>
          <a:p>
            <a:pPr rtl="0" lvl="0" indent="-317500" marL="457200">
              <a:buClr>
                <a:schemeClr val="dk1"/>
              </a:buClr>
              <a:buSzPct val="166666"/>
              <a:buFont typeface="Arial"/>
              <a:buChar char="•"/>
            </a:pPr>
            <a:r>
              <a:rPr lang="en"/>
              <a:t>The header files should include the variable declarations required for file.c. </a:t>
            </a:r>
          </a:p>
          <a:p>
            <a:pPr rtl="0" lvl="0" indent="-317500" marL="457200">
              <a:buClr>
                <a:schemeClr val="dk1"/>
              </a:buClr>
              <a:buSzPct val="166666"/>
              <a:buFont typeface="Arial"/>
              <a:buChar char="•"/>
            </a:pPr>
            <a:r>
              <a:rPr lang="en"/>
              <a:t>If you create your own c header files you need to “link” them when compiling.</a:t>
            </a:r>
          </a:p>
          <a:p>
            <a:r>
              <a:t/>
            </a:r>
          </a:p>
        </p:txBody>
      </p:sp>
      <p:sp>
        <p:nvSpPr>
          <p:cNvPr id="280" name="Shape 280"/>
          <p:cNvSpPr txBox="1"/>
          <p:nvPr/>
        </p:nvSpPr>
        <p:spPr>
          <a:xfrm>
            <a:off y="4073425" x="41375"/>
            <a:ext cy="402000" cx="5516100"/>
          </a:xfrm>
          <a:prstGeom prst="rect">
            <a:avLst/>
          </a:prstGeom>
        </p:spPr>
        <p:txBody>
          <a:bodyPr bIns="91425" rIns="91425" lIns="91425" tIns="91425" anchor="t" anchorCtr="0">
            <a:noAutofit/>
          </a:bodyPr>
          <a:lstStyle/>
          <a:p>
            <a:pPr rtl="0" lvl="0">
              <a:buNone/>
            </a:pPr>
            <a:r>
              <a:rPr b="1" lang="en">
                <a:latin typeface="Courier New"/>
                <a:ea typeface="Courier New"/>
                <a:cs typeface="Courier New"/>
                <a:sym typeface="Courier New"/>
              </a:rPr>
              <a:t>gcc -Wall -g -I ./c_lib functions.c main.c -o main</a:t>
            </a:r>
          </a:p>
        </p:txBody>
      </p:sp>
      <p:sp>
        <p:nvSpPr>
          <p:cNvPr id="281" name="Shape 281"/>
          <p:cNvSpPr/>
          <p:nvPr/>
        </p:nvSpPr>
        <p:spPr>
          <a:xfrm>
            <a:off y="4120825" x="4599600"/>
            <a:ext cy="307199" cx="814499"/>
          </a:xfrm>
          <a:prstGeom prst="rect">
            <a:avLst/>
          </a:prstGeom>
          <a:noFill/>
          <a:ln w="19050" cap="flat">
            <a:solidFill>
              <a:srgbClr val="000000"/>
            </a:solidFill>
            <a:prstDash val="solid"/>
            <a:round/>
            <a:headEnd w="med" len="med" type="none"/>
            <a:tailEnd w="med" len="med" type="none"/>
          </a:ln>
        </p:spPr>
        <p:txBody>
          <a:bodyPr bIns="91425" rIns="91425" lIns="91425" tIns="91425" anchor="ctr" anchorCtr="0">
            <a:noAutofit/>
          </a:bodyPr>
          <a:lstStyle/>
          <a:p/>
        </p:txBody>
      </p:sp>
      <p:sp>
        <p:nvSpPr>
          <p:cNvPr id="282" name="Shape 282"/>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Header Files</a:t>
            </a:r>
          </a:p>
        </p:txBody>
      </p:sp>
      <p:sp>
        <p:nvSpPr>
          <p:cNvPr id="283" name="Shape 283"/>
          <p:cNvSpPr txBox="1"/>
          <p:nvPr/>
        </p:nvSpPr>
        <p:spPr>
          <a:xfrm>
            <a:off y="2554975" x="520275"/>
            <a:ext cy="466199" cx="1773599"/>
          </a:xfrm>
          <a:prstGeom prst="rect">
            <a:avLst/>
          </a:prstGeom>
          <a:solidFill>
            <a:srgbClr val="CCCCCC"/>
          </a:solidFill>
          <a:ln w="9525" cap="flat">
            <a:solidFill>
              <a:srgbClr val="000000"/>
            </a:solidFill>
            <a:prstDash val="solid"/>
            <a:round/>
            <a:headEnd w="med" len="med" type="none"/>
            <a:tailEnd w="med" len="med" type="none"/>
          </a:ln>
        </p:spPr>
        <p:txBody>
          <a:bodyPr bIns="91425" rIns="91425" lIns="91425" tIns="91425" anchor="t" anchorCtr="0">
            <a:noAutofit/>
          </a:bodyPr>
          <a:lstStyle/>
          <a:p>
            <a:pPr rtl="0" lvl="0">
              <a:buNone/>
            </a:pP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rand_int();</a:t>
            </a:r>
          </a:p>
        </p:txBody>
      </p:sp>
      <p:sp>
        <p:nvSpPr>
          <p:cNvPr id="284" name="Shape 284"/>
          <p:cNvSpPr txBox="1"/>
          <p:nvPr/>
        </p:nvSpPr>
        <p:spPr>
          <a:xfrm>
            <a:off y="2211475" x="527625"/>
            <a:ext cy="343500" cx="2515799"/>
          </a:xfrm>
          <a:prstGeom prst="rect">
            <a:avLst/>
          </a:prstGeom>
        </p:spPr>
        <p:txBody>
          <a:bodyPr bIns="91425" rIns="91425" lIns="91425" tIns="91425" anchor="t" anchorCtr="0">
            <a:noAutofit/>
          </a:bodyPr>
          <a:lstStyle/>
          <a:p>
            <a:pPr rtl="0" lvl="0">
              <a:buNone/>
            </a:pPr>
            <a:r>
              <a:rPr lang="en"/>
              <a:t>./c_lib/functions.h</a:t>
            </a:r>
          </a:p>
        </p:txBody>
      </p:sp>
      <p:sp>
        <p:nvSpPr>
          <p:cNvPr id="285" name="Shape 285"/>
          <p:cNvSpPr txBox="1"/>
          <p:nvPr/>
        </p:nvSpPr>
        <p:spPr>
          <a:xfrm>
            <a:off y="2543037" x="2648625"/>
            <a:ext cy="1235700" cx="2530500"/>
          </a:xfrm>
          <a:prstGeom prst="rect">
            <a:avLst/>
          </a:prstGeom>
          <a:solidFill>
            <a:srgbClr val="CCCCCC"/>
          </a:solidFill>
          <a:ln w="9525" cap="flat">
            <a:solidFill>
              <a:srgbClr val="000000"/>
            </a:solidFill>
            <a:prstDash val="solid"/>
            <a:round/>
            <a:headEnd w="med" len="med" type="none"/>
            <a:tailEnd w="med" len="med" type="none"/>
          </a:ln>
        </p:spPr>
        <p:txBody>
          <a:bodyPr bIns="91425" rIns="91425" lIns="91425" tIns="91425" anchor="t" anchorCtr="0">
            <a:noAutofit/>
          </a:bodyPr>
          <a:lstStyle/>
          <a:p>
            <a:pPr rtl="0" lvl="0">
              <a:buNone/>
            </a:pPr>
            <a:r>
              <a:rPr b="1" lang="en">
                <a:solidFill>
                  <a:srgbClr val="FF0000"/>
                </a:solidFill>
                <a:latin typeface="Courier New"/>
                <a:ea typeface="Courier New"/>
                <a:cs typeface="Courier New"/>
                <a:sym typeface="Courier New"/>
              </a:rPr>
              <a:t>#include “functions.h”</a:t>
            </a:r>
          </a:p>
          <a:p>
            <a:r>
              <a:t/>
            </a:r>
          </a:p>
          <a:p>
            <a:pPr rtl="0" lvl="0">
              <a:buNone/>
            </a:pP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rand_int() {</a:t>
            </a:r>
          </a:p>
          <a:p>
            <a:pPr rtl="0" lvl="0">
              <a:buNone/>
            </a:pPr>
            <a:r>
              <a:rPr b="1" lang="en">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return </a:t>
            </a:r>
            <a:r>
              <a:rPr b="1" lang="en">
                <a:latin typeface="Courier New"/>
                <a:ea typeface="Courier New"/>
                <a:cs typeface="Courier New"/>
                <a:sym typeface="Courier New"/>
              </a:rPr>
              <a:t>4;</a:t>
            </a:r>
          </a:p>
          <a:p>
            <a:pPr rtl="0" lvl="0">
              <a:buNone/>
            </a:pPr>
            <a:r>
              <a:rPr b="1" lang="en">
                <a:latin typeface="Courier New"/>
                <a:ea typeface="Courier New"/>
                <a:cs typeface="Courier New"/>
                <a:sym typeface="Courier New"/>
              </a:rPr>
              <a:t>}</a:t>
            </a:r>
          </a:p>
        </p:txBody>
      </p:sp>
      <p:sp>
        <p:nvSpPr>
          <p:cNvPr id="286" name="Shape 286"/>
          <p:cNvSpPr txBox="1"/>
          <p:nvPr/>
        </p:nvSpPr>
        <p:spPr>
          <a:xfrm>
            <a:off y="2554775" x="5414150"/>
            <a:ext cy="1768500" cx="3447899"/>
          </a:xfrm>
          <a:prstGeom prst="rect">
            <a:avLst/>
          </a:prstGeom>
          <a:solidFill>
            <a:srgbClr val="CCCCCC"/>
          </a:solidFill>
          <a:ln w="9525" cap="flat">
            <a:solidFill>
              <a:srgbClr val="000000"/>
            </a:solidFill>
            <a:prstDash val="solid"/>
            <a:round/>
            <a:headEnd w="med" len="med" type="none"/>
            <a:tailEnd w="med" len="med" type="none"/>
          </a:ln>
        </p:spPr>
        <p:txBody>
          <a:bodyPr bIns="91425" rIns="91425" lIns="91425" tIns="91425" anchor="t" anchorCtr="0">
            <a:noAutofit/>
          </a:bodyPr>
          <a:lstStyle/>
          <a:p>
            <a:pPr rtl="0" lvl="0">
              <a:buNone/>
            </a:pPr>
            <a:r>
              <a:rPr b="1" lang="en">
                <a:solidFill>
                  <a:srgbClr val="FF0000"/>
                </a:solidFill>
                <a:latin typeface="Courier New"/>
                <a:ea typeface="Courier New"/>
                <a:cs typeface="Courier New"/>
                <a:sym typeface="Courier New"/>
              </a:rPr>
              <a:t>#include “functions.h”</a:t>
            </a:r>
          </a:p>
          <a:p>
            <a:pPr rtl="0" lvl="0">
              <a:buNone/>
            </a:pPr>
            <a:r>
              <a:rPr b="1" lang="en">
                <a:solidFill>
                  <a:srgbClr val="FF0000"/>
                </a:solidFill>
                <a:latin typeface="Courier New"/>
                <a:ea typeface="Courier New"/>
                <a:cs typeface="Courier New"/>
                <a:sym typeface="Courier New"/>
              </a:rPr>
              <a:t>#include &lt;stdio.h&gt;</a:t>
            </a:r>
          </a:p>
          <a:p>
            <a:pPr rtl="0" lvl="0">
              <a:buNone/>
            </a:pP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main() {</a:t>
            </a:r>
          </a:p>
          <a:p>
            <a:pPr rtl="0" lvl="0">
              <a:buNone/>
            </a:pPr>
            <a:r>
              <a:rPr b="1" lang="en">
                <a:solidFill>
                  <a:schemeClr val="dk1"/>
                </a:solidFill>
                <a:latin typeface="Courier New"/>
                <a:ea typeface="Courier New"/>
                <a:cs typeface="Courier New"/>
                <a:sym typeface="Courier New"/>
              </a:rPr>
              <a:t>  printf(</a:t>
            </a:r>
            <a:r>
              <a:rPr b="1" lang="en">
                <a:solidFill>
                  <a:srgbClr val="38761D"/>
                </a:solidFill>
                <a:latin typeface="Courier New"/>
                <a:ea typeface="Courier New"/>
                <a:cs typeface="Courier New"/>
                <a:sym typeface="Courier New"/>
              </a:rPr>
              <a:t>“%d\n”</a:t>
            </a:r>
            <a:r>
              <a:rPr b="1" lang="en">
                <a:solidFill>
                  <a:schemeClr val="dk1"/>
                </a:solidFill>
                <a:latin typeface="Courier New"/>
                <a:ea typeface="Courier New"/>
                <a:cs typeface="Courier New"/>
                <a:sym typeface="Courier New"/>
              </a:rPr>
              <a:t>, rand_int());</a:t>
            </a:r>
          </a:p>
          <a:p>
            <a:pPr rtl="0" lvl="0">
              <a:buNone/>
            </a:pPr>
            <a:r>
              <a:rPr b="1" lang="en">
                <a:solidFill>
                  <a:schemeClr val="dk1"/>
                </a:solidFill>
                <a:latin typeface="Courier New"/>
                <a:ea typeface="Courier New"/>
                <a:cs typeface="Courier New"/>
                <a:sym typeface="Courier New"/>
              </a:rPr>
              <a:t>  printf(</a:t>
            </a:r>
            <a:r>
              <a:rPr b="1" lang="en">
                <a:solidFill>
                  <a:srgbClr val="38761D"/>
                </a:solidFill>
                <a:latin typeface="Courier New"/>
                <a:ea typeface="Courier New"/>
                <a:cs typeface="Courier New"/>
                <a:sym typeface="Courier New"/>
              </a:rPr>
              <a:t>“%d\n”</a:t>
            </a:r>
            <a:r>
              <a:rPr b="1" lang="en">
                <a:solidFill>
                  <a:schemeClr val="dk1"/>
                </a:solidFill>
                <a:latin typeface="Courier New"/>
                <a:ea typeface="Courier New"/>
                <a:cs typeface="Courier New"/>
                <a:sym typeface="Courier New"/>
              </a:rPr>
              <a:t>, rand_int());</a:t>
            </a:r>
          </a:p>
          <a:p>
            <a:pPr rtl="0" lvl="0">
              <a:buNone/>
            </a:pPr>
            <a:r>
              <a:rPr b="1" lang="en">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return </a:t>
            </a:r>
            <a:r>
              <a:rPr b="1" lang="en">
                <a:latin typeface="Courier New"/>
                <a:ea typeface="Courier New"/>
                <a:cs typeface="Courier New"/>
                <a:sym typeface="Courier New"/>
              </a:rPr>
              <a:t>0;</a:t>
            </a:r>
          </a:p>
          <a:p>
            <a:pPr rtl="0" lvl="0">
              <a:buNone/>
            </a:pPr>
            <a:r>
              <a:rPr b="1" lang="en">
                <a:latin typeface="Courier New"/>
                <a:ea typeface="Courier New"/>
                <a:cs typeface="Courier New"/>
                <a:sym typeface="Courier New"/>
              </a:rPr>
              <a:t>}</a:t>
            </a:r>
          </a:p>
        </p:txBody>
      </p:sp>
      <p:sp>
        <p:nvSpPr>
          <p:cNvPr id="287" name="Shape 287"/>
          <p:cNvSpPr txBox="1"/>
          <p:nvPr/>
        </p:nvSpPr>
        <p:spPr>
          <a:xfrm>
            <a:off y="2200650" x="5429000"/>
            <a:ext cy="242399" cx="1897499"/>
          </a:xfrm>
          <a:prstGeom prst="rect">
            <a:avLst/>
          </a:prstGeom>
        </p:spPr>
        <p:txBody>
          <a:bodyPr bIns="91425" rIns="91425" lIns="91425" tIns="91425" anchor="t" anchorCtr="0">
            <a:noAutofit/>
          </a:bodyPr>
          <a:lstStyle/>
          <a:p>
            <a:pPr rtl="0" lvl="0">
              <a:buNone/>
            </a:pPr>
            <a:r>
              <a:rPr lang="en"/>
              <a:t>./main.c</a:t>
            </a:r>
          </a:p>
        </p:txBody>
      </p:sp>
      <p:sp>
        <p:nvSpPr>
          <p:cNvPr id="288" name="Shape 288"/>
          <p:cNvSpPr txBox="1"/>
          <p:nvPr/>
        </p:nvSpPr>
        <p:spPr>
          <a:xfrm>
            <a:off y="2194862" x="2648625"/>
            <a:ext cy="242399" cx="1897499"/>
          </a:xfrm>
          <a:prstGeom prst="rect">
            <a:avLst/>
          </a:prstGeom>
        </p:spPr>
        <p:txBody>
          <a:bodyPr bIns="91425" rIns="91425" lIns="91425" tIns="91425" anchor="t" anchorCtr="0">
            <a:noAutofit/>
          </a:bodyPr>
          <a:lstStyle/>
          <a:p>
            <a:pPr rtl="0" lvl="0">
              <a:buNone/>
            </a:pPr>
            <a:r>
              <a:rPr lang="en"/>
              <a:t>./functions.c</a:t>
            </a:r>
          </a:p>
        </p:txBody>
      </p:sp>
      <p:sp>
        <p:nvSpPr>
          <p:cNvPr id="289" name="Shape 289"/>
          <p:cNvSpPr txBox="1"/>
          <p:nvPr/>
        </p:nvSpPr>
        <p:spPr>
          <a:xfrm>
            <a:off y="3151150" x="177350"/>
            <a:ext cy="816000" cx="2240400"/>
          </a:xfrm>
          <a:prstGeom prst="rect">
            <a:avLst/>
          </a:prstGeom>
        </p:spPr>
        <p:txBody>
          <a:bodyPr bIns="91425" rIns="91425" lIns="91425" tIns="91425" anchor="t" anchorCtr="0">
            <a:noAutofit/>
          </a:bodyPr>
          <a:lstStyle/>
          <a:p>
            <a:pPr rtl="0" lvl="0">
              <a:buNone/>
            </a:pPr>
            <a:r>
              <a:rPr lang="en"/>
              <a:t>To compile these files we need to tell gcc where to find the .c and .h files.</a:t>
            </a:r>
          </a:p>
        </p:txBody>
      </p:sp>
      <p:cxnSp>
        <p:nvCxnSpPr>
          <p:cNvPr id="290" name="Shape 290"/>
          <p:cNvCxnSpPr/>
          <p:nvPr/>
        </p:nvCxnSpPr>
        <p:spPr>
          <a:xfrm rot="10800000">
            <a:off y="4475425" x="4995000"/>
            <a:ext cy="230699" cx="23699"/>
          </a:xfrm>
          <a:prstGeom prst="straightConnector1">
            <a:avLst/>
          </a:prstGeom>
          <a:noFill/>
          <a:ln w="19050" cap="flat">
            <a:solidFill>
              <a:srgbClr val="000000"/>
            </a:solidFill>
            <a:prstDash val="solid"/>
            <a:round/>
            <a:headEnd w="lg" len="lg" type="none"/>
            <a:tailEnd w="lg" len="lg" type="triangle"/>
          </a:ln>
        </p:spPr>
      </p:cxnSp>
      <p:sp>
        <p:nvSpPr>
          <p:cNvPr id="291" name="Shape 291"/>
          <p:cNvSpPr txBox="1"/>
          <p:nvPr/>
        </p:nvSpPr>
        <p:spPr>
          <a:xfrm>
            <a:off y="4634900" x="3836250"/>
            <a:ext cy="230699" cx="2341199"/>
          </a:xfrm>
          <a:prstGeom prst="rect">
            <a:avLst/>
          </a:prstGeom>
        </p:spPr>
        <p:txBody>
          <a:bodyPr bIns="91425" rIns="91425" lIns="91425" tIns="91425" anchor="t" anchorCtr="0">
            <a:noAutofit/>
          </a:bodyPr>
          <a:lstStyle/>
          <a:p>
            <a:pPr rtl="0" lvl="0">
              <a:buNone/>
            </a:pPr>
            <a:r>
              <a:rPr lang="en"/>
              <a:t>The output file</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5" name="Shape 295"/>
        <p:cNvGrpSpPr/>
        <p:nvPr/>
      </p:nvGrpSpPr>
      <p:grpSpPr>
        <a:xfrm>
          <a:off y="0" x="0"/>
          <a:ext cy="0" cx="0"/>
          <a:chOff y="0" x="0"/>
          <a:chExt cy="0" cx="0"/>
        </a:xfrm>
      </p:grpSpPr>
      <p:sp>
        <p:nvSpPr>
          <p:cNvPr id="296" name="Shape 296"/>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Makefiles</a:t>
            </a:r>
          </a:p>
        </p:txBody>
      </p:sp>
      <p:sp>
        <p:nvSpPr>
          <p:cNvPr id="297" name="Shape 297"/>
          <p:cNvSpPr txBox="1"/>
          <p:nvPr>
            <p:ph idx="1" type="body"/>
          </p:nvPr>
        </p:nvSpPr>
        <p:spPr>
          <a:xfrm>
            <a:off y="925725" x="196850"/>
            <a:ext cy="3930599" cx="8229600"/>
          </a:xfrm>
          <a:prstGeom prst="rect">
            <a:avLst/>
          </a:prstGeom>
        </p:spPr>
        <p:txBody>
          <a:bodyPr bIns="91425" rIns="91425" lIns="91425" tIns="91425" anchor="t" anchorCtr="0">
            <a:noAutofit/>
          </a:bodyPr>
          <a:lstStyle/>
          <a:p>
            <a:pPr rtl="0" lvl="0" indent="-317500" marL="457200">
              <a:buClr>
                <a:schemeClr val="dk1"/>
              </a:buClr>
              <a:buSzPct val="166666"/>
              <a:buFont typeface="Arial"/>
              <a:buChar char="•"/>
            </a:pPr>
            <a:r>
              <a:rPr lang="en"/>
              <a:t>Nice tutorial here: </a:t>
            </a:r>
            <a:r>
              <a:rPr u="sng" lang="en">
                <a:solidFill>
                  <a:schemeClr val="hlink"/>
                </a:solidFill>
                <a:hlinkClick r:id="rId3"/>
              </a:rPr>
              <a:t>http://mrbook.org/tutorials/make/</a:t>
            </a:r>
          </a:p>
          <a:p>
            <a:pPr rtl="0" lvl="0" indent="-317500" marL="457200">
              <a:buClr>
                <a:schemeClr val="dk1"/>
              </a:buClr>
              <a:buSzPct val="166666"/>
              <a:buFont typeface="Arial"/>
              <a:buChar char="•"/>
            </a:pPr>
            <a:r>
              <a:rPr lang="en"/>
              <a:t>Running </a:t>
            </a:r>
            <a:r>
              <a:rPr b="1" lang="en">
                <a:latin typeface="Courier New"/>
                <a:ea typeface="Courier New"/>
                <a:cs typeface="Courier New"/>
                <a:sym typeface="Courier New"/>
              </a:rPr>
              <a:t>make </a:t>
            </a:r>
            <a:r>
              <a:rPr lang="en"/>
              <a:t>from the command line will look for a file named </a:t>
            </a:r>
            <a:r>
              <a:rPr b="1" lang="en">
                <a:latin typeface="Courier New"/>
                <a:ea typeface="Courier New"/>
                <a:cs typeface="Courier New"/>
                <a:sym typeface="Courier New"/>
              </a:rPr>
              <a:t>Makefile</a:t>
            </a:r>
            <a:r>
              <a:rPr lang="en">
                <a:latin typeface="Courier New"/>
                <a:ea typeface="Courier New"/>
                <a:cs typeface="Courier New"/>
                <a:sym typeface="Courier New"/>
              </a:rPr>
              <a:t> </a:t>
            </a:r>
            <a:r>
              <a:rPr lang="en"/>
              <a:t>in the working directory and execute it. </a:t>
            </a:r>
          </a:p>
          <a:p>
            <a:pPr rtl="0" lvl="0" indent="-317500" marL="457200">
              <a:buClr>
                <a:schemeClr val="dk1"/>
              </a:buClr>
              <a:buSzPct val="166666"/>
              <a:buFont typeface="Arial"/>
              <a:buChar char="•"/>
            </a:pPr>
            <a:r>
              <a:rPr lang="en"/>
              <a:t>At its most basic level, a makefile is simply composed of:</a:t>
            </a:r>
          </a:p>
          <a:p>
            <a:pPr rtl="0" lvl="0" indent="0" marL="457200">
              <a:buNone/>
            </a:pPr>
            <a:r>
              <a:rPr b="1" lang="en">
                <a:solidFill>
                  <a:srgbClr val="FF0000"/>
                </a:solidFill>
                <a:latin typeface="Courier New"/>
                <a:ea typeface="Courier New"/>
                <a:cs typeface="Courier New"/>
                <a:sym typeface="Courier New"/>
              </a:rPr>
              <a:t>target:</a:t>
            </a:r>
            <a:r>
              <a:rPr b="1" lang="en">
                <a:latin typeface="Courier New"/>
                <a:ea typeface="Courier New"/>
                <a:cs typeface="Courier New"/>
                <a:sym typeface="Courier New"/>
              </a:rPr>
              <a:t> dependencies</a:t>
            </a:r>
            <a:br>
              <a:rPr b="1" lang="en">
                <a:latin typeface="Courier New"/>
                <a:ea typeface="Courier New"/>
                <a:cs typeface="Courier New"/>
                <a:sym typeface="Courier New"/>
              </a:rPr>
            </a:br>
            <a:r>
              <a:rPr b="1" lang="en">
                <a:latin typeface="Courier New"/>
                <a:ea typeface="Courier New"/>
                <a:cs typeface="Courier New"/>
                <a:sym typeface="Courier New"/>
              </a:rPr>
              <a:t>[tab] system command</a:t>
            </a:r>
          </a:p>
          <a:p>
            <a:pPr rtl="0" lvl="0" indent="-317500" marL="457200">
              <a:buClr>
                <a:srgbClr val="000000"/>
              </a:buClr>
              <a:buSzPct val="166666"/>
              <a:buFont typeface="Arial"/>
              <a:buChar char="•"/>
            </a:pPr>
            <a:r>
              <a:rPr lang="en">
                <a:solidFill>
                  <a:srgbClr val="000000"/>
                </a:solidFill>
              </a:rPr>
              <a:t>As an example of the above, suppose we wanted to run:</a:t>
            </a:r>
          </a:p>
          <a:p>
            <a:pPr rtl="0" lvl="0" indent="457200">
              <a:buNone/>
            </a:pPr>
            <a:r>
              <a:rPr b="1" lang="en">
                <a:solidFill>
                  <a:srgbClr val="000000"/>
                </a:solidFill>
                <a:latin typeface="Courier New"/>
                <a:ea typeface="Courier New"/>
                <a:cs typeface="Courier New"/>
                <a:sym typeface="Courier New"/>
              </a:rPr>
              <a:t>gcc -g -Wall main.c hello_world.c yay.c -o hello_world</a:t>
            </a:r>
          </a:p>
          <a:p>
            <a:pPr rtl="0" lvl="0" indent="-317500" marL="457200">
              <a:buClr>
                <a:srgbClr val="000000"/>
              </a:buClr>
              <a:buSzPct val="166666"/>
              <a:buFont typeface="Arial"/>
              <a:buChar char="•"/>
            </a:pPr>
            <a:r>
              <a:rPr lang="en">
                <a:solidFill>
                  <a:srgbClr val="000000"/>
                </a:solidFill>
              </a:rPr>
              <a:t>We could then write this in the makefile:</a:t>
            </a:r>
          </a:p>
          <a:p>
            <a:r>
              <a:t/>
            </a:r>
          </a:p>
          <a:p>
            <a:r>
              <a:t/>
            </a:r>
          </a:p>
          <a:p>
            <a:pPr rtl="0" lvl="0" indent="-317500" marL="457200">
              <a:buClr>
                <a:srgbClr val="000000"/>
              </a:buClr>
              <a:buSzPct val="166666"/>
              <a:buFont typeface="Arial"/>
              <a:buChar char="•"/>
            </a:pPr>
            <a:r>
              <a:rPr lang="en">
                <a:solidFill>
                  <a:srgbClr val="000000"/>
                </a:solidFill>
              </a:rPr>
              <a:t>The target for the above makefile is </a:t>
            </a:r>
            <a:r>
              <a:rPr lang="en" i="1">
                <a:solidFill>
                  <a:srgbClr val="000000"/>
                </a:solidFill>
                <a:latin typeface="Courier New"/>
                <a:ea typeface="Courier New"/>
                <a:cs typeface="Courier New"/>
                <a:sym typeface="Courier New"/>
              </a:rPr>
              <a:t>all</a:t>
            </a:r>
            <a:r>
              <a:rPr lang="en">
                <a:solidFill>
                  <a:srgbClr val="000000"/>
                </a:solidFill>
              </a:rPr>
              <a:t>. This is the default target for a makefile, if no other is provided. Other targets can also often be useful, since if we modify particular files in our program, we can recompile only those files instead of recompiling the entire program. </a:t>
            </a:r>
          </a:p>
        </p:txBody>
      </p:sp>
      <p:sp>
        <p:nvSpPr>
          <p:cNvPr id="298" name="Shape 298"/>
          <p:cNvSpPr txBox="1"/>
          <p:nvPr/>
        </p:nvSpPr>
        <p:spPr>
          <a:xfrm>
            <a:off y="2343150" x="2743200"/>
            <a:ext cy="457200" cx="3657600"/>
          </a:xfrm>
          <a:prstGeom prst="rect">
            <a:avLst/>
          </a:prstGeom>
        </p:spPr>
        <p:txBody>
          <a:bodyPr bIns="91425" rIns="91425" lIns="91425" tIns="91425" anchor="t" anchorCtr="0">
            <a:noAutofit/>
          </a:bodyPr>
          <a:lstStyle/>
          <a:p/>
        </p:txBody>
      </p:sp>
      <p:sp>
        <p:nvSpPr>
          <p:cNvPr id="299" name="Shape 299"/>
          <p:cNvSpPr/>
          <p:nvPr/>
        </p:nvSpPr>
        <p:spPr>
          <a:xfrm>
            <a:off y="3315225" x="745375"/>
            <a:ext cy="555300" cx="6317999"/>
          </a:xfrm>
          <a:prstGeom prst="rect">
            <a:avLst/>
          </a:prstGeom>
          <a:solidFill>
            <a:schemeClr val="lt2"/>
          </a:solidFill>
          <a:ln w="19050" cap="flat">
            <a:solidFill>
              <a:srgbClr val="CCCCCC"/>
            </a:solidFill>
            <a:prstDash val="solid"/>
            <a:round/>
            <a:headEnd w="med" len="med" type="none"/>
            <a:tailEnd w="med" len="med" type="none"/>
          </a:ln>
        </p:spPr>
        <p:txBody>
          <a:bodyPr bIns="91425" rIns="91425" lIns="91425" tIns="91425" anchor="ctr" anchorCtr="0">
            <a:noAutofit/>
          </a:bodyPr>
          <a:lstStyle/>
          <a:p/>
        </p:txBody>
      </p:sp>
      <p:sp>
        <p:nvSpPr>
          <p:cNvPr id="300" name="Shape 300"/>
          <p:cNvSpPr txBox="1"/>
          <p:nvPr/>
        </p:nvSpPr>
        <p:spPr>
          <a:xfrm>
            <a:off y="3133550" x="670175"/>
            <a:ext cy="532199" cx="7278300"/>
          </a:xfrm>
          <a:prstGeom prst="rect">
            <a:avLst/>
          </a:prstGeom>
        </p:spPr>
        <p:txBody>
          <a:bodyPr bIns="91425" rIns="91425" lIns="91425" tIns="91425" anchor="t" anchorCtr="0">
            <a:noAutofit/>
          </a:bodyPr>
          <a:lstStyle/>
          <a:p>
            <a:pPr rtl="0" lvl="0" indent="0" marL="0">
              <a:spcBef>
                <a:spcPts val="600"/>
              </a:spcBef>
              <a:buNone/>
            </a:pPr>
            <a:r>
              <a:rPr b="1" lang="en">
                <a:solidFill>
                  <a:srgbClr val="FF0000"/>
                </a:solidFill>
                <a:latin typeface="Courier New"/>
                <a:ea typeface="Courier New"/>
                <a:cs typeface="Courier New"/>
                <a:sym typeface="Courier New"/>
              </a:rPr>
              <a:t>all:	</a:t>
            </a:r>
          </a:p>
          <a:p>
            <a:pPr rtl="0" lvl="0" indent="457200" marL="0">
              <a:spcBef>
                <a:spcPts val="600"/>
              </a:spcBef>
              <a:buNone/>
            </a:pPr>
            <a:r>
              <a:rPr b="1" lang="en">
                <a:solidFill>
                  <a:schemeClr val="dk1"/>
                </a:solidFill>
                <a:latin typeface="Courier New"/>
                <a:ea typeface="Courier New"/>
                <a:cs typeface="Courier New"/>
                <a:sym typeface="Courier New"/>
              </a:rPr>
              <a:t>gcc -g -Wall main.c hello_world.c yay.c -o hello_world</a:t>
            </a:r>
          </a:p>
          <a:p>
            <a:r>
              <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4" name="Shape 304"/>
        <p:cNvGrpSpPr/>
        <p:nvPr/>
      </p:nvGrpSpPr>
      <p:grpSpPr>
        <a:xfrm>
          <a:off y="0" x="0"/>
          <a:ext cy="0" cx="0"/>
          <a:chOff y="0" x="0"/>
          <a:chExt cy="0" cx="0"/>
        </a:xfrm>
      </p:grpSpPr>
      <p:sp>
        <p:nvSpPr>
          <p:cNvPr id="305" name="Shape 305"/>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Makefiles</a:t>
            </a:r>
          </a:p>
        </p:txBody>
      </p:sp>
      <p:sp>
        <p:nvSpPr>
          <p:cNvPr id="306" name="Shape 306"/>
          <p:cNvSpPr txBox="1"/>
          <p:nvPr/>
        </p:nvSpPr>
        <p:spPr>
          <a:xfrm>
            <a:off y="1839850" x="804225"/>
            <a:ext cy="857400" cx="6763499"/>
          </a:xfrm>
          <a:prstGeom prst="rect">
            <a:avLst/>
          </a:prstGeom>
          <a:solidFill>
            <a:srgbClr val="CCCCCC"/>
          </a:solidFill>
        </p:spPr>
        <p:txBody>
          <a:bodyPr bIns="91425" rIns="91425" lIns="91425" tIns="91425" anchor="t" anchorCtr="0">
            <a:noAutofit/>
          </a:bodyPr>
          <a:lstStyle/>
          <a:p/>
        </p:txBody>
      </p:sp>
      <p:sp>
        <p:nvSpPr>
          <p:cNvPr id="307" name="Shape 307"/>
          <p:cNvSpPr txBox="1"/>
          <p:nvPr/>
        </p:nvSpPr>
        <p:spPr>
          <a:xfrm>
            <a:off y="3402000" x="798425"/>
            <a:ext cy="1446300" cx="6763499"/>
          </a:xfrm>
          <a:prstGeom prst="rect">
            <a:avLst/>
          </a:prstGeom>
          <a:solidFill>
            <a:srgbClr val="CCCCCC"/>
          </a:solidFill>
        </p:spPr>
        <p:txBody>
          <a:bodyPr bIns="91425" rIns="91425" lIns="91425" tIns="91425" anchor="t" anchorCtr="0">
            <a:noAutofit/>
          </a:bodyPr>
          <a:lstStyle/>
          <a:p/>
        </p:txBody>
      </p:sp>
      <p:sp>
        <p:nvSpPr>
          <p:cNvPr id="308" name="Shape 308"/>
          <p:cNvSpPr txBox="1"/>
          <p:nvPr>
            <p:ph idx="1" type="body"/>
          </p:nvPr>
        </p:nvSpPr>
        <p:spPr>
          <a:xfrm>
            <a:off y="995150" x="457200"/>
            <a:ext cy="3930599" cx="8229600"/>
          </a:xfrm>
          <a:prstGeom prst="rect">
            <a:avLst/>
          </a:prstGeom>
        </p:spPr>
        <p:txBody>
          <a:bodyPr bIns="91425" rIns="91425" lIns="91425" tIns="91425" anchor="t" anchorCtr="0">
            <a:noAutofit/>
          </a:bodyPr>
          <a:lstStyle/>
          <a:p>
            <a:pPr rtl="0" lvl="0" indent="-317500" marL="457200">
              <a:buClr>
                <a:srgbClr val="000000"/>
              </a:buClr>
              <a:buSzPct val="166666"/>
              <a:buFont typeface="Arial"/>
              <a:buChar char="•"/>
            </a:pPr>
            <a:r>
              <a:rPr lang="en">
                <a:solidFill>
                  <a:srgbClr val="000000"/>
                </a:solidFill>
              </a:rPr>
              <a:t>You can put variables and comments in makefiles. Anything on a line following the </a:t>
            </a:r>
            <a:r>
              <a:rPr lang="en" i="1">
                <a:solidFill>
                  <a:srgbClr val="000000"/>
                </a:solidFill>
                <a:latin typeface="Courier New"/>
                <a:ea typeface="Courier New"/>
                <a:cs typeface="Courier New"/>
                <a:sym typeface="Courier New"/>
              </a:rPr>
              <a:t># </a:t>
            </a:r>
            <a:r>
              <a:rPr lang="en">
                <a:solidFill>
                  <a:srgbClr val="000000"/>
                </a:solidFill>
              </a:rPr>
              <a:t>character is a comment. Variables are assigned with a single </a:t>
            </a:r>
            <a:r>
              <a:rPr lang="en" i="1">
                <a:solidFill>
                  <a:srgbClr val="000000"/>
                </a:solidFill>
                <a:latin typeface="Courier New"/>
                <a:ea typeface="Courier New"/>
                <a:cs typeface="Courier New"/>
                <a:sym typeface="Courier New"/>
              </a:rPr>
              <a:t>=</a:t>
            </a:r>
            <a:r>
              <a:rPr lang="en">
                <a:solidFill>
                  <a:srgbClr val="000000"/>
                </a:solidFill>
              </a:rPr>
              <a:t>, and you can use a variable </a:t>
            </a:r>
            <a:r>
              <a:rPr lang="en" i="1">
                <a:solidFill>
                  <a:srgbClr val="000000"/>
                </a:solidFill>
                <a:latin typeface="Courier New"/>
                <a:ea typeface="Courier New"/>
                <a:cs typeface="Courier New"/>
                <a:sym typeface="Courier New"/>
              </a:rPr>
              <a:t>VARNAME</a:t>
            </a:r>
            <a:r>
              <a:rPr lang="en">
                <a:solidFill>
                  <a:srgbClr val="000000"/>
                </a:solidFill>
              </a:rPr>
              <a:t> by calling </a:t>
            </a:r>
            <a:r>
              <a:rPr lang="en" i="1">
                <a:solidFill>
                  <a:srgbClr val="000000"/>
                </a:solidFill>
                <a:latin typeface="Courier New"/>
                <a:ea typeface="Courier New"/>
                <a:cs typeface="Courier New"/>
                <a:sym typeface="Courier New"/>
              </a:rPr>
              <a:t>$(VARNAME)</a:t>
            </a:r>
            <a:r>
              <a:rPr lang="en">
                <a:solidFill>
                  <a:srgbClr val="000000"/>
                </a:solidFill>
              </a:rPr>
              <a:t> like the following:</a:t>
            </a:r>
          </a:p>
          <a:p>
            <a:pPr rtl="0" lvl="0" indent="457200">
              <a:buNone/>
            </a:pPr>
            <a:r>
              <a:rPr b="1" lang="en">
                <a:solidFill>
                  <a:srgbClr val="0000FF"/>
                </a:solidFill>
                <a:latin typeface="Courier New"/>
                <a:ea typeface="Courier New"/>
                <a:cs typeface="Courier New"/>
                <a:sym typeface="Courier New"/>
              </a:rPr>
              <a:t>CC</a:t>
            </a:r>
            <a:r>
              <a:rPr b="1" lang="en">
                <a:solidFill>
                  <a:srgbClr val="000000"/>
                </a:solidFill>
                <a:latin typeface="Courier New"/>
                <a:ea typeface="Courier New"/>
                <a:cs typeface="Courier New"/>
                <a:sym typeface="Courier New"/>
              </a:rPr>
              <a:t> = gcc</a:t>
            </a:r>
          </a:p>
          <a:p>
            <a:pPr rtl="0" lvl="0" indent="457200">
              <a:buClr>
                <a:schemeClr val="dk1"/>
              </a:buClr>
              <a:buSzPct val="78571"/>
              <a:buFont typeface="Arial"/>
              <a:buNone/>
            </a:pPr>
            <a:r>
              <a:rPr b="1" lang="en">
                <a:solidFill>
                  <a:srgbClr val="FF0000"/>
                </a:solidFill>
                <a:latin typeface="Courier New"/>
                <a:ea typeface="Courier New"/>
                <a:cs typeface="Courier New"/>
                <a:sym typeface="Courier New"/>
              </a:rPr>
              <a:t>all:</a:t>
            </a:r>
          </a:p>
          <a:p>
            <a:pPr rtl="0" lvl="0">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$(CC)</a:t>
            </a:r>
            <a:r>
              <a:rPr b="1" lang="en">
                <a:latin typeface="Courier New"/>
                <a:ea typeface="Courier New"/>
                <a:cs typeface="Courier New"/>
                <a:sym typeface="Courier New"/>
              </a:rPr>
              <a:t> -g -Wall main.c hello_world.c yay.c -o hello_world</a:t>
            </a:r>
          </a:p>
          <a:p>
            <a:pPr rtl="0" lvl="0" indent="-317500" marL="457200">
              <a:buClr>
                <a:srgbClr val="000000"/>
              </a:buClr>
              <a:buSzPct val="166666"/>
              <a:buFont typeface="Arial"/>
              <a:buChar char="•"/>
            </a:pPr>
            <a:r>
              <a:rPr lang="en">
                <a:solidFill>
                  <a:srgbClr val="000000"/>
                </a:solidFill>
              </a:rPr>
              <a:t>A common target is </a:t>
            </a:r>
            <a:r>
              <a:rPr lang="en" i="1">
                <a:solidFill>
                  <a:srgbClr val="000000"/>
                </a:solidFill>
                <a:latin typeface="Courier New"/>
                <a:ea typeface="Courier New"/>
                <a:cs typeface="Courier New"/>
                <a:sym typeface="Courier New"/>
              </a:rPr>
              <a:t>clean</a:t>
            </a:r>
            <a:r>
              <a:rPr lang="en"/>
              <a:t> , which usually is written as a system command that will clean the output files and executables created by compilation so that a “clean” compilation can be made afterward. For example:</a:t>
            </a:r>
          </a:p>
          <a:p>
            <a:pPr rtl="0" lvl="0" indent="457200">
              <a:buClr>
                <a:srgbClr val="000000"/>
              </a:buClr>
              <a:buSzPct val="78571"/>
              <a:buFont typeface="Arial"/>
              <a:buNone/>
            </a:pPr>
            <a:r>
              <a:rPr b="1" lang="en">
                <a:solidFill>
                  <a:srgbClr val="FF0000"/>
                </a:solidFill>
                <a:latin typeface="Courier New"/>
                <a:ea typeface="Courier New"/>
                <a:cs typeface="Courier New"/>
                <a:sym typeface="Courier New"/>
              </a:rPr>
              <a:t>all:</a:t>
            </a:r>
          </a:p>
          <a:p>
            <a:pPr rtl="0" lvl="0">
              <a:buClr>
                <a:srgbClr val="000000"/>
              </a:buClr>
              <a:buSzPct val="78571"/>
              <a:buFont typeface="Arial"/>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$(CC)</a:t>
            </a:r>
            <a:r>
              <a:rPr b="1" lang="en">
                <a:latin typeface="Courier New"/>
                <a:ea typeface="Courier New"/>
                <a:cs typeface="Courier New"/>
                <a:sym typeface="Courier New"/>
              </a:rPr>
              <a:t> -g -Wall main.c hello_world.c yay.c -o hello_world</a:t>
            </a:r>
          </a:p>
          <a:p>
            <a:pPr rtl="0" lvl="0" indent="457200">
              <a:buNone/>
            </a:pPr>
            <a:r>
              <a:rPr b="1" lang="en">
                <a:solidFill>
                  <a:srgbClr val="7F6000"/>
                </a:solidFill>
                <a:latin typeface="Courier New"/>
                <a:ea typeface="Courier New"/>
                <a:cs typeface="Courier New"/>
                <a:sym typeface="Courier New"/>
              </a:rPr>
              <a:t>#this command can be invoked by typing ‘make clean’</a:t>
            </a:r>
          </a:p>
          <a:p>
            <a:pPr rtl="0" lvl="0" indent="457200">
              <a:buNone/>
            </a:pPr>
            <a:r>
              <a:rPr b="1" lang="en">
                <a:solidFill>
                  <a:srgbClr val="FF0000"/>
                </a:solidFill>
                <a:latin typeface="Courier New"/>
                <a:ea typeface="Courier New"/>
                <a:cs typeface="Courier New"/>
                <a:sym typeface="Courier New"/>
              </a:rPr>
              <a:t>clean:</a:t>
            </a:r>
          </a:p>
          <a:p>
            <a:pPr rtl="0" lvl="0">
              <a:buNone/>
            </a:pPr>
            <a:r>
              <a:rPr b="1" lang="en">
                <a:latin typeface="Courier New"/>
                <a:ea typeface="Courier New"/>
                <a:cs typeface="Courier New"/>
                <a:sym typeface="Courier New"/>
              </a:rPr>
              <a:t>		rm -rf *.o hello_world</a:t>
            </a:r>
          </a:p>
          <a:p>
            <a:r>
              <a:t/>
            </a:r>
          </a:p>
          <a:p>
            <a:r>
              <a:t/>
            </a:r>
          </a:p>
          <a:p>
            <a:r>
              <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2" name="Shape 312"/>
        <p:cNvGrpSpPr/>
        <p:nvPr/>
      </p:nvGrpSpPr>
      <p:grpSpPr>
        <a:xfrm>
          <a:off y="0" x="0"/>
          <a:ext cy="0" cx="0"/>
          <a:chOff y="0" x="0"/>
          <a:chExt cy="0" cx="0"/>
        </a:xfrm>
      </p:grpSpPr>
      <p:sp>
        <p:nvSpPr>
          <p:cNvPr id="313" name="Shape 313"/>
          <p:cNvSpPr txBox="1"/>
          <p:nvPr>
            <p:ph type="title"/>
          </p:nvPr>
        </p:nvSpPr>
        <p:spPr>
          <a:xfrm>
            <a:off y="68328" x="393550"/>
            <a:ext cy="857400" cx="8229600"/>
          </a:xfrm>
          <a:prstGeom prst="rect">
            <a:avLst/>
          </a:prstGeom>
        </p:spPr>
        <p:txBody>
          <a:bodyPr bIns="91425" rIns="91425" lIns="91425" tIns="91425" anchor="b" anchorCtr="0">
            <a:noAutofit/>
          </a:bodyPr>
          <a:lstStyle/>
          <a:p>
            <a:pPr rtl="0" lvl="0">
              <a:buNone/>
            </a:pPr>
            <a:r>
              <a:rPr lang="en"/>
              <a:t>Makefile Example</a:t>
            </a:r>
          </a:p>
        </p:txBody>
      </p:sp>
      <p:sp>
        <p:nvSpPr>
          <p:cNvPr id="314" name="Shape 314"/>
          <p:cNvSpPr txBox="1"/>
          <p:nvPr/>
        </p:nvSpPr>
        <p:spPr>
          <a:xfrm>
            <a:off y="769500" x="167775"/>
            <a:ext cy="4298699" cx="8840699"/>
          </a:xfrm>
          <a:prstGeom prst="rect">
            <a:avLst/>
          </a:prstGeom>
        </p:spPr>
        <p:txBody>
          <a:bodyPr bIns="91425" rIns="91425" lIns="91425" tIns="91425" anchor="t" anchorCtr="0">
            <a:noAutofit/>
          </a:bodyPr>
          <a:lstStyle/>
          <a:p>
            <a:pPr rtl="0" lvl="0">
              <a:buClr>
                <a:schemeClr val="dk1"/>
              </a:buClr>
              <a:buSzPct val="78571"/>
              <a:buFont typeface="Arial"/>
              <a:buNone/>
            </a:pPr>
            <a:r>
              <a:rPr b="1" lang="en">
                <a:solidFill>
                  <a:srgbClr val="0000FF"/>
                </a:solidFill>
                <a:latin typeface="Courier New"/>
                <a:ea typeface="Courier New"/>
                <a:cs typeface="Courier New"/>
                <a:sym typeface="Courier New"/>
              </a:rPr>
              <a:t>CC</a:t>
            </a:r>
            <a:r>
              <a:rPr b="1" lang="en">
                <a:latin typeface="Courier New"/>
                <a:ea typeface="Courier New"/>
                <a:cs typeface="Courier New"/>
                <a:sym typeface="Courier New"/>
              </a:rPr>
              <a:t> = gcc</a:t>
            </a:r>
          </a:p>
          <a:p>
            <a:pPr rtl="0" lvl="0">
              <a:buClr>
                <a:schemeClr val="dk1"/>
              </a:buClr>
              <a:buSzPct val="78571"/>
              <a:buFont typeface="Arial"/>
              <a:buNone/>
            </a:pPr>
            <a:r>
              <a:rPr b="1" lang="en">
                <a:solidFill>
                  <a:srgbClr val="A64D79"/>
                </a:solidFill>
                <a:latin typeface="Courier New"/>
                <a:ea typeface="Courier New"/>
                <a:cs typeface="Courier New"/>
                <a:sym typeface="Courier New"/>
              </a:rPr>
              <a:t>ifeq</a:t>
            </a: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$(shell sw_vers 2&gt;/dev/null | grep Mac | awk '{ print $$2}')</a:t>
            </a:r>
            <a:r>
              <a:rPr b="1" lang="en">
                <a:latin typeface="Courier New"/>
                <a:ea typeface="Courier New"/>
                <a:cs typeface="Courier New"/>
                <a:sym typeface="Courier New"/>
              </a:rPr>
              <a:t>,Mac)</a:t>
            </a:r>
          </a:p>
          <a:p>
            <a:pPr rtl="0" lvl="0">
              <a:buClr>
                <a:schemeClr val="dk1"/>
              </a:buClr>
              <a:buSzPct val="78571"/>
              <a:buFont typeface="Arial"/>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CFLAGS</a:t>
            </a:r>
            <a:r>
              <a:rPr b="1" lang="en">
                <a:latin typeface="Courier New"/>
                <a:ea typeface="Courier New"/>
                <a:cs typeface="Courier New"/>
                <a:sym typeface="Courier New"/>
              </a:rPr>
              <a:t> = -std=c99 -g -DGL_GLEXT_PROTOTYPES -I./include/ -I/usr/X11/include \</a:t>
            </a:r>
          </a:p>
          <a:p>
            <a:pPr rtl="0" lvl="0" indent="457200">
              <a:buClr>
                <a:schemeClr val="dk1"/>
              </a:buClr>
              <a:buSzPct val="78571"/>
              <a:buFont typeface="Arial"/>
              <a:buNone/>
            </a:pPr>
            <a:r>
              <a:rPr b="1" lang="en">
                <a:latin typeface="Courier New"/>
                <a:ea typeface="Courier New"/>
                <a:cs typeface="Courier New"/>
                <a:sym typeface="Courier New"/>
              </a:rPr>
              <a:t>-DOSX</a:t>
            </a:r>
          </a:p>
          <a:p>
            <a:pPr rtl="0" lvl="0">
              <a:buClr>
                <a:schemeClr val="dk1"/>
              </a:buClr>
              <a:buSzPct val="78571"/>
              <a:buFont typeface="Arial"/>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LDFLAGS</a:t>
            </a:r>
            <a:r>
              <a:rPr b="1" lang="en">
                <a:latin typeface="Courier New"/>
                <a:ea typeface="Courier New"/>
                <a:cs typeface="Courier New"/>
                <a:sym typeface="Courier New"/>
              </a:rPr>
              <a:t> = -framework GLUT -framework OpenGL \</a:t>
            </a:r>
          </a:p>
          <a:p>
            <a:pPr rtl="0" lvl="0">
              <a:buClr>
                <a:schemeClr val="dk1"/>
              </a:buClr>
              <a:buSzPct val="78571"/>
              <a:buFont typeface="Arial"/>
              <a:buNone/>
            </a:pPr>
            <a:r>
              <a:rPr b="1" lang="en">
                <a:latin typeface="Courier New"/>
                <a:ea typeface="Courier New"/>
                <a:cs typeface="Courier New"/>
                <a:sym typeface="Courier New"/>
              </a:rPr>
              <a:t>    	-L"/System/Library/Frameworks/OpenGL.framework/Libraries" \</a:t>
            </a:r>
          </a:p>
          <a:p>
            <a:pPr rtl="0" lvl="0">
              <a:buClr>
                <a:schemeClr val="dk1"/>
              </a:buClr>
              <a:buSzPct val="78571"/>
              <a:buFont typeface="Arial"/>
              <a:buNone/>
            </a:pPr>
            <a:r>
              <a:rPr b="1" lang="en">
                <a:latin typeface="Courier New"/>
                <a:ea typeface="Courier New"/>
                <a:cs typeface="Courier New"/>
                <a:sym typeface="Courier New"/>
              </a:rPr>
              <a:t>    	-lGL -lGLU -lm -lstdc</a:t>
            </a:r>
          </a:p>
          <a:p>
            <a:pPr rtl="0" lvl="0">
              <a:buClr>
                <a:schemeClr val="dk1"/>
              </a:buClr>
              <a:buSzPct val="78571"/>
              <a:buFont typeface="Arial"/>
              <a:buNone/>
            </a:pPr>
            <a:r>
              <a:rPr b="1" lang="en">
                <a:solidFill>
                  <a:srgbClr val="A64D79"/>
                </a:solidFill>
                <a:latin typeface="Courier New"/>
                <a:ea typeface="Courier New"/>
                <a:cs typeface="Courier New"/>
                <a:sym typeface="Courier New"/>
              </a:rPr>
              <a:t>else</a:t>
            </a:r>
          </a:p>
          <a:p>
            <a:pPr rtl="0" lvl="0">
              <a:buClr>
                <a:schemeClr val="dk1"/>
              </a:buClr>
              <a:buSzPct val="78571"/>
              <a:buFont typeface="Arial"/>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CFLAGS</a:t>
            </a:r>
            <a:r>
              <a:rPr b="1" lang="en">
                <a:latin typeface="Courier New"/>
                <a:ea typeface="Courier New"/>
                <a:cs typeface="Courier New"/>
                <a:sym typeface="Courier New"/>
              </a:rPr>
              <a:t> = -std=c99  -g -DGL_GLEXT_PROTOTYPES -Iglut-3.7.6-bin</a:t>
            </a:r>
          </a:p>
          <a:p>
            <a:pPr rtl="0" lvl="0">
              <a:buClr>
                <a:schemeClr val="dk1"/>
              </a:buClr>
              <a:buSzPct val="78571"/>
              <a:buFont typeface="Arial"/>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LDFLAGS</a:t>
            </a:r>
            <a:r>
              <a:rPr b="1" lang="en">
                <a:latin typeface="Courier New"/>
                <a:ea typeface="Courier New"/>
                <a:cs typeface="Courier New"/>
                <a:sym typeface="Courier New"/>
              </a:rPr>
              <a:t> = -lglut -lGLU</a:t>
            </a:r>
          </a:p>
          <a:p>
            <a:pPr rtl="0" lvl="0">
              <a:buClr>
                <a:schemeClr val="dk1"/>
              </a:buClr>
              <a:buSzPct val="78571"/>
              <a:buFont typeface="Arial"/>
              <a:buNone/>
            </a:pPr>
            <a:r>
              <a:rPr b="1" lang="en">
                <a:solidFill>
                  <a:srgbClr val="A64D79"/>
                </a:solidFill>
                <a:latin typeface="Courier New"/>
                <a:ea typeface="Courier New"/>
                <a:cs typeface="Courier New"/>
                <a:sym typeface="Courier New"/>
              </a:rPr>
              <a:t>endif</a:t>
            </a:r>
          </a:p>
          <a:p>
            <a:pPr rtl="0" lvl="0">
              <a:buClr>
                <a:schemeClr val="dk1"/>
              </a:buClr>
              <a:buSzPct val="78571"/>
              <a:buFont typeface="Arial"/>
              <a:buNone/>
            </a:pPr>
            <a:r>
              <a:rPr b="1" lang="en">
                <a:latin typeface="Courier New"/>
                <a:ea typeface="Courier New"/>
                <a:cs typeface="Courier New"/>
                <a:sym typeface="Courier New"/>
              </a:rPr>
              <a:t>	</a:t>
            </a:r>
          </a:p>
          <a:p>
            <a:pPr rtl="0" lvl="0">
              <a:buClr>
                <a:schemeClr val="dk1"/>
              </a:buClr>
              <a:buSzPct val="78571"/>
              <a:buFont typeface="Arial"/>
              <a:buNone/>
            </a:pPr>
            <a:r>
              <a:rPr b="1" lang="en">
                <a:solidFill>
                  <a:srgbClr val="0000FF"/>
                </a:solidFill>
                <a:latin typeface="Courier New"/>
                <a:ea typeface="Courier New"/>
                <a:cs typeface="Courier New"/>
                <a:sym typeface="Courier New"/>
              </a:rPr>
              <a:t>RM</a:t>
            </a:r>
            <a:r>
              <a:rPr b="1" lang="en">
                <a:latin typeface="Courier New"/>
                <a:ea typeface="Courier New"/>
                <a:cs typeface="Courier New"/>
                <a:sym typeface="Courier New"/>
              </a:rPr>
              <a:t> = /bin/rm -f </a:t>
            </a:r>
          </a:p>
          <a:p>
            <a:pPr rtl="0" lvl="0">
              <a:buClr>
                <a:schemeClr val="dk1"/>
              </a:buClr>
              <a:buSzPct val="78571"/>
              <a:buFont typeface="Arial"/>
              <a:buNone/>
            </a:pPr>
            <a:r>
              <a:rPr b="1" lang="en">
                <a:solidFill>
                  <a:srgbClr val="FF0000"/>
                </a:solidFill>
                <a:latin typeface="Courier New"/>
                <a:ea typeface="Courier New"/>
                <a:cs typeface="Courier New"/>
                <a:sym typeface="Courier New"/>
              </a:rPr>
              <a:t>all:</a:t>
            </a:r>
            <a:r>
              <a:rPr b="1" lang="en">
                <a:latin typeface="Courier New"/>
                <a:ea typeface="Courier New"/>
                <a:cs typeface="Courier New"/>
                <a:sym typeface="Courier New"/>
              </a:rPr>
              <a:t> main </a:t>
            </a:r>
          </a:p>
          <a:p>
            <a:pPr rtl="0" lvl="0">
              <a:buClr>
                <a:schemeClr val="dk1"/>
              </a:buClr>
              <a:buSzPct val="78571"/>
              <a:buFont typeface="Arial"/>
              <a:buNone/>
            </a:pPr>
            <a:r>
              <a:rPr b="1" lang="en">
                <a:solidFill>
                  <a:srgbClr val="FF0000"/>
                </a:solidFill>
                <a:latin typeface="Courier New"/>
                <a:ea typeface="Courier New"/>
                <a:cs typeface="Courier New"/>
                <a:sym typeface="Courier New"/>
              </a:rPr>
              <a:t>main:</a:t>
            </a:r>
            <a:r>
              <a:rPr b="1" lang="en">
                <a:latin typeface="Courier New"/>
                <a:ea typeface="Courier New"/>
                <a:cs typeface="Courier New"/>
                <a:sym typeface="Courier New"/>
              </a:rPr>
              <a:t> raytracer.o </a:t>
            </a:r>
          </a:p>
          <a:p>
            <a:pPr rtl="0" lvl="0">
              <a:buClr>
                <a:schemeClr val="dk1"/>
              </a:buClr>
              <a:buSzPct val="78571"/>
              <a:buFont typeface="Arial"/>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$(CC)</a:t>
            </a: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$(CFLAGS)</a:t>
            </a:r>
            <a:r>
              <a:rPr b="1" lang="en">
                <a:latin typeface="Courier New"/>
                <a:ea typeface="Courier New"/>
                <a:cs typeface="Courier New"/>
                <a:sym typeface="Courier New"/>
              </a:rPr>
              <a:t> -o myprog raytracer.o </a:t>
            </a:r>
            <a:r>
              <a:rPr b="1" lang="en">
                <a:solidFill>
                  <a:srgbClr val="0000FF"/>
                </a:solidFill>
                <a:latin typeface="Courier New"/>
                <a:ea typeface="Courier New"/>
                <a:cs typeface="Courier New"/>
                <a:sym typeface="Courier New"/>
              </a:rPr>
              <a:t>$(LDFLAGS)</a:t>
            </a:r>
            <a:r>
              <a:rPr b="1" lang="en">
                <a:latin typeface="Courier New"/>
                <a:ea typeface="Courier New"/>
                <a:cs typeface="Courier New"/>
                <a:sym typeface="Courier New"/>
              </a:rPr>
              <a:t> </a:t>
            </a:r>
          </a:p>
          <a:p>
            <a:pPr rtl="0" lvl="0">
              <a:buClr>
                <a:schemeClr val="dk1"/>
              </a:buClr>
              <a:buSzPct val="78571"/>
              <a:buFont typeface="Arial"/>
              <a:buNone/>
            </a:pPr>
            <a:r>
              <a:rPr b="1" lang="en">
                <a:solidFill>
                  <a:srgbClr val="FF0000"/>
                </a:solidFill>
                <a:latin typeface="Courier New"/>
                <a:ea typeface="Courier New"/>
                <a:cs typeface="Courier New"/>
                <a:sym typeface="Courier New"/>
              </a:rPr>
              <a:t>raytracer.o:</a:t>
            </a:r>
            <a:r>
              <a:rPr b="1" lang="en">
                <a:latin typeface="Courier New"/>
                <a:ea typeface="Courier New"/>
                <a:cs typeface="Courier New"/>
                <a:sym typeface="Courier New"/>
              </a:rPr>
              <a:t> raytracer.c</a:t>
            </a:r>
          </a:p>
          <a:p>
            <a:pPr rtl="0" lvl="0">
              <a:buClr>
                <a:schemeClr val="dk1"/>
              </a:buClr>
              <a:buSzPct val="78571"/>
              <a:buFont typeface="Arial"/>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$(CC)</a:t>
            </a: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$(CFLAGS)</a:t>
            </a:r>
            <a:r>
              <a:rPr b="1" lang="en">
                <a:latin typeface="Courier New"/>
                <a:ea typeface="Courier New"/>
                <a:cs typeface="Courier New"/>
                <a:sym typeface="Courier New"/>
              </a:rPr>
              <a:t> -c raytracer.c -o raytracer.o</a:t>
            </a:r>
          </a:p>
          <a:p>
            <a:pPr rtl="0" lvl="0">
              <a:buClr>
                <a:schemeClr val="dk1"/>
              </a:buClr>
              <a:buSzPct val="78571"/>
              <a:buFont typeface="Arial"/>
              <a:buNone/>
            </a:pPr>
            <a:r>
              <a:rPr b="1" lang="en">
                <a:solidFill>
                  <a:srgbClr val="FF0000"/>
                </a:solidFill>
                <a:latin typeface="Courier New"/>
                <a:ea typeface="Courier New"/>
                <a:cs typeface="Courier New"/>
                <a:sym typeface="Courier New"/>
              </a:rPr>
              <a:t>clean:</a:t>
            </a:r>
            <a:r>
              <a:rPr b="1" lang="en">
                <a:latin typeface="Courier New"/>
                <a:ea typeface="Courier New"/>
                <a:cs typeface="Courier New"/>
                <a:sym typeface="Courier New"/>
              </a:rPr>
              <a:t> </a:t>
            </a:r>
          </a:p>
          <a:p>
            <a:pPr rtl="0" lvl="0">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$(RM)</a:t>
            </a:r>
            <a:r>
              <a:rPr b="1" lang="en">
                <a:latin typeface="Courier New"/>
                <a:ea typeface="Courier New"/>
                <a:cs typeface="Courier New"/>
                <a:sym typeface="Courier New"/>
              </a:rPr>
              <a:t> *.o myprog</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8" name="Shape 318"/>
        <p:cNvGrpSpPr/>
        <p:nvPr/>
      </p:nvGrpSpPr>
      <p:grpSpPr>
        <a:xfrm>
          <a:off y="0" x="0"/>
          <a:ext cy="0" cx="0"/>
          <a:chOff y="0" x="0"/>
          <a:chExt cy="0" cx="0"/>
        </a:xfrm>
      </p:grpSpPr>
      <p:sp>
        <p:nvSpPr>
          <p:cNvPr id="319" name="Shape 31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42900" marL="457200">
              <a:lnSpc>
                <a:spcPct val="115000"/>
              </a:lnSpc>
              <a:buClr>
                <a:schemeClr val="dk1"/>
              </a:buClr>
              <a:buSzPct val="166666"/>
              <a:buFont typeface="Arial"/>
              <a:buChar char="•"/>
            </a:pPr>
            <a:r>
              <a:rPr sz="1800" lang="en"/>
              <a:t>gdb is used to debug c files</a:t>
            </a:r>
          </a:p>
          <a:p>
            <a:pPr rtl="0" lvl="0" indent="-342900" marL="457200">
              <a:lnSpc>
                <a:spcPct val="115000"/>
              </a:lnSpc>
              <a:buClr>
                <a:schemeClr val="dk1"/>
              </a:buClr>
              <a:buSzPct val="166666"/>
              <a:buFont typeface="Arial"/>
              <a:buChar char="•"/>
            </a:pPr>
            <a:r>
              <a:rPr sz="1800" lang="en"/>
              <a:t>To use gdb you must compile with -g with gcc</a:t>
            </a:r>
          </a:p>
          <a:p>
            <a:pPr rtl="0" lvl="0" indent="-342900" marL="457200">
              <a:lnSpc>
                <a:spcPct val="115000"/>
              </a:lnSpc>
              <a:buClr>
                <a:schemeClr val="dk1"/>
              </a:buClr>
              <a:buSzPct val="166666"/>
              <a:buFont typeface="Arial"/>
              <a:buChar char="•"/>
            </a:pPr>
            <a:r>
              <a:rPr sz="1800" lang="en"/>
              <a:t>gdb supports:</a:t>
            </a:r>
          </a:p>
          <a:p>
            <a:pPr rtl="0" lvl="0">
              <a:lnSpc>
                <a:spcPct val="115000"/>
              </a:lnSpc>
              <a:buNone/>
            </a:pPr>
            <a:r>
              <a:rPr sz="1800" lang="en"/>
              <a:t>	- breakpoints</a:t>
            </a:r>
          </a:p>
          <a:p>
            <a:pPr rtl="0" lvl="0">
              <a:lnSpc>
                <a:spcPct val="115000"/>
              </a:lnSpc>
              <a:buNone/>
            </a:pPr>
            <a:r>
              <a:rPr sz="1800" lang="en"/>
              <a:t>	- error traceback inspection</a:t>
            </a:r>
          </a:p>
          <a:p>
            <a:pPr rtl="0" lvl="0">
              <a:lnSpc>
                <a:spcPct val="115000"/>
              </a:lnSpc>
              <a:buNone/>
            </a:pPr>
            <a:r>
              <a:rPr sz="1800" lang="en"/>
              <a:t>	- stepping through the program</a:t>
            </a:r>
          </a:p>
        </p:txBody>
      </p:sp>
      <p:sp>
        <p:nvSpPr>
          <p:cNvPr id="320" name="Shape 320"/>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GDB - GNU Debugger</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4" name="Shape 324"/>
        <p:cNvGrpSpPr/>
        <p:nvPr/>
      </p:nvGrpSpPr>
      <p:grpSpPr>
        <a:xfrm>
          <a:off y="0" x="0"/>
          <a:ext cy="0" cx="0"/>
          <a:chOff y="0" x="0"/>
          <a:chExt cy="0" cx="0"/>
        </a:xfrm>
      </p:grpSpPr>
      <p:sp>
        <p:nvSpPr>
          <p:cNvPr id="325" name="Shape 325"/>
          <p:cNvSpPr txBox="1"/>
          <p:nvPr>
            <p:ph idx="1" type="body"/>
          </p:nvPr>
        </p:nvSpPr>
        <p:spPr>
          <a:xfrm>
            <a:off y="1182425" x="457200"/>
            <a:ext cy="3725699" cx="8229600"/>
          </a:xfrm>
          <a:prstGeom prst="rect">
            <a:avLst/>
          </a:prstGeom>
        </p:spPr>
        <p:txBody>
          <a:bodyPr bIns="91425" rIns="91425" lIns="91425" tIns="91425" anchor="t" anchorCtr="0">
            <a:noAutofit/>
          </a:bodyPr>
          <a:lstStyle/>
          <a:p>
            <a:pPr rtl="0" lvl="0">
              <a:buNone/>
            </a:pPr>
            <a:r>
              <a:rPr b="1" sz="1200" lang="en">
                <a:latin typeface="Courier New"/>
                <a:ea typeface="Courier New"/>
                <a:cs typeface="Courier New"/>
                <a:sym typeface="Courier New"/>
              </a:rPr>
              <a:t>collin@cirrus:~/c_test$ </a:t>
            </a:r>
            <a:r>
              <a:rPr b="1" sz="1200" lang="en">
                <a:solidFill>
                  <a:srgbClr val="0000FF"/>
                </a:solidFill>
                <a:latin typeface="Courier New"/>
                <a:ea typeface="Courier New"/>
                <a:cs typeface="Courier New"/>
                <a:sym typeface="Courier New"/>
              </a:rPr>
              <a:t>gdb a.out</a:t>
            </a:r>
          </a:p>
          <a:p>
            <a:pPr rtl="0" lvl="0">
              <a:buNone/>
            </a:pPr>
            <a:r>
              <a:rPr b="1" sz="1200" lang="en">
                <a:latin typeface="Courier New"/>
                <a:ea typeface="Courier New"/>
                <a:cs typeface="Courier New"/>
                <a:sym typeface="Courier New"/>
              </a:rPr>
              <a:t>GNU gdb (Ubuntu/Linaro 7.4-2012.04-0ubuntu2.1) 7.4-2012.04</a:t>
            </a:r>
          </a:p>
          <a:p>
            <a:pPr rtl="0" lvl="0">
              <a:buNone/>
            </a:pPr>
            <a:r>
              <a:rPr b="1" sz="1200" lang="en">
                <a:latin typeface="Courier New"/>
                <a:ea typeface="Courier New"/>
                <a:cs typeface="Courier New"/>
                <a:sym typeface="Courier New"/>
              </a:rPr>
              <a:t>Reading symbols from /home/collin/c_test/a.out...done.</a:t>
            </a:r>
          </a:p>
          <a:p>
            <a:pPr rtl="0" lvl="0">
              <a:buNone/>
            </a:pPr>
            <a:r>
              <a:rPr b="1" sz="1200" lang="en">
                <a:latin typeface="Courier New"/>
                <a:ea typeface="Courier New"/>
                <a:cs typeface="Courier New"/>
                <a:sym typeface="Courier New"/>
              </a:rPr>
              <a:t>(gdb) </a:t>
            </a:r>
            <a:r>
              <a:rPr b="1" sz="1200" lang="en">
                <a:solidFill>
                  <a:srgbClr val="0000FF"/>
                </a:solidFill>
                <a:latin typeface="Courier New"/>
                <a:ea typeface="Courier New"/>
                <a:cs typeface="Courier New"/>
                <a:sym typeface="Courier New"/>
              </a:rPr>
              <a:t>run</a:t>
            </a:r>
          </a:p>
          <a:p>
            <a:pPr rtl="0" lvl="0">
              <a:buNone/>
            </a:pPr>
            <a:r>
              <a:rPr b="1" sz="1200" lang="en">
                <a:latin typeface="Courier New"/>
                <a:ea typeface="Courier New"/>
                <a:cs typeface="Courier New"/>
                <a:sym typeface="Courier New"/>
              </a:rPr>
              <a:t>Starting program: /home/collin/c_test/a.out</a:t>
            </a:r>
          </a:p>
          <a:p>
            <a:r>
              <a:t/>
            </a:r>
          </a:p>
          <a:p>
            <a:pPr rtl="0" lvl="0">
              <a:buNone/>
            </a:pPr>
            <a:r>
              <a:rPr b="1" sz="1200" lang="en">
                <a:latin typeface="Courier New"/>
                <a:ea typeface="Courier New"/>
                <a:cs typeface="Courier New"/>
                <a:sym typeface="Courier New"/>
              </a:rPr>
              <a:t>Program received signal SIGSEGV, Segmentation fault.</a:t>
            </a:r>
          </a:p>
          <a:p>
            <a:pPr rtl="0" lvl="0">
              <a:buNone/>
            </a:pPr>
            <a:r>
              <a:rPr b="1" sz="1200" lang="en">
                <a:latin typeface="Courier New"/>
                <a:ea typeface="Courier New"/>
                <a:cs typeface="Courier New"/>
                <a:sym typeface="Courier New"/>
              </a:rPr>
              <a:t>0x00000000004004c4 in </a:t>
            </a:r>
            <a:r>
              <a:rPr b="1" sz="1200" lang="en">
                <a:solidFill>
                  <a:srgbClr val="FF0000"/>
                </a:solidFill>
                <a:latin typeface="Courier New"/>
                <a:ea typeface="Courier New"/>
                <a:cs typeface="Courier New"/>
                <a:sym typeface="Courier New"/>
              </a:rPr>
              <a:t>main</a:t>
            </a:r>
            <a:r>
              <a:rPr b="1" sz="1200" lang="en">
                <a:latin typeface="Courier New"/>
                <a:ea typeface="Courier New"/>
                <a:cs typeface="Courier New"/>
                <a:sym typeface="Courier New"/>
              </a:rPr>
              <a:t> () at </a:t>
            </a:r>
            <a:r>
              <a:rPr b="1" sz="1200" lang="en">
                <a:solidFill>
                  <a:srgbClr val="FF0000"/>
                </a:solidFill>
                <a:latin typeface="Courier New"/>
                <a:ea typeface="Courier New"/>
                <a:cs typeface="Courier New"/>
                <a:sym typeface="Courier New"/>
              </a:rPr>
              <a:t>error.c:3</a:t>
            </a:r>
          </a:p>
          <a:p>
            <a:pPr rtl="0" lvl="0">
              <a:buNone/>
            </a:pPr>
            <a:r>
              <a:rPr b="1" sz="1200" lang="en">
                <a:latin typeface="Courier New"/>
                <a:ea typeface="Courier New"/>
                <a:cs typeface="Courier New"/>
                <a:sym typeface="Courier New"/>
              </a:rPr>
              <a:t>3         </a:t>
            </a:r>
            <a:r>
              <a:rPr b="1" sz="1200" lang="en">
                <a:solidFill>
                  <a:srgbClr val="38761D"/>
                </a:solidFill>
                <a:latin typeface="Courier New"/>
                <a:ea typeface="Courier New"/>
                <a:cs typeface="Courier New"/>
                <a:sym typeface="Courier New"/>
              </a:rPr>
              <a:t>int zero_value = *(int*)i;</a:t>
            </a:r>
          </a:p>
          <a:p>
            <a:pPr rtl="0" lvl="0">
              <a:buNone/>
            </a:pPr>
            <a:r>
              <a:rPr b="1" sz="1200" lang="en">
                <a:latin typeface="Courier New"/>
                <a:ea typeface="Courier New"/>
                <a:cs typeface="Courier New"/>
                <a:sym typeface="Courier New"/>
              </a:rPr>
              <a:t>(gdb) </a:t>
            </a:r>
            <a:r>
              <a:rPr b="1" sz="1200" lang="en">
                <a:solidFill>
                  <a:srgbClr val="0000FF"/>
                </a:solidFill>
                <a:latin typeface="Courier New"/>
                <a:ea typeface="Courier New"/>
                <a:cs typeface="Courier New"/>
                <a:sym typeface="Courier New"/>
              </a:rPr>
              <a:t>print i</a:t>
            </a:r>
          </a:p>
          <a:p>
            <a:pPr rtl="0" lvl="0">
              <a:buNone/>
            </a:pPr>
            <a:r>
              <a:rPr b="1" sz="1200" lang="en">
                <a:latin typeface="Courier New"/>
                <a:ea typeface="Courier New"/>
                <a:cs typeface="Courier New"/>
                <a:sym typeface="Courier New"/>
              </a:rPr>
              <a:t>$1 = 0</a:t>
            </a:r>
          </a:p>
          <a:p>
            <a:pPr rtl="0" lvl="0">
              <a:buNone/>
            </a:pPr>
            <a:r>
              <a:rPr b="1" sz="1200" lang="en">
                <a:solidFill>
                  <a:srgbClr val="000000"/>
                </a:solidFill>
                <a:latin typeface="Courier New"/>
                <a:ea typeface="Courier New"/>
                <a:cs typeface="Courier New"/>
                <a:sym typeface="Courier New"/>
              </a:rPr>
              <a:t>(gdb) </a:t>
            </a:r>
          </a:p>
          <a:p>
            <a:r>
              <a:t/>
            </a:r>
          </a:p>
          <a:p>
            <a:r>
              <a:t/>
            </a:r>
          </a:p>
        </p:txBody>
      </p:sp>
      <p:sp>
        <p:nvSpPr>
          <p:cNvPr id="326" name="Shape 326"/>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GDB - GNU Debugger</a:t>
            </a:r>
          </a:p>
        </p:txBody>
      </p:sp>
      <p:cxnSp>
        <p:nvCxnSpPr>
          <p:cNvPr id="327" name="Shape 327"/>
          <p:cNvCxnSpPr/>
          <p:nvPr/>
        </p:nvCxnSpPr>
        <p:spPr>
          <a:xfrm rot="10800000">
            <a:off y="3269500" x="4611349"/>
            <a:ext cy="112199" cx="408000"/>
          </a:xfrm>
          <a:prstGeom prst="straightConnector1">
            <a:avLst/>
          </a:prstGeom>
          <a:noFill/>
          <a:ln w="19050" cap="flat">
            <a:solidFill>
              <a:srgbClr val="000000"/>
            </a:solidFill>
            <a:prstDash val="solid"/>
            <a:round/>
            <a:headEnd w="lg" len="lg" type="none"/>
            <a:tailEnd w="lg" len="lg" type="triangle"/>
          </a:ln>
        </p:spPr>
      </p:cxnSp>
      <p:sp>
        <p:nvSpPr>
          <p:cNvPr id="328" name="Shape 328"/>
          <p:cNvSpPr txBox="1"/>
          <p:nvPr/>
        </p:nvSpPr>
        <p:spPr>
          <a:xfrm>
            <a:off y="3269500" x="5019350"/>
            <a:ext cy="614699" cx="1980599"/>
          </a:xfrm>
          <a:prstGeom prst="rect">
            <a:avLst/>
          </a:prstGeom>
        </p:spPr>
        <p:txBody>
          <a:bodyPr bIns="91425" rIns="91425" lIns="91425" tIns="91425" anchor="t" anchorCtr="0">
            <a:noAutofit/>
          </a:bodyPr>
          <a:lstStyle/>
          <a:p>
            <a:pPr rtl="0" lvl="0">
              <a:buNone/>
            </a:pPr>
            <a:r>
              <a:rPr lang="en"/>
              <a:t>Shows the function, file, and line number of the error</a:t>
            </a:r>
          </a:p>
        </p:txBody>
      </p:sp>
      <p:sp>
        <p:nvSpPr>
          <p:cNvPr id="329" name="Shape 329"/>
          <p:cNvSpPr txBox="1"/>
          <p:nvPr/>
        </p:nvSpPr>
        <p:spPr>
          <a:xfrm>
            <a:off y="3965800" x="3096600"/>
            <a:ext cy="614699" cx="1980599"/>
          </a:xfrm>
          <a:prstGeom prst="rect">
            <a:avLst/>
          </a:prstGeom>
        </p:spPr>
        <p:txBody>
          <a:bodyPr bIns="91425" rIns="91425" lIns="91425" tIns="91425" anchor="t" anchorCtr="0">
            <a:noAutofit/>
          </a:bodyPr>
          <a:lstStyle/>
          <a:p>
            <a:pPr rtl="0" lvl="0">
              <a:buNone/>
            </a:pPr>
            <a:r>
              <a:rPr lang="en"/>
              <a:t>Shows the code that produced the error</a:t>
            </a:r>
          </a:p>
        </p:txBody>
      </p:sp>
      <p:cxnSp>
        <p:nvCxnSpPr>
          <p:cNvPr id="330" name="Shape 330"/>
          <p:cNvCxnSpPr/>
          <p:nvPr/>
        </p:nvCxnSpPr>
        <p:spPr>
          <a:xfrm rot="10800000">
            <a:off y="3700799" x="3742224"/>
            <a:ext cy="313500" cx="88800"/>
          </a:xfrm>
          <a:prstGeom prst="straightConnector1">
            <a:avLst/>
          </a:prstGeom>
          <a:noFill/>
          <a:ln w="19050" cap="flat">
            <a:solidFill>
              <a:srgbClr val="000000"/>
            </a:solidFill>
            <a:prstDash val="solid"/>
            <a:round/>
            <a:headEnd w="lg" len="lg" type="none"/>
            <a:tailEnd w="lg" len="lg" type="triangle"/>
          </a:ln>
        </p:spPr>
      </p:cxnSp>
      <p:sp>
        <p:nvSpPr>
          <p:cNvPr id="331" name="Shape 331"/>
          <p:cNvSpPr txBox="1"/>
          <p:nvPr/>
        </p:nvSpPr>
        <p:spPr>
          <a:xfrm>
            <a:off y="130100" x="5829275"/>
            <a:ext cy="1235700" cx="3168900"/>
          </a:xfrm>
          <a:prstGeom prst="rect">
            <a:avLst/>
          </a:prstGeom>
          <a:ln w="19050" cap="flat">
            <a:solidFill>
              <a:srgbClr val="000000"/>
            </a:solidFill>
            <a:prstDash val="solid"/>
            <a:round/>
            <a:headEnd w="med" len="med" type="none"/>
            <a:tailEnd w="med" len="med" type="none"/>
          </a:ln>
        </p:spPr>
        <p:txBody>
          <a:bodyPr bIns="91425" rIns="91425" lIns="91425" tIns="91425" anchor="t" anchorCtr="0">
            <a:noAutofit/>
          </a:bodyPr>
          <a:lstStyle/>
          <a:p>
            <a:pPr rtl="0" lvl="0">
              <a:buNone/>
            </a:pP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main() {</a:t>
            </a:r>
          </a:p>
          <a:p>
            <a:pPr rtl="0" lvl="0">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long </a:t>
            </a:r>
            <a:r>
              <a:rPr b="1" lang="en">
                <a:latin typeface="Courier New"/>
                <a:ea typeface="Courier New"/>
                <a:cs typeface="Courier New"/>
                <a:sym typeface="Courier New"/>
              </a:rPr>
              <a:t>i = 0;</a:t>
            </a:r>
          </a:p>
          <a:p>
            <a:pPr rtl="0" lvl="0">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zero_value = *(</a:t>
            </a:r>
            <a:r>
              <a:rPr b="1" lang="en">
                <a:solidFill>
                  <a:srgbClr val="0000FF"/>
                </a:solidFill>
                <a:latin typeface="Courier New"/>
                <a:ea typeface="Courier New"/>
                <a:cs typeface="Courier New"/>
                <a:sym typeface="Courier New"/>
              </a:rPr>
              <a:t>int</a:t>
            </a:r>
            <a:r>
              <a:rPr b="1" lang="en">
                <a:latin typeface="Courier New"/>
                <a:ea typeface="Courier New"/>
                <a:cs typeface="Courier New"/>
                <a:sym typeface="Courier New"/>
              </a:rPr>
              <a:t>*)i;</a:t>
            </a:r>
          </a:p>
          <a:p>
            <a:pPr rtl="0" lvl="0">
              <a:buNone/>
            </a:pPr>
            <a:r>
              <a:rPr b="1" lang="en">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return </a:t>
            </a:r>
            <a:r>
              <a:rPr b="1" lang="en">
                <a:latin typeface="Courier New"/>
                <a:ea typeface="Courier New"/>
                <a:cs typeface="Courier New"/>
                <a:sym typeface="Courier New"/>
              </a:rPr>
              <a:t>zero_value;</a:t>
            </a:r>
          </a:p>
          <a:p>
            <a:pPr rtl="0" lvl="0">
              <a:buNone/>
            </a:pPr>
            <a:r>
              <a:rPr b="1" lang="en">
                <a:latin typeface="Courier New"/>
                <a:ea typeface="Courier New"/>
                <a:cs typeface="Courier New"/>
                <a:sym typeface="Courier New"/>
              </a:rPr>
              <a:t>}</a:t>
            </a:r>
          </a:p>
          <a:p>
            <a:r>
              <a:t/>
            </a:r>
          </a:p>
          <a:p>
            <a:r>
              <a:t/>
            </a: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5" name="Shape 335"/>
        <p:cNvGrpSpPr/>
        <p:nvPr/>
      </p:nvGrpSpPr>
      <p:grpSpPr>
        <a:xfrm>
          <a:off y="0" x="0"/>
          <a:ext cy="0" cx="0"/>
          <a:chOff y="0" x="0"/>
          <a:chExt cy="0" cx="0"/>
        </a:xfrm>
      </p:grpSpPr>
      <p:sp>
        <p:nvSpPr>
          <p:cNvPr id="336" name="Shape 336"/>
          <p:cNvSpPr txBox="1"/>
          <p:nvPr>
            <p:ph idx="1" type="body"/>
          </p:nvPr>
        </p:nvSpPr>
        <p:spPr>
          <a:xfrm>
            <a:off y="1182425" x="457200"/>
            <a:ext cy="3725699" cx="8229600"/>
          </a:xfrm>
          <a:prstGeom prst="rect">
            <a:avLst/>
          </a:prstGeom>
        </p:spPr>
        <p:txBody>
          <a:bodyPr bIns="91425" rIns="91425" lIns="91425" tIns="91425" anchor="t" anchorCtr="0">
            <a:noAutofit/>
          </a:bodyPr>
          <a:lstStyle/>
          <a:p>
            <a:pPr rtl="0" lvl="0">
              <a:buNone/>
            </a:pPr>
            <a:r>
              <a:rPr b="1" sz="1200" lang="en">
                <a:latin typeface="Courier New"/>
                <a:ea typeface="Courier New"/>
                <a:cs typeface="Courier New"/>
                <a:sym typeface="Courier New"/>
              </a:rPr>
              <a:t>collin@cirrus:~/c_test$ </a:t>
            </a:r>
            <a:r>
              <a:rPr b="1" sz="1200" lang="en">
                <a:solidFill>
                  <a:srgbClr val="0000FF"/>
                </a:solidFill>
                <a:latin typeface="Courier New"/>
                <a:ea typeface="Courier New"/>
                <a:cs typeface="Courier New"/>
                <a:sym typeface="Courier New"/>
              </a:rPr>
              <a:t>gdb a.out</a:t>
            </a:r>
          </a:p>
          <a:p>
            <a:pPr rtl="0" lvl="0">
              <a:buNone/>
            </a:pPr>
            <a:r>
              <a:rPr b="1" sz="1200" lang="en">
                <a:latin typeface="Courier New"/>
                <a:ea typeface="Courier New"/>
                <a:cs typeface="Courier New"/>
                <a:sym typeface="Courier New"/>
              </a:rPr>
              <a:t>GNU gdb (Ubuntu/Linaro 7.4-2012.04-0ubuntu2.1) 7.4-2012.04</a:t>
            </a:r>
          </a:p>
          <a:p>
            <a:pPr rtl="0" lvl="0">
              <a:buNone/>
            </a:pPr>
            <a:r>
              <a:rPr b="1" sz="1200" lang="en">
                <a:latin typeface="Courier New"/>
                <a:ea typeface="Courier New"/>
                <a:cs typeface="Courier New"/>
                <a:sym typeface="Courier New"/>
              </a:rPr>
              <a:t>Reading symbols from /home/collin/c_test/a.out...done.</a:t>
            </a:r>
          </a:p>
          <a:p>
            <a:pPr rtl="0" lvl="0">
              <a:buNone/>
            </a:pPr>
            <a:r>
              <a:rPr b="1" sz="1200" lang="en">
                <a:latin typeface="Courier New"/>
                <a:ea typeface="Courier New"/>
                <a:cs typeface="Courier New"/>
                <a:sym typeface="Courier New"/>
              </a:rPr>
              <a:t>(gdb) </a:t>
            </a:r>
            <a:r>
              <a:rPr b="1" sz="1200" lang="en">
                <a:solidFill>
                  <a:srgbClr val="0000FF"/>
                </a:solidFill>
                <a:latin typeface="Courier New"/>
                <a:ea typeface="Courier New"/>
                <a:cs typeface="Courier New"/>
                <a:sym typeface="Courier New"/>
              </a:rPr>
              <a:t>run</a:t>
            </a:r>
          </a:p>
          <a:p>
            <a:pPr rtl="0" lvl="0">
              <a:buNone/>
            </a:pPr>
            <a:r>
              <a:rPr b="1" sz="1200" lang="en">
                <a:latin typeface="Courier New"/>
                <a:ea typeface="Courier New"/>
                <a:cs typeface="Courier New"/>
                <a:sym typeface="Courier New"/>
              </a:rPr>
              <a:t>Starting program: /home/collin/c_test/a.out</a:t>
            </a:r>
          </a:p>
          <a:p>
            <a:r>
              <a:t/>
            </a:r>
          </a:p>
          <a:p>
            <a:pPr rtl="0" lvl="0">
              <a:buNone/>
            </a:pPr>
            <a:r>
              <a:rPr b="1" sz="1200" lang="en">
                <a:latin typeface="Courier New"/>
                <a:ea typeface="Courier New"/>
                <a:cs typeface="Courier New"/>
                <a:sym typeface="Courier New"/>
              </a:rPr>
              <a:t>Program received signal SIGSEGV, Segmentation fault.</a:t>
            </a:r>
          </a:p>
          <a:p>
            <a:pPr rtl="0" lvl="0">
              <a:buNone/>
            </a:pPr>
            <a:r>
              <a:rPr b="1" sz="1200" lang="en">
                <a:latin typeface="Courier New"/>
                <a:ea typeface="Courier New"/>
                <a:cs typeface="Courier New"/>
                <a:sym typeface="Courier New"/>
              </a:rPr>
              <a:t>0x00000000004004c4 in </a:t>
            </a:r>
            <a:r>
              <a:rPr b="1" sz="1200" lang="en">
                <a:solidFill>
                  <a:srgbClr val="FF0000"/>
                </a:solidFill>
                <a:latin typeface="Courier New"/>
                <a:ea typeface="Courier New"/>
                <a:cs typeface="Courier New"/>
                <a:sym typeface="Courier New"/>
              </a:rPr>
              <a:t>main</a:t>
            </a:r>
            <a:r>
              <a:rPr b="1" sz="1200" lang="en">
                <a:latin typeface="Courier New"/>
                <a:ea typeface="Courier New"/>
                <a:cs typeface="Courier New"/>
                <a:sym typeface="Courier New"/>
              </a:rPr>
              <a:t> () at </a:t>
            </a:r>
            <a:r>
              <a:rPr b="1" sz="1200" lang="en">
                <a:solidFill>
                  <a:srgbClr val="FF0000"/>
                </a:solidFill>
                <a:latin typeface="Courier New"/>
                <a:ea typeface="Courier New"/>
                <a:cs typeface="Courier New"/>
                <a:sym typeface="Courier New"/>
              </a:rPr>
              <a:t>error.c:3</a:t>
            </a:r>
          </a:p>
          <a:p>
            <a:pPr rtl="0" lvl="0">
              <a:buNone/>
            </a:pPr>
            <a:r>
              <a:rPr b="1" sz="1200" lang="en">
                <a:latin typeface="Courier New"/>
                <a:ea typeface="Courier New"/>
                <a:cs typeface="Courier New"/>
                <a:sym typeface="Courier New"/>
              </a:rPr>
              <a:t>3         </a:t>
            </a:r>
            <a:r>
              <a:rPr b="1" sz="1200" lang="en">
                <a:solidFill>
                  <a:srgbClr val="38761D"/>
                </a:solidFill>
                <a:latin typeface="Courier New"/>
                <a:ea typeface="Courier New"/>
                <a:cs typeface="Courier New"/>
                <a:sym typeface="Courier New"/>
              </a:rPr>
              <a:t>int zero_value = *(int*)i;</a:t>
            </a:r>
          </a:p>
          <a:p>
            <a:pPr rtl="0" lvl="0">
              <a:buNone/>
            </a:pPr>
            <a:r>
              <a:rPr b="1" sz="1200" lang="en">
                <a:latin typeface="Courier New"/>
                <a:ea typeface="Courier New"/>
                <a:cs typeface="Courier New"/>
                <a:sym typeface="Courier New"/>
              </a:rPr>
              <a:t>(gdb) </a:t>
            </a:r>
            <a:r>
              <a:rPr b="1" sz="1200" lang="en">
                <a:solidFill>
                  <a:srgbClr val="0000FF"/>
                </a:solidFill>
                <a:latin typeface="Courier New"/>
                <a:ea typeface="Courier New"/>
                <a:cs typeface="Courier New"/>
                <a:sym typeface="Courier New"/>
              </a:rPr>
              <a:t>print i</a:t>
            </a:r>
          </a:p>
          <a:p>
            <a:pPr rtl="0" lvl="0">
              <a:buNone/>
            </a:pPr>
            <a:r>
              <a:rPr b="1" sz="1200" lang="en">
                <a:latin typeface="Courier New"/>
                <a:ea typeface="Courier New"/>
                <a:cs typeface="Courier New"/>
                <a:sym typeface="Courier New"/>
              </a:rPr>
              <a:t>$1 = 0</a:t>
            </a:r>
          </a:p>
          <a:p>
            <a:pPr rtl="0" lvl="0">
              <a:buNone/>
            </a:pPr>
            <a:r>
              <a:rPr b="1" sz="1200" lang="en">
                <a:latin typeface="Courier New"/>
                <a:ea typeface="Courier New"/>
                <a:cs typeface="Courier New"/>
                <a:sym typeface="Courier New"/>
              </a:rPr>
              <a:t>(gdb) </a:t>
            </a:r>
            <a:r>
              <a:rPr b="1" sz="1200" lang="en">
                <a:solidFill>
                  <a:srgbClr val="0000FF"/>
                </a:solidFill>
                <a:latin typeface="Courier New"/>
                <a:ea typeface="Courier New"/>
                <a:cs typeface="Courier New"/>
                <a:sym typeface="Courier New"/>
              </a:rPr>
              <a:t>quit</a:t>
            </a:r>
          </a:p>
          <a:p>
            <a:r>
              <a:t/>
            </a:r>
          </a:p>
          <a:p>
            <a:r>
              <a:t/>
            </a:r>
          </a:p>
        </p:txBody>
      </p:sp>
      <p:sp>
        <p:nvSpPr>
          <p:cNvPr id="337" name="Shape 337"/>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GDB - GNU Debugger</a:t>
            </a:r>
          </a:p>
        </p:txBody>
      </p:sp>
      <p:cxnSp>
        <p:nvCxnSpPr>
          <p:cNvPr id="338" name="Shape 338"/>
          <p:cNvCxnSpPr/>
          <p:nvPr/>
        </p:nvCxnSpPr>
        <p:spPr>
          <a:xfrm rot="10800000">
            <a:off y="3269500" x="4611349"/>
            <a:ext cy="112199" cx="408000"/>
          </a:xfrm>
          <a:prstGeom prst="straightConnector1">
            <a:avLst/>
          </a:prstGeom>
          <a:noFill/>
          <a:ln w="19050" cap="flat">
            <a:solidFill>
              <a:srgbClr val="000000"/>
            </a:solidFill>
            <a:prstDash val="solid"/>
            <a:round/>
            <a:headEnd w="lg" len="lg" type="none"/>
            <a:tailEnd w="lg" len="lg" type="triangle"/>
          </a:ln>
        </p:spPr>
      </p:cxnSp>
      <p:sp>
        <p:nvSpPr>
          <p:cNvPr id="339" name="Shape 339"/>
          <p:cNvSpPr txBox="1"/>
          <p:nvPr/>
        </p:nvSpPr>
        <p:spPr>
          <a:xfrm>
            <a:off y="3269500" x="5019350"/>
            <a:ext cy="614699" cx="1980599"/>
          </a:xfrm>
          <a:prstGeom prst="rect">
            <a:avLst/>
          </a:prstGeom>
        </p:spPr>
        <p:txBody>
          <a:bodyPr bIns="91425" rIns="91425" lIns="91425" tIns="91425" anchor="t" anchorCtr="0">
            <a:noAutofit/>
          </a:bodyPr>
          <a:lstStyle/>
          <a:p>
            <a:pPr rtl="0" lvl="0">
              <a:buNone/>
            </a:pPr>
            <a:r>
              <a:rPr lang="en"/>
              <a:t>Shows the function, file, and line number of the error</a:t>
            </a:r>
          </a:p>
        </p:txBody>
      </p:sp>
      <p:sp>
        <p:nvSpPr>
          <p:cNvPr id="340" name="Shape 340"/>
          <p:cNvSpPr txBox="1"/>
          <p:nvPr/>
        </p:nvSpPr>
        <p:spPr>
          <a:xfrm>
            <a:off y="3965800" x="3096600"/>
            <a:ext cy="614699" cx="1980599"/>
          </a:xfrm>
          <a:prstGeom prst="rect">
            <a:avLst/>
          </a:prstGeom>
        </p:spPr>
        <p:txBody>
          <a:bodyPr bIns="91425" rIns="91425" lIns="91425" tIns="91425" anchor="t" anchorCtr="0">
            <a:noAutofit/>
          </a:bodyPr>
          <a:lstStyle/>
          <a:p>
            <a:pPr rtl="0" lvl="0">
              <a:buNone/>
            </a:pPr>
            <a:r>
              <a:rPr lang="en"/>
              <a:t>Shows the code that produced the error</a:t>
            </a:r>
          </a:p>
        </p:txBody>
      </p:sp>
      <p:cxnSp>
        <p:nvCxnSpPr>
          <p:cNvPr id="341" name="Shape 341"/>
          <p:cNvCxnSpPr/>
          <p:nvPr/>
        </p:nvCxnSpPr>
        <p:spPr>
          <a:xfrm rot="10800000">
            <a:off y="3700799" x="3742224"/>
            <a:ext cy="313500" cx="88800"/>
          </a:xfrm>
          <a:prstGeom prst="straightConnector1">
            <a:avLst/>
          </a:prstGeom>
          <a:noFill/>
          <a:ln w="19050" cap="flat">
            <a:solidFill>
              <a:srgbClr val="000000"/>
            </a:solidFill>
            <a:prstDash val="solid"/>
            <a:round/>
            <a:headEnd w="lg" len="lg" type="none"/>
            <a:tailEnd w="lg" len="lg" type="triangle"/>
          </a:ln>
        </p:spPr>
      </p:cxnSp>
      <p:sp>
        <p:nvSpPr>
          <p:cNvPr id="342" name="Shape 342"/>
          <p:cNvSpPr txBox="1"/>
          <p:nvPr/>
        </p:nvSpPr>
        <p:spPr>
          <a:xfrm>
            <a:off y="130100" x="5829275"/>
            <a:ext cy="1235700" cx="3168900"/>
          </a:xfrm>
          <a:prstGeom prst="rect">
            <a:avLst/>
          </a:prstGeom>
          <a:ln w="19050" cap="flat">
            <a:solidFill>
              <a:srgbClr val="000000"/>
            </a:solidFill>
            <a:prstDash val="solid"/>
            <a:round/>
            <a:headEnd w="med" len="med" type="none"/>
            <a:tailEnd w="med" len="med" type="none"/>
          </a:ln>
        </p:spPr>
        <p:txBody>
          <a:bodyPr bIns="91425" rIns="91425" lIns="91425" tIns="91425" anchor="t" anchorCtr="0">
            <a:noAutofit/>
          </a:bodyPr>
          <a:lstStyle/>
          <a:p>
            <a:pPr rtl="0" lvl="0">
              <a:buNone/>
            </a:pP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main() {</a:t>
            </a:r>
          </a:p>
          <a:p>
            <a:pPr rtl="0" lvl="0">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long </a:t>
            </a:r>
            <a:r>
              <a:rPr b="1" lang="en">
                <a:latin typeface="Courier New"/>
                <a:ea typeface="Courier New"/>
                <a:cs typeface="Courier New"/>
                <a:sym typeface="Courier New"/>
              </a:rPr>
              <a:t>i = 0;</a:t>
            </a:r>
          </a:p>
          <a:p>
            <a:pPr rtl="0" lvl="0">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zero_value = *(</a:t>
            </a:r>
            <a:r>
              <a:rPr b="1" lang="en">
                <a:solidFill>
                  <a:srgbClr val="0000FF"/>
                </a:solidFill>
                <a:latin typeface="Courier New"/>
                <a:ea typeface="Courier New"/>
                <a:cs typeface="Courier New"/>
                <a:sym typeface="Courier New"/>
              </a:rPr>
              <a:t>int</a:t>
            </a:r>
            <a:r>
              <a:rPr b="1" lang="en">
                <a:latin typeface="Courier New"/>
                <a:ea typeface="Courier New"/>
                <a:cs typeface="Courier New"/>
                <a:sym typeface="Courier New"/>
              </a:rPr>
              <a:t>*)i;</a:t>
            </a:r>
          </a:p>
          <a:p>
            <a:pPr rtl="0" lvl="0">
              <a:buNone/>
            </a:pPr>
            <a:r>
              <a:rPr b="1" lang="en">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return </a:t>
            </a:r>
            <a:r>
              <a:rPr b="1" lang="en">
                <a:latin typeface="Courier New"/>
                <a:ea typeface="Courier New"/>
                <a:cs typeface="Courier New"/>
                <a:sym typeface="Courier New"/>
              </a:rPr>
              <a:t>zero_value;</a:t>
            </a:r>
          </a:p>
          <a:p>
            <a:pPr rtl="0" lvl="0">
              <a:buNone/>
            </a:pPr>
            <a:r>
              <a:rPr b="1" lang="en">
                <a:latin typeface="Courier New"/>
                <a:ea typeface="Courier New"/>
                <a:cs typeface="Courier New"/>
                <a:sym typeface="Courier New"/>
              </a:rPr>
              <a:t>}</a:t>
            </a:r>
          </a:p>
          <a:p>
            <a:r>
              <a:t/>
            </a:r>
          </a:p>
          <a:p>
            <a:r>
              <a:t/>
            </a: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6" name="Shape 346"/>
        <p:cNvGrpSpPr/>
        <p:nvPr/>
      </p:nvGrpSpPr>
      <p:grpSpPr>
        <a:xfrm>
          <a:off y="0" x="0"/>
          <a:ext cy="0" cx="0"/>
          <a:chOff y="0" x="0"/>
          <a:chExt cy="0" cx="0"/>
        </a:xfrm>
      </p:grpSpPr>
      <p:sp>
        <p:nvSpPr>
          <p:cNvPr id="347" name="Shape 347"/>
          <p:cNvSpPr txBox="1"/>
          <p:nvPr>
            <p:ph idx="1" type="body"/>
          </p:nvPr>
        </p:nvSpPr>
        <p:spPr>
          <a:xfrm>
            <a:off y="1182425" x="457200"/>
            <a:ext cy="3725699" cx="8229600"/>
          </a:xfrm>
          <a:prstGeom prst="rect">
            <a:avLst/>
          </a:prstGeom>
        </p:spPr>
        <p:txBody>
          <a:bodyPr bIns="91425" rIns="91425" lIns="91425" tIns="91425" anchor="t" anchorCtr="0">
            <a:noAutofit/>
          </a:bodyPr>
          <a:lstStyle/>
          <a:p>
            <a:pPr rtl="0" lvl="0">
              <a:buNone/>
            </a:pPr>
            <a:r>
              <a:rPr b="1" sz="1200" lang="en">
                <a:latin typeface="Courier New"/>
                <a:ea typeface="Courier New"/>
                <a:cs typeface="Courier New"/>
                <a:sym typeface="Courier New"/>
              </a:rPr>
              <a:t>Reading symbols from /home/collin/c_test/a.out...done.</a:t>
            </a:r>
          </a:p>
          <a:p>
            <a:pPr rtl="0" lvl="0">
              <a:buNone/>
            </a:pPr>
            <a:r>
              <a:rPr b="1" sz="1200" lang="en">
                <a:latin typeface="Courier New"/>
                <a:ea typeface="Courier New"/>
                <a:cs typeface="Courier New"/>
                <a:sym typeface="Courier New"/>
              </a:rPr>
              <a:t>(gdb) </a:t>
            </a:r>
            <a:r>
              <a:rPr b="1" sz="1200" lang="en">
                <a:solidFill>
                  <a:srgbClr val="0000FF"/>
                </a:solidFill>
                <a:latin typeface="Courier New"/>
                <a:ea typeface="Courier New"/>
                <a:cs typeface="Courier New"/>
                <a:sym typeface="Courier New"/>
              </a:rPr>
              <a:t>break 3</a:t>
            </a:r>
          </a:p>
          <a:p>
            <a:pPr rtl="0" lvl="0">
              <a:buClr>
                <a:schemeClr val="dk1"/>
              </a:buClr>
              <a:buSzPct val="91666"/>
              <a:buFont typeface="Arial"/>
              <a:buNone/>
            </a:pPr>
            <a:r>
              <a:rPr b="1" sz="1200" lang="en">
                <a:latin typeface="Courier New"/>
                <a:ea typeface="Courier New"/>
                <a:cs typeface="Courier New"/>
                <a:sym typeface="Courier New"/>
              </a:rPr>
              <a:t>Breakpoint 1 at 0x4004c0: file error.c, line 3.</a:t>
            </a:r>
          </a:p>
          <a:p>
            <a:pPr rtl="0" lvl="0">
              <a:buNone/>
            </a:pPr>
            <a:r>
              <a:rPr b="1" sz="1200" lang="en">
                <a:latin typeface="Courier New"/>
                <a:ea typeface="Courier New"/>
                <a:cs typeface="Courier New"/>
                <a:sym typeface="Courier New"/>
              </a:rPr>
              <a:t>(gdb) </a:t>
            </a:r>
          </a:p>
          <a:p>
            <a:r>
              <a:t/>
            </a:r>
          </a:p>
          <a:p>
            <a:r>
              <a:t/>
            </a:r>
          </a:p>
        </p:txBody>
      </p:sp>
      <p:sp>
        <p:nvSpPr>
          <p:cNvPr id="348" name="Shape 348"/>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GDB - GNU Debugger</a:t>
            </a:r>
          </a:p>
        </p:txBody>
      </p:sp>
      <p:sp>
        <p:nvSpPr>
          <p:cNvPr id="349" name="Shape 349"/>
          <p:cNvSpPr txBox="1"/>
          <p:nvPr/>
        </p:nvSpPr>
        <p:spPr>
          <a:xfrm>
            <a:off y="130100" x="5829275"/>
            <a:ext cy="1235700" cx="3168900"/>
          </a:xfrm>
          <a:prstGeom prst="rect">
            <a:avLst/>
          </a:prstGeom>
          <a:ln w="19050" cap="flat">
            <a:solidFill>
              <a:srgbClr val="000000"/>
            </a:solidFill>
            <a:prstDash val="solid"/>
            <a:round/>
            <a:headEnd w="med" len="med" type="none"/>
            <a:tailEnd w="med" len="med" type="none"/>
          </a:ln>
        </p:spPr>
        <p:txBody>
          <a:bodyPr bIns="91425" rIns="91425" lIns="91425" tIns="91425" anchor="t" anchorCtr="0">
            <a:noAutofit/>
          </a:bodyPr>
          <a:lstStyle/>
          <a:p>
            <a:pPr rtl="0" lvl="0">
              <a:buNone/>
            </a:pP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main() {</a:t>
            </a:r>
          </a:p>
          <a:p>
            <a:pPr rtl="0" lvl="0">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long </a:t>
            </a:r>
            <a:r>
              <a:rPr b="1" lang="en">
                <a:latin typeface="Courier New"/>
                <a:ea typeface="Courier New"/>
                <a:cs typeface="Courier New"/>
                <a:sym typeface="Courier New"/>
              </a:rPr>
              <a:t>i = 0;</a:t>
            </a:r>
          </a:p>
          <a:p>
            <a:pPr rtl="0" lvl="0">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zero_value = *(</a:t>
            </a:r>
            <a:r>
              <a:rPr b="1" lang="en">
                <a:solidFill>
                  <a:srgbClr val="0000FF"/>
                </a:solidFill>
                <a:latin typeface="Courier New"/>
                <a:ea typeface="Courier New"/>
                <a:cs typeface="Courier New"/>
                <a:sym typeface="Courier New"/>
              </a:rPr>
              <a:t>int</a:t>
            </a:r>
            <a:r>
              <a:rPr b="1" lang="en">
                <a:latin typeface="Courier New"/>
                <a:ea typeface="Courier New"/>
                <a:cs typeface="Courier New"/>
                <a:sym typeface="Courier New"/>
              </a:rPr>
              <a:t>*)i;</a:t>
            </a:r>
          </a:p>
          <a:p>
            <a:pPr rtl="0" lvl="0">
              <a:buNone/>
            </a:pPr>
            <a:r>
              <a:rPr b="1" lang="en">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return </a:t>
            </a:r>
            <a:r>
              <a:rPr b="1" lang="en">
                <a:latin typeface="Courier New"/>
                <a:ea typeface="Courier New"/>
                <a:cs typeface="Courier New"/>
                <a:sym typeface="Courier New"/>
              </a:rPr>
              <a:t>zero_value;</a:t>
            </a:r>
          </a:p>
          <a:p>
            <a:pPr rtl="0" lvl="0">
              <a:buNone/>
            </a:pPr>
            <a:r>
              <a:rPr b="1" lang="en">
                <a:latin typeface="Courier New"/>
                <a:ea typeface="Courier New"/>
                <a:cs typeface="Courier New"/>
                <a:sym typeface="Courier New"/>
              </a:rPr>
              <a:t>}</a:t>
            </a:r>
          </a:p>
          <a:p>
            <a:r>
              <a:t/>
            </a:r>
          </a:p>
          <a:p>
            <a:r>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 name="Shape 44"/>
        <p:cNvGrpSpPr/>
        <p:nvPr/>
      </p:nvGrpSpPr>
      <p:grpSpPr>
        <a:xfrm>
          <a:off y="0" x="0"/>
          <a:ext cy="0" cx="0"/>
          <a:chOff y="0" x="0"/>
          <a:chExt cy="0" cx="0"/>
        </a:xfrm>
      </p:grpSpPr>
      <p:sp>
        <p:nvSpPr>
          <p:cNvPr id="45" name="Shape 45"/>
          <p:cNvSpPr txBox="1"/>
          <p:nvPr>
            <p:ph type="title"/>
          </p:nvPr>
        </p:nvSpPr>
        <p:spPr>
          <a:xfrm>
            <a:off y="3" x="513525"/>
            <a:ext cy="857400" cx="8229600"/>
          </a:xfrm>
          <a:prstGeom prst="rect">
            <a:avLst/>
          </a:prstGeom>
        </p:spPr>
        <p:txBody>
          <a:bodyPr bIns="91425" rIns="91425" lIns="91425" tIns="91425" anchor="b" anchorCtr="0">
            <a:noAutofit/>
          </a:bodyPr>
          <a:lstStyle/>
          <a:p>
            <a:pPr rtl="0" lvl="0">
              <a:buNone/>
            </a:pPr>
            <a:r>
              <a:rPr lang="en"/>
              <a:t>Operator Precedence in C</a:t>
            </a:r>
          </a:p>
        </p:txBody>
      </p:sp>
      <p:pic>
        <p:nvPicPr>
          <p:cNvPr id="46" name="Shape 46"/>
          <p:cNvPicPr preferRelativeResize="0"/>
          <p:nvPr/>
        </p:nvPicPr>
        <p:blipFill>
          <a:blip r:embed="rId3"/>
          <a:stretch>
            <a:fillRect/>
          </a:stretch>
        </p:blipFill>
        <p:spPr>
          <a:xfrm>
            <a:off y="758899" x="343975"/>
            <a:ext cy="3921125" cx="4427724"/>
          </a:xfrm>
          <a:prstGeom prst="rect">
            <a:avLst/>
          </a:prstGeom>
        </p:spPr>
      </p:pic>
      <p:sp>
        <p:nvSpPr>
          <p:cNvPr id="47" name="Shape 47"/>
          <p:cNvSpPr txBox="1"/>
          <p:nvPr/>
        </p:nvSpPr>
        <p:spPr>
          <a:xfrm>
            <a:off y="1199950" x="5278700"/>
            <a:ext cy="457200" cx="3657600"/>
          </a:xfrm>
          <a:prstGeom prst="rect">
            <a:avLst/>
          </a:prstGeom>
        </p:spPr>
        <p:txBody>
          <a:bodyPr bIns="91425" rIns="91425" lIns="91425" tIns="91425" anchor="t" anchorCtr="0">
            <a:noAutofit/>
          </a:bodyPr>
          <a:lstStyle/>
          <a:p/>
        </p:txBody>
      </p:sp>
      <p:sp>
        <p:nvSpPr>
          <p:cNvPr id="48" name="Shape 48"/>
          <p:cNvSpPr txBox="1"/>
          <p:nvPr/>
        </p:nvSpPr>
        <p:spPr>
          <a:xfrm>
            <a:off y="857400" x="5368850"/>
            <a:ext cy="4235400" cx="3904199"/>
          </a:xfrm>
          <a:prstGeom prst="rect">
            <a:avLst/>
          </a:prstGeom>
        </p:spPr>
        <p:txBody>
          <a:bodyPr bIns="91425" rIns="91425" lIns="91425" tIns="91425" anchor="t" anchorCtr="0">
            <a:noAutofit/>
          </a:bodyPr>
          <a:lstStyle/>
          <a:p>
            <a:pPr rtl="0" lvl="0">
              <a:buNone/>
            </a:pPr>
            <a:r>
              <a:rPr lang="en"/>
              <a:t>Note that operator overloading is not supported in C, beyond what is natively implemented. </a:t>
            </a:r>
          </a:p>
          <a:p>
            <a:r>
              <a:t/>
            </a:r>
          </a:p>
          <a:p>
            <a:pPr rtl="0" lvl="0">
              <a:buNone/>
            </a:pPr>
            <a:r>
              <a:rPr lang="en"/>
              <a:t>Suppose we have two unsigned ints, </a:t>
            </a:r>
            <a:r>
              <a:rPr lang="en">
                <a:latin typeface="Courier New"/>
                <a:ea typeface="Courier New"/>
                <a:cs typeface="Courier New"/>
                <a:sym typeface="Courier New"/>
              </a:rPr>
              <a:t>lo </a:t>
            </a:r>
            <a:r>
              <a:rPr lang="en"/>
              <a:t>and </a:t>
            </a:r>
            <a:r>
              <a:rPr lang="en">
                <a:latin typeface="Courier New"/>
                <a:ea typeface="Courier New"/>
                <a:cs typeface="Courier New"/>
                <a:sym typeface="Courier New"/>
              </a:rPr>
              <a:t>hi</a:t>
            </a:r>
            <a:r>
              <a:rPr lang="en"/>
              <a:t>, between 0 and 255 and we want to set a third unsigned integer to a 16 bit value whose lower order bits are </a:t>
            </a:r>
            <a:r>
              <a:rPr lang="en">
                <a:latin typeface="Courier New"/>
                <a:ea typeface="Courier New"/>
                <a:cs typeface="Courier New"/>
                <a:sym typeface="Courier New"/>
              </a:rPr>
              <a:t>lo </a:t>
            </a:r>
            <a:r>
              <a:rPr lang="en"/>
              <a:t>and whose higher order bits are those of </a:t>
            </a:r>
            <a:r>
              <a:rPr lang="en">
                <a:latin typeface="Courier New"/>
                <a:ea typeface="Courier New"/>
                <a:cs typeface="Courier New"/>
                <a:sym typeface="Courier New"/>
              </a:rPr>
              <a:t>hi.</a:t>
            </a:r>
          </a:p>
          <a:p>
            <a:r>
              <a:t/>
            </a:r>
          </a:p>
          <a:p>
            <a:pPr rtl="0" lvl="0">
              <a:buNone/>
            </a:pPr>
            <a:r>
              <a:rPr lang="en"/>
              <a:t>We choose to do:</a:t>
            </a:r>
          </a:p>
          <a:p>
            <a:r>
              <a:t/>
            </a:r>
          </a:p>
          <a:p>
            <a:pPr rtl="0" lvl="0">
              <a:buNone/>
            </a:pPr>
            <a:r>
              <a:rPr b="1" lang="en">
                <a:solidFill>
                  <a:srgbClr val="0000FF"/>
                </a:solidFill>
                <a:latin typeface="Courier New"/>
                <a:ea typeface="Courier New"/>
                <a:cs typeface="Courier New"/>
                <a:sym typeface="Courier New"/>
              </a:rPr>
              <a:t>unsigned</a:t>
            </a: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int16_t</a:t>
            </a:r>
            <a:r>
              <a:rPr b="1" lang="en">
                <a:latin typeface="Courier New"/>
                <a:ea typeface="Courier New"/>
                <a:cs typeface="Courier New"/>
                <a:sym typeface="Courier New"/>
              </a:rPr>
              <a:t> i = hi &lt;&lt; 8 + lo;</a:t>
            </a:r>
          </a:p>
          <a:p>
            <a:r>
              <a:t/>
            </a:r>
          </a:p>
          <a:p>
            <a:pPr rtl="0" lvl="0">
              <a:buNone/>
            </a:pPr>
            <a:r>
              <a:rPr lang="en"/>
              <a:t>What is wrong with this?</a:t>
            </a:r>
          </a:p>
        </p:txBody>
      </p:sp>
      <p:sp>
        <p:nvSpPr>
          <p:cNvPr id="49" name="Shape 49"/>
          <p:cNvSpPr txBox="1"/>
          <p:nvPr/>
        </p:nvSpPr>
        <p:spPr>
          <a:xfrm>
            <a:off y="4715350" x="287325"/>
            <a:ext cy="461999" cx="8320800"/>
          </a:xfrm>
          <a:prstGeom prst="rect">
            <a:avLst/>
          </a:prstGeom>
        </p:spPr>
        <p:txBody>
          <a:bodyPr bIns="91425" rIns="91425" lIns="91425" tIns="91425" anchor="t" anchorCtr="0">
            <a:noAutofit/>
          </a:bodyPr>
          <a:lstStyle/>
          <a:p>
            <a:pPr rtl="0" lvl="0">
              <a:buNone/>
            </a:pPr>
            <a:r>
              <a:rPr lang="en"/>
              <a:t>Table taken from </a:t>
            </a:r>
            <a:r>
              <a:rPr u="sng" lang="en">
                <a:solidFill>
                  <a:schemeClr val="hlink"/>
                </a:solidFill>
                <a:hlinkClick r:id="rId4"/>
              </a:rPr>
              <a:t>http://www.swansontec.com/sopc.html</a:t>
            </a:r>
            <a:r>
              <a:rPr lang="en"/>
              <a:t> .</a:t>
            </a:r>
          </a:p>
        </p:txBody>
      </p:sp>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3" name="Shape 353"/>
        <p:cNvGrpSpPr/>
        <p:nvPr/>
      </p:nvGrpSpPr>
      <p:grpSpPr>
        <a:xfrm>
          <a:off y="0" x="0"/>
          <a:ext cy="0" cx="0"/>
          <a:chOff y="0" x="0"/>
          <a:chExt cy="0" cx="0"/>
        </a:xfrm>
      </p:grpSpPr>
      <p:sp>
        <p:nvSpPr>
          <p:cNvPr id="354" name="Shape 354"/>
          <p:cNvSpPr txBox="1"/>
          <p:nvPr>
            <p:ph idx="1" type="body"/>
          </p:nvPr>
        </p:nvSpPr>
        <p:spPr>
          <a:xfrm>
            <a:off y="1182425" x="457200"/>
            <a:ext cy="3725699" cx="8229600"/>
          </a:xfrm>
          <a:prstGeom prst="rect">
            <a:avLst/>
          </a:prstGeom>
        </p:spPr>
        <p:txBody>
          <a:bodyPr bIns="91425" rIns="91425" lIns="91425" tIns="91425" anchor="t" anchorCtr="0">
            <a:noAutofit/>
          </a:bodyPr>
          <a:lstStyle/>
          <a:p>
            <a:pPr rtl="0" lvl="0">
              <a:buNone/>
            </a:pPr>
            <a:r>
              <a:rPr b="1" sz="1200" lang="en">
                <a:latin typeface="Courier New"/>
                <a:ea typeface="Courier New"/>
                <a:cs typeface="Courier New"/>
                <a:sym typeface="Courier New"/>
              </a:rPr>
              <a:t>Reading symbols from /home/collin/c_test/a.out...done.</a:t>
            </a:r>
          </a:p>
          <a:p>
            <a:pPr rtl="0" lvl="0">
              <a:buNone/>
            </a:pPr>
            <a:r>
              <a:rPr b="1" sz="1200" lang="en">
                <a:latin typeface="Courier New"/>
                <a:ea typeface="Courier New"/>
                <a:cs typeface="Courier New"/>
                <a:sym typeface="Courier New"/>
              </a:rPr>
              <a:t>(gdb) </a:t>
            </a:r>
            <a:r>
              <a:rPr b="1" sz="1200" lang="en">
                <a:solidFill>
                  <a:srgbClr val="0000FF"/>
                </a:solidFill>
                <a:latin typeface="Courier New"/>
                <a:ea typeface="Courier New"/>
                <a:cs typeface="Courier New"/>
                <a:sym typeface="Courier New"/>
              </a:rPr>
              <a:t>break 3</a:t>
            </a:r>
          </a:p>
          <a:p>
            <a:pPr rtl="0" lvl="0">
              <a:buNone/>
            </a:pPr>
            <a:r>
              <a:rPr b="1" sz="1200" lang="en">
                <a:latin typeface="Courier New"/>
                <a:ea typeface="Courier New"/>
                <a:cs typeface="Courier New"/>
                <a:sym typeface="Courier New"/>
              </a:rPr>
              <a:t>Breakpoint 1 at 0x4004c0: file error.c, line 3.</a:t>
            </a:r>
          </a:p>
          <a:p>
            <a:pPr rtl="0" lvl="0">
              <a:buNone/>
            </a:pPr>
            <a:r>
              <a:rPr b="1" sz="1200" lang="en">
                <a:latin typeface="Courier New"/>
                <a:ea typeface="Courier New"/>
                <a:cs typeface="Courier New"/>
                <a:sym typeface="Courier New"/>
              </a:rPr>
              <a:t>(gdb) </a:t>
            </a:r>
            <a:r>
              <a:rPr b="1" sz="1200" lang="en">
                <a:solidFill>
                  <a:srgbClr val="0000FF"/>
                </a:solidFill>
                <a:latin typeface="Courier New"/>
                <a:ea typeface="Courier New"/>
                <a:cs typeface="Courier New"/>
                <a:sym typeface="Courier New"/>
              </a:rPr>
              <a:t>run</a:t>
            </a:r>
          </a:p>
          <a:p>
            <a:pPr rtl="0" lvl="0">
              <a:buNone/>
            </a:pPr>
            <a:r>
              <a:rPr b="1" sz="1200" lang="en">
                <a:latin typeface="Courier New"/>
                <a:ea typeface="Courier New"/>
                <a:cs typeface="Courier New"/>
                <a:sym typeface="Courier New"/>
              </a:rPr>
              <a:t>Starting program: /home/collin/c_test/a.out</a:t>
            </a:r>
          </a:p>
          <a:p>
            <a:r>
              <a:t/>
            </a:r>
          </a:p>
          <a:p>
            <a:pPr rtl="0" lvl="0">
              <a:buNone/>
            </a:pPr>
            <a:r>
              <a:rPr b="1" sz="1200" lang="en">
                <a:latin typeface="Courier New"/>
                <a:ea typeface="Courier New"/>
                <a:cs typeface="Courier New"/>
                <a:sym typeface="Courier New"/>
              </a:rPr>
              <a:t>Breakpoint 1, </a:t>
            </a:r>
            <a:r>
              <a:rPr b="1" sz="1200" lang="en">
                <a:solidFill>
                  <a:srgbClr val="FF0000"/>
                </a:solidFill>
                <a:latin typeface="Courier New"/>
                <a:ea typeface="Courier New"/>
                <a:cs typeface="Courier New"/>
                <a:sym typeface="Courier New"/>
              </a:rPr>
              <a:t>main </a:t>
            </a:r>
            <a:r>
              <a:rPr b="1" sz="1200" lang="en">
                <a:latin typeface="Courier New"/>
                <a:ea typeface="Courier New"/>
                <a:cs typeface="Courier New"/>
                <a:sym typeface="Courier New"/>
              </a:rPr>
              <a:t>() at </a:t>
            </a:r>
            <a:r>
              <a:rPr b="1" sz="1200" lang="en">
                <a:solidFill>
                  <a:srgbClr val="FF0000"/>
                </a:solidFill>
                <a:latin typeface="Courier New"/>
                <a:ea typeface="Courier New"/>
                <a:cs typeface="Courier New"/>
                <a:sym typeface="Courier New"/>
              </a:rPr>
              <a:t>error.c:3</a:t>
            </a:r>
          </a:p>
          <a:p>
            <a:pPr rtl="0" lvl="0">
              <a:buNone/>
            </a:pPr>
            <a:r>
              <a:rPr b="1" sz="1200" lang="en">
                <a:latin typeface="Courier New"/>
                <a:ea typeface="Courier New"/>
                <a:cs typeface="Courier New"/>
                <a:sym typeface="Courier New"/>
              </a:rPr>
              <a:t>3         </a:t>
            </a:r>
            <a:r>
              <a:rPr b="1" sz="1200" lang="en">
                <a:solidFill>
                  <a:srgbClr val="38761D"/>
                </a:solidFill>
                <a:latin typeface="Courier New"/>
                <a:ea typeface="Courier New"/>
                <a:cs typeface="Courier New"/>
                <a:sym typeface="Courier New"/>
              </a:rPr>
              <a:t>int zero_value = *(int*)i;</a:t>
            </a:r>
          </a:p>
          <a:p>
            <a:pPr rtl="0" lvl="0">
              <a:buNone/>
            </a:pPr>
            <a:r>
              <a:rPr b="1" sz="1200" lang="en">
                <a:latin typeface="Courier New"/>
                <a:ea typeface="Courier New"/>
                <a:cs typeface="Courier New"/>
                <a:sym typeface="Courier New"/>
              </a:rPr>
              <a:t>(gdb) </a:t>
            </a:r>
          </a:p>
          <a:p>
            <a:r>
              <a:t/>
            </a:r>
          </a:p>
          <a:p>
            <a:r>
              <a:t/>
            </a:r>
          </a:p>
        </p:txBody>
      </p:sp>
      <p:sp>
        <p:nvSpPr>
          <p:cNvPr id="355" name="Shape 355"/>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GDB - GNU Debugger</a:t>
            </a:r>
          </a:p>
        </p:txBody>
      </p:sp>
      <p:sp>
        <p:nvSpPr>
          <p:cNvPr id="356" name="Shape 356"/>
          <p:cNvSpPr txBox="1"/>
          <p:nvPr/>
        </p:nvSpPr>
        <p:spPr>
          <a:xfrm>
            <a:off y="130100" x="5829275"/>
            <a:ext cy="1235700" cx="3168900"/>
          </a:xfrm>
          <a:prstGeom prst="rect">
            <a:avLst/>
          </a:prstGeom>
          <a:ln w="19050" cap="flat">
            <a:solidFill>
              <a:srgbClr val="000000"/>
            </a:solidFill>
            <a:prstDash val="solid"/>
            <a:round/>
            <a:headEnd w="med" len="med" type="none"/>
            <a:tailEnd w="med" len="med" type="none"/>
          </a:ln>
        </p:spPr>
        <p:txBody>
          <a:bodyPr bIns="91425" rIns="91425" lIns="91425" tIns="91425" anchor="t" anchorCtr="0">
            <a:noAutofit/>
          </a:bodyPr>
          <a:lstStyle/>
          <a:p>
            <a:pPr rtl="0" lvl="0">
              <a:buNone/>
            </a:pP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main() {</a:t>
            </a:r>
          </a:p>
          <a:p>
            <a:pPr rtl="0" lvl="0">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long </a:t>
            </a:r>
            <a:r>
              <a:rPr b="1" lang="en">
                <a:latin typeface="Courier New"/>
                <a:ea typeface="Courier New"/>
                <a:cs typeface="Courier New"/>
                <a:sym typeface="Courier New"/>
              </a:rPr>
              <a:t>i = 0;</a:t>
            </a:r>
          </a:p>
          <a:p>
            <a:pPr rtl="0" lvl="0">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zero_value = *(</a:t>
            </a:r>
            <a:r>
              <a:rPr b="1" lang="en">
                <a:solidFill>
                  <a:srgbClr val="0000FF"/>
                </a:solidFill>
                <a:latin typeface="Courier New"/>
                <a:ea typeface="Courier New"/>
                <a:cs typeface="Courier New"/>
                <a:sym typeface="Courier New"/>
              </a:rPr>
              <a:t>int</a:t>
            </a:r>
            <a:r>
              <a:rPr b="1" lang="en">
                <a:latin typeface="Courier New"/>
                <a:ea typeface="Courier New"/>
                <a:cs typeface="Courier New"/>
                <a:sym typeface="Courier New"/>
              </a:rPr>
              <a:t>*)i;</a:t>
            </a:r>
          </a:p>
          <a:p>
            <a:pPr rtl="0" lvl="0">
              <a:buNone/>
            </a:pPr>
            <a:r>
              <a:rPr b="1" lang="en">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return </a:t>
            </a:r>
            <a:r>
              <a:rPr b="1" lang="en">
                <a:latin typeface="Courier New"/>
                <a:ea typeface="Courier New"/>
                <a:cs typeface="Courier New"/>
                <a:sym typeface="Courier New"/>
              </a:rPr>
              <a:t>zero_value;</a:t>
            </a:r>
          </a:p>
          <a:p>
            <a:pPr rtl="0" lvl="0">
              <a:buNone/>
            </a:pPr>
            <a:r>
              <a:rPr b="1" lang="en">
                <a:latin typeface="Courier New"/>
                <a:ea typeface="Courier New"/>
                <a:cs typeface="Courier New"/>
                <a:sym typeface="Courier New"/>
              </a:rPr>
              <a:t>}</a:t>
            </a:r>
          </a:p>
          <a:p>
            <a:r>
              <a:t/>
            </a:r>
          </a:p>
          <a:p>
            <a:r>
              <a:t/>
            </a: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0" name="Shape 360"/>
        <p:cNvGrpSpPr/>
        <p:nvPr/>
      </p:nvGrpSpPr>
      <p:grpSpPr>
        <a:xfrm>
          <a:off y="0" x="0"/>
          <a:ext cy="0" cx="0"/>
          <a:chOff y="0" x="0"/>
          <a:chExt cy="0" cx="0"/>
        </a:xfrm>
      </p:grpSpPr>
      <p:sp>
        <p:nvSpPr>
          <p:cNvPr id="361" name="Shape 361"/>
          <p:cNvSpPr txBox="1"/>
          <p:nvPr>
            <p:ph idx="1" type="body"/>
          </p:nvPr>
        </p:nvSpPr>
        <p:spPr>
          <a:xfrm>
            <a:off y="1182425" x="457200"/>
            <a:ext cy="3725699" cx="8229600"/>
          </a:xfrm>
          <a:prstGeom prst="rect">
            <a:avLst/>
          </a:prstGeom>
        </p:spPr>
        <p:txBody>
          <a:bodyPr bIns="91425" rIns="91425" lIns="91425" tIns="91425" anchor="t" anchorCtr="0">
            <a:noAutofit/>
          </a:bodyPr>
          <a:lstStyle/>
          <a:p>
            <a:pPr rtl="0" lvl="0">
              <a:buNone/>
            </a:pPr>
            <a:r>
              <a:rPr b="1" sz="1200" lang="en">
                <a:latin typeface="Courier New"/>
                <a:ea typeface="Courier New"/>
                <a:cs typeface="Courier New"/>
                <a:sym typeface="Courier New"/>
              </a:rPr>
              <a:t>Reading symbols from /home/collin/c_test/a.out...done.</a:t>
            </a:r>
          </a:p>
          <a:p>
            <a:pPr rtl="0" lvl="0">
              <a:buNone/>
            </a:pPr>
            <a:r>
              <a:rPr b="1" sz="1200" lang="en">
                <a:latin typeface="Courier New"/>
                <a:ea typeface="Courier New"/>
                <a:cs typeface="Courier New"/>
                <a:sym typeface="Courier New"/>
              </a:rPr>
              <a:t>(gdb) </a:t>
            </a:r>
            <a:r>
              <a:rPr b="1" sz="1200" lang="en">
                <a:solidFill>
                  <a:srgbClr val="0000FF"/>
                </a:solidFill>
                <a:latin typeface="Courier New"/>
                <a:ea typeface="Courier New"/>
                <a:cs typeface="Courier New"/>
                <a:sym typeface="Courier New"/>
              </a:rPr>
              <a:t>break 3</a:t>
            </a:r>
          </a:p>
          <a:p>
            <a:pPr rtl="0" lvl="0">
              <a:buNone/>
            </a:pPr>
            <a:r>
              <a:rPr b="1" sz="1200" lang="en">
                <a:latin typeface="Courier New"/>
                <a:ea typeface="Courier New"/>
                <a:cs typeface="Courier New"/>
                <a:sym typeface="Courier New"/>
              </a:rPr>
              <a:t>Breakpoint 1 at 0x4004c0: file error.c, line 3.</a:t>
            </a:r>
          </a:p>
          <a:p>
            <a:pPr rtl="0" lvl="0">
              <a:buNone/>
            </a:pPr>
            <a:r>
              <a:rPr b="1" sz="1200" lang="en">
                <a:latin typeface="Courier New"/>
                <a:ea typeface="Courier New"/>
                <a:cs typeface="Courier New"/>
                <a:sym typeface="Courier New"/>
              </a:rPr>
              <a:t>(gdb) </a:t>
            </a:r>
            <a:r>
              <a:rPr b="1" sz="1200" lang="en">
                <a:solidFill>
                  <a:srgbClr val="0000FF"/>
                </a:solidFill>
                <a:latin typeface="Courier New"/>
                <a:ea typeface="Courier New"/>
                <a:cs typeface="Courier New"/>
                <a:sym typeface="Courier New"/>
              </a:rPr>
              <a:t>run</a:t>
            </a:r>
          </a:p>
          <a:p>
            <a:pPr rtl="0" lvl="0">
              <a:buNone/>
            </a:pPr>
            <a:r>
              <a:rPr b="1" sz="1200" lang="en">
                <a:latin typeface="Courier New"/>
                <a:ea typeface="Courier New"/>
                <a:cs typeface="Courier New"/>
                <a:sym typeface="Courier New"/>
              </a:rPr>
              <a:t>Starting program: /home/collin/c_test/a.out</a:t>
            </a:r>
          </a:p>
          <a:p>
            <a:r>
              <a:t/>
            </a:r>
          </a:p>
          <a:p>
            <a:pPr rtl="0" lvl="0">
              <a:buNone/>
            </a:pPr>
            <a:r>
              <a:rPr b="1" sz="1200" lang="en">
                <a:latin typeface="Courier New"/>
                <a:ea typeface="Courier New"/>
                <a:cs typeface="Courier New"/>
                <a:sym typeface="Courier New"/>
              </a:rPr>
              <a:t>Breakpoint 1, </a:t>
            </a:r>
            <a:r>
              <a:rPr b="1" sz="1200" lang="en">
                <a:solidFill>
                  <a:srgbClr val="FF0000"/>
                </a:solidFill>
                <a:latin typeface="Courier New"/>
                <a:ea typeface="Courier New"/>
                <a:cs typeface="Courier New"/>
                <a:sym typeface="Courier New"/>
              </a:rPr>
              <a:t>main </a:t>
            </a:r>
            <a:r>
              <a:rPr b="1" sz="1200" lang="en">
                <a:latin typeface="Courier New"/>
                <a:ea typeface="Courier New"/>
                <a:cs typeface="Courier New"/>
                <a:sym typeface="Courier New"/>
              </a:rPr>
              <a:t>() at </a:t>
            </a:r>
            <a:r>
              <a:rPr b="1" sz="1200" lang="en">
                <a:solidFill>
                  <a:srgbClr val="FF0000"/>
                </a:solidFill>
                <a:latin typeface="Courier New"/>
                <a:ea typeface="Courier New"/>
                <a:cs typeface="Courier New"/>
                <a:sym typeface="Courier New"/>
              </a:rPr>
              <a:t>error.c:3</a:t>
            </a:r>
          </a:p>
          <a:p>
            <a:pPr rtl="0" lvl="0">
              <a:buNone/>
            </a:pPr>
            <a:r>
              <a:rPr b="1" sz="1200" lang="en">
                <a:latin typeface="Courier New"/>
                <a:ea typeface="Courier New"/>
                <a:cs typeface="Courier New"/>
                <a:sym typeface="Courier New"/>
              </a:rPr>
              <a:t>3         </a:t>
            </a:r>
            <a:r>
              <a:rPr b="1" sz="1200" lang="en">
                <a:solidFill>
                  <a:srgbClr val="38761D"/>
                </a:solidFill>
                <a:latin typeface="Courier New"/>
                <a:ea typeface="Courier New"/>
                <a:cs typeface="Courier New"/>
                <a:sym typeface="Courier New"/>
              </a:rPr>
              <a:t>int zero_value = *(int*)i;</a:t>
            </a:r>
          </a:p>
          <a:p>
            <a:pPr rtl="0" lvl="0">
              <a:buNone/>
            </a:pPr>
            <a:r>
              <a:rPr b="1" sz="1200" lang="en">
                <a:latin typeface="Courier New"/>
                <a:ea typeface="Courier New"/>
                <a:cs typeface="Courier New"/>
                <a:sym typeface="Courier New"/>
              </a:rPr>
              <a:t>(gdb) </a:t>
            </a:r>
            <a:r>
              <a:rPr b="1" sz="1200" lang="en">
                <a:solidFill>
                  <a:srgbClr val="0000FF"/>
                </a:solidFill>
                <a:latin typeface="Courier New"/>
                <a:ea typeface="Courier New"/>
                <a:cs typeface="Courier New"/>
                <a:sym typeface="Courier New"/>
              </a:rPr>
              <a:t>call i = &amp;i</a:t>
            </a:r>
          </a:p>
          <a:p>
            <a:pPr rtl="0" lvl="0">
              <a:buNone/>
            </a:pPr>
            <a:r>
              <a:rPr b="1" sz="1200" lang="en">
                <a:latin typeface="Courier New"/>
                <a:ea typeface="Courier New"/>
                <a:cs typeface="Courier New"/>
                <a:sym typeface="Courier New"/>
              </a:rPr>
              <a:t>$1 = 140737488348512</a:t>
            </a:r>
          </a:p>
          <a:p>
            <a:pPr rtl="0" lvl="0">
              <a:buNone/>
            </a:pPr>
            <a:r>
              <a:rPr b="1" sz="1200" lang="en">
                <a:latin typeface="Courier New"/>
                <a:ea typeface="Courier New"/>
                <a:cs typeface="Courier New"/>
                <a:sym typeface="Courier New"/>
              </a:rPr>
              <a:t>(gdb) </a:t>
            </a:r>
          </a:p>
          <a:p>
            <a:r>
              <a:t/>
            </a:r>
          </a:p>
          <a:p>
            <a:r>
              <a:t/>
            </a:r>
          </a:p>
          <a:p>
            <a:r>
              <a:t/>
            </a:r>
          </a:p>
          <a:p>
            <a:r>
              <a:t/>
            </a:r>
          </a:p>
        </p:txBody>
      </p:sp>
      <p:sp>
        <p:nvSpPr>
          <p:cNvPr id="362" name="Shape 362"/>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GDB - GNU Debugger</a:t>
            </a:r>
          </a:p>
        </p:txBody>
      </p:sp>
      <p:sp>
        <p:nvSpPr>
          <p:cNvPr id="363" name="Shape 363"/>
          <p:cNvSpPr txBox="1"/>
          <p:nvPr/>
        </p:nvSpPr>
        <p:spPr>
          <a:xfrm>
            <a:off y="130100" x="5829275"/>
            <a:ext cy="1235700" cx="3168900"/>
          </a:xfrm>
          <a:prstGeom prst="rect">
            <a:avLst/>
          </a:prstGeom>
          <a:ln w="19050" cap="flat">
            <a:solidFill>
              <a:srgbClr val="000000"/>
            </a:solidFill>
            <a:prstDash val="solid"/>
            <a:round/>
            <a:headEnd w="med" len="med" type="none"/>
            <a:tailEnd w="med" len="med" type="none"/>
          </a:ln>
        </p:spPr>
        <p:txBody>
          <a:bodyPr bIns="91425" rIns="91425" lIns="91425" tIns="91425" anchor="t" anchorCtr="0">
            <a:noAutofit/>
          </a:bodyPr>
          <a:lstStyle/>
          <a:p>
            <a:pPr rtl="0" lvl="0">
              <a:buNone/>
            </a:pP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main() {</a:t>
            </a:r>
          </a:p>
          <a:p>
            <a:pPr rtl="0" lvl="0">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long </a:t>
            </a:r>
            <a:r>
              <a:rPr b="1" lang="en">
                <a:latin typeface="Courier New"/>
                <a:ea typeface="Courier New"/>
                <a:cs typeface="Courier New"/>
                <a:sym typeface="Courier New"/>
              </a:rPr>
              <a:t>i = 0;</a:t>
            </a:r>
          </a:p>
          <a:p>
            <a:pPr rtl="0" lvl="0">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zero_value = *(</a:t>
            </a:r>
            <a:r>
              <a:rPr b="1" lang="en">
                <a:solidFill>
                  <a:srgbClr val="0000FF"/>
                </a:solidFill>
                <a:latin typeface="Courier New"/>
                <a:ea typeface="Courier New"/>
                <a:cs typeface="Courier New"/>
                <a:sym typeface="Courier New"/>
              </a:rPr>
              <a:t>int</a:t>
            </a:r>
            <a:r>
              <a:rPr b="1" lang="en">
                <a:latin typeface="Courier New"/>
                <a:ea typeface="Courier New"/>
                <a:cs typeface="Courier New"/>
                <a:sym typeface="Courier New"/>
              </a:rPr>
              <a:t>*)i;</a:t>
            </a:r>
          </a:p>
          <a:p>
            <a:pPr rtl="0" lvl="0">
              <a:buNone/>
            </a:pPr>
            <a:r>
              <a:rPr b="1" lang="en">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return </a:t>
            </a:r>
            <a:r>
              <a:rPr b="1" lang="en">
                <a:latin typeface="Courier New"/>
                <a:ea typeface="Courier New"/>
                <a:cs typeface="Courier New"/>
                <a:sym typeface="Courier New"/>
              </a:rPr>
              <a:t>zero_value;</a:t>
            </a:r>
          </a:p>
          <a:p>
            <a:pPr rtl="0" lvl="0">
              <a:buNone/>
            </a:pPr>
            <a:r>
              <a:rPr b="1" lang="en">
                <a:latin typeface="Courier New"/>
                <a:ea typeface="Courier New"/>
                <a:cs typeface="Courier New"/>
                <a:sym typeface="Courier New"/>
              </a:rPr>
              <a:t>}</a:t>
            </a:r>
          </a:p>
          <a:p>
            <a:r>
              <a:t/>
            </a:r>
          </a:p>
          <a:p>
            <a:r>
              <a:t/>
            </a:r>
          </a:p>
        </p:txBody>
      </p:sp>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7" name="Shape 367"/>
        <p:cNvGrpSpPr/>
        <p:nvPr/>
      </p:nvGrpSpPr>
      <p:grpSpPr>
        <a:xfrm>
          <a:off y="0" x="0"/>
          <a:ext cy="0" cx="0"/>
          <a:chOff y="0" x="0"/>
          <a:chExt cy="0" cx="0"/>
        </a:xfrm>
      </p:grpSpPr>
      <p:sp>
        <p:nvSpPr>
          <p:cNvPr id="368" name="Shape 368"/>
          <p:cNvSpPr txBox="1"/>
          <p:nvPr>
            <p:ph idx="1" type="body"/>
          </p:nvPr>
        </p:nvSpPr>
        <p:spPr>
          <a:xfrm>
            <a:off y="1182425" x="457200"/>
            <a:ext cy="3725699" cx="8229600"/>
          </a:xfrm>
          <a:prstGeom prst="rect">
            <a:avLst/>
          </a:prstGeom>
        </p:spPr>
        <p:txBody>
          <a:bodyPr bIns="91425" rIns="91425" lIns="91425" tIns="91425" anchor="t" anchorCtr="0">
            <a:noAutofit/>
          </a:bodyPr>
          <a:lstStyle/>
          <a:p>
            <a:pPr rtl="0" lvl="0">
              <a:buNone/>
            </a:pPr>
            <a:r>
              <a:rPr b="1" sz="1200" lang="en">
                <a:latin typeface="Courier New"/>
                <a:ea typeface="Courier New"/>
                <a:cs typeface="Courier New"/>
                <a:sym typeface="Courier New"/>
              </a:rPr>
              <a:t>Reading symbols from /home/collin/c_test/a.out...done.</a:t>
            </a:r>
          </a:p>
          <a:p>
            <a:pPr rtl="0" lvl="0">
              <a:buNone/>
            </a:pPr>
            <a:r>
              <a:rPr b="1" sz="1200" lang="en">
                <a:latin typeface="Courier New"/>
                <a:ea typeface="Courier New"/>
                <a:cs typeface="Courier New"/>
                <a:sym typeface="Courier New"/>
              </a:rPr>
              <a:t>(gdb) </a:t>
            </a:r>
            <a:r>
              <a:rPr b="1" sz="1200" lang="en">
                <a:solidFill>
                  <a:srgbClr val="0000FF"/>
                </a:solidFill>
                <a:latin typeface="Courier New"/>
                <a:ea typeface="Courier New"/>
                <a:cs typeface="Courier New"/>
                <a:sym typeface="Courier New"/>
              </a:rPr>
              <a:t>break 3</a:t>
            </a:r>
          </a:p>
          <a:p>
            <a:pPr rtl="0" lvl="0">
              <a:buNone/>
            </a:pPr>
            <a:r>
              <a:rPr b="1" sz="1200" lang="en">
                <a:latin typeface="Courier New"/>
                <a:ea typeface="Courier New"/>
                <a:cs typeface="Courier New"/>
                <a:sym typeface="Courier New"/>
              </a:rPr>
              <a:t>Breakpoint 1 at 0x4004c0: file error.c, line 3.</a:t>
            </a:r>
          </a:p>
          <a:p>
            <a:pPr rtl="0" lvl="0">
              <a:buNone/>
            </a:pPr>
            <a:r>
              <a:rPr b="1" sz="1200" lang="en">
                <a:latin typeface="Courier New"/>
                <a:ea typeface="Courier New"/>
                <a:cs typeface="Courier New"/>
                <a:sym typeface="Courier New"/>
              </a:rPr>
              <a:t>(gdb) </a:t>
            </a:r>
            <a:r>
              <a:rPr b="1" sz="1200" lang="en">
                <a:solidFill>
                  <a:srgbClr val="0000FF"/>
                </a:solidFill>
                <a:latin typeface="Courier New"/>
                <a:ea typeface="Courier New"/>
                <a:cs typeface="Courier New"/>
                <a:sym typeface="Courier New"/>
              </a:rPr>
              <a:t>run</a:t>
            </a:r>
          </a:p>
          <a:p>
            <a:pPr rtl="0" lvl="0">
              <a:buNone/>
            </a:pPr>
            <a:r>
              <a:rPr b="1" sz="1200" lang="en">
                <a:latin typeface="Courier New"/>
                <a:ea typeface="Courier New"/>
                <a:cs typeface="Courier New"/>
                <a:sym typeface="Courier New"/>
              </a:rPr>
              <a:t>Starting program: /home/collin/c_test/a.out</a:t>
            </a:r>
          </a:p>
          <a:p>
            <a:r>
              <a:t/>
            </a:r>
          </a:p>
          <a:p>
            <a:pPr rtl="0" lvl="0">
              <a:buNone/>
            </a:pPr>
            <a:r>
              <a:rPr b="1" sz="1200" lang="en">
                <a:latin typeface="Courier New"/>
                <a:ea typeface="Courier New"/>
                <a:cs typeface="Courier New"/>
                <a:sym typeface="Courier New"/>
              </a:rPr>
              <a:t>Breakpoint 1, </a:t>
            </a:r>
            <a:r>
              <a:rPr b="1" sz="1200" lang="en">
                <a:solidFill>
                  <a:srgbClr val="FF0000"/>
                </a:solidFill>
                <a:latin typeface="Courier New"/>
                <a:ea typeface="Courier New"/>
                <a:cs typeface="Courier New"/>
                <a:sym typeface="Courier New"/>
              </a:rPr>
              <a:t>main </a:t>
            </a:r>
            <a:r>
              <a:rPr b="1" sz="1200" lang="en">
                <a:latin typeface="Courier New"/>
                <a:ea typeface="Courier New"/>
                <a:cs typeface="Courier New"/>
                <a:sym typeface="Courier New"/>
              </a:rPr>
              <a:t>() at </a:t>
            </a:r>
            <a:r>
              <a:rPr b="1" sz="1200" lang="en">
                <a:solidFill>
                  <a:srgbClr val="FF0000"/>
                </a:solidFill>
                <a:latin typeface="Courier New"/>
                <a:ea typeface="Courier New"/>
                <a:cs typeface="Courier New"/>
                <a:sym typeface="Courier New"/>
              </a:rPr>
              <a:t>error.c:3</a:t>
            </a:r>
          </a:p>
          <a:p>
            <a:pPr rtl="0" lvl="0">
              <a:buNone/>
            </a:pPr>
            <a:r>
              <a:rPr b="1" sz="1200" lang="en">
                <a:latin typeface="Courier New"/>
                <a:ea typeface="Courier New"/>
                <a:cs typeface="Courier New"/>
                <a:sym typeface="Courier New"/>
              </a:rPr>
              <a:t>3         </a:t>
            </a:r>
            <a:r>
              <a:rPr b="1" sz="1200" lang="en">
                <a:solidFill>
                  <a:srgbClr val="38761D"/>
                </a:solidFill>
                <a:latin typeface="Courier New"/>
                <a:ea typeface="Courier New"/>
                <a:cs typeface="Courier New"/>
                <a:sym typeface="Courier New"/>
              </a:rPr>
              <a:t>int zero_value = *(int*)i;</a:t>
            </a:r>
          </a:p>
          <a:p>
            <a:pPr rtl="0" lvl="0">
              <a:buNone/>
            </a:pPr>
            <a:r>
              <a:rPr b="1" sz="1200" lang="en">
                <a:latin typeface="Courier New"/>
                <a:ea typeface="Courier New"/>
                <a:cs typeface="Courier New"/>
                <a:sym typeface="Courier New"/>
              </a:rPr>
              <a:t>(gdb) </a:t>
            </a:r>
            <a:r>
              <a:rPr b="1" sz="1200" lang="en">
                <a:solidFill>
                  <a:srgbClr val="0000FF"/>
                </a:solidFill>
                <a:latin typeface="Courier New"/>
                <a:ea typeface="Courier New"/>
                <a:cs typeface="Courier New"/>
                <a:sym typeface="Courier New"/>
              </a:rPr>
              <a:t>call i = &amp;i</a:t>
            </a:r>
          </a:p>
          <a:p>
            <a:pPr rtl="0" lvl="0">
              <a:buNone/>
            </a:pPr>
            <a:r>
              <a:rPr b="1" sz="1200" lang="en">
                <a:latin typeface="Courier New"/>
                <a:ea typeface="Courier New"/>
                <a:cs typeface="Courier New"/>
                <a:sym typeface="Courier New"/>
              </a:rPr>
              <a:t>$1 = 140737488348512</a:t>
            </a:r>
          </a:p>
          <a:p>
            <a:pPr rtl="0" lvl="0">
              <a:buNone/>
            </a:pPr>
            <a:r>
              <a:rPr b="1" sz="1200" lang="en">
                <a:latin typeface="Courier New"/>
                <a:ea typeface="Courier New"/>
                <a:cs typeface="Courier New"/>
                <a:sym typeface="Courier New"/>
              </a:rPr>
              <a:t>(gdb) </a:t>
            </a:r>
            <a:r>
              <a:rPr b="1" sz="1200" lang="en">
                <a:solidFill>
                  <a:srgbClr val="0000FF"/>
                </a:solidFill>
                <a:latin typeface="Courier New"/>
                <a:ea typeface="Courier New"/>
                <a:cs typeface="Courier New"/>
                <a:sym typeface="Courier New"/>
              </a:rPr>
              <a:t>continue</a:t>
            </a:r>
          </a:p>
          <a:p>
            <a:pPr rtl="0" lvl="0">
              <a:buNone/>
            </a:pPr>
            <a:r>
              <a:rPr b="1" sz="1200" lang="en">
                <a:latin typeface="Courier New"/>
                <a:ea typeface="Courier New"/>
                <a:cs typeface="Courier New"/>
                <a:sym typeface="Courier New"/>
              </a:rPr>
              <a:t>Continuing.</a:t>
            </a:r>
          </a:p>
          <a:p>
            <a:pPr rtl="0" lvl="0">
              <a:buNone/>
            </a:pPr>
            <a:r>
              <a:rPr b="1" sz="1200" lang="en">
                <a:latin typeface="Courier New"/>
                <a:ea typeface="Courier New"/>
                <a:cs typeface="Courier New"/>
                <a:sym typeface="Courier New"/>
              </a:rPr>
              <a:t>[Inferior 1 (process 22438) exited with code 0140]</a:t>
            </a:r>
          </a:p>
          <a:p>
            <a:r>
              <a:t/>
            </a:r>
          </a:p>
          <a:p>
            <a:r>
              <a:t/>
            </a:r>
          </a:p>
          <a:p>
            <a:r>
              <a:t/>
            </a:r>
          </a:p>
        </p:txBody>
      </p:sp>
      <p:sp>
        <p:nvSpPr>
          <p:cNvPr id="369" name="Shape 369"/>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GDB - GNU Debugger</a:t>
            </a:r>
          </a:p>
        </p:txBody>
      </p:sp>
      <p:sp>
        <p:nvSpPr>
          <p:cNvPr id="370" name="Shape 370"/>
          <p:cNvSpPr txBox="1"/>
          <p:nvPr/>
        </p:nvSpPr>
        <p:spPr>
          <a:xfrm>
            <a:off y="130100" x="5829275"/>
            <a:ext cy="1235700" cx="3168900"/>
          </a:xfrm>
          <a:prstGeom prst="rect">
            <a:avLst/>
          </a:prstGeom>
          <a:ln w="19050" cap="flat">
            <a:solidFill>
              <a:srgbClr val="000000"/>
            </a:solidFill>
            <a:prstDash val="solid"/>
            <a:round/>
            <a:headEnd w="med" len="med" type="none"/>
            <a:tailEnd w="med" len="med" type="none"/>
          </a:ln>
        </p:spPr>
        <p:txBody>
          <a:bodyPr bIns="91425" rIns="91425" lIns="91425" tIns="91425" anchor="t" anchorCtr="0">
            <a:noAutofit/>
          </a:bodyPr>
          <a:lstStyle/>
          <a:p>
            <a:pPr rtl="0" lvl="0">
              <a:buNone/>
            </a:pP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main() {</a:t>
            </a:r>
          </a:p>
          <a:p>
            <a:pPr rtl="0" lvl="0">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long </a:t>
            </a:r>
            <a:r>
              <a:rPr b="1" lang="en">
                <a:latin typeface="Courier New"/>
                <a:ea typeface="Courier New"/>
                <a:cs typeface="Courier New"/>
                <a:sym typeface="Courier New"/>
              </a:rPr>
              <a:t>i = 0;</a:t>
            </a:r>
          </a:p>
          <a:p>
            <a:pPr rtl="0" lvl="0">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zero_value = *(</a:t>
            </a:r>
            <a:r>
              <a:rPr b="1" lang="en">
                <a:solidFill>
                  <a:srgbClr val="0000FF"/>
                </a:solidFill>
                <a:latin typeface="Courier New"/>
                <a:ea typeface="Courier New"/>
                <a:cs typeface="Courier New"/>
                <a:sym typeface="Courier New"/>
              </a:rPr>
              <a:t>int</a:t>
            </a:r>
            <a:r>
              <a:rPr b="1" lang="en">
                <a:latin typeface="Courier New"/>
                <a:ea typeface="Courier New"/>
                <a:cs typeface="Courier New"/>
                <a:sym typeface="Courier New"/>
              </a:rPr>
              <a:t>*)i;</a:t>
            </a:r>
          </a:p>
          <a:p>
            <a:pPr rtl="0" lvl="0">
              <a:buNone/>
            </a:pPr>
            <a:r>
              <a:rPr b="1" lang="en">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return </a:t>
            </a:r>
            <a:r>
              <a:rPr b="1" lang="en">
                <a:latin typeface="Courier New"/>
                <a:ea typeface="Courier New"/>
                <a:cs typeface="Courier New"/>
                <a:sym typeface="Courier New"/>
              </a:rPr>
              <a:t>zero_value;</a:t>
            </a:r>
          </a:p>
          <a:p>
            <a:pPr rtl="0" lvl="0">
              <a:buNone/>
            </a:pPr>
            <a:r>
              <a:rPr b="1" lang="en">
                <a:latin typeface="Courier New"/>
                <a:ea typeface="Courier New"/>
                <a:cs typeface="Courier New"/>
                <a:sym typeface="Courier New"/>
              </a:rPr>
              <a:t>}</a:t>
            </a:r>
          </a:p>
          <a:p>
            <a:r>
              <a:t/>
            </a:r>
          </a:p>
          <a:p>
            <a:r>
              <a:t/>
            </a:r>
          </a:p>
        </p:txBody>
      </p:sp>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4" name="Shape 374"/>
        <p:cNvGrpSpPr/>
        <p:nvPr/>
      </p:nvGrpSpPr>
      <p:grpSpPr>
        <a:xfrm>
          <a:off y="0" x="0"/>
          <a:ext cy="0" cx="0"/>
          <a:chOff y="0" x="0"/>
          <a:chExt cy="0" cx="0"/>
        </a:xfrm>
      </p:grpSpPr>
      <p:sp>
        <p:nvSpPr>
          <p:cNvPr id="375" name="Shape 375"/>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References and Credits</a:t>
            </a:r>
          </a:p>
        </p:txBody>
      </p:sp>
      <p:sp>
        <p:nvSpPr>
          <p:cNvPr id="376" name="Shape 37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t>This presentation was possible thanks to the following references and people:</a:t>
            </a:r>
          </a:p>
          <a:p>
            <a:r>
              <a:t/>
            </a:r>
          </a:p>
          <a:p>
            <a:pPr rtl="0" lvl="0" indent="-317500" marL="457200">
              <a:buClr>
                <a:schemeClr val="dk1"/>
              </a:buClr>
              <a:buSzPct val="166666"/>
              <a:buFont typeface="Arial"/>
              <a:buChar char="•"/>
            </a:pPr>
            <a:r>
              <a:rPr lang="en"/>
              <a:t>CS61C Spring and Summer 2013 Slides and References from Dan Garcia and Justin Hsia. Links to the course webpages here: </a:t>
            </a:r>
            <a:r>
              <a:rPr u="sng" lang="en">
                <a:solidFill>
                  <a:schemeClr val="hlink"/>
                </a:solidFill>
                <a:hlinkClick r:id="rId3"/>
              </a:rPr>
              <a:t>Summer 2013</a:t>
            </a:r>
            <a:r>
              <a:rPr lang="en"/>
              <a:t> and </a:t>
            </a:r>
            <a:r>
              <a:rPr u="sng" lang="en">
                <a:solidFill>
                  <a:schemeClr val="hlink"/>
                </a:solidFill>
                <a:hlinkClick r:id="rId4"/>
              </a:rPr>
              <a:t>Spring 2013</a:t>
            </a:r>
            <a:r>
              <a:rPr lang="en"/>
              <a:t>.</a:t>
            </a:r>
          </a:p>
          <a:p>
            <a:r>
              <a:t/>
            </a:r>
          </a:p>
          <a:p>
            <a:pPr rtl="0" lvl="0" indent="-317500" marL="457200">
              <a:buClr>
                <a:schemeClr val="dk1"/>
              </a:buClr>
              <a:buSzPct val="166666"/>
              <a:buFont typeface="Arial"/>
              <a:buChar char="•"/>
            </a:pPr>
            <a:r>
              <a:rPr lang="en"/>
              <a:t>The GNU C reference manual, website </a:t>
            </a:r>
            <a:r>
              <a:rPr u="sng" lang="en">
                <a:solidFill>
                  <a:schemeClr val="hlink"/>
                </a:solidFill>
                <a:hlinkClick r:id="rId5"/>
              </a:rPr>
              <a:t>here</a:t>
            </a:r>
            <a:r>
              <a:rPr lang="en"/>
              <a:t>.</a:t>
            </a:r>
          </a:p>
          <a:p>
            <a:r>
              <a:t/>
            </a:r>
          </a:p>
          <a:p>
            <a:pPr rtl="0" lvl="0" indent="-317500" marL="457200">
              <a:buClr>
                <a:schemeClr val="dk1"/>
              </a:buClr>
              <a:buSzPct val="166666"/>
              <a:buFont typeface="Arial"/>
              <a:buChar char="•"/>
            </a:pPr>
            <a:r>
              <a:rPr u="sng" lang="en" i="1">
                <a:solidFill>
                  <a:schemeClr val="hlink"/>
                </a:solidFill>
                <a:hlinkClick r:id="rId6"/>
              </a:rPr>
              <a:t>The C Programming Language</a:t>
            </a:r>
            <a:r>
              <a:rPr lang="en"/>
              <a:t>, written by Brian Kernighan and Dennis Ritchie.</a:t>
            </a:r>
          </a:p>
          <a:p>
            <a:r>
              <a:t/>
            </a:r>
          </a:p>
          <a:p>
            <a:pPr rtl="0" lvl="0" indent="-317500" marL="457200">
              <a:buClr>
                <a:schemeClr val="dk1"/>
              </a:buClr>
              <a:buSzPct val="166666"/>
              <a:buFont typeface="Arial"/>
              <a:buChar char="•"/>
            </a:pPr>
            <a:r>
              <a:rPr u="sng" lang="en" i="1">
                <a:solidFill>
                  <a:schemeClr val="hlink"/>
                </a:solidFill>
                <a:hlinkClick r:id="rId7"/>
              </a:rPr>
              <a:t>C Traps and Pitfalls</a:t>
            </a:r>
            <a:r>
              <a:rPr lang="en" i="1"/>
              <a:t>, </a:t>
            </a:r>
            <a:r>
              <a:rPr lang="en"/>
              <a:t>written by Andrew Koenig. </a:t>
            </a:r>
          </a:p>
          <a:p>
            <a:r>
              <a:t/>
            </a:r>
          </a:p>
          <a:p>
            <a:pPr rtl="0" lvl="0" indent="-317500" marL="457200">
              <a:buClr>
                <a:schemeClr val="dk1"/>
              </a:buClr>
              <a:buSzPct val="166666"/>
              <a:buFont typeface="Arial"/>
              <a:buChar char="•"/>
            </a:pPr>
            <a:r>
              <a:rPr lang="en"/>
              <a:t>Various </a:t>
            </a:r>
            <a:r>
              <a:rPr lang="en" i="1"/>
              <a:t>man</a:t>
            </a:r>
            <a:r>
              <a:rPr lang="en"/>
              <a:t> pages and other Unix documentation.</a:t>
            </a:r>
          </a:p>
        </p:txBody>
      </p:sp>
    </p:spTree>
  </p:cSld>
  <p:clrMapOvr>
    <a:masterClrMapping/>
  </p:clrMapOvr>
  <p:transition spd="slow">
    <p:cut/>
  </p:transition>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0" name="Shape 380"/>
        <p:cNvGrpSpPr/>
        <p:nvPr/>
      </p:nvGrpSpPr>
      <p:grpSpPr>
        <a:xfrm>
          <a:off y="0" x="0"/>
          <a:ext cy="0" cx="0"/>
          <a:chOff y="0" x="0"/>
          <a:chExt cy="0" cx="0"/>
        </a:xfrm>
      </p:grpSpPr>
      <p:sp>
        <p:nvSpPr>
          <p:cNvPr id="381" name="Shape 381"/>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That’s it! Any Questions?</a:t>
            </a:r>
          </a:p>
        </p:txBody>
      </p:sp>
      <p:pic>
        <p:nvPicPr>
          <p:cNvPr id="382" name="Shape 382"/>
          <p:cNvPicPr preferRelativeResize="0"/>
          <p:nvPr/>
        </p:nvPicPr>
        <p:blipFill>
          <a:blip r:embed="rId3"/>
          <a:stretch>
            <a:fillRect/>
          </a:stretch>
        </p:blipFill>
        <p:spPr>
          <a:xfrm>
            <a:off y="1514900" x="742775"/>
            <a:ext cy="2381250" cx="2381250"/>
          </a:xfrm>
          <a:prstGeom prst="rect">
            <a:avLst/>
          </a:prstGeom>
          <a:noFill/>
          <a:ln>
            <a:noFill/>
          </a:ln>
        </p:spPr>
      </p:pic>
      <p:pic>
        <p:nvPicPr>
          <p:cNvPr id="383" name="Shape 383"/>
          <p:cNvPicPr preferRelativeResize="0"/>
          <p:nvPr/>
        </p:nvPicPr>
        <p:blipFill>
          <a:blip r:embed="rId4"/>
          <a:stretch>
            <a:fillRect/>
          </a:stretch>
        </p:blipFill>
        <p:spPr>
          <a:xfrm>
            <a:off y="1149187" x="3821150"/>
            <a:ext cy="3209925" cx="428625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y="0" x="0"/>
          <a:ext cy="0" cx="0"/>
          <a:chOff y="0" x="0"/>
          <a:chExt cy="0" cx="0"/>
        </a:xfrm>
      </p:grpSpPr>
      <p:sp>
        <p:nvSpPr>
          <p:cNvPr id="54" name="Shape 54"/>
          <p:cNvSpPr txBox="1"/>
          <p:nvPr>
            <p:ph type="title"/>
          </p:nvPr>
        </p:nvSpPr>
        <p:spPr>
          <a:xfrm>
            <a:off y="3" x="513525"/>
            <a:ext cy="857400" cx="8229600"/>
          </a:xfrm>
          <a:prstGeom prst="rect">
            <a:avLst/>
          </a:prstGeom>
        </p:spPr>
        <p:txBody>
          <a:bodyPr bIns="91425" rIns="91425" lIns="91425" tIns="91425" anchor="b" anchorCtr="0">
            <a:noAutofit/>
          </a:bodyPr>
          <a:lstStyle/>
          <a:p>
            <a:pPr rtl="0" lvl="0">
              <a:buNone/>
            </a:pPr>
            <a:r>
              <a:rPr lang="en"/>
              <a:t>Operator Precedence in C</a:t>
            </a:r>
          </a:p>
        </p:txBody>
      </p:sp>
      <p:sp>
        <p:nvSpPr>
          <p:cNvPr id="55" name="Shape 55"/>
          <p:cNvSpPr txBox="1"/>
          <p:nvPr/>
        </p:nvSpPr>
        <p:spPr>
          <a:xfrm>
            <a:off y="4715350" x="287325"/>
            <a:ext cy="461999" cx="8320800"/>
          </a:xfrm>
          <a:prstGeom prst="rect">
            <a:avLst/>
          </a:prstGeom>
        </p:spPr>
        <p:txBody>
          <a:bodyPr bIns="91425" rIns="91425" lIns="91425" tIns="91425" anchor="t" anchorCtr="0">
            <a:noAutofit/>
          </a:bodyPr>
          <a:lstStyle/>
          <a:p>
            <a:pPr rtl="0" lvl="0">
              <a:buNone/>
            </a:pPr>
            <a:r>
              <a:rPr lang="en"/>
              <a:t>Table taken from </a:t>
            </a:r>
            <a:r>
              <a:rPr u="sng" lang="en">
                <a:solidFill>
                  <a:schemeClr val="hlink"/>
                </a:solidFill>
                <a:hlinkClick r:id="rId3"/>
              </a:rPr>
              <a:t>http://www.swansontec.com/sopc.html</a:t>
            </a:r>
            <a:r>
              <a:rPr lang="en"/>
              <a:t> .</a:t>
            </a:r>
          </a:p>
        </p:txBody>
      </p:sp>
      <p:pic>
        <p:nvPicPr>
          <p:cNvPr id="56" name="Shape 56"/>
          <p:cNvPicPr preferRelativeResize="0"/>
          <p:nvPr/>
        </p:nvPicPr>
        <p:blipFill>
          <a:blip r:embed="rId4"/>
          <a:stretch>
            <a:fillRect/>
          </a:stretch>
        </p:blipFill>
        <p:spPr>
          <a:xfrm>
            <a:off y="758899" x="343975"/>
            <a:ext cy="3921125" cx="4427724"/>
          </a:xfrm>
          <a:prstGeom prst="rect">
            <a:avLst/>
          </a:prstGeom>
        </p:spPr>
      </p:pic>
      <p:sp>
        <p:nvSpPr>
          <p:cNvPr id="57" name="Shape 57"/>
          <p:cNvSpPr txBox="1"/>
          <p:nvPr/>
        </p:nvSpPr>
        <p:spPr>
          <a:xfrm>
            <a:off y="1199950" x="5278700"/>
            <a:ext cy="457200" cx="3657600"/>
          </a:xfrm>
          <a:prstGeom prst="rect">
            <a:avLst/>
          </a:prstGeom>
        </p:spPr>
        <p:txBody>
          <a:bodyPr bIns="91425" rIns="91425" lIns="91425" tIns="91425" anchor="t" anchorCtr="0">
            <a:noAutofit/>
          </a:bodyPr>
          <a:lstStyle/>
          <a:p/>
        </p:txBody>
      </p:sp>
      <p:sp>
        <p:nvSpPr>
          <p:cNvPr id="58" name="Shape 58"/>
          <p:cNvSpPr txBox="1"/>
          <p:nvPr/>
        </p:nvSpPr>
        <p:spPr>
          <a:xfrm>
            <a:off y="857400" x="5368850"/>
            <a:ext cy="4235400" cx="3904199"/>
          </a:xfrm>
          <a:prstGeom prst="rect">
            <a:avLst/>
          </a:prstGeom>
        </p:spPr>
        <p:txBody>
          <a:bodyPr bIns="91425" rIns="91425" lIns="91425" tIns="91425" anchor="t" anchorCtr="0">
            <a:noAutofit/>
          </a:bodyPr>
          <a:lstStyle/>
          <a:p>
            <a:pPr rtl="0" lvl="0">
              <a:buNone/>
            </a:pPr>
            <a:r>
              <a:rPr lang="en"/>
              <a:t>Note that operator overloading is not supported in C, beyond what is natively implemented. </a:t>
            </a:r>
          </a:p>
          <a:p>
            <a:r>
              <a:t/>
            </a:r>
          </a:p>
          <a:p>
            <a:pPr rtl="0" lvl="0">
              <a:buNone/>
            </a:pPr>
            <a:r>
              <a:rPr lang="en"/>
              <a:t>Suppose we have two unsigned ints, </a:t>
            </a:r>
            <a:r>
              <a:rPr lang="en">
                <a:latin typeface="Courier New"/>
                <a:ea typeface="Courier New"/>
                <a:cs typeface="Courier New"/>
                <a:sym typeface="Courier New"/>
              </a:rPr>
              <a:t>lo </a:t>
            </a:r>
            <a:r>
              <a:rPr lang="en"/>
              <a:t>and </a:t>
            </a:r>
            <a:r>
              <a:rPr lang="en">
                <a:latin typeface="Courier New"/>
                <a:ea typeface="Courier New"/>
                <a:cs typeface="Courier New"/>
                <a:sym typeface="Courier New"/>
              </a:rPr>
              <a:t>hi</a:t>
            </a:r>
            <a:r>
              <a:rPr lang="en"/>
              <a:t>, between 0 and 255 and we want to set a third unsigned integer to a 16 bit value whose lower order bits are </a:t>
            </a:r>
            <a:r>
              <a:rPr lang="en">
                <a:latin typeface="Courier New"/>
                <a:ea typeface="Courier New"/>
                <a:cs typeface="Courier New"/>
                <a:sym typeface="Courier New"/>
              </a:rPr>
              <a:t>lo </a:t>
            </a:r>
            <a:r>
              <a:rPr lang="en"/>
              <a:t>and whose higher order bits are those of </a:t>
            </a:r>
            <a:r>
              <a:rPr lang="en">
                <a:latin typeface="Courier New"/>
                <a:ea typeface="Courier New"/>
                <a:cs typeface="Courier New"/>
                <a:sym typeface="Courier New"/>
              </a:rPr>
              <a:t>hi.</a:t>
            </a:r>
          </a:p>
          <a:p>
            <a:r>
              <a:t/>
            </a:r>
          </a:p>
          <a:p>
            <a:pPr rtl="0" lvl="0">
              <a:buNone/>
            </a:pPr>
            <a:r>
              <a:rPr lang="en"/>
              <a:t>We choose to do:</a:t>
            </a:r>
          </a:p>
          <a:p>
            <a:r>
              <a:t/>
            </a:r>
          </a:p>
          <a:p>
            <a:pPr rtl="0" lvl="0">
              <a:buNone/>
            </a:pPr>
            <a:r>
              <a:rPr b="1" lang="en">
                <a:solidFill>
                  <a:srgbClr val="0000FF"/>
                </a:solidFill>
                <a:latin typeface="Courier New"/>
                <a:ea typeface="Courier New"/>
                <a:cs typeface="Courier New"/>
                <a:sym typeface="Courier New"/>
              </a:rPr>
              <a:t>unsigned</a:t>
            </a: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int16_t</a:t>
            </a:r>
            <a:r>
              <a:rPr b="1" lang="en">
                <a:latin typeface="Courier New"/>
                <a:ea typeface="Courier New"/>
                <a:cs typeface="Courier New"/>
                <a:sym typeface="Courier New"/>
              </a:rPr>
              <a:t> i = hi &lt;&lt; 8 + lo;</a:t>
            </a:r>
          </a:p>
          <a:p>
            <a:r>
              <a:t/>
            </a:r>
          </a:p>
          <a:p>
            <a:pPr rtl="0" lvl="0">
              <a:buNone/>
            </a:pPr>
            <a:r>
              <a:rPr lang="en"/>
              <a:t>Instead, we choose to do the following:</a:t>
            </a:r>
          </a:p>
          <a:p>
            <a:r>
              <a:t/>
            </a:r>
          </a:p>
          <a:p>
            <a:pPr rtl="0" lvl="0">
              <a:buNone/>
            </a:pPr>
            <a:r>
              <a:rPr b="1" lang="en">
                <a:solidFill>
                  <a:srgbClr val="0000FF"/>
                </a:solidFill>
                <a:latin typeface="Courier New"/>
                <a:ea typeface="Courier New"/>
                <a:cs typeface="Courier New"/>
                <a:sym typeface="Courier New"/>
              </a:rPr>
              <a:t>unsigned int16_t</a:t>
            </a:r>
            <a:r>
              <a:rPr b="1" lang="en">
                <a:solidFill>
                  <a:schemeClr val="dk1"/>
                </a:solidFill>
                <a:latin typeface="Courier New"/>
                <a:ea typeface="Courier New"/>
                <a:cs typeface="Courier New"/>
                <a:sym typeface="Courier New"/>
              </a:rPr>
              <a:t> i = hi &lt;&lt; 8 | lo;</a:t>
            </a:r>
          </a:p>
          <a:p>
            <a:r>
              <a:t/>
            </a:r>
          </a:p>
          <a:p>
            <a:pPr rtl="0" lvl="0">
              <a:buNone/>
            </a:pPr>
            <a:r>
              <a:rPr lang="en"/>
              <a:t>Is there anything wrong now?</a:t>
            </a:r>
          </a:p>
          <a:p>
            <a:r>
              <a:t/>
            </a:r>
          </a:p>
          <a:p>
            <a:r>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y="0" x="0"/>
          <a:ext cy="0" cx="0"/>
          <a:chOff y="0" x="0"/>
          <a:chExt cy="0" cx="0"/>
        </a:xfrm>
      </p:grpSpPr>
      <p:sp>
        <p:nvSpPr>
          <p:cNvPr id="63" name="Shape 63"/>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Pointers</a:t>
            </a:r>
          </a:p>
        </p:txBody>
      </p:sp>
      <p:sp>
        <p:nvSpPr>
          <p:cNvPr id="64" name="Shape 64"/>
          <p:cNvSpPr txBox="1"/>
          <p:nvPr>
            <p:ph idx="1" type="body"/>
          </p:nvPr>
        </p:nvSpPr>
        <p:spPr>
          <a:xfrm>
            <a:off y="1200150" x="3926700"/>
            <a:ext cy="3725699" cx="4760099"/>
          </a:xfrm>
          <a:prstGeom prst="rect">
            <a:avLst/>
          </a:prstGeom>
        </p:spPr>
        <p:txBody>
          <a:bodyPr bIns="91425" rIns="91425" lIns="91425" tIns="91425" anchor="t" anchorCtr="0">
            <a:noAutofit/>
          </a:bodyPr>
          <a:lstStyle/>
          <a:p>
            <a:pPr rtl="0" lvl="0">
              <a:buNone/>
            </a:pPr>
            <a:r>
              <a:rPr sz="1800" lang="en"/>
              <a:t>•Consider memory to be a single huge array</a:t>
            </a:r>
          </a:p>
          <a:p>
            <a:pPr rtl="0" lvl="0">
              <a:buNone/>
            </a:pPr>
            <a:r>
              <a:rPr sz="1800" lang="en"/>
              <a:t> - Each cell/entry of the array has an address</a:t>
            </a:r>
          </a:p>
          <a:p>
            <a:pPr rtl="0" lvl="0">
              <a:buClr>
                <a:schemeClr val="dk1"/>
              </a:buClr>
              <a:buSzPct val="61111"/>
              <a:buFont typeface="Arial"/>
              <a:buNone/>
            </a:pPr>
            <a:r>
              <a:rPr sz="1800" lang="en"/>
              <a:t> - Each cell also stores some value</a:t>
            </a:r>
          </a:p>
          <a:p>
            <a:pPr rtl="0" lvl="0">
              <a:buNone/>
            </a:pPr>
            <a:r>
              <a:rPr sz="1800" lang="en"/>
              <a:t>•Don’t confuse the address referring to a </a:t>
            </a:r>
          </a:p>
          <a:p>
            <a:pPr rtl="0" lvl="0">
              <a:buClr>
                <a:schemeClr val="dk1"/>
              </a:buClr>
              <a:buSzPct val="61111"/>
              <a:buFont typeface="Arial"/>
              <a:buNone/>
            </a:pPr>
            <a:r>
              <a:rPr sz="1800" lang="en"/>
              <a:t>memory location with the value stored there</a:t>
            </a:r>
          </a:p>
          <a:p>
            <a:r>
              <a:t/>
            </a:r>
          </a:p>
        </p:txBody>
      </p:sp>
      <p:pic>
        <p:nvPicPr>
          <p:cNvPr id="65" name="Shape 65"/>
          <p:cNvPicPr preferRelativeResize="0"/>
          <p:nvPr/>
        </p:nvPicPr>
        <p:blipFill>
          <a:blip r:embed="rId3"/>
          <a:stretch>
            <a:fillRect/>
          </a:stretch>
        </p:blipFill>
        <p:spPr>
          <a:xfrm>
            <a:off y="1551600" x="192425"/>
            <a:ext cy="3374250" cx="3039875"/>
          </a:xfrm>
          <a:prstGeom prst="rect">
            <a:avLst/>
          </a:prstGeom>
        </p:spPr>
      </p:pic>
      <p:sp>
        <p:nvSpPr>
          <p:cNvPr id="66" name="Shape 66"/>
          <p:cNvSpPr txBox="1"/>
          <p:nvPr/>
        </p:nvSpPr>
        <p:spPr>
          <a:xfrm>
            <a:off y="3985375" x="2387200"/>
            <a:ext cy="112799" cx="845099"/>
          </a:xfrm>
          <a:prstGeom prst="rect">
            <a:avLst/>
          </a:prstGeom>
        </p:spPr>
        <p:txBody>
          <a:bodyPr bIns="91425" rIns="91425" lIns="91425" tIns="91425" anchor="t" anchorCtr="0">
            <a:noAutofit/>
          </a:bodyPr>
          <a:lstStyle/>
          <a:p>
            <a:pPr rtl="0" lvl="0">
              <a:buNone/>
            </a:pPr>
            <a:r>
              <a:rPr b="1" lang="en">
                <a:latin typeface="Courier New"/>
                <a:ea typeface="Courier New"/>
                <a:cs typeface="Courier New"/>
                <a:sym typeface="Courier New"/>
              </a:rPr>
              <a:t>243</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y="0" x="0"/>
          <a:ext cy="0" cx="0"/>
          <a:chOff y="0" x="0"/>
          <a:chExt cy="0" cx="0"/>
        </a:xfrm>
      </p:grpSpPr>
      <p:sp>
        <p:nvSpPr>
          <p:cNvPr id="71" name="Shape 71"/>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Pointers</a:t>
            </a:r>
          </a:p>
        </p:txBody>
      </p:sp>
      <p:sp>
        <p:nvSpPr>
          <p:cNvPr id="72" name="Shape 72"/>
          <p:cNvSpPr txBox="1"/>
          <p:nvPr>
            <p:ph idx="1" type="body"/>
          </p:nvPr>
        </p:nvSpPr>
        <p:spPr>
          <a:xfrm>
            <a:off y="1200150" x="3926700"/>
            <a:ext cy="3725699" cx="4760099"/>
          </a:xfrm>
          <a:prstGeom prst="rect">
            <a:avLst/>
          </a:prstGeom>
        </p:spPr>
        <p:txBody>
          <a:bodyPr bIns="91425" rIns="91425" lIns="91425" tIns="91425" anchor="t" anchorCtr="0">
            <a:noAutofit/>
          </a:bodyPr>
          <a:lstStyle/>
          <a:p>
            <a:pPr rtl="0" lvl="0" indent="-317500" marL="457200">
              <a:buClr>
                <a:schemeClr val="dk1"/>
              </a:buClr>
              <a:buSzPct val="166666"/>
              <a:buFont typeface="Arial"/>
              <a:buChar char="•"/>
            </a:pPr>
            <a:r>
              <a:rPr sz="1400" lang="en"/>
              <a:t>Syntax:</a:t>
            </a:r>
          </a:p>
          <a:p>
            <a:pPr rtl="0" lvl="0">
              <a:buNone/>
            </a:pPr>
            <a:r>
              <a:rPr sz="1400" lang="en">
                <a:latin typeface="Courier New"/>
                <a:ea typeface="Courier New"/>
                <a:cs typeface="Courier New"/>
                <a:sym typeface="Courier New"/>
              </a:rPr>
              <a:t>	</a:t>
            </a:r>
            <a:r>
              <a:rPr b="1" sz="1400" lang="en">
                <a:latin typeface="Courier New"/>
                <a:ea typeface="Courier New"/>
                <a:cs typeface="Courier New"/>
                <a:sym typeface="Courier New"/>
              </a:rPr>
              <a:t>a = 1008</a:t>
            </a:r>
          </a:p>
          <a:p>
            <a:pPr rtl="0" lvl="0">
              <a:buNone/>
            </a:pPr>
            <a:r>
              <a:rPr b="1" sz="1400" lang="en">
                <a:latin typeface="Courier New"/>
                <a:ea typeface="Courier New"/>
                <a:cs typeface="Courier New"/>
                <a:sym typeface="Courier New"/>
              </a:rPr>
              <a:t>	*a = 243 </a:t>
            </a:r>
          </a:p>
          <a:p>
            <a:pPr rtl="0" lvl="0">
              <a:buNone/>
            </a:pPr>
            <a:r>
              <a:rPr b="1" sz="1400" lang="en">
                <a:latin typeface="Courier New"/>
                <a:ea typeface="Courier New"/>
                <a:cs typeface="Courier New"/>
                <a:sym typeface="Courier New"/>
              </a:rPr>
              <a:t>    &amp;b = 1008</a:t>
            </a:r>
          </a:p>
          <a:p>
            <a:pPr rtl="0" lvl="0">
              <a:buNone/>
            </a:pPr>
            <a:r>
              <a:rPr b="1" sz="1400" lang="en">
                <a:latin typeface="Courier New"/>
                <a:ea typeface="Courier New"/>
                <a:cs typeface="Courier New"/>
                <a:sym typeface="Courier New"/>
              </a:rPr>
              <a:t>    &amp;a = ?</a:t>
            </a:r>
          </a:p>
          <a:p>
            <a:r>
              <a:t/>
            </a:r>
          </a:p>
          <a:p>
            <a:pPr rtl="0" lvl="0">
              <a:buNone/>
            </a:pPr>
            <a:r>
              <a:rPr b="1" sz="1400" lang="en">
                <a:latin typeface="Courier New"/>
                <a:ea typeface="Courier New"/>
                <a:cs typeface="Courier New"/>
                <a:sym typeface="Courier New"/>
              </a:rPr>
              <a:t>    a[4] = *(a+4)</a:t>
            </a:r>
          </a:p>
        </p:txBody>
      </p:sp>
      <p:pic>
        <p:nvPicPr>
          <p:cNvPr id="73" name="Shape 73"/>
          <p:cNvPicPr preferRelativeResize="0"/>
          <p:nvPr/>
        </p:nvPicPr>
        <p:blipFill>
          <a:blip r:embed="rId3"/>
          <a:stretch>
            <a:fillRect/>
          </a:stretch>
        </p:blipFill>
        <p:spPr>
          <a:xfrm>
            <a:off y="1551600" x="192425"/>
            <a:ext cy="3374250" cx="3039875"/>
          </a:xfrm>
          <a:prstGeom prst="rect">
            <a:avLst/>
          </a:prstGeom>
        </p:spPr>
      </p:pic>
      <p:sp>
        <p:nvSpPr>
          <p:cNvPr id="74" name="Shape 74"/>
          <p:cNvSpPr txBox="1"/>
          <p:nvPr/>
        </p:nvSpPr>
        <p:spPr>
          <a:xfrm>
            <a:off y="3997250" x="2387200"/>
            <a:ext cy="112799" cx="845099"/>
          </a:xfrm>
          <a:prstGeom prst="rect">
            <a:avLst/>
          </a:prstGeom>
        </p:spPr>
        <p:txBody>
          <a:bodyPr bIns="91425" rIns="91425" lIns="91425" tIns="91425" anchor="t" anchorCtr="0">
            <a:noAutofit/>
          </a:bodyPr>
          <a:lstStyle/>
          <a:p>
            <a:pPr rtl="0" lvl="0">
              <a:buNone/>
            </a:pPr>
            <a:r>
              <a:rPr b="1" lang="en">
                <a:latin typeface="Courier New"/>
                <a:ea typeface="Courier New"/>
                <a:cs typeface="Courier New"/>
                <a:sym typeface="Courier New"/>
              </a:rPr>
              <a:t>243</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y="0" x="0"/>
          <a:ext cy="0" cx="0"/>
          <a:chOff y="0" x="0"/>
          <a:chExt cy="0" cx="0"/>
        </a:xfrm>
      </p:grpSpPr>
      <p:sp>
        <p:nvSpPr>
          <p:cNvPr id="79" name="Shape 79"/>
          <p:cNvSpPr txBox="1"/>
          <p:nvPr/>
        </p:nvSpPr>
        <p:spPr>
          <a:xfrm>
            <a:off y="383075" x="315475"/>
            <a:ext cy="4292699" cx="8416500"/>
          </a:xfrm>
          <a:prstGeom prst="rect">
            <a:avLst/>
          </a:prstGeom>
        </p:spPr>
        <p:txBody>
          <a:bodyPr bIns="91425" rIns="91425" lIns="91425" tIns="91425" anchor="t" anchorCtr="0">
            <a:noAutofit/>
          </a:bodyPr>
          <a:lstStyle/>
          <a:p>
            <a:pPr rtl="0" lvl="0">
              <a:lnSpc>
                <a:spcPct val="121396"/>
              </a:lnSpc>
              <a:spcAft>
                <a:spcPts val="800"/>
              </a:spcAft>
              <a:buNone/>
            </a:pPr>
            <a:r>
              <a:rPr lang="en"/>
              <a:t>
</a:t>
            </a:r>
            <a:r>
              <a:rPr lang="en"/>
              <a:t>  </a:t>
            </a:r>
            <a:r>
              <a:rPr b="1" lang="en">
                <a:solidFill>
                  <a:srgbClr val="FF0000"/>
                </a:solidFill>
                <a:latin typeface="Courier New"/>
                <a:ea typeface="Courier New"/>
                <a:cs typeface="Courier New"/>
                <a:sym typeface="Courier New"/>
              </a:rPr>
              <a:t>#include &lt;stdio.h&gt;</a:t>
            </a:r>
          </a:p>
          <a:p>
            <a:pPr rtl="0" lvl="0">
              <a:lnSpc>
                <a:spcPct val="121396"/>
              </a:lnSpc>
              <a:spcAft>
                <a:spcPts val="800"/>
              </a:spcAft>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int</a:t>
            </a:r>
            <a:r>
              <a:rPr b="1" lang="en">
                <a:solidFill>
                  <a:srgbClr val="00FF00"/>
                </a:solidFill>
                <a:latin typeface="Courier New"/>
                <a:ea typeface="Courier New"/>
                <a:cs typeface="Courier New"/>
                <a:sym typeface="Courier New"/>
              </a:rPr>
              <a:t> </a:t>
            </a:r>
            <a:r>
              <a:rPr b="1" lang="en">
                <a:latin typeface="Courier New"/>
                <a:ea typeface="Courier New"/>
                <a:cs typeface="Courier New"/>
                <a:sym typeface="Courier New"/>
              </a:rPr>
              <a:t>main(</a:t>
            </a:r>
            <a:r>
              <a:rPr b="1" lang="en">
                <a:solidFill>
                  <a:srgbClr val="0000FF"/>
                </a:solidFill>
                <a:latin typeface="Courier New"/>
                <a:ea typeface="Courier New"/>
                <a:cs typeface="Courier New"/>
                <a:sym typeface="Courier New"/>
              </a:rPr>
              <a:t>int</a:t>
            </a:r>
            <a:r>
              <a:rPr b="1" lang="en">
                <a:latin typeface="Courier New"/>
                <a:ea typeface="Courier New"/>
                <a:cs typeface="Courier New"/>
                <a:sym typeface="Courier New"/>
              </a:rPr>
              <a:t> argc, </a:t>
            </a:r>
            <a:r>
              <a:rPr b="1" lang="en">
                <a:solidFill>
                  <a:srgbClr val="0000FF"/>
                </a:solidFill>
                <a:latin typeface="Courier New"/>
                <a:ea typeface="Courier New"/>
                <a:cs typeface="Courier New"/>
                <a:sym typeface="Courier New"/>
              </a:rPr>
              <a:t>char</a:t>
            </a:r>
            <a:r>
              <a:rPr b="1" lang="en">
                <a:latin typeface="Courier New"/>
                <a:ea typeface="Courier New"/>
                <a:cs typeface="Courier New"/>
                <a:sym typeface="Courier New"/>
              </a:rPr>
              <a:t>* argv[]) {</a:t>
            </a:r>
          </a:p>
          <a:p>
            <a:pPr rtl="0" lvl="0">
              <a:lnSpc>
                <a:spcPct val="121396"/>
              </a:lnSpc>
              <a:spcAft>
                <a:spcPts val="800"/>
              </a:spcAft>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int</a:t>
            </a:r>
            <a:r>
              <a:rPr b="1" lang="en">
                <a:latin typeface="Courier New"/>
                <a:ea typeface="Courier New"/>
                <a:cs typeface="Courier New"/>
                <a:sym typeface="Courier New"/>
              </a:rPr>
              <a:t>* p;       // Declares a pointer to an int</a:t>
            </a:r>
          </a:p>
          <a:p>
            <a:pPr rtl="0" lvl="0">
              <a:lnSpc>
                <a:spcPct val="121396"/>
              </a:lnSpc>
              <a:spcAft>
                <a:spcPts val="800"/>
              </a:spcAft>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a = 7;    // Declares an int with value 7</a:t>
            </a:r>
          </a:p>
          <a:p>
            <a:pPr rtl="0" lvl="0">
              <a:lnSpc>
                <a:spcPct val="121396"/>
              </a:lnSpc>
              <a:spcAft>
                <a:spcPts val="800"/>
              </a:spcAft>
              <a:buNone/>
            </a:pPr>
            <a:r>
              <a:rPr b="1" lang="en">
                <a:latin typeface="Courier New"/>
                <a:ea typeface="Courier New"/>
                <a:cs typeface="Courier New"/>
                <a:sym typeface="Courier New"/>
              </a:rPr>
              <a:t>   p = &amp;a;       // sets the value of p to the address of a</a:t>
            </a:r>
          </a:p>
          <a:p>
            <a:pPr rtl="0" lvl="0">
              <a:lnSpc>
                <a:spcPct val="121396"/>
              </a:lnSpc>
              <a:spcAft>
                <a:spcPts val="800"/>
              </a:spcAft>
              <a:buNone/>
            </a:pPr>
            <a:r>
              <a:rPr b="1" lang="en">
                <a:latin typeface="Courier New"/>
                <a:ea typeface="Courier New"/>
                <a:cs typeface="Courier New"/>
                <a:sym typeface="Courier New"/>
              </a:rPr>
              <a:t>   </a:t>
            </a:r>
            <a:r>
              <a:rPr b="1" lang="en">
                <a:solidFill>
                  <a:srgbClr val="0000FF"/>
                </a:solidFill>
                <a:latin typeface="Courier New"/>
                <a:ea typeface="Courier New"/>
                <a:cs typeface="Courier New"/>
                <a:sym typeface="Courier New"/>
              </a:rPr>
              <a:t>int </a:t>
            </a:r>
            <a:r>
              <a:rPr b="1" lang="en">
                <a:latin typeface="Courier New"/>
                <a:ea typeface="Courier New"/>
                <a:cs typeface="Courier New"/>
                <a:sym typeface="Courier New"/>
              </a:rPr>
              <a:t>i = *p;   // Declares an int i whose value is the value at address p</a:t>
            </a:r>
          </a:p>
          <a:p>
            <a:pPr rtl="0" lvl="0">
              <a:lnSpc>
                <a:spcPct val="121396"/>
              </a:lnSpc>
              <a:spcAft>
                <a:spcPts val="800"/>
              </a:spcAft>
              <a:buNone/>
            </a:pPr>
            <a:r>
              <a:rPr b="1" lang="en">
                <a:latin typeface="Courier New"/>
                <a:ea typeface="Courier New"/>
                <a:cs typeface="Courier New"/>
                <a:sym typeface="Courier New"/>
              </a:rPr>
              <a:t>   printf(</a:t>
            </a:r>
            <a:r>
              <a:rPr b="1" lang="en">
                <a:solidFill>
                  <a:srgbClr val="6AA84F"/>
                </a:solidFill>
                <a:latin typeface="Courier New"/>
                <a:ea typeface="Courier New"/>
                <a:cs typeface="Courier New"/>
                <a:sym typeface="Courier New"/>
              </a:rPr>
              <a:t>"%u\n"</a:t>
            </a:r>
            <a:r>
              <a:rPr b="1" lang="en">
                <a:latin typeface="Courier New"/>
                <a:ea typeface="Courier New"/>
                <a:cs typeface="Courier New"/>
                <a:sym typeface="Courier New"/>
              </a:rPr>
              <a:t>, &amp;i); // Prints the address of i</a:t>
            </a:r>
          </a:p>
          <a:p>
            <a:pPr rtl="0" lvl="0">
              <a:lnSpc>
                <a:spcPct val="121396"/>
              </a:lnSpc>
              <a:spcAft>
                <a:spcPts val="800"/>
              </a:spcAft>
              <a:buNone/>
            </a:pPr>
            <a:r>
              <a:rPr b="1" lang="en">
                <a:latin typeface="Courier New"/>
                <a:ea typeface="Courier New"/>
                <a:cs typeface="Courier New"/>
                <a:sym typeface="Courier New"/>
              </a:rPr>
              <a:t>   printf(</a:t>
            </a:r>
            <a:r>
              <a:rPr b="1" lang="en">
                <a:solidFill>
                  <a:srgbClr val="6AA84F"/>
                </a:solidFill>
                <a:latin typeface="Courier New"/>
                <a:ea typeface="Courier New"/>
                <a:cs typeface="Courier New"/>
                <a:sym typeface="Courier New"/>
              </a:rPr>
              <a:t>"%d\n"</a:t>
            </a:r>
            <a:r>
              <a:rPr b="1" lang="en">
                <a:latin typeface="Courier New"/>
                <a:ea typeface="Courier New"/>
                <a:cs typeface="Courier New"/>
                <a:sym typeface="Courier New"/>
              </a:rPr>
              <a:t>, i);  // Prints the value of i (7)</a:t>
            </a:r>
          </a:p>
          <a:p>
            <a:pPr rtl="0" lvl="0">
              <a:lnSpc>
                <a:spcPct val="121396"/>
              </a:lnSpc>
              <a:spcAft>
                <a:spcPts val="800"/>
              </a:spcAft>
              <a:buNone/>
            </a:pPr>
            <a:r>
              <a:rPr b="1" lang="en">
                <a:solidFill>
                  <a:schemeClr val="dk1"/>
                </a:solidFill>
                <a:latin typeface="Courier New"/>
                <a:ea typeface="Courier New"/>
                <a:cs typeface="Courier New"/>
                <a:sym typeface="Courier New"/>
              </a:rPr>
              <a:t>   </a:t>
            </a:r>
            <a:r>
              <a:rPr b="1" lang="en">
                <a:solidFill>
                  <a:srgbClr val="BF9000"/>
                </a:solidFill>
                <a:latin typeface="Courier New"/>
                <a:ea typeface="Courier New"/>
                <a:cs typeface="Courier New"/>
                <a:sym typeface="Courier New"/>
              </a:rPr>
              <a:t>return </a:t>
            </a:r>
            <a:r>
              <a:rPr b="1" lang="en">
                <a:solidFill>
                  <a:schemeClr val="dk1"/>
                </a:solidFill>
                <a:latin typeface="Courier New"/>
                <a:ea typeface="Courier New"/>
                <a:cs typeface="Courier New"/>
                <a:sym typeface="Courier New"/>
              </a:rPr>
              <a:t>0;</a:t>
            </a:r>
          </a:p>
          <a:p>
            <a:pPr rtl="0" lvl="0">
              <a:lnSpc>
                <a:spcPct val="121396"/>
              </a:lnSpc>
              <a:spcAft>
                <a:spcPts val="800"/>
              </a:spcAft>
              <a:buNone/>
            </a:pPr>
            <a:r>
              <a:rPr b="1" lang="en">
                <a:latin typeface="Courier New"/>
                <a:ea typeface="Courier New"/>
                <a:cs typeface="Courier New"/>
                <a:sym typeface="Courier New"/>
              </a:rPr>
              <a:t> }</a:t>
            </a:r>
          </a:p>
          <a:p>
            <a:r>
              <a:t/>
            </a:r>
          </a:p>
          <a:p>
            <a:r>
              <a:t/>
            </a:r>
          </a:p>
        </p:txBody>
      </p:sp>
      <p:sp>
        <p:nvSpPr>
          <p:cNvPr id="80" name="Shape 80"/>
          <p:cNvSpPr txBox="1"/>
          <p:nvPr/>
        </p:nvSpPr>
        <p:spPr>
          <a:xfrm>
            <a:off y="732350" x="4473100"/>
            <a:ext cy="580199" cx="4523699"/>
          </a:xfrm>
          <a:prstGeom prst="rect">
            <a:avLst/>
          </a:prstGeom>
        </p:spPr>
        <p:txBody>
          <a:bodyPr bIns="91425" rIns="91425" lIns="91425" tIns="91425" anchor="t" anchorCtr="0">
            <a:noAutofit/>
          </a:bodyPr>
          <a:lstStyle/>
          <a:p>
            <a:pPr rtl="0" lvl="0">
              <a:buNone/>
            </a:pPr>
            <a:r>
              <a:rPr sz="2400" lang="en"/>
              <a:t>What does this code do?</a:t>
            </a:r>
          </a:p>
          <a:p>
            <a:r>
              <a:t/>
            </a:r>
          </a:p>
          <a:p>
            <a:r>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y="0" x="0"/>
          <a:ext cy="0" cx="0"/>
          <a:chOff y="0" x="0"/>
          <a:chExt cy="0" cx="0"/>
        </a:xfrm>
      </p:grpSpPr>
      <p:sp>
        <p:nvSpPr>
          <p:cNvPr id="85" name="Shape 85"/>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Memory Basics</a:t>
            </a:r>
          </a:p>
        </p:txBody>
      </p:sp>
      <p:pic>
        <p:nvPicPr>
          <p:cNvPr id="86" name="Shape 86"/>
          <p:cNvPicPr preferRelativeResize="0"/>
          <p:nvPr/>
        </p:nvPicPr>
        <p:blipFill>
          <a:blip r:embed="rId3"/>
          <a:stretch>
            <a:fillRect/>
          </a:stretch>
        </p:blipFill>
        <p:spPr>
          <a:xfrm>
            <a:off y="1029250" x="5665875"/>
            <a:ext cy="3761850" cx="2351150"/>
          </a:xfrm>
          <a:prstGeom prst="rect">
            <a:avLst/>
          </a:prstGeom>
          <a:noFill/>
          <a:ln>
            <a:noFill/>
          </a:ln>
        </p:spPr>
      </p:pic>
      <p:sp>
        <p:nvSpPr>
          <p:cNvPr id="87" name="Shape 87"/>
          <p:cNvSpPr txBox="1"/>
          <p:nvPr>
            <p:ph idx="1" type="body"/>
          </p:nvPr>
        </p:nvSpPr>
        <p:spPr>
          <a:xfrm>
            <a:off y="978700" x="199150"/>
            <a:ext cy="3873900" cx="5422800"/>
          </a:xfrm>
          <a:prstGeom prst="rect">
            <a:avLst/>
          </a:prstGeom>
        </p:spPr>
        <p:txBody>
          <a:bodyPr bIns="91425" rIns="91425" lIns="91425" tIns="91425" anchor="t" anchorCtr="0">
            <a:noAutofit/>
          </a:bodyPr>
          <a:lstStyle/>
          <a:p>
            <a:pPr rtl="0" lvl="0">
              <a:lnSpc>
                <a:spcPct val="150000"/>
              </a:lnSpc>
              <a:buNone/>
            </a:pPr>
            <a:r>
              <a:rPr sz="1800" lang="en">
                <a:solidFill>
                  <a:srgbClr val="000000"/>
                </a:solidFill>
              </a:rPr>
              <a:t>We have four regions in the address space of a program. They are, from highest address to lowest:</a:t>
            </a:r>
          </a:p>
          <a:p>
            <a:pPr rtl="0" lvl="0" indent="-342900" marL="457200">
              <a:lnSpc>
                <a:spcPct val="150000"/>
              </a:lnSpc>
              <a:buClr>
                <a:srgbClr val="000000"/>
              </a:buClr>
              <a:buSzPct val="100000"/>
              <a:buFont typeface="Courier New"/>
              <a:buChar char="●"/>
            </a:pPr>
            <a:r>
              <a:rPr b="1" sz="1800" lang="en">
                <a:solidFill>
                  <a:srgbClr val="FF0000"/>
                </a:solidFill>
                <a:latin typeface="Courier New"/>
                <a:ea typeface="Courier New"/>
                <a:cs typeface="Courier New"/>
                <a:sym typeface="Courier New"/>
              </a:rPr>
              <a:t>Stack</a:t>
            </a:r>
            <a:r>
              <a:rPr b="1" sz="1800" lang="en">
                <a:solidFill>
                  <a:srgbClr val="000000"/>
                </a:solidFill>
                <a:latin typeface="Courier New"/>
                <a:ea typeface="Courier New"/>
                <a:cs typeface="Courier New"/>
                <a:sym typeface="Courier New"/>
              </a:rPr>
              <a:t> </a:t>
            </a:r>
            <a:r>
              <a:rPr sz="1800" lang="en">
                <a:solidFill>
                  <a:srgbClr val="000000"/>
                </a:solidFill>
              </a:rPr>
              <a:t>(grows downward, toward lower addresses)</a:t>
            </a:r>
          </a:p>
          <a:p>
            <a:pPr rtl="0" lvl="0" indent="-342900" marL="457200">
              <a:lnSpc>
                <a:spcPct val="150000"/>
              </a:lnSpc>
              <a:buClr>
                <a:srgbClr val="000000"/>
              </a:buClr>
              <a:buSzPct val="100000"/>
              <a:buFont typeface="Courier New"/>
              <a:buChar char="●"/>
            </a:pPr>
            <a:r>
              <a:rPr b="1" sz="1800" lang="en">
                <a:solidFill>
                  <a:srgbClr val="FF0000"/>
                </a:solidFill>
                <a:latin typeface="Courier New"/>
                <a:ea typeface="Courier New"/>
                <a:cs typeface="Courier New"/>
                <a:sym typeface="Courier New"/>
              </a:rPr>
              <a:t>Heap </a:t>
            </a:r>
            <a:r>
              <a:rPr sz="1800" lang="en">
                <a:solidFill>
                  <a:srgbClr val="000000"/>
                </a:solidFill>
              </a:rPr>
              <a:t>(grows upward, resizes dynamically)</a:t>
            </a:r>
          </a:p>
          <a:p>
            <a:pPr rtl="0" lvl="0" indent="-342900" marL="457200">
              <a:lnSpc>
                <a:spcPct val="150000"/>
              </a:lnSpc>
              <a:buClr>
                <a:schemeClr val="dk1"/>
              </a:buClr>
              <a:buSzPct val="100000"/>
              <a:buFont typeface="Courier New"/>
              <a:buChar char="●"/>
            </a:pPr>
            <a:r>
              <a:rPr b="1" sz="1800" lang="en">
                <a:solidFill>
                  <a:srgbClr val="FF0000"/>
                </a:solidFill>
                <a:latin typeface="Courier New"/>
                <a:ea typeface="Courier New"/>
                <a:cs typeface="Courier New"/>
                <a:sym typeface="Courier New"/>
              </a:rPr>
              <a:t>Static</a:t>
            </a:r>
            <a:r>
              <a:rPr b="1" sz="1800" lang="en">
                <a:latin typeface="Courier New"/>
                <a:ea typeface="Courier New"/>
                <a:cs typeface="Courier New"/>
                <a:sym typeface="Courier New"/>
              </a:rPr>
              <a:t> </a:t>
            </a:r>
            <a:r>
              <a:rPr sz="1800" lang="en"/>
              <a:t>(doesn’t change in size)</a:t>
            </a:r>
          </a:p>
          <a:p>
            <a:pPr rtl="0" lvl="0" indent="-342900" marL="457200">
              <a:lnSpc>
                <a:spcPct val="150000"/>
              </a:lnSpc>
              <a:buClr>
                <a:schemeClr val="dk1"/>
              </a:buClr>
              <a:buSzPct val="100000"/>
              <a:buFont typeface="Courier New"/>
              <a:buChar char="●"/>
            </a:pPr>
            <a:r>
              <a:rPr b="1" sz="1800" lang="en">
                <a:solidFill>
                  <a:srgbClr val="FF0000"/>
                </a:solidFill>
                <a:latin typeface="Courier New"/>
                <a:ea typeface="Courier New"/>
                <a:cs typeface="Courier New"/>
                <a:sym typeface="Courier New"/>
              </a:rPr>
              <a:t>Code</a:t>
            </a:r>
            <a:r>
              <a:rPr b="1" sz="1800" lang="en">
                <a:latin typeface="Courier New"/>
                <a:ea typeface="Courier New"/>
                <a:cs typeface="Courier New"/>
                <a:sym typeface="Courier New"/>
              </a:rPr>
              <a:t> </a:t>
            </a:r>
            <a:r>
              <a:rPr sz="1800" lang="en"/>
              <a:t>(doesn’t change)</a:t>
            </a:r>
          </a:p>
          <a:p>
            <a:pPr rtl="0" lvl="0">
              <a:lnSpc>
                <a:spcPct val="150000"/>
              </a:lnSpc>
              <a:buNone/>
            </a:pPr>
            <a:r>
              <a:rPr sz="1800" lang="en"/>
              <a:t>Let’s cover each briefly, starting with the </a:t>
            </a:r>
            <a:r>
              <a:rPr b="1" sz="1800" lang="en">
                <a:solidFill>
                  <a:srgbClr val="FF0000"/>
                </a:solidFill>
                <a:latin typeface="Courier New"/>
                <a:ea typeface="Courier New"/>
                <a:cs typeface="Courier New"/>
                <a:sym typeface="Courier New"/>
              </a:rPr>
              <a:t>code</a:t>
            </a:r>
            <a:r>
              <a:rPr sz="1800" lang="en"/>
              <a:t> section.</a:t>
            </a:r>
          </a:p>
        </p:txBody>
      </p:sp>
      <p:sp>
        <p:nvSpPr>
          <p:cNvPr id="88" name="Shape 88"/>
          <p:cNvSpPr txBox="1"/>
          <p:nvPr/>
        </p:nvSpPr>
        <p:spPr>
          <a:xfrm>
            <a:off y="102100" x="5683600"/>
            <a:ext cy="857400" cx="2333400"/>
          </a:xfrm>
          <a:prstGeom prst="rect">
            <a:avLst/>
          </a:prstGeom>
        </p:spPr>
        <p:txBody>
          <a:bodyPr bIns="91425" rIns="91425" lIns="91425" tIns="91425" anchor="t" anchorCtr="0">
            <a:noAutofit/>
          </a:bodyPr>
          <a:lstStyle/>
          <a:p>
            <a:pPr rtl="0" lvl="0">
              <a:buNone/>
            </a:pPr>
            <a:r>
              <a:rPr lang="en"/>
              <a:t>Image taken from:</a:t>
            </a:r>
          </a:p>
          <a:p>
            <a:pPr rtl="0" lvl="0">
              <a:buNone/>
            </a:pPr>
            <a:r>
              <a:rPr u="sng" lang="en">
                <a:solidFill>
                  <a:schemeClr val="hlink"/>
                </a:solidFill>
                <a:hlinkClick r:id="rId4"/>
              </a:rPr>
              <a:t>http://lambda.uta.edu/cse5317/notes/node33.html</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