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_rels/presentation.xml.rels" ContentType="application/vnd.openxmlformats-package.relationships+xml"/>
  <Override PartName="/ppt/media/image22.png" ContentType="image/png"/>
  <Override PartName="/ppt/media/image21.png" ContentType="image/png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23.tif" ContentType="image/tiff"/>
  <Override PartName="/ppt/media/image20.tif" ContentType="image/tiff"/>
  <Override PartName="/ppt/media/image19.tif" ContentType="image/tiff"/>
  <Override PartName="/ppt/media/image18.tif" ContentType="image/tiff"/>
  <Override PartName="/ppt/media/image17.tif" ContentType="image/tiff"/>
  <Override PartName="/ppt/media/image10.tif" ContentType="image/tiff"/>
  <Override PartName="/ppt/media/image11.tif" ContentType="image/tiff"/>
  <Override PartName="/ppt/media/image12.tif" ContentType="image/tiff"/>
  <Override PartName="/ppt/media/image13.tif" ContentType="image/tiff"/>
  <Override PartName="/ppt/media/image14.tif" ContentType="image/tiff"/>
  <Override PartName="/ppt/media/image15.tif" ContentType="image/tiff"/>
  <Override PartName="/ppt/media/image16.tif" ContentType="image/tiff"/>
  <Override PartName="/ppt/slideMasters/slideMaster5.xml" ContentType="application/vnd.openxmlformats-officedocument.presentationml.slideMaster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</p:sldIdLst>
  <p:sldSz cx="24384000" cy="13716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218960" y="547200"/>
            <a:ext cx="21944880" cy="106160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863856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16058520" y="320940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 type="body"/>
          </p:nvPr>
        </p:nvSpPr>
        <p:spPr>
          <a:xfrm>
            <a:off x="12189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 type="body"/>
          </p:nvPr>
        </p:nvSpPr>
        <p:spPr>
          <a:xfrm>
            <a:off x="863856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 type="body"/>
          </p:nvPr>
        </p:nvSpPr>
        <p:spPr>
          <a:xfrm>
            <a:off x="16058520" y="7364520"/>
            <a:ext cx="70660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2463560" y="736452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2189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2463560" y="3209400"/>
            <a:ext cx="1070892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218960" y="7364520"/>
            <a:ext cx="21944880" cy="37944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144360" y="2768040"/>
            <a:ext cx="24653160" cy="3376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5004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" name="CustomShape 3"/>
          <p:cNvSpPr/>
          <p:nvPr/>
        </p:nvSpPr>
        <p:spPr>
          <a:xfrm>
            <a:off x="1919376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-144360" y="2768040"/>
            <a:ext cx="24653160" cy="3376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2"/>
          <p:cNvSpPr/>
          <p:nvPr/>
        </p:nvSpPr>
        <p:spPr>
          <a:xfrm>
            <a:off x="5004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" name="CustomShape 3"/>
          <p:cNvSpPr/>
          <p:nvPr/>
        </p:nvSpPr>
        <p:spPr>
          <a:xfrm>
            <a:off x="1919376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-144360" y="2768040"/>
            <a:ext cx="24653160" cy="3376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5004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1919376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-144360" y="2768040"/>
            <a:ext cx="24653160" cy="3376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CustomShape 2"/>
          <p:cNvSpPr/>
          <p:nvPr/>
        </p:nvSpPr>
        <p:spPr>
          <a:xfrm>
            <a:off x="5004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1919376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-144360" y="2768040"/>
            <a:ext cx="24653160" cy="337680"/>
          </a:xfrm>
          <a:prstGeom prst="rect">
            <a:avLst/>
          </a:prstGeom>
          <a:gradFill rotWithShape="0">
            <a:gsLst>
              <a:gs pos="0">
                <a:srgbClr val="000000"/>
              </a:gs>
              <a:gs pos="100000">
                <a:srgbClr val="e95954"/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2"/>
          <p:cNvSpPr/>
          <p:nvPr/>
        </p:nvSpPr>
        <p:spPr>
          <a:xfrm>
            <a:off x="5004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Computer Science 161 Summer 2019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6" name="CustomShape 3"/>
          <p:cNvSpPr/>
          <p:nvPr/>
        </p:nvSpPr>
        <p:spPr>
          <a:xfrm>
            <a:off x="19193760" y="2728800"/>
            <a:ext cx="5105880" cy="4161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 anchor="ctr">
            <a:spAutoFit/>
          </a:bodyPr>
          <a:p>
            <a:pPr algn="r">
              <a:lnSpc>
                <a:spcPct val="100000"/>
              </a:lnSpc>
            </a:pPr>
            <a:r>
              <a:rPr b="1" lang="en-US" sz="1800" spc="-1" strike="noStrike">
                <a:solidFill>
                  <a:srgbClr val="ffffff"/>
                </a:solidFill>
                <a:latin typeface="Helvetica Neue"/>
                <a:ea typeface="Helvetica Neue"/>
              </a:rPr>
              <a:t>Dutra and Jawale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1218960" y="547200"/>
            <a:ext cx="21944880" cy="2289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1218960" y="3209400"/>
            <a:ext cx="21944880" cy="79549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tif"/><Relationship Id="rId3" Type="http://schemas.openxmlformats.org/officeDocument/2006/relationships/slideLayout" Target="../slideLayouts/slideLayout4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tif"/><Relationship Id="rId2" Type="http://schemas.openxmlformats.org/officeDocument/2006/relationships/image" Target="../media/image12.tif"/><Relationship Id="rId3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tif"/><Relationship Id="rId2" Type="http://schemas.openxmlformats.org/officeDocument/2006/relationships/slideLayout" Target="../slideLayouts/slideLayout49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tif"/><Relationship Id="rId2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tif"/><Relationship Id="rId2" Type="http://schemas.openxmlformats.org/officeDocument/2006/relationships/image" Target="../media/image16.tif"/><Relationship Id="rId3" Type="http://schemas.openxmlformats.org/officeDocument/2006/relationships/slideLayout" Target="../slideLayouts/slideLayout4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s://rdist.root.org/2009/05/17/the-debian-pgp-disaster-that-almost-was/" TargetMode="External"/><Relationship Id="rId2" Type="http://schemas.openxmlformats.org/officeDocument/2006/relationships/image" Target="../media/image17.tif"/><Relationship Id="rId3" Type="http://schemas.openxmlformats.org/officeDocument/2006/relationships/slideLayout" Target="../slideLayouts/slideLayout4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tif"/><Relationship Id="rId2" Type="http://schemas.openxmlformats.org/officeDocument/2006/relationships/image" Target="../media/image19.tif"/><Relationship Id="rId3" Type="http://schemas.openxmlformats.org/officeDocument/2006/relationships/slideLayout" Target="../slideLayouts/slideLayout49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tif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image" Target="../media/image23.tif"/><Relationship Id="rId5" Type="http://schemas.openxmlformats.org/officeDocument/2006/relationships/slideLayout" Target="../slideLayouts/slideLayout4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3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3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CustomShape 1"/>
          <p:cNvSpPr/>
          <p:nvPr/>
        </p:nvSpPr>
        <p:spPr>
          <a:xfrm>
            <a:off x="495720" y="5023440"/>
            <a:ext cx="23444640" cy="6157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algn="ctr">
              <a:lnSpc>
                <a:spcPct val="100000"/>
              </a:lnSpc>
            </a:pPr>
            <a:r>
              <a:rPr b="1" lang="en-US" sz="978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Good/Bad Crypto (cont.)</a:t>
            </a:r>
            <a:br/>
            <a:br/>
            <a:r>
              <a:rPr b="1" lang="en-US" sz="978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&amp; Bitcoin</a:t>
            </a:r>
            <a:endParaRPr b="0" lang="en-US" sz="9780" spc="-1" strike="noStrike">
              <a:latin typeface="Arial"/>
            </a:endParaRPr>
          </a:p>
        </p:txBody>
      </p:sp>
      <p:sp>
        <p:nvSpPr>
          <p:cNvPr id="206" name="CustomShape 2"/>
          <p:cNvSpPr/>
          <p:nvPr/>
        </p:nvSpPr>
        <p:spPr>
          <a:xfrm>
            <a:off x="23878800" y="13098960"/>
            <a:ext cx="30600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Unusability: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openssl libcrypto and libssl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42" name="CustomShape 2"/>
          <p:cNvSpPr/>
          <p:nvPr/>
        </p:nvSpPr>
        <p:spPr>
          <a:xfrm>
            <a:off x="550440" y="3178800"/>
            <a:ext cx="141386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67800" indent="-66600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OpenSSL is a nightmare...</a:t>
            </a:r>
            <a:endParaRPr b="0" lang="en-US" sz="561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gazillion different little functions needed to do anything</a:t>
            </a:r>
            <a:endParaRPr b="0" lang="en-US" sz="4250" spc="-1" strike="noStrike">
              <a:latin typeface="Arial"/>
            </a:endParaRPr>
          </a:p>
          <a:p>
            <a:pPr marL="667800" indent="-66600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much of a nightmare that I'm not going to bother learning it to teach you how bad it is</a:t>
            </a:r>
            <a:endParaRPr b="0" lang="en-US" sz="561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is why the old python-based project didn't give this raw even though it used OpenSSL under the hood</a:t>
            </a:r>
            <a:endParaRPr b="0" lang="en-US" sz="4250" spc="-1" strike="noStrike">
              <a:latin typeface="Arial"/>
            </a:endParaRPr>
          </a:p>
          <a:p>
            <a:pPr marL="667800" indent="-66600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just to give you an idea:</a:t>
            </a:r>
            <a:br/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command line OpenSSL utility options:</a:t>
            </a:r>
            <a:endParaRPr b="0" lang="en-US" sz="5610" spc="-1" strike="noStrike"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4" name="Image" descr=""/>
          <p:cNvPicPr/>
          <p:nvPr/>
        </p:nvPicPr>
        <p:blipFill>
          <a:blip r:embed="rId1"/>
          <a:stretch/>
        </p:blipFill>
        <p:spPr>
          <a:xfrm>
            <a:off x="15167520" y="3445200"/>
            <a:ext cx="8624880" cy="9646560"/>
          </a:xfrm>
          <a:prstGeom prst="rect">
            <a:avLst/>
          </a:prstGeom>
          <a:ln w="12600">
            <a:noFill/>
          </a:ln>
        </p:spPr>
      </p:pic>
      <p:pic>
        <p:nvPicPr>
          <p:cNvPr id="245" name="Image" descr=""/>
          <p:cNvPicPr/>
          <p:nvPr/>
        </p:nvPicPr>
        <p:blipFill>
          <a:blip r:embed="rId2"/>
          <a:stretch/>
        </p:blipFill>
        <p:spPr>
          <a:xfrm>
            <a:off x="15683400" y="9115200"/>
            <a:ext cx="8718120" cy="46022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1" dur="indefinite" restart="never" nodeType="tmRoot">
          <p:childTnLst>
            <p:seq>
              <p:cTn id="82" dur="indefinite" nodeType="mainSeq">
                <p:childTnLst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fill="hold"/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fill="hold"/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09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 Old Cryptofail: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Too Short Keys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550440" y="3178800"/>
            <a:ext cx="1555128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83640" indent="-68184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During WWII, the Germans used </a:t>
            </a:r>
            <a:r>
              <a:rPr b="1" i="1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enigma</a:t>
            </a: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:</a:t>
            </a:r>
            <a:endParaRPr b="0" lang="en-US" sz="5400" spc="-1" strike="noStrike">
              <a:latin typeface="Arial"/>
            </a:endParaRPr>
          </a:p>
          <a:p>
            <a:pPr lvl="1" marL="1022040" indent="-68868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System was a "rotor machine": A series of rotors, with each rotor permuting the alphabet and every keypress incrementing the settings</a:t>
            </a:r>
            <a:endParaRPr b="0" lang="en-US" sz="4350" spc="-1" strike="noStrike">
              <a:latin typeface="Arial"/>
            </a:endParaRPr>
          </a:p>
          <a:p>
            <a:pPr lvl="2" marL="1346760" indent="-68184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8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Key was the selection of rotors, initial settings, and a permutation plugboard</a:t>
            </a:r>
            <a:endParaRPr b="0" lang="en-US" sz="3830" spc="-1" strike="noStrike">
              <a:latin typeface="Arial"/>
            </a:endParaRPr>
          </a:p>
          <a:p>
            <a:pPr lvl="2" marL="1346760" indent="-68184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83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Which is not all that much entropy!</a:t>
            </a:r>
            <a:endParaRPr b="0" lang="en-US" sz="3830" spc="-1" strike="noStrike">
              <a:latin typeface="Arial"/>
            </a:endParaRPr>
          </a:p>
          <a:p>
            <a:pPr marL="683640" indent="-681840">
              <a:lnSpc>
                <a:spcPct val="100000"/>
              </a:lnSpc>
              <a:spcBef>
                <a:spcPts val="18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British built a system (the "Bombe") to brute-force Enigma</a:t>
            </a:r>
            <a:endParaRPr b="0" lang="en-US" sz="5400" spc="-1" strike="noStrike">
              <a:latin typeface="Arial"/>
            </a:endParaRPr>
          </a:p>
          <a:p>
            <a:pPr lvl="1" marL="1022040" indent="-68868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Required a known-plaintext (a "crib") to verify decryption: e.g. the weather report</a:t>
            </a:r>
            <a:endParaRPr b="0" lang="en-US" sz="4350" spc="-1" strike="noStrike">
              <a:latin typeface="Arial"/>
            </a:endParaRPr>
          </a:p>
          <a:p>
            <a:pPr lvl="1" marL="1022040" indent="-688680">
              <a:lnSpc>
                <a:spcPct val="100000"/>
              </a:lnSpc>
              <a:spcBef>
                <a:spcPts val="1199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Sometimes the brits would deliberately "seed" a naval minefield for a chosen-plaintext attack</a:t>
            </a:r>
            <a:endParaRPr b="0" lang="en-US" sz="4350" spc="-1" strike="noStrike">
              <a:latin typeface="Arial"/>
            </a:endParaRPr>
          </a:p>
        </p:txBody>
      </p:sp>
      <p:sp>
        <p:nvSpPr>
          <p:cNvPr id="248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9" name="Image" descr=""/>
          <p:cNvPicPr/>
          <p:nvPr/>
        </p:nvPicPr>
        <p:blipFill>
          <a:blip r:embed="rId1"/>
          <a:stretch/>
        </p:blipFill>
        <p:spPr>
          <a:xfrm>
            <a:off x="16475040" y="3107520"/>
            <a:ext cx="7967880" cy="10627920"/>
          </a:xfrm>
          <a:prstGeom prst="rect">
            <a:avLst/>
          </a:prstGeom>
          <a:ln w="12600">
            <a:noFill/>
          </a:ln>
        </p:spPr>
      </p:pic>
      <p:pic>
        <p:nvPicPr>
          <p:cNvPr id="250" name="Image" descr=""/>
          <p:cNvPicPr/>
          <p:nvPr/>
        </p:nvPicPr>
        <p:blipFill>
          <a:blip r:embed="rId2"/>
          <a:stretch/>
        </p:blipFill>
        <p:spPr>
          <a:xfrm>
            <a:off x="16475040" y="9507240"/>
            <a:ext cx="7967880" cy="42062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0" dur="indefinite" restart="never" nodeType="tmRoot">
          <p:childTnLst>
            <p:seq>
              <p:cTn id="111" dur="indefinite" nodeType="mainSeq">
                <p:childTnLst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116"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Another Cryptofail: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Two-Time Pad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52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13080" indent="-61128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What if we reuse a key K jeeeest once in a One Time Pad?</a:t>
            </a:r>
            <a:endParaRPr b="0" lang="en-US" sz="5150" spc="-1" strike="noStrike">
              <a:latin typeface="Arial"/>
            </a:endParaRPr>
          </a:p>
          <a:p>
            <a:pPr marL="613080" indent="-61128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Alice sends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 = E(M, K)</a:t>
            </a: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C' = E(M', K)</a:t>
            </a:r>
            <a:endParaRPr b="0" lang="en-US" sz="5150" spc="-1" strike="noStrike">
              <a:latin typeface="Arial"/>
            </a:endParaRPr>
          </a:p>
          <a:p>
            <a:pPr marL="613080" indent="-61128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Eve observes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 ⊕ K</a:t>
            </a: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M' ⊕ K</a:t>
            </a:r>
            <a:endParaRPr b="0" lang="en-US" sz="5150" spc="-1" strike="noStrike">
              <a:latin typeface="Arial"/>
            </a:endParaRPr>
          </a:p>
          <a:p>
            <a:pPr lvl="1" marL="916200" indent="-61740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Can she learn anything about M and/or M' ?</a:t>
            </a:r>
            <a:endParaRPr b="0" lang="en-US" sz="3900" spc="-1" strike="noStrike">
              <a:latin typeface="Arial"/>
            </a:endParaRPr>
          </a:p>
          <a:p>
            <a:pPr marL="613080" indent="-61128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Eve computes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 ⊕ C' = (M ⊕ K) ⊕ (M' ⊕ K)</a:t>
            </a:r>
            <a:br/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	</a:t>
            </a: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=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(M ⊕ M') ⊕ (K ⊕ K)</a:t>
            </a:r>
            <a:br/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	</a:t>
            </a: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=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(M ⊕ M') ⊕ 0</a:t>
            </a:r>
            <a:br/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	</a:t>
            </a: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=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 ⊕ M'</a:t>
            </a:r>
            <a:endParaRPr b="0" lang="en-US" sz="5150" spc="-1" strike="noStrike">
              <a:latin typeface="Arial"/>
            </a:endParaRPr>
          </a:p>
          <a:p>
            <a:pPr marL="613080" indent="-61128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Now she knows which bits in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</a:t>
            </a: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match bits in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M'</a:t>
            </a:r>
            <a:endParaRPr b="0" lang="en-US" sz="5150" spc="-1" strike="noStrike">
              <a:latin typeface="Arial"/>
            </a:endParaRPr>
          </a:p>
          <a:p>
            <a:pPr marL="613080" indent="-61128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if Eve already knew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</a:t>
            </a: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now she knows </a:t>
            </a:r>
            <a:r>
              <a:rPr b="1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M'</a:t>
            </a:r>
            <a:r>
              <a:rPr b="0" lang="en-US" sz="51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!</a:t>
            </a:r>
            <a:endParaRPr b="0" lang="en-US" sz="5150" spc="-1" strike="noStrike">
              <a:latin typeface="Arial"/>
            </a:endParaRPr>
          </a:p>
          <a:p>
            <a:pPr lvl="1" marL="916200" indent="-617400">
              <a:lnSpc>
                <a:spcPct val="100000"/>
              </a:lnSpc>
              <a:spcBef>
                <a:spcPts val="10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Even if not, Eve can guess </a:t>
            </a:r>
            <a:r>
              <a:rPr b="1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</a:t>
            </a: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ensure that </a:t>
            </a:r>
            <a:r>
              <a:rPr b="1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M'</a:t>
            </a:r>
            <a:r>
              <a:rPr b="0" lang="en-US" sz="3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is consistent</a:t>
            </a:r>
            <a:endParaRPr b="0" lang="en-US" sz="3900" spc="-1" strike="noStrike">
              <a:latin typeface="Arial"/>
            </a:endParaRPr>
          </a:p>
        </p:txBody>
      </p:sp>
      <p:sp>
        <p:nvSpPr>
          <p:cNvPr id="253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4" name="Image" descr=""/>
          <p:cNvPicPr/>
          <p:nvPr/>
        </p:nvPicPr>
        <p:blipFill>
          <a:blip r:embed="rId1"/>
          <a:stretch/>
        </p:blipFill>
        <p:spPr>
          <a:xfrm>
            <a:off x="15593040" y="9067320"/>
            <a:ext cx="8808840" cy="46501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7" dur="indefinite" restart="never" nodeType="tmRoot">
          <p:childTnLst>
            <p:seq>
              <p:cTn id="118" dur="indefinite" nodeType="mainSeq">
                <p:childTnLst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2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fill="hold"/>
                                        <p:tgtEl>
                                          <p:spTgt spid="2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VENONA: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Pad Reuse in the Real World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56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518760" indent="-516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Soviets used one-time pads for </a:t>
            </a:r>
            <a:br/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communication from their spies in the US</a:t>
            </a:r>
            <a:endParaRPr b="0" lang="en-US" sz="4360" spc="-1" strike="noStrike">
              <a:latin typeface="Arial"/>
            </a:endParaRPr>
          </a:p>
          <a:p>
            <a:pPr lvl="1" marL="775440" indent="-52200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After all, it is provably secure!</a:t>
            </a:r>
            <a:endParaRPr b="0" lang="en-US" sz="3300" spc="-1" strike="noStrike">
              <a:latin typeface="Arial"/>
            </a:endParaRPr>
          </a:p>
          <a:p>
            <a:pPr marL="518760" indent="-516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During WWII, the Soviets started reusing</a:t>
            </a:r>
            <a:br/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key material</a:t>
            </a:r>
            <a:endParaRPr b="0" lang="en-US" sz="4360" spc="-1" strike="noStrike">
              <a:latin typeface="Arial"/>
            </a:endParaRPr>
          </a:p>
          <a:p>
            <a:pPr lvl="1" marL="775440" indent="-52200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Uncertain whether it was just the cost of generating pads or what...</a:t>
            </a:r>
            <a:endParaRPr b="0" lang="en-US" sz="3300" spc="-1" strike="noStrike">
              <a:latin typeface="Arial"/>
            </a:endParaRPr>
          </a:p>
          <a:p>
            <a:pPr marL="518760" indent="-516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VENONA was a US cryptanalysis project designed to </a:t>
            </a:r>
            <a:br/>
            <a:r>
              <a:rPr b="0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break these messages</a:t>
            </a:r>
            <a:endParaRPr b="0" lang="en-US" sz="4360" spc="-1" strike="noStrike">
              <a:latin typeface="Arial"/>
            </a:endParaRPr>
          </a:p>
          <a:p>
            <a:pPr lvl="1" marL="775440" indent="-52200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Included confirming/identifying the spies targeting the </a:t>
            </a:r>
            <a:br/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US Manhattan project</a:t>
            </a:r>
            <a:endParaRPr b="0" lang="en-US" sz="3300" spc="-1" strike="noStrike">
              <a:latin typeface="Arial"/>
            </a:endParaRPr>
          </a:p>
          <a:p>
            <a:pPr lvl="1" marL="775440" indent="-52200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Project continued until 1980!</a:t>
            </a:r>
            <a:endParaRPr b="0" lang="en-US" sz="3300" spc="-1" strike="noStrike">
              <a:latin typeface="Arial"/>
            </a:endParaRPr>
          </a:p>
          <a:p>
            <a:pPr marL="518760" indent="-5169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Font typeface="Symbol"/>
              <a:buChar char=""/>
            </a:pPr>
            <a:r>
              <a:rPr b="1" i="1" lang="en-US" sz="436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 declassified until 1995!</a:t>
            </a:r>
            <a:endParaRPr b="0" lang="en-US" sz="4360" spc="-1" strike="noStrike">
              <a:latin typeface="Arial"/>
            </a:endParaRPr>
          </a:p>
          <a:p>
            <a:pPr lvl="1" marL="775440" indent="-52200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secret even President Truman wasn't informed about it.</a:t>
            </a:r>
            <a:endParaRPr b="0" lang="en-US" sz="3300" spc="-1" strike="noStrike">
              <a:latin typeface="Arial"/>
            </a:endParaRPr>
          </a:p>
          <a:p>
            <a:pPr lvl="1" marL="775440" indent="-52200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the Soviets found out about it in 1949, but their one-time </a:t>
            </a:r>
            <a:br/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pad reuse was fixed after 1948 anyway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57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58" name="Image" descr=""/>
          <p:cNvPicPr/>
          <p:nvPr/>
        </p:nvPicPr>
        <p:blipFill>
          <a:blip r:embed="rId1"/>
          <a:stretch/>
        </p:blipFill>
        <p:spPr>
          <a:xfrm>
            <a:off x="18690480" y="3164400"/>
            <a:ext cx="5630400" cy="580320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4" dur="indefinite" restart="never" nodeType="tmRoot">
          <p:childTnLst>
            <p:seq>
              <p:cTn id="135" dur="indefinite" nodeType="mainSeq">
                <p:childTnLst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fill="hold"/>
                                        <p:tgtEl>
                                          <p:spTgt spid="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fill="hold"/>
                                        <p:tgtEl>
                                          <p:spTgt spid="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fill="hold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2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fill="hold"/>
                                        <p:tgtEl>
                                          <p:spTgt spid="2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fill="hold"/>
                                        <p:tgtEl>
                                          <p:spTgt spid="2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fill="hold"/>
                                        <p:tgtEl>
                                          <p:spTgt spid="2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2-Time Pad Cryptofail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Remarkably Common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60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Actually happens more often than you'd like...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Because if you use CTR mode and repeat the IV, you are doing the same thing!</a:t>
            </a:r>
            <a:endParaRPr b="0" lang="en-US" sz="50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Recently discovered in WiFi implementations!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WiFi breaks up the message into a series of packets, each packet is encrypted separately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61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6" dur="indefinite" restart="never" nodeType="tmRoot">
          <p:childTnLst>
            <p:seq>
              <p:cTn id="167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Cryptofail Hotness: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KRACK attack...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550080" indent="-54828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62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To actually encrypt the individual packets: IV of a packet is </a:t>
            </a:r>
            <a:br/>
            <a:r>
              <a:rPr b="0" lang="en-US" sz="462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{Agreed IV || packet counter}</a:t>
            </a:r>
            <a:endParaRPr b="0" lang="en-US" sz="4620" spc="-1" strike="noStrike">
              <a:latin typeface="Arial"/>
            </a:endParaRPr>
          </a:p>
          <a:p>
            <a:pPr lvl="1" marL="822240" indent="-55368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Thus for each packet you only need to send the packet counter (48 bits) rather than the full IV (128b)</a:t>
            </a:r>
            <a:endParaRPr b="0" lang="en-US" sz="3500" spc="-1" strike="noStrike">
              <a:latin typeface="Arial"/>
            </a:endParaRPr>
          </a:p>
          <a:p>
            <a:pPr marL="550080" indent="-54828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62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Multiple different modes</a:t>
            </a:r>
            <a:endParaRPr b="0" lang="en-US" sz="4620" spc="-1" strike="noStrike">
              <a:latin typeface="Arial"/>
            </a:endParaRPr>
          </a:p>
          <a:p>
            <a:pPr lvl="1" marL="822240" indent="-55368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One common one is CCM (Counter with CBC-MAC)</a:t>
            </a:r>
            <a:endParaRPr b="0" lang="en-US" sz="3500" spc="-1" strike="noStrike">
              <a:latin typeface="Arial"/>
            </a:endParaRPr>
          </a:p>
          <a:p>
            <a:pPr lvl="2" marL="1083600" indent="-548280">
              <a:lnSpc>
                <a:spcPct val="100000"/>
              </a:lnSpc>
              <a:spcBef>
                <a:spcPts val="4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08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MAC the data with CBC-MAC</a:t>
            </a:r>
            <a:br/>
            <a:r>
              <a:rPr b="0" lang="en-US" sz="308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Then encrypt with CTR mode</a:t>
            </a:r>
            <a:endParaRPr b="0" lang="en-US" sz="3080" spc="-1" strike="noStrike">
              <a:latin typeface="Arial"/>
            </a:endParaRPr>
          </a:p>
          <a:p>
            <a:pPr lvl="1" marL="822240" indent="-55368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highest performance is GCM (Galois/Counter Mode)</a:t>
            </a:r>
            <a:endParaRPr b="0" lang="en-US" sz="3500" spc="-1" strike="noStrike">
              <a:latin typeface="Arial"/>
            </a:endParaRPr>
          </a:p>
          <a:p>
            <a:pPr marL="550080" indent="-54828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62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KRACK:</a:t>
            </a:r>
            <a:endParaRPr b="0" lang="en-US" sz="4620" spc="-1" strike="noStrike">
              <a:latin typeface="Arial"/>
            </a:endParaRPr>
          </a:p>
          <a:p>
            <a:pPr lvl="1" marL="822240" indent="-55368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"Hey WiFi Device, reset your packet counter"</a:t>
            </a:r>
            <a:br/>
            <a:r>
              <a:rPr b="0" lang="en-US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"Okeydoke"</a:t>
            </a:r>
            <a:endParaRPr b="0" lang="en-US" sz="3500" spc="-1" strike="noStrike">
              <a:latin typeface="Arial"/>
            </a:endParaRPr>
          </a:p>
          <a:p>
            <a:pPr marL="550080" indent="-54828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62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if you thought CTR mode was bad on IV reuse...</a:t>
            </a:r>
            <a:endParaRPr b="0" lang="en-US" sz="4620" spc="-1" strike="noStrike">
              <a:latin typeface="Arial"/>
            </a:endParaRPr>
          </a:p>
          <a:p>
            <a:pPr lvl="1" marL="822240" indent="-553680">
              <a:lnSpc>
                <a:spcPct val="100000"/>
              </a:lnSpc>
              <a:spcBef>
                <a:spcPts val="9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5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GCM is worse: A couple of reused IVs can reveal enough information to forge the authentication!</a:t>
            </a:r>
            <a:endParaRPr b="0" lang="en-US" sz="3500" spc="-1" strike="noStrike">
              <a:latin typeface="Arial"/>
            </a:endParaRPr>
          </a:p>
          <a:p>
            <a:pPr marL="550080" indent="-54828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62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Discovered a year and a half ago, fairly quickly patch, but still!</a:t>
            </a:r>
            <a:endParaRPr b="0" lang="en-US" sz="4620" spc="-1" strike="noStrike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68" dur="indefinite" restart="never" nodeType="tmRoot">
          <p:childTnLst>
            <p:seq>
              <p:cTn id="169" dur="indefinite" nodeType="mainSeq">
                <p:childTnLst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fill="hold"/>
                                        <p:tgtEl>
                                          <p:spTgt spid="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2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fill="hold"/>
                                        <p:tgtEl>
                                          <p:spTgt spid="2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fill="hold"/>
                                        <p:tgtEl>
                                          <p:spTgt spid="2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fill="hold"/>
                                        <p:tgtEl>
                                          <p:spTgt spid="2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fill="hold"/>
                                        <p:tgtEl>
                                          <p:spTgt spid="2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fill="hold"/>
                                        <p:tgtEl>
                                          <p:spTgt spid="2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fill="hold"/>
                                        <p:tgtEl>
                                          <p:spTgt spid="2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fill="hold"/>
                                        <p:tgtEl>
                                          <p:spTgt spid="2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fill="hold"/>
                                        <p:tgtEl>
                                          <p:spTgt spid="2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fill="hold"/>
                                        <p:tgtEl>
                                          <p:spTgt spid="2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GCM...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550440" y="3178800"/>
            <a:ext cx="1448460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70040" indent="-76824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GCM is like CTR mode with a twist...</a:t>
            </a:r>
            <a:endParaRPr b="0" lang="en-US" sz="5400" spc="-1" strike="noStrike">
              <a:latin typeface="Arial"/>
            </a:endParaRPr>
          </a:p>
          <a:p>
            <a:pPr lvl="1" marL="1151280" indent="-7761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confidentiality is pure CTR mode</a:t>
            </a:r>
            <a:endParaRPr b="0" lang="en-US" sz="4900" spc="-1" strike="noStrike">
              <a:latin typeface="Arial"/>
            </a:endParaRPr>
          </a:p>
          <a:p>
            <a:pPr lvl="1" marL="1151280" indent="-7761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"Galois" part is a hash of the cipher text</a:t>
            </a:r>
            <a:endParaRPr b="0" lang="en-US" sz="4900" spc="-1" strike="noStrike">
              <a:latin typeface="Arial"/>
            </a:endParaRPr>
          </a:p>
          <a:p>
            <a:pPr lvl="2" marL="1516680" indent="-76824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3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only secret part being the "Auth Data"</a:t>
            </a:r>
            <a:endParaRPr b="0" lang="en-US" sz="4310" spc="-1" strike="noStrike">
              <a:latin typeface="Arial"/>
            </a:endParaRPr>
          </a:p>
          <a:p>
            <a:pPr marL="770040" indent="-768240">
              <a:lnSpc>
                <a:spcPct val="100000"/>
              </a:lnSpc>
              <a:spcBef>
                <a:spcPts val="20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Reuse the IV, what happens?</a:t>
            </a:r>
            <a:endParaRPr b="0" lang="en-US" sz="5400" spc="-1" strike="noStrike">
              <a:latin typeface="Arial"/>
            </a:endParaRPr>
          </a:p>
          <a:p>
            <a:pPr lvl="1" marL="1151280" indent="-7761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 </a:t>
            </a:r>
            <a:r>
              <a:rPr b="1" i="1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only</a:t>
            </a: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do you have CTR mode loss of confidentiality...</a:t>
            </a:r>
            <a:endParaRPr b="0" lang="en-US" sz="4900" spc="-1" strike="noStrike">
              <a:latin typeface="Arial"/>
            </a:endParaRPr>
          </a:p>
          <a:p>
            <a:pPr lvl="1" marL="1151280" indent="-7761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if you do it enough, you lose confidentiality on the Auth Data...</a:t>
            </a:r>
            <a:endParaRPr b="0" lang="en-US" sz="4900" spc="-1" strike="noStrike">
              <a:latin typeface="Arial"/>
            </a:endParaRPr>
          </a:p>
          <a:p>
            <a:pPr lvl="1" marL="1151280" indent="-776160">
              <a:lnSpc>
                <a:spcPct val="100000"/>
              </a:lnSpc>
              <a:spcBef>
                <a:spcPts val="1301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9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you lose the integrity that GCM supposedly provided!</a:t>
            </a:r>
            <a:endParaRPr b="0" lang="en-US" sz="49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8" name="Image" descr=""/>
          <p:cNvPicPr/>
          <p:nvPr/>
        </p:nvPicPr>
        <p:blipFill>
          <a:blip r:embed="rId1"/>
          <a:stretch/>
        </p:blipFill>
        <p:spPr>
          <a:xfrm>
            <a:off x="18342000" y="2977920"/>
            <a:ext cx="6064560" cy="6113160"/>
          </a:xfrm>
          <a:prstGeom prst="rect">
            <a:avLst/>
          </a:prstGeom>
          <a:ln w="12600">
            <a:noFill/>
          </a:ln>
        </p:spPr>
      </p:pic>
      <p:pic>
        <p:nvPicPr>
          <p:cNvPr id="269" name="Image" descr=""/>
          <p:cNvPicPr/>
          <p:nvPr/>
        </p:nvPicPr>
        <p:blipFill>
          <a:blip r:embed="rId2"/>
          <a:stretch/>
        </p:blipFill>
        <p:spPr>
          <a:xfrm>
            <a:off x="15492960" y="9039600"/>
            <a:ext cx="8877600" cy="468648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6" dur="indefinite" restart="never" nodeType="tmRoot">
          <p:childTnLst>
            <p:seq>
              <p:cTn id="217" dur="indefinite" nodeType="mainSeq">
                <p:childTnLst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fill="hold"/>
                                        <p:tgtEl>
                                          <p:spTgt spid="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fill="hold"/>
                                        <p:tgtEl>
                                          <p:spTgt spid="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fill="hold"/>
                                        <p:tgtEl>
                                          <p:spTgt spid="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fill="hold"/>
                                        <p:tgtEl>
                                          <p:spTgt spid="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fill="hold"/>
                                        <p:tgtEl>
                                          <p:spTgt spid="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fill="hold"/>
                                        <p:tgtEl>
                                          <p:spTgt spid="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fill="hold"/>
                                        <p:tgtEl>
                                          <p:spTgt spid="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fill="hold"/>
                                        <p:tgtEl>
                                          <p:spTgt spid="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256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DSA Signatures...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71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Based on Diffie-Hellman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Two initial parameters, 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and a hash function 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</a:t>
            </a:r>
            <a:endParaRPr b="0" lang="en-US" sz="5000" spc="-1" strike="noStrike">
              <a:latin typeface="Arial"/>
            </a:endParaRPr>
          </a:p>
          <a:p>
            <a:pPr lvl="2" marL="1547640" indent="-78408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L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== key length, eg 2048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 &lt;= len(H)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e.g. 256</a:t>
            </a:r>
            <a:endParaRPr b="0" lang="en-US" sz="4400" spc="-1" strike="noStrike">
              <a:latin typeface="Arial"/>
            </a:endParaRPr>
          </a:p>
          <a:p>
            <a:pPr lvl="2" marL="1547640" indent="-78408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 N-bit prime </a:t>
            </a:r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q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an L-bit prime </a:t>
            </a:r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such that </a:t>
            </a:r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 - 1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is a multiple of </a:t>
            </a:r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q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and </a:t>
            </a:r>
            <a:br/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 = h</a:t>
            </a:r>
            <a:r>
              <a:rPr b="1" lang="en-US" sz="44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(p-1)/q</a:t>
            </a:r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mod p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 for some arbitrary </a:t>
            </a:r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 (1 &lt; h &lt; p − 1)</a:t>
            </a:r>
            <a:endParaRPr b="0" lang="en-US" sz="4400" spc="-1" strike="noStrike">
              <a:latin typeface="Arial"/>
            </a:endParaRPr>
          </a:p>
          <a:p>
            <a:pPr lvl="2" marL="1547640" indent="-784080">
              <a:lnSpc>
                <a:spcPct val="100000"/>
              </a:lnSpc>
              <a:spcBef>
                <a:spcPts val="7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{</a:t>
            </a:r>
            <a:r>
              <a:rPr b="1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p, q, g</a:t>
            </a:r>
            <a:r>
              <a:rPr b="0" lang="en-US" sz="4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} are public parameters</a:t>
            </a:r>
            <a:endParaRPr b="0" lang="en-US" sz="44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Alice creates her own random private key </a:t>
            </a:r>
            <a:r>
              <a:rPr b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x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</a:t>
            </a:r>
            <a:r>
              <a:rPr b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&lt; q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Public key 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= g</a:t>
            </a:r>
            <a:r>
              <a:rPr b="1" lang="en-US" sz="500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x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mod p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7" dur="indefinite" restart="never" nodeType="tmRoot">
          <p:childTnLst>
            <p:seq>
              <p:cTn id="25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Alice's Signature...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74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67800" indent="-66600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Create a random value </a:t>
            </a:r>
            <a:r>
              <a:rPr b="1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</a:t>
            </a: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&lt; </a:t>
            </a:r>
            <a:r>
              <a:rPr b="1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q</a:t>
            </a:r>
            <a:endParaRPr b="0" lang="en-US" sz="561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Calculate 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 = (g</a:t>
            </a:r>
            <a:r>
              <a:rPr b="1" lang="en-US" sz="425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k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mod p) mod q</a:t>
            </a:r>
            <a:endParaRPr b="0" lang="en-US" sz="4250" spc="-1" strike="noStrike">
              <a:latin typeface="Arial"/>
            </a:endParaRPr>
          </a:p>
          <a:p>
            <a:pPr lvl="2" marL="1315800" indent="-66600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</a:t>
            </a:r>
            <a:r>
              <a:rPr b="1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</a:t>
            </a: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= 0, start again</a:t>
            </a:r>
            <a:endParaRPr b="0" lang="en-US" sz="374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Calculate 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 = k</a:t>
            </a:r>
            <a:r>
              <a:rPr b="1" lang="en-US" sz="425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-1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(H(m) + xr) mod q</a:t>
            </a:r>
            <a:endParaRPr b="0" lang="en-US" sz="4250" spc="-1" strike="noStrike">
              <a:latin typeface="Arial"/>
            </a:endParaRPr>
          </a:p>
          <a:p>
            <a:pPr lvl="2" marL="1315800" indent="-666000">
              <a:lnSpc>
                <a:spcPct val="100000"/>
              </a:lnSpc>
              <a:spcBef>
                <a:spcPts val="7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</a:t>
            </a:r>
            <a:r>
              <a:rPr b="1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</a:t>
            </a:r>
            <a:r>
              <a:rPr b="0" lang="en-US" sz="374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= 0, start again</a:t>
            </a:r>
            <a:endParaRPr b="0" lang="en-US" sz="374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Signature is {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</a:t>
            </a: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</a:t>
            </a: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} (Advantage over an El-Gamal signature variation: Smaller signatures)</a:t>
            </a:r>
            <a:endParaRPr b="0" lang="en-US" sz="4250" spc="-1" strike="noStrike">
              <a:latin typeface="Arial"/>
            </a:endParaRPr>
          </a:p>
          <a:p>
            <a:pPr marL="667800" indent="-66600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61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Verification</a:t>
            </a:r>
            <a:endParaRPr b="0" lang="en-US" sz="561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w = s</a:t>
            </a:r>
            <a:r>
              <a:rPr b="1" lang="en-US" sz="425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-1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mod q</a:t>
            </a:r>
            <a:endParaRPr b="0" lang="en-US" sz="425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</a:t>
            </a:r>
            <a:r>
              <a:rPr b="1" lang="en-US" sz="4250" spc="-1" strike="noStrike" baseline="-5000">
                <a:solidFill>
                  <a:srgbClr val="000000"/>
                </a:solidFill>
                <a:latin typeface="Helvetica Neue"/>
                <a:ea typeface="Helvetica Neue"/>
              </a:rPr>
              <a:t>1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= H(m) * w mod q</a:t>
            </a:r>
            <a:endParaRPr b="0" lang="en-US" sz="425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</a:t>
            </a:r>
            <a:r>
              <a:rPr b="1" lang="en-US" sz="4250" spc="-1" strike="noStrike" baseline="-5000">
                <a:solidFill>
                  <a:srgbClr val="000000"/>
                </a:solidFill>
                <a:latin typeface="Helvetica Neue"/>
                <a:ea typeface="Helvetica Neue"/>
              </a:rPr>
              <a:t>2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= r * w mod q</a:t>
            </a:r>
            <a:endParaRPr b="0" lang="en-US" sz="425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 = (g</a:t>
            </a:r>
            <a:r>
              <a:rPr b="1" lang="en-US" sz="425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u</a:t>
            </a:r>
            <a:r>
              <a:rPr b="1" lang="en-US" sz="315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1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y</a:t>
            </a:r>
            <a:r>
              <a:rPr b="1" lang="en-US" sz="4250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u</a:t>
            </a:r>
            <a:r>
              <a:rPr b="1" lang="en-US" sz="3058" spc="-1" strike="noStrike" baseline="31000">
                <a:solidFill>
                  <a:srgbClr val="000000"/>
                </a:solidFill>
                <a:latin typeface="Helvetica Neue"/>
                <a:ea typeface="Helvetica Neue"/>
              </a:rPr>
              <a:t>2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mod p) mod q</a:t>
            </a:r>
            <a:endParaRPr b="0" lang="en-US" sz="4250" spc="-1" strike="noStrike">
              <a:latin typeface="Arial"/>
            </a:endParaRPr>
          </a:p>
          <a:p>
            <a:pPr lvl="1" marL="998640" indent="-67284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Validate that </a:t>
            </a:r>
            <a:r>
              <a:rPr b="1" lang="en-US" sz="4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v = r</a:t>
            </a:r>
            <a:endParaRPr b="0" lang="en-US" sz="4250" spc="-1" strike="noStrike">
              <a:latin typeface="Arial"/>
            </a:endParaRPr>
          </a:p>
        </p:txBody>
      </p:sp>
      <p:sp>
        <p:nvSpPr>
          <p:cNvPr id="275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59" dur="indefinite" restart="never" nodeType="tmRoot">
          <p:childTnLst>
            <p:seq>
              <p:cTn id="26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Easy To Screw Up...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77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is not just a nonce...  It must be random and </a:t>
            </a:r>
            <a:r>
              <a:rPr b="1" i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secret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you know 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you can calculate 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x</a:t>
            </a:r>
            <a:endParaRPr b="0" lang="en-US" sz="50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even if you just reuse a random </a:t>
            </a:r>
            <a:r>
              <a:rPr b="1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...</a:t>
            </a:r>
            <a:br/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for two signatures sa and sb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bit of algebra proves that 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 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=</a:t>
            </a: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 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(H</a:t>
            </a:r>
            <a:r>
              <a:rPr b="1" lang="en-US" sz="5000" spc="-1" strike="noStrike" baseline="-5000">
                <a:solidFill>
                  <a:srgbClr val="000000"/>
                </a:solidFill>
                <a:latin typeface="Helvetica Neue"/>
                <a:ea typeface="Helvetica Neue"/>
              </a:rPr>
              <a:t>A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 – H</a:t>
            </a:r>
            <a:r>
              <a:rPr b="1" lang="en-US" sz="5000" spc="-1" strike="noStrike" baseline="-5000">
                <a:solidFill>
                  <a:srgbClr val="000000"/>
                </a:solidFill>
                <a:latin typeface="Helvetica Neue"/>
                <a:ea typeface="Helvetica Neue"/>
              </a:rPr>
              <a:t>B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) / (s</a:t>
            </a:r>
            <a:r>
              <a:rPr b="1" lang="en-US" sz="5000" spc="-1" strike="noStrike" baseline="-5000">
                <a:solidFill>
                  <a:srgbClr val="000000"/>
                </a:solidFill>
                <a:latin typeface="Helvetica Neue"/>
                <a:ea typeface="Helvetica Neue"/>
              </a:rPr>
              <a:t>a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 – s</a:t>
            </a:r>
            <a:r>
              <a:rPr b="1" lang="en-US" sz="5000" spc="-1" strike="noStrike" baseline="-5000">
                <a:solidFill>
                  <a:srgbClr val="000000"/>
                </a:solidFill>
                <a:latin typeface="Helvetica Neue"/>
                <a:ea typeface="Helvetica Neue"/>
              </a:rPr>
              <a:t>b</a:t>
            </a:r>
            <a:r>
              <a:rPr b="1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)</a:t>
            </a:r>
            <a:endParaRPr b="0" lang="en-US" sz="50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</a:t>
            </a: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 good reference: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knowing k tells you x:</a:t>
            </a:r>
            <a:br/>
            <a:r>
              <a:rPr b="0" lang="en-US" sz="3200" spc="-1" strike="noStrike" u="sng">
                <a:solidFill>
                  <a:srgbClr val="0000ff"/>
                </a:solidFill>
                <a:uFillTx/>
                <a:latin typeface="Helvetica Neue"/>
                <a:ea typeface="Helvetica Neue"/>
                <a:hlinkClick r:id="rId1"/>
              </a:rPr>
              <a:t>https://rdist.root.org/2009/05/17/the-debian-pgp-disaster-that-almost-was/</a:t>
            </a:r>
            <a:endParaRPr b="0" lang="en-US" sz="32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two signatures tells you k:</a:t>
            </a:r>
            <a:br/>
            <a:r>
              <a:rPr b="0" lang="en-US" sz="33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https://rdist.root.org/2010/11/19/dsa-requirements-for-random-k-value/</a:t>
            </a:r>
            <a:endParaRPr b="0" lang="en-US" sz="3300" spc="-1" strike="noStrike">
              <a:latin typeface="Arial"/>
            </a:endParaRPr>
          </a:p>
        </p:txBody>
      </p:sp>
      <p:sp>
        <p:nvSpPr>
          <p:cNvPr id="278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9" name="Image" descr=""/>
          <p:cNvPicPr/>
          <p:nvPr/>
        </p:nvPicPr>
        <p:blipFill>
          <a:blip r:embed="rId2"/>
          <a:stretch/>
        </p:blipFill>
        <p:spPr>
          <a:xfrm>
            <a:off x="15593040" y="9067320"/>
            <a:ext cx="8808840" cy="46501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1" dur="indefinite" restart="never" nodeType="tmRoot">
          <p:childTnLst>
            <p:seq>
              <p:cTn id="262" dur="indefinite" nodeType="mainSeq">
                <p:childTnLst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Announcements!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Midterm 1 Monday, 5-7 pm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Bring your student ID</a:t>
            </a:r>
            <a:endParaRPr b="0" lang="en-US" sz="50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Project 1 due tonight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Make only 1 submission per group!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09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</a:t>
            </a:r>
            <a:r>
              <a:rPr b="1" i="1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theoretical: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Sony Playstation 3 DRM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550440" y="3178800"/>
            <a:ext cx="1458792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20640" indent="-61884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PS3 was designed to only run </a:t>
            </a:r>
            <a:r>
              <a:rPr b="1" i="1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signed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code</a:t>
            </a:r>
            <a:endParaRPr b="0" lang="en-US" sz="4800" spc="-1" strike="noStrike">
              <a:latin typeface="Arial"/>
            </a:endParaRPr>
          </a:p>
          <a:p>
            <a:pPr lvl="1" marL="928080" indent="-6253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They used ECDSA as the signature algorithm</a:t>
            </a:r>
            <a:endParaRPr b="0" lang="en-US" sz="3950" spc="-1" strike="noStrike">
              <a:latin typeface="Arial"/>
            </a:endParaRPr>
          </a:p>
          <a:p>
            <a:pPr lvl="1" marL="928080" indent="-6253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This prevents unauthorized code from running</a:t>
            </a:r>
            <a:endParaRPr b="0" lang="en-US" sz="3950" spc="-1" strike="noStrike">
              <a:latin typeface="Arial"/>
            </a:endParaRPr>
          </a:p>
          <a:p>
            <a:pPr lvl="1" marL="928080" indent="-6253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They had an </a:t>
            </a:r>
            <a:r>
              <a:rPr b="1" i="1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option</a:t>
            </a: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to run alternate operating systems (Linux) that they then removed </a:t>
            </a:r>
            <a:endParaRPr b="0" lang="en-US" sz="3950" spc="-1" strike="noStrike">
              <a:latin typeface="Arial"/>
            </a:endParaRPr>
          </a:p>
          <a:p>
            <a:pPr marL="620640" indent="-61884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Of course this was catnip to reverse engineers</a:t>
            </a:r>
            <a:endParaRPr b="0" lang="en-US" sz="4800" spc="-1" strike="noStrike">
              <a:latin typeface="Arial"/>
            </a:endParaRPr>
          </a:p>
          <a:p>
            <a:pPr lvl="1" marL="928080" indent="-6253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Best way to get people interested:</a:t>
            </a:r>
            <a:br/>
            <a:r>
              <a:rPr b="1" i="1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remove</a:t>
            </a: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Linux from a device...</a:t>
            </a:r>
            <a:endParaRPr b="0" lang="en-US" sz="3950" spc="-1" strike="noStrike">
              <a:latin typeface="Arial"/>
            </a:endParaRPr>
          </a:p>
          <a:p>
            <a:pPr marL="620640" indent="-61884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turns for out one of the key authentication keys used to sign the firmware...</a:t>
            </a:r>
            <a:endParaRPr b="0" lang="en-US" sz="4800" spc="-1" strike="noStrike">
              <a:latin typeface="Arial"/>
            </a:endParaRPr>
          </a:p>
          <a:p>
            <a:pPr lvl="1" marL="928080" indent="-6253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Ended up reusing the same k for multiple signatures!</a:t>
            </a:r>
            <a:endParaRPr b="0" lang="en-US" sz="3950" spc="-1" strike="noStrike">
              <a:latin typeface="Arial"/>
            </a:endParaRPr>
          </a:p>
        </p:txBody>
      </p:sp>
      <p:sp>
        <p:nvSpPr>
          <p:cNvPr id="282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3" name="Image" descr=""/>
          <p:cNvPicPr/>
          <p:nvPr/>
        </p:nvPicPr>
        <p:blipFill>
          <a:blip r:embed="rId1"/>
          <a:stretch/>
        </p:blipFill>
        <p:spPr>
          <a:xfrm>
            <a:off x="14962320" y="3127320"/>
            <a:ext cx="9332280" cy="3829320"/>
          </a:xfrm>
          <a:prstGeom prst="rect">
            <a:avLst/>
          </a:prstGeom>
          <a:ln w="12600">
            <a:noFill/>
          </a:ln>
        </p:spPr>
      </p:pic>
      <p:pic>
        <p:nvPicPr>
          <p:cNvPr id="284" name="Image" descr=""/>
          <p:cNvPicPr/>
          <p:nvPr/>
        </p:nvPicPr>
        <p:blipFill>
          <a:blip r:embed="rId2"/>
          <a:stretch/>
        </p:blipFill>
        <p:spPr>
          <a:xfrm>
            <a:off x="15593040" y="9067320"/>
            <a:ext cx="8808840" cy="46501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7" dur="indefinite" restart="never" nodeType="tmRoot">
          <p:childTnLst>
            <p:seq>
              <p:cTn id="268" dur="indefinite" nodeType="mainSeq">
                <p:childTnLst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fill="hold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fill="hold"/>
                                        <p:tgtEl>
                                          <p:spTgt spid="2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fill="hold"/>
                                        <p:tgtEl>
                                          <p:spTgt spid="2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fill="hold"/>
                                        <p:tgtEl>
                                          <p:spTgt spid="2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fill="hold"/>
                                        <p:tgtEl>
                                          <p:spTgt spid="2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fill="hold"/>
                                        <p:tgtEl>
                                          <p:spTgt spid="2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fill="hold"/>
                                        <p:tgtEl>
                                          <p:spTgt spid="2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07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</a:t>
            </a:r>
            <a:r>
              <a:rPr b="1" i="1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</a:t>
            </a: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Theoretical: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Android RNG Bug + Bitcoin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550440" y="3178800"/>
            <a:ext cx="157352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20640" indent="-61884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OS Vulnerability in 2013</a:t>
            </a:r>
            <a:br/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Android "SecureRandom" wasn't actually secure!</a:t>
            </a:r>
            <a:endParaRPr b="0" lang="en-US" sz="4800" spc="-1" strike="noStrike">
              <a:latin typeface="Arial"/>
            </a:endParaRPr>
          </a:p>
          <a:p>
            <a:pPr lvl="1" marL="928080" indent="-6253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Not only was it low entropy, it would occasionally return the </a:t>
            </a:r>
            <a:r>
              <a:rPr b="1" i="1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same value multiple times</a:t>
            </a:r>
            <a:endParaRPr b="0" lang="en-US" sz="3950" spc="-1" strike="noStrike">
              <a:latin typeface="Arial"/>
            </a:endParaRPr>
          </a:p>
          <a:p>
            <a:pPr marL="620640" indent="-61884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Multiple Bitcoin wallet apps on Android were affected</a:t>
            </a:r>
            <a:endParaRPr b="0" lang="en-US" sz="4800" spc="-1" strike="noStrike">
              <a:latin typeface="Arial"/>
            </a:endParaRPr>
          </a:p>
          <a:p>
            <a:pPr lvl="1" marL="928080" indent="-6253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"Pay B Bitcoin to Bob" is signed by Alice's public key using ECDSA</a:t>
            </a:r>
            <a:endParaRPr b="0" lang="en-US" sz="3950" spc="-1" strike="noStrike">
              <a:latin typeface="Arial"/>
            </a:endParaRPr>
          </a:p>
          <a:p>
            <a:pPr lvl="2" marL="1222920" indent="-61884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48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Message is broadcast publicly for all to see</a:t>
            </a:r>
            <a:endParaRPr b="0" lang="en-US" sz="3480" spc="-1" strike="noStrike">
              <a:latin typeface="Arial"/>
            </a:endParaRPr>
          </a:p>
          <a:p>
            <a:pPr lvl="1" marL="928080" indent="-62532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you'd have cases where "Pay B to Bob" and </a:t>
            </a:r>
            <a:br/>
            <a:r>
              <a:rPr b="0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"Pay C to Carol" were signed with the same </a:t>
            </a:r>
            <a:r>
              <a:rPr b="1" lang="en-US" sz="39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</a:t>
            </a:r>
            <a:endParaRPr b="0" lang="en-US" sz="3950" spc="-1" strike="noStrike">
              <a:latin typeface="Arial"/>
            </a:endParaRPr>
          </a:p>
          <a:p>
            <a:pPr marL="620640" indent="-618840">
              <a:lnSpc>
                <a:spcPct val="100000"/>
              </a:lnSpc>
              <a:spcBef>
                <a:spcPts val="1599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So </a:t>
            </a:r>
            <a:r>
              <a:rPr b="1" i="1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of course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someone scanned for </a:t>
            </a:r>
            <a:r>
              <a:rPr b="1" i="1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all</a:t>
            </a:r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such </a:t>
            </a:r>
            <a:br/>
            <a:r>
              <a:rPr b="0" lang="en-US" sz="4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Bitcoin transactions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8" name="Image" descr=""/>
          <p:cNvPicPr/>
          <p:nvPr/>
        </p:nvPicPr>
        <p:blipFill>
          <a:blip r:embed="rId1"/>
          <a:stretch/>
        </p:blipFill>
        <p:spPr>
          <a:xfrm>
            <a:off x="15593040" y="9067320"/>
            <a:ext cx="8808840" cy="4650120"/>
          </a:xfrm>
          <a:prstGeom prst="rect">
            <a:avLst/>
          </a:prstGeom>
          <a:ln w="12600">
            <a:noFill/>
          </a:ln>
        </p:spPr>
      </p:pic>
      <p:pic>
        <p:nvPicPr>
          <p:cNvPr id="289" name="Image" descr=""/>
          <p:cNvPicPr/>
          <p:nvPr/>
        </p:nvPicPr>
        <p:blipFill>
          <a:blip r:embed="rId2"/>
          <a:stretch/>
        </p:blipFill>
        <p:spPr>
          <a:xfrm>
            <a:off x="15612840" y="9067320"/>
            <a:ext cx="9302400" cy="4650120"/>
          </a:xfrm>
          <a:prstGeom prst="rect">
            <a:avLst/>
          </a:prstGeom>
          <a:ln w="12600">
            <a:noFill/>
          </a:ln>
        </p:spPr>
      </p:pic>
      <p:pic>
        <p:nvPicPr>
          <p:cNvPr id="290" name="Image" descr=""/>
          <p:cNvPicPr/>
          <p:nvPr/>
        </p:nvPicPr>
        <p:blipFill>
          <a:blip r:embed="rId3"/>
          <a:stretch/>
        </p:blipFill>
        <p:spPr>
          <a:xfrm>
            <a:off x="19194480" y="3253680"/>
            <a:ext cx="5104800" cy="5104800"/>
          </a:xfrm>
          <a:prstGeom prst="rect">
            <a:avLst/>
          </a:prstGeom>
          <a:ln w="12600">
            <a:noFill/>
          </a:ln>
        </p:spPr>
      </p:pic>
      <p:pic>
        <p:nvPicPr>
          <p:cNvPr id="291" name="Image" descr=""/>
          <p:cNvPicPr/>
          <p:nvPr/>
        </p:nvPicPr>
        <p:blipFill>
          <a:blip r:embed="rId4"/>
          <a:stretch/>
        </p:blipFill>
        <p:spPr>
          <a:xfrm>
            <a:off x="17052480" y="3452040"/>
            <a:ext cx="4435920" cy="434664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08" dur="indefinite" restart="never" nodeType="tmRoot">
          <p:childTnLst>
            <p:seq>
              <p:cTn id="309" dur="indefinite" nodeType="mainSeq">
                <p:childTnLst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fill="hold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fill="hold"/>
                                        <p:tgtEl>
                                          <p:spTgt spid="2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fill="hold"/>
                                        <p:tgtEl>
                                          <p:spTgt spid="2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fill="hold"/>
                                        <p:tgtEl>
                                          <p:spTgt spid="2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fill="hold"/>
                                        <p:tgtEl>
                                          <p:spTgt spid="2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fill="hold"/>
                                        <p:tgtEl>
                                          <p:spTgt spid="2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fill="hold"/>
                                        <p:tgtEl>
                                          <p:spTgt spid="2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4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349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Exercise: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Send me an encrypted message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11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Make sure no one else can read the message</a:t>
            </a:r>
            <a:endParaRPr b="0" lang="en-US" sz="54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Use any communication method you want</a:t>
            </a:r>
            <a:endParaRPr b="0" lang="en-US" sz="50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can you find my public key?</a:t>
            </a:r>
            <a:endParaRPr b="0" lang="en-US" sz="54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can you be sure it’s me?</a:t>
            </a:r>
            <a:endParaRPr b="0" lang="en-US" sz="50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can I be sure it’s you?</a:t>
            </a:r>
            <a:endParaRPr b="0" lang="en-US" sz="50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can I respond in encrypted form?</a:t>
            </a:r>
            <a:endParaRPr b="0" lang="en-US" sz="54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Does the communication have forward secrecy?</a:t>
            </a:r>
            <a:endParaRPr b="0" lang="en-US" sz="54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Does it have integrity? Authentication?</a:t>
            </a:r>
            <a:endParaRPr b="0" lang="en-US" sz="54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4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Is it deniable? Or non-repudiable?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Signal</a:t>
            </a:r>
            <a:endParaRPr b="0" lang="en-US" sz="7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Authenticated Diffie-Hellman with Deniability 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14" name="CustomShape 2"/>
          <p:cNvSpPr/>
          <p:nvPr/>
        </p:nvSpPr>
        <p:spPr>
          <a:xfrm>
            <a:off x="550440" y="3178800"/>
            <a:ext cx="157352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16" name="" descr=""/>
          <p:cNvPicPr/>
          <p:nvPr/>
        </p:nvPicPr>
        <p:blipFill>
          <a:blip r:embed="rId1"/>
          <a:stretch/>
        </p:blipFill>
        <p:spPr>
          <a:xfrm>
            <a:off x="8333280" y="6699960"/>
            <a:ext cx="8147880" cy="5543640"/>
          </a:xfrm>
          <a:prstGeom prst="rect">
            <a:avLst/>
          </a:prstGeom>
          <a:ln>
            <a:noFill/>
          </a:ln>
        </p:spPr>
      </p:pic>
      <p:sp>
        <p:nvSpPr>
          <p:cNvPr id="217" name="CustomShape 4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Alice has long term secret key A, generates ephemeral secret key a.</a:t>
            </a:r>
            <a:endParaRPr b="0" lang="en-US" sz="60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Bob has long term secret key B, generates ephemeral secret key b.</a:t>
            </a:r>
            <a:endParaRPr b="0" lang="en-US" sz="60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2"/>
          <a:stretch/>
        </p:blipFill>
        <p:spPr>
          <a:xfrm>
            <a:off x="18882720" y="7589520"/>
            <a:ext cx="3428280" cy="342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Signal</a:t>
            </a:r>
            <a:endParaRPr b="0" lang="en-US" sz="7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Authenticated Diffie-Hellman with Deniability 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550440" y="3178800"/>
            <a:ext cx="157352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2" name="" descr=""/>
          <p:cNvPicPr/>
          <p:nvPr/>
        </p:nvPicPr>
        <p:blipFill>
          <a:blip r:embed="rId1"/>
          <a:stretch/>
        </p:blipFill>
        <p:spPr>
          <a:xfrm>
            <a:off x="8333280" y="6699960"/>
            <a:ext cx="8147880" cy="5543640"/>
          </a:xfrm>
          <a:prstGeom prst="rect">
            <a:avLst/>
          </a:prstGeom>
          <a:ln>
            <a:noFill/>
          </a:ln>
        </p:spPr>
      </p:pic>
      <p:sp>
        <p:nvSpPr>
          <p:cNvPr id="223" name="CustomShape 4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  <a:spcBef>
                <a:spcPts val="2100"/>
              </a:spcBef>
            </a:pPr>
            <a:r>
              <a:rPr b="0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Alice sends </a:t>
            </a:r>
            <a:r>
              <a:rPr b="1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</a:t>
            </a:r>
            <a:r>
              <a:rPr b="1" lang="en-US" sz="7200" spc="-1" strike="noStrike" baseline="33000">
                <a:solidFill>
                  <a:srgbClr val="000000"/>
                </a:solidFill>
                <a:latin typeface="Helvetica Neue"/>
                <a:ea typeface="Helvetica Neue"/>
              </a:rPr>
              <a:t>A</a:t>
            </a:r>
            <a:r>
              <a:rPr b="0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</a:t>
            </a:r>
            <a:r>
              <a:rPr b="1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</a:t>
            </a:r>
            <a:r>
              <a:rPr b="1" lang="en-US" sz="7200" spc="-1" strike="noStrike" baseline="33000">
                <a:solidFill>
                  <a:srgbClr val="000000"/>
                </a:solidFill>
                <a:latin typeface="Helvetica Neue"/>
                <a:ea typeface="Helvetica Neue"/>
              </a:rPr>
              <a:t>a</a:t>
            </a:r>
            <a:endParaRPr b="0" lang="en-US" sz="7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100"/>
              </a:spcBef>
            </a:pPr>
            <a:r>
              <a:rPr b="0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Bob sends </a:t>
            </a:r>
            <a:r>
              <a:rPr b="1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</a:t>
            </a:r>
            <a:r>
              <a:rPr b="1" lang="en-US" sz="7200" spc="-1" strike="noStrike" baseline="33000">
                <a:solidFill>
                  <a:srgbClr val="000000"/>
                </a:solidFill>
                <a:latin typeface="Helvetica Neue"/>
                <a:ea typeface="Helvetica Neue"/>
              </a:rPr>
              <a:t>B</a:t>
            </a:r>
            <a:r>
              <a:rPr b="0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and </a:t>
            </a:r>
            <a:r>
              <a:rPr b="1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</a:t>
            </a:r>
            <a:r>
              <a:rPr b="1" lang="en-US" sz="7200" spc="-1" strike="noStrike" baseline="33000">
                <a:solidFill>
                  <a:srgbClr val="000000"/>
                </a:solidFill>
                <a:latin typeface="Helvetica Neue"/>
                <a:ea typeface="Helvetica Neue"/>
              </a:rPr>
              <a:t>b</a:t>
            </a:r>
            <a:endParaRPr b="0" lang="en-US" sz="7200" spc="-1" strike="noStrike">
              <a:latin typeface="Arial"/>
            </a:endParaRPr>
          </a:p>
        </p:txBody>
      </p:sp>
      <p:pic>
        <p:nvPicPr>
          <p:cNvPr id="224" name="" descr=""/>
          <p:cNvPicPr/>
          <p:nvPr/>
        </p:nvPicPr>
        <p:blipFill>
          <a:blip r:embed="rId2"/>
          <a:stretch/>
        </p:blipFill>
        <p:spPr>
          <a:xfrm>
            <a:off x="18882720" y="7589520"/>
            <a:ext cx="3428280" cy="342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Signal</a:t>
            </a:r>
            <a:endParaRPr b="0" lang="en-US" sz="7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Authenticated Diffie-Hellman with Deniability 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26" name="CustomShape 2"/>
          <p:cNvSpPr/>
          <p:nvPr/>
        </p:nvSpPr>
        <p:spPr>
          <a:xfrm>
            <a:off x="550440" y="3178800"/>
            <a:ext cx="157352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28" name="" descr=""/>
          <p:cNvPicPr/>
          <p:nvPr/>
        </p:nvPicPr>
        <p:blipFill>
          <a:blip r:embed="rId1"/>
          <a:stretch/>
        </p:blipFill>
        <p:spPr>
          <a:xfrm>
            <a:off x="8333280" y="6699960"/>
            <a:ext cx="8147880" cy="5543640"/>
          </a:xfrm>
          <a:prstGeom prst="rect">
            <a:avLst/>
          </a:prstGeom>
          <a:ln>
            <a:noFill/>
          </a:ln>
        </p:spPr>
      </p:pic>
      <p:sp>
        <p:nvSpPr>
          <p:cNvPr id="229" name="CustomShape 4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  <a:spcBef>
                <a:spcPts val="2100"/>
              </a:spcBef>
            </a:pPr>
            <a:r>
              <a:rPr b="0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Both compute </a:t>
            </a:r>
            <a:r>
              <a:rPr b="1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KDF(g</a:t>
            </a:r>
            <a:r>
              <a:rPr b="1" lang="en-US" sz="7200" spc="-1" strike="noStrike" baseline="33000">
                <a:solidFill>
                  <a:srgbClr val="000000"/>
                </a:solidFill>
                <a:latin typeface="Helvetica Neue"/>
                <a:ea typeface="Helvetica Neue"/>
              </a:rPr>
              <a:t>Ab</a:t>
            </a:r>
            <a:r>
              <a:rPr b="1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g</a:t>
            </a:r>
            <a:r>
              <a:rPr b="1" lang="en-US" sz="7200" spc="-1" strike="noStrike" baseline="33000">
                <a:solidFill>
                  <a:srgbClr val="000000"/>
                </a:solidFill>
                <a:latin typeface="Helvetica Neue"/>
                <a:ea typeface="Helvetica Neue"/>
              </a:rPr>
              <a:t>aB</a:t>
            </a:r>
            <a:r>
              <a:rPr b="1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, g</a:t>
            </a:r>
            <a:r>
              <a:rPr b="1" lang="en-US" sz="7200" spc="-1" strike="noStrike" baseline="33000">
                <a:solidFill>
                  <a:srgbClr val="000000"/>
                </a:solidFill>
                <a:latin typeface="Helvetica Neue"/>
                <a:ea typeface="Helvetica Neue"/>
              </a:rPr>
              <a:t>ab</a:t>
            </a:r>
            <a:r>
              <a:rPr b="1" lang="en-US" sz="72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)</a:t>
            </a:r>
            <a:endParaRPr b="0" lang="en-US" sz="7200" spc="-1" strike="noStrike">
              <a:latin typeface="Arial"/>
            </a:endParaRPr>
          </a:p>
        </p:txBody>
      </p:sp>
      <p:pic>
        <p:nvPicPr>
          <p:cNvPr id="230" name="" descr=""/>
          <p:cNvPicPr/>
          <p:nvPr/>
        </p:nvPicPr>
        <p:blipFill>
          <a:blip r:embed="rId2"/>
          <a:stretch/>
        </p:blipFill>
        <p:spPr>
          <a:xfrm>
            <a:off x="18882720" y="7589520"/>
            <a:ext cx="3428280" cy="3428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SHA3 (Keccak)</a:t>
            </a:r>
            <a:endParaRPr b="0" lang="en-US" sz="7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Cryptographic Sponge Construction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32" name="CustomShape 2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33" name="" descr=""/>
          <p:cNvPicPr/>
          <p:nvPr/>
        </p:nvPicPr>
        <p:blipFill>
          <a:blip r:embed="rId1"/>
          <a:stretch/>
        </p:blipFill>
        <p:spPr>
          <a:xfrm>
            <a:off x="3383280" y="4480560"/>
            <a:ext cx="16153200" cy="6952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Unusability: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PGP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35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636480" indent="-63468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 </a:t>
            </a:r>
            <a:r>
              <a:rPr b="1" i="1" lang="en-US" sz="5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hate</a:t>
            </a:r>
            <a:r>
              <a:rPr b="0" lang="en-US" sz="5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 Pretty Good Privacy</a:t>
            </a:r>
            <a:endParaRPr b="0" lang="en-US" sz="5350" spc="-1" strike="noStrike">
              <a:latin typeface="Arial"/>
            </a:endParaRPr>
          </a:p>
          <a:p>
            <a:pPr lvl="1" marL="951480" indent="-6411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But not because of the cryptography...</a:t>
            </a:r>
            <a:endParaRPr b="0" lang="en-US" sz="4050" spc="-1" strike="noStrike">
              <a:latin typeface="Arial"/>
            </a:endParaRPr>
          </a:p>
          <a:p>
            <a:pPr marL="636480" indent="-63468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PGP cryptography is decent...</a:t>
            </a:r>
            <a:endParaRPr b="0" lang="en-US" sz="5350" spc="-1" strike="noStrike">
              <a:latin typeface="Arial"/>
            </a:endParaRPr>
          </a:p>
          <a:p>
            <a:pPr lvl="1" marL="951480" indent="-6411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Except it lacks "Forward Secrecy": </a:t>
            </a:r>
            <a:br/>
            <a:r>
              <a:rPr b="0" lang="en-US" sz="40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If I can get someone's private key I can decrypt all their old messages</a:t>
            </a:r>
            <a:endParaRPr b="0" lang="en-US" sz="4050" spc="-1" strike="noStrike">
              <a:latin typeface="Arial"/>
            </a:endParaRPr>
          </a:p>
          <a:p>
            <a:pPr marL="636480" indent="-63468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The metadata is awful...</a:t>
            </a:r>
            <a:endParaRPr b="0" lang="en-US" sz="5350" spc="-1" strike="noStrike">
              <a:latin typeface="Arial"/>
            </a:endParaRPr>
          </a:p>
          <a:p>
            <a:pPr lvl="1" marL="951480" indent="-6411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By default, PGP says who every message is from and to</a:t>
            </a:r>
            <a:endParaRPr b="0" lang="en-US" sz="4050" spc="-1" strike="noStrike">
              <a:latin typeface="Arial"/>
            </a:endParaRPr>
          </a:p>
          <a:p>
            <a:pPr lvl="2" marL="1253880" indent="-634680">
              <a:lnSpc>
                <a:spcPct val="100000"/>
              </a:lnSpc>
              <a:spcBef>
                <a:spcPts val="6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357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makes it much faster to decrypt</a:t>
            </a:r>
            <a:endParaRPr b="0" lang="en-US" sz="3570" spc="-1" strike="noStrike">
              <a:latin typeface="Arial"/>
            </a:endParaRPr>
          </a:p>
          <a:p>
            <a:pPr lvl="1" marL="951480" indent="-6411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is hard to hide metadata well, but its easy to do things better than what PGP does</a:t>
            </a:r>
            <a:endParaRPr b="0" lang="en-US" sz="4050" spc="-1" strike="noStrike">
              <a:latin typeface="Arial"/>
            </a:endParaRPr>
          </a:p>
          <a:p>
            <a:pPr marL="636480" indent="-634680">
              <a:lnSpc>
                <a:spcPct val="100000"/>
              </a:lnSpc>
              <a:spcBef>
                <a:spcPts val="1701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53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It is never transparent</a:t>
            </a:r>
            <a:endParaRPr b="0" lang="en-US" sz="5350" spc="-1" strike="noStrike">
              <a:latin typeface="Arial"/>
            </a:endParaRPr>
          </a:p>
          <a:p>
            <a:pPr lvl="1" marL="951480" indent="-6411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Even with a "good" client like GPG-tools on the Mac</a:t>
            </a:r>
            <a:endParaRPr b="0" lang="en-US" sz="4050" spc="-1" strike="noStrike">
              <a:latin typeface="Arial"/>
            </a:endParaRPr>
          </a:p>
          <a:p>
            <a:pPr lvl="1" marL="951480" indent="-641160">
              <a:lnSpc>
                <a:spcPct val="100000"/>
              </a:lnSpc>
              <a:spcBef>
                <a:spcPts val="11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40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I don't have a client on my cellphone</a:t>
            </a:r>
            <a:endParaRPr b="0" lang="en-US" sz="4050" spc="-1" strike="noStrike">
              <a:latin typeface="Arial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>
            <a:off x="495720" y="135360"/>
            <a:ext cx="23444640" cy="264888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>
              <a:lnSpc>
                <a:spcPct val="100000"/>
              </a:lnSpc>
            </a:pPr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Unusability:</a:t>
            </a:r>
            <a:br/>
            <a:r>
              <a:rPr b="0" lang="en-US" sz="78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How do you find someone's PGP key?</a:t>
            </a:r>
            <a:endParaRPr b="0" lang="en-US" sz="7800" spc="-1" strike="noStrike">
              <a:latin typeface="Arial"/>
            </a:endParaRPr>
          </a:p>
        </p:txBody>
      </p:sp>
      <p:sp>
        <p:nvSpPr>
          <p:cNvPr id="238" name="CustomShape 2"/>
          <p:cNvSpPr/>
          <p:nvPr/>
        </p:nvSpPr>
        <p:spPr>
          <a:xfrm>
            <a:off x="550440" y="3178800"/>
            <a:ext cx="23334840" cy="1000836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  <p:txBody>
          <a:bodyPr lIns="71280" rIns="71280" tIns="71280" bIns="71280">
            <a:noAutofit/>
          </a:bodyPr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Go to their personal website?</a:t>
            </a:r>
            <a:endParaRPr b="0" lang="en-US" sz="66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Check their personal email?</a:t>
            </a:r>
            <a:endParaRPr b="0" lang="en-US" sz="66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Ask them to mail it to you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In an unencrypted channel?</a:t>
            </a:r>
            <a:endParaRPr b="0" lang="en-US" sz="5000" spc="-1" strike="noStrike">
              <a:latin typeface="Arial"/>
            </a:endParaRPr>
          </a:p>
          <a:p>
            <a:pPr marL="785880" indent="-784080">
              <a:lnSpc>
                <a:spcPct val="100000"/>
              </a:lnSpc>
              <a:spcBef>
                <a:spcPts val="2100"/>
              </a:spcBef>
              <a:buClr>
                <a:srgbClr val="033bff"/>
              </a:buClr>
              <a:buFont typeface="Symbol"/>
              <a:buChar char=""/>
            </a:pPr>
            <a:r>
              <a:rPr b="0" lang="en-US" sz="6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Check on the MIT keyserver?</a:t>
            </a:r>
            <a:endParaRPr b="0" lang="en-US" sz="6600" spc="-1" strike="noStrike">
              <a:latin typeface="Arial"/>
            </a:endParaRPr>
          </a:p>
          <a:p>
            <a:pPr lvl="1" marL="1174680" indent="-792000">
              <a:lnSpc>
                <a:spcPct val="100000"/>
              </a:lnSpc>
              <a:spcBef>
                <a:spcPts val="1400"/>
              </a:spcBef>
              <a:buClr>
                <a:srgbClr val="033bff"/>
              </a:buClr>
              <a:buSzPct val="125000"/>
              <a:buFont typeface="Symbol"/>
              <a:buChar char=""/>
            </a:pPr>
            <a:r>
              <a:rPr b="0" lang="en-US" sz="50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And get the old key that was mistakenly uploaded and can never be removed?</a:t>
            </a:r>
            <a:endParaRPr b="0" lang="en-US" sz="5000" spc="-1" strike="noStrike">
              <a:latin typeface="Arial"/>
            </a:endParaRPr>
          </a:p>
        </p:txBody>
      </p:sp>
      <p:sp>
        <p:nvSpPr>
          <p:cNvPr id="239" name="CustomShape 3"/>
          <p:cNvSpPr/>
          <p:nvPr/>
        </p:nvSpPr>
        <p:spPr>
          <a:xfrm>
            <a:off x="23802480" y="13098960"/>
            <a:ext cx="458640" cy="496800"/>
          </a:xfrm>
          <a:prstGeom prst="rect">
            <a:avLst/>
          </a:prstGeom>
          <a:noFill/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40" name="Image" descr=""/>
          <p:cNvPicPr/>
          <p:nvPr/>
        </p:nvPicPr>
        <p:blipFill>
          <a:blip r:embed="rId1"/>
          <a:stretch/>
        </p:blipFill>
        <p:spPr>
          <a:xfrm>
            <a:off x="5787360" y="9756720"/>
            <a:ext cx="12789360" cy="3647520"/>
          </a:xfrm>
          <a:prstGeom prst="rect">
            <a:avLst/>
          </a:prstGeom>
          <a:ln w="126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9" dur="indefinite" restart="never" nodeType="tmRoot">
          <p:childTnLst>
            <p:seq>
              <p:cTn id="50" dur="indefinite" nodeType="mainSeq">
                <p:childTnLst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fill="hold"/>
                                        <p:tgtEl>
                                          <p:spTgt spid="2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2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2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2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en-US</dc:language>
  <cp:lastModifiedBy/>
  <dcterms:modified xsi:type="dcterms:W3CDTF">2019-07-11T10:04:47Z</dcterms:modified>
  <cp:revision>16</cp:revision>
  <dc:subject/>
  <dc:title/>
</cp:coreProperties>
</file>