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72.png" ContentType="image/png"/>
  <Override PartName="/ppt/media/image71.png" ContentType="image/png"/>
  <Override PartName="/ppt/media/image70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69.png" ContentType="image/png"/>
  <Override PartName="/ppt/media/image44.png" ContentType="image/png"/>
  <Override PartName="/ppt/media/image68.png" ContentType="image/png"/>
  <Override PartName="/ppt/media/image43.png" ContentType="image/png"/>
  <Override PartName="/ppt/media/image67.png" ContentType="image/png"/>
  <Override PartName="/ppt/media/image42.png" ContentType="image/png"/>
  <Override PartName="/ppt/media/image66.png" ContentType="image/png"/>
  <Override PartName="/ppt/media/image41.png" ContentType="image/png"/>
  <Override PartName="/ppt/media/image65.png" ContentType="image/png"/>
  <Override PartName="/ppt/media/image40.png" ContentType="image/png"/>
  <Override PartName="/ppt/media/image16.png" ContentType="image/png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15.png" ContentType="image/png"/>
  <Override PartName="/ppt/media/image37.png" ContentType="image/png"/>
  <Override PartName="/ppt/media/image12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21.png" ContentType="image/png"/>
  <Override PartName="/ppt/media/image47.png" ContentType="image/png"/>
  <Override PartName="/ppt/media/image22.png" ContentType="image/png"/>
  <Override PartName="/ppt/media/image48.png" ContentType="image/png"/>
  <Override PartName="/ppt/media/image23.png" ContentType="image/png"/>
  <Override PartName="/ppt/media/image4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55.png" ContentType="image/png"/>
  <Override PartName="/ppt/media/image30.png" ContentType="image/png"/>
  <Override PartName="/ppt/media/image56.png" ContentType="image/png"/>
  <Override PartName="/ppt/media/image31.png" ContentType="image/png"/>
  <Override PartName="/ppt/media/image59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64.png" ContentType="image/png"/>
  <Override PartName="/ppt/media/image9.png" ContentType="image/png"/>
  <Override PartName="/ppt/media/image63.png" ContentType="image/png"/>
  <Override PartName="/ppt/media/image8.png" ContentType="image/png"/>
  <Override PartName="/ppt/media/image62.png" ContentType="image/png"/>
  <Override PartName="/ppt/media/image7.png" ContentType="image/png"/>
  <Override PartName="/ppt/media/image1.png" ContentType="image/png"/>
  <Override PartName="/ppt/media/image4.png" ContentType="image/png"/>
  <Override PartName="/ppt/media/image60.png" ContentType="image/png"/>
  <Override PartName="/ppt/media/image5.png" ContentType="image/png"/>
  <Override PartName="/ppt/media/image61.png" ContentType="image/png"/>
  <Override PartName="/ppt/media/image6.png" ContentType="image/png"/>
  <Override PartName="/ppt/media/image57.png" ContentType="image/png"/>
  <Override PartName="/ppt/media/image32.png" ContentType="image/png"/>
  <Override PartName="/ppt/media/image2.tif" ContentType="image/tiff"/>
  <Override PartName="/ppt/media/image58.png" ContentType="image/png"/>
  <Override PartName="/ppt/media/image33.png" ContentType="image/png"/>
  <Override PartName="/ppt/media/image3.tif" ContentType="image/tiff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75.xml" ContentType="application/vnd.openxmlformats-officedocument.presentationml.slide+xml"/>
  <Override PartName="/ppt/slides/slide50.xml" ContentType="application/vnd.openxmlformats-officedocument.presentationml.slide+xml"/>
  <Override PartName="/ppt/slides/slide69.xml" ContentType="application/vnd.openxmlformats-officedocument.presentationml.slide+xml"/>
  <Override PartName="/ppt/slides/slide44.xml" ContentType="application/vnd.openxmlformats-officedocument.presentationml.slide+xml"/>
  <Override PartName="/ppt/slides/slide68.xml" ContentType="application/vnd.openxmlformats-officedocument.presentationml.slide+xml"/>
  <Override PartName="/ppt/slides/slide43.xml" ContentType="application/vnd.openxmlformats-officedocument.presentationml.slide+xml"/>
  <Override PartName="/ppt/slides/slide67.xml" ContentType="application/vnd.openxmlformats-officedocument.presentationml.slide+xml"/>
  <Override PartName="/ppt/slides/slide42.xml" ContentType="application/vnd.openxmlformats-officedocument.presentationml.slide+xml"/>
  <Override PartName="/ppt/slides/slide66.xml" ContentType="application/vnd.openxmlformats-officedocument.presentationml.slide+xml"/>
  <Override PartName="/ppt/slides/slide41.xml" ContentType="application/vnd.openxmlformats-officedocument.presentationml.slide+xml"/>
  <Override PartName="/ppt/slides/slide65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slides/slide30.xml" ContentType="application/vnd.openxmlformats-officedocument.presentationml.slide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slides/slide57.xml" ContentType="application/vnd.openxmlformats-officedocument.presentationml.slide+xml"/>
  <Override PartName="/ppt/slides/slide32.xml" ContentType="application/vnd.openxmlformats-officedocument.presentationml.slide+xml"/>
  <Override PartName="/ppt/slides/slide58.xml" ContentType="application/vnd.openxmlformats-officedocument.presentationml.slide+xml"/>
  <Override PartName="/ppt/slides/slide33.xml" ContentType="application/vnd.openxmlformats-officedocument.presentationml.slide+xml"/>
  <Override PartName="/ppt/slides/slide59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68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65.xml.rels" ContentType="application/vnd.openxmlformats-package.relationships+xml"/>
  <Override PartName="/ppt/slides/_rels/slide64.xml.rels" ContentType="application/vnd.openxmlformats-package.relationships+xml"/>
  <Override PartName="/ppt/slides/_rels/slide63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69.xml.rels" ContentType="application/vnd.openxmlformats-package.relationships+xml"/>
  <Override PartName="/ppt/slides/_rels/slide50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72.xml.rels" ContentType="application/vnd.openxmlformats-package.relationships+xml"/>
  <Override PartName="/ppt/slides/_rels/slide44.xml.rels" ContentType="application/vnd.openxmlformats-package.relationships+xml"/>
  <Override PartName="/ppt/slides/_rels/slide71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9.xml.rels" ContentType="application/vnd.openxmlformats-package.relationships+xml"/>
  <Override PartName="/ppt/slides/_rels/slide12.xml.rels" ContentType="application/vnd.openxmlformats-package.relationships+xml"/>
  <Override PartName="/ppt/slides/_rels/slide58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73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70.xml.rels" ContentType="application/vnd.openxmlformats-package.relationships+xml"/>
  <Override PartName="/ppt/slides/_rels/slide35.xml.rels" ContentType="application/vnd.openxmlformats-package.relationships+xml"/>
  <Override PartName="/ppt/slides/_rels/slide74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75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47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60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</p:sldIdLst>
  <p:sldSz cx="24384000" cy="13716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144360" y="2768040"/>
            <a:ext cx="24653520" cy="3380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95954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50040" y="2728800"/>
            <a:ext cx="5106240" cy="416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Computer Science 161 Summer 2019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19193760" y="2728800"/>
            <a:ext cx="5106240" cy="416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Dutra and Jawale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-144360" y="2768040"/>
            <a:ext cx="24653520" cy="3380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95954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2"/>
          <p:cNvSpPr/>
          <p:nvPr/>
        </p:nvSpPr>
        <p:spPr>
          <a:xfrm>
            <a:off x="50040" y="2728800"/>
            <a:ext cx="5106240" cy="416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Computer Science 161 Summer 2019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19193760" y="2728800"/>
            <a:ext cx="5106240" cy="416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Dutra and Jawale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-144360" y="2768040"/>
            <a:ext cx="24653520" cy="3380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95954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2"/>
          <p:cNvSpPr/>
          <p:nvPr/>
        </p:nvSpPr>
        <p:spPr>
          <a:xfrm>
            <a:off x="50040" y="2728800"/>
            <a:ext cx="5106240" cy="416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Computer Science 161 Summer 2019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19193760" y="2728800"/>
            <a:ext cx="5106240" cy="416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Dutra and Jawale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</a:t>
            </a:r>
            <a:r>
              <a:rPr b="0" lang="en-US" sz="4400" spc="-1" strike="noStrike">
                <a:latin typeface="Arial"/>
              </a:rPr>
              <a:t>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-144360" y="2768040"/>
            <a:ext cx="24653520" cy="3380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95954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2"/>
          <p:cNvSpPr/>
          <p:nvPr/>
        </p:nvSpPr>
        <p:spPr>
          <a:xfrm>
            <a:off x="50040" y="2728800"/>
            <a:ext cx="5106240" cy="416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Computer Science 161 Summer 2019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19193760" y="2728800"/>
            <a:ext cx="5106240" cy="416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Dutra and Jawale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</a:t>
            </a:r>
            <a:r>
              <a:rPr b="0" lang="en-US" sz="4400" spc="-1" strike="noStrike">
                <a:latin typeface="Arial"/>
              </a:rPr>
              <a:t>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 hidden="1"/>
          <p:cNvSpPr/>
          <p:nvPr/>
        </p:nvSpPr>
        <p:spPr>
          <a:xfrm>
            <a:off x="-144360" y="2768040"/>
            <a:ext cx="24653520" cy="3380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95954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2" hidden="1"/>
          <p:cNvSpPr/>
          <p:nvPr/>
        </p:nvSpPr>
        <p:spPr>
          <a:xfrm>
            <a:off x="50040" y="2728800"/>
            <a:ext cx="5106240" cy="416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Computer Science 161 Fall 2018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6" name="CustomShape 3" hidden="1"/>
          <p:cNvSpPr/>
          <p:nvPr/>
        </p:nvSpPr>
        <p:spPr>
          <a:xfrm>
            <a:off x="19193760" y="2728800"/>
            <a:ext cx="5106240" cy="416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Weaver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</a:t>
            </a:r>
            <a:r>
              <a:rPr b="0" lang="en-US" sz="4400" spc="-1" strike="noStrike">
                <a:latin typeface="Arial"/>
              </a:rPr>
              <a:t>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www.isc.org" TargetMode="Externa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://www.isc.org" TargetMode="Externa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www.isc.org" TargetMode="Externa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hyperlink" Target="http://www.isc.org" TargetMode="External"/><Relationship Id="rId6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hyperlink" Target="http://www.isc.org" TargetMode="External"/><Relationship Id="rId4" Type="http://schemas.openxmlformats.org/officeDocument/2006/relationships/hyperlink" Target="http://www.isc.org" TargetMode="External"/><Relationship Id="rId5" Type="http://schemas.openxmlformats.org/officeDocument/2006/relationships/hyperlink" Target="http://www.isc.org" TargetMode="External"/><Relationship Id="rId6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://www.isc.org" TargetMode="External"/><Relationship Id="rId2" Type="http://schemas.openxmlformats.org/officeDocument/2006/relationships/hyperlink" Target="http://www.isc.org" TargetMode="External"/><Relationship Id="rId3" Type="http://schemas.openxmlformats.org/officeDocument/2006/relationships/hyperlink" Target="http://www.isc.org" TargetMode="External"/><Relationship Id="rId4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tif"/><Relationship Id="rId2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tif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slideLayout" Target="../slideLayouts/slideLayout2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slideLayout" Target="../slideLayouts/slideLayout2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slideLayout" Target="../slideLayouts/slideLayout49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95720" y="5023440"/>
            <a:ext cx="12756960" cy="6158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1" lang="en-US" sz="11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Network</a:t>
            </a:r>
            <a:br/>
            <a:r>
              <a:rPr b="1" lang="en-US" sz="11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Security</a:t>
            </a:r>
            <a:br/>
            <a:r>
              <a:rPr b="1" lang="en-US" sz="11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3</a:t>
            </a:r>
            <a:endParaRPr b="0" lang="en-US" sz="11500" spc="-1" strike="noStrike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23878800" y="13098960"/>
            <a:ext cx="30636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13316040" y="4937760"/>
            <a:ext cx="11067120" cy="653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95720" y="135360"/>
            <a:ext cx="23443560" cy="264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2"/>
          <p:cNvSpPr/>
          <p:nvPr/>
        </p:nvSpPr>
        <p:spPr>
          <a:xfrm>
            <a:off x="550440" y="3178800"/>
            <a:ext cx="23333760" cy="1000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3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0" name="Group 4"/>
          <p:cNvGrpSpPr/>
          <p:nvPr/>
        </p:nvGrpSpPr>
        <p:grpSpPr>
          <a:xfrm>
            <a:off x="3048120" y="0"/>
            <a:ext cx="18285120" cy="13713120"/>
            <a:chOff x="3048120" y="0"/>
            <a:chExt cx="18285120" cy="13713120"/>
          </a:xfrm>
        </p:grpSpPr>
        <p:sp>
          <p:nvSpPr>
            <p:cNvPr id="261" name="CustomShape 5"/>
            <p:cNvSpPr/>
            <p:nvPr/>
          </p:nvSpPr>
          <p:spPr>
            <a:xfrm>
              <a:off x="3048120" y="0"/>
              <a:ext cx="18285120" cy="13713120"/>
            </a:xfrm>
            <a:prstGeom prst="rect">
              <a:avLst/>
            </a:prstGeom>
            <a:solidFill>
              <a:srgbClr val="ffff99"/>
            </a:solidFill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CustomShape 6"/>
            <p:cNvSpPr/>
            <p:nvPr/>
          </p:nvSpPr>
          <p:spPr>
            <a:xfrm>
              <a:off x="3185640" y="0"/>
              <a:ext cx="17796960" cy="129132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5000" spc="-1" strike="noStrike">
                  <a:solidFill>
                    <a:srgbClr val="0000ff"/>
                  </a:solidFill>
                  <a:latin typeface="Courier New"/>
                  <a:ea typeface="Courier New"/>
                </a:rPr>
                <a:t>dig eecs.mit.edu A</a:t>
              </a:r>
              <a:endParaRPr b="0" lang="en-US" sz="5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5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 ; &lt;&lt;&gt;&gt; DiG 9.6.0-APPLE-P2 &lt;&lt;&gt;&gt; eecs.mit.edu a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global options: +cmd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Got answer: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-&gt;&gt;HEADER&lt;&lt;- opcode: QUERY, status: NOERROR, id: 19901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flags: qr rd ra; QUERY: 1, ANSWER: 1, AUTHORITY: 3, ADDITIONAL: 3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QUESTION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;eecs.mit.edu.                  IN      A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ANSWER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eecs.mit.edu.           21600   IN      A       18.62.1.6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AUTHORITY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mit.edu.                11088  </a:t>
              </a:r>
              <a:r>
                <a:rPr b="1" lang="en-US" sz="38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IN      NS      BITSY.mit.edu.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mit.edu.                11088   IN      NS      W20NS.mit.edu.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ff0000"/>
                  </a:solidFill>
                  <a:latin typeface="Courier New"/>
                  <a:ea typeface="Courier New"/>
                </a:rPr>
                <a:t>mit.edu.                30      IN      NS      www.berkeley.edu.</a:t>
              </a: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ADDITIONAL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ff0000"/>
                  </a:solidFill>
                  <a:latin typeface="Courier New"/>
                  <a:ea typeface="Courier New"/>
                </a:rPr>
                <a:t>www.berkeley.edu.       30    </a:t>
              </a:r>
              <a:r>
                <a:rPr b="1" lang="en-US" sz="2200" spc="-1" strike="noStrike">
                  <a:solidFill>
                    <a:srgbClr val="ff0000"/>
                  </a:solidFill>
                  <a:latin typeface="Courier New"/>
                  <a:ea typeface="Courier New"/>
                </a:rPr>
                <a:t> </a:t>
              </a:r>
              <a:r>
                <a:rPr b="1" lang="en-US" sz="3400" spc="-1" strike="noStrike">
                  <a:solidFill>
                    <a:srgbClr val="ff0000"/>
                  </a:solidFill>
                  <a:latin typeface="Courier New"/>
                  <a:ea typeface="Courier New"/>
                </a:rPr>
                <a:t> IN      A       18.6.6.6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BITSY.mit.edu.          166408  IN      A       18.72.0.3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W20NS.mit.edu.          126738  IN      A       18.70.0.160</a:t>
              </a:r>
              <a:endParaRPr b="0" lang="en-US" sz="3400" spc="-1" strike="noStrike">
                <a:latin typeface="Arial"/>
              </a:endParaRPr>
            </a:p>
          </p:txBody>
        </p:sp>
      </p:grpSp>
      <p:sp>
        <p:nvSpPr>
          <p:cNvPr id="263" name="CustomShape 7"/>
          <p:cNvSpPr/>
          <p:nvPr/>
        </p:nvSpPr>
        <p:spPr>
          <a:xfrm>
            <a:off x="8111880" y="6339960"/>
            <a:ext cx="13255920" cy="103572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5600" spc="-1" strike="noStrike">
                <a:solidFill>
                  <a:srgbClr val="0000ff"/>
                </a:solidFill>
                <a:latin typeface="Arial"/>
                <a:ea typeface="Arial"/>
              </a:rPr>
              <a:t>How do we fix such </a:t>
            </a:r>
            <a:r>
              <a:rPr b="1" lang="en-US" sz="5600" spc="-1" strike="noStrike">
                <a:solidFill>
                  <a:srgbClr val="0000ff"/>
                </a:solidFill>
                <a:latin typeface="Arial"/>
                <a:ea typeface="Arial"/>
              </a:rPr>
              <a:t>cache poisoning</a:t>
            </a:r>
            <a:r>
              <a:rPr b="0" lang="en-US" sz="5600" spc="-1" strike="noStrike">
                <a:solidFill>
                  <a:srgbClr val="0000ff"/>
                </a:solidFill>
                <a:latin typeface="Arial"/>
                <a:ea typeface="Arial"/>
              </a:rPr>
              <a:t>?</a:t>
            </a:r>
            <a:endParaRPr b="0" lang="en-US" sz="5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" dur="indefinite" restart="never" nodeType="tmRoot">
          <p:childTnLst>
            <p:seq>
              <p:cTn id="4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495720" y="135360"/>
            <a:ext cx="23443560" cy="264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2"/>
          <p:cNvSpPr/>
          <p:nvPr/>
        </p:nvSpPr>
        <p:spPr>
          <a:xfrm>
            <a:off x="550440" y="3178800"/>
            <a:ext cx="23333760" cy="1000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3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7" name="Group 4"/>
          <p:cNvGrpSpPr/>
          <p:nvPr/>
        </p:nvGrpSpPr>
        <p:grpSpPr>
          <a:xfrm>
            <a:off x="3048120" y="0"/>
            <a:ext cx="18285120" cy="13713120"/>
            <a:chOff x="3048120" y="0"/>
            <a:chExt cx="18285120" cy="13713120"/>
          </a:xfrm>
        </p:grpSpPr>
        <p:sp>
          <p:nvSpPr>
            <p:cNvPr id="268" name="CustomShape 5"/>
            <p:cNvSpPr/>
            <p:nvPr/>
          </p:nvSpPr>
          <p:spPr>
            <a:xfrm>
              <a:off x="3048120" y="0"/>
              <a:ext cx="18285120" cy="13713120"/>
            </a:xfrm>
            <a:prstGeom prst="rect">
              <a:avLst/>
            </a:prstGeom>
            <a:solidFill>
              <a:srgbClr val="ffff99"/>
            </a:solidFill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CustomShape 6"/>
            <p:cNvSpPr/>
            <p:nvPr/>
          </p:nvSpPr>
          <p:spPr>
            <a:xfrm>
              <a:off x="3185640" y="0"/>
              <a:ext cx="17796960" cy="129132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5000" spc="-1" strike="noStrike">
                  <a:solidFill>
                    <a:srgbClr val="0000ff"/>
                  </a:solidFill>
                  <a:latin typeface="Courier New"/>
                  <a:ea typeface="Courier New"/>
                </a:rPr>
                <a:t>dig eecs.mit.edu A</a:t>
              </a:r>
              <a:endParaRPr b="0" lang="en-US" sz="5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5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 ; &lt;&lt;&gt;&gt; DiG 9.6.0-APPLE-P2 &lt;&lt;&gt;&gt; eecs.mit.edu a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global options: +cmd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Got answer: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-&gt;&gt;HEADER&lt;&lt;- opcode: QUERY, status: NOERROR, id: 19901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flags: qr rd ra; QUERY: 1, ANSWER: 1, AUTHORITY: 3, ADDITIONAL: 3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QUESTION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;eecs.mit.edu.                  IN      A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ANSWER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eecs.mit.edu.           21600   IN      A       18.62.1.6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AUTHORITY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mit.edu.                11088  </a:t>
              </a:r>
              <a:r>
                <a:rPr b="1" lang="en-US" sz="38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IN      NS      BITSY.mit.edu.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mit.edu.                11088   IN      NS      W20NS.mit.edu.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ff0000"/>
                  </a:solidFill>
                  <a:latin typeface="Courier New"/>
                  <a:ea typeface="Courier New"/>
                </a:rPr>
                <a:t>mit.edu.                11088   IN      NS      www.berkeley.edu.</a:t>
              </a: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ADDITIONAL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ff0000"/>
                  </a:solidFill>
                  <a:latin typeface="Courier New"/>
                  <a:ea typeface="Courier New"/>
                </a:rPr>
                <a:t>www.berkeley.edu.       100000  IN      A       18.6.6.6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BITSY.mit.edu.          166408  IN      A       18.72.0.3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W20NS.mit.edu.          126738  IN      A       18.70.0.160</a:t>
              </a:r>
              <a:endParaRPr b="0" lang="en-US" sz="3400" spc="-1" strike="noStrike">
                <a:latin typeface="Arial"/>
              </a:endParaRPr>
            </a:p>
          </p:txBody>
        </p:sp>
      </p:grpSp>
      <p:sp>
        <p:nvSpPr>
          <p:cNvPr id="270" name="CustomShape 7"/>
          <p:cNvSpPr/>
          <p:nvPr/>
        </p:nvSpPr>
        <p:spPr>
          <a:xfrm>
            <a:off x="8686800" y="2056680"/>
            <a:ext cx="12341520" cy="520632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90000"/>
              </a:lnSpc>
              <a:spcBef>
                <a:spcPts val="2801"/>
              </a:spcBef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Don’t accept </a:t>
            </a:r>
            <a:r>
              <a:rPr b="1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Additional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 records unless they’re for the domain we’re looking up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E.g., looking up </a:t>
            </a:r>
            <a:r>
              <a:rPr b="0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eecs.mit.edu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US" sz="3600" spc="-1" strike="noStrike">
                <a:solidFill>
                  <a:srgbClr val="000000"/>
                </a:solidFill>
                <a:latin typeface="Symbol"/>
                <a:ea typeface="Symbol"/>
              </a:rPr>
              <a:t>Þ 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only accept additional records from *</a:t>
            </a:r>
            <a:r>
              <a:rPr b="0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.mit.edu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b="0" lang="en-US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No extra risk in accepting these since server could return them to us directly in an </a:t>
            </a: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Answer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 anyway.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b="0" lang="en-US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This is called "</a:t>
            </a:r>
            <a:r>
              <a:rPr b="1" i="1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Bailiwick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 checking"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71" name="CustomShape 8"/>
          <p:cNvSpPr/>
          <p:nvPr/>
        </p:nvSpPr>
        <p:spPr>
          <a:xfrm>
            <a:off x="2712240" y="11053440"/>
            <a:ext cx="4861800" cy="1010520"/>
          </a:xfrm>
          <a:prstGeom prst="ellipse">
            <a:avLst/>
          </a:prstGeom>
          <a:noFill/>
          <a:ln w="381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9"/>
          <p:cNvSpPr/>
          <p:nvPr/>
        </p:nvSpPr>
        <p:spPr>
          <a:xfrm>
            <a:off x="4813200" y="-1009440"/>
            <a:ext cx="3443040" cy="1010520"/>
          </a:xfrm>
          <a:prstGeom prst="ellipse">
            <a:avLst/>
          </a:prstGeom>
          <a:noFill/>
          <a:ln w="381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Line 10"/>
          <p:cNvSpPr/>
          <p:nvPr/>
        </p:nvSpPr>
        <p:spPr>
          <a:xfrm flipV="1">
            <a:off x="5574960" y="-1820160"/>
            <a:ext cx="1114560" cy="12925800"/>
          </a:xfrm>
          <a:prstGeom prst="line">
            <a:avLst/>
          </a:prstGeom>
          <a:ln w="38160">
            <a:solidFill>
              <a:srgbClr val="f47a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4" name="Group 11"/>
          <p:cNvGrpSpPr/>
          <p:nvPr/>
        </p:nvGrpSpPr>
        <p:grpSpPr>
          <a:xfrm>
            <a:off x="3229560" y="11331360"/>
            <a:ext cx="14630400" cy="457200"/>
            <a:chOff x="3229560" y="11331360"/>
            <a:chExt cx="14630400" cy="457200"/>
          </a:xfrm>
        </p:grpSpPr>
        <p:sp>
          <p:nvSpPr>
            <p:cNvPr id="275" name="Line 12"/>
            <p:cNvSpPr/>
            <p:nvPr/>
          </p:nvSpPr>
          <p:spPr>
            <a:xfrm>
              <a:off x="3229560" y="11331360"/>
              <a:ext cx="14630400" cy="457200"/>
            </a:xfrm>
            <a:prstGeom prst="line">
              <a:avLst/>
            </a:prstGeom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" name="Line 13"/>
            <p:cNvSpPr/>
            <p:nvPr/>
          </p:nvSpPr>
          <p:spPr>
            <a:xfrm flipH="1">
              <a:off x="3229560" y="11331360"/>
              <a:ext cx="14630400" cy="457200"/>
            </a:xfrm>
            <a:prstGeom prst="line">
              <a:avLst/>
            </a:prstGeom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77" name="Image" descr=""/>
          <p:cNvPicPr/>
          <p:nvPr/>
        </p:nvPicPr>
        <p:blipFill>
          <a:blip r:embed="rId1"/>
          <a:stretch/>
        </p:blipFill>
        <p:spPr>
          <a:xfrm>
            <a:off x="13091760" y="7561440"/>
            <a:ext cx="11048400" cy="57571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" dur="indefinite" restart="never" nodeType="tmRoot">
          <p:childTnLst>
            <p:seq>
              <p:cTn id="49" dur="indefinite" nodeType="mainSeq"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8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495720" y="135360"/>
            <a:ext cx="23443560" cy="264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 Resource Records and RRSETs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550440" y="3178800"/>
            <a:ext cx="23333760" cy="1000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589320" indent="-586440">
              <a:lnSpc>
                <a:spcPct val="100000"/>
              </a:lnSpc>
              <a:spcBef>
                <a:spcPts val="15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 records (Resource Records) can be one of various types</a:t>
            </a:r>
            <a:endParaRPr b="0" lang="en-US" sz="4950" spc="-1" strike="noStrike">
              <a:latin typeface="Arial"/>
            </a:endParaRPr>
          </a:p>
          <a:p>
            <a:pPr lvl="2" marL="1161000" indent="-586440">
              <a:lnSpc>
                <a:spcPct val="100000"/>
              </a:lnSpc>
              <a:spcBef>
                <a:spcPts val="6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Name TYPE Value</a:t>
            </a:r>
            <a:endParaRPr b="0" lang="en-US" sz="3300" spc="-1" strike="noStrike">
              <a:latin typeface="Arial"/>
            </a:endParaRPr>
          </a:p>
          <a:p>
            <a:pPr lvl="3" marL="1438920" indent="-578880">
              <a:lnSpc>
                <a:spcPct val="100000"/>
              </a:lnSpc>
              <a:spcBef>
                <a:spcPts val="6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28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Also a “time to live” field: how long in seconds this entry can be cached for</a:t>
            </a:r>
            <a:endParaRPr b="0" lang="en-US" sz="2850" spc="-1" strike="noStrike">
              <a:latin typeface="Arial"/>
            </a:endParaRPr>
          </a:p>
          <a:p>
            <a:pPr lvl="1" marL="880920" indent="-592560">
              <a:lnSpc>
                <a:spcPct val="100000"/>
              </a:lnSpc>
              <a:spcBef>
                <a:spcPts val="10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7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Addressing:</a:t>
            </a:r>
            <a:endParaRPr b="0" lang="en-US" sz="3750" spc="-1" strike="noStrike">
              <a:latin typeface="Arial"/>
            </a:endParaRPr>
          </a:p>
          <a:p>
            <a:pPr lvl="2" marL="1161000" indent="-586440">
              <a:lnSpc>
                <a:spcPct val="100000"/>
              </a:lnSpc>
              <a:spcBef>
                <a:spcPts val="6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A: IPv4 addresses</a:t>
            </a:r>
            <a:endParaRPr b="0" lang="en-US" sz="3300" spc="-1" strike="noStrike">
              <a:latin typeface="Arial"/>
            </a:endParaRPr>
          </a:p>
          <a:p>
            <a:pPr lvl="2" marL="1161000" indent="-586440">
              <a:lnSpc>
                <a:spcPct val="100000"/>
              </a:lnSpc>
              <a:spcBef>
                <a:spcPts val="6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AAAA: IPv6 addresses</a:t>
            </a:r>
            <a:endParaRPr b="0" lang="en-US" sz="3300" spc="-1" strike="noStrike">
              <a:latin typeface="Arial"/>
            </a:endParaRPr>
          </a:p>
          <a:p>
            <a:pPr lvl="2" marL="1161000" indent="-586440">
              <a:lnSpc>
                <a:spcPct val="100000"/>
              </a:lnSpc>
              <a:spcBef>
                <a:spcPts val="6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CNAME: aliases, “Name X should be name Y”</a:t>
            </a:r>
            <a:endParaRPr b="0" lang="en-US" sz="3300" spc="-1" strike="noStrike">
              <a:latin typeface="Arial"/>
            </a:endParaRPr>
          </a:p>
          <a:p>
            <a:pPr lvl="2" marL="1161000" indent="-586440">
              <a:lnSpc>
                <a:spcPct val="100000"/>
              </a:lnSpc>
              <a:spcBef>
                <a:spcPts val="6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MX: “the mailserver for this name is Y”</a:t>
            </a:r>
            <a:endParaRPr b="0" lang="en-US" sz="3300" spc="-1" strike="noStrike">
              <a:latin typeface="Arial"/>
            </a:endParaRPr>
          </a:p>
          <a:p>
            <a:pPr lvl="1" marL="880920" indent="-592560">
              <a:lnSpc>
                <a:spcPct val="100000"/>
              </a:lnSpc>
              <a:spcBef>
                <a:spcPts val="10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7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 related:</a:t>
            </a:r>
            <a:endParaRPr b="0" lang="en-US" sz="3750" spc="-1" strike="noStrike">
              <a:latin typeface="Arial"/>
            </a:endParaRPr>
          </a:p>
          <a:p>
            <a:pPr lvl="2" marL="1161000" indent="-586440">
              <a:lnSpc>
                <a:spcPct val="100000"/>
              </a:lnSpc>
              <a:spcBef>
                <a:spcPts val="6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NS: “The authority server you should contact is named Y”</a:t>
            </a:r>
            <a:endParaRPr b="0" lang="en-US" sz="3300" spc="-1" strike="noStrike">
              <a:latin typeface="Arial"/>
            </a:endParaRPr>
          </a:p>
          <a:p>
            <a:pPr lvl="2" marL="1161000" indent="-586440">
              <a:lnSpc>
                <a:spcPct val="100000"/>
              </a:lnSpc>
              <a:spcBef>
                <a:spcPts val="6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SOA: “The operator of this domain is Y”</a:t>
            </a:r>
            <a:endParaRPr b="0" lang="en-US" sz="3300" spc="-1" strike="noStrike">
              <a:latin typeface="Arial"/>
            </a:endParaRPr>
          </a:p>
          <a:p>
            <a:pPr lvl="1" marL="880920" indent="-592560">
              <a:lnSpc>
                <a:spcPct val="100000"/>
              </a:lnSpc>
              <a:spcBef>
                <a:spcPts val="10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7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Other:</a:t>
            </a:r>
            <a:endParaRPr b="0" lang="en-US" sz="3750" spc="-1" strike="noStrike">
              <a:latin typeface="Arial"/>
            </a:endParaRPr>
          </a:p>
          <a:p>
            <a:pPr lvl="2" marL="1161000" indent="-586440">
              <a:lnSpc>
                <a:spcPct val="100000"/>
              </a:lnSpc>
              <a:spcBef>
                <a:spcPts val="6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text records, cryptographic information, etc….</a:t>
            </a:r>
            <a:endParaRPr b="0" lang="en-US" sz="3300" spc="-1" strike="noStrike">
              <a:latin typeface="Arial"/>
            </a:endParaRPr>
          </a:p>
          <a:p>
            <a:pPr marL="589320" indent="-586440">
              <a:lnSpc>
                <a:spcPct val="100000"/>
              </a:lnSpc>
              <a:spcBef>
                <a:spcPts val="15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Groups of records of the same type form RRSETs:</a:t>
            </a:r>
            <a:endParaRPr b="0" lang="en-US" sz="4950" spc="-1" strike="noStrike">
              <a:latin typeface="Arial"/>
            </a:endParaRPr>
          </a:p>
          <a:p>
            <a:pPr lvl="1" marL="880920" indent="-592560">
              <a:lnSpc>
                <a:spcPct val="100000"/>
              </a:lnSpc>
              <a:spcBef>
                <a:spcPts val="10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7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E.g. all the nameservers for a given domain.</a:t>
            </a:r>
            <a:endParaRPr b="0" lang="en-US" sz="3750" spc="-1" strike="noStrike"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2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2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495720" y="135360"/>
            <a:ext cx="23443560" cy="264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Many Moving Pieces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 a DNS Lookup of </a:t>
            </a:r>
            <a:r>
              <a:rPr b="0" lang="en-US" sz="7800" spc="-1" strike="noStrike" u="sng">
                <a:solidFill>
                  <a:srgbClr val="0000ff"/>
                </a:solidFill>
                <a:uFillTx/>
                <a:latin typeface="Helvetica Neue"/>
                <a:ea typeface="Helvetica Neue"/>
                <a:hlinkClick r:id="rId1"/>
              </a:rPr>
              <a:t>www.isc.org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3" name="Group 3"/>
          <p:cNvGrpSpPr/>
          <p:nvPr/>
        </p:nvGrpSpPr>
        <p:grpSpPr>
          <a:xfrm>
            <a:off x="15816240" y="3531600"/>
            <a:ext cx="5109480" cy="1604520"/>
            <a:chOff x="15816240" y="3531600"/>
            <a:chExt cx="5109480" cy="1604520"/>
          </a:xfrm>
        </p:grpSpPr>
        <p:pic>
          <p:nvPicPr>
            <p:cNvPr id="284" name="droppedImage.png" descr=""/>
            <p:cNvPicPr/>
            <p:nvPr/>
          </p:nvPicPr>
          <p:blipFill>
            <a:blip r:embed="rId2"/>
            <a:srcRect l="328" t="33661" r="1335" b="35991"/>
            <a:stretch/>
          </p:blipFill>
          <p:spPr>
            <a:xfrm>
              <a:off x="15816240" y="3596040"/>
              <a:ext cx="2104560" cy="6472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85" name="CustomShape 4"/>
            <p:cNvSpPr/>
            <p:nvPr/>
          </p:nvSpPr>
          <p:spPr>
            <a:xfrm>
              <a:off x="17975520" y="3531600"/>
              <a:ext cx="2950200" cy="16045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1280" rIns="71280" tIns="71280" bIns="71280">
              <a:spAutoFit/>
            </a:bodyPr>
            <a:p>
              <a:pPr marL="57240">
                <a:lnSpc>
                  <a:spcPct val="100000"/>
                </a:lnSpc>
              </a:pPr>
              <a:r>
                <a:rPr b="1" lang="en-US" sz="32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.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Authority Server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(the “root”)</a:t>
              </a:r>
              <a:endParaRPr b="0" lang="en-US" sz="3200" spc="-1" strike="noStrike">
                <a:latin typeface="Arial"/>
              </a:endParaRPr>
            </a:p>
          </p:txBody>
        </p:sp>
      </p:grpSp>
      <p:grpSp>
        <p:nvGrpSpPr>
          <p:cNvPr id="286" name="Group 5"/>
          <p:cNvGrpSpPr/>
          <p:nvPr/>
        </p:nvGrpSpPr>
        <p:grpSpPr>
          <a:xfrm>
            <a:off x="3457440" y="5263920"/>
            <a:ext cx="5488920" cy="1117080"/>
            <a:chOff x="3457440" y="5263920"/>
            <a:chExt cx="5488920" cy="1117080"/>
          </a:xfrm>
        </p:grpSpPr>
        <p:pic>
          <p:nvPicPr>
            <p:cNvPr id="287" name="droppedImage.png" descr=""/>
            <p:cNvPicPr/>
            <p:nvPr/>
          </p:nvPicPr>
          <p:blipFill>
            <a:blip r:embed="rId3"/>
            <a:srcRect l="328" t="33661" r="1335" b="35991"/>
            <a:stretch/>
          </p:blipFill>
          <p:spPr>
            <a:xfrm>
              <a:off x="3457440" y="5328360"/>
              <a:ext cx="2104560" cy="6472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88" name="CustomShape 6"/>
            <p:cNvSpPr/>
            <p:nvPr/>
          </p:nvSpPr>
          <p:spPr>
            <a:xfrm>
              <a:off x="5564880" y="5263920"/>
              <a:ext cx="3381480" cy="1117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1280" rIns="71280" tIns="71280" bIns="71280">
              <a:spAutoFit/>
            </a:bodyPr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User’s ISP’s 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Recursive Resolver</a:t>
              </a:r>
              <a:endParaRPr b="0" lang="en-US" sz="3200" spc="-1" strike="noStrike">
                <a:latin typeface="Arial"/>
              </a:endParaRPr>
            </a:p>
          </p:txBody>
        </p:sp>
      </p:grpSp>
      <p:graphicFrame>
        <p:nvGraphicFramePr>
          <p:cNvPr id="289" name="Table 7"/>
          <p:cNvGraphicFramePr/>
          <p:nvPr/>
        </p:nvGraphicFramePr>
        <p:xfrm>
          <a:off x="3546720" y="6389280"/>
          <a:ext cx="9748800" cy="7171200"/>
        </p:xfrm>
        <a:graphic>
          <a:graphicData uri="http://schemas.openxmlformats.org/drawingml/2006/table">
            <a:tbl>
              <a:tblPr/>
              <a:tblGrid>
                <a:gridCol w="5116680"/>
                <a:gridCol w="864360"/>
                <a:gridCol w="2775600"/>
                <a:gridCol w="992520"/>
              </a:tblGrid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Name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Type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Value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TTL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44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90" name="droppedImage.png" descr=""/>
          <p:cNvPicPr/>
          <p:nvPr/>
        </p:nvPicPr>
        <p:blipFill>
          <a:blip r:embed="rId4"/>
          <a:stretch/>
        </p:blipFill>
        <p:spPr>
          <a:xfrm>
            <a:off x="3386160" y="3119040"/>
            <a:ext cx="2211840" cy="1713240"/>
          </a:xfrm>
          <a:prstGeom prst="rect">
            <a:avLst/>
          </a:prstGeom>
          <a:ln w="12600">
            <a:noFill/>
          </a:ln>
        </p:spPr>
      </p:pic>
      <p:sp>
        <p:nvSpPr>
          <p:cNvPr id="291" name="CustomShape 8"/>
          <p:cNvSpPr/>
          <p:nvPr/>
        </p:nvSpPr>
        <p:spPr>
          <a:xfrm>
            <a:off x="5585400" y="3404520"/>
            <a:ext cx="3799800" cy="62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? A www.isc.org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92" name="CustomShape 9"/>
          <p:cNvSpPr/>
          <p:nvPr/>
        </p:nvSpPr>
        <p:spPr>
          <a:xfrm>
            <a:off x="8102520" y="5261760"/>
            <a:ext cx="3799800" cy="62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? A www.isc.org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93" name="CustomShape 10"/>
          <p:cNvSpPr/>
          <p:nvPr/>
        </p:nvSpPr>
        <p:spPr>
          <a:xfrm>
            <a:off x="14821200" y="4287240"/>
            <a:ext cx="5926320" cy="1971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? A www.isc.org</a:t>
            </a:r>
            <a:br/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Answers: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Authority: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org. NS a0.afilias-nst.info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Additional:</a:t>
            </a:r>
            <a:br/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a0.afilias-nst.info A 199.19.56.1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124 0.104869">
                                      <p:cBhvr>
                                        <p:cTn id="128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32" dur="1000" fill="hold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59060 -0.117788">
                                      <p:cBhvr>
                                        <p:cTn id="141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45" dur="2000" fill="hold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0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35778 0.006994">
                                      <p:cBhvr>
                                        <p:cTn id="15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495720" y="135360"/>
            <a:ext cx="23443560" cy="264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Many Moving Pieces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 a DNS Lookup of </a:t>
            </a:r>
            <a:r>
              <a:rPr b="0" lang="en-US" sz="7800" spc="-1" strike="noStrike" u="sng">
                <a:solidFill>
                  <a:srgbClr val="0000ff"/>
                </a:solidFill>
                <a:uFillTx/>
                <a:latin typeface="Helvetica Neue"/>
                <a:ea typeface="Helvetica Neue"/>
                <a:hlinkClick r:id="rId1"/>
              </a:rPr>
              <a:t>www.isc.org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96" name="Group 3"/>
          <p:cNvGrpSpPr/>
          <p:nvPr/>
        </p:nvGrpSpPr>
        <p:grpSpPr>
          <a:xfrm>
            <a:off x="15817320" y="6710040"/>
            <a:ext cx="5058720" cy="1117080"/>
            <a:chOff x="15817320" y="6710040"/>
            <a:chExt cx="5058720" cy="1117080"/>
          </a:xfrm>
        </p:grpSpPr>
        <p:pic>
          <p:nvPicPr>
            <p:cNvPr id="297" name="droppedImage.png" descr=""/>
            <p:cNvPicPr/>
            <p:nvPr/>
          </p:nvPicPr>
          <p:blipFill>
            <a:blip r:embed="rId2"/>
            <a:srcRect l="328" t="33661" r="1335" b="35991"/>
            <a:stretch/>
          </p:blipFill>
          <p:spPr>
            <a:xfrm>
              <a:off x="15817320" y="6774480"/>
              <a:ext cx="2104560" cy="6472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98" name="CustomShape 4"/>
            <p:cNvSpPr/>
            <p:nvPr/>
          </p:nvSpPr>
          <p:spPr>
            <a:xfrm>
              <a:off x="17925840" y="6710040"/>
              <a:ext cx="2950200" cy="1117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1280" rIns="71280" tIns="71280" bIns="71280">
              <a:spAutoFit/>
            </a:bodyPr>
            <a:p>
              <a:pPr marL="57240">
                <a:lnSpc>
                  <a:spcPct val="100000"/>
                </a:lnSpc>
              </a:pPr>
              <a:r>
                <a:rPr b="1" lang="en-US" sz="32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org.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Authority Server</a:t>
              </a:r>
              <a:endParaRPr b="0" lang="en-US" sz="3200" spc="-1" strike="noStrike">
                <a:latin typeface="Arial"/>
              </a:endParaRPr>
            </a:p>
          </p:txBody>
        </p:sp>
      </p:grpSp>
      <p:grpSp>
        <p:nvGrpSpPr>
          <p:cNvPr id="299" name="Group 5"/>
          <p:cNvGrpSpPr/>
          <p:nvPr/>
        </p:nvGrpSpPr>
        <p:grpSpPr>
          <a:xfrm>
            <a:off x="3458880" y="5263560"/>
            <a:ext cx="5488920" cy="1117080"/>
            <a:chOff x="3458880" y="5263560"/>
            <a:chExt cx="5488920" cy="1117080"/>
          </a:xfrm>
        </p:grpSpPr>
        <p:pic>
          <p:nvPicPr>
            <p:cNvPr id="300" name="droppedImage.png" descr=""/>
            <p:cNvPicPr/>
            <p:nvPr/>
          </p:nvPicPr>
          <p:blipFill>
            <a:blip r:embed="rId3"/>
            <a:srcRect l="328" t="33661" r="1335" b="35991"/>
            <a:stretch/>
          </p:blipFill>
          <p:spPr>
            <a:xfrm>
              <a:off x="3458880" y="5327640"/>
              <a:ext cx="2104560" cy="6472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301" name="CustomShape 6"/>
            <p:cNvSpPr/>
            <p:nvPr/>
          </p:nvSpPr>
          <p:spPr>
            <a:xfrm>
              <a:off x="5566320" y="5263560"/>
              <a:ext cx="3381480" cy="1117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1280" rIns="71280" tIns="71280" bIns="71280">
              <a:spAutoFit/>
            </a:bodyPr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User’s ISP’s 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Recursive Resolver</a:t>
              </a:r>
              <a:endParaRPr b="0" lang="en-US" sz="3200" spc="-1" strike="noStrike">
                <a:latin typeface="Arial"/>
              </a:endParaRPr>
            </a:p>
          </p:txBody>
        </p:sp>
      </p:grpSp>
      <p:graphicFrame>
        <p:nvGraphicFramePr>
          <p:cNvPr id="302" name="Table 7"/>
          <p:cNvGraphicFramePr/>
          <p:nvPr/>
        </p:nvGraphicFramePr>
        <p:xfrm>
          <a:off x="3548160" y="6388560"/>
          <a:ext cx="9748800" cy="7171200"/>
        </p:xfrm>
        <a:graphic>
          <a:graphicData uri="http://schemas.openxmlformats.org/drawingml/2006/table">
            <a:tbl>
              <a:tblPr/>
              <a:tblGrid>
                <a:gridCol w="5116680"/>
                <a:gridCol w="864360"/>
                <a:gridCol w="2775600"/>
                <a:gridCol w="992520"/>
              </a:tblGrid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Name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Type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Value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TTL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a0.afilias-nst.info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172800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a0.afilias-nst.info.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199.19.56.1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172800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44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3" name="droppedImage.png" descr=""/>
          <p:cNvPicPr/>
          <p:nvPr/>
        </p:nvPicPr>
        <p:blipFill>
          <a:blip r:embed="rId4"/>
          <a:stretch/>
        </p:blipFill>
        <p:spPr>
          <a:xfrm>
            <a:off x="3387240" y="3118680"/>
            <a:ext cx="2211840" cy="1713240"/>
          </a:xfrm>
          <a:prstGeom prst="rect">
            <a:avLst/>
          </a:prstGeom>
          <a:ln w="12600">
            <a:noFill/>
          </a:ln>
        </p:spPr>
      </p:pic>
      <p:sp>
        <p:nvSpPr>
          <p:cNvPr id="304" name="CustomShape 8"/>
          <p:cNvSpPr/>
          <p:nvPr/>
        </p:nvSpPr>
        <p:spPr>
          <a:xfrm>
            <a:off x="14230800" y="7887600"/>
            <a:ext cx="6890760" cy="2581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? A www.isc.org</a:t>
            </a:r>
            <a:br/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Answers: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Authority: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isc.org. NS sfba.sns-pb.isc.org.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isc.org. NS ns.isc.afilias-nst.info.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Additional:</a:t>
            </a:r>
            <a:br/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sfba.sns-pb.isc.org.     A 199.6.1.30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ns.isc.afilias-nst.info. A 199.254.63.254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05" name="CustomShape 9"/>
          <p:cNvSpPr/>
          <p:nvPr/>
        </p:nvSpPr>
        <p:spPr>
          <a:xfrm>
            <a:off x="8103600" y="5261400"/>
            <a:ext cx="3799800" cy="62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? A www.isc.org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06" name="Line 10"/>
          <p:cNvSpPr/>
          <p:nvPr/>
        </p:nvSpPr>
        <p:spPr>
          <a:xfrm>
            <a:off x="9414360" y="5597640"/>
            <a:ext cx="6209640" cy="360"/>
          </a:xfrm>
          <a:prstGeom prst="line">
            <a:avLst/>
          </a:prstGeom>
          <a:ln w="50760">
            <a:solidFill>
              <a:srgbClr val="ff26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dissolve/>
  </p:transition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1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46950 0.149139">
                                      <p:cBhvr>
                                        <p:cTn id="16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69" dur="2000" fill="hold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4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10330 -0.334045">
                                      <p:cBhvr>
                                        <p:cTn id="178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3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495720" y="135360"/>
            <a:ext cx="23443560" cy="264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Many Moving Pieces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 a DNS Lookup of </a:t>
            </a:r>
            <a:r>
              <a:rPr b="0" lang="en-US" sz="7800" spc="-1" strike="noStrike" u="sng">
                <a:solidFill>
                  <a:srgbClr val="0000ff"/>
                </a:solidFill>
                <a:uFillTx/>
                <a:latin typeface="Helvetica Neue"/>
                <a:ea typeface="Helvetica Neue"/>
                <a:hlinkClick r:id="rId1"/>
              </a:rPr>
              <a:t>www.isc.org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9" name="Group 3"/>
          <p:cNvGrpSpPr/>
          <p:nvPr/>
        </p:nvGrpSpPr>
        <p:grpSpPr>
          <a:xfrm>
            <a:off x="15299640" y="9432360"/>
            <a:ext cx="5058720" cy="1117080"/>
            <a:chOff x="15299640" y="9432360"/>
            <a:chExt cx="5058720" cy="1117080"/>
          </a:xfrm>
        </p:grpSpPr>
        <p:pic>
          <p:nvPicPr>
            <p:cNvPr id="310" name="droppedImage.png" descr=""/>
            <p:cNvPicPr/>
            <p:nvPr/>
          </p:nvPicPr>
          <p:blipFill>
            <a:blip r:embed="rId2"/>
            <a:srcRect l="328" t="33661" r="1335" b="35991"/>
            <a:stretch/>
          </p:blipFill>
          <p:spPr>
            <a:xfrm>
              <a:off x="15299640" y="9496800"/>
              <a:ext cx="2104560" cy="6472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311" name="CustomShape 4"/>
            <p:cNvSpPr/>
            <p:nvPr/>
          </p:nvSpPr>
          <p:spPr>
            <a:xfrm>
              <a:off x="17408160" y="9432360"/>
              <a:ext cx="2950200" cy="1117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1280" rIns="71280" tIns="71280" bIns="71280">
              <a:spAutoFit/>
            </a:bodyPr>
            <a:p>
              <a:pPr marL="57240">
                <a:lnSpc>
                  <a:spcPct val="100000"/>
                </a:lnSpc>
              </a:pPr>
              <a:r>
                <a:rPr b="1" lang="en-US" sz="32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isc.org.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Authority Server</a:t>
              </a:r>
              <a:endParaRPr b="0" lang="en-US" sz="3200" spc="-1" strike="noStrike">
                <a:latin typeface="Arial"/>
              </a:endParaRPr>
            </a:p>
          </p:txBody>
        </p:sp>
      </p:grpSp>
      <p:grpSp>
        <p:nvGrpSpPr>
          <p:cNvPr id="312" name="Group 5"/>
          <p:cNvGrpSpPr/>
          <p:nvPr/>
        </p:nvGrpSpPr>
        <p:grpSpPr>
          <a:xfrm>
            <a:off x="3458880" y="5253120"/>
            <a:ext cx="5488920" cy="1117080"/>
            <a:chOff x="3458880" y="5253120"/>
            <a:chExt cx="5488920" cy="1117080"/>
          </a:xfrm>
        </p:grpSpPr>
        <p:pic>
          <p:nvPicPr>
            <p:cNvPr id="313" name="droppedImage.png" descr=""/>
            <p:cNvPicPr/>
            <p:nvPr/>
          </p:nvPicPr>
          <p:blipFill>
            <a:blip r:embed="rId3"/>
            <a:srcRect l="328" t="33661" r="1335" b="35991"/>
            <a:stretch/>
          </p:blipFill>
          <p:spPr>
            <a:xfrm>
              <a:off x="3458880" y="5317560"/>
              <a:ext cx="2104560" cy="6472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314" name="CustomShape 6"/>
            <p:cNvSpPr/>
            <p:nvPr/>
          </p:nvSpPr>
          <p:spPr>
            <a:xfrm>
              <a:off x="5566320" y="5253120"/>
              <a:ext cx="3381480" cy="1117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1280" rIns="71280" tIns="71280" bIns="71280">
              <a:spAutoFit/>
            </a:bodyPr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User’s ISP’s 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Recursive Resolver</a:t>
              </a:r>
              <a:endParaRPr b="0" lang="en-US" sz="3200" spc="-1" strike="noStrike">
                <a:latin typeface="Arial"/>
              </a:endParaRPr>
            </a:p>
          </p:txBody>
        </p:sp>
      </p:grpSp>
      <p:pic>
        <p:nvPicPr>
          <p:cNvPr id="315" name="droppedImage.png" descr=""/>
          <p:cNvPicPr/>
          <p:nvPr/>
        </p:nvPicPr>
        <p:blipFill>
          <a:blip r:embed="rId4"/>
          <a:stretch/>
        </p:blipFill>
        <p:spPr>
          <a:xfrm>
            <a:off x="3387240" y="3108240"/>
            <a:ext cx="2211840" cy="1713240"/>
          </a:xfrm>
          <a:prstGeom prst="rect">
            <a:avLst/>
          </a:prstGeom>
          <a:ln w="12600">
            <a:noFill/>
          </a:ln>
        </p:spPr>
      </p:pic>
      <p:sp>
        <p:nvSpPr>
          <p:cNvPr id="316" name="CustomShape 7"/>
          <p:cNvSpPr/>
          <p:nvPr/>
        </p:nvSpPr>
        <p:spPr>
          <a:xfrm>
            <a:off x="14177160" y="10403640"/>
            <a:ext cx="6890760" cy="2886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? A www.isc.org</a:t>
            </a:r>
            <a:br/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Answers: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5"/>
              </a:rPr>
              <a:t>www.isc.org. A </a:t>
            </a: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149.20.64.42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Authority: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isc.org. NS sfba.sns-pb.isc.org.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isc.org. NS ns.isc.afilias-nst.info.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Additional:</a:t>
            </a:r>
            <a:br/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sfba.sns-pb.isc.org.     A 199.6.1.30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ns.isc.afilias-nst.info. A 199.254.63.254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17" name="CustomShape 8"/>
          <p:cNvSpPr/>
          <p:nvPr/>
        </p:nvSpPr>
        <p:spPr>
          <a:xfrm>
            <a:off x="8103600" y="5250960"/>
            <a:ext cx="3799800" cy="62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? A www.isc.org</a:t>
            </a:r>
            <a:endParaRPr b="0" lang="en-US" sz="3200" spc="-1" strike="noStrike">
              <a:latin typeface="Arial"/>
            </a:endParaRPr>
          </a:p>
        </p:txBody>
      </p:sp>
      <p:graphicFrame>
        <p:nvGraphicFramePr>
          <p:cNvPr id="318" name="Table 9"/>
          <p:cNvGraphicFramePr/>
          <p:nvPr/>
        </p:nvGraphicFramePr>
        <p:xfrm>
          <a:off x="3548160" y="6378480"/>
          <a:ext cx="9748800" cy="7171200"/>
        </p:xfrm>
        <a:graphic>
          <a:graphicData uri="http://schemas.openxmlformats.org/drawingml/2006/table">
            <a:tbl>
              <a:tblPr/>
              <a:tblGrid>
                <a:gridCol w="5116680"/>
                <a:gridCol w="864360"/>
                <a:gridCol w="2775600"/>
                <a:gridCol w="992520"/>
              </a:tblGrid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Name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Type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Value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TTL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a0.afilias-nst.info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172800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a0.afilias-nst.info.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199.19.56.1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172800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isc.org.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sfba.sns-pb.isc.org.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isc.org.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ns.isc.afilias-net.info.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sfbay.sns-pb.isc.org.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199.6.1.30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44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ransition spd="slow">
    <p:dissolve/>
  </p:transition>
  <p:timing>
    <p:tnLst>
      <p:par>
        <p:cTn id="184" dur="indefinite" restart="never" nodeType="tmRoot">
          <p:childTnLst>
            <p:seq>
              <p:cTn id="185" dur="indefinite" nodeType="mainSeq">
                <p:childTnLst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0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52077 0.255910">
                                      <p:cBhvr>
                                        <p:cTn id="194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98" dur="2000" fill="hold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03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08132 -0.529358">
                                      <p:cBhvr>
                                        <p:cTn id="207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495720" y="135360"/>
            <a:ext cx="23443560" cy="264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Many Moving Pieces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 a DNS Lookup of </a:t>
            </a:r>
            <a:r>
              <a:rPr b="1" lang="en-US" sz="7800" spc="-1" strike="noStrike">
                <a:solidFill>
                  <a:srgbClr val="000000"/>
                </a:solidFill>
                <a:latin typeface="Courier New"/>
                <a:ea typeface="Courier New"/>
              </a:rPr>
              <a:t>www.isc.org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21" name="Group 3"/>
          <p:cNvGrpSpPr/>
          <p:nvPr/>
        </p:nvGrpSpPr>
        <p:grpSpPr>
          <a:xfrm>
            <a:off x="3458880" y="5253120"/>
            <a:ext cx="5488920" cy="1117080"/>
            <a:chOff x="3458880" y="5253120"/>
            <a:chExt cx="5488920" cy="1117080"/>
          </a:xfrm>
        </p:grpSpPr>
        <p:pic>
          <p:nvPicPr>
            <p:cNvPr id="322" name="droppedImage.png" descr=""/>
            <p:cNvPicPr/>
            <p:nvPr/>
          </p:nvPicPr>
          <p:blipFill>
            <a:blip r:embed="rId1"/>
            <a:srcRect l="328" t="33661" r="1335" b="35991"/>
            <a:stretch/>
          </p:blipFill>
          <p:spPr>
            <a:xfrm>
              <a:off x="3458880" y="5317560"/>
              <a:ext cx="2104560" cy="6472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323" name="CustomShape 4"/>
            <p:cNvSpPr/>
            <p:nvPr/>
          </p:nvSpPr>
          <p:spPr>
            <a:xfrm>
              <a:off x="5566320" y="5253120"/>
              <a:ext cx="3381480" cy="1117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1280" rIns="71280" tIns="71280" bIns="71280">
              <a:spAutoFit/>
            </a:bodyPr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User’s ISP’s 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Recursive Resolver</a:t>
              </a:r>
              <a:endParaRPr b="0" lang="en-US" sz="3200" spc="-1" strike="noStrike">
                <a:latin typeface="Arial"/>
              </a:endParaRPr>
            </a:p>
          </p:txBody>
        </p:sp>
      </p:grpSp>
      <p:pic>
        <p:nvPicPr>
          <p:cNvPr id="324" name="droppedImage.png" descr=""/>
          <p:cNvPicPr/>
          <p:nvPr/>
        </p:nvPicPr>
        <p:blipFill>
          <a:blip r:embed="rId2"/>
          <a:stretch/>
        </p:blipFill>
        <p:spPr>
          <a:xfrm>
            <a:off x="3387240" y="3108240"/>
            <a:ext cx="2211840" cy="1713240"/>
          </a:xfrm>
          <a:prstGeom prst="rect">
            <a:avLst/>
          </a:prstGeom>
          <a:ln w="12600">
            <a:noFill/>
          </a:ln>
        </p:spPr>
      </p:pic>
      <p:sp>
        <p:nvSpPr>
          <p:cNvPr id="325" name="CustomShape 5"/>
          <p:cNvSpPr/>
          <p:nvPr/>
        </p:nvSpPr>
        <p:spPr>
          <a:xfrm>
            <a:off x="9290520" y="5221800"/>
            <a:ext cx="8676720" cy="1116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? A </a:t>
            </a:r>
            <a:r>
              <a:rPr b="1" lang="en-US" sz="32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3"/>
              </a:rPr>
              <a:t>www.isc.org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Answers: </a:t>
            </a:r>
            <a:r>
              <a:rPr b="1" lang="en-US" sz="32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4"/>
              </a:rPr>
              <a:t>www.isc.org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 A 149.20.64.42</a:t>
            </a:r>
            <a:endParaRPr b="0" lang="en-US" sz="3200" spc="-1" strike="noStrike">
              <a:latin typeface="Arial"/>
            </a:endParaRPr>
          </a:p>
        </p:txBody>
      </p:sp>
      <p:graphicFrame>
        <p:nvGraphicFramePr>
          <p:cNvPr id="326" name="Table 6"/>
          <p:cNvGraphicFramePr/>
          <p:nvPr/>
        </p:nvGraphicFramePr>
        <p:xfrm>
          <a:off x="3548160" y="6378480"/>
          <a:ext cx="9748800" cy="7171200"/>
        </p:xfrm>
        <a:graphic>
          <a:graphicData uri="http://schemas.openxmlformats.org/drawingml/2006/table">
            <a:tbl>
              <a:tblPr/>
              <a:tblGrid>
                <a:gridCol w="5116680"/>
                <a:gridCol w="864360"/>
                <a:gridCol w="2775600"/>
                <a:gridCol w="992520"/>
              </a:tblGrid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Name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Type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Value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TTL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a0.afilias-nst.info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172800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a0.afilias-nst.info.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199.19.56.1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172800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isc.org.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sfba.sns-pb.isc.org.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isc.org.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ns.isc.afilias-net.info.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sfbay.sns-pb.isc.org.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199.6.1.30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9824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 u="sng">
                          <a:solidFill>
                            <a:srgbClr val="0000ff"/>
                          </a:solidFill>
                          <a:uFillTx/>
                          <a:latin typeface="Courier New"/>
                          <a:ea typeface="Courier New"/>
                          <a:hlinkClick r:id="rId5"/>
                        </a:rPr>
                        <a:t>www.isc.org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149.20.64.42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600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92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44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ransition spd="slow">
    <p:dissolve/>
  </p:transition>
  <p:timing>
    <p:tnLst>
      <p:par>
        <p:cTn id="208" dur="indefinite" restart="never" nodeType="tmRoot">
          <p:childTnLst>
            <p:seq>
              <p:cTn id="209" dur="indefinite" nodeType="mainSeq">
                <p:childTnLst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14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39768 -0.132111">
                                      <p:cBhvr>
                                        <p:cTn id="218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495720" y="135360"/>
            <a:ext cx="23443560" cy="264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Stepping Through This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With </a:t>
            </a:r>
            <a:r>
              <a:rPr b="1" lang="en-US" sz="7800" spc="-1" strike="noStrike">
                <a:solidFill>
                  <a:srgbClr val="000000"/>
                </a:solidFill>
                <a:latin typeface="Courier New"/>
                <a:ea typeface="Courier New"/>
              </a:rPr>
              <a:t>dig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550440" y="3178800"/>
            <a:ext cx="23333760" cy="1000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30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Some flags of note:</a:t>
            </a:r>
            <a:endParaRPr b="0" lang="en-US" sz="6000" spc="-1" strike="noStrike">
              <a:latin typeface="Arial"/>
            </a:endParaRPr>
          </a:p>
          <a:p>
            <a:pPr lvl="1" marL="1174680" indent="-7909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+norecurse: Ask directly like a recursive resolver does</a:t>
            </a:r>
            <a:endParaRPr b="0" lang="en-US" sz="4800" spc="-1" strike="noStrike">
              <a:latin typeface="Arial"/>
            </a:endParaRPr>
          </a:p>
          <a:p>
            <a:pPr lvl="1" marL="1174680" indent="-7909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+trace: Act like a recursive resolver without a cache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4"/>
          <p:cNvSpPr/>
          <p:nvPr/>
        </p:nvSpPr>
        <p:spPr>
          <a:xfrm>
            <a:off x="6126480" y="6253920"/>
            <a:ext cx="11115000" cy="7155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nweaver% </a:t>
            </a:r>
            <a:r>
              <a:rPr b="1" lang="en-US" sz="2000" spc="-1" strike="noStrike">
                <a:solidFill>
                  <a:srgbClr val="ff2600"/>
                </a:solidFill>
                <a:latin typeface="Courier New"/>
                <a:ea typeface="Courier New"/>
              </a:rPr>
              <a:t>dig +norecurse slashdot.org @a.root-servers.net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;  &lt;&lt;&gt;&gt; DiG 9.8.3-P1 &lt;&lt;&gt;&gt; +norecurse slashdot.org @a.root-servers.net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;; global options: +cmd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;; Got answer: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;; -&gt;&gt;HEADER&lt;&lt;- opcode: QUERY, status: NOERROR, id: 26444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;; flags: qr; QUERY: 1, ANSWER: 0, AUTHORITY: 6, ADDITIONAL: 12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;; QUESTION SECTION: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;slashdot.org.                  IN      A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;; AUTHORITY SECTION: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org.                    172800  IN      NS      a0.org.afilias-nst.info.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...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;; ADDITIONAL SECTION: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a0.org.afilias-nst.info. 172800 IN      A       199.19.56.1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...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;; Query time: 128 msec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;; SERVER: 198.41.0.4#53(198.41.0.4)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;; WHEN: Tue Apr 16 09:48:32 2013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;; MSG SIZE  rcvd: 432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9" dur="indefinite" restart="never" nodeType="tmRoot">
          <p:childTnLst>
            <p:seq>
              <p:cTn id="2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95720" y="135360"/>
            <a:ext cx="23443560" cy="264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in </a:t>
            </a:r>
            <a:r>
              <a:rPr b="0" lang="en-US" sz="7800" spc="-1" strike="noStrike">
                <a:solidFill>
                  <a:srgbClr val="000000"/>
                </a:solidFill>
                <a:latin typeface="Courier New"/>
                <a:ea typeface="Courier New"/>
              </a:rPr>
              <a:t>dig</a:t>
            </a: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parlance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550440" y="3178800"/>
            <a:ext cx="23333760" cy="1000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30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if you want to recreate the lookups conducted by the recursive resolver:</a:t>
            </a:r>
            <a:endParaRPr b="0" lang="en-US" sz="6600" spc="-1" strike="noStrike">
              <a:latin typeface="Arial"/>
            </a:endParaRPr>
          </a:p>
          <a:p>
            <a:pPr lvl="1" marL="1174680" indent="-7909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dig +norecurse </a:t>
            </a:r>
            <a:r>
              <a:rPr b="1" lang="en-US" sz="50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1"/>
              </a:rPr>
              <a:t>www.isc.org</a:t>
            </a: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 @a.root-servers.net</a:t>
            </a:r>
            <a:endParaRPr b="0" lang="en-US" sz="5000" spc="-1" strike="noStrike">
              <a:latin typeface="Arial"/>
            </a:endParaRPr>
          </a:p>
          <a:p>
            <a:pPr lvl="1" marL="1174680" indent="-7909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dig +norecurse </a:t>
            </a:r>
            <a:r>
              <a:rPr b="1" lang="en-US" sz="50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2"/>
              </a:rPr>
              <a:t>www.isc.org</a:t>
            </a: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 @199.19.56.1</a:t>
            </a:r>
            <a:endParaRPr b="0" lang="en-US" sz="5000" spc="-1" strike="noStrike">
              <a:latin typeface="Arial"/>
            </a:endParaRPr>
          </a:p>
          <a:p>
            <a:pPr lvl="1" marL="1174680" indent="-7909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dig +norecurse </a:t>
            </a:r>
            <a:r>
              <a:rPr b="1" lang="en-US" sz="50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3"/>
              </a:rPr>
              <a:t>www.isc.org</a:t>
            </a: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 @199.6.1.30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1" dur="indefinite" restart="never" nodeType="tmRoot">
          <p:childTnLst>
            <p:seq>
              <p:cTn id="2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495720" y="135360"/>
            <a:ext cx="23443560" cy="264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Security risk #1: malicious DNS server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550440" y="3178800"/>
            <a:ext cx="23333760" cy="1000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3000">
              <a:lnSpc>
                <a:spcPct val="9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Of course, if </a:t>
            </a:r>
            <a:r>
              <a:rPr b="0" i="1" lang="en-US" sz="6600" spc="-1" strike="noStrike">
                <a:solidFill>
                  <a:srgbClr val="000000"/>
                </a:solidFill>
                <a:latin typeface="Arial"/>
                <a:ea typeface="Arial"/>
              </a:rPr>
              <a:t>any</a:t>
            </a: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of the DNS servers queried are malicious, they can lie to us and fool us about the answer to our DNS query…</a:t>
            </a:r>
            <a:endParaRPr b="0" lang="en-US" sz="6600" spc="-1" strike="noStrike">
              <a:latin typeface="Arial"/>
            </a:endParaRPr>
          </a:p>
          <a:p>
            <a:pPr marL="785880" indent="-783000">
              <a:lnSpc>
                <a:spcPct val="9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they used to be able to fool us about the answer to other queries, too, using </a:t>
            </a:r>
            <a:r>
              <a:rPr b="0" i="1" lang="en-US" sz="6600" spc="-1" strike="noStrike">
                <a:solidFill>
                  <a:srgbClr val="000000"/>
                </a:solidFill>
                <a:latin typeface="Arial"/>
                <a:ea typeface="Arial"/>
              </a:rPr>
              <a:t>cache poisoning</a:t>
            </a: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.  Now fixed (phew).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336" name="CustomShape 3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3" dur="indefinite" restart="never" nodeType="tmRoot">
          <p:childTnLst>
            <p:seq>
              <p:cTn id="2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95720" y="135360"/>
            <a:ext cx="23443560" cy="264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Announcements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550440" y="3178800"/>
            <a:ext cx="23333760" cy="1000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3000">
              <a:lnSpc>
                <a:spcPct val="9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Project 2 Design Monday</a:t>
            </a:r>
            <a:endParaRPr b="0" lang="en-US" sz="6600" spc="-1" strike="noStrike">
              <a:latin typeface="Arial"/>
            </a:endParaRPr>
          </a:p>
          <a:p>
            <a:pPr lvl="1" marL="432000" indent="-215640">
              <a:lnSpc>
                <a:spcPct val="90000"/>
              </a:lnSpc>
              <a:spcBef>
                <a:spcPts val="2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Same group or different group from Project 1</a:t>
            </a:r>
            <a:endParaRPr b="0" lang="en-US" sz="6600" spc="-1" strike="noStrike">
              <a:latin typeface="Arial"/>
            </a:endParaRPr>
          </a:p>
          <a:p>
            <a:pPr marL="785880" indent="-783000">
              <a:lnSpc>
                <a:spcPct val="9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1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Mid-Semester (Mid-Summer?) Course Survey</a:t>
            </a:r>
            <a:endParaRPr b="0" lang="en-US" sz="6600" spc="-1" strike="noStrike">
              <a:latin typeface="Arial"/>
            </a:endParaRPr>
          </a:p>
          <a:p>
            <a:pPr lvl="1" marL="432000" indent="-215640">
              <a:lnSpc>
                <a:spcPct val="90000"/>
              </a:lnSpc>
              <a:spcBef>
                <a:spcPts val="2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Get the link in HW2 Q2</a:t>
            </a:r>
            <a:endParaRPr b="0" lang="en-US" sz="6600" spc="-1" strike="noStrike">
              <a:latin typeface="Arial"/>
            </a:endParaRPr>
          </a:p>
          <a:p>
            <a:pPr lvl="1" marL="432000" indent="-215640">
              <a:lnSpc>
                <a:spcPct val="90000"/>
              </a:lnSpc>
              <a:spcBef>
                <a:spcPts val="2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Fill out by next Wednesday</a:t>
            </a:r>
            <a:endParaRPr b="0" lang="en-US" sz="6600" spc="-1" strike="noStrike">
              <a:latin typeface="Arial"/>
            </a:endParaRPr>
          </a:p>
          <a:p>
            <a:pPr lvl="1" marL="432000" indent="-215640">
              <a:lnSpc>
                <a:spcPct val="90000"/>
              </a:lnSpc>
              <a:spcBef>
                <a:spcPts val="2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6600" spc="-1" strike="noStrike">
                <a:solidFill>
                  <a:srgbClr val="000000"/>
                </a:solidFill>
                <a:latin typeface="Arial"/>
                <a:ea typeface="DejaVu Sans"/>
              </a:rPr>
              <a:t>Extra points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495720" y="135360"/>
            <a:ext cx="23443560" cy="264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Security risk #2: on-path eavesdropper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550440" y="3178800"/>
            <a:ext cx="23333760" cy="1000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3000">
              <a:lnSpc>
                <a:spcPct val="9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attacker can eavesdrop on our traffic…</a:t>
            </a:r>
            <a:br/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we’re hosed.</a:t>
            </a:r>
            <a:endParaRPr b="0" lang="en-US" sz="6600" spc="-1" strike="noStrike">
              <a:latin typeface="Arial"/>
            </a:endParaRPr>
          </a:p>
          <a:p>
            <a:pPr marL="785880" indent="-783000">
              <a:lnSpc>
                <a:spcPct val="9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Why?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5" dur="indefinite" restart="never" nodeType="tmRoot">
          <p:childTnLst>
            <p:seq>
              <p:cTn id="2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495720" y="135360"/>
            <a:ext cx="23443560" cy="264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Security risk #2: on-path eavesdropper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550440" y="3178800"/>
            <a:ext cx="23333760" cy="1000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3000">
              <a:lnSpc>
                <a:spcPct val="9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attacker can eavesdrop on our traffic…</a:t>
            </a:r>
            <a:br/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we’re hosed.</a:t>
            </a:r>
            <a:endParaRPr b="0" lang="en-US" sz="6600" spc="-1" strike="noStrike">
              <a:latin typeface="Arial"/>
            </a:endParaRPr>
          </a:p>
          <a:p>
            <a:pPr marL="785880" indent="-783000">
              <a:lnSpc>
                <a:spcPct val="9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Why?  They can see the query and the 16-bit transaction identifier, and race to send a spoofed response to our query.</a:t>
            </a:r>
            <a:endParaRPr b="0" lang="en-US" sz="6600" spc="-1" strike="noStrike">
              <a:latin typeface="Arial"/>
            </a:endParaRPr>
          </a:p>
          <a:p>
            <a:pPr lvl="1" marL="1174680" indent="-790920">
              <a:lnSpc>
                <a:spcPct val="9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China does this operationally:</a:t>
            </a:r>
            <a:endParaRPr b="0" lang="en-US" sz="5000" spc="-1" strike="noStrike">
              <a:latin typeface="Arial"/>
            </a:endParaRPr>
          </a:p>
          <a:p>
            <a:pPr lvl="2" marL="1654920" indent="-889920">
              <a:lnSpc>
                <a:spcPct val="90000"/>
              </a:lnSpc>
              <a:spcBef>
                <a:spcPts val="14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You may need to use the IPv4 address of </a:t>
            </a:r>
            <a:r>
              <a:rPr b="0" lang="en-US" sz="5000" spc="-1" strike="noStrike" u="sng">
                <a:solidFill>
                  <a:srgbClr val="0000ff"/>
                </a:solidFill>
                <a:uFillTx/>
                <a:latin typeface="Helvetica Neue"/>
                <a:ea typeface="Helvetica Neue"/>
              </a:rPr>
              <a:t>www.tsinghua.edu.cn</a:t>
            </a:r>
            <a:endParaRPr b="0" lang="en-US" sz="5000" spc="-1" strike="noStrike">
              <a:latin typeface="Arial"/>
            </a:endParaRPr>
          </a:p>
          <a:p>
            <a:pPr lvl="1" marL="1174680" indent="-790920">
              <a:lnSpc>
                <a:spcPct val="9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dig www.benign.com @www.tsinghua.edu.cn</a:t>
            </a:r>
            <a:endParaRPr b="0" lang="en-US" sz="5000" spc="-1" strike="noStrike">
              <a:latin typeface="Arial"/>
            </a:endParaRPr>
          </a:p>
          <a:p>
            <a:pPr lvl="1" marL="1174680" indent="-790920">
              <a:lnSpc>
                <a:spcPct val="9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dig www.facebook.com @www.tsinghua.edu.cn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7" dur="indefinite" restart="never" nodeType="tmRoot">
          <p:childTnLst>
            <p:seq>
              <p:cTn id="2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495720" y="135360"/>
            <a:ext cx="23443560" cy="264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Security risk #3: off-path attacker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550440" y="3178800"/>
            <a:ext cx="23333760" cy="1000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3000">
              <a:lnSpc>
                <a:spcPct val="9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attacker can’t eavesdrop on our traffic, can he inject spoofed DNS responses?</a:t>
            </a:r>
            <a:endParaRPr b="0" lang="en-US" sz="6600" spc="-1" strike="noStrike">
              <a:latin typeface="Arial"/>
            </a:endParaRPr>
          </a:p>
          <a:p>
            <a:pPr marL="785880" indent="-783000">
              <a:lnSpc>
                <a:spcPct val="9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Answer: It used to be possible, via </a:t>
            </a:r>
            <a:r>
              <a:rPr b="0" i="1" lang="en-US" sz="6600" spc="-1" strike="noStrike">
                <a:solidFill>
                  <a:srgbClr val="000000"/>
                </a:solidFill>
                <a:latin typeface="Arial"/>
                <a:ea typeface="Arial"/>
              </a:rPr>
              <a:t>blind spoofing</a:t>
            </a: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.</a:t>
            </a:r>
            <a:br/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We’ve since deployed mitigations that makes this harder (but not totally impossible).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9" dur="indefinite" restart="never" nodeType="tmRoot">
          <p:childTnLst>
            <p:seq>
              <p:cTn id="2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Blind spoofing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3"/>
          <p:cNvSpPr/>
          <p:nvPr/>
        </p:nvSpPr>
        <p:spPr>
          <a:xfrm>
            <a:off x="4114800" y="3962520"/>
            <a:ext cx="9447480" cy="7494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marL="447840" indent="-446400">
              <a:lnSpc>
                <a:spcPct val="100000"/>
              </a:lnSpc>
              <a:buClr>
                <a:srgbClr val="000000"/>
              </a:buClr>
              <a:buFont typeface="Times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Say we look up </a:t>
            </a:r>
            <a:r>
              <a:rPr b="0" lang="en-US" sz="4800" spc="-1" strike="noStrike">
                <a:solidFill>
                  <a:srgbClr val="000000"/>
                </a:solidFill>
                <a:latin typeface="Courier New"/>
                <a:ea typeface="Courier New"/>
              </a:rPr>
              <a:t>mail.google.com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; how can an </a:t>
            </a:r>
            <a:r>
              <a:rPr b="1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off-path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 attacker feed us a </a:t>
            </a:r>
            <a:r>
              <a:rPr b="0" lang="en-US" sz="4800" spc="-1" strike="noStrike">
                <a:solidFill>
                  <a:srgbClr val="ff0000"/>
                </a:solidFill>
                <a:latin typeface="Arial"/>
                <a:ea typeface="Arial"/>
              </a:rPr>
              <a:t>bogus </a:t>
            </a:r>
            <a:r>
              <a:rPr b="0" lang="en-US" sz="4800" spc="-1" strike="noStrike">
                <a:solidFill>
                  <a:srgbClr val="ff0000"/>
                </a:solidFill>
                <a:latin typeface="Courier New"/>
                <a:ea typeface="Courier New"/>
              </a:rPr>
              <a:t>A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n-US" sz="4800" spc="-1" strike="noStrike">
                <a:solidFill>
                  <a:srgbClr val="ff0000"/>
                </a:solidFill>
                <a:latin typeface="Arial"/>
                <a:ea typeface="Arial"/>
              </a:rPr>
              <a:t>answer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 before the legitimate server replies?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800" spc="-1" strike="noStrike">
              <a:latin typeface="Arial"/>
            </a:endParaRPr>
          </a:p>
          <a:p>
            <a:pPr marL="447840" indent="-446400">
              <a:lnSpc>
                <a:spcPct val="100000"/>
              </a:lnSpc>
              <a:buClr>
                <a:srgbClr val="000000"/>
              </a:buClr>
              <a:buFont typeface="Times"/>
              <a:buChar char="•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How can such a </a:t>
            </a:r>
            <a:r>
              <a:rPr b="1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remote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 attacker even know we are looking up </a:t>
            </a:r>
            <a:r>
              <a:rPr b="0" lang="en-US" sz="4800" spc="-1" strike="noStrike">
                <a:solidFill>
                  <a:srgbClr val="000000"/>
                </a:solidFill>
                <a:latin typeface="Courier New"/>
                <a:ea typeface="Courier New"/>
              </a:rPr>
              <a:t>mail.google.com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?</a:t>
            </a:r>
            <a:br/>
            <a:r>
              <a:rPr b="0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4114800" y="12496680"/>
            <a:ext cx="16000560" cy="913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marL="447840" indent="-446400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ourier New"/>
                <a:ea typeface="Courier New"/>
              </a:rPr>
              <a:t>...&lt;img src="http://mail.google.com" …&gt; ...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350" name="CustomShape 5"/>
          <p:cNvSpPr/>
          <p:nvPr/>
        </p:nvSpPr>
        <p:spPr>
          <a:xfrm>
            <a:off x="13563720" y="4572000"/>
            <a:ext cx="7008840" cy="655164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6"/>
          <p:cNvSpPr/>
          <p:nvPr/>
        </p:nvSpPr>
        <p:spPr>
          <a:xfrm>
            <a:off x="13563720" y="10058400"/>
            <a:ext cx="7008840" cy="1370160"/>
          </a:xfrm>
          <a:prstGeom prst="rect">
            <a:avLst/>
          </a:prstGeom>
          <a:solidFill>
            <a:srgbClr val="00ffff"/>
          </a:solidFill>
          <a:ln w="1015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7"/>
          <p:cNvSpPr/>
          <p:nvPr/>
        </p:nvSpPr>
        <p:spPr>
          <a:xfrm>
            <a:off x="14263920" y="10210320"/>
            <a:ext cx="5500440" cy="1035360"/>
          </a:xfrm>
          <a:prstGeom prst="rect">
            <a:avLst/>
          </a:prstGeom>
          <a:solidFill>
            <a:srgbClr val="00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Additional information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(variable # of resource records)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53" name="CustomShape 8"/>
          <p:cNvSpPr/>
          <p:nvPr/>
        </p:nvSpPr>
        <p:spPr>
          <a:xfrm>
            <a:off x="13563720" y="6858000"/>
            <a:ext cx="7008840" cy="1065240"/>
          </a:xfrm>
          <a:prstGeom prst="rect">
            <a:avLst/>
          </a:prstGeom>
          <a:solidFill>
            <a:srgbClr val="00ffff"/>
          </a:solidFill>
          <a:ln w="1015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CustomShape 9"/>
          <p:cNvSpPr/>
          <p:nvPr/>
        </p:nvSpPr>
        <p:spPr>
          <a:xfrm>
            <a:off x="14273280" y="6921000"/>
            <a:ext cx="5500440" cy="1035360"/>
          </a:xfrm>
          <a:prstGeom prst="rect">
            <a:avLst/>
          </a:prstGeom>
          <a:solidFill>
            <a:srgbClr val="00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Questions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(variable # of resource records)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55" name="CustomShape 10"/>
          <p:cNvSpPr/>
          <p:nvPr/>
        </p:nvSpPr>
        <p:spPr>
          <a:xfrm>
            <a:off x="13563720" y="7924680"/>
            <a:ext cx="7008840" cy="1065240"/>
          </a:xfrm>
          <a:prstGeom prst="rect">
            <a:avLst/>
          </a:prstGeom>
          <a:solidFill>
            <a:srgbClr val="00ffff"/>
          </a:solidFill>
          <a:ln w="1015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11"/>
          <p:cNvSpPr/>
          <p:nvPr/>
        </p:nvSpPr>
        <p:spPr>
          <a:xfrm>
            <a:off x="14273280" y="7988040"/>
            <a:ext cx="5500440" cy="1035360"/>
          </a:xfrm>
          <a:prstGeom prst="rect">
            <a:avLst/>
          </a:prstGeom>
          <a:solidFill>
            <a:srgbClr val="00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Answers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(variable # of resource records)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57" name="CustomShape 12"/>
          <p:cNvSpPr/>
          <p:nvPr/>
        </p:nvSpPr>
        <p:spPr>
          <a:xfrm>
            <a:off x="13563720" y="8991720"/>
            <a:ext cx="7008840" cy="1217880"/>
          </a:xfrm>
          <a:prstGeom prst="rect">
            <a:avLst/>
          </a:prstGeom>
          <a:solidFill>
            <a:srgbClr val="00ffff"/>
          </a:solidFill>
          <a:ln w="1015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13"/>
          <p:cNvSpPr/>
          <p:nvPr/>
        </p:nvSpPr>
        <p:spPr>
          <a:xfrm>
            <a:off x="14173200" y="9067320"/>
            <a:ext cx="5681880" cy="1035360"/>
          </a:xfrm>
          <a:prstGeom prst="rect">
            <a:avLst/>
          </a:prstGeom>
          <a:solidFill>
            <a:srgbClr val="00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Authority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(variable # of resource records)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359" name="Group 14"/>
          <p:cNvGrpSpPr/>
          <p:nvPr/>
        </p:nvGrpSpPr>
        <p:grpSpPr>
          <a:xfrm>
            <a:off x="13563720" y="6095880"/>
            <a:ext cx="6999120" cy="760680"/>
            <a:chOff x="13563720" y="6095880"/>
            <a:chExt cx="6999120" cy="760680"/>
          </a:xfrm>
        </p:grpSpPr>
        <p:grpSp>
          <p:nvGrpSpPr>
            <p:cNvPr id="360" name="Group 15"/>
            <p:cNvGrpSpPr/>
            <p:nvPr/>
          </p:nvGrpSpPr>
          <p:grpSpPr>
            <a:xfrm>
              <a:off x="13563720" y="6095880"/>
              <a:ext cx="3490920" cy="760680"/>
              <a:chOff x="13563720" y="6095880"/>
              <a:chExt cx="3490920" cy="760680"/>
            </a:xfrm>
          </p:grpSpPr>
          <p:sp>
            <p:nvSpPr>
              <p:cNvPr id="361" name="CustomShape 16"/>
              <p:cNvSpPr/>
              <p:nvPr/>
            </p:nvSpPr>
            <p:spPr>
              <a:xfrm>
                <a:off x="13563720" y="6095880"/>
                <a:ext cx="3490920" cy="760680"/>
              </a:xfrm>
              <a:prstGeom prst="rect">
                <a:avLst/>
              </a:prstGeom>
              <a:solidFill>
                <a:srgbClr val="ffcc00"/>
              </a:solidFill>
              <a:ln w="763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2" name="CustomShape 17"/>
              <p:cNvSpPr/>
              <p:nvPr/>
            </p:nvSpPr>
            <p:spPr>
              <a:xfrm>
                <a:off x="13878720" y="6207840"/>
                <a:ext cx="2851920" cy="608760"/>
              </a:xfrm>
              <a:prstGeom prst="rect">
                <a:avLst/>
              </a:prstGeom>
              <a:solidFill>
                <a:srgbClr val="ffcc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# Authority RRs</a:t>
                </a:r>
                <a:endParaRPr b="0" lang="en-US" sz="2800" spc="-1" strike="noStrike">
                  <a:latin typeface="Arial"/>
                </a:endParaRPr>
              </a:p>
            </p:txBody>
          </p:sp>
        </p:grpSp>
        <p:grpSp>
          <p:nvGrpSpPr>
            <p:cNvPr id="363" name="Group 18"/>
            <p:cNvGrpSpPr/>
            <p:nvPr/>
          </p:nvGrpSpPr>
          <p:grpSpPr>
            <a:xfrm>
              <a:off x="17071920" y="6095880"/>
              <a:ext cx="3490920" cy="760680"/>
              <a:chOff x="17071920" y="6095880"/>
              <a:chExt cx="3490920" cy="760680"/>
            </a:xfrm>
          </p:grpSpPr>
          <p:sp>
            <p:nvSpPr>
              <p:cNvPr id="364" name="CustomShape 19"/>
              <p:cNvSpPr/>
              <p:nvPr/>
            </p:nvSpPr>
            <p:spPr>
              <a:xfrm>
                <a:off x="17071920" y="6095880"/>
                <a:ext cx="3490920" cy="760680"/>
              </a:xfrm>
              <a:prstGeom prst="rect">
                <a:avLst/>
              </a:prstGeom>
              <a:solidFill>
                <a:srgbClr val="ffcc00"/>
              </a:solidFill>
              <a:ln w="763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5" name="CustomShape 20"/>
              <p:cNvSpPr/>
              <p:nvPr/>
            </p:nvSpPr>
            <p:spPr>
              <a:xfrm>
                <a:off x="17318520" y="6207840"/>
                <a:ext cx="3008880" cy="608760"/>
              </a:xfrm>
              <a:prstGeom prst="rect">
                <a:avLst/>
              </a:prstGeom>
              <a:solidFill>
                <a:srgbClr val="ffcc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# Additional RRs</a:t>
                </a:r>
                <a:endParaRPr b="0" lang="en-US" sz="2800" spc="-1" strike="noStrike">
                  <a:latin typeface="Arial"/>
                </a:endParaRPr>
              </a:p>
            </p:txBody>
          </p:sp>
        </p:grpSp>
      </p:grpSp>
      <p:grpSp>
        <p:nvGrpSpPr>
          <p:cNvPr id="366" name="Group 21"/>
          <p:cNvGrpSpPr/>
          <p:nvPr/>
        </p:nvGrpSpPr>
        <p:grpSpPr>
          <a:xfrm>
            <a:off x="13566600" y="4572000"/>
            <a:ext cx="6999480" cy="760680"/>
            <a:chOff x="13566600" y="4572000"/>
            <a:chExt cx="6999480" cy="760680"/>
          </a:xfrm>
        </p:grpSpPr>
        <p:grpSp>
          <p:nvGrpSpPr>
            <p:cNvPr id="367" name="Group 22"/>
            <p:cNvGrpSpPr/>
            <p:nvPr/>
          </p:nvGrpSpPr>
          <p:grpSpPr>
            <a:xfrm>
              <a:off x="13566600" y="4572000"/>
              <a:ext cx="3490920" cy="760680"/>
              <a:chOff x="13566600" y="4572000"/>
              <a:chExt cx="3490920" cy="760680"/>
            </a:xfrm>
          </p:grpSpPr>
          <p:sp>
            <p:nvSpPr>
              <p:cNvPr id="368" name="CustomShape 23"/>
              <p:cNvSpPr/>
              <p:nvPr/>
            </p:nvSpPr>
            <p:spPr>
              <a:xfrm>
                <a:off x="13566600" y="4572000"/>
                <a:ext cx="3490920" cy="760680"/>
              </a:xfrm>
              <a:prstGeom prst="rect">
                <a:avLst/>
              </a:prstGeom>
              <a:solidFill>
                <a:srgbClr val="ffcc00"/>
              </a:solidFill>
              <a:ln w="763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9" name="CustomShape 24"/>
              <p:cNvSpPr/>
              <p:nvPr/>
            </p:nvSpPr>
            <p:spPr>
              <a:xfrm>
                <a:off x="14123160" y="4683960"/>
                <a:ext cx="2393280" cy="608760"/>
              </a:xfrm>
              <a:prstGeom prst="rect">
                <a:avLst/>
              </a:prstGeom>
              <a:solidFill>
                <a:srgbClr val="ffcc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Identification</a:t>
                </a:r>
                <a:endParaRPr b="0" lang="en-US" sz="2800" spc="-1" strike="noStrike">
                  <a:latin typeface="Arial"/>
                </a:endParaRPr>
              </a:p>
            </p:txBody>
          </p:sp>
        </p:grpSp>
        <p:grpSp>
          <p:nvGrpSpPr>
            <p:cNvPr id="370" name="Group 25"/>
            <p:cNvGrpSpPr/>
            <p:nvPr/>
          </p:nvGrpSpPr>
          <p:grpSpPr>
            <a:xfrm>
              <a:off x="17075160" y="4572000"/>
              <a:ext cx="3490920" cy="760680"/>
              <a:chOff x="17075160" y="4572000"/>
              <a:chExt cx="3490920" cy="760680"/>
            </a:xfrm>
          </p:grpSpPr>
          <p:sp>
            <p:nvSpPr>
              <p:cNvPr id="371" name="CustomShape 26"/>
              <p:cNvSpPr/>
              <p:nvPr/>
            </p:nvSpPr>
            <p:spPr>
              <a:xfrm>
                <a:off x="17075160" y="4572000"/>
                <a:ext cx="3490920" cy="760680"/>
              </a:xfrm>
              <a:prstGeom prst="rect">
                <a:avLst/>
              </a:prstGeom>
              <a:solidFill>
                <a:srgbClr val="ffcc00"/>
              </a:solidFill>
              <a:ln w="763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2" name="CustomShape 27"/>
              <p:cNvSpPr/>
              <p:nvPr/>
            </p:nvSpPr>
            <p:spPr>
              <a:xfrm>
                <a:off x="18281160" y="4683960"/>
                <a:ext cx="1108440" cy="608760"/>
              </a:xfrm>
              <a:prstGeom prst="rect">
                <a:avLst/>
              </a:prstGeom>
              <a:solidFill>
                <a:srgbClr val="ffcc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Flags</a:t>
                </a:r>
                <a:endParaRPr b="0" lang="en-US" sz="2800" spc="-1" strike="noStrike">
                  <a:latin typeface="Arial"/>
                </a:endParaRPr>
              </a:p>
            </p:txBody>
          </p:sp>
        </p:grpSp>
      </p:grpSp>
      <p:grpSp>
        <p:nvGrpSpPr>
          <p:cNvPr id="373" name="Group 28"/>
          <p:cNvGrpSpPr/>
          <p:nvPr/>
        </p:nvGrpSpPr>
        <p:grpSpPr>
          <a:xfrm>
            <a:off x="13566600" y="5334120"/>
            <a:ext cx="6999480" cy="760680"/>
            <a:chOff x="13566600" y="5334120"/>
            <a:chExt cx="6999480" cy="760680"/>
          </a:xfrm>
        </p:grpSpPr>
        <p:grpSp>
          <p:nvGrpSpPr>
            <p:cNvPr id="374" name="Group 29"/>
            <p:cNvGrpSpPr/>
            <p:nvPr/>
          </p:nvGrpSpPr>
          <p:grpSpPr>
            <a:xfrm>
              <a:off x="13566600" y="5334120"/>
              <a:ext cx="3490920" cy="760680"/>
              <a:chOff x="13566600" y="5334120"/>
              <a:chExt cx="3490920" cy="760680"/>
            </a:xfrm>
          </p:grpSpPr>
          <p:sp>
            <p:nvSpPr>
              <p:cNvPr id="375" name="CustomShape 30"/>
              <p:cNvSpPr/>
              <p:nvPr/>
            </p:nvSpPr>
            <p:spPr>
              <a:xfrm>
                <a:off x="13566600" y="5334120"/>
                <a:ext cx="3490920" cy="760680"/>
              </a:xfrm>
              <a:prstGeom prst="rect">
                <a:avLst/>
              </a:prstGeom>
              <a:solidFill>
                <a:srgbClr val="ffcc00"/>
              </a:solidFill>
              <a:ln w="763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6" name="CustomShape 31"/>
              <p:cNvSpPr/>
              <p:nvPr/>
            </p:nvSpPr>
            <p:spPr>
              <a:xfrm>
                <a:off x="14209200" y="5445720"/>
                <a:ext cx="2215080" cy="608760"/>
              </a:xfrm>
              <a:prstGeom prst="rect">
                <a:avLst/>
              </a:prstGeom>
              <a:solidFill>
                <a:srgbClr val="ffcc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# Questions</a:t>
                </a:r>
                <a:endParaRPr b="0" lang="en-US" sz="2800" spc="-1" strike="noStrike">
                  <a:latin typeface="Arial"/>
                </a:endParaRPr>
              </a:p>
            </p:txBody>
          </p:sp>
        </p:grpSp>
        <p:grpSp>
          <p:nvGrpSpPr>
            <p:cNvPr id="377" name="Group 32"/>
            <p:cNvGrpSpPr/>
            <p:nvPr/>
          </p:nvGrpSpPr>
          <p:grpSpPr>
            <a:xfrm>
              <a:off x="17075160" y="5334120"/>
              <a:ext cx="3490920" cy="760680"/>
              <a:chOff x="17075160" y="5334120"/>
              <a:chExt cx="3490920" cy="760680"/>
            </a:xfrm>
          </p:grpSpPr>
          <p:sp>
            <p:nvSpPr>
              <p:cNvPr id="378" name="CustomShape 33"/>
              <p:cNvSpPr/>
              <p:nvPr/>
            </p:nvSpPr>
            <p:spPr>
              <a:xfrm>
                <a:off x="17075160" y="5334120"/>
                <a:ext cx="3490920" cy="760680"/>
              </a:xfrm>
              <a:prstGeom prst="rect">
                <a:avLst/>
              </a:prstGeom>
              <a:solidFill>
                <a:srgbClr val="ffcc00"/>
              </a:solidFill>
              <a:ln w="763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9" name="CustomShape 34"/>
              <p:cNvSpPr/>
              <p:nvPr/>
            </p:nvSpPr>
            <p:spPr>
              <a:xfrm>
                <a:off x="17553240" y="5445720"/>
                <a:ext cx="2556360" cy="608760"/>
              </a:xfrm>
              <a:prstGeom prst="rect">
                <a:avLst/>
              </a:prstGeom>
              <a:solidFill>
                <a:srgbClr val="ffcc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# Answer RRs</a:t>
                </a:r>
                <a:endParaRPr b="0" lang="en-US" sz="2800" spc="-1" strike="noStrike">
                  <a:latin typeface="Arial"/>
                </a:endParaRPr>
              </a:p>
            </p:txBody>
          </p:sp>
        </p:grpSp>
      </p:grpSp>
      <p:sp>
        <p:nvSpPr>
          <p:cNvPr id="380" name="CustomShape 35"/>
          <p:cNvSpPr/>
          <p:nvPr/>
        </p:nvSpPr>
        <p:spPr>
          <a:xfrm>
            <a:off x="13563720" y="2438280"/>
            <a:ext cx="3519720" cy="1065240"/>
          </a:xfrm>
          <a:prstGeom prst="rect">
            <a:avLst/>
          </a:prstGeom>
          <a:solidFill>
            <a:srgbClr val="ccffff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36"/>
          <p:cNvSpPr/>
          <p:nvPr/>
        </p:nvSpPr>
        <p:spPr>
          <a:xfrm>
            <a:off x="17084520" y="2438280"/>
            <a:ext cx="3519720" cy="1065240"/>
          </a:xfrm>
          <a:prstGeom prst="rect">
            <a:avLst/>
          </a:prstGeom>
          <a:solidFill>
            <a:srgbClr val="ccffff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37"/>
          <p:cNvSpPr/>
          <p:nvPr/>
        </p:nvSpPr>
        <p:spPr>
          <a:xfrm>
            <a:off x="13563720" y="3505320"/>
            <a:ext cx="3519720" cy="1065240"/>
          </a:xfrm>
          <a:prstGeom prst="rect">
            <a:avLst/>
          </a:prstGeom>
          <a:solidFill>
            <a:srgbClr val="ccffff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38"/>
          <p:cNvSpPr/>
          <p:nvPr/>
        </p:nvSpPr>
        <p:spPr>
          <a:xfrm>
            <a:off x="17084520" y="3505320"/>
            <a:ext cx="3519720" cy="1065240"/>
          </a:xfrm>
          <a:prstGeom prst="rect">
            <a:avLst/>
          </a:prstGeom>
          <a:solidFill>
            <a:srgbClr val="ccffff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39"/>
          <p:cNvSpPr/>
          <p:nvPr/>
        </p:nvSpPr>
        <p:spPr>
          <a:xfrm>
            <a:off x="14131800" y="2673360"/>
            <a:ext cx="2589480" cy="731160"/>
          </a:xfrm>
          <a:prstGeom prst="rect">
            <a:avLst/>
          </a:prstGeom>
          <a:solidFill>
            <a:srgbClr val="cc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SRC=53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85" name="CustomShape 40"/>
          <p:cNvSpPr/>
          <p:nvPr/>
        </p:nvSpPr>
        <p:spPr>
          <a:xfrm>
            <a:off x="17541720" y="2673360"/>
            <a:ext cx="2589480" cy="731160"/>
          </a:xfrm>
          <a:prstGeom prst="rect">
            <a:avLst/>
          </a:prstGeom>
          <a:solidFill>
            <a:srgbClr val="cc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DST=53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86" name="CustomShape 41"/>
          <p:cNvSpPr/>
          <p:nvPr/>
        </p:nvSpPr>
        <p:spPr>
          <a:xfrm>
            <a:off x="14131800" y="3686040"/>
            <a:ext cx="2589480" cy="731160"/>
          </a:xfrm>
          <a:prstGeom prst="rect">
            <a:avLst/>
          </a:prstGeom>
          <a:solidFill>
            <a:srgbClr val="cc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checksum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87" name="CustomShape 42"/>
          <p:cNvSpPr/>
          <p:nvPr/>
        </p:nvSpPr>
        <p:spPr>
          <a:xfrm>
            <a:off x="18037080" y="3686040"/>
            <a:ext cx="1789200" cy="731160"/>
          </a:xfrm>
          <a:prstGeom prst="rect">
            <a:avLst/>
          </a:prstGeom>
          <a:solidFill>
            <a:srgbClr val="cc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length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388" name="Group 43"/>
          <p:cNvGrpSpPr/>
          <p:nvPr/>
        </p:nvGrpSpPr>
        <p:grpSpPr>
          <a:xfrm>
            <a:off x="13563720" y="1676520"/>
            <a:ext cx="6999120" cy="760680"/>
            <a:chOff x="13563720" y="1676520"/>
            <a:chExt cx="6999120" cy="760680"/>
          </a:xfrm>
        </p:grpSpPr>
        <p:grpSp>
          <p:nvGrpSpPr>
            <p:cNvPr id="389" name="Group 44"/>
            <p:cNvGrpSpPr/>
            <p:nvPr/>
          </p:nvGrpSpPr>
          <p:grpSpPr>
            <a:xfrm>
              <a:off x="13563720" y="1676520"/>
              <a:ext cx="3490920" cy="760680"/>
              <a:chOff x="13563720" y="1676520"/>
              <a:chExt cx="3490920" cy="760680"/>
            </a:xfrm>
          </p:grpSpPr>
          <p:sp>
            <p:nvSpPr>
              <p:cNvPr id="390" name="CustomShape 45"/>
              <p:cNvSpPr/>
              <p:nvPr/>
            </p:nvSpPr>
            <p:spPr>
              <a:xfrm>
                <a:off x="13563720" y="1676520"/>
                <a:ext cx="3490920" cy="76068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1" name="CustomShape 46"/>
              <p:cNvSpPr/>
              <p:nvPr/>
            </p:nvSpPr>
            <p:spPr>
              <a:xfrm>
                <a:off x="14732280" y="1788120"/>
                <a:ext cx="1180080" cy="608760"/>
              </a:xfrm>
              <a:prstGeom prst="rect">
                <a:avLst/>
              </a:prstGeom>
              <a:solidFill>
                <a:srgbClr val="ffffff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16 bits</a:t>
                </a:r>
                <a:endParaRPr b="0" lang="en-US" sz="2800" spc="-1" strike="noStrike">
                  <a:latin typeface="Arial"/>
                </a:endParaRPr>
              </a:p>
            </p:txBody>
          </p:sp>
        </p:grpSp>
        <p:grpSp>
          <p:nvGrpSpPr>
            <p:cNvPr id="392" name="Group 47"/>
            <p:cNvGrpSpPr/>
            <p:nvPr/>
          </p:nvGrpSpPr>
          <p:grpSpPr>
            <a:xfrm>
              <a:off x="17071920" y="1676520"/>
              <a:ext cx="3490920" cy="760680"/>
              <a:chOff x="17071920" y="1676520"/>
              <a:chExt cx="3490920" cy="760680"/>
            </a:xfrm>
          </p:grpSpPr>
          <p:sp>
            <p:nvSpPr>
              <p:cNvPr id="393" name="CustomShape 48"/>
              <p:cNvSpPr/>
              <p:nvPr/>
            </p:nvSpPr>
            <p:spPr>
              <a:xfrm>
                <a:off x="17071920" y="1676520"/>
                <a:ext cx="3490920" cy="76068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4" name="CustomShape 49"/>
              <p:cNvSpPr/>
              <p:nvPr/>
            </p:nvSpPr>
            <p:spPr>
              <a:xfrm>
                <a:off x="18246960" y="1788120"/>
                <a:ext cx="1180080" cy="608760"/>
              </a:xfrm>
              <a:prstGeom prst="rect">
                <a:avLst/>
              </a:prstGeom>
              <a:solidFill>
                <a:srgbClr val="ffffff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16 bits</a:t>
                </a:r>
                <a:endParaRPr b="0" lang="en-US" sz="2800" spc="-1" strike="noStrike">
                  <a:latin typeface="Arial"/>
                </a:endParaRPr>
              </a:p>
            </p:txBody>
          </p:sp>
        </p:grpSp>
      </p:grpSp>
      <p:sp>
        <p:nvSpPr>
          <p:cNvPr id="395" name="CustomShape 50"/>
          <p:cNvSpPr/>
          <p:nvPr/>
        </p:nvSpPr>
        <p:spPr>
          <a:xfrm>
            <a:off x="13106520" y="7924680"/>
            <a:ext cx="7770960" cy="106524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51"/>
          <p:cNvSpPr/>
          <p:nvPr/>
        </p:nvSpPr>
        <p:spPr>
          <a:xfrm>
            <a:off x="3962520" y="10852200"/>
            <a:ext cx="8990280" cy="1644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marL="447840" indent="-446400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  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Suppose, e.g., we visit a web page under their control: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1" dur="indefinite" restart="never" nodeType="tmRoot">
          <p:childTnLst>
            <p:seq>
              <p:cTn id="232" dur="indefinite" nodeType="mainSeq">
                <p:childTnLst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fill="hold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Blind spoofing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3"/>
          <p:cNvSpPr/>
          <p:nvPr/>
        </p:nvSpPr>
        <p:spPr>
          <a:xfrm>
            <a:off x="4114800" y="3962520"/>
            <a:ext cx="8990280" cy="8225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marL="447840" indent="-446400">
              <a:lnSpc>
                <a:spcPct val="100000"/>
              </a:lnSpc>
              <a:buClr>
                <a:srgbClr val="777777"/>
              </a:buClr>
              <a:buFont typeface="Times"/>
              <a:buChar char="•"/>
            </a:pPr>
            <a:r>
              <a:rPr b="0" lang="en-US" sz="4800" spc="-1" strike="noStrike">
                <a:solidFill>
                  <a:srgbClr val="777777"/>
                </a:solidFill>
                <a:latin typeface="Arial"/>
                <a:ea typeface="Arial"/>
              </a:rPr>
              <a:t>Say we look up </a:t>
            </a:r>
            <a:r>
              <a:rPr b="0" lang="en-US" sz="4800" spc="-1" strike="noStrike">
                <a:solidFill>
                  <a:srgbClr val="777777"/>
                </a:solidFill>
                <a:latin typeface="Courier New"/>
                <a:ea typeface="Courier New"/>
              </a:rPr>
              <a:t>mail.google.com</a:t>
            </a:r>
            <a:r>
              <a:rPr b="0" lang="en-US" sz="4800" spc="-1" strike="noStrike">
                <a:solidFill>
                  <a:srgbClr val="777777"/>
                </a:solidFill>
                <a:latin typeface="Arial"/>
                <a:ea typeface="Arial"/>
              </a:rPr>
              <a:t>; how can an </a:t>
            </a:r>
            <a:r>
              <a:rPr b="1" lang="en-US" sz="4800" spc="-1" strike="noStrike">
                <a:solidFill>
                  <a:srgbClr val="777777"/>
                </a:solidFill>
                <a:latin typeface="Arial"/>
                <a:ea typeface="Arial"/>
              </a:rPr>
              <a:t>off-path</a:t>
            </a:r>
            <a:r>
              <a:rPr b="0" lang="en-US" sz="4800" spc="-1" strike="noStrike">
                <a:solidFill>
                  <a:srgbClr val="777777"/>
                </a:solidFill>
                <a:latin typeface="Arial"/>
                <a:ea typeface="Arial"/>
              </a:rPr>
              <a:t> attacker feed us a bogus </a:t>
            </a:r>
            <a:r>
              <a:rPr b="0" lang="en-US" sz="4800" spc="-1" strike="noStrike">
                <a:solidFill>
                  <a:srgbClr val="777777"/>
                </a:solidFill>
                <a:latin typeface="Courier New"/>
                <a:ea typeface="Courier New"/>
              </a:rPr>
              <a:t>A</a:t>
            </a:r>
            <a:r>
              <a:rPr b="0" lang="en-US" sz="4800" spc="-1" strike="noStrike">
                <a:solidFill>
                  <a:srgbClr val="777777"/>
                </a:solidFill>
                <a:latin typeface="Arial"/>
                <a:ea typeface="Arial"/>
              </a:rPr>
              <a:t> answer before the legitimate server replies?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800" spc="-1" strike="noStrike">
              <a:latin typeface="Arial"/>
            </a:endParaRPr>
          </a:p>
          <a:p>
            <a:pPr marL="447840" indent="-446400">
              <a:lnSpc>
                <a:spcPct val="100000"/>
              </a:lnSpc>
              <a:buClr>
                <a:srgbClr val="777777"/>
              </a:buClr>
              <a:buFont typeface="Times"/>
              <a:buChar char="•"/>
            </a:pPr>
            <a:r>
              <a:rPr b="0" lang="en-US" sz="4800" spc="-1" strike="noStrike">
                <a:solidFill>
                  <a:srgbClr val="777777"/>
                </a:solidFill>
                <a:latin typeface="Arial"/>
                <a:ea typeface="Arial"/>
              </a:rPr>
              <a:t>How can such an attacker even know we are looking up </a:t>
            </a:r>
            <a:r>
              <a:rPr b="0" lang="en-US" sz="4800" spc="-1" strike="noStrike">
                <a:solidFill>
                  <a:srgbClr val="777777"/>
                </a:solidFill>
                <a:latin typeface="Courier New"/>
                <a:ea typeface="Courier New"/>
              </a:rPr>
              <a:t>mail.google.com</a:t>
            </a:r>
            <a:r>
              <a:rPr b="0" lang="en-US" sz="4800" spc="-1" strike="noStrike">
                <a:solidFill>
                  <a:srgbClr val="777777"/>
                </a:solidFill>
                <a:latin typeface="Arial"/>
                <a:ea typeface="Arial"/>
              </a:rPr>
              <a:t>?</a:t>
            </a:r>
            <a:br/>
            <a:r>
              <a:rPr b="0" lang="en-US" sz="4800" spc="-1" strike="noStrike">
                <a:solidFill>
                  <a:srgbClr val="777777"/>
                </a:solidFill>
                <a:latin typeface="Arial"/>
                <a:ea typeface="Arial"/>
              </a:rPr>
              <a:t>Suppose, e.g., we visit a web page under their control: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400" name="CustomShape 4"/>
          <p:cNvSpPr/>
          <p:nvPr/>
        </p:nvSpPr>
        <p:spPr>
          <a:xfrm>
            <a:off x="4114800" y="12496680"/>
            <a:ext cx="16000560" cy="913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marL="447840" indent="-446400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ourier New"/>
                <a:ea typeface="Courier New"/>
              </a:rPr>
              <a:t>...&lt;img src="http://mail.google.com" …&gt; ...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401" name="CustomShape 5"/>
          <p:cNvSpPr/>
          <p:nvPr/>
        </p:nvSpPr>
        <p:spPr>
          <a:xfrm>
            <a:off x="13563720" y="4572000"/>
            <a:ext cx="7008840" cy="655164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CustomShape 6"/>
          <p:cNvSpPr/>
          <p:nvPr/>
        </p:nvSpPr>
        <p:spPr>
          <a:xfrm>
            <a:off x="13563720" y="10058400"/>
            <a:ext cx="7008840" cy="1370160"/>
          </a:xfrm>
          <a:prstGeom prst="rect">
            <a:avLst/>
          </a:prstGeom>
          <a:solidFill>
            <a:srgbClr val="00ffff"/>
          </a:solidFill>
          <a:ln w="1015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7"/>
          <p:cNvSpPr/>
          <p:nvPr/>
        </p:nvSpPr>
        <p:spPr>
          <a:xfrm>
            <a:off x="14263920" y="10210320"/>
            <a:ext cx="5500440" cy="1035360"/>
          </a:xfrm>
          <a:prstGeom prst="rect">
            <a:avLst/>
          </a:prstGeom>
          <a:solidFill>
            <a:srgbClr val="00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Additional information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(variable # of resource records)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4" name="CustomShape 8"/>
          <p:cNvSpPr/>
          <p:nvPr/>
        </p:nvSpPr>
        <p:spPr>
          <a:xfrm>
            <a:off x="13563720" y="6858000"/>
            <a:ext cx="7008840" cy="1065240"/>
          </a:xfrm>
          <a:prstGeom prst="rect">
            <a:avLst/>
          </a:prstGeom>
          <a:solidFill>
            <a:srgbClr val="00ffff"/>
          </a:solidFill>
          <a:ln w="1015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9"/>
          <p:cNvSpPr/>
          <p:nvPr/>
        </p:nvSpPr>
        <p:spPr>
          <a:xfrm>
            <a:off x="14273280" y="6921000"/>
            <a:ext cx="5500440" cy="1035360"/>
          </a:xfrm>
          <a:prstGeom prst="rect">
            <a:avLst/>
          </a:prstGeom>
          <a:solidFill>
            <a:srgbClr val="00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Questions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(variable # of resource records)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6" name="CustomShape 10"/>
          <p:cNvSpPr/>
          <p:nvPr/>
        </p:nvSpPr>
        <p:spPr>
          <a:xfrm>
            <a:off x="13563720" y="7924680"/>
            <a:ext cx="7008840" cy="1065240"/>
          </a:xfrm>
          <a:prstGeom prst="rect">
            <a:avLst/>
          </a:prstGeom>
          <a:solidFill>
            <a:srgbClr val="00ffff"/>
          </a:solidFill>
          <a:ln w="1015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11"/>
          <p:cNvSpPr/>
          <p:nvPr/>
        </p:nvSpPr>
        <p:spPr>
          <a:xfrm>
            <a:off x="14273280" y="7988040"/>
            <a:ext cx="5500440" cy="1035360"/>
          </a:xfrm>
          <a:prstGeom prst="rect">
            <a:avLst/>
          </a:prstGeom>
          <a:solidFill>
            <a:srgbClr val="00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Answers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(variable # of resource records)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8" name="CustomShape 12"/>
          <p:cNvSpPr/>
          <p:nvPr/>
        </p:nvSpPr>
        <p:spPr>
          <a:xfrm>
            <a:off x="13563720" y="8991720"/>
            <a:ext cx="7008840" cy="1217880"/>
          </a:xfrm>
          <a:prstGeom prst="rect">
            <a:avLst/>
          </a:prstGeom>
          <a:solidFill>
            <a:srgbClr val="00ffff"/>
          </a:solidFill>
          <a:ln w="1015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CustomShape 13"/>
          <p:cNvSpPr/>
          <p:nvPr/>
        </p:nvSpPr>
        <p:spPr>
          <a:xfrm>
            <a:off x="14173200" y="9067320"/>
            <a:ext cx="5681880" cy="1035360"/>
          </a:xfrm>
          <a:prstGeom prst="rect">
            <a:avLst/>
          </a:prstGeom>
          <a:solidFill>
            <a:srgbClr val="00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Authority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(variable # of resource records)</a:t>
            </a:r>
            <a:endParaRPr b="0" lang="en-US" sz="2800" spc="-1" strike="noStrike">
              <a:latin typeface="Arial"/>
            </a:endParaRPr>
          </a:p>
        </p:txBody>
      </p:sp>
      <p:grpSp>
        <p:nvGrpSpPr>
          <p:cNvPr id="410" name="Group 14"/>
          <p:cNvGrpSpPr/>
          <p:nvPr/>
        </p:nvGrpSpPr>
        <p:grpSpPr>
          <a:xfrm>
            <a:off x="13563720" y="6095880"/>
            <a:ext cx="6999120" cy="760680"/>
            <a:chOff x="13563720" y="6095880"/>
            <a:chExt cx="6999120" cy="760680"/>
          </a:xfrm>
        </p:grpSpPr>
        <p:grpSp>
          <p:nvGrpSpPr>
            <p:cNvPr id="411" name="Group 15"/>
            <p:cNvGrpSpPr/>
            <p:nvPr/>
          </p:nvGrpSpPr>
          <p:grpSpPr>
            <a:xfrm>
              <a:off x="13563720" y="6095880"/>
              <a:ext cx="3490920" cy="760680"/>
              <a:chOff x="13563720" y="6095880"/>
              <a:chExt cx="3490920" cy="760680"/>
            </a:xfrm>
          </p:grpSpPr>
          <p:sp>
            <p:nvSpPr>
              <p:cNvPr id="412" name="CustomShape 16"/>
              <p:cNvSpPr/>
              <p:nvPr/>
            </p:nvSpPr>
            <p:spPr>
              <a:xfrm>
                <a:off x="13563720" y="6095880"/>
                <a:ext cx="3490920" cy="760680"/>
              </a:xfrm>
              <a:prstGeom prst="rect">
                <a:avLst/>
              </a:prstGeom>
              <a:solidFill>
                <a:srgbClr val="ffcc00"/>
              </a:solidFill>
              <a:ln w="763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3" name="CustomShape 17"/>
              <p:cNvSpPr/>
              <p:nvPr/>
            </p:nvSpPr>
            <p:spPr>
              <a:xfrm>
                <a:off x="13878720" y="6207840"/>
                <a:ext cx="2851920" cy="608760"/>
              </a:xfrm>
              <a:prstGeom prst="rect">
                <a:avLst/>
              </a:prstGeom>
              <a:solidFill>
                <a:srgbClr val="ffcc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# Authority RRs</a:t>
                </a:r>
                <a:endParaRPr b="0" lang="en-US" sz="2800" spc="-1" strike="noStrike">
                  <a:latin typeface="Arial"/>
                </a:endParaRPr>
              </a:p>
            </p:txBody>
          </p:sp>
        </p:grpSp>
        <p:grpSp>
          <p:nvGrpSpPr>
            <p:cNvPr id="414" name="Group 18"/>
            <p:cNvGrpSpPr/>
            <p:nvPr/>
          </p:nvGrpSpPr>
          <p:grpSpPr>
            <a:xfrm>
              <a:off x="17071920" y="6095880"/>
              <a:ext cx="3490920" cy="760680"/>
              <a:chOff x="17071920" y="6095880"/>
              <a:chExt cx="3490920" cy="760680"/>
            </a:xfrm>
          </p:grpSpPr>
          <p:sp>
            <p:nvSpPr>
              <p:cNvPr id="415" name="CustomShape 19"/>
              <p:cNvSpPr/>
              <p:nvPr/>
            </p:nvSpPr>
            <p:spPr>
              <a:xfrm>
                <a:off x="17071920" y="6095880"/>
                <a:ext cx="3490920" cy="760680"/>
              </a:xfrm>
              <a:prstGeom prst="rect">
                <a:avLst/>
              </a:prstGeom>
              <a:solidFill>
                <a:srgbClr val="ffcc00"/>
              </a:solidFill>
              <a:ln w="763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6" name="CustomShape 20"/>
              <p:cNvSpPr/>
              <p:nvPr/>
            </p:nvSpPr>
            <p:spPr>
              <a:xfrm>
                <a:off x="17318520" y="6207840"/>
                <a:ext cx="3008880" cy="608760"/>
              </a:xfrm>
              <a:prstGeom prst="rect">
                <a:avLst/>
              </a:prstGeom>
              <a:solidFill>
                <a:srgbClr val="ffcc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# Additional RRs</a:t>
                </a:r>
                <a:endParaRPr b="0" lang="en-US" sz="2800" spc="-1" strike="noStrike">
                  <a:latin typeface="Arial"/>
                </a:endParaRPr>
              </a:p>
            </p:txBody>
          </p:sp>
        </p:grpSp>
      </p:grpSp>
      <p:grpSp>
        <p:nvGrpSpPr>
          <p:cNvPr id="417" name="Group 21"/>
          <p:cNvGrpSpPr/>
          <p:nvPr/>
        </p:nvGrpSpPr>
        <p:grpSpPr>
          <a:xfrm>
            <a:off x="13566600" y="4572000"/>
            <a:ext cx="6999480" cy="760680"/>
            <a:chOff x="13566600" y="4572000"/>
            <a:chExt cx="6999480" cy="760680"/>
          </a:xfrm>
        </p:grpSpPr>
        <p:grpSp>
          <p:nvGrpSpPr>
            <p:cNvPr id="418" name="Group 22"/>
            <p:cNvGrpSpPr/>
            <p:nvPr/>
          </p:nvGrpSpPr>
          <p:grpSpPr>
            <a:xfrm>
              <a:off x="13566600" y="4572000"/>
              <a:ext cx="3490920" cy="760680"/>
              <a:chOff x="13566600" y="4572000"/>
              <a:chExt cx="3490920" cy="760680"/>
            </a:xfrm>
          </p:grpSpPr>
          <p:sp>
            <p:nvSpPr>
              <p:cNvPr id="419" name="CustomShape 23"/>
              <p:cNvSpPr/>
              <p:nvPr/>
            </p:nvSpPr>
            <p:spPr>
              <a:xfrm>
                <a:off x="13566600" y="4572000"/>
                <a:ext cx="3490920" cy="760680"/>
              </a:xfrm>
              <a:prstGeom prst="rect">
                <a:avLst/>
              </a:prstGeom>
              <a:solidFill>
                <a:srgbClr val="ffcc00"/>
              </a:solidFill>
              <a:ln w="763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0" name="CustomShape 24"/>
              <p:cNvSpPr/>
              <p:nvPr/>
            </p:nvSpPr>
            <p:spPr>
              <a:xfrm>
                <a:off x="14123160" y="4683960"/>
                <a:ext cx="2393280" cy="608760"/>
              </a:xfrm>
              <a:prstGeom prst="rect">
                <a:avLst/>
              </a:prstGeom>
              <a:solidFill>
                <a:srgbClr val="ffcc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Identification</a:t>
                </a:r>
                <a:endParaRPr b="0" lang="en-US" sz="2800" spc="-1" strike="noStrike">
                  <a:latin typeface="Arial"/>
                </a:endParaRPr>
              </a:p>
            </p:txBody>
          </p:sp>
        </p:grpSp>
        <p:grpSp>
          <p:nvGrpSpPr>
            <p:cNvPr id="421" name="Group 25"/>
            <p:cNvGrpSpPr/>
            <p:nvPr/>
          </p:nvGrpSpPr>
          <p:grpSpPr>
            <a:xfrm>
              <a:off x="17075160" y="4572000"/>
              <a:ext cx="3490920" cy="760680"/>
              <a:chOff x="17075160" y="4572000"/>
              <a:chExt cx="3490920" cy="760680"/>
            </a:xfrm>
          </p:grpSpPr>
          <p:sp>
            <p:nvSpPr>
              <p:cNvPr id="422" name="CustomShape 26"/>
              <p:cNvSpPr/>
              <p:nvPr/>
            </p:nvSpPr>
            <p:spPr>
              <a:xfrm>
                <a:off x="17075160" y="4572000"/>
                <a:ext cx="3490920" cy="760680"/>
              </a:xfrm>
              <a:prstGeom prst="rect">
                <a:avLst/>
              </a:prstGeom>
              <a:solidFill>
                <a:srgbClr val="ffcc00"/>
              </a:solidFill>
              <a:ln w="763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3" name="CustomShape 27"/>
              <p:cNvSpPr/>
              <p:nvPr/>
            </p:nvSpPr>
            <p:spPr>
              <a:xfrm>
                <a:off x="18281160" y="4683960"/>
                <a:ext cx="1108440" cy="608760"/>
              </a:xfrm>
              <a:prstGeom prst="rect">
                <a:avLst/>
              </a:prstGeom>
              <a:solidFill>
                <a:srgbClr val="ffcc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Flags</a:t>
                </a:r>
                <a:endParaRPr b="0" lang="en-US" sz="2800" spc="-1" strike="noStrike">
                  <a:latin typeface="Arial"/>
                </a:endParaRPr>
              </a:p>
            </p:txBody>
          </p:sp>
        </p:grpSp>
      </p:grpSp>
      <p:grpSp>
        <p:nvGrpSpPr>
          <p:cNvPr id="424" name="Group 28"/>
          <p:cNvGrpSpPr/>
          <p:nvPr/>
        </p:nvGrpSpPr>
        <p:grpSpPr>
          <a:xfrm>
            <a:off x="13566600" y="5334120"/>
            <a:ext cx="6999480" cy="760680"/>
            <a:chOff x="13566600" y="5334120"/>
            <a:chExt cx="6999480" cy="760680"/>
          </a:xfrm>
        </p:grpSpPr>
        <p:grpSp>
          <p:nvGrpSpPr>
            <p:cNvPr id="425" name="Group 29"/>
            <p:cNvGrpSpPr/>
            <p:nvPr/>
          </p:nvGrpSpPr>
          <p:grpSpPr>
            <a:xfrm>
              <a:off x="13566600" y="5334120"/>
              <a:ext cx="3490920" cy="760680"/>
              <a:chOff x="13566600" y="5334120"/>
              <a:chExt cx="3490920" cy="760680"/>
            </a:xfrm>
          </p:grpSpPr>
          <p:sp>
            <p:nvSpPr>
              <p:cNvPr id="426" name="CustomShape 30"/>
              <p:cNvSpPr/>
              <p:nvPr/>
            </p:nvSpPr>
            <p:spPr>
              <a:xfrm>
                <a:off x="13566600" y="5334120"/>
                <a:ext cx="3490920" cy="760680"/>
              </a:xfrm>
              <a:prstGeom prst="rect">
                <a:avLst/>
              </a:prstGeom>
              <a:solidFill>
                <a:srgbClr val="ffcc00"/>
              </a:solidFill>
              <a:ln w="763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7" name="CustomShape 31"/>
              <p:cNvSpPr/>
              <p:nvPr/>
            </p:nvSpPr>
            <p:spPr>
              <a:xfrm>
                <a:off x="14209200" y="5445720"/>
                <a:ext cx="2215080" cy="608760"/>
              </a:xfrm>
              <a:prstGeom prst="rect">
                <a:avLst/>
              </a:prstGeom>
              <a:solidFill>
                <a:srgbClr val="ffcc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# Questions</a:t>
                </a:r>
                <a:endParaRPr b="0" lang="en-US" sz="2800" spc="-1" strike="noStrike">
                  <a:latin typeface="Arial"/>
                </a:endParaRPr>
              </a:p>
            </p:txBody>
          </p:sp>
        </p:grpSp>
        <p:grpSp>
          <p:nvGrpSpPr>
            <p:cNvPr id="428" name="Group 32"/>
            <p:cNvGrpSpPr/>
            <p:nvPr/>
          </p:nvGrpSpPr>
          <p:grpSpPr>
            <a:xfrm>
              <a:off x="17075160" y="5334120"/>
              <a:ext cx="3490920" cy="760680"/>
              <a:chOff x="17075160" y="5334120"/>
              <a:chExt cx="3490920" cy="760680"/>
            </a:xfrm>
          </p:grpSpPr>
          <p:sp>
            <p:nvSpPr>
              <p:cNvPr id="429" name="CustomShape 33"/>
              <p:cNvSpPr/>
              <p:nvPr/>
            </p:nvSpPr>
            <p:spPr>
              <a:xfrm>
                <a:off x="17075160" y="5334120"/>
                <a:ext cx="3490920" cy="760680"/>
              </a:xfrm>
              <a:prstGeom prst="rect">
                <a:avLst/>
              </a:prstGeom>
              <a:solidFill>
                <a:srgbClr val="ffcc00"/>
              </a:solidFill>
              <a:ln w="763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0" name="CustomShape 34"/>
              <p:cNvSpPr/>
              <p:nvPr/>
            </p:nvSpPr>
            <p:spPr>
              <a:xfrm>
                <a:off x="17553240" y="5445720"/>
                <a:ext cx="2556360" cy="608760"/>
              </a:xfrm>
              <a:prstGeom prst="rect">
                <a:avLst/>
              </a:prstGeom>
              <a:solidFill>
                <a:srgbClr val="ffcc00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# Answer RRs</a:t>
                </a:r>
                <a:endParaRPr b="0" lang="en-US" sz="2800" spc="-1" strike="noStrike">
                  <a:latin typeface="Arial"/>
                </a:endParaRPr>
              </a:p>
            </p:txBody>
          </p:sp>
        </p:grpSp>
      </p:grpSp>
      <p:sp>
        <p:nvSpPr>
          <p:cNvPr id="431" name="CustomShape 35"/>
          <p:cNvSpPr/>
          <p:nvPr/>
        </p:nvSpPr>
        <p:spPr>
          <a:xfrm>
            <a:off x="13563720" y="2438280"/>
            <a:ext cx="3519720" cy="1065240"/>
          </a:xfrm>
          <a:prstGeom prst="rect">
            <a:avLst/>
          </a:prstGeom>
          <a:solidFill>
            <a:srgbClr val="ccffff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36"/>
          <p:cNvSpPr/>
          <p:nvPr/>
        </p:nvSpPr>
        <p:spPr>
          <a:xfrm>
            <a:off x="17084520" y="2438280"/>
            <a:ext cx="3519720" cy="1065240"/>
          </a:xfrm>
          <a:prstGeom prst="rect">
            <a:avLst/>
          </a:prstGeom>
          <a:solidFill>
            <a:srgbClr val="ccffff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CustomShape 37"/>
          <p:cNvSpPr/>
          <p:nvPr/>
        </p:nvSpPr>
        <p:spPr>
          <a:xfrm>
            <a:off x="13563720" y="3505320"/>
            <a:ext cx="3519720" cy="1065240"/>
          </a:xfrm>
          <a:prstGeom prst="rect">
            <a:avLst/>
          </a:prstGeom>
          <a:solidFill>
            <a:srgbClr val="ccffff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CustomShape 38"/>
          <p:cNvSpPr/>
          <p:nvPr/>
        </p:nvSpPr>
        <p:spPr>
          <a:xfrm>
            <a:off x="17084520" y="3505320"/>
            <a:ext cx="3519720" cy="1065240"/>
          </a:xfrm>
          <a:prstGeom prst="rect">
            <a:avLst/>
          </a:prstGeom>
          <a:solidFill>
            <a:srgbClr val="ccffff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CustomShape 39"/>
          <p:cNvSpPr/>
          <p:nvPr/>
        </p:nvSpPr>
        <p:spPr>
          <a:xfrm>
            <a:off x="14131800" y="2673360"/>
            <a:ext cx="2589480" cy="731160"/>
          </a:xfrm>
          <a:prstGeom prst="rect">
            <a:avLst/>
          </a:prstGeom>
          <a:solidFill>
            <a:srgbClr val="cc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SRC=53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36" name="CustomShape 40"/>
          <p:cNvSpPr/>
          <p:nvPr/>
        </p:nvSpPr>
        <p:spPr>
          <a:xfrm>
            <a:off x="17541720" y="2673360"/>
            <a:ext cx="2589480" cy="731160"/>
          </a:xfrm>
          <a:prstGeom prst="rect">
            <a:avLst/>
          </a:prstGeom>
          <a:solidFill>
            <a:srgbClr val="cc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DST=53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37" name="CustomShape 41"/>
          <p:cNvSpPr/>
          <p:nvPr/>
        </p:nvSpPr>
        <p:spPr>
          <a:xfrm>
            <a:off x="14131800" y="3686040"/>
            <a:ext cx="2589480" cy="731160"/>
          </a:xfrm>
          <a:prstGeom prst="rect">
            <a:avLst/>
          </a:prstGeom>
          <a:solidFill>
            <a:srgbClr val="cc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checksum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38" name="CustomShape 42"/>
          <p:cNvSpPr/>
          <p:nvPr/>
        </p:nvSpPr>
        <p:spPr>
          <a:xfrm>
            <a:off x="18037080" y="3686040"/>
            <a:ext cx="1789200" cy="731160"/>
          </a:xfrm>
          <a:prstGeom prst="rect">
            <a:avLst/>
          </a:prstGeom>
          <a:solidFill>
            <a:srgbClr val="cc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length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439" name="Group 43"/>
          <p:cNvGrpSpPr/>
          <p:nvPr/>
        </p:nvGrpSpPr>
        <p:grpSpPr>
          <a:xfrm>
            <a:off x="13563720" y="1676520"/>
            <a:ext cx="6999120" cy="760680"/>
            <a:chOff x="13563720" y="1676520"/>
            <a:chExt cx="6999120" cy="760680"/>
          </a:xfrm>
        </p:grpSpPr>
        <p:grpSp>
          <p:nvGrpSpPr>
            <p:cNvPr id="440" name="Group 44"/>
            <p:cNvGrpSpPr/>
            <p:nvPr/>
          </p:nvGrpSpPr>
          <p:grpSpPr>
            <a:xfrm>
              <a:off x="13563720" y="1676520"/>
              <a:ext cx="3490920" cy="760680"/>
              <a:chOff x="13563720" y="1676520"/>
              <a:chExt cx="3490920" cy="760680"/>
            </a:xfrm>
          </p:grpSpPr>
          <p:sp>
            <p:nvSpPr>
              <p:cNvPr id="441" name="CustomShape 45"/>
              <p:cNvSpPr/>
              <p:nvPr/>
            </p:nvSpPr>
            <p:spPr>
              <a:xfrm>
                <a:off x="13563720" y="1676520"/>
                <a:ext cx="3490920" cy="76068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2" name="CustomShape 46"/>
              <p:cNvSpPr/>
              <p:nvPr/>
            </p:nvSpPr>
            <p:spPr>
              <a:xfrm>
                <a:off x="14732280" y="1788120"/>
                <a:ext cx="1180080" cy="608760"/>
              </a:xfrm>
              <a:prstGeom prst="rect">
                <a:avLst/>
              </a:prstGeom>
              <a:solidFill>
                <a:srgbClr val="ffffff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16 bits</a:t>
                </a:r>
                <a:endParaRPr b="0" lang="en-US" sz="2800" spc="-1" strike="noStrike">
                  <a:latin typeface="Arial"/>
                </a:endParaRPr>
              </a:p>
            </p:txBody>
          </p:sp>
        </p:grpSp>
        <p:grpSp>
          <p:nvGrpSpPr>
            <p:cNvPr id="443" name="Group 47"/>
            <p:cNvGrpSpPr/>
            <p:nvPr/>
          </p:nvGrpSpPr>
          <p:grpSpPr>
            <a:xfrm>
              <a:off x="17071920" y="1676520"/>
              <a:ext cx="3490920" cy="760680"/>
              <a:chOff x="17071920" y="1676520"/>
              <a:chExt cx="3490920" cy="760680"/>
            </a:xfrm>
          </p:grpSpPr>
          <p:sp>
            <p:nvSpPr>
              <p:cNvPr id="444" name="CustomShape 48"/>
              <p:cNvSpPr/>
              <p:nvPr/>
            </p:nvSpPr>
            <p:spPr>
              <a:xfrm>
                <a:off x="17071920" y="1676520"/>
                <a:ext cx="3490920" cy="76068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5" name="CustomShape 49"/>
              <p:cNvSpPr/>
              <p:nvPr/>
            </p:nvSpPr>
            <p:spPr>
              <a:xfrm>
                <a:off x="18246960" y="1788120"/>
                <a:ext cx="1180080" cy="608760"/>
              </a:xfrm>
              <a:prstGeom prst="rect">
                <a:avLst/>
              </a:prstGeom>
              <a:solidFill>
                <a:srgbClr val="ffffff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2800" spc="-1" strike="noStrike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16 bits</a:t>
                </a:r>
                <a:endParaRPr b="0" lang="en-US" sz="2800" spc="-1" strike="noStrike">
                  <a:latin typeface="Arial"/>
                </a:endParaRPr>
              </a:p>
            </p:txBody>
          </p:sp>
        </p:grpSp>
      </p:grpSp>
      <p:sp>
        <p:nvSpPr>
          <p:cNvPr id="446" name="CustomShape 50"/>
          <p:cNvSpPr/>
          <p:nvPr/>
        </p:nvSpPr>
        <p:spPr>
          <a:xfrm>
            <a:off x="13106520" y="7924680"/>
            <a:ext cx="7770960" cy="1065240"/>
          </a:xfrm>
          <a:prstGeom prst="ellipse">
            <a:avLst/>
          </a:prstGeom>
          <a:noFill/>
          <a:ln w="38160">
            <a:solidFill>
              <a:srgbClr val="77777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51"/>
          <p:cNvSpPr/>
          <p:nvPr/>
        </p:nvSpPr>
        <p:spPr>
          <a:xfrm>
            <a:off x="13411080" y="1676520"/>
            <a:ext cx="7313760" cy="9752040"/>
          </a:xfrm>
          <a:prstGeom prst="rect">
            <a:avLst/>
          </a:prstGeom>
          <a:solidFill>
            <a:srgbClr val="777777">
              <a:alpha val="46000"/>
            </a:srgbClr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52"/>
          <p:cNvSpPr/>
          <p:nvPr/>
        </p:nvSpPr>
        <p:spPr>
          <a:xfrm>
            <a:off x="6248520" y="6882120"/>
            <a:ext cx="10361880" cy="3837960"/>
          </a:xfrm>
          <a:prstGeom prst="rect">
            <a:avLst/>
          </a:prstGeom>
          <a:solidFill>
            <a:srgbClr val="ffffff"/>
          </a:solidFill>
          <a:ln w="507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f47a00"/>
                </a:solidFill>
                <a:latin typeface="Arial"/>
                <a:ea typeface="Arial"/>
              </a:rPr>
              <a:t>This HTML snippet causes our browser to try to fetch an image from </a:t>
            </a:r>
            <a:r>
              <a:rPr b="0" lang="en-US" sz="4800" spc="-1" strike="noStrike">
                <a:solidFill>
                  <a:srgbClr val="f47a00"/>
                </a:solidFill>
                <a:latin typeface="Courier New"/>
                <a:ea typeface="Courier New"/>
              </a:rPr>
              <a:t>mail.google.com</a:t>
            </a:r>
            <a:r>
              <a:rPr b="0" lang="en-US" sz="4800" spc="-1" strike="noStrike">
                <a:solidFill>
                  <a:srgbClr val="f47a00"/>
                </a:solidFill>
                <a:latin typeface="Arial"/>
                <a:ea typeface="Arial"/>
              </a:rPr>
              <a:t>.  To do that, our browser first has to look up the IP address associated with that name.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449" name="Line 53"/>
          <p:cNvSpPr/>
          <p:nvPr/>
        </p:nvSpPr>
        <p:spPr>
          <a:xfrm flipH="1">
            <a:off x="10515240" y="10820160"/>
            <a:ext cx="914760" cy="1676520"/>
          </a:xfrm>
          <a:prstGeom prst="line">
            <a:avLst/>
          </a:prstGeom>
          <a:ln w="38160">
            <a:solidFill>
              <a:srgbClr val="f47a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2" dur="indefinite" restart="never" nodeType="tmRoot">
          <p:childTnLst>
            <p:seq>
              <p:cTn id="25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Blind spoofing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2" name="Group 3"/>
          <p:cNvGrpSpPr/>
          <p:nvPr/>
        </p:nvGrpSpPr>
        <p:grpSpPr>
          <a:xfrm>
            <a:off x="16459200" y="12346200"/>
            <a:ext cx="4570560" cy="669600"/>
            <a:chOff x="16459200" y="12346200"/>
            <a:chExt cx="4570560" cy="669600"/>
          </a:xfrm>
        </p:grpSpPr>
        <p:sp>
          <p:nvSpPr>
            <p:cNvPr id="453" name="CustomShape 4"/>
            <p:cNvSpPr/>
            <p:nvPr/>
          </p:nvSpPr>
          <p:spPr>
            <a:xfrm>
              <a:off x="17316360" y="12346200"/>
              <a:ext cx="3713400" cy="669600"/>
            </a:xfrm>
            <a:prstGeom prst="rect">
              <a:avLst/>
            </a:prstGeom>
            <a:solidFill>
              <a:srgbClr val="ff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ff0000"/>
                  </a:solidFill>
                  <a:latin typeface="Arial"/>
                  <a:ea typeface="Arial"/>
                </a:rPr>
                <a:t>So this will be k+1</a:t>
              </a:r>
              <a:endParaRPr b="0" lang="en-US" sz="3200" spc="-1" strike="noStrike">
                <a:latin typeface="Arial"/>
              </a:endParaRPr>
            </a:p>
          </p:txBody>
        </p:sp>
        <p:sp>
          <p:nvSpPr>
            <p:cNvPr id="454" name="Line 5"/>
            <p:cNvSpPr/>
            <p:nvPr/>
          </p:nvSpPr>
          <p:spPr>
            <a:xfrm flipH="1">
              <a:off x="16459200" y="12648960"/>
              <a:ext cx="714240" cy="360"/>
            </a:xfrm>
            <a:prstGeom prst="line">
              <a:avLst/>
            </a:prstGeom>
            <a:ln w="1260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5" name="Group 6"/>
          <p:cNvGrpSpPr/>
          <p:nvPr/>
        </p:nvGrpSpPr>
        <p:grpSpPr>
          <a:xfrm>
            <a:off x="14934960" y="11584080"/>
            <a:ext cx="5789880" cy="669600"/>
            <a:chOff x="14934960" y="11584080"/>
            <a:chExt cx="5789880" cy="669600"/>
          </a:xfrm>
        </p:grpSpPr>
        <p:sp>
          <p:nvSpPr>
            <p:cNvPr id="456" name="CustomShape 7"/>
            <p:cNvSpPr/>
            <p:nvPr/>
          </p:nvSpPr>
          <p:spPr>
            <a:xfrm>
              <a:off x="15697080" y="11584080"/>
              <a:ext cx="5027760" cy="669600"/>
            </a:xfrm>
            <a:prstGeom prst="rect">
              <a:avLst/>
            </a:prstGeom>
            <a:solidFill>
              <a:srgbClr val="ff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ff0000"/>
                  </a:solidFill>
                  <a:latin typeface="Arial"/>
                  <a:ea typeface="Arial"/>
                </a:rPr>
                <a:t>They observe ID k here</a:t>
              </a:r>
              <a:endParaRPr b="0" lang="en-US" sz="3200" spc="-1" strike="noStrike">
                <a:latin typeface="Arial"/>
              </a:endParaRPr>
            </a:p>
          </p:txBody>
        </p:sp>
        <p:sp>
          <p:nvSpPr>
            <p:cNvPr id="457" name="Line 8"/>
            <p:cNvSpPr/>
            <p:nvPr/>
          </p:nvSpPr>
          <p:spPr>
            <a:xfrm flipH="1" flipV="1">
              <a:off x="14934960" y="11886840"/>
              <a:ext cx="762120" cy="360"/>
            </a:xfrm>
            <a:prstGeom prst="line">
              <a:avLst/>
            </a:prstGeom>
            <a:ln w="1260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8" name="CustomShape 9"/>
          <p:cNvSpPr/>
          <p:nvPr/>
        </p:nvSpPr>
        <p:spPr>
          <a:xfrm>
            <a:off x="4114800" y="11582280"/>
            <a:ext cx="13714560" cy="1644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marL="914400" indent="-912960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ourier New"/>
                <a:ea typeface="Courier New"/>
              </a:rPr>
              <a:t>&lt;img src="http://badguy.com" …&gt;</a:t>
            </a:r>
            <a:endParaRPr b="0" lang="en-US" sz="4800" spc="-1" strike="noStrike">
              <a:latin typeface="Arial"/>
            </a:endParaRPr>
          </a:p>
          <a:p>
            <a:pPr marL="914400" indent="-912960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ourier New"/>
                <a:ea typeface="Courier New"/>
              </a:rPr>
              <a:t>&lt;img src="http://mail.google.com" …&gt;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459" name="CustomShape 10"/>
          <p:cNvSpPr/>
          <p:nvPr/>
        </p:nvSpPr>
        <p:spPr>
          <a:xfrm>
            <a:off x="4267080" y="7923960"/>
            <a:ext cx="8837640" cy="31068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Originally, identification field incremented by 1 for each request.  How does attacker guess it?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460" name="CustomShape 11"/>
          <p:cNvSpPr/>
          <p:nvPr/>
        </p:nvSpPr>
        <p:spPr>
          <a:xfrm>
            <a:off x="4267080" y="3335400"/>
            <a:ext cx="8837640" cy="41130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Once they know we’re looking it up, they just have to guess the Identification field and reply before legit server.</a:t>
            </a:r>
            <a:br/>
            <a:br/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How hard is that?</a:t>
            </a:r>
            <a:endParaRPr b="0" lang="en-US" sz="4800" spc="-1" strike="noStrike">
              <a:latin typeface="Arial"/>
            </a:endParaRPr>
          </a:p>
        </p:txBody>
      </p:sp>
      <p:grpSp>
        <p:nvGrpSpPr>
          <p:cNvPr id="461" name="Group 12"/>
          <p:cNvGrpSpPr/>
          <p:nvPr/>
        </p:nvGrpSpPr>
        <p:grpSpPr>
          <a:xfrm>
            <a:off x="13563720" y="1676520"/>
            <a:ext cx="7040520" cy="9752040"/>
            <a:chOff x="13563720" y="1676520"/>
            <a:chExt cx="7040520" cy="9752040"/>
          </a:xfrm>
        </p:grpSpPr>
        <p:sp>
          <p:nvSpPr>
            <p:cNvPr id="462" name="CustomShape 13"/>
            <p:cNvSpPr/>
            <p:nvPr/>
          </p:nvSpPr>
          <p:spPr>
            <a:xfrm>
              <a:off x="13563720" y="4572000"/>
              <a:ext cx="7008840" cy="6551640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3" name="CustomShape 14"/>
            <p:cNvSpPr/>
            <p:nvPr/>
          </p:nvSpPr>
          <p:spPr>
            <a:xfrm>
              <a:off x="13563720" y="10058400"/>
              <a:ext cx="7008840" cy="1370160"/>
            </a:xfrm>
            <a:prstGeom prst="rect">
              <a:avLst/>
            </a:prstGeom>
            <a:solidFill>
              <a:srgbClr val="00ffff"/>
            </a:solidFill>
            <a:ln w="1015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" name="CustomShape 15"/>
            <p:cNvSpPr/>
            <p:nvPr/>
          </p:nvSpPr>
          <p:spPr>
            <a:xfrm>
              <a:off x="14263560" y="10210320"/>
              <a:ext cx="5500800" cy="1035360"/>
            </a:xfrm>
            <a:prstGeom prst="rect">
              <a:avLst/>
            </a:prstGeom>
            <a:solidFill>
              <a:srgbClr val="00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0000"/>
                  </a:solidFill>
                  <a:latin typeface="Arial"/>
                  <a:ea typeface="Arial"/>
                </a:rPr>
                <a:t>Additional information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0000"/>
                  </a:solidFill>
                  <a:latin typeface="Arial"/>
                  <a:ea typeface="Arial"/>
                </a:rPr>
                <a:t>(variable # of resource records)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465" name="CustomShape 16"/>
            <p:cNvSpPr/>
            <p:nvPr/>
          </p:nvSpPr>
          <p:spPr>
            <a:xfrm>
              <a:off x="13563720" y="6858000"/>
              <a:ext cx="7008840" cy="1065240"/>
            </a:xfrm>
            <a:prstGeom prst="rect">
              <a:avLst/>
            </a:prstGeom>
            <a:solidFill>
              <a:srgbClr val="00ffff"/>
            </a:solidFill>
            <a:ln w="1015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" name="CustomShape 17"/>
            <p:cNvSpPr/>
            <p:nvPr/>
          </p:nvSpPr>
          <p:spPr>
            <a:xfrm>
              <a:off x="14272920" y="6921000"/>
              <a:ext cx="5500800" cy="1035360"/>
            </a:xfrm>
            <a:prstGeom prst="rect">
              <a:avLst/>
            </a:prstGeom>
            <a:solidFill>
              <a:srgbClr val="00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0000"/>
                  </a:solidFill>
                  <a:latin typeface="Arial"/>
                  <a:ea typeface="Arial"/>
                </a:rPr>
                <a:t>Questions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0000"/>
                  </a:solidFill>
                  <a:latin typeface="Arial"/>
                  <a:ea typeface="Arial"/>
                </a:rPr>
                <a:t>(variable # of resource records)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467" name="CustomShape 18"/>
            <p:cNvSpPr/>
            <p:nvPr/>
          </p:nvSpPr>
          <p:spPr>
            <a:xfrm>
              <a:off x="13563720" y="7924680"/>
              <a:ext cx="7008840" cy="1065240"/>
            </a:xfrm>
            <a:prstGeom prst="rect">
              <a:avLst/>
            </a:prstGeom>
            <a:solidFill>
              <a:srgbClr val="00ffff"/>
            </a:solidFill>
            <a:ln w="1015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" name="CustomShape 19"/>
            <p:cNvSpPr/>
            <p:nvPr/>
          </p:nvSpPr>
          <p:spPr>
            <a:xfrm>
              <a:off x="14272920" y="7988040"/>
              <a:ext cx="5500800" cy="1035360"/>
            </a:xfrm>
            <a:prstGeom prst="rect">
              <a:avLst/>
            </a:prstGeom>
            <a:solidFill>
              <a:srgbClr val="00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0000"/>
                  </a:solidFill>
                  <a:latin typeface="Arial"/>
                  <a:ea typeface="Arial"/>
                </a:rPr>
                <a:t>Answers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0000"/>
                  </a:solidFill>
                  <a:latin typeface="Arial"/>
                  <a:ea typeface="Arial"/>
                </a:rPr>
                <a:t>(variable # of resource records)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469" name="CustomShape 20"/>
            <p:cNvSpPr/>
            <p:nvPr/>
          </p:nvSpPr>
          <p:spPr>
            <a:xfrm>
              <a:off x="13563720" y="8991720"/>
              <a:ext cx="7008840" cy="1217880"/>
            </a:xfrm>
            <a:prstGeom prst="rect">
              <a:avLst/>
            </a:prstGeom>
            <a:solidFill>
              <a:srgbClr val="00ffff"/>
            </a:solidFill>
            <a:ln w="1015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" name="CustomShape 21"/>
            <p:cNvSpPr/>
            <p:nvPr/>
          </p:nvSpPr>
          <p:spPr>
            <a:xfrm>
              <a:off x="14173200" y="9067320"/>
              <a:ext cx="5681880" cy="1035360"/>
            </a:xfrm>
            <a:prstGeom prst="rect">
              <a:avLst/>
            </a:prstGeom>
            <a:solidFill>
              <a:srgbClr val="00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0000"/>
                  </a:solidFill>
                  <a:latin typeface="Arial"/>
                  <a:ea typeface="Arial"/>
                </a:rPr>
                <a:t>Authority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0000"/>
                  </a:solidFill>
                  <a:latin typeface="Arial"/>
                  <a:ea typeface="Arial"/>
                </a:rPr>
                <a:t>(variable # of resource records)</a:t>
              </a:r>
              <a:endParaRPr b="0" lang="en-US" sz="2800" spc="-1" strike="noStrike">
                <a:latin typeface="Arial"/>
              </a:endParaRPr>
            </a:p>
          </p:txBody>
        </p:sp>
        <p:grpSp>
          <p:nvGrpSpPr>
            <p:cNvPr id="471" name="Group 22"/>
            <p:cNvGrpSpPr/>
            <p:nvPr/>
          </p:nvGrpSpPr>
          <p:grpSpPr>
            <a:xfrm>
              <a:off x="13563720" y="6095880"/>
              <a:ext cx="6999120" cy="760680"/>
              <a:chOff x="13563720" y="6095880"/>
              <a:chExt cx="6999120" cy="760680"/>
            </a:xfrm>
          </p:grpSpPr>
          <p:grpSp>
            <p:nvGrpSpPr>
              <p:cNvPr id="472" name="Group 23"/>
              <p:cNvGrpSpPr/>
              <p:nvPr/>
            </p:nvGrpSpPr>
            <p:grpSpPr>
              <a:xfrm>
                <a:off x="13563720" y="6095880"/>
                <a:ext cx="3490920" cy="760680"/>
                <a:chOff x="13563720" y="6095880"/>
                <a:chExt cx="3490920" cy="760680"/>
              </a:xfrm>
            </p:grpSpPr>
            <p:sp>
              <p:nvSpPr>
                <p:cNvPr id="473" name="CustomShape 24"/>
                <p:cNvSpPr/>
                <p:nvPr/>
              </p:nvSpPr>
              <p:spPr>
                <a:xfrm>
                  <a:off x="13563720" y="6095880"/>
                  <a:ext cx="3490920" cy="760680"/>
                </a:xfrm>
                <a:prstGeom prst="rect">
                  <a:avLst/>
                </a:prstGeom>
                <a:solidFill>
                  <a:srgbClr val="ffcc00"/>
                </a:solidFill>
                <a:ln w="763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4" name="CustomShape 25"/>
                <p:cNvSpPr/>
                <p:nvPr/>
              </p:nvSpPr>
              <p:spPr>
                <a:xfrm>
                  <a:off x="13878720" y="6207840"/>
                  <a:ext cx="2851920" cy="608760"/>
                </a:xfrm>
                <a:prstGeom prst="rect">
                  <a:avLst/>
                </a:prstGeom>
                <a:solidFill>
                  <a:srgbClr val="ffcc00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91440" bIns="91440" anchor="ctr">
                  <a:sp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en-US" sz="2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# Authority RRs</a:t>
                  </a:r>
                  <a:endParaRPr b="0" lang="en-US" sz="2800" spc="-1" strike="noStrike">
                    <a:latin typeface="Arial"/>
                  </a:endParaRPr>
                </a:p>
              </p:txBody>
            </p:sp>
          </p:grpSp>
          <p:grpSp>
            <p:nvGrpSpPr>
              <p:cNvPr id="475" name="Group 26"/>
              <p:cNvGrpSpPr/>
              <p:nvPr/>
            </p:nvGrpSpPr>
            <p:grpSpPr>
              <a:xfrm>
                <a:off x="17071920" y="6095880"/>
                <a:ext cx="3490920" cy="760680"/>
                <a:chOff x="17071920" y="6095880"/>
                <a:chExt cx="3490920" cy="760680"/>
              </a:xfrm>
            </p:grpSpPr>
            <p:sp>
              <p:nvSpPr>
                <p:cNvPr id="476" name="CustomShape 27"/>
                <p:cNvSpPr/>
                <p:nvPr/>
              </p:nvSpPr>
              <p:spPr>
                <a:xfrm>
                  <a:off x="17071920" y="6095880"/>
                  <a:ext cx="3490920" cy="760680"/>
                </a:xfrm>
                <a:prstGeom prst="rect">
                  <a:avLst/>
                </a:prstGeom>
                <a:solidFill>
                  <a:srgbClr val="ffcc00"/>
                </a:solidFill>
                <a:ln w="763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7" name="CustomShape 28"/>
                <p:cNvSpPr/>
                <p:nvPr/>
              </p:nvSpPr>
              <p:spPr>
                <a:xfrm>
                  <a:off x="17318520" y="6207840"/>
                  <a:ext cx="3008880" cy="608760"/>
                </a:xfrm>
                <a:prstGeom prst="rect">
                  <a:avLst/>
                </a:prstGeom>
                <a:solidFill>
                  <a:srgbClr val="ffcc00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91440" bIns="91440" anchor="ctr">
                  <a:sp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en-US" sz="2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# Additional RRs</a:t>
                  </a:r>
                  <a:endParaRPr b="0" lang="en-US" sz="2800" spc="-1" strike="noStrike">
                    <a:latin typeface="Arial"/>
                  </a:endParaRPr>
                </a:p>
              </p:txBody>
            </p:sp>
          </p:grpSp>
        </p:grpSp>
        <p:grpSp>
          <p:nvGrpSpPr>
            <p:cNvPr id="478" name="Group 29"/>
            <p:cNvGrpSpPr/>
            <p:nvPr/>
          </p:nvGrpSpPr>
          <p:grpSpPr>
            <a:xfrm>
              <a:off x="13566600" y="4572000"/>
              <a:ext cx="6999480" cy="760680"/>
              <a:chOff x="13566600" y="4572000"/>
              <a:chExt cx="6999480" cy="760680"/>
            </a:xfrm>
          </p:grpSpPr>
          <p:grpSp>
            <p:nvGrpSpPr>
              <p:cNvPr id="479" name="Group 30"/>
              <p:cNvGrpSpPr/>
              <p:nvPr/>
            </p:nvGrpSpPr>
            <p:grpSpPr>
              <a:xfrm>
                <a:off x="13566600" y="4572000"/>
                <a:ext cx="3490920" cy="760680"/>
                <a:chOff x="13566600" y="4572000"/>
                <a:chExt cx="3490920" cy="760680"/>
              </a:xfrm>
            </p:grpSpPr>
            <p:sp>
              <p:nvSpPr>
                <p:cNvPr id="480" name="CustomShape 31"/>
                <p:cNvSpPr/>
                <p:nvPr/>
              </p:nvSpPr>
              <p:spPr>
                <a:xfrm>
                  <a:off x="13566600" y="4572000"/>
                  <a:ext cx="3490920" cy="760680"/>
                </a:xfrm>
                <a:prstGeom prst="rect">
                  <a:avLst/>
                </a:prstGeom>
                <a:solidFill>
                  <a:srgbClr val="ffcc00"/>
                </a:solidFill>
                <a:ln w="763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81" name="CustomShape 32"/>
                <p:cNvSpPr/>
                <p:nvPr/>
              </p:nvSpPr>
              <p:spPr>
                <a:xfrm>
                  <a:off x="14123160" y="4683960"/>
                  <a:ext cx="2393280" cy="608760"/>
                </a:xfrm>
                <a:prstGeom prst="rect">
                  <a:avLst/>
                </a:prstGeom>
                <a:solidFill>
                  <a:srgbClr val="ffcc00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91440" bIns="91440" anchor="ctr">
                  <a:sp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en-US" sz="2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Identification</a:t>
                  </a:r>
                  <a:endParaRPr b="0" lang="en-US" sz="2800" spc="-1" strike="noStrike">
                    <a:latin typeface="Arial"/>
                  </a:endParaRPr>
                </a:p>
              </p:txBody>
            </p:sp>
          </p:grpSp>
          <p:grpSp>
            <p:nvGrpSpPr>
              <p:cNvPr id="482" name="Group 33"/>
              <p:cNvGrpSpPr/>
              <p:nvPr/>
            </p:nvGrpSpPr>
            <p:grpSpPr>
              <a:xfrm>
                <a:off x="17075160" y="4572000"/>
                <a:ext cx="3490920" cy="760680"/>
                <a:chOff x="17075160" y="4572000"/>
                <a:chExt cx="3490920" cy="760680"/>
              </a:xfrm>
            </p:grpSpPr>
            <p:sp>
              <p:nvSpPr>
                <p:cNvPr id="483" name="CustomShape 34"/>
                <p:cNvSpPr/>
                <p:nvPr/>
              </p:nvSpPr>
              <p:spPr>
                <a:xfrm>
                  <a:off x="17075160" y="4572000"/>
                  <a:ext cx="3490920" cy="760680"/>
                </a:xfrm>
                <a:prstGeom prst="rect">
                  <a:avLst/>
                </a:prstGeom>
                <a:solidFill>
                  <a:srgbClr val="ffcc00"/>
                </a:solidFill>
                <a:ln w="763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84" name="CustomShape 35"/>
                <p:cNvSpPr/>
                <p:nvPr/>
              </p:nvSpPr>
              <p:spPr>
                <a:xfrm>
                  <a:off x="18281160" y="4683960"/>
                  <a:ext cx="1108440" cy="608760"/>
                </a:xfrm>
                <a:prstGeom prst="rect">
                  <a:avLst/>
                </a:prstGeom>
                <a:solidFill>
                  <a:srgbClr val="ffcc00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91440" bIns="91440" anchor="ctr">
                  <a:sp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en-US" sz="2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Flags</a:t>
                  </a:r>
                  <a:endParaRPr b="0" lang="en-US" sz="2800" spc="-1" strike="noStrike">
                    <a:latin typeface="Arial"/>
                  </a:endParaRPr>
                </a:p>
              </p:txBody>
            </p:sp>
          </p:grpSp>
        </p:grpSp>
        <p:grpSp>
          <p:nvGrpSpPr>
            <p:cNvPr id="485" name="Group 36"/>
            <p:cNvGrpSpPr/>
            <p:nvPr/>
          </p:nvGrpSpPr>
          <p:grpSpPr>
            <a:xfrm>
              <a:off x="13566600" y="5334120"/>
              <a:ext cx="6999480" cy="760680"/>
              <a:chOff x="13566600" y="5334120"/>
              <a:chExt cx="6999480" cy="760680"/>
            </a:xfrm>
          </p:grpSpPr>
          <p:grpSp>
            <p:nvGrpSpPr>
              <p:cNvPr id="486" name="Group 37"/>
              <p:cNvGrpSpPr/>
              <p:nvPr/>
            </p:nvGrpSpPr>
            <p:grpSpPr>
              <a:xfrm>
                <a:off x="13566600" y="5334120"/>
                <a:ext cx="3490920" cy="760680"/>
                <a:chOff x="13566600" y="5334120"/>
                <a:chExt cx="3490920" cy="760680"/>
              </a:xfrm>
            </p:grpSpPr>
            <p:sp>
              <p:nvSpPr>
                <p:cNvPr id="487" name="CustomShape 38"/>
                <p:cNvSpPr/>
                <p:nvPr/>
              </p:nvSpPr>
              <p:spPr>
                <a:xfrm>
                  <a:off x="13566600" y="5334120"/>
                  <a:ext cx="3490920" cy="760680"/>
                </a:xfrm>
                <a:prstGeom prst="rect">
                  <a:avLst/>
                </a:prstGeom>
                <a:solidFill>
                  <a:srgbClr val="ffcc00"/>
                </a:solidFill>
                <a:ln w="763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88" name="CustomShape 39"/>
                <p:cNvSpPr/>
                <p:nvPr/>
              </p:nvSpPr>
              <p:spPr>
                <a:xfrm>
                  <a:off x="14209200" y="5445720"/>
                  <a:ext cx="2215080" cy="608760"/>
                </a:xfrm>
                <a:prstGeom prst="rect">
                  <a:avLst/>
                </a:prstGeom>
                <a:solidFill>
                  <a:srgbClr val="ffcc00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91440" bIns="91440" anchor="ctr">
                  <a:sp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en-US" sz="2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# Questions</a:t>
                  </a:r>
                  <a:endParaRPr b="0" lang="en-US" sz="2800" spc="-1" strike="noStrike">
                    <a:latin typeface="Arial"/>
                  </a:endParaRPr>
                </a:p>
              </p:txBody>
            </p:sp>
          </p:grpSp>
          <p:grpSp>
            <p:nvGrpSpPr>
              <p:cNvPr id="489" name="Group 40"/>
              <p:cNvGrpSpPr/>
              <p:nvPr/>
            </p:nvGrpSpPr>
            <p:grpSpPr>
              <a:xfrm>
                <a:off x="17075160" y="5334120"/>
                <a:ext cx="3490920" cy="760680"/>
                <a:chOff x="17075160" y="5334120"/>
                <a:chExt cx="3490920" cy="760680"/>
              </a:xfrm>
            </p:grpSpPr>
            <p:sp>
              <p:nvSpPr>
                <p:cNvPr id="490" name="CustomShape 41"/>
                <p:cNvSpPr/>
                <p:nvPr/>
              </p:nvSpPr>
              <p:spPr>
                <a:xfrm>
                  <a:off x="17075160" y="5334120"/>
                  <a:ext cx="3490920" cy="760680"/>
                </a:xfrm>
                <a:prstGeom prst="rect">
                  <a:avLst/>
                </a:prstGeom>
                <a:solidFill>
                  <a:srgbClr val="ffcc00"/>
                </a:solidFill>
                <a:ln w="763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91" name="CustomShape 42"/>
                <p:cNvSpPr/>
                <p:nvPr/>
              </p:nvSpPr>
              <p:spPr>
                <a:xfrm>
                  <a:off x="17553240" y="5445720"/>
                  <a:ext cx="2556360" cy="608760"/>
                </a:xfrm>
                <a:prstGeom prst="rect">
                  <a:avLst/>
                </a:prstGeom>
                <a:solidFill>
                  <a:srgbClr val="ffcc00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91440" bIns="91440" anchor="ctr">
                  <a:sp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en-US" sz="2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# Answer RRs</a:t>
                  </a:r>
                  <a:endParaRPr b="0" lang="en-US" sz="2800" spc="-1" strike="noStrike">
                    <a:latin typeface="Arial"/>
                  </a:endParaRPr>
                </a:p>
              </p:txBody>
            </p:sp>
          </p:grpSp>
        </p:grpSp>
        <p:sp>
          <p:nvSpPr>
            <p:cNvPr id="492" name="CustomShape 43"/>
            <p:cNvSpPr/>
            <p:nvPr/>
          </p:nvSpPr>
          <p:spPr>
            <a:xfrm>
              <a:off x="13563720" y="2438280"/>
              <a:ext cx="3519720" cy="1065240"/>
            </a:xfrm>
            <a:prstGeom prst="rect">
              <a:avLst/>
            </a:prstGeom>
            <a:solidFill>
              <a:srgbClr val="ccffff"/>
            </a:solidFill>
            <a:ln w="763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" name="CustomShape 44"/>
            <p:cNvSpPr/>
            <p:nvPr/>
          </p:nvSpPr>
          <p:spPr>
            <a:xfrm>
              <a:off x="17084520" y="2438280"/>
              <a:ext cx="3519720" cy="1065240"/>
            </a:xfrm>
            <a:prstGeom prst="rect">
              <a:avLst/>
            </a:prstGeom>
            <a:solidFill>
              <a:srgbClr val="ccffff"/>
            </a:solidFill>
            <a:ln w="763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" name="CustomShape 45"/>
            <p:cNvSpPr/>
            <p:nvPr/>
          </p:nvSpPr>
          <p:spPr>
            <a:xfrm>
              <a:off x="13563720" y="3505320"/>
              <a:ext cx="3519720" cy="1065240"/>
            </a:xfrm>
            <a:prstGeom prst="rect">
              <a:avLst/>
            </a:prstGeom>
            <a:solidFill>
              <a:srgbClr val="ccffff"/>
            </a:solidFill>
            <a:ln w="763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" name="CustomShape 46"/>
            <p:cNvSpPr/>
            <p:nvPr/>
          </p:nvSpPr>
          <p:spPr>
            <a:xfrm>
              <a:off x="17084520" y="3505320"/>
              <a:ext cx="3519720" cy="1065240"/>
            </a:xfrm>
            <a:prstGeom prst="rect">
              <a:avLst/>
            </a:prstGeom>
            <a:solidFill>
              <a:srgbClr val="ccffff"/>
            </a:solidFill>
            <a:ln w="763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" name="CustomShape 47"/>
            <p:cNvSpPr/>
            <p:nvPr/>
          </p:nvSpPr>
          <p:spPr>
            <a:xfrm>
              <a:off x="14131800" y="2673360"/>
              <a:ext cx="25894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SRC=53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497" name="CustomShape 48"/>
            <p:cNvSpPr/>
            <p:nvPr/>
          </p:nvSpPr>
          <p:spPr>
            <a:xfrm>
              <a:off x="17541720" y="2673360"/>
              <a:ext cx="25894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DST=53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498" name="CustomShape 49"/>
            <p:cNvSpPr/>
            <p:nvPr/>
          </p:nvSpPr>
          <p:spPr>
            <a:xfrm>
              <a:off x="14131800" y="3686040"/>
              <a:ext cx="25894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checksum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499" name="CustomShape 50"/>
            <p:cNvSpPr/>
            <p:nvPr/>
          </p:nvSpPr>
          <p:spPr>
            <a:xfrm>
              <a:off x="18037080" y="3686040"/>
              <a:ext cx="178920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length</a:t>
              </a:r>
              <a:endParaRPr b="0" lang="en-US" sz="3600" spc="-1" strike="noStrike">
                <a:latin typeface="Arial"/>
              </a:endParaRPr>
            </a:p>
          </p:txBody>
        </p:sp>
        <p:grpSp>
          <p:nvGrpSpPr>
            <p:cNvPr id="500" name="Group 51"/>
            <p:cNvGrpSpPr/>
            <p:nvPr/>
          </p:nvGrpSpPr>
          <p:grpSpPr>
            <a:xfrm>
              <a:off x="13563720" y="1676520"/>
              <a:ext cx="6999120" cy="760680"/>
              <a:chOff x="13563720" y="1676520"/>
              <a:chExt cx="6999120" cy="760680"/>
            </a:xfrm>
          </p:grpSpPr>
          <p:grpSp>
            <p:nvGrpSpPr>
              <p:cNvPr id="501" name="Group 52"/>
              <p:cNvGrpSpPr/>
              <p:nvPr/>
            </p:nvGrpSpPr>
            <p:grpSpPr>
              <a:xfrm>
                <a:off x="13563720" y="1676520"/>
                <a:ext cx="3490920" cy="760680"/>
                <a:chOff x="13563720" y="1676520"/>
                <a:chExt cx="3490920" cy="760680"/>
              </a:xfrm>
            </p:grpSpPr>
            <p:sp>
              <p:nvSpPr>
                <p:cNvPr id="502" name="CustomShape 53"/>
                <p:cNvSpPr/>
                <p:nvPr/>
              </p:nvSpPr>
              <p:spPr>
                <a:xfrm>
                  <a:off x="13563720" y="1676520"/>
                  <a:ext cx="3490920" cy="76068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03" name="CustomShape 54"/>
                <p:cNvSpPr/>
                <p:nvPr/>
              </p:nvSpPr>
              <p:spPr>
                <a:xfrm>
                  <a:off x="14732280" y="1788120"/>
                  <a:ext cx="1180080" cy="60876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91440" bIns="91440" anchor="ctr">
                  <a:sp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en-US" sz="2800" spc="-1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16 bits</a:t>
                  </a:r>
                  <a:endParaRPr b="0" lang="en-US" sz="2800" spc="-1" strike="noStrike">
                    <a:latin typeface="Arial"/>
                  </a:endParaRPr>
                </a:p>
              </p:txBody>
            </p:sp>
          </p:grpSp>
          <p:grpSp>
            <p:nvGrpSpPr>
              <p:cNvPr id="504" name="Group 55"/>
              <p:cNvGrpSpPr/>
              <p:nvPr/>
            </p:nvGrpSpPr>
            <p:grpSpPr>
              <a:xfrm>
                <a:off x="17071920" y="1676520"/>
                <a:ext cx="3490920" cy="760680"/>
                <a:chOff x="17071920" y="1676520"/>
                <a:chExt cx="3490920" cy="760680"/>
              </a:xfrm>
            </p:grpSpPr>
            <p:sp>
              <p:nvSpPr>
                <p:cNvPr id="505" name="CustomShape 56"/>
                <p:cNvSpPr/>
                <p:nvPr/>
              </p:nvSpPr>
              <p:spPr>
                <a:xfrm>
                  <a:off x="17071920" y="1676520"/>
                  <a:ext cx="3490920" cy="76068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06" name="CustomShape 57"/>
                <p:cNvSpPr/>
                <p:nvPr/>
              </p:nvSpPr>
              <p:spPr>
                <a:xfrm>
                  <a:off x="18246960" y="1788120"/>
                  <a:ext cx="1180080" cy="60876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91440" bIns="91440" anchor="ctr">
                  <a:sp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en-US" sz="2800" spc="-1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16 bits</a:t>
                  </a:r>
                  <a:endParaRPr b="0" lang="en-US" sz="2800" spc="-1" strike="noStrike">
                    <a:latin typeface="Arial"/>
                  </a:endParaRPr>
                </a:p>
              </p:txBody>
            </p:sp>
          </p:grpSp>
        </p:grpSp>
      </p:grpSp>
      <p:sp>
        <p:nvSpPr>
          <p:cNvPr id="507" name="CustomShape 58"/>
          <p:cNvSpPr/>
          <p:nvPr/>
        </p:nvSpPr>
        <p:spPr>
          <a:xfrm>
            <a:off x="16113240" y="477360"/>
            <a:ext cx="1643040" cy="103572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5600" spc="-1" strike="noStrike">
                <a:solidFill>
                  <a:srgbClr val="0000ff"/>
                </a:solidFill>
                <a:latin typeface="Arial"/>
                <a:ea typeface="Arial"/>
              </a:rPr>
              <a:t>Fix?</a:t>
            </a:r>
            <a:endParaRPr b="0" lang="en-US" sz="5600" spc="-1" strike="noStrike">
              <a:latin typeface="Arial"/>
            </a:endParaRPr>
          </a:p>
        </p:txBody>
      </p:sp>
      <p:sp>
        <p:nvSpPr>
          <p:cNvPr id="508" name="CustomShape 59"/>
          <p:cNvSpPr/>
          <p:nvPr/>
        </p:nvSpPr>
        <p:spPr>
          <a:xfrm>
            <a:off x="13106520" y="4572000"/>
            <a:ext cx="4113360" cy="76068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4" dur="indefinite" restart="never" nodeType="tmRoot">
          <p:childTnLst>
            <p:seq>
              <p:cTn id="255" dur="indefinite" nodeType="mainSeq"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fill="hold"/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fill="hold"/>
                                        <p:tgtEl>
                                          <p:spTgt spid="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 Blind Spoofing, cont.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10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CustomShape 3"/>
          <p:cNvSpPr/>
          <p:nvPr/>
        </p:nvSpPr>
        <p:spPr>
          <a:xfrm>
            <a:off x="4267080" y="7128720"/>
            <a:ext cx="8837640" cy="57895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4600" spc="-1" strike="noStrike">
                <a:solidFill>
                  <a:srgbClr val="000000"/>
                </a:solidFill>
                <a:latin typeface="Arial"/>
                <a:ea typeface="Arial"/>
              </a:rPr>
              <a:t>Attacker can send lots of replies, not just one …</a:t>
            </a:r>
            <a:endParaRPr b="0" lang="en-US" sz="4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600" spc="-1" strike="noStrike">
                <a:solidFill>
                  <a:srgbClr val="0000ff"/>
                </a:solidFill>
                <a:latin typeface="Arial"/>
                <a:ea typeface="Arial"/>
              </a:rPr>
              <a:t>However</a:t>
            </a:r>
            <a:r>
              <a:rPr b="0" lang="en-US" sz="4600" spc="-1" strike="noStrike">
                <a:solidFill>
                  <a:srgbClr val="000000"/>
                </a:solidFill>
                <a:latin typeface="Arial"/>
                <a:ea typeface="Arial"/>
              </a:rPr>
              <a:t>: once reply from legit server arrives (with correct Identification), it’s </a:t>
            </a:r>
            <a:r>
              <a:rPr b="1" lang="en-US" sz="4600" spc="-1" strike="noStrike">
                <a:solidFill>
                  <a:srgbClr val="0000ff"/>
                </a:solidFill>
                <a:latin typeface="Arial"/>
                <a:ea typeface="Arial"/>
              </a:rPr>
              <a:t>cached</a:t>
            </a:r>
            <a:r>
              <a:rPr b="0" lang="en-US" sz="4600" spc="-1" strike="noStrike">
                <a:solidFill>
                  <a:srgbClr val="000000"/>
                </a:solidFill>
                <a:latin typeface="Arial"/>
                <a:ea typeface="Arial"/>
              </a:rPr>
              <a:t> and no more opportunity to poison it. Victim is innoculated!</a:t>
            </a:r>
            <a:endParaRPr b="0" lang="en-US" sz="4600" spc="-1" strike="noStrike">
              <a:latin typeface="Arial"/>
            </a:endParaRPr>
          </a:p>
        </p:txBody>
      </p:sp>
      <p:sp>
        <p:nvSpPr>
          <p:cNvPr id="512" name="CustomShape 4"/>
          <p:cNvSpPr/>
          <p:nvPr/>
        </p:nvSpPr>
        <p:spPr>
          <a:xfrm>
            <a:off x="4114800" y="3148560"/>
            <a:ext cx="8533080" cy="36867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4600" spc="-1" strike="noStrike">
                <a:solidFill>
                  <a:srgbClr val="000000"/>
                </a:solidFill>
                <a:latin typeface="Arial"/>
                <a:ea typeface="Arial"/>
              </a:rPr>
              <a:t>Once we </a:t>
            </a:r>
            <a:r>
              <a:rPr b="0" lang="en-US" sz="4600" spc="-1" strike="noStrike">
                <a:solidFill>
                  <a:srgbClr val="0000ff"/>
                </a:solidFill>
                <a:latin typeface="Arial"/>
                <a:ea typeface="Arial"/>
              </a:rPr>
              <a:t>randomize</a:t>
            </a:r>
            <a:r>
              <a:rPr b="0" lang="en-US" sz="4600" spc="-1" strike="noStrike">
                <a:solidFill>
                  <a:srgbClr val="000000"/>
                </a:solidFill>
                <a:latin typeface="Arial"/>
                <a:ea typeface="Arial"/>
              </a:rPr>
              <a:t> the Identification, attacker has a 1/65536 chance of guessing it correctly.</a:t>
            </a:r>
            <a:br/>
            <a:r>
              <a:rPr b="0" lang="en-US" sz="4600" spc="-1" strike="noStrike">
                <a:solidFill>
                  <a:srgbClr val="000000"/>
                </a:solidFill>
                <a:latin typeface="Arial"/>
                <a:ea typeface="Arial"/>
              </a:rPr>
              <a:t>Are we pretty much safe?</a:t>
            </a:r>
            <a:endParaRPr b="0" lang="en-US" sz="4600" spc="-1" strike="noStrike">
              <a:latin typeface="Arial"/>
            </a:endParaRPr>
          </a:p>
        </p:txBody>
      </p:sp>
      <p:sp>
        <p:nvSpPr>
          <p:cNvPr id="513" name="CustomShape 5"/>
          <p:cNvSpPr/>
          <p:nvPr/>
        </p:nvSpPr>
        <p:spPr>
          <a:xfrm>
            <a:off x="13106520" y="10321200"/>
            <a:ext cx="8228160" cy="29858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4600" spc="-1" strike="noStrike">
                <a:solidFill>
                  <a:srgbClr val="000000"/>
                </a:solidFill>
                <a:latin typeface="Arial"/>
                <a:ea typeface="Arial"/>
              </a:rPr>
              <a:t>Unless attacker can send 1000s of replies before legit arrives, we’re likely safe –  phew!</a:t>
            </a:r>
            <a:endParaRPr b="0" lang="en-US" sz="4600" spc="-1" strike="noStrike">
              <a:latin typeface="Arial"/>
            </a:endParaRPr>
          </a:p>
        </p:txBody>
      </p:sp>
      <p:sp>
        <p:nvSpPr>
          <p:cNvPr id="514" name="CustomShape 6"/>
          <p:cNvSpPr/>
          <p:nvPr/>
        </p:nvSpPr>
        <p:spPr>
          <a:xfrm>
            <a:off x="14841000" y="12395880"/>
            <a:ext cx="551880" cy="913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ff0000"/>
                </a:solidFill>
                <a:latin typeface="Arial"/>
                <a:ea typeface="Arial"/>
              </a:rPr>
              <a:t>?</a:t>
            </a:r>
            <a:endParaRPr b="0" lang="en-US" sz="4800" spc="-1" strike="noStrike">
              <a:latin typeface="Arial"/>
            </a:endParaRPr>
          </a:p>
        </p:txBody>
      </p:sp>
      <p:grpSp>
        <p:nvGrpSpPr>
          <p:cNvPr id="515" name="Group 7"/>
          <p:cNvGrpSpPr/>
          <p:nvPr/>
        </p:nvGrpSpPr>
        <p:grpSpPr>
          <a:xfrm>
            <a:off x="13563720" y="457200"/>
            <a:ext cx="7040520" cy="9752040"/>
            <a:chOff x="13563720" y="457200"/>
            <a:chExt cx="7040520" cy="9752040"/>
          </a:xfrm>
        </p:grpSpPr>
        <p:sp>
          <p:nvSpPr>
            <p:cNvPr id="516" name="CustomShape 8"/>
            <p:cNvSpPr/>
            <p:nvPr/>
          </p:nvSpPr>
          <p:spPr>
            <a:xfrm>
              <a:off x="13563720" y="3352680"/>
              <a:ext cx="7008840" cy="6551640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7" name="CustomShape 9"/>
            <p:cNvSpPr/>
            <p:nvPr/>
          </p:nvSpPr>
          <p:spPr>
            <a:xfrm>
              <a:off x="13563720" y="8839080"/>
              <a:ext cx="7008840" cy="1370160"/>
            </a:xfrm>
            <a:prstGeom prst="rect">
              <a:avLst/>
            </a:prstGeom>
            <a:solidFill>
              <a:srgbClr val="00ffff"/>
            </a:solidFill>
            <a:ln w="1015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8" name="CustomShape 10"/>
            <p:cNvSpPr/>
            <p:nvPr/>
          </p:nvSpPr>
          <p:spPr>
            <a:xfrm>
              <a:off x="14263560" y="8991360"/>
              <a:ext cx="5500800" cy="1035360"/>
            </a:xfrm>
            <a:prstGeom prst="rect">
              <a:avLst/>
            </a:prstGeom>
            <a:solidFill>
              <a:srgbClr val="00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0000"/>
                  </a:solidFill>
                  <a:latin typeface="Arial"/>
                  <a:ea typeface="Arial"/>
                </a:rPr>
                <a:t>Additional information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0000"/>
                  </a:solidFill>
                  <a:latin typeface="Arial"/>
                  <a:ea typeface="Arial"/>
                </a:rPr>
                <a:t>(variable # of resource records)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519" name="CustomShape 11"/>
            <p:cNvSpPr/>
            <p:nvPr/>
          </p:nvSpPr>
          <p:spPr>
            <a:xfrm>
              <a:off x="13563720" y="5638680"/>
              <a:ext cx="7008840" cy="1065240"/>
            </a:xfrm>
            <a:prstGeom prst="rect">
              <a:avLst/>
            </a:prstGeom>
            <a:solidFill>
              <a:srgbClr val="00ffff"/>
            </a:solidFill>
            <a:ln w="1015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0" name="CustomShape 12"/>
            <p:cNvSpPr/>
            <p:nvPr/>
          </p:nvSpPr>
          <p:spPr>
            <a:xfrm>
              <a:off x="14272920" y="5702040"/>
              <a:ext cx="5500800" cy="1035360"/>
            </a:xfrm>
            <a:prstGeom prst="rect">
              <a:avLst/>
            </a:prstGeom>
            <a:solidFill>
              <a:srgbClr val="00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0000"/>
                  </a:solidFill>
                  <a:latin typeface="Arial"/>
                  <a:ea typeface="Arial"/>
                </a:rPr>
                <a:t>Questions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0000"/>
                  </a:solidFill>
                  <a:latin typeface="Arial"/>
                  <a:ea typeface="Arial"/>
                </a:rPr>
                <a:t>(variable # of resource records)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521" name="CustomShape 13"/>
            <p:cNvSpPr/>
            <p:nvPr/>
          </p:nvSpPr>
          <p:spPr>
            <a:xfrm>
              <a:off x="13563720" y="6705720"/>
              <a:ext cx="7008840" cy="1065240"/>
            </a:xfrm>
            <a:prstGeom prst="rect">
              <a:avLst/>
            </a:prstGeom>
            <a:solidFill>
              <a:srgbClr val="00ffff"/>
            </a:solidFill>
            <a:ln w="1015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2" name="CustomShape 14"/>
            <p:cNvSpPr/>
            <p:nvPr/>
          </p:nvSpPr>
          <p:spPr>
            <a:xfrm>
              <a:off x="14272920" y="6768720"/>
              <a:ext cx="5500800" cy="1035360"/>
            </a:xfrm>
            <a:prstGeom prst="rect">
              <a:avLst/>
            </a:prstGeom>
            <a:solidFill>
              <a:srgbClr val="00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0000"/>
                  </a:solidFill>
                  <a:latin typeface="Arial"/>
                  <a:ea typeface="Arial"/>
                </a:rPr>
                <a:t>Answers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0000"/>
                  </a:solidFill>
                  <a:latin typeface="Arial"/>
                  <a:ea typeface="Arial"/>
                </a:rPr>
                <a:t>(variable # of resource records)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523" name="CustomShape 15"/>
            <p:cNvSpPr/>
            <p:nvPr/>
          </p:nvSpPr>
          <p:spPr>
            <a:xfrm>
              <a:off x="13563720" y="7772400"/>
              <a:ext cx="7008840" cy="1217880"/>
            </a:xfrm>
            <a:prstGeom prst="rect">
              <a:avLst/>
            </a:prstGeom>
            <a:solidFill>
              <a:srgbClr val="00ffff"/>
            </a:solidFill>
            <a:ln w="1015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4" name="CustomShape 16"/>
            <p:cNvSpPr/>
            <p:nvPr/>
          </p:nvSpPr>
          <p:spPr>
            <a:xfrm>
              <a:off x="14173200" y="7848360"/>
              <a:ext cx="5681880" cy="1035360"/>
            </a:xfrm>
            <a:prstGeom prst="rect">
              <a:avLst/>
            </a:prstGeom>
            <a:solidFill>
              <a:srgbClr val="00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0000"/>
                  </a:solidFill>
                  <a:latin typeface="Arial"/>
                  <a:ea typeface="Arial"/>
                </a:rPr>
                <a:t>Authority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2800" spc="-1" strike="noStrike">
                  <a:solidFill>
                    <a:srgbClr val="000000"/>
                  </a:solidFill>
                  <a:latin typeface="Arial"/>
                  <a:ea typeface="Arial"/>
                </a:rPr>
                <a:t>(variable # of resource records)</a:t>
              </a:r>
              <a:endParaRPr b="0" lang="en-US" sz="2800" spc="-1" strike="noStrike">
                <a:latin typeface="Arial"/>
              </a:endParaRPr>
            </a:p>
          </p:txBody>
        </p:sp>
        <p:grpSp>
          <p:nvGrpSpPr>
            <p:cNvPr id="525" name="Group 17"/>
            <p:cNvGrpSpPr/>
            <p:nvPr/>
          </p:nvGrpSpPr>
          <p:grpSpPr>
            <a:xfrm>
              <a:off x="13563720" y="4876920"/>
              <a:ext cx="6999120" cy="760680"/>
              <a:chOff x="13563720" y="4876920"/>
              <a:chExt cx="6999120" cy="760680"/>
            </a:xfrm>
          </p:grpSpPr>
          <p:grpSp>
            <p:nvGrpSpPr>
              <p:cNvPr id="526" name="Group 18"/>
              <p:cNvGrpSpPr/>
              <p:nvPr/>
            </p:nvGrpSpPr>
            <p:grpSpPr>
              <a:xfrm>
                <a:off x="13563720" y="4876920"/>
                <a:ext cx="3490920" cy="760680"/>
                <a:chOff x="13563720" y="4876920"/>
                <a:chExt cx="3490920" cy="760680"/>
              </a:xfrm>
            </p:grpSpPr>
            <p:sp>
              <p:nvSpPr>
                <p:cNvPr id="527" name="CustomShape 19"/>
                <p:cNvSpPr/>
                <p:nvPr/>
              </p:nvSpPr>
              <p:spPr>
                <a:xfrm>
                  <a:off x="13563720" y="4876920"/>
                  <a:ext cx="3490920" cy="760680"/>
                </a:xfrm>
                <a:prstGeom prst="rect">
                  <a:avLst/>
                </a:prstGeom>
                <a:solidFill>
                  <a:srgbClr val="ffcc00"/>
                </a:solidFill>
                <a:ln w="763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28" name="CustomShape 20"/>
                <p:cNvSpPr/>
                <p:nvPr/>
              </p:nvSpPr>
              <p:spPr>
                <a:xfrm>
                  <a:off x="13878720" y="4988520"/>
                  <a:ext cx="2851920" cy="608760"/>
                </a:xfrm>
                <a:prstGeom prst="rect">
                  <a:avLst/>
                </a:prstGeom>
                <a:solidFill>
                  <a:srgbClr val="ffcc00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91440" bIns="91440" anchor="ctr">
                  <a:sp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en-US" sz="2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# Authority RRs</a:t>
                  </a:r>
                  <a:endParaRPr b="0" lang="en-US" sz="2800" spc="-1" strike="noStrike">
                    <a:latin typeface="Arial"/>
                  </a:endParaRPr>
                </a:p>
              </p:txBody>
            </p:sp>
          </p:grpSp>
          <p:grpSp>
            <p:nvGrpSpPr>
              <p:cNvPr id="529" name="Group 21"/>
              <p:cNvGrpSpPr/>
              <p:nvPr/>
            </p:nvGrpSpPr>
            <p:grpSpPr>
              <a:xfrm>
                <a:off x="17071920" y="4876920"/>
                <a:ext cx="3490920" cy="760680"/>
                <a:chOff x="17071920" y="4876920"/>
                <a:chExt cx="3490920" cy="760680"/>
              </a:xfrm>
            </p:grpSpPr>
            <p:sp>
              <p:nvSpPr>
                <p:cNvPr id="530" name="CustomShape 22"/>
                <p:cNvSpPr/>
                <p:nvPr/>
              </p:nvSpPr>
              <p:spPr>
                <a:xfrm>
                  <a:off x="17071920" y="4876920"/>
                  <a:ext cx="3490920" cy="760680"/>
                </a:xfrm>
                <a:prstGeom prst="rect">
                  <a:avLst/>
                </a:prstGeom>
                <a:solidFill>
                  <a:srgbClr val="ffcc00"/>
                </a:solidFill>
                <a:ln w="763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31" name="CustomShape 23"/>
                <p:cNvSpPr/>
                <p:nvPr/>
              </p:nvSpPr>
              <p:spPr>
                <a:xfrm>
                  <a:off x="17318520" y="4988520"/>
                  <a:ext cx="3008880" cy="608760"/>
                </a:xfrm>
                <a:prstGeom prst="rect">
                  <a:avLst/>
                </a:prstGeom>
                <a:solidFill>
                  <a:srgbClr val="ffcc00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91440" bIns="91440" anchor="ctr">
                  <a:sp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en-US" sz="2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# Additional RRs</a:t>
                  </a:r>
                  <a:endParaRPr b="0" lang="en-US" sz="2800" spc="-1" strike="noStrike">
                    <a:latin typeface="Arial"/>
                  </a:endParaRPr>
                </a:p>
              </p:txBody>
            </p:sp>
          </p:grpSp>
        </p:grpSp>
        <p:grpSp>
          <p:nvGrpSpPr>
            <p:cNvPr id="532" name="Group 24"/>
            <p:cNvGrpSpPr/>
            <p:nvPr/>
          </p:nvGrpSpPr>
          <p:grpSpPr>
            <a:xfrm>
              <a:off x="13566600" y="3352680"/>
              <a:ext cx="6999480" cy="760680"/>
              <a:chOff x="13566600" y="3352680"/>
              <a:chExt cx="6999480" cy="760680"/>
            </a:xfrm>
          </p:grpSpPr>
          <p:grpSp>
            <p:nvGrpSpPr>
              <p:cNvPr id="533" name="Group 25"/>
              <p:cNvGrpSpPr/>
              <p:nvPr/>
            </p:nvGrpSpPr>
            <p:grpSpPr>
              <a:xfrm>
                <a:off x="13566600" y="3352680"/>
                <a:ext cx="3490920" cy="760680"/>
                <a:chOff x="13566600" y="3352680"/>
                <a:chExt cx="3490920" cy="760680"/>
              </a:xfrm>
            </p:grpSpPr>
            <p:sp>
              <p:nvSpPr>
                <p:cNvPr id="534" name="CustomShape 26"/>
                <p:cNvSpPr/>
                <p:nvPr/>
              </p:nvSpPr>
              <p:spPr>
                <a:xfrm>
                  <a:off x="13566600" y="3352680"/>
                  <a:ext cx="3490920" cy="760680"/>
                </a:xfrm>
                <a:prstGeom prst="rect">
                  <a:avLst/>
                </a:prstGeom>
                <a:solidFill>
                  <a:srgbClr val="ffcc00"/>
                </a:solidFill>
                <a:ln w="763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35" name="CustomShape 27"/>
                <p:cNvSpPr/>
                <p:nvPr/>
              </p:nvSpPr>
              <p:spPr>
                <a:xfrm>
                  <a:off x="14123160" y="3464640"/>
                  <a:ext cx="2393280" cy="608760"/>
                </a:xfrm>
                <a:prstGeom prst="rect">
                  <a:avLst/>
                </a:prstGeom>
                <a:solidFill>
                  <a:srgbClr val="ffcc00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91440" bIns="91440" anchor="ctr">
                  <a:sp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en-US" sz="2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Identification</a:t>
                  </a:r>
                  <a:endParaRPr b="0" lang="en-US" sz="2800" spc="-1" strike="noStrike">
                    <a:latin typeface="Arial"/>
                  </a:endParaRPr>
                </a:p>
              </p:txBody>
            </p:sp>
          </p:grpSp>
          <p:grpSp>
            <p:nvGrpSpPr>
              <p:cNvPr id="536" name="Group 28"/>
              <p:cNvGrpSpPr/>
              <p:nvPr/>
            </p:nvGrpSpPr>
            <p:grpSpPr>
              <a:xfrm>
                <a:off x="17075160" y="3352680"/>
                <a:ext cx="3490920" cy="760680"/>
                <a:chOff x="17075160" y="3352680"/>
                <a:chExt cx="3490920" cy="760680"/>
              </a:xfrm>
            </p:grpSpPr>
            <p:sp>
              <p:nvSpPr>
                <p:cNvPr id="537" name="CustomShape 29"/>
                <p:cNvSpPr/>
                <p:nvPr/>
              </p:nvSpPr>
              <p:spPr>
                <a:xfrm>
                  <a:off x="17075160" y="3352680"/>
                  <a:ext cx="3490920" cy="760680"/>
                </a:xfrm>
                <a:prstGeom prst="rect">
                  <a:avLst/>
                </a:prstGeom>
                <a:solidFill>
                  <a:srgbClr val="ffcc00"/>
                </a:solidFill>
                <a:ln w="763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38" name="CustomShape 30"/>
                <p:cNvSpPr/>
                <p:nvPr/>
              </p:nvSpPr>
              <p:spPr>
                <a:xfrm>
                  <a:off x="18281160" y="3464640"/>
                  <a:ext cx="1108440" cy="608760"/>
                </a:xfrm>
                <a:prstGeom prst="rect">
                  <a:avLst/>
                </a:prstGeom>
                <a:solidFill>
                  <a:srgbClr val="ffcc00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91440" bIns="91440" anchor="ctr">
                  <a:sp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en-US" sz="2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Flags</a:t>
                  </a:r>
                  <a:endParaRPr b="0" lang="en-US" sz="2800" spc="-1" strike="noStrike">
                    <a:latin typeface="Arial"/>
                  </a:endParaRPr>
                </a:p>
              </p:txBody>
            </p:sp>
          </p:grpSp>
        </p:grpSp>
        <p:grpSp>
          <p:nvGrpSpPr>
            <p:cNvPr id="539" name="Group 31"/>
            <p:cNvGrpSpPr/>
            <p:nvPr/>
          </p:nvGrpSpPr>
          <p:grpSpPr>
            <a:xfrm>
              <a:off x="13566600" y="4114800"/>
              <a:ext cx="6999480" cy="760680"/>
              <a:chOff x="13566600" y="4114800"/>
              <a:chExt cx="6999480" cy="760680"/>
            </a:xfrm>
          </p:grpSpPr>
          <p:grpSp>
            <p:nvGrpSpPr>
              <p:cNvPr id="540" name="Group 32"/>
              <p:cNvGrpSpPr/>
              <p:nvPr/>
            </p:nvGrpSpPr>
            <p:grpSpPr>
              <a:xfrm>
                <a:off x="13566600" y="4114800"/>
                <a:ext cx="3490920" cy="760680"/>
                <a:chOff x="13566600" y="4114800"/>
                <a:chExt cx="3490920" cy="760680"/>
              </a:xfrm>
            </p:grpSpPr>
            <p:sp>
              <p:nvSpPr>
                <p:cNvPr id="541" name="CustomShape 33"/>
                <p:cNvSpPr/>
                <p:nvPr/>
              </p:nvSpPr>
              <p:spPr>
                <a:xfrm>
                  <a:off x="13566600" y="4114800"/>
                  <a:ext cx="3490920" cy="760680"/>
                </a:xfrm>
                <a:prstGeom prst="rect">
                  <a:avLst/>
                </a:prstGeom>
                <a:solidFill>
                  <a:srgbClr val="ffcc00"/>
                </a:solidFill>
                <a:ln w="763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42" name="CustomShape 34"/>
                <p:cNvSpPr/>
                <p:nvPr/>
              </p:nvSpPr>
              <p:spPr>
                <a:xfrm>
                  <a:off x="14209200" y="4226760"/>
                  <a:ext cx="2215080" cy="608760"/>
                </a:xfrm>
                <a:prstGeom prst="rect">
                  <a:avLst/>
                </a:prstGeom>
                <a:solidFill>
                  <a:srgbClr val="ffcc00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91440" bIns="91440" anchor="ctr">
                  <a:sp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en-US" sz="2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# Questions</a:t>
                  </a:r>
                  <a:endParaRPr b="0" lang="en-US" sz="2800" spc="-1" strike="noStrike">
                    <a:latin typeface="Arial"/>
                  </a:endParaRPr>
                </a:p>
              </p:txBody>
            </p:sp>
          </p:grpSp>
          <p:grpSp>
            <p:nvGrpSpPr>
              <p:cNvPr id="543" name="Group 35"/>
              <p:cNvGrpSpPr/>
              <p:nvPr/>
            </p:nvGrpSpPr>
            <p:grpSpPr>
              <a:xfrm>
                <a:off x="17075160" y="4114800"/>
                <a:ext cx="3490920" cy="760680"/>
                <a:chOff x="17075160" y="4114800"/>
                <a:chExt cx="3490920" cy="760680"/>
              </a:xfrm>
            </p:grpSpPr>
            <p:sp>
              <p:nvSpPr>
                <p:cNvPr id="544" name="CustomShape 36"/>
                <p:cNvSpPr/>
                <p:nvPr/>
              </p:nvSpPr>
              <p:spPr>
                <a:xfrm>
                  <a:off x="17075160" y="4114800"/>
                  <a:ext cx="3490920" cy="760680"/>
                </a:xfrm>
                <a:prstGeom prst="rect">
                  <a:avLst/>
                </a:prstGeom>
                <a:solidFill>
                  <a:srgbClr val="ffcc00"/>
                </a:solidFill>
                <a:ln w="763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45" name="CustomShape 37"/>
                <p:cNvSpPr/>
                <p:nvPr/>
              </p:nvSpPr>
              <p:spPr>
                <a:xfrm>
                  <a:off x="17553240" y="4226760"/>
                  <a:ext cx="2556360" cy="608760"/>
                </a:xfrm>
                <a:prstGeom prst="rect">
                  <a:avLst/>
                </a:prstGeom>
                <a:solidFill>
                  <a:srgbClr val="ffcc00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91440" bIns="91440" anchor="ctr">
                  <a:sp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en-US" sz="2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# Answer RRs</a:t>
                  </a:r>
                  <a:endParaRPr b="0" lang="en-US" sz="2800" spc="-1" strike="noStrike">
                    <a:latin typeface="Arial"/>
                  </a:endParaRPr>
                </a:p>
              </p:txBody>
            </p:sp>
          </p:grpSp>
        </p:grpSp>
        <p:sp>
          <p:nvSpPr>
            <p:cNvPr id="546" name="CustomShape 38"/>
            <p:cNvSpPr/>
            <p:nvPr/>
          </p:nvSpPr>
          <p:spPr>
            <a:xfrm>
              <a:off x="13563720" y="1219320"/>
              <a:ext cx="3519720" cy="1065240"/>
            </a:xfrm>
            <a:prstGeom prst="rect">
              <a:avLst/>
            </a:prstGeom>
            <a:solidFill>
              <a:srgbClr val="ccffff"/>
            </a:solidFill>
            <a:ln w="763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7" name="CustomShape 39"/>
            <p:cNvSpPr/>
            <p:nvPr/>
          </p:nvSpPr>
          <p:spPr>
            <a:xfrm>
              <a:off x="17084520" y="1219320"/>
              <a:ext cx="3519720" cy="1065240"/>
            </a:xfrm>
            <a:prstGeom prst="rect">
              <a:avLst/>
            </a:prstGeom>
            <a:solidFill>
              <a:srgbClr val="ccffff"/>
            </a:solidFill>
            <a:ln w="763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8" name="CustomShape 40"/>
            <p:cNvSpPr/>
            <p:nvPr/>
          </p:nvSpPr>
          <p:spPr>
            <a:xfrm>
              <a:off x="13563720" y="2286000"/>
              <a:ext cx="3519720" cy="1065240"/>
            </a:xfrm>
            <a:prstGeom prst="rect">
              <a:avLst/>
            </a:prstGeom>
            <a:solidFill>
              <a:srgbClr val="ccffff"/>
            </a:solidFill>
            <a:ln w="763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9" name="CustomShape 41"/>
            <p:cNvSpPr/>
            <p:nvPr/>
          </p:nvSpPr>
          <p:spPr>
            <a:xfrm>
              <a:off x="17084520" y="2286000"/>
              <a:ext cx="3519720" cy="1065240"/>
            </a:xfrm>
            <a:prstGeom prst="rect">
              <a:avLst/>
            </a:prstGeom>
            <a:solidFill>
              <a:srgbClr val="ccffff"/>
            </a:solidFill>
            <a:ln w="763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0" name="CustomShape 42"/>
            <p:cNvSpPr/>
            <p:nvPr/>
          </p:nvSpPr>
          <p:spPr>
            <a:xfrm>
              <a:off x="14131800" y="1454040"/>
              <a:ext cx="25894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SRC=53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551" name="CustomShape 43"/>
            <p:cNvSpPr/>
            <p:nvPr/>
          </p:nvSpPr>
          <p:spPr>
            <a:xfrm>
              <a:off x="17541720" y="1454040"/>
              <a:ext cx="25894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DST=53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552" name="CustomShape 44"/>
            <p:cNvSpPr/>
            <p:nvPr/>
          </p:nvSpPr>
          <p:spPr>
            <a:xfrm>
              <a:off x="14131800" y="2467080"/>
              <a:ext cx="25894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checksum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553" name="CustomShape 45"/>
            <p:cNvSpPr/>
            <p:nvPr/>
          </p:nvSpPr>
          <p:spPr>
            <a:xfrm>
              <a:off x="18037080" y="2467080"/>
              <a:ext cx="178920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length</a:t>
              </a:r>
              <a:endParaRPr b="0" lang="en-US" sz="3600" spc="-1" strike="noStrike">
                <a:latin typeface="Arial"/>
              </a:endParaRPr>
            </a:p>
          </p:txBody>
        </p:sp>
        <p:grpSp>
          <p:nvGrpSpPr>
            <p:cNvPr id="554" name="Group 46"/>
            <p:cNvGrpSpPr/>
            <p:nvPr/>
          </p:nvGrpSpPr>
          <p:grpSpPr>
            <a:xfrm>
              <a:off x="13563720" y="457200"/>
              <a:ext cx="6999120" cy="760680"/>
              <a:chOff x="13563720" y="457200"/>
              <a:chExt cx="6999120" cy="760680"/>
            </a:xfrm>
          </p:grpSpPr>
          <p:grpSp>
            <p:nvGrpSpPr>
              <p:cNvPr id="555" name="Group 47"/>
              <p:cNvGrpSpPr/>
              <p:nvPr/>
            </p:nvGrpSpPr>
            <p:grpSpPr>
              <a:xfrm>
                <a:off x="13563720" y="457200"/>
                <a:ext cx="3490920" cy="760680"/>
                <a:chOff x="13563720" y="457200"/>
                <a:chExt cx="3490920" cy="760680"/>
              </a:xfrm>
            </p:grpSpPr>
            <p:sp>
              <p:nvSpPr>
                <p:cNvPr id="556" name="CustomShape 48"/>
                <p:cNvSpPr/>
                <p:nvPr/>
              </p:nvSpPr>
              <p:spPr>
                <a:xfrm>
                  <a:off x="13563720" y="457200"/>
                  <a:ext cx="3490920" cy="76068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57" name="CustomShape 49"/>
                <p:cNvSpPr/>
                <p:nvPr/>
              </p:nvSpPr>
              <p:spPr>
                <a:xfrm>
                  <a:off x="14732280" y="569160"/>
                  <a:ext cx="1180080" cy="60876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91440" bIns="91440" anchor="ctr">
                  <a:sp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en-US" sz="2800" spc="-1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16 bits</a:t>
                  </a:r>
                  <a:endParaRPr b="0" lang="en-US" sz="2800" spc="-1" strike="noStrike">
                    <a:latin typeface="Arial"/>
                  </a:endParaRPr>
                </a:p>
              </p:txBody>
            </p:sp>
          </p:grpSp>
          <p:grpSp>
            <p:nvGrpSpPr>
              <p:cNvPr id="558" name="Group 50"/>
              <p:cNvGrpSpPr/>
              <p:nvPr/>
            </p:nvGrpSpPr>
            <p:grpSpPr>
              <a:xfrm>
                <a:off x="17071920" y="457200"/>
                <a:ext cx="3490920" cy="760680"/>
                <a:chOff x="17071920" y="457200"/>
                <a:chExt cx="3490920" cy="760680"/>
              </a:xfrm>
            </p:grpSpPr>
            <p:sp>
              <p:nvSpPr>
                <p:cNvPr id="559" name="CustomShape 51"/>
                <p:cNvSpPr/>
                <p:nvPr/>
              </p:nvSpPr>
              <p:spPr>
                <a:xfrm>
                  <a:off x="17071920" y="457200"/>
                  <a:ext cx="3490920" cy="76068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60" name="CustomShape 52"/>
                <p:cNvSpPr/>
                <p:nvPr/>
              </p:nvSpPr>
              <p:spPr>
                <a:xfrm>
                  <a:off x="18246960" y="569160"/>
                  <a:ext cx="1180080" cy="60876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91440" bIns="91440" anchor="ctr">
                  <a:sp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1" lang="en-US" sz="2800" spc="-1" strike="noStrike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16 bits</a:t>
                  </a:r>
                  <a:endParaRPr b="0" lang="en-US" sz="2800" spc="-1" strike="noStrike">
                    <a:latin typeface="Arial"/>
                  </a:endParaRPr>
                </a:p>
              </p:txBody>
            </p:sp>
          </p:grpSp>
        </p:grpSp>
      </p:grpSp>
      <p:sp>
        <p:nvSpPr>
          <p:cNvPr id="561" name="CustomShape 53"/>
          <p:cNvSpPr/>
          <p:nvPr/>
        </p:nvSpPr>
        <p:spPr>
          <a:xfrm>
            <a:off x="13411080" y="3352680"/>
            <a:ext cx="4113360" cy="76068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CustomShape 54"/>
          <p:cNvSpPr/>
          <p:nvPr/>
        </p:nvSpPr>
        <p:spPr>
          <a:xfrm>
            <a:off x="14630400" y="457200"/>
            <a:ext cx="1522440" cy="76068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3" dur="indefinite" restart="never" nodeType="tmRoot">
          <p:childTnLst>
            <p:seq>
              <p:cTn id="284" dur="indefinite" nodeType="mainSeq"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Enter Kaminski...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Glue Attacks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64" name="CustomShape 2"/>
          <p:cNvSpPr/>
          <p:nvPr/>
        </p:nvSpPr>
        <p:spPr>
          <a:xfrm>
            <a:off x="550440" y="3178800"/>
            <a:ext cx="859932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28560" indent="-62712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28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Dan Kaminski noticed something strange, however...</a:t>
            </a:r>
            <a:endParaRPr b="0" lang="en-US" sz="5280" spc="-1" strike="noStrike">
              <a:latin typeface="Arial"/>
            </a:endParaRPr>
          </a:p>
          <a:p>
            <a:pPr lvl="1" marL="939960" indent="-63360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Most DNS servers would </a:t>
            </a:r>
            <a:r>
              <a:rPr b="1" i="1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cache</a:t>
            </a: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the in-bailiwick glue...</a:t>
            </a:r>
            <a:endParaRPr b="0" lang="en-US" sz="4000" spc="-1" strike="noStrike">
              <a:latin typeface="Arial"/>
            </a:endParaRPr>
          </a:p>
          <a:p>
            <a:pPr lvl="1" marL="939960" indent="-63360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then </a:t>
            </a:r>
            <a:r>
              <a:rPr b="1" i="1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promote</a:t>
            </a: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the glue</a:t>
            </a:r>
            <a:endParaRPr b="0" lang="en-US" sz="4000" spc="-1" strike="noStrike">
              <a:latin typeface="Arial"/>
            </a:endParaRPr>
          </a:p>
          <a:p>
            <a:pPr lvl="1" marL="939960" indent="-63360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will also </a:t>
            </a:r>
            <a:r>
              <a:rPr b="1" i="1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update</a:t>
            </a: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entries based on glue</a:t>
            </a:r>
            <a:endParaRPr b="0" lang="en-US" sz="4000" spc="-1" strike="noStrike">
              <a:latin typeface="Arial"/>
            </a:endParaRPr>
          </a:p>
          <a:p>
            <a:pPr marL="628560" indent="-62712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28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if you first did this lookup...</a:t>
            </a:r>
            <a:endParaRPr b="0" lang="en-US" sz="5280" spc="-1" strike="noStrike">
              <a:latin typeface="Arial"/>
            </a:endParaRPr>
          </a:p>
          <a:p>
            <a:pPr lvl="1" marL="939960" indent="-63360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then went to look up</a:t>
            </a:r>
            <a:br/>
            <a:r>
              <a:rPr b="1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a0.org.afilias-nst.info</a:t>
            </a:r>
            <a:endParaRPr b="0" lang="en-US" sz="4000" spc="-1" strike="noStrike">
              <a:latin typeface="Arial"/>
            </a:endParaRPr>
          </a:p>
          <a:p>
            <a:pPr lvl="1" marL="939960" indent="-63360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there would be no other lookup!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565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4"/>
          <p:cNvSpPr/>
          <p:nvPr/>
        </p:nvSpPr>
        <p:spPr>
          <a:xfrm>
            <a:off x="9204120" y="2964600"/>
            <a:ext cx="15504480" cy="9954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nweaver% </a:t>
            </a:r>
            <a:r>
              <a:rPr b="1" lang="en-US" sz="2800" spc="-1" strike="noStrike">
                <a:solidFill>
                  <a:srgbClr val="ff2600"/>
                </a:solidFill>
                <a:latin typeface="Courier New"/>
                <a:ea typeface="Courier New"/>
              </a:rPr>
              <a:t>dig +norecurse slashdot.org @a.root-servers.net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;  &lt;&lt;&gt;&gt; DiG 9.8.3-P1 &lt;&lt;&gt;&gt; +norecurse slashdot.org @a.root-servers.net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;; global options: +cmd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;; Got answer: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;; -&gt;&gt;HEADER&lt;&lt;- opcode: QUERY, status: NOERROR, id: 26444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;; flags: qr; QUERY: 1, ANSWER: 0, AUTHORITY: 6, ADDITIONAL: 12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;; QUESTION SECTION: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;slashdot.org.                  IN      A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;; AUTHORITY SECTION: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org.                    172800  IN      NS      a0.org.afilias-nst.info.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...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;; ADDITIONAL SECTION: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2600"/>
                </a:solidFill>
                <a:latin typeface="Courier New"/>
                <a:ea typeface="Courier New"/>
              </a:rPr>
              <a:t>a0.org.afilias-nst.info. 172800 IN      A       199.19.56.1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...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;; Query time: 128 msec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;; SERVER: 198.41.0.4#53(198.41.0.4)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;; WHEN: Tue Apr 16 09:48:32 2013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;; MSG SIZE  rcvd: 432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1" dur="indefinite" restart="never" nodeType="tmRoot">
          <p:childTnLst>
            <p:seq>
              <p:cTn id="302" dur="indefinite" nodeType="mainSeq">
                <p:childTnLst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fill="hold"/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fill="hold"/>
                                        <p:tgtEl>
                                          <p:spTgt spid="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fill="hold"/>
                                        <p:tgtEl>
                                          <p:spTgt spid="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fill="hold"/>
                                        <p:tgtEl>
                                          <p:spTgt spid="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fill="hold"/>
                                        <p:tgtEl>
                                          <p:spTgt spid="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fill="hold"/>
                                        <p:tgtEl>
                                          <p:spTgt spid="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fill="hold"/>
                                        <p:tgtEl>
                                          <p:spTgt spid="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Kaminski Attack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 Practice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68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91560" indent="-690120">
              <a:lnSpc>
                <a:spcPct val="100000"/>
              </a:lnSpc>
              <a:spcBef>
                <a:spcPts val="18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8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Rather than trying to poison </a:t>
            </a:r>
            <a:r>
              <a:rPr b="1" lang="en-US" sz="5810" spc="-1" strike="noStrike">
                <a:solidFill>
                  <a:srgbClr val="000000"/>
                </a:solidFill>
                <a:latin typeface="Courier New"/>
                <a:ea typeface="Courier New"/>
              </a:rPr>
              <a:t>www.google.com</a:t>
            </a:r>
            <a:r>
              <a:rPr b="0" lang="en-US" sz="58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...</a:t>
            </a:r>
            <a:endParaRPr b="0" lang="en-US" sz="5810" spc="-1" strike="noStrike">
              <a:latin typeface="Arial"/>
            </a:endParaRPr>
          </a:p>
          <a:p>
            <a:pPr marL="691560" indent="-690120">
              <a:lnSpc>
                <a:spcPct val="100000"/>
              </a:lnSpc>
              <a:spcBef>
                <a:spcPts val="18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8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Instead try to poison </a:t>
            </a:r>
            <a:r>
              <a:rPr b="1" lang="en-US" sz="5810" spc="-1" strike="noStrike">
                <a:solidFill>
                  <a:srgbClr val="000000"/>
                </a:solidFill>
                <a:latin typeface="Courier New"/>
                <a:ea typeface="Courier New"/>
              </a:rPr>
              <a:t>a.google.com</a:t>
            </a:r>
            <a:r>
              <a:rPr b="0" lang="en-US" sz="58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...</a:t>
            </a:r>
            <a:br/>
            <a:r>
              <a:rPr b="0" lang="en-US" sz="58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state that "</a:t>
            </a:r>
            <a:r>
              <a:rPr b="1" lang="en-US" sz="5810" spc="-1" strike="noStrike">
                <a:solidFill>
                  <a:srgbClr val="000000"/>
                </a:solidFill>
                <a:latin typeface="Courier New"/>
                <a:ea typeface="Courier New"/>
              </a:rPr>
              <a:t>www.google.com</a:t>
            </a:r>
            <a:r>
              <a:rPr b="0" lang="en-US" sz="58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" is an authority</a:t>
            </a:r>
            <a:br/>
            <a:r>
              <a:rPr b="0" lang="en-US" sz="58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state that "</a:t>
            </a:r>
            <a:r>
              <a:rPr b="1" lang="en-US" sz="5810" spc="-1" strike="noStrike">
                <a:solidFill>
                  <a:srgbClr val="000000"/>
                </a:solidFill>
                <a:latin typeface="Courier New"/>
                <a:ea typeface="Courier New"/>
              </a:rPr>
              <a:t>www.google.com A 133.7.133.7</a:t>
            </a:r>
            <a:r>
              <a:rPr b="0" lang="en-US" sz="58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"</a:t>
            </a:r>
            <a:endParaRPr b="0" lang="en-US" sz="5810" spc="-1" strike="noStrike">
              <a:latin typeface="Arial"/>
            </a:endParaRPr>
          </a:p>
          <a:p>
            <a:pPr lvl="1" marL="1033920" indent="-69696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you succeed, great!</a:t>
            </a:r>
            <a:endParaRPr b="0" lang="en-US" sz="4400" spc="-1" strike="noStrike">
              <a:latin typeface="Arial"/>
            </a:endParaRPr>
          </a:p>
          <a:p>
            <a:pPr marL="691560" indent="-690120">
              <a:lnSpc>
                <a:spcPct val="100000"/>
              </a:lnSpc>
              <a:spcBef>
                <a:spcPts val="18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8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if you fail, just try again with b.google.com!</a:t>
            </a:r>
            <a:endParaRPr b="0" lang="en-US" sz="5810" spc="-1" strike="noStrike">
              <a:latin typeface="Arial"/>
            </a:endParaRPr>
          </a:p>
          <a:p>
            <a:pPr lvl="1" marL="1033920" indent="-69696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Turns "Race once per timeout" to "race until win"</a:t>
            </a:r>
            <a:endParaRPr b="0" lang="en-US" sz="4400" spc="-1" strike="noStrike">
              <a:latin typeface="Arial"/>
            </a:endParaRPr>
          </a:p>
          <a:p>
            <a:pPr marL="691560" indent="-690120">
              <a:lnSpc>
                <a:spcPct val="100000"/>
              </a:lnSpc>
              <a:spcBef>
                <a:spcPts val="18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8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now the attacker may still have to send lots of packets</a:t>
            </a:r>
            <a:endParaRPr b="0" lang="en-US" sz="5810" spc="-1" strike="noStrike">
              <a:latin typeface="Arial"/>
            </a:endParaRPr>
          </a:p>
          <a:p>
            <a:pPr lvl="1" marL="1033920" indent="-69696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 the 10s of thousands</a:t>
            </a:r>
            <a:endParaRPr b="0" lang="en-US" sz="4400" spc="-1" strike="noStrike">
              <a:latin typeface="Arial"/>
            </a:endParaRPr>
          </a:p>
          <a:p>
            <a:pPr marL="691560" indent="-690120">
              <a:lnSpc>
                <a:spcPct val="100000"/>
              </a:lnSpc>
              <a:spcBef>
                <a:spcPts val="18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8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attacker can keep trying until success</a:t>
            </a:r>
            <a:endParaRPr b="0" lang="en-US" sz="5810" spc="-1" strike="noStrike">
              <a:latin typeface="Arial"/>
            </a:endParaRPr>
          </a:p>
        </p:txBody>
      </p:sp>
      <p:sp>
        <p:nvSpPr>
          <p:cNvPr id="569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3" dur="indefinite" restart="never" nodeType="tmRoot">
          <p:childTnLst>
            <p:seq>
              <p:cTn id="334" dur="indefinite" nodeType="mainSeq">
                <p:childTnLst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fill="hold"/>
                                        <p:tgtEl>
                                          <p:spTgt spid="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fill="hold"/>
                                        <p:tgtEl>
                                          <p:spTgt spid="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fill="hold"/>
                                        <p:tgtEl>
                                          <p:spTgt spid="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fill="hold"/>
                                        <p:tgtEl>
                                          <p:spTgt spid="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fill="hold"/>
                                        <p:tgtEl>
                                          <p:spTgt spid="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fill="hold"/>
                                        <p:tgtEl>
                                          <p:spTgt spid="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fill="hold"/>
                                        <p:tgtEl>
                                          <p:spTgt spid="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fill="hold"/>
                                        <p:tgtEl>
                                          <p:spTgt spid="5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Defending Against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Kaminski: Up the Entropy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71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Also randomize the UDP source port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Adds close to 16 bits of entropy, making it 2</a:t>
            </a:r>
            <a:r>
              <a:rPr b="0" lang="en-US" sz="500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28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-ish or so</a:t>
            </a:r>
            <a:endParaRPr b="0" lang="en-US" sz="50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Observe that most DNS servers just copy the request directly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Rather than create a new reply</a:t>
            </a:r>
            <a:endParaRPr b="0" lang="en-US" sz="50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caMeLcase the NamE ranDomly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Adds only a few bits of entropy however, but it does help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572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9" dur="indefinite" restart="never" nodeType="tmRoot">
          <p:childTnLst>
            <p:seq>
              <p:cTn id="370" dur="indefinite" nodeType="mainSeq">
                <p:childTnLst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fill="hold"/>
                                        <p:tgtEl>
                                          <p:spTgt spid="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fill="hold"/>
                                        <p:tgtEl>
                                          <p:spTgt spid="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fill="hold"/>
                                        <p:tgtEl>
                                          <p:spTgt spid="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fill="hold"/>
                                        <p:tgtEl>
                                          <p:spTgt spid="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fill="hold"/>
                                        <p:tgtEl>
                                          <p:spTgt spid="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fill="hold"/>
                                        <p:tgtEl>
                                          <p:spTgt spid="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Spot the Zero Day: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TPLink Miniature Wireless Router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23878800" y="13098960"/>
            <a:ext cx="30636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3" name="Image" descr=""/>
          <p:cNvPicPr/>
          <p:nvPr/>
        </p:nvPicPr>
        <p:blipFill>
          <a:blip r:embed="rId1"/>
          <a:stretch/>
        </p:blipFill>
        <p:spPr>
          <a:xfrm>
            <a:off x="2922480" y="3187800"/>
            <a:ext cx="18519480" cy="104680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Defend Against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Kaminski: Validate Glue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74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Don't blindly accept glue records...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Well, you </a:t>
            </a:r>
            <a:r>
              <a:rPr b="1" i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have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to accept them for the purposes of resolving a name</a:t>
            </a:r>
            <a:endParaRPr b="0" lang="en-US" sz="50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if you are going to cache the glue record...</a:t>
            </a:r>
            <a:endParaRPr b="0" lang="en-US" sz="66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Either only use it for the context of a DNS lookup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 more promotion</a:t>
            </a:r>
            <a:endParaRPr b="0" lang="en-US" sz="50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Or explicitly validate it with another fetch</a:t>
            </a:r>
            <a:endParaRPr b="0" lang="en-US" sz="66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Unbound implemented this, bind did not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Largely a political decision: bind is heavily committed to DNSSEC...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575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7" dur="indefinite" restart="never" nodeType="tmRoot">
          <p:childTnLst>
            <p:seq>
              <p:cTn id="398" dur="indefinite" nodeType="mainSeq">
                <p:childTnLst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fill="hold"/>
                                        <p:tgtEl>
                                          <p:spTgt spid="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fill="hold"/>
                                        <p:tgtEl>
                                          <p:spTgt spid="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fill="hold"/>
                                        <p:tgtEl>
                                          <p:spTgt spid="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fill="hold"/>
                                        <p:tgtEl>
                                          <p:spTgt spid="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fill="hold"/>
                                        <p:tgtEl>
                                          <p:spTgt spid="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fill="hold"/>
                                        <p:tgtEl>
                                          <p:spTgt spid="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fill="hold"/>
                                        <p:tgtEl>
                                          <p:spTgt spid="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fill="hold"/>
                                        <p:tgtEl>
                                          <p:spTgt spid="5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Oh, and Profiting from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Rogue DNS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77" name="CustomShape 2"/>
          <p:cNvSpPr/>
          <p:nvPr/>
        </p:nvSpPr>
        <p:spPr>
          <a:xfrm>
            <a:off x="550440" y="3178800"/>
            <a:ext cx="1261764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77960" indent="-77652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5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Suppose you take over a lot of home routers...</a:t>
            </a:r>
            <a:endParaRPr b="0" lang="en-US" sz="6540" spc="-1" strike="noStrike">
              <a:latin typeface="Arial"/>
            </a:endParaRPr>
          </a:p>
          <a:p>
            <a:pPr lvl="1" marL="1163160" indent="-7844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How do you make money with it?</a:t>
            </a:r>
            <a:endParaRPr b="0" lang="en-US" sz="4950" spc="-1" strike="noStrike">
              <a:latin typeface="Arial"/>
            </a:endParaRPr>
          </a:p>
          <a:p>
            <a:pPr marL="777960" indent="-77652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5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Simple: Change their DNS server settings</a:t>
            </a:r>
            <a:endParaRPr b="0" lang="en-US" sz="6540" spc="-1" strike="noStrike">
              <a:latin typeface="Arial"/>
            </a:endParaRPr>
          </a:p>
          <a:p>
            <a:pPr lvl="1" marL="1163160" indent="-7844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Make it point to yours instead of the ISPs</a:t>
            </a:r>
            <a:endParaRPr b="0" lang="en-US" sz="4950" spc="-1" strike="noStrike">
              <a:latin typeface="Arial"/>
            </a:endParaRPr>
          </a:p>
          <a:p>
            <a:pPr marL="777960" indent="-77652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5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Now redirect all advertising</a:t>
            </a:r>
            <a:endParaRPr b="0" lang="en-US" sz="6540" spc="-1" strike="noStrike">
              <a:latin typeface="Arial"/>
            </a:endParaRPr>
          </a:p>
          <a:p>
            <a:pPr lvl="1" marL="1163160" indent="-7844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instead serve up ads for "Vimax" pills...</a:t>
            </a:r>
            <a:endParaRPr b="0" lang="en-US" sz="4950" spc="-1" strike="noStrike">
              <a:latin typeface="Arial"/>
            </a:endParaRPr>
          </a:p>
        </p:txBody>
      </p:sp>
      <p:sp>
        <p:nvSpPr>
          <p:cNvPr id="578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79" name="Image" descr=""/>
          <p:cNvPicPr/>
          <p:nvPr/>
        </p:nvPicPr>
        <p:blipFill>
          <a:blip r:embed="rId1"/>
          <a:stretch/>
        </p:blipFill>
        <p:spPr>
          <a:xfrm>
            <a:off x="13607640" y="3071520"/>
            <a:ext cx="10437120" cy="1062900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3" dur="indefinite" restart="never" nodeType="tmRoot">
          <p:childTnLst>
            <p:seq>
              <p:cTn id="434" dur="indefinite" nodeType="mainSeq">
                <p:childTnLst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fill="hold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fill="hold"/>
                                        <p:tgtEl>
                                          <p:spTgt spid="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fill="hold"/>
                                        <p:tgtEl>
                                          <p:spTgt spid="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fill="hold"/>
                                        <p:tgtEl>
                                          <p:spTgt spid="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fill="hold"/>
                                        <p:tgtEl>
                                          <p:spTgt spid="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fill="hold"/>
                                        <p:tgtEl>
                                          <p:spTgt spid="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Now: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Internet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81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How the Internet routes IP packets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Distributed trust through Autonomous Systems</a:t>
            </a:r>
            <a:endParaRPr b="0" lang="en-US" sz="50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BGP</a:t>
            </a:r>
            <a:endParaRPr b="0" lang="en-US" sz="50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How TCP works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582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9" dur="indefinite" restart="never" nodeType="tmRoot">
          <p:childTnLst>
            <p:seq>
              <p:cTn id="4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5981760" y="3121200"/>
            <a:ext cx="12012840" cy="6621480"/>
          </a:xfrm>
          <a:prstGeom prst="rect">
            <a:avLst/>
          </a:prstGeom>
          <a:solidFill>
            <a:srgbClr val="fde3ba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4" name="CustomShape 2"/>
          <p:cNvSpPr/>
          <p:nvPr/>
        </p:nvSpPr>
        <p:spPr>
          <a:xfrm>
            <a:off x="5985000" y="9725040"/>
            <a:ext cx="12003120" cy="1268640"/>
          </a:xfrm>
          <a:prstGeom prst="rect">
            <a:avLst/>
          </a:prstGeom>
          <a:solidFill>
            <a:srgbClr val="f47a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5" name="CustomShape 3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IP Packet Structure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86" name="CustomShape 4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7" name="CustomShape 5"/>
          <p:cNvSpPr/>
          <p:nvPr/>
        </p:nvSpPr>
        <p:spPr>
          <a:xfrm>
            <a:off x="5959440" y="11017080"/>
            <a:ext cx="12003120" cy="1649520"/>
          </a:xfrm>
          <a:prstGeom prst="rect">
            <a:avLst/>
          </a:prstGeom>
          <a:solidFill>
            <a:srgbClr val="ff66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Line 6"/>
          <p:cNvSpPr/>
          <p:nvPr/>
        </p:nvSpPr>
        <p:spPr>
          <a:xfrm flipV="1">
            <a:off x="6099120" y="4578120"/>
            <a:ext cx="11899800" cy="316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Line 7"/>
          <p:cNvSpPr/>
          <p:nvPr/>
        </p:nvSpPr>
        <p:spPr>
          <a:xfrm>
            <a:off x="6124320" y="5981400"/>
            <a:ext cx="11909520" cy="32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Line 8"/>
          <p:cNvSpPr/>
          <p:nvPr/>
        </p:nvSpPr>
        <p:spPr>
          <a:xfrm>
            <a:off x="6124320" y="7277040"/>
            <a:ext cx="11912760" cy="28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Line 9"/>
          <p:cNvSpPr/>
          <p:nvPr/>
        </p:nvSpPr>
        <p:spPr>
          <a:xfrm>
            <a:off x="11912400" y="3171600"/>
            <a:ext cx="3240" cy="40546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Line 10"/>
          <p:cNvSpPr/>
          <p:nvPr/>
        </p:nvSpPr>
        <p:spPr>
          <a:xfrm>
            <a:off x="8966160" y="3241440"/>
            <a:ext cx="288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Line 11"/>
          <p:cNvSpPr/>
          <p:nvPr/>
        </p:nvSpPr>
        <p:spPr>
          <a:xfrm>
            <a:off x="7518240" y="3241440"/>
            <a:ext cx="324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CustomShape 12"/>
          <p:cNvSpPr/>
          <p:nvPr/>
        </p:nvSpPr>
        <p:spPr>
          <a:xfrm>
            <a:off x="6077160" y="3340080"/>
            <a:ext cx="136656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4-bit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Version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95" name="CustomShape 13"/>
          <p:cNvSpPr/>
          <p:nvPr/>
        </p:nvSpPr>
        <p:spPr>
          <a:xfrm>
            <a:off x="7581600" y="3184560"/>
            <a:ext cx="1345320" cy="145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4-bit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Header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Length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96" name="CustomShape 14"/>
          <p:cNvSpPr/>
          <p:nvPr/>
        </p:nvSpPr>
        <p:spPr>
          <a:xfrm>
            <a:off x="9090720" y="3184560"/>
            <a:ext cx="2631600" cy="145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8-bit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Type of Service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(TOS)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97" name="CustomShape 15"/>
          <p:cNvSpPr/>
          <p:nvPr/>
        </p:nvSpPr>
        <p:spPr>
          <a:xfrm>
            <a:off x="12240000" y="3527280"/>
            <a:ext cx="49114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16-bit Total Length (Bytes)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98" name="CustomShape 16"/>
          <p:cNvSpPr/>
          <p:nvPr/>
        </p:nvSpPr>
        <p:spPr>
          <a:xfrm>
            <a:off x="7345440" y="4987800"/>
            <a:ext cx="358416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16-bit Identification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99" name="Line 17"/>
          <p:cNvSpPr/>
          <p:nvPr/>
        </p:nvSpPr>
        <p:spPr>
          <a:xfrm>
            <a:off x="13233240" y="4638600"/>
            <a:ext cx="324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0" name="CustomShape 18"/>
          <p:cNvSpPr/>
          <p:nvPr/>
        </p:nvSpPr>
        <p:spPr>
          <a:xfrm>
            <a:off x="12053160" y="4759200"/>
            <a:ext cx="104796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3-bit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Flags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01" name="CustomShape 19"/>
          <p:cNvSpPr/>
          <p:nvPr/>
        </p:nvSpPr>
        <p:spPr>
          <a:xfrm>
            <a:off x="13361040" y="5022720"/>
            <a:ext cx="423324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13-bit Fragment Offset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02" name="Line 20"/>
          <p:cNvSpPr/>
          <p:nvPr/>
        </p:nvSpPr>
        <p:spPr>
          <a:xfrm>
            <a:off x="9092880" y="6035400"/>
            <a:ext cx="3240" cy="12034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CustomShape 21"/>
          <p:cNvSpPr/>
          <p:nvPr/>
        </p:nvSpPr>
        <p:spPr>
          <a:xfrm>
            <a:off x="6467760" y="6105600"/>
            <a:ext cx="223668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8-bit Time to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Live (TTL)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04" name="CustomShape 22"/>
          <p:cNvSpPr/>
          <p:nvPr/>
        </p:nvSpPr>
        <p:spPr>
          <a:xfrm>
            <a:off x="9055080" y="6299280"/>
            <a:ext cx="257040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8-bit Protocol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05" name="CustomShape 23"/>
          <p:cNvSpPr/>
          <p:nvPr/>
        </p:nvSpPr>
        <p:spPr>
          <a:xfrm>
            <a:off x="12474000" y="6334200"/>
            <a:ext cx="46720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16-bit Header Checksum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06" name="Line 24"/>
          <p:cNvSpPr/>
          <p:nvPr/>
        </p:nvSpPr>
        <p:spPr>
          <a:xfrm>
            <a:off x="6099120" y="8572320"/>
            <a:ext cx="11934720" cy="32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CustomShape 25"/>
          <p:cNvSpPr/>
          <p:nvPr/>
        </p:nvSpPr>
        <p:spPr>
          <a:xfrm>
            <a:off x="9457920" y="7620120"/>
            <a:ext cx="466452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32-bit Source IP Address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08" name="CustomShape 26"/>
          <p:cNvSpPr/>
          <p:nvPr/>
        </p:nvSpPr>
        <p:spPr>
          <a:xfrm>
            <a:off x="9119520" y="8871120"/>
            <a:ext cx="54082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32-bit Destination IP Address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09" name="CustomShape 27"/>
          <p:cNvSpPr/>
          <p:nvPr/>
        </p:nvSpPr>
        <p:spPr>
          <a:xfrm>
            <a:off x="10619280" y="10233000"/>
            <a:ext cx="29332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Options (if any)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10" name="CustomShape 28"/>
          <p:cNvSpPr/>
          <p:nvPr/>
        </p:nvSpPr>
        <p:spPr>
          <a:xfrm>
            <a:off x="11128320" y="11706120"/>
            <a:ext cx="164556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Payload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1" dur="indefinite" restart="never" nodeType="tmRoot">
          <p:childTnLst>
            <p:seq>
              <p:cTn id="4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5981760" y="3121200"/>
            <a:ext cx="12012840" cy="6621480"/>
          </a:xfrm>
          <a:prstGeom prst="rect">
            <a:avLst/>
          </a:prstGeom>
          <a:solidFill>
            <a:srgbClr val="fde3ba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2" name="CustomShape 2"/>
          <p:cNvSpPr/>
          <p:nvPr/>
        </p:nvSpPr>
        <p:spPr>
          <a:xfrm>
            <a:off x="5985000" y="9725040"/>
            <a:ext cx="12003120" cy="1268640"/>
          </a:xfrm>
          <a:prstGeom prst="rect">
            <a:avLst/>
          </a:prstGeom>
          <a:solidFill>
            <a:srgbClr val="f47a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CustomShape 3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IP Packet Structure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14" name="CustomShape 4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CustomShape 5"/>
          <p:cNvSpPr/>
          <p:nvPr/>
        </p:nvSpPr>
        <p:spPr>
          <a:xfrm>
            <a:off x="5959440" y="11017080"/>
            <a:ext cx="12003120" cy="1649520"/>
          </a:xfrm>
          <a:prstGeom prst="rect">
            <a:avLst/>
          </a:prstGeom>
          <a:solidFill>
            <a:srgbClr val="ff66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Line 6"/>
          <p:cNvSpPr/>
          <p:nvPr/>
        </p:nvSpPr>
        <p:spPr>
          <a:xfrm flipV="1">
            <a:off x="6099120" y="4578120"/>
            <a:ext cx="11899800" cy="316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Line 7"/>
          <p:cNvSpPr/>
          <p:nvPr/>
        </p:nvSpPr>
        <p:spPr>
          <a:xfrm>
            <a:off x="6124320" y="5981400"/>
            <a:ext cx="11909520" cy="32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Line 8"/>
          <p:cNvSpPr/>
          <p:nvPr/>
        </p:nvSpPr>
        <p:spPr>
          <a:xfrm>
            <a:off x="6124320" y="7277040"/>
            <a:ext cx="11912760" cy="28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Line 9"/>
          <p:cNvSpPr/>
          <p:nvPr/>
        </p:nvSpPr>
        <p:spPr>
          <a:xfrm>
            <a:off x="11912400" y="3171600"/>
            <a:ext cx="3240" cy="40546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Line 10"/>
          <p:cNvSpPr/>
          <p:nvPr/>
        </p:nvSpPr>
        <p:spPr>
          <a:xfrm>
            <a:off x="8966160" y="3241440"/>
            <a:ext cx="288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Line 11"/>
          <p:cNvSpPr/>
          <p:nvPr/>
        </p:nvSpPr>
        <p:spPr>
          <a:xfrm>
            <a:off x="7518240" y="3241440"/>
            <a:ext cx="324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CustomShape 12"/>
          <p:cNvSpPr/>
          <p:nvPr/>
        </p:nvSpPr>
        <p:spPr>
          <a:xfrm>
            <a:off x="6077160" y="3340080"/>
            <a:ext cx="136656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4-bit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Version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23" name="CustomShape 13"/>
          <p:cNvSpPr/>
          <p:nvPr/>
        </p:nvSpPr>
        <p:spPr>
          <a:xfrm>
            <a:off x="7581600" y="3184560"/>
            <a:ext cx="1345320" cy="145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4-bit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Header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Length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24" name="CustomShape 14"/>
          <p:cNvSpPr/>
          <p:nvPr/>
        </p:nvSpPr>
        <p:spPr>
          <a:xfrm>
            <a:off x="9090720" y="3184560"/>
            <a:ext cx="2631600" cy="145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8-bit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Type of Service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(TOS)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25" name="CustomShape 15"/>
          <p:cNvSpPr/>
          <p:nvPr/>
        </p:nvSpPr>
        <p:spPr>
          <a:xfrm>
            <a:off x="12240000" y="3527280"/>
            <a:ext cx="49114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16-bit Total Length (Bytes)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26" name="CustomShape 16"/>
          <p:cNvSpPr/>
          <p:nvPr/>
        </p:nvSpPr>
        <p:spPr>
          <a:xfrm>
            <a:off x="7345440" y="4987800"/>
            <a:ext cx="358416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16-bit Identification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27" name="Line 17"/>
          <p:cNvSpPr/>
          <p:nvPr/>
        </p:nvSpPr>
        <p:spPr>
          <a:xfrm>
            <a:off x="13233240" y="4638600"/>
            <a:ext cx="324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8" name="CustomShape 18"/>
          <p:cNvSpPr/>
          <p:nvPr/>
        </p:nvSpPr>
        <p:spPr>
          <a:xfrm>
            <a:off x="12053160" y="4759200"/>
            <a:ext cx="104796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3-bit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Flags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29" name="CustomShape 19"/>
          <p:cNvSpPr/>
          <p:nvPr/>
        </p:nvSpPr>
        <p:spPr>
          <a:xfrm>
            <a:off x="13361040" y="5022720"/>
            <a:ext cx="423324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13-bit Fragment Offset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30" name="Line 20"/>
          <p:cNvSpPr/>
          <p:nvPr/>
        </p:nvSpPr>
        <p:spPr>
          <a:xfrm>
            <a:off x="9092880" y="6035400"/>
            <a:ext cx="3240" cy="12034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CustomShape 21"/>
          <p:cNvSpPr/>
          <p:nvPr/>
        </p:nvSpPr>
        <p:spPr>
          <a:xfrm>
            <a:off x="6467760" y="6105600"/>
            <a:ext cx="223668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8-bit Time to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Live (TTL)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32" name="CustomShape 22"/>
          <p:cNvSpPr/>
          <p:nvPr/>
        </p:nvSpPr>
        <p:spPr>
          <a:xfrm>
            <a:off x="9055080" y="6299280"/>
            <a:ext cx="257040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8-bit Protocol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33" name="CustomShape 23"/>
          <p:cNvSpPr/>
          <p:nvPr/>
        </p:nvSpPr>
        <p:spPr>
          <a:xfrm>
            <a:off x="12474000" y="6334200"/>
            <a:ext cx="46720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16-bit Header Checksum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34" name="Line 24"/>
          <p:cNvSpPr/>
          <p:nvPr/>
        </p:nvSpPr>
        <p:spPr>
          <a:xfrm>
            <a:off x="6099120" y="8572320"/>
            <a:ext cx="11934720" cy="32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CustomShape 25"/>
          <p:cNvSpPr/>
          <p:nvPr/>
        </p:nvSpPr>
        <p:spPr>
          <a:xfrm>
            <a:off x="9457920" y="7620120"/>
            <a:ext cx="466452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32-bit Source IP Address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36" name="CustomShape 26"/>
          <p:cNvSpPr/>
          <p:nvPr/>
        </p:nvSpPr>
        <p:spPr>
          <a:xfrm>
            <a:off x="9119520" y="8871120"/>
            <a:ext cx="54082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32-bit Destination IP Address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37" name="CustomShape 27"/>
          <p:cNvSpPr/>
          <p:nvPr/>
        </p:nvSpPr>
        <p:spPr>
          <a:xfrm>
            <a:off x="10619280" y="10233000"/>
            <a:ext cx="29332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Options (if any)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38" name="CustomShape 28"/>
          <p:cNvSpPr/>
          <p:nvPr/>
        </p:nvSpPr>
        <p:spPr>
          <a:xfrm>
            <a:off x="11128320" y="11706120"/>
            <a:ext cx="164556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Payload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39" name="CustomShape 29"/>
          <p:cNvSpPr/>
          <p:nvPr/>
        </p:nvSpPr>
        <p:spPr>
          <a:xfrm>
            <a:off x="11582280" y="2895480"/>
            <a:ext cx="6704280" cy="1979640"/>
          </a:xfrm>
          <a:prstGeom prst="ellipse">
            <a:avLst/>
          </a:prstGeom>
          <a:noFill/>
          <a:ln w="633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CustomShape 30"/>
          <p:cNvSpPr/>
          <p:nvPr/>
        </p:nvSpPr>
        <p:spPr>
          <a:xfrm>
            <a:off x="12801600" y="5597640"/>
            <a:ext cx="7923240" cy="1828080"/>
          </a:xfrm>
          <a:prstGeom prst="rect">
            <a:avLst/>
          </a:prstGeom>
          <a:solidFill>
            <a:srgbClr val="ffffff"/>
          </a:solidFill>
          <a:ln w="381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47a00"/>
                </a:solidFill>
                <a:latin typeface="Arial"/>
                <a:ea typeface="Arial"/>
              </a:rPr>
              <a:t>Specifies the length of the entire IP packet: bytes in this header plus bytes in the Payload</a:t>
            </a:r>
            <a:endParaRPr b="0" lang="en-US" sz="3600" spc="-1" strike="noStrike">
              <a:latin typeface="Arial"/>
            </a:endParaRPr>
          </a:p>
        </p:txBody>
      </p:sp>
    </p:spTree>
  </p:cSld>
  <p:transition>
    <p:dissolve/>
  </p:transition>
  <p:timing>
    <p:tnLst>
      <p:par>
        <p:cTn id="463" dur="indefinite" restart="never" nodeType="tmRoot">
          <p:childTnLst>
            <p:seq>
              <p:cTn id="4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1"/>
          <p:cNvSpPr/>
          <p:nvPr/>
        </p:nvSpPr>
        <p:spPr>
          <a:xfrm>
            <a:off x="5981760" y="3121200"/>
            <a:ext cx="12012840" cy="6621480"/>
          </a:xfrm>
          <a:prstGeom prst="rect">
            <a:avLst/>
          </a:prstGeom>
          <a:solidFill>
            <a:srgbClr val="fde3ba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2" name="CustomShape 2"/>
          <p:cNvSpPr/>
          <p:nvPr/>
        </p:nvSpPr>
        <p:spPr>
          <a:xfrm>
            <a:off x="5985000" y="9725040"/>
            <a:ext cx="12003120" cy="1268640"/>
          </a:xfrm>
          <a:prstGeom prst="rect">
            <a:avLst/>
          </a:prstGeom>
          <a:solidFill>
            <a:srgbClr val="f47a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CustomShape 3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IP Packet Structure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44" name="CustomShape 4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CustomShape 5"/>
          <p:cNvSpPr/>
          <p:nvPr/>
        </p:nvSpPr>
        <p:spPr>
          <a:xfrm>
            <a:off x="5959440" y="11017080"/>
            <a:ext cx="12003120" cy="1649520"/>
          </a:xfrm>
          <a:prstGeom prst="rect">
            <a:avLst/>
          </a:prstGeom>
          <a:solidFill>
            <a:srgbClr val="ff66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Line 6"/>
          <p:cNvSpPr/>
          <p:nvPr/>
        </p:nvSpPr>
        <p:spPr>
          <a:xfrm flipV="1">
            <a:off x="6099120" y="4578120"/>
            <a:ext cx="11899800" cy="316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7" name="Line 7"/>
          <p:cNvSpPr/>
          <p:nvPr/>
        </p:nvSpPr>
        <p:spPr>
          <a:xfrm>
            <a:off x="6124320" y="5981400"/>
            <a:ext cx="11909520" cy="32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Line 8"/>
          <p:cNvSpPr/>
          <p:nvPr/>
        </p:nvSpPr>
        <p:spPr>
          <a:xfrm>
            <a:off x="6124320" y="7277040"/>
            <a:ext cx="11912760" cy="28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Line 9"/>
          <p:cNvSpPr/>
          <p:nvPr/>
        </p:nvSpPr>
        <p:spPr>
          <a:xfrm>
            <a:off x="11912400" y="3171600"/>
            <a:ext cx="3240" cy="40546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Line 10"/>
          <p:cNvSpPr/>
          <p:nvPr/>
        </p:nvSpPr>
        <p:spPr>
          <a:xfrm>
            <a:off x="8966160" y="3241440"/>
            <a:ext cx="288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1" name="Line 11"/>
          <p:cNvSpPr/>
          <p:nvPr/>
        </p:nvSpPr>
        <p:spPr>
          <a:xfrm>
            <a:off x="7518240" y="3241440"/>
            <a:ext cx="324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2" name="CustomShape 12"/>
          <p:cNvSpPr/>
          <p:nvPr/>
        </p:nvSpPr>
        <p:spPr>
          <a:xfrm>
            <a:off x="6077160" y="3340080"/>
            <a:ext cx="136656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4-bit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Version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53" name="CustomShape 13"/>
          <p:cNvSpPr/>
          <p:nvPr/>
        </p:nvSpPr>
        <p:spPr>
          <a:xfrm>
            <a:off x="7581600" y="3184560"/>
            <a:ext cx="1345320" cy="145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4-bit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Header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Length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54" name="CustomShape 14"/>
          <p:cNvSpPr/>
          <p:nvPr/>
        </p:nvSpPr>
        <p:spPr>
          <a:xfrm>
            <a:off x="9090720" y="3184560"/>
            <a:ext cx="2631600" cy="145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8-bit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Type of Service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(TOS)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55" name="CustomShape 15"/>
          <p:cNvSpPr/>
          <p:nvPr/>
        </p:nvSpPr>
        <p:spPr>
          <a:xfrm>
            <a:off x="12240000" y="3527280"/>
            <a:ext cx="49114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16-bit Total Length (Bytes)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56" name="CustomShape 16"/>
          <p:cNvSpPr/>
          <p:nvPr/>
        </p:nvSpPr>
        <p:spPr>
          <a:xfrm>
            <a:off x="7345440" y="4987800"/>
            <a:ext cx="358416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16-bit Identification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57" name="Line 17"/>
          <p:cNvSpPr/>
          <p:nvPr/>
        </p:nvSpPr>
        <p:spPr>
          <a:xfrm>
            <a:off x="13233240" y="4638600"/>
            <a:ext cx="324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8" name="CustomShape 18"/>
          <p:cNvSpPr/>
          <p:nvPr/>
        </p:nvSpPr>
        <p:spPr>
          <a:xfrm>
            <a:off x="12053160" y="4759200"/>
            <a:ext cx="104796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3-bit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Flags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59" name="CustomShape 19"/>
          <p:cNvSpPr/>
          <p:nvPr/>
        </p:nvSpPr>
        <p:spPr>
          <a:xfrm>
            <a:off x="13361040" y="5022720"/>
            <a:ext cx="423324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13-bit Fragment Offset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60" name="Line 20"/>
          <p:cNvSpPr/>
          <p:nvPr/>
        </p:nvSpPr>
        <p:spPr>
          <a:xfrm>
            <a:off x="9092880" y="6035400"/>
            <a:ext cx="3240" cy="12034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1" name="CustomShape 21"/>
          <p:cNvSpPr/>
          <p:nvPr/>
        </p:nvSpPr>
        <p:spPr>
          <a:xfrm>
            <a:off x="6467760" y="6105600"/>
            <a:ext cx="223668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8-bit Time to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Live (TTL)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62" name="CustomShape 22"/>
          <p:cNvSpPr/>
          <p:nvPr/>
        </p:nvSpPr>
        <p:spPr>
          <a:xfrm>
            <a:off x="9055080" y="6299280"/>
            <a:ext cx="257040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8-bit Protocol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63" name="CustomShape 23"/>
          <p:cNvSpPr/>
          <p:nvPr/>
        </p:nvSpPr>
        <p:spPr>
          <a:xfrm>
            <a:off x="12474000" y="6334200"/>
            <a:ext cx="46720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16-bit Header Checksum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64" name="Line 24"/>
          <p:cNvSpPr/>
          <p:nvPr/>
        </p:nvSpPr>
        <p:spPr>
          <a:xfrm>
            <a:off x="6099120" y="8572320"/>
            <a:ext cx="11934720" cy="32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5" name="CustomShape 25"/>
          <p:cNvSpPr/>
          <p:nvPr/>
        </p:nvSpPr>
        <p:spPr>
          <a:xfrm>
            <a:off x="9457920" y="7620120"/>
            <a:ext cx="466452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32-bit Source IP Address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66" name="CustomShape 26"/>
          <p:cNvSpPr/>
          <p:nvPr/>
        </p:nvSpPr>
        <p:spPr>
          <a:xfrm>
            <a:off x="9119520" y="8871120"/>
            <a:ext cx="54082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32-bit Destination IP Address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67" name="CustomShape 27"/>
          <p:cNvSpPr/>
          <p:nvPr/>
        </p:nvSpPr>
        <p:spPr>
          <a:xfrm>
            <a:off x="10619280" y="10233000"/>
            <a:ext cx="29332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Options (if any)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68" name="CustomShape 28"/>
          <p:cNvSpPr/>
          <p:nvPr/>
        </p:nvSpPr>
        <p:spPr>
          <a:xfrm>
            <a:off x="11128320" y="11706120"/>
            <a:ext cx="164556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Payload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69" name="CustomShape 29"/>
          <p:cNvSpPr/>
          <p:nvPr/>
        </p:nvSpPr>
        <p:spPr>
          <a:xfrm>
            <a:off x="8534520" y="5867280"/>
            <a:ext cx="3656160" cy="1446480"/>
          </a:xfrm>
          <a:prstGeom prst="ellipse">
            <a:avLst/>
          </a:prstGeom>
          <a:noFill/>
          <a:ln w="633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CustomShape 30"/>
          <p:cNvSpPr/>
          <p:nvPr/>
        </p:nvSpPr>
        <p:spPr>
          <a:xfrm>
            <a:off x="12801600" y="5323320"/>
            <a:ext cx="7313760" cy="2376720"/>
          </a:xfrm>
          <a:prstGeom prst="rect">
            <a:avLst/>
          </a:prstGeom>
          <a:solidFill>
            <a:srgbClr val="ffffff"/>
          </a:solidFill>
          <a:ln w="381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47a00"/>
                </a:solidFill>
                <a:latin typeface="Arial"/>
                <a:ea typeface="Arial"/>
              </a:rPr>
              <a:t>Specifies how to interpret the start of the Payload, which is the header of a </a:t>
            </a:r>
            <a:r>
              <a:rPr b="0" i="1" lang="en-US" sz="3600" spc="-1" strike="noStrike">
                <a:solidFill>
                  <a:srgbClr val="f47a00"/>
                </a:solidFill>
                <a:latin typeface="Arial"/>
                <a:ea typeface="Arial"/>
              </a:rPr>
              <a:t>Transport Protocol</a:t>
            </a:r>
            <a:r>
              <a:rPr b="0" lang="en-US" sz="3600" spc="-1" strike="noStrike">
                <a:solidFill>
                  <a:srgbClr val="f47a00"/>
                </a:solidFill>
                <a:latin typeface="Arial"/>
                <a:ea typeface="Arial"/>
              </a:rPr>
              <a:t> such as TCP or UDP</a:t>
            </a:r>
            <a:endParaRPr b="0" lang="en-US" sz="3600" spc="-1" strike="noStrike">
              <a:latin typeface="Arial"/>
            </a:endParaRPr>
          </a:p>
        </p:txBody>
      </p:sp>
    </p:spTree>
  </p:cSld>
  <p:transition>
    <p:dissolve/>
  </p:transition>
  <p:timing>
    <p:tnLst>
      <p:par>
        <p:cTn id="465" dur="indefinite" restart="never" nodeType="tmRoot">
          <p:childTnLst>
            <p:seq>
              <p:cTn id="4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CustomShape 1"/>
          <p:cNvSpPr/>
          <p:nvPr/>
        </p:nvSpPr>
        <p:spPr>
          <a:xfrm>
            <a:off x="5981760" y="3121200"/>
            <a:ext cx="12012840" cy="6621480"/>
          </a:xfrm>
          <a:prstGeom prst="rect">
            <a:avLst/>
          </a:prstGeom>
          <a:solidFill>
            <a:srgbClr val="fde3ba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2" name="CustomShape 2"/>
          <p:cNvSpPr/>
          <p:nvPr/>
        </p:nvSpPr>
        <p:spPr>
          <a:xfrm>
            <a:off x="5985000" y="9725040"/>
            <a:ext cx="12003120" cy="1268640"/>
          </a:xfrm>
          <a:prstGeom prst="rect">
            <a:avLst/>
          </a:prstGeom>
          <a:solidFill>
            <a:srgbClr val="f47a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3" name="CustomShape 3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IP Packet Structure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74" name="CustomShape 4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5" name="CustomShape 5"/>
          <p:cNvSpPr/>
          <p:nvPr/>
        </p:nvSpPr>
        <p:spPr>
          <a:xfrm>
            <a:off x="5959440" y="11017080"/>
            <a:ext cx="12003120" cy="1649520"/>
          </a:xfrm>
          <a:prstGeom prst="rect">
            <a:avLst/>
          </a:prstGeom>
          <a:solidFill>
            <a:srgbClr val="ff66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6" name="Line 6"/>
          <p:cNvSpPr/>
          <p:nvPr/>
        </p:nvSpPr>
        <p:spPr>
          <a:xfrm flipV="1">
            <a:off x="6099120" y="4578120"/>
            <a:ext cx="11899800" cy="316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7" name="Line 7"/>
          <p:cNvSpPr/>
          <p:nvPr/>
        </p:nvSpPr>
        <p:spPr>
          <a:xfrm>
            <a:off x="6124320" y="5981400"/>
            <a:ext cx="11909520" cy="32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8" name="Line 8"/>
          <p:cNvSpPr/>
          <p:nvPr/>
        </p:nvSpPr>
        <p:spPr>
          <a:xfrm>
            <a:off x="6124320" y="7277040"/>
            <a:ext cx="11912760" cy="28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Line 9"/>
          <p:cNvSpPr/>
          <p:nvPr/>
        </p:nvSpPr>
        <p:spPr>
          <a:xfrm>
            <a:off x="11912400" y="3171600"/>
            <a:ext cx="3240" cy="40546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0" name="Line 10"/>
          <p:cNvSpPr/>
          <p:nvPr/>
        </p:nvSpPr>
        <p:spPr>
          <a:xfrm>
            <a:off x="8966160" y="3241440"/>
            <a:ext cx="288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1" name="Line 11"/>
          <p:cNvSpPr/>
          <p:nvPr/>
        </p:nvSpPr>
        <p:spPr>
          <a:xfrm>
            <a:off x="7518240" y="3241440"/>
            <a:ext cx="324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2" name="CustomShape 12"/>
          <p:cNvSpPr/>
          <p:nvPr/>
        </p:nvSpPr>
        <p:spPr>
          <a:xfrm>
            <a:off x="6077160" y="3340080"/>
            <a:ext cx="136656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4-bit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Version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83" name="CustomShape 13"/>
          <p:cNvSpPr/>
          <p:nvPr/>
        </p:nvSpPr>
        <p:spPr>
          <a:xfrm>
            <a:off x="7581600" y="3184560"/>
            <a:ext cx="1345320" cy="145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4-bit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Header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Length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84" name="CustomShape 14"/>
          <p:cNvSpPr/>
          <p:nvPr/>
        </p:nvSpPr>
        <p:spPr>
          <a:xfrm>
            <a:off x="9090720" y="3184560"/>
            <a:ext cx="2631600" cy="145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8-bit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Type of Service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(TOS)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85" name="CustomShape 15"/>
          <p:cNvSpPr/>
          <p:nvPr/>
        </p:nvSpPr>
        <p:spPr>
          <a:xfrm>
            <a:off x="12240000" y="3527280"/>
            <a:ext cx="49114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16-bit Total Length (Bytes)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86" name="CustomShape 16"/>
          <p:cNvSpPr/>
          <p:nvPr/>
        </p:nvSpPr>
        <p:spPr>
          <a:xfrm>
            <a:off x="7345440" y="4987800"/>
            <a:ext cx="358416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16-bit Identification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87" name="Line 17"/>
          <p:cNvSpPr/>
          <p:nvPr/>
        </p:nvSpPr>
        <p:spPr>
          <a:xfrm>
            <a:off x="13233240" y="4638600"/>
            <a:ext cx="324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8" name="CustomShape 18"/>
          <p:cNvSpPr/>
          <p:nvPr/>
        </p:nvSpPr>
        <p:spPr>
          <a:xfrm>
            <a:off x="12053160" y="4759200"/>
            <a:ext cx="104796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3-bit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Flags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89" name="CustomShape 19"/>
          <p:cNvSpPr/>
          <p:nvPr/>
        </p:nvSpPr>
        <p:spPr>
          <a:xfrm>
            <a:off x="13361040" y="5022720"/>
            <a:ext cx="423324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13-bit Fragment Offset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90" name="Line 20"/>
          <p:cNvSpPr/>
          <p:nvPr/>
        </p:nvSpPr>
        <p:spPr>
          <a:xfrm>
            <a:off x="9092880" y="6035400"/>
            <a:ext cx="3240" cy="12034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CustomShape 21"/>
          <p:cNvSpPr/>
          <p:nvPr/>
        </p:nvSpPr>
        <p:spPr>
          <a:xfrm>
            <a:off x="6467760" y="6105600"/>
            <a:ext cx="223668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8-bit Time to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Live (TTL)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92" name="CustomShape 22"/>
          <p:cNvSpPr/>
          <p:nvPr/>
        </p:nvSpPr>
        <p:spPr>
          <a:xfrm>
            <a:off x="9055080" y="6299280"/>
            <a:ext cx="257040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8-bit Protocol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93" name="CustomShape 23"/>
          <p:cNvSpPr/>
          <p:nvPr/>
        </p:nvSpPr>
        <p:spPr>
          <a:xfrm>
            <a:off x="12474000" y="6334200"/>
            <a:ext cx="46720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16-bit Header Checksum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94" name="Line 24"/>
          <p:cNvSpPr/>
          <p:nvPr/>
        </p:nvSpPr>
        <p:spPr>
          <a:xfrm>
            <a:off x="6099120" y="8572320"/>
            <a:ext cx="11934720" cy="32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5" name="CustomShape 25"/>
          <p:cNvSpPr/>
          <p:nvPr/>
        </p:nvSpPr>
        <p:spPr>
          <a:xfrm>
            <a:off x="9457920" y="7620120"/>
            <a:ext cx="466452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32-bit Source IP Address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96" name="CustomShape 26"/>
          <p:cNvSpPr/>
          <p:nvPr/>
        </p:nvSpPr>
        <p:spPr>
          <a:xfrm>
            <a:off x="9119520" y="8871120"/>
            <a:ext cx="54082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32-bit Destination IP Address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97" name="CustomShape 27"/>
          <p:cNvSpPr/>
          <p:nvPr/>
        </p:nvSpPr>
        <p:spPr>
          <a:xfrm>
            <a:off x="10619280" y="10233000"/>
            <a:ext cx="29332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Options (if any)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98" name="CustomShape 28"/>
          <p:cNvSpPr/>
          <p:nvPr/>
        </p:nvSpPr>
        <p:spPr>
          <a:xfrm>
            <a:off x="11128320" y="11706120"/>
            <a:ext cx="164556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Payload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99" name="CustomShape 29"/>
          <p:cNvSpPr/>
          <p:nvPr/>
        </p:nvSpPr>
        <p:spPr>
          <a:xfrm>
            <a:off x="5791320" y="7162920"/>
            <a:ext cx="12495240" cy="2741760"/>
          </a:xfrm>
          <a:prstGeom prst="ellipse">
            <a:avLst/>
          </a:prstGeom>
          <a:noFill/>
          <a:ln w="633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>
    <p:dissolve/>
  </p:transition>
  <p:timing>
    <p:tnLst>
      <p:par>
        <p:cTn id="467" dur="indefinite" restart="never" nodeType="tmRoot">
          <p:childTnLst>
            <p:seq>
              <p:cTn id="4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CustomShape 1"/>
          <p:cNvSpPr/>
          <p:nvPr/>
        </p:nvSpPr>
        <p:spPr>
          <a:xfrm>
            <a:off x="5981760" y="3121200"/>
            <a:ext cx="12012840" cy="6621480"/>
          </a:xfrm>
          <a:prstGeom prst="rect">
            <a:avLst/>
          </a:prstGeom>
          <a:solidFill>
            <a:srgbClr val="fde3ba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1" name="CustomShape 2"/>
          <p:cNvSpPr/>
          <p:nvPr/>
        </p:nvSpPr>
        <p:spPr>
          <a:xfrm>
            <a:off x="5985000" y="9725040"/>
            <a:ext cx="12003120" cy="1268640"/>
          </a:xfrm>
          <a:prstGeom prst="rect">
            <a:avLst/>
          </a:prstGeom>
          <a:solidFill>
            <a:srgbClr val="f47a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2" name="CustomShape 3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IP Packet Structure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703" name="CustomShape 4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4" name="CustomShape 5"/>
          <p:cNvSpPr/>
          <p:nvPr/>
        </p:nvSpPr>
        <p:spPr>
          <a:xfrm>
            <a:off x="5959440" y="11017080"/>
            <a:ext cx="12003120" cy="1649520"/>
          </a:xfrm>
          <a:prstGeom prst="rect">
            <a:avLst/>
          </a:prstGeom>
          <a:solidFill>
            <a:srgbClr val="ff66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5" name="Line 6"/>
          <p:cNvSpPr/>
          <p:nvPr/>
        </p:nvSpPr>
        <p:spPr>
          <a:xfrm flipV="1">
            <a:off x="6099120" y="4578120"/>
            <a:ext cx="11899800" cy="316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6" name="Line 7"/>
          <p:cNvSpPr/>
          <p:nvPr/>
        </p:nvSpPr>
        <p:spPr>
          <a:xfrm>
            <a:off x="6124320" y="5981400"/>
            <a:ext cx="11909520" cy="32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7" name="Line 8"/>
          <p:cNvSpPr/>
          <p:nvPr/>
        </p:nvSpPr>
        <p:spPr>
          <a:xfrm>
            <a:off x="6124320" y="7277040"/>
            <a:ext cx="11912760" cy="28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8" name="Line 9"/>
          <p:cNvSpPr/>
          <p:nvPr/>
        </p:nvSpPr>
        <p:spPr>
          <a:xfrm>
            <a:off x="11912400" y="3171600"/>
            <a:ext cx="3240" cy="40546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9" name="Line 10"/>
          <p:cNvSpPr/>
          <p:nvPr/>
        </p:nvSpPr>
        <p:spPr>
          <a:xfrm>
            <a:off x="8966160" y="3241440"/>
            <a:ext cx="288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0" name="Line 11"/>
          <p:cNvSpPr/>
          <p:nvPr/>
        </p:nvSpPr>
        <p:spPr>
          <a:xfrm>
            <a:off x="7518240" y="3241440"/>
            <a:ext cx="324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1" name="CustomShape 12"/>
          <p:cNvSpPr/>
          <p:nvPr/>
        </p:nvSpPr>
        <p:spPr>
          <a:xfrm>
            <a:off x="6077160" y="3340080"/>
            <a:ext cx="136656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4-bit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Version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12" name="CustomShape 13"/>
          <p:cNvSpPr/>
          <p:nvPr/>
        </p:nvSpPr>
        <p:spPr>
          <a:xfrm>
            <a:off x="7581600" y="3184560"/>
            <a:ext cx="1345320" cy="145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4-bit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Header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Length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13" name="CustomShape 14"/>
          <p:cNvSpPr/>
          <p:nvPr/>
        </p:nvSpPr>
        <p:spPr>
          <a:xfrm>
            <a:off x="9090720" y="3184560"/>
            <a:ext cx="2631600" cy="145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8-bit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Type of Service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(TOS)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14" name="CustomShape 15"/>
          <p:cNvSpPr/>
          <p:nvPr/>
        </p:nvSpPr>
        <p:spPr>
          <a:xfrm>
            <a:off x="12240000" y="3527280"/>
            <a:ext cx="49114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16-bit Total Length (Bytes)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15" name="CustomShape 16"/>
          <p:cNvSpPr/>
          <p:nvPr/>
        </p:nvSpPr>
        <p:spPr>
          <a:xfrm>
            <a:off x="7345440" y="4987800"/>
            <a:ext cx="358416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16-bit Identification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16" name="Line 17"/>
          <p:cNvSpPr/>
          <p:nvPr/>
        </p:nvSpPr>
        <p:spPr>
          <a:xfrm>
            <a:off x="13233240" y="4638600"/>
            <a:ext cx="324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CustomShape 18"/>
          <p:cNvSpPr/>
          <p:nvPr/>
        </p:nvSpPr>
        <p:spPr>
          <a:xfrm>
            <a:off x="12053160" y="4759200"/>
            <a:ext cx="104796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3-bit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Flags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18" name="CustomShape 19"/>
          <p:cNvSpPr/>
          <p:nvPr/>
        </p:nvSpPr>
        <p:spPr>
          <a:xfrm>
            <a:off x="13361040" y="5022720"/>
            <a:ext cx="423324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13-bit Fragment Offset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19" name="Line 20"/>
          <p:cNvSpPr/>
          <p:nvPr/>
        </p:nvSpPr>
        <p:spPr>
          <a:xfrm>
            <a:off x="9092880" y="6035400"/>
            <a:ext cx="3240" cy="12034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0" name="CustomShape 21"/>
          <p:cNvSpPr/>
          <p:nvPr/>
        </p:nvSpPr>
        <p:spPr>
          <a:xfrm>
            <a:off x="6467760" y="6105600"/>
            <a:ext cx="223668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8-bit Time to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Live (TTL)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21" name="CustomShape 22"/>
          <p:cNvSpPr/>
          <p:nvPr/>
        </p:nvSpPr>
        <p:spPr>
          <a:xfrm>
            <a:off x="9055080" y="6299280"/>
            <a:ext cx="257040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8-bit Protocol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22" name="CustomShape 23"/>
          <p:cNvSpPr/>
          <p:nvPr/>
        </p:nvSpPr>
        <p:spPr>
          <a:xfrm>
            <a:off x="12474000" y="6334200"/>
            <a:ext cx="46720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16-bit Header Checksum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23" name="Line 24"/>
          <p:cNvSpPr/>
          <p:nvPr/>
        </p:nvSpPr>
        <p:spPr>
          <a:xfrm>
            <a:off x="6099120" y="8572320"/>
            <a:ext cx="11934720" cy="32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4" name="CustomShape 25"/>
          <p:cNvSpPr/>
          <p:nvPr/>
        </p:nvSpPr>
        <p:spPr>
          <a:xfrm>
            <a:off x="9457920" y="7620120"/>
            <a:ext cx="466452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32-bit Source IP Address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25" name="CustomShape 26"/>
          <p:cNvSpPr/>
          <p:nvPr/>
        </p:nvSpPr>
        <p:spPr>
          <a:xfrm>
            <a:off x="9119520" y="8871120"/>
            <a:ext cx="54082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32-bit Destination IP Address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26" name="CustomShape 27"/>
          <p:cNvSpPr/>
          <p:nvPr/>
        </p:nvSpPr>
        <p:spPr>
          <a:xfrm>
            <a:off x="10619280" y="10233000"/>
            <a:ext cx="29332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Options (if any)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27" name="CustomShape 28"/>
          <p:cNvSpPr/>
          <p:nvPr/>
        </p:nvSpPr>
        <p:spPr>
          <a:xfrm>
            <a:off x="11128320" y="11706120"/>
            <a:ext cx="164556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Payload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28" name="CustomShape 29"/>
          <p:cNvSpPr/>
          <p:nvPr/>
        </p:nvSpPr>
        <p:spPr>
          <a:xfrm>
            <a:off x="5623560" y="5803920"/>
            <a:ext cx="4183920" cy="1603440"/>
          </a:xfrm>
          <a:prstGeom prst="ellipse">
            <a:avLst/>
          </a:prstGeom>
          <a:noFill/>
          <a:ln w="633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9" dur="indefinite" restart="never" nodeType="tmRoot">
          <p:childTnLst>
            <p:seq>
              <p:cTn id="4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CustomShape 1"/>
          <p:cNvSpPr/>
          <p:nvPr/>
        </p:nvSpPr>
        <p:spPr>
          <a:xfrm>
            <a:off x="5981760" y="3121200"/>
            <a:ext cx="12012840" cy="6621480"/>
          </a:xfrm>
          <a:prstGeom prst="rect">
            <a:avLst/>
          </a:prstGeom>
          <a:solidFill>
            <a:srgbClr val="fde3ba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0" name="CustomShape 2"/>
          <p:cNvSpPr/>
          <p:nvPr/>
        </p:nvSpPr>
        <p:spPr>
          <a:xfrm>
            <a:off x="5985000" y="9725040"/>
            <a:ext cx="12003120" cy="1268640"/>
          </a:xfrm>
          <a:prstGeom prst="rect">
            <a:avLst/>
          </a:prstGeom>
          <a:solidFill>
            <a:srgbClr val="f47a00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1" name="CustomShape 3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IP Packet Structure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732" name="CustomShape 4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3" name="CustomShape 5"/>
          <p:cNvSpPr/>
          <p:nvPr/>
        </p:nvSpPr>
        <p:spPr>
          <a:xfrm>
            <a:off x="5959440" y="11017080"/>
            <a:ext cx="12003120" cy="1649520"/>
          </a:xfrm>
          <a:prstGeom prst="rect">
            <a:avLst/>
          </a:prstGeom>
          <a:solidFill>
            <a:srgbClr val="ff66cc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4" name="Line 6"/>
          <p:cNvSpPr/>
          <p:nvPr/>
        </p:nvSpPr>
        <p:spPr>
          <a:xfrm flipV="1">
            <a:off x="6099120" y="4578120"/>
            <a:ext cx="11899800" cy="316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5" name="Line 7"/>
          <p:cNvSpPr/>
          <p:nvPr/>
        </p:nvSpPr>
        <p:spPr>
          <a:xfrm>
            <a:off x="6124320" y="5981400"/>
            <a:ext cx="11909520" cy="32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6" name="Line 8"/>
          <p:cNvSpPr/>
          <p:nvPr/>
        </p:nvSpPr>
        <p:spPr>
          <a:xfrm>
            <a:off x="6124320" y="7277040"/>
            <a:ext cx="11912760" cy="28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7" name="Line 9"/>
          <p:cNvSpPr/>
          <p:nvPr/>
        </p:nvSpPr>
        <p:spPr>
          <a:xfrm>
            <a:off x="11912400" y="3171600"/>
            <a:ext cx="3240" cy="40546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8" name="Line 10"/>
          <p:cNvSpPr/>
          <p:nvPr/>
        </p:nvSpPr>
        <p:spPr>
          <a:xfrm>
            <a:off x="8966160" y="3241440"/>
            <a:ext cx="288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9" name="Line 11"/>
          <p:cNvSpPr/>
          <p:nvPr/>
        </p:nvSpPr>
        <p:spPr>
          <a:xfrm>
            <a:off x="7518240" y="3241440"/>
            <a:ext cx="324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0" name="CustomShape 12"/>
          <p:cNvSpPr/>
          <p:nvPr/>
        </p:nvSpPr>
        <p:spPr>
          <a:xfrm>
            <a:off x="6077160" y="3340080"/>
            <a:ext cx="136656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4-bit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Version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41" name="CustomShape 13"/>
          <p:cNvSpPr/>
          <p:nvPr/>
        </p:nvSpPr>
        <p:spPr>
          <a:xfrm>
            <a:off x="7581600" y="3184560"/>
            <a:ext cx="1345320" cy="145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4-bit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Header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Length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42" name="CustomShape 14"/>
          <p:cNvSpPr/>
          <p:nvPr/>
        </p:nvSpPr>
        <p:spPr>
          <a:xfrm>
            <a:off x="9090720" y="3184560"/>
            <a:ext cx="2631600" cy="145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8-bit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Type of Service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(TOS)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43" name="CustomShape 15"/>
          <p:cNvSpPr/>
          <p:nvPr/>
        </p:nvSpPr>
        <p:spPr>
          <a:xfrm>
            <a:off x="12240000" y="3527280"/>
            <a:ext cx="49114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16-bit Total Length (Bytes)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44" name="CustomShape 16"/>
          <p:cNvSpPr/>
          <p:nvPr/>
        </p:nvSpPr>
        <p:spPr>
          <a:xfrm>
            <a:off x="7345440" y="4987800"/>
            <a:ext cx="358416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16-bit Identification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45" name="Line 17"/>
          <p:cNvSpPr/>
          <p:nvPr/>
        </p:nvSpPr>
        <p:spPr>
          <a:xfrm>
            <a:off x="13233240" y="4638600"/>
            <a:ext cx="3240" cy="131760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6" name="CustomShape 18"/>
          <p:cNvSpPr/>
          <p:nvPr/>
        </p:nvSpPr>
        <p:spPr>
          <a:xfrm>
            <a:off x="12053160" y="4759200"/>
            <a:ext cx="104796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3-bit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Flags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47" name="CustomShape 19"/>
          <p:cNvSpPr/>
          <p:nvPr/>
        </p:nvSpPr>
        <p:spPr>
          <a:xfrm>
            <a:off x="13361040" y="5022720"/>
            <a:ext cx="423324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13-bit Fragment Offset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48" name="Line 20"/>
          <p:cNvSpPr/>
          <p:nvPr/>
        </p:nvSpPr>
        <p:spPr>
          <a:xfrm>
            <a:off x="9092880" y="6035400"/>
            <a:ext cx="3240" cy="12034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9" name="CustomShape 21"/>
          <p:cNvSpPr/>
          <p:nvPr/>
        </p:nvSpPr>
        <p:spPr>
          <a:xfrm>
            <a:off x="6467760" y="6105600"/>
            <a:ext cx="2236680" cy="1030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8-bit Time to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Live (TTL)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50" name="CustomShape 22"/>
          <p:cNvSpPr/>
          <p:nvPr/>
        </p:nvSpPr>
        <p:spPr>
          <a:xfrm>
            <a:off x="9055080" y="6299280"/>
            <a:ext cx="257040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8-bit Protocol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51" name="CustomShape 23"/>
          <p:cNvSpPr/>
          <p:nvPr/>
        </p:nvSpPr>
        <p:spPr>
          <a:xfrm>
            <a:off x="12474000" y="6334200"/>
            <a:ext cx="46720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16-bit Header Checksum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52" name="Line 24"/>
          <p:cNvSpPr/>
          <p:nvPr/>
        </p:nvSpPr>
        <p:spPr>
          <a:xfrm>
            <a:off x="6099120" y="8572320"/>
            <a:ext cx="11934720" cy="32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3" name="CustomShape 25"/>
          <p:cNvSpPr/>
          <p:nvPr/>
        </p:nvSpPr>
        <p:spPr>
          <a:xfrm>
            <a:off x="9457920" y="7620120"/>
            <a:ext cx="466452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32-bit Source IP Address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54" name="CustomShape 26"/>
          <p:cNvSpPr/>
          <p:nvPr/>
        </p:nvSpPr>
        <p:spPr>
          <a:xfrm>
            <a:off x="9119520" y="8871120"/>
            <a:ext cx="54082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66"/>
                </a:solidFill>
                <a:latin typeface="Arial"/>
                <a:ea typeface="Arial"/>
              </a:rPr>
              <a:t>32-bit Destination IP Address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55" name="CustomShape 27"/>
          <p:cNvSpPr/>
          <p:nvPr/>
        </p:nvSpPr>
        <p:spPr>
          <a:xfrm>
            <a:off x="10619280" y="10233000"/>
            <a:ext cx="293328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Options (if any)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56" name="CustomShape 28"/>
          <p:cNvSpPr/>
          <p:nvPr/>
        </p:nvSpPr>
        <p:spPr>
          <a:xfrm>
            <a:off x="11128320" y="11693520"/>
            <a:ext cx="1645560" cy="664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Payload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57" name="CustomShape 29"/>
          <p:cNvSpPr/>
          <p:nvPr/>
        </p:nvSpPr>
        <p:spPr>
          <a:xfrm>
            <a:off x="5494680" y="4387680"/>
            <a:ext cx="13167720" cy="1720800"/>
          </a:xfrm>
          <a:prstGeom prst="ellipse">
            <a:avLst/>
          </a:prstGeom>
          <a:noFill/>
          <a:ln w="633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1" dur="indefinite" restart="never" nodeType="tmRoot">
          <p:childTnLst>
            <p:seq>
              <p:cTn id="4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IP Packet Header (Continued)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759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70040" indent="-76860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469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Two IP addresses</a:t>
            </a:r>
            <a:endParaRPr b="0" lang="en-US" sz="6469" spc="-1" strike="noStrike">
              <a:latin typeface="Arial"/>
            </a:endParaRPr>
          </a:p>
          <a:p>
            <a:pPr lvl="1" marL="1151280" indent="-7765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Source IP address (32 bits)</a:t>
            </a:r>
            <a:endParaRPr b="0" lang="en-US" sz="4900" spc="-1" strike="noStrike">
              <a:latin typeface="Arial"/>
            </a:endParaRPr>
          </a:p>
          <a:p>
            <a:pPr lvl="1" marL="1151280" indent="-7765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Destination IP address (32 bits)</a:t>
            </a:r>
            <a:endParaRPr b="0" lang="en-US" sz="4900" spc="-1" strike="noStrike">
              <a:latin typeface="Arial"/>
            </a:endParaRPr>
          </a:p>
          <a:p>
            <a:pPr marL="770040" indent="-76860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469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Destination address</a:t>
            </a:r>
            <a:endParaRPr b="0" lang="en-US" sz="6469" spc="-1" strike="noStrike">
              <a:latin typeface="Arial"/>
            </a:endParaRPr>
          </a:p>
          <a:p>
            <a:pPr lvl="1" marL="1151280" indent="-7765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Unique identifier/locator for the receiving host</a:t>
            </a:r>
            <a:endParaRPr b="0" lang="en-US" sz="4900" spc="-1" strike="noStrike">
              <a:latin typeface="Arial"/>
            </a:endParaRPr>
          </a:p>
          <a:p>
            <a:pPr lvl="1" marL="1151280" indent="-7765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Allows each node to make forwarding decisions</a:t>
            </a:r>
            <a:endParaRPr b="0" lang="en-US" sz="4900" spc="-1" strike="noStrike">
              <a:latin typeface="Arial"/>
            </a:endParaRPr>
          </a:p>
          <a:p>
            <a:pPr marL="770040" indent="-76860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469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Source address</a:t>
            </a:r>
            <a:endParaRPr b="0" lang="en-US" sz="6469" spc="-1" strike="noStrike">
              <a:latin typeface="Arial"/>
            </a:endParaRPr>
          </a:p>
          <a:p>
            <a:pPr lvl="1" marL="1151280" indent="-7765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Unique identifier/locator for the sending host</a:t>
            </a:r>
            <a:endParaRPr b="0" lang="en-US" sz="4900" spc="-1" strike="noStrike">
              <a:latin typeface="Arial"/>
            </a:endParaRPr>
          </a:p>
          <a:p>
            <a:pPr lvl="1" marL="1151280" indent="-7765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Recipient can decide whether to accept packet</a:t>
            </a:r>
            <a:endParaRPr b="0" lang="en-US" sz="4900" spc="-1" strike="noStrike">
              <a:latin typeface="Arial"/>
            </a:endParaRPr>
          </a:p>
          <a:p>
            <a:pPr lvl="1" marL="1151280" indent="-7765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Enables recipient to send a reply back to source</a:t>
            </a:r>
            <a:endParaRPr b="0" lang="en-US" sz="4900" spc="-1" strike="noStrike">
              <a:latin typeface="Arial"/>
            </a:endParaRPr>
          </a:p>
        </p:txBody>
      </p:sp>
      <p:sp>
        <p:nvSpPr>
          <p:cNvPr id="760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3" dur="indefinite" restart="never" nodeType="tmRoot">
          <p:childTnLst>
            <p:seq>
              <p:cTn id="4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Spot the </a:t>
            </a:r>
            <a:r>
              <a:rPr b="0" lang="en-US" sz="7800" spc="-1" strike="sngStrike">
                <a:solidFill>
                  <a:srgbClr val="000000"/>
                </a:solidFill>
                <a:latin typeface="Helvetica Neue"/>
                <a:ea typeface="Helvetica Neue"/>
              </a:rPr>
              <a:t>Zero</a:t>
            </a: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Forever Day: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TPLink Miniature Wireless Router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23878800" y="13098960"/>
            <a:ext cx="30636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6" name="Image" descr=""/>
          <p:cNvPicPr/>
          <p:nvPr/>
        </p:nvPicPr>
        <p:blipFill>
          <a:blip r:embed="rId1"/>
          <a:stretch/>
        </p:blipFill>
        <p:spPr>
          <a:xfrm>
            <a:off x="2922480" y="3187800"/>
            <a:ext cx="18519480" cy="10468080"/>
          </a:xfrm>
          <a:prstGeom prst="rect">
            <a:avLst/>
          </a:prstGeom>
          <a:ln w="12600">
            <a:noFill/>
          </a:ln>
        </p:spPr>
      </p:pic>
      <p:pic>
        <p:nvPicPr>
          <p:cNvPr id="217" name="Oval" descr=""/>
          <p:cNvPicPr/>
          <p:nvPr/>
        </p:nvPicPr>
        <p:blipFill>
          <a:blip r:embed="rId2"/>
          <a:stretch/>
        </p:blipFill>
        <p:spPr>
          <a:xfrm>
            <a:off x="12926160" y="7260120"/>
            <a:ext cx="4953600" cy="1370160"/>
          </a:xfrm>
          <a:prstGeom prst="rect">
            <a:avLst/>
          </a:prstGeom>
          <a:ln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</p:pic>
      <p:pic>
        <p:nvPicPr>
          <p:cNvPr id="218" name="Oval" descr=""/>
          <p:cNvPicPr/>
          <p:nvPr/>
        </p:nvPicPr>
        <p:blipFill>
          <a:blip r:embed="rId3"/>
          <a:stretch/>
        </p:blipFill>
        <p:spPr>
          <a:xfrm>
            <a:off x="16174440" y="7985160"/>
            <a:ext cx="2471400" cy="1370160"/>
          </a:xfrm>
          <a:prstGeom prst="rect">
            <a:avLst/>
          </a:prstGeom>
          <a:ln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</p:pic>
      <p:pic>
        <p:nvPicPr>
          <p:cNvPr id="219" name="Oval" descr=""/>
          <p:cNvPicPr/>
          <p:nvPr/>
        </p:nvPicPr>
        <p:blipFill>
          <a:blip r:embed="rId4"/>
          <a:stretch/>
        </p:blipFill>
        <p:spPr>
          <a:xfrm>
            <a:off x="9276480" y="7985160"/>
            <a:ext cx="4953600" cy="1370160"/>
          </a:xfrm>
          <a:prstGeom prst="rect">
            <a:avLst/>
          </a:prstGeom>
          <a:ln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</p:pic>
      <p:pic>
        <p:nvPicPr>
          <p:cNvPr id="220" name="Oval" descr=""/>
          <p:cNvPicPr/>
          <p:nvPr/>
        </p:nvPicPr>
        <p:blipFill>
          <a:blip r:embed="rId5"/>
          <a:stretch/>
        </p:blipFill>
        <p:spPr>
          <a:xfrm>
            <a:off x="7357680" y="7538040"/>
            <a:ext cx="2471400" cy="1767960"/>
          </a:xfrm>
          <a:prstGeom prst="rect">
            <a:avLst/>
          </a:prstGeom>
          <a:ln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</p:pic>
      <p:pic>
        <p:nvPicPr>
          <p:cNvPr id="221" name="Oval" descr=""/>
          <p:cNvPicPr/>
          <p:nvPr/>
        </p:nvPicPr>
        <p:blipFill>
          <a:blip r:embed="rId6"/>
          <a:stretch/>
        </p:blipFill>
        <p:spPr>
          <a:xfrm>
            <a:off x="13347720" y="7429320"/>
            <a:ext cx="2343240" cy="1031400"/>
          </a:xfrm>
          <a:prstGeom prst="rect">
            <a:avLst/>
          </a:prstGeom>
          <a:ln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IP: “Best Effort ” Packet Delivery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762" name="CustomShape 2"/>
          <p:cNvSpPr/>
          <p:nvPr/>
        </p:nvSpPr>
        <p:spPr>
          <a:xfrm>
            <a:off x="550440" y="3178800"/>
            <a:ext cx="23335200" cy="6422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14960" indent="-71352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Routers inspect destination address, locate “next hop” in forwarding table</a:t>
            </a:r>
            <a:endParaRPr b="0" lang="en-US" sz="6010" spc="-1" strike="noStrike">
              <a:latin typeface="Arial"/>
            </a:endParaRPr>
          </a:p>
          <a:p>
            <a:pPr lvl="1" marL="1001160" indent="-6919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Helvetica"/>
              <a:buChar char="•"/>
            </a:pPr>
            <a:r>
              <a:rPr b="0" lang="en-US" sz="437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Address = ~unique </a:t>
            </a:r>
            <a:r>
              <a:rPr b="0" lang="en-US" sz="4370" spc="-1" strike="noStrike">
                <a:solidFill>
                  <a:srgbClr val="0000ff"/>
                </a:solidFill>
                <a:latin typeface="Helvetica Neue"/>
                <a:ea typeface="Helvetica Neue"/>
              </a:rPr>
              <a:t>identifier/locator</a:t>
            </a:r>
            <a:r>
              <a:rPr b="0" lang="en-US" sz="437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for the receiving host</a:t>
            </a:r>
            <a:endParaRPr b="0" lang="en-US" sz="4370" spc="-1" strike="noStrike">
              <a:latin typeface="Arial"/>
            </a:endParaRPr>
          </a:p>
          <a:p>
            <a:pPr marL="714960" indent="-71352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Only provides a “</a:t>
            </a:r>
            <a:r>
              <a:rPr b="0" i="1" lang="en-US" sz="6010" spc="-1" strike="noStrike">
                <a:solidFill>
                  <a:srgbClr val="ff0000"/>
                </a:solidFill>
                <a:latin typeface="Arial"/>
                <a:ea typeface="Arial"/>
              </a:rPr>
              <a:t>I’ll give it a try</a:t>
            </a:r>
            <a:r>
              <a:rPr b="0" lang="en-US" sz="60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” delivery service:</a:t>
            </a:r>
            <a:endParaRPr b="0" lang="en-US" sz="6010" spc="-1" strike="noStrike">
              <a:latin typeface="Arial"/>
            </a:endParaRPr>
          </a:p>
          <a:p>
            <a:pPr lvl="1" marL="1001160" indent="-6919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Helvetica"/>
              <a:buChar char="•"/>
            </a:pPr>
            <a:r>
              <a:rPr b="0" lang="en-US" sz="437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Packets may be lost</a:t>
            </a:r>
            <a:endParaRPr b="0" lang="en-US" sz="4370" spc="-1" strike="noStrike">
              <a:latin typeface="Arial"/>
            </a:endParaRPr>
          </a:p>
          <a:p>
            <a:pPr lvl="1" marL="1001160" indent="-6919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Helvetica"/>
              <a:buChar char="•"/>
            </a:pPr>
            <a:r>
              <a:rPr b="0" lang="en-US" sz="437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Packets may be corrupted</a:t>
            </a:r>
            <a:endParaRPr b="0" lang="en-US" sz="4370" spc="-1" strike="noStrike">
              <a:latin typeface="Arial"/>
            </a:endParaRPr>
          </a:p>
          <a:p>
            <a:pPr lvl="1" marL="1001160" indent="-6919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Helvetica"/>
              <a:buChar char="•"/>
            </a:pPr>
            <a:r>
              <a:rPr b="0" lang="en-US" sz="437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Packets may be delivered out of order</a:t>
            </a:r>
            <a:endParaRPr b="0" lang="en-US" sz="4370" spc="-1" strike="noStrike">
              <a:latin typeface="Arial"/>
            </a:endParaRPr>
          </a:p>
        </p:txBody>
      </p:sp>
      <p:sp>
        <p:nvSpPr>
          <p:cNvPr id="763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64" name="j0285750" descr=""/>
          <p:cNvPicPr/>
          <p:nvPr/>
        </p:nvPicPr>
        <p:blipFill>
          <a:blip r:embed="rId1"/>
          <a:stretch/>
        </p:blipFill>
        <p:spPr>
          <a:xfrm>
            <a:off x="17875080" y="10604520"/>
            <a:ext cx="3459240" cy="2122560"/>
          </a:xfrm>
          <a:prstGeom prst="rect">
            <a:avLst/>
          </a:prstGeom>
          <a:ln w="12600">
            <a:noFill/>
          </a:ln>
        </p:spPr>
      </p:pic>
      <p:pic>
        <p:nvPicPr>
          <p:cNvPr id="765" name="image.png" descr=""/>
          <p:cNvPicPr/>
          <p:nvPr/>
        </p:nvPicPr>
        <p:blipFill>
          <a:blip r:embed="rId2"/>
          <a:stretch/>
        </p:blipFill>
        <p:spPr>
          <a:xfrm>
            <a:off x="8496360" y="9674280"/>
            <a:ext cx="7215480" cy="4122720"/>
          </a:xfrm>
          <a:prstGeom prst="rect">
            <a:avLst/>
          </a:prstGeom>
          <a:ln w="12600">
            <a:noFill/>
          </a:ln>
        </p:spPr>
      </p:pic>
      <p:sp>
        <p:nvSpPr>
          <p:cNvPr id="766" name="Line 4"/>
          <p:cNvSpPr/>
          <p:nvPr/>
        </p:nvSpPr>
        <p:spPr>
          <a:xfrm flipV="1">
            <a:off x="6476760" y="11918880"/>
            <a:ext cx="2689200" cy="31680"/>
          </a:xfrm>
          <a:prstGeom prst="line">
            <a:avLst/>
          </a:prstGeom>
          <a:ln w="763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7" name="Line 5"/>
          <p:cNvSpPr/>
          <p:nvPr/>
        </p:nvSpPr>
        <p:spPr>
          <a:xfrm>
            <a:off x="15293880" y="11626200"/>
            <a:ext cx="2190600" cy="360"/>
          </a:xfrm>
          <a:prstGeom prst="line">
            <a:avLst/>
          </a:prstGeom>
          <a:ln w="763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68" name="CustomShape 6"/>
          <p:cNvSpPr/>
          <p:nvPr/>
        </p:nvSpPr>
        <p:spPr>
          <a:xfrm>
            <a:off x="3054240" y="9306000"/>
            <a:ext cx="1772640" cy="913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source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769" name="CustomShape 7"/>
          <p:cNvSpPr/>
          <p:nvPr/>
        </p:nvSpPr>
        <p:spPr>
          <a:xfrm>
            <a:off x="17503920" y="9470880"/>
            <a:ext cx="2856240" cy="913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destination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770" name="MCj02957280000[1]" descr=""/>
          <p:cNvPicPr/>
          <p:nvPr/>
        </p:nvPicPr>
        <p:blipFill>
          <a:blip r:embed="rId3"/>
          <a:stretch/>
        </p:blipFill>
        <p:spPr>
          <a:xfrm>
            <a:off x="3048120" y="10169640"/>
            <a:ext cx="3856320" cy="3259440"/>
          </a:xfrm>
          <a:prstGeom prst="rect">
            <a:avLst/>
          </a:prstGeom>
          <a:ln w="12600">
            <a:noFill/>
          </a:ln>
        </p:spPr>
      </p:pic>
      <p:sp>
        <p:nvSpPr>
          <p:cNvPr id="771" name="CustomShape 8"/>
          <p:cNvSpPr/>
          <p:nvPr/>
        </p:nvSpPr>
        <p:spPr>
          <a:xfrm>
            <a:off x="10019880" y="11055240"/>
            <a:ext cx="3934800" cy="1036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Tahoma"/>
                <a:ea typeface="Tahoma"/>
              </a:rPr>
              <a:t>IP network</a:t>
            </a:r>
            <a:endParaRPr b="0" lang="en-US" sz="5600" spc="-1" strike="noStrike">
              <a:latin typeface="Arial"/>
            </a:endParaRPr>
          </a:p>
        </p:txBody>
      </p:sp>
      <p:grpSp>
        <p:nvGrpSpPr>
          <p:cNvPr id="772" name="Group 9"/>
          <p:cNvGrpSpPr/>
          <p:nvPr/>
        </p:nvGrpSpPr>
        <p:grpSpPr>
          <a:xfrm>
            <a:off x="7226280" y="10842480"/>
            <a:ext cx="652680" cy="912960"/>
            <a:chOff x="7226280" y="10842480"/>
            <a:chExt cx="652680" cy="912960"/>
          </a:xfrm>
        </p:grpSpPr>
        <p:sp>
          <p:nvSpPr>
            <p:cNvPr id="773" name="CustomShape 10"/>
            <p:cNvSpPr/>
            <p:nvPr/>
          </p:nvSpPr>
          <p:spPr>
            <a:xfrm>
              <a:off x="7229520" y="10842480"/>
              <a:ext cx="649440" cy="912960"/>
            </a:xfrm>
            <a:prstGeom prst="rect">
              <a:avLst/>
            </a:prstGeom>
            <a:solidFill>
              <a:srgbClr val="777777"/>
            </a:solidFill>
            <a:ln w="76320">
              <a:solidFill>
                <a:srgbClr val="77777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4" name="CustomShape 11"/>
            <p:cNvSpPr/>
            <p:nvPr/>
          </p:nvSpPr>
          <p:spPr>
            <a:xfrm>
              <a:off x="7226280" y="10842480"/>
              <a:ext cx="649440" cy="176400"/>
            </a:xfrm>
            <a:prstGeom prst="rect">
              <a:avLst/>
            </a:prstGeom>
            <a:solidFill>
              <a:srgbClr val="000066"/>
            </a:solidFill>
            <a:ln w="76320">
              <a:solidFill>
                <a:srgbClr val="0000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75" name="Group 12"/>
          <p:cNvGrpSpPr/>
          <p:nvPr/>
        </p:nvGrpSpPr>
        <p:grpSpPr>
          <a:xfrm>
            <a:off x="8217000" y="10852200"/>
            <a:ext cx="652680" cy="912960"/>
            <a:chOff x="8217000" y="10852200"/>
            <a:chExt cx="652680" cy="912960"/>
          </a:xfrm>
        </p:grpSpPr>
        <p:sp>
          <p:nvSpPr>
            <p:cNvPr id="776" name="CustomShape 13"/>
            <p:cNvSpPr/>
            <p:nvPr/>
          </p:nvSpPr>
          <p:spPr>
            <a:xfrm>
              <a:off x="8220240" y="10852200"/>
              <a:ext cx="649440" cy="912960"/>
            </a:xfrm>
            <a:prstGeom prst="rect">
              <a:avLst/>
            </a:prstGeom>
            <a:solidFill>
              <a:srgbClr val="777777"/>
            </a:solidFill>
            <a:ln w="76320">
              <a:solidFill>
                <a:srgbClr val="77777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7" name="CustomShape 14"/>
            <p:cNvSpPr/>
            <p:nvPr/>
          </p:nvSpPr>
          <p:spPr>
            <a:xfrm>
              <a:off x="8217000" y="10852200"/>
              <a:ext cx="649440" cy="176400"/>
            </a:xfrm>
            <a:prstGeom prst="rect">
              <a:avLst/>
            </a:prstGeom>
            <a:solidFill>
              <a:srgbClr val="000066"/>
            </a:solidFill>
            <a:ln w="76320">
              <a:solidFill>
                <a:srgbClr val="0000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78" name="Group 15"/>
          <p:cNvGrpSpPr/>
          <p:nvPr/>
        </p:nvGrpSpPr>
        <p:grpSpPr>
          <a:xfrm>
            <a:off x="15925680" y="10559880"/>
            <a:ext cx="652680" cy="912960"/>
            <a:chOff x="15925680" y="10559880"/>
            <a:chExt cx="652680" cy="912960"/>
          </a:xfrm>
        </p:grpSpPr>
        <p:sp>
          <p:nvSpPr>
            <p:cNvPr id="779" name="CustomShape 16"/>
            <p:cNvSpPr/>
            <p:nvPr/>
          </p:nvSpPr>
          <p:spPr>
            <a:xfrm>
              <a:off x="15928920" y="10559880"/>
              <a:ext cx="649440" cy="912960"/>
            </a:xfrm>
            <a:prstGeom prst="rect">
              <a:avLst/>
            </a:prstGeom>
            <a:solidFill>
              <a:srgbClr val="777777"/>
            </a:solidFill>
            <a:ln w="76320">
              <a:solidFill>
                <a:srgbClr val="77777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0" name="CustomShape 17"/>
            <p:cNvSpPr/>
            <p:nvPr/>
          </p:nvSpPr>
          <p:spPr>
            <a:xfrm>
              <a:off x="15925680" y="10559880"/>
              <a:ext cx="649440" cy="176400"/>
            </a:xfrm>
            <a:prstGeom prst="rect">
              <a:avLst/>
            </a:prstGeom>
            <a:solidFill>
              <a:srgbClr val="000066"/>
            </a:solidFill>
            <a:ln w="76320">
              <a:solidFill>
                <a:srgbClr val="0000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5" dur="indefinite" restart="never" nodeType="tmRoot">
          <p:childTnLst>
            <p:seq>
              <p:cTn id="4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IP Routing: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Autonomous Systems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782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77960" indent="-77652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Your system sends IP packets to the gateway...</a:t>
            </a:r>
            <a:endParaRPr b="0" lang="en-US" sz="6000" spc="-1" strike="noStrike">
              <a:latin typeface="Arial"/>
            </a:endParaRPr>
          </a:p>
          <a:p>
            <a:pPr lvl="1" marL="1163160" indent="-7844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what happens after that?</a:t>
            </a:r>
            <a:endParaRPr b="0" lang="en-US" sz="4950" spc="-1" strike="noStrike">
              <a:latin typeface="Arial"/>
            </a:endParaRPr>
          </a:p>
          <a:p>
            <a:pPr marL="777960" indent="-77652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Within a given network its routed internally</a:t>
            </a:r>
            <a:endParaRPr b="0" lang="en-US" sz="6000" spc="-1" strike="noStrike">
              <a:latin typeface="Arial"/>
            </a:endParaRPr>
          </a:p>
          <a:p>
            <a:pPr marL="777960" indent="-77652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the key is the Internet is a network-of-networks</a:t>
            </a:r>
            <a:endParaRPr b="0" lang="en-US" sz="6000" spc="-1" strike="noStrike">
              <a:latin typeface="Arial"/>
            </a:endParaRPr>
          </a:p>
          <a:p>
            <a:pPr lvl="1" marL="1163160" indent="-7844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Each "autonomous system" (AS) handles its own internal routing</a:t>
            </a:r>
            <a:endParaRPr b="0" lang="en-US" sz="4950" spc="-1" strike="noStrike">
              <a:latin typeface="Arial"/>
            </a:endParaRPr>
          </a:p>
          <a:p>
            <a:pPr lvl="1" marL="1163160" indent="-7844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AS knows the next AS to forward a packet to</a:t>
            </a:r>
            <a:endParaRPr b="0" lang="en-US" sz="4950" spc="-1" strike="noStrike">
              <a:latin typeface="Arial"/>
            </a:endParaRPr>
          </a:p>
          <a:p>
            <a:pPr marL="777960" indent="-77652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Primary protocol for communicating in between ASs is BGP:</a:t>
            </a:r>
            <a:endParaRPr b="0" lang="en-US" sz="5400" spc="-1" strike="noStrike">
              <a:latin typeface="Arial"/>
            </a:endParaRPr>
          </a:p>
          <a:p>
            <a:pPr lvl="1" marL="1163160" indent="-7844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Each router announces what networks it can provide and the path onward</a:t>
            </a:r>
            <a:endParaRPr b="0" lang="en-US" sz="4950" spc="-1" strike="noStrike">
              <a:latin typeface="Arial"/>
            </a:endParaRPr>
          </a:p>
          <a:p>
            <a:pPr lvl="1" marL="1163160" indent="-7844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i="1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Most precise</a:t>
            </a: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route with the shortest path and no loops preferred</a:t>
            </a:r>
            <a:endParaRPr b="0" lang="en-US" sz="4950" spc="-1" strike="noStrike">
              <a:latin typeface="Arial"/>
            </a:endParaRPr>
          </a:p>
        </p:txBody>
      </p:sp>
      <p:sp>
        <p:nvSpPr>
          <p:cNvPr id="783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7" dur="indefinite" restart="never" nodeType="tmRoot">
          <p:childTnLst>
            <p:seq>
              <p:cTn id="4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Packet Routing on the Internet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785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6" name="CustomShape 3"/>
          <p:cNvSpPr/>
          <p:nvPr/>
        </p:nvSpPr>
        <p:spPr>
          <a:xfrm>
            <a:off x="5302440" y="4660920"/>
            <a:ext cx="1824120" cy="1928880"/>
          </a:xfrm>
          <a:prstGeom prst="ellipse">
            <a:avLst/>
          </a:prstGeom>
          <a:blipFill rotWithShape="0">
            <a:blip r:embed="rId1"/>
          </a:blipFill>
          <a:ln w="12600"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AS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1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87" name="CustomShape 4"/>
          <p:cNvSpPr/>
          <p:nvPr/>
        </p:nvSpPr>
        <p:spPr>
          <a:xfrm>
            <a:off x="7272360" y="8534520"/>
            <a:ext cx="1824120" cy="1928880"/>
          </a:xfrm>
          <a:prstGeom prst="ellipse">
            <a:avLst/>
          </a:prstGeom>
          <a:blipFill rotWithShape="0">
            <a:blip r:embed="rId2"/>
          </a:blipFill>
          <a:ln w="12600"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AS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2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88" name="CustomShape 5"/>
          <p:cNvSpPr/>
          <p:nvPr/>
        </p:nvSpPr>
        <p:spPr>
          <a:xfrm>
            <a:off x="9726120" y="4884480"/>
            <a:ext cx="1824120" cy="1928880"/>
          </a:xfrm>
          <a:prstGeom prst="ellipse">
            <a:avLst/>
          </a:prstGeom>
          <a:blipFill rotWithShape="0">
            <a:blip r:embed="rId3"/>
          </a:blipFill>
          <a:ln w="12600"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AS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3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89" name="CustomShape 6"/>
          <p:cNvSpPr/>
          <p:nvPr/>
        </p:nvSpPr>
        <p:spPr>
          <a:xfrm>
            <a:off x="12233880" y="9568080"/>
            <a:ext cx="1824120" cy="1928880"/>
          </a:xfrm>
          <a:prstGeom prst="ellipse">
            <a:avLst/>
          </a:prstGeom>
          <a:blipFill rotWithShape="0">
            <a:blip r:embed="rId4"/>
          </a:blipFill>
          <a:ln w="12600"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AS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4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90" name="CustomShape 7"/>
          <p:cNvSpPr/>
          <p:nvPr/>
        </p:nvSpPr>
        <p:spPr>
          <a:xfrm>
            <a:off x="14687640" y="4195800"/>
            <a:ext cx="1824120" cy="1928880"/>
          </a:xfrm>
          <a:prstGeom prst="ellipse">
            <a:avLst/>
          </a:prstGeom>
          <a:blipFill rotWithShape="0">
            <a:blip r:embed="rId5"/>
          </a:blipFill>
          <a:ln w="12600"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AS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5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91" name="CustomShape 8"/>
          <p:cNvSpPr/>
          <p:nvPr/>
        </p:nvSpPr>
        <p:spPr>
          <a:xfrm>
            <a:off x="17890560" y="7459200"/>
            <a:ext cx="1824120" cy="1928880"/>
          </a:xfrm>
          <a:prstGeom prst="ellipse">
            <a:avLst/>
          </a:prstGeom>
          <a:blipFill rotWithShape="0">
            <a:blip r:embed="rId6"/>
          </a:blipFill>
          <a:ln w="12600"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AS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6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92" name="CustomShape 9"/>
          <p:cNvSpPr/>
          <p:nvPr/>
        </p:nvSpPr>
        <p:spPr>
          <a:xfrm>
            <a:off x="1162800" y="9607320"/>
            <a:ext cx="2578680" cy="1268640"/>
          </a:xfrm>
          <a:prstGeom prst="rect">
            <a:avLst/>
          </a:prstGeom>
          <a:blipFill rotWithShape="0">
            <a:blip r:embed="rId7"/>
          </a:blipFill>
          <a:ln w="12600"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Sender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93" name="CustomShape 10"/>
          <p:cNvSpPr/>
          <p:nvPr/>
        </p:nvSpPr>
        <p:spPr>
          <a:xfrm>
            <a:off x="21111120" y="4525920"/>
            <a:ext cx="2578680" cy="1268640"/>
          </a:xfrm>
          <a:prstGeom prst="rect">
            <a:avLst/>
          </a:prstGeom>
          <a:blipFill rotWithShape="0">
            <a:blip r:embed="rId8"/>
          </a:blipFill>
          <a:ln w="12600"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Recipient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794" name="Line" descr=""/>
          <p:cNvPicPr/>
          <p:nvPr/>
        </p:nvPicPr>
        <p:blipFill>
          <a:blip r:embed="rId9"/>
          <a:stretch/>
        </p:blipFill>
        <p:spPr>
          <a:xfrm rot="3506400">
            <a:off x="5817960" y="7326360"/>
            <a:ext cx="2557080" cy="457200"/>
          </a:xfrm>
          <a:prstGeom prst="rect">
            <a:avLst/>
          </a:prstGeom>
          <a:ln>
            <a:noFill/>
          </a:ln>
        </p:spPr>
      </p:pic>
      <p:pic>
        <p:nvPicPr>
          <p:cNvPr id="795" name="Line" descr=""/>
          <p:cNvPicPr/>
          <p:nvPr/>
        </p:nvPicPr>
        <p:blipFill>
          <a:blip r:embed="rId10"/>
          <a:stretch/>
        </p:blipFill>
        <p:spPr>
          <a:xfrm rot="18607200">
            <a:off x="2176920" y="7885080"/>
            <a:ext cx="4355640" cy="457200"/>
          </a:xfrm>
          <a:prstGeom prst="rect">
            <a:avLst/>
          </a:prstGeom>
          <a:ln>
            <a:noFill/>
          </a:ln>
        </p:spPr>
      </p:pic>
      <p:pic>
        <p:nvPicPr>
          <p:cNvPr id="796" name="Line" descr=""/>
          <p:cNvPicPr/>
          <p:nvPr/>
        </p:nvPicPr>
        <p:blipFill>
          <a:blip r:embed="rId11"/>
          <a:stretch/>
        </p:blipFill>
        <p:spPr>
          <a:xfrm rot="20515200">
            <a:off x="13826160" y="9270000"/>
            <a:ext cx="4382280" cy="457200"/>
          </a:xfrm>
          <a:prstGeom prst="rect">
            <a:avLst/>
          </a:prstGeom>
          <a:ln>
            <a:noFill/>
          </a:ln>
        </p:spPr>
      </p:pic>
      <p:pic>
        <p:nvPicPr>
          <p:cNvPr id="797" name="Line" descr=""/>
          <p:cNvPicPr/>
          <p:nvPr/>
        </p:nvPicPr>
        <p:blipFill>
          <a:blip r:embed="rId12"/>
          <a:stretch/>
        </p:blipFill>
        <p:spPr>
          <a:xfrm rot="19202400">
            <a:off x="19076400" y="6629040"/>
            <a:ext cx="3452040" cy="457200"/>
          </a:xfrm>
          <a:prstGeom prst="rect">
            <a:avLst/>
          </a:prstGeom>
          <a:ln>
            <a:noFill/>
          </a:ln>
        </p:spPr>
      </p:pic>
      <p:pic>
        <p:nvPicPr>
          <p:cNvPr id="798" name="Line" descr=""/>
          <p:cNvPicPr/>
          <p:nvPr/>
        </p:nvPicPr>
        <p:blipFill>
          <a:blip r:embed="rId13"/>
          <a:stretch/>
        </p:blipFill>
        <p:spPr>
          <a:xfrm rot="20948400">
            <a:off x="11542320" y="5316840"/>
            <a:ext cx="3152520" cy="457200"/>
          </a:xfrm>
          <a:prstGeom prst="rect">
            <a:avLst/>
          </a:prstGeom>
          <a:ln>
            <a:noFill/>
          </a:ln>
        </p:spPr>
      </p:pic>
      <p:pic>
        <p:nvPicPr>
          <p:cNvPr id="799" name="Line" descr=""/>
          <p:cNvPicPr/>
          <p:nvPr/>
        </p:nvPicPr>
        <p:blipFill>
          <a:blip r:embed="rId14"/>
          <a:stretch/>
        </p:blipFill>
        <p:spPr>
          <a:xfrm rot="12611400">
            <a:off x="15134760" y="6827040"/>
            <a:ext cx="3373200" cy="457200"/>
          </a:xfrm>
          <a:prstGeom prst="rect">
            <a:avLst/>
          </a:prstGeom>
          <a:ln>
            <a:noFill/>
          </a:ln>
        </p:spPr>
      </p:pic>
      <p:pic>
        <p:nvPicPr>
          <p:cNvPr id="800" name="Line" descr=""/>
          <p:cNvPicPr/>
          <p:nvPr/>
        </p:nvPicPr>
        <p:blipFill>
          <a:blip r:embed="rId15"/>
          <a:stretch/>
        </p:blipFill>
        <p:spPr>
          <a:xfrm rot="17995800">
            <a:off x="12247560" y="7800120"/>
            <a:ext cx="4246920" cy="457200"/>
          </a:xfrm>
          <a:prstGeom prst="rect">
            <a:avLst/>
          </a:prstGeom>
          <a:ln>
            <a:noFill/>
          </a:ln>
        </p:spPr>
      </p:pic>
      <p:pic>
        <p:nvPicPr>
          <p:cNvPr id="801" name="Line" descr=""/>
          <p:cNvPicPr/>
          <p:nvPr/>
        </p:nvPicPr>
        <p:blipFill>
          <a:blip r:embed="rId16"/>
          <a:stretch/>
        </p:blipFill>
        <p:spPr>
          <a:xfrm rot="342600">
            <a:off x="7071480" y="5590440"/>
            <a:ext cx="2894400" cy="457200"/>
          </a:xfrm>
          <a:prstGeom prst="rect">
            <a:avLst/>
          </a:prstGeom>
          <a:ln>
            <a:noFill/>
          </a:ln>
        </p:spPr>
      </p:pic>
      <p:pic>
        <p:nvPicPr>
          <p:cNvPr id="802" name="Line" descr=""/>
          <p:cNvPicPr/>
          <p:nvPr/>
        </p:nvPicPr>
        <p:blipFill>
          <a:blip r:embed="rId17"/>
          <a:stretch/>
        </p:blipFill>
        <p:spPr>
          <a:xfrm rot="2298000">
            <a:off x="6426360" y="7799760"/>
            <a:ext cx="6960600" cy="457200"/>
          </a:xfrm>
          <a:prstGeom prst="rect">
            <a:avLst/>
          </a:prstGeom>
          <a:ln>
            <a:noFill/>
          </a:ln>
        </p:spPr>
      </p:pic>
      <p:pic>
        <p:nvPicPr>
          <p:cNvPr id="803" name="Line" descr=""/>
          <p:cNvPicPr/>
          <p:nvPr/>
        </p:nvPicPr>
        <p:blipFill>
          <a:blip r:embed="rId18"/>
          <a:stretch/>
        </p:blipFill>
        <p:spPr>
          <a:xfrm rot="901800">
            <a:off x="8920440" y="10012320"/>
            <a:ext cx="3434400" cy="457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9" dur="indefinite" restart="never" nodeType="tmRoot">
          <p:childTnLst>
            <p:seq>
              <p:cTn id="4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Remarks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805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This is a network of networks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Its designed with failures in mind:</a:t>
            </a:r>
            <a:br/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Links can go down and the system will recover</a:t>
            </a:r>
            <a:endParaRPr b="0" lang="en-US" sz="50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it also generally trust-based</a:t>
            </a:r>
            <a:endParaRPr b="0" lang="en-US" sz="5000" spc="-1" strike="noStrike">
              <a:latin typeface="Arial"/>
            </a:endParaRPr>
          </a:p>
          <a:p>
            <a:pPr lvl="2" marL="1547640" indent="-78444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system can lie about what networks it can route to!</a:t>
            </a:r>
            <a:endParaRPr b="0" lang="en-US" sz="44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Each hop decrements the TTL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Prevents a "routing loop" from happening</a:t>
            </a:r>
            <a:endParaRPr b="0" lang="en-US" sz="50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Routing can be asymmetric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Since in practice networks may (slightly) override BGP, and other such considerations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806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1" dur="indefinite" restart="never" nodeType="tmRoot">
          <p:childTnLst>
            <p:seq>
              <p:cTn id="4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IP Spoofing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Autonomous Systems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808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edge-AS where a user connects </a:t>
            </a:r>
            <a:r>
              <a:rPr b="1" i="1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should</a:t>
            </a: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restrict packet spoofing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Sending a packet with a different sender IP address</a:t>
            </a:r>
            <a:endParaRPr b="0" lang="en-US" sz="50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about 25% of them don't...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a system can simply lie and say it comes from someplace else</a:t>
            </a:r>
            <a:endParaRPr b="0" lang="en-US" sz="50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This enables blind-spoofing attacks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Such as the Kaminski attack on DNS</a:t>
            </a:r>
            <a:endParaRPr b="0" lang="en-US" sz="50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It also enables "reflected DOS attacks"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809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3" dur="indefinite" restart="never" nodeType="tmRoot">
          <p:childTnLst>
            <p:seq>
              <p:cTn id="4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On-path Injection vs Off-path Spoofing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811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2" name="CustomShape 3"/>
          <p:cNvSpPr/>
          <p:nvPr/>
        </p:nvSpPr>
        <p:spPr>
          <a:xfrm>
            <a:off x="6667560" y="6188040"/>
            <a:ext cx="4754880" cy="68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9818"/>
                </a:moveTo>
                <a:lnTo>
                  <a:pt x="21571" y="1964"/>
                </a:lnTo>
                <a:lnTo>
                  <a:pt x="21456" y="0"/>
                </a:lnTo>
                <a:lnTo>
                  <a:pt x="21341" y="1964"/>
                </a:lnTo>
                <a:lnTo>
                  <a:pt x="21283" y="9818"/>
                </a:lnTo>
                <a:lnTo>
                  <a:pt x="21341" y="17673"/>
                </a:lnTo>
                <a:lnTo>
                  <a:pt x="21456" y="21600"/>
                </a:lnTo>
                <a:lnTo>
                  <a:pt x="21571" y="17673"/>
                </a:lnTo>
                <a:lnTo>
                  <a:pt x="21600" y="9818"/>
                </a:lnTo>
                <a:close/>
                <a:moveTo>
                  <a:pt x="0" y="9818"/>
                </a:moveTo>
                <a:lnTo>
                  <a:pt x="29" y="17673"/>
                </a:lnTo>
                <a:lnTo>
                  <a:pt x="144" y="21600"/>
                </a:lnTo>
                <a:lnTo>
                  <a:pt x="259" y="17673"/>
                </a:lnTo>
                <a:lnTo>
                  <a:pt x="302" y="9818"/>
                </a:lnTo>
                <a:lnTo>
                  <a:pt x="259" y="1964"/>
                </a:lnTo>
                <a:lnTo>
                  <a:pt x="144" y="0"/>
                </a:lnTo>
                <a:lnTo>
                  <a:pt x="29" y="1964"/>
                </a:lnTo>
                <a:lnTo>
                  <a:pt x="0" y="9818"/>
                </a:lnTo>
                <a:close/>
              </a:path>
            </a:pathLst>
          </a:custGeom>
          <a:solidFill>
            <a:srgbClr val="ffffff"/>
          </a:solidFill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3" name="Line 4"/>
          <p:cNvSpPr/>
          <p:nvPr/>
        </p:nvSpPr>
        <p:spPr>
          <a:xfrm flipH="1">
            <a:off x="6734160" y="6219720"/>
            <a:ext cx="4619520" cy="3240"/>
          </a:xfrm>
          <a:prstGeom prst="line">
            <a:avLst/>
          </a:prstGeom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4" name="CustomShape 5"/>
          <p:cNvSpPr/>
          <p:nvPr/>
        </p:nvSpPr>
        <p:spPr>
          <a:xfrm>
            <a:off x="6667560" y="8245440"/>
            <a:ext cx="4754880" cy="127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171"/>
                </a:moveTo>
                <a:lnTo>
                  <a:pt x="58" y="21600"/>
                </a:lnTo>
                <a:lnTo>
                  <a:pt x="202" y="21600"/>
                </a:lnTo>
                <a:lnTo>
                  <a:pt x="288" y="21386"/>
                </a:lnTo>
                <a:lnTo>
                  <a:pt x="302" y="20957"/>
                </a:lnTo>
                <a:lnTo>
                  <a:pt x="230" y="20528"/>
                </a:lnTo>
                <a:lnTo>
                  <a:pt x="115" y="20421"/>
                </a:lnTo>
                <a:lnTo>
                  <a:pt x="0" y="20742"/>
                </a:lnTo>
                <a:lnTo>
                  <a:pt x="0" y="21171"/>
                </a:lnTo>
                <a:close/>
                <a:moveTo>
                  <a:pt x="21600" y="429"/>
                </a:moveTo>
                <a:lnTo>
                  <a:pt x="21542" y="107"/>
                </a:lnTo>
                <a:lnTo>
                  <a:pt x="21398" y="0"/>
                </a:lnTo>
                <a:lnTo>
                  <a:pt x="21312" y="322"/>
                </a:lnTo>
                <a:lnTo>
                  <a:pt x="21283" y="750"/>
                </a:lnTo>
                <a:lnTo>
                  <a:pt x="21370" y="1179"/>
                </a:lnTo>
                <a:lnTo>
                  <a:pt x="21485" y="1179"/>
                </a:lnTo>
                <a:lnTo>
                  <a:pt x="21600" y="965"/>
                </a:lnTo>
                <a:lnTo>
                  <a:pt x="21600" y="429"/>
                </a:lnTo>
                <a:close/>
              </a:path>
            </a:pathLst>
          </a:custGeom>
          <a:solidFill>
            <a:srgbClr val="ffffff"/>
          </a:solidFill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5" name="Line 6"/>
          <p:cNvSpPr/>
          <p:nvPr/>
        </p:nvSpPr>
        <p:spPr>
          <a:xfrm flipV="1">
            <a:off x="6734160" y="8289720"/>
            <a:ext cx="4619520" cy="1193760"/>
          </a:xfrm>
          <a:prstGeom prst="line">
            <a:avLst/>
          </a:prstGeom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6" name="CustomShape 7"/>
          <p:cNvSpPr/>
          <p:nvPr/>
        </p:nvSpPr>
        <p:spPr>
          <a:xfrm>
            <a:off x="6667560" y="9451800"/>
            <a:ext cx="4754880" cy="1208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567"/>
                </a:moveTo>
                <a:lnTo>
                  <a:pt x="29" y="1020"/>
                </a:lnTo>
                <a:lnTo>
                  <a:pt x="115" y="1247"/>
                </a:lnTo>
                <a:lnTo>
                  <a:pt x="230" y="1247"/>
                </a:lnTo>
                <a:lnTo>
                  <a:pt x="302" y="794"/>
                </a:lnTo>
                <a:lnTo>
                  <a:pt x="288" y="340"/>
                </a:lnTo>
                <a:lnTo>
                  <a:pt x="202" y="0"/>
                </a:lnTo>
                <a:lnTo>
                  <a:pt x="58" y="113"/>
                </a:lnTo>
                <a:lnTo>
                  <a:pt x="0" y="567"/>
                </a:lnTo>
                <a:close/>
                <a:moveTo>
                  <a:pt x="21600" y="21146"/>
                </a:moveTo>
                <a:lnTo>
                  <a:pt x="21600" y="20693"/>
                </a:lnTo>
                <a:lnTo>
                  <a:pt x="21485" y="20353"/>
                </a:lnTo>
                <a:lnTo>
                  <a:pt x="21370" y="20466"/>
                </a:lnTo>
                <a:lnTo>
                  <a:pt x="21283" y="20920"/>
                </a:lnTo>
                <a:lnTo>
                  <a:pt x="21312" y="21373"/>
                </a:lnTo>
                <a:lnTo>
                  <a:pt x="21398" y="21600"/>
                </a:lnTo>
                <a:lnTo>
                  <a:pt x="21542" y="21600"/>
                </a:lnTo>
                <a:lnTo>
                  <a:pt x="21600" y="21146"/>
                </a:lnTo>
                <a:close/>
              </a:path>
            </a:pathLst>
          </a:custGeom>
          <a:solidFill>
            <a:srgbClr val="ffffff"/>
          </a:solidFill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7" name="Line 8"/>
          <p:cNvSpPr/>
          <p:nvPr/>
        </p:nvSpPr>
        <p:spPr>
          <a:xfrm>
            <a:off x="6734160" y="9496080"/>
            <a:ext cx="4619520" cy="1127160"/>
          </a:xfrm>
          <a:prstGeom prst="line">
            <a:avLst/>
          </a:prstGeom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8" name="CustomShape 9"/>
          <p:cNvSpPr/>
          <p:nvPr/>
        </p:nvSpPr>
        <p:spPr>
          <a:xfrm>
            <a:off x="11353680" y="6188040"/>
            <a:ext cx="5262840" cy="922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742"/>
                </a:moveTo>
                <a:lnTo>
                  <a:pt x="26" y="1336"/>
                </a:lnTo>
                <a:lnTo>
                  <a:pt x="130" y="1633"/>
                </a:lnTo>
                <a:lnTo>
                  <a:pt x="234" y="1485"/>
                </a:lnTo>
                <a:lnTo>
                  <a:pt x="286" y="891"/>
                </a:lnTo>
                <a:lnTo>
                  <a:pt x="260" y="297"/>
                </a:lnTo>
                <a:lnTo>
                  <a:pt x="182" y="0"/>
                </a:lnTo>
                <a:lnTo>
                  <a:pt x="78" y="148"/>
                </a:lnTo>
                <a:lnTo>
                  <a:pt x="0" y="742"/>
                </a:lnTo>
                <a:close/>
                <a:moveTo>
                  <a:pt x="21600" y="20858"/>
                </a:moveTo>
                <a:lnTo>
                  <a:pt x="21574" y="20264"/>
                </a:lnTo>
                <a:lnTo>
                  <a:pt x="21470" y="19967"/>
                </a:lnTo>
                <a:lnTo>
                  <a:pt x="21366" y="20115"/>
                </a:lnTo>
                <a:lnTo>
                  <a:pt x="21314" y="20709"/>
                </a:lnTo>
                <a:lnTo>
                  <a:pt x="21314" y="21303"/>
                </a:lnTo>
                <a:lnTo>
                  <a:pt x="21418" y="21600"/>
                </a:lnTo>
                <a:lnTo>
                  <a:pt x="21522" y="21452"/>
                </a:lnTo>
                <a:lnTo>
                  <a:pt x="21600" y="20858"/>
                </a:lnTo>
                <a:close/>
              </a:path>
            </a:pathLst>
          </a:custGeom>
          <a:solidFill>
            <a:srgbClr val="ffffff"/>
          </a:solidFill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9" name="Line 10"/>
          <p:cNvSpPr/>
          <p:nvPr/>
        </p:nvSpPr>
        <p:spPr>
          <a:xfrm>
            <a:off x="11423520" y="6225840"/>
            <a:ext cx="5124240" cy="847800"/>
          </a:xfrm>
          <a:prstGeom prst="line">
            <a:avLst/>
          </a:prstGeom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0" name="CustomShape 11"/>
          <p:cNvSpPr/>
          <p:nvPr/>
        </p:nvSpPr>
        <p:spPr>
          <a:xfrm>
            <a:off x="11353680" y="7042320"/>
            <a:ext cx="5262840" cy="127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430"/>
                </a:moveTo>
                <a:lnTo>
                  <a:pt x="21522" y="107"/>
                </a:lnTo>
                <a:lnTo>
                  <a:pt x="21418" y="0"/>
                </a:lnTo>
                <a:lnTo>
                  <a:pt x="21314" y="215"/>
                </a:lnTo>
                <a:lnTo>
                  <a:pt x="21314" y="752"/>
                </a:lnTo>
                <a:lnTo>
                  <a:pt x="21366" y="1075"/>
                </a:lnTo>
                <a:lnTo>
                  <a:pt x="21470" y="1182"/>
                </a:lnTo>
                <a:lnTo>
                  <a:pt x="21574" y="860"/>
                </a:lnTo>
                <a:lnTo>
                  <a:pt x="21600" y="430"/>
                </a:lnTo>
                <a:close/>
                <a:moveTo>
                  <a:pt x="0" y="21170"/>
                </a:moveTo>
                <a:lnTo>
                  <a:pt x="78" y="21493"/>
                </a:lnTo>
                <a:lnTo>
                  <a:pt x="182" y="21600"/>
                </a:lnTo>
                <a:lnTo>
                  <a:pt x="286" y="21385"/>
                </a:lnTo>
                <a:lnTo>
                  <a:pt x="286" y="20848"/>
                </a:lnTo>
                <a:lnTo>
                  <a:pt x="234" y="20525"/>
                </a:lnTo>
                <a:lnTo>
                  <a:pt x="130" y="20418"/>
                </a:lnTo>
                <a:lnTo>
                  <a:pt x="26" y="20740"/>
                </a:lnTo>
                <a:lnTo>
                  <a:pt x="0" y="21170"/>
                </a:lnTo>
                <a:close/>
              </a:path>
            </a:pathLst>
          </a:custGeom>
          <a:solidFill>
            <a:srgbClr val="ffffff"/>
          </a:solidFill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1" name="Line 12"/>
          <p:cNvSpPr/>
          <p:nvPr/>
        </p:nvSpPr>
        <p:spPr>
          <a:xfrm flipH="1">
            <a:off x="11423520" y="7086600"/>
            <a:ext cx="5124240" cy="1184040"/>
          </a:xfrm>
          <a:prstGeom prst="line">
            <a:avLst/>
          </a:prstGeom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2" name="CustomShape 13"/>
          <p:cNvSpPr/>
          <p:nvPr/>
        </p:nvSpPr>
        <p:spPr>
          <a:xfrm>
            <a:off x="11353680" y="10591920"/>
            <a:ext cx="4694400" cy="74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10800"/>
                </a:moveTo>
                <a:lnTo>
                  <a:pt x="58" y="18000"/>
                </a:lnTo>
                <a:lnTo>
                  <a:pt x="175" y="21600"/>
                </a:lnTo>
                <a:lnTo>
                  <a:pt x="292" y="18000"/>
                </a:lnTo>
                <a:lnTo>
                  <a:pt x="321" y="10800"/>
                </a:lnTo>
                <a:lnTo>
                  <a:pt x="292" y="3600"/>
                </a:lnTo>
                <a:lnTo>
                  <a:pt x="175" y="0"/>
                </a:lnTo>
                <a:lnTo>
                  <a:pt x="58" y="3600"/>
                </a:lnTo>
                <a:lnTo>
                  <a:pt x="0" y="10800"/>
                </a:lnTo>
                <a:close/>
                <a:moveTo>
                  <a:pt x="21600" y="10800"/>
                </a:moveTo>
                <a:lnTo>
                  <a:pt x="21542" y="3600"/>
                </a:lnTo>
                <a:lnTo>
                  <a:pt x="21425" y="0"/>
                </a:lnTo>
                <a:lnTo>
                  <a:pt x="21308" y="3600"/>
                </a:lnTo>
                <a:lnTo>
                  <a:pt x="21250" y="10800"/>
                </a:lnTo>
                <a:lnTo>
                  <a:pt x="21308" y="18000"/>
                </a:lnTo>
                <a:lnTo>
                  <a:pt x="21425" y="21600"/>
                </a:lnTo>
                <a:lnTo>
                  <a:pt x="21542" y="180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ffffff"/>
          </a:solidFill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3" name="Line 14"/>
          <p:cNvSpPr/>
          <p:nvPr/>
        </p:nvSpPr>
        <p:spPr>
          <a:xfrm>
            <a:off x="11423520" y="10629720"/>
            <a:ext cx="4549680" cy="3240"/>
          </a:xfrm>
          <a:prstGeom prst="line">
            <a:avLst/>
          </a:prstGeom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4" name="Line 15"/>
          <p:cNvSpPr/>
          <p:nvPr/>
        </p:nvSpPr>
        <p:spPr>
          <a:xfrm flipH="1" flipV="1">
            <a:off x="16011360" y="10629720"/>
            <a:ext cx="2489040" cy="44280"/>
          </a:xfrm>
          <a:prstGeom prst="line">
            <a:avLst/>
          </a:prstGeom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5" name="Line 16"/>
          <p:cNvSpPr/>
          <p:nvPr/>
        </p:nvSpPr>
        <p:spPr>
          <a:xfrm>
            <a:off x="11391840" y="4511520"/>
            <a:ext cx="2880" cy="1708200"/>
          </a:xfrm>
          <a:prstGeom prst="line">
            <a:avLst/>
          </a:prstGeom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6" name="Line 17"/>
          <p:cNvSpPr/>
          <p:nvPr/>
        </p:nvSpPr>
        <p:spPr>
          <a:xfrm>
            <a:off x="4568760" y="5460840"/>
            <a:ext cx="2130480" cy="758880"/>
          </a:xfrm>
          <a:prstGeom prst="line">
            <a:avLst/>
          </a:prstGeom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7" name="Line 18"/>
          <p:cNvSpPr/>
          <p:nvPr/>
        </p:nvSpPr>
        <p:spPr>
          <a:xfrm flipV="1">
            <a:off x="4568760" y="9489960"/>
            <a:ext cx="2130480" cy="1184040"/>
          </a:xfrm>
          <a:prstGeom prst="line">
            <a:avLst/>
          </a:prstGeom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8" name="Line 19"/>
          <p:cNvSpPr/>
          <p:nvPr/>
        </p:nvSpPr>
        <p:spPr>
          <a:xfrm flipH="1">
            <a:off x="16579800" y="5511600"/>
            <a:ext cx="1635120" cy="1562040"/>
          </a:xfrm>
          <a:prstGeom prst="line">
            <a:avLst/>
          </a:prstGeom>
          <a:ln w="507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9" name="CustomShape 20"/>
          <p:cNvSpPr/>
          <p:nvPr/>
        </p:nvSpPr>
        <p:spPr>
          <a:xfrm>
            <a:off x="7661160" y="5934240"/>
            <a:ext cx="608040" cy="909720"/>
          </a:xfrm>
          <a:prstGeom prst="rect">
            <a:avLst/>
          </a:prstGeom>
          <a:solidFill>
            <a:srgbClr val="777777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0" name="CustomShape 21"/>
          <p:cNvSpPr/>
          <p:nvPr/>
        </p:nvSpPr>
        <p:spPr>
          <a:xfrm>
            <a:off x="7508880" y="9280440"/>
            <a:ext cx="608040" cy="909720"/>
          </a:xfrm>
          <a:prstGeom prst="rect">
            <a:avLst/>
          </a:prstGeom>
          <a:solidFill>
            <a:srgbClr val="777777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1" name="CustomShape 22"/>
          <p:cNvSpPr/>
          <p:nvPr/>
        </p:nvSpPr>
        <p:spPr>
          <a:xfrm>
            <a:off x="11922120" y="5781600"/>
            <a:ext cx="608040" cy="909720"/>
          </a:xfrm>
          <a:prstGeom prst="rect">
            <a:avLst/>
          </a:prstGeom>
          <a:solidFill>
            <a:srgbClr val="777777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2" name="CustomShape 23"/>
          <p:cNvSpPr/>
          <p:nvPr/>
        </p:nvSpPr>
        <p:spPr>
          <a:xfrm>
            <a:off x="11922120" y="7756560"/>
            <a:ext cx="608040" cy="912960"/>
          </a:xfrm>
          <a:prstGeom prst="rect">
            <a:avLst/>
          </a:prstGeom>
          <a:solidFill>
            <a:srgbClr val="777777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3" name="CustomShape 24"/>
          <p:cNvSpPr/>
          <p:nvPr/>
        </p:nvSpPr>
        <p:spPr>
          <a:xfrm>
            <a:off x="11922120" y="10344240"/>
            <a:ext cx="608040" cy="909720"/>
          </a:xfrm>
          <a:prstGeom prst="rect">
            <a:avLst/>
          </a:prstGeom>
          <a:solidFill>
            <a:srgbClr val="777777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4" name="CustomShape 25"/>
          <p:cNvSpPr/>
          <p:nvPr/>
        </p:nvSpPr>
        <p:spPr>
          <a:xfrm>
            <a:off x="17097480" y="6692760"/>
            <a:ext cx="608040" cy="912960"/>
          </a:xfrm>
          <a:prstGeom prst="rect">
            <a:avLst/>
          </a:prstGeom>
          <a:solidFill>
            <a:srgbClr val="777777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5" name="CustomShape 26"/>
          <p:cNvSpPr/>
          <p:nvPr/>
        </p:nvSpPr>
        <p:spPr>
          <a:xfrm>
            <a:off x="16487640" y="10191600"/>
            <a:ext cx="608040" cy="912960"/>
          </a:xfrm>
          <a:prstGeom prst="rect">
            <a:avLst/>
          </a:prstGeom>
          <a:solidFill>
            <a:srgbClr val="777777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36" name="Group 27"/>
          <p:cNvGrpSpPr/>
          <p:nvPr/>
        </p:nvGrpSpPr>
        <p:grpSpPr>
          <a:xfrm>
            <a:off x="5226120" y="5019840"/>
            <a:ext cx="906480" cy="912960"/>
            <a:chOff x="5226120" y="5019840"/>
            <a:chExt cx="906480" cy="912960"/>
          </a:xfrm>
        </p:grpSpPr>
        <p:sp>
          <p:nvSpPr>
            <p:cNvPr id="837" name="CustomShape 28"/>
            <p:cNvSpPr/>
            <p:nvPr/>
          </p:nvSpPr>
          <p:spPr>
            <a:xfrm>
              <a:off x="5226120" y="5019840"/>
              <a:ext cx="906480" cy="912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4758" y="14113"/>
                  </a:moveTo>
                  <a:lnTo>
                    <a:pt x="0" y="1411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113"/>
                  </a:lnTo>
                  <a:lnTo>
                    <a:pt x="16842" y="14113"/>
                  </a:lnTo>
                  <a:lnTo>
                    <a:pt x="16842" y="13102"/>
                  </a:lnTo>
                  <a:lnTo>
                    <a:pt x="18881" y="13102"/>
                  </a:lnTo>
                  <a:lnTo>
                    <a:pt x="18881" y="0"/>
                  </a:lnTo>
                  <a:lnTo>
                    <a:pt x="2681" y="0"/>
                  </a:lnTo>
                  <a:lnTo>
                    <a:pt x="2681" y="13102"/>
                  </a:lnTo>
                  <a:lnTo>
                    <a:pt x="4758" y="13102"/>
                  </a:lnTo>
                  <a:lnTo>
                    <a:pt x="4758" y="14113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8" name="Line 29"/>
            <p:cNvSpPr/>
            <p:nvPr/>
          </p:nvSpPr>
          <p:spPr>
            <a:xfrm>
              <a:off x="5422680" y="5616360"/>
              <a:ext cx="511200" cy="324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9" name="Line 30"/>
            <p:cNvSpPr/>
            <p:nvPr/>
          </p:nvSpPr>
          <p:spPr>
            <a:xfrm>
              <a:off x="5422680" y="5574960"/>
              <a:ext cx="511200" cy="324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0" name="CustomShape 31"/>
            <p:cNvSpPr/>
            <p:nvPr/>
          </p:nvSpPr>
          <p:spPr>
            <a:xfrm>
              <a:off x="5692680" y="5648400"/>
              <a:ext cx="366840" cy="2556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17486" y="21600"/>
                  </a:lnTo>
                  <a:lnTo>
                    <a:pt x="17486" y="0"/>
                  </a:lnTo>
                  <a:lnTo>
                    <a:pt x="0" y="0"/>
                  </a:lnTo>
                  <a:lnTo>
                    <a:pt x="0" y="21600"/>
                  </a:lnTo>
                  <a:close/>
                  <a:moveTo>
                    <a:pt x="19075" y="3622"/>
                  </a:moveTo>
                  <a:lnTo>
                    <a:pt x="21600" y="3622"/>
                  </a:lnTo>
                  <a:lnTo>
                    <a:pt x="21600" y="0"/>
                  </a:lnTo>
                  <a:lnTo>
                    <a:pt x="19075" y="0"/>
                  </a:lnTo>
                  <a:lnTo>
                    <a:pt x="19075" y="3622"/>
                  </a:lnTo>
                  <a:close/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1" name="Line 32"/>
            <p:cNvSpPr/>
            <p:nvPr/>
          </p:nvSpPr>
          <p:spPr>
            <a:xfrm>
              <a:off x="5692680" y="5733720"/>
              <a:ext cx="298440" cy="324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2" name="Line 33"/>
            <p:cNvSpPr/>
            <p:nvPr/>
          </p:nvSpPr>
          <p:spPr>
            <a:xfrm>
              <a:off x="5692680" y="5819760"/>
              <a:ext cx="298440" cy="288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3" name="Line 34"/>
            <p:cNvSpPr/>
            <p:nvPr/>
          </p:nvSpPr>
          <p:spPr>
            <a:xfrm>
              <a:off x="5705280" y="5775120"/>
              <a:ext cx="270000" cy="324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4" name="CustomShape 35"/>
            <p:cNvSpPr/>
            <p:nvPr/>
          </p:nvSpPr>
          <p:spPr>
            <a:xfrm>
              <a:off x="5864400" y="5749920"/>
              <a:ext cx="81000" cy="52560"/>
            </a:xfrm>
            <a:prstGeom prst="rect">
              <a:avLst/>
            </a:pr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5" name="CustomShape 36"/>
            <p:cNvSpPr/>
            <p:nvPr/>
          </p:nvSpPr>
          <p:spPr>
            <a:xfrm>
              <a:off x="5251320" y="5083200"/>
              <a:ext cx="852480" cy="611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8067" y="15460"/>
                  </a:moveTo>
                  <a:lnTo>
                    <a:pt x="18830" y="15460"/>
                  </a:lnTo>
                  <a:lnTo>
                    <a:pt x="18830" y="15014"/>
                  </a:lnTo>
                  <a:lnTo>
                    <a:pt x="18067" y="15014"/>
                  </a:lnTo>
                  <a:lnTo>
                    <a:pt x="18067" y="15460"/>
                  </a:lnTo>
                  <a:close/>
                  <a:moveTo>
                    <a:pt x="4898" y="12781"/>
                  </a:moveTo>
                  <a:lnTo>
                    <a:pt x="4898" y="1507"/>
                  </a:lnTo>
                  <a:lnTo>
                    <a:pt x="16702" y="1507"/>
                  </a:lnTo>
                  <a:lnTo>
                    <a:pt x="16702" y="12781"/>
                  </a:lnTo>
                  <a:lnTo>
                    <a:pt x="4898" y="12781"/>
                  </a:lnTo>
                  <a:close/>
                  <a:moveTo>
                    <a:pt x="4376" y="13563"/>
                  </a:moveTo>
                  <a:lnTo>
                    <a:pt x="17224" y="13563"/>
                  </a:lnTo>
                  <a:lnTo>
                    <a:pt x="17224" y="781"/>
                  </a:lnTo>
                  <a:lnTo>
                    <a:pt x="17786" y="781"/>
                  </a:lnTo>
                  <a:lnTo>
                    <a:pt x="17786" y="0"/>
                  </a:lnTo>
                  <a:lnTo>
                    <a:pt x="3774" y="0"/>
                  </a:lnTo>
                  <a:lnTo>
                    <a:pt x="3774" y="14288"/>
                  </a:lnTo>
                  <a:lnTo>
                    <a:pt x="4376" y="14288"/>
                  </a:lnTo>
                  <a:lnTo>
                    <a:pt x="4376" y="13563"/>
                  </a:lnTo>
                  <a:close/>
                  <a:moveTo>
                    <a:pt x="0" y="20819"/>
                  </a:moveTo>
                  <a:lnTo>
                    <a:pt x="2168" y="20819"/>
                  </a:lnTo>
                  <a:lnTo>
                    <a:pt x="2168" y="19870"/>
                  </a:lnTo>
                  <a:lnTo>
                    <a:pt x="0" y="19870"/>
                  </a:lnTo>
                  <a:lnTo>
                    <a:pt x="0" y="20819"/>
                  </a:lnTo>
                  <a:close/>
                  <a:moveTo>
                    <a:pt x="12567" y="21600"/>
                  </a:moveTo>
                  <a:lnTo>
                    <a:pt x="17224" y="21600"/>
                  </a:lnTo>
                  <a:lnTo>
                    <a:pt x="17224" y="21153"/>
                  </a:lnTo>
                  <a:lnTo>
                    <a:pt x="12567" y="21153"/>
                  </a:lnTo>
                  <a:lnTo>
                    <a:pt x="12567" y="21600"/>
                  </a:lnTo>
                  <a:close/>
                  <a:moveTo>
                    <a:pt x="20837" y="20316"/>
                  </a:moveTo>
                  <a:lnTo>
                    <a:pt x="21600" y="20316"/>
                  </a:lnTo>
                  <a:lnTo>
                    <a:pt x="21600" y="19870"/>
                  </a:lnTo>
                  <a:lnTo>
                    <a:pt x="20837" y="19870"/>
                  </a:lnTo>
                  <a:lnTo>
                    <a:pt x="20837" y="20316"/>
                  </a:lnTo>
                  <a:close/>
                  <a:moveTo>
                    <a:pt x="20837" y="21377"/>
                  </a:moveTo>
                  <a:lnTo>
                    <a:pt x="21600" y="21377"/>
                  </a:lnTo>
                  <a:lnTo>
                    <a:pt x="21600" y="20819"/>
                  </a:lnTo>
                  <a:lnTo>
                    <a:pt x="20837" y="20819"/>
                  </a:lnTo>
                  <a:lnTo>
                    <a:pt x="20837" y="21377"/>
                  </a:lnTo>
                  <a:close/>
                </a:path>
              </a:pathLst>
            </a:custGeom>
            <a:solidFill>
              <a:srgbClr val="0000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6" name="Line 37"/>
            <p:cNvSpPr/>
            <p:nvPr/>
          </p:nvSpPr>
          <p:spPr>
            <a:xfrm>
              <a:off x="5337000" y="5543280"/>
              <a:ext cx="679320" cy="324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7" name="Line 38"/>
            <p:cNvSpPr/>
            <p:nvPr/>
          </p:nvSpPr>
          <p:spPr>
            <a:xfrm flipV="1">
              <a:off x="5508360" y="5543280"/>
              <a:ext cx="3240" cy="3168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8" name="Line 39"/>
            <p:cNvSpPr/>
            <p:nvPr/>
          </p:nvSpPr>
          <p:spPr>
            <a:xfrm flipV="1">
              <a:off x="5679720" y="5543280"/>
              <a:ext cx="3240" cy="3168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49" name="Group 40"/>
          <p:cNvGrpSpPr/>
          <p:nvPr/>
        </p:nvGrpSpPr>
        <p:grpSpPr>
          <a:xfrm>
            <a:off x="5378400" y="9734400"/>
            <a:ext cx="906480" cy="912960"/>
            <a:chOff x="5378400" y="9734400"/>
            <a:chExt cx="906480" cy="912960"/>
          </a:xfrm>
        </p:grpSpPr>
        <p:sp>
          <p:nvSpPr>
            <p:cNvPr id="850" name="CustomShape 41"/>
            <p:cNvSpPr/>
            <p:nvPr/>
          </p:nvSpPr>
          <p:spPr>
            <a:xfrm>
              <a:off x="5378400" y="9734400"/>
              <a:ext cx="906480" cy="912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4758" y="14113"/>
                  </a:moveTo>
                  <a:lnTo>
                    <a:pt x="0" y="1411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113"/>
                  </a:lnTo>
                  <a:lnTo>
                    <a:pt x="16842" y="14113"/>
                  </a:lnTo>
                  <a:lnTo>
                    <a:pt x="16842" y="13102"/>
                  </a:lnTo>
                  <a:lnTo>
                    <a:pt x="18881" y="13102"/>
                  </a:lnTo>
                  <a:lnTo>
                    <a:pt x="18881" y="0"/>
                  </a:lnTo>
                  <a:lnTo>
                    <a:pt x="2681" y="0"/>
                  </a:lnTo>
                  <a:lnTo>
                    <a:pt x="2681" y="13102"/>
                  </a:lnTo>
                  <a:lnTo>
                    <a:pt x="4758" y="13102"/>
                  </a:lnTo>
                  <a:lnTo>
                    <a:pt x="4758" y="14113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1" name="Line 42"/>
            <p:cNvSpPr/>
            <p:nvPr/>
          </p:nvSpPr>
          <p:spPr>
            <a:xfrm>
              <a:off x="5574960" y="10330920"/>
              <a:ext cx="511200" cy="324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2" name="Line 43"/>
            <p:cNvSpPr/>
            <p:nvPr/>
          </p:nvSpPr>
          <p:spPr>
            <a:xfrm>
              <a:off x="5574960" y="10289520"/>
              <a:ext cx="511200" cy="324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3" name="CustomShape 44"/>
            <p:cNvSpPr/>
            <p:nvPr/>
          </p:nvSpPr>
          <p:spPr>
            <a:xfrm>
              <a:off x="5845320" y="10363320"/>
              <a:ext cx="366840" cy="2556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17486" y="21600"/>
                  </a:lnTo>
                  <a:lnTo>
                    <a:pt x="17486" y="0"/>
                  </a:lnTo>
                  <a:lnTo>
                    <a:pt x="0" y="0"/>
                  </a:lnTo>
                  <a:lnTo>
                    <a:pt x="0" y="21600"/>
                  </a:lnTo>
                  <a:close/>
                  <a:moveTo>
                    <a:pt x="19075" y="3622"/>
                  </a:moveTo>
                  <a:lnTo>
                    <a:pt x="21600" y="3622"/>
                  </a:lnTo>
                  <a:lnTo>
                    <a:pt x="21600" y="0"/>
                  </a:lnTo>
                  <a:lnTo>
                    <a:pt x="19075" y="0"/>
                  </a:lnTo>
                  <a:lnTo>
                    <a:pt x="19075" y="3622"/>
                  </a:lnTo>
                  <a:close/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4" name="Line 45"/>
            <p:cNvSpPr/>
            <p:nvPr/>
          </p:nvSpPr>
          <p:spPr>
            <a:xfrm>
              <a:off x="5844960" y="10448280"/>
              <a:ext cx="298440" cy="324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5" name="Line 46"/>
            <p:cNvSpPr/>
            <p:nvPr/>
          </p:nvSpPr>
          <p:spPr>
            <a:xfrm>
              <a:off x="5844960" y="10533960"/>
              <a:ext cx="298440" cy="324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6" name="Line 47"/>
            <p:cNvSpPr/>
            <p:nvPr/>
          </p:nvSpPr>
          <p:spPr>
            <a:xfrm>
              <a:off x="5857560" y="10489680"/>
              <a:ext cx="270000" cy="324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7" name="CustomShape 48"/>
            <p:cNvSpPr/>
            <p:nvPr/>
          </p:nvSpPr>
          <p:spPr>
            <a:xfrm>
              <a:off x="6016680" y="10464840"/>
              <a:ext cx="81000" cy="52560"/>
            </a:xfrm>
            <a:prstGeom prst="rect">
              <a:avLst/>
            </a:pr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8" name="CustomShape 49"/>
            <p:cNvSpPr/>
            <p:nvPr/>
          </p:nvSpPr>
          <p:spPr>
            <a:xfrm>
              <a:off x="5403960" y="9798120"/>
              <a:ext cx="852480" cy="611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8067" y="15460"/>
                  </a:moveTo>
                  <a:lnTo>
                    <a:pt x="18830" y="15460"/>
                  </a:lnTo>
                  <a:lnTo>
                    <a:pt x="18830" y="15014"/>
                  </a:lnTo>
                  <a:lnTo>
                    <a:pt x="18067" y="15014"/>
                  </a:lnTo>
                  <a:lnTo>
                    <a:pt x="18067" y="15460"/>
                  </a:lnTo>
                  <a:close/>
                  <a:moveTo>
                    <a:pt x="4898" y="12781"/>
                  </a:moveTo>
                  <a:lnTo>
                    <a:pt x="4898" y="1507"/>
                  </a:lnTo>
                  <a:lnTo>
                    <a:pt x="16702" y="1507"/>
                  </a:lnTo>
                  <a:lnTo>
                    <a:pt x="16702" y="12781"/>
                  </a:lnTo>
                  <a:lnTo>
                    <a:pt x="4898" y="12781"/>
                  </a:lnTo>
                  <a:close/>
                  <a:moveTo>
                    <a:pt x="4376" y="13563"/>
                  </a:moveTo>
                  <a:lnTo>
                    <a:pt x="17224" y="13563"/>
                  </a:lnTo>
                  <a:lnTo>
                    <a:pt x="17224" y="781"/>
                  </a:lnTo>
                  <a:lnTo>
                    <a:pt x="17786" y="781"/>
                  </a:lnTo>
                  <a:lnTo>
                    <a:pt x="17786" y="0"/>
                  </a:lnTo>
                  <a:lnTo>
                    <a:pt x="3774" y="0"/>
                  </a:lnTo>
                  <a:lnTo>
                    <a:pt x="3774" y="14288"/>
                  </a:lnTo>
                  <a:lnTo>
                    <a:pt x="4376" y="14288"/>
                  </a:lnTo>
                  <a:lnTo>
                    <a:pt x="4376" y="13563"/>
                  </a:lnTo>
                  <a:close/>
                  <a:moveTo>
                    <a:pt x="0" y="20819"/>
                  </a:moveTo>
                  <a:lnTo>
                    <a:pt x="2168" y="20819"/>
                  </a:lnTo>
                  <a:lnTo>
                    <a:pt x="2168" y="19870"/>
                  </a:lnTo>
                  <a:lnTo>
                    <a:pt x="0" y="19870"/>
                  </a:lnTo>
                  <a:lnTo>
                    <a:pt x="0" y="20819"/>
                  </a:lnTo>
                  <a:close/>
                  <a:moveTo>
                    <a:pt x="12567" y="21600"/>
                  </a:moveTo>
                  <a:lnTo>
                    <a:pt x="17224" y="21600"/>
                  </a:lnTo>
                  <a:lnTo>
                    <a:pt x="17224" y="21153"/>
                  </a:lnTo>
                  <a:lnTo>
                    <a:pt x="12567" y="21153"/>
                  </a:lnTo>
                  <a:lnTo>
                    <a:pt x="12567" y="21600"/>
                  </a:lnTo>
                  <a:close/>
                  <a:moveTo>
                    <a:pt x="20837" y="20316"/>
                  </a:moveTo>
                  <a:lnTo>
                    <a:pt x="21600" y="20316"/>
                  </a:lnTo>
                  <a:lnTo>
                    <a:pt x="21600" y="19870"/>
                  </a:lnTo>
                  <a:lnTo>
                    <a:pt x="20837" y="19870"/>
                  </a:lnTo>
                  <a:lnTo>
                    <a:pt x="20837" y="20316"/>
                  </a:lnTo>
                  <a:close/>
                  <a:moveTo>
                    <a:pt x="20837" y="21377"/>
                  </a:moveTo>
                  <a:lnTo>
                    <a:pt x="21600" y="21377"/>
                  </a:lnTo>
                  <a:lnTo>
                    <a:pt x="21600" y="20819"/>
                  </a:lnTo>
                  <a:lnTo>
                    <a:pt x="20837" y="20819"/>
                  </a:lnTo>
                  <a:lnTo>
                    <a:pt x="20837" y="21377"/>
                  </a:lnTo>
                  <a:close/>
                </a:path>
              </a:pathLst>
            </a:custGeom>
            <a:solidFill>
              <a:srgbClr val="0000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9" name="Line 50"/>
            <p:cNvSpPr/>
            <p:nvPr/>
          </p:nvSpPr>
          <p:spPr>
            <a:xfrm>
              <a:off x="5489280" y="10257840"/>
              <a:ext cx="679680" cy="324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0" name="Line 51"/>
            <p:cNvSpPr/>
            <p:nvPr/>
          </p:nvSpPr>
          <p:spPr>
            <a:xfrm flipV="1">
              <a:off x="5661000" y="10257840"/>
              <a:ext cx="2880" cy="3168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1" name="Line 52"/>
            <p:cNvSpPr/>
            <p:nvPr/>
          </p:nvSpPr>
          <p:spPr>
            <a:xfrm flipV="1">
              <a:off x="5832360" y="10257840"/>
              <a:ext cx="3240" cy="3168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62" name="Group 53"/>
          <p:cNvGrpSpPr/>
          <p:nvPr/>
        </p:nvGrpSpPr>
        <p:grpSpPr>
          <a:xfrm>
            <a:off x="12074400" y="4108320"/>
            <a:ext cx="906480" cy="909720"/>
            <a:chOff x="12074400" y="4108320"/>
            <a:chExt cx="906480" cy="909720"/>
          </a:xfrm>
        </p:grpSpPr>
        <p:sp>
          <p:nvSpPr>
            <p:cNvPr id="863" name="CustomShape 54"/>
            <p:cNvSpPr/>
            <p:nvPr/>
          </p:nvSpPr>
          <p:spPr>
            <a:xfrm>
              <a:off x="12074400" y="4108320"/>
              <a:ext cx="906480" cy="90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4758" y="14113"/>
                  </a:moveTo>
                  <a:lnTo>
                    <a:pt x="0" y="1411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113"/>
                  </a:lnTo>
                  <a:lnTo>
                    <a:pt x="16842" y="14113"/>
                  </a:lnTo>
                  <a:lnTo>
                    <a:pt x="16842" y="13102"/>
                  </a:lnTo>
                  <a:lnTo>
                    <a:pt x="18881" y="13102"/>
                  </a:lnTo>
                  <a:lnTo>
                    <a:pt x="18881" y="0"/>
                  </a:lnTo>
                  <a:lnTo>
                    <a:pt x="2681" y="0"/>
                  </a:lnTo>
                  <a:lnTo>
                    <a:pt x="2681" y="13102"/>
                  </a:lnTo>
                  <a:lnTo>
                    <a:pt x="4758" y="13102"/>
                  </a:lnTo>
                  <a:lnTo>
                    <a:pt x="4758" y="14113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4" name="Line 55"/>
            <p:cNvSpPr/>
            <p:nvPr/>
          </p:nvSpPr>
          <p:spPr>
            <a:xfrm>
              <a:off x="12271320" y="4702680"/>
              <a:ext cx="511200" cy="324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5" name="Line 56"/>
            <p:cNvSpPr/>
            <p:nvPr/>
          </p:nvSpPr>
          <p:spPr>
            <a:xfrm>
              <a:off x="12271320" y="4661640"/>
              <a:ext cx="511200" cy="324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6" name="CustomShape 57"/>
            <p:cNvSpPr/>
            <p:nvPr/>
          </p:nvSpPr>
          <p:spPr>
            <a:xfrm>
              <a:off x="12541320" y="4735080"/>
              <a:ext cx="366840" cy="254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17486" y="21600"/>
                  </a:lnTo>
                  <a:lnTo>
                    <a:pt x="17486" y="0"/>
                  </a:lnTo>
                  <a:lnTo>
                    <a:pt x="0" y="0"/>
                  </a:lnTo>
                  <a:lnTo>
                    <a:pt x="0" y="21600"/>
                  </a:lnTo>
                  <a:close/>
                  <a:moveTo>
                    <a:pt x="19075" y="3622"/>
                  </a:moveTo>
                  <a:lnTo>
                    <a:pt x="21600" y="3622"/>
                  </a:lnTo>
                  <a:lnTo>
                    <a:pt x="21600" y="0"/>
                  </a:lnTo>
                  <a:lnTo>
                    <a:pt x="19075" y="0"/>
                  </a:lnTo>
                  <a:lnTo>
                    <a:pt x="19075" y="3622"/>
                  </a:lnTo>
                  <a:close/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7" name="Line 58"/>
            <p:cNvSpPr/>
            <p:nvPr/>
          </p:nvSpPr>
          <p:spPr>
            <a:xfrm>
              <a:off x="12540960" y="4819680"/>
              <a:ext cx="298440" cy="324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8" name="Line 59"/>
            <p:cNvSpPr/>
            <p:nvPr/>
          </p:nvSpPr>
          <p:spPr>
            <a:xfrm>
              <a:off x="12540960" y="4905360"/>
              <a:ext cx="298440" cy="288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9" name="Line 60"/>
            <p:cNvSpPr/>
            <p:nvPr/>
          </p:nvSpPr>
          <p:spPr>
            <a:xfrm>
              <a:off x="12553920" y="4861080"/>
              <a:ext cx="269640" cy="288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0" name="CustomShape 61"/>
            <p:cNvSpPr/>
            <p:nvPr/>
          </p:nvSpPr>
          <p:spPr>
            <a:xfrm>
              <a:off x="12712680" y="4836240"/>
              <a:ext cx="81000" cy="52200"/>
            </a:xfrm>
            <a:prstGeom prst="rect">
              <a:avLst/>
            </a:pr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1" name="CustomShape 62"/>
            <p:cNvSpPr/>
            <p:nvPr/>
          </p:nvSpPr>
          <p:spPr>
            <a:xfrm>
              <a:off x="12099960" y="4171680"/>
              <a:ext cx="852480" cy="609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8067" y="15460"/>
                  </a:moveTo>
                  <a:lnTo>
                    <a:pt x="18830" y="15460"/>
                  </a:lnTo>
                  <a:lnTo>
                    <a:pt x="18830" y="15014"/>
                  </a:lnTo>
                  <a:lnTo>
                    <a:pt x="18067" y="15014"/>
                  </a:lnTo>
                  <a:lnTo>
                    <a:pt x="18067" y="15460"/>
                  </a:lnTo>
                  <a:close/>
                  <a:moveTo>
                    <a:pt x="4898" y="12781"/>
                  </a:moveTo>
                  <a:lnTo>
                    <a:pt x="4898" y="1507"/>
                  </a:lnTo>
                  <a:lnTo>
                    <a:pt x="16702" y="1507"/>
                  </a:lnTo>
                  <a:lnTo>
                    <a:pt x="16702" y="12781"/>
                  </a:lnTo>
                  <a:lnTo>
                    <a:pt x="4898" y="12781"/>
                  </a:lnTo>
                  <a:close/>
                  <a:moveTo>
                    <a:pt x="4376" y="13563"/>
                  </a:moveTo>
                  <a:lnTo>
                    <a:pt x="17224" y="13563"/>
                  </a:lnTo>
                  <a:lnTo>
                    <a:pt x="17224" y="781"/>
                  </a:lnTo>
                  <a:lnTo>
                    <a:pt x="17786" y="781"/>
                  </a:lnTo>
                  <a:lnTo>
                    <a:pt x="17786" y="0"/>
                  </a:lnTo>
                  <a:lnTo>
                    <a:pt x="3774" y="0"/>
                  </a:lnTo>
                  <a:lnTo>
                    <a:pt x="3774" y="14288"/>
                  </a:lnTo>
                  <a:lnTo>
                    <a:pt x="4376" y="14288"/>
                  </a:lnTo>
                  <a:lnTo>
                    <a:pt x="4376" y="13563"/>
                  </a:lnTo>
                  <a:close/>
                  <a:moveTo>
                    <a:pt x="0" y="20819"/>
                  </a:moveTo>
                  <a:lnTo>
                    <a:pt x="2168" y="20819"/>
                  </a:lnTo>
                  <a:lnTo>
                    <a:pt x="2168" y="19870"/>
                  </a:lnTo>
                  <a:lnTo>
                    <a:pt x="0" y="19870"/>
                  </a:lnTo>
                  <a:lnTo>
                    <a:pt x="0" y="20819"/>
                  </a:lnTo>
                  <a:close/>
                  <a:moveTo>
                    <a:pt x="12567" y="21600"/>
                  </a:moveTo>
                  <a:lnTo>
                    <a:pt x="17224" y="21600"/>
                  </a:lnTo>
                  <a:lnTo>
                    <a:pt x="17224" y="21153"/>
                  </a:lnTo>
                  <a:lnTo>
                    <a:pt x="12567" y="21153"/>
                  </a:lnTo>
                  <a:lnTo>
                    <a:pt x="12567" y="21600"/>
                  </a:lnTo>
                  <a:close/>
                  <a:moveTo>
                    <a:pt x="20837" y="20316"/>
                  </a:moveTo>
                  <a:lnTo>
                    <a:pt x="21600" y="20316"/>
                  </a:lnTo>
                  <a:lnTo>
                    <a:pt x="21600" y="19870"/>
                  </a:lnTo>
                  <a:lnTo>
                    <a:pt x="20837" y="19870"/>
                  </a:lnTo>
                  <a:lnTo>
                    <a:pt x="20837" y="20316"/>
                  </a:lnTo>
                  <a:close/>
                  <a:moveTo>
                    <a:pt x="20837" y="21377"/>
                  </a:moveTo>
                  <a:lnTo>
                    <a:pt x="21600" y="21377"/>
                  </a:lnTo>
                  <a:lnTo>
                    <a:pt x="21600" y="20819"/>
                  </a:lnTo>
                  <a:lnTo>
                    <a:pt x="20837" y="20819"/>
                  </a:lnTo>
                  <a:lnTo>
                    <a:pt x="20837" y="21377"/>
                  </a:lnTo>
                  <a:close/>
                </a:path>
              </a:pathLst>
            </a:custGeom>
            <a:solidFill>
              <a:srgbClr val="0000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2" name="Line 63"/>
            <p:cNvSpPr/>
            <p:nvPr/>
          </p:nvSpPr>
          <p:spPr>
            <a:xfrm>
              <a:off x="12185640" y="4629960"/>
              <a:ext cx="679320" cy="324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3" name="Line 64"/>
            <p:cNvSpPr/>
            <p:nvPr/>
          </p:nvSpPr>
          <p:spPr>
            <a:xfrm flipV="1">
              <a:off x="12357000" y="4629960"/>
              <a:ext cx="3240" cy="3168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4" name="Line 65"/>
            <p:cNvSpPr/>
            <p:nvPr/>
          </p:nvSpPr>
          <p:spPr>
            <a:xfrm flipV="1">
              <a:off x="12528360" y="4629960"/>
              <a:ext cx="3240" cy="3168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75" name="Group 66"/>
          <p:cNvGrpSpPr/>
          <p:nvPr/>
        </p:nvGrpSpPr>
        <p:grpSpPr>
          <a:xfrm>
            <a:off x="18618120" y="5019840"/>
            <a:ext cx="906480" cy="912960"/>
            <a:chOff x="18618120" y="5019840"/>
            <a:chExt cx="906480" cy="912960"/>
          </a:xfrm>
        </p:grpSpPr>
        <p:sp>
          <p:nvSpPr>
            <p:cNvPr id="876" name="CustomShape 67"/>
            <p:cNvSpPr/>
            <p:nvPr/>
          </p:nvSpPr>
          <p:spPr>
            <a:xfrm>
              <a:off x="18618120" y="5019840"/>
              <a:ext cx="906480" cy="912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4758" y="14113"/>
                  </a:moveTo>
                  <a:lnTo>
                    <a:pt x="0" y="1411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113"/>
                  </a:lnTo>
                  <a:lnTo>
                    <a:pt x="16842" y="14113"/>
                  </a:lnTo>
                  <a:lnTo>
                    <a:pt x="16842" y="13102"/>
                  </a:lnTo>
                  <a:lnTo>
                    <a:pt x="18881" y="13102"/>
                  </a:lnTo>
                  <a:lnTo>
                    <a:pt x="18881" y="0"/>
                  </a:lnTo>
                  <a:lnTo>
                    <a:pt x="2681" y="0"/>
                  </a:lnTo>
                  <a:lnTo>
                    <a:pt x="2681" y="13102"/>
                  </a:lnTo>
                  <a:lnTo>
                    <a:pt x="4758" y="13102"/>
                  </a:lnTo>
                  <a:lnTo>
                    <a:pt x="4758" y="14113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7" name="Line 68"/>
            <p:cNvSpPr/>
            <p:nvPr/>
          </p:nvSpPr>
          <p:spPr>
            <a:xfrm>
              <a:off x="18814680" y="5616000"/>
              <a:ext cx="510840" cy="324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8" name="Line 69"/>
            <p:cNvSpPr/>
            <p:nvPr/>
          </p:nvSpPr>
          <p:spPr>
            <a:xfrm>
              <a:off x="18814680" y="5574600"/>
              <a:ext cx="510840" cy="324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9" name="CustomShape 70"/>
            <p:cNvSpPr/>
            <p:nvPr/>
          </p:nvSpPr>
          <p:spPr>
            <a:xfrm>
              <a:off x="19085040" y="5648400"/>
              <a:ext cx="366840" cy="2556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17486" y="21600"/>
                  </a:lnTo>
                  <a:lnTo>
                    <a:pt x="17486" y="0"/>
                  </a:lnTo>
                  <a:lnTo>
                    <a:pt x="0" y="0"/>
                  </a:lnTo>
                  <a:lnTo>
                    <a:pt x="0" y="21600"/>
                  </a:lnTo>
                  <a:close/>
                  <a:moveTo>
                    <a:pt x="19075" y="3622"/>
                  </a:moveTo>
                  <a:lnTo>
                    <a:pt x="21600" y="3622"/>
                  </a:lnTo>
                  <a:lnTo>
                    <a:pt x="21600" y="0"/>
                  </a:lnTo>
                  <a:lnTo>
                    <a:pt x="19075" y="0"/>
                  </a:lnTo>
                  <a:lnTo>
                    <a:pt x="19075" y="3622"/>
                  </a:lnTo>
                  <a:close/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0" name="Line 71"/>
            <p:cNvSpPr/>
            <p:nvPr/>
          </p:nvSpPr>
          <p:spPr>
            <a:xfrm>
              <a:off x="19084320" y="5733360"/>
              <a:ext cx="298440" cy="324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1" name="Line 72"/>
            <p:cNvSpPr/>
            <p:nvPr/>
          </p:nvSpPr>
          <p:spPr>
            <a:xfrm>
              <a:off x="19084320" y="5819400"/>
              <a:ext cx="298440" cy="288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2" name="Line 73"/>
            <p:cNvSpPr/>
            <p:nvPr/>
          </p:nvSpPr>
          <p:spPr>
            <a:xfrm>
              <a:off x="19096920" y="5774760"/>
              <a:ext cx="270000" cy="324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3" name="CustomShape 74"/>
            <p:cNvSpPr/>
            <p:nvPr/>
          </p:nvSpPr>
          <p:spPr>
            <a:xfrm>
              <a:off x="19256400" y="5749920"/>
              <a:ext cx="81000" cy="52560"/>
            </a:xfrm>
            <a:prstGeom prst="rect">
              <a:avLst/>
            </a:pr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4" name="CustomShape 75"/>
            <p:cNvSpPr/>
            <p:nvPr/>
          </p:nvSpPr>
          <p:spPr>
            <a:xfrm>
              <a:off x="18643680" y="5083200"/>
              <a:ext cx="852480" cy="611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8067" y="15460"/>
                  </a:moveTo>
                  <a:lnTo>
                    <a:pt x="18830" y="15460"/>
                  </a:lnTo>
                  <a:lnTo>
                    <a:pt x="18830" y="15014"/>
                  </a:lnTo>
                  <a:lnTo>
                    <a:pt x="18067" y="15014"/>
                  </a:lnTo>
                  <a:lnTo>
                    <a:pt x="18067" y="15460"/>
                  </a:lnTo>
                  <a:close/>
                  <a:moveTo>
                    <a:pt x="4898" y="12781"/>
                  </a:moveTo>
                  <a:lnTo>
                    <a:pt x="4898" y="1507"/>
                  </a:lnTo>
                  <a:lnTo>
                    <a:pt x="16702" y="1507"/>
                  </a:lnTo>
                  <a:lnTo>
                    <a:pt x="16702" y="12781"/>
                  </a:lnTo>
                  <a:lnTo>
                    <a:pt x="4898" y="12781"/>
                  </a:lnTo>
                  <a:close/>
                  <a:moveTo>
                    <a:pt x="4376" y="13563"/>
                  </a:moveTo>
                  <a:lnTo>
                    <a:pt x="17224" y="13563"/>
                  </a:lnTo>
                  <a:lnTo>
                    <a:pt x="17224" y="781"/>
                  </a:lnTo>
                  <a:lnTo>
                    <a:pt x="17786" y="781"/>
                  </a:lnTo>
                  <a:lnTo>
                    <a:pt x="17786" y="0"/>
                  </a:lnTo>
                  <a:lnTo>
                    <a:pt x="3774" y="0"/>
                  </a:lnTo>
                  <a:lnTo>
                    <a:pt x="3774" y="14288"/>
                  </a:lnTo>
                  <a:lnTo>
                    <a:pt x="4376" y="14288"/>
                  </a:lnTo>
                  <a:lnTo>
                    <a:pt x="4376" y="13563"/>
                  </a:lnTo>
                  <a:close/>
                  <a:moveTo>
                    <a:pt x="0" y="20819"/>
                  </a:moveTo>
                  <a:lnTo>
                    <a:pt x="2168" y="20819"/>
                  </a:lnTo>
                  <a:lnTo>
                    <a:pt x="2168" y="19870"/>
                  </a:lnTo>
                  <a:lnTo>
                    <a:pt x="0" y="19870"/>
                  </a:lnTo>
                  <a:lnTo>
                    <a:pt x="0" y="20819"/>
                  </a:lnTo>
                  <a:close/>
                  <a:moveTo>
                    <a:pt x="12567" y="21600"/>
                  </a:moveTo>
                  <a:lnTo>
                    <a:pt x="17224" y="21600"/>
                  </a:lnTo>
                  <a:lnTo>
                    <a:pt x="17224" y="21153"/>
                  </a:lnTo>
                  <a:lnTo>
                    <a:pt x="12567" y="21153"/>
                  </a:lnTo>
                  <a:lnTo>
                    <a:pt x="12567" y="21600"/>
                  </a:lnTo>
                  <a:close/>
                  <a:moveTo>
                    <a:pt x="20837" y="20316"/>
                  </a:moveTo>
                  <a:lnTo>
                    <a:pt x="21600" y="20316"/>
                  </a:lnTo>
                  <a:lnTo>
                    <a:pt x="21600" y="19870"/>
                  </a:lnTo>
                  <a:lnTo>
                    <a:pt x="20837" y="19870"/>
                  </a:lnTo>
                  <a:lnTo>
                    <a:pt x="20837" y="20316"/>
                  </a:lnTo>
                  <a:close/>
                  <a:moveTo>
                    <a:pt x="20837" y="21377"/>
                  </a:moveTo>
                  <a:lnTo>
                    <a:pt x="21600" y="21377"/>
                  </a:lnTo>
                  <a:lnTo>
                    <a:pt x="21600" y="20819"/>
                  </a:lnTo>
                  <a:lnTo>
                    <a:pt x="20837" y="20819"/>
                  </a:lnTo>
                  <a:lnTo>
                    <a:pt x="20837" y="21377"/>
                  </a:lnTo>
                  <a:close/>
                </a:path>
              </a:pathLst>
            </a:custGeom>
            <a:solidFill>
              <a:srgbClr val="0000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5" name="Line 76"/>
            <p:cNvSpPr/>
            <p:nvPr/>
          </p:nvSpPr>
          <p:spPr>
            <a:xfrm>
              <a:off x="18728640" y="5542920"/>
              <a:ext cx="679680" cy="324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6" name="Line 77"/>
            <p:cNvSpPr/>
            <p:nvPr/>
          </p:nvSpPr>
          <p:spPr>
            <a:xfrm flipV="1">
              <a:off x="18900360" y="5542920"/>
              <a:ext cx="2880" cy="3168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7" name="Line 78"/>
            <p:cNvSpPr/>
            <p:nvPr/>
          </p:nvSpPr>
          <p:spPr>
            <a:xfrm flipV="1">
              <a:off x="19071720" y="5542920"/>
              <a:ext cx="3240" cy="3168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88" name="Group 79"/>
          <p:cNvGrpSpPr/>
          <p:nvPr/>
        </p:nvGrpSpPr>
        <p:grpSpPr>
          <a:xfrm>
            <a:off x="19234080" y="10039320"/>
            <a:ext cx="906480" cy="912960"/>
            <a:chOff x="19234080" y="10039320"/>
            <a:chExt cx="906480" cy="912960"/>
          </a:xfrm>
        </p:grpSpPr>
        <p:sp>
          <p:nvSpPr>
            <p:cNvPr id="889" name="CustomShape 80"/>
            <p:cNvSpPr/>
            <p:nvPr/>
          </p:nvSpPr>
          <p:spPr>
            <a:xfrm>
              <a:off x="19234080" y="10039320"/>
              <a:ext cx="906480" cy="912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4758" y="14113"/>
                  </a:moveTo>
                  <a:lnTo>
                    <a:pt x="0" y="1411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113"/>
                  </a:lnTo>
                  <a:lnTo>
                    <a:pt x="16842" y="14113"/>
                  </a:lnTo>
                  <a:lnTo>
                    <a:pt x="16842" y="13102"/>
                  </a:lnTo>
                  <a:lnTo>
                    <a:pt x="18881" y="13102"/>
                  </a:lnTo>
                  <a:lnTo>
                    <a:pt x="18881" y="0"/>
                  </a:lnTo>
                  <a:lnTo>
                    <a:pt x="2681" y="0"/>
                  </a:lnTo>
                  <a:lnTo>
                    <a:pt x="2681" y="13102"/>
                  </a:lnTo>
                  <a:lnTo>
                    <a:pt x="4758" y="13102"/>
                  </a:lnTo>
                  <a:lnTo>
                    <a:pt x="4758" y="14113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0" name="Line 81"/>
            <p:cNvSpPr/>
            <p:nvPr/>
          </p:nvSpPr>
          <p:spPr>
            <a:xfrm>
              <a:off x="19431000" y="10636200"/>
              <a:ext cx="510840" cy="288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1" name="Line 82"/>
            <p:cNvSpPr/>
            <p:nvPr/>
          </p:nvSpPr>
          <p:spPr>
            <a:xfrm>
              <a:off x="19431000" y="10594800"/>
              <a:ext cx="510840" cy="324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2" name="CustomShape 83"/>
            <p:cNvSpPr/>
            <p:nvPr/>
          </p:nvSpPr>
          <p:spPr>
            <a:xfrm>
              <a:off x="19701000" y="10667880"/>
              <a:ext cx="366840" cy="2556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17486" y="21600"/>
                  </a:lnTo>
                  <a:lnTo>
                    <a:pt x="17486" y="0"/>
                  </a:lnTo>
                  <a:lnTo>
                    <a:pt x="0" y="0"/>
                  </a:lnTo>
                  <a:lnTo>
                    <a:pt x="0" y="21600"/>
                  </a:lnTo>
                  <a:close/>
                  <a:moveTo>
                    <a:pt x="19075" y="3622"/>
                  </a:moveTo>
                  <a:lnTo>
                    <a:pt x="21600" y="3622"/>
                  </a:lnTo>
                  <a:lnTo>
                    <a:pt x="21600" y="0"/>
                  </a:lnTo>
                  <a:lnTo>
                    <a:pt x="19075" y="0"/>
                  </a:lnTo>
                  <a:lnTo>
                    <a:pt x="19075" y="3622"/>
                  </a:lnTo>
                  <a:close/>
                </a:path>
              </a:pathLst>
            </a:custGeom>
            <a:solidFill>
              <a:srgbClr val="fffff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3" name="Line 84"/>
            <p:cNvSpPr/>
            <p:nvPr/>
          </p:nvSpPr>
          <p:spPr>
            <a:xfrm>
              <a:off x="19700640" y="10753560"/>
              <a:ext cx="298440" cy="324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4" name="Line 85"/>
            <p:cNvSpPr/>
            <p:nvPr/>
          </p:nvSpPr>
          <p:spPr>
            <a:xfrm>
              <a:off x="19700640" y="10839240"/>
              <a:ext cx="298440" cy="324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5" name="Line 86"/>
            <p:cNvSpPr/>
            <p:nvPr/>
          </p:nvSpPr>
          <p:spPr>
            <a:xfrm>
              <a:off x="19713240" y="10794960"/>
              <a:ext cx="270000" cy="288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6" name="CustomShape 87"/>
            <p:cNvSpPr/>
            <p:nvPr/>
          </p:nvSpPr>
          <p:spPr>
            <a:xfrm>
              <a:off x="19872360" y="10769760"/>
              <a:ext cx="81000" cy="52560"/>
            </a:xfrm>
            <a:prstGeom prst="rect">
              <a:avLst/>
            </a:pr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7" name="CustomShape 88"/>
            <p:cNvSpPr/>
            <p:nvPr/>
          </p:nvSpPr>
          <p:spPr>
            <a:xfrm>
              <a:off x="19259640" y="10102680"/>
              <a:ext cx="852480" cy="611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8067" y="15460"/>
                  </a:moveTo>
                  <a:lnTo>
                    <a:pt x="18830" y="15460"/>
                  </a:lnTo>
                  <a:lnTo>
                    <a:pt x="18830" y="15014"/>
                  </a:lnTo>
                  <a:lnTo>
                    <a:pt x="18067" y="15014"/>
                  </a:lnTo>
                  <a:lnTo>
                    <a:pt x="18067" y="15460"/>
                  </a:lnTo>
                  <a:close/>
                  <a:moveTo>
                    <a:pt x="4898" y="12781"/>
                  </a:moveTo>
                  <a:lnTo>
                    <a:pt x="4898" y="1507"/>
                  </a:lnTo>
                  <a:lnTo>
                    <a:pt x="16702" y="1507"/>
                  </a:lnTo>
                  <a:lnTo>
                    <a:pt x="16702" y="12781"/>
                  </a:lnTo>
                  <a:lnTo>
                    <a:pt x="4898" y="12781"/>
                  </a:lnTo>
                  <a:close/>
                  <a:moveTo>
                    <a:pt x="4376" y="13563"/>
                  </a:moveTo>
                  <a:lnTo>
                    <a:pt x="17224" y="13563"/>
                  </a:lnTo>
                  <a:lnTo>
                    <a:pt x="17224" y="781"/>
                  </a:lnTo>
                  <a:lnTo>
                    <a:pt x="17786" y="781"/>
                  </a:lnTo>
                  <a:lnTo>
                    <a:pt x="17786" y="0"/>
                  </a:lnTo>
                  <a:lnTo>
                    <a:pt x="3774" y="0"/>
                  </a:lnTo>
                  <a:lnTo>
                    <a:pt x="3774" y="14288"/>
                  </a:lnTo>
                  <a:lnTo>
                    <a:pt x="4376" y="14288"/>
                  </a:lnTo>
                  <a:lnTo>
                    <a:pt x="4376" y="13563"/>
                  </a:lnTo>
                  <a:close/>
                  <a:moveTo>
                    <a:pt x="0" y="20819"/>
                  </a:moveTo>
                  <a:lnTo>
                    <a:pt x="2168" y="20819"/>
                  </a:lnTo>
                  <a:lnTo>
                    <a:pt x="2168" y="19870"/>
                  </a:lnTo>
                  <a:lnTo>
                    <a:pt x="0" y="19870"/>
                  </a:lnTo>
                  <a:lnTo>
                    <a:pt x="0" y="20819"/>
                  </a:lnTo>
                  <a:close/>
                  <a:moveTo>
                    <a:pt x="12567" y="21600"/>
                  </a:moveTo>
                  <a:lnTo>
                    <a:pt x="17224" y="21600"/>
                  </a:lnTo>
                  <a:lnTo>
                    <a:pt x="17224" y="21153"/>
                  </a:lnTo>
                  <a:lnTo>
                    <a:pt x="12567" y="21153"/>
                  </a:lnTo>
                  <a:lnTo>
                    <a:pt x="12567" y="21600"/>
                  </a:lnTo>
                  <a:close/>
                  <a:moveTo>
                    <a:pt x="20837" y="20316"/>
                  </a:moveTo>
                  <a:lnTo>
                    <a:pt x="21600" y="20316"/>
                  </a:lnTo>
                  <a:lnTo>
                    <a:pt x="21600" y="19870"/>
                  </a:lnTo>
                  <a:lnTo>
                    <a:pt x="20837" y="19870"/>
                  </a:lnTo>
                  <a:lnTo>
                    <a:pt x="20837" y="20316"/>
                  </a:lnTo>
                  <a:close/>
                  <a:moveTo>
                    <a:pt x="20837" y="21377"/>
                  </a:moveTo>
                  <a:lnTo>
                    <a:pt x="21600" y="21377"/>
                  </a:lnTo>
                  <a:lnTo>
                    <a:pt x="21600" y="20819"/>
                  </a:lnTo>
                  <a:lnTo>
                    <a:pt x="20837" y="20819"/>
                  </a:lnTo>
                  <a:lnTo>
                    <a:pt x="20837" y="21377"/>
                  </a:lnTo>
                  <a:close/>
                </a:path>
              </a:pathLst>
            </a:custGeom>
            <a:solidFill>
              <a:srgbClr val="0000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8" name="Line 89"/>
            <p:cNvSpPr/>
            <p:nvPr/>
          </p:nvSpPr>
          <p:spPr>
            <a:xfrm>
              <a:off x="19344960" y="10563120"/>
              <a:ext cx="679680" cy="324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9" name="Line 90"/>
            <p:cNvSpPr/>
            <p:nvPr/>
          </p:nvSpPr>
          <p:spPr>
            <a:xfrm flipV="1">
              <a:off x="19516680" y="10563120"/>
              <a:ext cx="2880" cy="3168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0" name="Line 91"/>
            <p:cNvSpPr/>
            <p:nvPr/>
          </p:nvSpPr>
          <p:spPr>
            <a:xfrm flipV="1">
              <a:off x="19688040" y="10563120"/>
              <a:ext cx="3240" cy="31680"/>
            </a:xfrm>
            <a:prstGeom prst="line">
              <a:avLst/>
            </a:prstGeom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01" name="CustomShape 92"/>
          <p:cNvSpPr/>
          <p:nvPr/>
        </p:nvSpPr>
        <p:spPr>
          <a:xfrm flipV="1">
            <a:off x="7966080" y="6235920"/>
            <a:ext cx="4259520" cy="150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2" name="CustomShape 93"/>
          <p:cNvSpPr/>
          <p:nvPr/>
        </p:nvSpPr>
        <p:spPr>
          <a:xfrm>
            <a:off x="7966080" y="6389640"/>
            <a:ext cx="4259520" cy="182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3" name="CustomShape 94"/>
          <p:cNvSpPr/>
          <p:nvPr/>
        </p:nvSpPr>
        <p:spPr>
          <a:xfrm flipV="1">
            <a:off x="7813800" y="8212320"/>
            <a:ext cx="4411800" cy="152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4" name="CustomShape 95"/>
          <p:cNvSpPr/>
          <p:nvPr/>
        </p:nvSpPr>
        <p:spPr>
          <a:xfrm>
            <a:off x="7813800" y="9736200"/>
            <a:ext cx="4411800" cy="106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5" name="CustomShape 96"/>
          <p:cNvSpPr/>
          <p:nvPr/>
        </p:nvSpPr>
        <p:spPr>
          <a:xfrm flipV="1">
            <a:off x="12227040" y="7148520"/>
            <a:ext cx="5173920" cy="106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6" name="CustomShape 97"/>
          <p:cNvSpPr/>
          <p:nvPr/>
        </p:nvSpPr>
        <p:spPr>
          <a:xfrm flipV="1">
            <a:off x="12227040" y="10647360"/>
            <a:ext cx="4564080" cy="149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7" name="CustomShape 98"/>
          <p:cNvSpPr/>
          <p:nvPr/>
        </p:nvSpPr>
        <p:spPr>
          <a:xfrm flipV="1">
            <a:off x="16792560" y="7148520"/>
            <a:ext cx="608040" cy="3497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8" name="CustomShape 99"/>
          <p:cNvSpPr/>
          <p:nvPr/>
        </p:nvSpPr>
        <p:spPr>
          <a:xfrm flipV="1">
            <a:off x="7813800" y="6388200"/>
            <a:ext cx="150840" cy="334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9" name="CustomShape 100"/>
          <p:cNvSpPr/>
          <p:nvPr/>
        </p:nvSpPr>
        <p:spPr>
          <a:xfrm>
            <a:off x="12227040" y="6237360"/>
            <a:ext cx="5173920" cy="91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0" name="CustomShape 101"/>
          <p:cNvSpPr/>
          <p:nvPr/>
        </p:nvSpPr>
        <p:spPr>
          <a:xfrm>
            <a:off x="5940360" y="5580720"/>
            <a:ext cx="1712880" cy="68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1" name="CustomShape 102"/>
          <p:cNvSpPr/>
          <p:nvPr/>
        </p:nvSpPr>
        <p:spPr>
          <a:xfrm>
            <a:off x="6178680" y="9807840"/>
            <a:ext cx="1322640" cy="30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2" name="CustomShape 103"/>
          <p:cNvSpPr/>
          <p:nvPr/>
        </p:nvSpPr>
        <p:spPr>
          <a:xfrm>
            <a:off x="12310200" y="5025960"/>
            <a:ext cx="133560" cy="74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3" name="CustomShape 104"/>
          <p:cNvSpPr/>
          <p:nvPr/>
        </p:nvSpPr>
        <p:spPr>
          <a:xfrm>
            <a:off x="17103600" y="10514880"/>
            <a:ext cx="2235240" cy="11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4" name="CustomShape 105"/>
          <p:cNvSpPr/>
          <p:nvPr/>
        </p:nvSpPr>
        <p:spPr>
          <a:xfrm>
            <a:off x="17713440" y="5937120"/>
            <a:ext cx="897840" cy="89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5" name="CustomShape 106"/>
          <p:cNvSpPr/>
          <p:nvPr/>
        </p:nvSpPr>
        <p:spPr>
          <a:xfrm>
            <a:off x="5022360" y="4410000"/>
            <a:ext cx="1224720" cy="604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Host 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16" name="CustomShape 107"/>
          <p:cNvSpPr/>
          <p:nvPr/>
        </p:nvSpPr>
        <p:spPr>
          <a:xfrm>
            <a:off x="5108040" y="9134640"/>
            <a:ext cx="1244520" cy="604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Host B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17" name="CustomShape 108"/>
          <p:cNvSpPr/>
          <p:nvPr/>
        </p:nvSpPr>
        <p:spPr>
          <a:xfrm>
            <a:off x="18862200" y="9429840"/>
            <a:ext cx="1244520" cy="604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Host 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18" name="CustomShape 109"/>
          <p:cNvSpPr/>
          <p:nvPr/>
        </p:nvSpPr>
        <p:spPr>
          <a:xfrm>
            <a:off x="18185040" y="4267080"/>
            <a:ext cx="1264320" cy="604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Host D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19" name="CustomShape 110"/>
          <p:cNvSpPr/>
          <p:nvPr/>
        </p:nvSpPr>
        <p:spPr>
          <a:xfrm>
            <a:off x="11850840" y="3498840"/>
            <a:ext cx="1264320" cy="604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Host C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20" name="CustomShape 111"/>
          <p:cNvSpPr/>
          <p:nvPr/>
        </p:nvSpPr>
        <p:spPr>
          <a:xfrm>
            <a:off x="7057080" y="5330880"/>
            <a:ext cx="1543320" cy="604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Router 1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21" name="CustomShape 112"/>
          <p:cNvSpPr/>
          <p:nvPr/>
        </p:nvSpPr>
        <p:spPr>
          <a:xfrm>
            <a:off x="10302120" y="5486400"/>
            <a:ext cx="1543320" cy="604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Router 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22" name="CustomShape 113"/>
          <p:cNvSpPr/>
          <p:nvPr/>
        </p:nvSpPr>
        <p:spPr>
          <a:xfrm>
            <a:off x="16486920" y="6089760"/>
            <a:ext cx="1543320" cy="604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Router 3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23" name="CustomShape 114"/>
          <p:cNvSpPr/>
          <p:nvPr/>
        </p:nvSpPr>
        <p:spPr>
          <a:xfrm>
            <a:off x="7053840" y="10198080"/>
            <a:ext cx="1543320" cy="604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Router 4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24" name="CustomShape 115"/>
          <p:cNvSpPr/>
          <p:nvPr/>
        </p:nvSpPr>
        <p:spPr>
          <a:xfrm>
            <a:off x="11298960" y="7156440"/>
            <a:ext cx="1543320" cy="604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Router 5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25" name="CustomShape 116"/>
          <p:cNvSpPr/>
          <p:nvPr/>
        </p:nvSpPr>
        <p:spPr>
          <a:xfrm>
            <a:off x="11314800" y="9740880"/>
            <a:ext cx="1543320" cy="604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Router 6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26" name="CustomShape 117"/>
          <p:cNvSpPr/>
          <p:nvPr/>
        </p:nvSpPr>
        <p:spPr>
          <a:xfrm>
            <a:off x="15251760" y="9588600"/>
            <a:ext cx="1543320" cy="604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Router 7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27" name="CustomShape 118"/>
          <p:cNvSpPr/>
          <p:nvPr/>
        </p:nvSpPr>
        <p:spPr>
          <a:xfrm>
            <a:off x="5987880" y="5934240"/>
            <a:ext cx="12781080" cy="2916000"/>
          </a:xfrm>
          <a:custGeom>
            <a:avLst/>
            <a:gdLst/>
            <a:ahLst/>
            <a:rect l="l" t="t" r="r" b="b"/>
            <a:pathLst>
              <a:path w="21600" h="21434">
                <a:moveTo>
                  <a:pt x="0" y="0"/>
                </a:moveTo>
                <a:cubicBezTo>
                  <a:pt x="879" y="2421"/>
                  <a:pt x="1757" y="4841"/>
                  <a:pt x="3086" y="7821"/>
                </a:cubicBezTo>
                <a:cubicBezTo>
                  <a:pt x="4414" y="10800"/>
                  <a:pt x="6814" y="15641"/>
                  <a:pt x="7971" y="17876"/>
                </a:cubicBezTo>
                <a:cubicBezTo>
                  <a:pt x="9129" y="20110"/>
                  <a:pt x="9086" y="20855"/>
                  <a:pt x="10029" y="21228"/>
                </a:cubicBezTo>
                <a:cubicBezTo>
                  <a:pt x="10971" y="21600"/>
                  <a:pt x="12000" y="21600"/>
                  <a:pt x="13629" y="20110"/>
                </a:cubicBezTo>
                <a:cubicBezTo>
                  <a:pt x="15257" y="18621"/>
                  <a:pt x="18471" y="15641"/>
                  <a:pt x="19800" y="12290"/>
                </a:cubicBezTo>
                <a:cubicBezTo>
                  <a:pt x="21129" y="8938"/>
                  <a:pt x="21364" y="4469"/>
                  <a:pt x="21600" y="0"/>
                </a:cubicBezTo>
              </a:path>
            </a:pathLst>
          </a:custGeom>
          <a:noFill/>
          <a:ln w="633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28" name="CustomShape 119"/>
          <p:cNvSpPr/>
          <p:nvPr/>
        </p:nvSpPr>
        <p:spPr>
          <a:xfrm>
            <a:off x="4715640" y="3161520"/>
            <a:ext cx="7169040" cy="730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47a00"/>
                </a:solidFill>
                <a:latin typeface="Arial"/>
                <a:ea typeface="Arial"/>
              </a:rPr>
              <a:t>Host A communicates with Host D 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929" name="Group 120"/>
          <p:cNvGrpSpPr/>
          <p:nvPr/>
        </p:nvGrpSpPr>
        <p:grpSpPr>
          <a:xfrm>
            <a:off x="12628800" y="6705720"/>
            <a:ext cx="3371760" cy="1199880"/>
            <a:chOff x="12628800" y="6705720"/>
            <a:chExt cx="3371760" cy="1199880"/>
          </a:xfrm>
        </p:grpSpPr>
        <p:sp>
          <p:nvSpPr>
            <p:cNvPr id="930" name="CustomShape 121"/>
            <p:cNvSpPr/>
            <p:nvPr/>
          </p:nvSpPr>
          <p:spPr>
            <a:xfrm>
              <a:off x="13563720" y="6705720"/>
              <a:ext cx="2436840" cy="1065240"/>
            </a:xfrm>
            <a:prstGeom prst="rect">
              <a:avLst/>
            </a:prstGeom>
            <a:solidFill>
              <a:srgbClr val="ffffff"/>
            </a:solidFill>
            <a:ln w="76320">
              <a:solidFill>
                <a:srgbClr val="f47a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1" name="Line 122"/>
            <p:cNvSpPr/>
            <p:nvPr/>
          </p:nvSpPr>
          <p:spPr>
            <a:xfrm flipV="1">
              <a:off x="12628800" y="6905520"/>
              <a:ext cx="731520" cy="1000080"/>
            </a:xfrm>
            <a:prstGeom prst="line">
              <a:avLst/>
            </a:prstGeom>
            <a:ln w="76320">
              <a:solidFill>
                <a:srgbClr val="f47a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2" name="CustomShape 123"/>
            <p:cNvSpPr/>
            <p:nvPr/>
          </p:nvSpPr>
          <p:spPr>
            <a:xfrm>
              <a:off x="13865400" y="6873480"/>
              <a:ext cx="1832400" cy="7308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f47a00"/>
                  </a:solidFill>
                  <a:latin typeface="Arial"/>
                  <a:ea typeface="Arial"/>
                </a:rPr>
                <a:t>On-path</a:t>
              </a:r>
              <a:endParaRPr b="0" lang="en-US" sz="3600" spc="-1" strike="noStrike">
                <a:latin typeface="Arial"/>
              </a:endParaRPr>
            </a:p>
          </p:txBody>
        </p:sp>
      </p:grpSp>
      <p:grpSp>
        <p:nvGrpSpPr>
          <p:cNvPr id="933" name="Group 124"/>
          <p:cNvGrpSpPr/>
          <p:nvPr/>
        </p:nvGrpSpPr>
        <p:grpSpPr>
          <a:xfrm>
            <a:off x="12670920" y="11021400"/>
            <a:ext cx="3329640" cy="1473840"/>
            <a:chOff x="12670920" y="11021400"/>
            <a:chExt cx="3329640" cy="1473840"/>
          </a:xfrm>
        </p:grpSpPr>
        <p:sp>
          <p:nvSpPr>
            <p:cNvPr id="934" name="CustomShape 125"/>
            <p:cNvSpPr/>
            <p:nvPr/>
          </p:nvSpPr>
          <p:spPr>
            <a:xfrm>
              <a:off x="13563720" y="11430000"/>
              <a:ext cx="2436840" cy="1065240"/>
            </a:xfrm>
            <a:prstGeom prst="rect">
              <a:avLst/>
            </a:prstGeom>
            <a:solidFill>
              <a:srgbClr val="ffffff"/>
            </a:solidFill>
            <a:ln w="76320">
              <a:solidFill>
                <a:srgbClr val="f47a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5" name="Line 126"/>
            <p:cNvSpPr/>
            <p:nvPr/>
          </p:nvSpPr>
          <p:spPr>
            <a:xfrm>
              <a:off x="12670920" y="11021400"/>
              <a:ext cx="689400" cy="608400"/>
            </a:xfrm>
            <a:prstGeom prst="line">
              <a:avLst/>
            </a:prstGeom>
            <a:ln w="76320">
              <a:solidFill>
                <a:srgbClr val="f47a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6" name="CustomShape 127"/>
            <p:cNvSpPr/>
            <p:nvPr/>
          </p:nvSpPr>
          <p:spPr>
            <a:xfrm>
              <a:off x="13870080" y="11598120"/>
              <a:ext cx="1823400" cy="7308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f47a00"/>
                  </a:solidFill>
                  <a:latin typeface="Arial"/>
                  <a:ea typeface="Arial"/>
                </a:rPr>
                <a:t>Off-path</a:t>
              </a:r>
              <a:endParaRPr b="0" lang="en-US" sz="3600" spc="-1" strike="noStrike">
                <a:latin typeface="Arial"/>
              </a:endParaRPr>
            </a:p>
          </p:txBody>
        </p:sp>
      </p:grpSp>
      <p:grpSp>
        <p:nvGrpSpPr>
          <p:cNvPr id="937" name="Group 128"/>
          <p:cNvGrpSpPr/>
          <p:nvPr/>
        </p:nvGrpSpPr>
        <p:grpSpPr>
          <a:xfrm>
            <a:off x="19717560" y="11208600"/>
            <a:ext cx="3329280" cy="1474200"/>
            <a:chOff x="19717560" y="11208600"/>
            <a:chExt cx="3329280" cy="1474200"/>
          </a:xfrm>
        </p:grpSpPr>
        <p:sp>
          <p:nvSpPr>
            <p:cNvPr id="938" name="CustomShape 129"/>
            <p:cNvSpPr/>
            <p:nvPr/>
          </p:nvSpPr>
          <p:spPr>
            <a:xfrm>
              <a:off x="20610000" y="11617560"/>
              <a:ext cx="2436840" cy="1065240"/>
            </a:xfrm>
            <a:prstGeom prst="rect">
              <a:avLst/>
            </a:prstGeom>
            <a:solidFill>
              <a:srgbClr val="ffffff"/>
            </a:solidFill>
            <a:ln w="76320">
              <a:solidFill>
                <a:srgbClr val="f47a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9" name="Line 130"/>
            <p:cNvSpPr/>
            <p:nvPr/>
          </p:nvSpPr>
          <p:spPr>
            <a:xfrm>
              <a:off x="19717560" y="11208600"/>
              <a:ext cx="689040" cy="608760"/>
            </a:xfrm>
            <a:prstGeom prst="line">
              <a:avLst/>
            </a:prstGeom>
            <a:ln w="76320">
              <a:solidFill>
                <a:srgbClr val="f47a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0" name="CustomShape 131"/>
            <p:cNvSpPr/>
            <p:nvPr/>
          </p:nvSpPr>
          <p:spPr>
            <a:xfrm>
              <a:off x="20916360" y="11785320"/>
              <a:ext cx="1823400" cy="7308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f47a00"/>
                  </a:solidFill>
                  <a:latin typeface="Arial"/>
                  <a:ea typeface="Arial"/>
                </a:rPr>
                <a:t>Off-path</a:t>
              </a:r>
              <a:endParaRPr b="0" lang="en-US" sz="36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5" dur="indefinite" restart="never" nodeType="tmRoot">
          <p:childTnLst>
            <p:seq>
              <p:cTn id="486" dur="indefinite" nodeType="mainSeq">
                <p:childTnLst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91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96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01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Lying in BGP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942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3" name="CustomShape 3"/>
          <p:cNvSpPr/>
          <p:nvPr/>
        </p:nvSpPr>
        <p:spPr>
          <a:xfrm>
            <a:off x="5302440" y="4660920"/>
            <a:ext cx="1824120" cy="1928880"/>
          </a:xfrm>
          <a:prstGeom prst="ellipse">
            <a:avLst/>
          </a:prstGeom>
          <a:blipFill rotWithShape="0">
            <a:blip r:embed="rId1"/>
          </a:blipFill>
          <a:ln w="12600"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AS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1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44" name="CustomShape 4"/>
          <p:cNvSpPr/>
          <p:nvPr/>
        </p:nvSpPr>
        <p:spPr>
          <a:xfrm>
            <a:off x="7272360" y="8534520"/>
            <a:ext cx="1824120" cy="1928880"/>
          </a:xfrm>
          <a:prstGeom prst="ellipse">
            <a:avLst/>
          </a:prstGeom>
          <a:blipFill rotWithShape="0">
            <a:blip r:embed="rId2"/>
          </a:blipFill>
          <a:ln w="12600"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AS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2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45" name="CustomShape 5"/>
          <p:cNvSpPr/>
          <p:nvPr/>
        </p:nvSpPr>
        <p:spPr>
          <a:xfrm>
            <a:off x="9726120" y="4884480"/>
            <a:ext cx="1824120" cy="1928880"/>
          </a:xfrm>
          <a:prstGeom prst="ellipse">
            <a:avLst/>
          </a:prstGeom>
          <a:blipFill rotWithShape="0">
            <a:blip r:embed="rId3"/>
          </a:blipFill>
          <a:ln w="12600"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AS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3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46" name="CustomShape 6"/>
          <p:cNvSpPr/>
          <p:nvPr/>
        </p:nvSpPr>
        <p:spPr>
          <a:xfrm>
            <a:off x="12233880" y="9568080"/>
            <a:ext cx="1824120" cy="1928880"/>
          </a:xfrm>
          <a:prstGeom prst="ellipse">
            <a:avLst/>
          </a:prstGeom>
          <a:blipFill rotWithShape="0">
            <a:blip r:embed="rId4"/>
          </a:blipFill>
          <a:ln w="12600"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AS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4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47" name="CustomShape 7"/>
          <p:cNvSpPr/>
          <p:nvPr/>
        </p:nvSpPr>
        <p:spPr>
          <a:xfrm>
            <a:off x="14687640" y="4195800"/>
            <a:ext cx="1824120" cy="1928880"/>
          </a:xfrm>
          <a:prstGeom prst="ellipse">
            <a:avLst/>
          </a:prstGeom>
          <a:blipFill rotWithShape="0">
            <a:blip r:embed="rId5"/>
          </a:blipFill>
          <a:ln w="12600"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AS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5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48" name="CustomShape 8"/>
          <p:cNvSpPr/>
          <p:nvPr/>
        </p:nvSpPr>
        <p:spPr>
          <a:xfrm>
            <a:off x="17890560" y="7459200"/>
            <a:ext cx="1824120" cy="1928880"/>
          </a:xfrm>
          <a:prstGeom prst="ellipse">
            <a:avLst/>
          </a:prstGeom>
          <a:blipFill rotWithShape="0">
            <a:blip r:embed="rId6"/>
          </a:blipFill>
          <a:ln w="12600"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AS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6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49" name="CustomShape 9"/>
          <p:cNvSpPr/>
          <p:nvPr/>
        </p:nvSpPr>
        <p:spPr>
          <a:xfrm>
            <a:off x="1162800" y="9607320"/>
            <a:ext cx="2578680" cy="1268640"/>
          </a:xfrm>
          <a:prstGeom prst="rect">
            <a:avLst/>
          </a:prstGeom>
          <a:blipFill rotWithShape="0">
            <a:blip r:embed="rId7"/>
          </a:blipFill>
          <a:ln w="12600"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Sender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50" name="CustomShape 10"/>
          <p:cNvSpPr/>
          <p:nvPr/>
        </p:nvSpPr>
        <p:spPr>
          <a:xfrm>
            <a:off x="21111120" y="4525920"/>
            <a:ext cx="2578680" cy="1268640"/>
          </a:xfrm>
          <a:prstGeom prst="rect">
            <a:avLst/>
          </a:prstGeom>
          <a:blipFill rotWithShape="0">
            <a:blip r:embed="rId8"/>
          </a:blipFill>
          <a:ln w="12600">
            <a:noFill/>
          </a:ln>
          <a:effectLst>
            <a:outerShdw algn="b" blurRad="508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Recipient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951" name="Line" descr=""/>
          <p:cNvPicPr/>
          <p:nvPr/>
        </p:nvPicPr>
        <p:blipFill>
          <a:blip r:embed="rId9"/>
          <a:stretch/>
        </p:blipFill>
        <p:spPr>
          <a:xfrm rot="3506400">
            <a:off x="5817960" y="7326360"/>
            <a:ext cx="2557080" cy="457200"/>
          </a:xfrm>
          <a:prstGeom prst="rect">
            <a:avLst/>
          </a:prstGeom>
          <a:ln>
            <a:noFill/>
          </a:ln>
        </p:spPr>
      </p:pic>
      <p:pic>
        <p:nvPicPr>
          <p:cNvPr id="952" name="Line" descr=""/>
          <p:cNvPicPr/>
          <p:nvPr/>
        </p:nvPicPr>
        <p:blipFill>
          <a:blip r:embed="rId10"/>
          <a:stretch/>
        </p:blipFill>
        <p:spPr>
          <a:xfrm rot="18607200">
            <a:off x="2176920" y="7885080"/>
            <a:ext cx="4355640" cy="457200"/>
          </a:xfrm>
          <a:prstGeom prst="rect">
            <a:avLst/>
          </a:prstGeom>
          <a:ln>
            <a:noFill/>
          </a:ln>
        </p:spPr>
      </p:pic>
      <p:pic>
        <p:nvPicPr>
          <p:cNvPr id="953" name="Line" descr=""/>
          <p:cNvPicPr/>
          <p:nvPr/>
        </p:nvPicPr>
        <p:blipFill>
          <a:blip r:embed="rId11"/>
          <a:stretch/>
        </p:blipFill>
        <p:spPr>
          <a:xfrm rot="20515200">
            <a:off x="13826160" y="9270000"/>
            <a:ext cx="4382280" cy="457200"/>
          </a:xfrm>
          <a:prstGeom prst="rect">
            <a:avLst/>
          </a:prstGeom>
          <a:ln>
            <a:noFill/>
          </a:ln>
        </p:spPr>
      </p:pic>
      <p:pic>
        <p:nvPicPr>
          <p:cNvPr id="954" name="Line" descr=""/>
          <p:cNvPicPr/>
          <p:nvPr/>
        </p:nvPicPr>
        <p:blipFill>
          <a:blip r:embed="rId12"/>
          <a:stretch/>
        </p:blipFill>
        <p:spPr>
          <a:xfrm rot="19202400">
            <a:off x="19076400" y="6629040"/>
            <a:ext cx="3452040" cy="457200"/>
          </a:xfrm>
          <a:prstGeom prst="rect">
            <a:avLst/>
          </a:prstGeom>
          <a:ln>
            <a:noFill/>
          </a:ln>
        </p:spPr>
      </p:pic>
      <p:pic>
        <p:nvPicPr>
          <p:cNvPr id="955" name="Line" descr=""/>
          <p:cNvPicPr/>
          <p:nvPr/>
        </p:nvPicPr>
        <p:blipFill>
          <a:blip r:embed="rId13"/>
          <a:stretch/>
        </p:blipFill>
        <p:spPr>
          <a:xfrm rot="20948400">
            <a:off x="11542320" y="5316840"/>
            <a:ext cx="3152520" cy="457200"/>
          </a:xfrm>
          <a:prstGeom prst="rect">
            <a:avLst/>
          </a:prstGeom>
          <a:ln>
            <a:noFill/>
          </a:ln>
        </p:spPr>
      </p:pic>
      <p:pic>
        <p:nvPicPr>
          <p:cNvPr id="956" name="Line" descr=""/>
          <p:cNvPicPr/>
          <p:nvPr/>
        </p:nvPicPr>
        <p:blipFill>
          <a:blip r:embed="rId14"/>
          <a:stretch/>
        </p:blipFill>
        <p:spPr>
          <a:xfrm rot="12611400">
            <a:off x="15134760" y="6827040"/>
            <a:ext cx="3373200" cy="457200"/>
          </a:xfrm>
          <a:prstGeom prst="rect">
            <a:avLst/>
          </a:prstGeom>
          <a:ln>
            <a:noFill/>
          </a:ln>
        </p:spPr>
      </p:pic>
      <p:pic>
        <p:nvPicPr>
          <p:cNvPr id="957" name="Line" descr=""/>
          <p:cNvPicPr/>
          <p:nvPr/>
        </p:nvPicPr>
        <p:blipFill>
          <a:blip r:embed="rId15"/>
          <a:stretch/>
        </p:blipFill>
        <p:spPr>
          <a:xfrm rot="17995800">
            <a:off x="12247560" y="7800120"/>
            <a:ext cx="4246920" cy="457200"/>
          </a:xfrm>
          <a:prstGeom prst="rect">
            <a:avLst/>
          </a:prstGeom>
          <a:ln>
            <a:noFill/>
          </a:ln>
        </p:spPr>
      </p:pic>
      <p:pic>
        <p:nvPicPr>
          <p:cNvPr id="958" name="Line" descr=""/>
          <p:cNvPicPr/>
          <p:nvPr/>
        </p:nvPicPr>
        <p:blipFill>
          <a:blip r:embed="rId16"/>
          <a:stretch/>
        </p:blipFill>
        <p:spPr>
          <a:xfrm rot="342600">
            <a:off x="7071480" y="5590440"/>
            <a:ext cx="2894400" cy="457200"/>
          </a:xfrm>
          <a:prstGeom prst="rect">
            <a:avLst/>
          </a:prstGeom>
          <a:ln>
            <a:noFill/>
          </a:ln>
        </p:spPr>
      </p:pic>
      <p:pic>
        <p:nvPicPr>
          <p:cNvPr id="959" name="Line" descr=""/>
          <p:cNvPicPr/>
          <p:nvPr/>
        </p:nvPicPr>
        <p:blipFill>
          <a:blip r:embed="rId17"/>
          <a:stretch/>
        </p:blipFill>
        <p:spPr>
          <a:xfrm rot="2298000">
            <a:off x="6426360" y="7799760"/>
            <a:ext cx="6960600" cy="457200"/>
          </a:xfrm>
          <a:prstGeom prst="rect">
            <a:avLst/>
          </a:prstGeom>
          <a:ln>
            <a:noFill/>
          </a:ln>
        </p:spPr>
      </p:pic>
      <p:pic>
        <p:nvPicPr>
          <p:cNvPr id="960" name="Line" descr=""/>
          <p:cNvPicPr/>
          <p:nvPr/>
        </p:nvPicPr>
        <p:blipFill>
          <a:blip r:embed="rId18"/>
          <a:stretch/>
        </p:blipFill>
        <p:spPr>
          <a:xfrm rot="901800">
            <a:off x="8920440" y="10012320"/>
            <a:ext cx="3434400" cy="457200"/>
          </a:xfrm>
          <a:prstGeom prst="rect">
            <a:avLst/>
          </a:prstGeom>
          <a:ln>
            <a:noFill/>
          </a:ln>
        </p:spPr>
      </p:pic>
    </p:spTree>
  </p:cSld>
  <p:transition spd="slow">
    <p:dissolve/>
  </p:transition>
  <p:timing>
    <p:tnLst>
      <p:par>
        <p:cTn id="502" dur="indefinite" restart="never" nodeType="tmRoot">
          <p:childTnLst>
            <p:seq>
              <p:cTn id="50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Arial"/>
                <a:ea typeface="Arial"/>
              </a:rPr>
              <a:t>“</a:t>
            </a:r>
            <a:r>
              <a:rPr b="0" lang="en-US" sz="7800" spc="-1" strike="noStrike">
                <a:solidFill>
                  <a:srgbClr val="000000"/>
                </a:solidFill>
                <a:latin typeface="Arial"/>
                <a:ea typeface="Arial"/>
              </a:rPr>
              <a:t>Best Effort” is Lame!  What to do?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962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440">
              <a:lnSpc>
                <a:spcPct val="9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777777"/>
                </a:solidFill>
                <a:latin typeface="Helvetica Neue"/>
                <a:ea typeface="Helvetica Neue"/>
              </a:rPr>
              <a:t>It’s the job of our Transport (layer 4) protocols to build data delivery services that our apps need out of IP’s modest layer-3 service</a:t>
            </a:r>
            <a:endParaRPr b="0" lang="en-US" sz="6600" spc="-1" strike="noStrike">
              <a:latin typeface="Arial"/>
            </a:endParaRPr>
          </a:p>
          <a:p>
            <a:pPr marL="785880" indent="-784440">
              <a:lnSpc>
                <a:spcPct val="9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#1 workhorse: </a:t>
            </a:r>
            <a:r>
              <a:rPr b="0" lang="en-US" sz="6600" spc="-1" strike="noStrike">
                <a:solidFill>
                  <a:srgbClr val="008000"/>
                </a:solidFill>
                <a:latin typeface="Helvetica Neue"/>
                <a:ea typeface="Helvetica Neue"/>
              </a:rPr>
              <a:t>TCP</a:t>
            </a: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(</a:t>
            </a: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Transmission Control Protocol</a:t>
            </a: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)</a:t>
            </a:r>
            <a:endParaRPr b="0" lang="en-US" sz="66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Service provided by TCP:</a:t>
            </a:r>
            <a:endParaRPr b="0" lang="en-US" sz="6600" spc="-1" strike="noStrike">
              <a:latin typeface="Arial"/>
            </a:endParaRPr>
          </a:p>
          <a:p>
            <a:pPr lvl="1" marL="1143000" indent="-76068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Helvetica"/>
              <a:buChar char="•"/>
            </a:pPr>
            <a:r>
              <a:rPr b="0" lang="en-US" sz="4800" spc="-1" strike="noStrike">
                <a:solidFill>
                  <a:srgbClr val="ff6600"/>
                </a:solidFill>
                <a:latin typeface="Helvetica Neue"/>
                <a:ea typeface="Helvetica Neue"/>
              </a:rPr>
              <a:t>Connection oriented </a:t>
            </a: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(explicit set-up / tear-down)</a:t>
            </a:r>
            <a:endParaRPr b="0" lang="en-US" sz="4800" spc="-1" strike="noStrike">
              <a:latin typeface="Arial"/>
            </a:endParaRPr>
          </a:p>
          <a:p>
            <a:pPr lvl="2" marL="1476360" indent="-71280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End hosts (processes) can have multiple concurrent long-lived communication</a:t>
            </a:r>
            <a:endParaRPr b="0" lang="en-US" sz="4000" spc="-1" strike="noStrike">
              <a:latin typeface="Arial"/>
            </a:endParaRPr>
          </a:p>
          <a:p>
            <a:pPr lvl="1" marL="1143000" indent="-76068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SzPct val="125000"/>
              <a:buFont typeface="Helvetica"/>
              <a:buChar char="•"/>
            </a:pPr>
            <a:r>
              <a:rPr b="1" lang="en-US" sz="4800" spc="-1" strike="noStrike">
                <a:solidFill>
                  <a:srgbClr val="0000ff"/>
                </a:solidFill>
                <a:latin typeface="Arial"/>
                <a:ea typeface="Arial"/>
              </a:rPr>
              <a:t>Reliable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, in-order, </a:t>
            </a: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byte-stream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 delivery</a:t>
            </a:r>
            <a:endParaRPr b="0" lang="en-US" sz="4800" spc="-1" strike="noStrike">
              <a:latin typeface="Arial"/>
            </a:endParaRPr>
          </a:p>
          <a:p>
            <a:pPr lvl="2" marL="1476360" indent="-71280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Arial"/>
              </a:rPr>
              <a:t> 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963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4" dur="indefinite" restart="never" nodeType="tmRoot">
          <p:childTnLst>
            <p:seq>
              <p:cTn id="505" dur="indefinite" nodeType="mainSeq">
                <p:childTnLst>
                  <p:par>
                    <p:cTn id="506" fill="hold">
                      <p:stCondLst>
                        <p:cond delay="0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fill="hold"/>
                                        <p:tgtEl>
                                          <p:spTgt spid="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fill="hold"/>
                                        <p:tgtEl>
                                          <p:spTgt spid="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fill="hold"/>
                                        <p:tgtEl>
                                          <p:spTgt spid="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fill="hold"/>
                                        <p:tgtEl>
                                          <p:spTgt spid="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fill="hold"/>
                                        <p:tgtEl>
                                          <p:spTgt spid="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fill="hold"/>
                                        <p:tgtEl>
                                          <p:spTgt spid="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TCP </a:t>
            </a:r>
            <a:r>
              <a:rPr b="0" lang="en-US" sz="7800" spc="-1" strike="noStrike">
                <a:solidFill>
                  <a:srgbClr val="000000"/>
                </a:solidFill>
                <a:latin typeface="Arial"/>
                <a:ea typeface="Arial"/>
              </a:rPr>
              <a:t>“</a:t>
            </a: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Bytestream</a:t>
            </a:r>
            <a:r>
              <a:rPr b="0" lang="en-US" sz="7800" spc="-1" strike="noStrike">
                <a:solidFill>
                  <a:srgbClr val="000000"/>
                </a:solidFill>
                <a:latin typeface="Arial"/>
                <a:ea typeface="Arial"/>
              </a:rPr>
              <a:t>”</a:t>
            </a: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Service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965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66" name="Group 3"/>
          <p:cNvGrpSpPr/>
          <p:nvPr/>
        </p:nvGrpSpPr>
        <p:grpSpPr>
          <a:xfrm>
            <a:off x="5968800" y="4244760"/>
            <a:ext cx="10058400" cy="1219680"/>
            <a:chOff x="5968800" y="4244760"/>
            <a:chExt cx="10058400" cy="1219680"/>
          </a:xfrm>
        </p:grpSpPr>
        <p:sp>
          <p:nvSpPr>
            <p:cNvPr id="967" name="Line 4"/>
            <p:cNvSpPr/>
            <p:nvPr/>
          </p:nvSpPr>
          <p:spPr>
            <a:xfrm>
              <a:off x="5968800" y="4244760"/>
              <a:ext cx="9132120" cy="3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8" name="Line 5"/>
            <p:cNvSpPr/>
            <p:nvPr/>
          </p:nvSpPr>
          <p:spPr>
            <a:xfrm>
              <a:off x="5968800" y="5464080"/>
              <a:ext cx="9132120" cy="3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9" name="Line 6"/>
            <p:cNvSpPr/>
            <p:nvPr/>
          </p:nvSpPr>
          <p:spPr>
            <a:xfrm flipH="1">
              <a:off x="15100920" y="4244760"/>
              <a:ext cx="926280" cy="360"/>
            </a:xfrm>
            <a:prstGeom prst="line">
              <a:avLst/>
            </a:prstGeom>
            <a:ln cap="rnd" w="1260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0" name="Line 7"/>
            <p:cNvSpPr/>
            <p:nvPr/>
          </p:nvSpPr>
          <p:spPr>
            <a:xfrm flipH="1">
              <a:off x="15100920" y="5464080"/>
              <a:ext cx="926280" cy="360"/>
            </a:xfrm>
            <a:prstGeom prst="line">
              <a:avLst/>
            </a:prstGeom>
            <a:ln cap="rnd" w="1260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1" name="Line 8"/>
          <p:cNvSpPr/>
          <p:nvPr/>
        </p:nvSpPr>
        <p:spPr>
          <a:xfrm>
            <a:off x="59436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2" name="Line 9"/>
          <p:cNvSpPr/>
          <p:nvPr/>
        </p:nvSpPr>
        <p:spPr>
          <a:xfrm>
            <a:off x="62481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3" name="Line 10"/>
          <p:cNvSpPr/>
          <p:nvPr/>
        </p:nvSpPr>
        <p:spPr>
          <a:xfrm>
            <a:off x="65530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4" name="Line 11"/>
          <p:cNvSpPr/>
          <p:nvPr/>
        </p:nvSpPr>
        <p:spPr>
          <a:xfrm>
            <a:off x="68580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5" name="Line 12"/>
          <p:cNvSpPr/>
          <p:nvPr/>
        </p:nvSpPr>
        <p:spPr>
          <a:xfrm>
            <a:off x="71625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6" name="Line 13"/>
          <p:cNvSpPr/>
          <p:nvPr/>
        </p:nvSpPr>
        <p:spPr>
          <a:xfrm>
            <a:off x="74674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7" name="Line 14"/>
          <p:cNvSpPr/>
          <p:nvPr/>
        </p:nvSpPr>
        <p:spPr>
          <a:xfrm>
            <a:off x="77724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8" name="Line 15"/>
          <p:cNvSpPr/>
          <p:nvPr/>
        </p:nvSpPr>
        <p:spPr>
          <a:xfrm>
            <a:off x="80769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9" name="Line 16"/>
          <p:cNvSpPr/>
          <p:nvPr/>
        </p:nvSpPr>
        <p:spPr>
          <a:xfrm>
            <a:off x="83818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0" name="Line 17"/>
          <p:cNvSpPr/>
          <p:nvPr/>
        </p:nvSpPr>
        <p:spPr>
          <a:xfrm>
            <a:off x="86868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1" name="Line 18"/>
          <p:cNvSpPr/>
          <p:nvPr/>
        </p:nvSpPr>
        <p:spPr>
          <a:xfrm>
            <a:off x="89913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2" name="Line 19"/>
          <p:cNvSpPr/>
          <p:nvPr/>
        </p:nvSpPr>
        <p:spPr>
          <a:xfrm>
            <a:off x="92962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3" name="Line 20"/>
          <p:cNvSpPr/>
          <p:nvPr/>
        </p:nvSpPr>
        <p:spPr>
          <a:xfrm>
            <a:off x="96012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4" name="Line 21"/>
          <p:cNvSpPr/>
          <p:nvPr/>
        </p:nvSpPr>
        <p:spPr>
          <a:xfrm>
            <a:off x="99057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5" name="Line 22"/>
          <p:cNvSpPr/>
          <p:nvPr/>
        </p:nvSpPr>
        <p:spPr>
          <a:xfrm>
            <a:off x="102106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6" name="Line 23"/>
          <p:cNvSpPr/>
          <p:nvPr/>
        </p:nvSpPr>
        <p:spPr>
          <a:xfrm>
            <a:off x="105156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7" name="Line 24"/>
          <p:cNvSpPr/>
          <p:nvPr/>
        </p:nvSpPr>
        <p:spPr>
          <a:xfrm>
            <a:off x="108201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8" name="Line 25"/>
          <p:cNvSpPr/>
          <p:nvPr/>
        </p:nvSpPr>
        <p:spPr>
          <a:xfrm>
            <a:off x="111250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9" name="Line 26"/>
          <p:cNvSpPr/>
          <p:nvPr/>
        </p:nvSpPr>
        <p:spPr>
          <a:xfrm>
            <a:off x="114300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0" name="Line 27"/>
          <p:cNvSpPr/>
          <p:nvPr/>
        </p:nvSpPr>
        <p:spPr>
          <a:xfrm>
            <a:off x="117345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1" name="Line 28"/>
          <p:cNvSpPr/>
          <p:nvPr/>
        </p:nvSpPr>
        <p:spPr>
          <a:xfrm>
            <a:off x="120394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2" name="Line 29"/>
          <p:cNvSpPr/>
          <p:nvPr/>
        </p:nvSpPr>
        <p:spPr>
          <a:xfrm>
            <a:off x="123444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3" name="Line 30"/>
          <p:cNvSpPr/>
          <p:nvPr/>
        </p:nvSpPr>
        <p:spPr>
          <a:xfrm>
            <a:off x="126489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4" name="Line 31"/>
          <p:cNvSpPr/>
          <p:nvPr/>
        </p:nvSpPr>
        <p:spPr>
          <a:xfrm>
            <a:off x="129538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5" name="Line 32"/>
          <p:cNvSpPr/>
          <p:nvPr/>
        </p:nvSpPr>
        <p:spPr>
          <a:xfrm>
            <a:off x="132588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6" name="Line 33"/>
          <p:cNvSpPr/>
          <p:nvPr/>
        </p:nvSpPr>
        <p:spPr>
          <a:xfrm>
            <a:off x="135633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7" name="Line 34"/>
          <p:cNvSpPr/>
          <p:nvPr/>
        </p:nvSpPr>
        <p:spPr>
          <a:xfrm>
            <a:off x="138682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8" name="Line 35"/>
          <p:cNvSpPr/>
          <p:nvPr/>
        </p:nvSpPr>
        <p:spPr>
          <a:xfrm>
            <a:off x="141732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9" name="Line 36"/>
          <p:cNvSpPr/>
          <p:nvPr/>
        </p:nvSpPr>
        <p:spPr>
          <a:xfrm>
            <a:off x="144777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0" name="Line 37"/>
          <p:cNvSpPr/>
          <p:nvPr/>
        </p:nvSpPr>
        <p:spPr>
          <a:xfrm>
            <a:off x="147826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1" name="Line 38"/>
          <p:cNvSpPr/>
          <p:nvPr/>
        </p:nvSpPr>
        <p:spPr>
          <a:xfrm>
            <a:off x="150876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2" name="Line 39"/>
          <p:cNvSpPr/>
          <p:nvPr/>
        </p:nvSpPr>
        <p:spPr>
          <a:xfrm>
            <a:off x="15392160" y="4257360"/>
            <a:ext cx="360" cy="121932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3" name="Line 40"/>
          <p:cNvSpPr/>
          <p:nvPr/>
        </p:nvSpPr>
        <p:spPr>
          <a:xfrm>
            <a:off x="15697080" y="4257360"/>
            <a:ext cx="360" cy="121932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4" name="CustomShape 41"/>
          <p:cNvSpPr/>
          <p:nvPr/>
        </p:nvSpPr>
        <p:spPr>
          <a:xfrm rot="5391600">
            <a:off x="5627160" y="4475880"/>
            <a:ext cx="98460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05" name="CustomShape 42"/>
          <p:cNvSpPr/>
          <p:nvPr/>
        </p:nvSpPr>
        <p:spPr>
          <a:xfrm rot="5391600">
            <a:off x="5932080" y="4475880"/>
            <a:ext cx="98460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06" name="CustomShape 43"/>
          <p:cNvSpPr/>
          <p:nvPr/>
        </p:nvSpPr>
        <p:spPr>
          <a:xfrm rot="5391600">
            <a:off x="6239880" y="4479120"/>
            <a:ext cx="98460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07" name="CustomShape 44"/>
          <p:cNvSpPr/>
          <p:nvPr/>
        </p:nvSpPr>
        <p:spPr>
          <a:xfrm rot="5391600">
            <a:off x="6544800" y="4479120"/>
            <a:ext cx="98460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08" name="Line 45"/>
          <p:cNvSpPr/>
          <p:nvPr/>
        </p:nvSpPr>
        <p:spPr>
          <a:xfrm>
            <a:off x="7314840" y="5171760"/>
            <a:ext cx="609840" cy="972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09" name="Group 46"/>
          <p:cNvGrpSpPr/>
          <p:nvPr/>
        </p:nvGrpSpPr>
        <p:grpSpPr>
          <a:xfrm>
            <a:off x="8534160" y="10667880"/>
            <a:ext cx="10058400" cy="1219680"/>
            <a:chOff x="8534160" y="10667880"/>
            <a:chExt cx="10058400" cy="1219680"/>
          </a:xfrm>
        </p:grpSpPr>
        <p:sp>
          <p:nvSpPr>
            <p:cNvPr id="1010" name="Line 47"/>
            <p:cNvSpPr/>
            <p:nvPr/>
          </p:nvSpPr>
          <p:spPr>
            <a:xfrm>
              <a:off x="8534160" y="10667880"/>
              <a:ext cx="9132120" cy="3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1" name="Line 48"/>
            <p:cNvSpPr/>
            <p:nvPr/>
          </p:nvSpPr>
          <p:spPr>
            <a:xfrm>
              <a:off x="8534160" y="11887200"/>
              <a:ext cx="9132120" cy="3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2" name="Line 49"/>
            <p:cNvSpPr/>
            <p:nvPr/>
          </p:nvSpPr>
          <p:spPr>
            <a:xfrm flipH="1">
              <a:off x="17666280" y="10667880"/>
              <a:ext cx="926280" cy="360"/>
            </a:xfrm>
            <a:prstGeom prst="line">
              <a:avLst/>
            </a:prstGeom>
            <a:ln cap="rnd" w="1260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3" name="Line 50"/>
            <p:cNvSpPr/>
            <p:nvPr/>
          </p:nvSpPr>
          <p:spPr>
            <a:xfrm flipH="1" flipV="1">
              <a:off x="17666280" y="11886840"/>
              <a:ext cx="926280" cy="360"/>
            </a:xfrm>
            <a:prstGeom prst="line">
              <a:avLst/>
            </a:prstGeom>
            <a:ln cap="rnd" w="1260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14" name="Line 51"/>
          <p:cNvSpPr/>
          <p:nvPr/>
        </p:nvSpPr>
        <p:spPr>
          <a:xfrm>
            <a:off x="85341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5" name="Line 52"/>
          <p:cNvSpPr/>
          <p:nvPr/>
        </p:nvSpPr>
        <p:spPr>
          <a:xfrm>
            <a:off x="88390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6" name="Line 53"/>
          <p:cNvSpPr/>
          <p:nvPr/>
        </p:nvSpPr>
        <p:spPr>
          <a:xfrm>
            <a:off x="91440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7" name="Line 54"/>
          <p:cNvSpPr/>
          <p:nvPr/>
        </p:nvSpPr>
        <p:spPr>
          <a:xfrm>
            <a:off x="94485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8" name="Line 55"/>
          <p:cNvSpPr/>
          <p:nvPr/>
        </p:nvSpPr>
        <p:spPr>
          <a:xfrm>
            <a:off x="97534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9" name="Line 56"/>
          <p:cNvSpPr/>
          <p:nvPr/>
        </p:nvSpPr>
        <p:spPr>
          <a:xfrm>
            <a:off x="100584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0" name="Line 57"/>
          <p:cNvSpPr/>
          <p:nvPr/>
        </p:nvSpPr>
        <p:spPr>
          <a:xfrm>
            <a:off x="103629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1" name="Line 58"/>
          <p:cNvSpPr/>
          <p:nvPr/>
        </p:nvSpPr>
        <p:spPr>
          <a:xfrm>
            <a:off x="106678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2" name="Line 59"/>
          <p:cNvSpPr/>
          <p:nvPr/>
        </p:nvSpPr>
        <p:spPr>
          <a:xfrm>
            <a:off x="109728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3" name="Line 60"/>
          <p:cNvSpPr/>
          <p:nvPr/>
        </p:nvSpPr>
        <p:spPr>
          <a:xfrm>
            <a:off x="112773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4" name="Line 61"/>
          <p:cNvSpPr/>
          <p:nvPr/>
        </p:nvSpPr>
        <p:spPr>
          <a:xfrm>
            <a:off x="115822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5" name="Line 62"/>
          <p:cNvSpPr/>
          <p:nvPr/>
        </p:nvSpPr>
        <p:spPr>
          <a:xfrm>
            <a:off x="118872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6" name="Line 63"/>
          <p:cNvSpPr/>
          <p:nvPr/>
        </p:nvSpPr>
        <p:spPr>
          <a:xfrm>
            <a:off x="121917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7" name="Line 64"/>
          <p:cNvSpPr/>
          <p:nvPr/>
        </p:nvSpPr>
        <p:spPr>
          <a:xfrm>
            <a:off x="124966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8" name="Line 65"/>
          <p:cNvSpPr/>
          <p:nvPr/>
        </p:nvSpPr>
        <p:spPr>
          <a:xfrm>
            <a:off x="128016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9" name="Line 66"/>
          <p:cNvSpPr/>
          <p:nvPr/>
        </p:nvSpPr>
        <p:spPr>
          <a:xfrm>
            <a:off x="131061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0" name="Line 67"/>
          <p:cNvSpPr/>
          <p:nvPr/>
        </p:nvSpPr>
        <p:spPr>
          <a:xfrm>
            <a:off x="134110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1" name="Line 68"/>
          <p:cNvSpPr/>
          <p:nvPr/>
        </p:nvSpPr>
        <p:spPr>
          <a:xfrm>
            <a:off x="137160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2" name="Line 69"/>
          <p:cNvSpPr/>
          <p:nvPr/>
        </p:nvSpPr>
        <p:spPr>
          <a:xfrm>
            <a:off x="140205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3" name="Line 70"/>
          <p:cNvSpPr/>
          <p:nvPr/>
        </p:nvSpPr>
        <p:spPr>
          <a:xfrm>
            <a:off x="143254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4" name="Line 71"/>
          <p:cNvSpPr/>
          <p:nvPr/>
        </p:nvSpPr>
        <p:spPr>
          <a:xfrm>
            <a:off x="146304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5" name="Line 72"/>
          <p:cNvSpPr/>
          <p:nvPr/>
        </p:nvSpPr>
        <p:spPr>
          <a:xfrm>
            <a:off x="149349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6" name="Line 73"/>
          <p:cNvSpPr/>
          <p:nvPr/>
        </p:nvSpPr>
        <p:spPr>
          <a:xfrm>
            <a:off x="152398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7" name="Line 74"/>
          <p:cNvSpPr/>
          <p:nvPr/>
        </p:nvSpPr>
        <p:spPr>
          <a:xfrm>
            <a:off x="155448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8" name="Line 75"/>
          <p:cNvSpPr/>
          <p:nvPr/>
        </p:nvSpPr>
        <p:spPr>
          <a:xfrm>
            <a:off x="158493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9" name="Line 76"/>
          <p:cNvSpPr/>
          <p:nvPr/>
        </p:nvSpPr>
        <p:spPr>
          <a:xfrm>
            <a:off x="161542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0" name="Line 77"/>
          <p:cNvSpPr/>
          <p:nvPr/>
        </p:nvSpPr>
        <p:spPr>
          <a:xfrm>
            <a:off x="164592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1" name="Line 78"/>
          <p:cNvSpPr/>
          <p:nvPr/>
        </p:nvSpPr>
        <p:spPr>
          <a:xfrm>
            <a:off x="167637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2" name="Line 79"/>
          <p:cNvSpPr/>
          <p:nvPr/>
        </p:nvSpPr>
        <p:spPr>
          <a:xfrm>
            <a:off x="170686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3" name="Line 80"/>
          <p:cNvSpPr/>
          <p:nvPr/>
        </p:nvSpPr>
        <p:spPr>
          <a:xfrm>
            <a:off x="173736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4" name="Line 81"/>
          <p:cNvSpPr/>
          <p:nvPr/>
        </p:nvSpPr>
        <p:spPr>
          <a:xfrm>
            <a:off x="176781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5" name="Line 82"/>
          <p:cNvSpPr/>
          <p:nvPr/>
        </p:nvSpPr>
        <p:spPr>
          <a:xfrm>
            <a:off x="17983080" y="10667880"/>
            <a:ext cx="360" cy="121932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6" name="Line 83"/>
          <p:cNvSpPr/>
          <p:nvPr/>
        </p:nvSpPr>
        <p:spPr>
          <a:xfrm>
            <a:off x="18288000" y="10667880"/>
            <a:ext cx="360" cy="121932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7" name="CustomShape 84"/>
          <p:cNvSpPr/>
          <p:nvPr/>
        </p:nvSpPr>
        <p:spPr>
          <a:xfrm rot="5391600">
            <a:off x="8221320" y="10889640"/>
            <a:ext cx="98460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48" name="CustomShape 85"/>
          <p:cNvSpPr/>
          <p:nvPr/>
        </p:nvSpPr>
        <p:spPr>
          <a:xfrm rot="5391600">
            <a:off x="8525880" y="10889640"/>
            <a:ext cx="98460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49" name="CustomShape 86"/>
          <p:cNvSpPr/>
          <p:nvPr/>
        </p:nvSpPr>
        <p:spPr>
          <a:xfrm rot="5391600">
            <a:off x="8830800" y="10889640"/>
            <a:ext cx="98460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50" name="CustomShape 87"/>
          <p:cNvSpPr/>
          <p:nvPr/>
        </p:nvSpPr>
        <p:spPr>
          <a:xfrm rot="5391600">
            <a:off x="9135720" y="10889640"/>
            <a:ext cx="98460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51" name="Line 88"/>
          <p:cNvSpPr/>
          <p:nvPr/>
        </p:nvSpPr>
        <p:spPr>
          <a:xfrm>
            <a:off x="9905760" y="10972800"/>
            <a:ext cx="914400" cy="36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2" name="Line 89"/>
          <p:cNvSpPr/>
          <p:nvPr/>
        </p:nvSpPr>
        <p:spPr>
          <a:xfrm>
            <a:off x="9905760" y="11582280"/>
            <a:ext cx="914400" cy="36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3" name="CustomShape 90"/>
          <p:cNvSpPr/>
          <p:nvPr/>
        </p:nvSpPr>
        <p:spPr>
          <a:xfrm>
            <a:off x="3444480" y="3200400"/>
            <a:ext cx="6606360" cy="913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Process A on host H1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054" name="CustomShape 91"/>
          <p:cNvSpPr/>
          <p:nvPr/>
        </p:nvSpPr>
        <p:spPr>
          <a:xfrm>
            <a:off x="3657600" y="9610560"/>
            <a:ext cx="3503880" cy="1644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Process B on host H2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055" name="CustomShape 92"/>
          <p:cNvSpPr/>
          <p:nvPr/>
        </p:nvSpPr>
        <p:spPr>
          <a:xfrm rot="5391600">
            <a:off x="7684560" y="4606200"/>
            <a:ext cx="113724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80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56" name="Line 93"/>
          <p:cNvSpPr/>
          <p:nvPr/>
        </p:nvSpPr>
        <p:spPr>
          <a:xfrm>
            <a:off x="7314840" y="4714560"/>
            <a:ext cx="609840" cy="972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7" name="CustomShape 94"/>
          <p:cNvSpPr/>
          <p:nvPr/>
        </p:nvSpPr>
        <p:spPr>
          <a:xfrm rot="5391600">
            <a:off x="10278720" y="11010240"/>
            <a:ext cx="113724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80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58" name="Line 95"/>
          <p:cNvSpPr/>
          <p:nvPr/>
        </p:nvSpPr>
        <p:spPr>
          <a:xfrm>
            <a:off x="6019560" y="563544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59" name="Line 96"/>
          <p:cNvSpPr/>
          <p:nvPr/>
        </p:nvSpPr>
        <p:spPr>
          <a:xfrm>
            <a:off x="7010280" y="563868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60" name="Line 97"/>
          <p:cNvSpPr/>
          <p:nvPr/>
        </p:nvSpPr>
        <p:spPr>
          <a:xfrm>
            <a:off x="8000640" y="564192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61" name="Line 98"/>
          <p:cNvSpPr/>
          <p:nvPr/>
        </p:nvSpPr>
        <p:spPr>
          <a:xfrm>
            <a:off x="8991360" y="564480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62" name="Line 99"/>
          <p:cNvSpPr/>
          <p:nvPr/>
        </p:nvSpPr>
        <p:spPr>
          <a:xfrm>
            <a:off x="9982080" y="564804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63" name="Line 100"/>
          <p:cNvSpPr/>
          <p:nvPr/>
        </p:nvSpPr>
        <p:spPr>
          <a:xfrm>
            <a:off x="10972440" y="565128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64" name="Line 101"/>
          <p:cNvSpPr/>
          <p:nvPr/>
        </p:nvSpPr>
        <p:spPr>
          <a:xfrm>
            <a:off x="11963160" y="565452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65" name="Line 102"/>
          <p:cNvSpPr/>
          <p:nvPr/>
        </p:nvSpPr>
        <p:spPr>
          <a:xfrm>
            <a:off x="12953880" y="565776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66" name="Line 103"/>
          <p:cNvSpPr/>
          <p:nvPr/>
        </p:nvSpPr>
        <p:spPr>
          <a:xfrm>
            <a:off x="13944240" y="566100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67" name="CustomShape 104"/>
          <p:cNvSpPr/>
          <p:nvPr/>
        </p:nvSpPr>
        <p:spPr>
          <a:xfrm>
            <a:off x="6858000" y="7164000"/>
            <a:ext cx="10971360" cy="1401120"/>
          </a:xfrm>
          <a:prstGeom prst="rect">
            <a:avLst/>
          </a:prstGeom>
          <a:solidFill>
            <a:srgbClr val="f47a00"/>
          </a:solidFill>
          <a:ln w="12600">
            <a:solidFill>
              <a:srgbClr val="f47a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Processes don’t ever see packet boundaries, lost or corrupted packets, retransmissions, etc. 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28" dur="indefinite" restart="never" nodeType="tmRoot">
          <p:childTnLst>
            <p:seq>
              <p:cTn id="529" dur="indefinite" nodeType="mainSeq">
                <p:childTnLst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Bidirectional communication: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069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70" name="Group 3"/>
          <p:cNvGrpSpPr/>
          <p:nvPr/>
        </p:nvGrpSpPr>
        <p:grpSpPr>
          <a:xfrm>
            <a:off x="5968800" y="4244760"/>
            <a:ext cx="10058400" cy="1219680"/>
            <a:chOff x="5968800" y="4244760"/>
            <a:chExt cx="10058400" cy="1219680"/>
          </a:xfrm>
        </p:grpSpPr>
        <p:sp>
          <p:nvSpPr>
            <p:cNvPr id="1071" name="Line 4"/>
            <p:cNvSpPr/>
            <p:nvPr/>
          </p:nvSpPr>
          <p:spPr>
            <a:xfrm>
              <a:off x="5968800" y="4244760"/>
              <a:ext cx="9132120" cy="3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2" name="Line 5"/>
            <p:cNvSpPr/>
            <p:nvPr/>
          </p:nvSpPr>
          <p:spPr>
            <a:xfrm>
              <a:off x="5968800" y="5464080"/>
              <a:ext cx="9132120" cy="3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3" name="Line 6"/>
            <p:cNvSpPr/>
            <p:nvPr/>
          </p:nvSpPr>
          <p:spPr>
            <a:xfrm flipH="1">
              <a:off x="15100920" y="4244760"/>
              <a:ext cx="926280" cy="360"/>
            </a:xfrm>
            <a:prstGeom prst="line">
              <a:avLst/>
            </a:prstGeom>
            <a:ln cap="rnd" w="1260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4" name="Line 7"/>
            <p:cNvSpPr/>
            <p:nvPr/>
          </p:nvSpPr>
          <p:spPr>
            <a:xfrm flipH="1">
              <a:off x="15100920" y="5464080"/>
              <a:ext cx="926280" cy="360"/>
            </a:xfrm>
            <a:prstGeom prst="line">
              <a:avLst/>
            </a:prstGeom>
            <a:ln cap="rnd" w="1260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75" name="Line 8"/>
          <p:cNvSpPr/>
          <p:nvPr/>
        </p:nvSpPr>
        <p:spPr>
          <a:xfrm>
            <a:off x="59436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6" name="Line 9"/>
          <p:cNvSpPr/>
          <p:nvPr/>
        </p:nvSpPr>
        <p:spPr>
          <a:xfrm>
            <a:off x="62481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7" name="Line 10"/>
          <p:cNvSpPr/>
          <p:nvPr/>
        </p:nvSpPr>
        <p:spPr>
          <a:xfrm>
            <a:off x="65530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8" name="Line 11"/>
          <p:cNvSpPr/>
          <p:nvPr/>
        </p:nvSpPr>
        <p:spPr>
          <a:xfrm>
            <a:off x="68580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9" name="Line 12"/>
          <p:cNvSpPr/>
          <p:nvPr/>
        </p:nvSpPr>
        <p:spPr>
          <a:xfrm>
            <a:off x="71625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0" name="Line 13"/>
          <p:cNvSpPr/>
          <p:nvPr/>
        </p:nvSpPr>
        <p:spPr>
          <a:xfrm>
            <a:off x="74674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1" name="Line 14"/>
          <p:cNvSpPr/>
          <p:nvPr/>
        </p:nvSpPr>
        <p:spPr>
          <a:xfrm>
            <a:off x="77724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2" name="Line 15"/>
          <p:cNvSpPr/>
          <p:nvPr/>
        </p:nvSpPr>
        <p:spPr>
          <a:xfrm>
            <a:off x="80769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3" name="Line 16"/>
          <p:cNvSpPr/>
          <p:nvPr/>
        </p:nvSpPr>
        <p:spPr>
          <a:xfrm>
            <a:off x="83818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4" name="Line 17"/>
          <p:cNvSpPr/>
          <p:nvPr/>
        </p:nvSpPr>
        <p:spPr>
          <a:xfrm>
            <a:off x="86868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5" name="Line 18"/>
          <p:cNvSpPr/>
          <p:nvPr/>
        </p:nvSpPr>
        <p:spPr>
          <a:xfrm>
            <a:off x="89913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6" name="Line 19"/>
          <p:cNvSpPr/>
          <p:nvPr/>
        </p:nvSpPr>
        <p:spPr>
          <a:xfrm>
            <a:off x="92962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7" name="Line 20"/>
          <p:cNvSpPr/>
          <p:nvPr/>
        </p:nvSpPr>
        <p:spPr>
          <a:xfrm>
            <a:off x="96012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8" name="Line 21"/>
          <p:cNvSpPr/>
          <p:nvPr/>
        </p:nvSpPr>
        <p:spPr>
          <a:xfrm>
            <a:off x="99057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89" name="Line 22"/>
          <p:cNvSpPr/>
          <p:nvPr/>
        </p:nvSpPr>
        <p:spPr>
          <a:xfrm>
            <a:off x="102106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0" name="Line 23"/>
          <p:cNvSpPr/>
          <p:nvPr/>
        </p:nvSpPr>
        <p:spPr>
          <a:xfrm>
            <a:off x="105156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1" name="Line 24"/>
          <p:cNvSpPr/>
          <p:nvPr/>
        </p:nvSpPr>
        <p:spPr>
          <a:xfrm>
            <a:off x="108201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2" name="Line 25"/>
          <p:cNvSpPr/>
          <p:nvPr/>
        </p:nvSpPr>
        <p:spPr>
          <a:xfrm>
            <a:off x="111250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3" name="Line 26"/>
          <p:cNvSpPr/>
          <p:nvPr/>
        </p:nvSpPr>
        <p:spPr>
          <a:xfrm>
            <a:off x="114300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4" name="Line 27"/>
          <p:cNvSpPr/>
          <p:nvPr/>
        </p:nvSpPr>
        <p:spPr>
          <a:xfrm>
            <a:off x="117345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5" name="Line 28"/>
          <p:cNvSpPr/>
          <p:nvPr/>
        </p:nvSpPr>
        <p:spPr>
          <a:xfrm>
            <a:off x="120394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6" name="Line 29"/>
          <p:cNvSpPr/>
          <p:nvPr/>
        </p:nvSpPr>
        <p:spPr>
          <a:xfrm>
            <a:off x="123444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7" name="Line 30"/>
          <p:cNvSpPr/>
          <p:nvPr/>
        </p:nvSpPr>
        <p:spPr>
          <a:xfrm>
            <a:off x="126489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8" name="Line 31"/>
          <p:cNvSpPr/>
          <p:nvPr/>
        </p:nvSpPr>
        <p:spPr>
          <a:xfrm>
            <a:off x="129538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9" name="Line 32"/>
          <p:cNvSpPr/>
          <p:nvPr/>
        </p:nvSpPr>
        <p:spPr>
          <a:xfrm>
            <a:off x="132588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0" name="Line 33"/>
          <p:cNvSpPr/>
          <p:nvPr/>
        </p:nvSpPr>
        <p:spPr>
          <a:xfrm>
            <a:off x="135633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1" name="Line 34"/>
          <p:cNvSpPr/>
          <p:nvPr/>
        </p:nvSpPr>
        <p:spPr>
          <a:xfrm>
            <a:off x="138682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2" name="Line 35"/>
          <p:cNvSpPr/>
          <p:nvPr/>
        </p:nvSpPr>
        <p:spPr>
          <a:xfrm>
            <a:off x="141732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3" name="Line 36"/>
          <p:cNvSpPr/>
          <p:nvPr/>
        </p:nvSpPr>
        <p:spPr>
          <a:xfrm>
            <a:off x="1447776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4" name="Line 37"/>
          <p:cNvSpPr/>
          <p:nvPr/>
        </p:nvSpPr>
        <p:spPr>
          <a:xfrm>
            <a:off x="1478268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5" name="Line 38"/>
          <p:cNvSpPr/>
          <p:nvPr/>
        </p:nvSpPr>
        <p:spPr>
          <a:xfrm>
            <a:off x="15087600" y="4257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6" name="Line 39"/>
          <p:cNvSpPr/>
          <p:nvPr/>
        </p:nvSpPr>
        <p:spPr>
          <a:xfrm>
            <a:off x="15392160" y="4257360"/>
            <a:ext cx="360" cy="121932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7" name="Line 40"/>
          <p:cNvSpPr/>
          <p:nvPr/>
        </p:nvSpPr>
        <p:spPr>
          <a:xfrm>
            <a:off x="15697080" y="4257360"/>
            <a:ext cx="360" cy="121932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8" name="CustomShape 41"/>
          <p:cNvSpPr/>
          <p:nvPr/>
        </p:nvSpPr>
        <p:spPr>
          <a:xfrm rot="5391600">
            <a:off x="5627160" y="4475880"/>
            <a:ext cx="98460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09" name="CustomShape 42"/>
          <p:cNvSpPr/>
          <p:nvPr/>
        </p:nvSpPr>
        <p:spPr>
          <a:xfrm rot="5391600">
            <a:off x="5932080" y="4475880"/>
            <a:ext cx="98460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10" name="CustomShape 43"/>
          <p:cNvSpPr/>
          <p:nvPr/>
        </p:nvSpPr>
        <p:spPr>
          <a:xfrm rot="5391600">
            <a:off x="6239880" y="4479120"/>
            <a:ext cx="98460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11" name="CustomShape 44"/>
          <p:cNvSpPr/>
          <p:nvPr/>
        </p:nvSpPr>
        <p:spPr>
          <a:xfrm rot="5391600">
            <a:off x="6544800" y="4479120"/>
            <a:ext cx="98460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12" name="Line 45"/>
          <p:cNvSpPr/>
          <p:nvPr/>
        </p:nvSpPr>
        <p:spPr>
          <a:xfrm>
            <a:off x="7314840" y="5171760"/>
            <a:ext cx="609840" cy="972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13" name="Group 46"/>
          <p:cNvGrpSpPr/>
          <p:nvPr/>
        </p:nvGrpSpPr>
        <p:grpSpPr>
          <a:xfrm>
            <a:off x="8534160" y="10667880"/>
            <a:ext cx="10058400" cy="1219680"/>
            <a:chOff x="8534160" y="10667880"/>
            <a:chExt cx="10058400" cy="1219680"/>
          </a:xfrm>
        </p:grpSpPr>
        <p:sp>
          <p:nvSpPr>
            <p:cNvPr id="1114" name="Line 47"/>
            <p:cNvSpPr/>
            <p:nvPr/>
          </p:nvSpPr>
          <p:spPr>
            <a:xfrm>
              <a:off x="8534160" y="10667880"/>
              <a:ext cx="9132120" cy="3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5" name="Line 48"/>
            <p:cNvSpPr/>
            <p:nvPr/>
          </p:nvSpPr>
          <p:spPr>
            <a:xfrm>
              <a:off x="8534160" y="11887200"/>
              <a:ext cx="9132120" cy="3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6" name="Line 49"/>
            <p:cNvSpPr/>
            <p:nvPr/>
          </p:nvSpPr>
          <p:spPr>
            <a:xfrm flipH="1">
              <a:off x="17666280" y="10667880"/>
              <a:ext cx="926280" cy="360"/>
            </a:xfrm>
            <a:prstGeom prst="line">
              <a:avLst/>
            </a:prstGeom>
            <a:ln cap="rnd" w="1260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7" name="Line 50"/>
            <p:cNvSpPr/>
            <p:nvPr/>
          </p:nvSpPr>
          <p:spPr>
            <a:xfrm flipH="1" flipV="1">
              <a:off x="17666280" y="11886840"/>
              <a:ext cx="926280" cy="360"/>
            </a:xfrm>
            <a:prstGeom prst="line">
              <a:avLst/>
            </a:prstGeom>
            <a:ln cap="rnd" w="1260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18" name="Line 51"/>
          <p:cNvSpPr/>
          <p:nvPr/>
        </p:nvSpPr>
        <p:spPr>
          <a:xfrm>
            <a:off x="85341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19" name="Line 52"/>
          <p:cNvSpPr/>
          <p:nvPr/>
        </p:nvSpPr>
        <p:spPr>
          <a:xfrm>
            <a:off x="88390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0" name="Line 53"/>
          <p:cNvSpPr/>
          <p:nvPr/>
        </p:nvSpPr>
        <p:spPr>
          <a:xfrm>
            <a:off x="91440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1" name="Line 54"/>
          <p:cNvSpPr/>
          <p:nvPr/>
        </p:nvSpPr>
        <p:spPr>
          <a:xfrm>
            <a:off x="94485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2" name="Line 55"/>
          <p:cNvSpPr/>
          <p:nvPr/>
        </p:nvSpPr>
        <p:spPr>
          <a:xfrm>
            <a:off x="97534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3" name="Line 56"/>
          <p:cNvSpPr/>
          <p:nvPr/>
        </p:nvSpPr>
        <p:spPr>
          <a:xfrm>
            <a:off x="100584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4" name="Line 57"/>
          <p:cNvSpPr/>
          <p:nvPr/>
        </p:nvSpPr>
        <p:spPr>
          <a:xfrm>
            <a:off x="103629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5" name="Line 58"/>
          <p:cNvSpPr/>
          <p:nvPr/>
        </p:nvSpPr>
        <p:spPr>
          <a:xfrm>
            <a:off x="106678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6" name="Line 59"/>
          <p:cNvSpPr/>
          <p:nvPr/>
        </p:nvSpPr>
        <p:spPr>
          <a:xfrm>
            <a:off x="109728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7" name="Line 60"/>
          <p:cNvSpPr/>
          <p:nvPr/>
        </p:nvSpPr>
        <p:spPr>
          <a:xfrm>
            <a:off x="112773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8" name="Line 61"/>
          <p:cNvSpPr/>
          <p:nvPr/>
        </p:nvSpPr>
        <p:spPr>
          <a:xfrm>
            <a:off x="115822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9" name="Line 62"/>
          <p:cNvSpPr/>
          <p:nvPr/>
        </p:nvSpPr>
        <p:spPr>
          <a:xfrm>
            <a:off x="118872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0" name="Line 63"/>
          <p:cNvSpPr/>
          <p:nvPr/>
        </p:nvSpPr>
        <p:spPr>
          <a:xfrm>
            <a:off x="121917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1" name="Line 64"/>
          <p:cNvSpPr/>
          <p:nvPr/>
        </p:nvSpPr>
        <p:spPr>
          <a:xfrm>
            <a:off x="124966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2" name="Line 65"/>
          <p:cNvSpPr/>
          <p:nvPr/>
        </p:nvSpPr>
        <p:spPr>
          <a:xfrm>
            <a:off x="128016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3" name="Line 66"/>
          <p:cNvSpPr/>
          <p:nvPr/>
        </p:nvSpPr>
        <p:spPr>
          <a:xfrm>
            <a:off x="131061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4" name="Line 67"/>
          <p:cNvSpPr/>
          <p:nvPr/>
        </p:nvSpPr>
        <p:spPr>
          <a:xfrm>
            <a:off x="134110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5" name="Line 68"/>
          <p:cNvSpPr/>
          <p:nvPr/>
        </p:nvSpPr>
        <p:spPr>
          <a:xfrm>
            <a:off x="137160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6" name="Line 69"/>
          <p:cNvSpPr/>
          <p:nvPr/>
        </p:nvSpPr>
        <p:spPr>
          <a:xfrm>
            <a:off x="140205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7" name="Line 70"/>
          <p:cNvSpPr/>
          <p:nvPr/>
        </p:nvSpPr>
        <p:spPr>
          <a:xfrm>
            <a:off x="143254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8" name="Line 71"/>
          <p:cNvSpPr/>
          <p:nvPr/>
        </p:nvSpPr>
        <p:spPr>
          <a:xfrm>
            <a:off x="146304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9" name="Line 72"/>
          <p:cNvSpPr/>
          <p:nvPr/>
        </p:nvSpPr>
        <p:spPr>
          <a:xfrm>
            <a:off x="149349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0" name="Line 73"/>
          <p:cNvSpPr/>
          <p:nvPr/>
        </p:nvSpPr>
        <p:spPr>
          <a:xfrm>
            <a:off x="152398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1" name="Line 74"/>
          <p:cNvSpPr/>
          <p:nvPr/>
        </p:nvSpPr>
        <p:spPr>
          <a:xfrm>
            <a:off x="155448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2" name="Line 75"/>
          <p:cNvSpPr/>
          <p:nvPr/>
        </p:nvSpPr>
        <p:spPr>
          <a:xfrm>
            <a:off x="158493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3" name="Line 76"/>
          <p:cNvSpPr/>
          <p:nvPr/>
        </p:nvSpPr>
        <p:spPr>
          <a:xfrm>
            <a:off x="161542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4" name="Line 77"/>
          <p:cNvSpPr/>
          <p:nvPr/>
        </p:nvSpPr>
        <p:spPr>
          <a:xfrm>
            <a:off x="164592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5" name="Line 78"/>
          <p:cNvSpPr/>
          <p:nvPr/>
        </p:nvSpPr>
        <p:spPr>
          <a:xfrm>
            <a:off x="167637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6" name="Line 79"/>
          <p:cNvSpPr/>
          <p:nvPr/>
        </p:nvSpPr>
        <p:spPr>
          <a:xfrm>
            <a:off x="1706868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7" name="Line 80"/>
          <p:cNvSpPr/>
          <p:nvPr/>
        </p:nvSpPr>
        <p:spPr>
          <a:xfrm>
            <a:off x="1737360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8" name="Line 81"/>
          <p:cNvSpPr/>
          <p:nvPr/>
        </p:nvSpPr>
        <p:spPr>
          <a:xfrm>
            <a:off x="17678160" y="1066788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9" name="Line 82"/>
          <p:cNvSpPr/>
          <p:nvPr/>
        </p:nvSpPr>
        <p:spPr>
          <a:xfrm>
            <a:off x="17983080" y="10667880"/>
            <a:ext cx="360" cy="121932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0" name="Line 83"/>
          <p:cNvSpPr/>
          <p:nvPr/>
        </p:nvSpPr>
        <p:spPr>
          <a:xfrm>
            <a:off x="18288000" y="10667880"/>
            <a:ext cx="360" cy="121932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1" name="CustomShape 84"/>
          <p:cNvSpPr/>
          <p:nvPr/>
        </p:nvSpPr>
        <p:spPr>
          <a:xfrm rot="5391600">
            <a:off x="8221320" y="10889640"/>
            <a:ext cx="98460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52" name="CustomShape 85"/>
          <p:cNvSpPr/>
          <p:nvPr/>
        </p:nvSpPr>
        <p:spPr>
          <a:xfrm rot="5391600">
            <a:off x="8525880" y="10889640"/>
            <a:ext cx="98460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53" name="CustomShape 86"/>
          <p:cNvSpPr/>
          <p:nvPr/>
        </p:nvSpPr>
        <p:spPr>
          <a:xfrm rot="5391600">
            <a:off x="8830800" y="10889640"/>
            <a:ext cx="98460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54" name="CustomShape 87"/>
          <p:cNvSpPr/>
          <p:nvPr/>
        </p:nvSpPr>
        <p:spPr>
          <a:xfrm rot="5391600">
            <a:off x="9135720" y="10889640"/>
            <a:ext cx="98460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55" name="Line 88"/>
          <p:cNvSpPr/>
          <p:nvPr/>
        </p:nvSpPr>
        <p:spPr>
          <a:xfrm>
            <a:off x="9905760" y="10972800"/>
            <a:ext cx="914400" cy="36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6" name="Line 89"/>
          <p:cNvSpPr/>
          <p:nvPr/>
        </p:nvSpPr>
        <p:spPr>
          <a:xfrm>
            <a:off x="9905760" y="11582280"/>
            <a:ext cx="914400" cy="36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7" name="CustomShape 90"/>
          <p:cNvSpPr/>
          <p:nvPr/>
        </p:nvSpPr>
        <p:spPr>
          <a:xfrm>
            <a:off x="3462480" y="3200400"/>
            <a:ext cx="6606360" cy="913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Process B on host H2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158" name="CustomShape 91"/>
          <p:cNvSpPr/>
          <p:nvPr/>
        </p:nvSpPr>
        <p:spPr>
          <a:xfrm>
            <a:off x="3657600" y="9610560"/>
            <a:ext cx="3503880" cy="1644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Process A on host H1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159" name="CustomShape 92"/>
          <p:cNvSpPr/>
          <p:nvPr/>
        </p:nvSpPr>
        <p:spPr>
          <a:xfrm rot="5391600">
            <a:off x="7681320" y="4606200"/>
            <a:ext cx="113724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73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60" name="Line 93"/>
          <p:cNvSpPr/>
          <p:nvPr/>
        </p:nvSpPr>
        <p:spPr>
          <a:xfrm>
            <a:off x="7314840" y="4714560"/>
            <a:ext cx="609840" cy="972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61" name="CustomShape 94"/>
          <p:cNvSpPr/>
          <p:nvPr/>
        </p:nvSpPr>
        <p:spPr>
          <a:xfrm rot="5391600">
            <a:off x="10275480" y="11010240"/>
            <a:ext cx="1137240" cy="547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Byte 73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62" name="Line 95"/>
          <p:cNvSpPr/>
          <p:nvPr/>
        </p:nvSpPr>
        <p:spPr>
          <a:xfrm>
            <a:off x="6019560" y="563544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63" name="Line 96"/>
          <p:cNvSpPr/>
          <p:nvPr/>
        </p:nvSpPr>
        <p:spPr>
          <a:xfrm>
            <a:off x="7010280" y="563868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64" name="Line 97"/>
          <p:cNvSpPr/>
          <p:nvPr/>
        </p:nvSpPr>
        <p:spPr>
          <a:xfrm>
            <a:off x="8000640" y="564192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65" name="Line 98"/>
          <p:cNvSpPr/>
          <p:nvPr/>
        </p:nvSpPr>
        <p:spPr>
          <a:xfrm>
            <a:off x="8991360" y="564480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66" name="Line 99"/>
          <p:cNvSpPr/>
          <p:nvPr/>
        </p:nvSpPr>
        <p:spPr>
          <a:xfrm>
            <a:off x="9982080" y="564804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67" name="Line 100"/>
          <p:cNvSpPr/>
          <p:nvPr/>
        </p:nvSpPr>
        <p:spPr>
          <a:xfrm>
            <a:off x="10972440" y="565128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68" name="Line 101"/>
          <p:cNvSpPr/>
          <p:nvPr/>
        </p:nvSpPr>
        <p:spPr>
          <a:xfrm>
            <a:off x="11963160" y="565452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69" name="Line 102"/>
          <p:cNvSpPr/>
          <p:nvPr/>
        </p:nvSpPr>
        <p:spPr>
          <a:xfrm>
            <a:off x="12953880" y="565776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70" name="Line 103"/>
          <p:cNvSpPr/>
          <p:nvPr/>
        </p:nvSpPr>
        <p:spPr>
          <a:xfrm>
            <a:off x="13944240" y="5661000"/>
            <a:ext cx="2590920" cy="488952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71" name="CustomShape 104"/>
          <p:cNvSpPr/>
          <p:nvPr/>
        </p:nvSpPr>
        <p:spPr>
          <a:xfrm>
            <a:off x="6858000" y="7164000"/>
            <a:ext cx="10514160" cy="1401120"/>
          </a:xfrm>
          <a:prstGeom prst="rect">
            <a:avLst/>
          </a:prstGeom>
          <a:solidFill>
            <a:srgbClr val="f47a00"/>
          </a:solidFill>
          <a:ln w="12600">
            <a:solidFill>
              <a:srgbClr val="f47a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There are two separate </a:t>
            </a: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bytestreams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, one in each direction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4" dur="indefinite" restart="never" nodeType="tmRoot">
          <p:childTnLst>
            <p:seq>
              <p:cTn id="53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3" name="Group 2"/>
          <p:cNvGrpSpPr/>
          <p:nvPr/>
        </p:nvGrpSpPr>
        <p:grpSpPr>
          <a:xfrm>
            <a:off x="3048120" y="0"/>
            <a:ext cx="18285120" cy="13713120"/>
            <a:chOff x="3048120" y="0"/>
            <a:chExt cx="18285120" cy="13713120"/>
          </a:xfrm>
        </p:grpSpPr>
        <p:sp>
          <p:nvSpPr>
            <p:cNvPr id="224" name="CustomShape 3"/>
            <p:cNvSpPr/>
            <p:nvPr/>
          </p:nvSpPr>
          <p:spPr>
            <a:xfrm>
              <a:off x="3048120" y="0"/>
              <a:ext cx="18285120" cy="13713120"/>
            </a:xfrm>
            <a:prstGeom prst="rect">
              <a:avLst/>
            </a:prstGeom>
            <a:solidFill>
              <a:srgbClr val="ffff99"/>
            </a:solidFill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CustomShape 4"/>
            <p:cNvSpPr/>
            <p:nvPr/>
          </p:nvSpPr>
          <p:spPr>
            <a:xfrm>
              <a:off x="3185640" y="0"/>
              <a:ext cx="17796960" cy="128516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5000" spc="-1" strike="noStrike">
                  <a:solidFill>
                    <a:srgbClr val="0000ff"/>
                  </a:solidFill>
                  <a:latin typeface="Courier New"/>
                  <a:ea typeface="Courier New"/>
                </a:rPr>
                <a:t>dig eecs.mit.edu A</a:t>
              </a:r>
              <a:endParaRPr b="0" lang="en-US" sz="5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5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 ; &lt;&lt;&gt;&gt; DiG 9.6.0-APPLE-P2 &lt;&lt;&gt;&gt; eecs.mit.edu a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global options: +cmd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Got answer: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-&gt;&gt;HEADER&lt;&lt;- opcode: QUERY, status: NOERROR, id: 19901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flags: qr rd ra; QUERY: 1, ANSWER: 1, AUTHORITY: 3, ADDITIONAL: 3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QUESTION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;eecs.mit.edu.                  IN      A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ANSWER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eecs.mit.edu.           21600   IN      A       18.62.1.6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AUTHORITY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mit.edu.                11088   IN      NS      BITSY.mit.edu.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mit.edu.                11088   IN      NS      W20NS.mit.edu.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mit.edu.                11088   IN      NS      STRAWB.mit.edu.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ADDITIONAL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STRAWB.mit.edu.         126738  IN      A       18.71.0.151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BITSY.mit.edu.          166408  IN      A       18.72.0.3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W20NS.mit.edu.          126738  IN      A       18.70.0.160</a:t>
              </a:r>
              <a:endParaRPr b="0" lang="en-US" sz="3400" spc="-1" strike="noStrike">
                <a:latin typeface="Arial"/>
              </a:endParaRPr>
            </a:p>
          </p:txBody>
        </p:sp>
      </p:grpSp>
      <p:sp>
        <p:nvSpPr>
          <p:cNvPr id="226" name="CustomShape 5"/>
          <p:cNvSpPr/>
          <p:nvPr/>
        </p:nvSpPr>
        <p:spPr>
          <a:xfrm>
            <a:off x="10058400" y="3560760"/>
            <a:ext cx="7312320" cy="4569120"/>
          </a:xfrm>
          <a:prstGeom prst="rect">
            <a:avLst/>
          </a:prstGeom>
          <a:solidFill>
            <a:srgbClr val="ffffff"/>
          </a:solidFill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ff0000"/>
                </a:solidFill>
                <a:latin typeface="Arial"/>
                <a:ea typeface="Arial"/>
              </a:rPr>
              <a:t>What if the mit.edu server is untrustworthy?  Could its operator steal, say, all of our web surfing to berkeley.edu’s main web server?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" dur="indefinite" restart="never" nodeType="tmRoot">
          <p:childTnLst>
            <p:seq>
              <p:cTn id="33" dur="indefinite" nodeType="mainSeq"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TCP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173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74" name="Group 3"/>
          <p:cNvGrpSpPr/>
          <p:nvPr/>
        </p:nvGrpSpPr>
        <p:grpSpPr>
          <a:xfrm>
            <a:off x="3352680" y="3530520"/>
            <a:ext cx="5662800" cy="5230800"/>
            <a:chOff x="3352680" y="3530520"/>
            <a:chExt cx="5662800" cy="5230800"/>
          </a:xfrm>
        </p:grpSpPr>
        <p:sp>
          <p:nvSpPr>
            <p:cNvPr id="1175" name="CustomShape 4"/>
            <p:cNvSpPr/>
            <p:nvPr/>
          </p:nvSpPr>
          <p:spPr>
            <a:xfrm>
              <a:off x="4079880" y="3561120"/>
              <a:ext cx="4935600" cy="731160"/>
            </a:xfrm>
            <a:prstGeom prst="rect">
              <a:avLst/>
            </a:prstGeom>
            <a:solidFill>
              <a:srgbClr val="ffcc99"/>
            </a:solidFill>
            <a:ln w="63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Application</a:t>
              </a:r>
              <a:endParaRPr b="0" lang="en-US" sz="3600" spc="-1" strike="noStrike">
                <a:latin typeface="Arial"/>
              </a:endParaRPr>
            </a:p>
          </p:txBody>
        </p:sp>
        <p:grpSp>
          <p:nvGrpSpPr>
            <p:cNvPr id="1176" name="Group 5"/>
            <p:cNvGrpSpPr/>
            <p:nvPr/>
          </p:nvGrpSpPr>
          <p:grpSpPr>
            <a:xfrm>
              <a:off x="4079880" y="4460760"/>
              <a:ext cx="4935600" cy="811440"/>
              <a:chOff x="4079880" y="4460760"/>
              <a:chExt cx="4935600" cy="811440"/>
            </a:xfrm>
          </p:grpSpPr>
          <p:sp>
            <p:nvSpPr>
              <p:cNvPr id="1177" name="CustomShape 6"/>
              <p:cNvSpPr/>
              <p:nvPr/>
            </p:nvSpPr>
            <p:spPr>
              <a:xfrm>
                <a:off x="4079880" y="4460760"/>
                <a:ext cx="4935600" cy="811440"/>
              </a:xfrm>
              <a:prstGeom prst="rect">
                <a:avLst/>
              </a:prstGeom>
              <a:solidFill>
                <a:srgbClr val="ffcc99"/>
              </a:solidFill>
              <a:ln w="63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78" name="CustomShape 7"/>
              <p:cNvSpPr/>
              <p:nvPr/>
            </p:nvSpPr>
            <p:spPr>
              <a:xfrm>
                <a:off x="4079880" y="4501440"/>
                <a:ext cx="4935600" cy="730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36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Transport</a:t>
                </a:r>
                <a:endParaRPr b="0" lang="en-US" sz="3600" spc="-1" strike="noStrike">
                  <a:latin typeface="Arial"/>
                </a:endParaRPr>
              </a:p>
            </p:txBody>
          </p:sp>
        </p:grpSp>
        <p:grpSp>
          <p:nvGrpSpPr>
            <p:cNvPr id="1179" name="Group 8"/>
            <p:cNvGrpSpPr/>
            <p:nvPr/>
          </p:nvGrpSpPr>
          <p:grpSpPr>
            <a:xfrm>
              <a:off x="4079880" y="5394240"/>
              <a:ext cx="4935600" cy="811440"/>
              <a:chOff x="4079880" y="5394240"/>
              <a:chExt cx="4935600" cy="811440"/>
            </a:xfrm>
          </p:grpSpPr>
          <p:sp>
            <p:nvSpPr>
              <p:cNvPr id="1180" name="CustomShape 9"/>
              <p:cNvSpPr/>
              <p:nvPr/>
            </p:nvSpPr>
            <p:spPr>
              <a:xfrm>
                <a:off x="4079880" y="5394240"/>
                <a:ext cx="4935600" cy="811440"/>
              </a:xfrm>
              <a:prstGeom prst="rect">
                <a:avLst/>
              </a:prstGeom>
              <a:solidFill>
                <a:srgbClr val="ffcc99"/>
              </a:solidFill>
              <a:ln w="63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81" name="CustomShape 10"/>
              <p:cNvSpPr/>
              <p:nvPr/>
            </p:nvSpPr>
            <p:spPr>
              <a:xfrm>
                <a:off x="4079880" y="5434920"/>
                <a:ext cx="4935600" cy="730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36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(Inter)Network</a:t>
                </a:r>
                <a:endParaRPr b="0" lang="en-US" sz="3600" spc="-1" strike="noStrike">
                  <a:latin typeface="Arial"/>
                </a:endParaRPr>
              </a:p>
            </p:txBody>
          </p:sp>
        </p:grpSp>
        <p:grpSp>
          <p:nvGrpSpPr>
            <p:cNvPr id="1182" name="Group 11"/>
            <p:cNvGrpSpPr/>
            <p:nvPr/>
          </p:nvGrpSpPr>
          <p:grpSpPr>
            <a:xfrm>
              <a:off x="4079880" y="6394320"/>
              <a:ext cx="4935600" cy="811440"/>
              <a:chOff x="4079880" y="6394320"/>
              <a:chExt cx="4935600" cy="811440"/>
            </a:xfrm>
          </p:grpSpPr>
          <p:sp>
            <p:nvSpPr>
              <p:cNvPr id="1183" name="CustomShape 12"/>
              <p:cNvSpPr/>
              <p:nvPr/>
            </p:nvSpPr>
            <p:spPr>
              <a:xfrm>
                <a:off x="4079880" y="6394320"/>
                <a:ext cx="4935600" cy="811440"/>
              </a:xfrm>
              <a:prstGeom prst="rect">
                <a:avLst/>
              </a:prstGeom>
              <a:solidFill>
                <a:srgbClr val="0000ff">
                  <a:alpha val="51000"/>
                </a:srgbClr>
              </a:solidFill>
              <a:ln w="63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84" name="CustomShape 13"/>
              <p:cNvSpPr/>
              <p:nvPr/>
            </p:nvSpPr>
            <p:spPr>
              <a:xfrm>
                <a:off x="4079880" y="6435000"/>
                <a:ext cx="4935600" cy="730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36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Link</a:t>
                </a:r>
                <a:endParaRPr b="0" lang="en-US" sz="3600" spc="-1" strike="noStrike">
                  <a:latin typeface="Arial"/>
                </a:endParaRPr>
              </a:p>
            </p:txBody>
          </p:sp>
        </p:grpSp>
        <p:grpSp>
          <p:nvGrpSpPr>
            <p:cNvPr id="1185" name="Group 14"/>
            <p:cNvGrpSpPr/>
            <p:nvPr/>
          </p:nvGrpSpPr>
          <p:grpSpPr>
            <a:xfrm>
              <a:off x="4079880" y="7340400"/>
              <a:ext cx="4935600" cy="1420920"/>
              <a:chOff x="4079880" y="7340400"/>
              <a:chExt cx="4935600" cy="1420920"/>
            </a:xfrm>
          </p:grpSpPr>
          <p:sp>
            <p:nvSpPr>
              <p:cNvPr id="1186" name="CustomShape 15"/>
              <p:cNvSpPr/>
              <p:nvPr/>
            </p:nvSpPr>
            <p:spPr>
              <a:xfrm>
                <a:off x="4079880" y="7340400"/>
                <a:ext cx="4935600" cy="1420920"/>
              </a:xfrm>
              <a:prstGeom prst="rect">
                <a:avLst/>
              </a:prstGeom>
              <a:solidFill>
                <a:srgbClr val="0000ff">
                  <a:alpha val="51000"/>
                </a:srgbClr>
              </a:solidFill>
              <a:ln w="63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87" name="CustomShape 16"/>
              <p:cNvSpPr/>
              <p:nvPr/>
            </p:nvSpPr>
            <p:spPr>
              <a:xfrm>
                <a:off x="4079880" y="7686000"/>
                <a:ext cx="4935600" cy="73080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36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Physical</a:t>
                </a:r>
                <a:endParaRPr b="0" lang="en-US" sz="3600" spc="-1" strike="noStrike">
                  <a:latin typeface="Arial"/>
                </a:endParaRPr>
              </a:p>
            </p:txBody>
          </p:sp>
        </p:grpSp>
        <p:sp>
          <p:nvSpPr>
            <p:cNvPr id="1188" name="CustomShape 17"/>
            <p:cNvSpPr/>
            <p:nvPr/>
          </p:nvSpPr>
          <p:spPr>
            <a:xfrm>
              <a:off x="3352680" y="3530520"/>
              <a:ext cx="455760" cy="731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 marL="447840" indent="-446400"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7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189" name="CustomShape 18"/>
            <p:cNvSpPr/>
            <p:nvPr/>
          </p:nvSpPr>
          <p:spPr>
            <a:xfrm>
              <a:off x="3352680" y="4466880"/>
              <a:ext cx="455760" cy="731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 marL="447840" indent="-446400"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ff3300"/>
                  </a:solidFill>
                  <a:latin typeface="Arial"/>
                  <a:ea typeface="Arial"/>
                </a:rPr>
                <a:t>4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190" name="CustomShape 19"/>
            <p:cNvSpPr/>
            <p:nvPr/>
          </p:nvSpPr>
          <p:spPr>
            <a:xfrm>
              <a:off x="3352680" y="5403600"/>
              <a:ext cx="455760" cy="731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 marL="447840" indent="-446400"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3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191" name="CustomShape 20"/>
            <p:cNvSpPr/>
            <p:nvPr/>
          </p:nvSpPr>
          <p:spPr>
            <a:xfrm>
              <a:off x="3352680" y="6406920"/>
              <a:ext cx="455760" cy="731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 marL="447840" indent="-446400"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2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192" name="CustomShape 21"/>
            <p:cNvSpPr/>
            <p:nvPr/>
          </p:nvSpPr>
          <p:spPr>
            <a:xfrm>
              <a:off x="3352680" y="7654680"/>
              <a:ext cx="455760" cy="731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 marL="447840" indent="-446400"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1</a:t>
              </a:r>
              <a:endParaRPr b="0" lang="en-US" sz="3600" spc="-1" strike="noStrike">
                <a:latin typeface="Arial"/>
              </a:endParaRPr>
            </a:p>
          </p:txBody>
        </p:sp>
      </p:grpSp>
      <p:grpSp>
        <p:nvGrpSpPr>
          <p:cNvPr id="1193" name="Group 22"/>
          <p:cNvGrpSpPr/>
          <p:nvPr/>
        </p:nvGrpSpPr>
        <p:grpSpPr>
          <a:xfrm>
            <a:off x="11442600" y="5486400"/>
            <a:ext cx="9892080" cy="8228160"/>
            <a:chOff x="11442600" y="5486400"/>
            <a:chExt cx="9892080" cy="8228160"/>
          </a:xfrm>
        </p:grpSpPr>
        <p:sp>
          <p:nvSpPr>
            <p:cNvPr id="1194" name="CustomShape 23"/>
            <p:cNvSpPr/>
            <p:nvPr/>
          </p:nvSpPr>
          <p:spPr>
            <a:xfrm>
              <a:off x="11582280" y="5486400"/>
              <a:ext cx="472284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5" name="CustomShape 24"/>
            <p:cNvSpPr/>
            <p:nvPr/>
          </p:nvSpPr>
          <p:spPr>
            <a:xfrm>
              <a:off x="12350880" y="5578560"/>
              <a:ext cx="254412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Source port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196" name="CustomShape 25"/>
            <p:cNvSpPr/>
            <p:nvPr/>
          </p:nvSpPr>
          <p:spPr>
            <a:xfrm>
              <a:off x="16306920" y="5486400"/>
              <a:ext cx="502776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7" name="CustomShape 26"/>
            <p:cNvSpPr/>
            <p:nvPr/>
          </p:nvSpPr>
          <p:spPr>
            <a:xfrm>
              <a:off x="16617600" y="5578560"/>
              <a:ext cx="338364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Destination port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198" name="CustomShape 27"/>
            <p:cNvSpPr/>
            <p:nvPr/>
          </p:nvSpPr>
          <p:spPr>
            <a:xfrm>
              <a:off x="11582280" y="6553080"/>
              <a:ext cx="9752040" cy="91296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9" name="CustomShape 28"/>
            <p:cNvSpPr/>
            <p:nvPr/>
          </p:nvSpPr>
          <p:spPr>
            <a:xfrm>
              <a:off x="14178960" y="6645240"/>
              <a:ext cx="391860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Sequence number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00" name="CustomShape 29"/>
            <p:cNvSpPr/>
            <p:nvPr/>
          </p:nvSpPr>
          <p:spPr>
            <a:xfrm>
              <a:off x="11582280" y="7467480"/>
              <a:ext cx="9752040" cy="91296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1" name="CustomShape 30"/>
            <p:cNvSpPr/>
            <p:nvPr/>
          </p:nvSpPr>
          <p:spPr>
            <a:xfrm>
              <a:off x="14178960" y="7559640"/>
              <a:ext cx="36640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Acknowledgment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02" name="CustomShape 31"/>
            <p:cNvSpPr/>
            <p:nvPr/>
          </p:nvSpPr>
          <p:spPr>
            <a:xfrm>
              <a:off x="11582280" y="838188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3" name="CustomShape 32"/>
            <p:cNvSpPr/>
            <p:nvPr/>
          </p:nvSpPr>
          <p:spPr>
            <a:xfrm>
              <a:off x="16459200" y="838188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4" name="CustomShape 33"/>
            <p:cNvSpPr/>
            <p:nvPr/>
          </p:nvSpPr>
          <p:spPr>
            <a:xfrm>
              <a:off x="16594920" y="8528040"/>
              <a:ext cx="399492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Advertised window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05" name="CustomShape 34"/>
            <p:cNvSpPr/>
            <p:nvPr/>
          </p:nvSpPr>
          <p:spPr>
            <a:xfrm>
              <a:off x="11442600" y="8534520"/>
              <a:ext cx="2132280" cy="731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HdrLen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06" name="Line 35"/>
            <p:cNvSpPr/>
            <p:nvPr/>
          </p:nvSpPr>
          <p:spPr>
            <a:xfrm>
              <a:off x="13411080" y="8381880"/>
              <a:ext cx="360" cy="106668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7" name="Line 36"/>
            <p:cNvSpPr/>
            <p:nvPr/>
          </p:nvSpPr>
          <p:spPr>
            <a:xfrm>
              <a:off x="14325480" y="8381880"/>
              <a:ext cx="360" cy="106668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8" name="CustomShape 37"/>
            <p:cNvSpPr/>
            <p:nvPr/>
          </p:nvSpPr>
          <p:spPr>
            <a:xfrm>
              <a:off x="14757480" y="8556480"/>
              <a:ext cx="12988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Flags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09" name="CustomShape 38"/>
            <p:cNvSpPr/>
            <p:nvPr/>
          </p:nvSpPr>
          <p:spPr>
            <a:xfrm>
              <a:off x="13570200" y="8626320"/>
              <a:ext cx="4348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0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10" name="CustomShape 39"/>
            <p:cNvSpPr/>
            <p:nvPr/>
          </p:nvSpPr>
          <p:spPr>
            <a:xfrm>
              <a:off x="11582280" y="944892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1" name="CustomShape 40"/>
            <p:cNvSpPr/>
            <p:nvPr/>
          </p:nvSpPr>
          <p:spPr>
            <a:xfrm>
              <a:off x="16459200" y="944892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2" name="CustomShape 41"/>
            <p:cNvSpPr/>
            <p:nvPr/>
          </p:nvSpPr>
          <p:spPr>
            <a:xfrm>
              <a:off x="12318480" y="9623520"/>
              <a:ext cx="234144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Checksum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13" name="CustomShape 42"/>
            <p:cNvSpPr/>
            <p:nvPr/>
          </p:nvSpPr>
          <p:spPr>
            <a:xfrm>
              <a:off x="17042760" y="9623520"/>
              <a:ext cx="30790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Urgent pointer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14" name="CustomShape 43"/>
            <p:cNvSpPr/>
            <p:nvPr/>
          </p:nvSpPr>
          <p:spPr>
            <a:xfrm>
              <a:off x="11582280" y="10515600"/>
              <a:ext cx="9752040" cy="91296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5" name="CustomShape 44"/>
            <p:cNvSpPr/>
            <p:nvPr/>
          </p:nvSpPr>
          <p:spPr>
            <a:xfrm>
              <a:off x="14483520" y="10607760"/>
              <a:ext cx="379080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Options (variable)</a:t>
              </a:r>
              <a:endParaRPr b="0" lang="en-US" sz="3600" spc="-1" strike="noStrike">
                <a:latin typeface="Arial"/>
              </a:endParaRPr>
            </a:p>
          </p:txBody>
        </p:sp>
        <p:grpSp>
          <p:nvGrpSpPr>
            <p:cNvPr id="1216" name="Group 45"/>
            <p:cNvGrpSpPr/>
            <p:nvPr/>
          </p:nvGrpSpPr>
          <p:grpSpPr>
            <a:xfrm>
              <a:off x="11582280" y="11430000"/>
              <a:ext cx="9752040" cy="2284560"/>
              <a:chOff x="11582280" y="11430000"/>
              <a:chExt cx="9752040" cy="2284560"/>
            </a:xfrm>
          </p:grpSpPr>
          <p:sp>
            <p:nvSpPr>
              <p:cNvPr id="1217" name="CustomShape 46"/>
              <p:cNvSpPr/>
              <p:nvPr/>
            </p:nvSpPr>
            <p:spPr>
              <a:xfrm>
                <a:off x="11582280" y="11430000"/>
                <a:ext cx="9752040" cy="2284560"/>
              </a:xfrm>
              <a:prstGeom prst="rect">
                <a:avLst/>
              </a:prstGeom>
              <a:solidFill>
                <a:srgbClr val="a50021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18" name="CustomShape 47"/>
              <p:cNvSpPr/>
              <p:nvPr/>
            </p:nvSpPr>
            <p:spPr>
              <a:xfrm>
                <a:off x="15724800" y="12116520"/>
                <a:ext cx="1466640" cy="91332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4800" spc="-1" strike="noStrike">
                    <a:solidFill>
                      <a:srgbClr val="ffffff"/>
                    </a:solidFill>
                    <a:latin typeface="Arial"/>
                    <a:ea typeface="Arial"/>
                  </a:rPr>
                  <a:t>Data</a:t>
                </a:r>
                <a:endParaRPr b="0" lang="en-US" sz="4800" spc="-1" strike="noStrike">
                  <a:latin typeface="Arial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6" dur="indefinite" restart="never" nodeType="tmRoot">
          <p:childTnLst>
            <p:seq>
              <p:cTn id="53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TCP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220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21" name="Group 3"/>
          <p:cNvGrpSpPr/>
          <p:nvPr/>
        </p:nvGrpSpPr>
        <p:grpSpPr>
          <a:xfrm>
            <a:off x="6396840" y="5486400"/>
            <a:ext cx="9891720" cy="8228160"/>
            <a:chOff x="6396840" y="5486400"/>
            <a:chExt cx="9891720" cy="8228160"/>
          </a:xfrm>
        </p:grpSpPr>
        <p:sp>
          <p:nvSpPr>
            <p:cNvPr id="1222" name="CustomShape 4"/>
            <p:cNvSpPr/>
            <p:nvPr/>
          </p:nvSpPr>
          <p:spPr>
            <a:xfrm>
              <a:off x="6536520" y="5486400"/>
              <a:ext cx="472284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3" name="CustomShape 5"/>
            <p:cNvSpPr/>
            <p:nvPr/>
          </p:nvSpPr>
          <p:spPr>
            <a:xfrm>
              <a:off x="7304760" y="5578560"/>
              <a:ext cx="254412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Source port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24" name="CustomShape 6"/>
            <p:cNvSpPr/>
            <p:nvPr/>
          </p:nvSpPr>
          <p:spPr>
            <a:xfrm>
              <a:off x="11260800" y="5486400"/>
              <a:ext cx="502776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5" name="CustomShape 7"/>
            <p:cNvSpPr/>
            <p:nvPr/>
          </p:nvSpPr>
          <p:spPr>
            <a:xfrm>
              <a:off x="11571840" y="5578560"/>
              <a:ext cx="338364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Destination port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26" name="CustomShape 8"/>
            <p:cNvSpPr/>
            <p:nvPr/>
          </p:nvSpPr>
          <p:spPr>
            <a:xfrm>
              <a:off x="6536520" y="6553080"/>
              <a:ext cx="9752040" cy="91296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7" name="CustomShape 9"/>
            <p:cNvSpPr/>
            <p:nvPr/>
          </p:nvSpPr>
          <p:spPr>
            <a:xfrm>
              <a:off x="9132840" y="6645240"/>
              <a:ext cx="391860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Sequence number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28" name="CustomShape 10"/>
            <p:cNvSpPr/>
            <p:nvPr/>
          </p:nvSpPr>
          <p:spPr>
            <a:xfrm>
              <a:off x="6536520" y="7467480"/>
              <a:ext cx="9752040" cy="91296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9" name="CustomShape 11"/>
            <p:cNvSpPr/>
            <p:nvPr/>
          </p:nvSpPr>
          <p:spPr>
            <a:xfrm>
              <a:off x="9132840" y="7559640"/>
              <a:ext cx="36640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Acknowledgment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30" name="CustomShape 12"/>
            <p:cNvSpPr/>
            <p:nvPr/>
          </p:nvSpPr>
          <p:spPr>
            <a:xfrm>
              <a:off x="6536520" y="838188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1" name="CustomShape 13"/>
            <p:cNvSpPr/>
            <p:nvPr/>
          </p:nvSpPr>
          <p:spPr>
            <a:xfrm>
              <a:off x="11413080" y="838188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2" name="CustomShape 14"/>
            <p:cNvSpPr/>
            <p:nvPr/>
          </p:nvSpPr>
          <p:spPr>
            <a:xfrm>
              <a:off x="11548800" y="8528040"/>
              <a:ext cx="399492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Advertised window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33" name="CustomShape 15"/>
            <p:cNvSpPr/>
            <p:nvPr/>
          </p:nvSpPr>
          <p:spPr>
            <a:xfrm>
              <a:off x="6396840" y="8534520"/>
              <a:ext cx="2132280" cy="731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HdrLen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34" name="Line 16"/>
            <p:cNvSpPr/>
            <p:nvPr/>
          </p:nvSpPr>
          <p:spPr>
            <a:xfrm>
              <a:off x="8364960" y="8381880"/>
              <a:ext cx="360" cy="106668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5" name="Line 17"/>
            <p:cNvSpPr/>
            <p:nvPr/>
          </p:nvSpPr>
          <p:spPr>
            <a:xfrm>
              <a:off x="9279360" y="8381880"/>
              <a:ext cx="360" cy="106668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6" name="CustomShape 18"/>
            <p:cNvSpPr/>
            <p:nvPr/>
          </p:nvSpPr>
          <p:spPr>
            <a:xfrm>
              <a:off x="9711360" y="8556480"/>
              <a:ext cx="12988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Flags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37" name="CustomShape 19"/>
            <p:cNvSpPr/>
            <p:nvPr/>
          </p:nvSpPr>
          <p:spPr>
            <a:xfrm>
              <a:off x="8524080" y="8626320"/>
              <a:ext cx="4348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0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38" name="CustomShape 20"/>
            <p:cNvSpPr/>
            <p:nvPr/>
          </p:nvSpPr>
          <p:spPr>
            <a:xfrm>
              <a:off x="6536520" y="944892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9" name="CustomShape 21"/>
            <p:cNvSpPr/>
            <p:nvPr/>
          </p:nvSpPr>
          <p:spPr>
            <a:xfrm>
              <a:off x="11413080" y="944892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0" name="CustomShape 22"/>
            <p:cNvSpPr/>
            <p:nvPr/>
          </p:nvSpPr>
          <p:spPr>
            <a:xfrm>
              <a:off x="7272360" y="9623520"/>
              <a:ext cx="234144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Checksum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41" name="CustomShape 23"/>
            <p:cNvSpPr/>
            <p:nvPr/>
          </p:nvSpPr>
          <p:spPr>
            <a:xfrm>
              <a:off x="11996640" y="9623520"/>
              <a:ext cx="30790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Urgent pointer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242" name="CustomShape 24"/>
            <p:cNvSpPr/>
            <p:nvPr/>
          </p:nvSpPr>
          <p:spPr>
            <a:xfrm>
              <a:off x="6536520" y="10515600"/>
              <a:ext cx="9752040" cy="91296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3" name="CustomShape 25"/>
            <p:cNvSpPr/>
            <p:nvPr/>
          </p:nvSpPr>
          <p:spPr>
            <a:xfrm>
              <a:off x="9437400" y="10607760"/>
              <a:ext cx="379080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Options (variable)</a:t>
              </a:r>
              <a:endParaRPr b="0" lang="en-US" sz="3600" spc="-1" strike="noStrike">
                <a:latin typeface="Arial"/>
              </a:endParaRPr>
            </a:p>
          </p:txBody>
        </p:sp>
        <p:grpSp>
          <p:nvGrpSpPr>
            <p:cNvPr id="1244" name="Group 26"/>
            <p:cNvGrpSpPr/>
            <p:nvPr/>
          </p:nvGrpSpPr>
          <p:grpSpPr>
            <a:xfrm>
              <a:off x="6536520" y="11430000"/>
              <a:ext cx="9752040" cy="2284560"/>
              <a:chOff x="6536520" y="11430000"/>
              <a:chExt cx="9752040" cy="2284560"/>
            </a:xfrm>
          </p:grpSpPr>
          <p:sp>
            <p:nvSpPr>
              <p:cNvPr id="1245" name="CustomShape 27"/>
              <p:cNvSpPr/>
              <p:nvPr/>
            </p:nvSpPr>
            <p:spPr>
              <a:xfrm>
                <a:off x="6536520" y="11430000"/>
                <a:ext cx="9752040" cy="2284560"/>
              </a:xfrm>
              <a:prstGeom prst="rect">
                <a:avLst/>
              </a:prstGeom>
              <a:solidFill>
                <a:srgbClr val="a50021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46" name="CustomShape 28"/>
              <p:cNvSpPr/>
              <p:nvPr/>
            </p:nvSpPr>
            <p:spPr>
              <a:xfrm>
                <a:off x="10678680" y="12116520"/>
                <a:ext cx="1466640" cy="91332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4800" spc="-1" strike="noStrike">
                    <a:solidFill>
                      <a:srgbClr val="ffffff"/>
                    </a:solidFill>
                    <a:latin typeface="Arial"/>
                    <a:ea typeface="Arial"/>
                  </a:rPr>
                  <a:t>Data</a:t>
                </a:r>
                <a:endParaRPr b="0" lang="en-US" sz="4800" spc="-1" strike="noStrike">
                  <a:latin typeface="Arial"/>
                </a:endParaRPr>
              </a:p>
            </p:txBody>
          </p:sp>
        </p:grpSp>
      </p:grpSp>
      <p:sp>
        <p:nvSpPr>
          <p:cNvPr id="1247" name="CustomShape 29"/>
          <p:cNvSpPr/>
          <p:nvPr/>
        </p:nvSpPr>
        <p:spPr>
          <a:xfrm>
            <a:off x="6383880" y="5029200"/>
            <a:ext cx="4418280" cy="1827360"/>
          </a:xfrm>
          <a:prstGeom prst="ellipse">
            <a:avLst/>
          </a:prstGeom>
          <a:noFill/>
          <a:ln w="255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8" name="CustomShape 30"/>
          <p:cNvSpPr/>
          <p:nvPr/>
        </p:nvSpPr>
        <p:spPr>
          <a:xfrm>
            <a:off x="11260800" y="5029200"/>
            <a:ext cx="4418280" cy="1827360"/>
          </a:xfrm>
          <a:prstGeom prst="ellipse">
            <a:avLst/>
          </a:prstGeom>
          <a:noFill/>
          <a:ln w="255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9" name="CustomShape 31"/>
          <p:cNvSpPr/>
          <p:nvPr/>
        </p:nvSpPr>
        <p:spPr>
          <a:xfrm>
            <a:off x="8060400" y="2957760"/>
            <a:ext cx="6704280" cy="1279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47a00"/>
                </a:solidFill>
                <a:latin typeface="Arial"/>
                <a:ea typeface="Arial"/>
              </a:rPr>
              <a:t>These plus IP addresses define a given connection </a:t>
            </a:r>
            <a:endParaRPr b="0" lang="en-US" sz="3600" spc="-1" strike="noStrike">
              <a:latin typeface="Arial"/>
            </a:endParaRPr>
          </a:p>
        </p:txBody>
      </p:sp>
    </p:spTree>
  </p:cSld>
  <p:transition spd="slow">
    <p:dissolve/>
  </p:transition>
  <p:timing>
    <p:tnLst>
      <p:par>
        <p:cTn id="538" dur="indefinite" restart="never" nodeType="tmRoot">
          <p:childTnLst>
            <p:seq>
              <p:cTn id="53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Line 1"/>
          <p:cNvSpPr/>
          <p:nvPr/>
        </p:nvSpPr>
        <p:spPr>
          <a:xfrm flipH="1" flipV="1">
            <a:off x="16763760" y="9228600"/>
            <a:ext cx="1219320" cy="1371600"/>
          </a:xfrm>
          <a:prstGeom prst="line">
            <a:avLst/>
          </a:prstGeom>
          <a:ln w="38160">
            <a:solidFill>
              <a:srgbClr val="008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51" name="Line 2"/>
          <p:cNvSpPr/>
          <p:nvPr/>
        </p:nvSpPr>
        <p:spPr>
          <a:xfrm flipV="1">
            <a:off x="16611480" y="5113800"/>
            <a:ext cx="774360" cy="3048120"/>
          </a:xfrm>
          <a:prstGeom prst="line">
            <a:avLst/>
          </a:prstGeom>
          <a:ln w="38160">
            <a:solidFill>
              <a:srgbClr val="008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52" name="Line 3"/>
          <p:cNvSpPr/>
          <p:nvPr/>
        </p:nvSpPr>
        <p:spPr>
          <a:xfrm flipH="1">
            <a:off x="12953880" y="4267080"/>
            <a:ext cx="1536480" cy="2895480"/>
          </a:xfrm>
          <a:prstGeom prst="line">
            <a:avLst/>
          </a:prstGeom>
          <a:ln w="38160">
            <a:solidFill>
              <a:srgbClr val="008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53" name="Line 4"/>
          <p:cNvSpPr/>
          <p:nvPr/>
        </p:nvSpPr>
        <p:spPr>
          <a:xfrm flipH="1">
            <a:off x="10515240" y="7772040"/>
            <a:ext cx="1524240" cy="914760"/>
          </a:xfrm>
          <a:prstGeom prst="line">
            <a:avLst/>
          </a:prstGeom>
          <a:ln w="38160">
            <a:solidFill>
              <a:srgbClr val="008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54" name="Line 5"/>
          <p:cNvSpPr/>
          <p:nvPr/>
        </p:nvSpPr>
        <p:spPr>
          <a:xfrm>
            <a:off x="10210680" y="4876560"/>
            <a:ext cx="2133720" cy="2286000"/>
          </a:xfrm>
          <a:prstGeom prst="line">
            <a:avLst/>
          </a:prstGeom>
          <a:ln w="38160">
            <a:solidFill>
              <a:srgbClr val="008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55" name="Group 6"/>
          <p:cNvGrpSpPr/>
          <p:nvPr/>
        </p:nvGrpSpPr>
        <p:grpSpPr>
          <a:xfrm>
            <a:off x="3354120" y="2438280"/>
            <a:ext cx="2740320" cy="3503880"/>
            <a:chOff x="3354120" y="2438280"/>
            <a:chExt cx="2740320" cy="3503880"/>
          </a:xfrm>
        </p:grpSpPr>
        <p:pic>
          <p:nvPicPr>
            <p:cNvPr id="1256" name="Picture 1" descr=""/>
            <p:cNvPicPr/>
            <p:nvPr/>
          </p:nvPicPr>
          <p:blipFill>
            <a:blip r:embed="rId1"/>
            <a:stretch/>
          </p:blipFill>
          <p:spPr>
            <a:xfrm flipH="1">
              <a:off x="3354120" y="2590920"/>
              <a:ext cx="2601360" cy="335124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1257" name="CustomShape 7"/>
            <p:cNvSpPr/>
            <p:nvPr/>
          </p:nvSpPr>
          <p:spPr>
            <a:xfrm>
              <a:off x="4572000" y="2438280"/>
              <a:ext cx="1522440" cy="1522440"/>
            </a:xfrm>
            <a:prstGeom prst="rect">
              <a:avLst/>
            </a:prstGeom>
            <a:solidFill>
              <a:srgbClr val="ff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258" name="Picture 2" descr=""/>
          <p:cNvPicPr/>
          <p:nvPr/>
        </p:nvPicPr>
        <p:blipFill>
          <a:blip r:embed="rId2"/>
          <a:stretch/>
        </p:blipFill>
        <p:spPr>
          <a:xfrm>
            <a:off x="4267080" y="914400"/>
            <a:ext cx="3961080" cy="1173960"/>
          </a:xfrm>
          <a:prstGeom prst="rect">
            <a:avLst/>
          </a:prstGeom>
          <a:ln w="12600">
            <a:noFill/>
          </a:ln>
        </p:spPr>
      </p:pic>
      <p:pic>
        <p:nvPicPr>
          <p:cNvPr id="1259" name="wifi.png" descr=""/>
          <p:cNvPicPr/>
          <p:nvPr/>
        </p:nvPicPr>
        <p:blipFill>
          <a:blip r:embed="rId3"/>
          <a:stretch/>
        </p:blipFill>
        <p:spPr>
          <a:xfrm>
            <a:off x="8077320" y="2438280"/>
            <a:ext cx="760680" cy="760680"/>
          </a:xfrm>
          <a:prstGeom prst="rect">
            <a:avLst/>
          </a:prstGeom>
          <a:ln w="12600">
            <a:noFill/>
          </a:ln>
        </p:spPr>
      </p:pic>
      <p:pic>
        <p:nvPicPr>
          <p:cNvPr id="1260" name="Picture 3" descr=""/>
          <p:cNvPicPr/>
          <p:nvPr/>
        </p:nvPicPr>
        <p:blipFill>
          <a:blip r:embed="rId4"/>
          <a:stretch/>
        </p:blipFill>
        <p:spPr>
          <a:xfrm flipH="1">
            <a:off x="6554520" y="4724280"/>
            <a:ext cx="688320" cy="1065240"/>
          </a:xfrm>
          <a:prstGeom prst="rect">
            <a:avLst/>
          </a:prstGeom>
          <a:ln w="12600">
            <a:noFill/>
          </a:ln>
        </p:spPr>
      </p:pic>
      <p:grpSp>
        <p:nvGrpSpPr>
          <p:cNvPr id="1261" name="Group 8"/>
          <p:cNvGrpSpPr/>
          <p:nvPr/>
        </p:nvGrpSpPr>
        <p:grpSpPr>
          <a:xfrm>
            <a:off x="1515960" y="-1040400"/>
            <a:ext cx="9612360" cy="8244000"/>
            <a:chOff x="1515960" y="-1040400"/>
            <a:chExt cx="9612360" cy="8244000"/>
          </a:xfrm>
        </p:grpSpPr>
        <p:sp>
          <p:nvSpPr>
            <p:cNvPr id="1262" name="CustomShape 9"/>
            <p:cNvSpPr/>
            <p:nvPr/>
          </p:nvSpPr>
          <p:spPr>
            <a:xfrm>
              <a:off x="1515960" y="-1040400"/>
              <a:ext cx="9612360" cy="8244000"/>
            </a:xfrm>
            <a:custGeom>
              <a:avLst/>
              <a:gdLst/>
              <a:ahLst/>
              <a:rect l="l" t="t" r="r" b="b"/>
              <a:pathLst>
                <a:path w="20879" h="20684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noFill/>
            <a:ln w="38160">
              <a:solidFill>
                <a:srgbClr val="804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3" name="CustomShape 10"/>
            <p:cNvSpPr/>
            <p:nvPr/>
          </p:nvSpPr>
          <p:spPr>
            <a:xfrm>
              <a:off x="2004120" y="-621000"/>
              <a:ext cx="8808120" cy="6999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38160">
              <a:solidFill>
                <a:srgbClr val="804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64" name="Group 11"/>
          <p:cNvGrpSpPr/>
          <p:nvPr/>
        </p:nvGrpSpPr>
        <p:grpSpPr>
          <a:xfrm>
            <a:off x="8534520" y="3894840"/>
            <a:ext cx="1981080" cy="1890000"/>
            <a:chOff x="8534520" y="3894840"/>
            <a:chExt cx="1981080" cy="1890000"/>
          </a:xfrm>
        </p:grpSpPr>
        <p:pic>
          <p:nvPicPr>
            <p:cNvPr id="1265" name="Picture 11" descr=""/>
            <p:cNvPicPr/>
            <p:nvPr/>
          </p:nvPicPr>
          <p:blipFill>
            <a:blip r:embed="rId5"/>
            <a:stretch/>
          </p:blipFill>
          <p:spPr>
            <a:xfrm flipH="1">
              <a:off x="9526680" y="3894840"/>
              <a:ext cx="746640" cy="106524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1266" name="CustomShape 12"/>
            <p:cNvSpPr/>
            <p:nvPr/>
          </p:nvSpPr>
          <p:spPr>
            <a:xfrm>
              <a:off x="8534520" y="5114160"/>
              <a:ext cx="1981080" cy="670680"/>
            </a:xfrm>
            <a:prstGeom prst="rect">
              <a:avLst/>
            </a:prstGeom>
            <a:solidFill>
              <a:srgbClr val="bbe0e3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Helvetica Neue"/>
                  <a:ea typeface="Helvetica Neue"/>
                </a:rPr>
                <a:t>gateway</a:t>
              </a:r>
              <a:endParaRPr b="0" lang="en-US" sz="3200" spc="-1" strike="noStrike">
                <a:latin typeface="Arial"/>
              </a:endParaRPr>
            </a:p>
          </p:txBody>
        </p:sp>
      </p:grpSp>
      <p:grpSp>
        <p:nvGrpSpPr>
          <p:cNvPr id="1267" name="Group 13"/>
          <p:cNvGrpSpPr/>
          <p:nvPr/>
        </p:nvGrpSpPr>
        <p:grpSpPr>
          <a:xfrm>
            <a:off x="6095880" y="7315200"/>
            <a:ext cx="1859400" cy="1890000"/>
            <a:chOff x="6095880" y="7315200"/>
            <a:chExt cx="1859400" cy="1890000"/>
          </a:xfrm>
        </p:grpSpPr>
        <p:pic>
          <p:nvPicPr>
            <p:cNvPr id="1268" name="Picture 15" descr=""/>
            <p:cNvPicPr/>
            <p:nvPr/>
          </p:nvPicPr>
          <p:blipFill>
            <a:blip r:embed="rId6"/>
            <a:stretch/>
          </p:blipFill>
          <p:spPr>
            <a:xfrm flipH="1">
              <a:off x="6756840" y="7315200"/>
              <a:ext cx="744480" cy="106524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1269" name="CustomShape 14"/>
            <p:cNvSpPr/>
            <p:nvPr/>
          </p:nvSpPr>
          <p:spPr>
            <a:xfrm>
              <a:off x="6095880" y="8534520"/>
              <a:ext cx="1859400" cy="670680"/>
            </a:xfrm>
            <a:prstGeom prst="rect">
              <a:avLst/>
            </a:prstGeom>
            <a:solidFill>
              <a:srgbClr val="bbe0e3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Helvetica Neue"/>
                  <a:ea typeface="Helvetica Neue"/>
                </a:rPr>
                <a:t>resolver</a:t>
              </a:r>
              <a:endParaRPr b="0" lang="en-US" sz="3200" spc="-1" strike="noStrike">
                <a:latin typeface="Arial"/>
              </a:endParaRPr>
            </a:p>
          </p:txBody>
        </p:sp>
      </p:grpSp>
      <p:pic>
        <p:nvPicPr>
          <p:cNvPr id="1270" name="Picture 18" descr=""/>
          <p:cNvPicPr/>
          <p:nvPr/>
        </p:nvPicPr>
        <p:blipFill>
          <a:blip r:embed="rId7"/>
          <a:stretch/>
        </p:blipFill>
        <p:spPr>
          <a:xfrm>
            <a:off x="12039480" y="7162920"/>
            <a:ext cx="1242720" cy="912960"/>
          </a:xfrm>
          <a:prstGeom prst="rect">
            <a:avLst/>
          </a:prstGeom>
          <a:ln w="12600">
            <a:noFill/>
          </a:ln>
        </p:spPr>
      </p:pic>
      <p:pic>
        <p:nvPicPr>
          <p:cNvPr id="1271" name="Picture 19" descr=""/>
          <p:cNvPicPr/>
          <p:nvPr/>
        </p:nvPicPr>
        <p:blipFill>
          <a:blip r:embed="rId8"/>
          <a:stretch/>
        </p:blipFill>
        <p:spPr>
          <a:xfrm>
            <a:off x="9448920" y="8686800"/>
            <a:ext cx="1242720" cy="912960"/>
          </a:xfrm>
          <a:prstGeom prst="rect">
            <a:avLst/>
          </a:prstGeom>
          <a:ln w="12600">
            <a:noFill/>
          </a:ln>
        </p:spPr>
      </p:pic>
      <p:sp>
        <p:nvSpPr>
          <p:cNvPr id="1272" name="CustomShape 15"/>
          <p:cNvSpPr/>
          <p:nvPr/>
        </p:nvSpPr>
        <p:spPr>
          <a:xfrm>
            <a:off x="11887200" y="8229600"/>
            <a:ext cx="1522440" cy="669960"/>
          </a:xfrm>
          <a:prstGeom prst="rect">
            <a:avLst/>
          </a:prstGeom>
          <a:solidFill>
            <a:srgbClr val="bbe0e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router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273" name="Picture 21" descr=""/>
          <p:cNvPicPr/>
          <p:nvPr/>
        </p:nvPicPr>
        <p:blipFill>
          <a:blip r:embed="rId9"/>
          <a:stretch/>
        </p:blipFill>
        <p:spPr>
          <a:xfrm>
            <a:off x="13868280" y="3352680"/>
            <a:ext cx="1242720" cy="912960"/>
          </a:xfrm>
          <a:prstGeom prst="rect">
            <a:avLst/>
          </a:prstGeom>
          <a:ln w="12600">
            <a:noFill/>
          </a:ln>
        </p:spPr>
      </p:pic>
      <p:sp>
        <p:nvSpPr>
          <p:cNvPr id="1274" name="Line 16"/>
          <p:cNvSpPr/>
          <p:nvPr/>
        </p:nvSpPr>
        <p:spPr>
          <a:xfrm flipV="1">
            <a:off x="5486400" y="3200400"/>
            <a:ext cx="2590560" cy="761760"/>
          </a:xfrm>
          <a:prstGeom prst="line">
            <a:avLst/>
          </a:prstGeom>
          <a:ln cap="rnd" w="38160">
            <a:solidFill>
              <a:srgbClr val="008000"/>
            </a:solidFill>
            <a:custDash>
              <a:ds d="300000" sp="1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75" name="Line 17"/>
          <p:cNvSpPr/>
          <p:nvPr/>
        </p:nvSpPr>
        <p:spPr>
          <a:xfrm>
            <a:off x="8839080" y="3200400"/>
            <a:ext cx="762120" cy="761760"/>
          </a:xfrm>
          <a:prstGeom prst="line">
            <a:avLst/>
          </a:prstGeom>
          <a:ln w="38160">
            <a:solidFill>
              <a:srgbClr val="008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76" name="Line 18"/>
          <p:cNvSpPr/>
          <p:nvPr/>
        </p:nvSpPr>
        <p:spPr>
          <a:xfrm flipV="1">
            <a:off x="10210680" y="4114800"/>
            <a:ext cx="3657600" cy="609480"/>
          </a:xfrm>
          <a:prstGeom prst="line">
            <a:avLst/>
          </a:prstGeom>
          <a:ln w="38160">
            <a:solidFill>
              <a:srgbClr val="008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77" name="Line 19"/>
          <p:cNvSpPr/>
          <p:nvPr/>
        </p:nvSpPr>
        <p:spPr>
          <a:xfrm>
            <a:off x="7467480" y="8229600"/>
            <a:ext cx="1981080" cy="609480"/>
          </a:xfrm>
          <a:prstGeom prst="line">
            <a:avLst/>
          </a:prstGeom>
          <a:ln w="38160">
            <a:solidFill>
              <a:srgbClr val="008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78" name="Line 20"/>
          <p:cNvSpPr/>
          <p:nvPr/>
        </p:nvSpPr>
        <p:spPr>
          <a:xfrm flipV="1">
            <a:off x="7314840" y="3352680"/>
            <a:ext cx="1067040" cy="1219320"/>
          </a:xfrm>
          <a:prstGeom prst="line">
            <a:avLst/>
          </a:prstGeom>
          <a:ln cap="rnd" w="38160">
            <a:solidFill>
              <a:srgbClr val="008000"/>
            </a:solidFill>
            <a:custDash>
              <a:ds d="300000" sp="1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279" name="Picture 63" descr=""/>
          <p:cNvPicPr/>
          <p:nvPr/>
        </p:nvPicPr>
        <p:blipFill>
          <a:blip r:embed="rId10"/>
          <a:stretch/>
        </p:blipFill>
        <p:spPr>
          <a:xfrm>
            <a:off x="16764120" y="4199760"/>
            <a:ext cx="1242720" cy="912960"/>
          </a:xfrm>
          <a:prstGeom prst="rect">
            <a:avLst/>
          </a:prstGeom>
          <a:ln w="12600">
            <a:noFill/>
          </a:ln>
        </p:spPr>
      </p:pic>
      <p:pic>
        <p:nvPicPr>
          <p:cNvPr id="1280" name="Picture 66" descr=""/>
          <p:cNvPicPr/>
          <p:nvPr/>
        </p:nvPicPr>
        <p:blipFill>
          <a:blip r:embed="rId11"/>
          <a:stretch/>
        </p:blipFill>
        <p:spPr>
          <a:xfrm>
            <a:off x="15697080" y="8314560"/>
            <a:ext cx="1242720" cy="912960"/>
          </a:xfrm>
          <a:prstGeom prst="rect">
            <a:avLst/>
          </a:prstGeom>
          <a:ln w="12600">
            <a:noFill/>
          </a:ln>
        </p:spPr>
      </p:pic>
      <p:grpSp>
        <p:nvGrpSpPr>
          <p:cNvPr id="1281" name="Group 21"/>
          <p:cNvGrpSpPr/>
          <p:nvPr/>
        </p:nvGrpSpPr>
        <p:grpSpPr>
          <a:xfrm>
            <a:off x="16824960" y="10447920"/>
            <a:ext cx="3108960" cy="1890000"/>
            <a:chOff x="16824960" y="10447920"/>
            <a:chExt cx="3108960" cy="1890000"/>
          </a:xfrm>
        </p:grpSpPr>
        <p:pic>
          <p:nvPicPr>
            <p:cNvPr id="1282" name="Picture 69" descr=""/>
            <p:cNvPicPr/>
            <p:nvPr/>
          </p:nvPicPr>
          <p:blipFill>
            <a:blip r:embed="rId12"/>
            <a:stretch/>
          </p:blipFill>
          <p:spPr>
            <a:xfrm flipH="1">
              <a:off x="18107280" y="10447920"/>
              <a:ext cx="826560" cy="1065240"/>
            </a:xfrm>
            <a:prstGeom prst="rect">
              <a:avLst/>
            </a:prstGeom>
            <a:ln w="12600">
              <a:noFill/>
            </a:ln>
          </p:spPr>
        </p:pic>
        <p:sp>
          <p:nvSpPr>
            <p:cNvPr id="1283" name="CustomShape 22"/>
            <p:cNvSpPr/>
            <p:nvPr/>
          </p:nvSpPr>
          <p:spPr>
            <a:xfrm>
              <a:off x="16824960" y="11667240"/>
              <a:ext cx="3108960" cy="670680"/>
            </a:xfrm>
            <a:prstGeom prst="rect">
              <a:avLst/>
            </a:prstGeom>
            <a:solidFill>
              <a:srgbClr val="bbe0e3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Helvetica Neue"/>
                  <a:ea typeface="Helvetica Neue"/>
                </a:rPr>
                <a:t>172.217.6.78</a:t>
              </a:r>
              <a:endParaRPr b="0" lang="en-US" sz="3200" spc="-1" strike="noStrike">
                <a:latin typeface="Arial"/>
              </a:endParaRPr>
            </a:p>
          </p:txBody>
        </p:sp>
      </p:grpSp>
      <p:sp>
        <p:nvSpPr>
          <p:cNvPr id="1284" name="Line 23"/>
          <p:cNvSpPr/>
          <p:nvPr/>
        </p:nvSpPr>
        <p:spPr>
          <a:xfrm>
            <a:off x="15239880" y="3962160"/>
            <a:ext cx="1371600" cy="457200"/>
          </a:xfrm>
          <a:prstGeom prst="line">
            <a:avLst/>
          </a:prstGeom>
          <a:ln w="38160">
            <a:solidFill>
              <a:srgbClr val="008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85" name="Line 24"/>
          <p:cNvSpPr/>
          <p:nvPr/>
        </p:nvSpPr>
        <p:spPr>
          <a:xfrm>
            <a:off x="13411080" y="7924680"/>
            <a:ext cx="2133720" cy="762120"/>
          </a:xfrm>
          <a:prstGeom prst="line">
            <a:avLst/>
          </a:prstGeom>
          <a:ln w="38160">
            <a:solidFill>
              <a:srgbClr val="008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86" name="Group 25"/>
          <p:cNvGrpSpPr/>
          <p:nvPr/>
        </p:nvGrpSpPr>
        <p:grpSpPr>
          <a:xfrm>
            <a:off x="18126000" y="490680"/>
            <a:ext cx="11443680" cy="10382040"/>
            <a:chOff x="18126000" y="490680"/>
            <a:chExt cx="11443680" cy="10382040"/>
          </a:xfrm>
        </p:grpSpPr>
        <p:grpSp>
          <p:nvGrpSpPr>
            <p:cNvPr id="1287" name="Group 26"/>
            <p:cNvGrpSpPr/>
            <p:nvPr/>
          </p:nvGrpSpPr>
          <p:grpSpPr>
            <a:xfrm>
              <a:off x="18126000" y="490680"/>
              <a:ext cx="11443680" cy="10382040"/>
              <a:chOff x="18126000" y="490680"/>
              <a:chExt cx="11443680" cy="10382040"/>
            </a:xfrm>
          </p:grpSpPr>
          <p:sp>
            <p:nvSpPr>
              <p:cNvPr id="1288" name="CustomShape 27"/>
              <p:cNvSpPr/>
              <p:nvPr/>
            </p:nvSpPr>
            <p:spPr>
              <a:xfrm>
                <a:off x="18126000" y="490680"/>
                <a:ext cx="11443680" cy="10382040"/>
              </a:xfrm>
              <a:custGeom>
                <a:avLst/>
                <a:gdLst/>
                <a:ahLst/>
                <a:rect l="l" t="t" r="r" b="b"/>
                <a:pathLst>
                  <a:path w="20879" h="20684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lnTo>
                      <a:pt x="6778" y="2419"/>
                    </a:ln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lnTo>
                      <a:pt x="13801" y="17556"/>
                    </a:ln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60">
                <a:solidFill>
                  <a:srgbClr val="6600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89" name="CustomShape 28"/>
              <p:cNvSpPr/>
              <p:nvPr/>
            </p:nvSpPr>
            <p:spPr>
              <a:xfrm>
                <a:off x="18707040" y="1018800"/>
                <a:ext cx="10486080" cy="88142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lnTo>
                      <a:pt x="2598" y="19137"/>
                    </a:ln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lnTo>
                      <a:pt x="10888" y="1399"/>
                    </a:ln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38160">
                <a:solidFill>
                  <a:srgbClr val="6600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90" name="CustomShape 29"/>
            <p:cNvSpPr/>
            <p:nvPr/>
          </p:nvSpPr>
          <p:spPr>
            <a:xfrm>
              <a:off x="18531000" y="4937760"/>
              <a:ext cx="7410240" cy="3108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9600" spc="-1" strike="noStrike">
                  <a:solidFill>
                    <a:srgbClr val="660066"/>
                  </a:solidFill>
                  <a:latin typeface="Apple Chancery"/>
                  <a:ea typeface="Apple Chancery"/>
                </a:rPr>
                <a:t>The Rest of</a:t>
              </a:r>
              <a:endParaRPr b="0" lang="en-US" sz="96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9600" spc="-1" strike="noStrike">
                  <a:solidFill>
                    <a:srgbClr val="660066"/>
                  </a:solidFill>
                  <a:latin typeface="Apple Chancery"/>
                  <a:ea typeface="Apple Chancery"/>
                </a:rPr>
                <a:t>the Internet</a:t>
              </a:r>
              <a:endParaRPr b="0" lang="en-US" sz="9600" spc="-1" strike="noStrike">
                <a:latin typeface="Arial"/>
              </a:endParaRPr>
            </a:p>
          </p:txBody>
        </p:sp>
      </p:grpSp>
      <p:sp>
        <p:nvSpPr>
          <p:cNvPr id="1291" name="CustomShape 30"/>
          <p:cNvSpPr/>
          <p:nvPr/>
        </p:nvSpPr>
        <p:spPr>
          <a:xfrm>
            <a:off x="5955480" y="4267080"/>
            <a:ext cx="12026160" cy="700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cubicBezTo>
                  <a:pt x="8016" y="0"/>
                  <a:pt x="16032" y="5400"/>
                  <a:pt x="16032" y="10800"/>
                </a:cubicBezTo>
                <a:cubicBezTo>
                  <a:pt x="16032" y="16200"/>
                  <a:pt x="18816" y="21600"/>
                  <a:pt x="21600" y="21600"/>
                </a:cubicBezTo>
              </a:path>
            </a:pathLst>
          </a:custGeom>
          <a:noFill/>
          <a:ln cap="rnd" w="50760">
            <a:solidFill>
              <a:srgbClr val="ff6600"/>
            </a:solidFill>
            <a:custDash>
              <a:ds d="100000" sp="300000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92" name="CustomShape 31"/>
          <p:cNvSpPr/>
          <p:nvPr/>
        </p:nvSpPr>
        <p:spPr>
          <a:xfrm>
            <a:off x="11555280" y="457200"/>
            <a:ext cx="10427040" cy="913680"/>
          </a:xfrm>
          <a:prstGeom prst="rect">
            <a:avLst/>
          </a:prstGeom>
          <a:solidFill>
            <a:srgbClr val="bbe0e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4. Connect to </a:t>
            </a:r>
            <a:r>
              <a:rPr b="0" lang="en-US" sz="4800" spc="-1" strike="noStrike">
                <a:solidFill>
                  <a:srgbClr val="000000"/>
                </a:solidFill>
                <a:latin typeface="Courier New"/>
                <a:ea typeface="Courier New"/>
              </a:rPr>
              <a:t>google.com </a:t>
            </a: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server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293" name="CustomShape 32"/>
          <p:cNvSpPr/>
          <p:nvPr/>
        </p:nvSpPr>
        <p:spPr>
          <a:xfrm>
            <a:off x="3352680" y="6016680"/>
            <a:ext cx="2956680" cy="609840"/>
          </a:xfrm>
          <a:prstGeom prst="rect">
            <a:avLst/>
          </a:prstGeom>
          <a:solidFill>
            <a:srgbClr val="bbe0e3">
              <a:alpha val="9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216.97.19.132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94" name="CustomShape 33"/>
          <p:cNvSpPr/>
          <p:nvPr/>
        </p:nvSpPr>
        <p:spPr>
          <a:xfrm>
            <a:off x="2196720" y="10385640"/>
            <a:ext cx="14261040" cy="2925000"/>
          </a:xfrm>
          <a:prstGeom prst="rect">
            <a:avLst/>
          </a:prstGeom>
          <a:solidFill>
            <a:srgbClr val="ff666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Suppose our browser used port </a:t>
            </a:r>
            <a:r>
              <a:rPr b="0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23144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 for our connection, and Google’s server used </a:t>
            </a:r>
            <a:r>
              <a:rPr b="0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443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Then our connection will be fully specified by the </a:t>
            </a: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single 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tuple &lt;</a:t>
            </a:r>
            <a:r>
              <a:rPr b="0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216.97.19.132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b="0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23144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b="0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172.217.6.78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b="0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443,TCP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&gt;</a:t>
            </a:r>
            <a:endParaRPr b="0" lang="en-US" sz="4000" spc="-1" strike="noStrike">
              <a:latin typeface="Arial"/>
            </a:endParaRPr>
          </a:p>
        </p:txBody>
      </p:sp>
    </p:spTree>
  </p:cSld>
  <p:transition spd="slow">
    <p:dissolve/>
  </p:transition>
  <p:timing>
    <p:tnLst>
      <p:par>
        <p:cTn id="540" dur="indefinite" restart="never" nodeType="tmRoot">
          <p:childTnLst>
            <p:seq>
              <p:cTn id="541" dur="indefinite" nodeType="mainSeq"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TCP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296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97" name="Group 3"/>
          <p:cNvGrpSpPr/>
          <p:nvPr/>
        </p:nvGrpSpPr>
        <p:grpSpPr>
          <a:xfrm>
            <a:off x="6396840" y="5486400"/>
            <a:ext cx="9891720" cy="8228160"/>
            <a:chOff x="6396840" y="5486400"/>
            <a:chExt cx="9891720" cy="8228160"/>
          </a:xfrm>
        </p:grpSpPr>
        <p:sp>
          <p:nvSpPr>
            <p:cNvPr id="1298" name="CustomShape 4"/>
            <p:cNvSpPr/>
            <p:nvPr/>
          </p:nvSpPr>
          <p:spPr>
            <a:xfrm>
              <a:off x="6536520" y="5486400"/>
              <a:ext cx="472284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9" name="CustomShape 5"/>
            <p:cNvSpPr/>
            <p:nvPr/>
          </p:nvSpPr>
          <p:spPr>
            <a:xfrm>
              <a:off x="7304760" y="5578560"/>
              <a:ext cx="254412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Source port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00" name="CustomShape 6"/>
            <p:cNvSpPr/>
            <p:nvPr/>
          </p:nvSpPr>
          <p:spPr>
            <a:xfrm>
              <a:off x="11260800" y="5486400"/>
              <a:ext cx="502776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1" name="CustomShape 7"/>
            <p:cNvSpPr/>
            <p:nvPr/>
          </p:nvSpPr>
          <p:spPr>
            <a:xfrm>
              <a:off x="11571840" y="5578560"/>
              <a:ext cx="338364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Destination port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02" name="CustomShape 8"/>
            <p:cNvSpPr/>
            <p:nvPr/>
          </p:nvSpPr>
          <p:spPr>
            <a:xfrm>
              <a:off x="6536520" y="6553080"/>
              <a:ext cx="9752040" cy="91296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3" name="CustomShape 9"/>
            <p:cNvSpPr/>
            <p:nvPr/>
          </p:nvSpPr>
          <p:spPr>
            <a:xfrm>
              <a:off x="9132840" y="6645240"/>
              <a:ext cx="391860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Sequence number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04" name="CustomShape 10"/>
            <p:cNvSpPr/>
            <p:nvPr/>
          </p:nvSpPr>
          <p:spPr>
            <a:xfrm>
              <a:off x="6536520" y="7467480"/>
              <a:ext cx="9752040" cy="91296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5" name="CustomShape 11"/>
            <p:cNvSpPr/>
            <p:nvPr/>
          </p:nvSpPr>
          <p:spPr>
            <a:xfrm>
              <a:off x="9132840" y="7559640"/>
              <a:ext cx="36640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Acknowledgment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06" name="CustomShape 12"/>
            <p:cNvSpPr/>
            <p:nvPr/>
          </p:nvSpPr>
          <p:spPr>
            <a:xfrm>
              <a:off x="6536520" y="838188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7" name="CustomShape 13"/>
            <p:cNvSpPr/>
            <p:nvPr/>
          </p:nvSpPr>
          <p:spPr>
            <a:xfrm>
              <a:off x="11413080" y="838188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8" name="CustomShape 14"/>
            <p:cNvSpPr/>
            <p:nvPr/>
          </p:nvSpPr>
          <p:spPr>
            <a:xfrm>
              <a:off x="11548800" y="8528040"/>
              <a:ext cx="399492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Advertised window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09" name="CustomShape 15"/>
            <p:cNvSpPr/>
            <p:nvPr/>
          </p:nvSpPr>
          <p:spPr>
            <a:xfrm>
              <a:off x="6396840" y="8534520"/>
              <a:ext cx="2132280" cy="731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HdrLen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10" name="Line 16"/>
            <p:cNvSpPr/>
            <p:nvPr/>
          </p:nvSpPr>
          <p:spPr>
            <a:xfrm>
              <a:off x="8364960" y="8381880"/>
              <a:ext cx="360" cy="106668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1" name="Line 17"/>
            <p:cNvSpPr/>
            <p:nvPr/>
          </p:nvSpPr>
          <p:spPr>
            <a:xfrm>
              <a:off x="9279360" y="8381880"/>
              <a:ext cx="360" cy="106668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2" name="CustomShape 18"/>
            <p:cNvSpPr/>
            <p:nvPr/>
          </p:nvSpPr>
          <p:spPr>
            <a:xfrm>
              <a:off x="9711360" y="8556480"/>
              <a:ext cx="12988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Flags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13" name="CustomShape 19"/>
            <p:cNvSpPr/>
            <p:nvPr/>
          </p:nvSpPr>
          <p:spPr>
            <a:xfrm>
              <a:off x="8524080" y="8626320"/>
              <a:ext cx="4348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0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14" name="CustomShape 20"/>
            <p:cNvSpPr/>
            <p:nvPr/>
          </p:nvSpPr>
          <p:spPr>
            <a:xfrm>
              <a:off x="6536520" y="944892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5" name="CustomShape 21"/>
            <p:cNvSpPr/>
            <p:nvPr/>
          </p:nvSpPr>
          <p:spPr>
            <a:xfrm>
              <a:off x="11413080" y="944892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6" name="CustomShape 22"/>
            <p:cNvSpPr/>
            <p:nvPr/>
          </p:nvSpPr>
          <p:spPr>
            <a:xfrm>
              <a:off x="7272360" y="9623520"/>
              <a:ext cx="234144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Checksum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17" name="CustomShape 23"/>
            <p:cNvSpPr/>
            <p:nvPr/>
          </p:nvSpPr>
          <p:spPr>
            <a:xfrm>
              <a:off x="11996640" y="9623520"/>
              <a:ext cx="30790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Urgent pointer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18" name="CustomShape 24"/>
            <p:cNvSpPr/>
            <p:nvPr/>
          </p:nvSpPr>
          <p:spPr>
            <a:xfrm>
              <a:off x="6536520" y="10515600"/>
              <a:ext cx="9752040" cy="91296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9" name="CustomShape 25"/>
            <p:cNvSpPr/>
            <p:nvPr/>
          </p:nvSpPr>
          <p:spPr>
            <a:xfrm>
              <a:off x="9437400" y="10607760"/>
              <a:ext cx="379080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Options (variable)</a:t>
              </a:r>
              <a:endParaRPr b="0" lang="en-US" sz="3600" spc="-1" strike="noStrike">
                <a:latin typeface="Arial"/>
              </a:endParaRPr>
            </a:p>
          </p:txBody>
        </p:sp>
        <p:grpSp>
          <p:nvGrpSpPr>
            <p:cNvPr id="1320" name="Group 26"/>
            <p:cNvGrpSpPr/>
            <p:nvPr/>
          </p:nvGrpSpPr>
          <p:grpSpPr>
            <a:xfrm>
              <a:off x="6536520" y="11430000"/>
              <a:ext cx="9752040" cy="2284560"/>
              <a:chOff x="6536520" y="11430000"/>
              <a:chExt cx="9752040" cy="2284560"/>
            </a:xfrm>
          </p:grpSpPr>
          <p:sp>
            <p:nvSpPr>
              <p:cNvPr id="1321" name="CustomShape 27"/>
              <p:cNvSpPr/>
              <p:nvPr/>
            </p:nvSpPr>
            <p:spPr>
              <a:xfrm>
                <a:off x="6536520" y="11430000"/>
                <a:ext cx="9752040" cy="2284560"/>
              </a:xfrm>
              <a:prstGeom prst="rect">
                <a:avLst/>
              </a:prstGeom>
              <a:solidFill>
                <a:srgbClr val="a50021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22" name="CustomShape 28"/>
              <p:cNvSpPr/>
              <p:nvPr/>
            </p:nvSpPr>
            <p:spPr>
              <a:xfrm>
                <a:off x="10678680" y="12116520"/>
                <a:ext cx="1466640" cy="91332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4800" spc="-1" strike="noStrike">
                    <a:solidFill>
                      <a:srgbClr val="ffffff"/>
                    </a:solidFill>
                    <a:latin typeface="Arial"/>
                    <a:ea typeface="Arial"/>
                  </a:rPr>
                  <a:t>Data</a:t>
                </a:r>
                <a:endParaRPr b="0" lang="en-US" sz="4800" spc="-1" strike="noStrike">
                  <a:latin typeface="Arial"/>
                </a:endParaRPr>
              </a:p>
            </p:txBody>
          </p:sp>
        </p:grpSp>
      </p:grpSp>
      <p:sp>
        <p:nvSpPr>
          <p:cNvPr id="1323" name="CustomShape 29"/>
          <p:cNvSpPr/>
          <p:nvPr/>
        </p:nvSpPr>
        <p:spPr>
          <a:xfrm>
            <a:off x="7532280" y="6185160"/>
            <a:ext cx="8370360" cy="1827360"/>
          </a:xfrm>
          <a:prstGeom prst="ellipse">
            <a:avLst/>
          </a:prstGeom>
          <a:noFill/>
          <a:ln w="255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4" name="CustomShape 30"/>
          <p:cNvSpPr/>
          <p:nvPr/>
        </p:nvSpPr>
        <p:spPr>
          <a:xfrm>
            <a:off x="8181360" y="3222000"/>
            <a:ext cx="6704280" cy="1828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47a00"/>
                </a:solidFill>
                <a:latin typeface="Arial"/>
                <a:ea typeface="Arial"/>
              </a:rPr>
              <a:t>Used to order data in the connection:  client program receives data </a:t>
            </a:r>
            <a:r>
              <a:rPr b="1" i="1" lang="en-US" sz="3600" spc="-1" strike="noStrike">
                <a:solidFill>
                  <a:srgbClr val="f47a00"/>
                </a:solidFill>
                <a:latin typeface="Arial"/>
                <a:ea typeface="Arial"/>
              </a:rPr>
              <a:t>in order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325" name="CustomShape 31"/>
          <p:cNvSpPr/>
          <p:nvPr/>
        </p:nvSpPr>
        <p:spPr>
          <a:xfrm>
            <a:off x="15086160" y="9796320"/>
            <a:ext cx="8837640" cy="2010960"/>
          </a:xfrm>
          <a:prstGeom prst="rect">
            <a:avLst/>
          </a:prstGeom>
          <a:solidFill>
            <a:srgbClr val="ff6600"/>
          </a:solidFill>
          <a:ln w="38160">
            <a:solidFill>
              <a:srgbClr val="f47a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Sequence number assigned to start of byte stream is picked when connection begins; </a:t>
            </a: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doesn’t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 start at 0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46" dur="indefinite" restart="never" nodeType="tmRoot">
          <p:childTnLst>
            <p:seq>
              <p:cTn id="54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TCP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327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28" name="Group 3"/>
          <p:cNvGrpSpPr/>
          <p:nvPr/>
        </p:nvGrpSpPr>
        <p:grpSpPr>
          <a:xfrm>
            <a:off x="6396840" y="5486400"/>
            <a:ext cx="9891720" cy="8228160"/>
            <a:chOff x="6396840" y="5486400"/>
            <a:chExt cx="9891720" cy="8228160"/>
          </a:xfrm>
        </p:grpSpPr>
        <p:sp>
          <p:nvSpPr>
            <p:cNvPr id="1329" name="CustomShape 4"/>
            <p:cNvSpPr/>
            <p:nvPr/>
          </p:nvSpPr>
          <p:spPr>
            <a:xfrm>
              <a:off x="6536520" y="5486400"/>
              <a:ext cx="472284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0" name="CustomShape 5"/>
            <p:cNvSpPr/>
            <p:nvPr/>
          </p:nvSpPr>
          <p:spPr>
            <a:xfrm>
              <a:off x="7304760" y="5578560"/>
              <a:ext cx="254412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Source port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31" name="CustomShape 6"/>
            <p:cNvSpPr/>
            <p:nvPr/>
          </p:nvSpPr>
          <p:spPr>
            <a:xfrm>
              <a:off x="11260800" y="5486400"/>
              <a:ext cx="502776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2" name="CustomShape 7"/>
            <p:cNvSpPr/>
            <p:nvPr/>
          </p:nvSpPr>
          <p:spPr>
            <a:xfrm>
              <a:off x="11571840" y="5578560"/>
              <a:ext cx="338364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Destination port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33" name="CustomShape 8"/>
            <p:cNvSpPr/>
            <p:nvPr/>
          </p:nvSpPr>
          <p:spPr>
            <a:xfrm>
              <a:off x="6536520" y="6553080"/>
              <a:ext cx="9752040" cy="91296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4" name="CustomShape 9"/>
            <p:cNvSpPr/>
            <p:nvPr/>
          </p:nvSpPr>
          <p:spPr>
            <a:xfrm>
              <a:off x="9132840" y="6645240"/>
              <a:ext cx="391860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Sequence number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35" name="CustomShape 10"/>
            <p:cNvSpPr/>
            <p:nvPr/>
          </p:nvSpPr>
          <p:spPr>
            <a:xfrm>
              <a:off x="6536520" y="7467480"/>
              <a:ext cx="9752040" cy="91296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6" name="CustomShape 11"/>
            <p:cNvSpPr/>
            <p:nvPr/>
          </p:nvSpPr>
          <p:spPr>
            <a:xfrm>
              <a:off x="9132840" y="7559640"/>
              <a:ext cx="36640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Acknowledgment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37" name="CustomShape 12"/>
            <p:cNvSpPr/>
            <p:nvPr/>
          </p:nvSpPr>
          <p:spPr>
            <a:xfrm>
              <a:off x="6536520" y="838188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8" name="CustomShape 13"/>
            <p:cNvSpPr/>
            <p:nvPr/>
          </p:nvSpPr>
          <p:spPr>
            <a:xfrm>
              <a:off x="11413080" y="838188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9" name="CustomShape 14"/>
            <p:cNvSpPr/>
            <p:nvPr/>
          </p:nvSpPr>
          <p:spPr>
            <a:xfrm>
              <a:off x="11548800" y="8528040"/>
              <a:ext cx="399492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Advertised window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40" name="CustomShape 15"/>
            <p:cNvSpPr/>
            <p:nvPr/>
          </p:nvSpPr>
          <p:spPr>
            <a:xfrm>
              <a:off x="6396840" y="8534520"/>
              <a:ext cx="2132280" cy="731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HdrLen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41" name="Line 16"/>
            <p:cNvSpPr/>
            <p:nvPr/>
          </p:nvSpPr>
          <p:spPr>
            <a:xfrm>
              <a:off x="8364960" y="8381880"/>
              <a:ext cx="360" cy="106668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2" name="Line 17"/>
            <p:cNvSpPr/>
            <p:nvPr/>
          </p:nvSpPr>
          <p:spPr>
            <a:xfrm>
              <a:off x="9279360" y="8381880"/>
              <a:ext cx="360" cy="106668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3" name="CustomShape 18"/>
            <p:cNvSpPr/>
            <p:nvPr/>
          </p:nvSpPr>
          <p:spPr>
            <a:xfrm>
              <a:off x="9711360" y="8556480"/>
              <a:ext cx="12988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Flags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44" name="CustomShape 19"/>
            <p:cNvSpPr/>
            <p:nvPr/>
          </p:nvSpPr>
          <p:spPr>
            <a:xfrm>
              <a:off x="8524080" y="8626320"/>
              <a:ext cx="4348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0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45" name="CustomShape 20"/>
            <p:cNvSpPr/>
            <p:nvPr/>
          </p:nvSpPr>
          <p:spPr>
            <a:xfrm>
              <a:off x="6536520" y="944892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6" name="CustomShape 21"/>
            <p:cNvSpPr/>
            <p:nvPr/>
          </p:nvSpPr>
          <p:spPr>
            <a:xfrm>
              <a:off x="11413080" y="944892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7" name="CustomShape 22"/>
            <p:cNvSpPr/>
            <p:nvPr/>
          </p:nvSpPr>
          <p:spPr>
            <a:xfrm>
              <a:off x="7272360" y="9623520"/>
              <a:ext cx="234144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Checksum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48" name="CustomShape 23"/>
            <p:cNvSpPr/>
            <p:nvPr/>
          </p:nvSpPr>
          <p:spPr>
            <a:xfrm>
              <a:off x="11996640" y="9623520"/>
              <a:ext cx="30790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Urgent pointer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349" name="CustomShape 24"/>
            <p:cNvSpPr/>
            <p:nvPr/>
          </p:nvSpPr>
          <p:spPr>
            <a:xfrm>
              <a:off x="6536520" y="10515600"/>
              <a:ext cx="9752040" cy="91296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0" name="CustomShape 25"/>
            <p:cNvSpPr/>
            <p:nvPr/>
          </p:nvSpPr>
          <p:spPr>
            <a:xfrm>
              <a:off x="9437400" y="10607760"/>
              <a:ext cx="379080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Options (variable)</a:t>
              </a:r>
              <a:endParaRPr b="0" lang="en-US" sz="3600" spc="-1" strike="noStrike">
                <a:latin typeface="Arial"/>
              </a:endParaRPr>
            </a:p>
          </p:txBody>
        </p:sp>
        <p:grpSp>
          <p:nvGrpSpPr>
            <p:cNvPr id="1351" name="Group 26"/>
            <p:cNvGrpSpPr/>
            <p:nvPr/>
          </p:nvGrpSpPr>
          <p:grpSpPr>
            <a:xfrm>
              <a:off x="6536520" y="11430000"/>
              <a:ext cx="9752040" cy="2284560"/>
              <a:chOff x="6536520" y="11430000"/>
              <a:chExt cx="9752040" cy="2284560"/>
            </a:xfrm>
          </p:grpSpPr>
          <p:sp>
            <p:nvSpPr>
              <p:cNvPr id="1352" name="CustomShape 27"/>
              <p:cNvSpPr/>
              <p:nvPr/>
            </p:nvSpPr>
            <p:spPr>
              <a:xfrm>
                <a:off x="6536520" y="11430000"/>
                <a:ext cx="9752040" cy="2284560"/>
              </a:xfrm>
              <a:prstGeom prst="rect">
                <a:avLst/>
              </a:prstGeom>
              <a:solidFill>
                <a:srgbClr val="a50021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53" name="CustomShape 28"/>
              <p:cNvSpPr/>
              <p:nvPr/>
            </p:nvSpPr>
            <p:spPr>
              <a:xfrm>
                <a:off x="10678680" y="12116520"/>
                <a:ext cx="1466640" cy="91332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4800" spc="-1" strike="noStrike">
                    <a:solidFill>
                      <a:srgbClr val="ffffff"/>
                    </a:solidFill>
                    <a:latin typeface="Arial"/>
                    <a:ea typeface="Arial"/>
                  </a:rPr>
                  <a:t>Data</a:t>
                </a:r>
                <a:endParaRPr b="0" lang="en-US" sz="4800" spc="-1" strike="noStrike">
                  <a:latin typeface="Arial"/>
                </a:endParaRPr>
              </a:p>
            </p:txBody>
          </p:sp>
        </p:grpSp>
      </p:grpSp>
      <p:sp>
        <p:nvSpPr>
          <p:cNvPr id="1354" name="CustomShape 29"/>
          <p:cNvSpPr/>
          <p:nvPr/>
        </p:nvSpPr>
        <p:spPr>
          <a:xfrm>
            <a:off x="7347960" y="6971040"/>
            <a:ext cx="8370360" cy="1827360"/>
          </a:xfrm>
          <a:prstGeom prst="ellipse">
            <a:avLst/>
          </a:prstGeom>
          <a:noFill/>
          <a:ln w="255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5" name="CustomShape 30"/>
          <p:cNvSpPr/>
          <p:nvPr/>
        </p:nvSpPr>
        <p:spPr>
          <a:xfrm>
            <a:off x="8181360" y="3496680"/>
            <a:ext cx="6704280" cy="1279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47a00"/>
                </a:solidFill>
                <a:latin typeface="Arial"/>
                <a:ea typeface="Arial"/>
              </a:rPr>
              <a:t>Used to say how much data has been received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356" name="CustomShape 31"/>
          <p:cNvSpPr/>
          <p:nvPr/>
        </p:nvSpPr>
        <p:spPr>
          <a:xfrm>
            <a:off x="18311040" y="4876920"/>
            <a:ext cx="5332680" cy="6277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47a00"/>
                </a:solidFill>
                <a:latin typeface="Arial"/>
                <a:ea typeface="Arial"/>
              </a:rPr>
              <a:t>Acknowledgment gives seq # </a:t>
            </a:r>
            <a:r>
              <a:rPr b="1" lang="en-US" sz="4000" spc="-1" strike="noStrike">
                <a:solidFill>
                  <a:srgbClr val="f47a00"/>
                </a:solidFill>
                <a:latin typeface="Arial"/>
                <a:ea typeface="Arial"/>
              </a:rPr>
              <a:t>just beyond</a:t>
            </a:r>
            <a:r>
              <a:rPr b="0" lang="en-US" sz="4000" spc="-1" strike="noStrike">
                <a:solidFill>
                  <a:srgbClr val="f47a00"/>
                </a:solidFill>
                <a:latin typeface="Arial"/>
                <a:ea typeface="Arial"/>
              </a:rPr>
              <a:t> highest seq. received </a:t>
            </a:r>
            <a:r>
              <a:rPr b="1" lang="en-US" sz="4000" spc="-1" strike="noStrike">
                <a:solidFill>
                  <a:srgbClr val="f47a00"/>
                </a:solidFill>
                <a:latin typeface="Arial"/>
                <a:ea typeface="Arial"/>
              </a:rPr>
              <a:t>in order</a:t>
            </a:r>
            <a:r>
              <a:rPr b="0" lang="en-US" sz="4000" spc="-1" strike="noStrike">
                <a:solidFill>
                  <a:srgbClr val="f47a00"/>
                </a:solidFill>
                <a:latin typeface="Arial"/>
                <a:ea typeface="Arial"/>
              </a:rPr>
              <a:t>.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f47a00"/>
                </a:solidFill>
                <a:latin typeface="Arial"/>
                <a:ea typeface="Arial"/>
              </a:rPr>
              <a:t>If sender successfully sends </a:t>
            </a:r>
            <a:r>
              <a:rPr b="1" lang="en-US" sz="4000" spc="-1" strike="noStrike">
                <a:solidFill>
                  <a:srgbClr val="f47a00"/>
                </a:solidFill>
                <a:latin typeface="Arial"/>
                <a:ea typeface="Arial"/>
              </a:rPr>
              <a:t>N</a:t>
            </a:r>
            <a:r>
              <a:rPr b="0" lang="en-US" sz="4000" spc="-1" strike="noStrike">
                <a:solidFill>
                  <a:srgbClr val="f47a00"/>
                </a:solidFill>
                <a:latin typeface="Arial"/>
                <a:ea typeface="Arial"/>
              </a:rPr>
              <a:t> bytestream bytes starting at seq </a:t>
            </a:r>
            <a:r>
              <a:rPr b="1" lang="en-US" sz="4000" spc="-1" strike="noStrike">
                <a:solidFill>
                  <a:srgbClr val="f47a00"/>
                </a:solidFill>
                <a:latin typeface="Arial"/>
                <a:ea typeface="Arial"/>
              </a:rPr>
              <a:t>S</a:t>
            </a:r>
            <a:r>
              <a:rPr b="0" lang="en-US" sz="4000" spc="-1" strike="noStrike">
                <a:solidFill>
                  <a:srgbClr val="f47a00"/>
                </a:solidFill>
                <a:latin typeface="Arial"/>
                <a:ea typeface="Arial"/>
              </a:rPr>
              <a:t> then “ack” for that will be </a:t>
            </a:r>
            <a:r>
              <a:rPr b="1" lang="en-US" sz="4000" spc="-1" strike="noStrike">
                <a:solidFill>
                  <a:srgbClr val="f47a00"/>
                </a:solidFill>
                <a:latin typeface="Arial"/>
                <a:ea typeface="Arial"/>
              </a:rPr>
              <a:t>S+N</a:t>
            </a:r>
            <a:r>
              <a:rPr b="0" lang="en-US" sz="4000" spc="-1" strike="noStrike">
                <a:solidFill>
                  <a:srgbClr val="f47a00"/>
                </a:solidFill>
                <a:latin typeface="Arial"/>
                <a:ea typeface="Arial"/>
              </a:rPr>
              <a:t>.</a:t>
            </a:r>
            <a:endParaRPr b="0" lang="en-US" sz="4000" spc="-1" strike="noStrike">
              <a:latin typeface="Arial"/>
            </a:endParaRPr>
          </a:p>
        </p:txBody>
      </p:sp>
    </p:spTree>
  </p:cSld>
  <p:transition spd="slow">
    <p:dissolve/>
  </p:transition>
  <p:timing>
    <p:tnLst>
      <p:par>
        <p:cTn id="548" dur="indefinite" restart="never" nodeType="tmRoot">
          <p:childTnLst>
            <p:seq>
              <p:cTn id="54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CustomShape 1"/>
          <p:cNvSpPr/>
          <p:nvPr/>
        </p:nvSpPr>
        <p:spPr>
          <a:xfrm>
            <a:off x="9448920" y="4768920"/>
            <a:ext cx="2436840" cy="1217880"/>
          </a:xfrm>
          <a:prstGeom prst="rect">
            <a:avLst/>
          </a:prstGeom>
          <a:solidFill>
            <a:srgbClr val="ccffff"/>
          </a:solidFill>
          <a:ln w="763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58" name="CustomShape 2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Sequence Numbers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359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60" name="Group 4"/>
          <p:cNvGrpSpPr/>
          <p:nvPr/>
        </p:nvGrpSpPr>
        <p:grpSpPr>
          <a:xfrm>
            <a:off x="7619760" y="4759200"/>
            <a:ext cx="10058400" cy="1219680"/>
            <a:chOff x="7619760" y="4759200"/>
            <a:chExt cx="10058400" cy="1219680"/>
          </a:xfrm>
        </p:grpSpPr>
        <p:sp>
          <p:nvSpPr>
            <p:cNvPr id="1361" name="Line 5"/>
            <p:cNvSpPr/>
            <p:nvPr/>
          </p:nvSpPr>
          <p:spPr>
            <a:xfrm>
              <a:off x="7619760" y="4759200"/>
              <a:ext cx="9132120" cy="3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2" name="Line 6"/>
            <p:cNvSpPr/>
            <p:nvPr/>
          </p:nvSpPr>
          <p:spPr>
            <a:xfrm>
              <a:off x="7619760" y="5978520"/>
              <a:ext cx="9132120" cy="3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3" name="Line 7"/>
            <p:cNvSpPr/>
            <p:nvPr/>
          </p:nvSpPr>
          <p:spPr>
            <a:xfrm flipH="1">
              <a:off x="16751880" y="4759200"/>
              <a:ext cx="926280" cy="360"/>
            </a:xfrm>
            <a:prstGeom prst="line">
              <a:avLst/>
            </a:prstGeom>
            <a:ln cap="rnd" w="1260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4" name="Line 8"/>
            <p:cNvSpPr/>
            <p:nvPr/>
          </p:nvSpPr>
          <p:spPr>
            <a:xfrm flipH="1">
              <a:off x="16751880" y="5978520"/>
              <a:ext cx="926280" cy="360"/>
            </a:xfrm>
            <a:prstGeom prst="line">
              <a:avLst/>
            </a:prstGeom>
            <a:ln cap="rnd" w="1260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65" name="Line 9"/>
          <p:cNvSpPr/>
          <p:nvPr/>
        </p:nvSpPr>
        <p:spPr>
          <a:xfrm>
            <a:off x="761976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6" name="Line 10"/>
          <p:cNvSpPr/>
          <p:nvPr/>
        </p:nvSpPr>
        <p:spPr>
          <a:xfrm>
            <a:off x="792468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7" name="Line 11"/>
          <p:cNvSpPr/>
          <p:nvPr/>
        </p:nvSpPr>
        <p:spPr>
          <a:xfrm>
            <a:off x="822960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8" name="Line 12"/>
          <p:cNvSpPr/>
          <p:nvPr/>
        </p:nvSpPr>
        <p:spPr>
          <a:xfrm>
            <a:off x="853416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9" name="Line 13"/>
          <p:cNvSpPr/>
          <p:nvPr/>
        </p:nvSpPr>
        <p:spPr>
          <a:xfrm>
            <a:off x="883908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0" name="Line 14"/>
          <p:cNvSpPr/>
          <p:nvPr/>
        </p:nvSpPr>
        <p:spPr>
          <a:xfrm>
            <a:off x="914400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1" name="Line 15"/>
          <p:cNvSpPr/>
          <p:nvPr/>
        </p:nvSpPr>
        <p:spPr>
          <a:xfrm>
            <a:off x="944856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2" name="Line 16"/>
          <p:cNvSpPr/>
          <p:nvPr/>
        </p:nvSpPr>
        <p:spPr>
          <a:xfrm>
            <a:off x="975348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3" name="Line 17"/>
          <p:cNvSpPr/>
          <p:nvPr/>
        </p:nvSpPr>
        <p:spPr>
          <a:xfrm>
            <a:off x="1005840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4" name="Line 18"/>
          <p:cNvSpPr/>
          <p:nvPr/>
        </p:nvSpPr>
        <p:spPr>
          <a:xfrm>
            <a:off x="1036296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5" name="Line 19"/>
          <p:cNvSpPr/>
          <p:nvPr/>
        </p:nvSpPr>
        <p:spPr>
          <a:xfrm>
            <a:off x="1066788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6" name="Line 20"/>
          <p:cNvSpPr/>
          <p:nvPr/>
        </p:nvSpPr>
        <p:spPr>
          <a:xfrm>
            <a:off x="1097280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7" name="Line 21"/>
          <p:cNvSpPr/>
          <p:nvPr/>
        </p:nvSpPr>
        <p:spPr>
          <a:xfrm>
            <a:off x="1127736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8" name="Line 22"/>
          <p:cNvSpPr/>
          <p:nvPr/>
        </p:nvSpPr>
        <p:spPr>
          <a:xfrm>
            <a:off x="1158228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9" name="Line 23"/>
          <p:cNvSpPr/>
          <p:nvPr/>
        </p:nvSpPr>
        <p:spPr>
          <a:xfrm>
            <a:off x="1188720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0" name="Line 24"/>
          <p:cNvSpPr/>
          <p:nvPr/>
        </p:nvSpPr>
        <p:spPr>
          <a:xfrm>
            <a:off x="1219176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1" name="Line 25"/>
          <p:cNvSpPr/>
          <p:nvPr/>
        </p:nvSpPr>
        <p:spPr>
          <a:xfrm>
            <a:off x="1249668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2" name="Line 26"/>
          <p:cNvSpPr/>
          <p:nvPr/>
        </p:nvSpPr>
        <p:spPr>
          <a:xfrm>
            <a:off x="1280160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3" name="Line 27"/>
          <p:cNvSpPr/>
          <p:nvPr/>
        </p:nvSpPr>
        <p:spPr>
          <a:xfrm>
            <a:off x="1310616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4" name="Line 28"/>
          <p:cNvSpPr/>
          <p:nvPr/>
        </p:nvSpPr>
        <p:spPr>
          <a:xfrm>
            <a:off x="1341108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5" name="Line 29"/>
          <p:cNvSpPr/>
          <p:nvPr/>
        </p:nvSpPr>
        <p:spPr>
          <a:xfrm>
            <a:off x="1371600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6" name="Line 30"/>
          <p:cNvSpPr/>
          <p:nvPr/>
        </p:nvSpPr>
        <p:spPr>
          <a:xfrm>
            <a:off x="1402056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7" name="Line 31"/>
          <p:cNvSpPr/>
          <p:nvPr/>
        </p:nvSpPr>
        <p:spPr>
          <a:xfrm>
            <a:off x="1432548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8" name="Line 32"/>
          <p:cNvSpPr/>
          <p:nvPr/>
        </p:nvSpPr>
        <p:spPr>
          <a:xfrm>
            <a:off x="1463040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9" name="Line 33"/>
          <p:cNvSpPr/>
          <p:nvPr/>
        </p:nvSpPr>
        <p:spPr>
          <a:xfrm>
            <a:off x="1493496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0" name="Line 34"/>
          <p:cNvSpPr/>
          <p:nvPr/>
        </p:nvSpPr>
        <p:spPr>
          <a:xfrm>
            <a:off x="1523988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1" name="Line 35"/>
          <p:cNvSpPr/>
          <p:nvPr/>
        </p:nvSpPr>
        <p:spPr>
          <a:xfrm>
            <a:off x="1554480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2" name="Line 36"/>
          <p:cNvSpPr/>
          <p:nvPr/>
        </p:nvSpPr>
        <p:spPr>
          <a:xfrm>
            <a:off x="1584936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3" name="Line 37"/>
          <p:cNvSpPr/>
          <p:nvPr/>
        </p:nvSpPr>
        <p:spPr>
          <a:xfrm>
            <a:off x="1615428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4" name="Line 38"/>
          <p:cNvSpPr/>
          <p:nvPr/>
        </p:nvSpPr>
        <p:spPr>
          <a:xfrm>
            <a:off x="1645920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5" name="Line 39"/>
          <p:cNvSpPr/>
          <p:nvPr/>
        </p:nvSpPr>
        <p:spPr>
          <a:xfrm>
            <a:off x="16763760" y="475920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6" name="Line 40"/>
          <p:cNvSpPr/>
          <p:nvPr/>
        </p:nvSpPr>
        <p:spPr>
          <a:xfrm>
            <a:off x="17068680" y="4759200"/>
            <a:ext cx="360" cy="121932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7" name="Line 41"/>
          <p:cNvSpPr/>
          <p:nvPr/>
        </p:nvSpPr>
        <p:spPr>
          <a:xfrm>
            <a:off x="17373600" y="4759200"/>
            <a:ext cx="360" cy="121932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98" name="Group 42"/>
          <p:cNvGrpSpPr/>
          <p:nvPr/>
        </p:nvGrpSpPr>
        <p:grpSpPr>
          <a:xfrm>
            <a:off x="10210320" y="11169000"/>
            <a:ext cx="10058760" cy="1219680"/>
            <a:chOff x="10210320" y="11169000"/>
            <a:chExt cx="10058760" cy="1219680"/>
          </a:xfrm>
        </p:grpSpPr>
        <p:sp>
          <p:nvSpPr>
            <p:cNvPr id="1399" name="Line 43"/>
            <p:cNvSpPr/>
            <p:nvPr/>
          </p:nvSpPr>
          <p:spPr>
            <a:xfrm>
              <a:off x="10210320" y="11169000"/>
              <a:ext cx="9132120" cy="3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0" name="Line 44"/>
            <p:cNvSpPr/>
            <p:nvPr/>
          </p:nvSpPr>
          <p:spPr>
            <a:xfrm>
              <a:off x="10210320" y="12388320"/>
              <a:ext cx="9132120" cy="3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1" name="Line 45"/>
            <p:cNvSpPr/>
            <p:nvPr/>
          </p:nvSpPr>
          <p:spPr>
            <a:xfrm flipH="1">
              <a:off x="19342440" y="11169000"/>
              <a:ext cx="926640" cy="360"/>
            </a:xfrm>
            <a:prstGeom prst="line">
              <a:avLst/>
            </a:prstGeom>
            <a:ln cap="rnd" w="1260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2" name="Line 46"/>
            <p:cNvSpPr/>
            <p:nvPr/>
          </p:nvSpPr>
          <p:spPr>
            <a:xfrm flipH="1">
              <a:off x="19342440" y="12388320"/>
              <a:ext cx="926640" cy="360"/>
            </a:xfrm>
            <a:prstGeom prst="line">
              <a:avLst/>
            </a:prstGeom>
            <a:ln cap="rnd" w="12600">
              <a:solidFill>
                <a:srgbClr val="000000"/>
              </a:solidFill>
              <a:custDash>
                <a:ds d="100000" sp="100000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03" name="Line 47"/>
          <p:cNvSpPr/>
          <p:nvPr/>
        </p:nvSpPr>
        <p:spPr>
          <a:xfrm>
            <a:off x="1021068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4" name="Line 48"/>
          <p:cNvSpPr/>
          <p:nvPr/>
        </p:nvSpPr>
        <p:spPr>
          <a:xfrm>
            <a:off x="1051560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5" name="Line 49"/>
          <p:cNvSpPr/>
          <p:nvPr/>
        </p:nvSpPr>
        <p:spPr>
          <a:xfrm>
            <a:off x="1082016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6" name="Line 50"/>
          <p:cNvSpPr/>
          <p:nvPr/>
        </p:nvSpPr>
        <p:spPr>
          <a:xfrm>
            <a:off x="1112508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7" name="Line 51"/>
          <p:cNvSpPr/>
          <p:nvPr/>
        </p:nvSpPr>
        <p:spPr>
          <a:xfrm>
            <a:off x="1143000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8" name="Line 52"/>
          <p:cNvSpPr/>
          <p:nvPr/>
        </p:nvSpPr>
        <p:spPr>
          <a:xfrm>
            <a:off x="1173456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9" name="Line 53"/>
          <p:cNvSpPr/>
          <p:nvPr/>
        </p:nvSpPr>
        <p:spPr>
          <a:xfrm>
            <a:off x="1203948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0" name="Line 54"/>
          <p:cNvSpPr/>
          <p:nvPr/>
        </p:nvSpPr>
        <p:spPr>
          <a:xfrm>
            <a:off x="1234440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1" name="Line 55"/>
          <p:cNvSpPr/>
          <p:nvPr/>
        </p:nvSpPr>
        <p:spPr>
          <a:xfrm>
            <a:off x="1264896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2" name="Line 56"/>
          <p:cNvSpPr/>
          <p:nvPr/>
        </p:nvSpPr>
        <p:spPr>
          <a:xfrm>
            <a:off x="1295388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3" name="Line 57"/>
          <p:cNvSpPr/>
          <p:nvPr/>
        </p:nvSpPr>
        <p:spPr>
          <a:xfrm>
            <a:off x="1325880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4" name="Line 58"/>
          <p:cNvSpPr/>
          <p:nvPr/>
        </p:nvSpPr>
        <p:spPr>
          <a:xfrm>
            <a:off x="1356336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5" name="Line 59"/>
          <p:cNvSpPr/>
          <p:nvPr/>
        </p:nvSpPr>
        <p:spPr>
          <a:xfrm>
            <a:off x="1386828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6" name="Line 60"/>
          <p:cNvSpPr/>
          <p:nvPr/>
        </p:nvSpPr>
        <p:spPr>
          <a:xfrm>
            <a:off x="1417320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7" name="Line 61"/>
          <p:cNvSpPr/>
          <p:nvPr/>
        </p:nvSpPr>
        <p:spPr>
          <a:xfrm>
            <a:off x="1447776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8" name="Line 62"/>
          <p:cNvSpPr/>
          <p:nvPr/>
        </p:nvSpPr>
        <p:spPr>
          <a:xfrm>
            <a:off x="1478268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9" name="Line 63"/>
          <p:cNvSpPr/>
          <p:nvPr/>
        </p:nvSpPr>
        <p:spPr>
          <a:xfrm>
            <a:off x="1508760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0" name="Line 64"/>
          <p:cNvSpPr/>
          <p:nvPr/>
        </p:nvSpPr>
        <p:spPr>
          <a:xfrm>
            <a:off x="1539216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1" name="Line 65"/>
          <p:cNvSpPr/>
          <p:nvPr/>
        </p:nvSpPr>
        <p:spPr>
          <a:xfrm>
            <a:off x="1569708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2" name="Line 66"/>
          <p:cNvSpPr/>
          <p:nvPr/>
        </p:nvSpPr>
        <p:spPr>
          <a:xfrm>
            <a:off x="1600200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3" name="Line 67"/>
          <p:cNvSpPr/>
          <p:nvPr/>
        </p:nvSpPr>
        <p:spPr>
          <a:xfrm>
            <a:off x="1630656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4" name="Line 68"/>
          <p:cNvSpPr/>
          <p:nvPr/>
        </p:nvSpPr>
        <p:spPr>
          <a:xfrm>
            <a:off x="1661148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5" name="Line 69"/>
          <p:cNvSpPr/>
          <p:nvPr/>
        </p:nvSpPr>
        <p:spPr>
          <a:xfrm>
            <a:off x="1691640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6" name="Line 70"/>
          <p:cNvSpPr/>
          <p:nvPr/>
        </p:nvSpPr>
        <p:spPr>
          <a:xfrm>
            <a:off x="1722096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7" name="Line 71"/>
          <p:cNvSpPr/>
          <p:nvPr/>
        </p:nvSpPr>
        <p:spPr>
          <a:xfrm>
            <a:off x="1752588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8" name="Line 72"/>
          <p:cNvSpPr/>
          <p:nvPr/>
        </p:nvSpPr>
        <p:spPr>
          <a:xfrm>
            <a:off x="1783080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9" name="Line 73"/>
          <p:cNvSpPr/>
          <p:nvPr/>
        </p:nvSpPr>
        <p:spPr>
          <a:xfrm>
            <a:off x="1813536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0" name="Line 74"/>
          <p:cNvSpPr/>
          <p:nvPr/>
        </p:nvSpPr>
        <p:spPr>
          <a:xfrm>
            <a:off x="1844028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1" name="Line 75"/>
          <p:cNvSpPr/>
          <p:nvPr/>
        </p:nvSpPr>
        <p:spPr>
          <a:xfrm>
            <a:off x="1874520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2" name="Line 76"/>
          <p:cNvSpPr/>
          <p:nvPr/>
        </p:nvSpPr>
        <p:spPr>
          <a:xfrm>
            <a:off x="1904976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3" name="Line 77"/>
          <p:cNvSpPr/>
          <p:nvPr/>
        </p:nvSpPr>
        <p:spPr>
          <a:xfrm>
            <a:off x="19354680" y="11169360"/>
            <a:ext cx="360" cy="12193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4" name="Line 78"/>
          <p:cNvSpPr/>
          <p:nvPr/>
        </p:nvSpPr>
        <p:spPr>
          <a:xfrm>
            <a:off x="19659600" y="11169360"/>
            <a:ext cx="360" cy="121932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5" name="Line 79"/>
          <p:cNvSpPr/>
          <p:nvPr/>
        </p:nvSpPr>
        <p:spPr>
          <a:xfrm>
            <a:off x="19964160" y="11169360"/>
            <a:ext cx="360" cy="121932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6" name="CustomShape 80"/>
          <p:cNvSpPr/>
          <p:nvPr/>
        </p:nvSpPr>
        <p:spPr>
          <a:xfrm>
            <a:off x="4702320" y="3098880"/>
            <a:ext cx="2179440" cy="913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Host A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437" name="CustomShape 81"/>
          <p:cNvSpPr/>
          <p:nvPr/>
        </p:nvSpPr>
        <p:spPr>
          <a:xfrm>
            <a:off x="7292880" y="10515600"/>
            <a:ext cx="2179080" cy="913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Host B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438" name="CustomShape 82"/>
          <p:cNvSpPr/>
          <p:nvPr/>
        </p:nvSpPr>
        <p:spPr>
          <a:xfrm>
            <a:off x="9439200" y="6902280"/>
            <a:ext cx="2436840" cy="7606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39" name="CustomShape 83"/>
          <p:cNvSpPr/>
          <p:nvPr/>
        </p:nvSpPr>
        <p:spPr>
          <a:xfrm>
            <a:off x="12039480" y="9493200"/>
            <a:ext cx="2436840" cy="7606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40" name="Line 84"/>
          <p:cNvSpPr/>
          <p:nvPr/>
        </p:nvSpPr>
        <p:spPr>
          <a:xfrm>
            <a:off x="9448560" y="7664400"/>
            <a:ext cx="2743200" cy="178416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1" name="Line 85"/>
          <p:cNvSpPr/>
          <p:nvPr/>
        </p:nvSpPr>
        <p:spPr>
          <a:xfrm>
            <a:off x="11886840" y="7664400"/>
            <a:ext cx="2590920" cy="182880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2" name="Line 86"/>
          <p:cNvSpPr/>
          <p:nvPr/>
        </p:nvSpPr>
        <p:spPr>
          <a:xfrm>
            <a:off x="9591480" y="5987880"/>
            <a:ext cx="360" cy="91440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3" name="Line 87"/>
          <p:cNvSpPr/>
          <p:nvPr/>
        </p:nvSpPr>
        <p:spPr>
          <a:xfrm>
            <a:off x="9896400" y="5987880"/>
            <a:ext cx="360" cy="91440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4" name="Line 88"/>
          <p:cNvSpPr/>
          <p:nvPr/>
        </p:nvSpPr>
        <p:spPr>
          <a:xfrm>
            <a:off x="10200960" y="5987880"/>
            <a:ext cx="360" cy="91440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5" name="Line 89"/>
          <p:cNvSpPr/>
          <p:nvPr/>
        </p:nvSpPr>
        <p:spPr>
          <a:xfrm>
            <a:off x="10505880" y="5987880"/>
            <a:ext cx="360" cy="91440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6" name="Line 90"/>
          <p:cNvSpPr/>
          <p:nvPr/>
        </p:nvSpPr>
        <p:spPr>
          <a:xfrm>
            <a:off x="11725200" y="5987880"/>
            <a:ext cx="360" cy="91440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7" name="Line 91"/>
          <p:cNvSpPr/>
          <p:nvPr/>
        </p:nvSpPr>
        <p:spPr>
          <a:xfrm>
            <a:off x="10810800" y="6435720"/>
            <a:ext cx="609480" cy="936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8" name="Line 92"/>
          <p:cNvSpPr/>
          <p:nvPr/>
        </p:nvSpPr>
        <p:spPr>
          <a:xfrm>
            <a:off x="12191760" y="10254960"/>
            <a:ext cx="360" cy="91440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9" name="Line 93"/>
          <p:cNvSpPr/>
          <p:nvPr/>
        </p:nvSpPr>
        <p:spPr>
          <a:xfrm>
            <a:off x="12496680" y="10254960"/>
            <a:ext cx="360" cy="91440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0" name="Line 94"/>
          <p:cNvSpPr/>
          <p:nvPr/>
        </p:nvSpPr>
        <p:spPr>
          <a:xfrm>
            <a:off x="12801600" y="10254960"/>
            <a:ext cx="360" cy="91440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1" name="Line 95"/>
          <p:cNvSpPr/>
          <p:nvPr/>
        </p:nvSpPr>
        <p:spPr>
          <a:xfrm>
            <a:off x="13106160" y="10254960"/>
            <a:ext cx="360" cy="91440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2" name="Line 96"/>
          <p:cNvSpPr/>
          <p:nvPr/>
        </p:nvSpPr>
        <p:spPr>
          <a:xfrm>
            <a:off x="14325480" y="10254960"/>
            <a:ext cx="360" cy="91440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3" name="Line 97"/>
          <p:cNvSpPr/>
          <p:nvPr/>
        </p:nvSpPr>
        <p:spPr>
          <a:xfrm>
            <a:off x="13411080" y="10702800"/>
            <a:ext cx="609480" cy="936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54" name="CustomShape 98"/>
          <p:cNvSpPr/>
          <p:nvPr/>
        </p:nvSpPr>
        <p:spPr>
          <a:xfrm>
            <a:off x="9493200" y="6908760"/>
            <a:ext cx="226440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99"/>
                </a:solidFill>
                <a:latin typeface="Comic Sans MS"/>
                <a:ea typeface="Comic Sans MS"/>
              </a:rPr>
              <a:t>TCP Data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455" name="CustomShape 99"/>
          <p:cNvSpPr/>
          <p:nvPr/>
        </p:nvSpPr>
        <p:spPr>
          <a:xfrm>
            <a:off x="11941200" y="9528120"/>
            <a:ext cx="226440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99"/>
                </a:solidFill>
                <a:latin typeface="Comic Sans MS"/>
                <a:ea typeface="Comic Sans MS"/>
              </a:rPr>
              <a:t>TCP Data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456" name="CustomShape 100"/>
          <p:cNvSpPr/>
          <p:nvPr/>
        </p:nvSpPr>
        <p:spPr>
          <a:xfrm>
            <a:off x="8381880" y="6902280"/>
            <a:ext cx="1065240" cy="7606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57" name="CustomShape 101"/>
          <p:cNvSpPr/>
          <p:nvPr/>
        </p:nvSpPr>
        <p:spPr>
          <a:xfrm>
            <a:off x="8449200" y="6858000"/>
            <a:ext cx="745560" cy="792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99"/>
                </a:solidFill>
                <a:latin typeface="Comic Sans MS"/>
                <a:ea typeface="Comic Sans MS"/>
              </a:rPr>
              <a:t>TCP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99"/>
                </a:solidFill>
                <a:latin typeface="Comic Sans MS"/>
                <a:ea typeface="Comic Sans MS"/>
              </a:rPr>
              <a:t>HDR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58" name="CustomShape 102"/>
          <p:cNvSpPr/>
          <p:nvPr/>
        </p:nvSpPr>
        <p:spPr>
          <a:xfrm>
            <a:off x="11125080" y="9493200"/>
            <a:ext cx="1065240" cy="7606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59" name="CustomShape 103"/>
          <p:cNvSpPr/>
          <p:nvPr/>
        </p:nvSpPr>
        <p:spPr>
          <a:xfrm>
            <a:off x="11241000" y="9493200"/>
            <a:ext cx="68760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99"/>
                </a:solidFill>
                <a:latin typeface="Comic Sans MS"/>
                <a:ea typeface="Comic Sans MS"/>
              </a:rPr>
              <a:t>TCP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99"/>
                </a:solidFill>
                <a:latin typeface="Comic Sans MS"/>
                <a:ea typeface="Comic Sans MS"/>
              </a:rPr>
              <a:t>HDR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60" name="CustomShape 104"/>
          <p:cNvSpPr/>
          <p:nvPr/>
        </p:nvSpPr>
        <p:spPr>
          <a:xfrm>
            <a:off x="6804720" y="3701880"/>
            <a:ext cx="697824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99"/>
                </a:solidFill>
                <a:latin typeface="Comic Sans MS"/>
                <a:ea typeface="Comic Sans MS"/>
              </a:rPr>
              <a:t>ISN (initial sequence number)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461" name="Line 105"/>
          <p:cNvSpPr/>
          <p:nvPr/>
        </p:nvSpPr>
        <p:spPr>
          <a:xfrm>
            <a:off x="7619760" y="4311360"/>
            <a:ext cx="360" cy="45720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62" name="Group 106"/>
          <p:cNvGrpSpPr/>
          <p:nvPr/>
        </p:nvGrpSpPr>
        <p:grpSpPr>
          <a:xfrm>
            <a:off x="4267080" y="5969160"/>
            <a:ext cx="5139000" cy="3281400"/>
            <a:chOff x="4267080" y="5969160"/>
            <a:chExt cx="5139000" cy="3281400"/>
          </a:xfrm>
        </p:grpSpPr>
        <p:sp>
          <p:nvSpPr>
            <p:cNvPr id="1463" name="CustomShape 107"/>
            <p:cNvSpPr/>
            <p:nvPr/>
          </p:nvSpPr>
          <p:spPr>
            <a:xfrm>
              <a:off x="4267080" y="5969160"/>
              <a:ext cx="5139000" cy="32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5849"/>
                  </a:moveTo>
                  <a:lnTo>
                    <a:pt x="9207" y="5849"/>
                  </a:lnTo>
                  <a:lnTo>
                    <a:pt x="21600" y="0"/>
                  </a:lnTo>
                  <a:lnTo>
                    <a:pt x="13153" y="5849"/>
                  </a:lnTo>
                  <a:lnTo>
                    <a:pt x="15783" y="5849"/>
                  </a:lnTo>
                  <a:lnTo>
                    <a:pt x="15783" y="21600"/>
                  </a:lnTo>
                  <a:lnTo>
                    <a:pt x="0" y="21600"/>
                  </a:lnTo>
                  <a:lnTo>
                    <a:pt x="0" y="8474"/>
                  </a:lnTo>
                  <a:close/>
                </a:path>
              </a:pathLst>
            </a:custGeom>
            <a:solidFill>
              <a:srgbClr val="cc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4" name="CustomShape 108"/>
            <p:cNvSpPr/>
            <p:nvPr/>
          </p:nvSpPr>
          <p:spPr>
            <a:xfrm>
              <a:off x="4267080" y="6858000"/>
              <a:ext cx="3754440" cy="22532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4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Sequence number from A = 1</a:t>
              </a:r>
              <a:r>
                <a:rPr b="0" lang="en-US" sz="3400" spc="-1" strike="noStrike" baseline="30000">
                  <a:solidFill>
                    <a:srgbClr val="000000"/>
                  </a:solidFill>
                  <a:latin typeface="Comic Sans MS"/>
                  <a:ea typeface="Comic Sans MS"/>
                </a:rPr>
                <a:t>st</a:t>
              </a:r>
              <a:r>
                <a:rPr b="0" lang="en-US" sz="34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 byte of data</a:t>
              </a:r>
              <a:endParaRPr b="0" lang="en-US" sz="3400" spc="-1" strike="noStrike">
                <a:latin typeface="Arial"/>
              </a:endParaRPr>
            </a:p>
          </p:txBody>
        </p:sp>
      </p:grpSp>
      <p:sp>
        <p:nvSpPr>
          <p:cNvPr id="1465" name="CustomShape 109"/>
          <p:cNvSpPr/>
          <p:nvPr/>
        </p:nvSpPr>
        <p:spPr>
          <a:xfrm>
            <a:off x="12039480" y="11169720"/>
            <a:ext cx="2436840" cy="1217880"/>
          </a:xfrm>
          <a:prstGeom prst="rect">
            <a:avLst/>
          </a:prstGeom>
          <a:noFill/>
          <a:ln w="763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66" name="Group 110"/>
          <p:cNvGrpSpPr/>
          <p:nvPr/>
        </p:nvGrpSpPr>
        <p:grpSpPr>
          <a:xfrm>
            <a:off x="14643000" y="6858000"/>
            <a:ext cx="4862520" cy="4300560"/>
            <a:chOff x="14643000" y="6858000"/>
            <a:chExt cx="4862520" cy="4300560"/>
          </a:xfrm>
        </p:grpSpPr>
        <p:sp>
          <p:nvSpPr>
            <p:cNvPr id="1467" name="CustomShape 111"/>
            <p:cNvSpPr/>
            <p:nvPr/>
          </p:nvSpPr>
          <p:spPr>
            <a:xfrm>
              <a:off x="14643000" y="6858000"/>
              <a:ext cx="4862520" cy="4300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4681" y="0"/>
                  </a:moveTo>
                  <a:lnTo>
                    <a:pt x="21600" y="0"/>
                  </a:lnTo>
                  <a:lnTo>
                    <a:pt x="21600" y="12466"/>
                  </a:lnTo>
                  <a:lnTo>
                    <a:pt x="11731" y="12466"/>
                  </a:lnTo>
                  <a:lnTo>
                    <a:pt x="0" y="21600"/>
                  </a:lnTo>
                  <a:lnTo>
                    <a:pt x="7501" y="12466"/>
                  </a:lnTo>
                  <a:lnTo>
                    <a:pt x="4681" y="12466"/>
                  </a:lnTo>
                  <a:lnTo>
                    <a:pt x="4681" y="7272"/>
                  </a:lnTo>
                  <a:close/>
                </a:path>
              </a:pathLst>
            </a:custGeom>
            <a:solidFill>
              <a:srgbClr val="cc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8" name="CustomShape 112"/>
            <p:cNvSpPr/>
            <p:nvPr/>
          </p:nvSpPr>
          <p:spPr>
            <a:xfrm>
              <a:off x="15697080" y="6858000"/>
              <a:ext cx="3808440" cy="21927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3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ACK sequence number from B = next expected byte</a:t>
              </a:r>
              <a:endParaRPr b="0" lang="en-US" sz="3300" spc="-1" strike="noStrike">
                <a:latin typeface="Arial"/>
              </a:endParaRPr>
            </a:p>
          </p:txBody>
        </p:sp>
      </p:grpSp>
      <p:sp>
        <p:nvSpPr>
          <p:cNvPr id="1469" name="CustomShape 113"/>
          <p:cNvSpPr/>
          <p:nvPr/>
        </p:nvSpPr>
        <p:spPr>
          <a:xfrm>
            <a:off x="14478120" y="11169720"/>
            <a:ext cx="303480" cy="1217880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dissolve/>
  </p:transition>
  <p:timing>
    <p:tnLst>
      <p:par>
        <p:cTn id="550" dur="indefinite" restart="never" nodeType="tmRoot">
          <p:childTnLst>
            <p:seq>
              <p:cTn id="551" dur="indefinite" nodeType="mainSeq">
                <p:childTnLst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fill="hold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TCP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471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72" name="Group 3"/>
          <p:cNvGrpSpPr/>
          <p:nvPr/>
        </p:nvGrpSpPr>
        <p:grpSpPr>
          <a:xfrm>
            <a:off x="6396840" y="5486400"/>
            <a:ext cx="9891720" cy="8228160"/>
            <a:chOff x="6396840" y="5486400"/>
            <a:chExt cx="9891720" cy="8228160"/>
          </a:xfrm>
        </p:grpSpPr>
        <p:sp>
          <p:nvSpPr>
            <p:cNvPr id="1473" name="CustomShape 4"/>
            <p:cNvSpPr/>
            <p:nvPr/>
          </p:nvSpPr>
          <p:spPr>
            <a:xfrm>
              <a:off x="6536520" y="5486400"/>
              <a:ext cx="472284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4" name="CustomShape 5"/>
            <p:cNvSpPr/>
            <p:nvPr/>
          </p:nvSpPr>
          <p:spPr>
            <a:xfrm>
              <a:off x="7304760" y="5578560"/>
              <a:ext cx="254412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Source port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475" name="CustomShape 6"/>
            <p:cNvSpPr/>
            <p:nvPr/>
          </p:nvSpPr>
          <p:spPr>
            <a:xfrm>
              <a:off x="11260800" y="5486400"/>
              <a:ext cx="502776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6" name="CustomShape 7"/>
            <p:cNvSpPr/>
            <p:nvPr/>
          </p:nvSpPr>
          <p:spPr>
            <a:xfrm>
              <a:off x="11571840" y="5578560"/>
              <a:ext cx="338364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Destination port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477" name="CustomShape 8"/>
            <p:cNvSpPr/>
            <p:nvPr/>
          </p:nvSpPr>
          <p:spPr>
            <a:xfrm>
              <a:off x="6536520" y="6553080"/>
              <a:ext cx="9752040" cy="91296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8" name="CustomShape 9"/>
            <p:cNvSpPr/>
            <p:nvPr/>
          </p:nvSpPr>
          <p:spPr>
            <a:xfrm>
              <a:off x="9132840" y="6645240"/>
              <a:ext cx="391860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Sequence number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479" name="CustomShape 10"/>
            <p:cNvSpPr/>
            <p:nvPr/>
          </p:nvSpPr>
          <p:spPr>
            <a:xfrm>
              <a:off x="6536520" y="7467480"/>
              <a:ext cx="9752040" cy="91296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0" name="CustomShape 11"/>
            <p:cNvSpPr/>
            <p:nvPr/>
          </p:nvSpPr>
          <p:spPr>
            <a:xfrm>
              <a:off x="9132840" y="7559640"/>
              <a:ext cx="36640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Acknowledgment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481" name="CustomShape 12"/>
            <p:cNvSpPr/>
            <p:nvPr/>
          </p:nvSpPr>
          <p:spPr>
            <a:xfrm>
              <a:off x="6536520" y="838188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2" name="CustomShape 13"/>
            <p:cNvSpPr/>
            <p:nvPr/>
          </p:nvSpPr>
          <p:spPr>
            <a:xfrm>
              <a:off x="11413080" y="838188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3" name="CustomShape 14"/>
            <p:cNvSpPr/>
            <p:nvPr/>
          </p:nvSpPr>
          <p:spPr>
            <a:xfrm>
              <a:off x="11548800" y="8528040"/>
              <a:ext cx="399492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Advertised window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484" name="CustomShape 15"/>
            <p:cNvSpPr/>
            <p:nvPr/>
          </p:nvSpPr>
          <p:spPr>
            <a:xfrm>
              <a:off x="6396840" y="8534520"/>
              <a:ext cx="2132280" cy="731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HdrLen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485" name="Line 16"/>
            <p:cNvSpPr/>
            <p:nvPr/>
          </p:nvSpPr>
          <p:spPr>
            <a:xfrm>
              <a:off x="8364960" y="8381880"/>
              <a:ext cx="360" cy="106668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6" name="Line 17"/>
            <p:cNvSpPr/>
            <p:nvPr/>
          </p:nvSpPr>
          <p:spPr>
            <a:xfrm>
              <a:off x="9279360" y="8381880"/>
              <a:ext cx="360" cy="106668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7" name="CustomShape 18"/>
            <p:cNvSpPr/>
            <p:nvPr/>
          </p:nvSpPr>
          <p:spPr>
            <a:xfrm>
              <a:off x="9711360" y="8556480"/>
              <a:ext cx="12988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Arial"/>
                  <a:ea typeface="Arial"/>
                </a:rPr>
                <a:t>Flags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488" name="CustomShape 19"/>
            <p:cNvSpPr/>
            <p:nvPr/>
          </p:nvSpPr>
          <p:spPr>
            <a:xfrm>
              <a:off x="8524080" y="8626320"/>
              <a:ext cx="4348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0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489" name="CustomShape 20"/>
            <p:cNvSpPr/>
            <p:nvPr/>
          </p:nvSpPr>
          <p:spPr>
            <a:xfrm>
              <a:off x="6536520" y="944892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0" name="CustomShape 21"/>
            <p:cNvSpPr/>
            <p:nvPr/>
          </p:nvSpPr>
          <p:spPr>
            <a:xfrm>
              <a:off x="11413080" y="9448920"/>
              <a:ext cx="4875480" cy="106524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1" name="CustomShape 22"/>
            <p:cNvSpPr/>
            <p:nvPr/>
          </p:nvSpPr>
          <p:spPr>
            <a:xfrm>
              <a:off x="7272360" y="9623520"/>
              <a:ext cx="234144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Checksum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492" name="CustomShape 23"/>
            <p:cNvSpPr/>
            <p:nvPr/>
          </p:nvSpPr>
          <p:spPr>
            <a:xfrm>
              <a:off x="11996640" y="9623520"/>
              <a:ext cx="307908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Urgent pointer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493" name="CustomShape 24"/>
            <p:cNvSpPr/>
            <p:nvPr/>
          </p:nvSpPr>
          <p:spPr>
            <a:xfrm>
              <a:off x="6536520" y="10515600"/>
              <a:ext cx="9752040" cy="912960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4" name="CustomShape 25"/>
            <p:cNvSpPr/>
            <p:nvPr/>
          </p:nvSpPr>
          <p:spPr>
            <a:xfrm>
              <a:off x="9437400" y="10607760"/>
              <a:ext cx="3790800" cy="731160"/>
            </a:xfrm>
            <a:prstGeom prst="rect">
              <a:avLst/>
            </a:pr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777777"/>
                  </a:solidFill>
                  <a:latin typeface="Arial"/>
                  <a:ea typeface="Arial"/>
                </a:rPr>
                <a:t>Options (variable)</a:t>
              </a:r>
              <a:endParaRPr b="0" lang="en-US" sz="3600" spc="-1" strike="noStrike">
                <a:latin typeface="Arial"/>
              </a:endParaRPr>
            </a:p>
          </p:txBody>
        </p:sp>
        <p:grpSp>
          <p:nvGrpSpPr>
            <p:cNvPr id="1495" name="Group 26"/>
            <p:cNvGrpSpPr/>
            <p:nvPr/>
          </p:nvGrpSpPr>
          <p:grpSpPr>
            <a:xfrm>
              <a:off x="6536520" y="11430000"/>
              <a:ext cx="9752040" cy="2284560"/>
              <a:chOff x="6536520" y="11430000"/>
              <a:chExt cx="9752040" cy="2284560"/>
            </a:xfrm>
          </p:grpSpPr>
          <p:sp>
            <p:nvSpPr>
              <p:cNvPr id="1496" name="CustomShape 27"/>
              <p:cNvSpPr/>
              <p:nvPr/>
            </p:nvSpPr>
            <p:spPr>
              <a:xfrm>
                <a:off x="6536520" y="11430000"/>
                <a:ext cx="9752040" cy="2284560"/>
              </a:xfrm>
              <a:prstGeom prst="rect">
                <a:avLst/>
              </a:prstGeom>
              <a:solidFill>
                <a:srgbClr val="a50021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7" name="CustomShape 28"/>
              <p:cNvSpPr/>
              <p:nvPr/>
            </p:nvSpPr>
            <p:spPr>
              <a:xfrm>
                <a:off x="10678680" y="12116520"/>
                <a:ext cx="1466640" cy="91332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4800" spc="-1" strike="noStrike">
                    <a:solidFill>
                      <a:srgbClr val="ffffff"/>
                    </a:solidFill>
                    <a:latin typeface="Arial"/>
                    <a:ea typeface="Arial"/>
                  </a:rPr>
                  <a:t>Data</a:t>
                </a:r>
                <a:endParaRPr b="0" lang="en-US" sz="4800" spc="-1" strike="noStrike">
                  <a:latin typeface="Arial"/>
                </a:endParaRPr>
              </a:p>
            </p:txBody>
          </p:sp>
        </p:grpSp>
      </p:grpSp>
      <p:sp>
        <p:nvSpPr>
          <p:cNvPr id="1498" name="CustomShape 29"/>
          <p:cNvSpPr/>
          <p:nvPr/>
        </p:nvSpPr>
        <p:spPr>
          <a:xfrm>
            <a:off x="8106120" y="8050680"/>
            <a:ext cx="4418280" cy="1827360"/>
          </a:xfrm>
          <a:prstGeom prst="ellipse">
            <a:avLst/>
          </a:prstGeom>
          <a:noFill/>
          <a:ln w="255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9" name="CustomShape 30"/>
          <p:cNvSpPr/>
          <p:nvPr/>
        </p:nvSpPr>
        <p:spPr>
          <a:xfrm>
            <a:off x="16581240" y="4314600"/>
            <a:ext cx="6704280" cy="9235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Flags have different meaning:</a:t>
            </a:r>
            <a:br/>
            <a:br/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SYN: Synchronize,</a:t>
            </a:r>
            <a:br/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used to initiate a connection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ACK: Acknowledge,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used to indicate acknowledgement of data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FIN: Finish,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used to indicate no more data will be sent (but can still receive and acknowledge data)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RST: Reset,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used to terminate the connection completely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59" dur="indefinite" restart="never" nodeType="tmRoot">
          <p:childTnLst>
            <p:seq>
              <p:cTn id="5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TCP Conn. Setup &amp; Data Exchange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501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2" name="Line 3"/>
          <p:cNvSpPr/>
          <p:nvPr/>
        </p:nvSpPr>
        <p:spPr>
          <a:xfrm>
            <a:off x="6622920" y="4700880"/>
            <a:ext cx="91800" cy="97664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3" name="CustomShape 4"/>
          <p:cNvSpPr/>
          <p:nvPr/>
        </p:nvSpPr>
        <p:spPr>
          <a:xfrm>
            <a:off x="4029480" y="3494520"/>
            <a:ext cx="6064920" cy="12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Client (initiator)</a:t>
            </a:r>
            <a:br/>
            <a:r>
              <a:rPr b="0" lang="en-US" sz="3600" spc="-1" strike="noStrike">
                <a:solidFill>
                  <a:srgbClr val="777777"/>
                </a:solidFill>
                <a:latin typeface="Arial"/>
                <a:ea typeface="Arial"/>
              </a:rPr>
              <a:t>IP address 1.2.1.2, port 3344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04" name="CustomShape 5"/>
          <p:cNvSpPr/>
          <p:nvPr/>
        </p:nvSpPr>
        <p:spPr>
          <a:xfrm>
            <a:off x="14850360" y="3494520"/>
            <a:ext cx="5555880" cy="12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8000"/>
                </a:solidFill>
                <a:latin typeface="Arial"/>
                <a:ea typeface="Arial"/>
              </a:rPr>
              <a:t>Server</a:t>
            </a:r>
            <a:br/>
            <a:r>
              <a:rPr b="0" lang="en-US" sz="3600" spc="-1" strike="noStrike">
                <a:solidFill>
                  <a:srgbClr val="777777"/>
                </a:solidFill>
                <a:latin typeface="Arial"/>
                <a:ea typeface="Arial"/>
              </a:rPr>
              <a:t>IP address 9.8.7.6, port 80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05" name="Line 6"/>
          <p:cNvSpPr/>
          <p:nvPr/>
        </p:nvSpPr>
        <p:spPr>
          <a:xfrm>
            <a:off x="17992440" y="4700880"/>
            <a:ext cx="360" cy="97664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06" name="Group 7"/>
          <p:cNvGrpSpPr/>
          <p:nvPr/>
        </p:nvGrpSpPr>
        <p:grpSpPr>
          <a:xfrm>
            <a:off x="6597360" y="4701600"/>
            <a:ext cx="11398320" cy="1980720"/>
            <a:chOff x="6597360" y="4701600"/>
            <a:chExt cx="11398320" cy="1980720"/>
          </a:xfrm>
        </p:grpSpPr>
        <p:sp>
          <p:nvSpPr>
            <p:cNvPr id="1507" name="Line 8"/>
            <p:cNvSpPr/>
            <p:nvPr/>
          </p:nvSpPr>
          <p:spPr>
            <a:xfrm>
              <a:off x="6597360" y="5463000"/>
              <a:ext cx="11398320" cy="1219320"/>
            </a:xfrm>
            <a:prstGeom prst="line">
              <a:avLst/>
            </a:prstGeom>
            <a:ln w="507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8" name="CustomShape 9"/>
            <p:cNvSpPr/>
            <p:nvPr/>
          </p:nvSpPr>
          <p:spPr>
            <a:xfrm rot="357600">
              <a:off x="8971560" y="5018400"/>
              <a:ext cx="6156360" cy="10306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8920" rIns="88920" tIns="88920" bIns="889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00ff"/>
                  </a:solidFill>
                  <a:latin typeface="Arial"/>
                  <a:ea typeface="Arial"/>
                </a:rPr>
                <a:t>SrcA=1.2.1.2, SrcP=3344,</a:t>
              </a:r>
              <a:br/>
              <a:r>
                <a:rPr b="0" lang="en-US" sz="2800" spc="-1" strike="noStrike">
                  <a:solidFill>
                    <a:srgbClr val="0000ff"/>
                  </a:solidFill>
                  <a:latin typeface="Arial"/>
                  <a:ea typeface="Arial"/>
                </a:rPr>
                <a:t>DstA=9.8.7.6, DstP=80, SYN, Seq = x</a:t>
              </a:r>
              <a:endParaRPr b="0" lang="en-US" sz="2800" spc="-1" strike="noStrike">
                <a:latin typeface="Arial"/>
              </a:endParaRPr>
            </a:p>
          </p:txBody>
        </p:sp>
      </p:grpSp>
      <p:grpSp>
        <p:nvGrpSpPr>
          <p:cNvPr id="1509" name="Group 10"/>
          <p:cNvGrpSpPr/>
          <p:nvPr/>
        </p:nvGrpSpPr>
        <p:grpSpPr>
          <a:xfrm>
            <a:off x="6673680" y="6287040"/>
            <a:ext cx="11318760" cy="1919160"/>
            <a:chOff x="6673680" y="6287040"/>
            <a:chExt cx="11318760" cy="1919160"/>
          </a:xfrm>
        </p:grpSpPr>
        <p:sp>
          <p:nvSpPr>
            <p:cNvPr id="1510" name="Line 11"/>
            <p:cNvSpPr/>
            <p:nvPr/>
          </p:nvSpPr>
          <p:spPr>
            <a:xfrm flipH="1">
              <a:off x="6673680" y="7152120"/>
              <a:ext cx="11318760" cy="1054080"/>
            </a:xfrm>
            <a:prstGeom prst="line">
              <a:avLst/>
            </a:prstGeom>
            <a:ln w="507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1" name="CustomShape 12"/>
            <p:cNvSpPr/>
            <p:nvPr/>
          </p:nvSpPr>
          <p:spPr>
            <a:xfrm rot="21293400">
              <a:off x="7437960" y="6695280"/>
              <a:ext cx="9221400" cy="10306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8920" rIns="88920" tIns="88920" bIns="889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8000"/>
                  </a:solidFill>
                  <a:latin typeface="Arial"/>
                  <a:ea typeface="Arial"/>
                </a:rPr>
                <a:t>SrcA=9.8.7.6, SrcP=80,</a:t>
              </a:r>
              <a:br/>
              <a:r>
                <a:rPr b="0" lang="en-US" sz="2800" spc="-1" strike="noStrike">
                  <a:solidFill>
                    <a:srgbClr val="008000"/>
                  </a:solidFill>
                  <a:latin typeface="Arial"/>
                  <a:ea typeface="Arial"/>
                </a:rPr>
                <a:t>DstA=1.2.1.2, DstP=3344, SYN+ACK, Seq = y, Ack = x+1</a:t>
              </a:r>
              <a:endParaRPr b="0" lang="en-US" sz="2800" spc="-1" strike="noStrike">
                <a:latin typeface="Arial"/>
              </a:endParaRPr>
            </a:p>
          </p:txBody>
        </p:sp>
      </p:grpSp>
      <p:grpSp>
        <p:nvGrpSpPr>
          <p:cNvPr id="1512" name="Group 13"/>
          <p:cNvGrpSpPr/>
          <p:nvPr/>
        </p:nvGrpSpPr>
        <p:grpSpPr>
          <a:xfrm>
            <a:off x="6613200" y="7935480"/>
            <a:ext cx="11379240" cy="2112120"/>
            <a:chOff x="6613200" y="7935480"/>
            <a:chExt cx="11379240" cy="2112120"/>
          </a:xfrm>
        </p:grpSpPr>
        <p:sp>
          <p:nvSpPr>
            <p:cNvPr id="1513" name="Line 14"/>
            <p:cNvSpPr/>
            <p:nvPr/>
          </p:nvSpPr>
          <p:spPr>
            <a:xfrm>
              <a:off x="6613200" y="8815680"/>
              <a:ext cx="11379240" cy="1231920"/>
            </a:xfrm>
            <a:prstGeom prst="line">
              <a:avLst/>
            </a:prstGeom>
            <a:ln w="507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4" name="CustomShape 15"/>
            <p:cNvSpPr/>
            <p:nvPr/>
          </p:nvSpPr>
          <p:spPr>
            <a:xfrm rot="357600">
              <a:off x="8176680" y="8363520"/>
              <a:ext cx="8302320" cy="10306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8920" rIns="88920" tIns="88920" bIns="889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00ff"/>
                  </a:solidFill>
                  <a:latin typeface="Arial"/>
                  <a:ea typeface="Arial"/>
                </a:rPr>
                <a:t>SrcA=1.2.1.2, SrcP=3344,</a:t>
              </a:r>
              <a:br/>
              <a:r>
                <a:rPr b="0" lang="en-US" sz="2800" spc="-1" strike="noStrike">
                  <a:solidFill>
                    <a:srgbClr val="0000ff"/>
                  </a:solidFill>
                  <a:latin typeface="Arial"/>
                  <a:ea typeface="Arial"/>
                </a:rPr>
                <a:t>DstA=9.8.7.6, DstP=80, ACK, Seq = x+1, Ack = y+1</a:t>
              </a:r>
              <a:endParaRPr b="0" lang="en-US" sz="2800" spc="-1" strike="noStrike">
                <a:latin typeface="Arial"/>
              </a:endParaRPr>
            </a:p>
          </p:txBody>
        </p:sp>
      </p:grpSp>
      <p:grpSp>
        <p:nvGrpSpPr>
          <p:cNvPr id="1515" name="Group 16"/>
          <p:cNvGrpSpPr/>
          <p:nvPr/>
        </p:nvGrpSpPr>
        <p:grpSpPr>
          <a:xfrm>
            <a:off x="6613200" y="9050760"/>
            <a:ext cx="11379240" cy="2096640"/>
            <a:chOff x="6613200" y="9050760"/>
            <a:chExt cx="11379240" cy="2096640"/>
          </a:xfrm>
        </p:grpSpPr>
        <p:sp>
          <p:nvSpPr>
            <p:cNvPr id="1516" name="Line 17"/>
            <p:cNvSpPr/>
            <p:nvPr/>
          </p:nvSpPr>
          <p:spPr>
            <a:xfrm>
              <a:off x="6613200" y="9915480"/>
              <a:ext cx="11379240" cy="1231920"/>
            </a:xfrm>
            <a:prstGeom prst="line">
              <a:avLst/>
            </a:prstGeom>
            <a:ln w="507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7" name="CustomShape 18"/>
            <p:cNvSpPr/>
            <p:nvPr/>
          </p:nvSpPr>
          <p:spPr>
            <a:xfrm rot="357600">
              <a:off x="8392320" y="9470880"/>
              <a:ext cx="8146800" cy="10306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8920" rIns="88920" tIns="88920" bIns="889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00ff"/>
                  </a:solidFill>
                  <a:latin typeface="Arial"/>
                  <a:ea typeface="Arial"/>
                </a:rPr>
                <a:t>SrcA=1.2.1.2, SrcP=3344, DstA=9.8.7.6, DstP=80,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00ff"/>
                  </a:solidFill>
                  <a:latin typeface="Arial"/>
                  <a:ea typeface="Arial"/>
                </a:rPr>
                <a:t>ACK, Seq=x+1, Ack = y+1, Data=“GET /login.html</a:t>
              </a:r>
              <a:endParaRPr b="0" lang="en-US" sz="2800" spc="-1" strike="noStrike">
                <a:latin typeface="Arial"/>
              </a:endParaRPr>
            </a:p>
          </p:txBody>
        </p:sp>
      </p:grpSp>
      <p:grpSp>
        <p:nvGrpSpPr>
          <p:cNvPr id="1518" name="Group 19"/>
          <p:cNvGrpSpPr/>
          <p:nvPr/>
        </p:nvGrpSpPr>
        <p:grpSpPr>
          <a:xfrm>
            <a:off x="6670440" y="11613960"/>
            <a:ext cx="11318760" cy="1926360"/>
            <a:chOff x="6670440" y="11613960"/>
            <a:chExt cx="11318760" cy="1926360"/>
          </a:xfrm>
        </p:grpSpPr>
        <p:sp>
          <p:nvSpPr>
            <p:cNvPr id="1519" name="Line 20"/>
            <p:cNvSpPr/>
            <p:nvPr/>
          </p:nvSpPr>
          <p:spPr>
            <a:xfrm flipH="1">
              <a:off x="6670440" y="12485880"/>
              <a:ext cx="11318760" cy="1054440"/>
            </a:xfrm>
            <a:prstGeom prst="line">
              <a:avLst/>
            </a:prstGeom>
            <a:ln w="507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0" name="CustomShape 21"/>
            <p:cNvSpPr/>
            <p:nvPr/>
          </p:nvSpPr>
          <p:spPr>
            <a:xfrm rot="21293400">
              <a:off x="7370640" y="12029400"/>
              <a:ext cx="9378360" cy="10306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8920" rIns="88920" tIns="88920" bIns="889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8000"/>
                  </a:solidFill>
                  <a:latin typeface="Arial"/>
                  <a:ea typeface="Arial"/>
                </a:rPr>
                <a:t>SrcA=9.8.7.6, SrcP=80, DstA=1.2.1.2, DstP=3344,</a:t>
              </a:r>
              <a:br/>
              <a:r>
                <a:rPr b="0" lang="en-US" sz="2800" spc="-1" strike="noStrike">
                  <a:solidFill>
                    <a:srgbClr val="008000"/>
                  </a:solidFill>
                  <a:latin typeface="Arial"/>
                  <a:ea typeface="Arial"/>
                </a:rPr>
                <a:t>ACK, Seq = y+1, Ack = x+16, Data=“200 OK … &lt;html&gt; …”</a:t>
              </a:r>
              <a:endParaRPr b="0" lang="en-US" sz="2800" spc="-1" strike="noStrike">
                <a:latin typeface="Arial"/>
              </a:endParaRPr>
            </a:p>
          </p:txBody>
        </p:sp>
      </p:grpSp>
    </p:spTree>
  </p:cSld>
  <p:transition spd="slow">
    <p:dissolve/>
  </p:transition>
  <p:timing>
    <p:tnLst>
      <p:par>
        <p:cTn id="561" dur="indefinite" restart="never" nodeType="tmRoot">
          <p:childTnLst>
            <p:seq>
              <p:cTn id="562" dur="indefinite" nodeType="mainSeq">
                <p:childTnLst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fill="hold"/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fill="hold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Abrupt Termination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522" name="CustomShape 2"/>
          <p:cNvSpPr/>
          <p:nvPr/>
        </p:nvSpPr>
        <p:spPr>
          <a:xfrm>
            <a:off x="550440" y="8558280"/>
            <a:ext cx="23335200" cy="462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447840" indent="-446400">
              <a:lnSpc>
                <a:spcPct val="90000"/>
              </a:lnSpc>
              <a:spcBef>
                <a:spcPts val="24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sends a TCP packet with RESET (</a:t>
            </a: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RST</a:t>
            </a: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) flag to B</a:t>
            </a:r>
            <a:endParaRPr b="0" lang="en-US" sz="4000" spc="-1" strike="noStrike">
              <a:latin typeface="Arial"/>
            </a:endParaRPr>
          </a:p>
          <a:p>
            <a:pPr lvl="1" marL="785880" indent="-446400">
              <a:lnSpc>
                <a:spcPct val="9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Helvetica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E.g., because app. process on A </a:t>
            </a:r>
            <a:r>
              <a:rPr b="0" lang="en-US" sz="3600" spc="-1" strike="noStrike">
                <a:solidFill>
                  <a:srgbClr val="ff0000"/>
                </a:solidFill>
                <a:latin typeface="Helvetica Neue"/>
                <a:ea typeface="Helvetica Neue"/>
              </a:rPr>
              <a:t>crashed</a:t>
            </a:r>
            <a:endParaRPr b="0" lang="en-US" sz="3600" spc="-1" strike="noStrike">
              <a:latin typeface="Arial"/>
            </a:endParaRPr>
          </a:p>
          <a:p>
            <a:pPr lvl="1" marL="785880" indent="-446400">
              <a:lnSpc>
                <a:spcPct val="9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Helvetica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(Could instead be that B sends a RST to A)</a:t>
            </a:r>
            <a:endParaRPr b="0" lang="en-US" sz="3600" spc="-1" strike="noStrike">
              <a:latin typeface="Arial"/>
            </a:endParaRPr>
          </a:p>
          <a:p>
            <a:pPr marL="447840" indent="-446400">
              <a:lnSpc>
                <a:spcPct val="90000"/>
              </a:lnSpc>
              <a:spcBef>
                <a:spcPts val="240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Assuming that the sequence numbers in the </a:t>
            </a: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RST</a:t>
            </a: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fit with what B expects, </a:t>
            </a:r>
            <a:r>
              <a:rPr b="0" lang="en-US" sz="4000" spc="-1" strike="noStrike">
                <a:solidFill>
                  <a:srgbClr val="0000ff"/>
                </a:solidFill>
                <a:latin typeface="Helvetica Neue"/>
                <a:ea typeface="Helvetica Neue"/>
              </a:rPr>
              <a:t>That’s It:</a:t>
            </a:r>
            <a:endParaRPr b="0" lang="en-US" sz="4000" spc="-1" strike="noStrike">
              <a:latin typeface="Arial"/>
            </a:endParaRPr>
          </a:p>
          <a:p>
            <a:pPr lvl="1" marL="785880" indent="-446400">
              <a:lnSpc>
                <a:spcPct val="9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Helvetica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B’s user-level process receives:</a:t>
            </a: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</a:t>
            </a:r>
            <a:r>
              <a:rPr b="0" lang="en-US" sz="4800" spc="-1" strike="noStrike">
                <a:solidFill>
                  <a:srgbClr val="000000"/>
                </a:solidFill>
                <a:latin typeface="Courier New"/>
                <a:ea typeface="Courier New"/>
              </a:rPr>
              <a:t>ECONNRESET</a:t>
            </a:r>
            <a:endParaRPr b="0" lang="en-US" sz="4800" spc="-1" strike="noStrike">
              <a:latin typeface="Arial"/>
            </a:endParaRPr>
          </a:p>
          <a:p>
            <a:pPr lvl="1" marL="785880" indent="-446400">
              <a:lnSpc>
                <a:spcPct val="9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Helvetica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 further communication on connection is possible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23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4" name="Line 4"/>
          <p:cNvSpPr/>
          <p:nvPr/>
        </p:nvSpPr>
        <p:spPr>
          <a:xfrm flipV="1">
            <a:off x="7107480" y="4007520"/>
            <a:ext cx="574920" cy="3206880"/>
          </a:xfrm>
          <a:prstGeom prst="line">
            <a:avLst/>
          </a:prstGeom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5" name="Line 5"/>
          <p:cNvSpPr/>
          <p:nvPr/>
        </p:nvSpPr>
        <p:spPr>
          <a:xfrm>
            <a:off x="8142480" y="4042440"/>
            <a:ext cx="600120" cy="3149640"/>
          </a:xfrm>
          <a:prstGeom prst="line">
            <a:avLst/>
          </a:prstGeom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6" name="Line 6"/>
          <p:cNvSpPr/>
          <p:nvPr/>
        </p:nvSpPr>
        <p:spPr>
          <a:xfrm flipV="1">
            <a:off x="9326880" y="4036320"/>
            <a:ext cx="914400" cy="3200400"/>
          </a:xfrm>
          <a:prstGeom prst="line">
            <a:avLst/>
          </a:prstGeom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7" name="Line 7"/>
          <p:cNvSpPr/>
          <p:nvPr/>
        </p:nvSpPr>
        <p:spPr>
          <a:xfrm flipV="1">
            <a:off x="10390680" y="4026600"/>
            <a:ext cx="939600" cy="3197160"/>
          </a:xfrm>
          <a:prstGeom prst="line">
            <a:avLst/>
          </a:prstGeom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8" name="CustomShape 8"/>
          <p:cNvSpPr/>
          <p:nvPr/>
        </p:nvSpPr>
        <p:spPr>
          <a:xfrm rot="16805400">
            <a:off x="6217920" y="5217840"/>
            <a:ext cx="1193400" cy="792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SYN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529" name="CustomShape 9"/>
          <p:cNvSpPr/>
          <p:nvPr/>
        </p:nvSpPr>
        <p:spPr>
          <a:xfrm rot="4713000">
            <a:off x="7680960" y="5203800"/>
            <a:ext cx="2362680" cy="792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SYN ACK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530" name="CustomShape 10"/>
          <p:cNvSpPr/>
          <p:nvPr/>
        </p:nvSpPr>
        <p:spPr>
          <a:xfrm rot="17245200">
            <a:off x="9005760" y="4761000"/>
            <a:ext cx="1249920" cy="792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ACK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531" name="CustomShape 11"/>
          <p:cNvSpPr/>
          <p:nvPr/>
        </p:nvSpPr>
        <p:spPr>
          <a:xfrm rot="17203800">
            <a:off x="9906840" y="5249880"/>
            <a:ext cx="1138680" cy="792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Data</a:t>
            </a:r>
            <a:endParaRPr b="0" lang="en-US" sz="4000" spc="-1" strike="noStrike">
              <a:latin typeface="Arial"/>
            </a:endParaRPr>
          </a:p>
        </p:txBody>
      </p:sp>
      <p:grpSp>
        <p:nvGrpSpPr>
          <p:cNvPr id="1532" name="Group 12"/>
          <p:cNvGrpSpPr/>
          <p:nvPr/>
        </p:nvGrpSpPr>
        <p:grpSpPr>
          <a:xfrm>
            <a:off x="13726800" y="4029840"/>
            <a:ext cx="1035720" cy="3206880"/>
            <a:chOff x="13726800" y="4029840"/>
            <a:chExt cx="1035720" cy="3206880"/>
          </a:xfrm>
        </p:grpSpPr>
        <p:sp>
          <p:nvSpPr>
            <p:cNvPr id="1533" name="Line 13"/>
            <p:cNvSpPr/>
            <p:nvPr/>
          </p:nvSpPr>
          <p:spPr>
            <a:xfrm flipV="1">
              <a:off x="14292720" y="4029840"/>
              <a:ext cx="469800" cy="3206880"/>
            </a:xfrm>
            <a:prstGeom prst="line">
              <a:avLst/>
            </a:prstGeom>
            <a:ln w="381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4" name="CustomShape 14"/>
            <p:cNvSpPr/>
            <p:nvPr/>
          </p:nvSpPr>
          <p:spPr>
            <a:xfrm rot="16897800">
              <a:off x="13671720" y="5158800"/>
              <a:ext cx="1109520" cy="7920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4000" spc="-1" strike="noStrike">
                  <a:solidFill>
                    <a:srgbClr val="ff0000"/>
                  </a:solidFill>
                  <a:latin typeface="Times New Roman"/>
                  <a:ea typeface="Times New Roman"/>
                </a:rPr>
                <a:t>RST</a:t>
              </a:r>
              <a:endParaRPr b="0" lang="en-US" sz="4000" spc="-1" strike="noStrike">
                <a:latin typeface="Arial"/>
              </a:endParaRPr>
            </a:p>
          </p:txBody>
        </p:sp>
      </p:grpSp>
      <p:sp>
        <p:nvSpPr>
          <p:cNvPr id="1535" name="Line 15"/>
          <p:cNvSpPr/>
          <p:nvPr/>
        </p:nvSpPr>
        <p:spPr>
          <a:xfrm>
            <a:off x="11577960" y="4029840"/>
            <a:ext cx="758880" cy="3168720"/>
          </a:xfrm>
          <a:prstGeom prst="line">
            <a:avLst/>
          </a:prstGeom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36" name="Line 16"/>
          <p:cNvSpPr/>
          <p:nvPr/>
        </p:nvSpPr>
        <p:spPr>
          <a:xfrm flipV="1">
            <a:off x="6672600" y="3969360"/>
            <a:ext cx="8045640" cy="637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7" name="Line 17"/>
          <p:cNvSpPr/>
          <p:nvPr/>
        </p:nvSpPr>
        <p:spPr>
          <a:xfrm flipV="1">
            <a:off x="6672600" y="7195320"/>
            <a:ext cx="8045640" cy="32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8" name="CustomShape 18"/>
          <p:cNvSpPr/>
          <p:nvPr/>
        </p:nvSpPr>
        <p:spPr>
          <a:xfrm rot="4676400">
            <a:off x="11707920" y="5226120"/>
            <a:ext cx="1250280" cy="792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ACK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539" name="Line 19"/>
          <p:cNvSpPr/>
          <p:nvPr/>
        </p:nvSpPr>
        <p:spPr>
          <a:xfrm>
            <a:off x="9272880" y="7677720"/>
            <a:ext cx="3559320" cy="36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40" name="CustomShape 20"/>
          <p:cNvSpPr/>
          <p:nvPr/>
        </p:nvSpPr>
        <p:spPr>
          <a:xfrm>
            <a:off x="8160840" y="7282440"/>
            <a:ext cx="990720" cy="730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time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41" name="CustomShape 21"/>
          <p:cNvSpPr/>
          <p:nvPr/>
        </p:nvSpPr>
        <p:spPr>
          <a:xfrm>
            <a:off x="5807520" y="6703560"/>
            <a:ext cx="620280" cy="913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542" name="CustomShape 22"/>
          <p:cNvSpPr/>
          <p:nvPr/>
        </p:nvSpPr>
        <p:spPr>
          <a:xfrm>
            <a:off x="5721480" y="3627000"/>
            <a:ext cx="586800" cy="913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543" name="CustomShape 23"/>
          <p:cNvSpPr/>
          <p:nvPr/>
        </p:nvSpPr>
        <p:spPr>
          <a:xfrm>
            <a:off x="12657600" y="6700320"/>
            <a:ext cx="163800" cy="166680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4" name="CustomShape 24"/>
          <p:cNvSpPr/>
          <p:nvPr/>
        </p:nvSpPr>
        <p:spPr>
          <a:xfrm>
            <a:off x="13070520" y="6716160"/>
            <a:ext cx="160560" cy="166680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5" name="CustomShape 25"/>
          <p:cNvSpPr/>
          <p:nvPr/>
        </p:nvSpPr>
        <p:spPr>
          <a:xfrm>
            <a:off x="13502160" y="6700320"/>
            <a:ext cx="160560" cy="166680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6" name="Line 26"/>
          <p:cNvSpPr/>
          <p:nvPr/>
        </p:nvSpPr>
        <p:spPr>
          <a:xfrm flipV="1">
            <a:off x="14718240" y="7198560"/>
            <a:ext cx="5483160" cy="32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7" name="Line 27"/>
          <p:cNvSpPr/>
          <p:nvPr/>
        </p:nvSpPr>
        <p:spPr>
          <a:xfrm flipV="1">
            <a:off x="14718240" y="3963240"/>
            <a:ext cx="5483160" cy="28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8" name="CustomShape 28"/>
          <p:cNvSpPr/>
          <p:nvPr/>
        </p:nvSpPr>
        <p:spPr>
          <a:xfrm>
            <a:off x="14506200" y="3348000"/>
            <a:ext cx="527400" cy="791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ff0000"/>
                </a:solidFill>
                <a:latin typeface="BlairMdITC TT"/>
                <a:ea typeface="BlairMdITC TT"/>
              </a:rPr>
              <a:t>X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83" dur="indefinite" restart="never" nodeType="tmRoot">
          <p:childTnLst>
            <p:seq>
              <p:cTn id="584" dur="indefinite" nodeType="mainSeq">
                <p:childTnLst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fill="hold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fill="hold"/>
                                        <p:tgtEl>
                                          <p:spTgt spid="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fill="hold"/>
                                        <p:tgtEl>
                                          <p:spTgt spid="1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fill="hold"/>
                                        <p:tgtEl>
                                          <p:spTgt spid="1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fill="hold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8" dur="500" fill="hold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9" dur="500" fill="hold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fill="hold"/>
                                        <p:tgtEl>
                                          <p:spTgt spid="1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fill="hold"/>
                                        <p:tgtEl>
                                          <p:spTgt spid="1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fill="hold"/>
                                        <p:tgtEl>
                                          <p:spTgt spid="1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nodeType="after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610" dur="2000" fill="hold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2000"/>
                            </p:stCondLst>
                            <p:childTnLst>
                              <p:par>
                                <p:cTn id="613" nodeType="after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614" dur="2000" fill="hold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4000"/>
                            </p:stCondLst>
                            <p:childTnLst>
                              <p:par>
                                <p:cTn id="61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fill="hold"/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Disruption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550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85800" indent="-684360">
              <a:lnSpc>
                <a:spcPct val="90000"/>
              </a:lnSpc>
              <a:spcBef>
                <a:spcPts val="3300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5600" spc="-1" strike="noStrike">
                <a:solidFill>
                  <a:srgbClr val="000000"/>
                </a:solidFill>
                <a:latin typeface="Arial"/>
                <a:ea typeface="Arial"/>
              </a:rPr>
              <a:t>Normally, TCP finishes (“closes”) a connection by each side sending a </a:t>
            </a:r>
            <a:r>
              <a:rPr b="0" lang="en-US" sz="5600" spc="-1" strike="noStrike">
                <a:solidFill>
                  <a:srgbClr val="000000"/>
                </a:solidFill>
                <a:latin typeface="Courier New"/>
                <a:ea typeface="Courier New"/>
              </a:rPr>
              <a:t>FIN</a:t>
            </a:r>
            <a:r>
              <a:rPr b="0" lang="en-US" sz="5600" spc="-1" strike="noStrike">
                <a:solidFill>
                  <a:srgbClr val="000000"/>
                </a:solidFill>
                <a:latin typeface="Arial"/>
                <a:ea typeface="Arial"/>
              </a:rPr>
              <a:t> control message</a:t>
            </a:r>
            <a:endParaRPr b="0" lang="en-US" sz="5600" spc="-1" strike="noStrike">
              <a:latin typeface="Arial"/>
            </a:endParaRPr>
          </a:p>
          <a:p>
            <a:pPr lvl="1" marL="1028880" indent="-570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Helvetica"/>
              <a:buChar char="–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Reliably delivered, since other side must </a:t>
            </a:r>
            <a:r>
              <a:rPr b="0" lang="en-US" sz="4800" spc="-1" strike="noStrike" u="sng">
                <a:solidFill>
                  <a:srgbClr val="008000"/>
                </a:solidFill>
                <a:uFillTx/>
                <a:latin typeface="Arial"/>
                <a:ea typeface="Arial"/>
              </a:rPr>
              <a:t>ack</a:t>
            </a:r>
            <a:endParaRPr b="0" lang="en-US" sz="4800" spc="-1" strike="noStrike">
              <a:latin typeface="Arial"/>
            </a:endParaRPr>
          </a:p>
          <a:p>
            <a:pPr marL="685800" indent="-684360">
              <a:lnSpc>
                <a:spcPct val="90000"/>
              </a:lnSpc>
              <a:spcBef>
                <a:spcPts val="3300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5600" spc="-1" strike="noStrike">
                <a:solidFill>
                  <a:srgbClr val="000000"/>
                </a:solidFill>
                <a:latin typeface="Arial"/>
                <a:ea typeface="Arial"/>
              </a:rPr>
              <a:t>But: if a TCP endpoint finds unable to continue (process dies; info from other “peer” is inconsistent), it abruptly </a:t>
            </a:r>
            <a:r>
              <a:rPr b="0" lang="en-US" sz="5600" spc="-1" strike="noStrike">
                <a:solidFill>
                  <a:srgbClr val="ff0000"/>
                </a:solidFill>
                <a:latin typeface="Arial"/>
                <a:ea typeface="Arial"/>
              </a:rPr>
              <a:t>terminates</a:t>
            </a:r>
            <a:r>
              <a:rPr b="0" lang="en-US" sz="5600" spc="-1" strike="noStrike">
                <a:solidFill>
                  <a:srgbClr val="000000"/>
                </a:solidFill>
                <a:latin typeface="Arial"/>
                <a:ea typeface="Arial"/>
              </a:rPr>
              <a:t> by sending a </a:t>
            </a:r>
            <a:r>
              <a:rPr b="1" lang="en-US" sz="5600" spc="-1" strike="noStrike">
                <a:solidFill>
                  <a:srgbClr val="000000"/>
                </a:solidFill>
                <a:latin typeface="Courier New"/>
                <a:ea typeface="Courier New"/>
              </a:rPr>
              <a:t>RST</a:t>
            </a:r>
            <a:r>
              <a:rPr b="0" lang="en-US" sz="5600" spc="-1" strike="noStrike">
                <a:solidFill>
                  <a:srgbClr val="000000"/>
                </a:solidFill>
                <a:latin typeface="Arial"/>
                <a:ea typeface="Arial"/>
              </a:rPr>
              <a:t> control message</a:t>
            </a:r>
            <a:endParaRPr b="0" lang="en-US" sz="5600" spc="-1" strike="noStrike">
              <a:latin typeface="Arial"/>
            </a:endParaRPr>
          </a:p>
          <a:p>
            <a:pPr lvl="1" marL="1028880" indent="-570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Helvetica"/>
              <a:buChar char="–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Unilateral</a:t>
            </a:r>
            <a:endParaRPr b="0" lang="en-US" sz="4800" spc="-1" strike="noStrike">
              <a:latin typeface="Arial"/>
            </a:endParaRPr>
          </a:p>
          <a:p>
            <a:pPr lvl="1" marL="1028880" indent="-570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Helvetica"/>
              <a:buChar char="–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Takes effect immediately (no ack needed)</a:t>
            </a:r>
            <a:endParaRPr b="0" lang="en-US" sz="4800" spc="-1" strike="noStrike">
              <a:latin typeface="Arial"/>
            </a:endParaRPr>
          </a:p>
          <a:p>
            <a:pPr lvl="1" marL="1028880" indent="-570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Helvetica"/>
              <a:buChar char="–"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Only accepted by peer if has correct</a:t>
            </a:r>
            <a:r>
              <a:rPr b="0" lang="en-US" sz="4800" spc="-1" strike="noStrike">
                <a:solidFill>
                  <a:srgbClr val="ff0000"/>
                </a:solidFill>
                <a:latin typeface="Arial"/>
                <a:ea typeface="Arial"/>
              </a:rPr>
              <a:t>*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 sequence number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551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9" dur="indefinite" restart="never" nodeType="tmRoot">
          <p:childTnLst>
            <p:seq>
              <p:cTn id="6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8" name="Group 2"/>
          <p:cNvGrpSpPr/>
          <p:nvPr/>
        </p:nvGrpSpPr>
        <p:grpSpPr>
          <a:xfrm>
            <a:off x="3048120" y="0"/>
            <a:ext cx="18285120" cy="13713120"/>
            <a:chOff x="3048120" y="0"/>
            <a:chExt cx="18285120" cy="13713120"/>
          </a:xfrm>
        </p:grpSpPr>
        <p:sp>
          <p:nvSpPr>
            <p:cNvPr id="229" name="CustomShape 3"/>
            <p:cNvSpPr/>
            <p:nvPr/>
          </p:nvSpPr>
          <p:spPr>
            <a:xfrm>
              <a:off x="3048120" y="0"/>
              <a:ext cx="18285120" cy="13713120"/>
            </a:xfrm>
            <a:prstGeom prst="rect">
              <a:avLst/>
            </a:prstGeom>
            <a:solidFill>
              <a:srgbClr val="ffff99"/>
            </a:solidFill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CustomShape 4"/>
            <p:cNvSpPr/>
            <p:nvPr/>
          </p:nvSpPr>
          <p:spPr>
            <a:xfrm>
              <a:off x="3185640" y="0"/>
              <a:ext cx="17796960" cy="128516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5000" spc="-1" strike="noStrike">
                  <a:solidFill>
                    <a:srgbClr val="0000ff"/>
                  </a:solidFill>
                  <a:latin typeface="Courier New"/>
                  <a:ea typeface="Courier New"/>
                </a:rPr>
                <a:t>dig eecs.mit.edu A</a:t>
              </a:r>
              <a:endParaRPr b="0" lang="en-US" sz="5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5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 ; &lt;&lt;&gt;&gt; DiG 9.6.0-APPLE-P2 &lt;&lt;&gt;&gt; eecs.mit.edu a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global options: +cmd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Got answer: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-&gt;&gt;HEADER&lt;&lt;- opcode: QUERY, status: NOERROR, id: 19901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flags: qr rd ra; QUERY: 1, ANSWER: 1, AUTHORITY: 3, ADDITIONAL: 3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QUESTION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;eecs.mit.edu.                  IN      A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ANSWER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eecs.mit.edu.           21600   IN      A       18.62.1.6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AUTHORITY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mit.edu.                11088   IN      NS      BITSY.mit.edu.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mit.edu.                11088   IN      NS      W20NS.mit.edu.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mit.edu.                11088   IN      NS      STRAWB.mit.edu.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ADDITIONAL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STRAWB.mit.edu.         126738  IN      A       18.71.0.151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BITSY.mit.edu.          166408  IN      A       18.72.0.3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W20NS.mit.edu.          126738  IN      A       18.70.0.160</a:t>
              </a:r>
              <a:endParaRPr b="0" lang="en-US" sz="3400" spc="-1" strike="noStrike">
                <a:latin typeface="Arial"/>
              </a:endParaRPr>
            </a:p>
          </p:txBody>
        </p:sp>
      </p:grpSp>
      <p:sp>
        <p:nvSpPr>
          <p:cNvPr id="231" name="CustomShape 5"/>
          <p:cNvSpPr/>
          <p:nvPr/>
        </p:nvSpPr>
        <p:spPr>
          <a:xfrm>
            <a:off x="10058400" y="4657320"/>
            <a:ext cx="7312320" cy="2375640"/>
          </a:xfrm>
          <a:prstGeom prst="rect">
            <a:avLst/>
          </a:prstGeom>
          <a:solidFill>
            <a:srgbClr val="ffffff"/>
          </a:solidFill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ff0000"/>
                </a:solidFill>
                <a:latin typeface="Arial"/>
                <a:ea typeface="Arial"/>
              </a:rPr>
              <a:t>Let’s look at a flaw in the original DNS design (since fixed)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TCP Threat: Data Injection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553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447840" indent="-446400">
              <a:lnSpc>
                <a:spcPct val="90000"/>
              </a:lnSpc>
              <a:spcBef>
                <a:spcPts val="24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attacker knows </a:t>
            </a:r>
            <a:r>
              <a:rPr b="0" lang="en-US" sz="4000" spc="-1" strike="noStrike">
                <a:solidFill>
                  <a:srgbClr val="f47a00"/>
                </a:solidFill>
                <a:latin typeface="Helvetica Neue"/>
                <a:ea typeface="Helvetica Neue"/>
              </a:rPr>
              <a:t>ports</a:t>
            </a: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&amp; </a:t>
            </a:r>
            <a:r>
              <a:rPr b="0" lang="en-US" sz="4000" spc="-1" strike="noStrike">
                <a:solidFill>
                  <a:srgbClr val="f47a00"/>
                </a:solidFill>
                <a:latin typeface="Helvetica Neue"/>
                <a:ea typeface="Helvetica Neue"/>
              </a:rPr>
              <a:t>sequence numbers</a:t>
            </a: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(e.g., on-path attacker), attacker can inject data into any TCP connection</a:t>
            </a:r>
            <a:endParaRPr b="0" lang="en-US" sz="4000" spc="-1" strike="noStrike">
              <a:latin typeface="Arial"/>
            </a:endParaRPr>
          </a:p>
          <a:p>
            <a:pPr lvl="1" marL="785880" indent="-446400">
              <a:lnSpc>
                <a:spcPct val="9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Helvetica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Receiver B is </a:t>
            </a:r>
            <a:r>
              <a:rPr b="0" i="1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none the wiser!</a:t>
            </a:r>
            <a:endParaRPr b="0" lang="en-US" sz="3600" spc="-1" strike="noStrike">
              <a:latin typeface="Arial"/>
            </a:endParaRPr>
          </a:p>
          <a:p>
            <a:pPr marL="447840" indent="-446400">
              <a:lnSpc>
                <a:spcPct val="90000"/>
              </a:lnSpc>
              <a:spcBef>
                <a:spcPts val="2401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Termed TCP </a:t>
            </a:r>
            <a:r>
              <a:rPr b="0" lang="en-US" sz="4000" spc="-1" strike="noStrike">
                <a:solidFill>
                  <a:srgbClr val="0000ff"/>
                </a:solidFill>
                <a:latin typeface="Helvetica Neue"/>
                <a:ea typeface="Helvetica Neue"/>
              </a:rPr>
              <a:t>connection hijacking</a:t>
            </a: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(or “</a:t>
            </a:r>
            <a:r>
              <a:rPr b="0" i="1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session hijacking</a:t>
            </a: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”)</a:t>
            </a:r>
            <a:endParaRPr b="0" lang="en-US" sz="4000" spc="-1" strike="noStrike">
              <a:latin typeface="Arial"/>
            </a:endParaRPr>
          </a:p>
          <a:p>
            <a:pPr lvl="1" marL="785880" indent="-446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125000"/>
              <a:buFont typeface="Helvetica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general means to take over an already-established connection!</a:t>
            </a:r>
            <a:endParaRPr b="0" lang="en-US" sz="3600" spc="-1" strike="noStrike">
              <a:latin typeface="Arial"/>
            </a:endParaRPr>
          </a:p>
          <a:p>
            <a:pPr marL="447840" indent="-446400">
              <a:lnSpc>
                <a:spcPct val="90000"/>
              </a:lnSpc>
              <a:spcBef>
                <a:spcPts val="24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000" spc="-1" strike="noStrike">
                <a:solidFill>
                  <a:srgbClr val="ff0000"/>
                </a:solidFill>
                <a:latin typeface="Helvetica Neue"/>
                <a:ea typeface="Helvetica Neue"/>
              </a:rPr>
              <a:t>We are toast if an attacker can see our TCP traffic!</a:t>
            </a:r>
            <a:endParaRPr b="0" lang="en-US" sz="4000" spc="-1" strike="noStrike">
              <a:latin typeface="Arial"/>
            </a:endParaRPr>
          </a:p>
          <a:p>
            <a:pPr lvl="1" marL="785880" indent="-44640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125000"/>
              <a:buFont typeface="Helvetica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Because then they immediately know the </a:t>
            </a:r>
            <a:r>
              <a:rPr b="0" lang="en-US" sz="3600" spc="-1" strike="noStrike">
                <a:solidFill>
                  <a:srgbClr val="f47a00"/>
                </a:solidFill>
                <a:latin typeface="Helvetica Neue"/>
                <a:ea typeface="Helvetica Neue"/>
              </a:rPr>
              <a:t>port</a:t>
            </a:r>
            <a:r>
              <a:rPr b="0" lang="en-US" sz="3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&amp; </a:t>
            </a:r>
            <a:r>
              <a:rPr b="0" lang="en-US" sz="3600" spc="-1" strike="noStrike">
                <a:solidFill>
                  <a:srgbClr val="f47a00"/>
                </a:solidFill>
                <a:latin typeface="Helvetica Neue"/>
                <a:ea typeface="Helvetica Neue"/>
              </a:rPr>
              <a:t>sequence numbers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54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5" name="Line 4"/>
          <p:cNvSpPr/>
          <p:nvPr/>
        </p:nvSpPr>
        <p:spPr>
          <a:xfrm flipV="1">
            <a:off x="7137360" y="9330120"/>
            <a:ext cx="574560" cy="3206880"/>
          </a:xfrm>
          <a:prstGeom prst="line">
            <a:avLst/>
          </a:prstGeom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56" name="Line 5"/>
          <p:cNvSpPr/>
          <p:nvPr/>
        </p:nvSpPr>
        <p:spPr>
          <a:xfrm>
            <a:off x="8172360" y="9365040"/>
            <a:ext cx="600120" cy="3149640"/>
          </a:xfrm>
          <a:prstGeom prst="line">
            <a:avLst/>
          </a:prstGeom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57" name="Line 6"/>
          <p:cNvSpPr/>
          <p:nvPr/>
        </p:nvSpPr>
        <p:spPr>
          <a:xfrm flipV="1">
            <a:off x="9356400" y="9358560"/>
            <a:ext cx="914400" cy="3200400"/>
          </a:xfrm>
          <a:prstGeom prst="line">
            <a:avLst/>
          </a:prstGeom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58" name="Line 7"/>
          <p:cNvSpPr/>
          <p:nvPr/>
        </p:nvSpPr>
        <p:spPr>
          <a:xfrm flipV="1">
            <a:off x="10420200" y="9349200"/>
            <a:ext cx="939600" cy="3197160"/>
          </a:xfrm>
          <a:prstGeom prst="line">
            <a:avLst/>
          </a:prstGeom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59" name="CustomShape 8"/>
          <p:cNvSpPr/>
          <p:nvPr/>
        </p:nvSpPr>
        <p:spPr>
          <a:xfrm rot="16805400">
            <a:off x="6297120" y="10571040"/>
            <a:ext cx="1095840" cy="731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SYN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60" name="CustomShape 9"/>
          <p:cNvSpPr/>
          <p:nvPr/>
        </p:nvSpPr>
        <p:spPr>
          <a:xfrm rot="4713000">
            <a:off x="7816680" y="10557000"/>
            <a:ext cx="215100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SYN ACK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61" name="CustomShape 10"/>
          <p:cNvSpPr/>
          <p:nvPr/>
        </p:nvSpPr>
        <p:spPr>
          <a:xfrm rot="17245200">
            <a:off x="9088200" y="10114560"/>
            <a:ext cx="1146240" cy="731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ACK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62" name="CustomShape 11"/>
          <p:cNvSpPr/>
          <p:nvPr/>
        </p:nvSpPr>
        <p:spPr>
          <a:xfrm rot="17203800">
            <a:off x="9984240" y="10603080"/>
            <a:ext cx="1042560" cy="731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Data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63" name="Line 12"/>
          <p:cNvSpPr/>
          <p:nvPr/>
        </p:nvSpPr>
        <p:spPr>
          <a:xfrm>
            <a:off x="11607480" y="9352440"/>
            <a:ext cx="758880" cy="3168720"/>
          </a:xfrm>
          <a:prstGeom prst="line">
            <a:avLst/>
          </a:prstGeom>
          <a:ln w="381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64" name="Line 13"/>
          <p:cNvSpPr/>
          <p:nvPr/>
        </p:nvSpPr>
        <p:spPr>
          <a:xfrm flipV="1">
            <a:off x="6702120" y="9291960"/>
            <a:ext cx="8045640" cy="637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5" name="Line 14"/>
          <p:cNvSpPr/>
          <p:nvPr/>
        </p:nvSpPr>
        <p:spPr>
          <a:xfrm flipV="1">
            <a:off x="6702120" y="12517920"/>
            <a:ext cx="8045640" cy="324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6" name="CustomShape 15"/>
          <p:cNvSpPr/>
          <p:nvPr/>
        </p:nvSpPr>
        <p:spPr>
          <a:xfrm rot="4676400">
            <a:off x="11789280" y="10579680"/>
            <a:ext cx="114660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ACK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67" name="Line 16"/>
          <p:cNvSpPr/>
          <p:nvPr/>
        </p:nvSpPr>
        <p:spPr>
          <a:xfrm>
            <a:off x="9302400" y="13000320"/>
            <a:ext cx="3559320" cy="360"/>
          </a:xfrm>
          <a:prstGeom prst="line">
            <a:avLst/>
          </a:prstGeom>
          <a:ln w="126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68" name="CustomShape 17"/>
          <p:cNvSpPr/>
          <p:nvPr/>
        </p:nvSpPr>
        <p:spPr>
          <a:xfrm>
            <a:off x="8190720" y="12605040"/>
            <a:ext cx="990720" cy="730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time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69" name="CustomShape 18"/>
          <p:cNvSpPr/>
          <p:nvPr/>
        </p:nvSpPr>
        <p:spPr>
          <a:xfrm>
            <a:off x="5837400" y="12026160"/>
            <a:ext cx="620280" cy="913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570" name="CustomShape 19"/>
          <p:cNvSpPr/>
          <p:nvPr/>
        </p:nvSpPr>
        <p:spPr>
          <a:xfrm>
            <a:off x="5751000" y="8949600"/>
            <a:ext cx="586800" cy="913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571" name="CustomShape 20"/>
          <p:cNvSpPr/>
          <p:nvPr/>
        </p:nvSpPr>
        <p:spPr>
          <a:xfrm>
            <a:off x="12687480" y="12022560"/>
            <a:ext cx="163800" cy="166680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2" name="CustomShape 21"/>
          <p:cNvSpPr/>
          <p:nvPr/>
        </p:nvSpPr>
        <p:spPr>
          <a:xfrm>
            <a:off x="13100040" y="12038400"/>
            <a:ext cx="160560" cy="166680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3" name="CustomShape 22"/>
          <p:cNvSpPr/>
          <p:nvPr/>
        </p:nvSpPr>
        <p:spPr>
          <a:xfrm>
            <a:off x="13531680" y="12022560"/>
            <a:ext cx="160560" cy="166680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4" name="Line 23"/>
          <p:cNvSpPr/>
          <p:nvPr/>
        </p:nvSpPr>
        <p:spPr>
          <a:xfrm flipV="1">
            <a:off x="14747760" y="12521160"/>
            <a:ext cx="5483160" cy="28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5" name="Line 24"/>
          <p:cNvSpPr/>
          <p:nvPr/>
        </p:nvSpPr>
        <p:spPr>
          <a:xfrm flipV="1">
            <a:off x="14747760" y="9285840"/>
            <a:ext cx="5483160" cy="288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76" name="Group 25"/>
          <p:cNvGrpSpPr/>
          <p:nvPr/>
        </p:nvGrpSpPr>
        <p:grpSpPr>
          <a:xfrm>
            <a:off x="14197320" y="9342720"/>
            <a:ext cx="1528200" cy="4241880"/>
            <a:chOff x="14197320" y="9342720"/>
            <a:chExt cx="1528200" cy="4241880"/>
          </a:xfrm>
        </p:grpSpPr>
        <p:sp>
          <p:nvSpPr>
            <p:cNvPr id="1577" name="Line 26"/>
            <p:cNvSpPr/>
            <p:nvPr/>
          </p:nvSpPr>
          <p:spPr>
            <a:xfrm flipV="1">
              <a:off x="14477760" y="9342720"/>
              <a:ext cx="1247760" cy="4241880"/>
            </a:xfrm>
            <a:prstGeom prst="line">
              <a:avLst/>
            </a:prstGeom>
            <a:ln w="3816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8" name="CustomShape 27"/>
            <p:cNvSpPr/>
            <p:nvPr/>
          </p:nvSpPr>
          <p:spPr>
            <a:xfrm rot="17203800">
              <a:off x="13755600" y="10475640"/>
              <a:ext cx="2223720" cy="731160"/>
            </a:xfrm>
            <a:prstGeom prst="rect">
              <a:avLst/>
            </a:prstGeom>
            <a:noFill/>
            <a:ln w="1260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ff0000"/>
                  </a:solidFill>
                  <a:latin typeface="Times New Roman"/>
                  <a:ea typeface="Times New Roman"/>
                </a:rPr>
                <a:t>Nasty Data</a:t>
              </a:r>
              <a:endParaRPr b="0" lang="en-US" sz="3600" spc="-1" strike="noStrike">
                <a:latin typeface="Arial"/>
              </a:endParaRPr>
            </a:p>
          </p:txBody>
        </p:sp>
      </p:grpSp>
      <p:grpSp>
        <p:nvGrpSpPr>
          <p:cNvPr id="1579" name="Group 28"/>
          <p:cNvGrpSpPr/>
          <p:nvPr/>
        </p:nvGrpSpPr>
        <p:grpSpPr>
          <a:xfrm>
            <a:off x="15253560" y="9342720"/>
            <a:ext cx="1551600" cy="4241880"/>
            <a:chOff x="15253560" y="9342720"/>
            <a:chExt cx="1551600" cy="4241880"/>
          </a:xfrm>
        </p:grpSpPr>
        <p:sp>
          <p:nvSpPr>
            <p:cNvPr id="1580" name="Line 29"/>
            <p:cNvSpPr/>
            <p:nvPr/>
          </p:nvSpPr>
          <p:spPr>
            <a:xfrm flipV="1">
              <a:off x="15697080" y="9342720"/>
              <a:ext cx="1108080" cy="4241880"/>
            </a:xfrm>
            <a:prstGeom prst="line">
              <a:avLst/>
            </a:prstGeom>
            <a:ln w="3816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1" name="CustomShape 30"/>
            <p:cNvSpPr/>
            <p:nvPr/>
          </p:nvSpPr>
          <p:spPr>
            <a:xfrm rot="17203800">
              <a:off x="14730120" y="10456200"/>
              <a:ext cx="2452320" cy="731160"/>
            </a:xfrm>
            <a:prstGeom prst="rect">
              <a:avLst/>
            </a:prstGeom>
            <a:noFill/>
            <a:ln w="1260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ff0000"/>
                  </a:solidFill>
                  <a:latin typeface="Times New Roman"/>
                  <a:ea typeface="Times New Roman"/>
                </a:rPr>
                <a:t>Nasty Data2</a:t>
              </a:r>
              <a:endParaRPr b="0" lang="en-US" sz="36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21" dur="indefinite" restart="never" nodeType="tmRoot">
          <p:childTnLst>
            <p:seq>
              <p:cTn id="622" dur="indefinite" nodeType="mainSeq">
                <p:childTnLst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7" dur="1000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8" dur="1000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3" dur="1000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4" dur="1000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TCP Data Injection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583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4" name="Line 3"/>
          <p:cNvSpPr/>
          <p:nvPr/>
        </p:nvSpPr>
        <p:spPr>
          <a:xfrm>
            <a:off x="6648480" y="4429080"/>
            <a:ext cx="92160" cy="97660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5" name="CustomShape 4"/>
          <p:cNvSpPr/>
          <p:nvPr/>
        </p:nvSpPr>
        <p:spPr>
          <a:xfrm>
            <a:off x="4055040" y="3222720"/>
            <a:ext cx="6064920" cy="12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Client (initiator)</a:t>
            </a:r>
            <a:br/>
            <a:r>
              <a:rPr b="0" lang="en-US" sz="3600" spc="-1" strike="noStrike">
                <a:solidFill>
                  <a:srgbClr val="777777"/>
                </a:solidFill>
                <a:latin typeface="Arial"/>
                <a:ea typeface="Arial"/>
              </a:rPr>
              <a:t>IP address 1.2.1.2, port 3344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86" name="CustomShape 5"/>
          <p:cNvSpPr/>
          <p:nvPr/>
        </p:nvSpPr>
        <p:spPr>
          <a:xfrm>
            <a:off x="14876280" y="3222720"/>
            <a:ext cx="5555880" cy="12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8000"/>
                </a:solidFill>
                <a:latin typeface="Arial"/>
                <a:ea typeface="Arial"/>
              </a:rPr>
              <a:t>Server</a:t>
            </a:r>
            <a:br/>
            <a:r>
              <a:rPr b="0" lang="en-US" sz="3600" spc="-1" strike="noStrike">
                <a:solidFill>
                  <a:srgbClr val="777777"/>
                </a:solidFill>
                <a:latin typeface="Arial"/>
                <a:ea typeface="Arial"/>
              </a:rPr>
              <a:t>IP address 9.8.7.6, port 80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87" name="Line 6"/>
          <p:cNvSpPr/>
          <p:nvPr/>
        </p:nvSpPr>
        <p:spPr>
          <a:xfrm flipH="1">
            <a:off x="18018000" y="4429080"/>
            <a:ext cx="360" cy="976608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88" name="Group 7"/>
          <p:cNvGrpSpPr/>
          <p:nvPr/>
        </p:nvGrpSpPr>
        <p:grpSpPr>
          <a:xfrm>
            <a:off x="6588000" y="5697720"/>
            <a:ext cx="11379240" cy="2096640"/>
            <a:chOff x="6588000" y="5697720"/>
            <a:chExt cx="11379240" cy="2096640"/>
          </a:xfrm>
        </p:grpSpPr>
        <p:sp>
          <p:nvSpPr>
            <p:cNvPr id="1589" name="Line 8"/>
            <p:cNvSpPr/>
            <p:nvPr/>
          </p:nvSpPr>
          <p:spPr>
            <a:xfrm>
              <a:off x="6588000" y="6562440"/>
              <a:ext cx="11379240" cy="1231920"/>
            </a:xfrm>
            <a:prstGeom prst="line">
              <a:avLst/>
            </a:prstGeom>
            <a:ln w="507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0" name="CustomShape 9"/>
            <p:cNvSpPr/>
            <p:nvPr/>
          </p:nvSpPr>
          <p:spPr>
            <a:xfrm rot="357600">
              <a:off x="8367120" y="6117840"/>
              <a:ext cx="8146800" cy="10306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8920" rIns="88920" tIns="88920" bIns="889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00ff"/>
                  </a:solidFill>
                  <a:latin typeface="Arial"/>
                  <a:ea typeface="Arial"/>
                </a:rPr>
                <a:t>SrcA=1.2.1.2, SrcP=3344, DstA=9.8.7.6, DstP=80,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00ff"/>
                  </a:solidFill>
                  <a:latin typeface="Arial"/>
                  <a:ea typeface="Arial"/>
                </a:rPr>
                <a:t>ACK, Seq=x+1, Ack = y+1, Data=“GET /login.html</a:t>
              </a:r>
              <a:endParaRPr b="0" lang="en-US" sz="2800" spc="-1" strike="noStrike">
                <a:latin typeface="Arial"/>
              </a:endParaRPr>
            </a:p>
          </p:txBody>
        </p:sp>
      </p:grpSp>
      <p:sp>
        <p:nvSpPr>
          <p:cNvPr id="1591" name="CustomShape 10"/>
          <p:cNvSpPr/>
          <p:nvPr/>
        </p:nvSpPr>
        <p:spPr>
          <a:xfrm>
            <a:off x="11685240" y="4442760"/>
            <a:ext cx="774360" cy="103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Arial"/>
                <a:ea typeface="Arial"/>
              </a:rPr>
              <a:t>...</a:t>
            </a:r>
            <a:endParaRPr b="0" lang="en-US" sz="5600" spc="-1" strike="noStrike">
              <a:latin typeface="Arial"/>
            </a:endParaRPr>
          </a:p>
        </p:txBody>
      </p:sp>
      <p:sp>
        <p:nvSpPr>
          <p:cNvPr id="1592" name="CustomShape 11"/>
          <p:cNvSpPr/>
          <p:nvPr/>
        </p:nvSpPr>
        <p:spPr>
          <a:xfrm>
            <a:off x="6897240" y="7642440"/>
            <a:ext cx="7162200" cy="12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Arial"/>
                <a:ea typeface="Arial"/>
              </a:rPr>
              <a:t>Attacker (AirPwn, QUANTUM, etc)</a:t>
            </a:r>
            <a:br/>
            <a:r>
              <a:rPr b="0" lang="en-US" sz="3600" spc="-1" strike="noStrike">
                <a:solidFill>
                  <a:srgbClr val="777777"/>
                </a:solidFill>
                <a:latin typeface="Arial"/>
                <a:ea typeface="Arial"/>
              </a:rPr>
              <a:t>IP address 6.6.6.6, port N/A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1593" name="Group 12"/>
          <p:cNvGrpSpPr/>
          <p:nvPr/>
        </p:nvGrpSpPr>
        <p:grpSpPr>
          <a:xfrm>
            <a:off x="6740640" y="9014040"/>
            <a:ext cx="6581160" cy="3351240"/>
            <a:chOff x="6740640" y="9014040"/>
            <a:chExt cx="6581160" cy="3351240"/>
          </a:xfrm>
        </p:grpSpPr>
        <p:sp>
          <p:nvSpPr>
            <p:cNvPr id="1594" name="CustomShape 13"/>
            <p:cNvSpPr/>
            <p:nvPr/>
          </p:nvSpPr>
          <p:spPr>
            <a:xfrm>
              <a:off x="8270280" y="9014040"/>
              <a:ext cx="5051520" cy="1883880"/>
            </a:xfrm>
            <a:prstGeom prst="rect">
              <a:avLst/>
            </a:prstGeom>
            <a:noFill/>
            <a:ln w="507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8920" rIns="88920" tIns="88920" bIns="889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ff0000"/>
                  </a:solidFill>
                  <a:latin typeface="Arial"/>
                  <a:ea typeface="Arial"/>
                </a:rPr>
                <a:t>SrcA=9.8.7.6, SrcP=80,</a:t>
              </a:r>
              <a:br/>
              <a:r>
                <a:rPr b="0" lang="en-US" sz="2800" spc="-1" strike="noStrike">
                  <a:solidFill>
                    <a:srgbClr val="ff0000"/>
                  </a:solidFill>
                  <a:latin typeface="Arial"/>
                  <a:ea typeface="Arial"/>
                </a:rPr>
                <a:t>DstA=1.2.1.2, DstP=3344,</a:t>
              </a:r>
              <a:br/>
              <a:r>
                <a:rPr b="0" lang="en-US" sz="2800" spc="-1" strike="noStrike">
                  <a:solidFill>
                    <a:srgbClr val="ff0000"/>
                  </a:solidFill>
                  <a:latin typeface="Arial"/>
                  <a:ea typeface="Arial"/>
                </a:rPr>
                <a:t>ACK, Seq = y+1, Ack = x+16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ff0000"/>
                  </a:solidFill>
                  <a:latin typeface="Arial"/>
                  <a:ea typeface="Arial"/>
                </a:rPr>
                <a:t>Data=“200 OK … &lt;poison&gt; …”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1595" name="CustomShape 14"/>
            <p:cNvSpPr/>
            <p:nvPr/>
          </p:nvSpPr>
          <p:spPr>
            <a:xfrm>
              <a:off x="6740640" y="10995120"/>
              <a:ext cx="3503880" cy="1370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21600" y="0"/>
                  </a:moveTo>
                  <a:cubicBezTo>
                    <a:pt x="18704" y="6600"/>
                    <a:pt x="15809" y="13200"/>
                    <a:pt x="12209" y="16800"/>
                  </a:cubicBezTo>
                  <a:cubicBezTo>
                    <a:pt x="8609" y="20400"/>
                    <a:pt x="4304" y="21000"/>
                    <a:pt x="0" y="21600"/>
                  </a:cubicBezTo>
                </a:path>
              </a:pathLst>
            </a:custGeom>
            <a:noFill/>
            <a:ln cap="rnd" w="50760">
              <a:solidFill>
                <a:srgbClr val="ff0000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96" name="CustomShape 15"/>
          <p:cNvSpPr/>
          <p:nvPr/>
        </p:nvSpPr>
        <p:spPr>
          <a:xfrm>
            <a:off x="3997440" y="10845000"/>
            <a:ext cx="2589480" cy="2925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i="1" lang="en-US" sz="3600" spc="-1" strike="noStrike">
                <a:solidFill>
                  <a:srgbClr val="ff0000"/>
                </a:solidFill>
                <a:latin typeface="Arial"/>
                <a:ea typeface="Arial"/>
              </a:rPr>
              <a:t>Client dutifully processes as server’s response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5" dur="indefinite" restart="never" nodeType="tmRoot">
          <p:childTnLst>
            <p:seq>
              <p:cTn id="636" dur="indefinite" nodeType="mainSeq">
                <p:childTnLst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TCP Data Injection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598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9" name="Line 3"/>
          <p:cNvSpPr/>
          <p:nvPr/>
        </p:nvSpPr>
        <p:spPr>
          <a:xfrm>
            <a:off x="6765840" y="4368600"/>
            <a:ext cx="92160" cy="97664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0" name="CustomShape 4"/>
          <p:cNvSpPr/>
          <p:nvPr/>
        </p:nvSpPr>
        <p:spPr>
          <a:xfrm>
            <a:off x="4172400" y="3162240"/>
            <a:ext cx="6064920" cy="12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Client (initiator)</a:t>
            </a:r>
            <a:br/>
            <a:r>
              <a:rPr b="0" lang="en-US" sz="3600" spc="-1" strike="noStrike">
                <a:solidFill>
                  <a:srgbClr val="777777"/>
                </a:solidFill>
                <a:latin typeface="Arial"/>
                <a:ea typeface="Arial"/>
              </a:rPr>
              <a:t>IP address 1.2.1.2, port 3344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01" name="CustomShape 5"/>
          <p:cNvSpPr/>
          <p:nvPr/>
        </p:nvSpPr>
        <p:spPr>
          <a:xfrm>
            <a:off x="14993280" y="3162240"/>
            <a:ext cx="5555880" cy="12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8000"/>
                </a:solidFill>
                <a:latin typeface="Arial"/>
                <a:ea typeface="Arial"/>
              </a:rPr>
              <a:t>Server</a:t>
            </a:r>
            <a:br/>
            <a:r>
              <a:rPr b="0" lang="en-US" sz="3600" spc="-1" strike="noStrike">
                <a:solidFill>
                  <a:srgbClr val="777777"/>
                </a:solidFill>
                <a:latin typeface="Arial"/>
                <a:ea typeface="Arial"/>
              </a:rPr>
              <a:t>IP address 9.8.7.6, port 80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02" name="Line 6"/>
          <p:cNvSpPr/>
          <p:nvPr/>
        </p:nvSpPr>
        <p:spPr>
          <a:xfrm>
            <a:off x="18135360" y="4368600"/>
            <a:ext cx="360" cy="97664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03" name="Group 7"/>
          <p:cNvGrpSpPr/>
          <p:nvPr/>
        </p:nvGrpSpPr>
        <p:grpSpPr>
          <a:xfrm>
            <a:off x="6705000" y="5637600"/>
            <a:ext cx="11379600" cy="2096640"/>
            <a:chOff x="6705000" y="5637600"/>
            <a:chExt cx="11379600" cy="2096640"/>
          </a:xfrm>
        </p:grpSpPr>
        <p:sp>
          <p:nvSpPr>
            <p:cNvPr id="1604" name="Line 8"/>
            <p:cNvSpPr/>
            <p:nvPr/>
          </p:nvSpPr>
          <p:spPr>
            <a:xfrm>
              <a:off x="6705000" y="6502320"/>
              <a:ext cx="11379600" cy="1231920"/>
            </a:xfrm>
            <a:prstGeom prst="line">
              <a:avLst/>
            </a:prstGeom>
            <a:ln w="507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5" name="CustomShape 9"/>
            <p:cNvSpPr/>
            <p:nvPr/>
          </p:nvSpPr>
          <p:spPr>
            <a:xfrm rot="357600">
              <a:off x="8484480" y="6057720"/>
              <a:ext cx="8146800" cy="10306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8920" rIns="88920" tIns="88920" bIns="889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00ff"/>
                  </a:solidFill>
                  <a:latin typeface="Arial"/>
                  <a:ea typeface="Arial"/>
                </a:rPr>
                <a:t>SrcA=1.2.1.2, SrcP=3344, DstA=9.8.7.6, DstP=80,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00ff"/>
                  </a:solidFill>
                  <a:latin typeface="Arial"/>
                  <a:ea typeface="Arial"/>
                </a:rPr>
                <a:t>ACK, Seq=x+1, Ack = y+1, Data=“GET /login.html</a:t>
              </a:r>
              <a:endParaRPr b="0" lang="en-US" sz="2800" spc="-1" strike="noStrike">
                <a:latin typeface="Arial"/>
              </a:endParaRPr>
            </a:p>
          </p:txBody>
        </p:sp>
      </p:grpSp>
      <p:sp>
        <p:nvSpPr>
          <p:cNvPr id="1606" name="CustomShape 10"/>
          <p:cNvSpPr/>
          <p:nvPr/>
        </p:nvSpPr>
        <p:spPr>
          <a:xfrm>
            <a:off x="11802240" y="4382280"/>
            <a:ext cx="774360" cy="103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5600" spc="-1" strike="noStrike">
                <a:solidFill>
                  <a:srgbClr val="000000"/>
                </a:solidFill>
                <a:latin typeface="Arial"/>
                <a:ea typeface="Arial"/>
              </a:rPr>
              <a:t>...</a:t>
            </a:r>
            <a:endParaRPr b="0" lang="en-US" sz="5600" spc="-1" strike="noStrike">
              <a:latin typeface="Arial"/>
            </a:endParaRPr>
          </a:p>
        </p:txBody>
      </p:sp>
      <p:sp>
        <p:nvSpPr>
          <p:cNvPr id="1607" name="CustomShape 11"/>
          <p:cNvSpPr/>
          <p:nvPr/>
        </p:nvSpPr>
        <p:spPr>
          <a:xfrm>
            <a:off x="7691400" y="7581960"/>
            <a:ext cx="5808960" cy="12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Arial"/>
                <a:ea typeface="Arial"/>
              </a:rPr>
              <a:t>Attacker</a:t>
            </a:r>
            <a:br/>
            <a:r>
              <a:rPr b="0" lang="en-US" sz="3600" spc="-1" strike="noStrike">
                <a:solidFill>
                  <a:srgbClr val="777777"/>
                </a:solidFill>
                <a:latin typeface="Arial"/>
                <a:ea typeface="Arial"/>
              </a:rPr>
              <a:t>IP address 6.6.6.6, port N/A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1608" name="Group 12"/>
          <p:cNvGrpSpPr/>
          <p:nvPr/>
        </p:nvGrpSpPr>
        <p:grpSpPr>
          <a:xfrm>
            <a:off x="6858000" y="8953560"/>
            <a:ext cx="6581160" cy="3351240"/>
            <a:chOff x="6858000" y="8953560"/>
            <a:chExt cx="6581160" cy="3351240"/>
          </a:xfrm>
        </p:grpSpPr>
        <p:sp>
          <p:nvSpPr>
            <p:cNvPr id="1609" name="CustomShape 13"/>
            <p:cNvSpPr/>
            <p:nvPr/>
          </p:nvSpPr>
          <p:spPr>
            <a:xfrm>
              <a:off x="8387640" y="8953560"/>
              <a:ext cx="5051520" cy="1883880"/>
            </a:xfrm>
            <a:prstGeom prst="rect">
              <a:avLst/>
            </a:prstGeom>
            <a:noFill/>
            <a:ln w="50760">
              <a:solidFill>
                <a:srgbClr val="ff66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8920" rIns="88920" tIns="88920" bIns="889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ff6666"/>
                  </a:solidFill>
                  <a:latin typeface="Arial"/>
                  <a:ea typeface="Arial"/>
                </a:rPr>
                <a:t>SrcA=9.8.7.6, SrcP=80,</a:t>
              </a:r>
              <a:br/>
              <a:r>
                <a:rPr b="0" lang="en-US" sz="2800" spc="-1" strike="noStrike">
                  <a:solidFill>
                    <a:srgbClr val="ff6666"/>
                  </a:solidFill>
                  <a:latin typeface="Arial"/>
                  <a:ea typeface="Arial"/>
                </a:rPr>
                <a:t>DstA=1.2.1.2, DstP=3344,</a:t>
              </a:r>
              <a:br/>
              <a:r>
                <a:rPr b="0" lang="en-US" sz="2800" spc="-1" strike="noStrike">
                  <a:solidFill>
                    <a:srgbClr val="ff6666"/>
                  </a:solidFill>
                  <a:latin typeface="Arial"/>
                  <a:ea typeface="Arial"/>
                </a:rPr>
                <a:t>ACK, Seq = y+1, Ack = x+16</a:t>
              </a:r>
              <a:endParaRPr b="0" lang="en-US" sz="2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ff6666"/>
                  </a:solidFill>
                  <a:latin typeface="Arial"/>
                  <a:ea typeface="Arial"/>
                </a:rPr>
                <a:t>Data=“200 OK … &lt;poison&gt; …”</a:t>
              </a:r>
              <a:endParaRPr b="0" lang="en-US" sz="2800" spc="-1" strike="noStrike">
                <a:latin typeface="Arial"/>
              </a:endParaRPr>
            </a:p>
          </p:txBody>
        </p:sp>
        <p:sp>
          <p:nvSpPr>
            <p:cNvPr id="1610" name="CustomShape 14"/>
            <p:cNvSpPr/>
            <p:nvPr/>
          </p:nvSpPr>
          <p:spPr>
            <a:xfrm>
              <a:off x="6858000" y="10934640"/>
              <a:ext cx="3503880" cy="1370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21600" y="0"/>
                  </a:moveTo>
                  <a:cubicBezTo>
                    <a:pt x="18704" y="6600"/>
                    <a:pt x="15809" y="13200"/>
                    <a:pt x="12209" y="16800"/>
                  </a:cubicBezTo>
                  <a:cubicBezTo>
                    <a:pt x="8609" y="20400"/>
                    <a:pt x="4304" y="21000"/>
                    <a:pt x="0" y="21600"/>
                  </a:cubicBezTo>
                </a:path>
              </a:pathLst>
            </a:custGeom>
            <a:noFill/>
            <a:ln cap="rnd" w="50760">
              <a:solidFill>
                <a:srgbClr val="ff6666"/>
              </a:solidFill>
              <a:custDash>
                <a:ds d="100000" sp="100000"/>
              </a:custDash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11" name="CustomShape 15"/>
          <p:cNvSpPr/>
          <p:nvPr/>
        </p:nvSpPr>
        <p:spPr>
          <a:xfrm>
            <a:off x="464760" y="10157400"/>
            <a:ext cx="6179040" cy="3474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Client ignores since already processed that part of bytestream: the network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can duplicate packets</a:t>
            </a:r>
            <a:br/>
            <a:r>
              <a:rPr b="0" i="1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so only pay attention to</a:t>
            </a:r>
            <a:br/>
            <a:r>
              <a:rPr b="0" i="1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the first version in sequence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1612" name="Group 16"/>
          <p:cNvGrpSpPr/>
          <p:nvPr/>
        </p:nvGrpSpPr>
        <p:grpSpPr>
          <a:xfrm>
            <a:off x="6857640" y="11586600"/>
            <a:ext cx="11319120" cy="1926000"/>
            <a:chOff x="6857640" y="11586600"/>
            <a:chExt cx="11319120" cy="1926000"/>
          </a:xfrm>
        </p:grpSpPr>
        <p:sp>
          <p:nvSpPr>
            <p:cNvPr id="1613" name="Line 17"/>
            <p:cNvSpPr/>
            <p:nvPr/>
          </p:nvSpPr>
          <p:spPr>
            <a:xfrm flipH="1">
              <a:off x="6857640" y="12458520"/>
              <a:ext cx="11319120" cy="1054080"/>
            </a:xfrm>
            <a:prstGeom prst="line">
              <a:avLst/>
            </a:prstGeom>
            <a:ln w="507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4" name="CustomShape 18"/>
            <p:cNvSpPr/>
            <p:nvPr/>
          </p:nvSpPr>
          <p:spPr>
            <a:xfrm rot="21293400">
              <a:off x="7558200" y="12002040"/>
              <a:ext cx="9378360" cy="10306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8920" rIns="88920" tIns="88920" bIns="889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8000"/>
                  </a:solidFill>
                  <a:latin typeface="Arial"/>
                  <a:ea typeface="Arial"/>
                </a:rPr>
                <a:t>SrcA=9.8.7.6, SrcP=80, DstA=1.2.1.2, DstP=3344,</a:t>
              </a:r>
              <a:br/>
              <a:r>
                <a:rPr b="0" lang="en-US" sz="2800" spc="-1" strike="noStrike">
                  <a:solidFill>
                    <a:srgbClr val="008000"/>
                  </a:solidFill>
                  <a:latin typeface="Arial"/>
                  <a:ea typeface="Arial"/>
                </a:rPr>
                <a:t>ACK, Seq = y+1, Ack = x+16, Data=“200 OK … &lt;html&gt; …”</a:t>
              </a:r>
              <a:endParaRPr b="0" lang="en-US" sz="2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45" dur="indefinite" restart="never" nodeType="tmRoot">
          <p:childTnLst>
            <p:seq>
              <p:cTn id="646" dur="indefinite" nodeType="mainSeq">
                <p:childTnLst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TCP Threat: Disruption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aka RST injection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616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attacker can also inject RST packets instead of payloads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TCP clients must respect RST packets and stop all communication</a:t>
            </a:r>
            <a:endParaRPr b="0" lang="en-US" sz="5000" spc="-1" strike="noStrike">
              <a:latin typeface="Arial"/>
            </a:endParaRPr>
          </a:p>
          <a:p>
            <a:pPr lvl="2" marL="1547640" indent="-78444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Because its a real world error recovery mechanism</a:t>
            </a:r>
            <a:endParaRPr b="0" lang="en-US" sz="4400" spc="-1" strike="noStrike">
              <a:latin typeface="Arial"/>
            </a:endParaRPr>
          </a:p>
          <a:p>
            <a:pPr lvl="2" marL="1547640" indent="-78444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"just ignore RSTs don't work"</a:t>
            </a:r>
            <a:endParaRPr b="0" lang="en-US" sz="44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Who uses this?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China:  The Great Firewall does this to TCP requests</a:t>
            </a:r>
            <a:endParaRPr b="0" lang="en-US" sz="50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long time ago: Comcast, to block BitTorrent uploads</a:t>
            </a:r>
            <a:endParaRPr b="0" lang="en-US" sz="50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Some intrusion detection systems: To hopefully mitigate an attack in progress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1617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dissolve/>
  </p:transition>
  <p:timing>
    <p:tnLst>
      <p:par>
        <p:cTn id="655" dur="indefinite" restart="never" nodeType="tmRoot">
          <p:childTnLst>
            <p:seq>
              <p:cTn id="6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TCP Threat: Blind Hijacking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619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Is it possible for an off-path attacker to inject into a TCP connection even if they can’t see our traffic?</a:t>
            </a:r>
            <a:endParaRPr b="0" lang="en-US" sz="66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YES: if somehow they can infer or guess the port and sequence numbers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1620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dissolve/>
  </p:transition>
  <p:timing>
    <p:tnLst>
      <p:par>
        <p:cTn id="657" dur="indefinite" restart="never" nodeType="tmRoot">
          <p:childTnLst>
            <p:seq>
              <p:cTn id="6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TCP Threat: Blind Spoofing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622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Is it possible for an off-path attacker to create a fake TCP connection, even if they can’t see responses?</a:t>
            </a:r>
            <a:endParaRPr b="0" lang="en-US" sz="66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YES: if somehow they can infer or guess the TCP initial sequence numbers</a:t>
            </a:r>
            <a:endParaRPr b="0" lang="en-US" sz="66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Why would an attacker want to do this?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Perhaps to leverage a server’s trust of a given client as identified by its IP address</a:t>
            </a:r>
            <a:endParaRPr b="0" lang="en-US" sz="50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Perhaps to frame a given client so the attacker’s actions during the connections can’t be traced back to the attacker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1623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dissolve/>
  </p:transition>
  <p:timing>
    <p:tnLst>
      <p:par>
        <p:cTn id="659" dur="indefinite" restart="never" nodeType="tmRoot">
          <p:childTnLst>
            <p:seq>
              <p:cTn id="6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6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Blind Spoofing on TCP Handshake</a:t>
            </a:r>
            <a:endParaRPr b="0" lang="en-US" sz="6800" spc="-1" strike="noStrike">
              <a:latin typeface="Arial"/>
            </a:endParaRPr>
          </a:p>
        </p:txBody>
      </p:sp>
      <p:sp>
        <p:nvSpPr>
          <p:cNvPr id="1625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6" name="Line 3"/>
          <p:cNvSpPr/>
          <p:nvPr/>
        </p:nvSpPr>
        <p:spPr>
          <a:xfrm>
            <a:off x="6765840" y="4308120"/>
            <a:ext cx="92160" cy="97664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7" name="CustomShape 4"/>
          <p:cNvSpPr/>
          <p:nvPr/>
        </p:nvSpPr>
        <p:spPr>
          <a:xfrm>
            <a:off x="4303440" y="3101760"/>
            <a:ext cx="5809320" cy="12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Alleged Client (not actual)</a:t>
            </a:r>
            <a:br/>
            <a:r>
              <a:rPr b="0" lang="en-US" sz="3600" spc="-1" strike="noStrike">
                <a:solidFill>
                  <a:srgbClr val="777777"/>
                </a:solidFill>
                <a:latin typeface="Arial"/>
                <a:ea typeface="Arial"/>
              </a:rPr>
              <a:t>IP address 1.2.1.2, port 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N/A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28" name="CustomShape 5"/>
          <p:cNvSpPr/>
          <p:nvPr/>
        </p:nvSpPr>
        <p:spPr>
          <a:xfrm>
            <a:off x="14993280" y="3101760"/>
            <a:ext cx="5555880" cy="12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8000"/>
                </a:solidFill>
                <a:latin typeface="Arial"/>
                <a:ea typeface="Arial"/>
              </a:rPr>
              <a:t>Server</a:t>
            </a:r>
            <a:br/>
            <a:r>
              <a:rPr b="0" lang="en-US" sz="3600" spc="-1" strike="noStrike">
                <a:solidFill>
                  <a:srgbClr val="777777"/>
                </a:solidFill>
                <a:latin typeface="Arial"/>
                <a:ea typeface="Arial"/>
              </a:rPr>
              <a:t>IP address 9.8.7.6, port 80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29" name="Line 6"/>
          <p:cNvSpPr/>
          <p:nvPr/>
        </p:nvSpPr>
        <p:spPr>
          <a:xfrm>
            <a:off x="18135360" y="4308120"/>
            <a:ext cx="360" cy="97664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0" name="CustomShape 7"/>
          <p:cNvSpPr/>
          <p:nvPr/>
        </p:nvSpPr>
        <p:spPr>
          <a:xfrm>
            <a:off x="3352680" y="4778280"/>
            <a:ext cx="3198960" cy="726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Arial"/>
                <a:ea typeface="Arial"/>
              </a:rPr>
              <a:t>Blind Attacker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31" name="CustomShape 8"/>
          <p:cNvSpPr/>
          <p:nvPr/>
        </p:nvSpPr>
        <p:spPr>
          <a:xfrm>
            <a:off x="6095880" y="5235480"/>
            <a:ext cx="6856560" cy="1030680"/>
          </a:xfrm>
          <a:prstGeom prst="rect">
            <a:avLst/>
          </a:prstGeom>
          <a:solidFill>
            <a:srgbClr val="ffffff"/>
          </a:solidFill>
          <a:ln w="507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Arial"/>
              </a:rPr>
              <a:t>SrcA=1.2.1.2, SrcP=5566, DstA=9.8.7.6, DstP=80, SYN, Seq = z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32" name="CustomShape 9"/>
          <p:cNvSpPr/>
          <p:nvPr/>
        </p:nvSpPr>
        <p:spPr>
          <a:xfrm flipH="1">
            <a:off x="12952440" y="5540400"/>
            <a:ext cx="5180040" cy="9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0"/>
                </a:moveTo>
                <a:cubicBezTo>
                  <a:pt x="18704" y="6600"/>
                  <a:pt x="15809" y="13200"/>
                  <a:pt x="12209" y="16800"/>
                </a:cubicBezTo>
                <a:cubicBezTo>
                  <a:pt x="8609" y="20400"/>
                  <a:pt x="4304" y="21000"/>
                  <a:pt x="0" y="21600"/>
                </a:cubicBezTo>
              </a:path>
            </a:pathLst>
          </a:custGeom>
          <a:noFill/>
          <a:ln cap="rnd" w="50760">
            <a:solidFill>
              <a:srgbClr val="ff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33" name="Group 10"/>
          <p:cNvGrpSpPr/>
          <p:nvPr/>
        </p:nvGrpSpPr>
        <p:grpSpPr>
          <a:xfrm>
            <a:off x="6857640" y="6808320"/>
            <a:ext cx="11319120" cy="1919520"/>
            <a:chOff x="6857640" y="6808320"/>
            <a:chExt cx="11319120" cy="1919520"/>
          </a:xfrm>
        </p:grpSpPr>
        <p:sp>
          <p:nvSpPr>
            <p:cNvPr id="1634" name="Line 11"/>
            <p:cNvSpPr/>
            <p:nvPr/>
          </p:nvSpPr>
          <p:spPr>
            <a:xfrm flipH="1">
              <a:off x="6857640" y="7673760"/>
              <a:ext cx="11319120" cy="1054080"/>
            </a:xfrm>
            <a:prstGeom prst="line">
              <a:avLst/>
            </a:prstGeom>
            <a:ln w="507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5" name="CustomShape 12"/>
            <p:cNvSpPr/>
            <p:nvPr/>
          </p:nvSpPr>
          <p:spPr>
            <a:xfrm rot="21293400">
              <a:off x="7626960" y="7216560"/>
              <a:ext cx="9221400" cy="10306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8920" rIns="88920" tIns="88920" bIns="889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8000"/>
                  </a:solidFill>
                  <a:latin typeface="Arial"/>
                  <a:ea typeface="Arial"/>
                </a:rPr>
                <a:t>SrcA=9.8.7.6, SrcP=80,</a:t>
              </a:r>
              <a:br/>
              <a:r>
                <a:rPr b="0" lang="en-US" sz="2800" spc="-1" strike="noStrike">
                  <a:solidFill>
                    <a:srgbClr val="008000"/>
                  </a:solidFill>
                  <a:latin typeface="Arial"/>
                  <a:ea typeface="Arial"/>
                </a:rPr>
                <a:t>DstA=1.2.1.2, DstP=5566, SYN+ACK, Seq = y, Ack = z+1</a:t>
              </a:r>
              <a:endParaRPr b="0" lang="en-US" sz="2800" spc="-1" strike="noStrike">
                <a:latin typeface="Arial"/>
              </a:endParaRPr>
            </a:p>
          </p:txBody>
        </p:sp>
      </p:grpSp>
      <p:sp>
        <p:nvSpPr>
          <p:cNvPr id="1636" name="CustomShape 13"/>
          <p:cNvSpPr/>
          <p:nvPr/>
        </p:nvSpPr>
        <p:spPr>
          <a:xfrm>
            <a:off x="3505320" y="9217440"/>
            <a:ext cx="4722840" cy="91332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Attacker’s goal: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637" name="CustomShape 14"/>
          <p:cNvSpPr/>
          <p:nvPr/>
        </p:nvSpPr>
        <p:spPr>
          <a:xfrm>
            <a:off x="6095880" y="10416960"/>
            <a:ext cx="7313760" cy="1030680"/>
          </a:xfrm>
          <a:prstGeom prst="rect">
            <a:avLst/>
          </a:prstGeom>
          <a:solidFill>
            <a:srgbClr val="ffffff"/>
          </a:solidFill>
          <a:ln w="507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Arial"/>
              </a:rPr>
              <a:t>SrcA=1.2.1.2, SrcP=5566, DstA=9.8.7.6, DstP=80, ACK, Seq = z+1, ACK = y+1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38" name="CustomShape 15"/>
          <p:cNvSpPr/>
          <p:nvPr/>
        </p:nvSpPr>
        <p:spPr>
          <a:xfrm flipH="1">
            <a:off x="13409640" y="10874160"/>
            <a:ext cx="4722840" cy="9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0"/>
                </a:moveTo>
                <a:cubicBezTo>
                  <a:pt x="18704" y="6600"/>
                  <a:pt x="15809" y="13200"/>
                  <a:pt x="12209" y="16800"/>
                </a:cubicBezTo>
                <a:cubicBezTo>
                  <a:pt x="8609" y="20400"/>
                  <a:pt x="4304" y="21000"/>
                  <a:pt x="0" y="21600"/>
                </a:cubicBezTo>
              </a:path>
            </a:pathLst>
          </a:custGeom>
          <a:noFill/>
          <a:ln cap="rnd" w="50760">
            <a:solidFill>
              <a:srgbClr val="ff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39" name="CustomShape 16"/>
          <p:cNvSpPr/>
          <p:nvPr/>
        </p:nvSpPr>
        <p:spPr>
          <a:xfrm>
            <a:off x="6095880" y="11941200"/>
            <a:ext cx="7313760" cy="1457280"/>
          </a:xfrm>
          <a:prstGeom prst="rect">
            <a:avLst/>
          </a:prstGeom>
          <a:solidFill>
            <a:srgbClr val="ffffff"/>
          </a:solidFill>
          <a:ln w="507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Arial"/>
              </a:rPr>
              <a:t>SrcA=1.2.1.2, SrcP=5566, DstA=9.8.7.6, DstP=80, ACK, Seq = z+1, ACK = y+1, Data = “GET /transfer-money.html”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40" name="CustomShape 17"/>
          <p:cNvSpPr/>
          <p:nvPr/>
        </p:nvSpPr>
        <p:spPr>
          <a:xfrm flipH="1">
            <a:off x="13409640" y="12702960"/>
            <a:ext cx="4722840" cy="9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0"/>
                </a:moveTo>
                <a:cubicBezTo>
                  <a:pt x="18704" y="6600"/>
                  <a:pt x="15809" y="13200"/>
                  <a:pt x="12209" y="16800"/>
                </a:cubicBezTo>
                <a:cubicBezTo>
                  <a:pt x="8609" y="20400"/>
                  <a:pt x="4304" y="21000"/>
                  <a:pt x="0" y="21600"/>
                </a:cubicBezTo>
              </a:path>
            </a:pathLst>
          </a:custGeom>
          <a:noFill/>
          <a:ln cap="rnd" w="50760">
            <a:solidFill>
              <a:srgbClr val="ff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61" dur="indefinite" restart="never" nodeType="tmRoot">
          <p:childTnLst>
            <p:seq>
              <p:cTn id="662" dur="indefinite" nodeType="mainSeq">
                <p:childTnLst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fill="hold"/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fill="hold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fill="hold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fill="hold"/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fill="hold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6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Blind Spoofing on TCP Handshake</a:t>
            </a:r>
            <a:endParaRPr b="0" lang="en-US" sz="6800" spc="-1" strike="noStrike">
              <a:latin typeface="Arial"/>
            </a:endParaRPr>
          </a:p>
        </p:txBody>
      </p:sp>
      <p:sp>
        <p:nvSpPr>
          <p:cNvPr id="1642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3" name="Line 3"/>
          <p:cNvSpPr/>
          <p:nvPr/>
        </p:nvSpPr>
        <p:spPr>
          <a:xfrm>
            <a:off x="6765840" y="4247640"/>
            <a:ext cx="92160" cy="97664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4" name="CustomShape 4"/>
          <p:cNvSpPr/>
          <p:nvPr/>
        </p:nvSpPr>
        <p:spPr>
          <a:xfrm>
            <a:off x="4366800" y="3041280"/>
            <a:ext cx="5682600" cy="12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Alleged Client (not actual)</a:t>
            </a:r>
            <a:br/>
            <a:r>
              <a:rPr b="0" lang="en-US" sz="3600" spc="-1" strike="noStrike">
                <a:solidFill>
                  <a:srgbClr val="777777"/>
                </a:solidFill>
                <a:latin typeface="Arial"/>
                <a:ea typeface="Arial"/>
              </a:rPr>
              <a:t>IP address 1.2.1.2, port 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NA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45" name="CustomShape 5"/>
          <p:cNvSpPr/>
          <p:nvPr/>
        </p:nvSpPr>
        <p:spPr>
          <a:xfrm>
            <a:off x="14993280" y="3041280"/>
            <a:ext cx="5555880" cy="12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8000"/>
                </a:solidFill>
                <a:latin typeface="Arial"/>
                <a:ea typeface="Arial"/>
              </a:rPr>
              <a:t>Server</a:t>
            </a:r>
            <a:br/>
            <a:r>
              <a:rPr b="0" lang="en-US" sz="3600" spc="-1" strike="noStrike">
                <a:solidFill>
                  <a:srgbClr val="777777"/>
                </a:solidFill>
                <a:latin typeface="Arial"/>
                <a:ea typeface="Arial"/>
              </a:rPr>
              <a:t>IP address 9.8.7.6, port 80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46" name="Line 6"/>
          <p:cNvSpPr/>
          <p:nvPr/>
        </p:nvSpPr>
        <p:spPr>
          <a:xfrm>
            <a:off x="18135360" y="4247640"/>
            <a:ext cx="360" cy="97664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7" name="CustomShape 7"/>
          <p:cNvSpPr/>
          <p:nvPr/>
        </p:nvSpPr>
        <p:spPr>
          <a:xfrm>
            <a:off x="3352680" y="4717800"/>
            <a:ext cx="3198960" cy="726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Arial"/>
                <a:ea typeface="Arial"/>
              </a:rPr>
              <a:t>Blind Attacker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48" name="CustomShape 8"/>
          <p:cNvSpPr/>
          <p:nvPr/>
        </p:nvSpPr>
        <p:spPr>
          <a:xfrm>
            <a:off x="6095880" y="5175000"/>
            <a:ext cx="6856560" cy="1030680"/>
          </a:xfrm>
          <a:prstGeom prst="rect">
            <a:avLst/>
          </a:prstGeom>
          <a:solidFill>
            <a:srgbClr val="ffffff"/>
          </a:solidFill>
          <a:ln w="507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Arial"/>
              </a:rPr>
              <a:t>SrcA=1.2.1.2, SrcP=5566, DstA=9.8.7.6, DstP=80, SYN, Seq = z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49" name="CustomShape 9"/>
          <p:cNvSpPr/>
          <p:nvPr/>
        </p:nvSpPr>
        <p:spPr>
          <a:xfrm flipH="1">
            <a:off x="12952440" y="5479920"/>
            <a:ext cx="5027760" cy="9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0"/>
                </a:moveTo>
                <a:cubicBezTo>
                  <a:pt x="18704" y="6600"/>
                  <a:pt x="15809" y="13200"/>
                  <a:pt x="12209" y="16800"/>
                </a:cubicBezTo>
                <a:cubicBezTo>
                  <a:pt x="8609" y="20400"/>
                  <a:pt x="4304" y="21000"/>
                  <a:pt x="0" y="21600"/>
                </a:cubicBezTo>
              </a:path>
            </a:pathLst>
          </a:custGeom>
          <a:noFill/>
          <a:ln cap="rnd" w="50760">
            <a:solidFill>
              <a:srgbClr val="ff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50" name="Group 10"/>
          <p:cNvGrpSpPr/>
          <p:nvPr/>
        </p:nvGrpSpPr>
        <p:grpSpPr>
          <a:xfrm>
            <a:off x="6857640" y="6748200"/>
            <a:ext cx="11319120" cy="1919160"/>
            <a:chOff x="6857640" y="6748200"/>
            <a:chExt cx="11319120" cy="1919160"/>
          </a:xfrm>
        </p:grpSpPr>
        <p:sp>
          <p:nvSpPr>
            <p:cNvPr id="1651" name="Line 11"/>
            <p:cNvSpPr/>
            <p:nvPr/>
          </p:nvSpPr>
          <p:spPr>
            <a:xfrm flipH="1">
              <a:off x="6857640" y="7613280"/>
              <a:ext cx="11319120" cy="1054080"/>
            </a:xfrm>
            <a:prstGeom prst="line">
              <a:avLst/>
            </a:prstGeom>
            <a:ln w="507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2" name="CustomShape 12"/>
            <p:cNvSpPr/>
            <p:nvPr/>
          </p:nvSpPr>
          <p:spPr>
            <a:xfrm rot="21293400">
              <a:off x="7625160" y="7156440"/>
              <a:ext cx="9221400" cy="10306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8920" rIns="88920" tIns="88920" bIns="889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8000"/>
                  </a:solidFill>
                  <a:latin typeface="Arial"/>
                  <a:ea typeface="Arial"/>
                </a:rPr>
                <a:t>SrcA=9.8.7.6, SrcP=80,</a:t>
              </a:r>
              <a:br/>
              <a:r>
                <a:rPr b="0" lang="en-US" sz="2800" spc="-1" strike="noStrike">
                  <a:solidFill>
                    <a:srgbClr val="008000"/>
                  </a:solidFill>
                  <a:latin typeface="Arial"/>
                  <a:ea typeface="Arial"/>
                </a:rPr>
                <a:t>DstA=1.2.1.2, DstP=5566, SYN+ACK, Seq = y, Ack = x+1</a:t>
              </a:r>
              <a:endParaRPr b="0" lang="en-US" sz="2800" spc="-1" strike="noStrike">
                <a:latin typeface="Arial"/>
              </a:endParaRPr>
            </a:p>
          </p:txBody>
        </p:sp>
      </p:grpSp>
      <p:sp>
        <p:nvSpPr>
          <p:cNvPr id="1653" name="CustomShape 13"/>
          <p:cNvSpPr/>
          <p:nvPr/>
        </p:nvSpPr>
        <p:spPr>
          <a:xfrm>
            <a:off x="7467480" y="8699400"/>
            <a:ext cx="10209240" cy="292572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Small Note #1: if alleged client receives this, will be confused </a:t>
            </a:r>
            <a:r>
              <a:rPr b="0" lang="en-US" sz="3600" spc="-1" strike="noStrike">
                <a:solidFill>
                  <a:srgbClr val="0000ff"/>
                </a:solidFill>
                <a:latin typeface="Symbol"/>
                <a:ea typeface="Symbol"/>
              </a:rPr>
              <a:t>Þ</a:t>
            </a:r>
            <a:r>
              <a:rPr b="0" i="1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 send a RST back to server …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… </a:t>
            </a:r>
            <a:r>
              <a:rPr b="0" i="1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So attacker may need to hurry!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But firewalls may inadvertently stop this reply to the alleged client so it never sends the RST </a:t>
            </a:r>
            <a:r>
              <a:rPr b="0" lang="en-US" sz="3600" spc="-1" strike="noStrike">
                <a:solidFill>
                  <a:srgbClr val="0000ff"/>
                </a:solidFill>
                <a:latin typeface="Apple Color Emoji"/>
                <a:ea typeface="Apple Color Emoji"/>
              </a:rPr>
              <a:t>🤔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54" name="CustomShape 14"/>
          <p:cNvSpPr/>
          <p:nvPr/>
        </p:nvSpPr>
        <p:spPr>
          <a:xfrm>
            <a:off x="5628240" y="8680320"/>
            <a:ext cx="1837800" cy="1675080"/>
          </a:xfrm>
          <a:custGeom>
            <a:avLst/>
            <a:gdLst/>
            <a:ahLst/>
            <a:rect l="l" t="t" r="r" b="b"/>
            <a:pathLst>
              <a:path w="20580" h="21600">
                <a:moveTo>
                  <a:pt x="20580" y="21600"/>
                </a:moveTo>
                <a:cubicBezTo>
                  <a:pt x="10917" y="20455"/>
                  <a:pt x="1254" y="19309"/>
                  <a:pt x="117" y="15709"/>
                </a:cubicBezTo>
                <a:cubicBezTo>
                  <a:pt x="-1020" y="12109"/>
                  <a:pt x="6369" y="6055"/>
                  <a:pt x="13759" y="0"/>
                </a:cubicBezTo>
              </a:path>
            </a:pathLst>
          </a:custGeom>
          <a:noFill/>
          <a:ln w="2556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83" dur="indefinite" restart="never" nodeType="tmRoot">
          <p:childTnLst>
            <p:seq>
              <p:cTn id="6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6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Blind Spoofing on TCP Handshake</a:t>
            </a:r>
            <a:endParaRPr b="0" lang="en-US" sz="6800" spc="-1" strike="noStrike">
              <a:latin typeface="Arial"/>
            </a:endParaRPr>
          </a:p>
        </p:txBody>
      </p:sp>
      <p:sp>
        <p:nvSpPr>
          <p:cNvPr id="1656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7" name="Line 3"/>
          <p:cNvSpPr/>
          <p:nvPr/>
        </p:nvSpPr>
        <p:spPr>
          <a:xfrm>
            <a:off x="6765840" y="4338360"/>
            <a:ext cx="92160" cy="97664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8" name="CustomShape 4"/>
          <p:cNvSpPr/>
          <p:nvPr/>
        </p:nvSpPr>
        <p:spPr>
          <a:xfrm>
            <a:off x="4366800" y="3132000"/>
            <a:ext cx="5682600" cy="12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Alleged Client (not actual)</a:t>
            </a:r>
            <a:br/>
            <a:r>
              <a:rPr b="0" lang="en-US" sz="3600" spc="-1" strike="noStrike">
                <a:solidFill>
                  <a:srgbClr val="777777"/>
                </a:solidFill>
                <a:latin typeface="Arial"/>
                <a:ea typeface="Arial"/>
              </a:rPr>
              <a:t>IP address 1.2.1.2, port 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NA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59" name="CustomShape 5"/>
          <p:cNvSpPr/>
          <p:nvPr/>
        </p:nvSpPr>
        <p:spPr>
          <a:xfrm>
            <a:off x="14993280" y="3132000"/>
            <a:ext cx="5555880" cy="12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8000"/>
                </a:solidFill>
                <a:latin typeface="Arial"/>
                <a:ea typeface="Arial"/>
              </a:rPr>
              <a:t>Server</a:t>
            </a:r>
            <a:br/>
            <a:r>
              <a:rPr b="0" lang="en-US" sz="3600" spc="-1" strike="noStrike">
                <a:solidFill>
                  <a:srgbClr val="777777"/>
                </a:solidFill>
                <a:latin typeface="Arial"/>
                <a:ea typeface="Arial"/>
              </a:rPr>
              <a:t>IP address 9.8.7.6, port 80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60" name="Line 6"/>
          <p:cNvSpPr/>
          <p:nvPr/>
        </p:nvSpPr>
        <p:spPr>
          <a:xfrm>
            <a:off x="18135360" y="4338360"/>
            <a:ext cx="360" cy="97664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1" name="CustomShape 7"/>
          <p:cNvSpPr/>
          <p:nvPr/>
        </p:nvSpPr>
        <p:spPr>
          <a:xfrm>
            <a:off x="3352680" y="4808520"/>
            <a:ext cx="3198960" cy="726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Arial"/>
                <a:ea typeface="Arial"/>
              </a:rPr>
              <a:t>Blind Attacker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62" name="CustomShape 8"/>
          <p:cNvSpPr/>
          <p:nvPr/>
        </p:nvSpPr>
        <p:spPr>
          <a:xfrm>
            <a:off x="6095880" y="5265720"/>
            <a:ext cx="6856560" cy="1030680"/>
          </a:xfrm>
          <a:prstGeom prst="rect">
            <a:avLst/>
          </a:prstGeom>
          <a:solidFill>
            <a:srgbClr val="ffffff"/>
          </a:solidFill>
          <a:ln w="507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Arial"/>
              </a:rPr>
              <a:t>SrcA=1.2.1.2, SrcP=5566, DstA=9.8.7.6, DstP=80, SYN, Seq = z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63" name="CustomShape 9"/>
          <p:cNvSpPr/>
          <p:nvPr/>
        </p:nvSpPr>
        <p:spPr>
          <a:xfrm flipH="1">
            <a:off x="12952440" y="5570280"/>
            <a:ext cx="5027760" cy="9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0"/>
                </a:moveTo>
                <a:cubicBezTo>
                  <a:pt x="18704" y="6600"/>
                  <a:pt x="15809" y="13200"/>
                  <a:pt x="12209" y="16800"/>
                </a:cubicBezTo>
                <a:cubicBezTo>
                  <a:pt x="8609" y="20400"/>
                  <a:pt x="4304" y="21000"/>
                  <a:pt x="0" y="21600"/>
                </a:cubicBezTo>
              </a:path>
            </a:pathLst>
          </a:custGeom>
          <a:noFill/>
          <a:ln cap="rnd" w="50760">
            <a:solidFill>
              <a:srgbClr val="ff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64" name="Group 10"/>
          <p:cNvGrpSpPr/>
          <p:nvPr/>
        </p:nvGrpSpPr>
        <p:grpSpPr>
          <a:xfrm>
            <a:off x="6857640" y="6838560"/>
            <a:ext cx="11319120" cy="1919520"/>
            <a:chOff x="6857640" y="6838560"/>
            <a:chExt cx="11319120" cy="1919520"/>
          </a:xfrm>
        </p:grpSpPr>
        <p:sp>
          <p:nvSpPr>
            <p:cNvPr id="1665" name="Line 11"/>
            <p:cNvSpPr/>
            <p:nvPr/>
          </p:nvSpPr>
          <p:spPr>
            <a:xfrm flipH="1">
              <a:off x="6857640" y="7704000"/>
              <a:ext cx="11319120" cy="1054080"/>
            </a:xfrm>
            <a:prstGeom prst="line">
              <a:avLst/>
            </a:prstGeom>
            <a:ln w="507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6" name="CustomShape 12"/>
            <p:cNvSpPr/>
            <p:nvPr/>
          </p:nvSpPr>
          <p:spPr>
            <a:xfrm rot="21293400">
              <a:off x="7626960" y="7246800"/>
              <a:ext cx="9221400" cy="10306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8920" rIns="88920" tIns="88920" bIns="889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8000"/>
                  </a:solidFill>
                  <a:latin typeface="Arial"/>
                  <a:ea typeface="Arial"/>
                </a:rPr>
                <a:t>SrcA=9.8.7.6, SrcP=80,</a:t>
              </a:r>
              <a:br/>
              <a:r>
                <a:rPr b="0" lang="en-US" sz="2800" spc="-1" strike="noStrike">
                  <a:solidFill>
                    <a:srgbClr val="008000"/>
                  </a:solidFill>
                  <a:latin typeface="Arial"/>
                  <a:ea typeface="Arial"/>
                </a:rPr>
                <a:t>DstA=1.2.1.2, DstP=5566, SYN+ACK, Seq = y, Ack = z+1</a:t>
              </a:r>
              <a:endParaRPr b="0" lang="en-US" sz="2800" spc="-1" strike="noStrike">
                <a:latin typeface="Arial"/>
              </a:endParaRPr>
            </a:p>
          </p:txBody>
        </p:sp>
      </p:grpSp>
      <p:sp>
        <p:nvSpPr>
          <p:cNvPr id="1667" name="CustomShape 13"/>
          <p:cNvSpPr/>
          <p:nvPr/>
        </p:nvSpPr>
        <p:spPr>
          <a:xfrm>
            <a:off x="7467480" y="9431280"/>
            <a:ext cx="8380440" cy="1644480"/>
          </a:xfrm>
          <a:prstGeom prst="rect">
            <a:avLst/>
          </a:prstGeom>
          <a:solidFill>
            <a:srgbClr val="ffffff"/>
          </a:solidFill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ff0000"/>
                </a:solidFill>
                <a:latin typeface="Arial"/>
                <a:ea typeface="Arial"/>
              </a:rPr>
              <a:t>Big Note #2: attacker </a:t>
            </a:r>
            <a:r>
              <a:rPr b="0" i="1" lang="en-US" sz="4800" spc="-1" strike="noStrike">
                <a:solidFill>
                  <a:srgbClr val="ff0000"/>
                </a:solidFill>
                <a:latin typeface="Arial"/>
                <a:ea typeface="Arial"/>
              </a:rPr>
              <a:t>doesn’t get to see this packet!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668" name="CustomShape 14"/>
          <p:cNvSpPr/>
          <p:nvPr/>
        </p:nvSpPr>
        <p:spPr>
          <a:xfrm rot="21250200">
            <a:off x="7444440" y="6918840"/>
            <a:ext cx="9923760" cy="167796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85" dur="indefinite" restart="never" nodeType="tmRoot">
          <p:childTnLst>
            <p:seq>
              <p:cTn id="6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6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Blind Spoofing on TCP Handshake</a:t>
            </a:r>
            <a:endParaRPr b="0" lang="en-US" sz="6800" spc="-1" strike="noStrike">
              <a:latin typeface="Arial"/>
            </a:endParaRPr>
          </a:p>
        </p:txBody>
      </p:sp>
      <p:sp>
        <p:nvSpPr>
          <p:cNvPr id="1670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1" name="Line 3"/>
          <p:cNvSpPr/>
          <p:nvPr/>
        </p:nvSpPr>
        <p:spPr>
          <a:xfrm>
            <a:off x="6765840" y="4247640"/>
            <a:ext cx="92160" cy="97664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2" name="CustomShape 4"/>
          <p:cNvSpPr/>
          <p:nvPr/>
        </p:nvSpPr>
        <p:spPr>
          <a:xfrm>
            <a:off x="4303440" y="3041280"/>
            <a:ext cx="5809320" cy="12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Alleged Client (not actual)</a:t>
            </a:r>
            <a:br/>
            <a:r>
              <a:rPr b="0" lang="en-US" sz="3600" spc="-1" strike="noStrike">
                <a:solidFill>
                  <a:srgbClr val="777777"/>
                </a:solidFill>
                <a:latin typeface="Arial"/>
                <a:ea typeface="Arial"/>
              </a:rPr>
              <a:t>IP address 1.2.1.2, port 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N/A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73" name="CustomShape 5"/>
          <p:cNvSpPr/>
          <p:nvPr/>
        </p:nvSpPr>
        <p:spPr>
          <a:xfrm>
            <a:off x="14993280" y="3041280"/>
            <a:ext cx="5555880" cy="1274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8000"/>
                </a:solidFill>
                <a:latin typeface="Arial"/>
                <a:ea typeface="Arial"/>
              </a:rPr>
              <a:t>Server</a:t>
            </a:r>
            <a:br/>
            <a:r>
              <a:rPr b="0" lang="en-US" sz="3600" spc="-1" strike="noStrike">
                <a:solidFill>
                  <a:srgbClr val="777777"/>
                </a:solidFill>
                <a:latin typeface="Arial"/>
                <a:ea typeface="Arial"/>
              </a:rPr>
              <a:t>IP address 9.8.7.6, port 80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74" name="Line 6"/>
          <p:cNvSpPr/>
          <p:nvPr/>
        </p:nvSpPr>
        <p:spPr>
          <a:xfrm>
            <a:off x="18135360" y="4247640"/>
            <a:ext cx="360" cy="9766440"/>
          </a:xfrm>
          <a:prstGeom prst="line">
            <a:avLst/>
          </a:prstGeom>
          <a:ln w="507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5" name="CustomShape 7"/>
          <p:cNvSpPr/>
          <p:nvPr/>
        </p:nvSpPr>
        <p:spPr>
          <a:xfrm>
            <a:off x="3352680" y="4717800"/>
            <a:ext cx="3198960" cy="726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Arial"/>
                <a:ea typeface="Arial"/>
              </a:rPr>
              <a:t>Blind Attacker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676" name="CustomShape 8"/>
          <p:cNvSpPr/>
          <p:nvPr/>
        </p:nvSpPr>
        <p:spPr>
          <a:xfrm>
            <a:off x="6095880" y="5175000"/>
            <a:ext cx="6856560" cy="1030680"/>
          </a:xfrm>
          <a:prstGeom prst="rect">
            <a:avLst/>
          </a:prstGeom>
          <a:solidFill>
            <a:srgbClr val="ffffff"/>
          </a:solidFill>
          <a:ln w="507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Arial"/>
              </a:rPr>
              <a:t>SrcA=1.2.1.2, SrcP=5566, DstA=9.8.7.6, DstP=80, SYN, Seq = z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77" name="CustomShape 9"/>
          <p:cNvSpPr/>
          <p:nvPr/>
        </p:nvSpPr>
        <p:spPr>
          <a:xfrm flipH="1">
            <a:off x="12952440" y="5479920"/>
            <a:ext cx="5027760" cy="9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0"/>
                </a:moveTo>
                <a:cubicBezTo>
                  <a:pt x="18704" y="6600"/>
                  <a:pt x="15809" y="13200"/>
                  <a:pt x="12209" y="16800"/>
                </a:cubicBezTo>
                <a:cubicBezTo>
                  <a:pt x="8609" y="20400"/>
                  <a:pt x="4304" y="21000"/>
                  <a:pt x="0" y="21600"/>
                </a:cubicBezTo>
              </a:path>
            </a:pathLst>
          </a:custGeom>
          <a:noFill/>
          <a:ln cap="rnd" w="50760">
            <a:solidFill>
              <a:srgbClr val="ff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78" name="Group 10"/>
          <p:cNvGrpSpPr/>
          <p:nvPr/>
        </p:nvGrpSpPr>
        <p:grpSpPr>
          <a:xfrm>
            <a:off x="6857640" y="6748200"/>
            <a:ext cx="11319120" cy="1919160"/>
            <a:chOff x="6857640" y="6748200"/>
            <a:chExt cx="11319120" cy="1919160"/>
          </a:xfrm>
        </p:grpSpPr>
        <p:sp>
          <p:nvSpPr>
            <p:cNvPr id="1679" name="Line 11"/>
            <p:cNvSpPr/>
            <p:nvPr/>
          </p:nvSpPr>
          <p:spPr>
            <a:xfrm flipH="1">
              <a:off x="6857640" y="7613280"/>
              <a:ext cx="11319120" cy="1054080"/>
            </a:xfrm>
            <a:prstGeom prst="line">
              <a:avLst/>
            </a:prstGeom>
            <a:ln w="507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0" name="CustomShape 12"/>
            <p:cNvSpPr/>
            <p:nvPr/>
          </p:nvSpPr>
          <p:spPr>
            <a:xfrm rot="21293400">
              <a:off x="7626960" y="7156440"/>
              <a:ext cx="9221400" cy="10306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8920" rIns="88920" tIns="88920" bIns="889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2800" spc="-1" strike="noStrike">
                  <a:solidFill>
                    <a:srgbClr val="008000"/>
                  </a:solidFill>
                  <a:latin typeface="Arial"/>
                  <a:ea typeface="Arial"/>
                </a:rPr>
                <a:t>SrcA=9.8.7.6, SrcP=80,</a:t>
              </a:r>
              <a:br/>
              <a:r>
                <a:rPr b="0" lang="en-US" sz="2800" spc="-1" strike="noStrike">
                  <a:solidFill>
                    <a:srgbClr val="008000"/>
                  </a:solidFill>
                  <a:latin typeface="Arial"/>
                  <a:ea typeface="Arial"/>
                </a:rPr>
                <a:t>DstA=1.2.1.2, DstP=5566, SYN+ACK, Seq = y, Ack = z+1</a:t>
              </a:r>
              <a:endParaRPr b="0" lang="en-US" sz="2800" spc="-1" strike="noStrike">
                <a:latin typeface="Arial"/>
              </a:endParaRPr>
            </a:p>
          </p:txBody>
        </p:sp>
      </p:grpSp>
      <p:sp>
        <p:nvSpPr>
          <p:cNvPr id="1681" name="CustomShape 13"/>
          <p:cNvSpPr/>
          <p:nvPr/>
        </p:nvSpPr>
        <p:spPr>
          <a:xfrm>
            <a:off x="13716000" y="8241480"/>
            <a:ext cx="7313760" cy="2375640"/>
          </a:xfrm>
          <a:prstGeom prst="rect">
            <a:avLst/>
          </a:prstGeom>
          <a:solidFill>
            <a:srgbClr val="ffffff"/>
          </a:solidFill>
          <a:ln w="381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f47a00"/>
                </a:solidFill>
                <a:latin typeface="Arial"/>
                <a:ea typeface="Arial"/>
              </a:rPr>
              <a:t>So how can the attacker figure out what value of y to use for their ACK?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682" name="CustomShape 14"/>
          <p:cNvSpPr/>
          <p:nvPr/>
        </p:nvSpPr>
        <p:spPr>
          <a:xfrm>
            <a:off x="14782680" y="7308720"/>
            <a:ext cx="608040" cy="760680"/>
          </a:xfrm>
          <a:prstGeom prst="ellipse">
            <a:avLst/>
          </a:prstGeom>
          <a:noFill/>
          <a:ln w="255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3" name="CustomShape 15"/>
          <p:cNvSpPr/>
          <p:nvPr/>
        </p:nvSpPr>
        <p:spPr>
          <a:xfrm>
            <a:off x="6095880" y="10356480"/>
            <a:ext cx="7313760" cy="1030680"/>
          </a:xfrm>
          <a:prstGeom prst="rect">
            <a:avLst/>
          </a:prstGeom>
          <a:solidFill>
            <a:srgbClr val="ffffff"/>
          </a:solidFill>
          <a:ln w="507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Arial"/>
              </a:rPr>
              <a:t>SrcA=1.2.1.2, SrcP=5566, DstA=9.8.7.6, DstP=80, ACK, Seq = z+1, ACK = y+1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84" name="CustomShape 16"/>
          <p:cNvSpPr/>
          <p:nvPr/>
        </p:nvSpPr>
        <p:spPr>
          <a:xfrm flipH="1">
            <a:off x="13409640" y="10813680"/>
            <a:ext cx="4722840" cy="9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0"/>
                </a:moveTo>
                <a:cubicBezTo>
                  <a:pt x="18704" y="6600"/>
                  <a:pt x="15809" y="13200"/>
                  <a:pt x="12209" y="16800"/>
                </a:cubicBezTo>
                <a:cubicBezTo>
                  <a:pt x="8609" y="20400"/>
                  <a:pt x="4304" y="21000"/>
                  <a:pt x="0" y="21600"/>
                </a:cubicBezTo>
              </a:path>
            </a:pathLst>
          </a:custGeom>
          <a:noFill/>
          <a:ln cap="rnd" w="50760">
            <a:solidFill>
              <a:srgbClr val="ff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5" name="CustomShape 17"/>
          <p:cNvSpPr/>
          <p:nvPr/>
        </p:nvSpPr>
        <p:spPr>
          <a:xfrm>
            <a:off x="6095880" y="11880720"/>
            <a:ext cx="7313760" cy="1457280"/>
          </a:xfrm>
          <a:prstGeom prst="rect">
            <a:avLst/>
          </a:prstGeom>
          <a:solidFill>
            <a:srgbClr val="ffffff"/>
          </a:solidFill>
          <a:ln w="507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88920" rIns="88920" tIns="88920" bIns="8892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Arial"/>
              </a:rPr>
              <a:t>SrcA=1.2.1.2, SrcP=5566, DstA=9.8.7.6, DstP=80, ACK, Seq = z+1, ACK = y+1, Data = “GET /transfer-money.html”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86" name="CustomShape 18"/>
          <p:cNvSpPr/>
          <p:nvPr/>
        </p:nvSpPr>
        <p:spPr>
          <a:xfrm flipH="1">
            <a:off x="13409640" y="12642480"/>
            <a:ext cx="4722840" cy="9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0"/>
                </a:moveTo>
                <a:cubicBezTo>
                  <a:pt x="18704" y="6600"/>
                  <a:pt x="15809" y="13200"/>
                  <a:pt x="12209" y="16800"/>
                </a:cubicBezTo>
                <a:cubicBezTo>
                  <a:pt x="8609" y="20400"/>
                  <a:pt x="4304" y="21000"/>
                  <a:pt x="0" y="21600"/>
                </a:cubicBezTo>
              </a:path>
            </a:pathLst>
          </a:custGeom>
          <a:noFill/>
          <a:ln cap="rnd" w="50760">
            <a:solidFill>
              <a:srgbClr val="ff0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7" name="CustomShape 19"/>
          <p:cNvSpPr/>
          <p:nvPr/>
        </p:nvSpPr>
        <p:spPr>
          <a:xfrm>
            <a:off x="12192120" y="10813680"/>
            <a:ext cx="912960" cy="608040"/>
          </a:xfrm>
          <a:prstGeom prst="ellipse">
            <a:avLst/>
          </a:prstGeom>
          <a:noFill/>
          <a:ln w="255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8" name="CustomShape 20"/>
          <p:cNvSpPr/>
          <p:nvPr/>
        </p:nvSpPr>
        <p:spPr>
          <a:xfrm>
            <a:off x="12039480" y="12337920"/>
            <a:ext cx="912960" cy="608040"/>
          </a:xfrm>
          <a:prstGeom prst="ellipse">
            <a:avLst/>
          </a:prstGeom>
          <a:noFill/>
          <a:ln w="255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87" dur="indefinite" restart="never" nodeType="tmRoot">
          <p:childTnLst>
            <p:seq>
              <p:cTn id="68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33" name="Group 2"/>
          <p:cNvGrpSpPr/>
          <p:nvPr/>
        </p:nvGrpSpPr>
        <p:grpSpPr>
          <a:xfrm>
            <a:off x="3048120" y="0"/>
            <a:ext cx="18285120" cy="13713120"/>
            <a:chOff x="3048120" y="0"/>
            <a:chExt cx="18285120" cy="13713120"/>
          </a:xfrm>
        </p:grpSpPr>
        <p:sp>
          <p:nvSpPr>
            <p:cNvPr id="234" name="CustomShape 3"/>
            <p:cNvSpPr/>
            <p:nvPr/>
          </p:nvSpPr>
          <p:spPr>
            <a:xfrm>
              <a:off x="3048120" y="0"/>
              <a:ext cx="18285120" cy="13713120"/>
            </a:xfrm>
            <a:prstGeom prst="rect">
              <a:avLst/>
            </a:prstGeom>
            <a:solidFill>
              <a:srgbClr val="ffff99"/>
            </a:solidFill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" name="CustomShape 4"/>
            <p:cNvSpPr/>
            <p:nvPr/>
          </p:nvSpPr>
          <p:spPr>
            <a:xfrm>
              <a:off x="3185640" y="0"/>
              <a:ext cx="17796960" cy="129132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5000" spc="-1" strike="noStrike">
                  <a:solidFill>
                    <a:srgbClr val="0000ff"/>
                  </a:solidFill>
                  <a:latin typeface="Courier New"/>
                  <a:ea typeface="Courier New"/>
                </a:rPr>
                <a:t>dig eecs.mit.edu A</a:t>
              </a:r>
              <a:endParaRPr b="0" lang="en-US" sz="5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5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 ; &lt;&lt;&gt;&gt; DiG 9.6.0-APPLE-P2 &lt;&lt;&gt;&gt; eecs.mit.edu a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global options: +cmd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Got answer: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-&gt;&gt;HEADER&lt;&lt;- opcode: QUERY, status: NOERROR, id: 19901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flags: qr rd ra; QUERY: 1, ANSWER: 1, AUTHORITY: 3, ADDITIONAL: 3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QUESTION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;eecs.mit.edu.                  IN      A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ANSWER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eecs.mit.edu.           21600   IN      A       18.62.1.6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AUTHORITY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mit.edu.                11088  </a:t>
              </a:r>
              <a:r>
                <a:rPr b="1" lang="en-US" sz="38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IN      NS      BITSY.mit.edu.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mit.edu.                11088   IN      NS      W20NS.mit.edu.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ff0000"/>
                  </a:solidFill>
                  <a:latin typeface="Courier New"/>
                  <a:ea typeface="Courier New"/>
                </a:rPr>
                <a:t>mit.edu.                11088   IN      NS      www.berkeley.edu.</a:t>
              </a: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ADDITIONAL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ff0000"/>
                  </a:solidFill>
                  <a:latin typeface="Courier New"/>
                  <a:ea typeface="Courier New"/>
                </a:rPr>
                <a:t>www.berkeley.edu.       100000</a:t>
              </a:r>
              <a:r>
                <a:rPr b="1" lang="en-US" sz="2200" spc="-1" strike="noStrike">
                  <a:solidFill>
                    <a:srgbClr val="ff0000"/>
                  </a:solidFill>
                  <a:latin typeface="Courier New"/>
                  <a:ea typeface="Courier New"/>
                </a:rPr>
                <a:t>   </a:t>
              </a:r>
              <a:r>
                <a:rPr b="1" lang="en-US" sz="3400" spc="-1" strike="noStrike">
                  <a:solidFill>
                    <a:srgbClr val="ff0000"/>
                  </a:solidFill>
                  <a:latin typeface="Courier New"/>
                  <a:ea typeface="Courier New"/>
                </a:rPr>
                <a:t>IN      A       18.6.6.6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BITSY.mit.edu.          166408  IN      A       18.72.0.3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W20NS.mit.edu.          126738  IN      A       18.70.0.160</a:t>
              </a:r>
              <a:endParaRPr b="0" lang="en-US" sz="3400" spc="-1" strike="noStrike">
                <a:latin typeface="Arial"/>
              </a:endParaRPr>
            </a:p>
          </p:txBody>
        </p:sp>
      </p:grpSp>
      <p:sp>
        <p:nvSpPr>
          <p:cNvPr id="236" name="CustomShape 5"/>
          <p:cNvSpPr/>
          <p:nvPr/>
        </p:nvSpPr>
        <p:spPr>
          <a:xfrm>
            <a:off x="10058400" y="5202360"/>
            <a:ext cx="9446040" cy="1279440"/>
          </a:xfrm>
          <a:prstGeom prst="rect">
            <a:avLst/>
          </a:prstGeom>
          <a:solidFill>
            <a:srgbClr val="ffffff"/>
          </a:solidFill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Arial"/>
                <a:ea typeface="Arial"/>
              </a:rPr>
              <a:t>What could happen if the mit.edu server returns the following to us instead?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" dur="indefinite" restart="never" nodeType="tmRoot">
          <p:childTnLst>
            <p:seq>
              <p:cTn id="4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i="1" lang="en-US" sz="6400" spc="-1" strike="noStrike">
                <a:solidFill>
                  <a:srgbClr val="000000"/>
                </a:solidFill>
                <a:latin typeface="Arial"/>
                <a:ea typeface="Arial"/>
              </a:rPr>
              <a:t>Reminder</a:t>
            </a:r>
            <a:r>
              <a:rPr b="0" lang="en-US" sz="6400" spc="-1" strike="noStrike">
                <a:solidFill>
                  <a:srgbClr val="000000"/>
                </a:solidFill>
                <a:latin typeface="Arial"/>
                <a:ea typeface="Arial"/>
              </a:rPr>
              <a:t>: Establishing a TCP Connection</a:t>
            </a:r>
            <a:endParaRPr b="0" lang="en-US" sz="6400" spc="-1" strike="noStrike">
              <a:latin typeface="Arial"/>
            </a:endParaRPr>
          </a:p>
        </p:txBody>
      </p:sp>
      <p:sp>
        <p:nvSpPr>
          <p:cNvPr id="1690" name="CustomShape 2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91" name="Group 3"/>
          <p:cNvGrpSpPr/>
          <p:nvPr/>
        </p:nvGrpSpPr>
        <p:grpSpPr>
          <a:xfrm>
            <a:off x="7949880" y="3656160"/>
            <a:ext cx="3206880" cy="1320120"/>
            <a:chOff x="7949880" y="3656160"/>
            <a:chExt cx="3206880" cy="1320120"/>
          </a:xfrm>
        </p:grpSpPr>
        <p:sp>
          <p:nvSpPr>
            <p:cNvPr id="1692" name="Line 4"/>
            <p:cNvSpPr/>
            <p:nvPr/>
          </p:nvSpPr>
          <p:spPr>
            <a:xfrm>
              <a:off x="7949880" y="4401360"/>
              <a:ext cx="3206880" cy="574920"/>
            </a:xfrm>
            <a:prstGeom prst="line">
              <a:avLst/>
            </a:prstGeom>
            <a:ln w="38160">
              <a:solidFill>
                <a:srgbClr val="0066ff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3" name="CustomShape 5"/>
            <p:cNvSpPr/>
            <p:nvPr/>
          </p:nvSpPr>
          <p:spPr>
            <a:xfrm rot="605400">
              <a:off x="8993880" y="3746520"/>
              <a:ext cx="1096200" cy="7308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ff"/>
                  </a:solidFill>
                  <a:latin typeface="Times New Roman"/>
                  <a:ea typeface="Times New Roman"/>
                </a:rPr>
                <a:t>SYN</a:t>
              </a:r>
              <a:endParaRPr b="0" lang="en-US" sz="3600" spc="-1" strike="noStrike">
                <a:latin typeface="Arial"/>
              </a:endParaRPr>
            </a:p>
          </p:txBody>
        </p:sp>
      </p:grpSp>
      <p:grpSp>
        <p:nvGrpSpPr>
          <p:cNvPr id="1694" name="Group 6"/>
          <p:cNvGrpSpPr/>
          <p:nvPr/>
        </p:nvGrpSpPr>
        <p:grpSpPr>
          <a:xfrm>
            <a:off x="7972200" y="4785480"/>
            <a:ext cx="3149640" cy="1251000"/>
            <a:chOff x="7972200" y="4785480"/>
            <a:chExt cx="3149640" cy="1251000"/>
          </a:xfrm>
        </p:grpSpPr>
        <p:sp>
          <p:nvSpPr>
            <p:cNvPr id="1695" name="Line 7"/>
            <p:cNvSpPr/>
            <p:nvPr/>
          </p:nvSpPr>
          <p:spPr>
            <a:xfrm flipH="1">
              <a:off x="7972200" y="5436360"/>
              <a:ext cx="3149640" cy="600120"/>
            </a:xfrm>
            <a:prstGeom prst="line">
              <a:avLst/>
            </a:prstGeom>
            <a:ln w="38160">
              <a:solidFill>
                <a:srgbClr val="ff33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6" name="CustomShape 8"/>
            <p:cNvSpPr/>
            <p:nvPr/>
          </p:nvSpPr>
          <p:spPr>
            <a:xfrm rot="20947200">
              <a:off x="8226720" y="5025600"/>
              <a:ext cx="2614680" cy="7308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ff3300"/>
                  </a:solidFill>
                  <a:latin typeface="Times New Roman"/>
                  <a:ea typeface="Times New Roman"/>
                </a:rPr>
                <a:t>SYN+ACK</a:t>
              </a:r>
              <a:endParaRPr b="0" lang="en-US" sz="3600" spc="-1" strike="noStrike">
                <a:latin typeface="Arial"/>
              </a:endParaRPr>
            </a:p>
          </p:txBody>
        </p:sp>
      </p:grpSp>
      <p:grpSp>
        <p:nvGrpSpPr>
          <p:cNvPr id="1697" name="Group 9"/>
          <p:cNvGrpSpPr/>
          <p:nvPr/>
        </p:nvGrpSpPr>
        <p:grpSpPr>
          <a:xfrm>
            <a:off x="7927920" y="6408000"/>
            <a:ext cx="3200400" cy="1127160"/>
            <a:chOff x="7927920" y="6408000"/>
            <a:chExt cx="3200400" cy="1127160"/>
          </a:xfrm>
        </p:grpSpPr>
        <p:sp>
          <p:nvSpPr>
            <p:cNvPr id="1698" name="Line 10"/>
            <p:cNvSpPr/>
            <p:nvPr/>
          </p:nvSpPr>
          <p:spPr>
            <a:xfrm>
              <a:off x="7927920" y="6620760"/>
              <a:ext cx="3200400" cy="914400"/>
            </a:xfrm>
            <a:prstGeom prst="line">
              <a:avLst/>
            </a:prstGeom>
            <a:ln w="38160">
              <a:solidFill>
                <a:srgbClr val="0066ff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9" name="CustomShape 11"/>
            <p:cNvSpPr/>
            <p:nvPr/>
          </p:nvSpPr>
          <p:spPr>
            <a:xfrm rot="1045200">
              <a:off x="9426600" y="6562800"/>
              <a:ext cx="1146600" cy="7308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ff"/>
                  </a:solidFill>
                  <a:latin typeface="Times New Roman"/>
                  <a:ea typeface="Times New Roman"/>
                </a:rPr>
                <a:t>ACK</a:t>
              </a:r>
              <a:endParaRPr b="0" lang="en-US" sz="3600" spc="-1" strike="noStrike">
                <a:latin typeface="Arial"/>
              </a:endParaRPr>
            </a:p>
          </p:txBody>
        </p:sp>
      </p:grpSp>
      <p:sp>
        <p:nvSpPr>
          <p:cNvPr id="1700" name="Line 12"/>
          <p:cNvSpPr/>
          <p:nvPr/>
        </p:nvSpPr>
        <p:spPr>
          <a:xfrm>
            <a:off x="11131200" y="3985560"/>
            <a:ext cx="12960" cy="5781600"/>
          </a:xfrm>
          <a:prstGeom prst="line">
            <a:avLst/>
          </a:prstGeom>
          <a:ln w="12600">
            <a:solidFill>
              <a:srgbClr val="ff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1" name="Line 13"/>
          <p:cNvSpPr/>
          <p:nvPr/>
        </p:nvSpPr>
        <p:spPr>
          <a:xfrm flipH="1">
            <a:off x="7918200" y="4017240"/>
            <a:ext cx="47520" cy="5594400"/>
          </a:xfrm>
          <a:prstGeom prst="line">
            <a:avLst/>
          </a:prstGeom>
          <a:ln w="1260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2" name="CustomShape 14"/>
          <p:cNvSpPr/>
          <p:nvPr/>
        </p:nvSpPr>
        <p:spPr>
          <a:xfrm>
            <a:off x="7691400" y="3084120"/>
            <a:ext cx="620280" cy="913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ff"/>
                </a:solidFill>
                <a:latin typeface="Times New Roman"/>
                <a:ea typeface="Times New Roman"/>
              </a:rPr>
              <a:t>A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703" name="CustomShape 15"/>
          <p:cNvSpPr/>
          <p:nvPr/>
        </p:nvSpPr>
        <p:spPr>
          <a:xfrm>
            <a:off x="10824480" y="3008160"/>
            <a:ext cx="586800" cy="913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3300"/>
                </a:solidFill>
                <a:latin typeface="Times New Roman"/>
                <a:ea typeface="Times New Roman"/>
              </a:rPr>
              <a:t>B</a:t>
            </a:r>
            <a:endParaRPr b="0" lang="en-US" sz="4800" spc="-1" strike="noStrike">
              <a:latin typeface="Arial"/>
            </a:endParaRPr>
          </a:p>
        </p:txBody>
      </p:sp>
      <p:grpSp>
        <p:nvGrpSpPr>
          <p:cNvPr id="1704" name="Group 16"/>
          <p:cNvGrpSpPr/>
          <p:nvPr/>
        </p:nvGrpSpPr>
        <p:grpSpPr>
          <a:xfrm>
            <a:off x="7937280" y="7269840"/>
            <a:ext cx="3254400" cy="2036880"/>
            <a:chOff x="7937280" y="7269840"/>
            <a:chExt cx="3254400" cy="2036880"/>
          </a:xfrm>
        </p:grpSpPr>
        <p:sp>
          <p:nvSpPr>
            <p:cNvPr id="1705" name="Line 17"/>
            <p:cNvSpPr/>
            <p:nvPr/>
          </p:nvSpPr>
          <p:spPr>
            <a:xfrm>
              <a:off x="7937280" y="7684560"/>
              <a:ext cx="3197160" cy="939600"/>
            </a:xfrm>
            <a:prstGeom prst="line">
              <a:avLst/>
            </a:prstGeom>
            <a:ln w="38160">
              <a:solidFill>
                <a:srgbClr val="0066ff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6" name="CustomShape 18"/>
            <p:cNvSpPr/>
            <p:nvPr/>
          </p:nvSpPr>
          <p:spPr>
            <a:xfrm rot="1003800">
              <a:off x="8996040" y="7404480"/>
              <a:ext cx="1042920" cy="7308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ff"/>
                  </a:solidFill>
                  <a:latin typeface="Times New Roman"/>
                  <a:ea typeface="Times New Roman"/>
                </a:rPr>
                <a:t>Data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1707" name="Line 19"/>
            <p:cNvSpPr/>
            <p:nvPr/>
          </p:nvSpPr>
          <p:spPr>
            <a:xfrm>
              <a:off x="7994520" y="8367120"/>
              <a:ext cx="3197160" cy="939600"/>
            </a:xfrm>
            <a:prstGeom prst="line">
              <a:avLst/>
            </a:prstGeom>
            <a:ln w="38160">
              <a:solidFill>
                <a:srgbClr val="0066ff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8" name="CustomShape 20"/>
            <p:cNvSpPr/>
            <p:nvPr/>
          </p:nvSpPr>
          <p:spPr>
            <a:xfrm rot="1003800">
              <a:off x="9053280" y="8087040"/>
              <a:ext cx="1042920" cy="7308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ff"/>
                  </a:solidFill>
                  <a:latin typeface="Times New Roman"/>
                  <a:ea typeface="Times New Roman"/>
                </a:rPr>
                <a:t>Data</a:t>
              </a:r>
              <a:endParaRPr b="0" lang="en-US" sz="3600" spc="-1" strike="noStrike">
                <a:latin typeface="Arial"/>
              </a:endParaRPr>
            </a:p>
          </p:txBody>
        </p:sp>
      </p:grpSp>
      <p:sp>
        <p:nvSpPr>
          <p:cNvPr id="1709" name="CustomShape 21"/>
          <p:cNvSpPr/>
          <p:nvPr/>
        </p:nvSpPr>
        <p:spPr>
          <a:xfrm>
            <a:off x="13411080" y="3804840"/>
            <a:ext cx="6704280" cy="4204440"/>
          </a:xfrm>
          <a:prstGeom prst="rect">
            <a:avLst/>
          </a:prstGeom>
          <a:solidFill>
            <a:srgbClr val="cc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Each host tells its </a:t>
            </a: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Initial Sequence Number</a:t>
            </a: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 (ISN) to the other host.</a:t>
            </a:r>
            <a:endParaRPr b="0" lang="en-US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(Spec says to pick based on local clock)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1710" name="Group 22"/>
          <p:cNvGrpSpPr/>
          <p:nvPr/>
        </p:nvGrpSpPr>
        <p:grpSpPr>
          <a:xfrm>
            <a:off x="13411080" y="7309800"/>
            <a:ext cx="3656160" cy="3339720"/>
            <a:chOff x="13411080" y="7309800"/>
            <a:chExt cx="3656160" cy="3339720"/>
          </a:xfrm>
        </p:grpSpPr>
        <p:sp>
          <p:nvSpPr>
            <p:cNvPr id="1711" name="CustomShape 23"/>
            <p:cNvSpPr/>
            <p:nvPr/>
          </p:nvSpPr>
          <p:spPr>
            <a:xfrm>
              <a:off x="13868280" y="9005040"/>
              <a:ext cx="3198960" cy="1644480"/>
            </a:xfrm>
            <a:prstGeom prst="rect">
              <a:avLst/>
            </a:prstGeom>
            <a:noFill/>
            <a:ln w="25560">
              <a:solidFill>
                <a:srgbClr val="f47a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f47a00"/>
                  </a:solidFill>
                  <a:latin typeface="Arial"/>
                  <a:ea typeface="Arial"/>
                </a:rPr>
                <a:t>Hmm, any way for the attacker to know </a:t>
              </a:r>
              <a:r>
                <a:rPr b="0" i="1" lang="en-US" sz="3200" spc="-1" strike="noStrike">
                  <a:solidFill>
                    <a:srgbClr val="f47a00"/>
                  </a:solidFill>
                  <a:latin typeface="Arial"/>
                  <a:ea typeface="Arial"/>
                </a:rPr>
                <a:t>this?</a:t>
              </a:r>
              <a:endParaRPr b="0" lang="en-US" sz="3200" spc="-1" strike="noStrike">
                <a:latin typeface="Arial"/>
              </a:endParaRPr>
            </a:p>
          </p:txBody>
        </p:sp>
        <p:sp>
          <p:nvSpPr>
            <p:cNvPr id="1712" name="CustomShape 24"/>
            <p:cNvSpPr/>
            <p:nvPr/>
          </p:nvSpPr>
          <p:spPr>
            <a:xfrm>
              <a:off x="13411080" y="7309800"/>
              <a:ext cx="2436840" cy="608040"/>
            </a:xfrm>
            <a:prstGeom prst="ellipse">
              <a:avLst/>
            </a:prstGeom>
            <a:noFill/>
            <a:ln w="25560">
              <a:solidFill>
                <a:srgbClr val="f47a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3" name="Line 25"/>
            <p:cNvSpPr/>
            <p:nvPr/>
          </p:nvSpPr>
          <p:spPr>
            <a:xfrm flipH="1" flipV="1">
              <a:off x="14630400" y="7935120"/>
              <a:ext cx="838080" cy="1035000"/>
            </a:xfrm>
            <a:prstGeom prst="line">
              <a:avLst/>
            </a:prstGeom>
            <a:ln w="12600">
              <a:solidFill>
                <a:srgbClr val="f47a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14" name="CustomShape 26"/>
          <p:cNvSpPr/>
          <p:nvPr/>
        </p:nvSpPr>
        <p:spPr>
          <a:xfrm>
            <a:off x="14084280" y="11878560"/>
            <a:ext cx="5843880" cy="1644480"/>
          </a:xfrm>
          <a:prstGeom prst="rect">
            <a:avLst/>
          </a:prstGeom>
          <a:noFill/>
          <a:ln w="25560">
            <a:solidFill>
              <a:srgbClr val="f47a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47a00"/>
                </a:solidFill>
                <a:latin typeface="Arial"/>
                <a:ea typeface="Arial"/>
              </a:rPr>
              <a:t>Sure – make a non-spoofed connection </a:t>
            </a:r>
            <a:r>
              <a:rPr b="0" i="1" lang="en-US" sz="3200" spc="-1" strike="noStrike">
                <a:solidFill>
                  <a:srgbClr val="f47a00"/>
                </a:solidFill>
                <a:latin typeface="Arial"/>
                <a:ea typeface="Arial"/>
              </a:rPr>
              <a:t>first</a:t>
            </a:r>
            <a:r>
              <a:rPr b="0" lang="en-US" sz="3200" spc="-1" strike="noStrike">
                <a:solidFill>
                  <a:srgbClr val="f47a00"/>
                </a:solidFill>
                <a:latin typeface="Arial"/>
                <a:ea typeface="Arial"/>
              </a:rPr>
              <a:t>, and see what server used for ISN y then!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15" name="CustomShape 27"/>
          <p:cNvSpPr/>
          <p:nvPr/>
        </p:nvSpPr>
        <p:spPr>
          <a:xfrm>
            <a:off x="7467480" y="10375200"/>
            <a:ext cx="4875480" cy="66960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Arial"/>
                <a:ea typeface="Arial"/>
              </a:rPr>
              <a:t>How Do We Fix This?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16" name="CustomShape 28"/>
          <p:cNvSpPr/>
          <p:nvPr/>
        </p:nvSpPr>
        <p:spPr>
          <a:xfrm>
            <a:off x="7467480" y="11756520"/>
            <a:ext cx="4875480" cy="1157400"/>
          </a:xfrm>
          <a:prstGeom prst="rect">
            <a:avLst/>
          </a:prstGeom>
          <a:noFill/>
          <a:ln w="507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Arial"/>
              </a:rPr>
              <a:t>Use a (Pseudo)-</a:t>
            </a:r>
            <a:r>
              <a:rPr b="0" i="1" lang="en-US" sz="3200" spc="-1" strike="noStrike">
                <a:solidFill>
                  <a:srgbClr val="0000ff"/>
                </a:solidFill>
                <a:latin typeface="Arial"/>
                <a:ea typeface="Arial"/>
              </a:rPr>
              <a:t>Random</a:t>
            </a: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Arial"/>
              </a:rPr>
              <a:t> ISN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89" dur="indefinite" restart="never" nodeType="tmRoot">
          <p:childTnLst>
            <p:seq>
              <p:cTn id="690" dur="indefinite" nodeType="mainSeq">
                <p:childTnLst>
                  <p:par>
                    <p:cTn id="691" fill="hold">
                      <p:stCondLst>
                        <p:cond delay="0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fill="hold"/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fill="hold"/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fill="hold"/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0" fill="hold">
                      <p:stCondLst>
                        <p:cond delay="indefinite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fill="hold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Summary of TCP Security Issues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718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 attacker who can observe your TCP connection can manipulate it: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Forcefully terminate by forging a RST packet</a:t>
            </a:r>
            <a:endParaRPr b="0" lang="en-US" sz="50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Inject (spoof) data into either direction by forging data packets</a:t>
            </a:r>
            <a:endParaRPr b="0" lang="en-US" sz="50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Works because they can include in their spoofed traffic the correct sequence numbers (both directions) and TCP ports</a:t>
            </a:r>
            <a:endParaRPr b="0" lang="en-US" sz="50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Remains a major threat today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1719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dissolve/>
  </p:transition>
  <p:timing>
    <p:tnLst>
      <p:par>
        <p:cTn id="724" dur="indefinite" restart="never" nodeType="tmRoot">
          <p:childTnLst>
            <p:seq>
              <p:cTn id="72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Summary of TCP Security Issues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721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28560" indent="-62712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 attacker who can observe your TCP connection can manipulate it:</a:t>
            </a:r>
            <a:endParaRPr b="0" lang="en-US" sz="4800" spc="-1" strike="noStrike">
              <a:latin typeface="Arial"/>
            </a:endParaRPr>
          </a:p>
          <a:p>
            <a:pPr lvl="1" marL="939960" indent="-63360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Forcefully terminate by forging a RST packet</a:t>
            </a:r>
            <a:endParaRPr b="0" lang="en-US" sz="4000" spc="-1" strike="noStrike">
              <a:latin typeface="Arial"/>
            </a:endParaRPr>
          </a:p>
          <a:p>
            <a:pPr lvl="1" marL="939960" indent="-63360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Inject (spoof) data into either direction by forging data packets</a:t>
            </a:r>
            <a:endParaRPr b="0" lang="en-US" sz="4000" spc="-1" strike="noStrike">
              <a:latin typeface="Arial"/>
            </a:endParaRPr>
          </a:p>
          <a:p>
            <a:pPr lvl="1" marL="939960" indent="-63360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Works because they can include in their spoofed traffic the correct sequence numbers (both directions) and TCP ports</a:t>
            </a:r>
            <a:endParaRPr b="0" lang="en-US" sz="4000" spc="-1" strike="noStrike">
              <a:latin typeface="Arial"/>
            </a:endParaRPr>
          </a:p>
          <a:p>
            <a:pPr lvl="1" marL="939960" indent="-63360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Remains a major threat today</a:t>
            </a:r>
            <a:endParaRPr b="0" lang="en-US" sz="4000" spc="-1" strike="noStrike">
              <a:latin typeface="Arial"/>
            </a:endParaRPr>
          </a:p>
          <a:p>
            <a:pPr marL="628560" indent="-62712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attacker could predict the ISN chosen by a server, could “blind spoof” a connection to the server</a:t>
            </a:r>
            <a:endParaRPr b="0" lang="en-US" sz="4800" spc="-1" strike="noStrike">
              <a:latin typeface="Arial"/>
            </a:endParaRPr>
          </a:p>
          <a:p>
            <a:pPr lvl="1" marL="939960" indent="-63360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Makes it appear that host ABC has connected, and has sent data of the attacker’s choosing, when in fact it hasn’t</a:t>
            </a:r>
            <a:endParaRPr b="0" lang="en-US" sz="4000" spc="-1" strike="noStrike">
              <a:latin typeface="Arial"/>
            </a:endParaRPr>
          </a:p>
          <a:p>
            <a:pPr lvl="1" marL="939960" indent="-63360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Undermines any security based on trusting ABC’s IP address</a:t>
            </a:r>
            <a:endParaRPr b="0" lang="en-US" sz="4000" spc="-1" strike="noStrike">
              <a:latin typeface="Arial"/>
            </a:endParaRPr>
          </a:p>
          <a:p>
            <a:pPr lvl="1" marL="939960" indent="-63360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Allows attacker to “frame” ABC or otherwise avoid detection</a:t>
            </a:r>
            <a:endParaRPr b="0" lang="en-US" sz="4000" spc="-1" strike="noStrike">
              <a:latin typeface="Arial"/>
            </a:endParaRPr>
          </a:p>
          <a:p>
            <a:pPr lvl="1" marL="939960" indent="-63360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Fixed (mostly) today by choosing random ISNs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722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dissolve/>
  </p:transition>
  <p:timing>
    <p:tnLst>
      <p:par>
        <p:cTn id="726" dur="indefinite" restart="never" nodeType="tmRoot">
          <p:childTnLst>
            <p:seq>
              <p:cTn id="72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wasn't fixed completely...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724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30800" indent="-72936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CVE-2016-5696</a:t>
            </a:r>
            <a:endParaRPr b="0" lang="en-US" sz="5400" spc="-1" strike="noStrike">
              <a:latin typeface="Arial"/>
            </a:endParaRPr>
          </a:p>
          <a:p>
            <a:pPr lvl="1" marL="1092600" indent="-7369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"Off-Path TCP Exploits: Global Rate Limit Considered Dangerous" Usenix Security 2016  </a:t>
            </a:r>
            <a:endParaRPr b="0" lang="en-US" sz="4400" spc="-1" strike="noStrike">
              <a:latin typeface="Arial"/>
            </a:endParaRPr>
          </a:p>
          <a:p>
            <a:pPr lvl="1" marL="1092600" indent="-7369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https://www.usenix.org/conference/usenixsecurity16/technical-sessions/presentation/cao</a:t>
            </a:r>
            <a:endParaRPr b="0" lang="en-US" sz="4400" spc="-1" strike="noStrike">
              <a:latin typeface="Arial"/>
            </a:endParaRPr>
          </a:p>
          <a:p>
            <a:pPr marL="730800" indent="-72936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Key idea:</a:t>
            </a:r>
            <a:endParaRPr b="0" lang="en-US" sz="5400" spc="-1" strike="noStrike">
              <a:latin typeface="Arial"/>
            </a:endParaRPr>
          </a:p>
          <a:p>
            <a:pPr lvl="1" marL="1092600" indent="-7369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RFC 5961 added some global rate limits that acted as an </a:t>
            </a:r>
            <a:r>
              <a:rPr b="1" i="1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information leak</a:t>
            </a: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:</a:t>
            </a:r>
            <a:endParaRPr b="0" lang="en-US" sz="4400" spc="-1" strike="noStrike">
              <a:latin typeface="Arial"/>
            </a:endParaRPr>
          </a:p>
          <a:p>
            <a:pPr lvl="2" marL="1439640" indent="-72936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09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Could determine if two clients were communicating on a given port</a:t>
            </a:r>
            <a:endParaRPr b="0" lang="en-US" sz="4090" spc="-1" strike="noStrike">
              <a:latin typeface="Arial"/>
            </a:endParaRPr>
          </a:p>
          <a:p>
            <a:pPr lvl="2" marL="1439640" indent="-72936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09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Could determine if you could correctly guess the sequence #s for this communication</a:t>
            </a:r>
            <a:endParaRPr b="0" lang="en-US" sz="4090" spc="-1" strike="noStrike">
              <a:latin typeface="Arial"/>
            </a:endParaRPr>
          </a:p>
          <a:p>
            <a:pPr lvl="3" marL="1784160" indent="-72000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5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Required a third host to probe this and at the same time spoof packets</a:t>
            </a:r>
            <a:endParaRPr b="0" lang="en-US" sz="3540" spc="-1" strike="noStrike">
              <a:latin typeface="Arial"/>
            </a:endParaRPr>
          </a:p>
          <a:p>
            <a:pPr lvl="1" marL="1092600" indent="-7369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Once you get the sequence #s, you can then inject arbitrary content into the TCP stream (d'oh)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25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dissolve/>
  </p:transition>
  <p:timing>
    <p:tnLst>
      <p:par>
        <p:cTn id="728" dur="indefinite" restart="never" nodeType="tmRoot">
          <p:childTnLst>
            <p:seq>
              <p:cTn id="72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Bane of the Internet: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(distributed) Denial of Service Attack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727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Lets say you've run afoul of a bad guy...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he don't like your web page</a:t>
            </a:r>
            <a:endParaRPr b="0" lang="en-US" sz="50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He hires some other bad guy to launch a "Denial of Service" attack</a:t>
            </a:r>
            <a:endParaRPr b="0" lang="en-US" sz="50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This other bad guys controls a lot of machines on the Internet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These days a million systems is not unheard of</a:t>
            </a:r>
            <a:endParaRPr b="0" lang="en-US" sz="5000" spc="-1" strike="noStrike">
              <a:latin typeface="Arial"/>
            </a:endParaRPr>
          </a:p>
          <a:p>
            <a:pPr marL="785880" indent="-78444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bad guy just instructs those machines to make a </a:t>
            </a:r>
            <a:r>
              <a:rPr b="1" i="1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lot</a:t>
            </a: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of requests to your server...</a:t>
            </a:r>
            <a:endParaRPr b="0" lang="en-US" sz="6600" spc="-1" strike="noStrike">
              <a:latin typeface="Arial"/>
            </a:endParaRPr>
          </a:p>
          <a:p>
            <a:pPr lvl="1" marL="1174680" indent="-7923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Blowing it off the network with traffic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1728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30" dur="indefinite" restart="never" nodeType="tmRoot">
          <p:childTnLst>
            <p:seq>
              <p:cTn id="73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CustomShape 1"/>
          <p:cNvSpPr/>
          <p:nvPr/>
        </p:nvSpPr>
        <p:spPr>
          <a:xfrm>
            <a:off x="495720" y="135360"/>
            <a:ext cx="23445000" cy="2649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the Firewall...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730" name="CustomShape 2"/>
          <p:cNvSpPr/>
          <p:nvPr/>
        </p:nvSpPr>
        <p:spPr>
          <a:xfrm>
            <a:off x="550440" y="3178800"/>
            <a:ext cx="23335200" cy="10008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14960" indent="-71352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Attackers can't attack what they can't talk to!</a:t>
            </a:r>
            <a:endParaRPr b="0" lang="en-US" sz="6010" spc="-1" strike="noStrike">
              <a:latin typeface="Arial"/>
            </a:endParaRPr>
          </a:p>
          <a:p>
            <a:pPr lvl="1" marL="1069200" indent="-7207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5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you don't accept </a:t>
            </a:r>
            <a:r>
              <a:rPr b="1" i="1" lang="en-US" sz="45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any</a:t>
            </a:r>
            <a:r>
              <a:rPr b="0" lang="en-US" sz="45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communication from an attacker, you can't be exploited</a:t>
            </a:r>
            <a:endParaRPr b="0" lang="en-US" sz="4550" spc="-1" strike="noStrike">
              <a:latin typeface="Arial"/>
            </a:endParaRPr>
          </a:p>
          <a:p>
            <a:pPr marL="714960" indent="-71352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firewall is a network device (or software filter on the end host) that restricts communication</a:t>
            </a:r>
            <a:endParaRPr b="0" lang="en-US" sz="6010" spc="-1" strike="noStrike">
              <a:latin typeface="Arial"/>
            </a:endParaRPr>
          </a:p>
          <a:p>
            <a:pPr lvl="1" marL="1069200" indent="-7207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5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Primarily just by IP/Port or network/Port</a:t>
            </a:r>
            <a:endParaRPr b="0" lang="en-US" sz="4550" spc="-1" strike="noStrike">
              <a:latin typeface="Arial"/>
            </a:endParaRPr>
          </a:p>
          <a:p>
            <a:pPr marL="714960" indent="-71352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Default deny:</a:t>
            </a:r>
            <a:endParaRPr b="0" lang="en-US" sz="6010" spc="-1" strike="noStrike">
              <a:latin typeface="Arial"/>
            </a:endParaRPr>
          </a:p>
          <a:p>
            <a:pPr lvl="1" marL="1069200" indent="-7207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5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By default, disallow any contact to this host on any port</a:t>
            </a:r>
            <a:endParaRPr b="0" lang="en-US" sz="4550" spc="-1" strike="noStrike">
              <a:latin typeface="Arial"/>
            </a:endParaRPr>
          </a:p>
          <a:p>
            <a:pPr marL="714960" indent="-71352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Default allow:</a:t>
            </a:r>
            <a:endParaRPr b="0" lang="en-US" sz="6010" spc="-1" strike="noStrike">
              <a:latin typeface="Arial"/>
            </a:endParaRPr>
          </a:p>
          <a:p>
            <a:pPr lvl="1" marL="1069200" indent="-7207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5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By default, allow any contact to this host on any port</a:t>
            </a:r>
            <a:endParaRPr b="0" lang="en-US" sz="4550" spc="-1" strike="noStrike">
              <a:latin typeface="Arial"/>
            </a:endParaRPr>
          </a:p>
          <a:p>
            <a:pPr marL="714960" indent="-71352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More when we discuss Intrusion Detection next week</a:t>
            </a:r>
            <a:endParaRPr b="0" lang="en-US" sz="6010" spc="-1" strike="noStrike">
              <a:latin typeface="Arial"/>
            </a:endParaRPr>
          </a:p>
        </p:txBody>
      </p:sp>
      <p:sp>
        <p:nvSpPr>
          <p:cNvPr id="1731" name="CustomShape 3"/>
          <p:cNvSpPr/>
          <p:nvPr/>
        </p:nvSpPr>
        <p:spPr>
          <a:xfrm>
            <a:off x="23802480" y="13098960"/>
            <a:ext cx="459000" cy="49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32" dur="indefinite" restart="never" nodeType="tmRoot">
          <p:childTnLst>
            <p:seq>
              <p:cTn id="73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495720" y="135360"/>
            <a:ext cx="23443560" cy="264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2"/>
          <p:cNvSpPr/>
          <p:nvPr/>
        </p:nvSpPr>
        <p:spPr>
          <a:xfrm>
            <a:off x="550440" y="3178800"/>
            <a:ext cx="23333760" cy="1000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3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0" name="Group 4"/>
          <p:cNvGrpSpPr/>
          <p:nvPr/>
        </p:nvGrpSpPr>
        <p:grpSpPr>
          <a:xfrm>
            <a:off x="3048120" y="0"/>
            <a:ext cx="18285120" cy="13713120"/>
            <a:chOff x="3048120" y="0"/>
            <a:chExt cx="18285120" cy="13713120"/>
          </a:xfrm>
        </p:grpSpPr>
        <p:sp>
          <p:nvSpPr>
            <p:cNvPr id="241" name="CustomShape 5"/>
            <p:cNvSpPr/>
            <p:nvPr/>
          </p:nvSpPr>
          <p:spPr>
            <a:xfrm>
              <a:off x="3048120" y="0"/>
              <a:ext cx="18285120" cy="13713120"/>
            </a:xfrm>
            <a:prstGeom prst="rect">
              <a:avLst/>
            </a:prstGeom>
            <a:solidFill>
              <a:srgbClr val="ffff99"/>
            </a:solidFill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" name="CustomShape 6"/>
            <p:cNvSpPr/>
            <p:nvPr/>
          </p:nvSpPr>
          <p:spPr>
            <a:xfrm>
              <a:off x="3185640" y="0"/>
              <a:ext cx="17796960" cy="129132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5000" spc="-1" strike="noStrike">
                  <a:solidFill>
                    <a:srgbClr val="0000ff"/>
                  </a:solidFill>
                  <a:latin typeface="Courier New"/>
                  <a:ea typeface="Courier New"/>
                </a:rPr>
                <a:t>dig eecs.mit.edu A</a:t>
              </a:r>
              <a:endParaRPr b="0" lang="en-US" sz="5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5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 ; &lt;&lt;&gt;&gt; DiG 9.6.0-APPLE-P2 &lt;&lt;&gt;&gt; eecs.mit.edu a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global options: +cmd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Got answer: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-&gt;&gt;HEADER&lt;&lt;- opcode: QUERY, status: NOERROR, id: 19901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flags: qr rd ra; QUERY: 1, ANSWER: 1, AUTHORITY: 3, ADDITIONAL: 3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QUESTION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;eecs.mit.edu.                  IN      A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ANSWER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eecs.mit.edu.           21600   IN      A       18.62.1.6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AUTHORITY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mit.edu.                11088  </a:t>
              </a:r>
              <a:r>
                <a:rPr b="1" lang="en-US" sz="38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IN      NS      BITSY.mit.edu.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mit.edu.                11088   IN      NS      W20NS.mit.edu.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ff0000"/>
                  </a:solidFill>
                  <a:latin typeface="Courier New"/>
                  <a:ea typeface="Courier New"/>
                </a:rPr>
                <a:t>mit.edu.                11088   IN      NS      www.berkeley.edu.</a:t>
              </a: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ADDITIONAL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ff0000"/>
                  </a:solidFill>
                  <a:latin typeface="Courier New"/>
                  <a:ea typeface="Courier New"/>
                </a:rPr>
                <a:t>www.berkeley.edu.       100000</a:t>
              </a:r>
              <a:r>
                <a:rPr b="1" lang="en-US" sz="2200" spc="-1" strike="noStrike">
                  <a:solidFill>
                    <a:srgbClr val="ff0000"/>
                  </a:solidFill>
                  <a:latin typeface="Courier New"/>
                  <a:ea typeface="Courier New"/>
                </a:rPr>
                <a:t>   </a:t>
              </a:r>
              <a:r>
                <a:rPr b="1" lang="en-US" sz="3400" spc="-1" strike="noStrike">
                  <a:solidFill>
                    <a:srgbClr val="ff0000"/>
                  </a:solidFill>
                  <a:latin typeface="Courier New"/>
                  <a:ea typeface="Courier New"/>
                </a:rPr>
                <a:t>IN      A       18.6.6.6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BITSY.mit.edu.          166408  IN      A       18.72.0.3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W20NS.mit.edu.          126738  IN      A       18.70.0.160</a:t>
              </a:r>
              <a:endParaRPr b="0" lang="en-US" sz="3400" spc="-1" strike="noStrike">
                <a:latin typeface="Arial"/>
              </a:endParaRPr>
            </a:p>
          </p:txBody>
        </p:sp>
      </p:grpSp>
      <p:sp>
        <p:nvSpPr>
          <p:cNvPr id="243" name="CustomShape 7"/>
          <p:cNvSpPr/>
          <p:nvPr/>
        </p:nvSpPr>
        <p:spPr>
          <a:xfrm>
            <a:off x="8534520" y="5779800"/>
            <a:ext cx="10969920" cy="2376720"/>
          </a:xfrm>
          <a:prstGeom prst="rect">
            <a:avLst/>
          </a:prstGeom>
          <a:solidFill>
            <a:srgbClr val="ffffff"/>
          </a:solidFill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Arial"/>
                <a:ea typeface="Arial"/>
              </a:rPr>
              <a:t>We’d dutifully store in our cache a mapping of </a:t>
            </a:r>
            <a:r>
              <a:rPr b="0" lang="en-US" sz="3600" spc="-1" strike="noStrike">
                <a:solidFill>
                  <a:srgbClr val="ff0000"/>
                </a:solidFill>
                <a:latin typeface="Courier New"/>
                <a:ea typeface="Courier New"/>
              </a:rPr>
              <a:t>www.berkeley.edu</a:t>
            </a:r>
            <a:r>
              <a:rPr b="0" lang="en-US" sz="3600" spc="-1" strike="noStrike">
                <a:solidFill>
                  <a:srgbClr val="ff0000"/>
                </a:solidFill>
                <a:latin typeface="Arial"/>
                <a:ea typeface="Arial"/>
              </a:rPr>
              <a:t> to an IP address under MIT’s control.  (It could have been any IP address they wanted, not just one of theirs.)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44" name="CustomShape 8"/>
          <p:cNvSpPr/>
          <p:nvPr/>
        </p:nvSpPr>
        <p:spPr>
          <a:xfrm>
            <a:off x="3017160" y="11143080"/>
            <a:ext cx="4721400" cy="75924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9"/>
          <p:cNvSpPr/>
          <p:nvPr/>
        </p:nvSpPr>
        <p:spPr>
          <a:xfrm flipH="1">
            <a:off x="5376600" y="7725240"/>
            <a:ext cx="8638560" cy="379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10"/>
          <p:cNvSpPr/>
          <p:nvPr/>
        </p:nvSpPr>
        <p:spPr>
          <a:xfrm>
            <a:off x="15209280" y="11143080"/>
            <a:ext cx="2892600" cy="75924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11"/>
          <p:cNvSpPr/>
          <p:nvPr/>
        </p:nvSpPr>
        <p:spPr>
          <a:xfrm>
            <a:off x="14020920" y="7725240"/>
            <a:ext cx="2633400" cy="3796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" dur="indefinite" restart="never" nodeType="tmRoot">
          <p:childTnLst>
            <p:seq>
              <p:cTn id="4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495720" y="135360"/>
            <a:ext cx="23443560" cy="264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2"/>
          <p:cNvSpPr/>
          <p:nvPr/>
        </p:nvSpPr>
        <p:spPr>
          <a:xfrm>
            <a:off x="550440" y="3178800"/>
            <a:ext cx="23333760" cy="10007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3"/>
          <p:cNvSpPr/>
          <p:nvPr/>
        </p:nvSpPr>
        <p:spPr>
          <a:xfrm>
            <a:off x="23802480" y="13098960"/>
            <a:ext cx="457560" cy="49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1" name="Group 4"/>
          <p:cNvGrpSpPr/>
          <p:nvPr/>
        </p:nvGrpSpPr>
        <p:grpSpPr>
          <a:xfrm>
            <a:off x="3048120" y="0"/>
            <a:ext cx="18285120" cy="13713120"/>
            <a:chOff x="3048120" y="0"/>
            <a:chExt cx="18285120" cy="13713120"/>
          </a:xfrm>
        </p:grpSpPr>
        <p:sp>
          <p:nvSpPr>
            <p:cNvPr id="252" name="CustomShape 5"/>
            <p:cNvSpPr/>
            <p:nvPr/>
          </p:nvSpPr>
          <p:spPr>
            <a:xfrm>
              <a:off x="3048120" y="0"/>
              <a:ext cx="18285120" cy="13713120"/>
            </a:xfrm>
            <a:prstGeom prst="rect">
              <a:avLst/>
            </a:prstGeom>
            <a:solidFill>
              <a:srgbClr val="ffff99"/>
            </a:solidFill>
            <a:ln w="255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" name="CustomShape 6"/>
            <p:cNvSpPr/>
            <p:nvPr/>
          </p:nvSpPr>
          <p:spPr>
            <a:xfrm>
              <a:off x="3185640" y="0"/>
              <a:ext cx="17796960" cy="129132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endParaRPr b="0" lang="en-US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5000" spc="-1" strike="noStrike">
                  <a:solidFill>
                    <a:srgbClr val="0000ff"/>
                  </a:solidFill>
                  <a:latin typeface="Courier New"/>
                  <a:ea typeface="Courier New"/>
                </a:rPr>
                <a:t>dig eecs.mit.edu A</a:t>
              </a:r>
              <a:endParaRPr b="0" lang="en-US" sz="5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50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 ; &lt;&lt;&gt;&gt; DiG 9.6.0-APPLE-P2 &lt;&lt;&gt;&gt; eecs.mit.edu a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global options: +cmd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Got answer: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-&gt;&gt;HEADER&lt;&lt;- opcode: QUERY, status: NOERROR, id: 19901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flags: qr rd ra; QUERY: 1, ANSWER: 1, AUTHORITY: 3, ADDITIONAL: 3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QUESTION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;eecs.mit.edu.                  IN      A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ANSWER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eecs.mit.edu.           21600   IN      A       18.62.1.6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AUTHORITY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mit.edu.                11088  </a:t>
              </a:r>
              <a:r>
                <a:rPr b="1" lang="en-US" sz="38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IN      NS      BITSY.mit.edu.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mit.edu.                11088   IN      NS      W20NS.mit.edu.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ff0000"/>
                  </a:solidFill>
                  <a:latin typeface="Courier New"/>
                  <a:ea typeface="Courier New"/>
                </a:rPr>
                <a:t>mit.edu.                11088   IN      NS      www.berkeley.edu.</a:t>
              </a: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 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;; ADDITIONAL SECTION: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ff0000"/>
                  </a:solidFill>
                  <a:latin typeface="Courier New"/>
                  <a:ea typeface="Courier New"/>
                </a:rPr>
                <a:t>www.berkeley.edu.       100000  IN      A       18.6.6.6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BITSY.mit.edu.          166408  IN      A       18.72.0.3</a:t>
              </a:r>
              <a:endParaRPr b="0" lang="en-US" sz="3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34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W20NS.mit.edu.          126738  IN      A       18.70.0.160</a:t>
              </a:r>
              <a:endParaRPr b="0" lang="en-US" sz="3400" spc="-1" strike="noStrike">
                <a:latin typeface="Arial"/>
              </a:endParaRPr>
            </a:p>
          </p:txBody>
        </p:sp>
      </p:grpSp>
      <p:sp>
        <p:nvSpPr>
          <p:cNvPr id="254" name="CustomShape 7"/>
          <p:cNvSpPr/>
          <p:nvPr/>
        </p:nvSpPr>
        <p:spPr>
          <a:xfrm>
            <a:off x="9448920" y="5787000"/>
            <a:ext cx="8226720" cy="2376720"/>
          </a:xfrm>
          <a:prstGeom prst="rect">
            <a:avLst/>
          </a:prstGeom>
          <a:solidFill>
            <a:srgbClr val="ffffff"/>
          </a:solidFill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Arial"/>
                <a:ea typeface="Arial"/>
              </a:rPr>
              <a:t>In this case they chose to make the mapping last a long time.  They could just as easily make it for just a couple of seconds.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55" name="CustomShape 8"/>
          <p:cNvSpPr/>
          <p:nvPr/>
        </p:nvSpPr>
        <p:spPr>
          <a:xfrm>
            <a:off x="9234720" y="11096640"/>
            <a:ext cx="1968480" cy="75924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9"/>
          <p:cNvSpPr/>
          <p:nvPr/>
        </p:nvSpPr>
        <p:spPr>
          <a:xfrm flipH="1">
            <a:off x="10217880" y="7623360"/>
            <a:ext cx="3340080" cy="385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4" dur="indefinite" restart="never" nodeType="tmRoot">
          <p:childTnLst>
            <p:seq>
              <p:cTn id="4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2019-07-18T10:40:34Z</dcterms:modified>
  <cp:revision>9</cp:revision>
  <dc:subject/>
  <dc:title/>
</cp:coreProperties>
</file>