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bmp" ContentType="image/bmp"/>
  <Override PartName="/ppt/media/image5.bmp" ContentType="image/bmp"/>
  <Override PartName="/ppt/media/image4.bmp" ContentType="image/bmp"/>
  <Override PartName="/ppt/media/image3.tif" ContentType="image/tiff"/>
  <Override PartName="/ppt/media/image2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2.png" ContentType="image/png"/>
  <Override PartName="/ppt/media/image10.png" ContentType="image/png"/>
  <Override PartName="/ppt/media/image11.png" ContentType="image/png"/>
  <Override PartName="/ppt/media/image13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61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60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24384000" cy="13716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144360" y="2768040"/>
            <a:ext cx="24653880" cy="33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004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919376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&amp;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144360" y="2768040"/>
            <a:ext cx="24653880" cy="33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5004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919376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&amp;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144360" y="2768040"/>
            <a:ext cx="24653880" cy="33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5004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919376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&amp;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-144360" y="2768040"/>
            <a:ext cx="24653880" cy="338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5004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9193760" y="2728800"/>
            <a:ext cx="5106600" cy="416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&amp;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ti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bmp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bmp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slideLayout" Target="../slideLayouts/slideLayout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3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hyperlink" Target="http://www.isc.org" TargetMode="External"/><Relationship Id="rId4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hyperlink" Target="http://www.isc.org" TargetMode="External"/><Relationship Id="rId3" Type="http://schemas.openxmlformats.org/officeDocument/2006/relationships/hyperlink" Target="http://www.isc.org" TargetMode="External"/><Relationship Id="rId4" Type="http://schemas.openxmlformats.org/officeDocument/2006/relationships/hyperlink" Target="http://www.isc.org" TargetMode="External"/><Relationship Id="rId5" Type="http://schemas.openxmlformats.org/officeDocument/2006/relationships/hyperlink" Target="http://www.isc.org" TargetMode="External"/><Relationship Id="rId6" Type="http://schemas.openxmlformats.org/officeDocument/2006/relationships/hyperlink" Target="http://www.isc.org" TargetMode="External"/><Relationship Id="rId7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hyperlink" Target="http://www.isc.org" TargetMode="External"/><Relationship Id="rId2" Type="http://schemas.openxmlformats.org/officeDocument/2006/relationships/hyperlink" Target="http://www.isc.org" TargetMode="External"/><Relationship Id="rId3" Type="http://schemas.openxmlformats.org/officeDocument/2006/relationships/hyperlink" Target="http://www.isc.org" TargetMode="External"/><Relationship Id="rId4" Type="http://schemas.openxmlformats.org/officeDocument/2006/relationships/hyperlink" Target="http://www.isc.org" TargetMode="External"/><Relationship Id="rId5" Type="http://schemas.openxmlformats.org/officeDocument/2006/relationships/hyperlink" Target="http://www.isc.org" TargetMode="External"/><Relationship Id="rId6" Type="http://schemas.openxmlformats.org/officeDocument/2006/relationships/hyperlink" Target="http://www.isc.org" TargetMode="External"/><Relationship Id="rId7" Type="http://schemas.openxmlformats.org/officeDocument/2006/relationships/hyperlink" Target="http://www.isc.org" TargetMode="External"/><Relationship Id="rId8" Type="http://schemas.openxmlformats.org/officeDocument/2006/relationships/slideLayout" Target="../slideLayouts/slideLayout3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bmp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23720" y="5023440"/>
            <a:ext cx="12757320" cy="7792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Network</a:t>
            </a:r>
            <a:br/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 6:</a:t>
            </a:r>
            <a:br/>
            <a:endParaRPr b="0" lang="en-US" sz="1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Firewalls,</a:t>
            </a:r>
            <a:endParaRPr b="0" lang="en-US" sz="1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</a:t>
            </a:r>
            <a:endParaRPr b="0" lang="en-US" sz="115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6" name="Image" descr=""/>
          <p:cNvPicPr/>
          <p:nvPr/>
        </p:nvPicPr>
        <p:blipFill>
          <a:blip r:embed="rId1"/>
          <a:stretch/>
        </p:blipFill>
        <p:spPr>
          <a:xfrm>
            <a:off x="10659240" y="5952240"/>
            <a:ext cx="13202640" cy="2811960"/>
          </a:xfrm>
          <a:prstGeom prst="rect">
            <a:avLst/>
          </a:prstGeom>
          <a:ln w="12600">
            <a:noFill/>
          </a:ln>
        </p:spPr>
      </p:pic>
      <p:pic>
        <p:nvPicPr>
          <p:cNvPr id="167" name="Image" descr=""/>
          <p:cNvPicPr/>
          <p:nvPr/>
        </p:nvPicPr>
        <p:blipFill>
          <a:blip r:embed="rId2"/>
          <a:stretch/>
        </p:blipFill>
        <p:spPr>
          <a:xfrm>
            <a:off x="10754280" y="9109440"/>
            <a:ext cx="12252600" cy="4132800"/>
          </a:xfrm>
          <a:prstGeom prst="rect">
            <a:avLst/>
          </a:prstGeom>
          <a:ln w="12600">
            <a:noFill/>
          </a:ln>
        </p:spPr>
      </p:pic>
      <p:pic>
        <p:nvPicPr>
          <p:cNvPr id="168" name="Image" descr=""/>
          <p:cNvPicPr/>
          <p:nvPr/>
        </p:nvPicPr>
        <p:blipFill>
          <a:blip r:embed="rId3"/>
          <a:stretch/>
        </p:blipFill>
        <p:spPr>
          <a:xfrm>
            <a:off x="12970080" y="-89640"/>
            <a:ext cx="7821360" cy="60537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Example Ruleset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allow tcp connection *:*/int -&gt; *:*/ext</a:t>
            </a:r>
            <a:endParaRPr b="0" lang="en-US" sz="50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allow tcp connection *:*/ext -&gt; 1.2.2.3:80/int</a:t>
            </a:r>
            <a:endParaRPr b="0" lang="en-US" sz="50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should permit outbound TCP connections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(i.e., those that are initiated by internal hosts)</a:t>
            </a:r>
            <a:endParaRPr b="0" lang="en-US" sz="44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should permit inbound TCP connection to our public webserver at IP address 1.2.2.3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4"/>
          <p:cNvSpPr/>
          <p:nvPr/>
        </p:nvSpPr>
        <p:spPr>
          <a:xfrm>
            <a:off x="950760" y="3200400"/>
            <a:ext cx="19316160" cy="18266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9" dur="indefinite" restart="never" nodeType="tmRoot">
          <p:childTnLst>
            <p:seq>
              <p:cTn id="260" dur="indefinite" nodeType="mainSeq">
                <p:childTnLst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Stateful Filtering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Suppose you want to allow inbound connection to a FTP server, but block any attempts to login as “root”.  How would you build a stateful packet filter to do that? In particular, what state would it keep, for each connection?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State Kept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 state – just drop any packet with root in them</a:t>
            </a:r>
            <a:endParaRPr b="0" lang="en-US" sz="6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0"/>
              </a:spcBef>
            </a:pP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Is it a FTP connection?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Where in FTP state (e.g. command, what command)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Src ip addr, dst ip addr, src port, dst port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Inbound/outbound connection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Keep piece of login command until it’s completed – only first 5 bytes of username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1" dur="indefinite" restart="never" nodeType="tmRoot">
          <p:childTnLst>
            <p:seq>
              <p:cTn id="2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Beware!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Sender might be malicious and trying to sneak through firewall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root” might span packet boundaries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7" name="Group 4"/>
          <p:cNvGrpSpPr/>
          <p:nvPr/>
        </p:nvGrpSpPr>
        <p:grpSpPr>
          <a:xfrm>
            <a:off x="5638680" y="7588080"/>
            <a:ext cx="5484240" cy="2559960"/>
            <a:chOff x="5638680" y="7588080"/>
            <a:chExt cx="5484240" cy="2559960"/>
          </a:xfrm>
        </p:grpSpPr>
        <p:grpSp>
          <p:nvGrpSpPr>
            <p:cNvPr id="258" name="Group 5"/>
            <p:cNvGrpSpPr/>
            <p:nvPr/>
          </p:nvGrpSpPr>
          <p:grpSpPr>
            <a:xfrm>
              <a:off x="5638680" y="7588080"/>
              <a:ext cx="5484240" cy="1674360"/>
              <a:chOff x="5638680" y="7588080"/>
              <a:chExt cx="5484240" cy="1674360"/>
            </a:xfrm>
          </p:grpSpPr>
          <p:sp>
            <p:nvSpPr>
              <p:cNvPr id="259" name="CustomShape 6"/>
              <p:cNvSpPr/>
              <p:nvPr/>
            </p:nvSpPr>
            <p:spPr>
              <a:xfrm>
                <a:off x="5638680" y="7588080"/>
                <a:ext cx="5484240" cy="167436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CustomShape 7"/>
              <p:cNvSpPr/>
              <p:nvPr/>
            </p:nvSpPr>
            <p:spPr>
              <a:xfrm>
                <a:off x="6171120" y="7785720"/>
                <a:ext cx="4419360" cy="12794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7200" spc="-1" strike="noStrike">
                    <a:solidFill>
                      <a:srgbClr val="000000"/>
                    </a:solidFill>
                    <a:latin typeface="Arial Black"/>
                    <a:ea typeface="Arial Black"/>
                  </a:rPr>
                  <a:t>……</a:t>
                </a:r>
                <a:r>
                  <a:rPr b="0" lang="en-US" sz="7200" spc="-1" strike="noStrike">
                    <a:solidFill>
                      <a:srgbClr val="000000"/>
                    </a:solidFill>
                    <a:latin typeface="Arial Black"/>
                    <a:ea typeface="Arial Black"/>
                  </a:rPr>
                  <a:t>.….ro</a:t>
                </a:r>
                <a:endParaRPr b="0" lang="en-US" sz="7200" spc="-1" strike="noStrike">
                  <a:latin typeface="Arial"/>
                </a:endParaRPr>
              </a:p>
            </p:txBody>
          </p:sp>
        </p:grpSp>
        <p:sp>
          <p:nvSpPr>
            <p:cNvPr id="261" name="CustomShape 8"/>
            <p:cNvSpPr/>
            <p:nvPr/>
          </p:nvSpPr>
          <p:spPr>
            <a:xfrm>
              <a:off x="5791320" y="7740720"/>
              <a:ext cx="10645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  <a:spcBef>
                  <a:spcPts val="1899"/>
                </a:spcBef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1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262" name="CustomShape 9"/>
            <p:cNvSpPr/>
            <p:nvPr/>
          </p:nvSpPr>
          <p:spPr>
            <a:xfrm>
              <a:off x="5817960" y="9416880"/>
              <a:ext cx="249444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  <a:spcBef>
                  <a:spcPts val="2100"/>
                </a:spcBef>
              </a:pPr>
              <a:r>
                <a:rPr b="0" lang="en-US" sz="3600" spc="-1" strike="noStrike">
                  <a:solidFill>
                    <a:srgbClr val="bbe0e3"/>
                  </a:solidFill>
                  <a:latin typeface="Helvetica Neue"/>
                  <a:ea typeface="Helvetica Neue"/>
                </a:rPr>
                <a:t>Packet #1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263" name="Group 10"/>
          <p:cNvGrpSpPr/>
          <p:nvPr/>
        </p:nvGrpSpPr>
        <p:grpSpPr>
          <a:xfrm>
            <a:off x="11277720" y="7588080"/>
            <a:ext cx="8684640" cy="2559960"/>
            <a:chOff x="11277720" y="7588080"/>
            <a:chExt cx="8684640" cy="2559960"/>
          </a:xfrm>
        </p:grpSpPr>
        <p:grpSp>
          <p:nvGrpSpPr>
            <p:cNvPr id="264" name="Group 11"/>
            <p:cNvGrpSpPr/>
            <p:nvPr/>
          </p:nvGrpSpPr>
          <p:grpSpPr>
            <a:xfrm>
              <a:off x="11277720" y="7588080"/>
              <a:ext cx="8684640" cy="1674360"/>
              <a:chOff x="11277720" y="7588080"/>
              <a:chExt cx="8684640" cy="1674360"/>
            </a:xfrm>
          </p:grpSpPr>
          <p:sp>
            <p:nvSpPr>
              <p:cNvPr id="265" name="CustomShape 12"/>
              <p:cNvSpPr/>
              <p:nvPr/>
            </p:nvSpPr>
            <p:spPr>
              <a:xfrm>
                <a:off x="11277720" y="7588080"/>
                <a:ext cx="8684640" cy="167436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13"/>
              <p:cNvSpPr/>
              <p:nvPr/>
            </p:nvSpPr>
            <p:spPr>
              <a:xfrm>
                <a:off x="11579400" y="7785720"/>
                <a:ext cx="8080200" cy="12794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7200" spc="-1" strike="noStrike">
                    <a:solidFill>
                      <a:srgbClr val="000000"/>
                    </a:solidFill>
                    <a:latin typeface="Arial Black"/>
                    <a:ea typeface="Arial Black"/>
                  </a:rPr>
                  <a:t>ot………..…………</a:t>
                </a:r>
                <a:endParaRPr b="0" lang="en-US" sz="7200" spc="-1" strike="noStrike">
                  <a:latin typeface="Arial"/>
                </a:endParaRPr>
              </a:p>
            </p:txBody>
          </p:sp>
        </p:grpSp>
        <p:sp>
          <p:nvSpPr>
            <p:cNvPr id="267" name="CustomShape 14"/>
            <p:cNvSpPr/>
            <p:nvPr/>
          </p:nvSpPr>
          <p:spPr>
            <a:xfrm>
              <a:off x="11430000" y="7588080"/>
              <a:ext cx="10645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  <a:spcBef>
                  <a:spcPts val="1899"/>
                </a:spcBef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2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268" name="CustomShape 15"/>
            <p:cNvSpPr/>
            <p:nvPr/>
          </p:nvSpPr>
          <p:spPr>
            <a:xfrm>
              <a:off x="11304360" y="9416880"/>
              <a:ext cx="249444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  <a:spcBef>
                  <a:spcPts val="2100"/>
                </a:spcBef>
              </a:pPr>
              <a:r>
                <a:rPr b="0" lang="en-US" sz="3600" spc="-1" strike="noStrike">
                  <a:solidFill>
                    <a:srgbClr val="bbe0e3"/>
                  </a:solidFill>
                  <a:latin typeface="Helvetica Neue"/>
                  <a:ea typeface="Helvetica Neue"/>
                </a:rPr>
                <a:t>Packet #2</a:t>
              </a:r>
              <a:endParaRPr b="0" lang="en-US" sz="36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3" dur="indefinite" restart="never" nodeType="tmRoot">
          <p:childTnLst>
            <p:seq>
              <p:cTn id="284" dur="indefinite" nodeType="mainSeq"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" nodeType="afterEffect" fill="hold" presetClass="entr" presetID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Beware!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07400" indent="-70524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Packets might be re-ordered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2" name="Group 4"/>
          <p:cNvGrpSpPr/>
          <p:nvPr/>
        </p:nvGrpSpPr>
        <p:grpSpPr>
          <a:xfrm>
            <a:off x="5029200" y="6095880"/>
            <a:ext cx="8684640" cy="1674360"/>
            <a:chOff x="5029200" y="6095880"/>
            <a:chExt cx="8684640" cy="1674360"/>
          </a:xfrm>
        </p:grpSpPr>
        <p:grpSp>
          <p:nvGrpSpPr>
            <p:cNvPr id="273" name="Group 5"/>
            <p:cNvGrpSpPr/>
            <p:nvPr/>
          </p:nvGrpSpPr>
          <p:grpSpPr>
            <a:xfrm>
              <a:off x="5029200" y="6095880"/>
              <a:ext cx="8684640" cy="1674360"/>
              <a:chOff x="5029200" y="6095880"/>
              <a:chExt cx="8684640" cy="1674360"/>
            </a:xfrm>
          </p:grpSpPr>
          <p:sp>
            <p:nvSpPr>
              <p:cNvPr id="274" name="CustomShape 6"/>
              <p:cNvSpPr/>
              <p:nvPr/>
            </p:nvSpPr>
            <p:spPr>
              <a:xfrm>
                <a:off x="5029200" y="6095880"/>
                <a:ext cx="8684640" cy="167436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7"/>
              <p:cNvSpPr/>
              <p:nvPr/>
            </p:nvSpPr>
            <p:spPr>
              <a:xfrm>
                <a:off x="5331240" y="6293520"/>
                <a:ext cx="8080200" cy="12794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7200" spc="-1" strike="noStrike">
                    <a:solidFill>
                      <a:srgbClr val="000000"/>
                    </a:solidFill>
                    <a:latin typeface="Arial Black"/>
                    <a:ea typeface="Arial Black"/>
                  </a:rPr>
                  <a:t>ot………..…………</a:t>
                </a:r>
                <a:endParaRPr b="0" lang="en-US" sz="7200" spc="-1" strike="noStrike">
                  <a:latin typeface="Arial"/>
                </a:endParaRPr>
              </a:p>
            </p:txBody>
          </p:sp>
        </p:grpSp>
        <p:sp>
          <p:nvSpPr>
            <p:cNvPr id="276" name="CustomShape 8"/>
            <p:cNvSpPr/>
            <p:nvPr/>
          </p:nvSpPr>
          <p:spPr>
            <a:xfrm>
              <a:off x="5181480" y="6095880"/>
              <a:ext cx="10645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  <a:spcBef>
                  <a:spcPts val="1899"/>
                </a:spcBef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2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277" name="Group 9"/>
          <p:cNvGrpSpPr/>
          <p:nvPr/>
        </p:nvGrpSpPr>
        <p:grpSpPr>
          <a:xfrm>
            <a:off x="13868280" y="6095880"/>
            <a:ext cx="5484240" cy="1674360"/>
            <a:chOff x="13868280" y="6095880"/>
            <a:chExt cx="5484240" cy="1674360"/>
          </a:xfrm>
        </p:grpSpPr>
        <p:grpSp>
          <p:nvGrpSpPr>
            <p:cNvPr id="278" name="Group 10"/>
            <p:cNvGrpSpPr/>
            <p:nvPr/>
          </p:nvGrpSpPr>
          <p:grpSpPr>
            <a:xfrm>
              <a:off x="13868280" y="6095880"/>
              <a:ext cx="5484240" cy="1674360"/>
              <a:chOff x="13868280" y="6095880"/>
              <a:chExt cx="5484240" cy="1674360"/>
            </a:xfrm>
          </p:grpSpPr>
          <p:sp>
            <p:nvSpPr>
              <p:cNvPr id="279" name="CustomShape 11"/>
              <p:cNvSpPr/>
              <p:nvPr/>
            </p:nvSpPr>
            <p:spPr>
              <a:xfrm>
                <a:off x="13868280" y="6095880"/>
                <a:ext cx="5484240" cy="1674360"/>
              </a:xfrm>
              <a:prstGeom prst="rect">
                <a:avLst/>
              </a:prstGeom>
              <a:solidFill>
                <a:srgbClr val="bbe0e3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CustomShape 12"/>
              <p:cNvSpPr/>
              <p:nvPr/>
            </p:nvSpPr>
            <p:spPr>
              <a:xfrm>
                <a:off x="14400720" y="6293520"/>
                <a:ext cx="4419360" cy="127944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 anchor="ctr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7200" spc="-1" strike="noStrike">
                    <a:solidFill>
                      <a:srgbClr val="000000"/>
                    </a:solidFill>
                    <a:latin typeface="Arial Black"/>
                    <a:ea typeface="Arial Black"/>
                  </a:rPr>
                  <a:t>……</a:t>
                </a:r>
                <a:r>
                  <a:rPr b="0" lang="en-US" sz="7200" spc="-1" strike="noStrike">
                    <a:solidFill>
                      <a:srgbClr val="000000"/>
                    </a:solidFill>
                    <a:latin typeface="Arial Black"/>
                    <a:ea typeface="Arial Black"/>
                  </a:rPr>
                  <a:t>.….ro</a:t>
                </a:r>
                <a:endParaRPr b="0" lang="en-US" sz="7200" spc="-1" strike="noStrike">
                  <a:latin typeface="Arial"/>
                </a:endParaRPr>
              </a:p>
            </p:txBody>
          </p:sp>
        </p:grpSp>
        <p:sp>
          <p:nvSpPr>
            <p:cNvPr id="281" name="CustomShape 13"/>
            <p:cNvSpPr/>
            <p:nvPr/>
          </p:nvSpPr>
          <p:spPr>
            <a:xfrm>
              <a:off x="14020920" y="6248520"/>
              <a:ext cx="10645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  <a:spcBef>
                  <a:spcPts val="1899"/>
                </a:spcBef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1</a:t>
              </a:r>
              <a:endParaRPr b="0" lang="en-US" sz="3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2" dur="indefinite" restart="never" nodeType="tmRoot">
          <p:childTnLst>
            <p:seq>
              <p:cTn id="293" dur="indefinite" nodeType="mainSeq">
                <p:childTnLst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9194760" y="10452240"/>
            <a:ext cx="5808240" cy="2744280"/>
          </a:xfrm>
          <a:prstGeom prst="roundRect">
            <a:avLst>
              <a:gd name="adj" fmla="val 16667"/>
            </a:avLst>
          </a:pr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"/>
          <p:cNvSpPr/>
          <p:nvPr/>
        </p:nvSpPr>
        <p:spPr>
          <a:xfrm>
            <a:off x="7315200" y="12649320"/>
            <a:ext cx="203616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Firewall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284" name="Group 3"/>
          <p:cNvGrpSpPr/>
          <p:nvPr/>
        </p:nvGrpSpPr>
        <p:grpSpPr>
          <a:xfrm>
            <a:off x="4711680" y="3067200"/>
            <a:ext cx="13440960" cy="7384680"/>
            <a:chOff x="4711680" y="3067200"/>
            <a:chExt cx="13440960" cy="7384680"/>
          </a:xfrm>
        </p:grpSpPr>
        <p:grpSp>
          <p:nvGrpSpPr>
            <p:cNvPr id="285" name="Group 4"/>
            <p:cNvGrpSpPr/>
            <p:nvPr/>
          </p:nvGrpSpPr>
          <p:grpSpPr>
            <a:xfrm>
              <a:off x="4711680" y="3067200"/>
              <a:ext cx="13440960" cy="7384680"/>
              <a:chOff x="4711680" y="3067200"/>
              <a:chExt cx="13440960" cy="7384680"/>
            </a:xfrm>
          </p:grpSpPr>
          <p:sp>
            <p:nvSpPr>
              <p:cNvPr id="286" name="CustomShape 5"/>
              <p:cNvSpPr/>
              <p:nvPr/>
            </p:nvSpPr>
            <p:spPr>
              <a:xfrm>
                <a:off x="4711680" y="338760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r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287" name="CustomShape 6"/>
              <p:cNvSpPr/>
              <p:nvPr/>
            </p:nvSpPr>
            <p:spPr>
              <a:xfrm>
                <a:off x="17338680" y="338760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r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288" name="Line 7"/>
              <p:cNvSpPr/>
              <p:nvPr/>
            </p:nvSpPr>
            <p:spPr>
              <a:xfrm>
                <a:off x="5527440" y="3709440"/>
                <a:ext cx="11810520" cy="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Line 8"/>
              <p:cNvSpPr/>
              <p:nvPr/>
            </p:nvSpPr>
            <p:spPr>
              <a:xfrm>
                <a:off x="12010680" y="3735000"/>
                <a:ext cx="101880" cy="6716880"/>
              </a:xfrm>
              <a:prstGeom prst="line">
                <a:avLst/>
              </a:prstGeom>
              <a:ln cap="rnd" w="50760">
                <a:solidFill>
                  <a:srgbClr val="000000"/>
                </a:solidFill>
                <a:custDash>
                  <a:ds d="100000" sp="100000"/>
                </a:custDash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CustomShape 9"/>
              <p:cNvSpPr/>
              <p:nvPr/>
            </p:nvSpPr>
            <p:spPr>
              <a:xfrm>
                <a:off x="5502600" y="3067200"/>
                <a:ext cx="3334320" cy="669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2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seq=1, TTL=22</a:t>
                </a:r>
                <a:endParaRPr b="0" lang="en-US" sz="3200" spc="-1" strike="noStrike">
                  <a:latin typeface="Arial"/>
                </a:endParaRPr>
              </a:p>
            </p:txBody>
          </p:sp>
        </p:grpSp>
        <p:sp>
          <p:nvSpPr>
            <p:cNvPr id="291" name="CustomShape 10"/>
            <p:cNvSpPr/>
            <p:nvPr/>
          </p:nvSpPr>
          <p:spPr>
            <a:xfrm>
              <a:off x="11896560" y="359100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2" name="Group 11"/>
          <p:cNvGrpSpPr/>
          <p:nvPr/>
        </p:nvGrpSpPr>
        <p:grpSpPr>
          <a:xfrm>
            <a:off x="4724280" y="3952800"/>
            <a:ext cx="10955160" cy="975600"/>
            <a:chOff x="4724280" y="3952800"/>
            <a:chExt cx="10955160" cy="975600"/>
          </a:xfrm>
        </p:grpSpPr>
        <p:sp>
          <p:nvSpPr>
            <p:cNvPr id="293" name="CustomShape 12"/>
            <p:cNvSpPr/>
            <p:nvPr/>
          </p:nvSpPr>
          <p:spPr>
            <a:xfrm>
              <a:off x="4724280" y="4273560"/>
              <a:ext cx="813960" cy="621720"/>
            </a:xfrm>
            <a:prstGeom prst="rect">
              <a:avLst/>
            </a:prstGeom>
            <a:solidFill>
              <a:srgbClr val="ff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36720" rIns="36720" tIns="36720" bIns="367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n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294" name="Line 13"/>
            <p:cNvSpPr/>
            <p:nvPr/>
          </p:nvSpPr>
          <p:spPr>
            <a:xfrm flipV="1">
              <a:off x="5540040" y="4571640"/>
              <a:ext cx="9855360" cy="255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CustomShape 14"/>
            <p:cNvSpPr/>
            <p:nvPr/>
          </p:nvSpPr>
          <p:spPr>
            <a:xfrm>
              <a:off x="5515200" y="3952800"/>
              <a:ext cx="33343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seq=1, TTL=16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296" name="CustomShape 15"/>
            <p:cNvSpPr/>
            <p:nvPr/>
          </p:nvSpPr>
          <p:spPr>
            <a:xfrm>
              <a:off x="15185880" y="4197240"/>
              <a:ext cx="4935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X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297" name="CustomShape 16"/>
            <p:cNvSpPr/>
            <p:nvPr/>
          </p:nvSpPr>
          <p:spPr>
            <a:xfrm>
              <a:off x="11909520" y="446400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8" name="Group 17"/>
          <p:cNvGrpSpPr/>
          <p:nvPr/>
        </p:nvGrpSpPr>
        <p:grpSpPr>
          <a:xfrm>
            <a:off x="4886280" y="5695920"/>
            <a:ext cx="13440960" cy="942480"/>
            <a:chOff x="4886280" y="5695920"/>
            <a:chExt cx="13440960" cy="942480"/>
          </a:xfrm>
        </p:grpSpPr>
        <p:grpSp>
          <p:nvGrpSpPr>
            <p:cNvPr id="299" name="Group 18"/>
            <p:cNvGrpSpPr/>
            <p:nvPr/>
          </p:nvGrpSpPr>
          <p:grpSpPr>
            <a:xfrm>
              <a:off x="4886280" y="5695920"/>
              <a:ext cx="13440960" cy="942480"/>
              <a:chOff x="4886280" y="5695920"/>
              <a:chExt cx="13440960" cy="942480"/>
            </a:xfrm>
          </p:grpSpPr>
          <p:sp>
            <p:nvSpPr>
              <p:cNvPr id="300" name="CustomShape 19"/>
              <p:cNvSpPr/>
              <p:nvPr/>
            </p:nvSpPr>
            <p:spPr>
              <a:xfrm>
                <a:off x="4886280" y="601668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o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301" name="CustomShape 20"/>
              <p:cNvSpPr/>
              <p:nvPr/>
            </p:nvSpPr>
            <p:spPr>
              <a:xfrm>
                <a:off x="17513280" y="601668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o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302" name="Line 21"/>
              <p:cNvSpPr/>
              <p:nvPr/>
            </p:nvSpPr>
            <p:spPr>
              <a:xfrm>
                <a:off x="5702040" y="6339960"/>
                <a:ext cx="11811240" cy="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3" name="CustomShape 22"/>
              <p:cNvSpPr/>
              <p:nvPr/>
            </p:nvSpPr>
            <p:spPr>
              <a:xfrm>
                <a:off x="5677200" y="5695920"/>
                <a:ext cx="3334320" cy="669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2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seq=2, TTL=22</a:t>
                </a:r>
                <a:endParaRPr b="0" lang="en-US" sz="3200" spc="-1" strike="noStrike">
                  <a:latin typeface="Arial"/>
                </a:endParaRPr>
              </a:p>
            </p:txBody>
          </p:sp>
        </p:grpSp>
        <p:sp>
          <p:nvSpPr>
            <p:cNvPr id="304" name="CustomShape 23"/>
            <p:cNvSpPr/>
            <p:nvPr/>
          </p:nvSpPr>
          <p:spPr>
            <a:xfrm>
              <a:off x="11906280" y="621972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5" name="Group 24"/>
          <p:cNvGrpSpPr/>
          <p:nvPr/>
        </p:nvGrpSpPr>
        <p:grpSpPr>
          <a:xfrm>
            <a:off x="4896000" y="4908600"/>
            <a:ext cx="10954800" cy="975600"/>
            <a:chOff x="4896000" y="4908600"/>
            <a:chExt cx="10954800" cy="975600"/>
          </a:xfrm>
        </p:grpSpPr>
        <p:sp>
          <p:nvSpPr>
            <p:cNvPr id="306" name="CustomShape 25"/>
            <p:cNvSpPr/>
            <p:nvPr/>
          </p:nvSpPr>
          <p:spPr>
            <a:xfrm>
              <a:off x="4896000" y="5229360"/>
              <a:ext cx="813960" cy="621720"/>
            </a:xfrm>
            <a:prstGeom prst="rect">
              <a:avLst/>
            </a:prstGeom>
            <a:solidFill>
              <a:srgbClr val="ff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36720" rIns="36720" tIns="36720" bIns="367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i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07" name="Line 26"/>
            <p:cNvSpPr/>
            <p:nvPr/>
          </p:nvSpPr>
          <p:spPr>
            <a:xfrm flipV="1">
              <a:off x="5711760" y="5527440"/>
              <a:ext cx="9855000" cy="255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27"/>
            <p:cNvSpPr/>
            <p:nvPr/>
          </p:nvSpPr>
          <p:spPr>
            <a:xfrm>
              <a:off x="5686560" y="4908600"/>
              <a:ext cx="33343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seq=2, TTL=16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09" name="CustomShape 28"/>
            <p:cNvSpPr/>
            <p:nvPr/>
          </p:nvSpPr>
          <p:spPr>
            <a:xfrm>
              <a:off x="15357240" y="5153040"/>
              <a:ext cx="4935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X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10" name="CustomShape 29"/>
            <p:cNvSpPr/>
            <p:nvPr/>
          </p:nvSpPr>
          <p:spPr>
            <a:xfrm>
              <a:off x="11922120" y="541980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1" name="Group 30"/>
          <p:cNvGrpSpPr/>
          <p:nvPr/>
        </p:nvGrpSpPr>
        <p:grpSpPr>
          <a:xfrm>
            <a:off x="5045040" y="7432560"/>
            <a:ext cx="13440960" cy="942480"/>
            <a:chOff x="5045040" y="7432560"/>
            <a:chExt cx="13440960" cy="942480"/>
          </a:xfrm>
        </p:grpSpPr>
        <p:grpSp>
          <p:nvGrpSpPr>
            <p:cNvPr id="312" name="Group 31"/>
            <p:cNvGrpSpPr/>
            <p:nvPr/>
          </p:nvGrpSpPr>
          <p:grpSpPr>
            <a:xfrm>
              <a:off x="5045040" y="7432560"/>
              <a:ext cx="13440960" cy="942480"/>
              <a:chOff x="5045040" y="7432560"/>
              <a:chExt cx="13440960" cy="942480"/>
            </a:xfrm>
          </p:grpSpPr>
          <p:sp>
            <p:nvSpPr>
              <p:cNvPr id="313" name="CustomShape 32"/>
              <p:cNvSpPr/>
              <p:nvPr/>
            </p:nvSpPr>
            <p:spPr>
              <a:xfrm>
                <a:off x="5045040" y="775332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o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314" name="CustomShape 33"/>
              <p:cNvSpPr/>
              <p:nvPr/>
            </p:nvSpPr>
            <p:spPr>
              <a:xfrm>
                <a:off x="17672040" y="775332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o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315" name="Line 34"/>
              <p:cNvSpPr/>
              <p:nvPr/>
            </p:nvSpPr>
            <p:spPr>
              <a:xfrm>
                <a:off x="5860800" y="8076960"/>
                <a:ext cx="11811240" cy="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6" name="CustomShape 35"/>
              <p:cNvSpPr/>
              <p:nvPr/>
            </p:nvSpPr>
            <p:spPr>
              <a:xfrm>
                <a:off x="5835960" y="7432560"/>
                <a:ext cx="3334320" cy="669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2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seq=3, TTL=22</a:t>
                </a:r>
                <a:endParaRPr b="0" lang="en-US" sz="3200" spc="-1" strike="noStrike">
                  <a:latin typeface="Arial"/>
                </a:endParaRPr>
              </a:p>
            </p:txBody>
          </p:sp>
        </p:grpSp>
        <p:sp>
          <p:nvSpPr>
            <p:cNvPr id="317" name="CustomShape 36"/>
            <p:cNvSpPr/>
            <p:nvPr/>
          </p:nvSpPr>
          <p:spPr>
            <a:xfrm>
              <a:off x="11969640" y="795672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8" name="Group 37"/>
          <p:cNvGrpSpPr/>
          <p:nvPr/>
        </p:nvGrpSpPr>
        <p:grpSpPr>
          <a:xfrm>
            <a:off x="5054760" y="6638760"/>
            <a:ext cx="10954800" cy="975960"/>
            <a:chOff x="5054760" y="6638760"/>
            <a:chExt cx="10954800" cy="975960"/>
          </a:xfrm>
        </p:grpSpPr>
        <p:sp>
          <p:nvSpPr>
            <p:cNvPr id="319" name="CustomShape 38"/>
            <p:cNvSpPr/>
            <p:nvPr/>
          </p:nvSpPr>
          <p:spPr>
            <a:xfrm>
              <a:off x="5054760" y="6959520"/>
              <a:ext cx="813960" cy="621720"/>
            </a:xfrm>
            <a:prstGeom prst="rect">
              <a:avLst/>
            </a:prstGeom>
            <a:solidFill>
              <a:srgbClr val="ff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36720" rIns="36720" tIns="36720" bIns="367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c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20" name="Line 39"/>
            <p:cNvSpPr/>
            <p:nvPr/>
          </p:nvSpPr>
          <p:spPr>
            <a:xfrm flipV="1">
              <a:off x="5870520" y="7257960"/>
              <a:ext cx="9855000" cy="2520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CustomShape 40"/>
            <p:cNvSpPr/>
            <p:nvPr/>
          </p:nvSpPr>
          <p:spPr>
            <a:xfrm>
              <a:off x="5845320" y="6638760"/>
              <a:ext cx="33343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seq=3, TTL=16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22" name="CustomShape 41"/>
            <p:cNvSpPr/>
            <p:nvPr/>
          </p:nvSpPr>
          <p:spPr>
            <a:xfrm>
              <a:off x="15516000" y="6883560"/>
              <a:ext cx="4935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X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23" name="CustomShape 42"/>
            <p:cNvSpPr/>
            <p:nvPr/>
          </p:nvSpPr>
          <p:spPr>
            <a:xfrm>
              <a:off x="11934720" y="713088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4" name="Group 43"/>
          <p:cNvGrpSpPr/>
          <p:nvPr/>
        </p:nvGrpSpPr>
        <p:grpSpPr>
          <a:xfrm>
            <a:off x="5261040" y="8379000"/>
            <a:ext cx="13440960" cy="942120"/>
            <a:chOff x="5261040" y="8379000"/>
            <a:chExt cx="13440960" cy="942120"/>
          </a:xfrm>
        </p:grpSpPr>
        <p:grpSp>
          <p:nvGrpSpPr>
            <p:cNvPr id="325" name="Group 44"/>
            <p:cNvGrpSpPr/>
            <p:nvPr/>
          </p:nvGrpSpPr>
          <p:grpSpPr>
            <a:xfrm>
              <a:off x="5261040" y="8379000"/>
              <a:ext cx="13440960" cy="942120"/>
              <a:chOff x="5261040" y="8379000"/>
              <a:chExt cx="13440960" cy="942120"/>
            </a:xfrm>
          </p:grpSpPr>
          <p:sp>
            <p:nvSpPr>
              <p:cNvPr id="326" name="CustomShape 45"/>
              <p:cNvSpPr/>
              <p:nvPr/>
            </p:nvSpPr>
            <p:spPr>
              <a:xfrm>
                <a:off x="5261040" y="869940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t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327" name="CustomShape 46"/>
              <p:cNvSpPr/>
              <p:nvPr/>
            </p:nvSpPr>
            <p:spPr>
              <a:xfrm>
                <a:off x="17888040" y="8699400"/>
                <a:ext cx="813960" cy="621720"/>
              </a:xfrm>
              <a:prstGeom prst="rect">
                <a:avLst/>
              </a:prstGeom>
              <a:solidFill>
                <a:srgbClr val="ff8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720" rIns="36720" tIns="36720" bIns="3672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t</a:t>
                </a:r>
                <a:endParaRPr b="0" lang="en-US" sz="3600" spc="-1" strike="noStrike">
                  <a:latin typeface="Arial"/>
                </a:endParaRPr>
              </a:p>
            </p:txBody>
          </p:sp>
          <p:sp>
            <p:nvSpPr>
              <p:cNvPr id="328" name="Line 47"/>
              <p:cNvSpPr/>
              <p:nvPr/>
            </p:nvSpPr>
            <p:spPr>
              <a:xfrm>
                <a:off x="6076800" y="9022680"/>
                <a:ext cx="11810880" cy="36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9" name="CustomShape 48"/>
              <p:cNvSpPr/>
              <p:nvPr/>
            </p:nvSpPr>
            <p:spPr>
              <a:xfrm>
                <a:off x="6051600" y="8379000"/>
                <a:ext cx="3334320" cy="669960"/>
              </a:xfrm>
              <a:prstGeom prst="rect">
                <a:avLst/>
              </a:prstGeom>
              <a:noFill/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1440" bIns="9144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0" lang="en-US" sz="32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seq=4, TTL=22</a:t>
                </a:r>
                <a:endParaRPr b="0" lang="en-US" sz="3200" spc="-1" strike="noStrike">
                  <a:latin typeface="Arial"/>
                </a:endParaRPr>
              </a:p>
            </p:txBody>
          </p:sp>
        </p:grpSp>
        <p:sp>
          <p:nvSpPr>
            <p:cNvPr id="330" name="CustomShape 49"/>
            <p:cNvSpPr/>
            <p:nvPr/>
          </p:nvSpPr>
          <p:spPr>
            <a:xfrm>
              <a:off x="11982600" y="889632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1" name="Group 50"/>
          <p:cNvGrpSpPr/>
          <p:nvPr/>
        </p:nvGrpSpPr>
        <p:grpSpPr>
          <a:xfrm>
            <a:off x="5270400" y="9220320"/>
            <a:ext cx="10955160" cy="975600"/>
            <a:chOff x="5270400" y="9220320"/>
            <a:chExt cx="10955160" cy="975600"/>
          </a:xfrm>
        </p:grpSpPr>
        <p:sp>
          <p:nvSpPr>
            <p:cNvPr id="332" name="CustomShape 51"/>
            <p:cNvSpPr/>
            <p:nvPr/>
          </p:nvSpPr>
          <p:spPr>
            <a:xfrm>
              <a:off x="5270400" y="9540720"/>
              <a:ext cx="813960" cy="621720"/>
            </a:xfrm>
            <a:prstGeom prst="rect">
              <a:avLst/>
            </a:prstGeom>
            <a:solidFill>
              <a:srgbClr val="ff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36720" rIns="36720" tIns="36720" bIns="3672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e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33" name="Line 52"/>
            <p:cNvSpPr/>
            <p:nvPr/>
          </p:nvSpPr>
          <p:spPr>
            <a:xfrm flipV="1">
              <a:off x="6086160" y="9839160"/>
              <a:ext cx="9855360" cy="255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CustomShape 53"/>
            <p:cNvSpPr/>
            <p:nvPr/>
          </p:nvSpPr>
          <p:spPr>
            <a:xfrm>
              <a:off x="6060960" y="9220320"/>
              <a:ext cx="3334320" cy="6699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seq=4, TTL=16</a:t>
              </a:r>
              <a:endParaRPr b="0" lang="en-US" sz="3200" spc="-1" strike="noStrike">
                <a:latin typeface="Arial"/>
              </a:endParaRPr>
            </a:p>
          </p:txBody>
        </p:sp>
        <p:sp>
          <p:nvSpPr>
            <p:cNvPr id="335" name="CustomShape 54"/>
            <p:cNvSpPr/>
            <p:nvPr/>
          </p:nvSpPr>
          <p:spPr>
            <a:xfrm>
              <a:off x="15732000" y="9464760"/>
              <a:ext cx="493560" cy="7311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X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336" name="CustomShape 55"/>
            <p:cNvSpPr/>
            <p:nvPr/>
          </p:nvSpPr>
          <p:spPr>
            <a:xfrm>
              <a:off x="11988720" y="9721800"/>
              <a:ext cx="235800" cy="232920"/>
            </a:xfrm>
            <a:prstGeom prst="ellipse">
              <a:avLst/>
            </a:prstGeom>
            <a:solidFill>
              <a:srgbClr val="80808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7" name="CustomShape 56"/>
          <p:cNvSpPr/>
          <p:nvPr/>
        </p:nvSpPr>
        <p:spPr>
          <a:xfrm rot="16200000">
            <a:off x="1239480" y="5953320"/>
            <a:ext cx="5483520" cy="914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ahoma"/>
                <a:ea typeface="Tahoma"/>
              </a:rPr>
              <a:t>Sender / Attacker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38" name="CustomShape 57"/>
          <p:cNvSpPr/>
          <p:nvPr/>
        </p:nvSpPr>
        <p:spPr>
          <a:xfrm rot="5400000">
            <a:off x="18099360" y="6331320"/>
            <a:ext cx="2816640" cy="913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Tahoma"/>
                <a:ea typeface="Tahoma"/>
              </a:rPr>
              <a:t>Receiver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39" name="CustomShape 58"/>
          <p:cNvSpPr/>
          <p:nvPr/>
        </p:nvSpPr>
        <p:spPr>
          <a:xfrm>
            <a:off x="11036160" y="11458440"/>
            <a:ext cx="212832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~~~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0" name="CustomShape 59"/>
          <p:cNvSpPr/>
          <p:nvPr/>
        </p:nvSpPr>
        <p:spPr>
          <a:xfrm>
            <a:off x="18392760" y="9601200"/>
            <a:ext cx="252828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801"/>
              </a:spcBef>
            </a:pPr>
            <a:r>
              <a:rPr b="0" lang="en-US" sz="4800" spc="-1" strike="noStrike">
                <a:solidFill>
                  <a:srgbClr val="000000"/>
                </a:solidFill>
                <a:latin typeface="Tahoma"/>
                <a:ea typeface="Tahoma"/>
              </a:rPr>
              <a:t>~~~~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41" name="CustomShape 60"/>
          <p:cNvSpPr/>
          <p:nvPr/>
        </p:nvSpPr>
        <p:spPr>
          <a:xfrm>
            <a:off x="18592920" y="9601200"/>
            <a:ext cx="212832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801"/>
              </a:spcBef>
            </a:pPr>
            <a:r>
              <a:rPr b="0" lang="en-US" sz="4800" spc="-1" strike="noStrike">
                <a:solidFill>
                  <a:srgbClr val="ff0000"/>
                </a:solidFill>
                <a:latin typeface="Tahoma"/>
                <a:ea typeface="Tahoma"/>
              </a:rPr>
              <a:t>r</a:t>
            </a:r>
            <a:r>
              <a:rPr b="0" lang="en-US" sz="4800" spc="-1" strike="noStrike">
                <a:solidFill>
                  <a:srgbClr val="000000"/>
                </a:solidFill>
                <a:latin typeface="Tahoma"/>
                <a:ea typeface="Tahoma"/>
              </a:rPr>
              <a:t>~~~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42" name="CustomShape 61"/>
          <p:cNvSpPr/>
          <p:nvPr/>
        </p:nvSpPr>
        <p:spPr>
          <a:xfrm>
            <a:off x="18592920" y="9601200"/>
            <a:ext cx="212832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801"/>
              </a:spcBef>
            </a:pPr>
            <a:r>
              <a:rPr b="0" lang="en-US" sz="4800" spc="-1" strike="noStrike">
                <a:solidFill>
                  <a:srgbClr val="ff0000"/>
                </a:solidFill>
                <a:latin typeface="Tahoma"/>
                <a:ea typeface="Tahoma"/>
              </a:rPr>
              <a:t>ro</a:t>
            </a:r>
            <a:r>
              <a:rPr b="0" lang="en-US" sz="4800" spc="-1" strike="noStrike">
                <a:solidFill>
                  <a:srgbClr val="000000"/>
                </a:solidFill>
                <a:latin typeface="Tahoma"/>
                <a:ea typeface="Tahoma"/>
              </a:rPr>
              <a:t>~~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43" name="CustomShape 62"/>
          <p:cNvSpPr/>
          <p:nvPr/>
        </p:nvSpPr>
        <p:spPr>
          <a:xfrm>
            <a:off x="18592920" y="9601200"/>
            <a:ext cx="212832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801"/>
              </a:spcBef>
            </a:pPr>
            <a:r>
              <a:rPr b="0" lang="en-US" sz="4800" spc="-1" strike="noStrike">
                <a:solidFill>
                  <a:srgbClr val="ff0000"/>
                </a:solidFill>
                <a:latin typeface="Tahoma"/>
                <a:ea typeface="Tahoma"/>
              </a:rPr>
              <a:t>roo</a:t>
            </a:r>
            <a:r>
              <a:rPr b="0" lang="en-US" sz="4800" spc="-1" strike="noStrike">
                <a:solidFill>
                  <a:srgbClr val="000000"/>
                </a:solidFill>
                <a:latin typeface="Tahoma"/>
                <a:ea typeface="Tahoma"/>
              </a:rPr>
              <a:t>~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44" name="CustomShape 63"/>
          <p:cNvSpPr/>
          <p:nvPr/>
        </p:nvSpPr>
        <p:spPr>
          <a:xfrm>
            <a:off x="18592920" y="9601200"/>
            <a:ext cx="2128320" cy="913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801"/>
              </a:spcBef>
            </a:pPr>
            <a:r>
              <a:rPr b="0" lang="en-US" sz="4800" spc="-1" strike="noStrike">
                <a:solidFill>
                  <a:srgbClr val="ff0000"/>
                </a:solidFill>
                <a:latin typeface="Tahoma"/>
                <a:ea typeface="Tahoma"/>
              </a:rPr>
              <a:t>root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345" name="CustomShape 64"/>
          <p:cNvSpPr/>
          <p:nvPr/>
        </p:nvSpPr>
        <p:spPr>
          <a:xfrm>
            <a:off x="11036160" y="11458440"/>
            <a:ext cx="212832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~~~~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6" name="CustomShape 65"/>
          <p:cNvSpPr/>
          <p:nvPr/>
        </p:nvSpPr>
        <p:spPr>
          <a:xfrm>
            <a:off x="10918800" y="11045880"/>
            <a:ext cx="2363040" cy="1546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~~~?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~~~?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7" name="CustomShape 66"/>
          <p:cNvSpPr/>
          <p:nvPr/>
        </p:nvSpPr>
        <p:spPr>
          <a:xfrm>
            <a:off x="10918800" y="11045880"/>
            <a:ext cx="2363040" cy="1546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~~?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8" name="CustomShape 67"/>
          <p:cNvSpPr/>
          <p:nvPr/>
        </p:nvSpPr>
        <p:spPr>
          <a:xfrm>
            <a:off x="10379160" y="11045880"/>
            <a:ext cx="3442680" cy="1546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ro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~~?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~~?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9" name="CustomShape 68"/>
          <p:cNvSpPr/>
          <p:nvPr/>
        </p:nvSpPr>
        <p:spPr>
          <a:xfrm>
            <a:off x="9086760" y="11185560"/>
            <a:ext cx="6020640" cy="1828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ric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roc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rio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roo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nic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noc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nio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noo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~?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0" name="CustomShape 69"/>
          <p:cNvSpPr/>
          <p:nvPr/>
        </p:nvSpPr>
        <p:spPr>
          <a:xfrm>
            <a:off x="9115560" y="10636200"/>
            <a:ext cx="5969880" cy="2377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>
              <a:lnSpc>
                <a:spcPct val="100000"/>
              </a:lnSpc>
              <a:spcBef>
                <a:spcPts val="2100"/>
              </a:spcBef>
            </a:pP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rice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roce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rict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roct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riot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0000ff"/>
                </a:solidFill>
                <a:latin typeface="Tahoma"/>
                <a:ea typeface="Tahoma"/>
              </a:rPr>
              <a:t>root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rioe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rooe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0000ff"/>
                </a:solidFill>
                <a:latin typeface="Tahoma"/>
                <a:ea typeface="Tahoma"/>
              </a:rPr>
              <a:t>nice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noce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nict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noct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niot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noot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nioe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nooe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?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1" name="CustomShape 70"/>
          <p:cNvSpPr/>
          <p:nvPr/>
        </p:nvSpPr>
        <p:spPr>
          <a:xfrm>
            <a:off x="12192120" y="4797360"/>
            <a:ext cx="6814440" cy="1828440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Packet </a:t>
            </a:r>
            <a:r>
              <a:rPr b="0" lang="en-US" sz="3600" spc="-1" strike="noStrike">
                <a:solidFill>
                  <a:srgbClr val="ff0000"/>
                </a:solidFill>
                <a:latin typeface="Tahoma"/>
                <a:ea typeface="Tahoma"/>
              </a:rPr>
              <a:t>discarded</a:t>
            </a:r>
            <a:r>
              <a:rPr b="0" lang="en-US" sz="3600" spc="-1" strike="noStrike">
                <a:solidFill>
                  <a:srgbClr val="000000"/>
                </a:solidFill>
                <a:latin typeface="Tahoma"/>
                <a:ea typeface="Tahoma"/>
              </a:rPr>
              <a:t> in transit due to TTL hop count expiring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2" name="CustomShape 71"/>
          <p:cNvSpPr/>
          <p:nvPr/>
        </p:nvSpPr>
        <p:spPr>
          <a:xfrm>
            <a:off x="6931080" y="3943440"/>
            <a:ext cx="2099520" cy="78516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72"/>
          <p:cNvSpPr/>
          <p:nvPr/>
        </p:nvSpPr>
        <p:spPr>
          <a:xfrm>
            <a:off x="6858000" y="3048120"/>
            <a:ext cx="2099520" cy="785160"/>
          </a:xfrm>
          <a:prstGeom prst="ellipse">
            <a:avLst/>
          </a:prstGeom>
          <a:noFill/>
          <a:ln w="3816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54" name="Group 73"/>
          <p:cNvGrpSpPr/>
          <p:nvPr/>
        </p:nvGrpSpPr>
        <p:grpSpPr>
          <a:xfrm>
            <a:off x="3209760" y="10667880"/>
            <a:ext cx="4328640" cy="2619720"/>
            <a:chOff x="3209760" y="10667880"/>
            <a:chExt cx="4328640" cy="2619720"/>
          </a:xfrm>
        </p:grpSpPr>
        <p:sp>
          <p:nvSpPr>
            <p:cNvPr id="355" name="CustomShape 74"/>
            <p:cNvSpPr/>
            <p:nvPr/>
          </p:nvSpPr>
          <p:spPr>
            <a:xfrm>
              <a:off x="3209760" y="10667880"/>
              <a:ext cx="4328640" cy="167436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ff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CustomShape 75"/>
            <p:cNvSpPr/>
            <p:nvPr/>
          </p:nvSpPr>
          <p:spPr>
            <a:xfrm>
              <a:off x="3209760" y="10667880"/>
              <a:ext cx="4328640" cy="26197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ff8000"/>
                  </a:solidFill>
                  <a:latin typeface="Tahoma"/>
                  <a:ea typeface="Tahoma"/>
                </a:rPr>
                <a:t>TTL field in IP header specifies maximum forwarding hop count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357" name="CustomShape 76"/>
          <p:cNvSpPr/>
          <p:nvPr/>
        </p:nvSpPr>
        <p:spPr>
          <a:xfrm>
            <a:off x="18897480" y="5334120"/>
            <a:ext cx="1217160" cy="2766600"/>
          </a:xfrm>
          <a:prstGeom prst="ellipse">
            <a:avLst/>
          </a:prstGeom>
          <a:noFill/>
          <a:ln w="3816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77"/>
          <p:cNvSpPr/>
          <p:nvPr/>
        </p:nvSpPr>
        <p:spPr>
          <a:xfrm>
            <a:off x="16459200" y="10972800"/>
            <a:ext cx="4433400" cy="16448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8000"/>
                </a:solidFill>
                <a:latin typeface="Tahoma"/>
                <a:ea typeface="Tahoma"/>
              </a:rPr>
              <a:t>Assume the Receiver is 20 hops away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59" name="CustomShape 78"/>
          <p:cNvSpPr/>
          <p:nvPr/>
        </p:nvSpPr>
        <p:spPr>
          <a:xfrm>
            <a:off x="15113160" y="12649320"/>
            <a:ext cx="6373080" cy="11574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8000"/>
                </a:solidFill>
                <a:latin typeface="Tahoma"/>
                <a:ea typeface="Tahoma"/>
              </a:rPr>
              <a:t>Assume firewall is 15 hops away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60" name="CustomShape 79"/>
          <p:cNvSpPr/>
          <p:nvPr/>
        </p:nvSpPr>
        <p:spPr>
          <a:xfrm>
            <a:off x="18897480" y="5337000"/>
            <a:ext cx="1217160" cy="2766600"/>
          </a:xfrm>
          <a:prstGeom prst="ellipse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80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Beware!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62" name="CustomShape 81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2" dur="indefinite" restart="never" nodeType="tmRoot">
          <p:childTnLst>
            <p:seq>
              <p:cTn id="303" dur="indefinite" nodeType="mainSeq"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nodeType="afterEffect" fill="hold" presetClass="exit" presetID="3" presetSubtype="10">
                                  <p:stCondLst>
                                    <p:cond delay="0"/>
                                  </p:stCondLst>
                                  <p:childTnLst>
                                    <p:animEffect filter="blinds(horizontal)" transition="out">
                                      <p:cBhvr additive="repl">
                                        <p:cTn id="385" dur="500" fill="hold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after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Other Kinds of Firewalls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07400" indent="-705240">
              <a:lnSpc>
                <a:spcPct val="9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Application-level firewall</a:t>
            </a:r>
            <a:endParaRPr b="0" lang="en-US" sz="6600" spc="-1" strike="noStrike">
              <a:latin typeface="Arial"/>
            </a:endParaRPr>
          </a:p>
          <a:p>
            <a:pPr lvl="1" marL="1028880" indent="-56952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"/>
            </a:pPr>
            <a:r>
              <a:rPr b="0" lang="en-US" sz="5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acts as a proxy.  TCP connection from client to firewall, which then makes a second TCP connection from firewall to server.</a:t>
            </a:r>
            <a:endParaRPr b="0" lang="en-US" sz="5600" spc="-1" strike="noStrike">
              <a:latin typeface="Arial"/>
            </a:endParaRPr>
          </a:p>
          <a:p>
            <a:pPr lvl="1" marL="1028880" indent="-569520">
              <a:lnSpc>
                <a:spcPct val="9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"/>
            </a:pPr>
            <a:r>
              <a:rPr b="0" lang="en-US" sz="5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Only modest benefits over stateful packet filter.</a:t>
            </a:r>
            <a:endParaRPr b="0" lang="en-US" sz="5600" spc="-1" strike="noStrike">
              <a:latin typeface="Arial"/>
            </a:endParaRPr>
          </a:p>
        </p:txBody>
      </p:sp>
      <p:sp>
        <p:nvSpPr>
          <p:cNvPr id="365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4" dur="indefinite" restart="never" nodeType="tmRoot">
          <p:childTnLst>
            <p:seq>
              <p:cTn id="43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Secure External Access to Inside Machines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550440" y="3178800"/>
            <a:ext cx="23334480" cy="5871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589320" indent="-587160">
              <a:lnSpc>
                <a:spcPct val="100000"/>
              </a:lnSpc>
              <a:spcBef>
                <a:spcPts val="15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Often need to provide secure remote access to a network protected by a firewall</a:t>
            </a:r>
            <a:endParaRPr b="0" lang="en-US" sz="4950" spc="-1" strike="noStrike">
              <a:latin typeface="Arial"/>
            </a:endParaRPr>
          </a:p>
          <a:p>
            <a:pPr lvl="1" marL="880920" indent="-59328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Remote access, telecommuting, branch offices, …</a:t>
            </a:r>
            <a:endParaRPr b="0" lang="en-US" sz="3750" spc="-1" strike="noStrike">
              <a:latin typeface="Arial"/>
            </a:endParaRPr>
          </a:p>
          <a:p>
            <a:pPr marL="589320" indent="-587160">
              <a:lnSpc>
                <a:spcPct val="100000"/>
              </a:lnSpc>
              <a:spcBef>
                <a:spcPts val="15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Create secure channel (Virtual Private Network, or VPN) to tunnel traffic from outside host/network to inside network</a:t>
            </a:r>
            <a:endParaRPr b="0" lang="en-US" sz="4950" spc="-1" strike="noStrike">
              <a:latin typeface="Arial"/>
            </a:endParaRPr>
          </a:p>
          <a:p>
            <a:pPr lvl="1" marL="880920" indent="-59328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Provides Authentication, Confidentiality, Integrity</a:t>
            </a:r>
            <a:endParaRPr b="0" lang="en-US" sz="3750" spc="-1" strike="noStrike">
              <a:latin typeface="Arial"/>
            </a:endParaRPr>
          </a:p>
          <a:p>
            <a:pPr lvl="1" marL="880920" indent="-59328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However, also raises perimeter issues</a:t>
            </a:r>
            <a:endParaRPr b="0" lang="en-US" sz="375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   </a:t>
            </a:r>
            <a:r>
              <a:rPr b="0" lang="en-US" sz="37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(Try it yourself at https://security.berkeley.edu/services/bsecure/bsecure-remote-access-vpn)</a:t>
            </a:r>
            <a:endParaRPr b="0" lang="en-US" sz="3750" spc="-1" strike="noStrike">
              <a:latin typeface="Arial"/>
            </a:endParaRPr>
          </a:p>
        </p:txBody>
      </p:sp>
      <p:sp>
        <p:nvSpPr>
          <p:cNvPr id="368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9" name="Group 4"/>
          <p:cNvGrpSpPr/>
          <p:nvPr/>
        </p:nvGrpSpPr>
        <p:grpSpPr>
          <a:xfrm>
            <a:off x="8677440" y="9776880"/>
            <a:ext cx="6093720" cy="3048480"/>
            <a:chOff x="8677440" y="9776880"/>
            <a:chExt cx="6093720" cy="3048480"/>
          </a:xfrm>
        </p:grpSpPr>
        <p:sp>
          <p:nvSpPr>
            <p:cNvPr id="370" name="CustomShape 5"/>
            <p:cNvSpPr/>
            <p:nvPr/>
          </p:nvSpPr>
          <p:spPr>
            <a:xfrm>
              <a:off x="10016640" y="9776880"/>
              <a:ext cx="2525400" cy="93420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CustomShape 6"/>
            <p:cNvSpPr/>
            <p:nvPr/>
          </p:nvSpPr>
          <p:spPr>
            <a:xfrm>
              <a:off x="11503800" y="9893520"/>
              <a:ext cx="2374560" cy="93708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CustomShape 7"/>
            <p:cNvSpPr/>
            <p:nvPr/>
          </p:nvSpPr>
          <p:spPr>
            <a:xfrm>
              <a:off x="12097800" y="10362960"/>
              <a:ext cx="2374560" cy="93420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CustomShape 8"/>
            <p:cNvSpPr/>
            <p:nvPr/>
          </p:nvSpPr>
          <p:spPr>
            <a:xfrm>
              <a:off x="12393360" y="10949400"/>
              <a:ext cx="2377800" cy="140364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CustomShape 9"/>
            <p:cNvSpPr/>
            <p:nvPr/>
          </p:nvSpPr>
          <p:spPr>
            <a:xfrm>
              <a:off x="11057400" y="11302200"/>
              <a:ext cx="2374560" cy="152316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CustomShape 10"/>
            <p:cNvSpPr/>
            <p:nvPr/>
          </p:nvSpPr>
          <p:spPr>
            <a:xfrm>
              <a:off x="9419040" y="10949400"/>
              <a:ext cx="2374560" cy="175644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CustomShape 11"/>
            <p:cNvSpPr/>
            <p:nvPr/>
          </p:nvSpPr>
          <p:spPr>
            <a:xfrm>
              <a:off x="8677440" y="10126800"/>
              <a:ext cx="2377800" cy="163980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CustomShape 12"/>
            <p:cNvSpPr/>
            <p:nvPr/>
          </p:nvSpPr>
          <p:spPr>
            <a:xfrm>
              <a:off x="9274680" y="9896400"/>
              <a:ext cx="5046480" cy="280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635" y="3600"/>
                  </a:moveTo>
                  <a:lnTo>
                    <a:pt x="5082" y="900"/>
                  </a:lnTo>
                  <a:lnTo>
                    <a:pt x="8894" y="0"/>
                  </a:lnTo>
                  <a:lnTo>
                    <a:pt x="16518" y="900"/>
                  </a:lnTo>
                  <a:lnTo>
                    <a:pt x="19059" y="2700"/>
                  </a:lnTo>
                  <a:lnTo>
                    <a:pt x="20329" y="6300"/>
                  </a:lnTo>
                  <a:lnTo>
                    <a:pt x="21600" y="7200"/>
                  </a:lnTo>
                  <a:lnTo>
                    <a:pt x="20329" y="17100"/>
                  </a:lnTo>
                  <a:lnTo>
                    <a:pt x="12071" y="21600"/>
                  </a:lnTo>
                  <a:lnTo>
                    <a:pt x="3812" y="18000"/>
                  </a:lnTo>
                  <a:lnTo>
                    <a:pt x="1271" y="14400"/>
                  </a:lnTo>
                  <a:lnTo>
                    <a:pt x="0" y="13500"/>
                  </a:lnTo>
                  <a:lnTo>
                    <a:pt x="635" y="3600"/>
                  </a:lnTo>
                  <a:close/>
                </a:path>
              </a:pathLst>
            </a:cu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8" name="CustomShape 13"/>
          <p:cNvSpPr/>
          <p:nvPr/>
        </p:nvSpPr>
        <p:spPr>
          <a:xfrm>
            <a:off x="10398240" y="10872360"/>
            <a:ext cx="19962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Internet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379" name="Group 14"/>
          <p:cNvGrpSpPr/>
          <p:nvPr/>
        </p:nvGrpSpPr>
        <p:grpSpPr>
          <a:xfrm>
            <a:off x="15697080" y="9319680"/>
            <a:ext cx="5636520" cy="3048480"/>
            <a:chOff x="15697080" y="9319680"/>
            <a:chExt cx="5636520" cy="3048480"/>
          </a:xfrm>
        </p:grpSpPr>
        <p:sp>
          <p:nvSpPr>
            <p:cNvPr id="380" name="CustomShape 15"/>
            <p:cNvSpPr/>
            <p:nvPr/>
          </p:nvSpPr>
          <p:spPr>
            <a:xfrm>
              <a:off x="16936200" y="9319680"/>
              <a:ext cx="2339280" cy="93420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CustomShape 16"/>
            <p:cNvSpPr/>
            <p:nvPr/>
          </p:nvSpPr>
          <p:spPr>
            <a:xfrm>
              <a:off x="18311760" y="9436320"/>
              <a:ext cx="2199240" cy="93708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" name="CustomShape 17"/>
            <p:cNvSpPr/>
            <p:nvPr/>
          </p:nvSpPr>
          <p:spPr>
            <a:xfrm>
              <a:off x="18861120" y="9905760"/>
              <a:ext cx="2196000" cy="93420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CustomShape 18"/>
            <p:cNvSpPr/>
            <p:nvPr/>
          </p:nvSpPr>
          <p:spPr>
            <a:xfrm>
              <a:off x="19134360" y="10492200"/>
              <a:ext cx="2199240" cy="140364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CustomShape 19"/>
            <p:cNvSpPr/>
            <p:nvPr/>
          </p:nvSpPr>
          <p:spPr>
            <a:xfrm>
              <a:off x="17898840" y="10845000"/>
              <a:ext cx="2199240" cy="152316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CustomShape 20"/>
            <p:cNvSpPr/>
            <p:nvPr/>
          </p:nvSpPr>
          <p:spPr>
            <a:xfrm>
              <a:off x="16383240" y="10492200"/>
              <a:ext cx="2202480" cy="175644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CustomShape 21"/>
            <p:cNvSpPr/>
            <p:nvPr/>
          </p:nvSpPr>
          <p:spPr>
            <a:xfrm>
              <a:off x="15697080" y="9669600"/>
              <a:ext cx="2199240" cy="1639800"/>
            </a:xfrm>
            <a:prstGeom prst="ellipse">
              <a:avLst/>
            </a:prstGeom>
            <a:solidFill>
              <a:srgbClr val="ccffff"/>
            </a:solidFill>
            <a:ln w="12600">
              <a:solidFill>
                <a:srgbClr val="00cc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CustomShape 22"/>
            <p:cNvSpPr/>
            <p:nvPr/>
          </p:nvSpPr>
          <p:spPr>
            <a:xfrm>
              <a:off x="16250040" y="9439200"/>
              <a:ext cx="4667760" cy="2809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635" y="3600"/>
                  </a:moveTo>
                  <a:lnTo>
                    <a:pt x="5082" y="900"/>
                  </a:lnTo>
                  <a:lnTo>
                    <a:pt x="8894" y="0"/>
                  </a:lnTo>
                  <a:lnTo>
                    <a:pt x="16518" y="900"/>
                  </a:lnTo>
                  <a:lnTo>
                    <a:pt x="19059" y="2700"/>
                  </a:lnTo>
                  <a:lnTo>
                    <a:pt x="20329" y="6300"/>
                  </a:lnTo>
                  <a:lnTo>
                    <a:pt x="21600" y="7200"/>
                  </a:lnTo>
                  <a:lnTo>
                    <a:pt x="20329" y="17100"/>
                  </a:lnTo>
                  <a:lnTo>
                    <a:pt x="12071" y="21600"/>
                  </a:lnTo>
                  <a:lnTo>
                    <a:pt x="3812" y="18000"/>
                  </a:lnTo>
                  <a:lnTo>
                    <a:pt x="1271" y="14400"/>
                  </a:lnTo>
                  <a:lnTo>
                    <a:pt x="0" y="13500"/>
                  </a:lnTo>
                  <a:lnTo>
                    <a:pt x="635" y="3600"/>
                  </a:lnTo>
                  <a:close/>
                </a:path>
              </a:pathLst>
            </a:custGeom>
            <a:solidFill>
              <a:srgbClr val="cc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8" name="CustomShape 23"/>
          <p:cNvSpPr/>
          <p:nvPr/>
        </p:nvSpPr>
        <p:spPr>
          <a:xfrm>
            <a:off x="18771120" y="11148480"/>
            <a:ext cx="235440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Company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389" name="Group 24"/>
          <p:cNvGrpSpPr/>
          <p:nvPr/>
        </p:nvGrpSpPr>
        <p:grpSpPr>
          <a:xfrm>
            <a:off x="16764120" y="12520080"/>
            <a:ext cx="2283840" cy="1217160"/>
            <a:chOff x="16764120" y="12520080"/>
            <a:chExt cx="2283840" cy="1217160"/>
          </a:xfrm>
        </p:grpSpPr>
        <p:sp>
          <p:nvSpPr>
            <p:cNvPr id="390" name="CustomShape 25"/>
            <p:cNvSpPr/>
            <p:nvPr/>
          </p:nvSpPr>
          <p:spPr>
            <a:xfrm>
              <a:off x="16764120" y="12520080"/>
              <a:ext cx="2283840" cy="121716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" name="CustomShape 26"/>
            <p:cNvSpPr/>
            <p:nvPr/>
          </p:nvSpPr>
          <p:spPr>
            <a:xfrm>
              <a:off x="17142480" y="12763800"/>
              <a:ext cx="152676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Yahoo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392" name="Group 27"/>
          <p:cNvGrpSpPr/>
          <p:nvPr/>
        </p:nvGrpSpPr>
        <p:grpSpPr>
          <a:xfrm>
            <a:off x="4114800" y="10843560"/>
            <a:ext cx="2131560" cy="1369440"/>
            <a:chOff x="4114800" y="10843560"/>
            <a:chExt cx="2131560" cy="1369440"/>
          </a:xfrm>
        </p:grpSpPr>
        <p:sp>
          <p:nvSpPr>
            <p:cNvPr id="393" name="CustomShape 28"/>
            <p:cNvSpPr/>
            <p:nvPr/>
          </p:nvSpPr>
          <p:spPr>
            <a:xfrm>
              <a:off x="4114800" y="10843560"/>
              <a:ext cx="2131560" cy="13694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CustomShape 29"/>
            <p:cNvSpPr/>
            <p:nvPr/>
          </p:nvSpPr>
          <p:spPr>
            <a:xfrm>
              <a:off x="4569120" y="11163600"/>
              <a:ext cx="12222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User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395" name="Group 30"/>
          <p:cNvGrpSpPr/>
          <p:nvPr/>
        </p:nvGrpSpPr>
        <p:grpSpPr>
          <a:xfrm>
            <a:off x="17621640" y="10630440"/>
            <a:ext cx="2701800" cy="730800"/>
            <a:chOff x="17621640" y="10630440"/>
            <a:chExt cx="2701800" cy="730800"/>
          </a:xfrm>
        </p:grpSpPr>
        <p:sp>
          <p:nvSpPr>
            <p:cNvPr id="396" name="CustomShape 31"/>
            <p:cNvSpPr/>
            <p:nvPr/>
          </p:nvSpPr>
          <p:spPr>
            <a:xfrm>
              <a:off x="17678520" y="10691280"/>
              <a:ext cx="2588760" cy="60732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CustomShape 32"/>
            <p:cNvSpPr/>
            <p:nvPr/>
          </p:nvSpPr>
          <p:spPr>
            <a:xfrm>
              <a:off x="17621640" y="10630440"/>
              <a:ext cx="270180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VPN server</a:t>
              </a:r>
              <a:endParaRPr b="0" lang="en-US" sz="3600" spc="-1" strike="noStrike">
                <a:latin typeface="Arial"/>
              </a:endParaRPr>
            </a:p>
          </p:txBody>
        </p:sp>
      </p:grpSp>
      <p:sp>
        <p:nvSpPr>
          <p:cNvPr id="398" name="CustomShape 33"/>
          <p:cNvSpPr/>
          <p:nvPr/>
        </p:nvSpPr>
        <p:spPr>
          <a:xfrm>
            <a:off x="17830800" y="11300760"/>
            <a:ext cx="912240" cy="121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600" y="0"/>
                </a:moveTo>
                <a:cubicBezTo>
                  <a:pt x="11880" y="9200"/>
                  <a:pt x="2160" y="18400"/>
                  <a:pt x="0" y="21600"/>
                </a:cubicBezTo>
              </a:path>
            </a:pathLst>
          </a:custGeom>
          <a:noFill/>
          <a:ln w="7632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4"/>
          <p:cNvSpPr/>
          <p:nvPr/>
        </p:nvSpPr>
        <p:spPr>
          <a:xfrm>
            <a:off x="15849720" y="10081800"/>
            <a:ext cx="455040" cy="1217160"/>
          </a:xfrm>
          <a:prstGeom prst="rect">
            <a:avLst/>
          </a:prstGeom>
          <a:blipFill rotWithShape="0">
            <a:blip r:embed="rId1"/>
          </a:blipFill>
          <a:ln w="12600">
            <a:solidFill>
              <a:srgbClr val="fe1b0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35"/>
          <p:cNvSpPr/>
          <p:nvPr/>
        </p:nvSpPr>
        <p:spPr>
          <a:xfrm>
            <a:off x="6248520" y="10843560"/>
            <a:ext cx="11427840" cy="45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21600"/>
                </a:moveTo>
                <a:cubicBezTo>
                  <a:pt x="2189" y="15300"/>
                  <a:pt x="4378" y="9000"/>
                  <a:pt x="6422" y="5400"/>
                </a:cubicBezTo>
                <a:cubicBezTo>
                  <a:pt x="8465" y="1800"/>
                  <a:pt x="9730" y="0"/>
                  <a:pt x="12259" y="0"/>
                </a:cubicBezTo>
                <a:cubicBezTo>
                  <a:pt x="14789" y="0"/>
                  <a:pt x="19897" y="2700"/>
                  <a:pt x="21600" y="5400"/>
                </a:cubicBezTo>
              </a:path>
            </a:pathLst>
          </a:custGeom>
          <a:noFill/>
          <a:ln w="7632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36"/>
          <p:cNvSpPr/>
          <p:nvPr/>
        </p:nvSpPr>
        <p:spPr>
          <a:xfrm>
            <a:off x="6248520" y="11473560"/>
            <a:ext cx="10513440" cy="1501560"/>
          </a:xfrm>
          <a:custGeom>
            <a:avLst/>
            <a:gdLst/>
            <a:ahLst/>
            <a:rect l="l" t="t" r="r" b="b"/>
            <a:pathLst>
              <a:path w="21600" h="20296">
                <a:moveTo>
                  <a:pt x="0" y="1782"/>
                </a:moveTo>
                <a:cubicBezTo>
                  <a:pt x="2896" y="239"/>
                  <a:pt x="5791" y="-1304"/>
                  <a:pt x="9391" y="1782"/>
                </a:cubicBezTo>
                <a:cubicBezTo>
                  <a:pt x="12991" y="4867"/>
                  <a:pt x="17296" y="12582"/>
                  <a:pt x="21600" y="20296"/>
                </a:cubicBezTo>
              </a:path>
            </a:pathLst>
          </a:custGeom>
          <a:noFill/>
          <a:ln w="76320">
            <a:solidFill>
              <a:srgbClr val="80808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2" name="Group 37"/>
          <p:cNvGrpSpPr/>
          <p:nvPr/>
        </p:nvGrpSpPr>
        <p:grpSpPr>
          <a:xfrm>
            <a:off x="6095880" y="10231920"/>
            <a:ext cx="9906120" cy="914400"/>
            <a:chOff x="6095880" y="10231920"/>
            <a:chExt cx="9906120" cy="914400"/>
          </a:xfrm>
        </p:grpSpPr>
        <p:sp>
          <p:nvSpPr>
            <p:cNvPr id="403" name="CustomShape 38"/>
            <p:cNvSpPr/>
            <p:nvPr/>
          </p:nvSpPr>
          <p:spPr>
            <a:xfrm>
              <a:off x="6095880" y="10416960"/>
              <a:ext cx="9584280" cy="729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21600"/>
                  </a:moveTo>
                  <a:cubicBezTo>
                    <a:pt x="2189" y="15300"/>
                    <a:pt x="4378" y="9000"/>
                    <a:pt x="6422" y="5400"/>
                  </a:cubicBezTo>
                  <a:cubicBezTo>
                    <a:pt x="8465" y="1800"/>
                    <a:pt x="9730" y="0"/>
                    <a:pt x="12259" y="0"/>
                  </a:cubicBezTo>
                  <a:cubicBezTo>
                    <a:pt x="14789" y="0"/>
                    <a:pt x="19897" y="2700"/>
                    <a:pt x="21600" y="5400"/>
                  </a:cubicBezTo>
                </a:path>
              </a:pathLst>
            </a:custGeom>
            <a:noFill/>
            <a:ln w="76320">
              <a:solidFill>
                <a:srgbClr val="000000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04" name="Group 39"/>
            <p:cNvGrpSpPr/>
            <p:nvPr/>
          </p:nvGrpSpPr>
          <p:grpSpPr>
            <a:xfrm>
              <a:off x="15522480" y="10231920"/>
              <a:ext cx="479520" cy="731520"/>
              <a:chOff x="15522480" y="10231920"/>
              <a:chExt cx="479520" cy="731520"/>
            </a:xfrm>
          </p:grpSpPr>
          <p:sp>
            <p:nvSpPr>
              <p:cNvPr id="405" name="Line 40"/>
              <p:cNvSpPr/>
              <p:nvPr/>
            </p:nvSpPr>
            <p:spPr>
              <a:xfrm>
                <a:off x="15522480" y="10231920"/>
                <a:ext cx="479520" cy="731520"/>
              </a:xfrm>
              <a:prstGeom prst="line">
                <a:avLst/>
              </a:prstGeom>
              <a:ln w="114480">
                <a:solidFill>
                  <a:srgbClr val="fe1b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6" name="Line 41"/>
              <p:cNvSpPr/>
              <p:nvPr/>
            </p:nvSpPr>
            <p:spPr>
              <a:xfrm flipH="1">
                <a:off x="15522480" y="10231920"/>
                <a:ext cx="479520" cy="731520"/>
              </a:xfrm>
              <a:prstGeom prst="line">
                <a:avLst/>
              </a:prstGeom>
              <a:ln w="114480">
                <a:solidFill>
                  <a:srgbClr val="fe1b0a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407" name="Group 42"/>
          <p:cNvGrpSpPr/>
          <p:nvPr/>
        </p:nvGrpSpPr>
        <p:grpSpPr>
          <a:xfrm>
            <a:off x="16916400" y="9563400"/>
            <a:ext cx="2588760" cy="730800"/>
            <a:chOff x="16916400" y="9563400"/>
            <a:chExt cx="2588760" cy="730800"/>
          </a:xfrm>
        </p:grpSpPr>
        <p:sp>
          <p:nvSpPr>
            <p:cNvPr id="408" name="CustomShape 43"/>
            <p:cNvSpPr/>
            <p:nvPr/>
          </p:nvSpPr>
          <p:spPr>
            <a:xfrm>
              <a:off x="16916400" y="9624600"/>
              <a:ext cx="2588760" cy="607320"/>
            </a:xfrm>
            <a:prstGeom prst="rect">
              <a:avLst/>
            </a:prstGeom>
            <a:solidFill>
              <a:srgbClr val="bbe0e3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CustomShape 44"/>
            <p:cNvSpPr/>
            <p:nvPr/>
          </p:nvSpPr>
          <p:spPr>
            <a:xfrm>
              <a:off x="17014320" y="9563400"/>
              <a:ext cx="2392560" cy="7308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Helvetica Neue"/>
                  <a:ea typeface="Helvetica Neue"/>
                </a:rPr>
                <a:t>Fileserver</a:t>
              </a:r>
              <a:endParaRPr b="0" lang="en-US" sz="3600" spc="-1" strike="noStrike">
                <a:latin typeface="Arial"/>
              </a:endParaRPr>
            </a:p>
          </p:txBody>
        </p:sp>
      </p:grpSp>
      <p:sp>
        <p:nvSpPr>
          <p:cNvPr id="410" name="CustomShape 45"/>
          <p:cNvSpPr/>
          <p:nvPr/>
        </p:nvSpPr>
        <p:spPr>
          <a:xfrm>
            <a:off x="19567440" y="9865800"/>
            <a:ext cx="896400" cy="835920"/>
          </a:xfrm>
          <a:custGeom>
            <a:avLst/>
            <a:gdLst/>
            <a:ahLst/>
            <a:rect l="l" t="t" r="r" b="b"/>
            <a:pathLst>
              <a:path w="21376" h="21600">
                <a:moveTo>
                  <a:pt x="0" y="0"/>
                </a:moveTo>
                <a:cubicBezTo>
                  <a:pt x="3550" y="736"/>
                  <a:pt x="21147" y="982"/>
                  <a:pt x="21373" y="4582"/>
                </a:cubicBezTo>
                <a:cubicBezTo>
                  <a:pt x="21600" y="8182"/>
                  <a:pt x="5589" y="18082"/>
                  <a:pt x="1435" y="21600"/>
                </a:cubicBezTo>
              </a:path>
            </a:pathLst>
          </a:custGeom>
          <a:noFill/>
          <a:ln w="76320">
            <a:solidFill>
              <a:srgbClr val="00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6" dur="indefinite" restart="never" nodeType="tmRoot">
          <p:childTnLst>
            <p:seq>
              <p:cTn id="437" dur="indefinite" nodeType="mainSeq">
                <p:childTnLst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fill="hold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fill="hold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5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6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500"/>
                            </p:stCondLst>
                            <p:childTnLst>
                              <p:par>
                                <p:cTn id="463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6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47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7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fill="hold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fill="hold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fill="hold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fill="hold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Why Have Firewalls Been Successful?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12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Central control – easy administration and update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Single point of control: update one config to change security policies</a:t>
            </a:r>
            <a:endParaRPr b="0" lang="en-US" sz="50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Potentially allows rapid response</a:t>
            </a:r>
            <a:endParaRPr b="0" lang="en-US" sz="50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Easy to deploy – transparent to end users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Easy incremental/total deployment to protect 1000’s</a:t>
            </a:r>
            <a:endParaRPr b="0" lang="en-US" sz="50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Addresses an important problem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Security vulnerabilities in network services are rampant</a:t>
            </a:r>
            <a:endParaRPr b="0" lang="en-US" sz="50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Easier to use firewall than to directly secure code …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413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6" dur="indefinite" restart="never" nodeType="tmRoot">
          <p:childTnLst>
            <p:seq>
              <p:cTn id="487" dur="indefinite" nodeType="mainSeq">
                <p:childTnLst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fill="hold"/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Disadvantages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7960" indent="-7758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Functionality loss – less connectivity, less risk</a:t>
            </a:r>
            <a:endParaRPr b="0" lang="en-US" sz="654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May reduce network’s usefulness</a:t>
            </a:r>
            <a:endParaRPr b="0" lang="en-US" sz="495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 applications don’t work with firewalls</a:t>
            </a:r>
            <a:endParaRPr b="0" lang="en-US" sz="4950" spc="-1" strike="noStrike">
              <a:latin typeface="Arial"/>
            </a:endParaRPr>
          </a:p>
          <a:p>
            <a:pPr lvl="2" marL="1532160" indent="-775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Two peer-to-peer users behind different firewalls</a:t>
            </a:r>
            <a:endParaRPr b="0" lang="en-US" sz="4360" spc="-1" strike="noStrike">
              <a:latin typeface="Arial"/>
            </a:endParaRPr>
          </a:p>
          <a:p>
            <a:pPr marL="777960" indent="-7758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malicious insider problem</a:t>
            </a:r>
            <a:endParaRPr b="0" lang="en-US" sz="654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Assume insiders are trusted</a:t>
            </a:r>
            <a:endParaRPr b="0" lang="en-US" sz="4950" spc="-1" strike="noStrike">
              <a:latin typeface="Arial"/>
            </a:endParaRPr>
          </a:p>
          <a:p>
            <a:pPr lvl="2" marL="1532160" indent="-775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Malicious insider (or anyone gaining control of internal machine) can wreak havoc</a:t>
            </a:r>
            <a:endParaRPr b="0" lang="en-US" sz="4360" spc="-1" strike="noStrike">
              <a:latin typeface="Arial"/>
            </a:endParaRPr>
          </a:p>
          <a:p>
            <a:pPr marL="777960" indent="-7758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Firewalls establish a security perimeter</a:t>
            </a:r>
            <a:endParaRPr b="0" lang="en-US" sz="654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Like Eskimo Pies: “hard crunchy exterior, soft creamy center”</a:t>
            </a:r>
            <a:endParaRPr b="0" lang="en-US" sz="495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Threat from travelers with laptops, cell phones, …</a:t>
            </a:r>
            <a:endParaRPr b="0" lang="en-US" sz="4950" spc="-1" strike="noStrike"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2" dur="indefinite" restart="never" nodeType="tmRoot">
          <p:childTnLst>
            <p:seq>
              <p:cTn id="513" dur="indefinite" nodeType="mainSeq">
                <p:childTnLst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fill="hold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fill="hold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fill="hold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fill="hold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fill="hold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fill="hold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fill="hold"/>
                                        <p:tgtEl>
                                          <p:spTgt spid="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fill="hold"/>
                                        <p:tgtEl>
                                          <p:spTgt spid="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fill="hold"/>
                                        <p:tgtEl>
                                          <p:spTgt spid="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fill="hold"/>
                                        <p:tgtEl>
                                          <p:spTgt spid="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Controlling Networks … On The Cheap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44400" indent="-642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Motivation: How do you harden a set of systems against external attack?</a:t>
            </a:r>
            <a:endParaRPr b="0" lang="en-US" sz="4800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Observation:</a:t>
            </a:r>
            <a:endParaRPr b="0" lang="en-US" sz="4100" spc="-1" strike="noStrike">
              <a:latin typeface="Arial"/>
            </a:endParaRPr>
          </a:p>
          <a:p>
            <a:pPr lvl="2" marL="1269360" indent="-6422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60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more network services your machines run, the greater the risk</a:t>
            </a:r>
            <a:endParaRPr b="0" lang="en-US" sz="3609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Due to larger attack surface</a:t>
            </a:r>
            <a:endParaRPr b="0" lang="en-US" sz="4100" spc="-1" strike="noStrike">
              <a:latin typeface="Arial"/>
            </a:endParaRPr>
          </a:p>
          <a:p>
            <a:pPr marL="644400" indent="-642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One approach: on each system, turn off unnecessary network services</a:t>
            </a:r>
            <a:endParaRPr b="0" lang="en-US" sz="4800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you have to know all the services that are running</a:t>
            </a:r>
            <a:endParaRPr b="0" lang="en-US" sz="4100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sometimes some trusted remote users still require access</a:t>
            </a:r>
            <a:endParaRPr b="0" lang="en-US" sz="4100" spc="-1" strike="noStrike">
              <a:latin typeface="Arial"/>
            </a:endParaRPr>
          </a:p>
          <a:p>
            <a:pPr marL="644400" indent="-642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Plus key question of scaling</a:t>
            </a:r>
            <a:endParaRPr b="0" lang="en-US" sz="4800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What happens when you have to secure 100s/1000s of systems?</a:t>
            </a:r>
            <a:endParaRPr b="0" lang="en-US" sz="4100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Which may have different OSs, hardware &amp; users …</a:t>
            </a:r>
            <a:endParaRPr b="0" lang="en-US" sz="4100" spc="-1" strike="noStrike">
              <a:latin typeface="Arial"/>
            </a:endParaRPr>
          </a:p>
          <a:p>
            <a:pPr lvl="1" marL="963360" indent="-648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Which may in fact not all even be identified …</a:t>
            </a:r>
            <a:endParaRPr b="0" lang="en-US" sz="41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Pivoting...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7960" indent="-7758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Thus the goal of the attacker is to "pivot" through the system</a:t>
            </a:r>
            <a:endParaRPr b="0" lang="en-US" sz="600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Start running on a single victim system</a:t>
            </a:r>
            <a:endParaRPr b="0" lang="en-US" sz="4950" spc="-1" strike="noStrike">
              <a:latin typeface="Arial"/>
            </a:endParaRPr>
          </a:p>
          <a:p>
            <a:pPr lvl="2" marL="1532160" indent="-775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EG, using a channel that goes from the victim to the attacker's server over port 443: an encrypted web connection</a:t>
            </a:r>
            <a:endParaRPr b="0" lang="en-US" sz="4360" spc="-1" strike="noStrike">
              <a:latin typeface="Arial"/>
            </a:endParaRPr>
          </a:p>
          <a:p>
            <a:pPr marL="777960" indent="-7758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From there, you can now exploit internal systems directly</a:t>
            </a:r>
            <a:endParaRPr b="0" lang="en-US" sz="6000" spc="-1" strike="noStrike">
              <a:latin typeface="Arial"/>
            </a:endParaRPr>
          </a:p>
          <a:p>
            <a:pPr lvl="1" marL="1163160" indent="-78372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Bypassing the primary firewall</a:t>
            </a:r>
            <a:endParaRPr b="0" lang="en-US" sz="4950" spc="-1" strike="noStrike">
              <a:latin typeface="Arial"/>
            </a:endParaRPr>
          </a:p>
          <a:p>
            <a:pPr marL="777960" indent="-77580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That is the problem: A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single</a:t>
            </a: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breach of the perimeter by an attacker and you can no longer make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any</a:t>
            </a: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assertions about subsequent internal state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419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2" dur="indefinite" restart="never" nodeType="tmRoot">
          <p:childTnLst>
            <p:seq>
              <p:cTn id="543" dur="indefinite" nodeType="mainSeq">
                <p:childTnLst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fill="hold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fill="hold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fill="hold"/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fill="hold"/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Takeaways on Firewalls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Firewalls: Reference monitors and access control all over again, but at the network level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Attack surface reduction</a:t>
            </a:r>
            <a:endParaRPr b="0" lang="en-US" sz="66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Centralized control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0" dur="indefinite" restart="never" nodeType="tmRoot">
          <p:childTnLst>
            <p:seq>
              <p:cTn id="57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Break</a:t>
            </a:r>
            <a:endParaRPr b="0" lang="en-US" sz="7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Random fact...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24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6" name="" descr=""/>
          <p:cNvPicPr/>
          <p:nvPr/>
        </p:nvPicPr>
        <p:blipFill>
          <a:blip r:embed="rId1"/>
          <a:stretch/>
        </p:blipFill>
        <p:spPr>
          <a:xfrm>
            <a:off x="465840" y="3641040"/>
            <a:ext cx="5932800" cy="7427520"/>
          </a:xfrm>
          <a:prstGeom prst="rect">
            <a:avLst/>
          </a:prstGeom>
          <a:ln>
            <a:noFill/>
          </a:ln>
        </p:spPr>
      </p:pic>
      <p:pic>
        <p:nvPicPr>
          <p:cNvPr id="427" name="" descr=""/>
          <p:cNvPicPr/>
          <p:nvPr/>
        </p:nvPicPr>
        <p:blipFill>
          <a:blip r:embed="rId2"/>
          <a:stretch/>
        </p:blipFill>
        <p:spPr>
          <a:xfrm>
            <a:off x="16378200" y="3487680"/>
            <a:ext cx="7722720" cy="5131800"/>
          </a:xfrm>
          <a:prstGeom prst="rect">
            <a:avLst/>
          </a:prstGeom>
          <a:ln>
            <a:noFill/>
          </a:ln>
        </p:spPr>
      </p:pic>
      <p:sp>
        <p:nvSpPr>
          <p:cNvPr id="428" name="CustomShape 4"/>
          <p:cNvSpPr/>
          <p:nvPr/>
        </p:nvSpPr>
        <p:spPr>
          <a:xfrm>
            <a:off x="16323840" y="8832240"/>
            <a:ext cx="77972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latin typeface="Arial"/>
              </a:rPr>
              <a:t>Grew up in Huntington Beach, CA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29" name="" descr=""/>
          <p:cNvPicPr/>
          <p:nvPr/>
        </p:nvPicPr>
        <p:blipFill>
          <a:blip r:embed="rId3"/>
          <a:stretch/>
        </p:blipFill>
        <p:spPr>
          <a:xfrm>
            <a:off x="6814080" y="7466760"/>
            <a:ext cx="9706680" cy="5096160"/>
          </a:xfrm>
          <a:prstGeom prst="rect">
            <a:avLst/>
          </a:prstGeom>
          <a:ln>
            <a:noFill/>
          </a:ln>
        </p:spPr>
      </p:pic>
      <p:sp>
        <p:nvSpPr>
          <p:cNvPr id="430" name="CustomShape 5"/>
          <p:cNvSpPr/>
          <p:nvPr/>
        </p:nvSpPr>
        <p:spPr>
          <a:xfrm>
            <a:off x="19030320" y="9928800"/>
            <a:ext cx="227124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latin typeface="Arial"/>
              </a:rPr>
              <a:t>“</a:t>
            </a:r>
            <a:r>
              <a:rPr b="0" lang="en-US" sz="4000" spc="-1" strike="noStrike">
                <a:latin typeface="Arial"/>
              </a:rPr>
              <a:t>surf city”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31" name="" descr=""/>
          <p:cNvPicPr/>
          <p:nvPr/>
        </p:nvPicPr>
        <p:blipFill>
          <a:blip r:embed="rId4"/>
          <a:stretch/>
        </p:blipFill>
        <p:spPr>
          <a:xfrm>
            <a:off x="7536960" y="8619480"/>
            <a:ext cx="8064720" cy="4752360"/>
          </a:xfrm>
          <a:prstGeom prst="rect">
            <a:avLst/>
          </a:prstGeom>
          <a:ln>
            <a:noFill/>
          </a:ln>
        </p:spPr>
      </p:pic>
      <p:pic>
        <p:nvPicPr>
          <p:cNvPr id="432" name="" descr=""/>
          <p:cNvPicPr/>
          <p:nvPr/>
        </p:nvPicPr>
        <p:blipFill>
          <a:blip r:embed="rId5"/>
          <a:stretch/>
        </p:blipFill>
        <p:spPr>
          <a:xfrm>
            <a:off x="7204320" y="7038000"/>
            <a:ext cx="8796240" cy="5625720"/>
          </a:xfrm>
          <a:prstGeom prst="rect">
            <a:avLst/>
          </a:prstGeom>
          <a:ln>
            <a:noFill/>
          </a:ln>
        </p:spPr>
      </p:pic>
      <p:sp>
        <p:nvSpPr>
          <p:cNvPr id="433" name="CustomShape 6"/>
          <p:cNvSpPr/>
          <p:nvPr/>
        </p:nvSpPr>
        <p:spPr>
          <a:xfrm>
            <a:off x="16188480" y="11394000"/>
            <a:ext cx="783072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latin typeface="Arial"/>
              </a:rPr>
              <a:t>Took him 8 years to finish grad school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latin typeface="Arial"/>
              </a:rPr>
              <a:t>because he didn’t want to work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latin typeface="Arial"/>
              </a:rPr>
              <a:t>for a living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2" dur="indefinite" restart="never" nodeType="tmRoot">
          <p:childTnLst>
            <p:seq>
              <p:cTn id="573" dur="indefinite" nodeType="mainSeq">
                <p:childTnLst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Warning: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Slides have a lot of detail about DNSSEC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You’re not required to know all the details, but should understand the high-level overview</a:t>
            </a:r>
            <a:endParaRPr b="0" lang="en-US" sz="6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Which entities hold keys and what information is signed using those keys</a:t>
            </a:r>
            <a:endParaRPr b="0" lang="en-US" sz="4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21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 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we provide authenticated denial of existence</a:t>
            </a:r>
            <a:endParaRPr b="0" lang="en-US" sz="48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Why study DNSSEC?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is a real world PKI with some very unique trust properties: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constrained </a:t>
            </a:r>
            <a:r>
              <a:rPr b="1" i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path of trust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along </a:t>
            </a:r>
            <a:r>
              <a:rPr b="1" i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established business relationships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</a:t>
            </a:r>
            <a:endParaRPr b="0" lang="en-US" sz="44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is important to appreciate the real world of what it takes to build a secure system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0" dur="indefinite" restart="never" nodeType="tmRoot">
          <p:childTnLst>
            <p:seq>
              <p:cTn id="61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image.pdf" descr=""/>
          <p:cNvPicPr/>
          <p:nvPr/>
        </p:nvPicPr>
        <p:blipFill>
          <a:blip r:embed="rId1"/>
          <a:stretch/>
        </p:blipFill>
        <p:spPr>
          <a:xfrm>
            <a:off x="10077480" y="10805760"/>
            <a:ext cx="1665720" cy="1275120"/>
          </a:xfrm>
          <a:prstGeom prst="rect">
            <a:avLst/>
          </a:prstGeom>
          <a:ln w="12600"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8381520" y="11961360"/>
            <a:ext cx="3756600" cy="121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requesting host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xyz.poly.edu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16795800" y="12520080"/>
            <a:ext cx="2862720" cy="669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www.mit.edu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40" name="image.pdf" descr=""/>
          <p:cNvPicPr/>
          <p:nvPr/>
        </p:nvPicPr>
        <p:blipFill>
          <a:blip r:embed="rId2"/>
          <a:stretch/>
        </p:blipFill>
        <p:spPr>
          <a:xfrm>
            <a:off x="14325480" y="12405960"/>
            <a:ext cx="1665720" cy="1275120"/>
          </a:xfrm>
          <a:prstGeom prst="rect">
            <a:avLst/>
          </a:prstGeom>
          <a:ln w="12600">
            <a:noFill/>
          </a:ln>
        </p:spPr>
      </p:pic>
      <p:grpSp>
        <p:nvGrpSpPr>
          <p:cNvPr id="441" name="Group 3"/>
          <p:cNvGrpSpPr/>
          <p:nvPr/>
        </p:nvGrpSpPr>
        <p:grpSpPr>
          <a:xfrm>
            <a:off x="10572840" y="6655680"/>
            <a:ext cx="739800" cy="1313280"/>
            <a:chOff x="10572840" y="6655680"/>
            <a:chExt cx="739800" cy="1313280"/>
          </a:xfrm>
        </p:grpSpPr>
        <p:sp>
          <p:nvSpPr>
            <p:cNvPr id="442" name="CustomShape 4"/>
            <p:cNvSpPr/>
            <p:nvPr/>
          </p:nvSpPr>
          <p:spPr>
            <a:xfrm>
              <a:off x="10572840" y="766620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CustomShape 5"/>
            <p:cNvSpPr/>
            <p:nvPr/>
          </p:nvSpPr>
          <p:spPr>
            <a:xfrm>
              <a:off x="10947600" y="6664320"/>
              <a:ext cx="339120" cy="1009440"/>
            </a:xfrm>
            <a:prstGeom prst="rect">
              <a:avLst/>
            </a:pr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CustomShape 6"/>
            <p:cNvSpPr/>
            <p:nvPr/>
          </p:nvSpPr>
          <p:spPr>
            <a:xfrm>
              <a:off x="10577520" y="6951240"/>
              <a:ext cx="467280" cy="1009440"/>
            </a:xfrm>
            <a:prstGeom prst="rect">
              <a:avLst/>
            </a:pr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CustomShape 7"/>
            <p:cNvSpPr/>
            <p:nvPr/>
          </p:nvSpPr>
          <p:spPr>
            <a:xfrm>
              <a:off x="10572840" y="665568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Line 8"/>
            <p:cNvSpPr/>
            <p:nvPr/>
          </p:nvSpPr>
          <p:spPr>
            <a:xfrm>
              <a:off x="11312280" y="6676920"/>
              <a:ext cx="360" cy="9892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Line 9"/>
            <p:cNvSpPr/>
            <p:nvPr/>
          </p:nvSpPr>
          <p:spPr>
            <a:xfrm flipH="1">
              <a:off x="11045880" y="7666200"/>
              <a:ext cx="266400" cy="29520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CustomShape 10"/>
            <p:cNvSpPr/>
            <p:nvPr/>
          </p:nvSpPr>
          <p:spPr>
            <a:xfrm>
              <a:off x="10636920" y="7084080"/>
              <a:ext cx="309600" cy="581040"/>
            </a:xfrm>
            <a:prstGeom prst="rect">
              <a:avLst/>
            </a:prstGeom>
            <a:solidFill>
              <a:srgbClr val="333399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CustomShape 11"/>
            <p:cNvSpPr/>
            <p:nvPr/>
          </p:nvSpPr>
          <p:spPr>
            <a:xfrm>
              <a:off x="10681200" y="7259400"/>
              <a:ext cx="235800" cy="20448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0" name="CustomShape 12"/>
          <p:cNvSpPr/>
          <p:nvPr/>
        </p:nvSpPr>
        <p:spPr>
          <a:xfrm>
            <a:off x="12934080" y="3143160"/>
            <a:ext cx="5234400" cy="127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root DNS server (</a:t>
            </a: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‘</a:t>
            </a: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.</a:t>
            </a: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’</a:t>
            </a: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) parent for .edu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51" name="Line 13"/>
          <p:cNvSpPr/>
          <p:nvPr/>
        </p:nvSpPr>
        <p:spPr>
          <a:xfrm flipV="1">
            <a:off x="10673640" y="8030520"/>
            <a:ext cx="360" cy="262872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Line 14"/>
          <p:cNvSpPr/>
          <p:nvPr/>
        </p:nvSpPr>
        <p:spPr>
          <a:xfrm flipV="1">
            <a:off x="10899720" y="4639680"/>
            <a:ext cx="1828800" cy="194292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Line 15"/>
          <p:cNvSpPr/>
          <p:nvPr/>
        </p:nvSpPr>
        <p:spPr>
          <a:xfrm flipV="1">
            <a:off x="11471040" y="6963480"/>
            <a:ext cx="2971800" cy="1908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Line 16"/>
          <p:cNvSpPr/>
          <p:nvPr/>
        </p:nvSpPr>
        <p:spPr>
          <a:xfrm flipH="1">
            <a:off x="11471040" y="7309080"/>
            <a:ext cx="2838600" cy="36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Line 17"/>
          <p:cNvSpPr/>
          <p:nvPr/>
        </p:nvSpPr>
        <p:spPr>
          <a:xfrm flipH="1">
            <a:off x="11318760" y="5096880"/>
            <a:ext cx="1466640" cy="152388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Line 18"/>
          <p:cNvSpPr/>
          <p:nvPr/>
        </p:nvSpPr>
        <p:spPr>
          <a:xfrm>
            <a:off x="11052000" y="8087760"/>
            <a:ext cx="19080" cy="264780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7" name="Group 19"/>
          <p:cNvGrpSpPr/>
          <p:nvPr/>
        </p:nvGrpSpPr>
        <p:grpSpPr>
          <a:xfrm>
            <a:off x="6304680" y="6836760"/>
            <a:ext cx="3966480" cy="1767240"/>
            <a:chOff x="6304680" y="6836760"/>
            <a:chExt cx="3966480" cy="1767240"/>
          </a:xfrm>
        </p:grpSpPr>
        <p:sp>
          <p:nvSpPr>
            <p:cNvPr id="458" name="CustomShape 20"/>
            <p:cNvSpPr/>
            <p:nvPr/>
          </p:nvSpPr>
          <p:spPr>
            <a:xfrm>
              <a:off x="6404040" y="6982920"/>
              <a:ext cx="3751920" cy="95148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21"/>
            <p:cNvSpPr/>
            <p:nvPr/>
          </p:nvSpPr>
          <p:spPr>
            <a:xfrm>
              <a:off x="6304680" y="6836760"/>
              <a:ext cx="3966480" cy="17672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local DNS server</a:t>
              </a:r>
              <a:br/>
              <a:r>
                <a:rPr b="0" lang="en-US" sz="3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(resolver)</a:t>
              </a:r>
              <a:endParaRPr b="0" lang="en-US" sz="36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dns.poly.edu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460" name="CustomShape 22"/>
          <p:cNvSpPr/>
          <p:nvPr/>
        </p:nvSpPr>
        <p:spPr>
          <a:xfrm>
            <a:off x="10168920" y="974196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1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1" name="CustomShape 23"/>
          <p:cNvSpPr/>
          <p:nvPr/>
        </p:nvSpPr>
        <p:spPr>
          <a:xfrm>
            <a:off x="11254680" y="507456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2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2" name="CustomShape 24"/>
          <p:cNvSpPr/>
          <p:nvPr/>
        </p:nvSpPr>
        <p:spPr>
          <a:xfrm>
            <a:off x="12130920" y="555084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3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3" name="CustomShape 25"/>
          <p:cNvSpPr/>
          <p:nvPr/>
        </p:nvSpPr>
        <p:spPr>
          <a:xfrm>
            <a:off x="12759480" y="637020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4" name="CustomShape 26"/>
          <p:cNvSpPr/>
          <p:nvPr/>
        </p:nvSpPr>
        <p:spPr>
          <a:xfrm>
            <a:off x="12819960" y="734472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5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65" name="CustomShape 27"/>
          <p:cNvSpPr/>
          <p:nvPr/>
        </p:nvSpPr>
        <p:spPr>
          <a:xfrm>
            <a:off x="14013720" y="942444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6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466" name="Group 28"/>
          <p:cNvGrpSpPr/>
          <p:nvPr/>
        </p:nvGrpSpPr>
        <p:grpSpPr>
          <a:xfrm>
            <a:off x="12801600" y="3817440"/>
            <a:ext cx="739800" cy="1313280"/>
            <a:chOff x="12801600" y="3817440"/>
            <a:chExt cx="739800" cy="1313280"/>
          </a:xfrm>
        </p:grpSpPr>
        <p:sp>
          <p:nvSpPr>
            <p:cNvPr id="467" name="CustomShape 29"/>
            <p:cNvSpPr/>
            <p:nvPr/>
          </p:nvSpPr>
          <p:spPr>
            <a:xfrm>
              <a:off x="12801600" y="482796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CustomShape 30"/>
            <p:cNvSpPr/>
            <p:nvPr/>
          </p:nvSpPr>
          <p:spPr>
            <a:xfrm>
              <a:off x="13176360" y="3826080"/>
              <a:ext cx="339120" cy="1009440"/>
            </a:xfrm>
            <a:prstGeom prst="rect">
              <a:avLst/>
            </a:pr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31"/>
            <p:cNvSpPr/>
            <p:nvPr/>
          </p:nvSpPr>
          <p:spPr>
            <a:xfrm>
              <a:off x="12806640" y="4113000"/>
              <a:ext cx="467280" cy="1009440"/>
            </a:xfrm>
            <a:prstGeom prst="rect">
              <a:avLst/>
            </a:pr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32"/>
            <p:cNvSpPr/>
            <p:nvPr/>
          </p:nvSpPr>
          <p:spPr>
            <a:xfrm>
              <a:off x="12801600" y="381744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Line 33"/>
            <p:cNvSpPr/>
            <p:nvPr/>
          </p:nvSpPr>
          <p:spPr>
            <a:xfrm>
              <a:off x="13541040" y="3838680"/>
              <a:ext cx="360" cy="98892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Line 34"/>
            <p:cNvSpPr/>
            <p:nvPr/>
          </p:nvSpPr>
          <p:spPr>
            <a:xfrm flipH="1">
              <a:off x="13275000" y="4827600"/>
              <a:ext cx="266040" cy="29556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35"/>
            <p:cNvSpPr/>
            <p:nvPr/>
          </p:nvSpPr>
          <p:spPr>
            <a:xfrm>
              <a:off x="12865680" y="4245480"/>
              <a:ext cx="309600" cy="581040"/>
            </a:xfrm>
            <a:prstGeom prst="rect">
              <a:avLst/>
            </a:prstGeom>
            <a:solidFill>
              <a:srgbClr val="333399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CustomShape 36"/>
            <p:cNvSpPr/>
            <p:nvPr/>
          </p:nvSpPr>
          <p:spPr>
            <a:xfrm>
              <a:off x="12909960" y="4421160"/>
              <a:ext cx="235800" cy="20448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5" name="Group 37"/>
          <p:cNvGrpSpPr/>
          <p:nvPr/>
        </p:nvGrpSpPr>
        <p:grpSpPr>
          <a:xfrm>
            <a:off x="14459040" y="6674760"/>
            <a:ext cx="739800" cy="1313280"/>
            <a:chOff x="14459040" y="6674760"/>
            <a:chExt cx="739800" cy="1313280"/>
          </a:xfrm>
        </p:grpSpPr>
        <p:sp>
          <p:nvSpPr>
            <p:cNvPr id="476" name="CustomShape 38"/>
            <p:cNvSpPr/>
            <p:nvPr/>
          </p:nvSpPr>
          <p:spPr>
            <a:xfrm>
              <a:off x="14459040" y="768528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39"/>
            <p:cNvSpPr/>
            <p:nvPr/>
          </p:nvSpPr>
          <p:spPr>
            <a:xfrm>
              <a:off x="14833800" y="6683400"/>
              <a:ext cx="339120" cy="1009440"/>
            </a:xfrm>
            <a:prstGeom prst="rect">
              <a:avLst/>
            </a:pr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40"/>
            <p:cNvSpPr/>
            <p:nvPr/>
          </p:nvSpPr>
          <p:spPr>
            <a:xfrm>
              <a:off x="14463720" y="6970320"/>
              <a:ext cx="467280" cy="1009440"/>
            </a:xfrm>
            <a:prstGeom prst="rect">
              <a:avLst/>
            </a:pr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CustomShape 41"/>
            <p:cNvSpPr/>
            <p:nvPr/>
          </p:nvSpPr>
          <p:spPr>
            <a:xfrm>
              <a:off x="14459040" y="667476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Line 42"/>
            <p:cNvSpPr/>
            <p:nvPr/>
          </p:nvSpPr>
          <p:spPr>
            <a:xfrm>
              <a:off x="15198480" y="6696000"/>
              <a:ext cx="360" cy="9892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Line 43"/>
            <p:cNvSpPr/>
            <p:nvPr/>
          </p:nvSpPr>
          <p:spPr>
            <a:xfrm flipH="1">
              <a:off x="14932080" y="7685280"/>
              <a:ext cx="266400" cy="29520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CustomShape 44"/>
            <p:cNvSpPr/>
            <p:nvPr/>
          </p:nvSpPr>
          <p:spPr>
            <a:xfrm>
              <a:off x="14523120" y="7103160"/>
              <a:ext cx="309600" cy="581040"/>
            </a:xfrm>
            <a:prstGeom prst="rect">
              <a:avLst/>
            </a:prstGeom>
            <a:solidFill>
              <a:srgbClr val="333399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CustomShape 45"/>
            <p:cNvSpPr/>
            <p:nvPr/>
          </p:nvSpPr>
          <p:spPr>
            <a:xfrm>
              <a:off x="14567400" y="7278480"/>
              <a:ext cx="235800" cy="20448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4" name="Group 46"/>
          <p:cNvGrpSpPr/>
          <p:nvPr/>
        </p:nvGrpSpPr>
        <p:grpSpPr>
          <a:xfrm>
            <a:off x="14420880" y="9913320"/>
            <a:ext cx="739800" cy="1313280"/>
            <a:chOff x="14420880" y="9913320"/>
            <a:chExt cx="739800" cy="1313280"/>
          </a:xfrm>
        </p:grpSpPr>
        <p:sp>
          <p:nvSpPr>
            <p:cNvPr id="485" name="CustomShape 47"/>
            <p:cNvSpPr/>
            <p:nvPr/>
          </p:nvSpPr>
          <p:spPr>
            <a:xfrm>
              <a:off x="14420880" y="1092384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CustomShape 48"/>
            <p:cNvSpPr/>
            <p:nvPr/>
          </p:nvSpPr>
          <p:spPr>
            <a:xfrm>
              <a:off x="14795640" y="9921960"/>
              <a:ext cx="339120" cy="1009440"/>
            </a:xfrm>
            <a:prstGeom prst="rect">
              <a:avLst/>
            </a:prstGeom>
            <a:solidFill>
              <a:srgbClr val="33cc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CustomShape 49"/>
            <p:cNvSpPr/>
            <p:nvPr/>
          </p:nvSpPr>
          <p:spPr>
            <a:xfrm>
              <a:off x="14425920" y="10208880"/>
              <a:ext cx="467280" cy="1009440"/>
            </a:xfrm>
            <a:prstGeom prst="rect">
              <a:avLst/>
            </a:pr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CustomShape 50"/>
            <p:cNvSpPr/>
            <p:nvPr/>
          </p:nvSpPr>
          <p:spPr>
            <a:xfrm>
              <a:off x="14420880" y="9913320"/>
              <a:ext cx="738720" cy="3027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8321" y="0"/>
                  </a:moveTo>
                  <a:lnTo>
                    <a:pt x="0" y="21600"/>
                  </a:lnTo>
                  <a:lnTo>
                    <a:pt x="132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Line 51"/>
            <p:cNvSpPr/>
            <p:nvPr/>
          </p:nvSpPr>
          <p:spPr>
            <a:xfrm>
              <a:off x="15160320" y="9934560"/>
              <a:ext cx="360" cy="98928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Line 52"/>
            <p:cNvSpPr/>
            <p:nvPr/>
          </p:nvSpPr>
          <p:spPr>
            <a:xfrm flipH="1">
              <a:off x="14894280" y="10923840"/>
              <a:ext cx="266040" cy="295200"/>
            </a:xfrm>
            <a:prstGeom prst="line">
              <a:avLst/>
            </a:prstGeom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CustomShape 53"/>
            <p:cNvSpPr/>
            <p:nvPr/>
          </p:nvSpPr>
          <p:spPr>
            <a:xfrm>
              <a:off x="14484960" y="10341720"/>
              <a:ext cx="309600" cy="581040"/>
            </a:xfrm>
            <a:prstGeom prst="rect">
              <a:avLst/>
            </a:prstGeom>
            <a:solidFill>
              <a:srgbClr val="333399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CustomShape 54"/>
            <p:cNvSpPr/>
            <p:nvPr/>
          </p:nvSpPr>
          <p:spPr>
            <a:xfrm>
              <a:off x="14529240" y="10517040"/>
              <a:ext cx="235800" cy="204480"/>
            </a:xfrm>
            <a:prstGeom prst="rect">
              <a:avLst/>
            </a:prstGeom>
            <a:solidFill>
              <a:srgbClr val="fffff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3" name="CustomShape 55"/>
          <p:cNvSpPr/>
          <p:nvPr/>
        </p:nvSpPr>
        <p:spPr>
          <a:xfrm>
            <a:off x="15087600" y="10053000"/>
            <a:ext cx="5790240" cy="16448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authoritative DNS server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ns.mit.edu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child domain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94" name="CustomShape 56"/>
          <p:cNvSpPr/>
          <p:nvPr/>
        </p:nvSpPr>
        <p:spPr>
          <a:xfrm>
            <a:off x="12759480" y="948492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7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5" name="CustomShape 57"/>
          <p:cNvSpPr/>
          <p:nvPr/>
        </p:nvSpPr>
        <p:spPr>
          <a:xfrm>
            <a:off x="11273760" y="9780120"/>
            <a:ext cx="470880" cy="731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0000"/>
                </a:solidFill>
                <a:latin typeface="Helvetica Neue"/>
                <a:ea typeface="Helvetica Neue"/>
              </a:rPr>
              <a:t>8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6" name="Line 58"/>
          <p:cNvSpPr/>
          <p:nvPr/>
        </p:nvSpPr>
        <p:spPr>
          <a:xfrm>
            <a:off x="11337840" y="7627320"/>
            <a:ext cx="2987640" cy="262872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7" name="Line 59"/>
          <p:cNvSpPr/>
          <p:nvPr/>
        </p:nvSpPr>
        <p:spPr>
          <a:xfrm flipH="1" flipV="1">
            <a:off x="11258280" y="7859160"/>
            <a:ext cx="2987640" cy="2603520"/>
          </a:xfrm>
          <a:prstGeom prst="line">
            <a:avLst/>
          </a:prstGeom>
          <a:ln w="507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60"/>
          <p:cNvSpPr/>
          <p:nvPr/>
        </p:nvSpPr>
        <p:spPr>
          <a:xfrm>
            <a:off x="14440320" y="5940720"/>
            <a:ext cx="5694840" cy="1279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TLD DNS server (</a:t>
            </a: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‘</a:t>
            </a: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.edu</a:t>
            </a:r>
            <a:r>
              <a:rPr b="0" lang="en-US" sz="3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’</a:t>
            </a: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)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parent for mit.edu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99" name="CustomShape 6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Hypothetical: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Securing DNS Using SSL/TLS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00" name="CustomShape 6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85800" indent="-684720">
              <a:lnSpc>
                <a:spcPct val="100000"/>
              </a:lnSpc>
              <a:spcBef>
                <a:spcPts val="1400"/>
              </a:spcBef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Host at </a:t>
            </a:r>
            <a:r>
              <a:rPr b="1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xyz.poly.edu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wants </a:t>
            </a:r>
            <a:br/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IP address for </a:t>
            </a:r>
            <a:r>
              <a:rPr b="1" lang="en-US" sz="4800" spc="-1" strike="noStrike">
                <a:solidFill>
                  <a:srgbClr val="000000"/>
                </a:solidFill>
                <a:latin typeface="Courier New"/>
                <a:ea typeface="Courier New"/>
              </a:rPr>
              <a:t>www.mit.edu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501" name="CustomShape 6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02" name="Group 64"/>
          <p:cNvGrpSpPr/>
          <p:nvPr/>
        </p:nvGrpSpPr>
        <p:grpSpPr>
          <a:xfrm>
            <a:off x="3962520" y="4060440"/>
            <a:ext cx="10679760" cy="7150680"/>
            <a:chOff x="3962520" y="4060440"/>
            <a:chExt cx="10679760" cy="7150680"/>
          </a:xfrm>
        </p:grpSpPr>
        <p:sp>
          <p:nvSpPr>
            <p:cNvPr id="503" name="CustomShape 65"/>
            <p:cNvSpPr/>
            <p:nvPr/>
          </p:nvSpPr>
          <p:spPr>
            <a:xfrm>
              <a:off x="3962520" y="8834040"/>
              <a:ext cx="5333040" cy="2377080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 w="38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3600" spc="-1" strike="noStrike">
                  <a:solidFill>
                    <a:srgbClr val="0000ff"/>
                  </a:solidFill>
                  <a:latin typeface="Helvetica Neue"/>
                  <a:ea typeface="Helvetica Neue"/>
                </a:rPr>
                <a:t>Idea: connections {1,8}, {2,3}, {4,5} and {6,7} all run over SSL / TLS</a:t>
              </a:r>
              <a:endParaRPr b="0" lang="en-US" sz="3600" spc="-1" strike="noStrike">
                <a:latin typeface="Arial"/>
              </a:endParaRPr>
            </a:p>
          </p:txBody>
        </p:sp>
        <p:sp>
          <p:nvSpPr>
            <p:cNvPr id="504" name="CustomShape 66"/>
            <p:cNvSpPr/>
            <p:nvPr/>
          </p:nvSpPr>
          <p:spPr>
            <a:xfrm>
              <a:off x="10363320" y="7919640"/>
              <a:ext cx="1065600" cy="319932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CustomShape 67"/>
            <p:cNvSpPr/>
            <p:nvPr/>
          </p:nvSpPr>
          <p:spPr>
            <a:xfrm rot="18779400">
              <a:off x="12260880" y="7243200"/>
              <a:ext cx="1141920" cy="388512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CustomShape 68"/>
            <p:cNvSpPr/>
            <p:nvPr/>
          </p:nvSpPr>
          <p:spPr>
            <a:xfrm rot="13514400">
              <a:off x="11198160" y="4037400"/>
              <a:ext cx="1300680" cy="327564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CustomShape 69"/>
            <p:cNvSpPr/>
            <p:nvPr/>
          </p:nvSpPr>
          <p:spPr>
            <a:xfrm rot="16125000">
              <a:off x="12419640" y="5402520"/>
              <a:ext cx="989640" cy="3275640"/>
            </a:xfrm>
            <a:prstGeom prst="ellipse">
              <a:avLst/>
            </a:prstGeom>
            <a:noFill/>
            <a:ln w="38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2" dur="indefinite" restart="never" nodeType="tmRoot">
          <p:childTnLst>
            <p:seq>
              <p:cTn id="613" dur="indefinite" nodeType="mainSeq">
                <p:childTnLst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This Doesn't Work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550440" y="3178800"/>
            <a:ext cx="2383344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0040" indent="-76896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TLS provides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channel</a:t>
            </a: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integrity, but we need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data</a:t>
            </a: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integrity</a:t>
            </a:r>
            <a:endParaRPr b="0" lang="en-US" sz="6000" spc="-1" strike="noStrike">
              <a:latin typeface="Arial"/>
            </a:endParaRPr>
          </a:p>
          <a:p>
            <a:pPr marL="770040" indent="-76896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TLS in this scheme is not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end to end </a:t>
            </a:r>
            <a:endParaRPr b="0" lang="en-US" sz="6000" spc="-1" strike="noStrike">
              <a:latin typeface="Arial"/>
            </a:endParaRPr>
          </a:p>
          <a:p>
            <a:pPr lvl="1" marL="1151280" indent="-7768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particular, the recursive resolver is a </a:t>
            </a:r>
            <a:r>
              <a:rPr b="1" i="1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known adversary:</a:t>
            </a:r>
            <a:endParaRPr b="0" lang="en-US" sz="4900" spc="-1" strike="noStrike">
              <a:latin typeface="Arial"/>
            </a:endParaRPr>
          </a:p>
          <a:p>
            <a:pPr lvl="2" marL="1516680" indent="-76896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"NXDOMAIN wildcarding": a "helpful" page when you give a typo</a:t>
            </a:r>
            <a:endParaRPr b="0" lang="en-US" sz="4310" spc="-1" strike="noStrike">
              <a:latin typeface="Arial"/>
            </a:endParaRPr>
          </a:p>
          <a:p>
            <a:pPr lvl="2" marL="1516680" indent="-76896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Malicious MitM of targeted schemes for profit</a:t>
            </a:r>
            <a:endParaRPr b="0" lang="en-US" sz="4310" spc="-1" strike="noStrike">
              <a:latin typeface="Arial"/>
            </a:endParaRPr>
          </a:p>
          <a:p>
            <a:pPr marL="770040" indent="-76896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TLS in this scheme is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painfully slow</a:t>
            </a: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 b="0" lang="en-US" sz="6000" spc="-1" strike="noStrike">
              <a:latin typeface="Arial"/>
            </a:endParaRPr>
          </a:p>
          <a:p>
            <a:pPr lvl="1" marL="1151280" indent="-7768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lookups are 1 RTT, this is 3 RTTs!</a:t>
            </a:r>
            <a:endParaRPr b="0" lang="en-US" sz="4900" spc="-1" strike="noStrike">
              <a:latin typeface="Arial"/>
            </a:endParaRPr>
          </a:p>
          <a:p>
            <a:pPr marL="770040" indent="-76896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design of DNSSEC actually has no </a:t>
            </a:r>
            <a:r>
              <a:rPr b="1" i="1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confidentiality</a:t>
            </a:r>
            <a:endParaRPr b="0" lang="en-US" sz="6000" spc="-1" strike="noStrike">
              <a:latin typeface="Arial"/>
            </a:endParaRPr>
          </a:p>
          <a:p>
            <a:pPr lvl="1" marL="1151280" indent="-7768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 use DNS to contact hosts:</a:t>
            </a:r>
            <a:br/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Keeping the DNS secret doesn't generally disguise who you talk to!</a:t>
            </a:r>
            <a:endParaRPr b="0" lang="en-US" sz="4900" spc="-1" strike="noStrike">
              <a:latin typeface="Arial"/>
            </a:endParaRPr>
          </a:p>
        </p:txBody>
      </p:sp>
      <p:sp>
        <p:nvSpPr>
          <p:cNvPr id="510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8" dur="indefinite" restart="never" nodeType="tmRoot">
          <p:childTnLst>
            <p:seq>
              <p:cTn id="6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security: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the Attacker sees the traffic...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 bets are off: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offers NO protection against an on-path or in-path adversary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Attacker sees the request, sends the reply, and the reply is accepted!</a:t>
            </a:r>
            <a:endParaRPr b="0" lang="en-US" sz="44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recursive resolver is the most common in-path adversary!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is implicitly trusted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Yet </a:t>
            </a:r>
            <a:r>
              <a:rPr b="1" i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often abuses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the trust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this scheme keeps the resolver as the in-path adversary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513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0" dur="indefinite" restart="never" nodeType="tmRoot">
          <p:childTnLst>
            <p:seq>
              <p:cTn id="621" dur="indefinite" nodeType="mainSeq">
                <p:childTnLst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fill="hold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fill="hold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fill="hold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fill="hold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4" fill="hold">
                      <p:stCondLst>
                        <p:cond delay="indefinite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fill="hold"/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fill="hold"/>
                                        <p:tgtEl>
                                          <p:spTgt spid="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Instead Let's Make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a PKI and records certificates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30800" indent="-7297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1" lang="en-US" sz="6140" spc="-1" strike="noStrike">
                <a:solidFill>
                  <a:srgbClr val="000000"/>
                </a:solidFill>
                <a:latin typeface="Courier New"/>
                <a:ea typeface="Courier New"/>
              </a:rPr>
              <a:t>www.berkeley.edu</a:t>
            </a: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already trusting the DNS authorities for </a:t>
            </a:r>
            <a:r>
              <a:rPr b="1" lang="en-US" sz="6140" spc="-1" strike="noStrike">
                <a:solidFill>
                  <a:srgbClr val="000000"/>
                </a:solidFill>
                <a:latin typeface="Courier New"/>
                <a:ea typeface="Courier New"/>
              </a:rPr>
              <a:t>berkeley.edu</a:t>
            </a: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</a:t>
            </a:r>
            <a:r>
              <a:rPr b="1" lang="en-US" sz="6140" spc="-1" strike="noStrike">
                <a:solidFill>
                  <a:srgbClr val="000000"/>
                </a:solidFill>
                <a:latin typeface="Courier New"/>
                <a:ea typeface="Courier New"/>
              </a:rPr>
              <a:t>.edu</a:t>
            </a: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and . (the root)</a:t>
            </a:r>
            <a:endParaRPr b="0" lang="en-US" sz="614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Since </a:t>
            </a:r>
            <a:r>
              <a:rPr b="1" lang="en-US" sz="4650" spc="-1" strike="noStrike">
                <a:solidFill>
                  <a:srgbClr val="000000"/>
                </a:solidFill>
                <a:latin typeface="Courier New"/>
                <a:ea typeface="Courier New"/>
              </a:rPr>
              <a:t>www.berkeley.edu</a:t>
            </a: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in bailiwick for all these servers and you end up having to contact all of them to get an answer.</a:t>
            </a:r>
            <a:endParaRPr b="0" lang="en-US" sz="4650" spc="-1" strike="noStrike">
              <a:latin typeface="Arial"/>
            </a:endParaRPr>
          </a:p>
          <a:p>
            <a:pPr marL="730800" indent="-7297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let's start signing things:</a:t>
            </a:r>
            <a:endParaRPr b="0" lang="en-US" sz="614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 will sign .edu's key</a:t>
            </a:r>
            <a:endParaRPr b="0" lang="en-US" sz="465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.edu will sign Berkeley's key</a:t>
            </a:r>
            <a:endParaRPr b="0" lang="en-US" sz="465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Berkeley's key will sign the record </a:t>
            </a:r>
            <a:endParaRPr b="0" lang="en-US" sz="4650" spc="-1" strike="noStrike">
              <a:latin typeface="Arial"/>
            </a:endParaRPr>
          </a:p>
          <a:p>
            <a:pPr marL="730800" indent="-7297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DNSSEC: DNS Security Extensions</a:t>
            </a:r>
            <a:endParaRPr b="0" lang="en-US" sz="614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heirarchical, distributed trust system to validate the mappings of names to values</a:t>
            </a:r>
            <a:endParaRPr b="0" lang="en-US" sz="4650" spc="-1" strike="noStrike"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2" dur="indefinite" restart="never" nodeType="tmRoot">
          <p:childTnLst>
            <p:seq>
              <p:cTn id="653" dur="indefinite" nodeType="mainSeq">
                <p:childTnLst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fill="hold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0" fill="hold">
                      <p:stCondLst>
                        <p:cond delay="indefinite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fill="hold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fill="hold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fill="hold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fill="hold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fill="hold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fill="hold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fill="hold"/>
                                        <p:tgtEl>
                                          <p:spTgt spid="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Enter DNSSEC 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(DNS Security Extensions)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62120" indent="-7610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extension to the DNS protocol to enable cryptographic authentication of DNS records</a:t>
            </a:r>
            <a:endParaRPr b="0" lang="en-US" sz="640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Designed to prove the value of an answer, </a:t>
            </a:r>
            <a:r>
              <a:rPr b="1" i="1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or that there is no answer</a:t>
            </a: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!</a:t>
            </a:r>
            <a:endParaRPr b="0" lang="en-US" sz="485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restricted path of trust</a:t>
            </a:r>
            <a:endParaRPr b="0" lang="en-US" sz="4850" spc="-1" strike="noStrike">
              <a:latin typeface="Arial"/>
            </a:endParaRPr>
          </a:p>
          <a:p>
            <a:pPr lvl="2" marL="1501200" indent="-76104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Unlike the HTTPS CA (Certificate Authority) system where your browser trusts every CA to speak for every site</a:t>
            </a:r>
            <a:endParaRPr b="0" lang="en-US" sz="4270" spc="-1" strike="noStrike">
              <a:latin typeface="Arial"/>
            </a:endParaRPr>
          </a:p>
          <a:p>
            <a:pPr marL="762120" indent="-7610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With backwards compatibility:</a:t>
            </a:r>
            <a:endParaRPr b="0" lang="en-US" sz="640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Authority servers don’t need to support DNSSEC</a:t>
            </a:r>
            <a:endParaRPr b="0" lang="en-US" sz="4850" spc="-1" strike="noStrike">
              <a:latin typeface="Arial"/>
            </a:endParaRPr>
          </a:p>
          <a:p>
            <a:pPr lvl="2" marL="1501200" indent="-76104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clients should know that the domain is not secured</a:t>
            </a:r>
            <a:endParaRPr b="0" lang="en-US" sz="427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Recursive and stub resolvers that don’t support DNSSEC must not receive DNSSEC information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8" dur="indefinite" restart="never" nodeType="tmRoot">
          <p:childTnLst>
            <p:seq>
              <p:cTn id="689" dur="indefinite" nodeType="mainSeq">
                <p:childTnLst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fill="hold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6" fill="hold">
                      <p:stCondLst>
                        <p:cond delay="indefinite"/>
                      </p:stCondLst>
                      <p:childTnLst>
                        <p:par>
                          <p:cTn id="697" fill="hold">
                            <p:stCondLst>
                              <p:cond delay="0"/>
                            </p:stCondLst>
                            <p:childTnLst>
                              <p:par>
                                <p:cTn id="6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fill="hold"/>
                                        <p:tgtEl>
                                          <p:spTgt spid="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fill="hold"/>
                                        <p:tgtEl>
                                          <p:spTgt spid="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fill="hold"/>
                                        <p:tgtEl>
                                          <p:spTgt spid="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fill="hold"/>
                                        <p:tgtEl>
                                          <p:spTgt spid="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fill="hold"/>
                                        <p:tgtEl>
                                          <p:spTgt spid="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fill="hold"/>
                                        <p:tgtEl>
                                          <p:spTgt spid="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0" fill="hold">
                      <p:stCondLst>
                        <p:cond delay="indefinite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fill="hold"/>
                                        <p:tgtEl>
                                          <p:spTgt spid="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Reminder: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Message Structure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21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messages: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fixed header: Transaction ID, flags, etc...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 question: Asking for a name and type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0-N answers: The set of answers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0-N authority: (“glue records”): Information about the authority servers </a:t>
            </a:r>
            <a:br/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and/or ownership of the domain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0-N additional: (“glue records”): Information about the authority server’s IP addresses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Glue records are needed for the resolution process but aren’t the answer to the question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4" dur="indefinite" restart="never" nodeType="tmRoot">
          <p:childTnLst>
            <p:seq>
              <p:cTn id="725" dur="indefinite" nodeType="mainSeq">
                <p:childTnLst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fill="hold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fill="hold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6" fill="hold">
                      <p:stCondLst>
                        <p:cond delay="indefinite"/>
                      </p:stCondLst>
                      <p:childTnLst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fill="hold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fill="hold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fill="hold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fill="hold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fill="hold"/>
                                        <p:tgtEl>
                                          <p:spTgt spid="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Taming Management Complexity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550440" y="3178800"/>
            <a:ext cx="23334480" cy="6485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Possibly more scalable defense: Reduce risk by blocking in the network outsiders from having unwanted access your network services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Interpose a firewall the traffic to/from the outside must traverse</a:t>
            </a:r>
            <a:endParaRPr b="0" lang="en-US" sz="50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Chokepoint can cover thousands of hosts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5" name="Group 4"/>
          <p:cNvGrpSpPr/>
          <p:nvPr/>
        </p:nvGrpSpPr>
        <p:grpSpPr>
          <a:xfrm>
            <a:off x="3809880" y="9601200"/>
            <a:ext cx="16152480" cy="3048480"/>
            <a:chOff x="3809880" y="9601200"/>
            <a:chExt cx="16152480" cy="3048480"/>
          </a:xfrm>
        </p:grpSpPr>
        <p:sp>
          <p:nvSpPr>
            <p:cNvPr id="176" name="Line 5"/>
            <p:cNvSpPr/>
            <p:nvPr/>
          </p:nvSpPr>
          <p:spPr>
            <a:xfrm>
              <a:off x="9448560" y="11430000"/>
              <a:ext cx="5943600" cy="360"/>
            </a:xfrm>
            <a:prstGeom prst="line">
              <a:avLst/>
            </a:prstGeom>
            <a:ln w="114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77" name="Group 6"/>
            <p:cNvGrpSpPr/>
            <p:nvPr/>
          </p:nvGrpSpPr>
          <p:grpSpPr>
            <a:xfrm>
              <a:off x="3809880" y="9601200"/>
              <a:ext cx="6094080" cy="3048480"/>
              <a:chOff x="3809880" y="9601200"/>
              <a:chExt cx="6094080" cy="3048480"/>
            </a:xfrm>
          </p:grpSpPr>
          <p:sp>
            <p:nvSpPr>
              <p:cNvPr id="178" name="CustomShape 7"/>
              <p:cNvSpPr/>
              <p:nvPr/>
            </p:nvSpPr>
            <p:spPr>
              <a:xfrm>
                <a:off x="5149440" y="9601200"/>
                <a:ext cx="2525400" cy="9342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9" name="CustomShape 8"/>
              <p:cNvSpPr/>
              <p:nvPr/>
            </p:nvSpPr>
            <p:spPr>
              <a:xfrm>
                <a:off x="6636600" y="9717840"/>
                <a:ext cx="2374560" cy="93708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" name="CustomShape 9"/>
              <p:cNvSpPr/>
              <p:nvPr/>
            </p:nvSpPr>
            <p:spPr>
              <a:xfrm>
                <a:off x="7230600" y="10187280"/>
                <a:ext cx="2374560" cy="9342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" name="CustomShape 10"/>
              <p:cNvSpPr/>
              <p:nvPr/>
            </p:nvSpPr>
            <p:spPr>
              <a:xfrm>
                <a:off x="7526160" y="10773720"/>
                <a:ext cx="2377800" cy="14036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" name="CustomShape 11"/>
              <p:cNvSpPr/>
              <p:nvPr/>
            </p:nvSpPr>
            <p:spPr>
              <a:xfrm>
                <a:off x="6189840" y="11126520"/>
                <a:ext cx="2374560" cy="152316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" name="CustomShape 12"/>
              <p:cNvSpPr/>
              <p:nvPr/>
            </p:nvSpPr>
            <p:spPr>
              <a:xfrm>
                <a:off x="4551840" y="10773720"/>
                <a:ext cx="2374560" cy="17564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4" name="CustomShape 13"/>
              <p:cNvSpPr/>
              <p:nvPr/>
            </p:nvSpPr>
            <p:spPr>
              <a:xfrm>
                <a:off x="3809880" y="9951480"/>
                <a:ext cx="2377800" cy="16398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" name="CustomShape 14"/>
              <p:cNvSpPr/>
              <p:nvPr/>
            </p:nvSpPr>
            <p:spPr>
              <a:xfrm>
                <a:off x="4407480" y="9720720"/>
                <a:ext cx="5046480" cy="28098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635" y="3600"/>
                    </a:moveTo>
                    <a:lnTo>
                      <a:pt x="5082" y="900"/>
                    </a:lnTo>
                    <a:lnTo>
                      <a:pt x="8894" y="0"/>
                    </a:lnTo>
                    <a:lnTo>
                      <a:pt x="16518" y="900"/>
                    </a:lnTo>
                    <a:lnTo>
                      <a:pt x="19059" y="2700"/>
                    </a:lnTo>
                    <a:lnTo>
                      <a:pt x="20329" y="6300"/>
                    </a:lnTo>
                    <a:lnTo>
                      <a:pt x="21600" y="7200"/>
                    </a:lnTo>
                    <a:lnTo>
                      <a:pt x="20329" y="17100"/>
                    </a:lnTo>
                    <a:lnTo>
                      <a:pt x="12071" y="21600"/>
                    </a:lnTo>
                    <a:lnTo>
                      <a:pt x="3812" y="18000"/>
                    </a:lnTo>
                    <a:lnTo>
                      <a:pt x="1271" y="14400"/>
                    </a:lnTo>
                    <a:lnTo>
                      <a:pt x="0" y="13500"/>
                    </a:lnTo>
                    <a:lnTo>
                      <a:pt x="635" y="3600"/>
                    </a:lnTo>
                    <a:close/>
                  </a:path>
                </a:pathLst>
              </a:custGeom>
              <a:solidFill>
                <a:srgbClr val="cc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186" name="Group 15"/>
            <p:cNvGrpSpPr/>
            <p:nvPr/>
          </p:nvGrpSpPr>
          <p:grpSpPr>
            <a:xfrm>
              <a:off x="15087600" y="9906120"/>
              <a:ext cx="4874760" cy="2436120"/>
              <a:chOff x="15087600" y="9906120"/>
              <a:chExt cx="4874760" cy="2436120"/>
            </a:xfrm>
          </p:grpSpPr>
          <p:sp>
            <p:nvSpPr>
              <p:cNvPr id="187" name="CustomShape 16"/>
              <p:cNvSpPr/>
              <p:nvPr/>
            </p:nvSpPr>
            <p:spPr>
              <a:xfrm>
                <a:off x="16156440" y="9906120"/>
                <a:ext cx="2019960" cy="7470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" name="CustomShape 17"/>
              <p:cNvSpPr/>
              <p:nvPr/>
            </p:nvSpPr>
            <p:spPr>
              <a:xfrm>
                <a:off x="17348760" y="9997200"/>
                <a:ext cx="1899000" cy="75132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" name="CustomShape 18"/>
              <p:cNvSpPr/>
              <p:nvPr/>
            </p:nvSpPr>
            <p:spPr>
              <a:xfrm>
                <a:off x="17823960" y="10374840"/>
                <a:ext cx="1899000" cy="7470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0" name="CustomShape 19"/>
              <p:cNvSpPr/>
              <p:nvPr/>
            </p:nvSpPr>
            <p:spPr>
              <a:xfrm>
                <a:off x="18060480" y="10841760"/>
                <a:ext cx="1901880" cy="11246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1" name="CustomShape 20"/>
              <p:cNvSpPr/>
              <p:nvPr/>
            </p:nvSpPr>
            <p:spPr>
              <a:xfrm>
                <a:off x="16991640" y="11124000"/>
                <a:ext cx="1899000" cy="12182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2" name="CustomShape 21"/>
              <p:cNvSpPr/>
              <p:nvPr/>
            </p:nvSpPr>
            <p:spPr>
              <a:xfrm>
                <a:off x="15680880" y="10841760"/>
                <a:ext cx="1901880" cy="140688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" name="CustomShape 22"/>
              <p:cNvSpPr/>
              <p:nvPr/>
            </p:nvSpPr>
            <p:spPr>
              <a:xfrm>
                <a:off x="15087600" y="10186200"/>
                <a:ext cx="1901880" cy="131148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" name="CustomShape 23"/>
              <p:cNvSpPr/>
              <p:nvPr/>
            </p:nvSpPr>
            <p:spPr>
              <a:xfrm>
                <a:off x="15565680" y="10001520"/>
                <a:ext cx="4036680" cy="2249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635" y="3600"/>
                    </a:moveTo>
                    <a:lnTo>
                      <a:pt x="5082" y="900"/>
                    </a:lnTo>
                    <a:lnTo>
                      <a:pt x="8894" y="0"/>
                    </a:lnTo>
                    <a:lnTo>
                      <a:pt x="16518" y="900"/>
                    </a:lnTo>
                    <a:lnTo>
                      <a:pt x="19059" y="2700"/>
                    </a:lnTo>
                    <a:lnTo>
                      <a:pt x="20329" y="6300"/>
                    </a:lnTo>
                    <a:lnTo>
                      <a:pt x="21600" y="7200"/>
                    </a:lnTo>
                    <a:lnTo>
                      <a:pt x="20329" y="17100"/>
                    </a:lnTo>
                    <a:lnTo>
                      <a:pt x="12071" y="21600"/>
                    </a:lnTo>
                    <a:lnTo>
                      <a:pt x="3812" y="18000"/>
                    </a:lnTo>
                    <a:lnTo>
                      <a:pt x="1271" y="14400"/>
                    </a:lnTo>
                    <a:lnTo>
                      <a:pt x="0" y="13500"/>
                    </a:lnTo>
                    <a:lnTo>
                      <a:pt x="635" y="3600"/>
                    </a:lnTo>
                    <a:close/>
                  </a:path>
                </a:pathLst>
              </a:custGeom>
              <a:solidFill>
                <a:srgbClr val="cc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95" name="CustomShape 24"/>
            <p:cNvSpPr/>
            <p:nvPr/>
          </p:nvSpPr>
          <p:spPr>
            <a:xfrm>
              <a:off x="4989960" y="10544040"/>
              <a:ext cx="3453120" cy="1036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Internet</a:t>
              </a:r>
              <a:endParaRPr b="0" lang="en-US" sz="5600" spc="-1" strike="noStrike">
                <a:latin typeface="Arial"/>
              </a:endParaRPr>
            </a:p>
          </p:txBody>
        </p:sp>
        <p:sp>
          <p:nvSpPr>
            <p:cNvPr id="196" name="CustomShape 25"/>
            <p:cNvSpPr/>
            <p:nvPr/>
          </p:nvSpPr>
          <p:spPr>
            <a:xfrm>
              <a:off x="16088400" y="10210680"/>
              <a:ext cx="3083040" cy="16448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48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Internal</a:t>
              </a:r>
              <a:endParaRPr b="0" lang="en-US" sz="4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48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Network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197" name="CustomShape 26"/>
          <p:cNvSpPr/>
          <p:nvPr/>
        </p:nvSpPr>
        <p:spPr>
          <a:xfrm>
            <a:off x="15087600" y="10667880"/>
            <a:ext cx="455040" cy="1217160"/>
          </a:xfrm>
          <a:prstGeom prst="rect">
            <a:avLst/>
          </a:prstGeom>
          <a:blipFill rotWithShape="0">
            <a:blip r:embed="rId1"/>
          </a:blipFill>
          <a:ln w="12600">
            <a:solidFill>
              <a:srgbClr val="fe1b0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Reminder: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Resource Records and RRSETs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24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records (Resource Records) can be one of various types</a:t>
            </a:r>
            <a:endParaRPr b="0" lang="en-US" sz="66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Name TYPE TTL Value</a:t>
            </a:r>
            <a:endParaRPr b="0" lang="en-US" sz="44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Groups of records of the same name and type form RRSETs: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E.g. all the nameservers for a given domain.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 the records in the RRSET have the same name, type, and TTL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525" name="CustomShape 3"/>
          <p:cNvSpPr/>
          <p:nvPr/>
        </p:nvSpPr>
        <p:spPr>
          <a:xfrm>
            <a:off x="23878800" y="13098960"/>
            <a:ext cx="30672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6" dur="indefinite" restart="never" nodeType="tmRoot">
          <p:childTnLst>
            <p:seq>
              <p:cTn id="7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First New Type: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OPT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27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 contains some old limits: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Only 8 total flag bits, and messages are limited to 512B</a:t>
            </a:r>
            <a:endParaRPr b="0" lang="en-US" sz="4150" spc="-1" strike="noStrike">
              <a:latin typeface="Arial"/>
            </a:endParaRPr>
          </a:p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messages are much bigger</a:t>
            </a:r>
            <a:endParaRPr b="0" lang="en-US" sz="5400" spc="-1" strike="noStrike">
              <a:latin typeface="Arial"/>
            </a:endParaRPr>
          </a:p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needs two additional flags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DO: Want DNSSEC information</a:t>
            </a:r>
            <a:endParaRPr b="0" lang="en-US" sz="415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CD: Don’t check DNSSEC information</a:t>
            </a:r>
            <a:endParaRPr b="0" lang="en-US" sz="4150" spc="-1" strike="noStrike">
              <a:latin typeface="Arial"/>
            </a:endParaRPr>
          </a:p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EDNS0 (Extension Mechanisms for DNS) adds the OPT resource record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Sent in the </a:t>
            </a:r>
            <a:r>
              <a:rPr b="1" i="1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request</a:t>
            </a:r>
            <a:r>
              <a:rPr b="0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reply in the additional section</a:t>
            </a:r>
            <a:endParaRPr b="0" lang="en-US" sz="4150" spc="-1" strike="noStrike">
              <a:latin typeface="Arial"/>
            </a:endParaRPr>
          </a:p>
          <a:p>
            <a:pPr lvl="2" marL="1284840" indent="-6512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Uses CLASS field to specify how large a UDP reply can be handled</a:t>
            </a:r>
            <a:endParaRPr b="0" lang="en-US" sz="3650" spc="-1" strike="noStrike">
              <a:latin typeface="Arial"/>
            </a:endParaRPr>
          </a:p>
          <a:p>
            <a:pPr lvl="2" marL="1284840" indent="-6512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Uses TTL field to add 16 flag bits</a:t>
            </a:r>
            <a:endParaRPr b="0" lang="en-US" sz="3650" spc="-1" strike="noStrike">
              <a:latin typeface="Arial"/>
            </a:endParaRPr>
          </a:p>
          <a:p>
            <a:pPr lvl="3" marL="1592280" indent="-64260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1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Only flag bit currently used is DO</a:t>
            </a:r>
            <a:endParaRPr b="0" lang="en-US" sz="316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Used to signal to the authority that the client desires DNSSEC information</a:t>
            </a:r>
            <a:endParaRPr b="0" lang="en-US" sz="4150" spc="-1" strike="noStrike">
              <a:latin typeface="Arial"/>
            </a:endParaRPr>
          </a:p>
        </p:txBody>
      </p:sp>
      <p:sp>
        <p:nvSpPr>
          <p:cNvPr id="52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8" dur="indefinite" restart="never" nodeType="tmRoot">
          <p:childTnLst>
            <p:seq>
              <p:cTn id="759" dur="indefinite" nodeType="mainSeq">
                <p:childTnLst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fill="hold"/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6" fill="hold">
                      <p:stCondLst>
                        <p:cond delay="indefinite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fill="hold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fill="hold"/>
                                        <p:tgtEl>
                                          <p:spTgt spid="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fill="hold">
                      <p:stCondLst>
                        <p:cond delay="indefinite"/>
                      </p:stCondLst>
                      <p:childTnLst>
                        <p:par>
                          <p:cTn id="775" fill="hold">
                            <p:stCondLst>
                              <p:cond delay="0"/>
                            </p:stCondLst>
                            <p:childTnLst>
                              <p:par>
                                <p:cTn id="7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fill="hold"/>
                                        <p:tgtEl>
                                          <p:spTgt spid="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fill="hold">
                      <p:stCondLst>
                        <p:cond delay="indefinite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fill="hold"/>
                                        <p:tgtEl>
                                          <p:spTgt spid="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fill="hold"/>
                                        <p:tgtEl>
                                          <p:spTgt spid="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6" fill="hold">
                      <p:stCondLst>
                        <p:cond delay="indefinite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fill="hold"/>
                                        <p:tgtEl>
                                          <p:spTgt spid="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fill="hold"/>
                                        <p:tgtEl>
                                          <p:spTgt spid="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fill="hold"/>
                                        <p:tgtEl>
                                          <p:spTgt spid="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hold">
                      <p:stCondLst>
                        <p:cond delay="indefinite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fill="hold"/>
                                        <p:tgtEl>
                                          <p:spTgt spid="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2" fill="hold">
                      <p:stCondLst>
                        <p:cond delay="indefinite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fill="hold"/>
                                        <p:tgtEl>
                                          <p:spTgt spid="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fill="hold"/>
                                        <p:tgtEl>
                                          <p:spTgt spid="5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second new type, a certificate:</a:t>
            </a:r>
            <a:br/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RRSIG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30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91560" indent="-69048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signature over an RRSET (not just a single answer):</a:t>
            </a:r>
            <a:br/>
            <a:r>
              <a:rPr b="0" lang="en-US" sz="58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Multiple fields</a:t>
            </a:r>
            <a:endParaRPr b="0" lang="en-US" sz="581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Type: The DNS type which this is the RRSIG for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Algorithm: IANA assigned identifier telling the encryption algorithm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Labels: Number of segments in the DNS name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Original TTL: The TTL for the record delivered by the authority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Signature Expiration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Signature Inception</a:t>
            </a:r>
            <a:endParaRPr b="0" lang="en-US" sz="4400" spc="-1" strike="noStrike">
              <a:latin typeface="Arial"/>
            </a:endParaRPr>
          </a:p>
          <a:p>
            <a:pPr lvl="2" marL="1362240" indent="-69048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Both in seconds since January 1, 1970</a:t>
            </a:r>
            <a:endParaRPr b="0" lang="en-US" sz="387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tag: What key was used (roughly.  Its a checksum on the key bits)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Signer’s name</a:t>
            </a:r>
            <a:endParaRPr b="0" lang="en-US" sz="4400" spc="-1" strike="noStrike">
              <a:latin typeface="Arial"/>
            </a:endParaRPr>
          </a:p>
          <a:p>
            <a:pPr lvl="1" marL="1033920" indent="-69732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Signature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1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0" dur="indefinite" restart="never" nodeType="tmRoot">
          <p:childTnLst>
            <p:seq>
              <p:cTn id="811" dur="indefinite" nodeType="mainSeq">
                <p:childTnLst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fill="hold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fill="hold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2" fill="hold">
                      <p:stCondLst>
                        <p:cond delay="indefinite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fill="hold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fill="hold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fill="hold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fill="hold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fill="hold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fill="hold"/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fill="hold">
                      <p:stCondLst>
                        <p:cond delay="indefinite"/>
                      </p:stCondLst>
                      <p:childTnLst>
                        <p:par>
                          <p:cTn id="847" fill="hold">
                            <p:stCondLst>
                              <p:cond delay="0"/>
                            </p:stCondLst>
                            <p:childTnLst>
                              <p:par>
                                <p:cTn id="8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fill="hold"/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fill="hold"/>
                                        <p:tgtEl>
                                          <p:spTgt spid="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fill="hold">
                      <p:stCondLst>
                        <p:cond delay="indefinite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fill="hold"/>
                                        <p:tgtEl>
                                          <p:spTgt spid="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an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RRSIG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in action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(The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NS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entries for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</a:t>
            </a:r>
            <a:endParaRPr b="0" lang="en-US" sz="7800" spc="-1" strike="noStrike">
              <a:latin typeface="Arial"/>
            </a:endParaRPr>
          </a:p>
        </p:txBody>
      </p:sp>
      <p:graphicFrame>
        <p:nvGraphicFramePr>
          <p:cNvPr id="533" name="Table 2"/>
          <p:cNvGraphicFramePr/>
          <p:nvPr/>
        </p:nvGraphicFramePr>
        <p:xfrm>
          <a:off x="550440" y="3178800"/>
          <a:ext cx="23335560" cy="360000"/>
        </p:xfrm>
        <a:graphic>
          <a:graphicData uri="http://schemas.openxmlformats.org/drawingml/2006/table">
            <a:tbl>
              <a:tblPr/>
              <a:tblGrid>
                <a:gridCol w="11667960"/>
                <a:gridCol w="11667960"/>
              </a:tblGrid>
              <a:tr h="0">
                <a:tc>
                  <a:txBody>
                    <a:bodyPr>
                      <a:noAutofit/>
                    </a:bodyPr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Type of the record its an RRSIG for</a:t>
                      </a:r>
                      <a:endParaRPr b="0" lang="en-US" sz="4890" spc="-1" strike="noStrike">
                        <a:latin typeface="Arial"/>
                      </a:endParaRPr>
                    </a:p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Algorithm #5: RSA/SHA-1</a:t>
                      </a:r>
                      <a:endParaRPr b="0" lang="en-US" sz="4890" spc="-1" strike="noStrike">
                        <a:latin typeface="Arial"/>
                      </a:endParaRPr>
                    </a:p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2 labels in the name</a:t>
                      </a:r>
                      <a:endParaRPr b="0" lang="en-US" sz="4890" spc="-1" strike="noStrike">
                        <a:latin typeface="Arial"/>
                      </a:endParaRPr>
                    </a:p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7200s initial TTL</a:t>
                      </a:r>
                      <a:endParaRPr b="0" lang="en-US" sz="489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Valid 2013-04-15-23:32:55 to </a:t>
                      </a:r>
                      <a:r>
                        <a:rPr b="0" lang="en-US" sz="489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2013-05-15-23:32:53</a:t>
                      </a:r>
                      <a:endParaRPr b="0" lang="en-US" sz="4890" spc="-1" strike="noStrike">
                        <a:latin typeface="Arial"/>
                      </a:endParaRPr>
                    </a:p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Key tag 50012</a:t>
                      </a:r>
                      <a:endParaRPr b="0" lang="en-US" sz="4890" spc="-1" strike="noStrike">
                        <a:latin typeface="Arial"/>
                      </a:endParaRPr>
                    </a:p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Key belongs to isc.org.</a:t>
                      </a:r>
                      <a:endParaRPr b="0" lang="en-US" sz="4890" spc="-1" strike="noStrike">
                        <a:latin typeface="Arial"/>
                      </a:endParaRPr>
                    </a:p>
                    <a:p>
                      <a:pPr marL="581400" indent="-580320">
                        <a:lnSpc>
                          <a:spcPct val="100000"/>
                        </a:lnSpc>
                        <a:spcBef>
                          <a:spcPts val="15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89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And lots of cryptogarbage...</a:t>
                      </a:r>
                      <a:endParaRPr b="0" lang="en-US" sz="489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534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5" name="CustomShape 4"/>
          <p:cNvSpPr/>
          <p:nvPr/>
        </p:nvSpPr>
        <p:spPr>
          <a:xfrm>
            <a:off x="286560" y="7365960"/>
            <a:ext cx="24382800" cy="617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dig +dnssec NS isc.org @8.8.8.8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ANSWER SECTION: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               4282    IN      NS      ns.isc.afilias-nst.info.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               4282    IN      NS      sfba.sns-pb.isc.org.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               4282    IN      NS      ord.sns-pb.isc.org.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               4282    IN      NS      ams.sns-pb.isc.org.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               4282    IN      RRSIG   </a:t>
            </a:r>
            <a:r>
              <a:rPr b="1" lang="en-US" sz="3600" spc="-1" strike="noStrike">
                <a:solidFill>
                  <a:srgbClr val="ff2600"/>
                </a:solidFill>
                <a:latin typeface="Courier New"/>
                <a:ea typeface="Courier New"/>
              </a:rPr>
              <a:t>NS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315fff"/>
                </a:solidFill>
                <a:latin typeface="Courier New"/>
                <a:ea typeface="Courier New"/>
              </a:rPr>
              <a:t>5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ff2600"/>
                </a:solidFill>
                <a:latin typeface="Courier New"/>
                <a:ea typeface="Courier New"/>
              </a:rPr>
              <a:t>2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315fff"/>
                </a:solidFill>
                <a:latin typeface="Courier New"/>
                <a:ea typeface="Courier New"/>
              </a:rPr>
              <a:t>7200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ff2600"/>
                </a:solidFill>
                <a:latin typeface="Courier New"/>
                <a:ea typeface="Courier New"/>
              </a:rPr>
              <a:t>20130515233253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315fff"/>
                </a:solidFill>
                <a:latin typeface="Courier New"/>
                <a:ea typeface="Courier New"/>
              </a:rPr>
              <a:t>20130415233253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ff2600"/>
                </a:solidFill>
                <a:latin typeface="Courier New"/>
                <a:ea typeface="Courier New"/>
              </a:rPr>
              <a:t>50012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315fff"/>
                </a:solidFill>
                <a:latin typeface="Courier New"/>
                <a:ea typeface="Courier New"/>
              </a:rPr>
              <a:t>isc.org.</a:t>
            </a:r>
            <a:r>
              <a:rPr b="1" lang="en-US" sz="36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3600" spc="-1" strike="noStrike">
                <a:solidFill>
                  <a:srgbClr val="ff2600"/>
                </a:solidFill>
                <a:latin typeface="Courier New"/>
                <a:ea typeface="Courier New"/>
              </a:rPr>
              <a:t>HUXmb89gB4pVehWRcuSkJg020gw2d8QMhTrcu1ZD7nKomXHQFupXl5vT iq5VUREGBQtnT7FEdPEJlCiJeogbAmqt3F1V5kBfdxZLe/EzYZgvSGWq sy/VHI5d+t6/EiuCjM01UXCH1+L0YAqiHox5gsWMzRW2kvjZXhRHE2+U i1Q=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58" dur="indefinite" restart="never" nodeType="tmRoot">
          <p:childTnLst>
            <p:seq>
              <p:cTn id="859" dur="indefinite" nodeType="mainSeq">
                <p:childTnLst>
                  <p:par>
                    <p:cTn id="860" fill="hold">
                      <p:stCondLst>
                        <p:cond delay="indefinite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Do We Know What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To Use Part 1: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62120" indent="-7610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1" lang="en-US" sz="640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6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 stores key information</a:t>
            </a:r>
            <a:endParaRPr b="0" lang="en-US" sz="640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16 bits of flags</a:t>
            </a:r>
            <a:endParaRPr b="0" lang="en-US" sz="485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Protocol identifier (always 3)</a:t>
            </a:r>
            <a:endParaRPr b="0" lang="en-US" sz="485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Algorithm identifier</a:t>
            </a:r>
            <a:endParaRPr b="0" lang="en-US" sz="485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then the key itself</a:t>
            </a:r>
            <a:endParaRPr b="0" lang="en-US" sz="4850" spc="-1" strike="noStrike">
              <a:latin typeface="Arial"/>
            </a:endParaRPr>
          </a:p>
          <a:p>
            <a:pPr marL="762120" indent="-7610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keys are split into multiple roles</a:t>
            </a:r>
            <a:endParaRPr b="0" lang="en-US" sz="640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Key Signing Key (KSK) is used only to sign the </a:t>
            </a:r>
            <a:r>
              <a:rPr b="1" lang="en-US" sz="485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RRSET</a:t>
            </a:r>
            <a:endParaRPr b="0" lang="en-US" sz="485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Zone Signing Key (ZSK) is used to sign everything else</a:t>
            </a:r>
            <a:endParaRPr b="0" lang="en-US" sz="4850" spc="-1" strike="noStrike">
              <a:latin typeface="Arial"/>
            </a:endParaRPr>
          </a:p>
          <a:p>
            <a:pPr marL="762120" indent="-7610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client has hardwired in one key for .</a:t>
            </a:r>
            <a:endParaRPr b="0" lang="en-US" sz="6400" spc="-1" strike="noStrike">
              <a:latin typeface="Arial"/>
            </a:endParaRPr>
          </a:p>
          <a:p>
            <a:pPr lvl="1" marL="1139400" indent="-768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is the root’s KSK (Key Signing Key)</a:t>
            </a:r>
            <a:endParaRPr b="0" lang="en-US" sz="4850" spc="-1" strike="noStrike">
              <a:latin typeface="Arial"/>
            </a:endParaRPr>
          </a:p>
        </p:txBody>
      </p:sp>
      <p:sp>
        <p:nvSpPr>
          <p:cNvPr id="53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4" dur="indefinite" restart="never" nodeType="tmRoot">
          <p:childTnLst>
            <p:seq>
              <p:cTn id="865" dur="indefinite" nodeType="mainSeq">
                <p:childTnLst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2" fill="hold">
                      <p:stCondLst>
                        <p:cond delay="indefinite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fill="hold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fill="hold"/>
                                        <p:tgtEl>
                                          <p:spTgt spid="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0" fill="hold">
                      <p:stCondLst>
                        <p:cond delay="indefinite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fill="hold"/>
                                        <p:tgtEl>
                                          <p:spTgt spid="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indefinite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fill="hold"/>
                                        <p:tgtEl>
                                          <p:spTgt spid="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8" fill="hold">
                      <p:stCondLst>
                        <p:cond delay="indefinite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fill="hold"/>
                                        <p:tgtEl>
                                          <p:spTgt spid="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2" fill="hold">
                      <p:stCondLst>
                        <p:cond delay="indefinite"/>
                      </p:stCondLst>
                      <p:childTnLst>
                        <p:par>
                          <p:cTn id="893" fill="hold">
                            <p:stCondLst>
                              <p:cond delay="0"/>
                            </p:stCondLst>
                            <p:childTnLst>
                              <p:par>
                                <p:cTn id="8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fill="hold"/>
                                        <p:tgtEl>
                                          <p:spTgt spid="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6" fill="hold">
                      <p:stCondLst>
                        <p:cond delay="indefinite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fill="hold"/>
                                        <p:tgtEl>
                                          <p:spTgt spid="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fill="hold">
                      <p:stCondLst>
                        <p:cond delay="indefinite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fill="hold"/>
                                        <p:tgtEl>
                                          <p:spTgt spid="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4" fill="hold">
                      <p:stCondLst>
                        <p:cond delay="indefinite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fill="hold"/>
                                        <p:tgtEl>
                                          <p:spTgt spid="5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</a:t>
            </a:r>
            <a:r>
              <a:rPr b="0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.</a:t>
            </a:r>
            <a:endParaRPr b="0" lang="en-US" sz="7800" spc="-1" strike="noStrike">
              <a:latin typeface="Arial"/>
            </a:endParaRPr>
          </a:p>
        </p:txBody>
      </p:sp>
      <p:graphicFrame>
        <p:nvGraphicFramePr>
          <p:cNvPr id="540" name="Table 2"/>
          <p:cNvGraphicFramePr/>
          <p:nvPr/>
        </p:nvGraphicFramePr>
        <p:xfrm>
          <a:off x="550440" y="3178800"/>
          <a:ext cx="23335560" cy="360000"/>
        </p:xfrm>
        <a:graphic>
          <a:graphicData uri="http://schemas.openxmlformats.org/drawingml/2006/table">
            <a:tbl>
              <a:tblPr/>
              <a:tblGrid>
                <a:gridCol w="11667960"/>
                <a:gridCol w="11667960"/>
              </a:tblGrid>
              <a:tr h="0">
                <a:tc>
                  <a:txBody>
                    <a:bodyPr>
                      <a:noAutofit/>
                    </a:bodyPr>
                    <a:p>
                      <a:pPr marL="785880" indent="-784800">
                        <a:lnSpc>
                          <a:spcPct val="100000"/>
                        </a:lnSpc>
                        <a:spcBef>
                          <a:spcPts val="21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60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The first is the </a:t>
                      </a:r>
                      <a:r>
                        <a:rPr b="0" lang="en-US" sz="600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root’s ZSK</a:t>
                      </a:r>
                      <a:endParaRPr b="0" lang="en-US" sz="6000" spc="-1" strike="noStrike">
                        <a:latin typeface="Arial"/>
                      </a:endParaRPr>
                    </a:p>
                    <a:p>
                      <a:pPr marL="785880" indent="-784800">
                        <a:lnSpc>
                          <a:spcPct val="100000"/>
                        </a:lnSpc>
                        <a:spcBef>
                          <a:spcPts val="21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60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The second is the root’s </a:t>
                      </a:r>
                      <a:r>
                        <a:rPr b="0" lang="en-US" sz="600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KSK</a:t>
                      </a:r>
                      <a:endParaRPr b="0" lang="en-US" sz="60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marL="785880" indent="-784800">
                        <a:lnSpc>
                          <a:spcPct val="100000"/>
                        </a:lnSpc>
                        <a:spcBef>
                          <a:spcPts val="21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60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The </a:t>
                      </a:r>
                      <a:r>
                        <a:rPr b="0" lang="en-US" sz="6000" spc="-1" strike="noStrike">
                          <a:solidFill>
                            <a:srgbClr val="ff9300"/>
                          </a:solidFill>
                          <a:latin typeface="Helvetica Neue"/>
                          <a:ea typeface="Helvetica Neue"/>
                        </a:rPr>
                        <a:t>RRSIG</a:t>
                      </a:r>
                      <a:r>
                        <a:rPr b="0" lang="en-US" sz="60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 is signed using the KSK</a:t>
                      </a:r>
                      <a:endParaRPr b="0" lang="en-US" sz="6000" spc="-1" strike="noStrike">
                        <a:latin typeface="Arial"/>
                      </a:endParaRPr>
                    </a:p>
                    <a:p>
                      <a:pPr lvl="1" marL="1174680" indent="-7927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Now the client can verify that the ZSK is correct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541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4"/>
          <p:cNvSpPr/>
          <p:nvPr/>
        </p:nvSpPr>
        <p:spPr>
          <a:xfrm>
            <a:off x="479520" y="6753960"/>
            <a:ext cx="23423400" cy="6963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dig +norecurse +dnssec DNSKEY . @a.root-servers.net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ANSWER SECTION: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2600"/>
                </a:solidFill>
                <a:latin typeface="Courier New"/>
                <a:ea typeface="Courier New"/>
              </a:rPr>
              <a:t>.                       172800  IN      DNSKEY  256 3 8 AwEAAc5byZvwmHUlCQt7WSeAr3OZ2ao4x0Yj/3UcbtFzQ0T67N7CpYmN qFmfvXxksS1/E+mtT0axFVDjiJjtklUsyqIm9ZlWGZKU3GZqI9Sfp1Bj Qkhi+yLa4m4y4z2N28rxWXsWHCY740PREnmUtgXRdthwABYaB2WPum3y RGxNCP1/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433ff"/>
                </a:solidFill>
                <a:latin typeface="Courier New"/>
                <a:ea typeface="Courier New"/>
              </a:rPr>
              <a:t>.                       172800  IN      DNSKEY  257 3 8 AwEAAagAIKlVZrpC6Ia7gEzahOR+9W29euxhJhVVLOyQbSEW0O8gcCjF FVQUTf6v58fLjwBd0YI0EzrAcQqBGCzh/RStIoO8g0NfnfL2MTJRkxoX bfDaUeVPQuYEhg37NZWAJQ9VnMVDxP/VHL496M/QZxkjf5/Efucp2gaD X6RS6CXpoY68LsvPVjR0ZSwzz1apAzvN9dlzEheX7ICJBBtuA6G3LQpz W5hOA2hzCTMjJPJ8LbqF6dsV6DoBQzgul0sGIcGOYl7OyQdXfZ57relS Qageu+ipAdTTJ25AsRTAoub8ONGcLmqrAmRLKBP1dfwhYB4N7knNnulq QxA+Uk1ihz0=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9300"/>
                </a:solidFill>
                <a:latin typeface="Courier New"/>
                <a:ea typeface="Courier New"/>
              </a:rPr>
              <a:t>.                       172800  IN      RRSIG   DNSKEY 8 0 172800 20130425235959 20130411000000 19036 . {Cryptographic Goop}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8" dur="indefinite" restart="never" nodeType="tmRoot">
          <p:childTnLst>
            <p:seq>
              <p:cTn id="909" dur="indefinite" nodeType="mainSeq">
                <p:childTnLst>
                  <p:par>
                    <p:cTn id="910" fill="hold">
                      <p:stCondLst>
                        <p:cond delay="indefinite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how do we know what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to use part 2? 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7960" indent="-77688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1" lang="en-US" sz="654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(Delegated Signer) record is relatively simple</a:t>
            </a:r>
            <a:endParaRPr b="0" lang="en-US" sz="6540" spc="-1" strike="noStrike">
              <a:latin typeface="Arial"/>
            </a:endParaRPr>
          </a:p>
          <a:p>
            <a:pPr lvl="1" marL="1163160" indent="-7848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key tag</a:t>
            </a:r>
            <a:endParaRPr b="0" lang="en-US" sz="4950" spc="-1" strike="noStrike">
              <a:latin typeface="Arial"/>
            </a:endParaRPr>
          </a:p>
          <a:p>
            <a:pPr lvl="1" marL="1163160" indent="-7848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algorithm identifier</a:t>
            </a:r>
            <a:endParaRPr b="0" lang="en-US" sz="4950" spc="-1" strike="noStrike">
              <a:latin typeface="Arial"/>
            </a:endParaRPr>
          </a:p>
          <a:p>
            <a:pPr lvl="1" marL="1163160" indent="-7848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hash function used</a:t>
            </a:r>
            <a:endParaRPr b="0" lang="en-US" sz="4950" spc="-1" strike="noStrike">
              <a:latin typeface="Arial"/>
            </a:endParaRPr>
          </a:p>
          <a:p>
            <a:pPr lvl="1" marL="1163160" indent="-7848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hash of the signer’s name and the KSK</a:t>
            </a:r>
            <a:endParaRPr b="0" lang="en-US" sz="4950" spc="-1" strike="noStrike">
              <a:latin typeface="Arial"/>
            </a:endParaRPr>
          </a:p>
          <a:p>
            <a:pPr marL="777960" indent="-77688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1" i="1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parent</a:t>
            </a: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signs </a:t>
            </a:r>
            <a:r>
              <a:rPr b="1" lang="en-US" sz="654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r>
              <a:rPr b="0" lang="en-US" sz="65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(Delegated Signer) records for the child’s keys</a:t>
            </a:r>
            <a:endParaRPr b="0" lang="en-US" sz="6540" spc="-1" strike="noStrike">
              <a:latin typeface="Arial"/>
            </a:endParaRPr>
          </a:p>
          <a:p>
            <a:pPr lvl="1" marL="1163160" indent="-7848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for the DS for .org is provided by the root</a:t>
            </a:r>
            <a:endParaRPr b="0" lang="en-US" sz="4950" spc="-1" strike="noStrike">
              <a:latin typeface="Arial"/>
            </a:endParaRPr>
          </a:p>
          <a:p>
            <a:pPr lvl="1" marL="1163160" indent="-7848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is returned with the NS RRSET by the parent</a:t>
            </a:r>
            <a:endParaRPr b="0" lang="en-US" sz="4950" spc="-1" strike="noStrike">
              <a:latin typeface="Arial"/>
            </a:endParaRPr>
          </a:p>
          <a:p>
            <a:pPr lvl="2" marL="1532160" indent="-7768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 RRSIG is signed by the parent, not the child</a:t>
            </a:r>
            <a:endParaRPr b="0" lang="en-US" sz="4360" spc="-1" strike="noStrike"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4" dur="indefinite" restart="never" nodeType="tmRoot">
          <p:childTnLst>
            <p:seq>
              <p:cTn id="915" dur="indefinite" nodeType="mainSeq">
                <p:childTnLst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6" fill="hold">
                      <p:stCondLst>
                        <p:cond delay="indefinite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0" fill="hold">
                      <p:stCondLst>
                        <p:cond delay="indefinite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fill="hold"/>
                                        <p:tgtEl>
                                          <p:spTgt spid="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4" fill="hold">
                      <p:stCondLst>
                        <p:cond delay="indefinite"/>
                      </p:stCondLst>
                      <p:childTnLst>
                        <p:par>
                          <p:cTn id="935" fill="hold">
                            <p:stCondLst>
                              <p:cond delay="0"/>
                            </p:stCondLst>
                            <p:childTnLst>
                              <p:par>
                                <p:cTn id="9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fill="hold"/>
                                        <p:tgtEl>
                                          <p:spTgt spid="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fill="hold"/>
                                        <p:tgtEl>
                                          <p:spTgt spid="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2" fill="hold">
                      <p:stCondLst>
                        <p:cond delay="indefinite"/>
                      </p:stCondLst>
                      <p:childTnLst>
                        <p:par>
                          <p:cTn id="943" fill="hold">
                            <p:stCondLst>
                              <p:cond delay="0"/>
                            </p:stCondLst>
                            <p:childTnLst>
                              <p:par>
                                <p:cTn id="9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fill="hold"/>
                                        <p:tgtEl>
                                          <p:spTgt spid="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fill="hold"/>
                                        <p:tgtEl>
                                          <p:spTgt spid="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0" fill="hold">
                      <p:stCondLst>
                        <p:cond delay="indefinite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fill="hold"/>
                                        <p:tgtEl>
                                          <p:spTgt spid="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550440" y="3178800"/>
            <a:ext cx="23335560" cy="3950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22880" indent="-72180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two DS records are for the same key</a:t>
            </a:r>
            <a:endParaRPr b="0" lang="en-US" sz="6070" spc="-1" strike="noStrike">
              <a:latin typeface="Arial"/>
            </a:endParaRPr>
          </a:p>
          <a:p>
            <a:pPr lvl="1" marL="1080720" indent="-72900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Just with different hash functions, </a:t>
            </a:r>
            <a:r>
              <a:rPr b="0" lang="en-US" sz="4600" spc="-1" strike="noStrike">
                <a:solidFill>
                  <a:srgbClr val="ff2600"/>
                </a:solidFill>
                <a:latin typeface="Helvetica Neue"/>
                <a:ea typeface="Helvetica Neue"/>
              </a:rPr>
              <a:t>SHA-256 </a:t>
            </a:r>
            <a:r>
              <a:rPr b="0" lang="en-US" sz="4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</a:t>
            </a:r>
            <a:r>
              <a:rPr b="0" lang="en-US" sz="4600" spc="-1" strike="noStrike">
                <a:solidFill>
                  <a:srgbClr val="0433ff"/>
                </a:solidFill>
                <a:latin typeface="Helvetica Neue"/>
                <a:ea typeface="Helvetica Neue"/>
              </a:rPr>
              <a:t>SHA-1</a:t>
            </a:r>
            <a:endParaRPr b="0" lang="en-US" sz="4600" spc="-1" strike="noStrike">
              <a:latin typeface="Arial"/>
            </a:endParaRPr>
          </a:p>
          <a:p>
            <a:pPr marL="722880" indent="-72180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0" lang="en-US" sz="6070" spc="-1" strike="noStrike">
                <a:solidFill>
                  <a:srgbClr val="ff9300"/>
                </a:solidFill>
                <a:latin typeface="Helvetica Neue"/>
                <a:ea typeface="Helvetica Neue"/>
              </a:rPr>
              <a:t>RRSIG</a:t>
            </a:r>
            <a:r>
              <a:rPr b="0" lang="en-US" sz="60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signed using the . ZSK not the KSK</a:t>
            </a:r>
            <a:endParaRPr b="0" lang="en-US" sz="6070" spc="-1" strike="noStrike">
              <a:latin typeface="Arial"/>
            </a:endParaRPr>
          </a:p>
          <a:p>
            <a:pPr lvl="1" marL="1080720" indent="-72900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covers both DS records</a:t>
            </a:r>
            <a:endParaRPr b="0" lang="en-US" sz="4600" spc="-1" strike="noStrike"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9" name="CustomShape 4"/>
          <p:cNvSpPr/>
          <p:nvPr/>
        </p:nvSpPr>
        <p:spPr>
          <a:xfrm>
            <a:off x="326160" y="7445160"/>
            <a:ext cx="23730840" cy="5338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nweaver% dig +norecurse +dnssec </a:t>
            </a:r>
            <a:r>
              <a:rPr b="1" lang="en-US" sz="31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 @a.root-servers.net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AUTHORITY SECTION: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                   172800  IN      NS      d0.org.afilias-nst.org.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                   172800  IN      NS      a0.org.afilias-nst.info.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ff2600"/>
                </a:solidFill>
                <a:latin typeface="Courier New"/>
                <a:ea typeface="Courier New"/>
              </a:rPr>
              <a:t>org.                    86400   IN      DS      21366 7 2 96EEB2FFD9B00CD4694E78278B5EFDAB0A80446567B69F634DA078F0 D90F01BA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0433ff"/>
                </a:solidFill>
                <a:latin typeface="Courier New"/>
                <a:ea typeface="Courier New"/>
              </a:rPr>
              <a:t>org.                    86400   IN      DS      21366 7 1 E6C1716CFB6BDC84E84CE1AB5510DAC69173B5B2</a:t>
            </a:r>
            <a:endParaRPr b="0" lang="en-US" sz="3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100" spc="-1" strike="noStrike">
                <a:solidFill>
                  <a:srgbClr val="ff9300"/>
                </a:solidFill>
                <a:latin typeface="Courier New"/>
                <a:ea typeface="Courier New"/>
              </a:rPr>
              <a:t>org.                    86400   IN      RRSIG   DS 8 1 86400 20130423000000 20130415230000 20580 . {Cryptographic Goop}</a:t>
            </a:r>
            <a:endParaRPr b="0" lang="en-US" sz="3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4" dur="indefinite" restart="never" nodeType="tmRoot">
          <p:childTnLst>
            <p:seq>
              <p:cTn id="955" dur="indefinite" nodeType="mainSeq">
                <p:childTnLst>
                  <p:par>
                    <p:cTn id="956" fill="hold">
                      <p:stCondLst>
                        <p:cond delay="indefinite"/>
                      </p:stCondLst>
                      <p:childTnLst>
                        <p:par>
                          <p:cTn id="957" fill="hold">
                            <p:stCondLst>
                              <p:cond delay="0"/>
                            </p:stCondLst>
                            <p:childTnLst>
                              <p:par>
                                <p:cTn id="9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fill="hold"/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6" fill="hold">
                      <p:stCondLst>
                        <p:cond delay="indefinite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fill="hold"/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0" fill="hold">
                      <p:stCondLst>
                        <p:cond delay="indefinite"/>
                      </p:stCondLst>
                      <p:childTnLst>
                        <p:par>
                          <p:cTn id="971" fill="hold">
                            <p:stCondLst>
                              <p:cond delay="0"/>
                            </p:stCondLst>
                            <p:childTnLst>
                              <p:par>
                                <p:cTn id="9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fill="hold"/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Putting It All Together To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Lookup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51" name="CustomShape 2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2" name="Group 3"/>
          <p:cNvGrpSpPr/>
          <p:nvPr/>
        </p:nvGrpSpPr>
        <p:grpSpPr>
          <a:xfrm>
            <a:off x="15787080" y="3581280"/>
            <a:ext cx="5110560" cy="1604520"/>
            <a:chOff x="15787080" y="3581280"/>
            <a:chExt cx="5110560" cy="1604520"/>
          </a:xfrm>
        </p:grpSpPr>
        <p:pic>
          <p:nvPicPr>
            <p:cNvPr id="553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787080" y="364572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54" name="CustomShape 4"/>
            <p:cNvSpPr/>
            <p:nvPr/>
          </p:nvSpPr>
          <p:spPr>
            <a:xfrm>
              <a:off x="17946360" y="3581280"/>
              <a:ext cx="2951280" cy="1604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(the “root”)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555" name="Group 5"/>
          <p:cNvGrpSpPr/>
          <p:nvPr/>
        </p:nvGrpSpPr>
        <p:grpSpPr>
          <a:xfrm>
            <a:off x="3428640" y="5313600"/>
            <a:ext cx="5489280" cy="1117080"/>
            <a:chOff x="3428640" y="5313600"/>
            <a:chExt cx="5489280" cy="1117080"/>
          </a:xfrm>
        </p:grpSpPr>
        <p:pic>
          <p:nvPicPr>
            <p:cNvPr id="556" name="droppedImage.png" descr=""/>
            <p:cNvPicPr/>
            <p:nvPr/>
          </p:nvPicPr>
          <p:blipFill>
            <a:blip r:embed="rId3"/>
            <a:srcRect l="328" t="33661" r="1335" b="35991"/>
            <a:stretch/>
          </p:blipFill>
          <p:spPr>
            <a:xfrm>
              <a:off x="3428640" y="537804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57" name="CustomShape 6"/>
            <p:cNvSpPr/>
            <p:nvPr/>
          </p:nvSpPr>
          <p:spPr>
            <a:xfrm>
              <a:off x="5536440" y="531360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558" name="Table 7"/>
          <p:cNvGraphicFramePr/>
          <p:nvPr/>
        </p:nvGraphicFramePr>
        <p:xfrm>
          <a:off x="3517920" y="6438960"/>
          <a:ext cx="9748440" cy="7171200"/>
        </p:xfrm>
        <a:graphic>
          <a:graphicData uri="http://schemas.openxmlformats.org/drawingml/2006/table">
            <a:tbl>
              <a:tblPr/>
              <a:tblGrid>
                <a:gridCol w="4341960"/>
                <a:gridCol w="1086120"/>
                <a:gridCol w="2368080"/>
                <a:gridCol w="842400"/>
                <a:gridCol w="111024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Valid?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N/A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59" name="droppedImage.png" descr=""/>
          <p:cNvPicPr/>
          <p:nvPr/>
        </p:nvPicPr>
        <p:blipFill>
          <a:blip r:embed="rId4"/>
          <a:stretch/>
        </p:blipFill>
        <p:spPr>
          <a:xfrm>
            <a:off x="3357000" y="3168720"/>
            <a:ext cx="2213640" cy="1715040"/>
          </a:xfrm>
          <a:prstGeom prst="rect">
            <a:avLst/>
          </a:prstGeom>
          <a:ln w="12600">
            <a:noFill/>
          </a:ln>
        </p:spPr>
      </p:pic>
      <p:sp>
        <p:nvSpPr>
          <p:cNvPr id="560" name="CustomShape 8"/>
          <p:cNvSpPr/>
          <p:nvPr/>
        </p:nvSpPr>
        <p:spPr>
          <a:xfrm>
            <a:off x="5556600" y="3454200"/>
            <a:ext cx="380052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61" name="CustomShape 9"/>
          <p:cNvSpPr/>
          <p:nvPr/>
        </p:nvSpPr>
        <p:spPr>
          <a:xfrm>
            <a:off x="8073720" y="5311440"/>
            <a:ext cx="380052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3578120" y="4262760"/>
            <a:ext cx="7875000" cy="3191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Authority: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NS a0.afilias-nst.info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IN DS 21366 7 2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IN DS 21366 7 1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 IN RRSIG DS 8 1 86400 20130423000000 20130415230000 20580 .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Additional: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a0.afilias-nst.info A 199.19.56.1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4" dur="indefinite" restart="never" nodeType="tmRoot">
          <p:childTnLst>
            <p:seq>
              <p:cTn id="975" dur="indefinite" nodeType="mainSeq">
                <p:childTnLst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124 0.104869">
                                      <p:cBhvr>
                                        <p:cTn id="979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983" dur="1000" fill="hold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1000"/>
                            </p:stCondLst>
                            <p:childTnLst>
                              <p:par>
                                <p:cTn id="986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88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9" fill="hold">
                      <p:stCondLst>
                        <p:cond delay="indefinite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59060 -0.117788">
                                      <p:cBhvr>
                                        <p:cTn id="992" dur="1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996" dur="2000" fill="hold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01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2" fill="hold">
                      <p:stCondLst>
                        <p:cond delay="indefinite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6706 -0.076340">
                                      <p:cBhvr>
                                        <p:cTn id="1005" dur="10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Putting It All Together To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Lookup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64" name="CustomShape 2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5" name="Group 3"/>
          <p:cNvGrpSpPr/>
          <p:nvPr/>
        </p:nvGrpSpPr>
        <p:grpSpPr>
          <a:xfrm>
            <a:off x="15817320" y="3611520"/>
            <a:ext cx="5110560" cy="1604520"/>
            <a:chOff x="15817320" y="3611520"/>
            <a:chExt cx="5110560" cy="1604520"/>
          </a:xfrm>
        </p:grpSpPr>
        <p:pic>
          <p:nvPicPr>
            <p:cNvPr id="566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817320" y="367596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67" name="CustomShape 4"/>
            <p:cNvSpPr/>
            <p:nvPr/>
          </p:nvSpPr>
          <p:spPr>
            <a:xfrm>
              <a:off x="17976600" y="3611520"/>
              <a:ext cx="2951280" cy="1604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(the “root”)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568" name="Group 5"/>
          <p:cNvGrpSpPr/>
          <p:nvPr/>
        </p:nvGrpSpPr>
        <p:grpSpPr>
          <a:xfrm>
            <a:off x="3458880" y="5343840"/>
            <a:ext cx="5489280" cy="1117080"/>
            <a:chOff x="3458880" y="5343840"/>
            <a:chExt cx="5489280" cy="1117080"/>
          </a:xfrm>
        </p:grpSpPr>
        <p:pic>
          <p:nvPicPr>
            <p:cNvPr id="569" name="droppedImage.png" descr=""/>
            <p:cNvPicPr/>
            <p:nvPr/>
          </p:nvPicPr>
          <p:blipFill>
            <a:blip r:embed="rId3"/>
            <a:srcRect l="328" t="33661" r="1335" b="35991"/>
            <a:stretch/>
          </p:blipFill>
          <p:spPr>
            <a:xfrm>
              <a:off x="3458880" y="540828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70" name="CustomShape 6"/>
            <p:cNvSpPr/>
            <p:nvPr/>
          </p:nvSpPr>
          <p:spPr>
            <a:xfrm>
              <a:off x="5566680" y="534384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571" name="Table 7"/>
          <p:cNvGraphicFramePr/>
          <p:nvPr/>
        </p:nvGraphicFramePr>
        <p:xfrm>
          <a:off x="3548160" y="6469200"/>
          <a:ext cx="9748440" cy="7171200"/>
        </p:xfrm>
        <a:graphic>
          <a:graphicData uri="http://schemas.openxmlformats.org/drawingml/2006/table">
            <a:tbl>
              <a:tblPr/>
              <a:tblGrid>
                <a:gridCol w="4341960"/>
                <a:gridCol w="1086120"/>
                <a:gridCol w="2368080"/>
                <a:gridCol w="842400"/>
                <a:gridCol w="111024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Valid?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 {goop}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N/A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2" name="CustomShape 8"/>
          <p:cNvSpPr/>
          <p:nvPr/>
        </p:nvSpPr>
        <p:spPr>
          <a:xfrm>
            <a:off x="8713440" y="5341680"/>
            <a:ext cx="258120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DNSKEY 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73" name="CustomShape 9"/>
          <p:cNvSpPr/>
          <p:nvPr/>
        </p:nvSpPr>
        <p:spPr>
          <a:xfrm>
            <a:off x="13608360" y="4597920"/>
            <a:ext cx="7875000" cy="2581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? DNSKEY .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 IN DNSKEY  257 3 8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 IN DNSKEY 256 3 8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 IN RRSIG DNSKEY 8 0 172800 20130425235959 20130411000000 19036 .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Authority: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Additional:</a:t>
            </a:r>
            <a:endParaRPr b="0" lang="en-US" sz="2000" spc="-1" strike="noStrike">
              <a:latin typeface="Arial"/>
            </a:endParaRPr>
          </a:p>
        </p:txBody>
      </p:sp>
    </p:spTree>
  </p:cSld>
  <p:transition spd="slow">
    <p:dissolve/>
  </p:transition>
  <p:timing>
    <p:tnLst>
      <p:par>
        <p:cTn id="1006" dur="indefinite" restart="never" nodeType="tmRoot">
          <p:childTnLst>
            <p:seq>
              <p:cTn id="1007" dur="indefinite" nodeType="mainSeq">
                <p:childTnLst>
                  <p:par>
                    <p:cTn id="1008" fill="hold">
                      <p:stCondLst>
                        <p:cond delay="indefinite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12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3" fill="hold">
                      <p:stCondLst>
                        <p:cond delay="indefinite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59060 -0.117788">
                                      <p:cBhvr>
                                        <p:cTn id="1016" dur="1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7" fill="hold">
                      <p:stCondLst>
                        <p:cond delay="indefinite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020" dur="2000" fill="hold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3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25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6" fill="hold">
                      <p:stCondLst>
                        <p:cond delay="indefinite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6706 -0.076340">
                                      <p:cBhvr>
                                        <p:cTn id="1029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Selecting a Security Policy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67800" indent="-6656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enforces an (access control) policy:</a:t>
            </a:r>
            <a:endParaRPr b="0" lang="en-US" sz="5610" spc="-1" strike="noStrike">
              <a:latin typeface="Arial"/>
            </a:endParaRPr>
          </a:p>
          <a:p>
            <a:pPr lvl="1" marL="998640" indent="-67248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Who is allowed to talk to whom, accessing what service?</a:t>
            </a:r>
            <a:endParaRPr b="0" lang="en-US" sz="4250" spc="-1" strike="noStrike">
              <a:latin typeface="Arial"/>
            </a:endParaRPr>
          </a:p>
          <a:p>
            <a:pPr marL="667800" indent="-6656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Distinguish between inbound &amp; outbound connections</a:t>
            </a:r>
            <a:endParaRPr b="0" lang="en-US" sz="5610" spc="-1" strike="noStrike">
              <a:latin typeface="Arial"/>
            </a:endParaRPr>
          </a:p>
          <a:p>
            <a:pPr lvl="1" marL="998640" indent="-67248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Inbound: attempts by external users to connect to services on internal machines</a:t>
            </a:r>
            <a:endParaRPr b="0" lang="en-US" sz="4250" spc="-1" strike="noStrike">
              <a:latin typeface="Arial"/>
            </a:endParaRPr>
          </a:p>
          <a:p>
            <a:pPr lvl="1" marL="998640" indent="-67248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Outbound: internal users to external services</a:t>
            </a:r>
            <a:endParaRPr b="0" lang="en-US" sz="4250" spc="-1" strike="noStrike">
              <a:latin typeface="Arial"/>
            </a:endParaRPr>
          </a:p>
          <a:p>
            <a:pPr lvl="1" marL="998640" indent="-67248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Why?  Because fits with a common threat model.  There are thousands of internal users (and we’ve vetted them).  There are billions of outsiders.</a:t>
            </a:r>
            <a:endParaRPr b="0" lang="en-US" sz="4250" spc="-1" strike="noStrike">
              <a:latin typeface="Arial"/>
            </a:endParaRPr>
          </a:p>
          <a:p>
            <a:pPr marL="667800" indent="-6656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Conceptually simple access control policy:</a:t>
            </a:r>
            <a:endParaRPr b="0" lang="en-US" sz="5610" spc="-1" strike="noStrike">
              <a:latin typeface="Arial"/>
            </a:endParaRPr>
          </a:p>
          <a:p>
            <a:pPr lvl="1" marL="998640" indent="-67248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Permit inside users to connect to any service</a:t>
            </a:r>
            <a:endParaRPr b="0" lang="en-US" sz="4250" spc="-1" strike="noStrike">
              <a:latin typeface="Arial"/>
            </a:endParaRPr>
          </a:p>
          <a:p>
            <a:pPr lvl="1" marL="998640" indent="-67248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External users restricted: </a:t>
            </a:r>
            <a:endParaRPr b="0" lang="en-US" sz="4250" spc="-1" strike="noStrike">
              <a:latin typeface="Arial"/>
            </a:endParaRPr>
          </a:p>
          <a:p>
            <a:pPr lvl="2" marL="1315800" indent="-6656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Permit connections to services meant to be externally visible</a:t>
            </a:r>
            <a:endParaRPr b="0" lang="en-US" sz="3740" spc="-1" strike="noStrike">
              <a:latin typeface="Arial"/>
            </a:endParaRPr>
          </a:p>
          <a:p>
            <a:pPr lvl="2" marL="1315800" indent="-6656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Deny connections to services not meant for external access</a:t>
            </a:r>
            <a:endParaRPr b="0" lang="en-US" sz="3740" spc="-1" strike="noStrike"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Putting It All Together To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Lookup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75" name="CustomShape 2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6" name="Group 3"/>
          <p:cNvGrpSpPr/>
          <p:nvPr/>
        </p:nvGrpSpPr>
        <p:grpSpPr>
          <a:xfrm>
            <a:off x="15817320" y="3641760"/>
            <a:ext cx="5110560" cy="1604520"/>
            <a:chOff x="15817320" y="3641760"/>
            <a:chExt cx="5110560" cy="1604520"/>
          </a:xfrm>
        </p:grpSpPr>
        <p:pic>
          <p:nvPicPr>
            <p:cNvPr id="577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817320" y="370620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78" name="CustomShape 4"/>
            <p:cNvSpPr/>
            <p:nvPr/>
          </p:nvSpPr>
          <p:spPr>
            <a:xfrm>
              <a:off x="17976600" y="3641760"/>
              <a:ext cx="2951280" cy="1604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(the “root”)</a:t>
              </a:r>
              <a:endParaRPr b="0" lang="en-US" sz="3200" spc="-1" strike="noStrike">
                <a:latin typeface="Arial"/>
              </a:endParaRPr>
            </a:p>
          </p:txBody>
        </p:sp>
      </p:grpSp>
      <p:grpSp>
        <p:nvGrpSpPr>
          <p:cNvPr id="579" name="Group 5"/>
          <p:cNvGrpSpPr/>
          <p:nvPr/>
        </p:nvGrpSpPr>
        <p:grpSpPr>
          <a:xfrm>
            <a:off x="3458880" y="5374080"/>
            <a:ext cx="5489280" cy="1117080"/>
            <a:chOff x="3458880" y="5374080"/>
            <a:chExt cx="5489280" cy="1117080"/>
          </a:xfrm>
        </p:grpSpPr>
        <p:pic>
          <p:nvPicPr>
            <p:cNvPr id="580" name="droppedImage.png" descr=""/>
            <p:cNvPicPr/>
            <p:nvPr/>
          </p:nvPicPr>
          <p:blipFill>
            <a:blip r:embed="rId3"/>
            <a:srcRect l="328" t="33661" r="1335" b="35991"/>
            <a:stretch/>
          </p:blipFill>
          <p:spPr>
            <a:xfrm>
              <a:off x="3458880" y="543852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81" name="CustomShape 6"/>
            <p:cNvSpPr/>
            <p:nvPr/>
          </p:nvSpPr>
          <p:spPr>
            <a:xfrm>
              <a:off x="5566680" y="537408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582" name="Table 7"/>
          <p:cNvGraphicFramePr/>
          <p:nvPr/>
        </p:nvGraphicFramePr>
        <p:xfrm>
          <a:off x="3548160" y="6499080"/>
          <a:ext cx="9748440" cy="7171200"/>
        </p:xfrm>
        <a:graphic>
          <a:graphicData uri="http://schemas.openxmlformats.org/drawingml/2006/table">
            <a:tbl>
              <a:tblPr/>
              <a:tblGrid>
                <a:gridCol w="4341960"/>
                <a:gridCol w="1086120"/>
                <a:gridCol w="2368080"/>
                <a:gridCol w="842400"/>
                <a:gridCol w="111024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Valid?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 {goop}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DNSKEY {goop}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N/A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dissolve/>
  </p:transition>
  <p:timing>
    <p:tnLst>
      <p:par>
        <p:cTn id="1030" dur="indefinite" restart="never" nodeType="tmRoot">
          <p:childTnLst>
            <p:seq>
              <p:cTn id="103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4" name="Group 2"/>
          <p:cNvGrpSpPr/>
          <p:nvPr/>
        </p:nvGrpSpPr>
        <p:grpSpPr>
          <a:xfrm>
            <a:off x="3458880" y="4679280"/>
            <a:ext cx="5489280" cy="1117080"/>
            <a:chOff x="3458880" y="4679280"/>
            <a:chExt cx="5489280" cy="1117080"/>
          </a:xfrm>
        </p:grpSpPr>
        <p:pic>
          <p:nvPicPr>
            <p:cNvPr id="585" name="droppedImage.png" descr=""/>
            <p:cNvPicPr/>
            <p:nvPr/>
          </p:nvPicPr>
          <p:blipFill>
            <a:blip r:embed="rId1"/>
            <a:srcRect l="328" t="33661" r="1335" b="35991"/>
            <a:stretch/>
          </p:blipFill>
          <p:spPr>
            <a:xfrm>
              <a:off x="3458880" y="474336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86" name="CustomShape 3"/>
            <p:cNvSpPr/>
            <p:nvPr/>
          </p:nvSpPr>
          <p:spPr>
            <a:xfrm>
              <a:off x="5566680" y="467928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587" name="Table 4"/>
          <p:cNvGraphicFramePr/>
          <p:nvPr/>
        </p:nvGraphicFramePr>
        <p:xfrm>
          <a:off x="3548160" y="5804280"/>
          <a:ext cx="9748440" cy="7171200"/>
        </p:xfrm>
        <a:graphic>
          <a:graphicData uri="http://schemas.openxmlformats.org/drawingml/2006/table">
            <a:tbl>
              <a:tblPr/>
              <a:tblGrid>
                <a:gridCol w="4341960"/>
                <a:gridCol w="1086120"/>
                <a:gridCol w="2368080"/>
                <a:gridCol w="842400"/>
                <a:gridCol w="111024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Valid?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 {goop}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DNSKEY {goop}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N/A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88" name="Group 5"/>
          <p:cNvGrpSpPr/>
          <p:nvPr/>
        </p:nvGrpSpPr>
        <p:grpSpPr>
          <a:xfrm>
            <a:off x="15817320" y="6125760"/>
            <a:ext cx="5059800" cy="1117080"/>
            <a:chOff x="15817320" y="6125760"/>
            <a:chExt cx="5059800" cy="1117080"/>
          </a:xfrm>
        </p:grpSpPr>
        <p:pic>
          <p:nvPicPr>
            <p:cNvPr id="589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15817320" y="619020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90" name="CustomShape 6"/>
            <p:cNvSpPr/>
            <p:nvPr/>
          </p:nvSpPr>
          <p:spPr>
            <a:xfrm>
              <a:off x="17925840" y="6125760"/>
              <a:ext cx="29512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1" lang="en-US" sz="3200" spc="-1" strike="noStrike">
                  <a:solidFill>
                    <a:srgbClr val="000000"/>
                  </a:solidFill>
                  <a:latin typeface="Courier New"/>
                  <a:ea typeface="Courier New"/>
                </a:rPr>
                <a:t>org.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Authority Server</a:t>
              </a:r>
              <a:endParaRPr b="0" lang="en-US" sz="3200" spc="-1" strike="noStrike">
                <a:latin typeface="Arial"/>
              </a:endParaRPr>
            </a:p>
          </p:txBody>
        </p:sp>
      </p:grpSp>
      <p:sp>
        <p:nvSpPr>
          <p:cNvPr id="591" name="CustomShape 7"/>
          <p:cNvSpPr/>
          <p:nvPr/>
        </p:nvSpPr>
        <p:spPr>
          <a:xfrm>
            <a:off x="8103600" y="4677120"/>
            <a:ext cx="3800520" cy="6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592" name="CustomShape 8"/>
          <p:cNvSpPr/>
          <p:nvPr/>
        </p:nvSpPr>
        <p:spPr>
          <a:xfrm>
            <a:off x="14230800" y="7302240"/>
            <a:ext cx="6892560" cy="25819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? A www.isc.org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Answers: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Authority: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NS sfba.sns-pb.isc.org.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DS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isc.org. RRSIG DS {cryptogoop}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Additional:</a:t>
            </a:r>
            <a:br/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sfba.sns-pb.isc.org.     A 199.6.1.30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93" name="CustomShape 9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Putting It All Together To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Lookup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3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</p:spTree>
  </p:cSld>
  <p:transition spd="slow">
    <p:dissolve/>
  </p:transition>
  <p:timing>
    <p:tnLst>
      <p:par>
        <p:cTn id="1032" dur="indefinite" restart="never" nodeType="tmRoot">
          <p:childTnLst>
            <p:seq>
              <p:cTn id="1033" dur="indefinite" nodeType="mainSeq">
                <p:childTnLst>
                  <p:par>
                    <p:cTn id="1034" fill="hold">
                      <p:stCondLst>
                        <p:cond delay="indefinite"/>
                      </p:stCondLst>
                      <p:childTnLst>
                        <p:par>
                          <p:cTn id="1035" fill="hold">
                            <p:stCondLst>
                              <p:cond delay="0"/>
                            </p:stCondLst>
                            <p:childTnLst>
                              <p:par>
                                <p:cTn id="103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3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46950 0.149139">
                                      <p:cBhvr>
                                        <p:cTn id="1042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3" fill="hold">
                      <p:stCondLst>
                        <p:cond delay="indefinite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046" dur="2000" fill="hold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9" nodeType="after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51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2" fill="hold">
                      <p:stCondLst>
                        <p:cond delay="indefinite"/>
                      </p:stCondLst>
                      <p:childTnLst>
                        <p:par>
                          <p:cTn id="1053" fill="hold">
                            <p:stCondLst>
                              <p:cond delay="0"/>
                            </p:stCondLst>
                            <p:childTnLst>
                              <p:par>
                                <p:cTn id="1054" nodeType="clickEffect" fill="hold" presetClass="path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330 -0.334045">
                                      <p:cBhvr>
                                        <p:cTn id="1055" dur="1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Putting It All Together To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Lookup </a:t>
            </a:r>
            <a:r>
              <a:rPr b="0" lang="en-US" sz="78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595" name="CustomShape 2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6" name="Group 3"/>
          <p:cNvGrpSpPr/>
          <p:nvPr/>
        </p:nvGrpSpPr>
        <p:grpSpPr>
          <a:xfrm>
            <a:off x="3458880" y="4679280"/>
            <a:ext cx="5489280" cy="1117080"/>
            <a:chOff x="3458880" y="4679280"/>
            <a:chExt cx="5489280" cy="1117080"/>
          </a:xfrm>
        </p:grpSpPr>
        <p:pic>
          <p:nvPicPr>
            <p:cNvPr id="597" name="droppedImage.png" descr=""/>
            <p:cNvPicPr/>
            <p:nvPr/>
          </p:nvPicPr>
          <p:blipFill>
            <a:blip r:embed="rId2"/>
            <a:srcRect l="328" t="33661" r="1335" b="35991"/>
            <a:stretch/>
          </p:blipFill>
          <p:spPr>
            <a:xfrm>
              <a:off x="3458880" y="4743360"/>
              <a:ext cx="2106360" cy="6490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598" name="CustomShape 4"/>
            <p:cNvSpPr/>
            <p:nvPr/>
          </p:nvSpPr>
          <p:spPr>
            <a:xfrm>
              <a:off x="5566680" y="4679280"/>
              <a:ext cx="3381480" cy="1117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1280" rIns="71280" tIns="71280" bIns="71280">
              <a:spAutoFit/>
            </a:bodyPr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User’s ISP’s </a:t>
              </a:r>
              <a:endParaRPr b="0" lang="en-US" sz="3200" spc="-1" strike="noStrike">
                <a:latin typeface="Arial"/>
              </a:endParaRPr>
            </a:p>
            <a:p>
              <a:pPr marL="57240">
                <a:lnSpc>
                  <a:spcPct val="100000"/>
                </a:lnSpc>
              </a:pPr>
              <a:r>
                <a:rPr b="0" lang="en-US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Recursive Resolver</a:t>
              </a:r>
              <a:endParaRPr b="0" lang="en-US" sz="3200" spc="-1" strike="noStrike">
                <a:latin typeface="Arial"/>
              </a:endParaRPr>
            </a:p>
          </p:txBody>
        </p:sp>
      </p:grpSp>
      <p:graphicFrame>
        <p:nvGraphicFramePr>
          <p:cNvPr id="599" name="Table 5"/>
          <p:cNvGraphicFramePr/>
          <p:nvPr/>
        </p:nvGraphicFramePr>
        <p:xfrm>
          <a:off x="3548160" y="5804280"/>
          <a:ext cx="9748440" cy="7171200"/>
        </p:xfrm>
        <a:graphic>
          <a:graphicData uri="http://schemas.openxmlformats.org/drawingml/2006/table">
            <a:tbl>
              <a:tblPr/>
              <a:tblGrid>
                <a:gridCol w="4341960"/>
                <a:gridCol w="1086120"/>
                <a:gridCol w="2368080"/>
                <a:gridCol w="842400"/>
                <a:gridCol w="1110240"/>
              </a:tblGrid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Name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Type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Value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TTL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Valid?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a0.afilia-nst.info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a0.afilias-nst.info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199.19.56.1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 {goop}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DNSKEY {goop}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172800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RRSIG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DS {goop}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isc.org.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sfbay.sns-pb.isc.org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sfbay.sns-pb.isc.org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149.20.64.3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86400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ourier New"/>
                          <a:ea typeface="Courier New"/>
                        </a:rPr>
                        <a:t>No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080"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8440"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.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DNSKEY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{cryptogoop}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N/A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0760" rIns="507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2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Yes</a:t>
                      </a:r>
                      <a:endParaRPr b="0" lang="en-US" sz="2200" spc="-1" strike="noStrike">
                        <a:latin typeface="Arial"/>
                      </a:endParaRPr>
                    </a:p>
                  </a:txBody>
                  <a:tcPr marL="50760" marR="50760">
                    <a:lnL w="25200">
                      <a:solidFill>
                        <a:srgbClr val="000000"/>
                      </a:solidFill>
                    </a:lnL>
                    <a:lnR w="25200">
                      <a:solidFill>
                        <a:srgbClr val="000000"/>
                      </a:solidFill>
                    </a:lnR>
                    <a:lnT w="25200">
                      <a:solidFill>
                        <a:srgbClr val="000000"/>
                      </a:solidFill>
                    </a:lnT>
                    <a:lnB w="252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dissolve/>
  </p:transition>
  <p:timing>
    <p:tnLst>
      <p:par>
        <p:cTn id="1056" dur="indefinite" restart="never" nodeType="tmRoot">
          <p:childTnLst>
            <p:seq>
              <p:cTn id="10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so on...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809720" indent="-10465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process ends up requiring:</a:t>
            </a:r>
            <a:endParaRPr b="0" lang="en-US" sz="6600" spc="-1" strike="noStrike">
              <a:latin typeface="Arial"/>
            </a:endParaRPr>
          </a:p>
          <a:p>
            <a:pPr lvl="1" marL="2046960" indent="-8395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Ask the root for </a:t>
            </a:r>
            <a:r>
              <a:rPr b="1" lang="en-US" sz="5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the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.</a:t>
            </a:r>
            <a:endParaRPr b="0" lang="en-US" sz="5000" spc="-1" strike="noStrike">
              <a:latin typeface="Arial"/>
            </a:endParaRPr>
          </a:p>
          <a:p>
            <a:pPr lvl="1" marL="2046960" indent="-8395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Ask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</a:t>
            </a:r>
            <a:r>
              <a:rPr b="1" lang="en-US" sz="5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2"/>
              </a:rPr>
              <a:t>www.isc.org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the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org.</a:t>
            </a:r>
            <a:endParaRPr b="0" lang="en-US" sz="5000" spc="-1" strike="noStrike">
              <a:latin typeface="Arial"/>
            </a:endParaRPr>
          </a:p>
          <a:p>
            <a:pPr lvl="1" marL="2046960" indent="-8395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Ask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</a:t>
            </a:r>
            <a:r>
              <a:rPr b="1" lang="en-US" sz="50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3"/>
              </a:rPr>
              <a:t>www.isc.org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the DNSKEY for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isc.org</a:t>
            </a:r>
            <a:endParaRPr b="0" lang="en-US" sz="5000" spc="-1" strike="noStrike">
              <a:latin typeface="Arial"/>
            </a:endParaRPr>
          </a:p>
          <a:p>
            <a:pPr marL="1809720" indent="-10465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Dig commands</a:t>
            </a:r>
            <a:endParaRPr b="0" lang="en-US" sz="6600" spc="-1" strike="noStrike">
              <a:latin typeface="Arial"/>
            </a:endParaRPr>
          </a:p>
          <a:p>
            <a:pPr lvl="1" marL="1744560" indent="-5367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+dnssec +norecurse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4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 @a.root-servers.net</a:t>
            </a:r>
            <a:endParaRPr b="0" lang="en-US" sz="3200" spc="-1" strike="noStrike">
              <a:latin typeface="Arial"/>
            </a:endParaRPr>
          </a:p>
          <a:p>
            <a:pPr lvl="1" marL="1744560" indent="-5367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+dnssec +norecurse DNSKEY . @a.root-servers.net</a:t>
            </a:r>
            <a:endParaRPr b="0" lang="en-US" sz="3200" spc="-1" strike="noStrike">
              <a:latin typeface="Arial"/>
            </a:endParaRPr>
          </a:p>
          <a:p>
            <a:pPr lvl="1" marL="1744560" indent="-5367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+dnssec +norecurse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5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 @199.19.56.1</a:t>
            </a:r>
            <a:endParaRPr b="0" lang="en-US" sz="3200" spc="-1" strike="noStrike">
              <a:latin typeface="Arial"/>
            </a:endParaRPr>
          </a:p>
          <a:p>
            <a:pPr lvl="1" marL="1744560" indent="-5367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+dnssec +norecurse DNSKEY org. @199.19.56.1</a:t>
            </a:r>
            <a:endParaRPr b="0" lang="en-US" sz="3200" spc="-1" strike="noStrike">
              <a:latin typeface="Arial"/>
            </a:endParaRPr>
          </a:p>
          <a:p>
            <a:pPr lvl="1" marL="1744560" indent="-5367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+dnssec +norecurse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6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 @149.20.64.3 </a:t>
            </a:r>
            <a:endParaRPr b="0" lang="en-US" sz="3200" spc="-1" strike="noStrike">
              <a:latin typeface="Arial"/>
            </a:endParaRPr>
          </a:p>
          <a:p>
            <a:pPr lvl="1" marL="1744560" indent="-53676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dig +dnssec +norecurse DNSKEY isc.org. @149.20.64.3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02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8" dur="indefinite" restart="never" nodeType="tmRoot">
          <p:childTnLst>
            <p:seq>
              <p:cTn id="1059" dur="indefinite" nodeType="mainSeq">
                <p:childTnLst>
                  <p:par>
                    <p:cTn id="1060" fill="hold">
                      <p:stCondLst>
                        <p:cond delay="indefinite"/>
                      </p:stCondLst>
                      <p:childTnLst>
                        <p:par>
                          <p:cTn id="1061" fill="hold">
                            <p:stCondLst>
                              <p:cond delay="0"/>
                            </p:stCondLst>
                            <p:childTnLst>
                              <p:par>
                                <p:cTn id="10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6" fill="hold">
                      <p:stCondLst>
                        <p:cond delay="indefinite"/>
                      </p:stCondLst>
                      <p:childTnLst>
                        <p:par>
                          <p:cTn id="1067" fill="hold">
                            <p:stCondLst>
                              <p:cond delay="0"/>
                            </p:stCondLst>
                            <p:childTnLst>
                              <p:par>
                                <p:cTn id="10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fill="hold"/>
                                        <p:tgtEl>
                                          <p:spTgt spid="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0" fill="hold">
                      <p:stCondLst>
                        <p:cond delay="indefinite"/>
                      </p:stCondLst>
                      <p:childTnLst>
                        <p:par>
                          <p:cTn id="1071" fill="hold">
                            <p:stCondLst>
                              <p:cond delay="0"/>
                            </p:stCondLst>
                            <p:childTnLst>
                              <p:par>
                                <p:cTn id="10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fill="hold"/>
                                        <p:tgtEl>
                                          <p:spTgt spid="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4" fill="hold">
                      <p:stCondLst>
                        <p:cond delay="indefinite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fill="hold"/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fill="hold"/>
                                        <p:tgtEl>
                                          <p:spTgt spid="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fill="hold"/>
                                        <p:tgtEl>
                                          <p:spTgt spid="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6" fill="hold">
                      <p:stCondLst>
                        <p:cond delay="indefinite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fill="hold"/>
                                        <p:tgtEl>
                                          <p:spTgt spid="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0" fill="hold">
                      <p:stCondLst>
                        <p:cond delay="indefinite"/>
                      </p:stCondLst>
                      <p:childTnLst>
                        <p:par>
                          <p:cTn id="1091" fill="hold">
                            <p:stCondLst>
                              <p:cond delay="0"/>
                            </p:stCondLst>
                            <p:childTnLst>
                              <p:par>
                                <p:cTn id="10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fill="hold"/>
                                        <p:tgtEl>
                                          <p:spTgt spid="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4" fill="hold">
                      <p:stCondLst>
                        <p:cond delay="indefinite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fill="hold"/>
                                        <p:tgtEl>
                                          <p:spTgt spid="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fill="hold"/>
                                        <p:tgtEl>
                                          <p:spTgt spid="6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2" fill="hold">
                      <p:stCondLst>
                        <p:cond delay="indefinite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fill="hold"/>
                                        <p:tgtEl>
                                          <p:spTgt spid="6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why such a baroque structure?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Goal is end-to-end data </a:t>
            </a:r>
            <a:r>
              <a:rPr b="1" i="1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integrity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Even authorized intermediaries such as the recursive resolver don’t need to be trusted</a:t>
            </a:r>
            <a:endParaRPr b="0" lang="en-US" sz="40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Don’t benefit (much) from confidentiality since DNS is used to contact hosts</a:t>
            </a:r>
            <a:endParaRPr b="0" lang="en-US" sz="4000" spc="-1" strike="noStrike">
              <a:latin typeface="Arial"/>
            </a:endParaRPr>
          </a:p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Signature generation can be done all offline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Attacker must compromise the signature generation system, not just the authority nameserver</a:t>
            </a:r>
            <a:endParaRPr b="0" lang="en-US" sz="4000" spc="-1" strike="noStrike">
              <a:latin typeface="Arial"/>
            </a:endParaRPr>
          </a:p>
          <a:p>
            <a:pPr lvl="2" marL="1284840" indent="-6512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Allows other authority servers to be simply mirrors</a:t>
            </a:r>
            <a:endParaRPr b="0" lang="en-US" sz="3650" spc="-1" strike="noStrike">
              <a:latin typeface="Arial"/>
            </a:endParaRPr>
          </a:p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Validation can happen at either the recursive resolver or the client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DNSKEYs cache very well</a:t>
            </a:r>
            <a:endParaRPr b="0" lang="en-US" sz="4000" spc="-1" strike="noStrike">
              <a:latin typeface="Arial"/>
            </a:endParaRPr>
          </a:p>
          <a:p>
            <a:pPr lvl="2" marL="1284840" indent="-6512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most subsequent lookups will not need to do these lookups</a:t>
            </a:r>
            <a:endParaRPr b="0" lang="en-US" sz="3650" spc="-1" strike="noStrike">
              <a:latin typeface="Arial"/>
            </a:endParaRPr>
          </a:p>
          <a:p>
            <a:pPr marL="652320" indent="-65124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Constrained path of trust</a:t>
            </a:r>
            <a:endParaRPr b="0" lang="en-US" sz="5400" spc="-1" strike="noStrike">
              <a:latin typeface="Arial"/>
            </a:endParaRPr>
          </a:p>
          <a:p>
            <a:pPr lvl="1" marL="974880" indent="-6577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a given name, can enumerate the trusted entities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05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6" dur="indefinite" restart="never" nodeType="tmRoot">
          <p:childTnLst>
            <p:seq>
              <p:cTn id="1107" dur="indefinite" nodeType="mainSeq">
                <p:childTnLst>
                  <p:par>
                    <p:cTn id="1108" fill="hold">
                      <p:stCondLst>
                        <p:cond delay="indefinite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4" fill="hold">
                      <p:stCondLst>
                        <p:cond delay="indefinite"/>
                      </p:stCondLst>
                      <p:childTnLst>
                        <p:par>
                          <p:cTn id="1115" fill="hold">
                            <p:stCondLst>
                              <p:cond delay="0"/>
                            </p:stCondLst>
                            <p:childTnLst>
                              <p:par>
                                <p:cTn id="1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fill="hold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8" fill="hold">
                      <p:stCondLst>
                        <p:cond delay="indefinite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fill="hold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2" fill="hold">
                      <p:stCondLst>
                        <p:cond delay="indefinite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fill="hold"/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6" fill="hold">
                      <p:stCondLst>
                        <p:cond delay="indefinite"/>
                      </p:stCondLst>
                      <p:childTnLst>
                        <p:par>
                          <p:cTn id="1127" fill="hold">
                            <p:stCondLst>
                              <p:cond delay="0"/>
                            </p:stCondLst>
                            <p:childTnLst>
                              <p:par>
                                <p:cTn id="1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fill="hold"/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0" fill="hold">
                      <p:stCondLst>
                        <p:cond delay="indefinite"/>
                      </p:stCondLst>
                      <p:childTnLst>
                        <p:par>
                          <p:cTn id="1131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fill="hold"/>
                                        <p:tgtEl>
                                          <p:spTgt spid="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4" fill="hold">
                      <p:stCondLst>
                        <p:cond delay="indefinite"/>
                      </p:stCondLst>
                      <p:childTnLst>
                        <p:par>
                          <p:cTn id="1135" fill="hold">
                            <p:stCondLst>
                              <p:cond delay="0"/>
                            </p:stCondLst>
                            <p:childTnLst>
                              <p:par>
                                <p:cTn id="11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7" fill="hold"/>
                                        <p:tgtEl>
                                          <p:spTgt spid="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8" fill="hold">
                      <p:stCondLst>
                        <p:cond delay="indefinite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fill="hold"/>
                                        <p:tgtEl>
                                          <p:spTgt spid="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2" fill="hold">
                      <p:stCondLst>
                        <p:cond delay="indefinite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fill="hold"/>
                                        <p:tgtEl>
                                          <p:spTgt spid="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6" fill="hold">
                      <p:stCondLst>
                        <p:cond delay="indefinite"/>
                      </p:stCondLst>
                      <p:childTnLst>
                        <p:par>
                          <p:cTn id="1147" fill="hold">
                            <p:stCondLst>
                              <p:cond delay="0"/>
                            </p:stCondLst>
                            <p:childTnLst>
                              <p:par>
                                <p:cTn id="1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9" fill="hold"/>
                                        <p:tgtEl>
                                          <p:spTgt spid="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fill="hold"/>
                                        <p:tgtEl>
                                          <p:spTgt spid="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Another reason: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Latency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67800" indent="-66672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DNS community is obsessed with latency</a:t>
            </a:r>
            <a:endParaRPr b="0" lang="en-US" sz="5610" spc="-1" strike="noStrike">
              <a:latin typeface="Arial"/>
            </a:endParaRPr>
          </a:p>
          <a:p>
            <a:pPr lvl="1" marL="998640" indent="-6735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Thus the refusal to simply switch to TCP for all DNS traffic </a:t>
            </a:r>
            <a:endParaRPr b="0" lang="en-US" sz="4250" spc="-1" strike="noStrike">
              <a:latin typeface="Arial"/>
            </a:endParaRPr>
          </a:p>
          <a:p>
            <a:pPr marL="667800" indent="-66672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recursive resolver may</a:t>
            </a:r>
            <a:endParaRPr b="0" lang="en-US" sz="5610" spc="-1" strike="noStrike">
              <a:latin typeface="Arial"/>
            </a:endParaRPr>
          </a:p>
          <a:p>
            <a:pPr lvl="1" marL="998640" indent="-6735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Automatically fetch the </a:t>
            </a:r>
            <a:r>
              <a:rPr b="1" lang="en-US" sz="425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 with a parallel request</a:t>
            </a:r>
            <a:endParaRPr b="0" lang="en-US" sz="4250" spc="-1" strike="noStrike">
              <a:latin typeface="Arial"/>
            </a:endParaRPr>
          </a:p>
          <a:p>
            <a:pPr lvl="1" marL="998640" indent="-6735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While waiting for a child’s response, validate the parent’s </a:t>
            </a:r>
            <a:r>
              <a:rPr b="1" lang="en-US" sz="425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</a:t>
            </a:r>
            <a:endParaRPr b="0" lang="en-US" sz="4250" spc="-1" strike="noStrike">
              <a:latin typeface="Arial"/>
            </a:endParaRPr>
          </a:p>
          <a:p>
            <a:pPr lvl="2" marL="1315800" indent="-6667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Generally the validation should be the same time or faster so we can do this in parallel</a:t>
            </a:r>
            <a:endParaRPr b="0" lang="en-US" sz="3740" spc="-1" strike="noStrike">
              <a:latin typeface="Arial"/>
            </a:endParaRPr>
          </a:p>
          <a:p>
            <a:pPr lvl="1" marL="998640" indent="-6735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Result: Only two signature validations of latency added even on uncached requests and no additional network latency</a:t>
            </a:r>
            <a:endParaRPr b="0" lang="en-US" sz="4250" spc="-1" strike="noStrike">
              <a:latin typeface="Arial"/>
            </a:endParaRPr>
          </a:p>
          <a:p>
            <a:pPr lvl="2" marL="1315800" indent="-6667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One for the </a:t>
            </a:r>
            <a:r>
              <a:rPr b="1" lang="en-US" sz="374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to get the ZSK</a:t>
            </a:r>
            <a:endParaRPr b="0" lang="en-US" sz="3740" spc="-1" strike="noStrike">
              <a:latin typeface="Arial"/>
            </a:endParaRPr>
          </a:p>
          <a:p>
            <a:pPr lvl="2" marL="1315800" indent="-6667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One for the final RRSET</a:t>
            </a:r>
            <a:endParaRPr b="0" lang="en-US" sz="3740" spc="-1" strike="noStrike">
              <a:latin typeface="Arial"/>
            </a:endParaRPr>
          </a:p>
          <a:p>
            <a:pPr marL="667800" indent="-66672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stub resolver looking up foo.example.com:</a:t>
            </a:r>
            <a:endParaRPr b="0" lang="en-US" sz="5610" spc="-1" strike="noStrike">
              <a:latin typeface="Arial"/>
            </a:endParaRPr>
          </a:p>
          <a:p>
            <a:pPr lvl="2" marL="1315800" indent="-6667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parallel fetch </a:t>
            </a:r>
            <a:r>
              <a:rPr b="1" lang="en-US" sz="374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3740" spc="-1" strike="noStrike">
                <a:solidFill>
                  <a:srgbClr val="000000"/>
                </a:solidFill>
                <a:latin typeface="Courier New"/>
                <a:ea typeface="Courier New"/>
              </a:rPr>
              <a:t>DNSKEY</a:t>
            </a: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for foo.example.com, example.com, .com, and the DNSKEY for .</a:t>
            </a:r>
            <a:endParaRPr b="0" lang="en-US" sz="3740" spc="-1" strike="noStrike">
              <a:latin typeface="Arial"/>
            </a:endParaRPr>
          </a:p>
        </p:txBody>
      </p:sp>
      <p:sp>
        <p:nvSpPr>
          <p:cNvPr id="60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4" dur="indefinite" restart="never" nodeType="tmRoot">
          <p:childTnLst>
            <p:seq>
              <p:cTn id="1155" dur="indefinite" nodeType="mainSeq">
                <p:childTnLst>
                  <p:par>
                    <p:cTn id="1156" fill="hold">
                      <p:stCondLst>
                        <p:cond delay="indefinite"/>
                      </p:stCondLst>
                      <p:childTnLst>
                        <p:par>
                          <p:cTn id="1157" fill="hold">
                            <p:stCondLst>
                              <p:cond delay="0"/>
                            </p:stCondLst>
                            <p:childTnLst>
                              <p:par>
                                <p:cTn id="11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fill="hold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6" fill="hold">
                      <p:stCondLst>
                        <p:cond delay="indefinite"/>
                      </p:stCondLst>
                      <p:childTnLst>
                        <p:par>
                          <p:cTn id="1167" fill="hold">
                            <p:stCondLst>
                              <p:cond delay="0"/>
                            </p:stCondLst>
                            <p:childTnLst>
                              <p:par>
                                <p:cTn id="1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fill="hold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0" fill="hold">
                      <p:stCondLst>
                        <p:cond delay="indefinite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fill="hold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4" fill="hold">
                      <p:stCondLst>
                        <p:cond delay="indefinite"/>
                      </p:stCondLst>
                      <p:childTnLst>
                        <p:par>
                          <p:cTn id="1175" fill="hold">
                            <p:stCondLst>
                              <p:cond delay="0"/>
                            </p:stCondLst>
                            <p:childTnLst>
                              <p:par>
                                <p:cTn id="11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fill="hold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8" fill="hold">
                      <p:stCondLst>
                        <p:cond delay="indefinite"/>
                      </p:stCondLst>
                      <p:childTnLst>
                        <p:par>
                          <p:cTn id="1179" fill="hold">
                            <p:stCondLst>
                              <p:cond delay="0"/>
                            </p:stCondLst>
                            <p:childTnLst>
                              <p:par>
                                <p:cTn id="11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fill="hold"/>
                                        <p:tgtEl>
                                          <p:spTgt spid="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2" fill="hold">
                      <p:stCondLst>
                        <p:cond delay="indefinite"/>
                      </p:stCondLst>
                      <p:childTnLst>
                        <p:par>
                          <p:cTn id="1183" fill="hold">
                            <p:stCondLst>
                              <p:cond delay="0"/>
                            </p:stCondLst>
                            <p:childTnLst>
                              <p:par>
                                <p:cTn id="11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5" fill="hold"/>
                                        <p:tgtEl>
                                          <p:spTgt spid="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6" fill="hold">
                      <p:stCondLst>
                        <p:cond delay="indefinite"/>
                      </p:stCondLst>
                      <p:childTnLst>
                        <p:par>
                          <p:cTn id="1187" fill="hold">
                            <p:stCondLst>
                              <p:cond delay="0"/>
                            </p:stCondLst>
                            <p:childTnLst>
                              <p:par>
                                <p:cTn id="11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fill="hold"/>
                                        <p:tgtEl>
                                          <p:spTgt spid="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0" fill="hold">
                      <p:stCondLst>
                        <p:cond delay="indefinite"/>
                      </p:stCondLst>
                      <p:childTnLst>
                        <p:par>
                          <p:cTn id="1191" fill="hold">
                            <p:stCondLst>
                              <p:cond delay="0"/>
                            </p:stCondLst>
                            <p:childTnLst>
                              <p:par>
                                <p:cTn id="11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fill="hold"/>
                                        <p:tgtEl>
                                          <p:spTgt spid="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4" fill="hold">
                      <p:stCondLst>
                        <p:cond delay="indefinite"/>
                      </p:stCondLst>
                      <p:childTnLst>
                        <p:par>
                          <p:cTn id="1195" fill="hold">
                            <p:stCondLst>
                              <p:cond delay="0"/>
                            </p:stCondLst>
                            <p:childTnLst>
                              <p:par>
                                <p:cTn id="11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7" fill="hold"/>
                                        <p:tgtEl>
                                          <p:spTgt spid="6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8" fill="hold">
                      <p:stCondLst>
                        <p:cond delay="indefinite"/>
                      </p:stCondLst>
                      <p:childTnLst>
                        <p:par>
                          <p:cTn id="1199" fill="hold">
                            <p:stCondLst>
                              <p:cond delay="0"/>
                            </p:stCondLst>
                            <p:childTnLst>
                              <p:par>
                                <p:cTn id="12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1" fill="hold"/>
                                        <p:tgtEl>
                                          <p:spTgt spid="6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Two additional complications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10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07400" indent="-7063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1" i="1" lang="en-US" sz="59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NOERROR</a:t>
            </a:r>
            <a:r>
              <a:rPr b="0" lang="en-US" sz="59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 b="0" lang="en-US" sz="5940" spc="-1" strike="noStrike">
              <a:latin typeface="Arial"/>
            </a:endParaRPr>
          </a:p>
          <a:p>
            <a:pPr lvl="1" marL="1057320" indent="-7131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name exists but there is no record of that given type for that name</a:t>
            </a:r>
            <a:endParaRPr b="0" lang="en-US" sz="4500" spc="-1" strike="noStrike">
              <a:latin typeface="Arial"/>
            </a:endParaRPr>
          </a:p>
          <a:p>
            <a:pPr lvl="1" marL="1057320" indent="-7131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DNSSEC, prove that there is no ds record</a:t>
            </a:r>
            <a:endParaRPr b="0" lang="en-US" sz="4500" spc="-1" strike="noStrike">
              <a:latin typeface="Arial"/>
            </a:endParaRPr>
          </a:p>
          <a:p>
            <a:pPr lvl="2" marL="1393200" indent="-7063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95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Says the subdomain doesn’t sign with DNSSEC</a:t>
            </a:r>
            <a:endParaRPr b="0" lang="en-US" sz="3959" spc="-1" strike="noStrike">
              <a:latin typeface="Arial"/>
            </a:endParaRPr>
          </a:p>
          <a:p>
            <a:pPr marL="707400" indent="-7063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1" i="1" lang="en-US" sz="59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NXDOMAIN</a:t>
            </a:r>
            <a:r>
              <a:rPr b="0" lang="en-US" sz="59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 b="0" lang="en-US" sz="5940" spc="-1" strike="noStrike">
              <a:latin typeface="Arial"/>
            </a:endParaRPr>
          </a:p>
          <a:p>
            <a:pPr lvl="1" marL="1057320" indent="-7131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name does not exist</a:t>
            </a:r>
            <a:endParaRPr b="0" lang="en-US" sz="4500" spc="-1" strike="noStrike">
              <a:latin typeface="Arial"/>
            </a:endParaRPr>
          </a:p>
          <a:p>
            <a:pPr marL="707400" indent="-70632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1" lang="en-US" sz="594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r>
              <a:rPr b="0" lang="en-US" sz="59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(Provable denial of existence), a record with just two fields</a:t>
            </a:r>
            <a:endParaRPr b="0" lang="en-US" sz="5940" spc="-1" strike="noStrike">
              <a:latin typeface="Arial"/>
            </a:endParaRPr>
          </a:p>
          <a:p>
            <a:pPr lvl="1" marL="1057320" indent="-7131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Next domain name</a:t>
            </a:r>
            <a:endParaRPr b="0" lang="en-US" sz="4500" spc="-1" strike="noStrike">
              <a:latin typeface="Arial"/>
            </a:endParaRPr>
          </a:p>
          <a:p>
            <a:pPr lvl="2" marL="1393200" indent="-7063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95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next valid name in the domain</a:t>
            </a:r>
            <a:endParaRPr b="0" lang="en-US" sz="3959" spc="-1" strike="noStrike">
              <a:latin typeface="Arial"/>
            </a:endParaRPr>
          </a:p>
          <a:p>
            <a:pPr lvl="1" marL="1057320" indent="-71316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Valid types for this name</a:t>
            </a:r>
            <a:endParaRPr b="0" lang="en-US" sz="4500" spc="-1" strike="noStrike">
              <a:latin typeface="Arial"/>
            </a:endParaRPr>
          </a:p>
          <a:p>
            <a:pPr lvl="2" marL="1393200" indent="-70632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959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a bitmap for efficiency</a:t>
            </a:r>
            <a:endParaRPr b="0" lang="en-US" sz="3959" spc="-1" strike="noStrike">
              <a:latin typeface="Arial"/>
            </a:endParaRPr>
          </a:p>
        </p:txBody>
      </p:sp>
      <p:sp>
        <p:nvSpPr>
          <p:cNvPr id="611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02" dur="indefinite" restart="never" nodeType="tmRoot">
          <p:childTnLst>
            <p:seq>
              <p:cTn id="1203" dur="indefinite" nodeType="mainSeq">
                <p:childTnLst>
                  <p:par>
                    <p:cTn id="1204" fill="hold">
                      <p:stCondLst>
                        <p:cond delay="indefinite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0" fill="hold">
                      <p:stCondLst>
                        <p:cond delay="indefinite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fill="hold"/>
                                        <p:tgtEl>
                                          <p:spTgt spid="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4" fill="hold">
                      <p:stCondLst>
                        <p:cond delay="indefinite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fill="hold"/>
                                        <p:tgtEl>
                                          <p:spTgt spid="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1" fill="hold"/>
                                        <p:tgtEl>
                                          <p:spTgt spid="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2" fill="hold">
                      <p:stCondLst>
                        <p:cond delay="indefinite"/>
                      </p:stCondLst>
                      <p:childTnLst>
                        <p:par>
                          <p:cTn id="1223" fill="hold">
                            <p:stCondLst>
                              <p:cond delay="0"/>
                            </p:stCondLst>
                            <p:childTnLst>
                              <p:par>
                                <p:cTn id="12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5" fill="hold"/>
                                        <p:tgtEl>
                                          <p:spTgt spid="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6" fill="hold">
                      <p:stCondLst>
                        <p:cond delay="indefinite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fill="hold"/>
                                        <p:tgtEl>
                                          <p:spTgt spid="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0" fill="hold">
                      <p:stCondLst>
                        <p:cond delay="indefinite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fill="hold"/>
                                        <p:tgtEl>
                                          <p:spTgt spid="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4" fill="hold">
                      <p:stCondLst>
                        <p:cond delay="indefinite"/>
                      </p:stCondLst>
                      <p:childTnLst>
                        <p:par>
                          <p:cTn id="1235" fill="hold">
                            <p:stCondLst>
                              <p:cond delay="0"/>
                            </p:stCondLst>
                            <p:childTnLst>
                              <p:par>
                                <p:cTn id="12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7" fill="hold"/>
                                        <p:tgtEl>
                                          <p:spTgt spid="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8" fill="hold">
                      <p:stCondLst>
                        <p:cond delay="indefinite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fill="hold"/>
                                        <p:tgtEl>
                                          <p:spTgt spid="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2" fill="hold">
                      <p:stCondLst>
                        <p:cond delay="indefinite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fill="hold"/>
                                        <p:tgtEl>
                                          <p:spTgt spid="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6" fill="hold">
                      <p:stCondLst>
                        <p:cond delay="indefinite"/>
                      </p:stCondLst>
                      <p:childTnLst>
                        <p:par>
                          <p:cTn id="1247" fill="hold">
                            <p:stCondLst>
                              <p:cond delay="0"/>
                            </p:stCondLst>
                            <p:childTnLst>
                              <p:par>
                                <p:cTn id="12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fill="hold"/>
                                        <p:tgtEl>
                                          <p:spTgt spid="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in action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550440" y="3178800"/>
            <a:ext cx="23335560" cy="3393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58120" indent="-6696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Name is valid so </a:t>
            </a:r>
            <a:r>
              <a:rPr b="1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NOERROR</a:t>
            </a: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but no answers</a:t>
            </a:r>
            <a:endParaRPr b="0" lang="en-US" sz="4230" spc="-1" strike="noStrike">
              <a:latin typeface="Arial"/>
            </a:endParaRPr>
          </a:p>
          <a:p>
            <a:pPr marL="1158120" indent="-66960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Single </a:t>
            </a:r>
            <a:r>
              <a:rPr b="1" lang="en-US" sz="4230" spc="-1" strike="noStrike">
                <a:solidFill>
                  <a:srgbClr val="ff2600"/>
                </a:solidFill>
                <a:latin typeface="Courier New"/>
                <a:ea typeface="Courier New"/>
              </a:rPr>
              <a:t>NSEC</a:t>
            </a: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 for </a:t>
            </a:r>
            <a:r>
              <a:rPr b="1" lang="en-US" sz="423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1"/>
              </a:rPr>
              <a:t>www.isc.org</a:t>
            </a: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 b="0" lang="en-US" sz="4230" spc="-1" strike="noStrike">
              <a:latin typeface="Arial"/>
            </a:endParaRPr>
          </a:p>
          <a:p>
            <a:pPr lvl="1" marL="1310040" indent="-53676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 names exist between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2"/>
              </a:rPr>
              <a:t>www.isc.org</a:t>
            </a: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br/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www-dev.isc.org</a:t>
            </a:r>
            <a:endParaRPr b="0" lang="en-US" sz="3200" spc="-1" strike="noStrike">
              <a:latin typeface="Arial"/>
            </a:endParaRPr>
          </a:p>
          <a:p>
            <a:pPr lvl="1" marL="1310040" indent="-53676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3"/>
              </a:rPr>
              <a:t>www.isc.org</a:t>
            </a: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only has an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A</a:t>
            </a: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AAAA</a:t>
            </a: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RRSIG</a:t>
            </a: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and 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r>
              <a:rPr b="0" lang="en-US" sz="3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4"/>
          <p:cNvSpPr/>
          <p:nvPr/>
        </p:nvSpPr>
        <p:spPr>
          <a:xfrm>
            <a:off x="995400" y="7078320"/>
            <a:ext cx="22374000" cy="6521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dig +dnssec TXT 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4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 @8.8.8.8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;; Got answer: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;; -&gt;&gt;HEADER&lt;&lt;- opcode: QUERY, status: NOERROR, id: 20430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;; flags: qr rd ra ad; QUERY: 1, ANSWER: 0, AUTHORITY: 4, ADDITIONAL: 1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;; QUESTION SECTION: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;</a:t>
            </a: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5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.                   IN      TXT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AUTHORITY SECTION: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6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.            3600    IN      </a:t>
            </a:r>
            <a:r>
              <a:rPr b="1" lang="en-US" sz="3200" spc="-1" strike="noStrike">
                <a:solidFill>
                  <a:srgbClr val="ff2600"/>
                </a:solidFill>
                <a:latin typeface="Courier New"/>
                <a:ea typeface="Courier New"/>
              </a:rPr>
              <a:t>NSEC    www-dev.isc.org. A AAAA RRSIG NSEC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Courier New"/>
                <a:ea typeface="Courier New"/>
                <a:hlinkClick r:id="rId7"/>
              </a:rPr>
              <a:t>www.isc.org</a:t>
            </a:r>
            <a:r>
              <a:rPr b="1" lang="en-US" sz="3200" spc="-1" strike="noStrike">
                <a:solidFill>
                  <a:srgbClr val="000000"/>
                </a:solidFill>
                <a:latin typeface="Courier New"/>
                <a:ea typeface="Courier New"/>
              </a:rPr>
              <a:t>.            3600    IN      RRSIG   NSEC {RRSIG DATA}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0" dur="indefinite" restart="never" nodeType="tmRoot">
          <p:childTnLst>
            <p:seq>
              <p:cTn id="1251" dur="indefinite" nodeType="mainSeq">
                <p:childTnLst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8" fill="hold">
                      <p:stCondLst>
                        <p:cond delay="indefinite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fill="hold"/>
                                        <p:tgtEl>
                                          <p:spTgt spid="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2" fill="hold">
                      <p:stCondLst>
                        <p:cond delay="indefinite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fill="hold"/>
                                        <p:tgtEl>
                                          <p:spTgt spid="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6" fill="hold">
                      <p:stCondLst>
                        <p:cond delay="indefinite"/>
                      </p:stCondLst>
                      <p:childTnLst>
                        <p:par>
                          <p:cTn id="1267" fill="hold">
                            <p:stCondLst>
                              <p:cond delay="0"/>
                            </p:stCondLst>
                            <p:childTnLst>
                              <p:par>
                                <p:cTn id="12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fill="hold"/>
                                        <p:tgtEl>
                                          <p:spTgt spid="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Use of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17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Proof that a name exists but no type exists for that name</a:t>
            </a:r>
            <a:endParaRPr b="0" lang="en-US" sz="6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Critical for “This subdomain doesn’t support DNSSEC”:</a:t>
            </a:r>
            <a:br/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Return an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 with the authority stating “There is no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DS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record”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Proof that a name does not exist</a:t>
            </a:r>
            <a:endParaRPr b="0" lang="en-US" sz="6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falls between the two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names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Plus an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saying “there is no wildcard”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Allows trivial domain enumeration</a:t>
            </a:r>
            <a:endParaRPr b="0" lang="en-US" sz="6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Attacker just starts at the beginning and walks through the NSEC records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 consider this bad...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1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0" dur="indefinite" restart="never" nodeType="tmRoot">
          <p:childTnLst>
            <p:seq>
              <p:cTn id="1271" dur="indefinite" nodeType="mainSeq">
                <p:childTnLst>
                  <p:par>
                    <p:cTn id="1272" fill="hold">
                      <p:stCondLst>
                        <p:cond delay="indefinite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fill="hold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8" fill="hold">
                      <p:stCondLst>
                        <p:cond delay="indefinite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fill="hold"/>
                                        <p:tgtEl>
                                          <p:spTgt spid="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2" fill="hold">
                      <p:stCondLst>
                        <p:cond delay="indefinite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fill="hold"/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fill="hold"/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0" fill="hold">
                      <p:stCondLst>
                        <p:cond delay="indefinite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fill="hold"/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4" fill="hold">
                      <p:stCondLst>
                        <p:cond delay="indefinite"/>
                      </p:stCondLst>
                      <p:childTnLst>
                        <p:par>
                          <p:cTn id="1295" fill="hold">
                            <p:stCondLst>
                              <p:cond delay="0"/>
                            </p:stCondLst>
                            <p:childTnLst>
                              <p:par>
                                <p:cTn id="12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fill="hold"/>
                                        <p:tgtEl>
                                          <p:spTgt spid="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8" fill="hold">
                      <p:stCondLst>
                        <p:cond delay="indefinite"/>
                      </p:stCondLst>
                      <p:childTnLst>
                        <p:par>
                          <p:cTn id="1299" fill="hold">
                            <p:stCondLst>
                              <p:cond delay="0"/>
                            </p:stCondLst>
                            <p:childTnLst>
                              <p:par>
                                <p:cTn id="13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fill="hold"/>
                                        <p:tgtEl>
                                          <p:spTgt spid="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fill="hold"/>
                                        <p:tgtEl>
                                          <p:spTgt spid="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</a:t>
            </a:r>
            <a:r>
              <a:rPr b="1" lang="en-US" sz="7800" spc="-1" strike="noStrike">
                <a:solidFill>
                  <a:srgbClr val="000000"/>
                </a:solidFill>
                <a:latin typeface="Courier New"/>
                <a:ea typeface="Courier New"/>
              </a:rPr>
              <a:t>NSEC3</a:t>
            </a:r>
            <a:endParaRPr b="0" lang="en-US" sz="7800" spc="-1" strike="noStrike">
              <a:latin typeface="Arial"/>
            </a:endParaRPr>
          </a:p>
        </p:txBody>
      </p:sp>
      <p:graphicFrame>
        <p:nvGraphicFramePr>
          <p:cNvPr id="620" name="Table 2"/>
          <p:cNvGraphicFramePr/>
          <p:nvPr/>
        </p:nvGraphicFramePr>
        <p:xfrm>
          <a:off x="550440" y="3178800"/>
          <a:ext cx="23335560" cy="360000"/>
        </p:xfrm>
        <a:graphic>
          <a:graphicData uri="http://schemas.openxmlformats.org/drawingml/2006/table">
            <a:tbl>
              <a:tblPr/>
              <a:tblGrid>
                <a:gridCol w="11667960"/>
                <a:gridCol w="11667960"/>
              </a:tblGrid>
              <a:tr h="0">
                <a:tc>
                  <a:txBody>
                    <a:bodyPr>
                      <a:noAutofit/>
                    </a:bodyPr>
                    <a:p>
                      <a:pPr marL="1809720" indent="-1046520">
                        <a:lnSpc>
                          <a:spcPct val="100000"/>
                        </a:lnSpc>
                        <a:spcBef>
                          <a:spcPts val="21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54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Rather than having the name, use a </a:t>
                      </a:r>
                      <a:r>
                        <a:rPr b="1" i="1" lang="en-US" sz="54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hash</a:t>
                      </a:r>
                      <a:r>
                        <a:rPr b="0" lang="en-US" sz="5400" spc="-1" strike="noStrike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</a:rPr>
                        <a:t> of the name</a:t>
                      </a:r>
                      <a:endParaRPr b="0" lang="en-US" sz="5400" spc="-1" strike="noStrike">
                        <a:latin typeface="Arial"/>
                      </a:endParaRPr>
                    </a:p>
                    <a:p>
                      <a:pPr lvl="1" marL="20469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Hash Algorithm</a:t>
                      </a:r>
                      <a:endParaRPr b="0" lang="en-US" sz="4400" spc="-1" strike="noStrike">
                        <a:latin typeface="Arial"/>
                      </a:endParaRPr>
                    </a:p>
                    <a:p>
                      <a:pPr lvl="1" marL="20469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Flags</a:t>
                      </a:r>
                      <a:endParaRPr b="0" lang="en-US" sz="4400" spc="-1" strike="noStrike">
                        <a:latin typeface="Arial"/>
                      </a:endParaRPr>
                    </a:p>
                    <a:p>
                      <a:pPr lvl="1" marL="20469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942192"/>
                          </a:solidFill>
                          <a:latin typeface="Helvetica Neue"/>
                          <a:ea typeface="Helvetica Neue"/>
                        </a:rPr>
                        <a:t>Iterations of the hash algorithm</a:t>
                      </a:r>
                      <a:endParaRPr b="0" lang="en-US" sz="4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lvl="1" marL="20469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00e400"/>
                          </a:solidFill>
                          <a:latin typeface="Helvetica Neue"/>
                          <a:ea typeface="Helvetica Neue"/>
                        </a:rPr>
                        <a:t>Salt (optional)</a:t>
                      </a:r>
                      <a:endParaRPr b="0" lang="en-US" sz="4400" spc="-1" strike="noStrike">
                        <a:latin typeface="Arial"/>
                      </a:endParaRPr>
                    </a:p>
                    <a:p>
                      <a:pPr lvl="1" marL="20469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0433ff"/>
                          </a:solidFill>
                          <a:latin typeface="Helvetica Neue"/>
                          <a:ea typeface="Helvetica Neue"/>
                        </a:rPr>
                        <a:t>The next name</a:t>
                      </a:r>
                      <a:endParaRPr b="0" lang="en-US" sz="4400" spc="-1" strike="noStrike">
                        <a:latin typeface="Arial"/>
                      </a:endParaRPr>
                    </a:p>
                    <a:p>
                      <a:pPr lvl="1" marL="20469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SzPct val="125000"/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The RRTYPEs for this name</a:t>
                      </a:r>
                      <a:endParaRPr b="0" lang="en-US" sz="4400" spc="-1" strike="noStrike">
                        <a:latin typeface="Arial"/>
                      </a:endParaRPr>
                    </a:p>
                    <a:p>
                      <a:pPr lvl="2" marL="2491560" indent="-839520">
                        <a:lnSpc>
                          <a:spcPct val="100000"/>
                        </a:lnSpc>
                        <a:spcBef>
                          <a:spcPts val="1400"/>
                        </a:spcBef>
                        <a:buClr>
                          <a:srgbClr val="033bff"/>
                        </a:buClr>
                        <a:buFont typeface="Symbol"/>
                        <a:buChar char=""/>
                      </a:pPr>
                      <a:r>
                        <a:rPr b="0" lang="en-US" sz="440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Otherwise acts like </a:t>
                      </a:r>
                      <a:r>
                        <a:rPr b="1" lang="en-US" sz="4400" spc="-1" strike="noStrike">
                          <a:solidFill>
                            <a:srgbClr val="ff2600"/>
                          </a:solidFill>
                          <a:latin typeface="Courier New"/>
                          <a:ea typeface="Courier New"/>
                        </a:rPr>
                        <a:t>NSEC</a:t>
                      </a:r>
                      <a:r>
                        <a:rPr b="0" lang="en-US" sz="4400" spc="-1" strike="noStrike">
                          <a:solidFill>
                            <a:srgbClr val="ff2600"/>
                          </a:solidFill>
                          <a:latin typeface="Helvetica Neue"/>
                          <a:ea typeface="Helvetica Neue"/>
                        </a:rPr>
                        <a:t>, just in a different space</a:t>
                      </a:r>
                      <a:endParaRPr b="0" lang="en-US" sz="4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621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ustomShape 4"/>
          <p:cNvSpPr/>
          <p:nvPr/>
        </p:nvSpPr>
        <p:spPr>
          <a:xfrm>
            <a:off x="337680" y="9055440"/>
            <a:ext cx="23761080" cy="4409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nweaver% dig +dnssec TXT org @199.19.57.1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;; AUTHORITY SECTION: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...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h9p7u7tr2u91d0v0ljs9l1gidnp90u3h.org. 86400 IN NSEC3 </a:t>
            </a:r>
            <a:r>
              <a:rPr b="1" lang="en-US" sz="4000" spc="-1" strike="noStrike">
                <a:solidFill>
                  <a:srgbClr val="0433ff"/>
                </a:solidFill>
                <a:latin typeface="Courier New"/>
                <a:ea typeface="Courier New"/>
              </a:rPr>
              <a:t>1</a:t>
            </a: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4000" spc="-1" strike="noStrike">
                <a:solidFill>
                  <a:srgbClr val="ff2600"/>
                </a:solidFill>
                <a:latin typeface="Courier New"/>
                <a:ea typeface="Courier New"/>
              </a:rPr>
              <a:t>1</a:t>
            </a: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4000" spc="-1" strike="noStrike">
                <a:solidFill>
                  <a:srgbClr val="942192"/>
                </a:solidFill>
                <a:latin typeface="Courier New"/>
                <a:ea typeface="Courier New"/>
              </a:rPr>
              <a:t>1</a:t>
            </a: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4000" spc="-1" strike="noStrike">
                <a:solidFill>
                  <a:srgbClr val="00e400"/>
                </a:solidFill>
                <a:latin typeface="Courier New"/>
                <a:ea typeface="Courier New"/>
              </a:rPr>
              <a:t>D399EAAB</a:t>
            </a: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    </a:t>
            </a:r>
            <a:r>
              <a:rPr b="1" lang="en-US" sz="4000" spc="-1" strike="noStrike">
                <a:solidFill>
                  <a:srgbClr val="0433ff"/>
                </a:solidFill>
                <a:latin typeface="Courier New"/>
                <a:ea typeface="Courier New"/>
              </a:rPr>
              <a:t>H9Q3IMI6H6CIJ4708DK5A3HMJLEIQ0PF</a:t>
            </a: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 </a:t>
            </a:r>
            <a:r>
              <a:rPr b="1" lang="en-US" sz="4000" spc="-1" strike="noStrike">
                <a:solidFill>
                  <a:srgbClr val="ff2600"/>
                </a:solidFill>
                <a:latin typeface="Courier New"/>
                <a:ea typeface="Courier New"/>
              </a:rPr>
              <a:t>NS SOA RRSIG DNSKEY NSEC3PARAM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ourier New"/>
                <a:ea typeface="Courier New"/>
              </a:rPr>
              <a:t>h9p7u7tr2u91d0v0ljs9l1gidnp90u3h.org. 86400 IN RRSIG NSEC3 {RRSIG}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06" dur="indefinite" restart="never" nodeType="tmRoot">
          <p:childTnLst>
            <p:seq>
              <p:cTn id="130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To Treat Traffic Not Mentioned in Policy?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Default Allow: start off permitting external access to services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Shut them off as problems recognized</a:t>
            </a:r>
            <a:endParaRPr b="0" lang="en-US" sz="50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Default Deny: start off permitting just a few known, well-secured services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Add more when users complain (and mgt. approves)</a:t>
            </a:r>
            <a:endParaRPr b="0" lang="en-US" sz="5000" spc="-1" strike="noStrike">
              <a:latin typeface="Arial"/>
            </a:endParaRPr>
          </a:p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Pros &amp; Cons?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Flexibility vs. conservative design</a:t>
            </a:r>
            <a:endParaRPr b="0" lang="en-US" sz="50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Flaws in Default Deny get noticed more quickly / less painfully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4"/>
          <p:cNvSpPr/>
          <p:nvPr/>
        </p:nvSpPr>
        <p:spPr>
          <a:xfrm>
            <a:off x="10967760" y="9896400"/>
            <a:ext cx="11679840" cy="1035720"/>
          </a:xfrm>
          <a:prstGeom prst="rect">
            <a:avLst/>
          </a:prstGeom>
          <a:noFill/>
          <a:ln w="50760">
            <a:solidFill>
              <a:srgbClr val="ff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 anchor="ctr">
            <a:spAutoFit/>
          </a:bodyPr>
          <a:p>
            <a:pPr algn="ctr">
              <a:lnSpc>
                <a:spcPct val="100000"/>
              </a:lnSpc>
            </a:pPr>
            <a:r>
              <a:rPr b="1" lang="en-US" sz="5600" spc="-1" strike="noStrike">
                <a:solidFill>
                  <a:srgbClr val="ff8000"/>
                </a:solidFill>
                <a:latin typeface="Helvetica Neue"/>
                <a:ea typeface="Helvetica Neue"/>
              </a:rPr>
              <a:t>In general, use Default Deny</a:t>
            </a:r>
            <a:endParaRPr b="0" lang="en-US" sz="5600" spc="-1" strike="noStrike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6892200" y="8386920"/>
            <a:ext cx="11775960" cy="1369440"/>
          </a:xfrm>
          <a:prstGeom prst="rect">
            <a:avLst/>
          </a:prstGeom>
          <a:noFill/>
          <a:ln w="507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6"/>
          <p:cNvSpPr/>
          <p:nvPr/>
        </p:nvSpPr>
        <p:spPr>
          <a:xfrm>
            <a:off x="18669960" y="8277840"/>
            <a:ext cx="1031400" cy="14014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1440" bIns="91440">
            <a:spAutoFit/>
          </a:bodyPr>
          <a:p>
            <a:pPr>
              <a:lnSpc>
                <a:spcPct val="100000"/>
              </a:lnSpc>
            </a:pPr>
            <a:r>
              <a:rPr b="0" lang="en-US" sz="8000" spc="-1" strike="noStrike">
                <a:solidFill>
                  <a:srgbClr val="0000ff"/>
                </a:solidFill>
                <a:latin typeface="Zapf Dingbats"/>
                <a:ea typeface="Zapf Dingbats"/>
              </a:rPr>
              <a:t>✓</a:t>
            </a:r>
            <a:endParaRPr b="0" lang="en-US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Comments on NSEC3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24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30800" indent="-7297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doesn't </a:t>
            </a:r>
            <a:r>
              <a:rPr b="1" i="1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really</a:t>
            </a: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prevent enumeration</a:t>
            </a:r>
            <a:endParaRPr b="0" lang="en-US" sz="614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 get a hash-space enumeration instead, but since people chose reasonable names...</a:t>
            </a:r>
            <a:endParaRPr b="0" lang="en-US" sz="465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attacker can just do a brute-force attack to find out what names exist and don't exist after enumerating the hash space</a:t>
            </a:r>
            <a:endParaRPr b="0" lang="en-US" sz="4650" spc="-1" strike="noStrike">
              <a:latin typeface="Arial"/>
            </a:endParaRPr>
          </a:p>
          <a:p>
            <a:pPr marL="730800" indent="-7297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salt is mostly pointless!</a:t>
            </a:r>
            <a:endParaRPr b="0" lang="en-US" sz="614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Since the </a:t>
            </a:r>
            <a:r>
              <a:rPr b="1" i="1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whole</a:t>
            </a: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name is hashed, </a:t>
            </a:r>
            <a:r>
              <a:rPr b="1" lang="en-US" sz="4650" spc="-1" strike="noStrike">
                <a:solidFill>
                  <a:srgbClr val="000000"/>
                </a:solidFill>
                <a:latin typeface="Courier New"/>
                <a:ea typeface="Courier New"/>
              </a:rPr>
              <a:t>foo.example.com</a:t>
            </a: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4650" spc="-1" strike="noStrike">
                <a:solidFill>
                  <a:srgbClr val="000000"/>
                </a:solidFill>
                <a:latin typeface="Courier New"/>
                <a:ea typeface="Courier New"/>
              </a:rPr>
              <a:t>foo.example.org</a:t>
            </a: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will have different hashes anyway</a:t>
            </a:r>
            <a:endParaRPr b="0" lang="en-US" sz="4650" spc="-1" strike="noStrike">
              <a:latin typeface="Arial"/>
            </a:endParaRPr>
          </a:p>
          <a:p>
            <a:pPr marL="730800" indent="-729720">
              <a:lnSpc>
                <a:spcPct val="100000"/>
              </a:lnSpc>
              <a:spcBef>
                <a:spcPts val="18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only way to really prevent enumeration is to </a:t>
            </a:r>
            <a:r>
              <a:rPr b="1" i="1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dynamically</a:t>
            </a:r>
            <a:r>
              <a:rPr b="0" lang="en-US" sz="61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sign values</a:t>
            </a:r>
            <a:endParaRPr b="0" lang="en-US" sz="6140" spc="-1" strike="noStrike">
              <a:latin typeface="Arial"/>
            </a:endParaRPr>
          </a:p>
          <a:p>
            <a:pPr lvl="1" marL="1092600" indent="-73728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6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that defeats the purpose of DNSSEC's offline signature generation</a:t>
            </a:r>
            <a:endParaRPr b="0" lang="en-US" sz="4650" spc="-1" strike="noStrike">
              <a:latin typeface="Arial"/>
            </a:endParaRPr>
          </a:p>
        </p:txBody>
      </p:sp>
      <p:sp>
        <p:nvSpPr>
          <p:cNvPr id="625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08" dur="indefinite" restart="never" nodeType="tmRoot">
          <p:childTnLst>
            <p:seq>
              <p:cTn id="1309" dur="indefinite" nodeType="mainSeq">
                <p:childTnLst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6" fill="hold">
                      <p:stCondLst>
                        <p:cond delay="indefinite"/>
                      </p:stCondLst>
                      <p:childTnLst>
                        <p:par>
                          <p:cTn id="1317" fill="hold">
                            <p:stCondLst>
                              <p:cond delay="0"/>
                            </p:stCondLst>
                            <p:childTnLst>
                              <p:par>
                                <p:cTn id="13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4" fill="hold">
                      <p:stCondLst>
                        <p:cond delay="indefinite"/>
                      </p:stCondLst>
                      <p:childTnLst>
                        <p:par>
                          <p:cTn id="1325" fill="hold">
                            <p:stCondLst>
                              <p:cond delay="0"/>
                            </p:stCondLst>
                            <p:childTnLst>
                              <p:par>
                                <p:cTn id="13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8" fill="hold">
                      <p:stCondLst>
                        <p:cond delay="indefinite"/>
                      </p:stCondLst>
                      <p:childTnLst>
                        <p:par>
                          <p:cTn id="1329" fill="hold">
                            <p:stCondLst>
                              <p:cond delay="0"/>
                            </p:stCondLst>
                            <p:childTnLst>
                              <p:par>
                                <p:cTn id="13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2" fill="hold">
                      <p:stCondLst>
                        <p:cond delay="indefinite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fill="hold"/>
                                        <p:tgtEl>
                                          <p:spTgt spid="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6" fill="hold">
                      <p:stCondLst>
                        <p:cond delay="indefinite"/>
                      </p:stCondLst>
                      <p:childTnLst>
                        <p:par>
                          <p:cTn id="1337" fill="hold">
                            <p:stCondLst>
                              <p:cond delay="0"/>
                            </p:stCondLst>
                            <p:childTnLst>
                              <p:par>
                                <p:cTn id="13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fill="hold"/>
                                        <p:tgtEl>
                                          <p:spTgt spid="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what can </a:t>
            </a:r>
            <a:r>
              <a:rPr b="0" i="1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possibly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go wrong?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27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Screwups on the authority side...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Too many ways to count...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comcast is keeping track of it: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Follow @comcastdns on twitter</a:t>
            </a:r>
            <a:endParaRPr b="0" lang="en-US" sz="44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validator can’t access DNSSEC records</a:t>
            </a:r>
            <a:endParaRPr b="0" lang="en-US" sz="66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validator can’t process DNSSEC records correctly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62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40" dur="indefinite" restart="never" nodeType="tmRoot">
          <p:childTnLst>
            <p:seq>
              <p:cTn id="1341" dur="indefinite" nodeType="mainSeq">
                <p:childTnLst>
                  <p:par>
                    <p:cTn id="1342" fill="hold">
                      <p:stCondLst>
                        <p:cond delay="indefinite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fill="hold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8" fill="hold">
                      <p:stCondLst>
                        <p:cond delay="indefinite"/>
                      </p:stCondLst>
                      <p:childTnLst>
                        <p:par>
                          <p:cTn id="1349" fill="hold">
                            <p:stCondLst>
                              <p:cond delay="0"/>
                            </p:stCondLst>
                            <p:childTnLst>
                              <p:par>
                                <p:cTn id="13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fill="hold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2" fill="hold">
                      <p:stCondLst>
                        <p:cond delay="indefinite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fill="hold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6" fill="hold">
                      <p:stCondLst>
                        <p:cond delay="indefinite"/>
                      </p:stCondLst>
                      <p:childTnLst>
                        <p:par>
                          <p:cTn id="1357" fill="hold">
                            <p:stCondLst>
                              <p:cond delay="0"/>
                            </p:stCondLst>
                            <p:childTnLst>
                              <p:par>
                                <p:cTn id="13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fill="hold"/>
                                        <p:tgtEl>
                                          <p:spTgt spid="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0" fill="hold">
                      <p:stCondLst>
                        <p:cond delay="indefinite"/>
                      </p:stCondLst>
                      <p:childTnLst>
                        <p:par>
                          <p:cTn id="1361" fill="hold">
                            <p:stCondLst>
                              <p:cond delay="0"/>
                            </p:stCondLst>
                            <p:childTnLst>
                              <p:par>
                                <p:cTn id="13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fill="hold"/>
                                        <p:tgtEl>
                                          <p:spTgt spid="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Authority Side Screwups...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30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Its quite common to screw up</a:t>
            </a:r>
            <a:endParaRPr b="0" lang="en-US" sz="66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Tell your registrar you support DNSSEC when you don't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Took down HBO Go's launch for Comcast users and those using Google Public DNS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Rotate your key but present old signatures</a:t>
            </a:r>
            <a:endParaRPr b="0" lang="en-US" sz="66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Forget that your signatures expire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631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4" dur="indefinite" restart="never" nodeType="tmRoot">
          <p:childTnLst>
            <p:seq>
              <p:cTn id="1365" dur="indefinite" nodeType="mainSeq">
                <p:childTnLst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fill="hold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2" fill="hold">
                      <p:stCondLst>
                        <p:cond delay="indefinite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fill="hold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6" fill="hold">
                      <p:stCondLst>
                        <p:cond delay="indefinite"/>
                      </p:stCondLst>
                      <p:childTnLst>
                        <p:par>
                          <p:cTn id="1377" fill="hold">
                            <p:stCondLst>
                              <p:cond delay="0"/>
                            </p:stCondLst>
                            <p:childTnLst>
                              <p:par>
                                <p:cTn id="13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fill="hold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0" fill="hold">
                      <p:stCondLst>
                        <p:cond delay="indefinite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fill="hold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4" fill="hold">
                      <p:stCondLst>
                        <p:cond delay="indefinite"/>
                      </p:stCondLst>
                      <p:childTnLst>
                        <p:par>
                          <p:cTn id="1385" fill="hold">
                            <p:stCondLst>
                              <p:cond delay="0"/>
                            </p:stCondLst>
                            <p:childTnLst>
                              <p:par>
                                <p:cTn id="13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fill="hold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 Recursive Resolver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Must Not Be Trusted!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33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Most deployments validate at the recursive resolver, not the client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Notably Google Public DNS and Comcast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provides very little practical security: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recursive resolver has proven to be the biggest threat in DNS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this doesn't protect you between the recursive resolver and your system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causes a lot of headaches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Comcast or Google invariably get blamed when a zone screws up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Fortunately this is getting less common...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34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8" dur="indefinite" restart="never" nodeType="tmRoot">
          <p:childTnLst>
            <p:seq>
              <p:cTn id="1389" dur="indefinite" nodeType="mainSeq">
                <p:childTnLst>
                  <p:par>
                    <p:cTn id="1390" fill="hold">
                      <p:stCondLst>
                        <p:cond delay="indefinite"/>
                      </p:stCondLst>
                      <p:childTnLst>
                        <p:par>
                          <p:cTn id="1391" fill="hold">
                            <p:stCondLst>
                              <p:cond delay="0"/>
                            </p:stCondLst>
                            <p:childTnLst>
                              <p:par>
                                <p:cTn id="13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3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fill="hold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6" fill="hold">
                      <p:stCondLst>
                        <p:cond delay="indefinite"/>
                      </p:stCondLst>
                      <p:childTnLst>
                        <p:par>
                          <p:cTn id="1397" fill="hold">
                            <p:stCondLst>
                              <p:cond delay="0"/>
                            </p:stCondLst>
                            <p:childTnLst>
                              <p:par>
                                <p:cTn id="13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fill="hold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0" fill="hold">
                      <p:stCondLst>
                        <p:cond delay="indefinite"/>
                      </p:stCondLst>
                      <p:childTnLst>
                        <p:par>
                          <p:cTn id="1401" fill="hold">
                            <p:stCondLst>
                              <p:cond delay="0"/>
                            </p:stCondLst>
                            <p:childTnLst>
                              <p:par>
                                <p:cTn id="14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fill="hold"/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4" fill="hold">
                      <p:stCondLst>
                        <p:cond delay="indefinite"/>
                      </p:stCondLst>
                      <p:childTnLst>
                        <p:par>
                          <p:cTn id="1405" fill="hold">
                            <p:stCondLst>
                              <p:cond delay="0"/>
                            </p:stCondLst>
                            <p:childTnLst>
                              <p:par>
                                <p:cTn id="14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fill="hold"/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8" fill="hold">
                      <p:stCondLst>
                        <p:cond delay="indefinite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fill="hold"/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2" fill="hold">
                      <p:stCondLst>
                        <p:cond delay="indefinite"/>
                      </p:stCondLst>
                      <p:childTnLst>
                        <p:par>
                          <p:cTn id="1413" fill="hold">
                            <p:stCondLst>
                              <p:cond delay="0"/>
                            </p:stCondLst>
                            <p:childTnLst>
                              <p:par>
                                <p:cTn id="14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fill="hold"/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fill="hold"/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0" fill="hold">
                      <p:stCondLst>
                        <p:cond delay="indefinite"/>
                      </p:stCondLst>
                      <p:childTnLst>
                        <p:par>
                          <p:cTn id="1421" fill="hold">
                            <p:stCondLst>
                              <p:cond delay="0"/>
                            </p:stCondLst>
                            <p:childTnLst>
                              <p:par>
                                <p:cTn id="14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fill="hold"/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transport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36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validating client must be able to fetch the DNSSEC related records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may be through the recursive resolver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may be by contacting arbitrary DNS servers on the Internet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One of these two must work or the client </a:t>
            </a:r>
            <a:r>
              <a:rPr b="1" i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can not validate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DNSSEC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acts to limit DNSSEC's real use:</a:t>
            </a:r>
            <a:br/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Signing other types such as cryptographic fingerprints (e.g. DANE)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37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4" dur="indefinite" restart="never" nodeType="tmRoot">
          <p:childTnLst>
            <p:seq>
              <p:cTn id="1425" dur="indefinite" nodeType="mainSeq">
                <p:childTnLst>
                  <p:par>
                    <p:cTn id="1426" fill="hold">
                      <p:stCondLst>
                        <p:cond delay="indefinite"/>
                      </p:stCondLst>
                      <p:childTnLst>
                        <p:par>
                          <p:cTn id="1427" fill="hold">
                            <p:stCondLst>
                              <p:cond delay="0"/>
                            </p:stCondLst>
                            <p:childTnLst>
                              <p:par>
                                <p:cTn id="14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9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fill="hold"/>
                                        <p:tgtEl>
                                          <p:spTgt spid="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2" fill="hold">
                      <p:stCondLst>
                        <p:cond delay="indefinite"/>
                      </p:stCondLst>
                      <p:childTnLst>
                        <p:par>
                          <p:cTn id="1433" fill="hold">
                            <p:stCondLst>
                              <p:cond delay="0"/>
                            </p:stCondLst>
                            <p:childTnLst>
                              <p:par>
                                <p:cTn id="14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fill="hold"/>
                                        <p:tgtEl>
                                          <p:spTgt spid="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6" fill="hold">
                      <p:stCondLst>
                        <p:cond delay="indefinite"/>
                      </p:stCondLst>
                      <p:childTnLst>
                        <p:par>
                          <p:cTn id="1437" fill="hold">
                            <p:stCondLst>
                              <p:cond delay="0"/>
                            </p:stCondLst>
                            <p:childTnLst>
                              <p:par>
                                <p:cTn id="14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fill="hold"/>
                                        <p:tgtEl>
                                          <p:spTgt spid="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fill="hold"/>
                                        <p:tgtEl>
                                          <p:spTgt spid="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4" fill="hold">
                      <p:stCondLst>
                        <p:cond delay="indefinite"/>
                      </p:stCondLst>
                      <p:childTnLst>
                        <p:par>
                          <p:cTn id="1445" fill="hold">
                            <p:stCondLst>
                              <p:cond delay="0"/>
                            </p:stCondLst>
                            <p:childTnLst>
                              <p:par>
                                <p:cTn id="14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fill="hold"/>
                                        <p:tgtEl>
                                          <p:spTgt spid="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Probe the Root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 Check For DNSSEC Transport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39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Can the client get DNSSEC data from the Internet?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Probe every root with DO for: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DS for .com with RRSIG</a:t>
            </a:r>
            <a:endParaRPr b="0" lang="en-US" sz="44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DNSKEY for . with RRSIG</a:t>
            </a:r>
            <a:endParaRPr b="0" lang="en-US" sz="44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NSEC for an invalid TLD with RRSIG</a:t>
            </a:r>
            <a:endParaRPr b="0" lang="en-US" sz="44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Serves two purposes: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 networks have one or more bad root mirrors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Notably one Chinese educational network has root mirrors for all but 3 that don’t support DNSSEC</a:t>
            </a:r>
            <a:endParaRPr b="0" lang="en-US" sz="44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no information can be retrieved</a:t>
            </a:r>
            <a:endParaRPr b="0" lang="en-US" sz="5000" spc="-1" strike="noStrike">
              <a:latin typeface="Arial"/>
            </a:endParaRPr>
          </a:p>
          <a:p>
            <a:pPr lvl="2" marL="1547640" indent="-78480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Proxy which strips out DNSSEC information and/or can’t handle DO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40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8" dur="indefinite" restart="never" nodeType="tmRoot">
          <p:childTnLst>
            <p:seq>
              <p:cTn id="1449" dur="indefinite" nodeType="mainSeq">
                <p:childTnLst>
                  <p:par>
                    <p:cTn id="1450" fill="hold">
                      <p:stCondLst>
                        <p:cond delay="indefinite"/>
                      </p:stCondLst>
                      <p:childTnLst>
                        <p:par>
                          <p:cTn id="1451" fill="hold">
                            <p:stCondLst>
                              <p:cond delay="0"/>
                            </p:stCondLst>
                            <p:childTnLst>
                              <p:par>
                                <p:cTn id="14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fill="hold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fill="hold"/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0" fill="hold">
                      <p:stCondLst>
                        <p:cond delay="indefinite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fill="hold"/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4" fill="hold">
                      <p:stCondLst>
                        <p:cond delay="indefinite"/>
                      </p:stCondLst>
                      <p:childTnLst>
                        <p:par>
                          <p:cTn id="1465" fill="hold">
                            <p:stCondLst>
                              <p:cond delay="0"/>
                            </p:stCondLst>
                            <p:childTnLst>
                              <p:par>
                                <p:cTn id="14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fill="hold"/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8" fill="hold">
                      <p:stCondLst>
                        <p:cond delay="indefinite"/>
                      </p:stCondLst>
                      <p:childTnLst>
                        <p:par>
                          <p:cTn id="1469" fill="hold">
                            <p:stCondLst>
                              <p:cond delay="0"/>
                            </p:stCondLst>
                            <p:childTnLst>
                              <p:par>
                                <p:cTn id="14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fill="hold"/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fill="hold"/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6" fill="hold">
                      <p:stCondLst>
                        <p:cond delay="indefinite"/>
                      </p:stCondLst>
                      <p:childTnLst>
                        <p:par>
                          <p:cTn id="1477" fill="hold">
                            <p:stCondLst>
                              <p:cond delay="0"/>
                            </p:stCondLst>
                            <p:childTnLst>
                              <p:par>
                                <p:cTn id="14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fill="hold"/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0" fill="hold">
                      <p:stCondLst>
                        <p:cond delay="indefinite"/>
                      </p:stCondLst>
                      <p:childTnLst>
                        <p:par>
                          <p:cTn id="1481" fill="hold">
                            <p:stCondLst>
                              <p:cond delay="0"/>
                            </p:stCondLst>
                            <p:childTnLst>
                              <p:par>
                                <p:cTn id="14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fill="hold"/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fill="hold"/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8" fill="hold">
                      <p:stCondLst>
                        <p:cond delay="indefinite"/>
                      </p:stCondLst>
                      <p:childTnLst>
                        <p:par>
                          <p:cTn id="1489" fill="hold">
                            <p:stCondLst>
                              <p:cond delay="0"/>
                            </p:stCondLst>
                            <p:childTnLst>
                              <p:par>
                                <p:cTn id="14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fill="hold"/>
                                        <p:tgtEl>
                                          <p:spTgt spid="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Root Transport: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Results We've Seen In The Wild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42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Bad news at Starbucks: Hotspot gateways often proxy all DNS and can’t handle DO-enabled traffic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then have DNS resolvers that can't handle DNSSEC requests!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Confirmed the Chinese educational network “Bad root mirror” problem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643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2" dur="indefinite" restart="never" nodeType="tmRoot">
          <p:childTnLst>
            <p:seq>
              <p:cTn id="1493" dur="indefinite" nodeType="mainSeq">
                <p:childTnLst>
                  <p:par>
                    <p:cTn id="1494" fill="hold">
                      <p:stCondLst>
                        <p:cond delay="indefinite"/>
                      </p:stCondLst>
                      <p:childTnLst>
                        <p:par>
                          <p:cTn id="1495" fill="hold">
                            <p:stCondLst>
                              <p:cond delay="0"/>
                            </p:stCondLst>
                            <p:childTnLst>
                              <p:par>
                                <p:cTn id="14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fill="hold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0" fill="hold">
                      <p:stCondLst>
                        <p:cond delay="indefinite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fill="hold"/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4" fill="hold">
                      <p:stCondLst>
                        <p:cond delay="indefinite"/>
                      </p:stCondLst>
                      <p:childTnLst>
                        <p:par>
                          <p:cTn id="1505" fill="hold">
                            <p:stCondLst>
                              <p:cond delay="0"/>
                            </p:stCondLst>
                            <p:childTnLst>
                              <p:par>
                                <p:cTn id="15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fill="hold"/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Implications of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“No DNSSEC at Starbucks”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45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54200" indent="-7531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3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failure depends on the usage.</a:t>
            </a:r>
            <a:endParaRPr b="0" lang="en-US" sz="6340" spc="-1" strike="noStrike">
              <a:latin typeface="Arial"/>
            </a:endParaRPr>
          </a:p>
          <a:p>
            <a:pPr marL="754200" indent="-7531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3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name-&gt;address bindings:</a:t>
            </a:r>
            <a:endParaRPr b="0" lang="en-US" sz="634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the recursive resolver practices proper port randomization:</a:t>
            </a:r>
            <a:endParaRPr b="0" lang="en-US" sz="4800" spc="-1" strike="noStrike">
              <a:latin typeface="Arial"/>
            </a:endParaRPr>
          </a:p>
          <a:p>
            <a:pPr lvl="2" marL="1486080" indent="-7531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 problem.  The same “attackers” who can manipulate your DNS could do anything they want at the proxy that’s controlling your DNS traffic</a:t>
            </a:r>
            <a:endParaRPr b="0" lang="en-US" sz="423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Else:</a:t>
            </a:r>
            <a:endParaRPr b="0" lang="en-US" sz="4800" spc="-1" strike="noStrike">
              <a:latin typeface="Arial"/>
            </a:endParaRPr>
          </a:p>
          <a:p>
            <a:pPr lvl="2" marL="1486080" indent="-7531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Problem.  Network is not secure</a:t>
            </a:r>
            <a:endParaRPr b="0" lang="en-US" sz="4230" spc="-1" strike="noStrike">
              <a:latin typeface="Arial"/>
            </a:endParaRPr>
          </a:p>
          <a:p>
            <a:pPr marL="754200" indent="-7531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3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name-&gt;key bindings:</a:t>
            </a:r>
            <a:endParaRPr b="0" lang="en-US" sz="634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Unless the resolver supports it directly, you are Out of Luck</a:t>
            </a:r>
            <a:endParaRPr b="0" lang="en-US" sz="4800" spc="-1" strike="noStrike">
              <a:latin typeface="Arial"/>
            </a:endParaRPr>
          </a:p>
          <a:p>
            <a:pPr lvl="2" marL="1486080" indent="-7531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information must have an alternate channel if you want to use it to transmit keys instead of just IPs</a:t>
            </a:r>
            <a:endParaRPr b="0" lang="en-US" sz="4230" spc="-1" strike="noStrike">
              <a:latin typeface="Arial"/>
            </a:endParaRPr>
          </a:p>
        </p:txBody>
      </p:sp>
      <p:sp>
        <p:nvSpPr>
          <p:cNvPr id="646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8" dur="indefinite" restart="never" nodeType="tmRoot">
          <p:childTnLst>
            <p:seq>
              <p:cTn id="1509" dur="indefinite" nodeType="mainSeq">
                <p:childTnLst>
                  <p:par>
                    <p:cTn id="1510" fill="hold">
                      <p:stCondLst>
                        <p:cond delay="indefinite"/>
                      </p:stCondLst>
                      <p:childTnLst>
                        <p:par>
                          <p:cTn id="1511" fill="hold">
                            <p:stCondLst>
                              <p:cond delay="0"/>
                            </p:stCondLst>
                            <p:childTnLst>
                              <p:par>
                                <p:cTn id="15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fill="hold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6" fill="hold">
                      <p:stCondLst>
                        <p:cond delay="indefinite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fill="hold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fill="hold"/>
                                        <p:tgtEl>
                                          <p:spTgt spid="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fill="hold"/>
                                        <p:tgtEl>
                                          <p:spTgt spid="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8" fill="hold">
                      <p:stCondLst>
                        <p:cond delay="indefinite"/>
                      </p:stCondLst>
                      <p:childTnLst>
                        <p:par>
                          <p:cTn id="1529" fill="hold">
                            <p:stCondLst>
                              <p:cond delay="0"/>
                            </p:stCondLst>
                            <p:childTnLst>
                              <p:par>
                                <p:cTn id="15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fill="hold"/>
                                        <p:tgtEl>
                                          <p:spTgt spid="6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2" fill="hold">
                      <p:stCondLst>
                        <p:cond delay="indefinite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fill="hold"/>
                                        <p:tgtEl>
                                          <p:spTgt spid="6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fill="hold"/>
                                        <p:tgtEl>
                                          <p:spTgt spid="6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0" fill="hold">
                      <p:stCondLst>
                        <p:cond delay="indefinite"/>
                      </p:stCondLst>
                      <p:childTnLst>
                        <p:par>
                          <p:cTn id="1541" fill="hold">
                            <p:stCondLst>
                              <p:cond delay="0"/>
                            </p:stCondLst>
                            <p:childTnLst>
                              <p:par>
                                <p:cTn id="15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fill="hold"/>
                                        <p:tgtEl>
                                          <p:spTgt spid="6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4" fill="hold">
                      <p:stCondLst>
                        <p:cond delay="indefinite"/>
                      </p:stCondLst>
                      <p:childTnLst>
                        <p:par>
                          <p:cTn id="1545" fill="hold">
                            <p:stCondLst>
                              <p:cond delay="0"/>
                            </p:stCondLst>
                            <p:childTnLst>
                              <p:par>
                                <p:cTn id="15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fill="hold"/>
                                        <p:tgtEl>
                                          <p:spTgt spid="6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fact, my preferred DNSSEC policy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Client Validation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48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54200" indent="-7531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3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name-&gt;address mappings</a:t>
            </a:r>
            <a:endParaRPr b="0" lang="en-US" sz="634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Any existing APIs that don’t provide DNSSEC status</a:t>
            </a:r>
            <a:endParaRPr b="0" lang="en-US" sz="480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valid: use</a:t>
            </a:r>
            <a:endParaRPr b="0" lang="en-US" sz="480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invalid OR no complete DNSSEC chain:</a:t>
            </a:r>
            <a:endParaRPr b="0" lang="en-US" sz="4800" spc="-1" strike="noStrike">
              <a:latin typeface="Arial"/>
            </a:endParaRPr>
          </a:p>
          <a:p>
            <a:pPr lvl="2" marL="1486080" indent="-7531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Begin an iterative fetch with the most precise DNSSEC-validated data</a:t>
            </a:r>
            <a:endParaRPr b="0" lang="en-US" sz="4230" spc="-1" strike="noStrike">
              <a:latin typeface="Arial"/>
            </a:endParaRPr>
          </a:p>
          <a:p>
            <a:pPr lvl="2" marL="1486080" indent="-7531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Use the result without question</a:t>
            </a:r>
            <a:endParaRPr b="0" lang="en-US" sz="4230" spc="-1" strike="noStrike">
              <a:latin typeface="Arial"/>
            </a:endParaRPr>
          </a:p>
          <a:p>
            <a:pPr marL="754200" indent="-75312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3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name-&gt;data mappings</a:t>
            </a:r>
            <a:endParaRPr b="0" lang="en-US" sz="634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API which returns DNSSEC status</a:t>
            </a:r>
            <a:endParaRPr b="0" lang="en-US" sz="480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valid: Use</a:t>
            </a:r>
            <a:endParaRPr b="0" lang="en-US" sz="4800" spc="-1" strike="noStrike">
              <a:latin typeface="Arial"/>
            </a:endParaRPr>
          </a:p>
          <a:p>
            <a:pPr lvl="1" marL="1127880" indent="-76104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invalid: Return DNSSEC failure status</a:t>
            </a:r>
            <a:endParaRPr b="0" lang="en-US" sz="4800" spc="-1" strike="noStrike">
              <a:latin typeface="Arial"/>
            </a:endParaRPr>
          </a:p>
          <a:p>
            <a:pPr lvl="2" marL="1486080" indent="-7531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2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Up to the application</a:t>
            </a:r>
            <a:endParaRPr b="0" lang="en-US" sz="4230" spc="-1" strike="noStrike">
              <a:latin typeface="Arial"/>
            </a:endParaRPr>
          </a:p>
        </p:txBody>
      </p:sp>
      <p:sp>
        <p:nvSpPr>
          <p:cNvPr id="649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8" dur="indefinite" restart="never" nodeType="tmRoot">
          <p:childTnLst>
            <p:seq>
              <p:cTn id="1549" dur="indefinite" nodeType="mainSeq">
                <p:childTnLst>
                  <p:par>
                    <p:cTn id="1550" fill="hold">
                      <p:stCondLst>
                        <p:cond delay="indefinite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fill="hold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6" fill="hold">
                      <p:stCondLst>
                        <p:cond delay="indefinite"/>
                      </p:stCondLst>
                      <p:childTnLst>
                        <p:par>
                          <p:cTn id="1557" fill="hold">
                            <p:stCondLst>
                              <p:cond delay="0"/>
                            </p:stCondLst>
                            <p:childTnLst>
                              <p:par>
                                <p:cTn id="15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fill="hold"/>
                                        <p:tgtEl>
                                          <p:spTgt spid="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fill="hold"/>
                                        <p:tgtEl>
                                          <p:spTgt spid="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4" fill="hold">
                      <p:stCondLst>
                        <p:cond delay="indefinite"/>
                      </p:stCondLst>
                      <p:childTnLst>
                        <p:par>
                          <p:cTn id="1565" fill="hold">
                            <p:stCondLst>
                              <p:cond delay="0"/>
                            </p:stCondLst>
                            <p:childTnLst>
                              <p:par>
                                <p:cTn id="15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fill="hold"/>
                                        <p:tgtEl>
                                          <p:spTgt spid="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8" fill="hold">
                      <p:stCondLst>
                        <p:cond delay="indefinite"/>
                      </p:stCondLst>
                      <p:childTnLst>
                        <p:par>
                          <p:cTn id="1569" fill="hold">
                            <p:stCondLst>
                              <p:cond delay="0"/>
                            </p:stCondLst>
                            <p:childTnLst>
                              <p:par>
                                <p:cTn id="15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fill="hold"/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fill="hold"/>
                                        <p:tgtEl>
                                          <p:spTgt spid="6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6" fill="hold">
                      <p:stCondLst>
                        <p:cond delay="indefinite"/>
                      </p:stCondLst>
                      <p:childTnLst>
                        <p:par>
                          <p:cTn id="1577" fill="hold">
                            <p:stCondLst>
                              <p:cond delay="0"/>
                            </p:stCondLst>
                            <p:childTnLst>
                              <p:par>
                                <p:cTn id="15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fill="hold"/>
                                        <p:tgtEl>
                                          <p:spTgt spid="6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0" fill="hold">
                      <p:stCondLst>
                        <p:cond delay="indefinite"/>
                      </p:stCondLst>
                      <p:childTnLst>
                        <p:par>
                          <p:cTn id="1581" fill="hold">
                            <p:stCondLst>
                              <p:cond delay="0"/>
                            </p:stCondLst>
                            <p:childTnLst>
                              <p:par>
                                <p:cTn id="15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fill="hold"/>
                                        <p:tgtEl>
                                          <p:spTgt spid="6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fill="hold"/>
                                        <p:tgtEl>
                                          <p:spTgt spid="6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8" fill="hold">
                      <p:stCondLst>
                        <p:cond delay="indefinite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fill="hold"/>
                                        <p:tgtEl>
                                          <p:spTgt spid="6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fill="hold"/>
                                        <p:tgtEl>
                                          <p:spTgt spid="6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Oh, And What If Your Registrar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Is Compromised...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51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</a:t>
            </a:r>
            <a:r>
              <a:rPr b="1" i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registrar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the company where you registered your domain name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if you register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foo.com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you contract with a registrar for </a:t>
            </a: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.com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 provide your registrar with your DS record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if the bad guy takes over your registrar or your account with your registrar...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Your DNSSEC is 🤷‍screwed, the bad guy just replaces both the DS and NS entries with their own...</a:t>
            </a:r>
            <a:endParaRPr b="0" lang="en-US" sz="5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now can intercept </a:t>
            </a:r>
            <a:r>
              <a:rPr b="1" i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 non-encrypted traffic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you receive, since they can answer for your DNS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52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6" dur="indefinite" restart="never" nodeType="tmRoot">
          <p:childTnLst>
            <p:seq>
              <p:cTn id="159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Dumb Policy: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Deny All Inbound connections...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13080" indent="-6109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simplest packet filters are </a:t>
            </a:r>
            <a:r>
              <a:rPr b="1" i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stateless</a:t>
            </a:r>
            <a:endParaRPr b="0" lang="en-US" sz="5150" spc="-1" strike="noStrike">
              <a:latin typeface="Arial"/>
            </a:endParaRPr>
          </a:p>
          <a:p>
            <a:pPr lvl="1" marL="916200" indent="-61704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They examine only individual packets to make a decision</a:t>
            </a:r>
            <a:endParaRPr b="0" lang="en-US" sz="3900" spc="-1" strike="noStrike">
              <a:latin typeface="Arial"/>
            </a:endParaRPr>
          </a:p>
          <a:p>
            <a:pPr marL="613080" indent="-6109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even the simplest policy can be hard to implement</a:t>
            </a:r>
            <a:endParaRPr b="0" lang="en-US" sz="5150" spc="-1" strike="noStrike">
              <a:latin typeface="Arial"/>
            </a:endParaRPr>
          </a:p>
          <a:p>
            <a:pPr lvl="1" marL="916200" indent="-61704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Deny All Inbound is the default policy on your home connection</a:t>
            </a:r>
            <a:endParaRPr b="0" lang="en-US" sz="3900" spc="-1" strike="noStrike">
              <a:latin typeface="Arial"/>
            </a:endParaRPr>
          </a:p>
          <a:p>
            <a:pPr marL="613080" indent="-6109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Allow:</a:t>
            </a:r>
            <a:endParaRPr b="0" lang="en-US" sz="5150" spc="-1" strike="noStrike">
              <a:latin typeface="Arial"/>
            </a:endParaRPr>
          </a:p>
          <a:p>
            <a:pPr lvl="1" marL="916200" indent="-61704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Any outbound packet</a:t>
            </a:r>
            <a:endParaRPr b="0" lang="en-US" sz="3900" spc="-1" strike="noStrike">
              <a:latin typeface="Arial"/>
            </a:endParaRPr>
          </a:p>
          <a:p>
            <a:pPr lvl="1" marL="916200" indent="-61704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Any inbound packet that is a reply...  OOPS</a:t>
            </a:r>
            <a:endParaRPr b="0" lang="en-US" sz="3900" spc="-1" strike="noStrike">
              <a:latin typeface="Arial"/>
            </a:endParaRPr>
          </a:p>
          <a:p>
            <a:pPr marL="613080" indent="-6109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 can fake it for TCP with some ugly hacks</a:t>
            </a:r>
            <a:endParaRPr b="0" lang="en-US" sz="5150" spc="-1" strike="noStrike">
              <a:latin typeface="Arial"/>
            </a:endParaRPr>
          </a:p>
          <a:p>
            <a:pPr lvl="1" marL="916200" indent="-61704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 all outbound TCP</a:t>
            </a:r>
            <a:endParaRPr b="0" lang="en-US" sz="3900" spc="-1" strike="noStrike">
              <a:latin typeface="Arial"/>
            </a:endParaRPr>
          </a:p>
          <a:p>
            <a:pPr lvl="1" marL="916200" indent="-61704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Allow all inbound TCP that does not have both the SYN flag set and the ACK flag not set</a:t>
            </a:r>
            <a:endParaRPr b="0" lang="en-US" sz="3900" spc="-1" strike="noStrike">
              <a:latin typeface="Arial"/>
            </a:endParaRPr>
          </a:p>
          <a:p>
            <a:pPr lvl="2" marL="1207440" indent="-61092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4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May still allow an attacker to play some interesting games</a:t>
            </a:r>
            <a:endParaRPr b="0" lang="en-US" sz="3430" spc="-1" strike="noStrike">
              <a:latin typeface="Arial"/>
            </a:endParaRPr>
          </a:p>
          <a:p>
            <a:pPr marL="613080" indent="-61092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We can't even fake this for UDP!</a:t>
            </a:r>
            <a:endParaRPr b="0" lang="en-US" sz="515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23802480" y="13098960"/>
            <a:ext cx="458280" cy="496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8" dur="indefinite" restart="never" nodeType="tmRoot">
          <p:childTnLst>
            <p:seq>
              <p:cTn id="139" dur="indefinite" nodeType="mainSeq">
                <p:childTnLst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fill="hold"/>
                                        <p:tgtEl>
                                          <p:spTgt spid="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What About TLS?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54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bad guy can intercept all traffic going to your domain...</a:t>
            </a:r>
            <a:endParaRPr b="0" lang="en-US" sz="6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TLS certificates like LetsEncrypt work by validating that you can put stuff on </a:t>
            </a:r>
            <a:r>
              <a:rPr b="1" i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your domain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...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the bad guy can also mint TLS certificates</a:t>
            </a:r>
            <a:endParaRPr b="0" lang="en-US" sz="6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he can decrypt all the "secure" web traffic, be a Man-in-the-Middle, and then forward traffic onward!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 actor has been doing this for espionage in the middle east!</a:t>
            </a:r>
            <a:endParaRPr b="0" lang="en-US" sz="60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Only defense beyond securing your registrar and registration is to also use certificate pinning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655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98" dur="indefinite" restart="never" nodeType="tmRoot">
          <p:childTnLst>
            <p:seq>
              <p:cTn id="159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495720" y="135360"/>
            <a:ext cx="23445360" cy="2649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DNSSEC summary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657" name="CustomShape 2"/>
          <p:cNvSpPr/>
          <p:nvPr/>
        </p:nvSpPr>
        <p:spPr>
          <a:xfrm>
            <a:off x="550440" y="3178800"/>
            <a:ext cx="23335560" cy="100090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endParaRPr b="0" lang="en-US" sz="18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OPT records to say "I want DNSSEC"</a:t>
            </a:r>
            <a:endParaRPr b="0" lang="en-US" sz="66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RRSIG records are certificates</a:t>
            </a:r>
            <a:endParaRPr b="0" lang="en-US" sz="66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DNSKEY records hold public keys</a:t>
            </a:r>
            <a:endParaRPr b="0" lang="en-US" sz="66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DS records hold key fingerprints</a:t>
            </a:r>
            <a:endParaRPr b="0" lang="en-US" sz="6600" spc="-1" strike="noStrike">
              <a:latin typeface="Arial"/>
            </a:endParaRPr>
          </a:p>
          <a:p>
            <a:pPr lvl="1" marL="1174680" indent="-79272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Used by the parent to tell the child's keys</a:t>
            </a:r>
            <a:endParaRPr b="0" lang="en-US" sz="5000" spc="-1" strike="noStrike">
              <a:latin typeface="Arial"/>
            </a:endParaRPr>
          </a:p>
          <a:p>
            <a:pPr marL="785880" indent="-78480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NSEC/NSEC3 records to prove that a name doesn't exist or there is no record of that type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658" name="CustomShape 3"/>
          <p:cNvSpPr/>
          <p:nvPr/>
        </p:nvSpPr>
        <p:spPr>
          <a:xfrm>
            <a:off x="23802480" y="13098960"/>
            <a:ext cx="459360" cy="49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00" dur="indefinite" restart="never" nodeType="tmRoot">
          <p:childTnLst>
            <p:seq>
              <p:cTn id="160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Stateful Packet Filter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550440" y="3178800"/>
            <a:ext cx="23334480" cy="63486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372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Stateful packet filter is a router that checks each packet against security rules and decides to forward or drop it</a:t>
            </a:r>
            <a:endParaRPr b="0" lang="en-US" sz="66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keeps track of all connections (inbound/outbound)</a:t>
            </a:r>
            <a:endParaRPr b="0" lang="en-US" sz="50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Each rule specifies which connections are allowed/denied</a:t>
            </a:r>
            <a:br/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(access control policy)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3" name="Group 4"/>
          <p:cNvGrpSpPr/>
          <p:nvPr/>
        </p:nvGrpSpPr>
        <p:grpSpPr>
          <a:xfrm>
            <a:off x="3809880" y="9601200"/>
            <a:ext cx="16152480" cy="3048480"/>
            <a:chOff x="3809880" y="9601200"/>
            <a:chExt cx="16152480" cy="3048480"/>
          </a:xfrm>
        </p:grpSpPr>
        <p:sp>
          <p:nvSpPr>
            <p:cNvPr id="214" name="Line 5"/>
            <p:cNvSpPr/>
            <p:nvPr/>
          </p:nvSpPr>
          <p:spPr>
            <a:xfrm>
              <a:off x="9448560" y="11430000"/>
              <a:ext cx="6096240" cy="360"/>
            </a:xfrm>
            <a:prstGeom prst="line">
              <a:avLst/>
            </a:prstGeom>
            <a:ln w="114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15" name="Group 6"/>
            <p:cNvGrpSpPr/>
            <p:nvPr/>
          </p:nvGrpSpPr>
          <p:grpSpPr>
            <a:xfrm>
              <a:off x="3809880" y="9601200"/>
              <a:ext cx="6094080" cy="3048480"/>
              <a:chOff x="3809880" y="9601200"/>
              <a:chExt cx="6094080" cy="3048480"/>
            </a:xfrm>
          </p:grpSpPr>
          <p:sp>
            <p:nvSpPr>
              <p:cNvPr id="216" name="CustomShape 7"/>
              <p:cNvSpPr/>
              <p:nvPr/>
            </p:nvSpPr>
            <p:spPr>
              <a:xfrm>
                <a:off x="5149440" y="9601200"/>
                <a:ext cx="2525400" cy="9342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7" name="CustomShape 8"/>
              <p:cNvSpPr/>
              <p:nvPr/>
            </p:nvSpPr>
            <p:spPr>
              <a:xfrm>
                <a:off x="6636600" y="9717840"/>
                <a:ext cx="2374560" cy="93708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8" name="CustomShape 9"/>
              <p:cNvSpPr/>
              <p:nvPr/>
            </p:nvSpPr>
            <p:spPr>
              <a:xfrm>
                <a:off x="7230600" y="10187280"/>
                <a:ext cx="2374560" cy="9342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9" name="CustomShape 10"/>
              <p:cNvSpPr/>
              <p:nvPr/>
            </p:nvSpPr>
            <p:spPr>
              <a:xfrm>
                <a:off x="7526160" y="10773720"/>
                <a:ext cx="2377800" cy="14036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" name="CustomShape 11"/>
              <p:cNvSpPr/>
              <p:nvPr/>
            </p:nvSpPr>
            <p:spPr>
              <a:xfrm>
                <a:off x="6189840" y="11126520"/>
                <a:ext cx="2374560" cy="152316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" name="CustomShape 12"/>
              <p:cNvSpPr/>
              <p:nvPr/>
            </p:nvSpPr>
            <p:spPr>
              <a:xfrm>
                <a:off x="4551840" y="10773720"/>
                <a:ext cx="2374560" cy="17564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" name="CustomShape 13"/>
              <p:cNvSpPr/>
              <p:nvPr/>
            </p:nvSpPr>
            <p:spPr>
              <a:xfrm>
                <a:off x="3809880" y="9951480"/>
                <a:ext cx="2377800" cy="16398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3" name="CustomShape 14"/>
              <p:cNvSpPr/>
              <p:nvPr/>
            </p:nvSpPr>
            <p:spPr>
              <a:xfrm>
                <a:off x="4407480" y="9720720"/>
                <a:ext cx="5046480" cy="280980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635" y="3600"/>
                    </a:moveTo>
                    <a:lnTo>
                      <a:pt x="5082" y="900"/>
                    </a:lnTo>
                    <a:lnTo>
                      <a:pt x="8894" y="0"/>
                    </a:lnTo>
                    <a:lnTo>
                      <a:pt x="16518" y="900"/>
                    </a:lnTo>
                    <a:lnTo>
                      <a:pt x="19059" y="2700"/>
                    </a:lnTo>
                    <a:lnTo>
                      <a:pt x="20329" y="6300"/>
                    </a:lnTo>
                    <a:lnTo>
                      <a:pt x="21600" y="7200"/>
                    </a:lnTo>
                    <a:lnTo>
                      <a:pt x="20329" y="17100"/>
                    </a:lnTo>
                    <a:lnTo>
                      <a:pt x="12071" y="21600"/>
                    </a:lnTo>
                    <a:lnTo>
                      <a:pt x="3812" y="18000"/>
                    </a:lnTo>
                    <a:lnTo>
                      <a:pt x="1271" y="14400"/>
                    </a:lnTo>
                    <a:lnTo>
                      <a:pt x="0" y="13500"/>
                    </a:lnTo>
                    <a:lnTo>
                      <a:pt x="635" y="3600"/>
                    </a:lnTo>
                    <a:close/>
                  </a:path>
                </a:pathLst>
              </a:custGeom>
              <a:solidFill>
                <a:srgbClr val="cc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224" name="Group 15"/>
            <p:cNvGrpSpPr/>
            <p:nvPr/>
          </p:nvGrpSpPr>
          <p:grpSpPr>
            <a:xfrm>
              <a:off x="15087600" y="9906120"/>
              <a:ext cx="4874760" cy="2436120"/>
              <a:chOff x="15087600" y="9906120"/>
              <a:chExt cx="4874760" cy="2436120"/>
            </a:xfrm>
          </p:grpSpPr>
          <p:sp>
            <p:nvSpPr>
              <p:cNvPr id="225" name="CustomShape 16"/>
              <p:cNvSpPr/>
              <p:nvPr/>
            </p:nvSpPr>
            <p:spPr>
              <a:xfrm>
                <a:off x="16156440" y="9906120"/>
                <a:ext cx="2019960" cy="7470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17"/>
              <p:cNvSpPr/>
              <p:nvPr/>
            </p:nvSpPr>
            <p:spPr>
              <a:xfrm>
                <a:off x="17348760" y="9997200"/>
                <a:ext cx="1899000" cy="75132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CustomShape 18"/>
              <p:cNvSpPr/>
              <p:nvPr/>
            </p:nvSpPr>
            <p:spPr>
              <a:xfrm>
                <a:off x="17823960" y="10374840"/>
                <a:ext cx="1899000" cy="74700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CustomShape 19"/>
              <p:cNvSpPr/>
              <p:nvPr/>
            </p:nvSpPr>
            <p:spPr>
              <a:xfrm>
                <a:off x="18060480" y="10841760"/>
                <a:ext cx="1901880" cy="11246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CustomShape 20"/>
              <p:cNvSpPr/>
              <p:nvPr/>
            </p:nvSpPr>
            <p:spPr>
              <a:xfrm>
                <a:off x="16991640" y="11124000"/>
                <a:ext cx="1899000" cy="121824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21"/>
              <p:cNvSpPr/>
              <p:nvPr/>
            </p:nvSpPr>
            <p:spPr>
              <a:xfrm>
                <a:off x="15680880" y="10841760"/>
                <a:ext cx="1901880" cy="140688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22"/>
              <p:cNvSpPr/>
              <p:nvPr/>
            </p:nvSpPr>
            <p:spPr>
              <a:xfrm>
                <a:off x="15087600" y="10186200"/>
                <a:ext cx="1901880" cy="1311480"/>
              </a:xfrm>
              <a:prstGeom prst="ellipse">
                <a:avLst/>
              </a:prstGeom>
              <a:solidFill>
                <a:srgbClr val="ccffff"/>
              </a:solidFill>
              <a:ln w="12600">
                <a:solidFill>
                  <a:srgbClr val="00cc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2" name="CustomShape 23"/>
              <p:cNvSpPr/>
              <p:nvPr/>
            </p:nvSpPr>
            <p:spPr>
              <a:xfrm>
                <a:off x="15565680" y="10001520"/>
                <a:ext cx="4036680" cy="224964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635" y="3600"/>
                    </a:moveTo>
                    <a:lnTo>
                      <a:pt x="5082" y="900"/>
                    </a:lnTo>
                    <a:lnTo>
                      <a:pt x="8894" y="0"/>
                    </a:lnTo>
                    <a:lnTo>
                      <a:pt x="16518" y="900"/>
                    </a:lnTo>
                    <a:lnTo>
                      <a:pt x="19059" y="2700"/>
                    </a:lnTo>
                    <a:lnTo>
                      <a:pt x="20329" y="6300"/>
                    </a:lnTo>
                    <a:lnTo>
                      <a:pt x="21600" y="7200"/>
                    </a:lnTo>
                    <a:lnTo>
                      <a:pt x="20329" y="17100"/>
                    </a:lnTo>
                    <a:lnTo>
                      <a:pt x="12071" y="21600"/>
                    </a:lnTo>
                    <a:lnTo>
                      <a:pt x="3812" y="18000"/>
                    </a:lnTo>
                    <a:lnTo>
                      <a:pt x="1271" y="14400"/>
                    </a:lnTo>
                    <a:lnTo>
                      <a:pt x="0" y="13500"/>
                    </a:lnTo>
                    <a:lnTo>
                      <a:pt x="635" y="3600"/>
                    </a:lnTo>
                    <a:close/>
                  </a:path>
                </a:pathLst>
              </a:custGeom>
              <a:solidFill>
                <a:srgbClr val="ccffff"/>
              </a:solidFill>
              <a:ln w="1260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33" name="CustomShape 24"/>
            <p:cNvSpPr/>
            <p:nvPr/>
          </p:nvSpPr>
          <p:spPr>
            <a:xfrm>
              <a:off x="4989960" y="10544040"/>
              <a:ext cx="3453120" cy="103608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56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Internet</a:t>
              </a:r>
              <a:endParaRPr b="0" lang="en-US" sz="5600" spc="-1" strike="noStrike">
                <a:latin typeface="Arial"/>
              </a:endParaRPr>
            </a:p>
          </p:txBody>
        </p:sp>
        <p:sp>
          <p:nvSpPr>
            <p:cNvPr id="234" name="CustomShape 25"/>
            <p:cNvSpPr/>
            <p:nvPr/>
          </p:nvSpPr>
          <p:spPr>
            <a:xfrm>
              <a:off x="16088400" y="10210680"/>
              <a:ext cx="3083040" cy="16448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91440" bIns="9144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48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Internal</a:t>
              </a:r>
              <a:endParaRPr b="0" lang="en-US" sz="48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1" lang="en-US" sz="4800" spc="-1" strike="noStrike">
                  <a:solidFill>
                    <a:srgbClr val="000000"/>
                  </a:solidFill>
                  <a:latin typeface="Comic Sans MS"/>
                  <a:ea typeface="Comic Sans MS"/>
                </a:rPr>
                <a:t>Network</a:t>
              </a:r>
              <a:endParaRPr b="0" lang="en-US" sz="4800" spc="-1" strike="noStrike">
                <a:latin typeface="Arial"/>
              </a:endParaRPr>
            </a:p>
          </p:txBody>
        </p:sp>
      </p:grpSp>
      <p:sp>
        <p:nvSpPr>
          <p:cNvPr id="235" name="CustomShape 26"/>
          <p:cNvSpPr/>
          <p:nvPr/>
        </p:nvSpPr>
        <p:spPr>
          <a:xfrm>
            <a:off x="13716000" y="10667880"/>
            <a:ext cx="455040" cy="1217160"/>
          </a:xfrm>
          <a:prstGeom prst="rect">
            <a:avLst/>
          </a:prstGeom>
          <a:blipFill rotWithShape="0">
            <a:blip r:embed="rId1"/>
          </a:blipFill>
          <a:ln w="12600">
            <a:solidFill>
              <a:srgbClr val="fe1b0a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Example Rule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allow tcp connection 4.5.5.4:* -&gt; 3.1.1.2:80</a:t>
            </a:r>
            <a:endParaRPr b="0" lang="en-US" sz="50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should permit TCP connection that’s:</a:t>
            </a:r>
            <a:endParaRPr b="0" lang="en-US" sz="4400" spc="-1" strike="noStrike">
              <a:latin typeface="Arial"/>
            </a:endParaRPr>
          </a:p>
          <a:p>
            <a:pPr lvl="3" marL="1918440" indent="-7732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Initiated by host with Internet address 4.5.5.4 and</a:t>
            </a:r>
            <a:endParaRPr b="0" lang="en-US" sz="3800" spc="-1" strike="noStrike">
              <a:latin typeface="Arial"/>
            </a:endParaRPr>
          </a:p>
          <a:p>
            <a:pPr lvl="3" marL="1918440" indent="-7732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Connecting to port 80 of host with IP address 3.1.1.2</a:t>
            </a:r>
            <a:endParaRPr b="0" lang="en-US" sz="38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should permit any packet associated with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connection</a:t>
            </a:r>
            <a:endParaRPr b="0" lang="en-US" sz="44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Thus, firewall keeps a table of (allowed) active connections.  When firewall sees a packet, it checks whether it is part of one of those active connections.</a:t>
            </a:r>
            <a:br/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yes, forward it; if no, check to see if rule should create a new allowed connection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4"/>
          <p:cNvSpPr/>
          <p:nvPr/>
        </p:nvSpPr>
        <p:spPr>
          <a:xfrm>
            <a:off x="1697400" y="3200400"/>
            <a:ext cx="17161200" cy="884520"/>
          </a:xfrm>
          <a:prstGeom prst="roundRect">
            <a:avLst>
              <a:gd name="adj" fmla="val 20055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9" dur="indefinite" restart="never" nodeType="tmRoot">
          <p:childTnLst>
            <p:seq>
              <p:cTn id="200" dur="indefinite" nodeType="mainSeq">
                <p:childTnLst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95720" y="135360"/>
            <a:ext cx="23444280" cy="2648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Example Rule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50440" y="3178800"/>
            <a:ext cx="23334480" cy="10008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5000" spc="-1" strike="noStrike">
                <a:solidFill>
                  <a:srgbClr val="000000"/>
                </a:solidFill>
                <a:latin typeface="Courier New"/>
                <a:ea typeface="Courier New"/>
              </a:rPr>
              <a:t>allow tcp connection *:*/int -&gt; 3.1.1.2:80/ext</a:t>
            </a:r>
            <a:endParaRPr b="0" lang="en-US" sz="50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should permit TCP connection that’s:</a:t>
            </a:r>
            <a:endParaRPr b="0" lang="en-US" sz="4400" spc="-1" strike="noStrike">
              <a:latin typeface="Arial"/>
            </a:endParaRPr>
          </a:p>
          <a:p>
            <a:pPr lvl="3" marL="1918440" indent="-7732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Initiated by host with any internal host and</a:t>
            </a:r>
            <a:endParaRPr b="0" lang="en-US" sz="3800" spc="-1" strike="noStrike">
              <a:latin typeface="Arial"/>
            </a:endParaRPr>
          </a:p>
          <a:p>
            <a:pPr lvl="3" marL="1918440" indent="-7732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Connecting to port 80 of host with IP address 3.1.1.2 on external Internet</a:t>
            </a:r>
            <a:endParaRPr b="0" lang="en-US" sz="38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Firewall should permit any packet associated with</a:t>
            </a:r>
            <a:br/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connection</a:t>
            </a:r>
            <a:endParaRPr b="0" lang="en-US" sz="4400" spc="-1" strike="noStrike">
              <a:latin typeface="Arial"/>
            </a:endParaRPr>
          </a:p>
          <a:p>
            <a:pPr lvl="2" marL="1547640" indent="-78372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/int indicates the network interface.</a:t>
            </a:r>
            <a:endParaRPr b="0" lang="en-US" sz="4400" spc="-1" strike="noStrike">
              <a:latin typeface="Arial"/>
            </a:endParaRPr>
          </a:p>
          <a:p>
            <a:pPr lvl="1" marL="1174680" indent="-79164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is "Allow all outgoing web requests"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42" name="CustomShape 3"/>
          <p:cNvSpPr/>
          <p:nvPr/>
        </p:nvSpPr>
        <p:spPr>
          <a:xfrm>
            <a:off x="23785560" y="13098960"/>
            <a:ext cx="492480" cy="500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4"/>
          <p:cNvSpPr/>
          <p:nvPr/>
        </p:nvSpPr>
        <p:spPr>
          <a:xfrm>
            <a:off x="1668600" y="3200400"/>
            <a:ext cx="18598680" cy="840240"/>
          </a:xfrm>
          <a:prstGeom prst="roundRect">
            <a:avLst>
              <a:gd name="adj" fmla="val 21103"/>
            </a:avLst>
          </a:prstGeom>
          <a:noFill/>
          <a:ln w="38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fill="hold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fill="hold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fill="hold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fill="hold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2019-07-24T10:45:21Z</dcterms:modified>
  <cp:revision>19</cp:revision>
  <dc:subject/>
  <dc:title/>
</cp:coreProperties>
</file>